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Teko"/>
      <p:regular r:id="rId15"/>
      <p:bold r:id="rId16"/>
    </p:embeddedFont>
    <p:embeddedFont>
      <p:font typeface="Roboto"/>
      <p:regular r:id="rId17"/>
      <p:bold r:id="rId18"/>
      <p:italic r:id="rId19"/>
      <p:boldItalic r:id="rId20"/>
    </p:embeddedFont>
    <p:embeddedFont>
      <p:font typeface="Proxima Nova"/>
      <p:regular r:id="rId21"/>
      <p:bold r:id="rId22"/>
      <p:italic r:id="rId23"/>
      <p:boldItalic r:id="rId24"/>
    </p:embeddedFont>
    <p:embeddedFont>
      <p:font typeface="Source Sans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fntdata"/><Relationship Id="rId25" Type="http://schemas.openxmlformats.org/officeDocument/2006/relationships/font" Target="fonts/SourceSansPro-regular.fntdata"/><Relationship Id="rId28" Type="http://schemas.openxmlformats.org/officeDocument/2006/relationships/font" Target="fonts/SourceSansPro-boldItalic.fntdata"/><Relationship Id="rId27"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5" Type="http://schemas.openxmlformats.org/officeDocument/2006/relationships/font" Target="fonts/Teko-regular.fntdata"/><Relationship Id="rId14" Type="http://schemas.openxmlformats.org/officeDocument/2006/relationships/font" Target="fonts/Raleway-boldItalic.fntdata"/><Relationship Id="rId17" Type="http://schemas.openxmlformats.org/officeDocument/2006/relationships/font" Target="fonts/Roboto-regular.fntdata"/><Relationship Id="rId16" Type="http://schemas.openxmlformats.org/officeDocument/2006/relationships/font" Target="fonts/Teko-bold.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831f38f0b_2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831f38f0b_2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831f38f0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831f38f0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831f38f0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831f38f0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831f38f0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831f38f0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idx="1" type="subTitle"/>
          </p:nvPr>
        </p:nvSpPr>
        <p:spPr>
          <a:xfrm>
            <a:off x="1190250" y="3049975"/>
            <a:ext cx="6763500" cy="12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674EA7"/>
                </a:solidFill>
                <a:latin typeface="Teko"/>
                <a:ea typeface="Teko"/>
                <a:cs typeface="Teko"/>
                <a:sym typeface="Teko"/>
              </a:rPr>
              <a:t>                                            </a:t>
            </a:r>
            <a:r>
              <a:rPr lang="en" sz="2700">
                <a:solidFill>
                  <a:srgbClr val="20124D"/>
                </a:solidFill>
                <a:latin typeface="Teko"/>
                <a:ea typeface="Teko"/>
                <a:cs typeface="Teko"/>
                <a:sym typeface="Teko"/>
              </a:rPr>
              <a:t>  </a:t>
            </a:r>
            <a:r>
              <a:rPr lang="en" sz="2700">
                <a:solidFill>
                  <a:schemeClr val="dk2"/>
                </a:solidFill>
                <a:latin typeface="Teko"/>
                <a:ea typeface="Teko"/>
                <a:cs typeface="Teko"/>
                <a:sym typeface="Teko"/>
              </a:rPr>
              <a:t>Player 1 :</a:t>
            </a:r>
            <a:r>
              <a:rPr lang="en" sz="2100">
                <a:solidFill>
                  <a:schemeClr val="dk2"/>
                </a:solidFill>
                <a:latin typeface="Calibri"/>
                <a:ea typeface="Calibri"/>
                <a:cs typeface="Calibri"/>
                <a:sym typeface="Calibri"/>
              </a:rPr>
              <a:t> </a:t>
            </a:r>
            <a:r>
              <a:rPr lang="en" sz="2700">
                <a:solidFill>
                  <a:schemeClr val="dk2"/>
                </a:solidFill>
                <a:latin typeface="Teko"/>
                <a:ea typeface="Teko"/>
                <a:cs typeface="Teko"/>
                <a:sym typeface="Teko"/>
              </a:rPr>
              <a:t>Ajay 058                         </a:t>
            </a:r>
            <a:endParaRPr sz="2700">
              <a:solidFill>
                <a:schemeClr val="dk2"/>
              </a:solidFill>
              <a:latin typeface="Teko"/>
              <a:ea typeface="Teko"/>
              <a:cs typeface="Teko"/>
              <a:sym typeface="Teko"/>
            </a:endParaRPr>
          </a:p>
          <a:p>
            <a:pPr indent="0" lvl="0" marL="0" rtl="0" algn="l">
              <a:spcBef>
                <a:spcPts val="0"/>
              </a:spcBef>
              <a:spcAft>
                <a:spcPts val="0"/>
              </a:spcAft>
              <a:buNone/>
            </a:pPr>
            <a:r>
              <a:rPr lang="en" sz="2700">
                <a:solidFill>
                  <a:schemeClr val="dk2"/>
                </a:solidFill>
                <a:latin typeface="Teko"/>
                <a:ea typeface="Teko"/>
                <a:cs typeface="Teko"/>
                <a:sym typeface="Teko"/>
              </a:rPr>
              <a:t>                                              Player 2 : Abhiram 001                           </a:t>
            </a:r>
            <a:endParaRPr sz="2700">
              <a:solidFill>
                <a:schemeClr val="dk2"/>
              </a:solidFill>
              <a:latin typeface="Teko"/>
              <a:ea typeface="Teko"/>
              <a:cs typeface="Teko"/>
              <a:sym typeface="Teko"/>
            </a:endParaRPr>
          </a:p>
          <a:p>
            <a:pPr indent="0" lvl="0" marL="0" rtl="0" algn="l">
              <a:spcBef>
                <a:spcPts val="0"/>
              </a:spcBef>
              <a:spcAft>
                <a:spcPts val="0"/>
              </a:spcAft>
              <a:buNone/>
            </a:pPr>
            <a:r>
              <a:rPr lang="en" sz="2700">
                <a:solidFill>
                  <a:schemeClr val="dk2"/>
                </a:solidFill>
                <a:latin typeface="Teko"/>
                <a:ea typeface="Teko"/>
                <a:cs typeface="Teko"/>
                <a:sym typeface="Teko"/>
              </a:rPr>
              <a:t>                                              Player 3 : Ganesh 012</a:t>
            </a:r>
            <a:endParaRPr sz="2700">
              <a:solidFill>
                <a:schemeClr val="dk2"/>
              </a:solidFill>
              <a:latin typeface="Teko"/>
              <a:ea typeface="Teko"/>
              <a:cs typeface="Teko"/>
              <a:sym typeface="Teko"/>
            </a:endParaRPr>
          </a:p>
        </p:txBody>
      </p:sp>
      <p:pic>
        <p:nvPicPr>
          <p:cNvPr id="59" name="Google Shape;59;p13"/>
          <p:cNvPicPr preferRelativeResize="0"/>
          <p:nvPr/>
        </p:nvPicPr>
        <p:blipFill rotWithShape="1">
          <a:blip r:embed="rId3">
            <a:alphaModFix/>
          </a:blip>
          <a:srcRect b="-15425" l="104662" r="-25906" t="47440"/>
          <a:stretch/>
        </p:blipFill>
        <p:spPr>
          <a:xfrm>
            <a:off x="7319949" y="2357079"/>
            <a:ext cx="1942499" cy="626300"/>
          </a:xfrm>
          <a:prstGeom prst="rect">
            <a:avLst/>
          </a:prstGeom>
          <a:noFill/>
          <a:ln>
            <a:noFill/>
          </a:ln>
        </p:spPr>
      </p:pic>
      <p:pic>
        <p:nvPicPr>
          <p:cNvPr id="60" name="Google Shape;60;p13"/>
          <p:cNvPicPr preferRelativeResize="0"/>
          <p:nvPr/>
        </p:nvPicPr>
        <p:blipFill>
          <a:blip r:embed="rId4">
            <a:alphaModFix/>
          </a:blip>
          <a:stretch>
            <a:fillRect/>
          </a:stretch>
        </p:blipFill>
        <p:spPr>
          <a:xfrm>
            <a:off x="2786451" y="634650"/>
            <a:ext cx="2617171" cy="910908"/>
          </a:xfrm>
          <a:prstGeom prst="rect">
            <a:avLst/>
          </a:prstGeom>
          <a:noFill/>
          <a:ln>
            <a:noFill/>
          </a:ln>
        </p:spPr>
      </p:pic>
      <p:pic>
        <p:nvPicPr>
          <p:cNvPr id="61" name="Google Shape;61;p13"/>
          <p:cNvPicPr preferRelativeResize="0"/>
          <p:nvPr/>
        </p:nvPicPr>
        <p:blipFill>
          <a:blip r:embed="rId5">
            <a:alphaModFix/>
          </a:blip>
          <a:stretch>
            <a:fillRect/>
          </a:stretch>
        </p:blipFill>
        <p:spPr>
          <a:xfrm>
            <a:off x="3557566" y="1464849"/>
            <a:ext cx="2608359" cy="7428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27224" y="486650"/>
            <a:ext cx="9479400" cy="77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0000"/>
                </a:solidFill>
              </a:rPr>
              <a:t>Abstract</a:t>
            </a:r>
            <a:endParaRPr>
              <a:solidFill>
                <a:srgbClr val="FF0000"/>
              </a:solidFill>
            </a:endParaRPr>
          </a:p>
        </p:txBody>
      </p:sp>
      <p:sp>
        <p:nvSpPr>
          <p:cNvPr id="67" name="Google Shape;67;p14"/>
          <p:cNvSpPr txBox="1"/>
          <p:nvPr/>
        </p:nvSpPr>
        <p:spPr>
          <a:xfrm>
            <a:off x="415800" y="1257050"/>
            <a:ext cx="8312400" cy="3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After seeing the sensational korean drama “Squid Games”, the plot sounded very exciting to us, so we decided to implement this concept into our mini project in the form of a game. The project comprises of three different rounds, each round has a different mind game. If the user successfully completes the round, then they can then proceed to the next one. The rules of each game will be displayed before it begins. If the user completes all 3 rounds then they win the game.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	Based on the theme of “Squid Games”, the rounds may seem to be simple, yet very tricky. Hard luck and big brains. Round 1 is the game of Hangman, where the user has to guess the correct word given some clues. If the user fails to guess in limited turns, he/she will get eliminated. Round 2 is the memory game, “Confusion” in which the memory skills will be tested to the limit. Round 3 will be a suspense, and the users will only be able to try it once they pass the first 2 rounds.</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457200" lvl="0" marL="0" rtl="0" algn="l">
              <a:spcBef>
                <a:spcPts val="0"/>
              </a:spcBef>
              <a:spcAft>
                <a:spcPts val="0"/>
              </a:spcAft>
              <a:buNone/>
            </a:pPr>
            <a:r>
              <a:rPr lang="en" sz="1300">
                <a:latin typeface="Times New Roman"/>
                <a:ea typeface="Times New Roman"/>
                <a:cs typeface="Times New Roman"/>
                <a:sym typeface="Times New Roman"/>
              </a:rPr>
              <a:t> The overall experience would seem extremely satisfactory if we achieve what we have planned. We believe the more one enjoys working on numerous projects and project ideas of game development,the more advanced they grow as a developer. We will inculcate many packages in this project for the game to feel convincingly real. As a team, we are able to coordinate really well.</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595959"/>
              </a:solidFill>
              <a:latin typeface="Roboto"/>
              <a:ea typeface="Roboto"/>
              <a:cs typeface="Roboto"/>
              <a:sym typeface="Roboto"/>
            </a:endParaRPr>
          </a:p>
          <a:p>
            <a:pPr indent="0" lvl="0" marL="0" rtl="0" algn="l">
              <a:spcBef>
                <a:spcPts val="120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514700" y="42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Application Scenarios</a:t>
            </a:r>
            <a:endParaRPr>
              <a:solidFill>
                <a:srgbClr val="FF0000"/>
              </a:solidFill>
            </a:endParaRPr>
          </a:p>
        </p:txBody>
      </p:sp>
      <p:sp>
        <p:nvSpPr>
          <p:cNvPr id="73" name="Google Shape;73;p15"/>
          <p:cNvSpPr txBox="1"/>
          <p:nvPr>
            <p:ph idx="1" type="body"/>
          </p:nvPr>
        </p:nvSpPr>
        <p:spPr>
          <a:xfrm>
            <a:off x="409925" y="1162050"/>
            <a:ext cx="7778400" cy="3486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 the field of education, where teachers can utilize games and make learning english and general knowledge classes more fun and interactive.</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Computer games can be seen as tools of knowledge, because they tend to be more appealing to students than traditional textbooks.</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Our memory games can also be used for improving one's brain training, as they require you to work the left and right sides of the brain at once.</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Playing memory games can improve other brain functions, such as attention, concentration, and focus.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94600" y="200025"/>
            <a:ext cx="7505700" cy="62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Applications</a:t>
            </a:r>
            <a:endParaRPr>
              <a:solidFill>
                <a:srgbClr val="FF0000"/>
              </a:solidFill>
            </a:endParaRPr>
          </a:p>
        </p:txBody>
      </p:sp>
      <p:sp>
        <p:nvSpPr>
          <p:cNvPr id="79" name="Google Shape;79;p16"/>
          <p:cNvSpPr txBox="1"/>
          <p:nvPr>
            <p:ph idx="1" type="body"/>
          </p:nvPr>
        </p:nvSpPr>
        <p:spPr>
          <a:xfrm>
            <a:off x="494600" y="828825"/>
            <a:ext cx="8058900" cy="38688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Clr>
                <a:srgbClr val="000000"/>
              </a:buClr>
              <a:buSzPts val="1900"/>
              <a:buFont typeface="Roboto"/>
              <a:buAutoNum type="arabicPeriod"/>
            </a:pPr>
            <a:r>
              <a:rPr lang="en" sz="1900">
                <a:solidFill>
                  <a:srgbClr val="000000"/>
                </a:solidFill>
                <a:latin typeface="Roboto"/>
                <a:ea typeface="Roboto"/>
                <a:cs typeface="Roboto"/>
                <a:sym typeface="Roboto"/>
              </a:rPr>
              <a:t>Learn to Construct Graphical User Interfaces (GUI)</a:t>
            </a:r>
            <a:endParaRPr sz="1900">
              <a:solidFill>
                <a:srgbClr val="000000"/>
              </a:solidFill>
              <a:latin typeface="Roboto"/>
              <a:ea typeface="Roboto"/>
              <a:cs typeface="Roboto"/>
              <a:sym typeface="Roboto"/>
            </a:endParaRPr>
          </a:p>
          <a:p>
            <a:pPr indent="0" lvl="0" marL="457200" rtl="0" algn="l">
              <a:spcBef>
                <a:spcPts val="1200"/>
              </a:spcBef>
              <a:spcAft>
                <a:spcPts val="0"/>
              </a:spcAft>
              <a:buNone/>
            </a:pPr>
            <a:r>
              <a:rPr lang="en" sz="1500">
                <a:solidFill>
                  <a:srgbClr val="000000"/>
                </a:solidFill>
                <a:latin typeface="Roboto"/>
                <a:ea typeface="Roboto"/>
                <a:cs typeface="Roboto"/>
                <a:sym typeface="Roboto"/>
              </a:rPr>
              <a:t>The graphical user interface (GUI) that you develop will control the majority of your program. All your desired functions are performed within this window. </a:t>
            </a:r>
            <a:endParaRPr sz="1500">
              <a:solidFill>
                <a:srgbClr val="000000"/>
              </a:solidFill>
              <a:latin typeface="Roboto"/>
              <a:ea typeface="Roboto"/>
              <a:cs typeface="Roboto"/>
              <a:sym typeface="Roboto"/>
            </a:endParaRPr>
          </a:p>
          <a:p>
            <a:pPr indent="-349250" lvl="0" marL="457200" rtl="0" algn="l">
              <a:spcBef>
                <a:spcPts val="1200"/>
              </a:spcBef>
              <a:spcAft>
                <a:spcPts val="0"/>
              </a:spcAft>
              <a:buClr>
                <a:srgbClr val="000000"/>
              </a:buClr>
              <a:buSzPts val="1900"/>
              <a:buFont typeface="Roboto"/>
              <a:buAutoNum type="arabicPeriod"/>
            </a:pPr>
            <a:r>
              <a:rPr lang="en" sz="1900">
                <a:solidFill>
                  <a:srgbClr val="000000"/>
                </a:solidFill>
                <a:latin typeface="Roboto"/>
                <a:ea typeface="Roboto"/>
                <a:cs typeface="Roboto"/>
                <a:sym typeface="Roboto"/>
              </a:rPr>
              <a:t>Build An Interactive Ability Useful for Programming Projects</a:t>
            </a:r>
            <a:endParaRPr sz="1900">
              <a:solidFill>
                <a:srgbClr val="000000"/>
              </a:solidFill>
              <a:latin typeface="Roboto"/>
              <a:ea typeface="Roboto"/>
              <a:cs typeface="Roboto"/>
              <a:sym typeface="Roboto"/>
            </a:endParaRPr>
          </a:p>
          <a:p>
            <a:pPr indent="0" lvl="0" marL="457200" rtl="0" algn="l">
              <a:spcBef>
                <a:spcPts val="1200"/>
              </a:spcBef>
              <a:spcAft>
                <a:spcPts val="0"/>
              </a:spcAft>
              <a:buNone/>
            </a:pPr>
            <a:r>
              <a:rPr lang="en" sz="1500">
                <a:solidFill>
                  <a:srgbClr val="000000"/>
                </a:solidFill>
                <a:latin typeface="Roboto"/>
                <a:ea typeface="Roboto"/>
                <a:cs typeface="Roboto"/>
                <a:sym typeface="Roboto"/>
              </a:rPr>
              <a:t>Gaming projects with Python is used to interact while communicating with the programming language. You will learn the different patterns of object-oriented programming and develop your skills to the next level.</a:t>
            </a:r>
            <a:endParaRPr sz="1500">
              <a:solidFill>
                <a:srgbClr val="000000"/>
              </a:solidFill>
              <a:latin typeface="Roboto"/>
              <a:ea typeface="Roboto"/>
              <a:cs typeface="Roboto"/>
              <a:sym typeface="Roboto"/>
            </a:endParaRPr>
          </a:p>
          <a:p>
            <a:pPr indent="-349250" lvl="0" marL="457200" rtl="0" algn="l">
              <a:spcBef>
                <a:spcPts val="1200"/>
              </a:spcBef>
              <a:spcAft>
                <a:spcPts val="0"/>
              </a:spcAft>
              <a:buClr>
                <a:srgbClr val="000000"/>
              </a:buClr>
              <a:buSzPts val="1900"/>
              <a:buFont typeface="Roboto"/>
              <a:buAutoNum type="arabicPeriod"/>
            </a:pPr>
            <a:r>
              <a:rPr lang="en" sz="1900">
                <a:solidFill>
                  <a:srgbClr val="000000"/>
                </a:solidFill>
                <a:latin typeface="Roboto"/>
                <a:ea typeface="Roboto"/>
                <a:cs typeface="Roboto"/>
                <a:sym typeface="Roboto"/>
              </a:rPr>
              <a:t>Develop Games with Deep Learning or Reinforcement Learning</a:t>
            </a:r>
            <a:endParaRPr sz="1900">
              <a:solidFill>
                <a:srgbClr val="000000"/>
              </a:solidFill>
              <a:latin typeface="Roboto"/>
              <a:ea typeface="Roboto"/>
              <a:cs typeface="Roboto"/>
              <a:sym typeface="Roboto"/>
            </a:endParaRPr>
          </a:p>
          <a:p>
            <a:pPr indent="0" lvl="0" marL="457200" rtl="0" algn="l">
              <a:spcBef>
                <a:spcPts val="1200"/>
              </a:spcBef>
              <a:spcAft>
                <a:spcPts val="1200"/>
              </a:spcAft>
              <a:buNone/>
            </a:pPr>
            <a:r>
              <a:rPr lang="en" sz="1500">
                <a:solidFill>
                  <a:srgbClr val="000000"/>
                </a:solidFill>
                <a:latin typeface="Roboto"/>
                <a:ea typeface="Roboto"/>
                <a:cs typeface="Roboto"/>
                <a:sym typeface="Roboto"/>
              </a:rPr>
              <a:t>While we have come a long way in the gaming industry, we still have certain technological advancements that can be made to assure a more systematic progression and development in the upcoming years.</a:t>
            </a:r>
            <a:endParaRPr sz="1500">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666750" y="531275"/>
            <a:ext cx="7505700" cy="53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Future Scope</a:t>
            </a:r>
            <a:endParaRPr>
              <a:solidFill>
                <a:srgbClr val="FF0000"/>
              </a:solidFill>
            </a:endParaRPr>
          </a:p>
        </p:txBody>
      </p:sp>
      <p:sp>
        <p:nvSpPr>
          <p:cNvPr id="85" name="Google Shape;85;p17"/>
          <p:cNvSpPr txBox="1"/>
          <p:nvPr>
            <p:ph idx="1" type="body"/>
          </p:nvPr>
        </p:nvSpPr>
        <p:spPr>
          <a:xfrm>
            <a:off x="666750" y="1190625"/>
            <a:ext cx="76200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One of the best ways to learn to program and improve your game developing skills is to work on projects that you love and enjoy doing. By working on the construction of a gaming project there are a lot of advantages ranging from the experience you gain to developing new skills along the journey of creating your game from scratch. Overall designing, this helped our programming skills by a lot and introduces us to the real world projects we could face in our careers.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sz="17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