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121"/>
  </p:notesMasterIdLst>
  <p:handoutMasterIdLst>
    <p:handoutMasterId r:id="rId122"/>
  </p:handoutMasterIdLst>
  <p:sldIdLst>
    <p:sldId id="256" r:id="rId2"/>
    <p:sldId id="547" r:id="rId3"/>
    <p:sldId id="481" r:id="rId4"/>
    <p:sldId id="505" r:id="rId5"/>
    <p:sldId id="506" r:id="rId6"/>
    <p:sldId id="508" r:id="rId7"/>
    <p:sldId id="509" r:id="rId8"/>
    <p:sldId id="510" r:id="rId9"/>
    <p:sldId id="511" r:id="rId10"/>
    <p:sldId id="512" r:id="rId11"/>
    <p:sldId id="513" r:id="rId12"/>
    <p:sldId id="514" r:id="rId13"/>
    <p:sldId id="515" r:id="rId14"/>
    <p:sldId id="516" r:id="rId15"/>
    <p:sldId id="517" r:id="rId16"/>
    <p:sldId id="518" r:id="rId17"/>
    <p:sldId id="519" r:id="rId18"/>
    <p:sldId id="520" r:id="rId19"/>
    <p:sldId id="521" r:id="rId20"/>
    <p:sldId id="522" r:id="rId21"/>
    <p:sldId id="523" r:id="rId22"/>
    <p:sldId id="524" r:id="rId23"/>
    <p:sldId id="525" r:id="rId24"/>
    <p:sldId id="526" r:id="rId25"/>
    <p:sldId id="527" r:id="rId26"/>
    <p:sldId id="528" r:id="rId27"/>
    <p:sldId id="529" r:id="rId28"/>
    <p:sldId id="530" r:id="rId29"/>
    <p:sldId id="531" r:id="rId30"/>
    <p:sldId id="532" r:id="rId31"/>
    <p:sldId id="533" r:id="rId32"/>
    <p:sldId id="534" r:id="rId33"/>
    <p:sldId id="535" r:id="rId34"/>
    <p:sldId id="536" r:id="rId35"/>
    <p:sldId id="537" r:id="rId36"/>
    <p:sldId id="538" r:id="rId37"/>
    <p:sldId id="539" r:id="rId38"/>
    <p:sldId id="540" r:id="rId39"/>
    <p:sldId id="541" r:id="rId40"/>
    <p:sldId id="542" r:id="rId41"/>
    <p:sldId id="543" r:id="rId42"/>
    <p:sldId id="544" r:id="rId43"/>
    <p:sldId id="545" r:id="rId44"/>
    <p:sldId id="376" r:id="rId45"/>
    <p:sldId id="430" r:id="rId46"/>
    <p:sldId id="377" r:id="rId47"/>
    <p:sldId id="379" r:id="rId48"/>
    <p:sldId id="380" r:id="rId49"/>
    <p:sldId id="381" r:id="rId50"/>
    <p:sldId id="433" r:id="rId51"/>
    <p:sldId id="435" r:id="rId52"/>
    <p:sldId id="436" r:id="rId53"/>
    <p:sldId id="437" r:id="rId54"/>
    <p:sldId id="438" r:id="rId55"/>
    <p:sldId id="439" r:id="rId56"/>
    <p:sldId id="440" r:id="rId57"/>
    <p:sldId id="441" r:id="rId58"/>
    <p:sldId id="442" r:id="rId59"/>
    <p:sldId id="443" r:id="rId60"/>
    <p:sldId id="444" r:id="rId61"/>
    <p:sldId id="445" r:id="rId62"/>
    <p:sldId id="446" r:id="rId63"/>
    <p:sldId id="447" r:id="rId64"/>
    <p:sldId id="448" r:id="rId65"/>
    <p:sldId id="449" r:id="rId66"/>
    <p:sldId id="451" r:id="rId67"/>
    <p:sldId id="450" r:id="rId68"/>
    <p:sldId id="452" r:id="rId69"/>
    <p:sldId id="453" r:id="rId70"/>
    <p:sldId id="432" r:id="rId71"/>
    <p:sldId id="404" r:id="rId72"/>
    <p:sldId id="546" r:id="rId73"/>
    <p:sldId id="457" r:id="rId74"/>
    <p:sldId id="458" r:id="rId75"/>
    <p:sldId id="459" r:id="rId76"/>
    <p:sldId id="460" r:id="rId77"/>
    <p:sldId id="461" r:id="rId78"/>
    <p:sldId id="462" r:id="rId79"/>
    <p:sldId id="463" r:id="rId80"/>
    <p:sldId id="464" r:id="rId81"/>
    <p:sldId id="465" r:id="rId82"/>
    <p:sldId id="466" r:id="rId83"/>
    <p:sldId id="467" r:id="rId84"/>
    <p:sldId id="468" r:id="rId85"/>
    <p:sldId id="469" r:id="rId86"/>
    <p:sldId id="470" r:id="rId87"/>
    <p:sldId id="471" r:id="rId88"/>
    <p:sldId id="472" r:id="rId89"/>
    <p:sldId id="473" r:id="rId90"/>
    <p:sldId id="474" r:id="rId91"/>
    <p:sldId id="475" r:id="rId92"/>
    <p:sldId id="476" r:id="rId93"/>
    <p:sldId id="477" r:id="rId94"/>
    <p:sldId id="478" r:id="rId95"/>
    <p:sldId id="479" r:id="rId96"/>
    <p:sldId id="482" r:id="rId97"/>
    <p:sldId id="483" r:id="rId98"/>
    <p:sldId id="484" r:id="rId99"/>
    <p:sldId id="485" r:id="rId100"/>
    <p:sldId id="486" r:id="rId101"/>
    <p:sldId id="487" r:id="rId102"/>
    <p:sldId id="488" r:id="rId103"/>
    <p:sldId id="489" r:id="rId104"/>
    <p:sldId id="490" r:id="rId105"/>
    <p:sldId id="491" r:id="rId106"/>
    <p:sldId id="492" r:id="rId107"/>
    <p:sldId id="493" r:id="rId108"/>
    <p:sldId id="494" r:id="rId109"/>
    <p:sldId id="495" r:id="rId110"/>
    <p:sldId id="496" r:id="rId111"/>
    <p:sldId id="497" r:id="rId112"/>
    <p:sldId id="498" r:id="rId113"/>
    <p:sldId id="499" r:id="rId114"/>
    <p:sldId id="500" r:id="rId115"/>
    <p:sldId id="501" r:id="rId116"/>
    <p:sldId id="502" r:id="rId117"/>
    <p:sldId id="503" r:id="rId118"/>
    <p:sldId id="454" r:id="rId119"/>
    <p:sldId id="504" r:id="rId120"/>
  </p:sldIdLst>
  <p:sldSz cx="9144000" cy="6858000" type="letter"/>
  <p:notesSz cx="7315200" cy="9601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eaLnBrk="0" fontAlgn="base" hangingPunct="0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6" autoAdjust="0"/>
    <p:restoredTop sz="92419" autoAdjust="0"/>
  </p:normalViewPr>
  <p:slideViewPr>
    <p:cSldViewPr>
      <p:cViewPr varScale="1">
        <p:scale>
          <a:sx n="112" d="100"/>
          <a:sy n="112" d="100"/>
        </p:scale>
        <p:origin x="197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56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>
            <a:extLst>
              <a:ext uri="{FF2B5EF4-FFF2-40B4-BE49-F238E27FC236}">
                <a16:creationId xmlns:a16="http://schemas.microsoft.com/office/drawing/2014/main" id="{C572E21D-3716-F618-202D-9D80C69D6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9139238"/>
            <a:ext cx="8032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6" rIns="92295" bIns="46986">
            <a:spAutoFit/>
          </a:bodyPr>
          <a:lstStyle>
            <a:lvl1pPr defTabSz="9175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175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175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175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175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0">
                <a:latin typeface="Comic Sans MS" panose="030F0902030302020204" pitchFamily="66" charset="0"/>
              </a:rPr>
              <a:t>Page </a:t>
            </a:r>
            <a:fld id="{D84BC6C9-F2B9-1042-ADDA-687A96F6AF53}" type="slidenum">
              <a:rPr lang="en-US" altLang="en-US" sz="1200" b="0">
                <a:latin typeface="Comic Sans MS" panose="030F09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altLang="en-US" sz="1200" b="0"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>
            <a:extLst>
              <a:ext uri="{FF2B5EF4-FFF2-40B4-BE49-F238E27FC236}">
                <a16:creationId xmlns:a16="http://schemas.microsoft.com/office/drawing/2014/main" id="{230029D0-D52B-2A74-669B-D50E1B724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5963" y="9139238"/>
            <a:ext cx="803275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6" rIns="92295" bIns="46986">
            <a:spAutoFit/>
          </a:bodyPr>
          <a:lstStyle>
            <a:lvl1pPr defTabSz="9175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175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175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175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17575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175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175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175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17575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200" b="0">
                <a:latin typeface="Comic Sans MS" panose="030F0902030302020204" pitchFamily="66" charset="0"/>
              </a:rPr>
              <a:t>Page </a:t>
            </a:r>
            <a:fld id="{68629540-435C-0346-B71D-E71E1065921F}" type="slidenum">
              <a:rPr lang="en-US" altLang="en-US" sz="1200" b="0">
                <a:latin typeface="Comic Sans MS" panose="030F0902030302020204" pitchFamily="66" charset="0"/>
              </a:rPr>
              <a:pPr>
                <a:lnSpc>
                  <a:spcPct val="90000"/>
                </a:lnSpc>
                <a:spcBef>
                  <a:spcPct val="0"/>
                </a:spcBef>
              </a:pPr>
              <a:t>‹#›</a:t>
            </a:fld>
            <a:endParaRPr lang="en-US" altLang="en-US" sz="1200" b="0">
              <a:latin typeface="Comic Sans MS" panose="030F0902030302020204" pitchFamily="66" charset="0"/>
            </a:endParaRP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CAEDCF72-70C1-76E1-3CAC-B4ABA810A0D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0A2E4D6-E168-D2F7-341B-3AEC19B9A3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1" tIns="46986" rIns="95651" bIns="469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4">
            <a:extLst>
              <a:ext uri="{FF2B5EF4-FFF2-40B4-BE49-F238E27FC236}">
                <a16:creationId xmlns:a16="http://schemas.microsoft.com/office/drawing/2014/main" id="{64709DC3-785D-A5BB-43F1-442BC83A74F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CS252 S05</a:t>
            </a:r>
          </a:p>
        </p:txBody>
      </p:sp>
      <p:sp>
        <p:nvSpPr>
          <p:cNvPr id="136195" name="Rectangle 5">
            <a:extLst>
              <a:ext uri="{FF2B5EF4-FFF2-40B4-BE49-F238E27FC236}">
                <a16:creationId xmlns:a16="http://schemas.microsoft.com/office/drawing/2014/main" id="{46E557BE-9676-B8AD-EA7F-E04EBF313084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6D3DC0-C81D-0149-8DAE-533C75980D6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36196" name="Rectangle 2">
            <a:extLst>
              <a:ext uri="{FF2B5EF4-FFF2-40B4-BE49-F238E27FC236}">
                <a16:creationId xmlns:a16="http://schemas.microsoft.com/office/drawing/2014/main" id="{FA9C95EB-C248-1343-7DF8-71C9A2FA0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3 clocks doing work, 3 overhead (stall, branch, sub)</a:t>
            </a:r>
          </a:p>
        </p:txBody>
      </p:sp>
      <p:sp>
        <p:nvSpPr>
          <p:cNvPr id="136197" name="Rectangle 3">
            <a:extLst>
              <a:ext uri="{FF2B5EF4-FFF2-40B4-BE49-F238E27FC236}">
                <a16:creationId xmlns:a16="http://schemas.microsoft.com/office/drawing/2014/main" id="{3BD01219-603F-731A-A2E6-DE75C55A4F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79962" cy="3584575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12B142B7-C265-52F1-BBE9-32F9D6F920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What you might have thought</a:t>
            </a:r>
          </a:p>
          <a:p>
            <a:r>
              <a:rPr lang="en-US" altLang="en-US"/>
              <a:t>1. 4 stages of instruction executino</a:t>
            </a:r>
          </a:p>
          <a:p>
            <a:r>
              <a:rPr lang="en-US" altLang="en-US"/>
              <a:t>2.Status of FU:  Normal things to keep track of (RAW &amp; structura for busyl):</a:t>
            </a:r>
          </a:p>
          <a:p>
            <a:r>
              <a:rPr lang="en-US" altLang="en-US"/>
              <a:t>Fi from instruction format of the mahine (Fi is dest)</a:t>
            </a:r>
          </a:p>
          <a:p>
            <a:r>
              <a:rPr lang="en-US" altLang="en-US"/>
              <a:t>Add unit can Add or Sub</a:t>
            </a:r>
          </a:p>
          <a:p>
            <a:r>
              <a:rPr lang="en-US" altLang="en-US"/>
              <a:t>Rj, Rk - status of registers (Yes means ready)</a:t>
            </a:r>
          </a:p>
          <a:p>
            <a:r>
              <a:rPr lang="en-US" altLang="en-US"/>
              <a:t>Qj,Qk - If a no in Rj, Rk, means waiting for a FU to write result; Qj, Qk means wihch FU waiting for it</a:t>
            </a:r>
          </a:p>
          <a:p>
            <a:r>
              <a:rPr lang="en-US" altLang="en-US"/>
              <a:t>3.Status of register result (WAW &amp;WAR)s:</a:t>
            </a:r>
          </a:p>
          <a:p>
            <a:r>
              <a:rPr lang="en-US" altLang="en-US"/>
              <a:t>which FU is going to write into registers</a:t>
            </a:r>
          </a:p>
          <a:p>
            <a:r>
              <a:rPr lang="en-US" altLang="en-US"/>
              <a:t>Scoreboard on 6600 = size of FU</a:t>
            </a:r>
          </a:p>
          <a:p>
            <a:r>
              <a:rPr lang="en-US" altLang="en-US"/>
              <a:t>6.7, 6.8, 6.9, 6.12, 6.13, 6.16, 6.17</a:t>
            </a:r>
          </a:p>
          <a:p>
            <a:r>
              <a:rPr lang="en-US" altLang="en-US"/>
              <a:t>FU latencies: Add 2, Mult 10, Div 40 clocks</a:t>
            </a:r>
          </a:p>
        </p:txBody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28AF4CD-3731-76C2-9781-E95D8B6566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>
            <a:extLst>
              <a:ext uri="{FF2B5EF4-FFF2-40B4-BE49-F238E27FC236}">
                <a16:creationId xmlns:a16="http://schemas.microsoft.com/office/drawing/2014/main" id="{827D0F49-1535-75A0-BB16-75A0DB64FE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1.Issue - if no structural haards AND non wAW (no Funtional Unit is going to write this destination register; 1 per clock cycle</a:t>
            </a:r>
          </a:p>
          <a:p>
            <a:r>
              <a:rPr lang="en-US" altLang="en-US"/>
              <a:t>2. Read -(RAW)  if no instructions is going to write a source register of this instruction (alternatively, no write signal this clock cycle) +&gt; gein exection of the instruction; many read ports, so can read many times</a:t>
            </a:r>
          </a:p>
          <a:p>
            <a:r>
              <a:rPr lang="en-US" altLang="en-US"/>
              <a:t>3. Execution Complete; multiple during clock cyle</a:t>
            </a:r>
          </a:p>
          <a:p>
            <a:r>
              <a:rPr lang="en-US" altLang="en-US"/>
              <a:t>4. Write result - (WAR) If no instructiion is watiing to read the destination register; assume multiple wriite ports; wait for clock cycle to write and tehn read the results; assume can oerlap issue &amp; write</a:t>
            </a:r>
          </a:p>
          <a:p>
            <a:r>
              <a:rPr lang="en-US" altLang="en-US"/>
              <a:t>show clock cyclesneed 20 or so</a:t>
            </a:r>
          </a:p>
          <a:p>
            <a:r>
              <a:rPr lang="en-US" altLang="en-US"/>
              <a:t>Latency: minimum is 4 through 4 stages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0EE6A5E1-EAD5-2CDD-F683-F25CBBB77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>
            <a:extLst>
              <a:ext uri="{FF2B5EF4-FFF2-40B4-BE49-F238E27FC236}">
                <a16:creationId xmlns:a16="http://schemas.microsoft.com/office/drawing/2014/main" id="{D102D4A9-8978-27A5-5893-4976B32F6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lIns="95641" tIns="46981" rIns="95641" bIns="46981"/>
          <a:lstStyle/>
          <a:p>
            <a:endParaRPr lang="en-US" altLang="en-US"/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0EF81F00-625E-10DA-152D-5BE66AF841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D265AE63-1DAB-0613-190A-09D804F286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Resolve RAW memory conflict? (address in memory buffers)</a:t>
            </a:r>
          </a:p>
          <a:p>
            <a:r>
              <a:rPr lang="en-US" altLang="en-US"/>
              <a:t>Integer unit executes in parallel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79825667-083E-3A24-2229-4819AD8CA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C9FF54D6-8CD7-8CCC-80E5-5DE9B54692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What you might have thought</a:t>
            </a:r>
          </a:p>
          <a:p>
            <a:r>
              <a:rPr lang="en-US" altLang="en-US"/>
              <a:t>1. 4 stages of instruction executino</a:t>
            </a:r>
          </a:p>
          <a:p>
            <a:r>
              <a:rPr lang="en-US" altLang="en-US"/>
              <a:t>2.Status of FU:  Normal things to keep track of (RAW &amp; structura for busyl):</a:t>
            </a:r>
          </a:p>
          <a:p>
            <a:r>
              <a:rPr lang="en-US" altLang="en-US"/>
              <a:t>Fi from instruction format of the mahine (Fi is dest)</a:t>
            </a:r>
          </a:p>
          <a:p>
            <a:r>
              <a:rPr lang="en-US" altLang="en-US"/>
              <a:t>Add unit can Add or Sub</a:t>
            </a:r>
          </a:p>
          <a:p>
            <a:r>
              <a:rPr lang="en-US" altLang="en-US"/>
              <a:t>Rj, Rk - status of registers (Yes means ready)</a:t>
            </a:r>
          </a:p>
          <a:p>
            <a:r>
              <a:rPr lang="en-US" altLang="en-US"/>
              <a:t>Qj,Qk - If a no in Rj, Rk, means waiting for a FU to write result; Qj, Qk means wihch FU waiting for it</a:t>
            </a:r>
          </a:p>
          <a:p>
            <a:r>
              <a:rPr lang="en-US" altLang="en-US"/>
              <a:t>3.Status of register result (WAW &amp;WAR)s:</a:t>
            </a:r>
          </a:p>
          <a:p>
            <a:r>
              <a:rPr lang="en-US" altLang="en-US"/>
              <a:t>which FU is going to write into registers</a:t>
            </a:r>
          </a:p>
          <a:p>
            <a:r>
              <a:rPr lang="en-US" altLang="en-US"/>
              <a:t>Scoreboard on 6600 = size of FU</a:t>
            </a:r>
          </a:p>
          <a:p>
            <a:r>
              <a:rPr lang="en-US" altLang="en-US"/>
              <a:t>6.7, 6.8, 6.9, 6.12, 6.13, 6.16, 6.17</a:t>
            </a:r>
          </a:p>
          <a:p>
            <a:r>
              <a:rPr lang="en-US" altLang="en-US"/>
              <a:t>FU latencies: Add 2, Mult 10, Div 40 clocks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B5297F0-D9B1-DC0B-5C06-3BA8A1C82A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4">
            <a:extLst>
              <a:ext uri="{FF2B5EF4-FFF2-40B4-BE49-F238E27FC236}">
                <a16:creationId xmlns:a16="http://schemas.microsoft.com/office/drawing/2014/main" id="{84560034-EC7E-D75E-B0D7-C831CFBFCF52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CS252 S05</a:t>
            </a:r>
          </a:p>
        </p:txBody>
      </p:sp>
      <p:sp>
        <p:nvSpPr>
          <p:cNvPr id="142339" name="Rectangle 5">
            <a:extLst>
              <a:ext uri="{FF2B5EF4-FFF2-40B4-BE49-F238E27FC236}">
                <a16:creationId xmlns:a16="http://schemas.microsoft.com/office/drawing/2014/main" id="{EC4565BC-5273-402E-E1B4-C213F1EA28F3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0B8587-1C11-424E-9A02-119143E1FF47}" type="slidenum">
              <a:rPr lang="en-US" altLang="en-US"/>
              <a:pPr/>
              <a:t>72</a:t>
            </a:fld>
            <a:endParaRPr lang="en-US" altLang="en-US"/>
          </a:p>
        </p:txBody>
      </p:sp>
      <p:sp>
        <p:nvSpPr>
          <p:cNvPr id="142340" name="Rectangle 2">
            <a:extLst>
              <a:ext uri="{FF2B5EF4-FFF2-40B4-BE49-F238E27FC236}">
                <a16:creationId xmlns:a16="http://schemas.microsoft.com/office/drawing/2014/main" id="{6B90626C-7E0B-F3AE-3B16-9E70A0E331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2341" name="Rectangle 3">
            <a:extLst>
              <a:ext uri="{FF2B5EF4-FFF2-40B4-BE49-F238E27FC236}">
                <a16:creationId xmlns:a16="http://schemas.microsoft.com/office/drawing/2014/main" id="{60DDE217-DD04-945F-02BF-8AD8C47BDE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ront">
            <a:extLst>
              <a:ext uri="{FF2B5EF4-FFF2-40B4-BE49-F238E27FC236}">
                <a16:creationId xmlns:a16="http://schemas.microsoft.com/office/drawing/2014/main" id="{810757D7-DAB2-9DBC-339C-8DEC5E222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404225" y="0"/>
            <a:ext cx="7397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3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63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3474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82187-EDA9-538A-2BD2-5C288E7C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2/7/2011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A5050-7EFD-74E7-CCA4-A19BC3F5F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CS252-S11, 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3FC7-39B8-76C0-BB07-D2B6AD53E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914C7-05AB-C44E-AAC5-D5495A353536}" type="slidenum">
              <a:rPr lang="en-US" altLang="en-US"/>
              <a:pPr/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0052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7950" y="330200"/>
            <a:ext cx="1924050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30200"/>
            <a:ext cx="56197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6E1F3-6D1A-6C13-AFD8-34D13743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2/7/2011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8559-CC84-B325-00C7-89F51F64B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CS252-S11, 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BE70F-3B19-F056-E7F8-5302547E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174A3B-D045-DD44-B8BE-35464850EEF1}" type="slidenum">
              <a:rPr lang="en-US" altLang="en-US"/>
              <a:pPr/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16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5E08-4009-1E47-06F7-FF7D8EF6C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2/7/2011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9B5B3-2467-4D85-852C-EA0BA08BC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CS252-S11, 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6EE3-E7F9-0732-5B11-02F6017B7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578899-1ABD-E449-BBEC-F1748C2A57AB}" type="slidenum">
              <a:rPr lang="en-US" altLang="en-US"/>
              <a:pPr/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31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A959C-DEDE-C572-FFDB-48907494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2/7/2011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4CAC9-1AF7-BA10-D8C7-B8B2746F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CS252-S11, Lecture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E1284-DD36-7F84-12D7-5E8D191E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6B2AA3-F5F7-B84A-B6D1-D54A024E6D89}" type="slidenum">
              <a:rPr lang="en-US" altLang="en-US"/>
              <a:pPr/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6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450" y="1193800"/>
            <a:ext cx="3765550" cy="492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5756B-5707-B98F-60E3-250C5B7D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2/7/2011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C5C62-CC7F-3CC5-E102-CC49C1BE0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CS252-S11, Lecture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C3B620-DDE1-4789-F3D1-69982109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D585E-72BF-7949-BEF9-45D70F9BBA10}" type="slidenum">
              <a:rPr lang="en-US" altLang="en-US"/>
              <a:pPr/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8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D3126-344B-BC9E-7D38-4486082A5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2/7/2011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CEA23E-BABC-9953-4F9F-9A9ABCCB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CS252-S11, Lecture 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0300D-DFA3-E3BB-308C-11AEC7CA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E8E89A-0567-C244-A9A1-FDAB3F5D51A7}" type="slidenum">
              <a:rPr lang="en-US" altLang="en-US"/>
              <a:pPr/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54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22D24A-685F-1A42-71C1-2AB93944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2/7/2011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C8D42F-BBAB-9DFD-6D97-E8B89F64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CS252-S11, Lecture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51FB4-D121-616C-92E1-BD44E6253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CE825-4B80-4149-AD62-CA9C132B470E}" type="slidenum">
              <a:rPr lang="en-US" altLang="en-US"/>
              <a:pPr/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08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92DC9A-45A7-01C0-9EB1-6CD69A28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2/7/2011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A83217-951E-9F9C-974A-1990F44D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CS252-S11, Lecture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CFAE8-9B2D-3C95-139C-CDF30C87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4E24C6-CCC9-B845-BF04-7162385DB194}" type="slidenum">
              <a:rPr lang="en-US" altLang="en-US"/>
              <a:pPr/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478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5E0D8-30C9-8D52-13D4-F94A7F0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2/7/2011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48B2-EA26-7C54-7444-BEB995D2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CS252-S11, Lecture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E581E-6241-0988-FC16-704ABCAD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6FBF1D-1700-1C4E-ADEC-67D8F7F339F0}" type="slidenum">
              <a:rPr lang="en-US" altLang="en-US"/>
              <a:pPr/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96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D8332-9A92-7157-D2E6-CB7D303BD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2/7/2011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75E82-7DF5-71B7-9EEF-CBE98281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CS252-S11, Lecture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DF6DF-CA38-1908-36E6-F1F83090F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6D0CB-DAE6-E043-84BA-54042BCA22D8}" type="slidenum">
              <a:rPr lang="en-US" altLang="en-US"/>
              <a:pPr/>
              <a:t>‹#›</a:t>
            </a:fld>
            <a:endParaRPr lang="en-US" altLang="en-US" b="0">
              <a:solidFill>
                <a:srgbClr val="FBBA0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22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>
            <a:extLst>
              <a:ext uri="{FF2B5EF4-FFF2-40B4-BE49-F238E27FC236}">
                <a16:creationId xmlns:a16="http://schemas.microsoft.com/office/drawing/2014/main" id="{EA3B70A3-137C-FDD1-602A-247E5340E80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78600"/>
            <a:ext cx="19050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smtClean="0">
                <a:solidFill>
                  <a:srgbClr val="0332B7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2/7/2011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A1D4C8A3-A0E0-03E6-A7B0-067475E7AA9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78600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rgbClr val="0332B7"/>
                </a:solidFill>
                <a:latin typeface="Helvetica" pitchFamily="34" charset="0"/>
              </a:defRPr>
            </a:lvl1pPr>
          </a:lstStyle>
          <a:p>
            <a:pPr>
              <a:defRPr/>
            </a:pPr>
            <a:r>
              <a:rPr lang="en-US"/>
              <a:t>CS252-S11, Lecture 6</a:t>
            </a:r>
          </a:p>
        </p:txBody>
      </p:sp>
      <p:sp>
        <p:nvSpPr>
          <p:cNvPr id="262148" name="Rectangle 4">
            <a:extLst>
              <a:ext uri="{FF2B5EF4-FFF2-40B4-BE49-F238E27FC236}">
                <a16:creationId xmlns:a16="http://schemas.microsoft.com/office/drawing/2014/main" id="{843445FB-558F-2853-A7D4-FD3553A0E2A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65900"/>
            <a:ext cx="1905000" cy="29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>
                <a:solidFill>
                  <a:srgbClr val="0332B7"/>
                </a:solidFill>
                <a:latin typeface="Times New Roman" panose="02020603050405020304" pitchFamily="18" charset="0"/>
              </a:defRPr>
            </a:lvl1pPr>
          </a:lstStyle>
          <a:p>
            <a:fld id="{8883A396-02DD-7F4B-B17D-8BCDAB51B0EF}" type="slidenum">
              <a:rPr lang="en-US" altLang="en-US"/>
              <a:pPr/>
              <a:t>‹#›</a:t>
            </a:fld>
            <a:endParaRPr lang="en-US" altLang="en-US" b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2E9482-4E69-9CDC-BD06-7ECE133E6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30200"/>
            <a:ext cx="7292975" cy="736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262150" name="Rectangle 6">
            <a:extLst>
              <a:ext uri="{FF2B5EF4-FFF2-40B4-BE49-F238E27FC236}">
                <a16:creationId xmlns:a16="http://schemas.microsoft.com/office/drawing/2014/main" id="{C9E01A5F-4FCE-BD68-E5BA-E3342BF013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98500" y="1193800"/>
            <a:ext cx="7683500" cy="492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3C9823E5-A614-BA0F-119A-05A9618E5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738" y="1041400"/>
            <a:ext cx="7778750" cy="0"/>
          </a:xfrm>
          <a:prstGeom prst="line">
            <a:avLst/>
          </a:prstGeom>
          <a:noFill/>
          <a:ln w="47625" cmpd="thinThick">
            <a:solidFill>
              <a:srgbClr val="FBBA03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032" name="Picture 8" descr="front">
            <a:extLst>
              <a:ext uri="{FF2B5EF4-FFF2-40B4-BE49-F238E27FC236}">
                <a16:creationId xmlns:a16="http://schemas.microsoft.com/office/drawing/2014/main" id="{D1EC00F4-3433-754A-A29C-2D8E0771D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23"/>
          <a:stretch>
            <a:fillRect/>
          </a:stretch>
        </p:blipFill>
        <p:spPr bwMode="auto">
          <a:xfrm>
            <a:off x="8404225" y="0"/>
            <a:ext cx="739775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2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2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21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2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2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2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2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2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2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50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2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21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21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2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21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21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2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21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21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4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2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21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21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5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21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262150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262150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332B7"/>
          </a:solidFill>
          <a:latin typeface="Arial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b="1">
          <a:solidFill>
            <a:schemeClr val="tx1"/>
          </a:solidFill>
          <a:latin typeface="+mn-lt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1400" b="1">
          <a:solidFill>
            <a:schemeClr val="tx1"/>
          </a:solidFill>
          <a:latin typeface="+mn-lt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oleObject" Target="../embeddings/oleObject8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e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e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oleObject" Target="../embeddings/oleObject5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58.bin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e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e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oleObject" Target="../embeddings/oleObject66.bin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AB3DB41C-73AA-DE7C-E68F-60CC478C1F4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6200" y="1447800"/>
            <a:ext cx="893445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CS252</a:t>
            </a:r>
            <a:br>
              <a:rPr lang="en-US" altLang="en-US"/>
            </a:br>
            <a:r>
              <a:rPr lang="en-US" altLang="en-US"/>
              <a:t>Graduate Computer Architecture</a:t>
            </a:r>
            <a:br>
              <a:rPr lang="en-US" altLang="en-US"/>
            </a:br>
            <a:r>
              <a:rPr lang="en-US" altLang="en-US"/>
              <a:t>Lecture 6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 Scoreboard, Tomasulo, </a:t>
            </a:r>
            <a:br>
              <a:rPr lang="en-US" altLang="en-US"/>
            </a:br>
            <a:r>
              <a:rPr lang="en-US" altLang="en-US"/>
              <a:t>Register Renaming</a:t>
            </a:r>
            <a:br>
              <a:rPr lang="en-US" altLang="en-US"/>
            </a:br>
            <a:r>
              <a:rPr lang="en-US" altLang="en-US"/>
              <a:t>February 7</a:t>
            </a:r>
            <a:r>
              <a:rPr lang="en-US" altLang="en-US" baseline="30000"/>
              <a:t>th</a:t>
            </a:r>
            <a:r>
              <a:rPr lang="en-US" altLang="en-US"/>
              <a:t>, 2011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4726D07-FF11-F632-0DBC-3FF9A448A05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0" y="4191000"/>
            <a:ext cx="9144000" cy="2514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285750" indent="-285750"/>
            <a:r>
              <a:rPr lang="en-US" altLang="en-US" sz="2800"/>
              <a:t>John Kubiatowicz</a:t>
            </a:r>
          </a:p>
          <a:p>
            <a:pPr marL="285750" indent="-285750"/>
            <a:r>
              <a:rPr lang="en-US" altLang="en-US"/>
              <a:t>Electrical Engineering and Computer Sciences</a:t>
            </a:r>
          </a:p>
          <a:p>
            <a:pPr marL="285750" indent="-285750"/>
            <a:r>
              <a:rPr lang="en-US" altLang="en-US"/>
              <a:t>University of California, Berkeley</a:t>
            </a:r>
          </a:p>
          <a:p>
            <a:pPr marL="285750" indent="-285750"/>
            <a:endParaRPr lang="en-US" altLang="en-US"/>
          </a:p>
          <a:p>
            <a:pPr marL="285750" indent="-285750"/>
            <a:r>
              <a:rPr lang="en-US" altLang="en-US"/>
              <a:t>http://www.eecs.berkeley.edu/~kubitron/cs252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>
            <a:extLst>
              <a:ext uri="{FF2B5EF4-FFF2-40B4-BE49-F238E27FC236}">
                <a16:creationId xmlns:a16="http://schemas.microsoft.com/office/drawing/2014/main" id="{BB39EBB0-2CBE-711B-D54F-5F3F57B7D7B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22531" name="Footer Placeholder 4">
            <a:extLst>
              <a:ext uri="{FF2B5EF4-FFF2-40B4-BE49-F238E27FC236}">
                <a16:creationId xmlns:a16="http://schemas.microsoft.com/office/drawing/2014/main" id="{98D28FB0-26EB-77A4-B752-EEF187C60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22532" name="Slide Number Placeholder 5">
            <a:extLst>
              <a:ext uri="{FF2B5EF4-FFF2-40B4-BE49-F238E27FC236}">
                <a16:creationId xmlns:a16="http://schemas.microsoft.com/office/drawing/2014/main" id="{B0BA850E-41B2-BE1D-E22D-A9149EDB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56192B-EAA6-0243-B158-B462AC0FC4BF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10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3" name="Rectangle 2">
            <a:extLst>
              <a:ext uri="{FF2B5EF4-FFF2-40B4-BE49-F238E27FC236}">
                <a16:creationId xmlns:a16="http://schemas.microsoft.com/office/drawing/2014/main" id="{E414AC90-351B-33B7-4E7D-6A4F69CE9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228600"/>
            <a:ext cx="828675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Four Stages of Scoreboard Control</a:t>
            </a:r>
          </a:p>
        </p:txBody>
      </p:sp>
      <p:sp>
        <p:nvSpPr>
          <p:cNvPr id="312323" name="Rectangle 3">
            <a:extLst>
              <a:ext uri="{FF2B5EF4-FFF2-40B4-BE49-F238E27FC236}">
                <a16:creationId xmlns:a16="http://schemas.microsoft.com/office/drawing/2014/main" id="{68147816-9C6E-6D64-A870-479C1B2140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305800" cy="495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>
                <a:solidFill>
                  <a:schemeClr val="hlink"/>
                </a:solidFill>
                <a:latin typeface="Helvetica" pitchFamily="2" charset="0"/>
              </a:rPr>
              <a:t>Execution</a:t>
            </a:r>
            <a:r>
              <a:rPr lang="en-US" altLang="en-US"/>
              <a:t>—operate on operands (EX)</a:t>
            </a:r>
          </a:p>
          <a:p>
            <a:pPr lvl="1"/>
            <a:r>
              <a:rPr lang="en-US" altLang="en-US"/>
              <a:t>The functional unit begins execution upon receiving operands. When the result is ready, it notifies the scoreboard that it has completed execution. </a:t>
            </a:r>
          </a:p>
          <a:p>
            <a:r>
              <a:rPr lang="en-US" altLang="en-US">
                <a:solidFill>
                  <a:schemeClr val="hlink"/>
                </a:solidFill>
                <a:latin typeface="Helvetica" pitchFamily="2" charset="0"/>
              </a:rPr>
              <a:t>Write result</a:t>
            </a:r>
            <a:r>
              <a:rPr lang="en-US" altLang="en-US"/>
              <a:t>—finish execution (WB)</a:t>
            </a:r>
          </a:p>
          <a:p>
            <a:pPr lvl="1"/>
            <a:r>
              <a:rPr lang="en-US" altLang="en-US"/>
              <a:t>Stall until no WAR hazards with previous instructions: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Example:		</a:t>
            </a:r>
            <a:r>
              <a:rPr lang="en-US" altLang="en-US">
                <a:latin typeface="Courier New" panose="02070309020205020404" pitchFamily="49" charset="0"/>
              </a:rPr>
              <a:t>DIVD	F0,F2,F4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			ADDD	F10,F0,</a:t>
            </a:r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F8</a:t>
            </a:r>
            <a:br>
              <a:rPr lang="en-US" altLang="en-US">
                <a:latin typeface="Courier New" panose="02070309020205020404" pitchFamily="49" charset="0"/>
              </a:rPr>
            </a:br>
            <a:r>
              <a:rPr lang="en-US" altLang="en-US">
                <a:latin typeface="Courier New" panose="02070309020205020404" pitchFamily="49" charset="0"/>
              </a:rPr>
              <a:t> 			SUBD	</a:t>
            </a:r>
            <a:r>
              <a:rPr lang="en-US" altLang="en-US">
                <a:solidFill>
                  <a:schemeClr val="hlink"/>
                </a:solidFill>
                <a:latin typeface="Courier New" panose="02070309020205020404" pitchFamily="49" charset="0"/>
              </a:rPr>
              <a:t>F8</a:t>
            </a:r>
            <a:r>
              <a:rPr lang="en-US" altLang="en-US">
                <a:latin typeface="Courier New" panose="02070309020205020404" pitchFamily="49" charset="0"/>
              </a:rPr>
              <a:t>,F8,F14</a:t>
            </a:r>
            <a:br>
              <a:rPr lang="en-US" altLang="en-US"/>
            </a:br>
            <a:br>
              <a:rPr lang="en-US" altLang="en-US"/>
            </a:br>
            <a:r>
              <a:rPr lang="en-US" altLang="en-US"/>
              <a:t>CDC 6600 scoreboard would stall SUBD until ADDD reads operands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2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2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Date Placeholder 3">
            <a:extLst>
              <a:ext uri="{FF2B5EF4-FFF2-40B4-BE49-F238E27FC236}">
                <a16:creationId xmlns:a16="http://schemas.microsoft.com/office/drawing/2014/main" id="{73DF6B0E-304D-A93D-28CD-69D45488DC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14691" name="Footer Placeholder 4">
            <a:extLst>
              <a:ext uri="{FF2B5EF4-FFF2-40B4-BE49-F238E27FC236}">
                <a16:creationId xmlns:a16="http://schemas.microsoft.com/office/drawing/2014/main" id="{5111CBC8-4A69-3ED8-865F-15E7E913E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14692" name="Slide Number Placeholder 5">
            <a:extLst>
              <a:ext uri="{FF2B5EF4-FFF2-40B4-BE49-F238E27FC236}">
                <a16:creationId xmlns:a16="http://schemas.microsoft.com/office/drawing/2014/main" id="{9858C90F-9C54-33F2-6F15-FF96977C5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93A102-CE0B-4E4D-9009-9983C5A9F46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100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4693" name="Rectangle 2">
            <a:extLst>
              <a:ext uri="{FF2B5EF4-FFF2-40B4-BE49-F238E27FC236}">
                <a16:creationId xmlns:a16="http://schemas.microsoft.com/office/drawing/2014/main" id="{24DE2F05-9521-FA21-C383-6D2C06052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2</a:t>
            </a:r>
          </a:p>
        </p:txBody>
      </p:sp>
      <p:graphicFrame>
        <p:nvGraphicFramePr>
          <p:cNvPr id="114694" name="Object 3">
            <a:extLst>
              <a:ext uri="{FF2B5EF4-FFF2-40B4-BE49-F238E27FC236}">
                <a16:creationId xmlns:a16="http://schemas.microsoft.com/office/drawing/2014/main" id="{BA5A66DB-FD34-A1BE-6149-42CEB518BE60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Date Placeholder 3">
            <a:extLst>
              <a:ext uri="{FF2B5EF4-FFF2-40B4-BE49-F238E27FC236}">
                <a16:creationId xmlns:a16="http://schemas.microsoft.com/office/drawing/2014/main" id="{2CA847DD-63A6-0B93-0D69-B7FB1D9F0C4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15715" name="Footer Placeholder 4">
            <a:extLst>
              <a:ext uri="{FF2B5EF4-FFF2-40B4-BE49-F238E27FC236}">
                <a16:creationId xmlns:a16="http://schemas.microsoft.com/office/drawing/2014/main" id="{589D256E-7134-59BF-7608-50512032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15716" name="Slide Number Placeholder 5">
            <a:extLst>
              <a:ext uri="{FF2B5EF4-FFF2-40B4-BE49-F238E27FC236}">
                <a16:creationId xmlns:a16="http://schemas.microsoft.com/office/drawing/2014/main" id="{782BB43D-F8FE-3686-63BF-4FAF75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76F7CF-C878-EC4B-A34A-AC37378A67C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101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7" name="Rectangle 2">
            <a:extLst>
              <a:ext uri="{FF2B5EF4-FFF2-40B4-BE49-F238E27FC236}">
                <a16:creationId xmlns:a16="http://schemas.microsoft.com/office/drawing/2014/main" id="{BE8F4F42-F117-FFF1-4294-9145F67D22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3</a:t>
            </a:r>
          </a:p>
        </p:txBody>
      </p:sp>
      <p:graphicFrame>
        <p:nvGraphicFramePr>
          <p:cNvPr id="115718" name="Object 3">
            <a:extLst>
              <a:ext uri="{FF2B5EF4-FFF2-40B4-BE49-F238E27FC236}">
                <a16:creationId xmlns:a16="http://schemas.microsoft.com/office/drawing/2014/main" id="{5C0F46E2-8CE3-0C92-E5C3-E5DFFCE1250B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Date Placeholder 3">
            <a:extLst>
              <a:ext uri="{FF2B5EF4-FFF2-40B4-BE49-F238E27FC236}">
                <a16:creationId xmlns:a16="http://schemas.microsoft.com/office/drawing/2014/main" id="{B4D082A6-3666-FE25-7C09-8996CE2226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16739" name="Footer Placeholder 4">
            <a:extLst>
              <a:ext uri="{FF2B5EF4-FFF2-40B4-BE49-F238E27FC236}">
                <a16:creationId xmlns:a16="http://schemas.microsoft.com/office/drawing/2014/main" id="{18F11F18-6716-DAE1-A98A-AD24AD137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16740" name="Slide Number Placeholder 5">
            <a:extLst>
              <a:ext uri="{FF2B5EF4-FFF2-40B4-BE49-F238E27FC236}">
                <a16:creationId xmlns:a16="http://schemas.microsoft.com/office/drawing/2014/main" id="{1109BBC7-7D64-E934-1BC0-ED73F5DD4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99C42D-1377-C748-BCA9-296FDE824FD5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102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741" name="Rectangle 2">
            <a:extLst>
              <a:ext uri="{FF2B5EF4-FFF2-40B4-BE49-F238E27FC236}">
                <a16:creationId xmlns:a16="http://schemas.microsoft.com/office/drawing/2014/main" id="{2DB84466-2801-9D21-D764-58C23153E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4</a:t>
            </a:r>
          </a:p>
        </p:txBody>
      </p:sp>
      <p:graphicFrame>
        <p:nvGraphicFramePr>
          <p:cNvPr id="116742" name="Object 3">
            <a:extLst>
              <a:ext uri="{FF2B5EF4-FFF2-40B4-BE49-F238E27FC236}">
                <a16:creationId xmlns:a16="http://schemas.microsoft.com/office/drawing/2014/main" id="{F6FD7F02-034D-6DE9-4C78-862FF0F00321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Date Placeholder 3">
            <a:extLst>
              <a:ext uri="{FF2B5EF4-FFF2-40B4-BE49-F238E27FC236}">
                <a16:creationId xmlns:a16="http://schemas.microsoft.com/office/drawing/2014/main" id="{BE559E16-B240-17A4-A2BD-B2A1D4D92A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17763" name="Footer Placeholder 4">
            <a:extLst>
              <a:ext uri="{FF2B5EF4-FFF2-40B4-BE49-F238E27FC236}">
                <a16:creationId xmlns:a16="http://schemas.microsoft.com/office/drawing/2014/main" id="{37309AAA-E5E7-2BD5-92B6-45562A38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17764" name="Slide Number Placeholder 5">
            <a:extLst>
              <a:ext uri="{FF2B5EF4-FFF2-40B4-BE49-F238E27FC236}">
                <a16:creationId xmlns:a16="http://schemas.microsoft.com/office/drawing/2014/main" id="{E5A2E15B-15B6-AD24-E6D5-B8808EFE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184DEA-0FAC-4D4B-A33D-F0AC04244223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103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7765" name="Rectangle 2">
            <a:extLst>
              <a:ext uri="{FF2B5EF4-FFF2-40B4-BE49-F238E27FC236}">
                <a16:creationId xmlns:a16="http://schemas.microsoft.com/office/drawing/2014/main" id="{9CC7B839-ABE2-F9AC-DE5C-33F75242E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5</a:t>
            </a:r>
          </a:p>
        </p:txBody>
      </p:sp>
      <p:graphicFrame>
        <p:nvGraphicFramePr>
          <p:cNvPr id="117766" name="Object 3">
            <a:extLst>
              <a:ext uri="{FF2B5EF4-FFF2-40B4-BE49-F238E27FC236}">
                <a16:creationId xmlns:a16="http://schemas.microsoft.com/office/drawing/2014/main" id="{8EEAC647-43EA-2B52-E961-D7900C7D4E31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Date Placeholder 3">
            <a:extLst>
              <a:ext uri="{FF2B5EF4-FFF2-40B4-BE49-F238E27FC236}">
                <a16:creationId xmlns:a16="http://schemas.microsoft.com/office/drawing/2014/main" id="{3961273B-B162-1BBD-B9F1-4CDAA1ECAA2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18787" name="Footer Placeholder 4">
            <a:extLst>
              <a:ext uri="{FF2B5EF4-FFF2-40B4-BE49-F238E27FC236}">
                <a16:creationId xmlns:a16="http://schemas.microsoft.com/office/drawing/2014/main" id="{7D7597B5-3DE4-BF85-8352-6751BBD6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18788" name="Slide Number Placeholder 5">
            <a:extLst>
              <a:ext uri="{FF2B5EF4-FFF2-40B4-BE49-F238E27FC236}">
                <a16:creationId xmlns:a16="http://schemas.microsoft.com/office/drawing/2014/main" id="{10AFA066-08BB-0D6F-5CA7-9FFABB0C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E02C2D-1C48-D444-AD2E-0F7C10866879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104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8789" name="Rectangle 2">
            <a:extLst>
              <a:ext uri="{FF2B5EF4-FFF2-40B4-BE49-F238E27FC236}">
                <a16:creationId xmlns:a16="http://schemas.microsoft.com/office/drawing/2014/main" id="{6B4F64D5-2B79-8BB4-4FC4-6AF585100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6</a:t>
            </a:r>
          </a:p>
        </p:txBody>
      </p:sp>
      <p:graphicFrame>
        <p:nvGraphicFramePr>
          <p:cNvPr id="118790" name="Object 3">
            <a:extLst>
              <a:ext uri="{FF2B5EF4-FFF2-40B4-BE49-F238E27FC236}">
                <a16:creationId xmlns:a16="http://schemas.microsoft.com/office/drawing/2014/main" id="{01EBF6DC-8A2E-1E0E-B129-7C230A3E8856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Date Placeholder 3">
            <a:extLst>
              <a:ext uri="{FF2B5EF4-FFF2-40B4-BE49-F238E27FC236}">
                <a16:creationId xmlns:a16="http://schemas.microsoft.com/office/drawing/2014/main" id="{7BC39D54-8703-062D-DA55-CFCFB7B589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19811" name="Footer Placeholder 4">
            <a:extLst>
              <a:ext uri="{FF2B5EF4-FFF2-40B4-BE49-F238E27FC236}">
                <a16:creationId xmlns:a16="http://schemas.microsoft.com/office/drawing/2014/main" id="{5FD888D7-91AD-DE40-ADB4-96D86E35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19812" name="Slide Number Placeholder 5">
            <a:extLst>
              <a:ext uri="{FF2B5EF4-FFF2-40B4-BE49-F238E27FC236}">
                <a16:creationId xmlns:a16="http://schemas.microsoft.com/office/drawing/2014/main" id="{E97F6DB2-13F6-E4BC-EA86-BE2CCEB3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3AFFF5-4C24-584E-8C5B-3F5DA79D8F79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105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9813" name="Rectangle 2">
            <a:extLst>
              <a:ext uri="{FF2B5EF4-FFF2-40B4-BE49-F238E27FC236}">
                <a16:creationId xmlns:a16="http://schemas.microsoft.com/office/drawing/2014/main" id="{016FF7D5-3D54-BC8D-736F-0CA6AA2DCE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7</a:t>
            </a:r>
          </a:p>
        </p:txBody>
      </p:sp>
      <p:graphicFrame>
        <p:nvGraphicFramePr>
          <p:cNvPr id="119814" name="Object 3">
            <a:extLst>
              <a:ext uri="{FF2B5EF4-FFF2-40B4-BE49-F238E27FC236}">
                <a16:creationId xmlns:a16="http://schemas.microsoft.com/office/drawing/2014/main" id="{69C6A8DF-EA06-ECB4-0BE9-B051EBCFE53E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Date Placeholder 3">
            <a:extLst>
              <a:ext uri="{FF2B5EF4-FFF2-40B4-BE49-F238E27FC236}">
                <a16:creationId xmlns:a16="http://schemas.microsoft.com/office/drawing/2014/main" id="{075BF0C5-A047-892B-1BC6-4C7330B492A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20835" name="Footer Placeholder 4">
            <a:extLst>
              <a:ext uri="{FF2B5EF4-FFF2-40B4-BE49-F238E27FC236}">
                <a16:creationId xmlns:a16="http://schemas.microsoft.com/office/drawing/2014/main" id="{82DF4CB2-B7A5-8B29-7B84-CE65BC77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20836" name="Slide Number Placeholder 5">
            <a:extLst>
              <a:ext uri="{FF2B5EF4-FFF2-40B4-BE49-F238E27FC236}">
                <a16:creationId xmlns:a16="http://schemas.microsoft.com/office/drawing/2014/main" id="{58E081CB-F822-2150-EA6D-FEE62A65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6D6E56-4C9B-C941-A80D-D10487E8922E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106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0837" name="Rectangle 2">
            <a:extLst>
              <a:ext uri="{FF2B5EF4-FFF2-40B4-BE49-F238E27FC236}">
                <a16:creationId xmlns:a16="http://schemas.microsoft.com/office/drawing/2014/main" id="{ADBBFD13-107D-1D1B-483A-C42F29C72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8</a:t>
            </a:r>
          </a:p>
        </p:txBody>
      </p:sp>
      <p:graphicFrame>
        <p:nvGraphicFramePr>
          <p:cNvPr id="120838" name="Object 3">
            <a:extLst>
              <a:ext uri="{FF2B5EF4-FFF2-40B4-BE49-F238E27FC236}">
                <a16:creationId xmlns:a16="http://schemas.microsoft.com/office/drawing/2014/main" id="{9888C6A3-38B9-5485-AAED-662BEFE10A4C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Date Placeholder 3">
            <a:extLst>
              <a:ext uri="{FF2B5EF4-FFF2-40B4-BE49-F238E27FC236}">
                <a16:creationId xmlns:a16="http://schemas.microsoft.com/office/drawing/2014/main" id="{B0C1FAE5-853A-B6B2-D22A-E5D0352EEF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21859" name="Footer Placeholder 4">
            <a:extLst>
              <a:ext uri="{FF2B5EF4-FFF2-40B4-BE49-F238E27FC236}">
                <a16:creationId xmlns:a16="http://schemas.microsoft.com/office/drawing/2014/main" id="{63DC45A3-CA47-4DD4-9AA2-B159B6F8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21860" name="Slide Number Placeholder 5">
            <a:extLst>
              <a:ext uri="{FF2B5EF4-FFF2-40B4-BE49-F238E27FC236}">
                <a16:creationId xmlns:a16="http://schemas.microsoft.com/office/drawing/2014/main" id="{B3DFCB7E-9FA8-F443-3651-E925E91D6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C19C491-71C2-AA4A-BC64-6083C0A16D6F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107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1861" name="Rectangle 2">
            <a:extLst>
              <a:ext uri="{FF2B5EF4-FFF2-40B4-BE49-F238E27FC236}">
                <a16:creationId xmlns:a16="http://schemas.microsoft.com/office/drawing/2014/main" id="{6BE12968-9659-436C-4A82-70A887A2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9</a:t>
            </a:r>
          </a:p>
        </p:txBody>
      </p:sp>
      <p:graphicFrame>
        <p:nvGraphicFramePr>
          <p:cNvPr id="121862" name="Object 3">
            <a:extLst>
              <a:ext uri="{FF2B5EF4-FFF2-40B4-BE49-F238E27FC236}">
                <a16:creationId xmlns:a16="http://schemas.microsoft.com/office/drawing/2014/main" id="{3DD56D5C-97DC-F781-3ADB-7EA4515143BE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Date Placeholder 3">
            <a:extLst>
              <a:ext uri="{FF2B5EF4-FFF2-40B4-BE49-F238E27FC236}">
                <a16:creationId xmlns:a16="http://schemas.microsoft.com/office/drawing/2014/main" id="{B245AA82-FE70-1DF3-280B-4E0B0CC2B11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22883" name="Footer Placeholder 4">
            <a:extLst>
              <a:ext uri="{FF2B5EF4-FFF2-40B4-BE49-F238E27FC236}">
                <a16:creationId xmlns:a16="http://schemas.microsoft.com/office/drawing/2014/main" id="{DD543541-D4CE-380C-3DD8-2CFF56A3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22884" name="Slide Number Placeholder 5">
            <a:extLst>
              <a:ext uri="{FF2B5EF4-FFF2-40B4-BE49-F238E27FC236}">
                <a16:creationId xmlns:a16="http://schemas.microsoft.com/office/drawing/2014/main" id="{7C5EE8F6-C695-6785-7743-3295BF15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C5B8C5-E68E-514B-8902-08B9C5CB7EAC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108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885" name="Rectangle 2">
            <a:extLst>
              <a:ext uri="{FF2B5EF4-FFF2-40B4-BE49-F238E27FC236}">
                <a16:creationId xmlns:a16="http://schemas.microsoft.com/office/drawing/2014/main" id="{6DA9DE0B-0EF5-820A-396B-CD0291BE5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10</a:t>
            </a:r>
          </a:p>
        </p:txBody>
      </p:sp>
      <p:graphicFrame>
        <p:nvGraphicFramePr>
          <p:cNvPr id="122886" name="Object 3">
            <a:extLst>
              <a:ext uri="{FF2B5EF4-FFF2-40B4-BE49-F238E27FC236}">
                <a16:creationId xmlns:a16="http://schemas.microsoft.com/office/drawing/2014/main" id="{521803ED-4A97-FAF4-F2FC-AEFB7F063845}"/>
              </a:ext>
            </a:extLst>
          </p:cNvPr>
          <p:cNvGraphicFramePr>
            <a:graphicFrameLocks/>
          </p:cNvGraphicFramePr>
          <p:nvPr/>
        </p:nvGraphicFramePr>
        <p:xfrm>
          <a:off x="381000" y="109220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9220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684" name="Group 4">
            <a:extLst>
              <a:ext uri="{FF2B5EF4-FFF2-40B4-BE49-F238E27FC236}">
                <a16:creationId xmlns:a16="http://schemas.microsoft.com/office/drawing/2014/main" id="{F197CC52-1AA9-CFBF-4D7C-AC941EB0C7FF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3987800"/>
            <a:ext cx="3719513" cy="1219200"/>
            <a:chOff x="2640" y="2304"/>
            <a:chExt cx="2343" cy="768"/>
          </a:xfrm>
        </p:grpSpPr>
        <p:sp>
          <p:nvSpPr>
            <p:cNvPr id="122889" name="AutoShape 5">
              <a:extLst>
                <a:ext uri="{FF2B5EF4-FFF2-40B4-BE49-F238E27FC236}">
                  <a16:creationId xmlns:a16="http://schemas.microsoft.com/office/drawing/2014/main" id="{77A3C77E-2276-7794-DA86-B026C36E1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592"/>
              <a:ext cx="33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890" name="AutoShape 6">
              <a:extLst>
                <a:ext uri="{FF2B5EF4-FFF2-40B4-BE49-F238E27FC236}">
                  <a16:creationId xmlns:a16="http://schemas.microsoft.com/office/drawing/2014/main" id="{E3433D04-2C9C-94FD-5215-09F1EF24A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784"/>
              <a:ext cx="336" cy="288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22891" name="Freeform 7">
              <a:extLst>
                <a:ext uri="{FF2B5EF4-FFF2-40B4-BE49-F238E27FC236}">
                  <a16:creationId xmlns:a16="http://schemas.microsoft.com/office/drawing/2014/main" id="{025BF781-57D2-6222-AA85-4C15632CB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2376"/>
              <a:ext cx="624" cy="408"/>
            </a:xfrm>
            <a:custGeom>
              <a:avLst/>
              <a:gdLst>
                <a:gd name="T0" fmla="*/ 0 w 624"/>
                <a:gd name="T1" fmla="*/ 264 h 408"/>
                <a:gd name="T2" fmla="*/ 432 w 624"/>
                <a:gd name="T3" fmla="*/ 24 h 408"/>
                <a:gd name="T4" fmla="*/ 624 w 624"/>
                <a:gd name="T5" fmla="*/ 408 h 40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24" h="408">
                  <a:moveTo>
                    <a:pt x="0" y="264"/>
                  </a:moveTo>
                  <a:cubicBezTo>
                    <a:pt x="164" y="132"/>
                    <a:pt x="328" y="0"/>
                    <a:pt x="432" y="24"/>
                  </a:cubicBezTo>
                  <a:cubicBezTo>
                    <a:pt x="536" y="48"/>
                    <a:pt x="580" y="228"/>
                    <a:pt x="624" y="408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892" name="Text Box 8">
              <a:extLst>
                <a:ext uri="{FF2B5EF4-FFF2-40B4-BE49-F238E27FC236}">
                  <a16:creationId xmlns:a16="http://schemas.microsoft.com/office/drawing/2014/main" id="{773159FC-35A3-0543-B959-45331F3C8A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304"/>
              <a:ext cx="143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solidFill>
                    <a:schemeClr val="hlink"/>
                  </a:solidFill>
                  <a:latin typeface="Comic Sans MS" panose="030F0902030302020204" pitchFamily="66" charset="0"/>
                </a:rPr>
                <a:t>WAR Hazard gone!</a:t>
              </a:r>
            </a:p>
          </p:txBody>
        </p:sp>
      </p:grpSp>
      <p:sp>
        <p:nvSpPr>
          <p:cNvPr id="327689" name="Rectangle 9">
            <a:extLst>
              <a:ext uri="{FF2B5EF4-FFF2-40B4-BE49-F238E27FC236}">
                <a16:creationId xmlns:a16="http://schemas.microsoft.com/office/drawing/2014/main" id="{186EB764-D27B-DC32-6457-4B905A78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1087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75000"/>
              </a:lnSpc>
              <a:spcBef>
                <a:spcPct val="1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Notice that P32 not listed in Rename Table</a:t>
            </a:r>
          </a:p>
          <a:p>
            <a:pPr lvl="1" algn="l">
              <a:lnSpc>
                <a:spcPct val="75000"/>
              </a:lnSpc>
              <a:spcBef>
                <a:spcPct val="10000"/>
              </a:spcBef>
              <a:buFontTx/>
              <a:buChar char="–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Still live.  Must not be reallocated by accident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9" grpId="0" autoUpdateAnimBg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Date Placeholder 3">
            <a:extLst>
              <a:ext uri="{FF2B5EF4-FFF2-40B4-BE49-F238E27FC236}">
                <a16:creationId xmlns:a16="http://schemas.microsoft.com/office/drawing/2014/main" id="{E8A8175C-D65E-DAFF-037F-FBD12EE87D8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23907" name="Footer Placeholder 4">
            <a:extLst>
              <a:ext uri="{FF2B5EF4-FFF2-40B4-BE49-F238E27FC236}">
                <a16:creationId xmlns:a16="http://schemas.microsoft.com/office/drawing/2014/main" id="{DADBE7E4-4F4B-374B-579A-1D8B1CCD9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23908" name="Slide Number Placeholder 5">
            <a:extLst>
              <a:ext uri="{FF2B5EF4-FFF2-40B4-BE49-F238E27FC236}">
                <a16:creationId xmlns:a16="http://schemas.microsoft.com/office/drawing/2014/main" id="{AF1FB76D-3E0D-69C5-22CD-C80284A5A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A6B011F-2580-434D-9A8A-F0EBA9317981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109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3909" name="Rectangle 2">
            <a:extLst>
              <a:ext uri="{FF2B5EF4-FFF2-40B4-BE49-F238E27FC236}">
                <a16:creationId xmlns:a16="http://schemas.microsoft.com/office/drawing/2014/main" id="{221817B9-D174-F392-94AB-0B9089D3D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11</a:t>
            </a:r>
          </a:p>
        </p:txBody>
      </p:sp>
      <p:graphicFrame>
        <p:nvGraphicFramePr>
          <p:cNvPr id="123910" name="Object 3">
            <a:extLst>
              <a:ext uri="{FF2B5EF4-FFF2-40B4-BE49-F238E27FC236}">
                <a16:creationId xmlns:a16="http://schemas.microsoft.com/office/drawing/2014/main" id="{6CDFEF27-59D8-3ECB-23C4-9A599E5EB6E1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>
            <a:extLst>
              <a:ext uri="{FF2B5EF4-FFF2-40B4-BE49-F238E27FC236}">
                <a16:creationId xmlns:a16="http://schemas.microsoft.com/office/drawing/2014/main" id="{BC98875C-2F8D-A973-CA55-63A251EC29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5D4CF4AE-9F68-34BE-07CA-C1C72D4C0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23556" name="Slide Number Placeholder 5">
            <a:extLst>
              <a:ext uri="{FF2B5EF4-FFF2-40B4-BE49-F238E27FC236}">
                <a16:creationId xmlns:a16="http://schemas.microsoft.com/office/drawing/2014/main" id="{E5FE87F5-B04A-E999-5DD2-F029C0BA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5012A9-4F11-9D41-9B00-6613E5F234EC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7" name="Rectangle 2">
            <a:extLst>
              <a:ext uri="{FF2B5EF4-FFF2-40B4-BE49-F238E27FC236}">
                <a16:creationId xmlns:a16="http://schemas.microsoft.com/office/drawing/2014/main" id="{00199389-0A97-2948-A113-F7B3134776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Three Parts of the Scoreboard</a:t>
            </a:r>
          </a:p>
        </p:txBody>
      </p:sp>
      <p:sp>
        <p:nvSpPr>
          <p:cNvPr id="313347" name="Rectangle 3">
            <a:extLst>
              <a:ext uri="{FF2B5EF4-FFF2-40B4-BE49-F238E27FC236}">
                <a16:creationId xmlns:a16="http://schemas.microsoft.com/office/drawing/2014/main" id="{B375CBD1-9D5D-9D0E-CB56-5E9BF8E147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1855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>
                <a:solidFill>
                  <a:schemeClr val="hlink"/>
                </a:solidFill>
              </a:rPr>
              <a:t>Instruction status:</a:t>
            </a:r>
            <a:br>
              <a:rPr lang="en-US" altLang="en-US"/>
            </a:br>
            <a:r>
              <a:rPr lang="en-US" altLang="en-US"/>
              <a:t>Which of 4 steps the instruction is in</a:t>
            </a:r>
            <a:br>
              <a:rPr lang="en-US" altLang="en-US"/>
            </a:br>
            <a:endParaRPr lang="en-US" altLang="en-US" sz="2000"/>
          </a:p>
          <a:p>
            <a:r>
              <a:rPr lang="en-US" altLang="en-US">
                <a:solidFill>
                  <a:schemeClr val="hlink"/>
                </a:solidFill>
              </a:rPr>
              <a:t>Functional unit status:</a:t>
            </a:r>
            <a:r>
              <a:rPr lang="en-US" altLang="en-US"/>
              <a:t>—Indicates the state of the functional unit (FU). 9 fields for each functional unit</a:t>
            </a:r>
            <a:r>
              <a:rPr lang="en-US" altLang="en-US" sz="2000"/>
              <a:t>		</a:t>
            </a:r>
            <a:r>
              <a:rPr lang="en-US" altLang="en-US" sz="2000">
                <a:solidFill>
                  <a:schemeClr val="accent1"/>
                </a:solidFill>
              </a:rPr>
              <a:t>Busy:</a:t>
            </a:r>
            <a:r>
              <a:rPr lang="en-US" altLang="en-US" sz="2000"/>
              <a:t>	Indicates whether the unit is busy or not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>
                <a:solidFill>
                  <a:schemeClr val="accent1"/>
                </a:solidFill>
              </a:rPr>
              <a:t>Op:</a:t>
            </a:r>
            <a:r>
              <a:rPr lang="en-US" altLang="en-US" sz="2000"/>
              <a:t>	Operation to perform in the unit (e.g., + or –)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>
                <a:solidFill>
                  <a:schemeClr val="accent1"/>
                </a:solidFill>
              </a:rPr>
              <a:t>Fi:</a:t>
            </a:r>
            <a:r>
              <a:rPr lang="en-US" altLang="en-US" sz="2000"/>
              <a:t>	Destination register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>
                <a:solidFill>
                  <a:schemeClr val="accent1"/>
                </a:solidFill>
              </a:rPr>
              <a:t>Fj,Fk:	</a:t>
            </a:r>
            <a:r>
              <a:rPr lang="en-US" altLang="en-US" sz="2000"/>
              <a:t>Source-register numbers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>
                <a:solidFill>
                  <a:schemeClr val="accent1"/>
                </a:solidFill>
              </a:rPr>
              <a:t>Qj,Qk:	</a:t>
            </a:r>
            <a:r>
              <a:rPr lang="en-US" altLang="en-US" sz="2000"/>
              <a:t>Functional units producing source registers Fj, Fk</a:t>
            </a: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>
                <a:solidFill>
                  <a:schemeClr val="accent1"/>
                </a:solidFill>
              </a:rPr>
              <a:t>Rj,Rk:	</a:t>
            </a:r>
            <a:r>
              <a:rPr lang="en-US" altLang="en-US" sz="2000"/>
              <a:t>Flags indicating when Fj, Fk are ready</a:t>
            </a:r>
            <a:br>
              <a:rPr lang="en-US" altLang="en-US" sz="2000"/>
            </a:br>
            <a:endParaRPr lang="en-US" altLang="en-US" sz="2000"/>
          </a:p>
          <a:p>
            <a:r>
              <a:rPr lang="en-US" altLang="en-US">
                <a:solidFill>
                  <a:schemeClr val="hlink"/>
                </a:solidFill>
              </a:rPr>
              <a:t>Register result status</a:t>
            </a:r>
            <a:r>
              <a:rPr lang="en-US" altLang="en-US"/>
              <a:t>—Indicates which functional unit will write each register, if one exists. Blank when no pending instructions will write that register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3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3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 autoUpdateAnimBg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Date Placeholder 3">
            <a:extLst>
              <a:ext uri="{FF2B5EF4-FFF2-40B4-BE49-F238E27FC236}">
                <a16:creationId xmlns:a16="http://schemas.microsoft.com/office/drawing/2014/main" id="{B48D3A9C-52CD-25AB-0B08-FDF8751D17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24931" name="Footer Placeholder 4">
            <a:extLst>
              <a:ext uri="{FF2B5EF4-FFF2-40B4-BE49-F238E27FC236}">
                <a16:creationId xmlns:a16="http://schemas.microsoft.com/office/drawing/2014/main" id="{88D01EFC-F9FA-3737-602A-ED69DAAD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24932" name="Slide Number Placeholder 5">
            <a:extLst>
              <a:ext uri="{FF2B5EF4-FFF2-40B4-BE49-F238E27FC236}">
                <a16:creationId xmlns:a16="http://schemas.microsoft.com/office/drawing/2014/main" id="{D5B01142-623B-03F9-B373-CD9ADC76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9580AC-3C54-4842-AFA3-EDA850342132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110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3" name="Rectangle 2">
            <a:extLst>
              <a:ext uri="{FF2B5EF4-FFF2-40B4-BE49-F238E27FC236}">
                <a16:creationId xmlns:a16="http://schemas.microsoft.com/office/drawing/2014/main" id="{39FCDA1D-B24C-5E01-31D1-219DA70FD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12</a:t>
            </a:r>
          </a:p>
        </p:txBody>
      </p:sp>
      <p:graphicFrame>
        <p:nvGraphicFramePr>
          <p:cNvPr id="124934" name="Object 3">
            <a:extLst>
              <a:ext uri="{FF2B5EF4-FFF2-40B4-BE49-F238E27FC236}">
                <a16:creationId xmlns:a16="http://schemas.microsoft.com/office/drawing/2014/main" id="{4DB0F456-650B-61BB-5071-2129F5EC7FF4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Date Placeholder 3">
            <a:extLst>
              <a:ext uri="{FF2B5EF4-FFF2-40B4-BE49-F238E27FC236}">
                <a16:creationId xmlns:a16="http://schemas.microsoft.com/office/drawing/2014/main" id="{0A6B7380-F6DD-8CB6-E5D8-E59633240F5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25955" name="Footer Placeholder 4">
            <a:extLst>
              <a:ext uri="{FF2B5EF4-FFF2-40B4-BE49-F238E27FC236}">
                <a16:creationId xmlns:a16="http://schemas.microsoft.com/office/drawing/2014/main" id="{4C67B11F-5A66-DA82-68CF-8ABAE9358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25956" name="Slide Number Placeholder 5">
            <a:extLst>
              <a:ext uri="{FF2B5EF4-FFF2-40B4-BE49-F238E27FC236}">
                <a16:creationId xmlns:a16="http://schemas.microsoft.com/office/drawing/2014/main" id="{46FF39DE-DAFB-6B66-38F6-7FE49A756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047027-5B1F-EF4F-91D2-59D485BD7DB1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111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7" name="Rectangle 2">
            <a:extLst>
              <a:ext uri="{FF2B5EF4-FFF2-40B4-BE49-F238E27FC236}">
                <a16:creationId xmlns:a16="http://schemas.microsoft.com/office/drawing/2014/main" id="{208FBEF3-5E88-CBE3-33C1-9917D40B86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13</a:t>
            </a:r>
          </a:p>
        </p:txBody>
      </p:sp>
      <p:graphicFrame>
        <p:nvGraphicFramePr>
          <p:cNvPr id="125958" name="Object 3">
            <a:extLst>
              <a:ext uri="{FF2B5EF4-FFF2-40B4-BE49-F238E27FC236}">
                <a16:creationId xmlns:a16="http://schemas.microsoft.com/office/drawing/2014/main" id="{65A4A0AF-F443-898A-5A48-A3FDD6CE732A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Date Placeholder 3">
            <a:extLst>
              <a:ext uri="{FF2B5EF4-FFF2-40B4-BE49-F238E27FC236}">
                <a16:creationId xmlns:a16="http://schemas.microsoft.com/office/drawing/2014/main" id="{E2BFCC3E-5D38-FF78-E25F-2575730CB8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26979" name="Footer Placeholder 4">
            <a:extLst>
              <a:ext uri="{FF2B5EF4-FFF2-40B4-BE49-F238E27FC236}">
                <a16:creationId xmlns:a16="http://schemas.microsoft.com/office/drawing/2014/main" id="{0E57D9A0-7F44-6B46-3E6C-5AE271BD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26980" name="Slide Number Placeholder 5">
            <a:extLst>
              <a:ext uri="{FF2B5EF4-FFF2-40B4-BE49-F238E27FC236}">
                <a16:creationId xmlns:a16="http://schemas.microsoft.com/office/drawing/2014/main" id="{9B4444BF-70B6-10F5-E366-D89A8C39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4D118D0-6AE7-824C-AB91-C2E535124C61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112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81" name="Rectangle 2">
            <a:extLst>
              <a:ext uri="{FF2B5EF4-FFF2-40B4-BE49-F238E27FC236}">
                <a16:creationId xmlns:a16="http://schemas.microsoft.com/office/drawing/2014/main" id="{48AF5948-2977-02D7-1774-4B580E2C5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14</a:t>
            </a:r>
          </a:p>
        </p:txBody>
      </p:sp>
      <p:graphicFrame>
        <p:nvGraphicFramePr>
          <p:cNvPr id="126982" name="Object 3">
            <a:extLst>
              <a:ext uri="{FF2B5EF4-FFF2-40B4-BE49-F238E27FC236}">
                <a16:creationId xmlns:a16="http://schemas.microsoft.com/office/drawing/2014/main" id="{CB5AB6CA-621F-AFFD-0AA0-F9C1BAA2AA2B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Date Placeholder 3">
            <a:extLst>
              <a:ext uri="{FF2B5EF4-FFF2-40B4-BE49-F238E27FC236}">
                <a16:creationId xmlns:a16="http://schemas.microsoft.com/office/drawing/2014/main" id="{C7F7F4A5-F770-53C6-7ED9-DA2DA23DC9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28003" name="Footer Placeholder 4">
            <a:extLst>
              <a:ext uri="{FF2B5EF4-FFF2-40B4-BE49-F238E27FC236}">
                <a16:creationId xmlns:a16="http://schemas.microsoft.com/office/drawing/2014/main" id="{B5B9556E-C918-6C61-4D19-472EAC89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28004" name="Slide Number Placeholder 5">
            <a:extLst>
              <a:ext uri="{FF2B5EF4-FFF2-40B4-BE49-F238E27FC236}">
                <a16:creationId xmlns:a16="http://schemas.microsoft.com/office/drawing/2014/main" id="{668972C2-5091-FCFC-775B-3B26B8C7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62B67E4-CF52-A749-9AC8-BEE7C5BB7613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113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5" name="Rectangle 2">
            <a:extLst>
              <a:ext uri="{FF2B5EF4-FFF2-40B4-BE49-F238E27FC236}">
                <a16:creationId xmlns:a16="http://schemas.microsoft.com/office/drawing/2014/main" id="{BBBCF342-DE59-5C79-8DE6-12C2D1181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15</a:t>
            </a:r>
          </a:p>
        </p:txBody>
      </p:sp>
      <p:graphicFrame>
        <p:nvGraphicFramePr>
          <p:cNvPr id="128006" name="Object 3">
            <a:extLst>
              <a:ext uri="{FF2B5EF4-FFF2-40B4-BE49-F238E27FC236}">
                <a16:creationId xmlns:a16="http://schemas.microsoft.com/office/drawing/2014/main" id="{D8584FF4-265B-9CA1-152E-EC4EBBBE2D11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Date Placeholder 3">
            <a:extLst>
              <a:ext uri="{FF2B5EF4-FFF2-40B4-BE49-F238E27FC236}">
                <a16:creationId xmlns:a16="http://schemas.microsoft.com/office/drawing/2014/main" id="{CFB15F28-F1C0-052E-34AE-3CFB2691AB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29027" name="Footer Placeholder 4">
            <a:extLst>
              <a:ext uri="{FF2B5EF4-FFF2-40B4-BE49-F238E27FC236}">
                <a16:creationId xmlns:a16="http://schemas.microsoft.com/office/drawing/2014/main" id="{0478CC83-9A25-E987-1227-3FAFAA29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29028" name="Slide Number Placeholder 5">
            <a:extLst>
              <a:ext uri="{FF2B5EF4-FFF2-40B4-BE49-F238E27FC236}">
                <a16:creationId xmlns:a16="http://schemas.microsoft.com/office/drawing/2014/main" id="{F0513646-5221-51A1-0778-EB31F9CA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5FCBFC5-855E-C942-A441-636F716875B1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114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9" name="Rectangle 2">
            <a:extLst>
              <a:ext uri="{FF2B5EF4-FFF2-40B4-BE49-F238E27FC236}">
                <a16:creationId xmlns:a16="http://schemas.microsoft.com/office/drawing/2014/main" id="{6E9D953E-9197-0CE9-66F0-4AC2DAF86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16</a:t>
            </a:r>
          </a:p>
        </p:txBody>
      </p:sp>
      <p:graphicFrame>
        <p:nvGraphicFramePr>
          <p:cNvPr id="129030" name="Object 3">
            <a:extLst>
              <a:ext uri="{FF2B5EF4-FFF2-40B4-BE49-F238E27FC236}">
                <a16:creationId xmlns:a16="http://schemas.microsoft.com/office/drawing/2014/main" id="{6D01D7E0-22EC-66AB-7739-CD5C4F4A2DF7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Date Placeholder 3">
            <a:extLst>
              <a:ext uri="{FF2B5EF4-FFF2-40B4-BE49-F238E27FC236}">
                <a16:creationId xmlns:a16="http://schemas.microsoft.com/office/drawing/2014/main" id="{B3AABDF6-3E84-150F-83DD-225DED2DED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30051" name="Footer Placeholder 4">
            <a:extLst>
              <a:ext uri="{FF2B5EF4-FFF2-40B4-BE49-F238E27FC236}">
                <a16:creationId xmlns:a16="http://schemas.microsoft.com/office/drawing/2014/main" id="{2382405A-08B2-2D9C-06CA-E24B6B4B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30052" name="Slide Number Placeholder 5">
            <a:extLst>
              <a:ext uri="{FF2B5EF4-FFF2-40B4-BE49-F238E27FC236}">
                <a16:creationId xmlns:a16="http://schemas.microsoft.com/office/drawing/2014/main" id="{7FFA28E7-CAC0-A81C-2452-D85F669F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DFFDCE-E649-1C42-8A3E-6666C94F7DE8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115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0053" name="Rectangle 2">
            <a:extLst>
              <a:ext uri="{FF2B5EF4-FFF2-40B4-BE49-F238E27FC236}">
                <a16:creationId xmlns:a16="http://schemas.microsoft.com/office/drawing/2014/main" id="{3CD4CD0F-039B-E6A1-A3EE-7E6A64EDA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17</a:t>
            </a:r>
          </a:p>
        </p:txBody>
      </p:sp>
      <p:graphicFrame>
        <p:nvGraphicFramePr>
          <p:cNvPr id="130054" name="Object 3">
            <a:extLst>
              <a:ext uri="{FF2B5EF4-FFF2-40B4-BE49-F238E27FC236}">
                <a16:creationId xmlns:a16="http://schemas.microsoft.com/office/drawing/2014/main" id="{CCCB142C-5A82-B0C6-6959-DD772B403CE9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Date Placeholder 3">
            <a:extLst>
              <a:ext uri="{FF2B5EF4-FFF2-40B4-BE49-F238E27FC236}">
                <a16:creationId xmlns:a16="http://schemas.microsoft.com/office/drawing/2014/main" id="{2A86DA09-A355-D47C-7DCB-09BD382FDA2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31075" name="Footer Placeholder 4">
            <a:extLst>
              <a:ext uri="{FF2B5EF4-FFF2-40B4-BE49-F238E27FC236}">
                <a16:creationId xmlns:a16="http://schemas.microsoft.com/office/drawing/2014/main" id="{4C0A197E-953F-4ED5-F9FF-DF7D8C1E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31076" name="Slide Number Placeholder 5">
            <a:extLst>
              <a:ext uri="{FF2B5EF4-FFF2-40B4-BE49-F238E27FC236}">
                <a16:creationId xmlns:a16="http://schemas.microsoft.com/office/drawing/2014/main" id="{CE8A56CB-70C2-1B2A-5429-A630BCE72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49B32D-6DA8-0046-A9BA-63ACFBEB2492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116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1077" name="Rectangle 2">
            <a:extLst>
              <a:ext uri="{FF2B5EF4-FFF2-40B4-BE49-F238E27FC236}">
                <a16:creationId xmlns:a16="http://schemas.microsoft.com/office/drawing/2014/main" id="{F6DB0669-8305-ACF9-0823-8AC1683F77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18</a:t>
            </a:r>
          </a:p>
        </p:txBody>
      </p:sp>
      <p:graphicFrame>
        <p:nvGraphicFramePr>
          <p:cNvPr id="131078" name="Object 3">
            <a:extLst>
              <a:ext uri="{FF2B5EF4-FFF2-40B4-BE49-F238E27FC236}">
                <a16:creationId xmlns:a16="http://schemas.microsoft.com/office/drawing/2014/main" id="{6709B74E-5637-67FC-F319-D480719DC02C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Date Placeholder 3">
            <a:extLst>
              <a:ext uri="{FF2B5EF4-FFF2-40B4-BE49-F238E27FC236}">
                <a16:creationId xmlns:a16="http://schemas.microsoft.com/office/drawing/2014/main" id="{DF464A72-4424-DAE2-C984-8B3628676D5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32099" name="Footer Placeholder 4">
            <a:extLst>
              <a:ext uri="{FF2B5EF4-FFF2-40B4-BE49-F238E27FC236}">
                <a16:creationId xmlns:a16="http://schemas.microsoft.com/office/drawing/2014/main" id="{76E3F766-4DA2-CB69-4B16-0AFDA0A27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32100" name="Slide Number Placeholder 5">
            <a:extLst>
              <a:ext uri="{FF2B5EF4-FFF2-40B4-BE49-F238E27FC236}">
                <a16:creationId xmlns:a16="http://schemas.microsoft.com/office/drawing/2014/main" id="{3B21572B-20F6-3C5A-B881-9D7C36D3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2417FA-D384-F544-8E72-59E779011C1C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117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2101" name="Rectangle 2">
            <a:extLst>
              <a:ext uri="{FF2B5EF4-FFF2-40B4-BE49-F238E27FC236}">
                <a16:creationId xmlns:a16="http://schemas.microsoft.com/office/drawing/2014/main" id="{FACDC349-E9A3-E2ED-10BE-E18855C441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4225" y="452438"/>
            <a:ext cx="7292975" cy="736600"/>
          </a:xfrm>
        </p:spPr>
        <p:txBody>
          <a:bodyPr/>
          <a:lstStyle/>
          <a:p>
            <a:r>
              <a:rPr lang="en-US" altLang="en-US"/>
              <a:t>Explicit Renaming Support Includes:</a:t>
            </a:r>
          </a:p>
        </p:txBody>
      </p:sp>
      <p:sp>
        <p:nvSpPr>
          <p:cNvPr id="132102" name="Rectangle 3">
            <a:extLst>
              <a:ext uri="{FF2B5EF4-FFF2-40B4-BE49-F238E27FC236}">
                <a16:creationId xmlns:a16="http://schemas.microsoft.com/office/drawing/2014/main" id="{FC10C79C-F230-E754-EDFD-8D282F0BA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077200" cy="4114800"/>
          </a:xfrm>
        </p:spPr>
        <p:txBody>
          <a:bodyPr/>
          <a:lstStyle/>
          <a:p>
            <a:r>
              <a:rPr lang="en-US" altLang="en-US"/>
              <a:t>Rapid access to a table of translations</a:t>
            </a:r>
          </a:p>
          <a:p>
            <a:r>
              <a:rPr lang="en-US" altLang="en-US"/>
              <a:t>A physical register file that has more registers than specified by the ISA</a:t>
            </a:r>
          </a:p>
          <a:p>
            <a:r>
              <a:rPr lang="en-US" altLang="en-US"/>
              <a:t>Ability to figure out which physical registers are free.</a:t>
            </a:r>
          </a:p>
          <a:p>
            <a:pPr lvl="1"/>
            <a:r>
              <a:rPr lang="en-US" altLang="en-US"/>
              <a:t>No free registers </a:t>
            </a:r>
            <a:r>
              <a:rPr lang="en-US" altLang="en-US">
                <a:sym typeface="Symbol" pitchFamily="2" charset="2"/>
              </a:rPr>
              <a:t></a:t>
            </a:r>
            <a:r>
              <a:rPr lang="en-US" altLang="en-US"/>
              <a:t> stall on issue</a:t>
            </a:r>
          </a:p>
          <a:p>
            <a:r>
              <a:rPr lang="en-US" altLang="en-US"/>
              <a:t>Thus, register renaming doesn’t require reservation stations.  However:</a:t>
            </a:r>
          </a:p>
          <a:p>
            <a:pPr lvl="1"/>
            <a:r>
              <a:rPr lang="en-US" altLang="en-US"/>
              <a:t>Many modern architectures use explicit register renaming + Tomasulo-like reservation stations to control execution. 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Date Placeholder 3">
            <a:extLst>
              <a:ext uri="{FF2B5EF4-FFF2-40B4-BE49-F238E27FC236}">
                <a16:creationId xmlns:a16="http://schemas.microsoft.com/office/drawing/2014/main" id="{4E2BA374-7AA6-FFD7-30CA-2E6237D59F8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33123" name="Footer Placeholder 4">
            <a:extLst>
              <a:ext uri="{FF2B5EF4-FFF2-40B4-BE49-F238E27FC236}">
                <a16:creationId xmlns:a16="http://schemas.microsoft.com/office/drawing/2014/main" id="{F2A33D57-3B5C-9803-646A-A06EB7A1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33124" name="Slide Number Placeholder 5">
            <a:extLst>
              <a:ext uri="{FF2B5EF4-FFF2-40B4-BE49-F238E27FC236}">
                <a16:creationId xmlns:a16="http://schemas.microsoft.com/office/drawing/2014/main" id="{D9B7906F-1A92-327D-FC4D-13DBDE69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9A003-BF4C-2744-B77F-62EE5F7B2CA4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118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125" name="Rectangle 2">
            <a:extLst>
              <a:ext uri="{FF2B5EF4-FFF2-40B4-BE49-F238E27FC236}">
                <a16:creationId xmlns:a16="http://schemas.microsoft.com/office/drawing/2014/main" id="{EE7E0CA8-F79B-9E84-E2FA-4C8190C72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Summary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91DB3E50-2FF7-88C5-7BE5-C34A29E3D2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Scoreboard: Track dependencies through reservations</a:t>
            </a:r>
          </a:p>
          <a:p>
            <a:pPr lvl="1"/>
            <a:r>
              <a:rPr lang="en-US" altLang="en-US"/>
              <a:t>Simple scheme for out-of-order execution</a:t>
            </a:r>
          </a:p>
          <a:p>
            <a:pPr lvl="1"/>
            <a:r>
              <a:rPr lang="en-US" altLang="en-US"/>
              <a:t>WAW and WAR hazards force stalls – cannot handle multiple instructions with same destination register</a:t>
            </a:r>
          </a:p>
          <a:p>
            <a:pPr>
              <a:lnSpc>
                <a:spcPct val="85000"/>
              </a:lnSpc>
            </a:pPr>
            <a:r>
              <a:rPr lang="en-US" altLang="en-US"/>
              <a:t>Reservations stations: </a:t>
            </a:r>
            <a:r>
              <a:rPr lang="en-US" altLang="en-US" i="1"/>
              <a:t>renaming</a:t>
            </a:r>
            <a:r>
              <a:rPr lang="en-US" altLang="en-US"/>
              <a:t> to larger set of registers + buffering source operands</a:t>
            </a:r>
          </a:p>
          <a:p>
            <a:pPr lvl="1">
              <a:lnSpc>
                <a:spcPct val="85000"/>
              </a:lnSpc>
            </a:pPr>
            <a:r>
              <a:rPr lang="en-US" altLang="en-US" sz="2000"/>
              <a:t>Prevents registers as bottleneck</a:t>
            </a:r>
          </a:p>
          <a:p>
            <a:pPr lvl="1">
              <a:lnSpc>
                <a:spcPct val="85000"/>
              </a:lnSpc>
            </a:pPr>
            <a:r>
              <a:rPr lang="en-US" altLang="en-US" sz="2000"/>
              <a:t>Avoids WAR, WAW hazards of Scoreboard</a:t>
            </a:r>
          </a:p>
          <a:p>
            <a:pPr lvl="1">
              <a:lnSpc>
                <a:spcPct val="85000"/>
              </a:lnSpc>
            </a:pPr>
            <a:r>
              <a:rPr lang="en-US" altLang="en-US" sz="2000"/>
              <a:t>Allows loop unrolling in HW</a:t>
            </a:r>
            <a:endParaRPr lang="en-US" altLang="en-US"/>
          </a:p>
          <a:p>
            <a:pPr>
              <a:lnSpc>
                <a:spcPct val="85000"/>
              </a:lnSpc>
            </a:pPr>
            <a:r>
              <a:rPr lang="en-US" altLang="en-US"/>
              <a:t>Dynamic hardware schemes can unroll loops dynamically in hardware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Form of limited dataflow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Register renaming is essential </a:t>
            </a:r>
          </a:p>
          <a:p>
            <a:pPr>
              <a:lnSpc>
                <a:spcPct val="85000"/>
              </a:lnSpc>
            </a:pPr>
            <a:r>
              <a:rPr lang="en-US" altLang="en-US"/>
              <a:t>Helps cache misses as well</a:t>
            </a:r>
          </a:p>
          <a:p>
            <a:pPr>
              <a:lnSpc>
                <a:spcPct val="85000"/>
              </a:lnSpc>
            </a:pPr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1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1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1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1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1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19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19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1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7" grpId="0" build="p" autoUpdateAnimBg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Date Placeholder 3">
            <a:extLst>
              <a:ext uri="{FF2B5EF4-FFF2-40B4-BE49-F238E27FC236}">
                <a16:creationId xmlns:a16="http://schemas.microsoft.com/office/drawing/2014/main" id="{FE94B88F-3B5F-B370-E4EA-02A986179BA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34147" name="Footer Placeholder 4">
            <a:extLst>
              <a:ext uri="{FF2B5EF4-FFF2-40B4-BE49-F238E27FC236}">
                <a16:creationId xmlns:a16="http://schemas.microsoft.com/office/drawing/2014/main" id="{646A2339-75DE-ADD8-5EA3-A39481A16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34148" name="Slide Number Placeholder 5">
            <a:extLst>
              <a:ext uri="{FF2B5EF4-FFF2-40B4-BE49-F238E27FC236}">
                <a16:creationId xmlns:a16="http://schemas.microsoft.com/office/drawing/2014/main" id="{610C7DD3-572A-A613-26EB-AC04DB99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5449C2-5B93-D442-A341-8A6AE6C7AEEA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119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4149" name="Rectangle 2">
            <a:extLst>
              <a:ext uri="{FF2B5EF4-FFF2-40B4-BE49-F238E27FC236}">
                <a16:creationId xmlns:a16="http://schemas.microsoft.com/office/drawing/2014/main" id="{AB00469B-903F-95D4-4D5B-602D49A23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#2</a:t>
            </a:r>
          </a:p>
        </p:txBody>
      </p:sp>
      <p:sp>
        <p:nvSpPr>
          <p:cNvPr id="134150" name="Rectangle 3">
            <a:extLst>
              <a:ext uri="{FF2B5EF4-FFF2-40B4-BE49-F238E27FC236}">
                <a16:creationId xmlns:a16="http://schemas.microsoft.com/office/drawing/2014/main" id="{495C54D3-D7CC-AA79-A07C-7F6EDA7527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1300" y="1016000"/>
            <a:ext cx="8445500" cy="49276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/>
              <a:t>Lasting Contributions of Tomasulo Algorithm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Dynamic scheduling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Register renaming</a:t>
            </a:r>
          </a:p>
          <a:p>
            <a:pPr lvl="1">
              <a:lnSpc>
                <a:spcPct val="85000"/>
              </a:lnSpc>
            </a:pPr>
            <a:r>
              <a:rPr lang="en-US" altLang="en-US"/>
              <a:t>Load/store disambiguation</a:t>
            </a:r>
          </a:p>
          <a:p>
            <a:pPr>
              <a:lnSpc>
                <a:spcPct val="85000"/>
              </a:lnSpc>
            </a:pPr>
            <a:r>
              <a:rPr lang="en-US" altLang="en-US"/>
              <a:t>360/91 descendants are Pentium II; PowerPC 604; MIPS R10000; HP-PA 8000; Alpha 21264 </a:t>
            </a:r>
          </a:p>
          <a:p>
            <a:pPr>
              <a:lnSpc>
                <a:spcPct val="85000"/>
              </a:lnSpc>
            </a:pPr>
            <a:r>
              <a:rPr lang="en-US" altLang="en-US"/>
              <a:t>Explicit Renaming: more physical registers than needed by ISA.  </a:t>
            </a:r>
          </a:p>
          <a:p>
            <a:pPr lvl="1"/>
            <a:r>
              <a:rPr lang="en-US" altLang="en-US"/>
              <a:t>Rename table: tracks current association between architectural registers and physical registers</a:t>
            </a:r>
          </a:p>
          <a:p>
            <a:pPr lvl="1"/>
            <a:r>
              <a:rPr lang="en-US" altLang="en-US"/>
              <a:t>Uses a translation table to perform compiler-like </a:t>
            </a:r>
            <a:br>
              <a:rPr lang="en-US" altLang="en-US"/>
            </a:br>
            <a:r>
              <a:rPr lang="en-US" altLang="en-US"/>
              <a:t>transformation on the fly</a:t>
            </a:r>
          </a:p>
          <a:p>
            <a:r>
              <a:rPr lang="en-US" altLang="en-US"/>
              <a:t>With Explicit Renaming:</a:t>
            </a:r>
          </a:p>
          <a:p>
            <a:pPr lvl="1"/>
            <a:r>
              <a:rPr lang="en-US" altLang="en-US"/>
              <a:t>All registers concentrated in single register file</a:t>
            </a:r>
          </a:p>
          <a:p>
            <a:pPr lvl="1"/>
            <a:r>
              <a:rPr lang="en-US" altLang="en-US"/>
              <a:t>Can utilize bypass network that looks more like 5-stage pipeline</a:t>
            </a:r>
          </a:p>
          <a:p>
            <a:pPr lvl="1"/>
            <a:r>
              <a:rPr lang="en-US" altLang="en-US"/>
              <a:t>Introduces a register-allocation problem</a:t>
            </a:r>
          </a:p>
          <a:p>
            <a:pPr lvl="2"/>
            <a:r>
              <a:rPr lang="en-US" altLang="en-US"/>
              <a:t>Need to handle branch misprediction and precise exceptions differently, but ultimately makes things simpler</a:t>
            </a:r>
          </a:p>
          <a:p>
            <a:r>
              <a:rPr lang="en-US" altLang="en-US"/>
              <a:t>For precise exceptions and branch prediction:</a:t>
            </a:r>
          </a:p>
          <a:p>
            <a:pPr lvl="1"/>
            <a:r>
              <a:rPr lang="en-US" altLang="en-US"/>
              <a:t>Clearly need something like reorder buffer/future file (next time)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>
            <a:extLst>
              <a:ext uri="{FF2B5EF4-FFF2-40B4-BE49-F238E27FC236}">
                <a16:creationId xmlns:a16="http://schemas.microsoft.com/office/drawing/2014/main" id="{4D1101B3-1FEB-5ADF-66B3-01B0C798F77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84BABB13-3567-F909-E05D-A1DF33C5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24580" name="Slide Number Placeholder 5">
            <a:extLst>
              <a:ext uri="{FF2B5EF4-FFF2-40B4-BE49-F238E27FC236}">
                <a16:creationId xmlns:a16="http://schemas.microsoft.com/office/drawing/2014/main" id="{608ECDB3-1E14-4FAF-1E0A-92EF97DC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80C8A2-4033-8549-9C71-FC40EE3EFD7C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12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Rectangle 2">
            <a:extLst>
              <a:ext uri="{FF2B5EF4-FFF2-40B4-BE49-F238E27FC236}">
                <a16:creationId xmlns:a16="http://schemas.microsoft.com/office/drawing/2014/main" id="{BA218E33-7F77-A06F-A417-455A902032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</a:t>
            </a:r>
          </a:p>
        </p:txBody>
      </p:sp>
      <p:graphicFrame>
        <p:nvGraphicFramePr>
          <p:cNvPr id="24582" name="Object 3">
            <a:extLst>
              <a:ext uri="{FF2B5EF4-FFF2-40B4-BE49-F238E27FC236}">
                <a16:creationId xmlns:a16="http://schemas.microsoft.com/office/drawing/2014/main" id="{F3FF7E7B-4FD4-CAB0-6CDB-1DE15BE11288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>
            <a:extLst>
              <a:ext uri="{FF2B5EF4-FFF2-40B4-BE49-F238E27FC236}">
                <a16:creationId xmlns:a16="http://schemas.microsoft.com/office/drawing/2014/main" id="{C32D2F7A-0F50-7A9C-8C51-BB9FCB76EEB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FBBB235E-D347-D57A-D786-CEEBB866D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25604" name="Slide Number Placeholder 5">
            <a:extLst>
              <a:ext uri="{FF2B5EF4-FFF2-40B4-BE49-F238E27FC236}">
                <a16:creationId xmlns:a16="http://schemas.microsoft.com/office/drawing/2014/main" id="{105691C3-FAAC-3C4A-0178-4A435599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B877D3-C80F-094A-AFF5-8C1EABA8C466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5605" name="Rectangle 2">
            <a:extLst>
              <a:ext uri="{FF2B5EF4-FFF2-40B4-BE49-F238E27FC236}">
                <a16:creationId xmlns:a16="http://schemas.microsoft.com/office/drawing/2014/main" id="{C43574A7-C395-26FA-3E76-6FAB1238D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2800" y="304800"/>
            <a:ext cx="7797800" cy="990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Detailed Scoreboard Pipeline Control</a:t>
            </a:r>
          </a:p>
        </p:txBody>
      </p:sp>
      <p:grpSp>
        <p:nvGrpSpPr>
          <p:cNvPr id="25606" name="Group 3">
            <a:extLst>
              <a:ext uri="{FF2B5EF4-FFF2-40B4-BE49-F238E27FC236}">
                <a16:creationId xmlns:a16="http://schemas.microsoft.com/office/drawing/2014/main" id="{0A865B33-52FB-DF81-3E78-A13B0976C7E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95450"/>
            <a:ext cx="1447800" cy="4559300"/>
            <a:chOff x="480" y="1068"/>
            <a:chExt cx="912" cy="2872"/>
          </a:xfrm>
        </p:grpSpPr>
        <p:sp>
          <p:nvSpPr>
            <p:cNvPr id="25619" name="Rectangle 4">
              <a:extLst>
                <a:ext uri="{FF2B5EF4-FFF2-40B4-BE49-F238E27FC236}">
                  <a16:creationId xmlns:a16="http://schemas.microsoft.com/office/drawing/2014/main" id="{BEADD3A4-611A-85D6-5E35-C0C4B26D8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227"/>
              <a:ext cx="904" cy="369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0000"/>
                  </a:solidFill>
                  <a:latin typeface="Comic Sans MS" panose="030F0902030302020204" pitchFamily="66" charset="0"/>
                </a:rPr>
                <a:t>Read operands</a:t>
              </a:r>
            </a:p>
          </p:txBody>
        </p:sp>
        <p:sp>
          <p:nvSpPr>
            <p:cNvPr id="25620" name="Rectangle 5">
              <a:extLst>
                <a:ext uri="{FF2B5EF4-FFF2-40B4-BE49-F238E27FC236}">
                  <a16:creationId xmlns:a16="http://schemas.microsoft.com/office/drawing/2014/main" id="{7413DC62-5678-CB8C-E2D1-08F4F96E0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2601"/>
              <a:ext cx="904" cy="403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0000"/>
                  </a:solidFill>
                  <a:latin typeface="Comic Sans MS" panose="030F0902030302020204" pitchFamily="66" charset="0"/>
                </a:rPr>
                <a:t>Execution complete</a:t>
              </a:r>
            </a:p>
          </p:txBody>
        </p:sp>
        <p:sp>
          <p:nvSpPr>
            <p:cNvPr id="25621" name="Rectangle 6">
              <a:extLst>
                <a:ext uri="{FF2B5EF4-FFF2-40B4-BE49-F238E27FC236}">
                  <a16:creationId xmlns:a16="http://schemas.microsoft.com/office/drawing/2014/main" id="{B71E346B-67FE-86D8-7F82-62F25987C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068"/>
              <a:ext cx="904" cy="3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0000"/>
                  </a:solidFill>
                  <a:latin typeface="Comic Sans MS" panose="030F0902030302020204" pitchFamily="66" charset="0"/>
                </a:rPr>
                <a:t>Instruction status</a:t>
              </a:r>
            </a:p>
          </p:txBody>
        </p:sp>
        <p:sp>
          <p:nvSpPr>
            <p:cNvPr id="25622" name="Rectangle 7">
              <a:extLst>
                <a:ext uri="{FF2B5EF4-FFF2-40B4-BE49-F238E27FC236}">
                  <a16:creationId xmlns:a16="http://schemas.microsoft.com/office/drawing/2014/main" id="{66ED77E6-07A5-76F5-00C0-67FC585EF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3012"/>
              <a:ext cx="904" cy="9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0000"/>
                  </a:solidFill>
                  <a:latin typeface="Comic Sans MS" panose="030F0902030302020204" pitchFamily="66" charset="0"/>
                </a:rPr>
                <a:t>Write result</a:t>
              </a:r>
            </a:p>
          </p:txBody>
        </p:sp>
        <p:sp>
          <p:nvSpPr>
            <p:cNvPr id="25623" name="Rectangle 8">
              <a:extLst>
                <a:ext uri="{FF2B5EF4-FFF2-40B4-BE49-F238E27FC236}">
                  <a16:creationId xmlns:a16="http://schemas.microsoft.com/office/drawing/2014/main" id="{F530F476-F061-A7C1-3E32-27314CA2E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" y="1412"/>
              <a:ext cx="904" cy="80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0000"/>
                  </a:solidFill>
                  <a:latin typeface="Comic Sans MS" panose="030F0902030302020204" pitchFamily="66" charset="0"/>
                </a:rPr>
                <a:t>Issue</a:t>
              </a:r>
            </a:p>
          </p:txBody>
        </p:sp>
      </p:grpSp>
      <p:grpSp>
        <p:nvGrpSpPr>
          <p:cNvPr id="25607" name="Group 9">
            <a:extLst>
              <a:ext uri="{FF2B5EF4-FFF2-40B4-BE49-F238E27FC236}">
                <a16:creationId xmlns:a16="http://schemas.microsoft.com/office/drawing/2014/main" id="{7EA3B63A-EAAB-7B8B-060B-073D22F50FB6}"/>
              </a:ext>
            </a:extLst>
          </p:cNvPr>
          <p:cNvGrpSpPr>
            <a:grpSpLocks/>
          </p:cNvGrpSpPr>
          <p:nvPr/>
        </p:nvGrpSpPr>
        <p:grpSpPr bwMode="auto">
          <a:xfrm>
            <a:off x="3987800" y="1701800"/>
            <a:ext cx="4267200" cy="4559300"/>
            <a:chOff x="2512" y="1072"/>
            <a:chExt cx="2688" cy="2872"/>
          </a:xfrm>
        </p:grpSpPr>
        <p:sp>
          <p:nvSpPr>
            <p:cNvPr id="25614" name="Rectangle 10">
              <a:extLst>
                <a:ext uri="{FF2B5EF4-FFF2-40B4-BE49-F238E27FC236}">
                  <a16:creationId xmlns:a16="http://schemas.microsoft.com/office/drawing/2014/main" id="{3FBFD0D2-0924-678D-7A7D-755734CFE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1072"/>
              <a:ext cx="2680" cy="32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0000"/>
                  </a:solidFill>
                  <a:latin typeface="Comic Sans MS" panose="030F0902030302020204" pitchFamily="66" charset="0"/>
                </a:rPr>
                <a:t>Bookkeeping</a:t>
              </a:r>
            </a:p>
          </p:txBody>
        </p:sp>
        <p:sp>
          <p:nvSpPr>
            <p:cNvPr id="25615" name="Rectangle 11">
              <a:extLst>
                <a:ext uri="{FF2B5EF4-FFF2-40B4-BE49-F238E27FC236}">
                  <a16:creationId xmlns:a16="http://schemas.microsoft.com/office/drawing/2014/main" id="{54CCFEFA-C28B-B26A-E220-93E7F94D1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231"/>
              <a:ext cx="2680" cy="369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Rj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No; Rk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No</a:t>
              </a:r>
            </a:p>
          </p:txBody>
        </p:sp>
        <p:sp>
          <p:nvSpPr>
            <p:cNvPr id="25616" name="Rectangle 12">
              <a:extLst>
                <a:ext uri="{FF2B5EF4-FFF2-40B4-BE49-F238E27FC236}">
                  <a16:creationId xmlns:a16="http://schemas.microsoft.com/office/drawing/2014/main" id="{96F091AA-7E68-62A1-396B-AA7117977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2605"/>
              <a:ext cx="2680" cy="403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5617" name="Rectangle 13">
              <a:extLst>
                <a:ext uri="{FF2B5EF4-FFF2-40B4-BE49-F238E27FC236}">
                  <a16:creationId xmlns:a16="http://schemas.microsoft.com/office/drawing/2014/main" id="{BC02B2F1-4811-9B4E-E835-0F8F2FCA5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3016"/>
              <a:ext cx="2680" cy="92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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f(if Qj(f)=FU then Rj(f)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Yes);</a:t>
              </a:r>
              <a:b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</a:b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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f(if Qk(f)=FU then Rj(f)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Yes); Result(Fi(FU))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0; Busy(FU)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No</a:t>
              </a:r>
            </a:p>
          </p:txBody>
        </p:sp>
        <p:sp>
          <p:nvSpPr>
            <p:cNvPr id="25618" name="Rectangle 14">
              <a:extLst>
                <a:ext uri="{FF2B5EF4-FFF2-40B4-BE49-F238E27FC236}">
                  <a16:creationId xmlns:a16="http://schemas.microsoft.com/office/drawing/2014/main" id="{508849F9-03BE-2908-8ADE-973C58580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416"/>
              <a:ext cx="2680" cy="808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Busy(FU)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yes; Op(FU)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op; </a:t>
              </a:r>
              <a:b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</a:b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Fi(FU)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`D’; Fj(FU)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`S1’; </a:t>
              </a:r>
              <a:b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</a:b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Fk(FU)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`S2’; Qj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Result(‘S1’); </a:t>
              </a:r>
              <a:b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</a:b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Qk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 Result(`S2’);  Rj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not Qj; </a:t>
              </a:r>
              <a:b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</a:b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Rk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not Qk; Result(‘D’)</a:t>
              </a: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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 FU;</a:t>
              </a:r>
            </a:p>
          </p:txBody>
        </p:sp>
      </p:grpSp>
      <p:grpSp>
        <p:nvGrpSpPr>
          <p:cNvPr id="25608" name="Group 15">
            <a:extLst>
              <a:ext uri="{FF2B5EF4-FFF2-40B4-BE49-F238E27FC236}">
                <a16:creationId xmlns:a16="http://schemas.microsoft.com/office/drawing/2014/main" id="{243C27CC-CBEC-710F-31CB-180F4A5F8111}"/>
              </a:ext>
            </a:extLst>
          </p:cNvPr>
          <p:cNvGrpSpPr>
            <a:grpSpLocks/>
          </p:cNvGrpSpPr>
          <p:nvPr/>
        </p:nvGrpSpPr>
        <p:grpSpPr bwMode="auto">
          <a:xfrm>
            <a:off x="2222500" y="1701800"/>
            <a:ext cx="2038350" cy="4552950"/>
            <a:chOff x="1400" y="1072"/>
            <a:chExt cx="1284" cy="2868"/>
          </a:xfrm>
        </p:grpSpPr>
        <p:sp>
          <p:nvSpPr>
            <p:cNvPr id="25609" name="Rectangle 16">
              <a:extLst>
                <a:ext uri="{FF2B5EF4-FFF2-40B4-BE49-F238E27FC236}">
                  <a16:creationId xmlns:a16="http://schemas.microsoft.com/office/drawing/2014/main" id="{6D37E256-1B95-E2AF-F77F-B63258A32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229"/>
              <a:ext cx="1275" cy="367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Rj and Rk</a:t>
              </a:r>
            </a:p>
          </p:txBody>
        </p:sp>
        <p:sp>
          <p:nvSpPr>
            <p:cNvPr id="25610" name="Rectangle 17">
              <a:extLst>
                <a:ext uri="{FF2B5EF4-FFF2-40B4-BE49-F238E27FC236}">
                  <a16:creationId xmlns:a16="http://schemas.microsoft.com/office/drawing/2014/main" id="{9A63E499-DC02-D6DA-03A3-D51F06AFF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602"/>
              <a:ext cx="1275" cy="401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Functional unit done</a:t>
              </a:r>
            </a:p>
          </p:txBody>
        </p:sp>
        <p:sp>
          <p:nvSpPr>
            <p:cNvPr id="25611" name="Rectangle 18">
              <a:extLst>
                <a:ext uri="{FF2B5EF4-FFF2-40B4-BE49-F238E27FC236}">
                  <a16:creationId xmlns:a16="http://schemas.microsoft.com/office/drawing/2014/main" id="{416E1FA5-B086-D832-4F29-C3F46A3B60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0" y="1072"/>
              <a:ext cx="1275" cy="327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>
                  <a:solidFill>
                    <a:srgbClr val="000000"/>
                  </a:solidFill>
                  <a:latin typeface="Comic Sans MS" panose="030F0902030302020204" pitchFamily="66" charset="0"/>
                </a:rPr>
                <a:t>Wait until</a:t>
              </a:r>
            </a:p>
          </p:txBody>
        </p:sp>
        <p:sp>
          <p:nvSpPr>
            <p:cNvPr id="25612" name="Rectangle 19">
              <a:extLst>
                <a:ext uri="{FF2B5EF4-FFF2-40B4-BE49-F238E27FC236}">
                  <a16:creationId xmlns:a16="http://schemas.microsoft.com/office/drawing/2014/main" id="{179A7AFF-2F53-8F82-AE7D-AE7EC55D1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3015"/>
              <a:ext cx="1275" cy="92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0">
                  <a:solidFill>
                    <a:srgbClr val="000000"/>
                  </a:solidFill>
                  <a:latin typeface="Symbol" pitchFamily="2" charset="2"/>
                </a:rPr>
                <a:t>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f((Fj(f)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  <a:sym typeface="Symbol" pitchFamily="2" charset="2"/>
                </a:rPr>
                <a:t>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Fi(FU) </a:t>
              </a:r>
              <a:b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</a:b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or Rj(f)=No) &amp; (Fk(f)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  <a:sym typeface="Symbol" pitchFamily="2" charset="2"/>
                </a:rPr>
                <a:t></a:t>
              </a: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Fi(FU) or </a:t>
              </a:r>
              <a:b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</a:b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Rk( f )=No))</a:t>
              </a:r>
            </a:p>
          </p:txBody>
        </p:sp>
        <p:sp>
          <p:nvSpPr>
            <p:cNvPr id="25613" name="Rectangle 20">
              <a:extLst>
                <a:ext uri="{FF2B5EF4-FFF2-40B4-BE49-F238E27FC236}">
                  <a16:creationId xmlns:a16="http://schemas.microsoft.com/office/drawing/2014/main" id="{44FD9088-5A2A-1063-2FB0-EAAA6D0EB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1415"/>
              <a:ext cx="1275" cy="80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7" tIns="44450" rIns="90487" bIns="44450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0"/>
                </a:spcBef>
              </a:pPr>
              <a:r>
                <a:rPr lang="en-US" altLang="en-US" sz="1800" b="0">
                  <a:solidFill>
                    <a:srgbClr val="000000"/>
                  </a:solidFill>
                  <a:latin typeface="Comic Sans MS" panose="030F0902030302020204" pitchFamily="66" charset="0"/>
                </a:rPr>
                <a:t>Not busy (FU) and not result(D)</a:t>
              </a:r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>
            <a:extLst>
              <a:ext uri="{FF2B5EF4-FFF2-40B4-BE49-F238E27FC236}">
                <a16:creationId xmlns:a16="http://schemas.microsoft.com/office/drawing/2014/main" id="{7C0CF765-A3EC-AED9-926D-15B048316B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26627" name="Footer Placeholder 4">
            <a:extLst>
              <a:ext uri="{FF2B5EF4-FFF2-40B4-BE49-F238E27FC236}">
                <a16:creationId xmlns:a16="http://schemas.microsoft.com/office/drawing/2014/main" id="{93DFBDCF-8566-7D95-3797-C9C23452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26628" name="Slide Number Placeholder 5">
            <a:extLst>
              <a:ext uri="{FF2B5EF4-FFF2-40B4-BE49-F238E27FC236}">
                <a16:creationId xmlns:a16="http://schemas.microsoft.com/office/drawing/2014/main" id="{10278B79-BD63-FDC7-2245-E3651C7EB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83E492-F96E-4F45-B9B0-3E3C4B15FEB0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D25876C0-0EE0-BD66-9545-605902281B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1</a:t>
            </a:r>
          </a:p>
        </p:txBody>
      </p:sp>
      <p:graphicFrame>
        <p:nvGraphicFramePr>
          <p:cNvPr id="26630" name="Object 3">
            <a:extLst>
              <a:ext uri="{FF2B5EF4-FFF2-40B4-BE49-F238E27FC236}">
                <a16:creationId xmlns:a16="http://schemas.microsoft.com/office/drawing/2014/main" id="{E8476D39-7B3B-938F-F0F4-C71DDD31D1C1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AutoShape 4">
            <a:extLst>
              <a:ext uri="{FF2B5EF4-FFF2-40B4-BE49-F238E27FC236}">
                <a16:creationId xmlns:a16="http://schemas.microsoft.com/office/drawing/2014/main" id="{3EDA6610-E01E-BEDA-D47D-CD63095E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4638" y="1422400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2" name="AutoShape 5">
            <a:extLst>
              <a:ext uri="{FF2B5EF4-FFF2-40B4-BE49-F238E27FC236}">
                <a16:creationId xmlns:a16="http://schemas.microsoft.com/office/drawing/2014/main" id="{C2E020B0-5721-789F-F711-006D4B125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50" y="5464175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3" name="AutoShape 6">
            <a:extLst>
              <a:ext uri="{FF2B5EF4-FFF2-40B4-BE49-F238E27FC236}">
                <a16:creationId xmlns:a16="http://schemas.microsoft.com/office/drawing/2014/main" id="{7A5787AA-213B-83C8-CDC2-D088CB778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459413"/>
            <a:ext cx="758825" cy="7588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6634" name="AutoShape 7">
            <a:extLst>
              <a:ext uri="{FF2B5EF4-FFF2-40B4-BE49-F238E27FC236}">
                <a16:creationId xmlns:a16="http://schemas.microsoft.com/office/drawing/2014/main" id="{8F8964F1-9C02-8B3D-F0C9-2ACEA532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068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>
            <a:extLst>
              <a:ext uri="{FF2B5EF4-FFF2-40B4-BE49-F238E27FC236}">
                <a16:creationId xmlns:a16="http://schemas.microsoft.com/office/drawing/2014/main" id="{487282A7-A98A-3EAB-1EFD-A9023DC68B2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F7068239-38BB-2E1F-59CF-2333FEBD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27652" name="Slide Number Placeholder 5">
            <a:extLst>
              <a:ext uri="{FF2B5EF4-FFF2-40B4-BE49-F238E27FC236}">
                <a16:creationId xmlns:a16="http://schemas.microsoft.com/office/drawing/2014/main" id="{7AE02E1F-D093-2296-F322-91059D2E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F4D9C1-84C4-904A-97D0-05C0AA31A26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88A2807E-641F-E9AD-891D-13175B26B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76238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2</a:t>
            </a:r>
          </a:p>
        </p:txBody>
      </p:sp>
      <p:graphicFrame>
        <p:nvGraphicFramePr>
          <p:cNvPr id="27654" name="Object 3">
            <a:extLst>
              <a:ext uri="{FF2B5EF4-FFF2-40B4-BE49-F238E27FC236}">
                <a16:creationId xmlns:a16="http://schemas.microsoft.com/office/drawing/2014/main" id="{6C13F528-2A0C-92E8-9D59-5FD03DE1D259}"/>
              </a:ext>
            </a:extLst>
          </p:cNvPr>
          <p:cNvGraphicFramePr>
            <a:graphicFrameLocks/>
          </p:cNvGraphicFramePr>
          <p:nvPr/>
        </p:nvGraphicFramePr>
        <p:xfrm>
          <a:off x="381000" y="1138238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8238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9492" name="Rectangle 4">
            <a:extLst>
              <a:ext uri="{FF2B5EF4-FFF2-40B4-BE49-F238E27FC236}">
                <a16:creationId xmlns:a16="http://schemas.microsoft.com/office/drawing/2014/main" id="{DB5EB4E1-E2FB-2F3A-BEE5-385DCC3B9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48400"/>
            <a:ext cx="6921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Issue 2nd LD?</a:t>
            </a:r>
          </a:p>
        </p:txBody>
      </p:sp>
      <p:sp>
        <p:nvSpPr>
          <p:cNvPr id="27656" name="AutoShape 5">
            <a:extLst>
              <a:ext uri="{FF2B5EF4-FFF2-40B4-BE49-F238E27FC236}">
                <a16:creationId xmlns:a16="http://schemas.microsoft.com/office/drawing/2014/main" id="{EE7E0B43-CE1D-235A-A103-39E401CD0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9313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>
            <a:extLst>
              <a:ext uri="{FF2B5EF4-FFF2-40B4-BE49-F238E27FC236}">
                <a16:creationId xmlns:a16="http://schemas.microsoft.com/office/drawing/2014/main" id="{8DB0E2A2-E305-5BDB-00A5-4AD95A8C500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28675" name="Footer Placeholder 4">
            <a:extLst>
              <a:ext uri="{FF2B5EF4-FFF2-40B4-BE49-F238E27FC236}">
                <a16:creationId xmlns:a16="http://schemas.microsoft.com/office/drawing/2014/main" id="{B7C25863-4470-6616-309D-F3091043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28676" name="Slide Number Placeholder 5">
            <a:extLst>
              <a:ext uri="{FF2B5EF4-FFF2-40B4-BE49-F238E27FC236}">
                <a16:creationId xmlns:a16="http://schemas.microsoft.com/office/drawing/2014/main" id="{8D35257D-D7C7-CB72-BE2C-C6B5BD40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39E1F1-0829-B044-9EEC-737D05A509CB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0B186124-E677-A24F-F594-169EB5A17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76238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3</a:t>
            </a:r>
          </a:p>
        </p:txBody>
      </p:sp>
      <p:graphicFrame>
        <p:nvGraphicFramePr>
          <p:cNvPr id="28678" name="Object 3">
            <a:extLst>
              <a:ext uri="{FF2B5EF4-FFF2-40B4-BE49-F238E27FC236}">
                <a16:creationId xmlns:a16="http://schemas.microsoft.com/office/drawing/2014/main" id="{E5D3A010-7332-ACF5-444C-6D1C1B685F98}"/>
              </a:ext>
            </a:extLst>
          </p:cNvPr>
          <p:cNvGraphicFramePr>
            <a:graphicFrameLocks/>
          </p:cNvGraphicFramePr>
          <p:nvPr/>
        </p:nvGraphicFramePr>
        <p:xfrm>
          <a:off x="381000" y="1138238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8238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0516" name="Rectangle 4">
            <a:extLst>
              <a:ext uri="{FF2B5EF4-FFF2-40B4-BE49-F238E27FC236}">
                <a16:creationId xmlns:a16="http://schemas.microsoft.com/office/drawing/2014/main" id="{0626C99D-DD53-ECAF-BAEE-53475561C8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48400"/>
            <a:ext cx="6921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Issue MULT?</a:t>
            </a:r>
          </a:p>
        </p:txBody>
      </p:sp>
      <p:sp>
        <p:nvSpPr>
          <p:cNvPr id="28680" name="AutoShape 5">
            <a:extLst>
              <a:ext uri="{FF2B5EF4-FFF2-40B4-BE49-F238E27FC236}">
                <a16:creationId xmlns:a16="http://schemas.microsoft.com/office/drawing/2014/main" id="{56721A32-33A6-289A-F234-31AAE068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9075" y="1098550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8681" name="AutoShape 6">
            <a:extLst>
              <a:ext uri="{FF2B5EF4-FFF2-40B4-BE49-F238E27FC236}">
                <a16:creationId xmlns:a16="http://schemas.microsoft.com/office/drawing/2014/main" id="{C0D3FC69-7E52-11E2-8927-F58C62035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95638"/>
            <a:ext cx="758825" cy="107156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>
            <a:extLst>
              <a:ext uri="{FF2B5EF4-FFF2-40B4-BE49-F238E27FC236}">
                <a16:creationId xmlns:a16="http://schemas.microsoft.com/office/drawing/2014/main" id="{959D568D-345F-5D14-82A4-67E62232D4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0DB771AE-7E0D-C8A7-5CA6-562EE932D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29700" name="Slide Number Placeholder 5">
            <a:extLst>
              <a:ext uri="{FF2B5EF4-FFF2-40B4-BE49-F238E27FC236}">
                <a16:creationId xmlns:a16="http://schemas.microsoft.com/office/drawing/2014/main" id="{D27760AD-9C5E-495D-BD32-3A64DF3D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792F81-527A-6C48-9CDD-55CFCC75EDB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A38F3037-6D7A-D44B-8BBE-E1478851D7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4</a:t>
            </a:r>
          </a:p>
        </p:txBody>
      </p:sp>
      <p:graphicFrame>
        <p:nvGraphicFramePr>
          <p:cNvPr id="29702" name="Object 3">
            <a:extLst>
              <a:ext uri="{FF2B5EF4-FFF2-40B4-BE49-F238E27FC236}">
                <a16:creationId xmlns:a16="http://schemas.microsoft.com/office/drawing/2014/main" id="{B24541C9-DE8A-698B-CD2A-7725F1772226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AutoShape 4">
            <a:extLst>
              <a:ext uri="{FF2B5EF4-FFF2-40B4-BE49-F238E27FC236}">
                <a16:creationId xmlns:a16="http://schemas.microsoft.com/office/drawing/2014/main" id="{3136C060-5CFC-963B-B327-430BD271F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1076325"/>
            <a:ext cx="758825" cy="1071563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9704" name="AutoShape 5">
            <a:extLst>
              <a:ext uri="{FF2B5EF4-FFF2-40B4-BE49-F238E27FC236}">
                <a16:creationId xmlns:a16="http://schemas.microsoft.com/office/drawing/2014/main" id="{B64ABEE7-7965-26C1-155B-820873A0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068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>
            <a:extLst>
              <a:ext uri="{FF2B5EF4-FFF2-40B4-BE49-F238E27FC236}">
                <a16:creationId xmlns:a16="http://schemas.microsoft.com/office/drawing/2014/main" id="{5DC62F22-2DF7-8E75-BEF3-BF00B445F4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30723" name="Footer Placeholder 4">
            <a:extLst>
              <a:ext uri="{FF2B5EF4-FFF2-40B4-BE49-F238E27FC236}">
                <a16:creationId xmlns:a16="http://schemas.microsoft.com/office/drawing/2014/main" id="{C1D4E0C5-9F5A-8D34-AADF-33C154EF1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30724" name="Slide Number Placeholder 5">
            <a:extLst>
              <a:ext uri="{FF2B5EF4-FFF2-40B4-BE49-F238E27FC236}">
                <a16:creationId xmlns:a16="http://schemas.microsoft.com/office/drawing/2014/main" id="{D29FAAC8-3E1A-1C41-CD3F-89F27DECC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4636A8-94C1-AB4B-AC30-6044BDEB3708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686816A1-4A58-F34C-46D8-322929782B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5</a:t>
            </a:r>
          </a:p>
        </p:txBody>
      </p:sp>
      <p:graphicFrame>
        <p:nvGraphicFramePr>
          <p:cNvPr id="30726" name="Object 3">
            <a:extLst>
              <a:ext uri="{FF2B5EF4-FFF2-40B4-BE49-F238E27FC236}">
                <a16:creationId xmlns:a16="http://schemas.microsoft.com/office/drawing/2014/main" id="{BFEAE1B5-85FC-59A4-D726-E915D4C404F3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7" name="AutoShape 4">
            <a:extLst>
              <a:ext uri="{FF2B5EF4-FFF2-40B4-BE49-F238E27FC236}">
                <a16:creationId xmlns:a16="http://schemas.microsoft.com/office/drawing/2014/main" id="{537D9E63-0790-E996-F4EA-0B2B703A5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7068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>
            <a:extLst>
              <a:ext uri="{FF2B5EF4-FFF2-40B4-BE49-F238E27FC236}">
                <a16:creationId xmlns:a16="http://schemas.microsoft.com/office/drawing/2014/main" id="{103C2E78-D349-BE13-7B64-338F78C7AA8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31747" name="Footer Placeholder 4">
            <a:extLst>
              <a:ext uri="{FF2B5EF4-FFF2-40B4-BE49-F238E27FC236}">
                <a16:creationId xmlns:a16="http://schemas.microsoft.com/office/drawing/2014/main" id="{3B4167E3-77A8-044A-24A9-10D65D42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31748" name="Slide Number Placeholder 5">
            <a:extLst>
              <a:ext uri="{FF2B5EF4-FFF2-40B4-BE49-F238E27FC236}">
                <a16:creationId xmlns:a16="http://schemas.microsoft.com/office/drawing/2014/main" id="{F1CCB6D2-737F-B6A0-98BA-EEDF3F1B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1F8B02-2281-8240-A6F2-AF9431B39529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AF2A6784-85C6-889B-6459-D2195ACDC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6</a:t>
            </a:r>
          </a:p>
        </p:txBody>
      </p:sp>
      <p:graphicFrame>
        <p:nvGraphicFramePr>
          <p:cNvPr id="31750" name="Object 3">
            <a:extLst>
              <a:ext uri="{FF2B5EF4-FFF2-40B4-BE49-F238E27FC236}">
                <a16:creationId xmlns:a16="http://schemas.microsoft.com/office/drawing/2014/main" id="{F18D0542-1C8C-0A46-4551-690102BA291A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1" name="AutoShape 4">
            <a:extLst>
              <a:ext uri="{FF2B5EF4-FFF2-40B4-BE49-F238E27FC236}">
                <a16:creationId xmlns:a16="http://schemas.microsoft.com/office/drawing/2014/main" id="{5CE7804E-8810-1909-12ED-4C2C848C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5738" y="3986213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>
            <a:extLst>
              <a:ext uri="{FF2B5EF4-FFF2-40B4-BE49-F238E27FC236}">
                <a16:creationId xmlns:a16="http://schemas.microsoft.com/office/drawing/2014/main" id="{D35AD3E0-8404-A9CA-1FEF-5E574C0BAB1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4339" name="Footer Placeholder 4">
            <a:extLst>
              <a:ext uri="{FF2B5EF4-FFF2-40B4-BE49-F238E27FC236}">
                <a16:creationId xmlns:a16="http://schemas.microsoft.com/office/drawing/2014/main" id="{C6E846A8-FC73-EE1F-D856-C70C9F8B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4340" name="Slide Number Placeholder 5">
            <a:extLst>
              <a:ext uri="{FF2B5EF4-FFF2-40B4-BE49-F238E27FC236}">
                <a16:creationId xmlns:a16="http://schemas.microsoft.com/office/drawing/2014/main" id="{EB08808D-DAC6-E3F5-92E5-00F88A599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00B367-0F5A-4E4B-8F6D-BA4DFCCAB3CC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1" name="Rectangle 2">
            <a:extLst>
              <a:ext uri="{FF2B5EF4-FFF2-40B4-BE49-F238E27FC236}">
                <a16:creationId xmlns:a16="http://schemas.microsoft.com/office/drawing/2014/main" id="{E204E586-9809-9E6A-4F9D-13C015A0EB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0050" y="609600"/>
            <a:ext cx="8667750" cy="381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Recall: Revised FP Loop Minimizing Stalls</a:t>
            </a:r>
          </a:p>
        </p:txBody>
      </p:sp>
      <p:sp>
        <p:nvSpPr>
          <p:cNvPr id="995331" name="Rectangle 3">
            <a:extLst>
              <a:ext uri="{FF2B5EF4-FFF2-40B4-BE49-F238E27FC236}">
                <a16:creationId xmlns:a16="http://schemas.microsoft.com/office/drawing/2014/main" id="{AB959285-CB58-5439-E223-8093BCC1A3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250" y="5797550"/>
            <a:ext cx="8426450" cy="3746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buFontTx/>
              <a:buNone/>
              <a:tabLst>
                <a:tab pos="1200150" algn="l"/>
                <a:tab pos="1657350" algn="l"/>
                <a:tab pos="3028950" algn="l"/>
              </a:tabLst>
            </a:pPr>
            <a:r>
              <a:rPr lang="en-US" altLang="en-US" sz="2000">
                <a:solidFill>
                  <a:schemeClr val="hlink"/>
                </a:solidFill>
              </a:rPr>
              <a:t>   6 clocks: Unroll loop 4 times code to make  faster?</a:t>
            </a:r>
          </a:p>
        </p:txBody>
      </p:sp>
      <p:sp>
        <p:nvSpPr>
          <p:cNvPr id="14343" name="Rectangle 4">
            <a:extLst>
              <a:ext uri="{FF2B5EF4-FFF2-40B4-BE49-F238E27FC236}">
                <a16:creationId xmlns:a16="http://schemas.microsoft.com/office/drawing/2014/main" id="{D0999B65-2D7A-935C-5C32-F75EBD8C9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917950"/>
            <a:ext cx="7340600" cy="165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>
              <a:tabLst>
                <a:tab pos="2057400" algn="l"/>
                <a:tab pos="4572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2057400" algn="l"/>
                <a:tab pos="4572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2057400" algn="l"/>
                <a:tab pos="4572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2057400" algn="l"/>
                <a:tab pos="4572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2057400" algn="l"/>
                <a:tab pos="4572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2057400" algn="l"/>
                <a:tab pos="45720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 i="1">
                <a:latin typeface="Comic Sans MS" panose="030F0902030302020204" pitchFamily="66" charset="0"/>
              </a:rPr>
              <a:t>Instruction	Instruction	Latency in</a:t>
            </a:r>
            <a:br>
              <a:rPr lang="en-US" altLang="en-US" sz="1800" i="1">
                <a:latin typeface="Comic Sans MS" panose="030F0902030302020204" pitchFamily="66" charset="0"/>
              </a:rPr>
            </a:br>
            <a:r>
              <a:rPr lang="en-US" altLang="en-US" sz="1800" i="1">
                <a:latin typeface="Comic Sans MS" panose="030F0902030302020204" pitchFamily="66" charset="0"/>
              </a:rPr>
              <a:t>producing result	using result 	clock cycles</a:t>
            </a:r>
            <a:endParaRPr lang="en-US" altLang="en-US" sz="1800">
              <a:latin typeface="Comic Sans MS" panose="030F0902030302020204" pitchFamily="66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FP ALU op	Another FP ALU op	3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FP ALU op	Store double	2 </a:t>
            </a:r>
          </a:p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Load double	FP ALU op	1</a:t>
            </a:r>
          </a:p>
        </p:txBody>
      </p:sp>
      <p:sp>
        <p:nvSpPr>
          <p:cNvPr id="14344" name="Rectangle 5">
            <a:extLst>
              <a:ext uri="{FF2B5EF4-FFF2-40B4-BE49-F238E27FC236}">
                <a16:creationId xmlns:a16="http://schemas.microsoft.com/office/drawing/2014/main" id="{90C8CD55-3615-8657-C514-53C524DB5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050" y="1149350"/>
            <a:ext cx="780415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1200150" algn="l"/>
                <a:tab pos="2000250" algn="l"/>
                <a:tab pos="33718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200150" algn="l"/>
                <a:tab pos="2000250" algn="l"/>
                <a:tab pos="33718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200150" algn="l"/>
                <a:tab pos="2000250" algn="l"/>
                <a:tab pos="33718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200150" algn="l"/>
                <a:tab pos="2000250" algn="l"/>
                <a:tab pos="33718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200150" algn="l"/>
                <a:tab pos="2000250" algn="l"/>
                <a:tab pos="33718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00150" algn="l"/>
                <a:tab pos="2000250" algn="l"/>
                <a:tab pos="33718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1 Loop:	LD	</a:t>
            </a:r>
            <a:r>
              <a:rPr lang="en-US" altLang="en-US" sz="1800">
                <a:solidFill>
                  <a:srgbClr val="00FF00"/>
                </a:solidFill>
                <a:latin typeface="Courier New" panose="02070309020205020404" pitchFamily="49" charset="0"/>
              </a:rPr>
              <a:t>F0</a:t>
            </a:r>
            <a:r>
              <a:rPr lang="en-US" altLang="en-US" sz="1800">
                <a:latin typeface="Courier New" panose="02070309020205020404" pitchFamily="49" charset="0"/>
              </a:rPr>
              <a:t>,0(R1)	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2		stall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3		ADDD	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F4</a:t>
            </a:r>
            <a:r>
              <a:rPr lang="en-US" altLang="en-US" sz="1800">
                <a:latin typeface="Courier New" panose="02070309020205020404" pitchFamily="49" charset="0"/>
              </a:rPr>
              <a:t>,</a:t>
            </a:r>
            <a:r>
              <a:rPr lang="en-US" altLang="en-US" sz="1800">
                <a:solidFill>
                  <a:srgbClr val="00FF00"/>
                </a:solidFill>
                <a:latin typeface="Courier New" panose="02070309020205020404" pitchFamily="49" charset="0"/>
              </a:rPr>
              <a:t>F0</a:t>
            </a:r>
            <a:r>
              <a:rPr lang="en-US" altLang="en-US" sz="1800">
                <a:latin typeface="Courier New" panose="02070309020205020404" pitchFamily="49" charset="0"/>
              </a:rPr>
              <a:t>,F2	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4		SUBI	R1,R1,8	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5		BNEZ	R1,Loop	;delayed branch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 6 	SD	8(R1),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F4</a:t>
            </a:r>
            <a:r>
              <a:rPr lang="en-US" altLang="en-US" sz="1800">
                <a:latin typeface="Courier New" panose="02070309020205020404" pitchFamily="49" charset="0"/>
              </a:rPr>
              <a:t>	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;altered when move past SUBI</a:t>
            </a:r>
          </a:p>
        </p:txBody>
      </p:sp>
      <p:sp>
        <p:nvSpPr>
          <p:cNvPr id="14345" name="Rectangle 6">
            <a:extLst>
              <a:ext uri="{FF2B5EF4-FFF2-40B4-BE49-F238E27FC236}">
                <a16:creationId xmlns:a16="http://schemas.microsoft.com/office/drawing/2014/main" id="{1B1919F4-676B-8600-F5C8-3BDE92A8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" y="3498850"/>
            <a:ext cx="785495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120015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20015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20015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20015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20015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0015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0015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0015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0015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altLang="en-US" sz="2400">
                <a:latin typeface="Comic Sans MS" panose="030F0902030302020204" pitchFamily="66" charset="0"/>
              </a:rPr>
              <a:t>Swap BNEZ and SD by changing address of SD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5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5331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>
            <a:extLst>
              <a:ext uri="{FF2B5EF4-FFF2-40B4-BE49-F238E27FC236}">
                <a16:creationId xmlns:a16="http://schemas.microsoft.com/office/drawing/2014/main" id="{FBED6766-20A6-8C25-5BCC-268E883B74C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32771" name="Footer Placeholder 4">
            <a:extLst>
              <a:ext uri="{FF2B5EF4-FFF2-40B4-BE49-F238E27FC236}">
                <a16:creationId xmlns:a16="http://schemas.microsoft.com/office/drawing/2014/main" id="{E9B2A8E0-0574-E44F-7996-F8EA39DD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32772" name="Slide Number Placeholder 5">
            <a:extLst>
              <a:ext uri="{FF2B5EF4-FFF2-40B4-BE49-F238E27FC236}">
                <a16:creationId xmlns:a16="http://schemas.microsoft.com/office/drawing/2014/main" id="{C9A378AF-75B6-BC11-7920-724BA207C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42A1DE6-0913-1547-B442-F42855908192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B68C4904-AF91-19B4-E5B8-FB60D63739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76238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7</a:t>
            </a:r>
          </a:p>
        </p:txBody>
      </p:sp>
      <p:graphicFrame>
        <p:nvGraphicFramePr>
          <p:cNvPr id="32774" name="Object 3">
            <a:extLst>
              <a:ext uri="{FF2B5EF4-FFF2-40B4-BE49-F238E27FC236}">
                <a16:creationId xmlns:a16="http://schemas.microsoft.com/office/drawing/2014/main" id="{37EB861D-1F9C-F599-C3FC-2DDD611CB33F}"/>
              </a:ext>
            </a:extLst>
          </p:cNvPr>
          <p:cNvGraphicFramePr>
            <a:graphicFrameLocks/>
          </p:cNvGraphicFramePr>
          <p:nvPr/>
        </p:nvGraphicFramePr>
        <p:xfrm>
          <a:off x="381000" y="1138238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8238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4612" name="Rectangle 4">
            <a:extLst>
              <a:ext uri="{FF2B5EF4-FFF2-40B4-BE49-F238E27FC236}">
                <a16:creationId xmlns:a16="http://schemas.microsoft.com/office/drawing/2014/main" id="{506CEF21-5D27-3861-70BF-EDF1C4BD7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48400"/>
            <a:ext cx="6921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Read multiply operands?</a:t>
            </a:r>
          </a:p>
        </p:txBody>
      </p:sp>
      <p:sp>
        <p:nvSpPr>
          <p:cNvPr id="32776" name="AutoShape 5">
            <a:extLst>
              <a:ext uri="{FF2B5EF4-FFF2-40B4-BE49-F238E27FC236}">
                <a16:creationId xmlns:a16="http://schemas.microsoft.com/office/drawing/2014/main" id="{DCC81A0F-7659-A7EE-88B9-63FBAE24B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491038"/>
            <a:ext cx="6019800" cy="530225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>
            <a:extLst>
              <a:ext uri="{FF2B5EF4-FFF2-40B4-BE49-F238E27FC236}">
                <a16:creationId xmlns:a16="http://schemas.microsoft.com/office/drawing/2014/main" id="{5B0B93D1-E23C-454F-9ACB-37FB5CC10A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33795" name="Footer Placeholder 4">
            <a:extLst>
              <a:ext uri="{FF2B5EF4-FFF2-40B4-BE49-F238E27FC236}">
                <a16:creationId xmlns:a16="http://schemas.microsoft.com/office/drawing/2014/main" id="{1C89C75E-BBD7-01C2-AD20-9D0DAE6A9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33796" name="Slide Number Placeholder 5">
            <a:extLst>
              <a:ext uri="{FF2B5EF4-FFF2-40B4-BE49-F238E27FC236}">
                <a16:creationId xmlns:a16="http://schemas.microsoft.com/office/drawing/2014/main" id="{62FC2F86-A699-293F-2FF4-1F509A45B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EE78321-6A4C-CC4C-BC20-7145F2AB0C45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91804C5F-A018-0B79-08DB-A266EDC52B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8a</a:t>
            </a:r>
            <a:br>
              <a:rPr lang="en-US" altLang="en-US"/>
            </a:br>
            <a:r>
              <a:rPr lang="en-US" altLang="en-US" sz="2400"/>
              <a:t>(First half of clock cycle)</a:t>
            </a:r>
            <a:endParaRPr lang="en-US" altLang="en-US"/>
          </a:p>
        </p:txBody>
      </p:sp>
      <p:graphicFrame>
        <p:nvGraphicFramePr>
          <p:cNvPr id="33798" name="Object 3">
            <a:extLst>
              <a:ext uri="{FF2B5EF4-FFF2-40B4-BE49-F238E27FC236}">
                <a16:creationId xmlns:a16="http://schemas.microsoft.com/office/drawing/2014/main" id="{E50CA7E7-45DB-1629-71F3-C886840E4643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>
            <a:extLst>
              <a:ext uri="{FF2B5EF4-FFF2-40B4-BE49-F238E27FC236}">
                <a16:creationId xmlns:a16="http://schemas.microsoft.com/office/drawing/2014/main" id="{4AB7F6D6-B5CF-E367-84AC-02080EEFE01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34819" name="Footer Placeholder 4">
            <a:extLst>
              <a:ext uri="{FF2B5EF4-FFF2-40B4-BE49-F238E27FC236}">
                <a16:creationId xmlns:a16="http://schemas.microsoft.com/office/drawing/2014/main" id="{7E94F93E-D4B9-7322-FA64-7DA490973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34820" name="Slide Number Placeholder 5">
            <a:extLst>
              <a:ext uri="{FF2B5EF4-FFF2-40B4-BE49-F238E27FC236}">
                <a16:creationId xmlns:a16="http://schemas.microsoft.com/office/drawing/2014/main" id="{7ED5E9C2-AE83-6578-B7F1-4062F76E5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EEF7A38-316B-BB40-8CCB-30CBFD03F12E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CA8F009E-9023-6EA9-522B-F0D107F90B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2286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8b</a:t>
            </a:r>
            <a:br>
              <a:rPr lang="en-US" altLang="en-US"/>
            </a:br>
            <a:r>
              <a:rPr lang="en-US" altLang="en-US" sz="2400"/>
              <a:t>(Second half of clock cycle)</a:t>
            </a:r>
            <a:endParaRPr lang="en-US" altLang="en-US"/>
          </a:p>
        </p:txBody>
      </p:sp>
      <p:graphicFrame>
        <p:nvGraphicFramePr>
          <p:cNvPr id="34822" name="Object 3">
            <a:extLst>
              <a:ext uri="{FF2B5EF4-FFF2-40B4-BE49-F238E27FC236}">
                <a16:creationId xmlns:a16="http://schemas.microsoft.com/office/drawing/2014/main" id="{8B3A4CF2-A672-C000-05DB-6778604B7D28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>
            <a:extLst>
              <a:ext uri="{FF2B5EF4-FFF2-40B4-BE49-F238E27FC236}">
                <a16:creationId xmlns:a16="http://schemas.microsoft.com/office/drawing/2014/main" id="{E78F611E-583A-0EEB-DB28-F06C0651A8D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35843" name="Footer Placeholder 4">
            <a:extLst>
              <a:ext uri="{FF2B5EF4-FFF2-40B4-BE49-F238E27FC236}">
                <a16:creationId xmlns:a16="http://schemas.microsoft.com/office/drawing/2014/main" id="{A094DC13-B5F2-9A3F-6DD9-16C5C2E3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35844" name="Slide Number Placeholder 5">
            <a:extLst>
              <a:ext uri="{FF2B5EF4-FFF2-40B4-BE49-F238E27FC236}">
                <a16:creationId xmlns:a16="http://schemas.microsoft.com/office/drawing/2014/main" id="{C1282E82-9684-5CBB-A0CF-37FB8863E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CCC9A9-E88D-1240-9477-D68C5B486D6D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23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70EB11EF-7CF8-1B7B-5E13-0C3C98875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76238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9</a:t>
            </a:r>
          </a:p>
        </p:txBody>
      </p:sp>
      <p:graphicFrame>
        <p:nvGraphicFramePr>
          <p:cNvPr id="35846" name="Object 3">
            <a:extLst>
              <a:ext uri="{FF2B5EF4-FFF2-40B4-BE49-F238E27FC236}">
                <a16:creationId xmlns:a16="http://schemas.microsoft.com/office/drawing/2014/main" id="{2103E75A-BC1C-73A2-D2E2-4B3D1B7FB350}"/>
              </a:ext>
            </a:extLst>
          </p:cNvPr>
          <p:cNvGraphicFramePr>
            <a:graphicFrameLocks/>
          </p:cNvGraphicFramePr>
          <p:nvPr/>
        </p:nvGraphicFramePr>
        <p:xfrm>
          <a:off x="381000" y="1138238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8238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684" name="Rectangle 4">
            <a:extLst>
              <a:ext uri="{FF2B5EF4-FFF2-40B4-BE49-F238E27FC236}">
                <a16:creationId xmlns:a16="http://schemas.microsoft.com/office/drawing/2014/main" id="{115FE1FD-956A-4D47-8513-D85FF0D2F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484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Read operands for MULT &amp; SUB?  Issue ADDD?</a:t>
            </a:r>
          </a:p>
        </p:txBody>
      </p:sp>
      <p:sp>
        <p:nvSpPr>
          <p:cNvPr id="35848" name="Text Box 5">
            <a:extLst>
              <a:ext uri="{FF2B5EF4-FFF2-40B4-BE49-F238E27FC236}">
                <a16:creationId xmlns:a16="http://schemas.microsoft.com/office/drawing/2014/main" id="{C168865F-05F0-9DE9-5F4E-C6FF24EE1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33838"/>
            <a:ext cx="12334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b="0">
                <a:solidFill>
                  <a:schemeClr val="hlink"/>
                </a:solidFill>
                <a:latin typeface="Comic Sans MS" panose="030F0902030302020204" pitchFamily="66" charset="0"/>
              </a:rPr>
              <a:t>Note </a:t>
            </a:r>
          </a:p>
          <a:p>
            <a:pPr algn="l">
              <a:spcBef>
                <a:spcPct val="0"/>
              </a:spcBef>
            </a:pPr>
            <a:r>
              <a:rPr lang="en-US" altLang="en-US" sz="1800" b="0">
                <a:solidFill>
                  <a:schemeClr val="hlink"/>
                </a:solidFill>
                <a:latin typeface="Comic Sans MS" panose="030F0902030302020204" pitchFamily="66" charset="0"/>
              </a:rPr>
              <a:t>Remaining</a:t>
            </a:r>
            <a:endParaRPr lang="en-US" altLang="en-US" sz="1800" b="0">
              <a:latin typeface="Comic Sans MS" panose="030F0902030302020204" pitchFamily="66" charset="0"/>
            </a:endParaRPr>
          </a:p>
        </p:txBody>
      </p:sp>
      <p:sp>
        <p:nvSpPr>
          <p:cNvPr id="35849" name="Line 6">
            <a:extLst>
              <a:ext uri="{FF2B5EF4-FFF2-40B4-BE49-F238E27FC236}">
                <a16:creationId xmlns:a16="http://schemas.microsoft.com/office/drawing/2014/main" id="{E3CB16DD-7D31-6DB1-D3B2-B207D2025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90600" y="4262438"/>
            <a:ext cx="685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>
            <a:extLst>
              <a:ext uri="{FF2B5EF4-FFF2-40B4-BE49-F238E27FC236}">
                <a16:creationId xmlns:a16="http://schemas.microsoft.com/office/drawing/2014/main" id="{A98707A0-2C7D-99E5-B6F3-B4DD04A1D66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36867" name="Footer Placeholder 4">
            <a:extLst>
              <a:ext uri="{FF2B5EF4-FFF2-40B4-BE49-F238E27FC236}">
                <a16:creationId xmlns:a16="http://schemas.microsoft.com/office/drawing/2014/main" id="{5CB3257E-3110-BE7F-C450-B52F6696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36868" name="Slide Number Placeholder 5">
            <a:extLst>
              <a:ext uri="{FF2B5EF4-FFF2-40B4-BE49-F238E27FC236}">
                <a16:creationId xmlns:a16="http://schemas.microsoft.com/office/drawing/2014/main" id="{D04235FB-04CE-213A-EE24-7E2C0704A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B6AEFE-0718-2047-BA53-D20D4DA4F7E1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24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1CC50F3D-EBA3-D192-29BC-FED66C222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10</a:t>
            </a:r>
          </a:p>
        </p:txBody>
      </p:sp>
      <p:graphicFrame>
        <p:nvGraphicFramePr>
          <p:cNvPr id="36870" name="Object 3">
            <a:extLst>
              <a:ext uri="{FF2B5EF4-FFF2-40B4-BE49-F238E27FC236}">
                <a16:creationId xmlns:a16="http://schemas.microsoft.com/office/drawing/2014/main" id="{D921F107-1FEA-FCE4-7DFB-E2E6411167A2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>
            <a:extLst>
              <a:ext uri="{FF2B5EF4-FFF2-40B4-BE49-F238E27FC236}">
                <a16:creationId xmlns:a16="http://schemas.microsoft.com/office/drawing/2014/main" id="{73FE9A52-F8F0-05F8-1CB1-A62282E42F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37891" name="Footer Placeholder 4">
            <a:extLst>
              <a:ext uri="{FF2B5EF4-FFF2-40B4-BE49-F238E27FC236}">
                <a16:creationId xmlns:a16="http://schemas.microsoft.com/office/drawing/2014/main" id="{16D0CA1E-BC69-0717-51C0-3A7301B8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37892" name="Slide Number Placeholder 5">
            <a:extLst>
              <a:ext uri="{FF2B5EF4-FFF2-40B4-BE49-F238E27FC236}">
                <a16:creationId xmlns:a16="http://schemas.microsoft.com/office/drawing/2014/main" id="{12BC31C6-952F-F909-F7CA-3782EFCF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DB2AB9B-0EFF-E046-8153-C02EECCD0DAF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25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D1533072-1A99-2EAA-9CD3-F6EA230CF6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4676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11</a:t>
            </a:r>
          </a:p>
        </p:txBody>
      </p:sp>
      <p:graphicFrame>
        <p:nvGraphicFramePr>
          <p:cNvPr id="37894" name="Object 3">
            <a:extLst>
              <a:ext uri="{FF2B5EF4-FFF2-40B4-BE49-F238E27FC236}">
                <a16:creationId xmlns:a16="http://schemas.microsoft.com/office/drawing/2014/main" id="{D41FE684-BF53-2954-9C01-5C4AF911263F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>
            <a:extLst>
              <a:ext uri="{FF2B5EF4-FFF2-40B4-BE49-F238E27FC236}">
                <a16:creationId xmlns:a16="http://schemas.microsoft.com/office/drawing/2014/main" id="{4929EE95-4458-2FF7-F884-4FFC2627BF8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38915" name="Footer Placeholder 4">
            <a:extLst>
              <a:ext uri="{FF2B5EF4-FFF2-40B4-BE49-F238E27FC236}">
                <a16:creationId xmlns:a16="http://schemas.microsoft.com/office/drawing/2014/main" id="{393816DA-8D43-21B5-9E8D-DB9E0328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38916" name="Slide Number Placeholder 5">
            <a:extLst>
              <a:ext uri="{FF2B5EF4-FFF2-40B4-BE49-F238E27FC236}">
                <a16:creationId xmlns:a16="http://schemas.microsoft.com/office/drawing/2014/main" id="{34078078-82FC-76ED-A265-F36B0E43B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4956121-480A-5943-8C93-132FA34D9EAA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26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50632137-EF6C-EBA8-971D-653AA85276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76238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12</a:t>
            </a:r>
          </a:p>
        </p:txBody>
      </p:sp>
      <p:graphicFrame>
        <p:nvGraphicFramePr>
          <p:cNvPr id="38918" name="Object 3">
            <a:extLst>
              <a:ext uri="{FF2B5EF4-FFF2-40B4-BE49-F238E27FC236}">
                <a16:creationId xmlns:a16="http://schemas.microsoft.com/office/drawing/2014/main" id="{BEC3DAC6-0D72-FEB1-2C42-29EB50008F0C}"/>
              </a:ext>
            </a:extLst>
          </p:cNvPr>
          <p:cNvGraphicFramePr>
            <a:graphicFrameLocks/>
          </p:cNvGraphicFramePr>
          <p:nvPr/>
        </p:nvGraphicFramePr>
        <p:xfrm>
          <a:off x="381000" y="1138238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8238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6" name="Rectangle 4">
            <a:extLst>
              <a:ext uri="{FF2B5EF4-FFF2-40B4-BE49-F238E27FC236}">
                <a16:creationId xmlns:a16="http://schemas.microsoft.com/office/drawing/2014/main" id="{D81DBFE2-CCE1-03FA-8A22-21618C86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484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Read operands for DIVD?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3">
            <a:extLst>
              <a:ext uri="{FF2B5EF4-FFF2-40B4-BE49-F238E27FC236}">
                <a16:creationId xmlns:a16="http://schemas.microsoft.com/office/drawing/2014/main" id="{BCFCE3C4-D253-6802-C0FD-B1B89EAB08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39939" name="Footer Placeholder 4">
            <a:extLst>
              <a:ext uri="{FF2B5EF4-FFF2-40B4-BE49-F238E27FC236}">
                <a16:creationId xmlns:a16="http://schemas.microsoft.com/office/drawing/2014/main" id="{F3EAC720-B827-8A91-15F6-390D96D6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39940" name="Slide Number Placeholder 5">
            <a:extLst>
              <a:ext uri="{FF2B5EF4-FFF2-40B4-BE49-F238E27FC236}">
                <a16:creationId xmlns:a16="http://schemas.microsoft.com/office/drawing/2014/main" id="{D37A2CAE-B12B-77F2-0131-04B07D996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F97D79-AE60-6841-AA96-8665931F82BB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27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2">
            <a:extLst>
              <a:ext uri="{FF2B5EF4-FFF2-40B4-BE49-F238E27FC236}">
                <a16:creationId xmlns:a16="http://schemas.microsoft.com/office/drawing/2014/main" id="{8384BDA2-540B-9F7C-C35F-C1B8C4E749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13</a:t>
            </a:r>
          </a:p>
        </p:txBody>
      </p:sp>
      <p:graphicFrame>
        <p:nvGraphicFramePr>
          <p:cNvPr id="39942" name="Object 3">
            <a:extLst>
              <a:ext uri="{FF2B5EF4-FFF2-40B4-BE49-F238E27FC236}">
                <a16:creationId xmlns:a16="http://schemas.microsoft.com/office/drawing/2014/main" id="{2A93397E-F863-C236-9E8B-BFB007D3AB83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3">
            <a:extLst>
              <a:ext uri="{FF2B5EF4-FFF2-40B4-BE49-F238E27FC236}">
                <a16:creationId xmlns:a16="http://schemas.microsoft.com/office/drawing/2014/main" id="{B0BE7AAB-6D10-6615-9C7F-7387F2FCBF1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40963" name="Footer Placeholder 4">
            <a:extLst>
              <a:ext uri="{FF2B5EF4-FFF2-40B4-BE49-F238E27FC236}">
                <a16:creationId xmlns:a16="http://schemas.microsoft.com/office/drawing/2014/main" id="{D12CE503-3CA9-B4F6-5500-18EDA209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40964" name="Slide Number Placeholder 5">
            <a:extLst>
              <a:ext uri="{FF2B5EF4-FFF2-40B4-BE49-F238E27FC236}">
                <a16:creationId xmlns:a16="http://schemas.microsoft.com/office/drawing/2014/main" id="{3417C7CD-7F24-9913-25E0-84C907C0A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E815D6F-50E3-BB43-A1EB-3DA795F10BD3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28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5" name="Rectangle 2">
            <a:extLst>
              <a:ext uri="{FF2B5EF4-FFF2-40B4-BE49-F238E27FC236}">
                <a16:creationId xmlns:a16="http://schemas.microsoft.com/office/drawing/2014/main" id="{8E9A466A-D548-3C12-2EF6-54A263E9C7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14</a:t>
            </a:r>
          </a:p>
        </p:txBody>
      </p:sp>
      <p:graphicFrame>
        <p:nvGraphicFramePr>
          <p:cNvPr id="40966" name="Object 3">
            <a:extLst>
              <a:ext uri="{FF2B5EF4-FFF2-40B4-BE49-F238E27FC236}">
                <a16:creationId xmlns:a16="http://schemas.microsoft.com/office/drawing/2014/main" id="{024E1A5B-56A5-D3F9-36A6-B0498F3297B2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3">
            <a:extLst>
              <a:ext uri="{FF2B5EF4-FFF2-40B4-BE49-F238E27FC236}">
                <a16:creationId xmlns:a16="http://schemas.microsoft.com/office/drawing/2014/main" id="{F5EF03BF-750E-3C70-0A61-FEF0C68BFC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41987" name="Footer Placeholder 4">
            <a:extLst>
              <a:ext uri="{FF2B5EF4-FFF2-40B4-BE49-F238E27FC236}">
                <a16:creationId xmlns:a16="http://schemas.microsoft.com/office/drawing/2014/main" id="{8385FD62-0062-C1AE-4C68-CEA366DE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41988" name="Slide Number Placeholder 5">
            <a:extLst>
              <a:ext uri="{FF2B5EF4-FFF2-40B4-BE49-F238E27FC236}">
                <a16:creationId xmlns:a16="http://schemas.microsoft.com/office/drawing/2014/main" id="{057E7632-E489-DC0D-8C20-6B88349B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F7B37E4-22E0-E546-9402-EE4761A8C619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29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89" name="Rectangle 2">
            <a:extLst>
              <a:ext uri="{FF2B5EF4-FFF2-40B4-BE49-F238E27FC236}">
                <a16:creationId xmlns:a16="http://schemas.microsoft.com/office/drawing/2014/main" id="{299952A1-0288-34A7-CC18-E62E76715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15</a:t>
            </a:r>
          </a:p>
        </p:txBody>
      </p:sp>
      <p:graphicFrame>
        <p:nvGraphicFramePr>
          <p:cNvPr id="41990" name="Object 3">
            <a:extLst>
              <a:ext uri="{FF2B5EF4-FFF2-40B4-BE49-F238E27FC236}">
                <a16:creationId xmlns:a16="http://schemas.microsoft.com/office/drawing/2014/main" id="{24AEE402-347C-D966-3796-8905BDC8029E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>
            <a:extLst>
              <a:ext uri="{FF2B5EF4-FFF2-40B4-BE49-F238E27FC236}">
                <a16:creationId xmlns:a16="http://schemas.microsoft.com/office/drawing/2014/main" id="{29718EE8-DE8E-79CE-8408-6DFAC64CD8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5363" name="Footer Placeholder 4">
            <a:extLst>
              <a:ext uri="{FF2B5EF4-FFF2-40B4-BE49-F238E27FC236}">
                <a16:creationId xmlns:a16="http://schemas.microsoft.com/office/drawing/2014/main" id="{DF825DFA-6A5E-474F-9A62-5016BFA2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5364" name="Slide Number Placeholder 5">
            <a:extLst>
              <a:ext uri="{FF2B5EF4-FFF2-40B4-BE49-F238E27FC236}">
                <a16:creationId xmlns:a16="http://schemas.microsoft.com/office/drawing/2014/main" id="{3E41E4CF-E61D-FBB9-1439-9DD1AED03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490092-127F-0D45-BE7C-EDBA8E67154D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5" name="Rectangle 2">
            <a:extLst>
              <a:ext uri="{FF2B5EF4-FFF2-40B4-BE49-F238E27FC236}">
                <a16:creationId xmlns:a16="http://schemas.microsoft.com/office/drawing/2014/main" id="{F596517F-FA1E-3C4E-A569-440DF4FD7F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8153400" cy="7239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r>
              <a:rPr lang="en-US" altLang="en-US"/>
              <a:t>Recall: Software Pipelining Example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E6A396ED-8742-E2AF-40BA-03DC3020D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5475" y="1023938"/>
            <a:ext cx="3340100" cy="3581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514350" indent="-514350">
              <a:buFontTx/>
              <a:buNone/>
              <a:tabLst>
                <a:tab pos="1257300" algn="l"/>
              </a:tabLst>
            </a:pPr>
            <a:r>
              <a:rPr lang="en-US" altLang="en-US" sz="1800"/>
              <a:t>Before: Unrolled 3 times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</a:pPr>
            <a:r>
              <a:rPr lang="en-US" altLang="en-US" sz="1800">
                <a:solidFill>
                  <a:schemeClr val="accent1"/>
                </a:solidFill>
              </a:rPr>
              <a:t> 1 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	LD	F0,0(R1)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</a:pPr>
            <a:r>
              <a:rPr lang="en-US" altLang="en-US" sz="1800">
                <a:solidFill>
                  <a:schemeClr val="accent1"/>
                </a:solidFill>
              </a:rPr>
              <a:t> 2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	ADDD	F4,F0,F2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</a:pPr>
            <a:r>
              <a:rPr lang="en-US" altLang="en-US" sz="1800">
                <a:solidFill>
                  <a:schemeClr val="accent1"/>
                </a:solidFill>
              </a:rPr>
              <a:t> 3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	SD	0(R1),F4</a:t>
            </a:r>
            <a:r>
              <a:rPr lang="en-US" altLang="en-US" sz="1800">
                <a:latin typeface="Courier New" panose="02070309020205020404" pitchFamily="49" charset="0"/>
              </a:rPr>
              <a:t> 	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</a:pPr>
            <a:r>
              <a:rPr lang="en-US" altLang="en-US" sz="1800">
                <a:solidFill>
                  <a:schemeClr val="hlink"/>
                </a:solidFill>
              </a:rPr>
              <a:t> 4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pitchFamily="49" charset="0"/>
              </a:rPr>
              <a:t>	LD	F6,-8(R1)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</a:pPr>
            <a:r>
              <a:rPr lang="en-US" altLang="en-US" sz="1800">
                <a:solidFill>
                  <a:schemeClr val="hlink"/>
                </a:solidFill>
              </a:rPr>
              <a:t> 5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pitchFamily="49" charset="0"/>
              </a:rPr>
              <a:t>	ADDD	F8,F6,F2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</a:pPr>
            <a:r>
              <a:rPr lang="en-US" altLang="en-US" sz="1800">
                <a:solidFill>
                  <a:schemeClr val="hlink"/>
                </a:solidFill>
              </a:rPr>
              <a:t> 6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pitchFamily="49" charset="0"/>
              </a:rPr>
              <a:t>	SD	-8(R1),F8</a:t>
            </a:r>
            <a:r>
              <a:rPr lang="en-US" altLang="en-US" sz="1800">
                <a:latin typeface="Courier New" panose="02070309020205020404" pitchFamily="49" charset="0"/>
              </a:rPr>
              <a:t> 	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 7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LD	F10,-16(R1)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 8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ADDD	F12,F10,F2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 9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SD	-16(R1),F12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</a:pPr>
            <a:r>
              <a:rPr lang="en-US" altLang="en-US" sz="1800"/>
              <a:t> 10</a:t>
            </a:r>
            <a:r>
              <a:rPr lang="en-US" altLang="en-US" sz="1800">
                <a:latin typeface="Courier New" panose="02070309020205020404" pitchFamily="49" charset="0"/>
              </a:rPr>
              <a:t>	SUBI	R1,R1,</a:t>
            </a: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#24</a:t>
            </a:r>
            <a:endParaRPr lang="en-US" altLang="en-US" sz="1800">
              <a:latin typeface="Courier New" panose="02070309020205020404" pitchFamily="49" charset="0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FontTx/>
              <a:buNone/>
              <a:tabLst>
                <a:tab pos="1257300" algn="l"/>
              </a:tabLst>
            </a:pPr>
            <a:r>
              <a:rPr lang="en-US" altLang="en-US" sz="1800"/>
              <a:t> 11</a:t>
            </a:r>
            <a:r>
              <a:rPr lang="en-US" altLang="en-US" sz="1800">
                <a:latin typeface="Courier New" panose="02070309020205020404" pitchFamily="49" charset="0"/>
              </a:rPr>
              <a:t>	BNEZ	R1,LOOP</a:t>
            </a:r>
          </a:p>
        </p:txBody>
      </p:sp>
      <p:sp>
        <p:nvSpPr>
          <p:cNvPr id="15367" name="Rectangle 4">
            <a:extLst>
              <a:ext uri="{FF2B5EF4-FFF2-40B4-BE49-F238E27FC236}">
                <a16:creationId xmlns:a16="http://schemas.microsoft.com/office/drawing/2014/main" id="{AD12C445-E763-688C-2FA4-3AD161CBF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5875" y="1036638"/>
            <a:ext cx="5092700" cy="360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>
            <a:lvl1pPr marL="514350" indent="-514350">
              <a:tabLst>
                <a:tab pos="1257300" algn="l"/>
                <a:tab pos="28003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1257300" algn="l"/>
                <a:tab pos="28003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1257300" algn="l"/>
                <a:tab pos="28003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1257300" algn="l"/>
                <a:tab pos="28003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1257300" algn="l"/>
                <a:tab pos="28003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57300" algn="l"/>
                <a:tab pos="28003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57300" algn="l"/>
                <a:tab pos="28003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57300" algn="l"/>
                <a:tab pos="28003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1257300" algn="l"/>
                <a:tab pos="28003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altLang="en-US" sz="2000"/>
              <a:t>After: Software Pipelined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solidFill>
                  <a:schemeClr val="accent1"/>
                </a:solidFill>
              </a:rPr>
              <a:t> 1</a:t>
            </a:r>
            <a:r>
              <a:rPr lang="en-US" altLang="en-US" sz="1800">
                <a:solidFill>
                  <a:schemeClr val="accent1"/>
                </a:solidFill>
                <a:latin typeface="Courier New" panose="02070309020205020404" pitchFamily="49" charset="0"/>
              </a:rPr>
              <a:t>	SD	0(R1),F4 ;	Stores M[i]</a:t>
            </a:r>
            <a:endParaRPr lang="en-US" altLang="en-US" sz="180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>
                <a:solidFill>
                  <a:schemeClr val="hlink"/>
                </a:solidFill>
              </a:rPr>
              <a:t> 2</a:t>
            </a:r>
            <a:r>
              <a:rPr lang="en-US" altLang="en-US" sz="1800">
                <a:solidFill>
                  <a:schemeClr val="hlink"/>
                </a:solidFill>
                <a:latin typeface="Courier New" panose="02070309020205020404" pitchFamily="49" charset="0"/>
              </a:rPr>
              <a:t>	ADDD	F4,F0,F2 ;	Adds to M[i-1]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 3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	LD	F0,-16(R1);	Loads M[i-2]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solidFill>
                  <a:schemeClr val="accent2"/>
                </a:solidFill>
              </a:rPr>
              <a:t> </a:t>
            </a:r>
            <a:r>
              <a:rPr lang="en-US" altLang="en-US" sz="1800"/>
              <a:t>4</a:t>
            </a:r>
            <a:r>
              <a:rPr lang="en-US" altLang="en-US" sz="1800">
                <a:latin typeface="Courier New" panose="02070309020205020404" pitchFamily="49" charset="0"/>
              </a:rPr>
              <a:t>	SUBI	R1,R1,</a:t>
            </a:r>
            <a:r>
              <a:rPr lang="en-US" altLang="en-US" sz="1800">
                <a:solidFill>
                  <a:schemeClr val="tx2"/>
                </a:solidFill>
                <a:latin typeface="Courier New" panose="02070309020205020404" pitchFamily="49" charset="0"/>
              </a:rPr>
              <a:t>#8</a:t>
            </a:r>
            <a:endParaRPr lang="en-US" altLang="en-US" sz="180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1800"/>
              <a:t> 5</a:t>
            </a:r>
            <a:r>
              <a:rPr lang="en-US" altLang="en-US" sz="1800">
                <a:latin typeface="Courier New" panose="02070309020205020404" pitchFamily="49" charset="0"/>
              </a:rPr>
              <a:t>	BNEZ	R1,LOOP</a:t>
            </a:r>
          </a:p>
        </p:txBody>
      </p:sp>
      <p:sp>
        <p:nvSpPr>
          <p:cNvPr id="15368" name="Line 5">
            <a:extLst>
              <a:ext uri="{FF2B5EF4-FFF2-40B4-BE49-F238E27FC236}">
                <a16:creationId xmlns:a16="http://schemas.microsoft.com/office/drawing/2014/main" id="{BDB871A2-743B-507C-9DE2-E589CAB4F6A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33725" y="1550988"/>
            <a:ext cx="74930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6">
            <a:extLst>
              <a:ext uri="{FF2B5EF4-FFF2-40B4-BE49-F238E27FC236}">
                <a16:creationId xmlns:a16="http://schemas.microsoft.com/office/drawing/2014/main" id="{2BA0D091-49EA-FB35-DD05-B46ACD90E4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59125" y="1855788"/>
            <a:ext cx="698500" cy="736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7">
            <a:extLst>
              <a:ext uri="{FF2B5EF4-FFF2-40B4-BE49-F238E27FC236}">
                <a16:creationId xmlns:a16="http://schemas.microsoft.com/office/drawing/2014/main" id="{E4DF4F70-AE6C-304D-A786-49D02F6B8F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2025" y="2160588"/>
            <a:ext cx="393700" cy="863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Rectangle 8">
            <a:extLst>
              <a:ext uri="{FF2B5EF4-FFF2-40B4-BE49-F238E27FC236}">
                <a16:creationId xmlns:a16="http://schemas.microsoft.com/office/drawing/2014/main" id="{98E50495-3547-5B2A-1304-4E3051CCA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8" y="4387850"/>
            <a:ext cx="64389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Char char="•"/>
            </a:pPr>
            <a:r>
              <a:rPr lang="en-US" altLang="en-US" sz="2400">
                <a:latin typeface="Comic Sans MS" panose="030F0902030302020204" pitchFamily="66" charset="0"/>
              </a:rPr>
              <a:t> Symbolic Loop Unrolling</a:t>
            </a:r>
            <a:endParaRPr lang="en-US" altLang="en-US" sz="1800">
              <a:latin typeface="Comic Sans MS" panose="030F0902030302020204" pitchFamily="66" charset="0"/>
            </a:endParaRPr>
          </a:p>
          <a:p>
            <a:pPr algn="l">
              <a:spcBef>
                <a:spcPct val="0"/>
              </a:spcBef>
              <a:buFontTx/>
              <a:buChar char="–"/>
            </a:pPr>
            <a:r>
              <a:rPr lang="en-US" altLang="en-US" sz="1800">
                <a:latin typeface="Comic Sans MS" panose="030F0902030302020204" pitchFamily="66" charset="0"/>
              </a:rPr>
              <a:t>  Maximize result-use distance </a:t>
            </a:r>
          </a:p>
          <a:p>
            <a:pPr algn="l">
              <a:spcBef>
                <a:spcPct val="0"/>
              </a:spcBef>
              <a:buFontTx/>
              <a:buChar char="–"/>
            </a:pPr>
            <a:r>
              <a:rPr lang="en-US" altLang="en-US" sz="1800">
                <a:latin typeface="Comic Sans MS" panose="030F0902030302020204" pitchFamily="66" charset="0"/>
              </a:rPr>
              <a:t>  Less code space than unrolling</a:t>
            </a:r>
          </a:p>
          <a:p>
            <a:pPr algn="l">
              <a:spcBef>
                <a:spcPct val="0"/>
              </a:spcBef>
              <a:buFontTx/>
              <a:buChar char="–"/>
            </a:pPr>
            <a:r>
              <a:rPr lang="en-US" altLang="en-US" sz="1800">
                <a:latin typeface="Comic Sans MS" panose="030F0902030302020204" pitchFamily="66" charset="0"/>
              </a:rPr>
              <a:t>  Fill &amp; drain pipe only once per loop</a:t>
            </a:r>
            <a:br>
              <a:rPr lang="en-US" altLang="en-US" sz="1800">
                <a:latin typeface="Comic Sans MS" panose="030F0902030302020204" pitchFamily="66" charset="0"/>
              </a:rPr>
            </a:br>
            <a:r>
              <a:rPr lang="en-US" altLang="en-US" sz="1800">
                <a:latin typeface="Comic Sans MS" panose="030F0902030302020204" pitchFamily="66" charset="0"/>
              </a:rPr>
              <a:t>     vs. once per each unrolled iteration in loop unrolling</a:t>
            </a:r>
          </a:p>
        </p:txBody>
      </p:sp>
      <p:sp>
        <p:nvSpPr>
          <p:cNvPr id="15372" name="AutoShape 9">
            <a:extLst>
              <a:ext uri="{FF2B5EF4-FFF2-40B4-BE49-F238E27FC236}">
                <a16:creationId xmlns:a16="http://schemas.microsoft.com/office/drawing/2014/main" id="{5CEA4D40-BCCE-2A89-507F-CF7D5954D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575" y="3487738"/>
            <a:ext cx="171450" cy="419100"/>
          </a:xfrm>
          <a:prstGeom prst="rtTriangle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73" name="AutoShape 10">
            <a:extLst>
              <a:ext uri="{FF2B5EF4-FFF2-40B4-BE49-F238E27FC236}">
                <a16:creationId xmlns:a16="http://schemas.microsoft.com/office/drawing/2014/main" id="{44E6E55F-C5FB-1CBE-20E2-E14B533E2499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5384800" y="3617913"/>
            <a:ext cx="406400" cy="158750"/>
          </a:xfrm>
          <a:prstGeom prst="rtTriangle">
            <a:avLst/>
          </a:prstGeom>
          <a:solidFill>
            <a:srgbClr val="FAFD00"/>
          </a:solidFill>
          <a:ln/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grpSp>
        <p:nvGrpSpPr>
          <p:cNvPr id="15374" name="Group 11">
            <a:extLst>
              <a:ext uri="{FF2B5EF4-FFF2-40B4-BE49-F238E27FC236}">
                <a16:creationId xmlns:a16="http://schemas.microsoft.com/office/drawing/2014/main" id="{CC3779C7-422F-7E22-CCBF-06147EE3ED20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4618038"/>
            <a:ext cx="641350" cy="431800"/>
            <a:chOff x="3484" y="3208"/>
            <a:chExt cx="404" cy="272"/>
          </a:xfrm>
        </p:grpSpPr>
        <p:sp>
          <p:nvSpPr>
            <p:cNvPr id="15412" name="Rectangle 12">
              <a:extLst>
                <a:ext uri="{FF2B5EF4-FFF2-40B4-BE49-F238E27FC236}">
                  <a16:creationId xmlns:a16="http://schemas.microsoft.com/office/drawing/2014/main" id="{1EDE2E29-449B-A3D7-E177-0E3CD6EB2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3228"/>
              <a:ext cx="18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3" name="AutoShape 13">
              <a:extLst>
                <a:ext uri="{FF2B5EF4-FFF2-40B4-BE49-F238E27FC236}">
                  <a16:creationId xmlns:a16="http://schemas.microsoft.com/office/drawing/2014/main" id="{D0815AD2-C571-6AC1-4188-A6748646D7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406" y="3286"/>
              <a:ext cx="256" cy="100"/>
            </a:xfrm>
            <a:prstGeom prst="rtTriangle">
              <a:avLst/>
            </a:prstGeom>
            <a:solidFill>
              <a:srgbClr val="FAFD00"/>
            </a:solidFill>
            <a:ln/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4" name="AutoShape 14">
              <a:extLst>
                <a:ext uri="{FF2B5EF4-FFF2-40B4-BE49-F238E27FC236}">
                  <a16:creationId xmlns:a16="http://schemas.microsoft.com/office/drawing/2014/main" id="{D1317456-2ED5-A848-CF9B-A2D76F542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0" y="3216"/>
              <a:ext cx="108" cy="264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75" name="Group 15">
            <a:extLst>
              <a:ext uri="{FF2B5EF4-FFF2-40B4-BE49-F238E27FC236}">
                <a16:creationId xmlns:a16="http://schemas.microsoft.com/office/drawing/2014/main" id="{194131BB-E328-7E2E-00EB-5F331523A7EC}"/>
              </a:ext>
            </a:extLst>
          </p:cNvPr>
          <p:cNvGrpSpPr>
            <a:grpSpLocks/>
          </p:cNvGrpSpPr>
          <p:nvPr/>
        </p:nvGrpSpPr>
        <p:grpSpPr bwMode="auto">
          <a:xfrm>
            <a:off x="5965825" y="4618038"/>
            <a:ext cx="641350" cy="431800"/>
            <a:chOff x="3772" y="3208"/>
            <a:chExt cx="404" cy="272"/>
          </a:xfrm>
        </p:grpSpPr>
        <p:sp>
          <p:nvSpPr>
            <p:cNvPr id="15409" name="Rectangle 16">
              <a:extLst>
                <a:ext uri="{FF2B5EF4-FFF2-40B4-BE49-F238E27FC236}">
                  <a16:creationId xmlns:a16="http://schemas.microsoft.com/office/drawing/2014/main" id="{BED325D7-63D6-D9BA-BC72-80643BF45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3228"/>
              <a:ext cx="18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0" name="AutoShape 17">
              <a:extLst>
                <a:ext uri="{FF2B5EF4-FFF2-40B4-BE49-F238E27FC236}">
                  <a16:creationId xmlns:a16="http://schemas.microsoft.com/office/drawing/2014/main" id="{F656E8C7-0576-025B-713F-C4753446C3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694" y="3286"/>
              <a:ext cx="256" cy="100"/>
            </a:xfrm>
            <a:prstGeom prst="rtTriangle">
              <a:avLst/>
            </a:prstGeom>
            <a:solidFill>
              <a:srgbClr val="FAFD00"/>
            </a:solidFill>
            <a:ln/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11" name="AutoShape 18">
              <a:extLst>
                <a:ext uri="{FF2B5EF4-FFF2-40B4-BE49-F238E27FC236}">
                  <a16:creationId xmlns:a16="http://schemas.microsoft.com/office/drawing/2014/main" id="{64ED05D7-2072-5B16-5830-9F7FE5BA0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8" y="3216"/>
              <a:ext cx="108" cy="264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76" name="Group 19">
            <a:extLst>
              <a:ext uri="{FF2B5EF4-FFF2-40B4-BE49-F238E27FC236}">
                <a16:creationId xmlns:a16="http://schemas.microsoft.com/office/drawing/2014/main" id="{CDFB1D2D-7CD3-9793-E765-3A3665DF3AA8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4618038"/>
            <a:ext cx="641350" cy="431800"/>
            <a:chOff x="4072" y="3208"/>
            <a:chExt cx="404" cy="272"/>
          </a:xfrm>
        </p:grpSpPr>
        <p:sp>
          <p:nvSpPr>
            <p:cNvPr id="15406" name="Rectangle 20">
              <a:extLst>
                <a:ext uri="{FF2B5EF4-FFF2-40B4-BE49-F238E27FC236}">
                  <a16:creationId xmlns:a16="http://schemas.microsoft.com/office/drawing/2014/main" id="{42DD3149-1155-D9CD-1B80-11275702B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3228"/>
              <a:ext cx="18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7" name="AutoShape 21">
              <a:extLst>
                <a:ext uri="{FF2B5EF4-FFF2-40B4-BE49-F238E27FC236}">
                  <a16:creationId xmlns:a16="http://schemas.microsoft.com/office/drawing/2014/main" id="{978B9AC3-E36C-45AC-98B2-3A5FD82554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3994" y="3286"/>
              <a:ext cx="256" cy="100"/>
            </a:xfrm>
            <a:prstGeom prst="rtTriangle">
              <a:avLst/>
            </a:prstGeom>
            <a:solidFill>
              <a:srgbClr val="FAFD00"/>
            </a:solidFill>
            <a:ln/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8" name="AutoShape 22">
              <a:extLst>
                <a:ext uri="{FF2B5EF4-FFF2-40B4-BE49-F238E27FC236}">
                  <a16:creationId xmlns:a16="http://schemas.microsoft.com/office/drawing/2014/main" id="{9EE85FA9-BC41-B476-896F-19A29CB922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216"/>
              <a:ext cx="108" cy="264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77" name="Group 23">
            <a:extLst>
              <a:ext uri="{FF2B5EF4-FFF2-40B4-BE49-F238E27FC236}">
                <a16:creationId xmlns:a16="http://schemas.microsoft.com/office/drawing/2014/main" id="{C029E5B0-A5BC-47B9-029A-FC7169B1BB6D}"/>
              </a:ext>
            </a:extLst>
          </p:cNvPr>
          <p:cNvGrpSpPr>
            <a:grpSpLocks/>
          </p:cNvGrpSpPr>
          <p:nvPr/>
        </p:nvGrpSpPr>
        <p:grpSpPr bwMode="auto">
          <a:xfrm>
            <a:off x="6937375" y="4618038"/>
            <a:ext cx="641350" cy="431800"/>
            <a:chOff x="4384" y="3208"/>
            <a:chExt cx="404" cy="272"/>
          </a:xfrm>
        </p:grpSpPr>
        <p:sp>
          <p:nvSpPr>
            <p:cNvPr id="15403" name="Rectangle 24">
              <a:extLst>
                <a:ext uri="{FF2B5EF4-FFF2-40B4-BE49-F238E27FC236}">
                  <a16:creationId xmlns:a16="http://schemas.microsoft.com/office/drawing/2014/main" id="{5F20D1AF-E821-7EAE-42BC-59308C7E9A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3228"/>
              <a:ext cx="18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4" name="AutoShape 25">
              <a:extLst>
                <a:ext uri="{FF2B5EF4-FFF2-40B4-BE49-F238E27FC236}">
                  <a16:creationId xmlns:a16="http://schemas.microsoft.com/office/drawing/2014/main" id="{468EE448-C0FE-5B0C-3C48-09018980A2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06" y="3286"/>
              <a:ext cx="256" cy="100"/>
            </a:xfrm>
            <a:prstGeom prst="rtTriangle">
              <a:avLst/>
            </a:prstGeom>
            <a:solidFill>
              <a:srgbClr val="FAFD00"/>
            </a:solidFill>
            <a:ln/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5" name="AutoShape 26">
              <a:extLst>
                <a:ext uri="{FF2B5EF4-FFF2-40B4-BE49-F238E27FC236}">
                  <a16:creationId xmlns:a16="http://schemas.microsoft.com/office/drawing/2014/main" id="{7FB7A841-2125-0E4F-68DE-13D45E94D1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0" y="3216"/>
              <a:ext cx="108" cy="264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78" name="Group 27">
            <a:extLst>
              <a:ext uri="{FF2B5EF4-FFF2-40B4-BE49-F238E27FC236}">
                <a16:creationId xmlns:a16="http://schemas.microsoft.com/office/drawing/2014/main" id="{71F8A953-0868-94D8-2A36-BCA1B7C9BF89}"/>
              </a:ext>
            </a:extLst>
          </p:cNvPr>
          <p:cNvGrpSpPr>
            <a:grpSpLocks/>
          </p:cNvGrpSpPr>
          <p:nvPr/>
        </p:nvGrpSpPr>
        <p:grpSpPr bwMode="auto">
          <a:xfrm>
            <a:off x="7432675" y="4618038"/>
            <a:ext cx="641350" cy="431800"/>
            <a:chOff x="4696" y="3208"/>
            <a:chExt cx="404" cy="272"/>
          </a:xfrm>
        </p:grpSpPr>
        <p:sp>
          <p:nvSpPr>
            <p:cNvPr id="15400" name="Rectangle 28">
              <a:extLst>
                <a:ext uri="{FF2B5EF4-FFF2-40B4-BE49-F238E27FC236}">
                  <a16:creationId xmlns:a16="http://schemas.microsoft.com/office/drawing/2014/main" id="{404532FA-B8DC-BE80-FDA9-53DAEC62B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3228"/>
              <a:ext cx="18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1" name="AutoShape 29">
              <a:extLst>
                <a:ext uri="{FF2B5EF4-FFF2-40B4-BE49-F238E27FC236}">
                  <a16:creationId xmlns:a16="http://schemas.microsoft.com/office/drawing/2014/main" id="{625F7F94-681B-3639-204A-43414F02D26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618" y="3286"/>
              <a:ext cx="256" cy="100"/>
            </a:xfrm>
            <a:prstGeom prst="rtTriangle">
              <a:avLst/>
            </a:prstGeom>
            <a:solidFill>
              <a:srgbClr val="FAFD00"/>
            </a:solidFill>
            <a:ln/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402" name="AutoShape 30">
              <a:extLst>
                <a:ext uri="{FF2B5EF4-FFF2-40B4-BE49-F238E27FC236}">
                  <a16:creationId xmlns:a16="http://schemas.microsoft.com/office/drawing/2014/main" id="{43DAB3F7-8DCB-97BE-4CB3-DB46FA206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216"/>
              <a:ext cx="108" cy="264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15379" name="Group 31">
            <a:extLst>
              <a:ext uri="{FF2B5EF4-FFF2-40B4-BE49-F238E27FC236}">
                <a16:creationId xmlns:a16="http://schemas.microsoft.com/office/drawing/2014/main" id="{D5FBB5F4-4F5F-CF88-1B71-11A7CA692F75}"/>
              </a:ext>
            </a:extLst>
          </p:cNvPr>
          <p:cNvGrpSpPr>
            <a:grpSpLocks/>
          </p:cNvGrpSpPr>
          <p:nvPr/>
        </p:nvGrpSpPr>
        <p:grpSpPr bwMode="auto">
          <a:xfrm>
            <a:off x="7947025" y="4618038"/>
            <a:ext cx="641350" cy="431800"/>
            <a:chOff x="5020" y="3208"/>
            <a:chExt cx="404" cy="272"/>
          </a:xfrm>
        </p:grpSpPr>
        <p:sp>
          <p:nvSpPr>
            <p:cNvPr id="15397" name="Rectangle 32">
              <a:extLst>
                <a:ext uri="{FF2B5EF4-FFF2-40B4-BE49-F238E27FC236}">
                  <a16:creationId xmlns:a16="http://schemas.microsoft.com/office/drawing/2014/main" id="{C300C321-236A-F2B1-E090-BFDE0C77C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" y="3228"/>
              <a:ext cx="180" cy="25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8" name="AutoShape 33">
              <a:extLst>
                <a:ext uri="{FF2B5EF4-FFF2-40B4-BE49-F238E27FC236}">
                  <a16:creationId xmlns:a16="http://schemas.microsoft.com/office/drawing/2014/main" id="{1E8B76C7-B7EE-3B9C-BB60-2854725F13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942" y="3286"/>
              <a:ext cx="256" cy="100"/>
            </a:xfrm>
            <a:prstGeom prst="rtTriangle">
              <a:avLst/>
            </a:prstGeom>
            <a:solidFill>
              <a:srgbClr val="FAFD00"/>
            </a:solidFill>
            <a:ln/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99" name="AutoShape 34">
              <a:extLst>
                <a:ext uri="{FF2B5EF4-FFF2-40B4-BE49-F238E27FC236}">
                  <a16:creationId xmlns:a16="http://schemas.microsoft.com/office/drawing/2014/main" id="{172DB8DB-055A-B18A-CA80-D313E029D9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6" y="3216"/>
              <a:ext cx="108" cy="264"/>
            </a:xfrm>
            <a:prstGeom prst="rtTriangle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/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80" name="Rectangle 35">
            <a:extLst>
              <a:ext uri="{FF2B5EF4-FFF2-40B4-BE49-F238E27FC236}">
                <a16:creationId xmlns:a16="http://schemas.microsoft.com/office/drawing/2014/main" id="{847A1387-2173-51F5-69CC-E79C763C1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2775" y="3506788"/>
            <a:ext cx="28575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1" name="Rectangle 36">
            <a:extLst>
              <a:ext uri="{FF2B5EF4-FFF2-40B4-BE49-F238E27FC236}">
                <a16:creationId xmlns:a16="http://schemas.microsoft.com/office/drawing/2014/main" id="{1C2B5220-5392-813B-78AE-9CD892D5F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3506788"/>
            <a:ext cx="28575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2" name="Rectangle 37">
            <a:extLst>
              <a:ext uri="{FF2B5EF4-FFF2-40B4-BE49-F238E27FC236}">
                <a16:creationId xmlns:a16="http://schemas.microsoft.com/office/drawing/2014/main" id="{F82D4716-6EAB-0F26-5A78-E9AC9FC4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375" y="3506788"/>
            <a:ext cx="28575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3" name="Rectangle 38">
            <a:extLst>
              <a:ext uri="{FF2B5EF4-FFF2-40B4-BE49-F238E27FC236}">
                <a16:creationId xmlns:a16="http://schemas.microsoft.com/office/drawing/2014/main" id="{483AA6E5-1504-01D4-2FF3-B6CC06F2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7175" y="3506788"/>
            <a:ext cx="28575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4" name="Rectangle 39">
            <a:extLst>
              <a:ext uri="{FF2B5EF4-FFF2-40B4-BE49-F238E27FC236}">
                <a16:creationId xmlns:a16="http://schemas.microsoft.com/office/drawing/2014/main" id="{8C5BCC55-14DE-20D4-DFD2-B6169CFFD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3506788"/>
            <a:ext cx="28575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5" name="Rectangle 40">
            <a:extLst>
              <a:ext uri="{FF2B5EF4-FFF2-40B4-BE49-F238E27FC236}">
                <a16:creationId xmlns:a16="http://schemas.microsoft.com/office/drawing/2014/main" id="{EBD1E73A-44BE-08CB-F265-14C2F68C8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5" y="3506788"/>
            <a:ext cx="285750" cy="4000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5386" name="Rectangle 41">
            <a:extLst>
              <a:ext uri="{FF2B5EF4-FFF2-40B4-BE49-F238E27FC236}">
                <a16:creationId xmlns:a16="http://schemas.microsoft.com/office/drawing/2014/main" id="{42436C02-CF51-A0DB-1620-C3253AE1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3103563"/>
            <a:ext cx="1489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/>
              <a:t>SW Pipeline</a:t>
            </a:r>
          </a:p>
        </p:txBody>
      </p:sp>
      <p:sp>
        <p:nvSpPr>
          <p:cNvPr id="15387" name="Rectangle 42">
            <a:extLst>
              <a:ext uri="{FF2B5EF4-FFF2-40B4-BE49-F238E27FC236}">
                <a16:creationId xmlns:a16="http://schemas.microsoft.com/office/drawing/2014/main" id="{F950036C-B6F9-F541-069C-30103CF1C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7088" y="4208463"/>
            <a:ext cx="1730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/>
              <a:t>Loop Unrolled</a:t>
            </a:r>
          </a:p>
        </p:txBody>
      </p:sp>
      <p:sp>
        <p:nvSpPr>
          <p:cNvPr id="15388" name="Rectangle 43">
            <a:extLst>
              <a:ext uri="{FF2B5EF4-FFF2-40B4-BE49-F238E27FC236}">
                <a16:creationId xmlns:a16="http://schemas.microsoft.com/office/drawing/2014/main" id="{E9DC4320-13D5-F968-26D2-AC6234834C4A}"/>
              </a:ext>
            </a:extLst>
          </p:cNvPr>
          <p:cNvSpPr>
            <a:spLocks noChangeArrowheads="1"/>
          </p:cNvSpPr>
          <p:nvPr/>
        </p:nvSpPr>
        <p:spPr bwMode="auto">
          <a:xfrm rot="-5400000">
            <a:off x="4287044" y="3921919"/>
            <a:ext cx="18700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/>
              <a:t>overlapped ops</a:t>
            </a:r>
          </a:p>
        </p:txBody>
      </p:sp>
      <p:sp>
        <p:nvSpPr>
          <p:cNvPr id="15389" name="Rectangle 44">
            <a:extLst>
              <a:ext uri="{FF2B5EF4-FFF2-40B4-BE49-F238E27FC236}">
                <a16:creationId xmlns:a16="http://schemas.microsoft.com/office/drawing/2014/main" id="{953EF3D6-7BF9-42B8-809F-1BE6EBCF3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5256213"/>
            <a:ext cx="714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i="1"/>
              <a:t>Time</a:t>
            </a:r>
          </a:p>
        </p:txBody>
      </p:sp>
      <p:sp>
        <p:nvSpPr>
          <p:cNvPr id="15390" name="Line 45">
            <a:extLst>
              <a:ext uri="{FF2B5EF4-FFF2-40B4-BE49-F238E27FC236}">
                <a16:creationId xmlns:a16="http://schemas.microsoft.com/office/drawing/2014/main" id="{6B84B61E-66B4-986E-9FAB-98EA0A9AC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3075" y="3925888"/>
            <a:ext cx="31940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1" name="Line 46">
            <a:extLst>
              <a:ext uri="{FF2B5EF4-FFF2-40B4-BE49-F238E27FC236}">
                <a16:creationId xmlns:a16="http://schemas.microsoft.com/office/drawing/2014/main" id="{E9BEE201-0C69-D890-7B6F-59FD8495CA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14975" y="5106988"/>
            <a:ext cx="3327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47">
            <a:extLst>
              <a:ext uri="{FF2B5EF4-FFF2-40B4-BE49-F238E27FC236}">
                <a16:creationId xmlns:a16="http://schemas.microsoft.com/office/drawing/2014/main" id="{894BFD19-4EC8-21F4-4130-6E387837A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3700" y="3084513"/>
            <a:ext cx="0" cy="844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48">
            <a:extLst>
              <a:ext uri="{FF2B5EF4-FFF2-40B4-BE49-F238E27FC236}">
                <a16:creationId xmlns:a16="http://schemas.microsoft.com/office/drawing/2014/main" id="{534F865E-DF2C-1FAA-5E55-33D20A248D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3700" y="4265613"/>
            <a:ext cx="0" cy="8445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Rectangle 49">
            <a:extLst>
              <a:ext uri="{FF2B5EF4-FFF2-40B4-BE49-F238E27FC236}">
                <a16:creationId xmlns:a16="http://schemas.microsoft.com/office/drawing/2014/main" id="{559B4FA3-D86E-05FC-D7D8-FD269FE4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9538" y="3960813"/>
            <a:ext cx="714375" cy="36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 i="1"/>
              <a:t>Time</a:t>
            </a:r>
          </a:p>
        </p:txBody>
      </p:sp>
      <p:sp>
        <p:nvSpPr>
          <p:cNvPr id="15395" name="Line 50">
            <a:extLst>
              <a:ext uri="{FF2B5EF4-FFF2-40B4-BE49-F238E27FC236}">
                <a16:creationId xmlns:a16="http://schemas.microsoft.com/office/drawing/2014/main" id="{272685BD-8257-1BF9-C073-6B62C1800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91075" y="5037138"/>
            <a:ext cx="279400" cy="368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Text Box 51">
            <a:extLst>
              <a:ext uri="{FF2B5EF4-FFF2-40B4-BE49-F238E27FC236}">
                <a16:creationId xmlns:a16="http://schemas.microsoft.com/office/drawing/2014/main" id="{F766D39B-7F09-295E-F197-6CE28F3AD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463" y="6064250"/>
            <a:ext cx="3659187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600" i="1">
                <a:solidFill>
                  <a:schemeClr val="hlink"/>
                </a:solidFill>
                <a:latin typeface="Comic Sans MS" panose="030F0902030302020204" pitchFamily="66" charset="0"/>
              </a:rPr>
              <a:t>5 cycles per iteration</a:t>
            </a:r>
            <a:endParaRPr lang="en-US" altLang="en-US" sz="2600">
              <a:solidFill>
                <a:schemeClr val="hlink"/>
              </a:solidFill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3">
            <a:extLst>
              <a:ext uri="{FF2B5EF4-FFF2-40B4-BE49-F238E27FC236}">
                <a16:creationId xmlns:a16="http://schemas.microsoft.com/office/drawing/2014/main" id="{2F412304-837E-9852-D638-ABFB7DA0C0E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43011" name="Footer Placeholder 4">
            <a:extLst>
              <a:ext uri="{FF2B5EF4-FFF2-40B4-BE49-F238E27FC236}">
                <a16:creationId xmlns:a16="http://schemas.microsoft.com/office/drawing/2014/main" id="{856A75DF-85A6-8D02-2E7E-CDCFDE302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43012" name="Slide Number Placeholder 5">
            <a:extLst>
              <a:ext uri="{FF2B5EF4-FFF2-40B4-BE49-F238E27FC236}">
                <a16:creationId xmlns:a16="http://schemas.microsoft.com/office/drawing/2014/main" id="{F592B064-02B6-1BA6-701E-39D9F0C25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52A22B-418B-0B4C-B22E-9F201221DA90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30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13" name="Rectangle 2">
            <a:extLst>
              <a:ext uri="{FF2B5EF4-FFF2-40B4-BE49-F238E27FC236}">
                <a16:creationId xmlns:a16="http://schemas.microsoft.com/office/drawing/2014/main" id="{CD5DEFA4-8CC5-D39B-2CF5-3BE204C47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16</a:t>
            </a:r>
          </a:p>
        </p:txBody>
      </p:sp>
      <p:graphicFrame>
        <p:nvGraphicFramePr>
          <p:cNvPr id="43014" name="Object 3">
            <a:extLst>
              <a:ext uri="{FF2B5EF4-FFF2-40B4-BE49-F238E27FC236}">
                <a16:creationId xmlns:a16="http://schemas.microsoft.com/office/drawing/2014/main" id="{DB00EEAD-91D0-249F-2553-B2A7FD57D467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Date Placeholder 3">
            <a:extLst>
              <a:ext uri="{FF2B5EF4-FFF2-40B4-BE49-F238E27FC236}">
                <a16:creationId xmlns:a16="http://schemas.microsoft.com/office/drawing/2014/main" id="{41830B4D-19BE-C6EC-506D-ABAF0EE8E07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44035" name="Footer Placeholder 4">
            <a:extLst>
              <a:ext uri="{FF2B5EF4-FFF2-40B4-BE49-F238E27FC236}">
                <a16:creationId xmlns:a16="http://schemas.microsoft.com/office/drawing/2014/main" id="{94698E7D-B928-B937-A2A9-390E3BC72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44036" name="Slide Number Placeholder 5">
            <a:extLst>
              <a:ext uri="{FF2B5EF4-FFF2-40B4-BE49-F238E27FC236}">
                <a16:creationId xmlns:a16="http://schemas.microsoft.com/office/drawing/2014/main" id="{731F8D83-C8EB-37F2-1EFA-9BD881BD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218B77-6A17-ED46-8CD2-0CF130A5F59C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31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037" name="Rectangle 2">
            <a:extLst>
              <a:ext uri="{FF2B5EF4-FFF2-40B4-BE49-F238E27FC236}">
                <a16:creationId xmlns:a16="http://schemas.microsoft.com/office/drawing/2014/main" id="{7619A504-4278-3803-9E94-160D79310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76238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17</a:t>
            </a:r>
          </a:p>
        </p:txBody>
      </p:sp>
      <p:graphicFrame>
        <p:nvGraphicFramePr>
          <p:cNvPr id="44038" name="Object 3">
            <a:extLst>
              <a:ext uri="{FF2B5EF4-FFF2-40B4-BE49-F238E27FC236}">
                <a16:creationId xmlns:a16="http://schemas.microsoft.com/office/drawing/2014/main" id="{12EE4EB0-258E-1F49-92DC-B12589BBB7A9}"/>
              </a:ext>
            </a:extLst>
          </p:cNvPr>
          <p:cNvGraphicFramePr>
            <a:graphicFrameLocks/>
          </p:cNvGraphicFramePr>
          <p:nvPr/>
        </p:nvGraphicFramePr>
        <p:xfrm>
          <a:off x="381000" y="1138238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8238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5876" name="Rectangle 4">
            <a:extLst>
              <a:ext uri="{FF2B5EF4-FFF2-40B4-BE49-F238E27FC236}">
                <a16:creationId xmlns:a16="http://schemas.microsoft.com/office/drawing/2014/main" id="{ADC28E58-728D-6F6B-DC83-A26066FBF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484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Why not write result of ADD??? </a:t>
            </a:r>
          </a:p>
        </p:txBody>
      </p:sp>
      <p:grpSp>
        <p:nvGrpSpPr>
          <p:cNvPr id="335877" name="Group 5">
            <a:extLst>
              <a:ext uri="{FF2B5EF4-FFF2-40B4-BE49-F238E27FC236}">
                <a16:creationId xmlns:a16="http://schemas.microsoft.com/office/drawing/2014/main" id="{DE169948-5B6E-1363-85F9-00A9A334396A}"/>
              </a:ext>
            </a:extLst>
          </p:cNvPr>
          <p:cNvGrpSpPr>
            <a:grpSpLocks/>
          </p:cNvGrpSpPr>
          <p:nvPr/>
        </p:nvGrpSpPr>
        <p:grpSpPr bwMode="auto">
          <a:xfrm>
            <a:off x="4186238" y="2586038"/>
            <a:ext cx="4189412" cy="2667000"/>
            <a:chOff x="2637" y="1392"/>
            <a:chExt cx="2639" cy="1680"/>
          </a:xfrm>
        </p:grpSpPr>
        <p:sp>
          <p:nvSpPr>
            <p:cNvPr id="44041" name="AutoShape 6">
              <a:extLst>
                <a:ext uri="{FF2B5EF4-FFF2-40B4-BE49-F238E27FC236}">
                  <a16:creationId xmlns:a16="http://schemas.microsoft.com/office/drawing/2014/main" id="{3C10074A-2C2D-7403-749A-AEF8F756D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0" y="2736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2" name="AutoShape 7">
              <a:extLst>
                <a:ext uri="{FF2B5EF4-FFF2-40B4-BE49-F238E27FC236}">
                  <a16:creationId xmlns:a16="http://schemas.microsoft.com/office/drawing/2014/main" id="{9A125433-1761-39F5-7558-7B002E1E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" y="2736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3" name="AutoShape 8">
              <a:extLst>
                <a:ext uri="{FF2B5EF4-FFF2-40B4-BE49-F238E27FC236}">
                  <a16:creationId xmlns:a16="http://schemas.microsoft.com/office/drawing/2014/main" id="{C48AC7FD-2154-1D3A-4B08-546F84133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7" y="2595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44" name="Line 9">
              <a:extLst>
                <a:ext uri="{FF2B5EF4-FFF2-40B4-BE49-F238E27FC236}">
                  <a16:creationId xmlns:a16="http://schemas.microsoft.com/office/drawing/2014/main" id="{3B2FE661-5E61-D7A3-00B2-D904257BBE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880"/>
              <a:ext cx="1248" cy="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Freeform 10">
              <a:extLst>
                <a:ext uri="{FF2B5EF4-FFF2-40B4-BE49-F238E27FC236}">
                  <a16:creationId xmlns:a16="http://schemas.microsoft.com/office/drawing/2014/main" id="{AFC432AD-C583-403B-EB61-9C4F8D79F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2272"/>
              <a:ext cx="1488" cy="608"/>
            </a:xfrm>
            <a:custGeom>
              <a:avLst/>
              <a:gdLst>
                <a:gd name="T0" fmla="*/ 0 w 1488"/>
                <a:gd name="T1" fmla="*/ 368 h 608"/>
                <a:gd name="T2" fmla="*/ 576 w 1488"/>
                <a:gd name="T3" fmla="*/ 32 h 608"/>
                <a:gd name="T4" fmla="*/ 1200 w 1488"/>
                <a:gd name="T5" fmla="*/ 176 h 608"/>
                <a:gd name="T6" fmla="*/ 1488 w 1488"/>
                <a:gd name="T7" fmla="*/ 608 h 60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88" h="608">
                  <a:moveTo>
                    <a:pt x="0" y="368"/>
                  </a:moveTo>
                  <a:cubicBezTo>
                    <a:pt x="188" y="216"/>
                    <a:pt x="376" y="64"/>
                    <a:pt x="576" y="32"/>
                  </a:cubicBezTo>
                  <a:cubicBezTo>
                    <a:pt x="776" y="0"/>
                    <a:pt x="1048" y="80"/>
                    <a:pt x="1200" y="176"/>
                  </a:cubicBezTo>
                  <a:cubicBezTo>
                    <a:pt x="1352" y="272"/>
                    <a:pt x="1420" y="440"/>
                    <a:pt x="1488" y="608"/>
                  </a:cubicBez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Text Box 11">
              <a:extLst>
                <a:ext uri="{FF2B5EF4-FFF2-40B4-BE49-F238E27FC236}">
                  <a16:creationId xmlns:a16="http://schemas.microsoft.com/office/drawing/2014/main" id="{819B9BA5-016C-99B8-F920-1C3738E276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1392"/>
              <a:ext cx="13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Comic Sans MS" panose="030F0902030302020204" pitchFamily="66" charset="0"/>
                </a:rPr>
                <a:t>WAR Hazard!</a:t>
              </a:r>
              <a:endParaRPr lang="en-US" altLang="en-US" sz="1800" b="0">
                <a:latin typeface="Comic Sans MS" panose="030F0902030302020204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3">
            <a:extLst>
              <a:ext uri="{FF2B5EF4-FFF2-40B4-BE49-F238E27FC236}">
                <a16:creationId xmlns:a16="http://schemas.microsoft.com/office/drawing/2014/main" id="{AB7C921D-61A7-DAF4-4839-1D731BAC27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45059" name="Footer Placeholder 4">
            <a:extLst>
              <a:ext uri="{FF2B5EF4-FFF2-40B4-BE49-F238E27FC236}">
                <a16:creationId xmlns:a16="http://schemas.microsoft.com/office/drawing/2014/main" id="{D85EFF0E-DB39-2018-8508-08F61C061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45060" name="Slide Number Placeholder 5">
            <a:extLst>
              <a:ext uri="{FF2B5EF4-FFF2-40B4-BE49-F238E27FC236}">
                <a16:creationId xmlns:a16="http://schemas.microsoft.com/office/drawing/2014/main" id="{FB582990-521D-6B3D-804D-AE21C8BCA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EE5B498-48DB-664A-ABA5-73AF088BAEC9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32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5061" name="Rectangle 2">
            <a:extLst>
              <a:ext uri="{FF2B5EF4-FFF2-40B4-BE49-F238E27FC236}">
                <a16:creationId xmlns:a16="http://schemas.microsoft.com/office/drawing/2014/main" id="{D4A8C56F-EE34-3823-369D-C6ED23730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18</a:t>
            </a:r>
          </a:p>
        </p:txBody>
      </p:sp>
      <p:graphicFrame>
        <p:nvGraphicFramePr>
          <p:cNvPr id="45062" name="Object 3">
            <a:extLst>
              <a:ext uri="{FF2B5EF4-FFF2-40B4-BE49-F238E27FC236}">
                <a16:creationId xmlns:a16="http://schemas.microsoft.com/office/drawing/2014/main" id="{3E8461F0-E2CF-949B-5963-3E8A798E6A77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>
            <a:extLst>
              <a:ext uri="{FF2B5EF4-FFF2-40B4-BE49-F238E27FC236}">
                <a16:creationId xmlns:a16="http://schemas.microsoft.com/office/drawing/2014/main" id="{DF05D3FE-C413-AE4A-F105-1023F2E260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46083" name="Footer Placeholder 4">
            <a:extLst>
              <a:ext uri="{FF2B5EF4-FFF2-40B4-BE49-F238E27FC236}">
                <a16:creationId xmlns:a16="http://schemas.microsoft.com/office/drawing/2014/main" id="{1BB4963F-3CD6-D9C1-95FA-585D0902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46084" name="Slide Number Placeholder 5">
            <a:extLst>
              <a:ext uri="{FF2B5EF4-FFF2-40B4-BE49-F238E27FC236}">
                <a16:creationId xmlns:a16="http://schemas.microsoft.com/office/drawing/2014/main" id="{C21669E5-0613-DA93-69CC-30C4D6CF0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C0238F-D51C-4947-83BF-D17003DF0A1A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33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2A4B6817-1273-FA33-C311-AEC4AA995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19</a:t>
            </a:r>
          </a:p>
        </p:txBody>
      </p:sp>
      <p:graphicFrame>
        <p:nvGraphicFramePr>
          <p:cNvPr id="46086" name="Object 3">
            <a:extLst>
              <a:ext uri="{FF2B5EF4-FFF2-40B4-BE49-F238E27FC236}">
                <a16:creationId xmlns:a16="http://schemas.microsoft.com/office/drawing/2014/main" id="{8CE1B41F-B7BE-2727-FE4A-C8F3ADC28F42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Date Placeholder 3">
            <a:extLst>
              <a:ext uri="{FF2B5EF4-FFF2-40B4-BE49-F238E27FC236}">
                <a16:creationId xmlns:a16="http://schemas.microsoft.com/office/drawing/2014/main" id="{982F8ED9-0052-52DD-C90C-533EAF99CE8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47107" name="Footer Placeholder 4">
            <a:extLst>
              <a:ext uri="{FF2B5EF4-FFF2-40B4-BE49-F238E27FC236}">
                <a16:creationId xmlns:a16="http://schemas.microsoft.com/office/drawing/2014/main" id="{DBA99993-0AF6-5FFC-C181-8852D0A0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47108" name="Slide Number Placeholder 5">
            <a:extLst>
              <a:ext uri="{FF2B5EF4-FFF2-40B4-BE49-F238E27FC236}">
                <a16:creationId xmlns:a16="http://schemas.microsoft.com/office/drawing/2014/main" id="{E4920A79-E3B4-8F9C-3BE7-D859682F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288545-F175-4E49-995F-B3D6D8BEA7A0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34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16E2A9FF-6389-3E8B-8C43-4D351D6AE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20</a:t>
            </a:r>
          </a:p>
        </p:txBody>
      </p:sp>
      <p:graphicFrame>
        <p:nvGraphicFramePr>
          <p:cNvPr id="47110" name="Object 3">
            <a:extLst>
              <a:ext uri="{FF2B5EF4-FFF2-40B4-BE49-F238E27FC236}">
                <a16:creationId xmlns:a16="http://schemas.microsoft.com/office/drawing/2014/main" id="{1538F0CA-3CF3-35BC-2E95-1A791AE9FAD8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>
            <a:extLst>
              <a:ext uri="{FF2B5EF4-FFF2-40B4-BE49-F238E27FC236}">
                <a16:creationId xmlns:a16="http://schemas.microsoft.com/office/drawing/2014/main" id="{EC283F8E-0ED8-B75F-DE86-4617C297B1A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48131" name="Footer Placeholder 4">
            <a:extLst>
              <a:ext uri="{FF2B5EF4-FFF2-40B4-BE49-F238E27FC236}">
                <a16:creationId xmlns:a16="http://schemas.microsoft.com/office/drawing/2014/main" id="{6797ED87-A6DE-812D-35B7-3AAB6A53D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48132" name="Slide Number Placeholder 5">
            <a:extLst>
              <a:ext uri="{FF2B5EF4-FFF2-40B4-BE49-F238E27FC236}">
                <a16:creationId xmlns:a16="http://schemas.microsoft.com/office/drawing/2014/main" id="{F2E1F18D-4691-DB50-5F73-771DC8F4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3B1679C-3914-A34F-B2B8-D06BE99B7019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35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33" name="Rectangle 2">
            <a:extLst>
              <a:ext uri="{FF2B5EF4-FFF2-40B4-BE49-F238E27FC236}">
                <a16:creationId xmlns:a16="http://schemas.microsoft.com/office/drawing/2014/main" id="{2AF97C31-020B-A00F-F3CC-BC27151654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76238"/>
            <a:ext cx="73914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21</a:t>
            </a:r>
          </a:p>
        </p:txBody>
      </p:sp>
      <p:graphicFrame>
        <p:nvGraphicFramePr>
          <p:cNvPr id="48134" name="Object 3">
            <a:extLst>
              <a:ext uri="{FF2B5EF4-FFF2-40B4-BE49-F238E27FC236}">
                <a16:creationId xmlns:a16="http://schemas.microsoft.com/office/drawing/2014/main" id="{04E1B6D2-0326-88ED-185A-437E48AE0D75}"/>
              </a:ext>
            </a:extLst>
          </p:cNvPr>
          <p:cNvGraphicFramePr>
            <a:graphicFrameLocks/>
          </p:cNvGraphicFramePr>
          <p:nvPr/>
        </p:nvGraphicFramePr>
        <p:xfrm>
          <a:off x="381000" y="1138238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8238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9972" name="Rectangle 4">
            <a:extLst>
              <a:ext uri="{FF2B5EF4-FFF2-40B4-BE49-F238E27FC236}">
                <a16:creationId xmlns:a16="http://schemas.microsoft.com/office/drawing/2014/main" id="{ED46003D-62BA-8BD0-B990-0B42B2FD1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484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WAR Hazard is now gone...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3">
            <a:extLst>
              <a:ext uri="{FF2B5EF4-FFF2-40B4-BE49-F238E27FC236}">
                <a16:creationId xmlns:a16="http://schemas.microsoft.com/office/drawing/2014/main" id="{64D79784-5251-9458-1BC9-52A0844A9CE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49155" name="Footer Placeholder 4">
            <a:extLst>
              <a:ext uri="{FF2B5EF4-FFF2-40B4-BE49-F238E27FC236}">
                <a16:creationId xmlns:a16="http://schemas.microsoft.com/office/drawing/2014/main" id="{576ED180-1D14-1D3F-8352-602CC8EB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49156" name="Slide Number Placeholder 5">
            <a:extLst>
              <a:ext uri="{FF2B5EF4-FFF2-40B4-BE49-F238E27FC236}">
                <a16:creationId xmlns:a16="http://schemas.microsoft.com/office/drawing/2014/main" id="{67C789D7-A49E-C2CF-714F-D4061569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E377A4-2C53-0E46-AB84-CF4FDA96F71A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36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7" name="Rectangle 2">
            <a:extLst>
              <a:ext uri="{FF2B5EF4-FFF2-40B4-BE49-F238E27FC236}">
                <a16:creationId xmlns:a16="http://schemas.microsoft.com/office/drawing/2014/main" id="{CF82749C-1AE0-D2BF-9586-035FD01D06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22</a:t>
            </a:r>
          </a:p>
        </p:txBody>
      </p:sp>
      <p:graphicFrame>
        <p:nvGraphicFramePr>
          <p:cNvPr id="49158" name="Object 3">
            <a:extLst>
              <a:ext uri="{FF2B5EF4-FFF2-40B4-BE49-F238E27FC236}">
                <a16:creationId xmlns:a16="http://schemas.microsoft.com/office/drawing/2014/main" id="{EFD14983-F5BF-8E78-6EFD-16908BD793BF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483600" imgH="5638800" progId="Excel.Sheet.8">
                  <p:embed/>
                </p:oleObj>
              </mc:Choice>
              <mc:Fallback>
                <p:oleObj name="Worksheet" r:id="rId2" imgW="8483600" imgH="56388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2">
            <a:extLst>
              <a:ext uri="{FF2B5EF4-FFF2-40B4-BE49-F238E27FC236}">
                <a16:creationId xmlns:a16="http://schemas.microsoft.com/office/drawing/2014/main" id="{2AAFDBE5-2A9C-9761-A813-1ABE3137ACB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50179" name="Footer Placeholder 3">
            <a:extLst>
              <a:ext uri="{FF2B5EF4-FFF2-40B4-BE49-F238E27FC236}">
                <a16:creationId xmlns:a16="http://schemas.microsoft.com/office/drawing/2014/main" id="{76756198-A9C3-3C88-815E-447B19995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50180" name="Slide Number Placeholder 4">
            <a:extLst>
              <a:ext uri="{FF2B5EF4-FFF2-40B4-BE49-F238E27FC236}">
                <a16:creationId xmlns:a16="http://schemas.microsoft.com/office/drawing/2014/main" id="{79755CF4-9D2D-D740-F57C-7AE623D2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7A43C4-D342-7E4A-8DC9-C77900FDFC1F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37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10B283FB-CF2A-E8F4-9D49-021E526771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981200"/>
            <a:ext cx="7162800" cy="1143000"/>
          </a:xfrm>
        </p:spPr>
        <p:txBody>
          <a:bodyPr/>
          <a:lstStyle/>
          <a:p>
            <a:r>
              <a:rPr lang="en-US" altLang="en-US"/>
              <a:t>Faster than light computation</a:t>
            </a:r>
            <a:br>
              <a:rPr lang="en-US" altLang="en-US"/>
            </a:br>
            <a:r>
              <a:rPr lang="en-US" altLang="en-US"/>
              <a:t>(skip a couple of cycles)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Date Placeholder 3">
            <a:extLst>
              <a:ext uri="{FF2B5EF4-FFF2-40B4-BE49-F238E27FC236}">
                <a16:creationId xmlns:a16="http://schemas.microsoft.com/office/drawing/2014/main" id="{29B83FDF-0E91-F6BF-E556-09D4BBF3D6D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51203" name="Footer Placeholder 4">
            <a:extLst>
              <a:ext uri="{FF2B5EF4-FFF2-40B4-BE49-F238E27FC236}">
                <a16:creationId xmlns:a16="http://schemas.microsoft.com/office/drawing/2014/main" id="{1268DC5F-5179-6AA8-9033-6D5FED65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51204" name="Slide Number Placeholder 5">
            <a:extLst>
              <a:ext uri="{FF2B5EF4-FFF2-40B4-BE49-F238E27FC236}">
                <a16:creationId xmlns:a16="http://schemas.microsoft.com/office/drawing/2014/main" id="{EB9594E0-49D2-C3F2-6020-41832B0FF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BEB883E-59F6-4649-8EED-37054A6EB048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38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1205" name="Rectangle 2">
            <a:extLst>
              <a:ext uri="{FF2B5EF4-FFF2-40B4-BE49-F238E27FC236}">
                <a16:creationId xmlns:a16="http://schemas.microsoft.com/office/drawing/2014/main" id="{67C1CB02-794F-3157-B080-A810EB5B9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61</a:t>
            </a:r>
          </a:p>
        </p:txBody>
      </p:sp>
      <p:graphicFrame>
        <p:nvGraphicFramePr>
          <p:cNvPr id="51206" name="Object 3">
            <a:extLst>
              <a:ext uri="{FF2B5EF4-FFF2-40B4-BE49-F238E27FC236}">
                <a16:creationId xmlns:a16="http://schemas.microsoft.com/office/drawing/2014/main" id="{9D1BD20D-E6FB-6377-F3FE-D8138B60792C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Date Placeholder 3">
            <a:extLst>
              <a:ext uri="{FF2B5EF4-FFF2-40B4-BE49-F238E27FC236}">
                <a16:creationId xmlns:a16="http://schemas.microsoft.com/office/drawing/2014/main" id="{A8FFE53E-8558-ED6A-BFE7-BDDFDF25C1F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52227" name="Footer Placeholder 4">
            <a:extLst>
              <a:ext uri="{FF2B5EF4-FFF2-40B4-BE49-F238E27FC236}">
                <a16:creationId xmlns:a16="http://schemas.microsoft.com/office/drawing/2014/main" id="{F66D4C8D-8713-3B28-B1D2-D5A097420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52228" name="Slide Number Placeholder 5">
            <a:extLst>
              <a:ext uri="{FF2B5EF4-FFF2-40B4-BE49-F238E27FC236}">
                <a16:creationId xmlns:a16="http://schemas.microsoft.com/office/drawing/2014/main" id="{0E9040E1-B262-7209-9EDA-BCF055AAA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62ABB2A-2407-A74D-A404-00BA730E2634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39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2229" name="Rectangle 2">
            <a:extLst>
              <a:ext uri="{FF2B5EF4-FFF2-40B4-BE49-F238E27FC236}">
                <a16:creationId xmlns:a16="http://schemas.microsoft.com/office/drawing/2014/main" id="{261EE66D-7DC7-6798-372A-B7776C54EF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54013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Example: Cycle 62</a:t>
            </a:r>
          </a:p>
        </p:txBody>
      </p:sp>
      <p:graphicFrame>
        <p:nvGraphicFramePr>
          <p:cNvPr id="52230" name="Object 3">
            <a:extLst>
              <a:ext uri="{FF2B5EF4-FFF2-40B4-BE49-F238E27FC236}">
                <a16:creationId xmlns:a16="http://schemas.microsoft.com/office/drawing/2014/main" id="{0EBE85D8-75AB-079A-3D80-F778ED7A5542}"/>
              </a:ext>
            </a:extLst>
          </p:cNvPr>
          <p:cNvGraphicFramePr>
            <a:graphicFrameLocks/>
          </p:cNvGraphicFramePr>
          <p:nvPr/>
        </p:nvGraphicFramePr>
        <p:xfrm>
          <a:off x="381000" y="1116013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16013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>
            <a:extLst>
              <a:ext uri="{FF2B5EF4-FFF2-40B4-BE49-F238E27FC236}">
                <a16:creationId xmlns:a16="http://schemas.microsoft.com/office/drawing/2014/main" id="{72F49908-B487-9EBE-8A7F-BC23497683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6387" name="Footer Placeholder 4">
            <a:extLst>
              <a:ext uri="{FF2B5EF4-FFF2-40B4-BE49-F238E27FC236}">
                <a16:creationId xmlns:a16="http://schemas.microsoft.com/office/drawing/2014/main" id="{4DF673DA-A5FE-D480-4EFF-F5BD9A45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6388" name="Slide Number Placeholder 5">
            <a:extLst>
              <a:ext uri="{FF2B5EF4-FFF2-40B4-BE49-F238E27FC236}">
                <a16:creationId xmlns:a16="http://schemas.microsoft.com/office/drawing/2014/main" id="{DBAEB3E3-9041-77A3-DA86-1D40104B1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C9FF624-2168-E84C-91DF-3FB9EFF36F43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89" name="Rectangle 2">
            <a:extLst>
              <a:ext uri="{FF2B5EF4-FFF2-40B4-BE49-F238E27FC236}">
                <a16:creationId xmlns:a16="http://schemas.microsoft.com/office/drawing/2014/main" id="{35193DC9-086E-D4DE-95E0-1FA7C8D84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Can we use HW to get CPI  closer to 1?</a:t>
            </a:r>
          </a:p>
        </p:txBody>
      </p:sp>
      <p:sp>
        <p:nvSpPr>
          <p:cNvPr id="306179" name="Rectangle 3">
            <a:extLst>
              <a:ext uri="{FF2B5EF4-FFF2-40B4-BE49-F238E27FC236}">
                <a16:creationId xmlns:a16="http://schemas.microsoft.com/office/drawing/2014/main" id="{EC27455B-EB0C-937D-110D-9A4045554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73200"/>
            <a:ext cx="8515350" cy="38798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Why in HW at run time?</a:t>
            </a:r>
            <a:endParaRPr lang="en-US" altLang="en-US" sz="2000"/>
          </a:p>
          <a:p>
            <a:pPr lvl="1"/>
            <a:r>
              <a:rPr lang="en-US" altLang="en-US"/>
              <a:t>Works when can’t know real dependence at compile time</a:t>
            </a:r>
          </a:p>
          <a:p>
            <a:pPr lvl="1"/>
            <a:r>
              <a:rPr lang="en-US" altLang="en-US"/>
              <a:t>Compiler simpler</a:t>
            </a:r>
          </a:p>
          <a:p>
            <a:pPr lvl="1"/>
            <a:r>
              <a:rPr lang="en-US" altLang="en-US"/>
              <a:t>Code for one machine runs well on another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Key idea: Allow instructions behind stall to proceed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	</a:t>
            </a:r>
            <a:r>
              <a:rPr lang="en-US" altLang="en-US" sz="2000">
                <a:latin typeface="Courier New" panose="02070309020205020404" pitchFamily="49" charset="0"/>
              </a:rPr>
              <a:t>DIVD	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F0</a:t>
            </a:r>
            <a:r>
              <a:rPr lang="en-US" altLang="en-US" sz="2000">
                <a:latin typeface="Courier New" panose="02070309020205020404" pitchFamily="49" charset="0"/>
              </a:rPr>
              <a:t>,F2,F4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	ADDD	F10,</a:t>
            </a:r>
            <a:r>
              <a:rPr lang="en-US" altLang="en-US" sz="2000">
                <a:solidFill>
                  <a:schemeClr val="hlink"/>
                </a:solidFill>
                <a:latin typeface="Courier New" panose="02070309020205020404" pitchFamily="49" charset="0"/>
              </a:rPr>
              <a:t>F0</a:t>
            </a:r>
            <a:r>
              <a:rPr lang="en-US" altLang="en-US" sz="2000">
                <a:latin typeface="Courier New" panose="02070309020205020404" pitchFamily="49" charset="0"/>
              </a:rPr>
              <a:t>,F8</a:t>
            </a:r>
            <a:br>
              <a:rPr lang="en-US" altLang="en-US" sz="2000">
                <a:latin typeface="Courier New" panose="02070309020205020404" pitchFamily="49" charset="0"/>
              </a:rPr>
            </a:br>
            <a:r>
              <a:rPr lang="en-US" altLang="en-US" sz="2000">
                <a:latin typeface="Courier New" panose="02070309020205020404" pitchFamily="49" charset="0"/>
              </a:rPr>
              <a:t>	</a:t>
            </a:r>
            <a:r>
              <a:rPr lang="en-US" altLang="en-US" sz="2000">
                <a:solidFill>
                  <a:schemeClr val="accent1"/>
                </a:solidFill>
                <a:latin typeface="Courier New" panose="02070309020205020404" pitchFamily="49" charset="0"/>
              </a:rPr>
              <a:t>SUBD	F12,F8,F14</a:t>
            </a: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>
                <a:solidFill>
                  <a:schemeClr val="hlink"/>
                </a:solidFill>
              </a:rPr>
              <a:t>Out-of-order</a:t>
            </a:r>
            <a:r>
              <a:rPr lang="en-US" altLang="en-US"/>
              <a:t> execution =&gt; </a:t>
            </a:r>
            <a:r>
              <a:rPr lang="en-US" altLang="en-US">
                <a:solidFill>
                  <a:schemeClr val="hlink"/>
                </a:solidFill>
              </a:rPr>
              <a:t>out-of-order</a:t>
            </a:r>
            <a:r>
              <a:rPr lang="en-US" altLang="en-US"/>
              <a:t> completion.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6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6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6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6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6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Date Placeholder 3">
            <a:extLst>
              <a:ext uri="{FF2B5EF4-FFF2-40B4-BE49-F238E27FC236}">
                <a16:creationId xmlns:a16="http://schemas.microsoft.com/office/drawing/2014/main" id="{666ABB78-3232-FE10-D065-F7BA1D2EFE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53251" name="Footer Placeholder 4">
            <a:extLst>
              <a:ext uri="{FF2B5EF4-FFF2-40B4-BE49-F238E27FC236}">
                <a16:creationId xmlns:a16="http://schemas.microsoft.com/office/drawing/2014/main" id="{349365E3-EEDF-1C01-7D71-B42F3132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53252" name="Slide Number Placeholder 5">
            <a:extLst>
              <a:ext uri="{FF2B5EF4-FFF2-40B4-BE49-F238E27FC236}">
                <a16:creationId xmlns:a16="http://schemas.microsoft.com/office/drawing/2014/main" id="{7DD22FAD-07D6-BB96-72FA-7D0A5A2B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A615C0-69A1-6049-B274-31FC8498B44E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40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Rectangle 2">
            <a:extLst>
              <a:ext uri="{FF2B5EF4-FFF2-40B4-BE49-F238E27FC236}">
                <a16:creationId xmlns:a16="http://schemas.microsoft.com/office/drawing/2014/main" id="{99426618-2A2A-09B5-4FE5-95919D38B2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76238"/>
            <a:ext cx="80772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Review: Scoreboard Example: Cycle 62</a:t>
            </a:r>
          </a:p>
        </p:txBody>
      </p:sp>
      <p:graphicFrame>
        <p:nvGraphicFramePr>
          <p:cNvPr id="53254" name="Object 3">
            <a:extLst>
              <a:ext uri="{FF2B5EF4-FFF2-40B4-BE49-F238E27FC236}">
                <a16:creationId xmlns:a16="http://schemas.microsoft.com/office/drawing/2014/main" id="{24D345AE-FA98-532B-B1C6-CB4DA64C9943}"/>
              </a:ext>
            </a:extLst>
          </p:cNvPr>
          <p:cNvGraphicFramePr>
            <a:graphicFrameLocks/>
          </p:cNvGraphicFramePr>
          <p:nvPr/>
        </p:nvGraphicFramePr>
        <p:xfrm>
          <a:off x="381000" y="1138238"/>
          <a:ext cx="8096250" cy="520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38238"/>
                        <a:ext cx="8096250" cy="520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5" name="AutoShape 4">
            <a:extLst>
              <a:ext uri="{FF2B5EF4-FFF2-40B4-BE49-F238E27FC236}">
                <a16:creationId xmlns:a16="http://schemas.microsoft.com/office/drawing/2014/main" id="{330843E3-5A13-8175-7362-8C6CEC934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6" name="AutoShape 5">
            <a:extLst>
              <a:ext uri="{FF2B5EF4-FFF2-40B4-BE49-F238E27FC236}">
                <a16:creationId xmlns:a16="http://schemas.microsoft.com/office/drawing/2014/main" id="{A2B7CD8B-997F-87D7-B9C4-52B76E7D1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205038"/>
            <a:ext cx="1066800" cy="9890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3257" name="AutoShape 6">
            <a:extLst>
              <a:ext uri="{FF2B5EF4-FFF2-40B4-BE49-F238E27FC236}">
                <a16:creationId xmlns:a16="http://schemas.microsoft.com/office/drawing/2014/main" id="{1762EC86-055B-F9D3-81FD-35B15C6FF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71638"/>
            <a:ext cx="461963" cy="1522412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45095" name="Rectangle 7">
            <a:extLst>
              <a:ext uri="{FF2B5EF4-FFF2-40B4-BE49-F238E27FC236}">
                <a16:creationId xmlns:a16="http://schemas.microsoft.com/office/drawing/2014/main" id="{E11C4191-CED5-85BD-25E4-AB84D89B8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48400"/>
            <a:ext cx="77724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In-order issue; out-of-order execute &amp; commit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5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Date Placeholder 3">
            <a:extLst>
              <a:ext uri="{FF2B5EF4-FFF2-40B4-BE49-F238E27FC236}">
                <a16:creationId xmlns:a16="http://schemas.microsoft.com/office/drawing/2014/main" id="{5E76E3AE-14A1-0364-8FD7-85A975BB88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54275" name="Footer Placeholder 4">
            <a:extLst>
              <a:ext uri="{FF2B5EF4-FFF2-40B4-BE49-F238E27FC236}">
                <a16:creationId xmlns:a16="http://schemas.microsoft.com/office/drawing/2014/main" id="{4F886578-7ED8-A1E3-57C9-9510324FB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54276" name="Slide Number Placeholder 5">
            <a:extLst>
              <a:ext uri="{FF2B5EF4-FFF2-40B4-BE49-F238E27FC236}">
                <a16:creationId xmlns:a16="http://schemas.microsoft.com/office/drawing/2014/main" id="{14951586-BF96-4F80-30FB-A0B99D70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ECF43C-4A9D-2446-A168-0CF7945C51FC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41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77" name="Rectangle 2">
            <a:extLst>
              <a:ext uri="{FF2B5EF4-FFF2-40B4-BE49-F238E27FC236}">
                <a16:creationId xmlns:a16="http://schemas.microsoft.com/office/drawing/2014/main" id="{460F3BBE-8E02-740D-024D-CE05D13AC7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292975" cy="736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CDC 6600 Scoreboard</a:t>
            </a:r>
          </a:p>
        </p:txBody>
      </p:sp>
      <p:sp>
        <p:nvSpPr>
          <p:cNvPr id="346115" name="Rectangle 3">
            <a:extLst>
              <a:ext uri="{FF2B5EF4-FFF2-40B4-BE49-F238E27FC236}">
                <a16:creationId xmlns:a16="http://schemas.microsoft.com/office/drawing/2014/main" id="{380B62E8-6AE0-A604-C632-B2F415B8B2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8500" y="1244600"/>
            <a:ext cx="7683500" cy="4927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Speedup 1.7 from compiler; 2.5 by hand </a:t>
            </a:r>
            <a:br>
              <a:rPr lang="en-US" altLang="en-US"/>
            </a:br>
            <a:r>
              <a:rPr lang="en-US" altLang="en-US"/>
              <a:t>BUT slow memory (no cache) limits benefit</a:t>
            </a:r>
          </a:p>
          <a:p>
            <a:r>
              <a:rPr lang="en-US" altLang="en-US"/>
              <a:t>Limitations of 6600 scoreboard:</a:t>
            </a:r>
          </a:p>
          <a:p>
            <a:pPr lvl="1"/>
            <a:r>
              <a:rPr lang="en-US" altLang="en-US"/>
              <a:t>No forwarding hardware</a:t>
            </a:r>
          </a:p>
          <a:p>
            <a:pPr lvl="1"/>
            <a:r>
              <a:rPr lang="en-US" altLang="en-US"/>
              <a:t>Limited to instructions in basic block (small </a:t>
            </a:r>
            <a:r>
              <a:rPr lang="en-US" altLang="en-US" i="1"/>
              <a:t>window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Small number of functional units (structural hazards), especially integer/load store units</a:t>
            </a:r>
          </a:p>
          <a:p>
            <a:pPr lvl="1"/>
            <a:r>
              <a:rPr lang="en-US" altLang="en-US"/>
              <a:t>Do not issue on structural hazards</a:t>
            </a:r>
          </a:p>
          <a:p>
            <a:pPr lvl="1"/>
            <a:r>
              <a:rPr lang="en-US" altLang="en-US"/>
              <a:t>Wait for WAR hazards</a:t>
            </a:r>
          </a:p>
          <a:p>
            <a:pPr lvl="1"/>
            <a:r>
              <a:rPr lang="en-US" altLang="en-US"/>
              <a:t>Prevent WAW hazards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Date Placeholder 3">
            <a:extLst>
              <a:ext uri="{FF2B5EF4-FFF2-40B4-BE49-F238E27FC236}">
                <a16:creationId xmlns:a16="http://schemas.microsoft.com/office/drawing/2014/main" id="{BA7E1370-D8CA-3F65-1A23-E8C57966653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55299" name="Footer Placeholder 4">
            <a:extLst>
              <a:ext uri="{FF2B5EF4-FFF2-40B4-BE49-F238E27FC236}">
                <a16:creationId xmlns:a16="http://schemas.microsoft.com/office/drawing/2014/main" id="{FC97CD9A-64D6-F000-D549-2A10C110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55300" name="Slide Number Placeholder 5">
            <a:extLst>
              <a:ext uri="{FF2B5EF4-FFF2-40B4-BE49-F238E27FC236}">
                <a16:creationId xmlns:a16="http://schemas.microsoft.com/office/drawing/2014/main" id="{6C11F161-619A-EFCD-BE60-6728A785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647D64-D540-B74B-8181-830A9C6A4131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42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1" name="Rectangle 2">
            <a:extLst>
              <a:ext uri="{FF2B5EF4-FFF2-40B4-BE49-F238E27FC236}">
                <a16:creationId xmlns:a16="http://schemas.microsoft.com/office/drawing/2014/main" id="{DB53096C-8A22-E845-2793-4C4911CB7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CS 252 Administrivia</a:t>
            </a:r>
          </a:p>
        </p:txBody>
      </p:sp>
      <p:sp>
        <p:nvSpPr>
          <p:cNvPr id="55302" name="Rectangle 3">
            <a:extLst>
              <a:ext uri="{FF2B5EF4-FFF2-40B4-BE49-F238E27FC236}">
                <a16:creationId xmlns:a16="http://schemas.microsoft.com/office/drawing/2014/main" id="{65DFDD10-8710-017E-06BD-9B9DAF14B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/>
          </a:p>
          <a:p>
            <a:pPr>
              <a:lnSpc>
                <a:spcPct val="80000"/>
              </a:lnSpc>
            </a:pPr>
            <a:r>
              <a:rPr lang="en-US" altLang="en-US"/>
              <a:t>Interesting Resource: http://bitsavers.org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Has digital versions of users manuals for old machines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Quite interesting!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I’ll link in some of them to your reading pages when it is appropriate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Very limited bandwidth: use mirrors such as: http://bitsavers.vt100.net</a:t>
            </a:r>
          </a:p>
          <a:p>
            <a:pPr>
              <a:lnSpc>
                <a:spcPct val="80000"/>
              </a:lnSpc>
            </a:pPr>
            <a:r>
              <a:rPr lang="en-US" altLang="en-US"/>
              <a:t>Textbook Reading for next few lectures:</a:t>
            </a:r>
          </a:p>
          <a:p>
            <a:pPr lvl="1">
              <a:lnSpc>
                <a:spcPct val="80000"/>
              </a:lnSpc>
            </a:pPr>
            <a:r>
              <a:rPr lang="en-US" altLang="en-US" sz="2000">
                <a:latin typeface="Helvetica" pitchFamily="2" charset="0"/>
              </a:rPr>
              <a:t>Computer Architecture: A Quantitative Approach, </a:t>
            </a:r>
            <a:r>
              <a:rPr lang="en-US" altLang="en-US"/>
              <a:t>Chapter 2</a:t>
            </a:r>
          </a:p>
          <a:p>
            <a:pPr>
              <a:lnSpc>
                <a:spcPct val="80000"/>
              </a:lnSpc>
            </a:pPr>
            <a:r>
              <a:rPr lang="en-US" altLang="en-US"/>
              <a:t>Midterm I: March 16</a:t>
            </a:r>
            <a:r>
              <a:rPr lang="en-US" altLang="en-US" baseline="30000"/>
              <a:t>th</a:t>
            </a:r>
            <a:endParaRPr lang="en-US" altLang="en-US"/>
          </a:p>
          <a:p>
            <a:pPr lvl="1">
              <a:lnSpc>
                <a:spcPct val="80000"/>
              </a:lnSpc>
            </a:pPr>
            <a:r>
              <a:rPr lang="en-US" altLang="en-US"/>
              <a:t>Currently exam on 16</a:t>
            </a:r>
            <a:r>
              <a:rPr lang="en-US" altLang="en-US" baseline="30000"/>
              <a:t>th</a:t>
            </a:r>
            <a:r>
              <a:rPr lang="en-US" altLang="en-US"/>
              <a:t> is scheduled for 2:30-5:30.  Would this work for people?  Room is available up until 7:00, so could do 4:00-7:00.</a:t>
            </a:r>
          </a:p>
          <a:p>
            <a:pPr lvl="1">
              <a:lnSpc>
                <a:spcPct val="80000"/>
              </a:lnSpc>
            </a:pPr>
            <a:r>
              <a:rPr lang="en-US" altLang="en-US"/>
              <a:t>Pizza afterwards…</a:t>
            </a:r>
          </a:p>
          <a:p>
            <a:pPr>
              <a:lnSpc>
                <a:spcPct val="80000"/>
              </a:lnSpc>
            </a:pPr>
            <a:endParaRPr lang="en-US" altLang="en-US"/>
          </a:p>
          <a:p>
            <a:pPr lvl="1">
              <a:lnSpc>
                <a:spcPct val="80000"/>
              </a:lnSpc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Date Placeholder 3">
            <a:extLst>
              <a:ext uri="{FF2B5EF4-FFF2-40B4-BE49-F238E27FC236}">
                <a16:creationId xmlns:a16="http://schemas.microsoft.com/office/drawing/2014/main" id="{D544803C-E6CF-AE90-BB81-025FB1280AC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56323" name="Footer Placeholder 4">
            <a:extLst>
              <a:ext uri="{FF2B5EF4-FFF2-40B4-BE49-F238E27FC236}">
                <a16:creationId xmlns:a16="http://schemas.microsoft.com/office/drawing/2014/main" id="{AE8D39D5-6E6B-AB73-3895-9440479B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56324" name="Slide Number Placeholder 5">
            <a:extLst>
              <a:ext uri="{FF2B5EF4-FFF2-40B4-BE49-F238E27FC236}">
                <a16:creationId xmlns:a16="http://schemas.microsoft.com/office/drawing/2014/main" id="{3BE6ADF4-605B-438E-FAAF-30054F9F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5C6B093-049F-4548-8407-BC3F55DE52C4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43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6325" name="Rectangle 2">
            <a:extLst>
              <a:ext uri="{FF2B5EF4-FFF2-40B4-BE49-F238E27FC236}">
                <a16:creationId xmlns:a16="http://schemas.microsoft.com/office/drawing/2014/main" id="{B4C0AA52-6371-63F5-248C-6D65D77F5A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Paper Discussion (Reading #4)</a:t>
            </a:r>
          </a:p>
        </p:txBody>
      </p:sp>
      <p:sp>
        <p:nvSpPr>
          <p:cNvPr id="56326" name="Rectangle 3">
            <a:extLst>
              <a:ext uri="{FF2B5EF4-FFF2-40B4-BE49-F238E27FC236}">
                <a16:creationId xmlns:a16="http://schemas.microsoft.com/office/drawing/2014/main" id="{04413580-23F3-45B9-5510-D904B538F9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5100" y="1193800"/>
            <a:ext cx="8750300" cy="4927600"/>
          </a:xfrm>
        </p:spPr>
        <p:txBody>
          <a:bodyPr/>
          <a:lstStyle/>
          <a:p>
            <a:r>
              <a:rPr lang="en-US" altLang="en-US"/>
              <a:t>"Parallel Operation in the CDC 6600," James E. Thorton. </a:t>
            </a:r>
            <a:r>
              <a:rPr lang="en-US" altLang="en-US" i="1"/>
              <a:t>AFIPS Proc</a:t>
            </a:r>
            <a:r>
              <a:rPr lang="en-US" altLang="en-US"/>
              <a:t>. FJCC, pt. 2 vol. 03, pp. 33-40, 1964</a:t>
            </a:r>
          </a:p>
          <a:p>
            <a:pPr lvl="1"/>
            <a:r>
              <a:rPr lang="en-US" altLang="en-US"/>
              <a:t>Pushed the Load-Store architecture that became staple of RISC</a:t>
            </a:r>
          </a:p>
          <a:p>
            <a:pPr lvl="1"/>
            <a:r>
              <a:rPr lang="en-US" altLang="en-US"/>
              <a:t>Scoreboard for OOO execution (last lecture)</a:t>
            </a:r>
          </a:p>
          <a:p>
            <a:pPr lvl="1"/>
            <a:r>
              <a:rPr lang="en-US" altLang="en-US"/>
              <a:t>Separation of I/O processors from main processor</a:t>
            </a:r>
          </a:p>
          <a:p>
            <a:pPr lvl="2"/>
            <a:r>
              <a:rPr lang="en-US" altLang="en-US"/>
              <a:t>Memory-mapped communication between them</a:t>
            </a:r>
          </a:p>
          <a:p>
            <a:pPr lvl="2"/>
            <a:r>
              <a:rPr lang="en-US" altLang="en-US"/>
              <a:t>Very modern ideas</a:t>
            </a:r>
          </a:p>
          <a:p>
            <a:r>
              <a:rPr lang="en-US" altLang="en-US"/>
              <a:t>"The CRAY-1 Computer System," Richard Russel. </a:t>
            </a:r>
            <a:r>
              <a:rPr lang="en-US" altLang="en-US" i="1"/>
              <a:t>Communications of the ACM</a:t>
            </a:r>
            <a:r>
              <a:rPr lang="en-US" altLang="en-US"/>
              <a:t>, 21(1) 63-72, January 1978</a:t>
            </a:r>
          </a:p>
          <a:p>
            <a:pPr lvl="1"/>
            <a:r>
              <a:rPr lang="en-US" altLang="en-US"/>
              <a:t>Very successful Vector Machine</a:t>
            </a:r>
          </a:p>
          <a:p>
            <a:pPr lvl="1"/>
            <a:r>
              <a:rPr lang="en-US" altLang="en-US"/>
              <a:t>Highly tuned physical implementation</a:t>
            </a:r>
          </a:p>
          <a:p>
            <a:pPr lvl="1"/>
            <a:r>
              <a:rPr lang="en-US" altLang="en-US"/>
              <a:t>No Virtual Memory: segmented protection + relocatable code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Date Placeholder 3">
            <a:extLst>
              <a:ext uri="{FF2B5EF4-FFF2-40B4-BE49-F238E27FC236}">
                <a16:creationId xmlns:a16="http://schemas.microsoft.com/office/drawing/2014/main" id="{CF5D6B35-81BB-3F98-15D0-8816683B421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57347" name="Footer Placeholder 4">
            <a:extLst>
              <a:ext uri="{FF2B5EF4-FFF2-40B4-BE49-F238E27FC236}">
                <a16:creationId xmlns:a16="http://schemas.microsoft.com/office/drawing/2014/main" id="{DF586FC4-95BF-02DC-2354-3249F4A5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57348" name="Slide Number Placeholder 5">
            <a:extLst>
              <a:ext uri="{FF2B5EF4-FFF2-40B4-BE49-F238E27FC236}">
                <a16:creationId xmlns:a16="http://schemas.microsoft.com/office/drawing/2014/main" id="{318BE1AA-469D-A191-CCC7-138CA7639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A2FDD7-6389-6B40-B059-FA71DD49E1F8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44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49" name="Rectangle 2">
            <a:extLst>
              <a:ext uri="{FF2B5EF4-FFF2-40B4-BE49-F238E27FC236}">
                <a16:creationId xmlns:a16="http://schemas.microsoft.com/office/drawing/2014/main" id="{D18D6841-E6BE-E99E-AFCB-26690889FD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3152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Another Dynamic Algorithm: </a:t>
            </a:r>
            <a:br>
              <a:rPr lang="en-US" altLang="en-US"/>
            </a:br>
            <a:r>
              <a:rPr lang="en-US" altLang="en-US"/>
              <a:t>Tomasulo Algorithm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578038E1-2C74-8B56-011F-5DBA8CD52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9550" y="1219200"/>
            <a:ext cx="8788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For IBM 360/91 about 3 years after CDC 6600 (1966)</a:t>
            </a:r>
          </a:p>
          <a:p>
            <a:r>
              <a:rPr lang="en-US" altLang="en-US"/>
              <a:t>Goal: High Performance without special compilers</a:t>
            </a:r>
          </a:p>
          <a:p>
            <a:r>
              <a:rPr lang="en-US" altLang="en-US"/>
              <a:t>Differences between IBM 360 &amp; CDC 6600 ISA</a:t>
            </a:r>
          </a:p>
          <a:p>
            <a:pPr lvl="1"/>
            <a:r>
              <a:rPr lang="en-US" altLang="en-US" sz="2000"/>
              <a:t>IBM has only 2 register specifiers/instr vs. 3 in CDC 6600</a:t>
            </a:r>
          </a:p>
          <a:p>
            <a:pPr lvl="1"/>
            <a:r>
              <a:rPr lang="en-US" altLang="en-US" sz="2000"/>
              <a:t>IBM has 4 FP registers vs. 8 in CDC 6600</a:t>
            </a:r>
          </a:p>
          <a:p>
            <a:pPr lvl="1"/>
            <a:r>
              <a:rPr lang="en-US" altLang="en-US" sz="2000"/>
              <a:t>IBM has memory-register ops</a:t>
            </a:r>
            <a:endParaRPr lang="en-US" altLang="en-US"/>
          </a:p>
          <a:p>
            <a:r>
              <a:rPr lang="en-US" altLang="en-US"/>
              <a:t>Why Study? lead to Alpha 21264, HP 8000, MIPS 10000, Pentium II, PowerPC 604,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5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5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5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5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1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Date Placeholder 3">
            <a:extLst>
              <a:ext uri="{FF2B5EF4-FFF2-40B4-BE49-F238E27FC236}">
                <a16:creationId xmlns:a16="http://schemas.microsoft.com/office/drawing/2014/main" id="{3C3C98EE-2455-B51D-171C-09EEB523D67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58371" name="Footer Placeholder 4">
            <a:extLst>
              <a:ext uri="{FF2B5EF4-FFF2-40B4-BE49-F238E27FC236}">
                <a16:creationId xmlns:a16="http://schemas.microsoft.com/office/drawing/2014/main" id="{D1F7518F-D6AC-586C-DBD1-47E22CD78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58372" name="Slide Number Placeholder 5">
            <a:extLst>
              <a:ext uri="{FF2B5EF4-FFF2-40B4-BE49-F238E27FC236}">
                <a16:creationId xmlns:a16="http://schemas.microsoft.com/office/drawing/2014/main" id="{DC7E6D84-AE0D-0CD0-28FE-094C6385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A3E79E9-5B05-674C-A5D3-6D36388A25F6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45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8373" name="Rectangle 10">
            <a:extLst>
              <a:ext uri="{FF2B5EF4-FFF2-40B4-BE49-F238E27FC236}">
                <a16:creationId xmlns:a16="http://schemas.microsoft.com/office/drawing/2014/main" id="{535026BC-BD59-9A7D-E767-128A203F3C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228600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Organization</a:t>
            </a:r>
          </a:p>
        </p:txBody>
      </p:sp>
      <p:grpSp>
        <p:nvGrpSpPr>
          <p:cNvPr id="58374" name="Group 25">
            <a:extLst>
              <a:ext uri="{FF2B5EF4-FFF2-40B4-BE49-F238E27FC236}">
                <a16:creationId xmlns:a16="http://schemas.microsoft.com/office/drawing/2014/main" id="{06174E60-9363-8DFC-9E7B-940ABA206E47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2225675"/>
            <a:ext cx="914400" cy="1219200"/>
            <a:chOff x="1872" y="1584"/>
            <a:chExt cx="576" cy="864"/>
          </a:xfrm>
        </p:grpSpPr>
        <p:sp>
          <p:nvSpPr>
            <p:cNvPr id="58435" name="Rectangle 19">
              <a:extLst>
                <a:ext uri="{FF2B5EF4-FFF2-40B4-BE49-F238E27FC236}">
                  <a16:creationId xmlns:a16="http://schemas.microsoft.com/office/drawing/2014/main" id="{3366BCCA-4AFB-B7E8-E203-B505759C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6" name="Rectangle 20">
              <a:extLst>
                <a:ext uri="{FF2B5EF4-FFF2-40B4-BE49-F238E27FC236}">
                  <a16:creationId xmlns:a16="http://schemas.microsoft.com/office/drawing/2014/main" id="{0C87534F-62DB-CF87-B204-490EAAF3B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7" name="Rectangle 21">
              <a:extLst>
                <a:ext uri="{FF2B5EF4-FFF2-40B4-BE49-F238E27FC236}">
                  <a16:creationId xmlns:a16="http://schemas.microsoft.com/office/drawing/2014/main" id="{17AEFC7A-C585-22B6-5E9B-F2DFBA495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8" name="Rectangle 22">
              <a:extLst>
                <a:ext uri="{FF2B5EF4-FFF2-40B4-BE49-F238E27FC236}">
                  <a16:creationId xmlns:a16="http://schemas.microsoft.com/office/drawing/2014/main" id="{B10BD771-89A4-3DB7-558B-C23DCD3C6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9" name="Rectangle 23">
              <a:extLst>
                <a:ext uri="{FF2B5EF4-FFF2-40B4-BE49-F238E27FC236}">
                  <a16:creationId xmlns:a16="http://schemas.microsoft.com/office/drawing/2014/main" id="{59B3A74F-9F5D-992F-515B-60374A906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40" name="Rectangle 24">
              <a:extLst>
                <a:ext uri="{FF2B5EF4-FFF2-40B4-BE49-F238E27FC236}">
                  <a16:creationId xmlns:a16="http://schemas.microsoft.com/office/drawing/2014/main" id="{49FA12F1-3DF3-608F-4772-7D7F5470F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8375" name="Line 26">
            <a:extLst>
              <a:ext uri="{FF2B5EF4-FFF2-40B4-BE49-F238E27FC236}">
                <a16:creationId xmlns:a16="http://schemas.microsoft.com/office/drawing/2014/main" id="{CCA6F6F9-B966-3EB3-EC82-40B037E00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488" y="1616075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8376" name="Group 27">
            <a:extLst>
              <a:ext uri="{FF2B5EF4-FFF2-40B4-BE49-F238E27FC236}">
                <a16:creationId xmlns:a16="http://schemas.microsoft.com/office/drawing/2014/main" id="{FEB66F41-3BBC-F56D-A283-8BA7472CB2F4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1246188"/>
            <a:ext cx="914400" cy="1219200"/>
            <a:chOff x="1872" y="1584"/>
            <a:chExt cx="576" cy="864"/>
          </a:xfrm>
        </p:grpSpPr>
        <p:sp>
          <p:nvSpPr>
            <p:cNvPr id="58429" name="Rectangle 28">
              <a:extLst>
                <a:ext uri="{FF2B5EF4-FFF2-40B4-BE49-F238E27FC236}">
                  <a16:creationId xmlns:a16="http://schemas.microsoft.com/office/drawing/2014/main" id="{10545A3A-20B6-4216-67B8-CCAD30035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58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0" name="Rectangle 29">
              <a:extLst>
                <a:ext uri="{FF2B5EF4-FFF2-40B4-BE49-F238E27FC236}">
                  <a16:creationId xmlns:a16="http://schemas.microsoft.com/office/drawing/2014/main" id="{43AECA6C-FBFC-24AD-B806-6B4990BD7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1" name="Rectangle 30">
              <a:extLst>
                <a:ext uri="{FF2B5EF4-FFF2-40B4-BE49-F238E27FC236}">
                  <a16:creationId xmlns:a16="http://schemas.microsoft.com/office/drawing/2014/main" id="{4D2B09C7-BA20-CB74-795C-7A0B52DD7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872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2" name="Rectangle 31">
              <a:extLst>
                <a:ext uri="{FF2B5EF4-FFF2-40B4-BE49-F238E27FC236}">
                  <a16:creationId xmlns:a16="http://schemas.microsoft.com/office/drawing/2014/main" id="{22F6E03B-9D19-D6C4-B256-168B8C97C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016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3" name="Rectangle 32">
              <a:extLst>
                <a:ext uri="{FF2B5EF4-FFF2-40B4-BE49-F238E27FC236}">
                  <a16:creationId xmlns:a16="http://schemas.microsoft.com/office/drawing/2014/main" id="{534D2E10-9A89-49FC-1D61-23974E81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160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34" name="Rectangle 33">
              <a:extLst>
                <a:ext uri="{FF2B5EF4-FFF2-40B4-BE49-F238E27FC236}">
                  <a16:creationId xmlns:a16="http://schemas.microsoft.com/office/drawing/2014/main" id="{6A7CE7F3-E867-93FF-A45B-A9106DC2C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2304"/>
              <a:ext cx="576" cy="14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8377" name="Group 49">
            <a:extLst>
              <a:ext uri="{FF2B5EF4-FFF2-40B4-BE49-F238E27FC236}">
                <a16:creationId xmlns:a16="http://schemas.microsoft.com/office/drawing/2014/main" id="{54327587-7CD3-DE15-6DE8-8011FE45416A}"/>
              </a:ext>
            </a:extLst>
          </p:cNvPr>
          <p:cNvGrpSpPr>
            <a:grpSpLocks/>
          </p:cNvGrpSpPr>
          <p:nvPr/>
        </p:nvGrpSpPr>
        <p:grpSpPr bwMode="auto">
          <a:xfrm>
            <a:off x="5168900" y="1474788"/>
            <a:ext cx="2209800" cy="812800"/>
            <a:chOff x="3456" y="1200"/>
            <a:chExt cx="1392" cy="512"/>
          </a:xfrm>
        </p:grpSpPr>
        <p:sp>
          <p:nvSpPr>
            <p:cNvPr id="58425" name="Rectangle 35">
              <a:extLst>
                <a:ext uri="{FF2B5EF4-FFF2-40B4-BE49-F238E27FC236}">
                  <a16:creationId xmlns:a16="http://schemas.microsoft.com/office/drawing/2014/main" id="{F71F28D2-58DF-CEB1-A9A0-BC5C945550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200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6" name="Rectangle 36">
              <a:extLst>
                <a:ext uri="{FF2B5EF4-FFF2-40B4-BE49-F238E27FC236}">
                  <a16:creationId xmlns:a16="http://schemas.microsoft.com/office/drawing/2014/main" id="{AEF5A7A5-DBFD-43EC-4EEF-88945B9EB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328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7" name="Rectangle 37">
              <a:extLst>
                <a:ext uri="{FF2B5EF4-FFF2-40B4-BE49-F238E27FC236}">
                  <a16:creationId xmlns:a16="http://schemas.microsoft.com/office/drawing/2014/main" id="{DDC59ACC-842B-5856-7C34-9FE1A430A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456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8" name="Rectangle 38">
              <a:extLst>
                <a:ext uri="{FF2B5EF4-FFF2-40B4-BE49-F238E27FC236}">
                  <a16:creationId xmlns:a16="http://schemas.microsoft.com/office/drawing/2014/main" id="{8271552D-128B-39D4-379C-B565193A4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584"/>
              <a:ext cx="1392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8378" name="Group 48">
            <a:extLst>
              <a:ext uri="{FF2B5EF4-FFF2-40B4-BE49-F238E27FC236}">
                <a16:creationId xmlns:a16="http://schemas.microsoft.com/office/drawing/2014/main" id="{0AE2D4B6-41F4-1312-294E-CBC2B99D8DBF}"/>
              </a:ext>
            </a:extLst>
          </p:cNvPr>
          <p:cNvGrpSpPr>
            <a:grpSpLocks/>
          </p:cNvGrpSpPr>
          <p:nvPr/>
        </p:nvGrpSpPr>
        <p:grpSpPr bwMode="auto">
          <a:xfrm>
            <a:off x="7583488" y="3368675"/>
            <a:ext cx="914400" cy="609600"/>
            <a:chOff x="3888" y="2064"/>
            <a:chExt cx="576" cy="384"/>
          </a:xfrm>
        </p:grpSpPr>
        <p:sp>
          <p:nvSpPr>
            <p:cNvPr id="58422" name="Rectangle 42">
              <a:extLst>
                <a:ext uri="{FF2B5EF4-FFF2-40B4-BE49-F238E27FC236}">
                  <a16:creationId xmlns:a16="http://schemas.microsoft.com/office/drawing/2014/main" id="{87C73AAD-ECFF-E744-67DC-4A6D52C56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064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3" name="Rectangle 43">
              <a:extLst>
                <a:ext uri="{FF2B5EF4-FFF2-40B4-BE49-F238E27FC236}">
                  <a16:creationId xmlns:a16="http://schemas.microsoft.com/office/drawing/2014/main" id="{5A53EEF8-6613-0915-5341-13756A021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192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4" name="Rectangle 44">
              <a:extLst>
                <a:ext uri="{FF2B5EF4-FFF2-40B4-BE49-F238E27FC236}">
                  <a16:creationId xmlns:a16="http://schemas.microsoft.com/office/drawing/2014/main" id="{1A76F15A-9C3B-5A86-AB5C-EF86452F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2320"/>
              <a:ext cx="576" cy="12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grpSp>
        <p:nvGrpSpPr>
          <p:cNvPr id="58379" name="Group 68">
            <a:extLst>
              <a:ext uri="{FF2B5EF4-FFF2-40B4-BE49-F238E27FC236}">
                <a16:creationId xmlns:a16="http://schemas.microsoft.com/office/drawing/2014/main" id="{22EF87A0-75AD-6854-1BFF-66EDC45CBB4D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3913188"/>
            <a:ext cx="2209800" cy="609600"/>
            <a:chOff x="1536" y="2736"/>
            <a:chExt cx="1392" cy="384"/>
          </a:xfrm>
        </p:grpSpPr>
        <p:sp>
          <p:nvSpPr>
            <p:cNvPr id="58419" name="Rectangle 51">
              <a:extLst>
                <a:ext uri="{FF2B5EF4-FFF2-40B4-BE49-F238E27FC236}">
                  <a16:creationId xmlns:a16="http://schemas.microsoft.com/office/drawing/2014/main" id="{84E37592-5C1B-0C96-A4DC-74ECF6CFF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736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0" name="Rectangle 52">
              <a:extLst>
                <a:ext uri="{FF2B5EF4-FFF2-40B4-BE49-F238E27FC236}">
                  <a16:creationId xmlns:a16="http://schemas.microsoft.com/office/drawing/2014/main" id="{1C60EED8-542E-96CE-714D-F1BB6B12F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864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21" name="Rectangle 53">
              <a:extLst>
                <a:ext uri="{FF2B5EF4-FFF2-40B4-BE49-F238E27FC236}">
                  <a16:creationId xmlns:a16="http://schemas.microsoft.com/office/drawing/2014/main" id="{3689AAE9-E7E7-DA88-F38B-21C4E3104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992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8380" name="Rectangle 55">
            <a:extLst>
              <a:ext uri="{FF2B5EF4-FFF2-40B4-BE49-F238E27FC236}">
                <a16:creationId xmlns:a16="http://schemas.microsoft.com/office/drawing/2014/main" id="{7D1423CB-4E9A-19CA-9232-6B089F4D8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3913188"/>
            <a:ext cx="7620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8381" name="Rectangle 65">
            <a:extLst>
              <a:ext uri="{FF2B5EF4-FFF2-40B4-BE49-F238E27FC236}">
                <a16:creationId xmlns:a16="http://schemas.microsoft.com/office/drawing/2014/main" id="{B39ADF93-3BDD-F17D-0C5F-5C1AB1CF2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9488" y="5056188"/>
            <a:ext cx="1066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FP adders</a:t>
            </a:r>
          </a:p>
        </p:txBody>
      </p:sp>
      <p:sp>
        <p:nvSpPr>
          <p:cNvPr id="58382" name="Text Box 71">
            <a:extLst>
              <a:ext uri="{FF2B5EF4-FFF2-40B4-BE49-F238E27FC236}">
                <a16:creationId xmlns:a16="http://schemas.microsoft.com/office/drawing/2014/main" id="{989BBF1E-D70D-11C7-A140-4A6B8EB67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5375" y="3841750"/>
            <a:ext cx="631825" cy="709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902030302020204" pitchFamily="66" charset="0"/>
              </a:rPr>
              <a:t>Add1</a:t>
            </a:r>
          </a:p>
          <a:p>
            <a:pPr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902030302020204" pitchFamily="66" charset="0"/>
              </a:rPr>
              <a:t>Add2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902030302020204" pitchFamily="66" charset="0"/>
              </a:rPr>
              <a:t>Add3</a:t>
            </a:r>
          </a:p>
        </p:txBody>
      </p:sp>
      <p:grpSp>
        <p:nvGrpSpPr>
          <p:cNvPr id="58383" name="Group 62">
            <a:extLst>
              <a:ext uri="{FF2B5EF4-FFF2-40B4-BE49-F238E27FC236}">
                <a16:creationId xmlns:a16="http://schemas.microsoft.com/office/drawing/2014/main" id="{8243D957-764A-DA8B-E870-210E4F54B2F5}"/>
              </a:ext>
            </a:extLst>
          </p:cNvPr>
          <p:cNvGrpSpPr>
            <a:grpSpLocks/>
          </p:cNvGrpSpPr>
          <p:nvPr/>
        </p:nvGrpSpPr>
        <p:grpSpPr bwMode="auto">
          <a:xfrm>
            <a:off x="4864100" y="4065588"/>
            <a:ext cx="2209800" cy="381000"/>
            <a:chOff x="3312" y="2688"/>
            <a:chExt cx="1392" cy="256"/>
          </a:xfrm>
        </p:grpSpPr>
        <p:sp>
          <p:nvSpPr>
            <p:cNvPr id="58417" name="Rectangle 58">
              <a:extLst>
                <a:ext uri="{FF2B5EF4-FFF2-40B4-BE49-F238E27FC236}">
                  <a16:creationId xmlns:a16="http://schemas.microsoft.com/office/drawing/2014/main" id="{4A9724F4-2926-9314-70F3-6F803549A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688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8418" name="Rectangle 59">
              <a:extLst>
                <a:ext uri="{FF2B5EF4-FFF2-40B4-BE49-F238E27FC236}">
                  <a16:creationId xmlns:a16="http://schemas.microsoft.com/office/drawing/2014/main" id="{CE765848-7609-FDF4-115A-CF2904467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816"/>
              <a:ext cx="1392" cy="1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8384" name="Rectangle 63">
            <a:extLst>
              <a:ext uri="{FF2B5EF4-FFF2-40B4-BE49-F238E27FC236}">
                <a16:creationId xmlns:a16="http://schemas.microsoft.com/office/drawing/2014/main" id="{053DF819-8189-4C9A-6A61-1E547F989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8900" y="4065588"/>
            <a:ext cx="762000" cy="38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58385" name="Rectangle 66">
            <a:extLst>
              <a:ext uri="{FF2B5EF4-FFF2-40B4-BE49-F238E27FC236}">
                <a16:creationId xmlns:a16="http://schemas.microsoft.com/office/drawing/2014/main" id="{65D41462-2C66-8270-1749-D26BBD054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5056188"/>
            <a:ext cx="1447800" cy="3048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FP multipliers</a:t>
            </a:r>
          </a:p>
        </p:txBody>
      </p:sp>
      <p:sp>
        <p:nvSpPr>
          <p:cNvPr id="58386" name="Text Box 74">
            <a:extLst>
              <a:ext uri="{FF2B5EF4-FFF2-40B4-BE49-F238E27FC236}">
                <a16:creationId xmlns:a16="http://schemas.microsoft.com/office/drawing/2014/main" id="{8B27ABE9-4C80-9F4F-3912-C9E40EBA3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688" y="4054475"/>
            <a:ext cx="67468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902030302020204" pitchFamily="66" charset="0"/>
              </a:rPr>
              <a:t>Mult1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902030302020204" pitchFamily="66" charset="0"/>
              </a:rPr>
              <a:t>Mult2</a:t>
            </a:r>
          </a:p>
        </p:txBody>
      </p:sp>
      <p:sp>
        <p:nvSpPr>
          <p:cNvPr id="58387" name="Line 79">
            <a:extLst>
              <a:ext uri="{FF2B5EF4-FFF2-40B4-BE49-F238E27FC236}">
                <a16:creationId xmlns:a16="http://schemas.microsoft.com/office/drawing/2014/main" id="{EA6F9F67-5CC3-1062-62C2-49D3A10E3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5700" y="452278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Line 80">
            <a:extLst>
              <a:ext uri="{FF2B5EF4-FFF2-40B4-BE49-F238E27FC236}">
                <a16:creationId xmlns:a16="http://schemas.microsoft.com/office/drawing/2014/main" id="{1C461C7F-8E97-76BB-BF41-0E776EF51E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1500" y="4522788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Line 81">
            <a:extLst>
              <a:ext uri="{FF2B5EF4-FFF2-40B4-BE49-F238E27FC236}">
                <a16:creationId xmlns:a16="http://schemas.microsoft.com/office/drawing/2014/main" id="{84D4B91B-380E-BAC1-E894-BE4266E98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9900" y="444658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Line 82">
            <a:extLst>
              <a:ext uri="{FF2B5EF4-FFF2-40B4-BE49-F238E27FC236}">
                <a16:creationId xmlns:a16="http://schemas.microsoft.com/office/drawing/2014/main" id="{CEDE04D5-F262-3B01-B51E-B84ECA733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4300" y="444658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Freeform 83">
            <a:extLst>
              <a:ext uri="{FF2B5EF4-FFF2-40B4-BE49-F238E27FC236}">
                <a16:creationId xmlns:a16="http://schemas.microsoft.com/office/drawing/2014/main" id="{F5154D62-0A7E-85BC-998A-FF90F0D8B7EE}"/>
              </a:ext>
            </a:extLst>
          </p:cNvPr>
          <p:cNvSpPr>
            <a:spLocks/>
          </p:cNvSpPr>
          <p:nvPr/>
        </p:nvSpPr>
        <p:spPr bwMode="auto">
          <a:xfrm>
            <a:off x="1816100" y="2465388"/>
            <a:ext cx="1981200" cy="1447800"/>
          </a:xfrm>
          <a:custGeom>
            <a:avLst/>
            <a:gdLst>
              <a:gd name="T0" fmla="*/ 1981200 w 1248"/>
              <a:gd name="T1" fmla="*/ 0 h 912"/>
              <a:gd name="T2" fmla="*/ 1981200 w 1248"/>
              <a:gd name="T3" fmla="*/ 1066800 h 912"/>
              <a:gd name="T4" fmla="*/ 0 w 1248"/>
              <a:gd name="T5" fmla="*/ 1066800 h 912"/>
              <a:gd name="T6" fmla="*/ 0 w 1248"/>
              <a:gd name="T7" fmla="*/ 1447800 h 91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248" h="912">
                <a:moveTo>
                  <a:pt x="1248" y="0"/>
                </a:moveTo>
                <a:lnTo>
                  <a:pt x="1248" y="672"/>
                </a:lnTo>
                <a:lnTo>
                  <a:pt x="0" y="672"/>
                </a:lnTo>
                <a:lnTo>
                  <a:pt x="0" y="912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2" name="Freeform 84">
            <a:extLst>
              <a:ext uri="{FF2B5EF4-FFF2-40B4-BE49-F238E27FC236}">
                <a16:creationId xmlns:a16="http://schemas.microsoft.com/office/drawing/2014/main" id="{6BEED241-EBAD-0387-29BB-69423A03E861}"/>
              </a:ext>
            </a:extLst>
          </p:cNvPr>
          <p:cNvSpPr>
            <a:spLocks/>
          </p:cNvSpPr>
          <p:nvPr/>
        </p:nvSpPr>
        <p:spPr bwMode="auto">
          <a:xfrm>
            <a:off x="3797300" y="3532188"/>
            <a:ext cx="1219200" cy="533400"/>
          </a:xfrm>
          <a:custGeom>
            <a:avLst/>
            <a:gdLst>
              <a:gd name="T0" fmla="*/ 0 w 768"/>
              <a:gd name="T1" fmla="*/ 0 h 336"/>
              <a:gd name="T2" fmla="*/ 1219200 w 768"/>
              <a:gd name="T3" fmla="*/ 0 h 336"/>
              <a:gd name="T4" fmla="*/ 1219200 w 768"/>
              <a:gd name="T5" fmla="*/ 53340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68" h="336">
                <a:moveTo>
                  <a:pt x="0" y="0"/>
                </a:moveTo>
                <a:lnTo>
                  <a:pt x="768" y="0"/>
                </a:lnTo>
                <a:lnTo>
                  <a:pt x="768" y="336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3" name="Freeform 85">
            <a:extLst>
              <a:ext uri="{FF2B5EF4-FFF2-40B4-BE49-F238E27FC236}">
                <a16:creationId xmlns:a16="http://schemas.microsoft.com/office/drawing/2014/main" id="{C1223BD0-C0C7-135A-C6E1-E8279C95D089}"/>
              </a:ext>
            </a:extLst>
          </p:cNvPr>
          <p:cNvSpPr>
            <a:spLocks/>
          </p:cNvSpPr>
          <p:nvPr/>
        </p:nvSpPr>
        <p:spPr bwMode="auto">
          <a:xfrm>
            <a:off x="2349500" y="2312988"/>
            <a:ext cx="3124200" cy="1600200"/>
          </a:xfrm>
          <a:custGeom>
            <a:avLst/>
            <a:gdLst>
              <a:gd name="T0" fmla="*/ 3124200 w 1968"/>
              <a:gd name="T1" fmla="*/ 0 h 1008"/>
              <a:gd name="T2" fmla="*/ 3124200 w 1968"/>
              <a:gd name="T3" fmla="*/ 838200 h 1008"/>
              <a:gd name="T4" fmla="*/ 0 w 1968"/>
              <a:gd name="T5" fmla="*/ 838200 h 1008"/>
              <a:gd name="T6" fmla="*/ 0 w 1968"/>
              <a:gd name="T7" fmla="*/ 1600200 h 100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968" h="1008">
                <a:moveTo>
                  <a:pt x="1968" y="0"/>
                </a:moveTo>
                <a:lnTo>
                  <a:pt x="1968" y="528"/>
                </a:lnTo>
                <a:lnTo>
                  <a:pt x="0" y="528"/>
                </a:lnTo>
                <a:lnTo>
                  <a:pt x="0" y="100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Line 86">
            <a:extLst>
              <a:ext uri="{FF2B5EF4-FFF2-40B4-BE49-F238E27FC236}">
                <a16:creationId xmlns:a16="http://schemas.microsoft.com/office/drawing/2014/main" id="{6A3E1B19-C48F-56F6-5261-E4E13D64A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73700" y="3151188"/>
            <a:ext cx="1588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5" name="Line 88">
            <a:extLst>
              <a:ext uri="{FF2B5EF4-FFF2-40B4-BE49-F238E27FC236}">
                <a16:creationId xmlns:a16="http://schemas.microsoft.com/office/drawing/2014/main" id="{086BB804-B8E2-8A43-97E8-79E38358F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1900" y="2312988"/>
            <a:ext cx="0" cy="1752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6" name="Freeform 89">
            <a:extLst>
              <a:ext uri="{FF2B5EF4-FFF2-40B4-BE49-F238E27FC236}">
                <a16:creationId xmlns:a16="http://schemas.microsoft.com/office/drawing/2014/main" id="{77FD4AF5-F5B7-C9EE-CFBE-1366FE0B4DC0}"/>
              </a:ext>
            </a:extLst>
          </p:cNvPr>
          <p:cNvSpPr>
            <a:spLocks/>
          </p:cNvSpPr>
          <p:nvPr/>
        </p:nvSpPr>
        <p:spPr bwMode="auto">
          <a:xfrm>
            <a:off x="3263900" y="3303588"/>
            <a:ext cx="3048000" cy="609600"/>
          </a:xfrm>
          <a:custGeom>
            <a:avLst/>
            <a:gdLst>
              <a:gd name="T0" fmla="*/ 3048000 w 1920"/>
              <a:gd name="T1" fmla="*/ 0 h 384"/>
              <a:gd name="T2" fmla="*/ 0 w 1920"/>
              <a:gd name="T3" fmla="*/ 0 h 384"/>
              <a:gd name="T4" fmla="*/ 0 w 1920"/>
              <a:gd name="T5" fmla="*/ 609600 h 38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20" h="384">
                <a:moveTo>
                  <a:pt x="1920" y="0"/>
                </a:moveTo>
                <a:lnTo>
                  <a:pt x="0" y="0"/>
                </a:lnTo>
                <a:lnTo>
                  <a:pt x="0" y="38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Freeform 90">
            <a:extLst>
              <a:ext uri="{FF2B5EF4-FFF2-40B4-BE49-F238E27FC236}">
                <a16:creationId xmlns:a16="http://schemas.microsoft.com/office/drawing/2014/main" id="{46EDDC55-716A-5FA9-E7E1-F08C26F34D65}"/>
              </a:ext>
            </a:extLst>
          </p:cNvPr>
          <p:cNvSpPr>
            <a:spLocks/>
          </p:cNvSpPr>
          <p:nvPr/>
        </p:nvSpPr>
        <p:spPr bwMode="auto">
          <a:xfrm>
            <a:off x="6288088" y="2835275"/>
            <a:ext cx="1752600" cy="533400"/>
          </a:xfrm>
          <a:custGeom>
            <a:avLst/>
            <a:gdLst>
              <a:gd name="T0" fmla="*/ 0 w 1008"/>
              <a:gd name="T1" fmla="*/ 0 h 144"/>
              <a:gd name="T2" fmla="*/ 1752600 w 1008"/>
              <a:gd name="T3" fmla="*/ 0 h 144"/>
              <a:gd name="T4" fmla="*/ 1752600 w 1008"/>
              <a:gd name="T5" fmla="*/ 5334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144">
                <a:moveTo>
                  <a:pt x="0" y="0"/>
                </a:moveTo>
                <a:lnTo>
                  <a:pt x="1008" y="0"/>
                </a:lnTo>
                <a:lnTo>
                  <a:pt x="1008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8" name="Line 96">
            <a:extLst>
              <a:ext uri="{FF2B5EF4-FFF2-40B4-BE49-F238E27FC236}">
                <a16:creationId xmlns:a16="http://schemas.microsoft.com/office/drawing/2014/main" id="{5409ED7A-8C2A-E4F5-32CE-EE39C80564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38" y="6035675"/>
            <a:ext cx="8310562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Line 92">
            <a:extLst>
              <a:ext uri="{FF2B5EF4-FFF2-40B4-BE49-F238E27FC236}">
                <a16:creationId xmlns:a16="http://schemas.microsoft.com/office/drawing/2014/main" id="{7AD882DA-7713-82F6-92AB-0E7CF12EE4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97888" y="3673475"/>
            <a:ext cx="381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Freeform 98">
            <a:extLst>
              <a:ext uri="{FF2B5EF4-FFF2-40B4-BE49-F238E27FC236}">
                <a16:creationId xmlns:a16="http://schemas.microsoft.com/office/drawing/2014/main" id="{D082EAEF-18C7-430E-F24D-070182F30FC2}"/>
              </a:ext>
            </a:extLst>
          </p:cNvPr>
          <p:cNvSpPr>
            <a:spLocks/>
          </p:cNvSpPr>
          <p:nvPr/>
        </p:nvSpPr>
        <p:spPr bwMode="auto">
          <a:xfrm>
            <a:off x="7354888" y="1844675"/>
            <a:ext cx="1524000" cy="4191000"/>
          </a:xfrm>
          <a:custGeom>
            <a:avLst/>
            <a:gdLst>
              <a:gd name="T0" fmla="*/ 1524000 w 960"/>
              <a:gd name="T1" fmla="*/ 4191000 h 2448"/>
              <a:gd name="T2" fmla="*/ 1524000 w 960"/>
              <a:gd name="T3" fmla="*/ 0 h 2448"/>
              <a:gd name="T4" fmla="*/ 0 w 960"/>
              <a:gd name="T5" fmla="*/ 0 h 244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60" h="2448">
                <a:moveTo>
                  <a:pt x="960" y="2448"/>
                </a:moveTo>
                <a:lnTo>
                  <a:pt x="960" y="0"/>
                </a:lnTo>
                <a:lnTo>
                  <a:pt x="0" y="0"/>
                </a:lnTo>
              </a:path>
            </a:pathLst>
          </a:custGeom>
          <a:noFill/>
          <a:ln w="5715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Line 99">
            <a:extLst>
              <a:ext uri="{FF2B5EF4-FFF2-40B4-BE49-F238E27FC236}">
                <a16:creationId xmlns:a16="http://schemas.microsoft.com/office/drawing/2014/main" id="{9E28EFE7-55C5-58DA-279E-1B1FF1FDF5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6488" y="3444875"/>
            <a:ext cx="0" cy="2590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Line 101">
            <a:extLst>
              <a:ext uri="{FF2B5EF4-FFF2-40B4-BE49-F238E27FC236}">
                <a16:creationId xmlns:a16="http://schemas.microsoft.com/office/drawing/2014/main" id="{DD845162-0104-C399-2CAE-35A439A236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488" y="5349875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3" name="Line 102">
            <a:extLst>
              <a:ext uri="{FF2B5EF4-FFF2-40B4-BE49-F238E27FC236}">
                <a16:creationId xmlns:a16="http://schemas.microsoft.com/office/drawing/2014/main" id="{884BD7E0-7962-6BB9-A80F-81FAFA7C51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2888" y="5349875"/>
            <a:ext cx="0" cy="6858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4" name="Line 103">
            <a:extLst>
              <a:ext uri="{FF2B5EF4-FFF2-40B4-BE49-F238E27FC236}">
                <a16:creationId xmlns:a16="http://schemas.microsoft.com/office/drawing/2014/main" id="{B38B0D18-8024-00E1-512E-13E236BE4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3978275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Text Box 104">
            <a:extLst>
              <a:ext uri="{FF2B5EF4-FFF2-40B4-BE49-F238E27FC236}">
                <a16:creationId xmlns:a16="http://schemas.microsoft.com/office/drawing/2014/main" id="{0464360B-97E4-1FAB-71A7-E32F9E555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63" y="1235075"/>
            <a:ext cx="13366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From Mem</a:t>
            </a:r>
          </a:p>
        </p:txBody>
      </p:sp>
      <p:sp>
        <p:nvSpPr>
          <p:cNvPr id="58406" name="Text Box 105">
            <a:extLst>
              <a:ext uri="{FF2B5EF4-FFF2-40B4-BE49-F238E27FC236}">
                <a16:creationId xmlns:a16="http://schemas.microsoft.com/office/drawing/2014/main" id="{1EF14BBD-5C3D-C4DA-49CD-509486E50E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250" y="1158875"/>
            <a:ext cx="15700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FP Registers</a:t>
            </a:r>
          </a:p>
        </p:txBody>
      </p:sp>
      <p:sp>
        <p:nvSpPr>
          <p:cNvPr id="58407" name="Text Box 106">
            <a:extLst>
              <a:ext uri="{FF2B5EF4-FFF2-40B4-BE49-F238E27FC236}">
                <a16:creationId xmlns:a16="http://schemas.microsoft.com/office/drawing/2014/main" id="{76EC934F-0FF3-A0ED-40E4-14203623F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4275" y="4549775"/>
            <a:ext cx="1555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Reservation 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Stations</a:t>
            </a:r>
          </a:p>
        </p:txBody>
      </p:sp>
      <p:sp>
        <p:nvSpPr>
          <p:cNvPr id="58408" name="Line 107">
            <a:extLst>
              <a:ext uri="{FF2B5EF4-FFF2-40B4-BE49-F238E27FC236}">
                <a16:creationId xmlns:a16="http://schemas.microsoft.com/office/drawing/2014/main" id="{44A46B49-DB0D-C464-56C9-EAE0A7C7C9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4888" y="4511675"/>
            <a:ext cx="0" cy="1219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09" name="Line 108">
            <a:extLst>
              <a:ext uri="{FF2B5EF4-FFF2-40B4-BE49-F238E27FC236}">
                <a16:creationId xmlns:a16="http://schemas.microsoft.com/office/drawing/2014/main" id="{FEF9AA5F-6515-463A-2F65-91651FA71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4888" y="4511675"/>
            <a:ext cx="0" cy="15240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0" name="Line 109">
            <a:extLst>
              <a:ext uri="{FF2B5EF4-FFF2-40B4-BE49-F238E27FC236}">
                <a16:creationId xmlns:a16="http://schemas.microsoft.com/office/drawing/2014/main" id="{FE5187F5-628D-117F-1DF6-32A06D16CDE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7688" y="4435475"/>
            <a:ext cx="0" cy="1600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411" name="Text Box 110">
            <a:extLst>
              <a:ext uri="{FF2B5EF4-FFF2-40B4-BE49-F238E27FC236}">
                <a16:creationId xmlns:a16="http://schemas.microsoft.com/office/drawing/2014/main" id="{B7E370D3-07A7-D67E-0300-2C88ED8F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4338" y="6188075"/>
            <a:ext cx="28575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Common Data Bus (CDB)</a:t>
            </a:r>
          </a:p>
        </p:txBody>
      </p:sp>
      <p:sp>
        <p:nvSpPr>
          <p:cNvPr id="58412" name="Text Box 111">
            <a:extLst>
              <a:ext uri="{FF2B5EF4-FFF2-40B4-BE49-F238E27FC236}">
                <a16:creationId xmlns:a16="http://schemas.microsoft.com/office/drawing/2014/main" id="{9A9C1257-7838-C97F-0D8A-ADB8294C5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0775" y="4587875"/>
            <a:ext cx="1069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To Mem</a:t>
            </a:r>
          </a:p>
        </p:txBody>
      </p:sp>
      <p:sp>
        <p:nvSpPr>
          <p:cNvPr id="58413" name="Text Box 112">
            <a:extLst>
              <a:ext uri="{FF2B5EF4-FFF2-40B4-BE49-F238E27FC236}">
                <a16:creationId xmlns:a16="http://schemas.microsoft.com/office/drawing/2014/main" id="{0A50FAF8-43F2-C06B-2E08-B97AB896E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1888" y="1235075"/>
            <a:ext cx="879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FP Op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Queue</a:t>
            </a:r>
          </a:p>
        </p:txBody>
      </p:sp>
      <p:sp>
        <p:nvSpPr>
          <p:cNvPr id="58414" name="Text Box 113">
            <a:extLst>
              <a:ext uri="{FF2B5EF4-FFF2-40B4-BE49-F238E27FC236}">
                <a16:creationId xmlns:a16="http://schemas.microsoft.com/office/drawing/2014/main" id="{BB37E1F9-FCAD-4853-2B91-A4C4B3F4F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088" y="1768475"/>
            <a:ext cx="163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Load Buffers</a:t>
            </a:r>
          </a:p>
        </p:txBody>
      </p:sp>
      <p:sp>
        <p:nvSpPr>
          <p:cNvPr id="58415" name="Text Box 114">
            <a:extLst>
              <a:ext uri="{FF2B5EF4-FFF2-40B4-BE49-F238E27FC236}">
                <a16:creationId xmlns:a16="http://schemas.microsoft.com/office/drawing/2014/main" id="{A177DB06-2890-91F6-858F-208B48DFD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2987675"/>
            <a:ext cx="1028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Store 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Buffers</a:t>
            </a:r>
          </a:p>
        </p:txBody>
      </p:sp>
      <p:sp>
        <p:nvSpPr>
          <p:cNvPr id="58416" name="Text Box 116">
            <a:extLst>
              <a:ext uri="{FF2B5EF4-FFF2-40B4-BE49-F238E27FC236}">
                <a16:creationId xmlns:a16="http://schemas.microsoft.com/office/drawing/2014/main" id="{DBADA37E-6D16-CA49-AD81-760963C70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" y="2209800"/>
            <a:ext cx="687388" cy="124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902030302020204" pitchFamily="66" charset="0"/>
              </a:rPr>
              <a:t>Load1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902030302020204" pitchFamily="66" charset="0"/>
              </a:rPr>
              <a:t>Load2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902030302020204" pitchFamily="66" charset="0"/>
              </a:rPr>
              <a:t>Load3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902030302020204" pitchFamily="66" charset="0"/>
              </a:rPr>
              <a:t>Load4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902030302020204" pitchFamily="66" charset="0"/>
              </a:rPr>
              <a:t>Load5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400">
                <a:solidFill>
                  <a:schemeClr val="hlink"/>
                </a:solidFill>
                <a:latin typeface="Comic Sans MS" panose="030F0902030302020204" pitchFamily="66" charset="0"/>
              </a:rPr>
              <a:t>Load6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Date Placeholder 3">
            <a:extLst>
              <a:ext uri="{FF2B5EF4-FFF2-40B4-BE49-F238E27FC236}">
                <a16:creationId xmlns:a16="http://schemas.microsoft.com/office/drawing/2014/main" id="{5E87F2B0-48FF-6F8F-8FE2-F14B883E0F8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59395" name="Footer Placeholder 4">
            <a:extLst>
              <a:ext uri="{FF2B5EF4-FFF2-40B4-BE49-F238E27FC236}">
                <a16:creationId xmlns:a16="http://schemas.microsoft.com/office/drawing/2014/main" id="{FE3FFA62-C8D5-4859-9698-D4BD3ED9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59396" name="Slide Number Placeholder 5">
            <a:extLst>
              <a:ext uri="{FF2B5EF4-FFF2-40B4-BE49-F238E27FC236}">
                <a16:creationId xmlns:a16="http://schemas.microsoft.com/office/drawing/2014/main" id="{A81A47C5-4C3C-B5A5-43EC-5B50DE34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8B0821-91BA-814B-81B8-BD744D63B1E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46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7" name="Rectangle 2">
            <a:extLst>
              <a:ext uri="{FF2B5EF4-FFF2-40B4-BE49-F238E27FC236}">
                <a16:creationId xmlns:a16="http://schemas.microsoft.com/office/drawing/2014/main" id="{D6D131A9-B8F6-72FA-00A5-5EB9C6DA5D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1550" y="228600"/>
            <a:ext cx="775335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Algorithm vs. Scoreboard</a:t>
            </a:r>
          </a:p>
        </p:txBody>
      </p:sp>
      <p:sp>
        <p:nvSpPr>
          <p:cNvPr id="166915" name="Rectangle 3">
            <a:extLst>
              <a:ext uri="{FF2B5EF4-FFF2-40B4-BE49-F238E27FC236}">
                <a16:creationId xmlns:a16="http://schemas.microsoft.com/office/drawing/2014/main" id="{4BB5980C-6BD3-D464-BBAB-E7458CA31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55600" y="1333500"/>
            <a:ext cx="8788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Control &amp; buffers </a:t>
            </a:r>
            <a:r>
              <a:rPr lang="en-US" altLang="en-US" u="sng">
                <a:solidFill>
                  <a:schemeClr val="hlink"/>
                </a:solidFill>
              </a:rPr>
              <a:t>distributed</a:t>
            </a:r>
            <a:r>
              <a:rPr lang="en-US" altLang="en-US"/>
              <a:t> with Function Units (FU) vs. centralized in scoreboard; </a:t>
            </a:r>
          </a:p>
          <a:p>
            <a:pPr lvl="1"/>
            <a:r>
              <a:rPr lang="en-US" altLang="en-US" sz="2000"/>
              <a:t>FU buffers called “</a:t>
            </a:r>
            <a:r>
              <a:rPr lang="en-US" altLang="en-US" sz="2000" u="sng">
                <a:solidFill>
                  <a:schemeClr val="hlink"/>
                </a:solidFill>
              </a:rPr>
              <a:t>reservation stations</a:t>
            </a:r>
            <a:r>
              <a:rPr lang="en-US" altLang="en-US" sz="2000"/>
              <a:t>”; have pending operands</a:t>
            </a:r>
            <a:endParaRPr lang="en-US" altLang="en-US"/>
          </a:p>
          <a:p>
            <a:r>
              <a:rPr lang="en-US" altLang="en-US"/>
              <a:t>Registers in instructions replaced by values or pointers to reservation stations(RS); called  </a:t>
            </a:r>
            <a:r>
              <a:rPr lang="en-US" altLang="en-US" u="sng">
                <a:solidFill>
                  <a:schemeClr val="hlink"/>
                </a:solidFill>
              </a:rPr>
              <a:t>register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 u="sng">
                <a:solidFill>
                  <a:schemeClr val="hlink"/>
                </a:solidFill>
              </a:rPr>
              <a:t>renaming</a:t>
            </a:r>
            <a:r>
              <a:rPr lang="en-US" altLang="en-US">
                <a:solidFill>
                  <a:schemeClr val="hlink"/>
                </a:solidFill>
              </a:rPr>
              <a:t> </a:t>
            </a:r>
            <a:r>
              <a:rPr lang="en-US" altLang="en-US"/>
              <a:t>; </a:t>
            </a:r>
          </a:p>
          <a:p>
            <a:pPr lvl="1"/>
            <a:r>
              <a:rPr lang="en-US" altLang="en-US" sz="2000"/>
              <a:t>avoids WAR, WAW hazards</a:t>
            </a:r>
          </a:p>
          <a:p>
            <a:pPr lvl="1"/>
            <a:r>
              <a:rPr lang="en-US" altLang="en-US" sz="2000"/>
              <a:t>More reservation stations than registers, so can do optimizations compilers can’t</a:t>
            </a:r>
            <a:endParaRPr lang="en-US" altLang="en-US"/>
          </a:p>
          <a:p>
            <a:r>
              <a:rPr lang="en-US" altLang="en-US"/>
              <a:t>Results to FU from RS, </a:t>
            </a:r>
            <a:r>
              <a:rPr lang="en-US" altLang="en-US" u="sng">
                <a:solidFill>
                  <a:schemeClr val="hlink"/>
                </a:solidFill>
              </a:rPr>
              <a:t>not through registers</a:t>
            </a:r>
            <a:r>
              <a:rPr lang="en-US" altLang="en-US"/>
              <a:t>, over </a:t>
            </a:r>
            <a:r>
              <a:rPr lang="en-US" altLang="en-US" u="sng">
                <a:solidFill>
                  <a:schemeClr val="hlink"/>
                </a:solidFill>
              </a:rPr>
              <a:t>Common Data Bus </a:t>
            </a:r>
            <a:r>
              <a:rPr lang="en-US" altLang="en-US"/>
              <a:t>that broadcasts results to all FUs</a:t>
            </a:r>
          </a:p>
          <a:p>
            <a:r>
              <a:rPr lang="en-US" altLang="en-US"/>
              <a:t>Load and Stores treated as FUs with RSs as well</a:t>
            </a:r>
          </a:p>
          <a:p>
            <a:r>
              <a:rPr lang="en-US" altLang="en-US"/>
              <a:t>Integer instructions can go past branches, allowing </a:t>
            </a:r>
            <a:br>
              <a:rPr lang="en-US" altLang="en-US"/>
            </a:br>
            <a:r>
              <a:rPr lang="en-US" altLang="en-US"/>
              <a:t>FP ops beyond basic block in FP queue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6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6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5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Date Placeholder 3">
            <a:extLst>
              <a:ext uri="{FF2B5EF4-FFF2-40B4-BE49-F238E27FC236}">
                <a16:creationId xmlns:a16="http://schemas.microsoft.com/office/drawing/2014/main" id="{0637F392-DFB9-625B-7ED5-50C55FD9063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60419" name="Footer Placeholder 4">
            <a:extLst>
              <a:ext uri="{FF2B5EF4-FFF2-40B4-BE49-F238E27FC236}">
                <a16:creationId xmlns:a16="http://schemas.microsoft.com/office/drawing/2014/main" id="{5E28EAD1-D258-31F0-C74A-F13B3DD9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60420" name="Slide Number Placeholder 5">
            <a:extLst>
              <a:ext uri="{FF2B5EF4-FFF2-40B4-BE49-F238E27FC236}">
                <a16:creationId xmlns:a16="http://schemas.microsoft.com/office/drawing/2014/main" id="{292616BE-EABF-AF62-CDB0-11D495D3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DC15B6-CFDB-9A44-88D0-11091CB7C1A9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47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1" name="Rectangle 2">
            <a:extLst>
              <a:ext uri="{FF2B5EF4-FFF2-40B4-BE49-F238E27FC236}">
                <a16:creationId xmlns:a16="http://schemas.microsoft.com/office/drawing/2014/main" id="{BEE794A1-F74B-E4AE-847C-01A558A988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05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Reservation Station Components</a:t>
            </a:r>
          </a:p>
        </p:txBody>
      </p:sp>
      <p:sp>
        <p:nvSpPr>
          <p:cNvPr id="60422" name="Rectangle 3">
            <a:extLst>
              <a:ext uri="{FF2B5EF4-FFF2-40B4-BE49-F238E27FC236}">
                <a16:creationId xmlns:a16="http://schemas.microsoft.com/office/drawing/2014/main" id="{FD55C758-4F1A-E264-B30E-06A7436B64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accent1"/>
                </a:solidFill>
              </a:rPr>
              <a:t>Op:	</a:t>
            </a:r>
            <a:r>
              <a:rPr lang="en-US" altLang="en-US"/>
              <a:t>Operation to perform in the unit (e.g., + or –)</a:t>
            </a:r>
          </a:p>
          <a:p>
            <a:pPr>
              <a:buFontTx/>
              <a:buNone/>
            </a:pPr>
            <a:r>
              <a:rPr lang="en-US" altLang="en-US"/>
              <a:t>	</a:t>
            </a:r>
            <a:r>
              <a:rPr lang="en-US" altLang="en-US">
                <a:solidFill>
                  <a:schemeClr val="accent1"/>
                </a:solidFill>
              </a:rPr>
              <a:t>Vj, Vk: </a:t>
            </a:r>
            <a:r>
              <a:rPr lang="en-US" altLang="en-US">
                <a:solidFill>
                  <a:schemeClr val="hlink"/>
                </a:solidFill>
              </a:rPr>
              <a:t>Value</a:t>
            </a:r>
            <a:r>
              <a:rPr lang="en-US" altLang="en-US"/>
              <a:t> of Source operands</a:t>
            </a:r>
          </a:p>
          <a:p>
            <a:pPr lvl="1"/>
            <a:r>
              <a:rPr lang="en-US" altLang="en-US"/>
              <a:t>Store buffers has V field, result to be stored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1"/>
                </a:solidFill>
              </a:rPr>
              <a:t>	Qj, Qk: </a:t>
            </a:r>
            <a:r>
              <a:rPr lang="en-US" altLang="en-US"/>
              <a:t>Reservation stations producing source registers (value to be written)</a:t>
            </a:r>
          </a:p>
          <a:p>
            <a:pPr lvl="1"/>
            <a:r>
              <a:rPr lang="en-US" altLang="en-US" sz="2000"/>
              <a:t>Note: No ready flags as in Scoreboard; Qj,Qk=0 =&gt; ready</a:t>
            </a:r>
            <a:endParaRPr lang="en-US" altLang="en-US">
              <a:solidFill>
                <a:schemeClr val="accent1"/>
              </a:solidFill>
            </a:endParaRPr>
          </a:p>
          <a:p>
            <a:pPr lvl="1"/>
            <a:r>
              <a:rPr lang="en-US" altLang="en-US"/>
              <a:t>Store buffers only have Qi for RS producing result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1"/>
                </a:solidFill>
              </a:rPr>
              <a:t> 	Busy: </a:t>
            </a:r>
            <a:r>
              <a:rPr lang="en-US" altLang="en-US"/>
              <a:t>Indicates reservation station or FU is busy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	Register result status</a:t>
            </a:r>
            <a:r>
              <a:rPr lang="en-US" altLang="en-US"/>
              <a:t>—Indicates which functional unit will write each register, if one exists. Blank when no pending instructions that will write that register. </a:t>
            </a: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Date Placeholder 3">
            <a:extLst>
              <a:ext uri="{FF2B5EF4-FFF2-40B4-BE49-F238E27FC236}">
                <a16:creationId xmlns:a16="http://schemas.microsoft.com/office/drawing/2014/main" id="{E1CA50D9-431F-A8F8-1048-0A56961026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61443" name="Footer Placeholder 4">
            <a:extLst>
              <a:ext uri="{FF2B5EF4-FFF2-40B4-BE49-F238E27FC236}">
                <a16:creationId xmlns:a16="http://schemas.microsoft.com/office/drawing/2014/main" id="{F4A6E861-E25A-A7B3-B33B-9D6FD970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61444" name="Slide Number Placeholder 5">
            <a:extLst>
              <a:ext uri="{FF2B5EF4-FFF2-40B4-BE49-F238E27FC236}">
                <a16:creationId xmlns:a16="http://schemas.microsoft.com/office/drawing/2014/main" id="{54C7638B-8F16-7086-D2B5-A9525543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335EE31-74EC-A24B-B4F0-88D39CE90A3A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48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5" name="Rectangle 2">
            <a:extLst>
              <a:ext uri="{FF2B5EF4-FFF2-40B4-BE49-F238E27FC236}">
                <a16:creationId xmlns:a16="http://schemas.microsoft.com/office/drawing/2014/main" id="{76678D6A-5CB0-AA88-125C-464C7FA911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50" y="228600"/>
            <a:ext cx="81915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Three Stages of Tomasulo Algorithm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0C8EB045-90BE-93CA-3CDA-1C151A420A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31900"/>
            <a:ext cx="8261350" cy="313055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  <a:latin typeface="Helvetica" pitchFamily="2" charset="0"/>
              </a:rPr>
              <a:t>1.	Issue</a:t>
            </a:r>
            <a:r>
              <a:rPr lang="en-US" altLang="en-US"/>
              <a:t>—get instruction from FP Op Queue</a:t>
            </a:r>
          </a:p>
          <a:p>
            <a:pPr lvl="1">
              <a:buFontTx/>
              <a:buNone/>
            </a:pPr>
            <a:r>
              <a:rPr lang="en-US" altLang="en-US"/>
              <a:t> 	If reservation station free (no structural hazard), </a:t>
            </a:r>
            <a:br>
              <a:rPr lang="en-US" altLang="en-US"/>
            </a:br>
            <a:r>
              <a:rPr lang="en-US" altLang="en-US"/>
              <a:t>control issues instr &amp; sends operands (renames registers).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  <a:latin typeface="Helvetica" pitchFamily="2" charset="0"/>
              </a:rPr>
              <a:t>2.	Execution</a:t>
            </a:r>
            <a:r>
              <a:rPr lang="en-US" altLang="en-US"/>
              <a:t>—operate on operands (EX)</a:t>
            </a:r>
          </a:p>
          <a:p>
            <a:pPr lvl="1">
              <a:buFontTx/>
              <a:buNone/>
            </a:pPr>
            <a:r>
              <a:rPr lang="en-US" altLang="en-US"/>
              <a:t> 	When both operands ready then execute;</a:t>
            </a:r>
            <a:br>
              <a:rPr lang="en-US" altLang="en-US"/>
            </a:br>
            <a:r>
              <a:rPr lang="en-US" altLang="en-US"/>
              <a:t> if not ready, watch Common Data Bus for result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hlink"/>
                </a:solidFill>
                <a:latin typeface="Helvetica" pitchFamily="2" charset="0"/>
              </a:rPr>
              <a:t>3.	Write result</a:t>
            </a:r>
            <a:r>
              <a:rPr lang="en-US" altLang="en-US"/>
              <a:t>—finish execution (WB)</a:t>
            </a:r>
          </a:p>
          <a:p>
            <a:pPr lvl="1">
              <a:buFontTx/>
              <a:buNone/>
            </a:pPr>
            <a:r>
              <a:rPr lang="en-US" altLang="en-US"/>
              <a:t> 	Write on Common Data Bus to all awaiting units; </a:t>
            </a:r>
            <a:br>
              <a:rPr lang="en-US" altLang="en-US"/>
            </a:br>
            <a:r>
              <a:rPr lang="en-US" altLang="en-US"/>
              <a:t>mark reservation station available</a:t>
            </a:r>
          </a:p>
          <a:p>
            <a:r>
              <a:rPr lang="en-US" altLang="en-US"/>
              <a:t>Normal data bus: data + destination (“go to” bus)</a:t>
            </a:r>
          </a:p>
          <a:p>
            <a:r>
              <a:rPr lang="en-US" altLang="en-US" u="sng">
                <a:solidFill>
                  <a:schemeClr val="hlink"/>
                </a:solidFill>
              </a:rPr>
              <a:t>Common data bus</a:t>
            </a:r>
            <a:r>
              <a:rPr lang="en-US" altLang="en-US"/>
              <a:t>: data + </a:t>
            </a:r>
            <a:r>
              <a:rPr lang="en-US" altLang="en-US" u="sng">
                <a:solidFill>
                  <a:schemeClr val="hlink"/>
                </a:solidFill>
              </a:rPr>
              <a:t>source</a:t>
            </a:r>
            <a:r>
              <a:rPr lang="en-US" altLang="en-US"/>
              <a:t>  (“</a:t>
            </a:r>
            <a:r>
              <a:rPr lang="en-US" altLang="en-US" u="sng">
                <a:solidFill>
                  <a:schemeClr val="hlink"/>
                </a:solidFill>
              </a:rPr>
              <a:t>come from</a:t>
            </a:r>
            <a:r>
              <a:rPr lang="en-US" altLang="en-US"/>
              <a:t>” bus)</a:t>
            </a:r>
          </a:p>
          <a:p>
            <a:pPr lvl="1"/>
            <a:r>
              <a:rPr lang="en-US" altLang="en-US"/>
              <a:t>64 bits of data + 4 bits of Functional Unit  </a:t>
            </a:r>
            <a:r>
              <a:rPr lang="en-US" altLang="en-US" u="sng">
                <a:solidFill>
                  <a:schemeClr val="hlink"/>
                </a:solidFill>
              </a:rPr>
              <a:t>source</a:t>
            </a:r>
            <a:r>
              <a:rPr lang="en-US" altLang="en-US"/>
              <a:t> address</a:t>
            </a:r>
          </a:p>
          <a:p>
            <a:pPr lvl="1"/>
            <a:r>
              <a:rPr lang="en-US" altLang="en-US"/>
              <a:t>Write if matches expected Functional Unit (produces result)</a:t>
            </a:r>
          </a:p>
          <a:p>
            <a:pPr lvl="1"/>
            <a:r>
              <a:rPr lang="en-US" altLang="en-US"/>
              <a:t>Does the broadcast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2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2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2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2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2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2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2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2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2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35" grpId="0" build="p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Date Placeholder 3">
            <a:extLst>
              <a:ext uri="{FF2B5EF4-FFF2-40B4-BE49-F238E27FC236}">
                <a16:creationId xmlns:a16="http://schemas.microsoft.com/office/drawing/2014/main" id="{BBF825E4-7CE4-F2F5-F08B-DD65692EEE9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62467" name="Footer Placeholder 4">
            <a:extLst>
              <a:ext uri="{FF2B5EF4-FFF2-40B4-BE49-F238E27FC236}">
                <a16:creationId xmlns:a16="http://schemas.microsoft.com/office/drawing/2014/main" id="{0CCFDA5B-3439-D8E7-2514-DA28CAF9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62468" name="Slide Number Placeholder 5">
            <a:extLst>
              <a:ext uri="{FF2B5EF4-FFF2-40B4-BE49-F238E27FC236}">
                <a16:creationId xmlns:a16="http://schemas.microsoft.com/office/drawing/2014/main" id="{F96A4C70-7C7E-C6EC-1A20-94898D285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1A8759-EE80-5642-85A5-1DA1821FB78B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49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69" name="Rectangle 2">
            <a:extLst>
              <a:ext uri="{FF2B5EF4-FFF2-40B4-BE49-F238E27FC236}">
                <a16:creationId xmlns:a16="http://schemas.microsoft.com/office/drawing/2014/main" id="{F0419439-689C-93BE-1C0F-1376C89AD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3838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</a:t>
            </a:r>
          </a:p>
        </p:txBody>
      </p:sp>
      <p:graphicFrame>
        <p:nvGraphicFramePr>
          <p:cNvPr id="62470" name="Object 3">
            <a:extLst>
              <a:ext uri="{FF2B5EF4-FFF2-40B4-BE49-F238E27FC236}">
                <a16:creationId xmlns:a16="http://schemas.microsoft.com/office/drawing/2014/main" id="{EE75C41A-B922-678E-8C64-8C9D1D52BEEC}"/>
              </a:ext>
            </a:extLst>
          </p:cNvPr>
          <p:cNvGraphicFramePr>
            <a:graphicFrameLocks/>
          </p:cNvGraphicFramePr>
          <p:nvPr/>
        </p:nvGraphicFramePr>
        <p:xfrm>
          <a:off x="212725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>
            <a:extLst>
              <a:ext uri="{FF2B5EF4-FFF2-40B4-BE49-F238E27FC236}">
                <a16:creationId xmlns:a16="http://schemas.microsoft.com/office/drawing/2014/main" id="{9DBBE0B6-D39E-4E3C-AD4B-43D01920D34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7411" name="Footer Placeholder 4">
            <a:extLst>
              <a:ext uri="{FF2B5EF4-FFF2-40B4-BE49-F238E27FC236}">
                <a16:creationId xmlns:a16="http://schemas.microsoft.com/office/drawing/2014/main" id="{085DDD24-1298-C5AB-C779-9254C094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7412" name="Slide Number Placeholder 5">
            <a:extLst>
              <a:ext uri="{FF2B5EF4-FFF2-40B4-BE49-F238E27FC236}">
                <a16:creationId xmlns:a16="http://schemas.microsoft.com/office/drawing/2014/main" id="{9E5AE6C5-F704-36B9-6415-CFBD9A742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5D7E2C-C06F-6348-8CD5-50A1D430BC59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3" name="Rectangle 2">
            <a:extLst>
              <a:ext uri="{FF2B5EF4-FFF2-40B4-BE49-F238E27FC236}">
                <a16:creationId xmlns:a16="http://schemas.microsoft.com/office/drawing/2014/main" id="{631D8C82-EEB2-8319-7393-C37638EB2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81050" y="228600"/>
            <a:ext cx="828675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Problems?</a:t>
            </a:r>
          </a:p>
        </p:txBody>
      </p:sp>
      <p:sp>
        <p:nvSpPr>
          <p:cNvPr id="307203" name="Rectangle 3">
            <a:extLst>
              <a:ext uri="{FF2B5EF4-FFF2-40B4-BE49-F238E27FC236}">
                <a16:creationId xmlns:a16="http://schemas.microsoft.com/office/drawing/2014/main" id="{437A5178-5296-F8B8-07A4-C72CABDC63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85888"/>
            <a:ext cx="8778875" cy="5091112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How do we prevent WAR and WAW hazards?</a:t>
            </a:r>
          </a:p>
          <a:p>
            <a:r>
              <a:rPr lang="en-US" altLang="en-US"/>
              <a:t>How do we deal with variable latency?  </a:t>
            </a:r>
          </a:p>
          <a:p>
            <a:pPr lvl="1"/>
            <a:r>
              <a:rPr lang="en-US" altLang="en-US"/>
              <a:t>Forwarding for RAW hazards harder.</a:t>
            </a:r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pPr lvl="1"/>
            <a:endParaRPr lang="en-US" altLang="en-US"/>
          </a:p>
          <a:p>
            <a:r>
              <a:rPr lang="en-US" altLang="en-US"/>
              <a:t>How to get precise exceptions?</a:t>
            </a:r>
          </a:p>
        </p:txBody>
      </p:sp>
      <p:graphicFrame>
        <p:nvGraphicFramePr>
          <p:cNvPr id="307204" name="Object 4">
            <a:extLst>
              <a:ext uri="{FF2B5EF4-FFF2-40B4-BE49-F238E27FC236}">
                <a16:creationId xmlns:a16="http://schemas.microsoft.com/office/drawing/2014/main" id="{7B4086B6-B0D8-7A40-DEE8-8A7EACC9B2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590800"/>
          <a:ext cx="9177338" cy="371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3787100" imgH="7581900" progId="Word.Document.8">
                  <p:embed/>
                </p:oleObj>
              </mc:Choice>
              <mc:Fallback>
                <p:oleObj name="Document" r:id="rId2" imgW="23787100" imgH="75819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590800"/>
                        <a:ext cx="9177338" cy="371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05" name="Group 5">
            <a:extLst>
              <a:ext uri="{FF2B5EF4-FFF2-40B4-BE49-F238E27FC236}">
                <a16:creationId xmlns:a16="http://schemas.microsoft.com/office/drawing/2014/main" id="{FF0964D9-9DF1-D3FA-69D2-4742BCB08E18}"/>
              </a:ext>
            </a:extLst>
          </p:cNvPr>
          <p:cNvGrpSpPr>
            <a:grpSpLocks/>
          </p:cNvGrpSpPr>
          <p:nvPr/>
        </p:nvGrpSpPr>
        <p:grpSpPr bwMode="auto">
          <a:xfrm>
            <a:off x="7662863" y="3846513"/>
            <a:ext cx="919162" cy="1117600"/>
            <a:chOff x="4816" y="1792"/>
            <a:chExt cx="579" cy="704"/>
          </a:xfrm>
        </p:grpSpPr>
        <p:sp>
          <p:nvSpPr>
            <p:cNvPr id="17420" name="Line 6">
              <a:extLst>
                <a:ext uri="{FF2B5EF4-FFF2-40B4-BE49-F238E27FC236}">
                  <a16:creationId xmlns:a16="http://schemas.microsoft.com/office/drawing/2014/main" id="{22B71045-8542-1AFE-DBF0-0029999C1D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6" y="2160"/>
              <a:ext cx="144" cy="33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Text Box 7">
              <a:extLst>
                <a:ext uri="{FF2B5EF4-FFF2-40B4-BE49-F238E27FC236}">
                  <a16:creationId xmlns:a16="http://schemas.microsoft.com/office/drawing/2014/main" id="{387EF34C-7D84-6AB1-454C-442E810F1F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6" y="1792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Comic Sans MS" panose="030F0902030302020204" pitchFamily="66" charset="0"/>
                </a:rPr>
                <a:t>RAW</a:t>
              </a:r>
              <a:endParaRPr lang="en-US" altLang="en-US" sz="1800" b="0">
                <a:latin typeface="Comic Sans MS" panose="030F0902030302020204" pitchFamily="66" charset="0"/>
              </a:endParaRPr>
            </a:p>
          </p:txBody>
        </p:sp>
      </p:grpSp>
      <p:grpSp>
        <p:nvGrpSpPr>
          <p:cNvPr id="307208" name="Group 8">
            <a:extLst>
              <a:ext uri="{FF2B5EF4-FFF2-40B4-BE49-F238E27FC236}">
                <a16:creationId xmlns:a16="http://schemas.microsoft.com/office/drawing/2014/main" id="{F42595C1-FCBD-FA75-3247-A0C101DDAFEB}"/>
              </a:ext>
            </a:extLst>
          </p:cNvPr>
          <p:cNvGrpSpPr>
            <a:grpSpLocks/>
          </p:cNvGrpSpPr>
          <p:nvPr/>
        </p:nvGrpSpPr>
        <p:grpSpPr bwMode="auto">
          <a:xfrm>
            <a:off x="6451600" y="5208588"/>
            <a:ext cx="1828800" cy="609600"/>
            <a:chOff x="3984" y="2496"/>
            <a:chExt cx="1152" cy="384"/>
          </a:xfrm>
        </p:grpSpPr>
        <p:sp>
          <p:nvSpPr>
            <p:cNvPr id="17418" name="Line 9">
              <a:extLst>
                <a:ext uri="{FF2B5EF4-FFF2-40B4-BE49-F238E27FC236}">
                  <a16:creationId xmlns:a16="http://schemas.microsoft.com/office/drawing/2014/main" id="{3A2D4220-8441-487A-AF8C-5E7CAC7179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2496"/>
              <a:ext cx="1152" cy="192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Text Box 10">
              <a:extLst>
                <a:ext uri="{FF2B5EF4-FFF2-40B4-BE49-F238E27FC236}">
                  <a16:creationId xmlns:a16="http://schemas.microsoft.com/office/drawing/2014/main" id="{EA9F7F3B-1AA8-83C9-08AC-8CB8E7B1A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592"/>
              <a:ext cx="5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400">
                  <a:solidFill>
                    <a:schemeClr val="hlink"/>
                  </a:solidFill>
                  <a:latin typeface="Comic Sans MS" panose="030F0902030302020204" pitchFamily="66" charset="0"/>
                </a:rPr>
                <a:t>WAR</a:t>
              </a:r>
              <a:endParaRPr lang="en-US" altLang="en-US" sz="1800" b="0">
                <a:latin typeface="Comic Sans MS" panose="030F0902030302020204" pitchFamily="66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7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7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Date Placeholder 3">
            <a:extLst>
              <a:ext uri="{FF2B5EF4-FFF2-40B4-BE49-F238E27FC236}">
                <a16:creationId xmlns:a16="http://schemas.microsoft.com/office/drawing/2014/main" id="{92D1462D-A765-B8CE-A57C-A35ACCF31A6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63491" name="Footer Placeholder 4">
            <a:extLst>
              <a:ext uri="{FF2B5EF4-FFF2-40B4-BE49-F238E27FC236}">
                <a16:creationId xmlns:a16="http://schemas.microsoft.com/office/drawing/2014/main" id="{558E21DE-E276-26E2-9A02-17BA709D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63492" name="Slide Number Placeholder 5">
            <a:extLst>
              <a:ext uri="{FF2B5EF4-FFF2-40B4-BE49-F238E27FC236}">
                <a16:creationId xmlns:a16="http://schemas.microsoft.com/office/drawing/2014/main" id="{CDD4FC66-65D7-8BC9-5838-07F8C9A91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FE0A12-0FCF-EB49-B4AC-16CA6FCF45C6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50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3493" name="Rectangle 2">
            <a:extLst>
              <a:ext uri="{FF2B5EF4-FFF2-40B4-BE49-F238E27FC236}">
                <a16:creationId xmlns:a16="http://schemas.microsoft.com/office/drawing/2014/main" id="{367D9953-DA09-F092-9347-5895C59FF0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3838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1</a:t>
            </a:r>
          </a:p>
        </p:txBody>
      </p:sp>
      <p:graphicFrame>
        <p:nvGraphicFramePr>
          <p:cNvPr id="63494" name="Object 3">
            <a:extLst>
              <a:ext uri="{FF2B5EF4-FFF2-40B4-BE49-F238E27FC236}">
                <a16:creationId xmlns:a16="http://schemas.microsoft.com/office/drawing/2014/main" id="{60A6D775-E926-28D8-63C8-879A47862B4B}"/>
              </a:ext>
            </a:extLst>
          </p:cNvPr>
          <p:cNvGraphicFramePr>
            <a:graphicFrameLocks/>
          </p:cNvGraphicFramePr>
          <p:nvPr/>
        </p:nvGraphicFramePr>
        <p:xfrm>
          <a:off x="212725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5" name="AutoShape 4">
            <a:extLst>
              <a:ext uri="{FF2B5EF4-FFF2-40B4-BE49-F238E27FC236}">
                <a16:creationId xmlns:a16="http://schemas.microsoft.com/office/drawing/2014/main" id="{657D3293-00DB-6D15-B7E3-6FAB4BF48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519238"/>
            <a:ext cx="533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AutoShape 5">
            <a:extLst>
              <a:ext uri="{FF2B5EF4-FFF2-40B4-BE49-F238E27FC236}">
                <a16:creationId xmlns:a16="http://schemas.microsoft.com/office/drawing/2014/main" id="{D0F33EEA-2C3F-46E4-CC4F-AD6924FC8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519238"/>
            <a:ext cx="1676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AutoShape 6">
            <a:extLst>
              <a:ext uri="{FF2B5EF4-FFF2-40B4-BE49-F238E27FC236}">
                <a16:creationId xmlns:a16="http://schemas.microsoft.com/office/drawing/2014/main" id="{0DD67189-E3DD-0598-8EDD-D946B469C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329238"/>
            <a:ext cx="7620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Date Placeholder 3">
            <a:extLst>
              <a:ext uri="{FF2B5EF4-FFF2-40B4-BE49-F238E27FC236}">
                <a16:creationId xmlns:a16="http://schemas.microsoft.com/office/drawing/2014/main" id="{5BB9B90C-0EA7-1C00-DC9D-82DEC55A51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64515" name="Footer Placeholder 4">
            <a:extLst>
              <a:ext uri="{FF2B5EF4-FFF2-40B4-BE49-F238E27FC236}">
                <a16:creationId xmlns:a16="http://schemas.microsoft.com/office/drawing/2014/main" id="{ABA3F2B9-4E4E-1BB2-1341-C14FA41B2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64516" name="Slide Number Placeholder 5">
            <a:extLst>
              <a:ext uri="{FF2B5EF4-FFF2-40B4-BE49-F238E27FC236}">
                <a16:creationId xmlns:a16="http://schemas.microsoft.com/office/drawing/2014/main" id="{E995B7F8-19B3-D64A-58E8-D48BF4B81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73DF9C-A9E7-6D45-9781-F48720ECC020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51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7" name="Rectangle 2">
            <a:extLst>
              <a:ext uri="{FF2B5EF4-FFF2-40B4-BE49-F238E27FC236}">
                <a16:creationId xmlns:a16="http://schemas.microsoft.com/office/drawing/2014/main" id="{E576DD10-F2E2-24D1-4112-DBFDD72ED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33363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2</a:t>
            </a:r>
          </a:p>
        </p:txBody>
      </p:sp>
      <p:graphicFrame>
        <p:nvGraphicFramePr>
          <p:cNvPr id="64518" name="Object 3">
            <a:extLst>
              <a:ext uri="{FF2B5EF4-FFF2-40B4-BE49-F238E27FC236}">
                <a16:creationId xmlns:a16="http://schemas.microsoft.com/office/drawing/2014/main" id="{14C41379-13BC-8BE7-500C-43B6CDAD582E}"/>
              </a:ext>
            </a:extLst>
          </p:cNvPr>
          <p:cNvGraphicFramePr>
            <a:graphicFrameLocks/>
          </p:cNvGraphicFramePr>
          <p:nvPr/>
        </p:nvGraphicFramePr>
        <p:xfrm>
          <a:off x="212725" y="1109663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09663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9" name="AutoShape 4">
            <a:extLst>
              <a:ext uri="{FF2B5EF4-FFF2-40B4-BE49-F238E27FC236}">
                <a16:creationId xmlns:a16="http://schemas.microsoft.com/office/drawing/2014/main" id="{B40C0A58-5AC3-101F-8741-CCE289578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833563"/>
            <a:ext cx="533400" cy="304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20" name="AutoShape 5">
            <a:extLst>
              <a:ext uri="{FF2B5EF4-FFF2-40B4-BE49-F238E27FC236}">
                <a16:creationId xmlns:a16="http://schemas.microsoft.com/office/drawing/2014/main" id="{880DF9B1-2EA3-BEB1-CE40-1369D5AEB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757363"/>
            <a:ext cx="1676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4521" name="AutoShape 6">
            <a:extLst>
              <a:ext uri="{FF2B5EF4-FFF2-40B4-BE49-F238E27FC236}">
                <a16:creationId xmlns:a16="http://schemas.microsoft.com/office/drawing/2014/main" id="{33715EC9-0E15-4EDD-5027-B9640F0A2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3788" y="5289550"/>
            <a:ext cx="7620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2455" name="Rectangle 7">
            <a:extLst>
              <a:ext uri="{FF2B5EF4-FFF2-40B4-BE49-F238E27FC236}">
                <a16:creationId xmlns:a16="http://schemas.microsoft.com/office/drawing/2014/main" id="{69BE2FE1-E863-96E2-3FEA-BD11F9095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363" y="6022975"/>
            <a:ext cx="84074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2400" u="sng">
                <a:solidFill>
                  <a:schemeClr val="hlink"/>
                </a:solidFill>
                <a:latin typeface="Comic Sans MS" panose="030F0902030302020204" pitchFamily="66" charset="0"/>
              </a:rPr>
              <a:t>Note: Unlike 6600, can have multiple loads outstanding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5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Date Placeholder 3">
            <a:extLst>
              <a:ext uri="{FF2B5EF4-FFF2-40B4-BE49-F238E27FC236}">
                <a16:creationId xmlns:a16="http://schemas.microsoft.com/office/drawing/2014/main" id="{3C76622D-2EEC-2CB1-4EA6-B15A7AEC63B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65539" name="Footer Placeholder 4">
            <a:extLst>
              <a:ext uri="{FF2B5EF4-FFF2-40B4-BE49-F238E27FC236}">
                <a16:creationId xmlns:a16="http://schemas.microsoft.com/office/drawing/2014/main" id="{45E6C8EF-76AE-EA41-D410-97869263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65540" name="Slide Number Placeholder 5">
            <a:extLst>
              <a:ext uri="{FF2B5EF4-FFF2-40B4-BE49-F238E27FC236}">
                <a16:creationId xmlns:a16="http://schemas.microsoft.com/office/drawing/2014/main" id="{96503D7E-718A-A772-DCBC-E908121C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5E828-0D79-C548-8F9C-E321EE9C6A0E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52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id="{717B47AD-89F7-0A32-3A44-858A5A5F2F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0663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3</a:t>
            </a:r>
          </a:p>
        </p:txBody>
      </p:sp>
      <p:graphicFrame>
        <p:nvGraphicFramePr>
          <p:cNvPr id="65542" name="Object 3">
            <a:extLst>
              <a:ext uri="{FF2B5EF4-FFF2-40B4-BE49-F238E27FC236}">
                <a16:creationId xmlns:a16="http://schemas.microsoft.com/office/drawing/2014/main" id="{75BD83FD-2180-ACD8-DFB3-D19DB018386E}"/>
              </a:ext>
            </a:extLst>
          </p:cNvPr>
          <p:cNvGraphicFramePr>
            <a:graphicFrameLocks/>
          </p:cNvGraphicFramePr>
          <p:nvPr/>
        </p:nvGraphicFramePr>
        <p:xfrm>
          <a:off x="212725" y="1096963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096963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3" name="AutoShape 5">
            <a:extLst>
              <a:ext uri="{FF2B5EF4-FFF2-40B4-BE49-F238E27FC236}">
                <a16:creationId xmlns:a16="http://schemas.microsoft.com/office/drawing/2014/main" id="{F0F395A7-6FEB-63D8-83F7-30FE0785D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183063"/>
            <a:ext cx="39624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5544" name="AutoShape 6">
            <a:extLst>
              <a:ext uri="{FF2B5EF4-FFF2-40B4-BE49-F238E27FC236}">
                <a16:creationId xmlns:a16="http://schemas.microsoft.com/office/drawing/2014/main" id="{2CD43BA0-6082-1378-ACCD-C1A9DD8F0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5450" y="5276850"/>
            <a:ext cx="762000" cy="457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33479" name="Rectangle 7">
            <a:extLst>
              <a:ext uri="{FF2B5EF4-FFF2-40B4-BE49-F238E27FC236}">
                <a16:creationId xmlns:a16="http://schemas.microsoft.com/office/drawing/2014/main" id="{21795EC8-20E2-83FE-FCCB-28CE78CD3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7912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Note: registers names are removed (“renamed”) in Reservation Stations; MULT issued vs. scoreboard</a:t>
            </a:r>
          </a:p>
          <a:p>
            <a:pPr algn="l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Load1 completing; what is waiting for Load1?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9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Date Placeholder 3">
            <a:extLst>
              <a:ext uri="{FF2B5EF4-FFF2-40B4-BE49-F238E27FC236}">
                <a16:creationId xmlns:a16="http://schemas.microsoft.com/office/drawing/2014/main" id="{108FCC22-7ADE-DC39-B154-1EF6EC2E3E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66563" name="Footer Placeholder 4">
            <a:extLst>
              <a:ext uri="{FF2B5EF4-FFF2-40B4-BE49-F238E27FC236}">
                <a16:creationId xmlns:a16="http://schemas.microsoft.com/office/drawing/2014/main" id="{6F7BCE47-8519-45BE-CD11-6E716A37D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66564" name="Slide Number Placeholder 5">
            <a:extLst>
              <a:ext uri="{FF2B5EF4-FFF2-40B4-BE49-F238E27FC236}">
                <a16:creationId xmlns:a16="http://schemas.microsoft.com/office/drawing/2014/main" id="{2EC9CA75-FF05-C295-2249-0D10CFE7D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1B50F5-009E-554E-A7F2-9965EB28B45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53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id="{B2163376-2C58-336A-DE4B-F0F0F1A1E4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41300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4</a:t>
            </a:r>
          </a:p>
        </p:txBody>
      </p:sp>
      <p:graphicFrame>
        <p:nvGraphicFramePr>
          <p:cNvPr id="66566" name="Object 3">
            <a:extLst>
              <a:ext uri="{FF2B5EF4-FFF2-40B4-BE49-F238E27FC236}">
                <a16:creationId xmlns:a16="http://schemas.microsoft.com/office/drawing/2014/main" id="{7BAC36CD-BD42-7CF2-3F6C-460E81EB4ED9}"/>
              </a:ext>
            </a:extLst>
          </p:cNvPr>
          <p:cNvGraphicFramePr>
            <a:graphicFrameLocks/>
          </p:cNvGraphicFramePr>
          <p:nvPr/>
        </p:nvGraphicFramePr>
        <p:xfrm>
          <a:off x="212725" y="1117600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17600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2" name="Rectangle 6">
            <a:extLst>
              <a:ext uri="{FF2B5EF4-FFF2-40B4-BE49-F238E27FC236}">
                <a16:creationId xmlns:a16="http://schemas.microsoft.com/office/drawing/2014/main" id="{8D05C2EB-7F6A-A87E-8A05-74C7E9777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1087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Load2 completing; what is waiting for Load2?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2" grpId="0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Date Placeholder 3">
            <a:extLst>
              <a:ext uri="{FF2B5EF4-FFF2-40B4-BE49-F238E27FC236}">
                <a16:creationId xmlns:a16="http://schemas.microsoft.com/office/drawing/2014/main" id="{4A7BABC1-61D5-9623-DB22-C991A6B52A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67587" name="Footer Placeholder 4">
            <a:extLst>
              <a:ext uri="{FF2B5EF4-FFF2-40B4-BE49-F238E27FC236}">
                <a16:creationId xmlns:a16="http://schemas.microsoft.com/office/drawing/2014/main" id="{A64D6F9C-0095-4411-34E0-A623CC100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67588" name="Slide Number Placeholder 5">
            <a:extLst>
              <a:ext uri="{FF2B5EF4-FFF2-40B4-BE49-F238E27FC236}">
                <a16:creationId xmlns:a16="http://schemas.microsoft.com/office/drawing/2014/main" id="{3FBCB513-4B7E-7E72-6EFD-CE368AF3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FFD8E-9A0E-DD47-99F0-105ECB179572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54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89" name="Rectangle 2">
            <a:extLst>
              <a:ext uri="{FF2B5EF4-FFF2-40B4-BE49-F238E27FC236}">
                <a16:creationId xmlns:a16="http://schemas.microsoft.com/office/drawing/2014/main" id="{9859CAFD-C462-17B6-862B-A6A418DDB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3838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5</a:t>
            </a:r>
          </a:p>
        </p:txBody>
      </p:sp>
      <p:graphicFrame>
        <p:nvGraphicFramePr>
          <p:cNvPr id="67590" name="Object 3">
            <a:extLst>
              <a:ext uri="{FF2B5EF4-FFF2-40B4-BE49-F238E27FC236}">
                <a16:creationId xmlns:a16="http://schemas.microsoft.com/office/drawing/2014/main" id="{38BFEE80-3F38-5365-C65E-1C7DFF99D980}"/>
              </a:ext>
            </a:extLst>
          </p:cNvPr>
          <p:cNvGraphicFramePr>
            <a:graphicFrameLocks/>
          </p:cNvGraphicFramePr>
          <p:nvPr/>
        </p:nvGraphicFramePr>
        <p:xfrm>
          <a:off x="212725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Date Placeholder 3">
            <a:extLst>
              <a:ext uri="{FF2B5EF4-FFF2-40B4-BE49-F238E27FC236}">
                <a16:creationId xmlns:a16="http://schemas.microsoft.com/office/drawing/2014/main" id="{D8692DFE-CA0D-A0F8-D8F0-A60AD1EEC7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68611" name="Footer Placeholder 4">
            <a:extLst>
              <a:ext uri="{FF2B5EF4-FFF2-40B4-BE49-F238E27FC236}">
                <a16:creationId xmlns:a16="http://schemas.microsoft.com/office/drawing/2014/main" id="{E987A7F4-0900-A8F2-289F-45F9DC17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68612" name="Slide Number Placeholder 5">
            <a:extLst>
              <a:ext uri="{FF2B5EF4-FFF2-40B4-BE49-F238E27FC236}">
                <a16:creationId xmlns:a16="http://schemas.microsoft.com/office/drawing/2014/main" id="{93E7B269-9BD5-8A7C-78E3-1E3D3FC6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C63050-F641-E04D-8FA3-163C9BCA8A3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55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13" name="Rectangle 2">
            <a:extLst>
              <a:ext uri="{FF2B5EF4-FFF2-40B4-BE49-F238E27FC236}">
                <a16:creationId xmlns:a16="http://schemas.microsoft.com/office/drawing/2014/main" id="{D0AC6316-4C45-641E-ABEC-36233674B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41300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6</a:t>
            </a:r>
          </a:p>
        </p:txBody>
      </p:sp>
      <p:graphicFrame>
        <p:nvGraphicFramePr>
          <p:cNvPr id="68614" name="Object 3">
            <a:extLst>
              <a:ext uri="{FF2B5EF4-FFF2-40B4-BE49-F238E27FC236}">
                <a16:creationId xmlns:a16="http://schemas.microsoft.com/office/drawing/2014/main" id="{5DBE1F35-BE9A-9296-3487-97B69BFBA53A}"/>
              </a:ext>
            </a:extLst>
          </p:cNvPr>
          <p:cNvGraphicFramePr>
            <a:graphicFrameLocks/>
          </p:cNvGraphicFramePr>
          <p:nvPr/>
        </p:nvGraphicFramePr>
        <p:xfrm>
          <a:off x="212725" y="1117600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17600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6548" name="Rectangle 4">
            <a:extLst>
              <a:ext uri="{FF2B5EF4-FFF2-40B4-BE49-F238E27FC236}">
                <a16:creationId xmlns:a16="http://schemas.microsoft.com/office/drawing/2014/main" id="{2627D2AC-0094-0869-5ECE-C75E9A3B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1087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Issue ADDD here vs. scoreboard?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6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8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Date Placeholder 3">
            <a:extLst>
              <a:ext uri="{FF2B5EF4-FFF2-40B4-BE49-F238E27FC236}">
                <a16:creationId xmlns:a16="http://schemas.microsoft.com/office/drawing/2014/main" id="{ECDBDF4F-6692-A3DE-8874-ECFDC20E551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69635" name="Footer Placeholder 4">
            <a:extLst>
              <a:ext uri="{FF2B5EF4-FFF2-40B4-BE49-F238E27FC236}">
                <a16:creationId xmlns:a16="http://schemas.microsoft.com/office/drawing/2014/main" id="{8D5A04A1-F656-9F78-1131-77DFD873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69636" name="Slide Number Placeholder 5">
            <a:extLst>
              <a:ext uri="{FF2B5EF4-FFF2-40B4-BE49-F238E27FC236}">
                <a16:creationId xmlns:a16="http://schemas.microsoft.com/office/drawing/2014/main" id="{C14B834D-F740-193A-8545-608E15EC4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2332B3-E3FC-394D-9072-D653A26EAECD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56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637" name="Rectangle 2">
            <a:extLst>
              <a:ext uri="{FF2B5EF4-FFF2-40B4-BE49-F238E27FC236}">
                <a16:creationId xmlns:a16="http://schemas.microsoft.com/office/drawing/2014/main" id="{B6BCB7ED-E876-D09D-111E-57DA45718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41300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7</a:t>
            </a:r>
          </a:p>
        </p:txBody>
      </p:sp>
      <p:graphicFrame>
        <p:nvGraphicFramePr>
          <p:cNvPr id="69638" name="Object 3">
            <a:extLst>
              <a:ext uri="{FF2B5EF4-FFF2-40B4-BE49-F238E27FC236}">
                <a16:creationId xmlns:a16="http://schemas.microsoft.com/office/drawing/2014/main" id="{39684B0A-A156-BC1C-145D-8256D9BEC857}"/>
              </a:ext>
            </a:extLst>
          </p:cNvPr>
          <p:cNvGraphicFramePr>
            <a:graphicFrameLocks/>
          </p:cNvGraphicFramePr>
          <p:nvPr/>
        </p:nvGraphicFramePr>
        <p:xfrm>
          <a:off x="212725" y="1117600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17600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2" name="Rectangle 4">
            <a:extLst>
              <a:ext uri="{FF2B5EF4-FFF2-40B4-BE49-F238E27FC236}">
                <a16:creationId xmlns:a16="http://schemas.microsoft.com/office/drawing/2014/main" id="{BD0E679B-602C-75C3-8E8E-E0854529A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1087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Add1 completing; what is waiting for it?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Date Placeholder 3">
            <a:extLst>
              <a:ext uri="{FF2B5EF4-FFF2-40B4-BE49-F238E27FC236}">
                <a16:creationId xmlns:a16="http://schemas.microsoft.com/office/drawing/2014/main" id="{93C6A919-6389-0918-68D4-78B58A53968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70659" name="Footer Placeholder 4">
            <a:extLst>
              <a:ext uri="{FF2B5EF4-FFF2-40B4-BE49-F238E27FC236}">
                <a16:creationId xmlns:a16="http://schemas.microsoft.com/office/drawing/2014/main" id="{E8941DEE-79AB-59BB-2215-F4A2DC268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70660" name="Slide Number Placeholder 5">
            <a:extLst>
              <a:ext uri="{FF2B5EF4-FFF2-40B4-BE49-F238E27FC236}">
                <a16:creationId xmlns:a16="http://schemas.microsoft.com/office/drawing/2014/main" id="{70719FD0-E3EA-5DF6-EBF1-544F5535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31E0685-A015-4A4D-B999-51A1BB4D71DC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57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0661" name="Rectangle 2">
            <a:extLst>
              <a:ext uri="{FF2B5EF4-FFF2-40B4-BE49-F238E27FC236}">
                <a16:creationId xmlns:a16="http://schemas.microsoft.com/office/drawing/2014/main" id="{C4F918A9-2E00-35C9-C78F-25287DE86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3838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8</a:t>
            </a:r>
          </a:p>
        </p:txBody>
      </p:sp>
      <p:graphicFrame>
        <p:nvGraphicFramePr>
          <p:cNvPr id="70662" name="Object 3">
            <a:extLst>
              <a:ext uri="{FF2B5EF4-FFF2-40B4-BE49-F238E27FC236}">
                <a16:creationId xmlns:a16="http://schemas.microsoft.com/office/drawing/2014/main" id="{D59BCA62-03BC-205E-1121-DCF2B2558E12}"/>
              </a:ext>
            </a:extLst>
          </p:cNvPr>
          <p:cNvGraphicFramePr>
            <a:graphicFrameLocks/>
          </p:cNvGraphicFramePr>
          <p:nvPr/>
        </p:nvGraphicFramePr>
        <p:xfrm>
          <a:off x="212725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Date Placeholder 3">
            <a:extLst>
              <a:ext uri="{FF2B5EF4-FFF2-40B4-BE49-F238E27FC236}">
                <a16:creationId xmlns:a16="http://schemas.microsoft.com/office/drawing/2014/main" id="{6B35A828-B5BC-938B-905E-46288AAC204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71683" name="Footer Placeholder 4">
            <a:extLst>
              <a:ext uri="{FF2B5EF4-FFF2-40B4-BE49-F238E27FC236}">
                <a16:creationId xmlns:a16="http://schemas.microsoft.com/office/drawing/2014/main" id="{F3C328C1-1DDF-A4A3-F554-AA5D0E97C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71684" name="Slide Number Placeholder 5">
            <a:extLst>
              <a:ext uri="{FF2B5EF4-FFF2-40B4-BE49-F238E27FC236}">
                <a16:creationId xmlns:a16="http://schemas.microsoft.com/office/drawing/2014/main" id="{A32BBB24-129F-49B5-C089-A41691EA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238CFC-0032-A343-8170-36A9ED7F1D14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58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5" name="Rectangle 2">
            <a:extLst>
              <a:ext uri="{FF2B5EF4-FFF2-40B4-BE49-F238E27FC236}">
                <a16:creationId xmlns:a16="http://schemas.microsoft.com/office/drawing/2014/main" id="{DAC041F1-01C9-5F70-8F95-6B93646469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3838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9</a:t>
            </a:r>
          </a:p>
        </p:txBody>
      </p:sp>
      <p:graphicFrame>
        <p:nvGraphicFramePr>
          <p:cNvPr id="71686" name="Object 3">
            <a:extLst>
              <a:ext uri="{FF2B5EF4-FFF2-40B4-BE49-F238E27FC236}">
                <a16:creationId xmlns:a16="http://schemas.microsoft.com/office/drawing/2014/main" id="{88FD7147-2E45-010F-AB4C-8FEFECC9450C}"/>
              </a:ext>
            </a:extLst>
          </p:cNvPr>
          <p:cNvGraphicFramePr>
            <a:graphicFrameLocks/>
          </p:cNvGraphicFramePr>
          <p:nvPr/>
        </p:nvGraphicFramePr>
        <p:xfrm>
          <a:off x="212725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Date Placeholder 3">
            <a:extLst>
              <a:ext uri="{FF2B5EF4-FFF2-40B4-BE49-F238E27FC236}">
                <a16:creationId xmlns:a16="http://schemas.microsoft.com/office/drawing/2014/main" id="{5034A152-F155-6441-954D-2CB1425A952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72707" name="Footer Placeholder 4">
            <a:extLst>
              <a:ext uri="{FF2B5EF4-FFF2-40B4-BE49-F238E27FC236}">
                <a16:creationId xmlns:a16="http://schemas.microsoft.com/office/drawing/2014/main" id="{A1AEE41E-D7CA-E211-B2BC-986A8AD4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72708" name="Slide Number Placeholder 5">
            <a:extLst>
              <a:ext uri="{FF2B5EF4-FFF2-40B4-BE49-F238E27FC236}">
                <a16:creationId xmlns:a16="http://schemas.microsoft.com/office/drawing/2014/main" id="{6195AE43-EB17-3A6E-D3F9-C2C6EFF4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84F277-89B1-3545-AE09-9AAD30987FFE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59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9" name="Rectangle 2">
            <a:extLst>
              <a:ext uri="{FF2B5EF4-FFF2-40B4-BE49-F238E27FC236}">
                <a16:creationId xmlns:a16="http://schemas.microsoft.com/office/drawing/2014/main" id="{FCC015EA-60FE-F7B4-A98D-6A899023D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41300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10</a:t>
            </a:r>
          </a:p>
        </p:txBody>
      </p:sp>
      <p:graphicFrame>
        <p:nvGraphicFramePr>
          <p:cNvPr id="72710" name="Object 3">
            <a:extLst>
              <a:ext uri="{FF2B5EF4-FFF2-40B4-BE49-F238E27FC236}">
                <a16:creationId xmlns:a16="http://schemas.microsoft.com/office/drawing/2014/main" id="{697DCAD5-2D49-60F0-DF0B-8B40C1532F7A}"/>
              </a:ext>
            </a:extLst>
          </p:cNvPr>
          <p:cNvGraphicFramePr>
            <a:graphicFrameLocks/>
          </p:cNvGraphicFramePr>
          <p:nvPr/>
        </p:nvGraphicFramePr>
        <p:xfrm>
          <a:off x="212725" y="1117600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17600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4" name="Rectangle 4">
            <a:extLst>
              <a:ext uri="{FF2B5EF4-FFF2-40B4-BE49-F238E27FC236}">
                <a16:creationId xmlns:a16="http://schemas.microsoft.com/office/drawing/2014/main" id="{FF9D8D02-3F6A-2052-6ADD-44914583D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1087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Add2 completing; what is waiting for it?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>
            <a:extLst>
              <a:ext uri="{FF2B5EF4-FFF2-40B4-BE49-F238E27FC236}">
                <a16:creationId xmlns:a16="http://schemas.microsoft.com/office/drawing/2014/main" id="{E8FC6551-FD29-9421-8DED-EBD4BF01CDD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8435" name="Footer Placeholder 4">
            <a:extLst>
              <a:ext uri="{FF2B5EF4-FFF2-40B4-BE49-F238E27FC236}">
                <a16:creationId xmlns:a16="http://schemas.microsoft.com/office/drawing/2014/main" id="{50002F81-82C4-A5F6-3BF1-BCAB93163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8436" name="Slide Number Placeholder 5">
            <a:extLst>
              <a:ext uri="{FF2B5EF4-FFF2-40B4-BE49-F238E27FC236}">
                <a16:creationId xmlns:a16="http://schemas.microsoft.com/office/drawing/2014/main" id="{C9C6DAFA-62A3-228D-B336-FCF27EABD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D477E2-2462-E241-96EF-DE36A1770FAF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Rectangle 2">
            <a:extLst>
              <a:ext uri="{FF2B5EF4-FFF2-40B4-BE49-F238E27FC236}">
                <a16:creationId xmlns:a16="http://schemas.microsoft.com/office/drawing/2014/main" id="{F17E8ABA-FD70-730D-43BA-37EAF3046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3900" y="381000"/>
            <a:ext cx="7886700" cy="914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Scoreboard: a bookkeeping technique</a:t>
            </a:r>
          </a:p>
        </p:txBody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A8C72123-2F92-BDCC-C5B9-AA0EA75F3F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515350" cy="4546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Out-of-order execution divides ID stage:</a:t>
            </a:r>
            <a:endParaRPr lang="en-US" altLang="en-US" sz="2000"/>
          </a:p>
          <a:p>
            <a:pPr lvl="1"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1.	Issue</a:t>
            </a:r>
            <a:r>
              <a:rPr lang="en-US" altLang="en-US"/>
              <a:t>—decode instructions, check for structural hazards</a:t>
            </a:r>
          </a:p>
          <a:p>
            <a:pPr lvl="1">
              <a:buFontTx/>
              <a:buNone/>
            </a:pPr>
            <a:r>
              <a:rPr lang="en-US" altLang="en-US">
                <a:solidFill>
                  <a:schemeClr val="hlink"/>
                </a:solidFill>
              </a:rPr>
              <a:t>2.	Read operands</a:t>
            </a:r>
            <a:r>
              <a:rPr lang="en-US" altLang="en-US"/>
              <a:t>—wait until no data hazards, then read operands</a:t>
            </a:r>
          </a:p>
          <a:p>
            <a:r>
              <a:rPr lang="en-US" altLang="en-US"/>
              <a:t>Scoreboards date to CDC6600 in 1963</a:t>
            </a:r>
          </a:p>
          <a:p>
            <a:pPr lvl="1"/>
            <a:r>
              <a:rPr lang="en-US" altLang="en-US"/>
              <a:t>Readings for Monday include one on CDC6600</a:t>
            </a:r>
          </a:p>
          <a:p>
            <a:r>
              <a:rPr lang="en-US" altLang="en-US"/>
              <a:t>Instructions execute whenever not dependent on previous instructions and no hazards. </a:t>
            </a:r>
          </a:p>
          <a:p>
            <a:r>
              <a:rPr lang="en-US" altLang="en-US"/>
              <a:t>CDC 6600: In order issue, out-of-order execution, out-of-order commit (or completion)</a:t>
            </a:r>
          </a:p>
          <a:p>
            <a:pPr lvl="1"/>
            <a:r>
              <a:rPr lang="en-US" altLang="en-US"/>
              <a:t>No forwarding!</a:t>
            </a:r>
          </a:p>
          <a:p>
            <a:pPr lvl="1"/>
            <a:r>
              <a:rPr lang="en-US" altLang="en-US"/>
              <a:t>Imprecise interrupt/exception model for now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8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8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8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8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8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Date Placeholder 3">
            <a:extLst>
              <a:ext uri="{FF2B5EF4-FFF2-40B4-BE49-F238E27FC236}">
                <a16:creationId xmlns:a16="http://schemas.microsoft.com/office/drawing/2014/main" id="{53EA9D08-F85C-B891-8DF9-5756A05EB6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73731" name="Footer Placeholder 4">
            <a:extLst>
              <a:ext uri="{FF2B5EF4-FFF2-40B4-BE49-F238E27FC236}">
                <a16:creationId xmlns:a16="http://schemas.microsoft.com/office/drawing/2014/main" id="{BF62A724-5417-A036-2BAA-FE715F66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73732" name="Slide Number Placeholder 5">
            <a:extLst>
              <a:ext uri="{FF2B5EF4-FFF2-40B4-BE49-F238E27FC236}">
                <a16:creationId xmlns:a16="http://schemas.microsoft.com/office/drawing/2014/main" id="{A4564219-D46C-2DE7-75F1-249A4AAA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3D3C3E-9916-594D-97FC-57CE71C0603E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60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3" name="Rectangle 2">
            <a:extLst>
              <a:ext uri="{FF2B5EF4-FFF2-40B4-BE49-F238E27FC236}">
                <a16:creationId xmlns:a16="http://schemas.microsoft.com/office/drawing/2014/main" id="{0A9ECB8A-4B43-2B5C-FFF2-441603942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50825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11</a:t>
            </a:r>
          </a:p>
        </p:txBody>
      </p:sp>
      <p:graphicFrame>
        <p:nvGraphicFramePr>
          <p:cNvPr id="73734" name="Object 3">
            <a:extLst>
              <a:ext uri="{FF2B5EF4-FFF2-40B4-BE49-F238E27FC236}">
                <a16:creationId xmlns:a16="http://schemas.microsoft.com/office/drawing/2014/main" id="{CD69DFEF-1BD5-7241-9C07-890475CBA169}"/>
              </a:ext>
            </a:extLst>
          </p:cNvPr>
          <p:cNvGraphicFramePr>
            <a:graphicFrameLocks/>
          </p:cNvGraphicFramePr>
          <p:nvPr/>
        </p:nvGraphicFramePr>
        <p:xfrm>
          <a:off x="212725" y="1127125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27125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1668" name="Rectangle 4">
            <a:extLst>
              <a:ext uri="{FF2B5EF4-FFF2-40B4-BE49-F238E27FC236}">
                <a16:creationId xmlns:a16="http://schemas.microsoft.com/office/drawing/2014/main" id="{E234F443-294A-8358-35F5-86FEC6394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" y="59563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Write result of ADDD here vs. scoreboard?</a:t>
            </a:r>
          </a:p>
          <a:p>
            <a:pPr algn="l">
              <a:lnSpc>
                <a:spcPct val="85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All quick instructions complete in this cycle!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6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3">
            <a:extLst>
              <a:ext uri="{FF2B5EF4-FFF2-40B4-BE49-F238E27FC236}">
                <a16:creationId xmlns:a16="http://schemas.microsoft.com/office/drawing/2014/main" id="{8968BE7F-A2F6-D0F1-EF18-0FB30F2F838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74755" name="Footer Placeholder 4">
            <a:extLst>
              <a:ext uri="{FF2B5EF4-FFF2-40B4-BE49-F238E27FC236}">
                <a16:creationId xmlns:a16="http://schemas.microsoft.com/office/drawing/2014/main" id="{A77F3DE1-6AD1-966B-1354-F93153DA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74756" name="Slide Number Placeholder 5">
            <a:extLst>
              <a:ext uri="{FF2B5EF4-FFF2-40B4-BE49-F238E27FC236}">
                <a16:creationId xmlns:a16="http://schemas.microsoft.com/office/drawing/2014/main" id="{5A2EDE76-C8E5-FB97-3462-29D4A5C9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33E693-0A51-D143-AF07-4C3D0E5FF975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61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57" name="Rectangle 2">
            <a:extLst>
              <a:ext uri="{FF2B5EF4-FFF2-40B4-BE49-F238E27FC236}">
                <a16:creationId xmlns:a16="http://schemas.microsoft.com/office/drawing/2014/main" id="{EB60EE1C-CEBA-9C42-F0CD-A9B335F01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3838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12</a:t>
            </a:r>
          </a:p>
        </p:txBody>
      </p:sp>
      <p:graphicFrame>
        <p:nvGraphicFramePr>
          <p:cNvPr id="74758" name="Object 3">
            <a:extLst>
              <a:ext uri="{FF2B5EF4-FFF2-40B4-BE49-F238E27FC236}">
                <a16:creationId xmlns:a16="http://schemas.microsoft.com/office/drawing/2014/main" id="{65B6816C-0031-5E98-9E72-437827E8CC42}"/>
              </a:ext>
            </a:extLst>
          </p:cNvPr>
          <p:cNvGraphicFramePr>
            <a:graphicFrameLocks/>
          </p:cNvGraphicFramePr>
          <p:nvPr/>
        </p:nvGraphicFramePr>
        <p:xfrm>
          <a:off x="212725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>
            <a:extLst>
              <a:ext uri="{FF2B5EF4-FFF2-40B4-BE49-F238E27FC236}">
                <a16:creationId xmlns:a16="http://schemas.microsoft.com/office/drawing/2014/main" id="{980AD94E-1AAE-2C79-63E0-78E400F178E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75779" name="Footer Placeholder 4">
            <a:extLst>
              <a:ext uri="{FF2B5EF4-FFF2-40B4-BE49-F238E27FC236}">
                <a16:creationId xmlns:a16="http://schemas.microsoft.com/office/drawing/2014/main" id="{08775C30-C229-BF95-6C8D-BAB3E1BA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75780" name="Slide Number Placeholder 5">
            <a:extLst>
              <a:ext uri="{FF2B5EF4-FFF2-40B4-BE49-F238E27FC236}">
                <a16:creationId xmlns:a16="http://schemas.microsoft.com/office/drawing/2014/main" id="{5B36054E-8E09-062E-BDDE-56485B2C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CA8F203-44D7-EF4F-8524-9600E675C93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62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1" name="Rectangle 2">
            <a:extLst>
              <a:ext uri="{FF2B5EF4-FFF2-40B4-BE49-F238E27FC236}">
                <a16:creationId xmlns:a16="http://schemas.microsoft.com/office/drawing/2014/main" id="{CAB23A26-5104-B78A-C47A-BC03C1AB7D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3838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13</a:t>
            </a:r>
          </a:p>
        </p:txBody>
      </p:sp>
      <p:graphicFrame>
        <p:nvGraphicFramePr>
          <p:cNvPr id="75782" name="Object 3">
            <a:extLst>
              <a:ext uri="{FF2B5EF4-FFF2-40B4-BE49-F238E27FC236}">
                <a16:creationId xmlns:a16="http://schemas.microsoft.com/office/drawing/2014/main" id="{A76E4691-FE0C-F75E-DBF2-7A0A53BAA1C8}"/>
              </a:ext>
            </a:extLst>
          </p:cNvPr>
          <p:cNvGraphicFramePr>
            <a:graphicFrameLocks/>
          </p:cNvGraphicFramePr>
          <p:nvPr/>
        </p:nvGraphicFramePr>
        <p:xfrm>
          <a:off x="212725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>
            <a:extLst>
              <a:ext uri="{FF2B5EF4-FFF2-40B4-BE49-F238E27FC236}">
                <a16:creationId xmlns:a16="http://schemas.microsoft.com/office/drawing/2014/main" id="{C81CCB05-BB34-9289-5F48-830E62EA9A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76803" name="Footer Placeholder 4">
            <a:extLst>
              <a:ext uri="{FF2B5EF4-FFF2-40B4-BE49-F238E27FC236}">
                <a16:creationId xmlns:a16="http://schemas.microsoft.com/office/drawing/2014/main" id="{16DDF599-0D04-A9BC-C277-3B97EB7B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76804" name="Slide Number Placeholder 5">
            <a:extLst>
              <a:ext uri="{FF2B5EF4-FFF2-40B4-BE49-F238E27FC236}">
                <a16:creationId xmlns:a16="http://schemas.microsoft.com/office/drawing/2014/main" id="{E67AA67B-25AD-8F70-E7C0-ED257A425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9A841A-5CE8-F942-B28F-18FE046049F4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63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5" name="Rectangle 2">
            <a:extLst>
              <a:ext uri="{FF2B5EF4-FFF2-40B4-BE49-F238E27FC236}">
                <a16:creationId xmlns:a16="http://schemas.microsoft.com/office/drawing/2014/main" id="{357C47CD-02F6-AD44-C9E0-C9CA9574DA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3838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14</a:t>
            </a:r>
          </a:p>
        </p:txBody>
      </p:sp>
      <p:graphicFrame>
        <p:nvGraphicFramePr>
          <p:cNvPr id="76806" name="Object 3">
            <a:extLst>
              <a:ext uri="{FF2B5EF4-FFF2-40B4-BE49-F238E27FC236}">
                <a16:creationId xmlns:a16="http://schemas.microsoft.com/office/drawing/2014/main" id="{E0945461-A08F-7B19-15A9-91BAD14E5B52}"/>
              </a:ext>
            </a:extLst>
          </p:cNvPr>
          <p:cNvGraphicFramePr>
            <a:graphicFrameLocks/>
          </p:cNvGraphicFramePr>
          <p:nvPr/>
        </p:nvGraphicFramePr>
        <p:xfrm>
          <a:off x="212725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>
            <a:extLst>
              <a:ext uri="{FF2B5EF4-FFF2-40B4-BE49-F238E27FC236}">
                <a16:creationId xmlns:a16="http://schemas.microsoft.com/office/drawing/2014/main" id="{FCEA5EF5-79A5-AA93-91F1-8F424BB4A9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77827" name="Footer Placeholder 4">
            <a:extLst>
              <a:ext uri="{FF2B5EF4-FFF2-40B4-BE49-F238E27FC236}">
                <a16:creationId xmlns:a16="http://schemas.microsoft.com/office/drawing/2014/main" id="{CC95AC4C-0163-FB90-4558-3FFCF891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77828" name="Slide Number Placeholder 5">
            <a:extLst>
              <a:ext uri="{FF2B5EF4-FFF2-40B4-BE49-F238E27FC236}">
                <a16:creationId xmlns:a16="http://schemas.microsoft.com/office/drawing/2014/main" id="{E7AD96CD-B906-E117-11D2-CAAC53FF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20E225A-7ECB-4F44-978F-F9C6E8BD2BA3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64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7829" name="Rectangle 2">
            <a:extLst>
              <a:ext uri="{FF2B5EF4-FFF2-40B4-BE49-F238E27FC236}">
                <a16:creationId xmlns:a16="http://schemas.microsoft.com/office/drawing/2014/main" id="{18C28555-9306-CA1D-7B4E-15D5EA13A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3838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15</a:t>
            </a:r>
          </a:p>
        </p:txBody>
      </p:sp>
      <p:graphicFrame>
        <p:nvGraphicFramePr>
          <p:cNvPr id="77830" name="Object 3">
            <a:extLst>
              <a:ext uri="{FF2B5EF4-FFF2-40B4-BE49-F238E27FC236}">
                <a16:creationId xmlns:a16="http://schemas.microsoft.com/office/drawing/2014/main" id="{06265949-14D5-0AFB-0504-84288C51C0C5}"/>
              </a:ext>
            </a:extLst>
          </p:cNvPr>
          <p:cNvGraphicFramePr>
            <a:graphicFrameLocks/>
          </p:cNvGraphicFramePr>
          <p:nvPr/>
        </p:nvGraphicFramePr>
        <p:xfrm>
          <a:off x="212725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Date Placeholder 3">
            <a:extLst>
              <a:ext uri="{FF2B5EF4-FFF2-40B4-BE49-F238E27FC236}">
                <a16:creationId xmlns:a16="http://schemas.microsoft.com/office/drawing/2014/main" id="{DC9F73B5-1B9E-3DC2-BABA-422E294D78B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78851" name="Footer Placeholder 4">
            <a:extLst>
              <a:ext uri="{FF2B5EF4-FFF2-40B4-BE49-F238E27FC236}">
                <a16:creationId xmlns:a16="http://schemas.microsoft.com/office/drawing/2014/main" id="{81F19AF3-0435-D92B-D8A0-494658AEE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78852" name="Slide Number Placeholder 5">
            <a:extLst>
              <a:ext uri="{FF2B5EF4-FFF2-40B4-BE49-F238E27FC236}">
                <a16:creationId xmlns:a16="http://schemas.microsoft.com/office/drawing/2014/main" id="{F579D305-7D19-86F3-879D-92EA51F0B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03ECE3-3B47-2C47-BD11-4E47AD0EB7C1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65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53" name="Rectangle 2">
            <a:extLst>
              <a:ext uri="{FF2B5EF4-FFF2-40B4-BE49-F238E27FC236}">
                <a16:creationId xmlns:a16="http://schemas.microsoft.com/office/drawing/2014/main" id="{051FD035-0D27-4004-7698-14DA475F83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3838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16</a:t>
            </a:r>
          </a:p>
        </p:txBody>
      </p:sp>
      <p:graphicFrame>
        <p:nvGraphicFramePr>
          <p:cNvPr id="78854" name="Object 3">
            <a:extLst>
              <a:ext uri="{FF2B5EF4-FFF2-40B4-BE49-F238E27FC236}">
                <a16:creationId xmlns:a16="http://schemas.microsoft.com/office/drawing/2014/main" id="{C47A33A6-9423-BC98-74F8-7D9ED7E09C84}"/>
              </a:ext>
            </a:extLst>
          </p:cNvPr>
          <p:cNvGraphicFramePr>
            <a:graphicFrameLocks/>
          </p:cNvGraphicFramePr>
          <p:nvPr/>
        </p:nvGraphicFramePr>
        <p:xfrm>
          <a:off x="212725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Date Placeholder 2">
            <a:extLst>
              <a:ext uri="{FF2B5EF4-FFF2-40B4-BE49-F238E27FC236}">
                <a16:creationId xmlns:a16="http://schemas.microsoft.com/office/drawing/2014/main" id="{E9B1FAC8-DBC3-9E9C-DFA4-5660C1CA48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79875" name="Footer Placeholder 3">
            <a:extLst>
              <a:ext uri="{FF2B5EF4-FFF2-40B4-BE49-F238E27FC236}">
                <a16:creationId xmlns:a16="http://schemas.microsoft.com/office/drawing/2014/main" id="{53EE4453-F8B3-88B6-BDDC-F1F0030E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79876" name="Slide Number Placeholder 4">
            <a:extLst>
              <a:ext uri="{FF2B5EF4-FFF2-40B4-BE49-F238E27FC236}">
                <a16:creationId xmlns:a16="http://schemas.microsoft.com/office/drawing/2014/main" id="{1E3A7215-7223-FA90-5567-E40B55588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B3B486-0CFD-134B-9705-D3CAFE311AB3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66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7" name="Rectangle 2">
            <a:extLst>
              <a:ext uri="{FF2B5EF4-FFF2-40B4-BE49-F238E27FC236}">
                <a16:creationId xmlns:a16="http://schemas.microsoft.com/office/drawing/2014/main" id="{E4D1B338-86E2-7A0B-9506-422EA9262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1981200"/>
            <a:ext cx="7162800" cy="1143000"/>
          </a:xfrm>
        </p:spPr>
        <p:txBody>
          <a:bodyPr/>
          <a:lstStyle/>
          <a:p>
            <a:r>
              <a:rPr lang="en-US" altLang="en-US"/>
              <a:t>Faster than light computation</a:t>
            </a:r>
            <a:br>
              <a:rPr lang="en-US" altLang="en-US"/>
            </a:br>
            <a:r>
              <a:rPr lang="en-US" altLang="en-US"/>
              <a:t>(skip a couple of cycles)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Date Placeholder 3">
            <a:extLst>
              <a:ext uri="{FF2B5EF4-FFF2-40B4-BE49-F238E27FC236}">
                <a16:creationId xmlns:a16="http://schemas.microsoft.com/office/drawing/2014/main" id="{2A7EA01F-48D8-2C21-F3E5-EA75DD417E4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80899" name="Footer Placeholder 4">
            <a:extLst>
              <a:ext uri="{FF2B5EF4-FFF2-40B4-BE49-F238E27FC236}">
                <a16:creationId xmlns:a16="http://schemas.microsoft.com/office/drawing/2014/main" id="{F9B1F9E6-6CD5-D222-3530-A5F8E0926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80900" name="Slide Number Placeholder 5">
            <a:extLst>
              <a:ext uri="{FF2B5EF4-FFF2-40B4-BE49-F238E27FC236}">
                <a16:creationId xmlns:a16="http://schemas.microsoft.com/office/drawing/2014/main" id="{E9403958-7FFB-F025-19B9-A95BF9E77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A2725A-C690-6345-986C-BCA4B861A0F4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67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1" name="Rectangle 2">
            <a:extLst>
              <a:ext uri="{FF2B5EF4-FFF2-40B4-BE49-F238E27FC236}">
                <a16:creationId xmlns:a16="http://schemas.microsoft.com/office/drawing/2014/main" id="{2C8CD698-6108-4025-4670-5DAADF377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3838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55</a:t>
            </a:r>
          </a:p>
        </p:txBody>
      </p:sp>
      <p:graphicFrame>
        <p:nvGraphicFramePr>
          <p:cNvPr id="80902" name="Object 3">
            <a:extLst>
              <a:ext uri="{FF2B5EF4-FFF2-40B4-BE49-F238E27FC236}">
                <a16:creationId xmlns:a16="http://schemas.microsoft.com/office/drawing/2014/main" id="{DB5808AF-5DBE-A192-9B29-FFA2971F0A4F}"/>
              </a:ext>
            </a:extLst>
          </p:cNvPr>
          <p:cNvGraphicFramePr>
            <a:graphicFrameLocks/>
          </p:cNvGraphicFramePr>
          <p:nvPr/>
        </p:nvGraphicFramePr>
        <p:xfrm>
          <a:off x="212725" y="1100138"/>
          <a:ext cx="8774113" cy="499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00138"/>
                        <a:ext cx="8774113" cy="499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Date Placeholder 3">
            <a:extLst>
              <a:ext uri="{FF2B5EF4-FFF2-40B4-BE49-F238E27FC236}">
                <a16:creationId xmlns:a16="http://schemas.microsoft.com/office/drawing/2014/main" id="{AA90F115-1B07-AA02-C3B3-80DE9CBCF22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81923" name="Footer Placeholder 4">
            <a:extLst>
              <a:ext uri="{FF2B5EF4-FFF2-40B4-BE49-F238E27FC236}">
                <a16:creationId xmlns:a16="http://schemas.microsoft.com/office/drawing/2014/main" id="{C46CAB2E-01F2-14B8-F14E-E997EE0D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81924" name="Slide Number Placeholder 5">
            <a:extLst>
              <a:ext uri="{FF2B5EF4-FFF2-40B4-BE49-F238E27FC236}">
                <a16:creationId xmlns:a16="http://schemas.microsoft.com/office/drawing/2014/main" id="{FBB57118-FE9D-FA13-7DC0-E407A77CE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056FC9-3774-2F46-AB2F-408707FF7F7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68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" name="Rectangle 2">
            <a:extLst>
              <a:ext uri="{FF2B5EF4-FFF2-40B4-BE49-F238E27FC236}">
                <a16:creationId xmlns:a16="http://schemas.microsoft.com/office/drawing/2014/main" id="{5755F27F-E782-7E89-B6D7-E3731C3C46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41300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56</a:t>
            </a:r>
          </a:p>
        </p:txBody>
      </p:sp>
      <p:graphicFrame>
        <p:nvGraphicFramePr>
          <p:cNvPr id="81926" name="Object 3">
            <a:extLst>
              <a:ext uri="{FF2B5EF4-FFF2-40B4-BE49-F238E27FC236}">
                <a16:creationId xmlns:a16="http://schemas.microsoft.com/office/drawing/2014/main" id="{1397DAC2-0B7F-334E-0493-B4E2F29E1BB7}"/>
              </a:ext>
            </a:extLst>
          </p:cNvPr>
          <p:cNvGraphicFramePr>
            <a:graphicFrameLocks/>
          </p:cNvGraphicFramePr>
          <p:nvPr/>
        </p:nvGraphicFramePr>
        <p:xfrm>
          <a:off x="212725" y="1117600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117600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60" name="Rectangle 4">
            <a:extLst>
              <a:ext uri="{FF2B5EF4-FFF2-40B4-BE49-F238E27FC236}">
                <a16:creationId xmlns:a16="http://schemas.microsoft.com/office/drawing/2014/main" id="{BBA81202-3888-FCF7-1693-382E69A9E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Mult2 is completing; what is waiting for it?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Date Placeholder 3">
            <a:extLst>
              <a:ext uri="{FF2B5EF4-FFF2-40B4-BE49-F238E27FC236}">
                <a16:creationId xmlns:a16="http://schemas.microsoft.com/office/drawing/2014/main" id="{0F53B253-533F-932F-C599-DFB58518340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82947" name="Footer Placeholder 4">
            <a:extLst>
              <a:ext uri="{FF2B5EF4-FFF2-40B4-BE49-F238E27FC236}">
                <a16:creationId xmlns:a16="http://schemas.microsoft.com/office/drawing/2014/main" id="{1C697906-28EE-FC50-EE5E-70A85C03F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82948" name="Slide Number Placeholder 5">
            <a:extLst>
              <a:ext uri="{FF2B5EF4-FFF2-40B4-BE49-F238E27FC236}">
                <a16:creationId xmlns:a16="http://schemas.microsoft.com/office/drawing/2014/main" id="{3CD63AD1-52ED-D4E8-1919-A1EFB6A8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6B3AD1-EDAB-FB42-80C4-03263B2BA864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69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2949" name="Rectangle 2">
            <a:extLst>
              <a:ext uri="{FF2B5EF4-FFF2-40B4-BE49-F238E27FC236}">
                <a16:creationId xmlns:a16="http://schemas.microsoft.com/office/drawing/2014/main" id="{18A9A2B4-4B0B-438C-251F-C06D5286F7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65100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Example Cycle 57</a:t>
            </a:r>
          </a:p>
        </p:txBody>
      </p:sp>
      <p:graphicFrame>
        <p:nvGraphicFramePr>
          <p:cNvPr id="82950" name="Object 3">
            <a:extLst>
              <a:ext uri="{FF2B5EF4-FFF2-40B4-BE49-F238E27FC236}">
                <a16:creationId xmlns:a16="http://schemas.microsoft.com/office/drawing/2014/main" id="{F3F0AA18-6CF2-DBC9-D5C0-D71148EE6762}"/>
              </a:ext>
            </a:extLst>
          </p:cNvPr>
          <p:cNvGraphicFramePr>
            <a:graphicFrameLocks/>
          </p:cNvGraphicFramePr>
          <p:nvPr/>
        </p:nvGraphicFramePr>
        <p:xfrm>
          <a:off x="212725" y="1041400"/>
          <a:ext cx="8774113" cy="499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77400" imgH="6616700" progId="Excel.Sheet.8">
                  <p:embed/>
                </p:oleObj>
              </mc:Choice>
              <mc:Fallback>
                <p:oleObj name="Worksheet" r:id="rId2" imgW="9677400" imgH="66167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041400"/>
                        <a:ext cx="8774113" cy="499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84" name="Rectangle 4">
            <a:extLst>
              <a:ext uri="{FF2B5EF4-FFF2-40B4-BE49-F238E27FC236}">
                <a16:creationId xmlns:a16="http://schemas.microsoft.com/office/drawing/2014/main" id="{6680EF1A-A518-E2DF-2A8E-5D456A2B9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325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Once again: In-order issue, out-of-order execution and completion.</a:t>
            </a:r>
          </a:p>
        </p:txBody>
      </p:sp>
      <p:sp>
        <p:nvSpPr>
          <p:cNvPr id="82952" name="AutoShape 5">
            <a:extLst>
              <a:ext uri="{FF2B5EF4-FFF2-40B4-BE49-F238E27FC236}">
                <a16:creationId xmlns:a16="http://schemas.microsoft.com/office/drawing/2014/main" id="{90ACF84E-3E7C-03AE-8260-8CA9352E3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384300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3" name="AutoShape 6">
            <a:extLst>
              <a:ext uri="{FF2B5EF4-FFF2-40B4-BE49-F238E27FC236}">
                <a16:creationId xmlns:a16="http://schemas.microsoft.com/office/drawing/2014/main" id="{F2D7E052-5DE3-F558-78F7-2EBCDBD09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1384300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4" name="AutoShape 7">
            <a:extLst>
              <a:ext uri="{FF2B5EF4-FFF2-40B4-BE49-F238E27FC236}">
                <a16:creationId xmlns:a16="http://schemas.microsoft.com/office/drawing/2014/main" id="{484F6C0A-E047-8F90-E69F-03EA1CC58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1993900"/>
            <a:ext cx="457200" cy="1066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2955" name="AutoShape 8">
            <a:extLst>
              <a:ext uri="{FF2B5EF4-FFF2-40B4-BE49-F238E27FC236}">
                <a16:creationId xmlns:a16="http://schemas.microsoft.com/office/drawing/2014/main" id="{7D228D7A-CD5F-6F35-0ED2-4389ECAAB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1384300"/>
            <a:ext cx="457200" cy="16764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2">
            <a:extLst>
              <a:ext uri="{FF2B5EF4-FFF2-40B4-BE49-F238E27FC236}">
                <a16:creationId xmlns:a16="http://schemas.microsoft.com/office/drawing/2014/main" id="{4CA19BA2-F0E3-1F2F-DCF6-986669CEBBB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9459" name="Footer Placeholder 3">
            <a:extLst>
              <a:ext uri="{FF2B5EF4-FFF2-40B4-BE49-F238E27FC236}">
                <a16:creationId xmlns:a16="http://schemas.microsoft.com/office/drawing/2014/main" id="{D4357C21-5CFE-EA91-8CDB-B12E3F5D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9460" name="Slide Number Placeholder 4">
            <a:extLst>
              <a:ext uri="{FF2B5EF4-FFF2-40B4-BE49-F238E27FC236}">
                <a16:creationId xmlns:a16="http://schemas.microsoft.com/office/drawing/2014/main" id="{001B5B30-7573-E68E-BBC4-F47856C4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A83E05-1924-5F4E-8B55-FCD19EF2FBA6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Freeform 2">
            <a:extLst>
              <a:ext uri="{FF2B5EF4-FFF2-40B4-BE49-F238E27FC236}">
                <a16:creationId xmlns:a16="http://schemas.microsoft.com/office/drawing/2014/main" id="{596C318F-266F-5A89-84B9-AF1AB2A045FE}"/>
              </a:ext>
            </a:extLst>
          </p:cNvPr>
          <p:cNvSpPr>
            <a:spLocks/>
          </p:cNvSpPr>
          <p:nvPr/>
        </p:nvSpPr>
        <p:spPr bwMode="auto">
          <a:xfrm>
            <a:off x="6400800" y="2133600"/>
            <a:ext cx="457200" cy="3810000"/>
          </a:xfrm>
          <a:custGeom>
            <a:avLst/>
            <a:gdLst>
              <a:gd name="T0" fmla="*/ 0 w 240"/>
              <a:gd name="T1" fmla="*/ 3810000 h 2400"/>
              <a:gd name="T2" fmla="*/ 457200 w 240"/>
              <a:gd name="T3" fmla="*/ 3810000 h 2400"/>
              <a:gd name="T4" fmla="*/ 457200 w 240"/>
              <a:gd name="T5" fmla="*/ 0 h 24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40" h="2400">
                <a:moveTo>
                  <a:pt x="0" y="2400"/>
                </a:moveTo>
                <a:lnTo>
                  <a:pt x="240" y="2400"/>
                </a:lnTo>
                <a:lnTo>
                  <a:pt x="24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39AD0183-9F14-EB29-D58E-E4F2FDC2FE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848600" cy="1143000"/>
          </a:xfrm>
        </p:spPr>
        <p:txBody>
          <a:bodyPr/>
          <a:lstStyle/>
          <a:p>
            <a:r>
              <a:rPr lang="en-US" altLang="en-US"/>
              <a:t>Scoreboard Architecture (CDC 6600)</a:t>
            </a:r>
          </a:p>
        </p:txBody>
      </p:sp>
      <p:sp>
        <p:nvSpPr>
          <p:cNvPr id="19463" name="Text Box 4">
            <a:extLst>
              <a:ext uri="{FF2B5EF4-FFF2-40B4-BE49-F238E27FC236}">
                <a16:creationId xmlns:a16="http://schemas.microsoft.com/office/drawing/2014/main" id="{BA70CE78-BDFE-738F-3110-DD5EFEB1268B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6957219" y="3024981"/>
            <a:ext cx="2930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>
                <a:latin typeface="Comic Sans MS" panose="030F0902030302020204" pitchFamily="66" charset="0"/>
              </a:rPr>
              <a:t>Functional Units</a:t>
            </a: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6C7195E-0E80-542A-C1F7-3B2924D83C6A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-465138" y="3022601"/>
            <a:ext cx="1782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800">
                <a:latin typeface="Comic Sans MS" panose="030F0902030302020204" pitchFamily="66" charset="0"/>
              </a:rPr>
              <a:t>Registers</a:t>
            </a:r>
          </a:p>
        </p:txBody>
      </p:sp>
      <p:grpSp>
        <p:nvGrpSpPr>
          <p:cNvPr id="19465" name="Group 6">
            <a:extLst>
              <a:ext uri="{FF2B5EF4-FFF2-40B4-BE49-F238E27FC236}">
                <a16:creationId xmlns:a16="http://schemas.microsoft.com/office/drawing/2014/main" id="{0ACECA63-C120-B86A-66B1-1221AA24ECE0}"/>
              </a:ext>
            </a:extLst>
          </p:cNvPr>
          <p:cNvGrpSpPr>
            <a:grpSpLocks/>
          </p:cNvGrpSpPr>
          <p:nvPr/>
        </p:nvGrpSpPr>
        <p:grpSpPr bwMode="auto">
          <a:xfrm>
            <a:off x="923925" y="1189038"/>
            <a:ext cx="7010400" cy="4191000"/>
            <a:chOff x="582" y="749"/>
            <a:chExt cx="4416" cy="2640"/>
          </a:xfrm>
        </p:grpSpPr>
        <p:grpSp>
          <p:nvGrpSpPr>
            <p:cNvPr id="19470" name="Group 7">
              <a:extLst>
                <a:ext uri="{FF2B5EF4-FFF2-40B4-BE49-F238E27FC236}">
                  <a16:creationId xmlns:a16="http://schemas.microsoft.com/office/drawing/2014/main" id="{DBAA051E-EA5B-C331-BEB2-AD89B153AF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" y="749"/>
              <a:ext cx="864" cy="660"/>
              <a:chOff x="768" y="816"/>
              <a:chExt cx="576" cy="256"/>
            </a:xfrm>
          </p:grpSpPr>
          <p:sp>
            <p:nvSpPr>
              <p:cNvPr id="19500" name="Rectangle 8">
                <a:extLst>
                  <a:ext uri="{FF2B5EF4-FFF2-40B4-BE49-F238E27FC236}">
                    <a16:creationId xmlns:a16="http://schemas.microsoft.com/office/drawing/2014/main" id="{8B702533-CE67-BD53-4468-F9716D75A2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501" name="Rectangle 9">
                <a:extLst>
                  <a:ext uri="{FF2B5EF4-FFF2-40B4-BE49-F238E27FC236}">
                    <a16:creationId xmlns:a16="http://schemas.microsoft.com/office/drawing/2014/main" id="{0F1B4D64-D882-F039-302D-E4B6F3796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944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9471" name="Group 10">
              <a:extLst>
                <a:ext uri="{FF2B5EF4-FFF2-40B4-BE49-F238E27FC236}">
                  <a16:creationId xmlns:a16="http://schemas.microsoft.com/office/drawing/2014/main" id="{89593F47-8C7D-7BCF-54F4-D2584371EB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" y="1409"/>
              <a:ext cx="864" cy="660"/>
              <a:chOff x="768" y="816"/>
              <a:chExt cx="576" cy="256"/>
            </a:xfrm>
          </p:grpSpPr>
          <p:sp>
            <p:nvSpPr>
              <p:cNvPr id="19498" name="Rectangle 11">
                <a:extLst>
                  <a:ext uri="{FF2B5EF4-FFF2-40B4-BE49-F238E27FC236}">
                    <a16:creationId xmlns:a16="http://schemas.microsoft.com/office/drawing/2014/main" id="{E45CE421-227D-638F-5CE6-3B7244D0BA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99" name="Rectangle 12">
                <a:extLst>
                  <a:ext uri="{FF2B5EF4-FFF2-40B4-BE49-F238E27FC236}">
                    <a16:creationId xmlns:a16="http://schemas.microsoft.com/office/drawing/2014/main" id="{68E3B673-C080-CEA3-52D3-911869014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944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9472" name="Group 13">
              <a:extLst>
                <a:ext uri="{FF2B5EF4-FFF2-40B4-BE49-F238E27FC236}">
                  <a16:creationId xmlns:a16="http://schemas.microsoft.com/office/drawing/2014/main" id="{9D990494-18A6-407D-2EE7-6DEA4B5D02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" y="2069"/>
              <a:ext cx="864" cy="660"/>
              <a:chOff x="768" y="816"/>
              <a:chExt cx="576" cy="256"/>
            </a:xfrm>
          </p:grpSpPr>
          <p:sp>
            <p:nvSpPr>
              <p:cNvPr id="19496" name="Rectangle 14">
                <a:extLst>
                  <a:ext uri="{FF2B5EF4-FFF2-40B4-BE49-F238E27FC236}">
                    <a16:creationId xmlns:a16="http://schemas.microsoft.com/office/drawing/2014/main" id="{4620439C-A20A-622F-AA23-2D80E1730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97" name="Rectangle 15">
                <a:extLst>
                  <a:ext uri="{FF2B5EF4-FFF2-40B4-BE49-F238E27FC236}">
                    <a16:creationId xmlns:a16="http://schemas.microsoft.com/office/drawing/2014/main" id="{F697D557-2354-780F-2722-80FDC0CAB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944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9473" name="Group 16">
              <a:extLst>
                <a:ext uri="{FF2B5EF4-FFF2-40B4-BE49-F238E27FC236}">
                  <a16:creationId xmlns:a16="http://schemas.microsoft.com/office/drawing/2014/main" id="{39D6C22F-57C0-DCB8-8CA0-A7AC34DBA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" y="2729"/>
              <a:ext cx="864" cy="660"/>
              <a:chOff x="768" y="816"/>
              <a:chExt cx="576" cy="256"/>
            </a:xfrm>
          </p:grpSpPr>
          <p:sp>
            <p:nvSpPr>
              <p:cNvPr id="19494" name="Rectangle 17">
                <a:extLst>
                  <a:ext uri="{FF2B5EF4-FFF2-40B4-BE49-F238E27FC236}">
                    <a16:creationId xmlns:a16="http://schemas.microsoft.com/office/drawing/2014/main" id="{5BACF3C8-7352-CFA8-12A4-3CBB9E5A8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816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495" name="Rectangle 18">
                <a:extLst>
                  <a:ext uri="{FF2B5EF4-FFF2-40B4-BE49-F238E27FC236}">
                    <a16:creationId xmlns:a16="http://schemas.microsoft.com/office/drawing/2014/main" id="{82AF7DC9-34EB-7AF3-67DA-1FFD261C65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8" y="944"/>
                <a:ext cx="576" cy="128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9474" name="Rectangle 19">
              <a:extLst>
                <a:ext uri="{FF2B5EF4-FFF2-40B4-BE49-F238E27FC236}">
                  <a16:creationId xmlns:a16="http://schemas.microsoft.com/office/drawing/2014/main" id="{D62E1409-81AC-84CB-7CC7-0EF25754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893"/>
              <a:ext cx="816" cy="21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mic Sans MS" panose="030F0902030302020204" pitchFamily="66" charset="0"/>
                </a:rPr>
                <a:t>FP Mult</a:t>
              </a:r>
            </a:p>
          </p:txBody>
        </p:sp>
        <p:sp>
          <p:nvSpPr>
            <p:cNvPr id="19475" name="Rectangle 20">
              <a:extLst>
                <a:ext uri="{FF2B5EF4-FFF2-40B4-BE49-F238E27FC236}">
                  <a16:creationId xmlns:a16="http://schemas.microsoft.com/office/drawing/2014/main" id="{47EA36CB-7FDC-E516-6E7A-CB650E5D5F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109"/>
              <a:ext cx="816" cy="21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mic Sans MS" panose="030F0902030302020204" pitchFamily="66" charset="0"/>
                </a:rPr>
                <a:t>FP Mult</a:t>
              </a:r>
            </a:p>
          </p:txBody>
        </p:sp>
        <p:sp>
          <p:nvSpPr>
            <p:cNvPr id="19476" name="Rectangle 21">
              <a:extLst>
                <a:ext uri="{FF2B5EF4-FFF2-40B4-BE49-F238E27FC236}">
                  <a16:creationId xmlns:a16="http://schemas.microsoft.com/office/drawing/2014/main" id="{2A5CD268-B806-830B-2727-84244851E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1709"/>
              <a:ext cx="816" cy="21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mic Sans MS" panose="030F0902030302020204" pitchFamily="66" charset="0"/>
                </a:rPr>
                <a:t>FP Divide</a:t>
              </a:r>
            </a:p>
          </p:txBody>
        </p:sp>
        <p:sp>
          <p:nvSpPr>
            <p:cNvPr id="19477" name="Rectangle 22">
              <a:extLst>
                <a:ext uri="{FF2B5EF4-FFF2-40B4-BE49-F238E27FC236}">
                  <a16:creationId xmlns:a16="http://schemas.microsoft.com/office/drawing/2014/main" id="{B627BA7E-B35E-2CCD-EDBC-0CB795E9F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2237"/>
              <a:ext cx="816" cy="21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mic Sans MS" panose="030F0902030302020204" pitchFamily="66" charset="0"/>
                </a:rPr>
                <a:t>FP Add</a:t>
              </a:r>
            </a:p>
          </p:txBody>
        </p:sp>
        <p:sp>
          <p:nvSpPr>
            <p:cNvPr id="19478" name="Rectangle 23">
              <a:extLst>
                <a:ext uri="{FF2B5EF4-FFF2-40B4-BE49-F238E27FC236}">
                  <a16:creationId xmlns:a16="http://schemas.microsoft.com/office/drawing/2014/main" id="{32AE62BE-1DC7-8AA1-9E9F-92E3700AD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6" y="2861"/>
              <a:ext cx="816" cy="21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>
                  <a:latin typeface="Comic Sans MS" panose="030F0902030302020204" pitchFamily="66" charset="0"/>
                </a:rPr>
                <a:t>Integer</a:t>
              </a:r>
            </a:p>
          </p:txBody>
        </p:sp>
        <p:sp>
          <p:nvSpPr>
            <p:cNvPr id="19479" name="Line 24">
              <a:extLst>
                <a:ext uri="{FF2B5EF4-FFF2-40B4-BE49-F238E27FC236}">
                  <a16:creationId xmlns:a16="http://schemas.microsoft.com/office/drawing/2014/main" id="{B1D825BA-07FD-627A-DC5C-5BDCBFE3BE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4" y="931"/>
              <a:ext cx="2400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25">
              <a:extLst>
                <a:ext uri="{FF2B5EF4-FFF2-40B4-BE49-F238E27FC236}">
                  <a16:creationId xmlns:a16="http://schemas.microsoft.com/office/drawing/2014/main" id="{FF299CC2-BCF7-48CA-2164-D280661F49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4" y="1037"/>
              <a:ext cx="2400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Line 26">
              <a:extLst>
                <a:ext uri="{FF2B5EF4-FFF2-40B4-BE49-F238E27FC236}">
                  <a16:creationId xmlns:a16="http://schemas.microsoft.com/office/drawing/2014/main" id="{96AD02C0-E61B-0E9A-39CE-E8F5FEEF2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4" y="1757"/>
              <a:ext cx="2400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Line 27">
              <a:extLst>
                <a:ext uri="{FF2B5EF4-FFF2-40B4-BE49-F238E27FC236}">
                  <a16:creationId xmlns:a16="http://schemas.microsoft.com/office/drawing/2014/main" id="{E07BA229-6924-3C19-4EB3-E65B4115E7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4" y="1863"/>
              <a:ext cx="2400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3" name="Line 28">
              <a:extLst>
                <a:ext uri="{FF2B5EF4-FFF2-40B4-BE49-F238E27FC236}">
                  <a16:creationId xmlns:a16="http://schemas.microsoft.com/office/drawing/2014/main" id="{2C7AEB0C-8A25-750D-F473-F2548D4A1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5" y="2295"/>
              <a:ext cx="2400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29">
              <a:extLst>
                <a:ext uri="{FF2B5EF4-FFF2-40B4-BE49-F238E27FC236}">
                  <a16:creationId xmlns:a16="http://schemas.microsoft.com/office/drawing/2014/main" id="{CEC9FCFC-1ECE-0277-D85B-559A84AE0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5" y="2401"/>
              <a:ext cx="2400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30">
              <a:extLst>
                <a:ext uri="{FF2B5EF4-FFF2-40B4-BE49-F238E27FC236}">
                  <a16:creationId xmlns:a16="http://schemas.microsoft.com/office/drawing/2014/main" id="{CD930A67-822E-E437-75A7-A16E31434E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4" y="2895"/>
              <a:ext cx="2400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31">
              <a:extLst>
                <a:ext uri="{FF2B5EF4-FFF2-40B4-BE49-F238E27FC236}">
                  <a16:creationId xmlns:a16="http://schemas.microsoft.com/office/drawing/2014/main" id="{4FBFF12B-66E2-1C8F-338B-3721F6A352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4" y="3001"/>
              <a:ext cx="2400" cy="1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Freeform 32">
              <a:extLst>
                <a:ext uri="{FF2B5EF4-FFF2-40B4-BE49-F238E27FC236}">
                  <a16:creationId xmlns:a16="http://schemas.microsoft.com/office/drawing/2014/main" id="{46A91534-4614-E18A-D9D7-224FAA0263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4" y="941"/>
              <a:ext cx="240" cy="223"/>
            </a:xfrm>
            <a:custGeom>
              <a:avLst/>
              <a:gdLst>
                <a:gd name="T0" fmla="*/ 0 w 240"/>
                <a:gd name="T1" fmla="*/ 0 h 240"/>
                <a:gd name="T2" fmla="*/ 0 w 240"/>
                <a:gd name="T3" fmla="*/ 223 h 240"/>
                <a:gd name="T4" fmla="*/ 240 w 240"/>
                <a:gd name="T5" fmla="*/ 223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0" y="240"/>
                  </a:lnTo>
                  <a:lnTo>
                    <a:pt x="240" y="24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Freeform 33">
              <a:extLst>
                <a:ext uri="{FF2B5EF4-FFF2-40B4-BE49-F238E27FC236}">
                  <a16:creationId xmlns:a16="http://schemas.microsoft.com/office/drawing/2014/main" id="{1E342BB6-6941-8102-94F3-60F360690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" y="1054"/>
              <a:ext cx="322" cy="203"/>
            </a:xfrm>
            <a:custGeom>
              <a:avLst/>
              <a:gdLst>
                <a:gd name="T0" fmla="*/ 0 w 240"/>
                <a:gd name="T1" fmla="*/ 0 h 240"/>
                <a:gd name="T2" fmla="*/ 0 w 240"/>
                <a:gd name="T3" fmla="*/ 203 h 240"/>
                <a:gd name="T4" fmla="*/ 322 w 240"/>
                <a:gd name="T5" fmla="*/ 203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240">
                  <a:moveTo>
                    <a:pt x="0" y="0"/>
                  </a:moveTo>
                  <a:lnTo>
                    <a:pt x="0" y="240"/>
                  </a:lnTo>
                  <a:lnTo>
                    <a:pt x="240" y="24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9" name="Freeform 34">
              <a:extLst>
                <a:ext uri="{FF2B5EF4-FFF2-40B4-BE49-F238E27FC236}">
                  <a16:creationId xmlns:a16="http://schemas.microsoft.com/office/drawing/2014/main" id="{24B41890-F0FA-1C1B-7288-2FAC87619D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1181"/>
              <a:ext cx="3504" cy="240"/>
            </a:xfrm>
            <a:custGeom>
              <a:avLst/>
              <a:gdLst>
                <a:gd name="T0" fmla="*/ 3216 w 3504"/>
                <a:gd name="T1" fmla="*/ 0 h 240"/>
                <a:gd name="T2" fmla="*/ 3504 w 3504"/>
                <a:gd name="T3" fmla="*/ 0 h 240"/>
                <a:gd name="T4" fmla="*/ 3504 w 3504"/>
                <a:gd name="T5" fmla="*/ 240 h 240"/>
                <a:gd name="T6" fmla="*/ 0 w 3504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04" h="240">
                  <a:moveTo>
                    <a:pt x="3216" y="0"/>
                  </a:moveTo>
                  <a:lnTo>
                    <a:pt x="3504" y="0"/>
                  </a:lnTo>
                  <a:lnTo>
                    <a:pt x="3504" y="240"/>
                  </a:lnTo>
                  <a:lnTo>
                    <a:pt x="0" y="240"/>
                  </a:ln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0" name="Freeform 35">
              <a:extLst>
                <a:ext uri="{FF2B5EF4-FFF2-40B4-BE49-F238E27FC236}">
                  <a16:creationId xmlns:a16="http://schemas.microsoft.com/office/drawing/2014/main" id="{3A029FB6-A0C9-8237-30B9-77CC938A5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1805"/>
              <a:ext cx="3504" cy="240"/>
            </a:xfrm>
            <a:custGeom>
              <a:avLst/>
              <a:gdLst>
                <a:gd name="T0" fmla="*/ 3216 w 3504"/>
                <a:gd name="T1" fmla="*/ 0 h 240"/>
                <a:gd name="T2" fmla="*/ 3504 w 3504"/>
                <a:gd name="T3" fmla="*/ 0 h 240"/>
                <a:gd name="T4" fmla="*/ 3504 w 3504"/>
                <a:gd name="T5" fmla="*/ 240 h 240"/>
                <a:gd name="T6" fmla="*/ 0 w 3504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04" h="240">
                  <a:moveTo>
                    <a:pt x="3216" y="0"/>
                  </a:moveTo>
                  <a:lnTo>
                    <a:pt x="3504" y="0"/>
                  </a:lnTo>
                  <a:lnTo>
                    <a:pt x="3504" y="240"/>
                  </a:lnTo>
                  <a:lnTo>
                    <a:pt x="0" y="240"/>
                  </a:ln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1" name="Freeform 36">
              <a:extLst>
                <a:ext uri="{FF2B5EF4-FFF2-40B4-BE49-F238E27FC236}">
                  <a16:creationId xmlns:a16="http://schemas.microsoft.com/office/drawing/2014/main" id="{694BCC0F-14B0-CBA5-38EC-7A84043A2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2957"/>
              <a:ext cx="3504" cy="240"/>
            </a:xfrm>
            <a:custGeom>
              <a:avLst/>
              <a:gdLst>
                <a:gd name="T0" fmla="*/ 3216 w 3504"/>
                <a:gd name="T1" fmla="*/ 0 h 240"/>
                <a:gd name="T2" fmla="*/ 3504 w 3504"/>
                <a:gd name="T3" fmla="*/ 0 h 240"/>
                <a:gd name="T4" fmla="*/ 3504 w 3504"/>
                <a:gd name="T5" fmla="*/ 240 h 240"/>
                <a:gd name="T6" fmla="*/ 0 w 3504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04" h="240">
                  <a:moveTo>
                    <a:pt x="3216" y="0"/>
                  </a:moveTo>
                  <a:lnTo>
                    <a:pt x="3504" y="0"/>
                  </a:lnTo>
                  <a:lnTo>
                    <a:pt x="3504" y="240"/>
                  </a:lnTo>
                  <a:lnTo>
                    <a:pt x="0" y="240"/>
                  </a:ln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2" name="Freeform 37">
              <a:extLst>
                <a:ext uri="{FF2B5EF4-FFF2-40B4-BE49-F238E27FC236}">
                  <a16:creationId xmlns:a16="http://schemas.microsoft.com/office/drawing/2014/main" id="{00C77641-5B03-44FF-1645-C1D45BA49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2333"/>
              <a:ext cx="3504" cy="240"/>
            </a:xfrm>
            <a:custGeom>
              <a:avLst/>
              <a:gdLst>
                <a:gd name="T0" fmla="*/ 3216 w 3504"/>
                <a:gd name="T1" fmla="*/ 0 h 240"/>
                <a:gd name="T2" fmla="*/ 3504 w 3504"/>
                <a:gd name="T3" fmla="*/ 0 h 240"/>
                <a:gd name="T4" fmla="*/ 3504 w 3504"/>
                <a:gd name="T5" fmla="*/ 240 h 240"/>
                <a:gd name="T6" fmla="*/ 0 w 3504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04" h="240">
                  <a:moveTo>
                    <a:pt x="3216" y="0"/>
                  </a:moveTo>
                  <a:lnTo>
                    <a:pt x="3504" y="0"/>
                  </a:lnTo>
                  <a:lnTo>
                    <a:pt x="3504" y="240"/>
                  </a:lnTo>
                  <a:lnTo>
                    <a:pt x="0" y="240"/>
                  </a:ln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3" name="Freeform 38">
              <a:extLst>
                <a:ext uri="{FF2B5EF4-FFF2-40B4-BE49-F238E27FC236}">
                  <a16:creationId xmlns:a16="http://schemas.microsoft.com/office/drawing/2014/main" id="{BC23A4F3-4EF2-10CF-2989-706A29DD1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0" y="989"/>
              <a:ext cx="288" cy="192"/>
            </a:xfrm>
            <a:custGeom>
              <a:avLst/>
              <a:gdLst>
                <a:gd name="T0" fmla="*/ 0 w 288"/>
                <a:gd name="T1" fmla="*/ 0 h 192"/>
                <a:gd name="T2" fmla="*/ 288 w 288"/>
                <a:gd name="T3" fmla="*/ 0 h 192"/>
                <a:gd name="T4" fmla="*/ 288 w 288"/>
                <a:gd name="T5" fmla="*/ 192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192">
                  <a:moveTo>
                    <a:pt x="0" y="0"/>
                  </a:moveTo>
                  <a:lnTo>
                    <a:pt x="288" y="0"/>
                  </a:lnTo>
                  <a:lnTo>
                    <a:pt x="288" y="192"/>
                  </a:lnTo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6" name="Line 39">
            <a:extLst>
              <a:ext uri="{FF2B5EF4-FFF2-40B4-BE49-F238E27FC236}">
                <a16:creationId xmlns:a16="http://schemas.microsoft.com/office/drawing/2014/main" id="{24883BD9-D3E1-27A1-B3F7-B063B1F34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4922838"/>
            <a:ext cx="600075" cy="63976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Text Box 40">
            <a:extLst>
              <a:ext uri="{FF2B5EF4-FFF2-40B4-BE49-F238E27FC236}">
                <a16:creationId xmlns:a16="http://schemas.microsoft.com/office/drawing/2014/main" id="{5CD469CF-3EDD-2723-6F3B-32F976FE6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638800"/>
            <a:ext cx="11414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>
                <a:latin typeface="Comic Sans MS" panose="030F0902030302020204" pitchFamily="66" charset="0"/>
              </a:rPr>
              <a:t>Memory</a:t>
            </a:r>
          </a:p>
        </p:txBody>
      </p:sp>
      <p:sp>
        <p:nvSpPr>
          <p:cNvPr id="19468" name="Rectangle 41">
            <a:extLst>
              <a:ext uri="{FF2B5EF4-FFF2-40B4-BE49-F238E27FC236}">
                <a16:creationId xmlns:a16="http://schemas.microsoft.com/office/drawing/2014/main" id="{B1FF3021-BA65-43DB-BB63-F29690FD4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3505200" cy="1066800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400">
                <a:latin typeface="Comic Sans MS" panose="030F0902030302020204" pitchFamily="66" charset="0"/>
              </a:rPr>
              <a:t>SCOREBOARD</a:t>
            </a:r>
          </a:p>
        </p:txBody>
      </p:sp>
      <p:sp>
        <p:nvSpPr>
          <p:cNvPr id="19469" name="Freeform 42">
            <a:extLst>
              <a:ext uri="{FF2B5EF4-FFF2-40B4-BE49-F238E27FC236}">
                <a16:creationId xmlns:a16="http://schemas.microsoft.com/office/drawing/2014/main" id="{57E5C814-5CC4-1791-EC7B-D0DB9AC598F5}"/>
              </a:ext>
            </a:extLst>
          </p:cNvPr>
          <p:cNvSpPr>
            <a:spLocks/>
          </p:cNvSpPr>
          <p:nvPr/>
        </p:nvSpPr>
        <p:spPr bwMode="auto">
          <a:xfrm>
            <a:off x="1676400" y="5410200"/>
            <a:ext cx="1219200" cy="533400"/>
          </a:xfrm>
          <a:custGeom>
            <a:avLst/>
            <a:gdLst>
              <a:gd name="T0" fmla="*/ 1219200 w 816"/>
              <a:gd name="T1" fmla="*/ 533400 h 336"/>
              <a:gd name="T2" fmla="*/ 0 w 816"/>
              <a:gd name="T3" fmla="*/ 533400 h 336"/>
              <a:gd name="T4" fmla="*/ 0 w 816"/>
              <a:gd name="T5" fmla="*/ 0 h 33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16" h="336">
                <a:moveTo>
                  <a:pt x="816" y="336"/>
                </a:moveTo>
                <a:lnTo>
                  <a:pt x="0" y="336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Date Placeholder 3">
            <a:extLst>
              <a:ext uri="{FF2B5EF4-FFF2-40B4-BE49-F238E27FC236}">
                <a16:creationId xmlns:a16="http://schemas.microsoft.com/office/drawing/2014/main" id="{EEADF963-0F88-338E-A3F2-589903730C7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83971" name="Footer Placeholder 4">
            <a:extLst>
              <a:ext uri="{FF2B5EF4-FFF2-40B4-BE49-F238E27FC236}">
                <a16:creationId xmlns:a16="http://schemas.microsoft.com/office/drawing/2014/main" id="{D2CCAB0C-39E4-6F82-43AE-30E54976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83972" name="Slide Number Placeholder 5">
            <a:extLst>
              <a:ext uri="{FF2B5EF4-FFF2-40B4-BE49-F238E27FC236}">
                <a16:creationId xmlns:a16="http://schemas.microsoft.com/office/drawing/2014/main" id="{9CC707A7-31F3-9A87-F7F0-308D79C6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10350B-8468-644B-A93B-0496D96542AC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70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Rectangle 2">
            <a:extLst>
              <a:ext uri="{FF2B5EF4-FFF2-40B4-BE49-F238E27FC236}">
                <a16:creationId xmlns:a16="http://schemas.microsoft.com/office/drawing/2014/main" id="{47EA23FE-7A84-FFA6-152D-99CA96F0D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6962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Compare to Scoreboard Cycle 62</a:t>
            </a:r>
          </a:p>
        </p:txBody>
      </p:sp>
      <p:graphicFrame>
        <p:nvGraphicFramePr>
          <p:cNvPr id="83974" name="Object 3">
            <a:extLst>
              <a:ext uri="{FF2B5EF4-FFF2-40B4-BE49-F238E27FC236}">
                <a16:creationId xmlns:a16="http://schemas.microsoft.com/office/drawing/2014/main" id="{479F0074-A2A1-E0F5-F7A1-7EBFD3A0DCA2}"/>
              </a:ext>
            </a:extLst>
          </p:cNvPr>
          <p:cNvGraphicFramePr>
            <a:graphicFrameLocks/>
          </p:cNvGraphicFramePr>
          <p:nvPr/>
        </p:nvGraphicFramePr>
        <p:xfrm>
          <a:off x="457200" y="1600200"/>
          <a:ext cx="8031163" cy="221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2476500" progId="Excel.Sheet.8">
                  <p:embed/>
                </p:oleObj>
              </mc:Choice>
              <mc:Fallback>
                <p:oleObj name="Worksheet" r:id="rId2" imgW="8953500" imgH="24765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600200"/>
                        <a:ext cx="8031163" cy="221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AutoShape 4">
            <a:extLst>
              <a:ext uri="{FF2B5EF4-FFF2-40B4-BE49-F238E27FC236}">
                <a16:creationId xmlns:a16="http://schemas.microsoft.com/office/drawing/2014/main" id="{40871982-71C1-9F3D-EFB4-B90403C43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209800"/>
            <a:ext cx="461963" cy="1600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3976" name="AutoShape 5">
            <a:extLst>
              <a:ext uri="{FF2B5EF4-FFF2-40B4-BE49-F238E27FC236}">
                <a16:creationId xmlns:a16="http://schemas.microsoft.com/office/drawing/2014/main" id="{75D7C13B-CBFC-C65A-49F5-337CEE028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2743200"/>
            <a:ext cx="1066800" cy="1066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3977" name="AutoShape 6">
            <a:extLst>
              <a:ext uri="{FF2B5EF4-FFF2-40B4-BE49-F238E27FC236}">
                <a16:creationId xmlns:a16="http://schemas.microsoft.com/office/drawing/2014/main" id="{0B7AE23A-6832-22A0-8550-53CFC380E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09800"/>
            <a:ext cx="461963" cy="1600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229383" name="Rectangle 7">
            <a:extLst>
              <a:ext uri="{FF2B5EF4-FFF2-40B4-BE49-F238E27FC236}">
                <a16:creationId xmlns:a16="http://schemas.microsoft.com/office/drawing/2014/main" id="{145F9BAB-0E87-F459-6971-50ADB4329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67200"/>
            <a:ext cx="7772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6858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Why take longer on scoreboard/6600?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Structural Hazards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Lack of forwarding </a:t>
            </a:r>
          </a:p>
        </p:txBody>
      </p:sp>
      <p:sp>
        <p:nvSpPr>
          <p:cNvPr id="83979" name="AutoShape 9">
            <a:extLst>
              <a:ext uri="{FF2B5EF4-FFF2-40B4-BE49-F238E27FC236}">
                <a16:creationId xmlns:a16="http://schemas.microsoft.com/office/drawing/2014/main" id="{EF09BB5C-33FC-525C-1BD6-9C25E69CE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09800"/>
            <a:ext cx="461963" cy="1600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3980" name="AutoShape 10">
            <a:extLst>
              <a:ext uri="{FF2B5EF4-FFF2-40B4-BE49-F238E27FC236}">
                <a16:creationId xmlns:a16="http://schemas.microsoft.com/office/drawing/2014/main" id="{C86E5A63-90E2-3183-11CB-230395766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09800"/>
            <a:ext cx="461963" cy="16002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3981" name="AutoShape 12">
            <a:extLst>
              <a:ext uri="{FF2B5EF4-FFF2-40B4-BE49-F238E27FC236}">
                <a16:creationId xmlns:a16="http://schemas.microsoft.com/office/drawing/2014/main" id="{25A18909-E994-ABE2-6841-FA472387F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743200"/>
            <a:ext cx="461963" cy="1066800"/>
          </a:xfrm>
          <a:prstGeom prst="roundRect">
            <a:avLst>
              <a:gd name="adj" fmla="val 16667"/>
            </a:avLst>
          </a:prstGeom>
          <a:noFill/>
          <a:ln w="571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83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Date Placeholder 3">
            <a:extLst>
              <a:ext uri="{FF2B5EF4-FFF2-40B4-BE49-F238E27FC236}">
                <a16:creationId xmlns:a16="http://schemas.microsoft.com/office/drawing/2014/main" id="{2E649C51-9759-2BBC-49A8-AF9864E8AED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84995" name="Footer Placeholder 4">
            <a:extLst>
              <a:ext uri="{FF2B5EF4-FFF2-40B4-BE49-F238E27FC236}">
                <a16:creationId xmlns:a16="http://schemas.microsoft.com/office/drawing/2014/main" id="{58DD7867-32C5-33B2-6C3C-CEABEA80C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84996" name="Slide Number Placeholder 5">
            <a:extLst>
              <a:ext uri="{FF2B5EF4-FFF2-40B4-BE49-F238E27FC236}">
                <a16:creationId xmlns:a16="http://schemas.microsoft.com/office/drawing/2014/main" id="{3E312F3F-984A-5615-DEBF-80A6AD6F2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805CA6-88E2-C24E-975B-33B0FCF7555C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71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7" name="Rectangle 2">
            <a:extLst>
              <a:ext uri="{FF2B5EF4-FFF2-40B4-BE49-F238E27FC236}">
                <a16:creationId xmlns:a16="http://schemas.microsoft.com/office/drawing/2014/main" id="{619F4CD8-E11E-4242-1A61-26626F381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292975" cy="7366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v. Scoreboard</a:t>
            </a:r>
            <a:br>
              <a:rPr lang="en-US" altLang="en-US"/>
            </a:br>
            <a:r>
              <a:rPr lang="en-US" altLang="en-US"/>
              <a:t>(IBM 360/91 v. CDC 6600)</a:t>
            </a:r>
          </a:p>
        </p:txBody>
      </p:sp>
      <p:sp>
        <p:nvSpPr>
          <p:cNvPr id="84998" name="Rectangle 3">
            <a:extLst>
              <a:ext uri="{FF2B5EF4-FFF2-40B4-BE49-F238E27FC236}">
                <a16:creationId xmlns:a16="http://schemas.microsoft.com/office/drawing/2014/main" id="{58EDBD62-76A9-E38A-9307-D66177A31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803400"/>
            <a:ext cx="8686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/>
              <a:t>	Pipelined Functional Units 	Multiple Functional Units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/>
              <a:t>	(6 load, 3 store, 3 +, 2 x/÷) 	(1 load/store, 1 + , 2 x, 1 ÷) 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/>
              <a:t>	window size: ≤ 14 instructions	 ≤ 5 instructions 	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/>
              <a:t>	No issue on structural hazard	same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/>
              <a:t>	WAR: renaming avoids	stall completion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/>
              <a:t>	WAW: renaming avoids	stall issue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/>
              <a:t>	Broadcast results from FU	Write/read registers</a:t>
            </a:r>
          </a:p>
          <a:p>
            <a:pPr marL="0" indent="0">
              <a:buFontTx/>
              <a:buNone/>
              <a:tabLst>
                <a:tab pos="2286000" algn="ctr"/>
                <a:tab pos="6515100" algn="ctr"/>
              </a:tabLst>
            </a:pPr>
            <a:r>
              <a:rPr lang="en-US" altLang="en-US"/>
              <a:t>	Control: reservation stations	central scoreboard	</a:t>
            </a:r>
          </a:p>
          <a:p>
            <a:pPr marL="0" indent="0">
              <a:tabLst>
                <a:tab pos="2286000" algn="ctr"/>
                <a:tab pos="6515100" algn="ctr"/>
              </a:tabLst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Date Placeholder 3">
            <a:extLst>
              <a:ext uri="{FF2B5EF4-FFF2-40B4-BE49-F238E27FC236}">
                <a16:creationId xmlns:a16="http://schemas.microsoft.com/office/drawing/2014/main" id="{B5E9A0B0-20C0-7E41-6905-8E56636E555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86019" name="Footer Placeholder 4">
            <a:extLst>
              <a:ext uri="{FF2B5EF4-FFF2-40B4-BE49-F238E27FC236}">
                <a16:creationId xmlns:a16="http://schemas.microsoft.com/office/drawing/2014/main" id="{D3D1BA66-1EF2-CBAA-D427-D0A5B41B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86020" name="Slide Number Placeholder 5">
            <a:extLst>
              <a:ext uri="{FF2B5EF4-FFF2-40B4-BE49-F238E27FC236}">
                <a16:creationId xmlns:a16="http://schemas.microsoft.com/office/drawing/2014/main" id="{CB28A334-5D32-F4C7-AFF2-028BD513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55DF235-968A-9C49-9CAE-50DA5E76916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72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6021" name="Rectangle 2">
            <a:extLst>
              <a:ext uri="{FF2B5EF4-FFF2-40B4-BE49-F238E27FC236}">
                <a16:creationId xmlns:a16="http://schemas.microsoft.com/office/drawing/2014/main" id="{03084C97-5BE6-23B4-324B-2FF87C510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457200"/>
            <a:ext cx="862965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Recall: Unrolled Loop That Minimizes Stalls</a:t>
            </a:r>
          </a:p>
        </p:txBody>
      </p:sp>
      <p:sp>
        <p:nvSpPr>
          <p:cNvPr id="999427" name="Rectangle 3">
            <a:extLst>
              <a:ext uri="{FF2B5EF4-FFF2-40B4-BE49-F238E27FC236}">
                <a16:creationId xmlns:a16="http://schemas.microsoft.com/office/drawing/2014/main" id="{C9E2F9B3-5409-C694-3904-D3350AE832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5550" y="1466850"/>
            <a:ext cx="3841750" cy="3352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tabLst>
                <a:tab pos="1200150" algn="l"/>
                <a:tab pos="1657350" algn="l"/>
                <a:tab pos="3028950" algn="l"/>
              </a:tabLst>
            </a:pPr>
            <a:r>
              <a:rPr lang="en-US" altLang="en-US">
                <a:solidFill>
                  <a:schemeClr val="hlink"/>
                </a:solidFill>
              </a:rPr>
              <a:t>What assumptions made when moved code?</a:t>
            </a:r>
          </a:p>
          <a:p>
            <a:pPr lvl="1">
              <a:tabLst>
                <a:tab pos="1200150" algn="l"/>
                <a:tab pos="1657350" algn="l"/>
                <a:tab pos="3028950" algn="l"/>
              </a:tabLst>
            </a:pPr>
            <a:r>
              <a:rPr lang="en-US" altLang="en-US"/>
              <a:t>OK to move store past SUBI even though changes register</a:t>
            </a:r>
          </a:p>
          <a:p>
            <a:pPr lvl="1">
              <a:tabLst>
                <a:tab pos="1200150" algn="l"/>
                <a:tab pos="1657350" algn="l"/>
                <a:tab pos="3028950" algn="l"/>
              </a:tabLst>
            </a:pPr>
            <a:r>
              <a:rPr lang="en-US" altLang="en-US"/>
              <a:t>OK to move loads before stores: get right data?</a:t>
            </a:r>
          </a:p>
          <a:p>
            <a:pPr lvl="1">
              <a:tabLst>
                <a:tab pos="1200150" algn="l"/>
                <a:tab pos="1657350" algn="l"/>
                <a:tab pos="3028950" algn="l"/>
              </a:tabLst>
            </a:pPr>
            <a:r>
              <a:rPr lang="en-US" altLang="en-US"/>
              <a:t>When is it safe for compiler to do such changes?</a:t>
            </a:r>
          </a:p>
        </p:txBody>
      </p:sp>
      <p:sp>
        <p:nvSpPr>
          <p:cNvPr id="86023" name="Rectangle 4">
            <a:extLst>
              <a:ext uri="{FF2B5EF4-FFF2-40B4-BE49-F238E27FC236}">
                <a16:creationId xmlns:a16="http://schemas.microsoft.com/office/drawing/2014/main" id="{1561AE0E-C9B7-5BA2-79D6-E679C1B0F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100" y="1143000"/>
            <a:ext cx="8458200" cy="223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6024" name="Rectangle 5">
            <a:extLst>
              <a:ext uri="{FF2B5EF4-FFF2-40B4-BE49-F238E27FC236}">
                <a16:creationId xmlns:a16="http://schemas.microsoft.com/office/drawing/2014/main" id="{F5DCA14D-6816-D3FC-A472-4FF7405C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3" y="1362075"/>
            <a:ext cx="6678612" cy="4938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>
            <a:lvl1pPr>
              <a:tabLst>
                <a:tab pos="971550" algn="l"/>
                <a:tab pos="1885950" algn="l"/>
                <a:tab pos="36576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71550" algn="l"/>
                <a:tab pos="1885950" algn="l"/>
                <a:tab pos="36576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71550" algn="l"/>
                <a:tab pos="1885950" algn="l"/>
                <a:tab pos="36576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71550" algn="l"/>
                <a:tab pos="1885950" algn="l"/>
                <a:tab pos="36576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71550" algn="l"/>
                <a:tab pos="1885950" algn="l"/>
                <a:tab pos="36576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71550" algn="l"/>
                <a:tab pos="1885950" algn="l"/>
                <a:tab pos="365760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 Loop:	LD	F0,0(R1)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2	LD	F6,-8(R1)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3	LD	F10,-16(R1)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4	LD	F14,-24(R1)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5	ADDD	F4,F0,F2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6	ADDD	F8,F6,F2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7	ADDD	F12,F10,F2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8	ADDD	F16,F14,F2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9	SD	0(R1),F4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10	SD	-8(R1),F8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11	SD	-16(R1),F12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12	SUBI	R1,R1,#32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13	BNEZ	R1,LOOP</a:t>
            </a:r>
          </a:p>
          <a:p>
            <a:pPr algn="l">
              <a:spcBef>
                <a:spcPct val="0"/>
              </a:spcBef>
            </a:pPr>
            <a:r>
              <a:rPr lang="en-US" altLang="en-US" sz="1800">
                <a:latin typeface="Courier New" panose="02070309020205020404" pitchFamily="49" charset="0"/>
              </a:rPr>
              <a:t>14	SD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8</a:t>
            </a:r>
            <a:r>
              <a:rPr lang="en-US" altLang="en-US" sz="1800">
                <a:latin typeface="Courier New" panose="02070309020205020404" pitchFamily="49" charset="0"/>
              </a:rPr>
              <a:t>(R1),F16	</a:t>
            </a:r>
            <a: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  <a:t>; 8-32 = -24</a:t>
            </a:r>
            <a:br>
              <a:rPr lang="en-US" altLang="en-US" sz="1800">
                <a:solidFill>
                  <a:schemeClr val="accent2"/>
                </a:solidFill>
                <a:latin typeface="Courier New" panose="02070309020205020404" pitchFamily="49" charset="0"/>
              </a:rPr>
            </a:br>
            <a:endParaRPr lang="en-US" altLang="en-US" sz="1800"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</a:pPr>
            <a:r>
              <a:rPr lang="en-US" altLang="en-US" sz="2400">
                <a:latin typeface="Courier" pitchFamily="2" charset="0"/>
              </a:rPr>
              <a:t> </a:t>
            </a:r>
            <a:r>
              <a:rPr lang="en-US" altLang="en-US" sz="2400" i="1">
                <a:latin typeface="Comic Sans MS" panose="030F0902030302020204" pitchFamily="66" charset="0"/>
              </a:rPr>
              <a:t>14 clock cycles, or 3.5 per iteration</a:t>
            </a:r>
          </a:p>
          <a:p>
            <a:pPr algn="l">
              <a:spcBef>
                <a:spcPct val="0"/>
              </a:spcBef>
            </a:pPr>
            <a:endParaRPr lang="en-US" altLang="en-US" sz="2400">
              <a:latin typeface="Comic Sans MS" panose="030F0902030302020204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9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99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99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9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9427" grpId="0" build="p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Date Placeholder 3">
            <a:extLst>
              <a:ext uri="{FF2B5EF4-FFF2-40B4-BE49-F238E27FC236}">
                <a16:creationId xmlns:a16="http://schemas.microsoft.com/office/drawing/2014/main" id="{3775F8A5-DA43-21C3-EA4B-743DA03D1DF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87043" name="Footer Placeholder 4">
            <a:extLst>
              <a:ext uri="{FF2B5EF4-FFF2-40B4-BE49-F238E27FC236}">
                <a16:creationId xmlns:a16="http://schemas.microsoft.com/office/drawing/2014/main" id="{36692E24-4B88-34FE-04C2-DA3CF6508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87044" name="Slide Number Placeholder 5">
            <a:extLst>
              <a:ext uri="{FF2B5EF4-FFF2-40B4-BE49-F238E27FC236}">
                <a16:creationId xmlns:a16="http://schemas.microsoft.com/office/drawing/2014/main" id="{8C84307F-9717-506F-DB9D-36FAEC78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23DDFB8-614A-6A49-94D1-3E239B373164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73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045" name="Rectangle 2">
            <a:extLst>
              <a:ext uri="{FF2B5EF4-FFF2-40B4-BE49-F238E27FC236}">
                <a16:creationId xmlns:a16="http://schemas.microsoft.com/office/drawing/2014/main" id="{3E57C3FB-C1EF-47E8-0725-ED29893F7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Tomasulo Loop Example</a:t>
            </a:r>
          </a:p>
        </p:txBody>
      </p:sp>
      <p:sp>
        <p:nvSpPr>
          <p:cNvPr id="87046" name="Rectangle 3">
            <a:extLst>
              <a:ext uri="{FF2B5EF4-FFF2-40B4-BE49-F238E27FC236}">
                <a16:creationId xmlns:a16="http://schemas.microsoft.com/office/drawing/2014/main" id="{AE4B1196-B88F-73A8-0895-925FED3A96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1295400"/>
            <a:ext cx="7543800" cy="4114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Loop:	LD		F0	0	R1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		MULTD		F4	F0	F2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		SD		F4	0	R1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		SUBI		R1	R1	#8</a:t>
            </a:r>
          </a:p>
          <a:p>
            <a:pPr>
              <a:buFontTx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		BNEZ		R1	Loop</a:t>
            </a:r>
          </a:p>
          <a:p>
            <a:pPr>
              <a:buFontTx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r>
              <a:rPr lang="en-US" altLang="en-US" sz="2000"/>
              <a:t>Assume Multiply takes 4 clocks</a:t>
            </a:r>
          </a:p>
          <a:p>
            <a:r>
              <a:rPr lang="en-US" altLang="en-US" sz="2000"/>
              <a:t>Assume first load takes 8 clocks (cache miss), second load takes 1 clock (hit)</a:t>
            </a:r>
          </a:p>
          <a:p>
            <a:r>
              <a:rPr lang="en-US" altLang="en-US" sz="2000"/>
              <a:t>To be clear, will show clocks for SUBI, BNEZ</a:t>
            </a:r>
          </a:p>
          <a:p>
            <a:r>
              <a:rPr lang="en-US" altLang="en-US" sz="2000"/>
              <a:t>Reality: integer instructions ahead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Date Placeholder 3">
            <a:extLst>
              <a:ext uri="{FF2B5EF4-FFF2-40B4-BE49-F238E27FC236}">
                <a16:creationId xmlns:a16="http://schemas.microsoft.com/office/drawing/2014/main" id="{B2343228-F77C-7286-9B19-316EA585AC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88067" name="Footer Placeholder 4">
            <a:extLst>
              <a:ext uri="{FF2B5EF4-FFF2-40B4-BE49-F238E27FC236}">
                <a16:creationId xmlns:a16="http://schemas.microsoft.com/office/drawing/2014/main" id="{AB1BA38A-DE39-A70D-3DD6-AA521BC05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88068" name="Slide Number Placeholder 5">
            <a:extLst>
              <a:ext uri="{FF2B5EF4-FFF2-40B4-BE49-F238E27FC236}">
                <a16:creationId xmlns:a16="http://schemas.microsoft.com/office/drawing/2014/main" id="{09D3A458-7096-F2FF-A9EA-6DD7871BB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F401B7-43EB-394E-9B98-F4E9F13A172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74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069" name="Rectangle 2">
            <a:extLst>
              <a:ext uri="{FF2B5EF4-FFF2-40B4-BE49-F238E27FC236}">
                <a16:creationId xmlns:a16="http://schemas.microsoft.com/office/drawing/2014/main" id="{C9C87C00-947D-DFE7-35E4-07CFB8660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</a:t>
            </a:r>
          </a:p>
        </p:txBody>
      </p:sp>
      <p:graphicFrame>
        <p:nvGraphicFramePr>
          <p:cNvPr id="88070" name="Object 3">
            <a:extLst>
              <a:ext uri="{FF2B5EF4-FFF2-40B4-BE49-F238E27FC236}">
                <a16:creationId xmlns:a16="http://schemas.microsoft.com/office/drawing/2014/main" id="{4FCBF5CA-ED9C-D497-8CB7-44621836F4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12825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890000" imgH="5829300" progId="Excel.Sheet.8">
                  <p:embed/>
                </p:oleObj>
              </mc:Choice>
              <mc:Fallback>
                <p:oleObj name="Worksheet" r:id="rId2" imgW="88900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12825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Date Placeholder 3">
            <a:extLst>
              <a:ext uri="{FF2B5EF4-FFF2-40B4-BE49-F238E27FC236}">
                <a16:creationId xmlns:a16="http://schemas.microsoft.com/office/drawing/2014/main" id="{FA9110E0-9FBD-1C5E-C648-C23A697C53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89091" name="Footer Placeholder 4">
            <a:extLst>
              <a:ext uri="{FF2B5EF4-FFF2-40B4-BE49-F238E27FC236}">
                <a16:creationId xmlns:a16="http://schemas.microsoft.com/office/drawing/2014/main" id="{4C131327-D0A2-6228-0671-1C3E0055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89092" name="Slide Number Placeholder 5">
            <a:extLst>
              <a:ext uri="{FF2B5EF4-FFF2-40B4-BE49-F238E27FC236}">
                <a16:creationId xmlns:a16="http://schemas.microsoft.com/office/drawing/2014/main" id="{77F2BA8A-2C1A-4075-F038-37AA53BBF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1966C4-6D83-8441-8C49-B139BF6A737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75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093" name="Rectangle 2">
            <a:extLst>
              <a:ext uri="{FF2B5EF4-FFF2-40B4-BE49-F238E27FC236}">
                <a16:creationId xmlns:a16="http://schemas.microsoft.com/office/drawing/2014/main" id="{ADC23294-3F09-5E5D-233D-8175D1491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1</a:t>
            </a:r>
          </a:p>
        </p:txBody>
      </p:sp>
      <p:graphicFrame>
        <p:nvGraphicFramePr>
          <p:cNvPr id="89094" name="Object 3">
            <a:extLst>
              <a:ext uri="{FF2B5EF4-FFF2-40B4-BE49-F238E27FC236}">
                <a16:creationId xmlns:a16="http://schemas.microsoft.com/office/drawing/2014/main" id="{F483CAC4-9E69-FC2F-5F78-68EC4506CF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12825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12825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Date Placeholder 3">
            <a:extLst>
              <a:ext uri="{FF2B5EF4-FFF2-40B4-BE49-F238E27FC236}">
                <a16:creationId xmlns:a16="http://schemas.microsoft.com/office/drawing/2014/main" id="{572C4E1F-6DEA-C4E8-BAF8-9E628EDFAF2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90115" name="Footer Placeholder 4">
            <a:extLst>
              <a:ext uri="{FF2B5EF4-FFF2-40B4-BE49-F238E27FC236}">
                <a16:creationId xmlns:a16="http://schemas.microsoft.com/office/drawing/2014/main" id="{518D3C14-9E45-1FA1-C229-AD87E7510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90116" name="Slide Number Placeholder 5">
            <a:extLst>
              <a:ext uri="{FF2B5EF4-FFF2-40B4-BE49-F238E27FC236}">
                <a16:creationId xmlns:a16="http://schemas.microsoft.com/office/drawing/2014/main" id="{089C8A60-FE04-EE55-850F-00B81F21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6ECC62-F623-124C-8AA0-C68FF4DABC28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76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0117" name="Rectangle 2">
            <a:extLst>
              <a:ext uri="{FF2B5EF4-FFF2-40B4-BE49-F238E27FC236}">
                <a16:creationId xmlns:a16="http://schemas.microsoft.com/office/drawing/2014/main" id="{5576E906-769C-F58E-40B6-81D372AFC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2</a:t>
            </a:r>
          </a:p>
        </p:txBody>
      </p:sp>
      <p:graphicFrame>
        <p:nvGraphicFramePr>
          <p:cNvPr id="90118" name="Object 3">
            <a:extLst>
              <a:ext uri="{FF2B5EF4-FFF2-40B4-BE49-F238E27FC236}">
                <a16:creationId xmlns:a16="http://schemas.microsoft.com/office/drawing/2014/main" id="{0C6B7D85-250B-1BDD-011D-FCB5620212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12825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12825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Date Placeholder 3">
            <a:extLst>
              <a:ext uri="{FF2B5EF4-FFF2-40B4-BE49-F238E27FC236}">
                <a16:creationId xmlns:a16="http://schemas.microsoft.com/office/drawing/2014/main" id="{8DAD4DAE-C520-7545-E8AB-5F31E07C40E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91139" name="Footer Placeholder 4">
            <a:extLst>
              <a:ext uri="{FF2B5EF4-FFF2-40B4-BE49-F238E27FC236}">
                <a16:creationId xmlns:a16="http://schemas.microsoft.com/office/drawing/2014/main" id="{BE407E38-80D0-1A89-0EAD-8AD68BA3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91140" name="Slide Number Placeholder 5">
            <a:extLst>
              <a:ext uri="{FF2B5EF4-FFF2-40B4-BE49-F238E27FC236}">
                <a16:creationId xmlns:a16="http://schemas.microsoft.com/office/drawing/2014/main" id="{838B20A5-D52A-798E-842C-3874E5CA1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35F93D-0D9B-7140-8824-D6507CDBE93E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77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1141" name="Rectangle 2">
            <a:extLst>
              <a:ext uri="{FF2B5EF4-FFF2-40B4-BE49-F238E27FC236}">
                <a16:creationId xmlns:a16="http://schemas.microsoft.com/office/drawing/2014/main" id="{E941229B-3E54-30E7-0C94-C6486389F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3</a:t>
            </a:r>
          </a:p>
        </p:txBody>
      </p:sp>
      <p:graphicFrame>
        <p:nvGraphicFramePr>
          <p:cNvPr id="91142" name="Object 3">
            <a:extLst>
              <a:ext uri="{FF2B5EF4-FFF2-40B4-BE49-F238E27FC236}">
                <a16:creationId xmlns:a16="http://schemas.microsoft.com/office/drawing/2014/main" id="{2A3A3F97-1C5C-282E-CE3B-D1F9605105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39813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39813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3892" name="Rectangle 4">
            <a:extLst>
              <a:ext uri="{FF2B5EF4-FFF2-40B4-BE49-F238E27FC236}">
                <a16:creationId xmlns:a16="http://schemas.microsoft.com/office/drawing/2014/main" id="{4D81526C-22CA-A50B-A9B5-EE1A36D84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248400"/>
            <a:ext cx="8032750" cy="4445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</a:extLst>
        </p:spPr>
        <p:txBody>
          <a:bodyPr lIns="90487" tIns="44450" rIns="90487" bIns="44450"/>
          <a:lstStyle/>
          <a:p>
            <a:r>
              <a:rPr lang="en-US" altLang="en-US">
                <a:solidFill>
                  <a:schemeClr val="hlink"/>
                </a:solidFill>
              </a:rPr>
              <a:t>Implicit renaming sets up “DataFlow” graph</a:t>
            </a:r>
          </a:p>
        </p:txBody>
      </p:sp>
      <p:grpSp>
        <p:nvGrpSpPr>
          <p:cNvPr id="293893" name="Group 5">
            <a:extLst>
              <a:ext uri="{FF2B5EF4-FFF2-40B4-BE49-F238E27FC236}">
                <a16:creationId xmlns:a16="http://schemas.microsoft.com/office/drawing/2014/main" id="{51BD1E2C-F9F6-AA0D-BB1A-54D17E0157C3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878013"/>
            <a:ext cx="4191000" cy="2819400"/>
            <a:chOff x="2208" y="1056"/>
            <a:chExt cx="2640" cy="1776"/>
          </a:xfrm>
        </p:grpSpPr>
        <p:sp>
          <p:nvSpPr>
            <p:cNvPr id="91145" name="Line 6">
              <a:extLst>
                <a:ext uri="{FF2B5EF4-FFF2-40B4-BE49-F238E27FC236}">
                  <a16:creationId xmlns:a16="http://schemas.microsoft.com/office/drawing/2014/main" id="{B4CC9F7F-73E7-75EB-1670-3B75AFA086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08" y="1056"/>
              <a:ext cx="1824" cy="177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46" name="Line 7">
              <a:extLst>
                <a:ext uri="{FF2B5EF4-FFF2-40B4-BE49-F238E27FC236}">
                  <a16:creationId xmlns:a16="http://schemas.microsoft.com/office/drawing/2014/main" id="{6E06910A-628C-4B4E-F31F-5995002468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1536"/>
              <a:ext cx="2592" cy="129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3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2" grpId="0" build="p" autoUpdateAnimBg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Date Placeholder 3">
            <a:extLst>
              <a:ext uri="{FF2B5EF4-FFF2-40B4-BE49-F238E27FC236}">
                <a16:creationId xmlns:a16="http://schemas.microsoft.com/office/drawing/2014/main" id="{1AC13E93-B84F-2161-2A78-0E9C11498D4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92163" name="Footer Placeholder 4">
            <a:extLst>
              <a:ext uri="{FF2B5EF4-FFF2-40B4-BE49-F238E27FC236}">
                <a16:creationId xmlns:a16="http://schemas.microsoft.com/office/drawing/2014/main" id="{89EAA575-5611-B99C-24F8-C58C44A92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92164" name="Slide Number Placeholder 5">
            <a:extLst>
              <a:ext uri="{FF2B5EF4-FFF2-40B4-BE49-F238E27FC236}">
                <a16:creationId xmlns:a16="http://schemas.microsoft.com/office/drawing/2014/main" id="{1B7E2709-9341-2EEF-0737-89E8DF2F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02C18E-5330-5744-A03B-693D18AD9C12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78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65" name="Rectangle 2">
            <a:extLst>
              <a:ext uri="{FF2B5EF4-FFF2-40B4-BE49-F238E27FC236}">
                <a16:creationId xmlns:a16="http://schemas.microsoft.com/office/drawing/2014/main" id="{741F6F24-6657-CCE4-EA93-9F4D874915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4</a:t>
            </a:r>
          </a:p>
        </p:txBody>
      </p:sp>
      <p:graphicFrame>
        <p:nvGraphicFramePr>
          <p:cNvPr id="92166" name="Object 3">
            <a:extLst>
              <a:ext uri="{FF2B5EF4-FFF2-40B4-BE49-F238E27FC236}">
                <a16:creationId xmlns:a16="http://schemas.microsoft.com/office/drawing/2014/main" id="{F2F1C8CE-0E36-632A-F6E9-58491069AA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39813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39813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16" name="Rectangle 4">
            <a:extLst>
              <a:ext uri="{FF2B5EF4-FFF2-40B4-BE49-F238E27FC236}">
                <a16:creationId xmlns:a16="http://schemas.microsoft.com/office/drawing/2014/main" id="{003A1AB0-7979-5D52-A1E1-334D5E468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248400"/>
            <a:ext cx="8032750" cy="4445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</a:extLst>
        </p:spPr>
        <p:txBody>
          <a:bodyPr lIns="90487" tIns="44450" rIns="90487" bIns="44450"/>
          <a:lstStyle/>
          <a:p>
            <a:r>
              <a:rPr lang="en-US" altLang="en-US">
                <a:solidFill>
                  <a:schemeClr val="hlink"/>
                </a:solidFill>
              </a:rPr>
              <a:t>Dispatching SUBI 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6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Date Placeholder 3">
            <a:extLst>
              <a:ext uri="{FF2B5EF4-FFF2-40B4-BE49-F238E27FC236}">
                <a16:creationId xmlns:a16="http://schemas.microsoft.com/office/drawing/2014/main" id="{CCABDE8E-F42A-72E7-65ED-059809CDD20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93187" name="Footer Placeholder 4">
            <a:extLst>
              <a:ext uri="{FF2B5EF4-FFF2-40B4-BE49-F238E27FC236}">
                <a16:creationId xmlns:a16="http://schemas.microsoft.com/office/drawing/2014/main" id="{9C4D4980-98AF-4697-41E1-DEFA55450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93188" name="Slide Number Placeholder 5">
            <a:extLst>
              <a:ext uri="{FF2B5EF4-FFF2-40B4-BE49-F238E27FC236}">
                <a16:creationId xmlns:a16="http://schemas.microsoft.com/office/drawing/2014/main" id="{E7D139C4-9711-9AD9-FCEC-D2F08B463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176CAE-1941-E64E-8AAA-CB1017BADA7A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79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3189" name="Rectangle 2">
            <a:extLst>
              <a:ext uri="{FF2B5EF4-FFF2-40B4-BE49-F238E27FC236}">
                <a16:creationId xmlns:a16="http://schemas.microsoft.com/office/drawing/2014/main" id="{7D03A4DD-A91E-19CC-9847-F424E08FC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5</a:t>
            </a:r>
          </a:p>
        </p:txBody>
      </p:sp>
      <p:graphicFrame>
        <p:nvGraphicFramePr>
          <p:cNvPr id="93190" name="Object 3">
            <a:extLst>
              <a:ext uri="{FF2B5EF4-FFF2-40B4-BE49-F238E27FC236}">
                <a16:creationId xmlns:a16="http://schemas.microsoft.com/office/drawing/2014/main" id="{ABB02802-EA10-BDCF-8561-923567FAB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39813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39813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0" name="Rectangle 4">
            <a:extLst>
              <a:ext uri="{FF2B5EF4-FFF2-40B4-BE49-F238E27FC236}">
                <a16:creationId xmlns:a16="http://schemas.microsoft.com/office/drawing/2014/main" id="{1CEFD4A6-9DF1-FAF3-E0BA-818B4570E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248400"/>
            <a:ext cx="8032750" cy="4445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</a:extLst>
        </p:spPr>
        <p:txBody>
          <a:bodyPr lIns="90487" tIns="44450" rIns="90487" bIns="44450"/>
          <a:lstStyle/>
          <a:p>
            <a:r>
              <a:rPr lang="en-US" altLang="en-US">
                <a:solidFill>
                  <a:schemeClr val="hlink"/>
                </a:solidFill>
              </a:rPr>
              <a:t>And, BNEZ instruction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40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>
            <a:extLst>
              <a:ext uri="{FF2B5EF4-FFF2-40B4-BE49-F238E27FC236}">
                <a16:creationId xmlns:a16="http://schemas.microsoft.com/office/drawing/2014/main" id="{6D629D2B-A397-2BA5-5387-45705AFC7F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20483" name="Footer Placeholder 4">
            <a:extLst>
              <a:ext uri="{FF2B5EF4-FFF2-40B4-BE49-F238E27FC236}">
                <a16:creationId xmlns:a16="http://schemas.microsoft.com/office/drawing/2014/main" id="{D23A1089-437B-A585-293F-C17336DE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20484" name="Slide Number Placeholder 5">
            <a:extLst>
              <a:ext uri="{FF2B5EF4-FFF2-40B4-BE49-F238E27FC236}">
                <a16:creationId xmlns:a16="http://schemas.microsoft.com/office/drawing/2014/main" id="{125ADC50-A51D-F1C8-56DD-D625BF6B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16BF42-453C-FB47-996C-37C7096B2A91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5" name="Rectangle 2">
            <a:extLst>
              <a:ext uri="{FF2B5EF4-FFF2-40B4-BE49-F238E27FC236}">
                <a16:creationId xmlns:a16="http://schemas.microsoft.com/office/drawing/2014/main" id="{3D579F3B-553C-CB71-F0E9-3BD126CD4A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1628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Implications</a:t>
            </a:r>
          </a:p>
        </p:txBody>
      </p:sp>
      <p:sp>
        <p:nvSpPr>
          <p:cNvPr id="310275" name="Rectangle 3">
            <a:extLst>
              <a:ext uri="{FF2B5EF4-FFF2-40B4-BE49-F238E27FC236}">
                <a16:creationId xmlns:a16="http://schemas.microsoft.com/office/drawing/2014/main" id="{8C751FB2-E264-8775-153C-CDA392BE76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6250" y="1066800"/>
            <a:ext cx="8210550" cy="54864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Out-of-order completion =&gt; WAR, WAW hazards?</a:t>
            </a:r>
          </a:p>
          <a:p>
            <a:r>
              <a:rPr lang="en-US" altLang="en-US"/>
              <a:t>Solutions for WAR:</a:t>
            </a:r>
          </a:p>
          <a:p>
            <a:pPr lvl="1"/>
            <a:r>
              <a:rPr lang="en-US" altLang="en-US"/>
              <a:t>Stall writeback until registers have been read</a:t>
            </a:r>
          </a:p>
          <a:p>
            <a:pPr lvl="1"/>
            <a:r>
              <a:rPr lang="en-US" altLang="en-US"/>
              <a:t>Read registers only during Read Operands stage</a:t>
            </a:r>
            <a:endParaRPr lang="en-US" altLang="en-US" sz="2400"/>
          </a:p>
          <a:p>
            <a:r>
              <a:rPr lang="en-US" altLang="en-US"/>
              <a:t>Solution for WAW:</a:t>
            </a:r>
          </a:p>
          <a:p>
            <a:pPr lvl="1"/>
            <a:r>
              <a:rPr lang="en-US" altLang="en-US"/>
              <a:t>Detect hazard and stall issue of new instruction until other instruction completes</a:t>
            </a:r>
          </a:p>
          <a:p>
            <a:r>
              <a:rPr lang="en-US" altLang="en-US"/>
              <a:t>No register renaming (next time)</a:t>
            </a:r>
          </a:p>
          <a:p>
            <a:r>
              <a:rPr lang="en-US" altLang="en-US"/>
              <a:t>Need to have multiple instructions in execution phase =&gt; multiple execution units or pipelined execution units</a:t>
            </a:r>
          </a:p>
          <a:p>
            <a:r>
              <a:rPr lang="en-US" altLang="en-US"/>
              <a:t>Scoreboard keeps track of dependencies between instructions that have already issued.</a:t>
            </a:r>
          </a:p>
          <a:p>
            <a:r>
              <a:rPr lang="en-US" altLang="en-US"/>
              <a:t>Scoreboard replaces ID, EX, WB with 4 stages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0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0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0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0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Date Placeholder 3">
            <a:extLst>
              <a:ext uri="{FF2B5EF4-FFF2-40B4-BE49-F238E27FC236}">
                <a16:creationId xmlns:a16="http://schemas.microsoft.com/office/drawing/2014/main" id="{A54415C4-4555-ED67-9714-C06E38CE271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94211" name="Footer Placeholder 4">
            <a:extLst>
              <a:ext uri="{FF2B5EF4-FFF2-40B4-BE49-F238E27FC236}">
                <a16:creationId xmlns:a16="http://schemas.microsoft.com/office/drawing/2014/main" id="{B3964B21-62E4-A2FD-3969-5E577B79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94212" name="Slide Number Placeholder 5">
            <a:extLst>
              <a:ext uri="{FF2B5EF4-FFF2-40B4-BE49-F238E27FC236}">
                <a16:creationId xmlns:a16="http://schemas.microsoft.com/office/drawing/2014/main" id="{A1C04009-2B9D-15B1-683D-AAC62E87F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66BA9F5-ABCC-D745-BBCF-1ADD8EF32D1A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80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3" name="Rectangle 2">
            <a:extLst>
              <a:ext uri="{FF2B5EF4-FFF2-40B4-BE49-F238E27FC236}">
                <a16:creationId xmlns:a16="http://schemas.microsoft.com/office/drawing/2014/main" id="{1AB4A39F-A39F-2B9A-D6EF-25E08D776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6</a:t>
            </a:r>
          </a:p>
        </p:txBody>
      </p:sp>
      <p:graphicFrame>
        <p:nvGraphicFramePr>
          <p:cNvPr id="94214" name="Object 3">
            <a:extLst>
              <a:ext uri="{FF2B5EF4-FFF2-40B4-BE49-F238E27FC236}">
                <a16:creationId xmlns:a16="http://schemas.microsoft.com/office/drawing/2014/main" id="{D72A3DA6-3EE3-9F76-DD88-14C2417075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0330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0330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64" name="Rectangle 4">
            <a:extLst>
              <a:ext uri="{FF2B5EF4-FFF2-40B4-BE49-F238E27FC236}">
                <a16:creationId xmlns:a16="http://schemas.microsoft.com/office/drawing/2014/main" id="{66B07CD7-2719-48F7-AEB4-D7942489BF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261100"/>
            <a:ext cx="8032750" cy="4445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</a:extLst>
        </p:spPr>
        <p:txBody>
          <a:bodyPr lIns="90487" tIns="44450" rIns="90487" bIns="44450"/>
          <a:lstStyle/>
          <a:p>
            <a:r>
              <a:rPr lang="en-US" altLang="en-US">
                <a:solidFill>
                  <a:schemeClr val="hlink"/>
                </a:solidFill>
              </a:rPr>
              <a:t>Notice that F0 never sees Load from location 80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4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Date Placeholder 3">
            <a:extLst>
              <a:ext uri="{FF2B5EF4-FFF2-40B4-BE49-F238E27FC236}">
                <a16:creationId xmlns:a16="http://schemas.microsoft.com/office/drawing/2014/main" id="{B50458E5-7EAC-2C91-7D5E-3E4F380EE0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95235" name="Footer Placeholder 4">
            <a:extLst>
              <a:ext uri="{FF2B5EF4-FFF2-40B4-BE49-F238E27FC236}">
                <a16:creationId xmlns:a16="http://schemas.microsoft.com/office/drawing/2014/main" id="{33B7E73F-85B9-5070-4189-02E3C24CC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95236" name="Slide Number Placeholder 5">
            <a:extLst>
              <a:ext uri="{FF2B5EF4-FFF2-40B4-BE49-F238E27FC236}">
                <a16:creationId xmlns:a16="http://schemas.microsoft.com/office/drawing/2014/main" id="{77657CA1-7C78-1649-EF88-6BECA698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CAB427-F0C2-EE48-A677-235985E64DCE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81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5237" name="Rectangle 2">
            <a:extLst>
              <a:ext uri="{FF2B5EF4-FFF2-40B4-BE49-F238E27FC236}">
                <a16:creationId xmlns:a16="http://schemas.microsoft.com/office/drawing/2014/main" id="{D9396730-63F4-CF12-FB3C-DD490D09C3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7</a:t>
            </a:r>
          </a:p>
        </p:txBody>
      </p:sp>
      <p:graphicFrame>
        <p:nvGraphicFramePr>
          <p:cNvPr id="95238" name="Object 3">
            <a:extLst>
              <a:ext uri="{FF2B5EF4-FFF2-40B4-BE49-F238E27FC236}">
                <a16:creationId xmlns:a16="http://schemas.microsoft.com/office/drawing/2014/main" id="{0DA48E6D-33F1-3DAF-6CA7-A0DC91BB8C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25525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25525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988" name="Rectangle 4">
            <a:extLst>
              <a:ext uri="{FF2B5EF4-FFF2-40B4-BE49-F238E27FC236}">
                <a16:creationId xmlns:a16="http://schemas.microsoft.com/office/drawing/2014/main" id="{0CAC3AB1-C24B-206C-FA4C-6BEBE1198A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184900"/>
            <a:ext cx="8229600" cy="4445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</a:extLst>
        </p:spPr>
        <p:txBody>
          <a:bodyPr lIns="90487" tIns="44450" rIns="90487" bIns="44450"/>
          <a:lstStyle/>
          <a:p>
            <a:pPr>
              <a:lnSpc>
                <a:spcPct val="75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hlink"/>
                </a:solidFill>
              </a:rPr>
              <a:t>Register file completely detached from computation</a:t>
            </a:r>
          </a:p>
          <a:p>
            <a:pPr>
              <a:lnSpc>
                <a:spcPct val="75000"/>
              </a:lnSpc>
              <a:spcBef>
                <a:spcPct val="15000"/>
              </a:spcBef>
            </a:pPr>
            <a:r>
              <a:rPr lang="en-US" altLang="en-US" sz="2000">
                <a:solidFill>
                  <a:schemeClr val="hlink"/>
                </a:solidFill>
              </a:rPr>
              <a:t>First and Second iteration completely overlapped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8" grpId="0" build="p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Date Placeholder 3">
            <a:extLst>
              <a:ext uri="{FF2B5EF4-FFF2-40B4-BE49-F238E27FC236}">
                <a16:creationId xmlns:a16="http://schemas.microsoft.com/office/drawing/2014/main" id="{3C0AC5D9-27AE-D389-2893-8F7179FCF6E8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96259" name="Footer Placeholder 4">
            <a:extLst>
              <a:ext uri="{FF2B5EF4-FFF2-40B4-BE49-F238E27FC236}">
                <a16:creationId xmlns:a16="http://schemas.microsoft.com/office/drawing/2014/main" id="{A315E0E1-7667-ACD1-6AE4-B4EEC1A07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96260" name="Slide Number Placeholder 5">
            <a:extLst>
              <a:ext uri="{FF2B5EF4-FFF2-40B4-BE49-F238E27FC236}">
                <a16:creationId xmlns:a16="http://schemas.microsoft.com/office/drawing/2014/main" id="{EB6859B6-B5CB-3E12-61B3-D652D22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63F299-BDEE-8043-BD86-DF503818FEF3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82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61" name="Rectangle 2">
            <a:extLst>
              <a:ext uri="{FF2B5EF4-FFF2-40B4-BE49-F238E27FC236}">
                <a16:creationId xmlns:a16="http://schemas.microsoft.com/office/drawing/2014/main" id="{823BD2F7-9A9B-038C-0E38-75FFC8F3B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8</a:t>
            </a:r>
          </a:p>
        </p:txBody>
      </p:sp>
      <p:graphicFrame>
        <p:nvGraphicFramePr>
          <p:cNvPr id="96262" name="Object 3">
            <a:extLst>
              <a:ext uri="{FF2B5EF4-FFF2-40B4-BE49-F238E27FC236}">
                <a16:creationId xmlns:a16="http://schemas.microsoft.com/office/drawing/2014/main" id="{1D8B837F-D26D-7478-F85B-B10B517D82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12825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12825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Date Placeholder 3">
            <a:extLst>
              <a:ext uri="{FF2B5EF4-FFF2-40B4-BE49-F238E27FC236}">
                <a16:creationId xmlns:a16="http://schemas.microsoft.com/office/drawing/2014/main" id="{E13CA830-55D7-5843-41D0-AAC9C628EE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97283" name="Footer Placeholder 4">
            <a:extLst>
              <a:ext uri="{FF2B5EF4-FFF2-40B4-BE49-F238E27FC236}">
                <a16:creationId xmlns:a16="http://schemas.microsoft.com/office/drawing/2014/main" id="{61871B24-151C-849F-C160-14690D5BC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97284" name="Slide Number Placeholder 5">
            <a:extLst>
              <a:ext uri="{FF2B5EF4-FFF2-40B4-BE49-F238E27FC236}">
                <a16:creationId xmlns:a16="http://schemas.microsoft.com/office/drawing/2014/main" id="{C3A37A56-69B1-8745-82D1-74426AB9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CEA254-48E3-CD41-9B94-B6880810A2D3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83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7285" name="Rectangle 2">
            <a:extLst>
              <a:ext uri="{FF2B5EF4-FFF2-40B4-BE49-F238E27FC236}">
                <a16:creationId xmlns:a16="http://schemas.microsoft.com/office/drawing/2014/main" id="{C7C1C475-398C-D532-3D51-79DAAF65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9</a:t>
            </a:r>
          </a:p>
        </p:txBody>
      </p:sp>
      <p:graphicFrame>
        <p:nvGraphicFramePr>
          <p:cNvPr id="97286" name="Object 3">
            <a:extLst>
              <a:ext uri="{FF2B5EF4-FFF2-40B4-BE49-F238E27FC236}">
                <a16:creationId xmlns:a16="http://schemas.microsoft.com/office/drawing/2014/main" id="{1B7F11F5-2E81-8113-1FB4-4B2D364A51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4775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4775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0036" name="Rectangle 4">
            <a:extLst>
              <a:ext uri="{FF2B5EF4-FFF2-40B4-BE49-F238E27FC236}">
                <a16:creationId xmlns:a16="http://schemas.microsoft.com/office/drawing/2014/main" id="{D58DE3D2-E684-756C-A111-19E5D4D7D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325" y="6172200"/>
            <a:ext cx="8032750" cy="4445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</a:extLst>
        </p:spPr>
        <p:txBody>
          <a:bodyPr lIns="90487" tIns="44450" rIns="90487" bIns="44450"/>
          <a:lstStyle/>
          <a:p>
            <a:pPr>
              <a:lnSpc>
                <a:spcPct val="7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Load1 completing: who is waiting?</a:t>
            </a:r>
          </a:p>
          <a:p>
            <a:pPr>
              <a:lnSpc>
                <a:spcPct val="7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Note: Dispatching SUBI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build="p" autoUpdateAnimBg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Date Placeholder 3">
            <a:extLst>
              <a:ext uri="{FF2B5EF4-FFF2-40B4-BE49-F238E27FC236}">
                <a16:creationId xmlns:a16="http://schemas.microsoft.com/office/drawing/2014/main" id="{998641DD-FD2F-55C6-347D-BED2A2A5E0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98307" name="Footer Placeholder 4">
            <a:extLst>
              <a:ext uri="{FF2B5EF4-FFF2-40B4-BE49-F238E27FC236}">
                <a16:creationId xmlns:a16="http://schemas.microsoft.com/office/drawing/2014/main" id="{9D608408-17DF-2188-60ED-CF12471B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98308" name="Slide Number Placeholder 5">
            <a:extLst>
              <a:ext uri="{FF2B5EF4-FFF2-40B4-BE49-F238E27FC236}">
                <a16:creationId xmlns:a16="http://schemas.microsoft.com/office/drawing/2014/main" id="{7E6C913C-A576-71FD-F276-A6C1F09C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8603ED-F75B-A14E-B3FF-0F64BB6F1F4A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84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8309" name="Rectangle 2">
            <a:extLst>
              <a:ext uri="{FF2B5EF4-FFF2-40B4-BE49-F238E27FC236}">
                <a16:creationId xmlns:a16="http://schemas.microsoft.com/office/drawing/2014/main" id="{7212DA9C-E39D-EE30-F229-107DC20AA8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10</a:t>
            </a:r>
          </a:p>
        </p:txBody>
      </p:sp>
      <p:graphicFrame>
        <p:nvGraphicFramePr>
          <p:cNvPr id="98310" name="Object 3">
            <a:extLst>
              <a:ext uri="{FF2B5EF4-FFF2-40B4-BE49-F238E27FC236}">
                <a16:creationId xmlns:a16="http://schemas.microsoft.com/office/drawing/2014/main" id="{97F6C761-022B-5D18-89C0-1C6D1C4150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4775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4775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1060" name="Rectangle 4">
            <a:extLst>
              <a:ext uri="{FF2B5EF4-FFF2-40B4-BE49-F238E27FC236}">
                <a16:creationId xmlns:a16="http://schemas.microsoft.com/office/drawing/2014/main" id="{EBE88F3B-21CA-7124-3C65-EFA0E1336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325" y="6172200"/>
            <a:ext cx="8032750" cy="4445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</a:extLst>
        </p:spPr>
        <p:txBody>
          <a:bodyPr lIns="90487" tIns="44450" rIns="90487" bIns="44450"/>
          <a:lstStyle/>
          <a:p>
            <a:pPr>
              <a:lnSpc>
                <a:spcPct val="7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Load2 completing: who is waiting?</a:t>
            </a:r>
          </a:p>
          <a:p>
            <a:pPr>
              <a:lnSpc>
                <a:spcPct val="70000"/>
              </a:lnSpc>
            </a:pPr>
            <a:r>
              <a:rPr lang="en-US" altLang="en-US" sz="2000">
                <a:solidFill>
                  <a:schemeClr val="hlink"/>
                </a:solidFill>
              </a:rPr>
              <a:t>Note: Dispatching BNEZ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1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1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 build="p" autoUpdateAnimBg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Date Placeholder 3">
            <a:extLst>
              <a:ext uri="{FF2B5EF4-FFF2-40B4-BE49-F238E27FC236}">
                <a16:creationId xmlns:a16="http://schemas.microsoft.com/office/drawing/2014/main" id="{1F0DA460-397E-50F8-C61E-540560D2374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99331" name="Footer Placeholder 4">
            <a:extLst>
              <a:ext uri="{FF2B5EF4-FFF2-40B4-BE49-F238E27FC236}">
                <a16:creationId xmlns:a16="http://schemas.microsoft.com/office/drawing/2014/main" id="{9AD2B99D-4F18-1968-D1DA-4438E2FF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99332" name="Slide Number Placeholder 5">
            <a:extLst>
              <a:ext uri="{FF2B5EF4-FFF2-40B4-BE49-F238E27FC236}">
                <a16:creationId xmlns:a16="http://schemas.microsoft.com/office/drawing/2014/main" id="{DD65FDF2-6329-854E-D435-1777590D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8FAA3A-6F22-5648-A873-54B99F814429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85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3" name="Rectangle 2">
            <a:extLst>
              <a:ext uri="{FF2B5EF4-FFF2-40B4-BE49-F238E27FC236}">
                <a16:creationId xmlns:a16="http://schemas.microsoft.com/office/drawing/2014/main" id="{AA5E54A4-5E3D-1B5E-A2E2-A0C2A12D2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11</a:t>
            </a:r>
          </a:p>
        </p:txBody>
      </p:sp>
      <p:graphicFrame>
        <p:nvGraphicFramePr>
          <p:cNvPr id="99334" name="Object 3">
            <a:extLst>
              <a:ext uri="{FF2B5EF4-FFF2-40B4-BE49-F238E27FC236}">
                <a16:creationId xmlns:a16="http://schemas.microsoft.com/office/drawing/2014/main" id="{42D95D45-9DFE-E21E-BD44-27BAC99B4F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4775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4775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2084" name="Rectangle 4">
            <a:extLst>
              <a:ext uri="{FF2B5EF4-FFF2-40B4-BE49-F238E27FC236}">
                <a16:creationId xmlns:a16="http://schemas.microsoft.com/office/drawing/2014/main" id="{5272F726-460A-3336-C860-650A1B7D23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325" y="6337300"/>
            <a:ext cx="8032750" cy="4445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</a:extLst>
        </p:spPr>
        <p:txBody>
          <a:bodyPr lIns="90487" tIns="44450" rIns="90487" bIns="44450"/>
          <a:lstStyle/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Next load in sequence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20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 build="p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Date Placeholder 3">
            <a:extLst>
              <a:ext uri="{FF2B5EF4-FFF2-40B4-BE49-F238E27FC236}">
                <a16:creationId xmlns:a16="http://schemas.microsoft.com/office/drawing/2014/main" id="{81405D78-E38E-8CDE-FA49-E7B4FA60F92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00355" name="Footer Placeholder 4">
            <a:extLst>
              <a:ext uri="{FF2B5EF4-FFF2-40B4-BE49-F238E27FC236}">
                <a16:creationId xmlns:a16="http://schemas.microsoft.com/office/drawing/2014/main" id="{CD458092-3C4C-618B-313A-EB921499B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00356" name="Slide Number Placeholder 5">
            <a:extLst>
              <a:ext uri="{FF2B5EF4-FFF2-40B4-BE49-F238E27FC236}">
                <a16:creationId xmlns:a16="http://schemas.microsoft.com/office/drawing/2014/main" id="{ED5CCAA1-423F-D339-71FD-04BD7AA07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6A42A42-DA88-CD40-8DAE-0F274D0870A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86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0357" name="Rectangle 2">
            <a:extLst>
              <a:ext uri="{FF2B5EF4-FFF2-40B4-BE49-F238E27FC236}">
                <a16:creationId xmlns:a16="http://schemas.microsoft.com/office/drawing/2014/main" id="{A2037F87-9AF7-28F1-51D3-651FBB4305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12</a:t>
            </a:r>
          </a:p>
        </p:txBody>
      </p:sp>
      <p:graphicFrame>
        <p:nvGraphicFramePr>
          <p:cNvPr id="100358" name="Object 3">
            <a:extLst>
              <a:ext uri="{FF2B5EF4-FFF2-40B4-BE49-F238E27FC236}">
                <a16:creationId xmlns:a16="http://schemas.microsoft.com/office/drawing/2014/main" id="{0CCAB683-0822-4154-4846-7E665F991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4775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4775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08" name="Rectangle 4">
            <a:extLst>
              <a:ext uri="{FF2B5EF4-FFF2-40B4-BE49-F238E27FC236}">
                <a16:creationId xmlns:a16="http://schemas.microsoft.com/office/drawing/2014/main" id="{BAA336DD-8B2C-5FEA-7B90-8E288ABA7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325" y="6337300"/>
            <a:ext cx="8032750" cy="4445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</a:extLst>
        </p:spPr>
        <p:txBody>
          <a:bodyPr lIns="90487" tIns="44450" rIns="90487" bIns="44450"/>
          <a:lstStyle/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Why not issue third multiply?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3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 build="p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Date Placeholder 3">
            <a:extLst>
              <a:ext uri="{FF2B5EF4-FFF2-40B4-BE49-F238E27FC236}">
                <a16:creationId xmlns:a16="http://schemas.microsoft.com/office/drawing/2014/main" id="{0D561255-7EC5-C115-D4CA-62202BBBEF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01379" name="Footer Placeholder 4">
            <a:extLst>
              <a:ext uri="{FF2B5EF4-FFF2-40B4-BE49-F238E27FC236}">
                <a16:creationId xmlns:a16="http://schemas.microsoft.com/office/drawing/2014/main" id="{01975138-2F9F-D42F-DF6A-A014A3E35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01380" name="Slide Number Placeholder 5">
            <a:extLst>
              <a:ext uri="{FF2B5EF4-FFF2-40B4-BE49-F238E27FC236}">
                <a16:creationId xmlns:a16="http://schemas.microsoft.com/office/drawing/2014/main" id="{57DE6DCF-8A55-2B61-752F-4CD8DC4D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77FA47-BEB7-A74A-8554-4B28876D344A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87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1381" name="Rectangle 2">
            <a:extLst>
              <a:ext uri="{FF2B5EF4-FFF2-40B4-BE49-F238E27FC236}">
                <a16:creationId xmlns:a16="http://schemas.microsoft.com/office/drawing/2014/main" id="{39F5DB24-9BE7-360F-30BC-B959B9CCD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13</a:t>
            </a:r>
          </a:p>
        </p:txBody>
      </p:sp>
      <p:graphicFrame>
        <p:nvGraphicFramePr>
          <p:cNvPr id="101382" name="Object 3">
            <a:extLst>
              <a:ext uri="{FF2B5EF4-FFF2-40B4-BE49-F238E27FC236}">
                <a16:creationId xmlns:a16="http://schemas.microsoft.com/office/drawing/2014/main" id="{4C078773-F8A4-E61D-EE29-4B24821B89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12825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12825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Date Placeholder 3">
            <a:extLst>
              <a:ext uri="{FF2B5EF4-FFF2-40B4-BE49-F238E27FC236}">
                <a16:creationId xmlns:a16="http://schemas.microsoft.com/office/drawing/2014/main" id="{FD4E0E4C-0892-8224-1BC3-7023FD3BE2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02403" name="Footer Placeholder 4">
            <a:extLst>
              <a:ext uri="{FF2B5EF4-FFF2-40B4-BE49-F238E27FC236}">
                <a16:creationId xmlns:a16="http://schemas.microsoft.com/office/drawing/2014/main" id="{53450EF2-FC24-E727-FDF2-7FA102119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02404" name="Slide Number Placeholder 5">
            <a:extLst>
              <a:ext uri="{FF2B5EF4-FFF2-40B4-BE49-F238E27FC236}">
                <a16:creationId xmlns:a16="http://schemas.microsoft.com/office/drawing/2014/main" id="{A519CDA4-3F43-9D0A-287A-B5EF4A5D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2C3CFBD-1C5E-1046-BCC8-CE1CB324E47B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88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05" name="Rectangle 2">
            <a:extLst>
              <a:ext uri="{FF2B5EF4-FFF2-40B4-BE49-F238E27FC236}">
                <a16:creationId xmlns:a16="http://schemas.microsoft.com/office/drawing/2014/main" id="{C263AFAB-B3AF-E5CA-B7FA-CCC5DE2C68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14</a:t>
            </a:r>
          </a:p>
        </p:txBody>
      </p:sp>
      <p:graphicFrame>
        <p:nvGraphicFramePr>
          <p:cNvPr id="102406" name="Object 3">
            <a:extLst>
              <a:ext uri="{FF2B5EF4-FFF2-40B4-BE49-F238E27FC236}">
                <a16:creationId xmlns:a16="http://schemas.microsoft.com/office/drawing/2014/main" id="{96BC8F14-8C60-0AA2-4B03-2DDF51995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4775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4775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5156" name="Rectangle 4">
            <a:extLst>
              <a:ext uri="{FF2B5EF4-FFF2-40B4-BE49-F238E27FC236}">
                <a16:creationId xmlns:a16="http://schemas.microsoft.com/office/drawing/2014/main" id="{0350547C-EB66-CDAA-9BA7-9BAD50D87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325" y="6337300"/>
            <a:ext cx="8032750" cy="4445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</a:extLst>
        </p:spPr>
        <p:txBody>
          <a:bodyPr lIns="90487" tIns="44450" rIns="90487" bIns="44450"/>
          <a:lstStyle/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Mult1 completing.  Who is waiting?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5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 build="p" autoUpdateAnimBg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Date Placeholder 3">
            <a:extLst>
              <a:ext uri="{FF2B5EF4-FFF2-40B4-BE49-F238E27FC236}">
                <a16:creationId xmlns:a16="http://schemas.microsoft.com/office/drawing/2014/main" id="{5163F2DC-7F6A-4F18-836E-0F9CC077177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03427" name="Footer Placeholder 4">
            <a:extLst>
              <a:ext uri="{FF2B5EF4-FFF2-40B4-BE49-F238E27FC236}">
                <a16:creationId xmlns:a16="http://schemas.microsoft.com/office/drawing/2014/main" id="{9E841DDF-C6FF-3565-EA13-7EC32A564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03428" name="Slide Number Placeholder 5">
            <a:extLst>
              <a:ext uri="{FF2B5EF4-FFF2-40B4-BE49-F238E27FC236}">
                <a16:creationId xmlns:a16="http://schemas.microsoft.com/office/drawing/2014/main" id="{205FB395-CA2E-8121-DE3D-0C1FDD2B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09080DD-1DA0-D54C-8C74-CBBF7A2A4BFF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89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429" name="Rectangle 2">
            <a:extLst>
              <a:ext uri="{FF2B5EF4-FFF2-40B4-BE49-F238E27FC236}">
                <a16:creationId xmlns:a16="http://schemas.microsoft.com/office/drawing/2014/main" id="{E839DB96-E857-EF15-5AA4-4BB52ABF5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15</a:t>
            </a:r>
          </a:p>
        </p:txBody>
      </p:sp>
      <p:graphicFrame>
        <p:nvGraphicFramePr>
          <p:cNvPr id="103430" name="Object 3">
            <a:extLst>
              <a:ext uri="{FF2B5EF4-FFF2-40B4-BE49-F238E27FC236}">
                <a16:creationId xmlns:a16="http://schemas.microsoft.com/office/drawing/2014/main" id="{6751B829-670F-AF1C-1244-95BAA5E1E6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47750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47750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180" name="Rectangle 4">
            <a:extLst>
              <a:ext uri="{FF2B5EF4-FFF2-40B4-BE49-F238E27FC236}">
                <a16:creationId xmlns:a16="http://schemas.microsoft.com/office/drawing/2014/main" id="{92CF9358-3076-740D-7ADB-120887D54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1325" y="6337300"/>
            <a:ext cx="8032750" cy="444500"/>
          </a:xfr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</a:extLst>
        </p:spPr>
        <p:txBody>
          <a:bodyPr lIns="90487" tIns="44450" rIns="90487" bIns="44450"/>
          <a:lstStyle/>
          <a:p>
            <a:pPr>
              <a:lnSpc>
                <a:spcPct val="70000"/>
              </a:lnSpc>
            </a:pPr>
            <a:r>
              <a:rPr lang="en-US" altLang="en-US">
                <a:solidFill>
                  <a:schemeClr val="hlink"/>
                </a:solidFill>
              </a:rPr>
              <a:t>Mult2 completing.  Who is waiting?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6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80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>
            <a:extLst>
              <a:ext uri="{FF2B5EF4-FFF2-40B4-BE49-F238E27FC236}">
                <a16:creationId xmlns:a16="http://schemas.microsoft.com/office/drawing/2014/main" id="{7B0F39F5-375C-0C07-5F4C-AD1D7B476B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21507" name="Footer Placeholder 4">
            <a:extLst>
              <a:ext uri="{FF2B5EF4-FFF2-40B4-BE49-F238E27FC236}">
                <a16:creationId xmlns:a16="http://schemas.microsoft.com/office/drawing/2014/main" id="{40BAAE71-A0D5-069F-D83F-B34654E73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21508" name="Slide Number Placeholder 5">
            <a:extLst>
              <a:ext uri="{FF2B5EF4-FFF2-40B4-BE49-F238E27FC236}">
                <a16:creationId xmlns:a16="http://schemas.microsoft.com/office/drawing/2014/main" id="{E9D38AB4-DFE5-67BD-D204-ED258E81B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DB77FD8-CEC7-2948-B9B2-71CB13D4E36A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9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94260847-5725-230C-7332-DD9BB60E05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382000" cy="11430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Four Stages of Scoreboard Control</a:t>
            </a:r>
          </a:p>
        </p:txBody>
      </p:sp>
      <p:sp>
        <p:nvSpPr>
          <p:cNvPr id="311299" name="Rectangle 3">
            <a:extLst>
              <a:ext uri="{FF2B5EF4-FFF2-40B4-BE49-F238E27FC236}">
                <a16:creationId xmlns:a16="http://schemas.microsoft.com/office/drawing/2014/main" id="{FBD5689A-A34B-3ACB-0462-618FC9B47E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" y="1206500"/>
            <a:ext cx="8108950" cy="38227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>
                <a:solidFill>
                  <a:schemeClr val="hlink"/>
                </a:solidFill>
                <a:latin typeface="Helvetica" pitchFamily="2" charset="0"/>
              </a:rPr>
              <a:t>Issue</a:t>
            </a:r>
            <a:r>
              <a:rPr lang="en-US" altLang="en-US"/>
              <a:t>—decode instructions &amp; check for structural hazards (ID1)</a:t>
            </a:r>
          </a:p>
          <a:p>
            <a:pPr lvl="1"/>
            <a:r>
              <a:rPr lang="en-US" altLang="en-US"/>
              <a:t>Instructions issued in program order (for hazard checking)</a:t>
            </a:r>
          </a:p>
          <a:p>
            <a:pPr lvl="1"/>
            <a:r>
              <a:rPr lang="en-US" altLang="en-US"/>
              <a:t>Don’t issue if </a:t>
            </a:r>
            <a:r>
              <a:rPr lang="en-US" altLang="en-US">
                <a:solidFill>
                  <a:schemeClr val="hlink"/>
                </a:solidFill>
              </a:rPr>
              <a:t>structural hazard</a:t>
            </a:r>
            <a:endParaRPr lang="en-US" altLang="en-US"/>
          </a:p>
          <a:p>
            <a:pPr lvl="1"/>
            <a:r>
              <a:rPr lang="en-US" altLang="en-US"/>
              <a:t>Don’t issue if instruction is </a:t>
            </a:r>
            <a:r>
              <a:rPr lang="en-US" altLang="en-US">
                <a:solidFill>
                  <a:schemeClr val="hlink"/>
                </a:solidFill>
              </a:rPr>
              <a:t>output dependent</a:t>
            </a:r>
            <a:r>
              <a:rPr lang="en-US" altLang="en-US"/>
              <a:t> on any previously issued but uncompleted instruction (no WAW hazards) 	</a:t>
            </a:r>
          </a:p>
          <a:p>
            <a:r>
              <a:rPr lang="en-US" altLang="en-US">
                <a:solidFill>
                  <a:schemeClr val="hlink"/>
                </a:solidFill>
                <a:latin typeface="Helvetica" pitchFamily="2" charset="0"/>
              </a:rPr>
              <a:t>Read operands</a:t>
            </a:r>
            <a:r>
              <a:rPr lang="en-US" altLang="en-US"/>
              <a:t>—wait until no data hazards, then read operands (ID2)</a:t>
            </a:r>
          </a:p>
          <a:p>
            <a:pPr lvl="1"/>
            <a:r>
              <a:rPr lang="en-US" altLang="en-US"/>
              <a:t> All real dependencies (RAW hazards) resolved in this stage, since we wait for instructions to write back data.</a:t>
            </a:r>
          </a:p>
          <a:p>
            <a:pPr lvl="1"/>
            <a:r>
              <a:rPr lang="en-US" altLang="en-US">
                <a:solidFill>
                  <a:schemeClr val="hlink"/>
                </a:solidFill>
              </a:rPr>
              <a:t>No forwarding of data</a:t>
            </a:r>
            <a:r>
              <a:rPr lang="en-US" altLang="en-US"/>
              <a:t> in this model!</a:t>
            </a:r>
            <a:endParaRPr lang="en-US" altLang="en-US" sz="140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1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11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1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Date Placeholder 3">
            <a:extLst>
              <a:ext uri="{FF2B5EF4-FFF2-40B4-BE49-F238E27FC236}">
                <a16:creationId xmlns:a16="http://schemas.microsoft.com/office/drawing/2014/main" id="{9121E9E0-488E-19D1-71D5-CDFFA62FD75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04451" name="Footer Placeholder 4">
            <a:extLst>
              <a:ext uri="{FF2B5EF4-FFF2-40B4-BE49-F238E27FC236}">
                <a16:creationId xmlns:a16="http://schemas.microsoft.com/office/drawing/2014/main" id="{9DE2E4E2-D791-52DF-D3E1-0927D4BF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04452" name="Slide Number Placeholder 5">
            <a:extLst>
              <a:ext uri="{FF2B5EF4-FFF2-40B4-BE49-F238E27FC236}">
                <a16:creationId xmlns:a16="http://schemas.microsoft.com/office/drawing/2014/main" id="{DA459BB1-192C-BCF8-0260-C1DBBAEC6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FD6BCA-D045-A945-90FC-1CA1C8F2CAD1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90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4453" name="Rectangle 2">
            <a:extLst>
              <a:ext uri="{FF2B5EF4-FFF2-40B4-BE49-F238E27FC236}">
                <a16:creationId xmlns:a16="http://schemas.microsoft.com/office/drawing/2014/main" id="{3529797B-46EE-AD96-1A15-712F540C4A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16</a:t>
            </a:r>
          </a:p>
        </p:txBody>
      </p:sp>
      <p:graphicFrame>
        <p:nvGraphicFramePr>
          <p:cNvPr id="104454" name="Object 3">
            <a:extLst>
              <a:ext uri="{FF2B5EF4-FFF2-40B4-BE49-F238E27FC236}">
                <a16:creationId xmlns:a16="http://schemas.microsoft.com/office/drawing/2014/main" id="{E84C16A9-0B90-72A0-F059-9CAC54E8AD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12825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12825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Date Placeholder 3">
            <a:extLst>
              <a:ext uri="{FF2B5EF4-FFF2-40B4-BE49-F238E27FC236}">
                <a16:creationId xmlns:a16="http://schemas.microsoft.com/office/drawing/2014/main" id="{E9315665-B5F2-6DDD-2A1A-46916E9BCF3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05475" name="Footer Placeholder 4">
            <a:extLst>
              <a:ext uri="{FF2B5EF4-FFF2-40B4-BE49-F238E27FC236}">
                <a16:creationId xmlns:a16="http://schemas.microsoft.com/office/drawing/2014/main" id="{27E7C8EF-F3F8-B1A0-015C-1CB35172F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05476" name="Slide Number Placeholder 5">
            <a:extLst>
              <a:ext uri="{FF2B5EF4-FFF2-40B4-BE49-F238E27FC236}">
                <a16:creationId xmlns:a16="http://schemas.microsoft.com/office/drawing/2014/main" id="{8BFE0095-7673-931E-EF5B-85922917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DEBDD9C-9CCE-B049-89E6-663C5B74C166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91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7" name="Rectangle 2">
            <a:extLst>
              <a:ext uri="{FF2B5EF4-FFF2-40B4-BE49-F238E27FC236}">
                <a16:creationId xmlns:a16="http://schemas.microsoft.com/office/drawing/2014/main" id="{2EFF0284-B6C9-2CE0-3738-39A7BE18D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17</a:t>
            </a:r>
          </a:p>
        </p:txBody>
      </p:sp>
      <p:graphicFrame>
        <p:nvGraphicFramePr>
          <p:cNvPr id="105478" name="Object 3">
            <a:extLst>
              <a:ext uri="{FF2B5EF4-FFF2-40B4-BE49-F238E27FC236}">
                <a16:creationId xmlns:a16="http://schemas.microsoft.com/office/drawing/2014/main" id="{985EB559-E7CC-9E97-2443-67FA99266C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12825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12825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Date Placeholder 3">
            <a:extLst>
              <a:ext uri="{FF2B5EF4-FFF2-40B4-BE49-F238E27FC236}">
                <a16:creationId xmlns:a16="http://schemas.microsoft.com/office/drawing/2014/main" id="{E4845AF2-0762-D040-57ED-A48600CEA75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06499" name="Footer Placeholder 4">
            <a:extLst>
              <a:ext uri="{FF2B5EF4-FFF2-40B4-BE49-F238E27FC236}">
                <a16:creationId xmlns:a16="http://schemas.microsoft.com/office/drawing/2014/main" id="{E3CB86DC-3E96-95DE-1AE0-32CB711FF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06500" name="Slide Number Placeholder 5">
            <a:extLst>
              <a:ext uri="{FF2B5EF4-FFF2-40B4-BE49-F238E27FC236}">
                <a16:creationId xmlns:a16="http://schemas.microsoft.com/office/drawing/2014/main" id="{051F9934-8C69-C347-9C2A-64A29EE33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1CA542-060E-764B-AF82-8CBEEFD55C97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92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6501" name="Rectangle 2">
            <a:extLst>
              <a:ext uri="{FF2B5EF4-FFF2-40B4-BE49-F238E27FC236}">
                <a16:creationId xmlns:a16="http://schemas.microsoft.com/office/drawing/2014/main" id="{CFA98347-95E1-31C0-7517-C1A45BFFF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18</a:t>
            </a:r>
          </a:p>
        </p:txBody>
      </p:sp>
      <p:graphicFrame>
        <p:nvGraphicFramePr>
          <p:cNvPr id="106502" name="Object 3">
            <a:extLst>
              <a:ext uri="{FF2B5EF4-FFF2-40B4-BE49-F238E27FC236}">
                <a16:creationId xmlns:a16="http://schemas.microsoft.com/office/drawing/2014/main" id="{F8A8A9EE-5DC3-D7D5-7D3A-1F55111E32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12825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12825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ate Placeholder 3">
            <a:extLst>
              <a:ext uri="{FF2B5EF4-FFF2-40B4-BE49-F238E27FC236}">
                <a16:creationId xmlns:a16="http://schemas.microsoft.com/office/drawing/2014/main" id="{FBF98B77-1134-803E-42F9-B3614B80CB5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07523" name="Footer Placeholder 4">
            <a:extLst>
              <a:ext uri="{FF2B5EF4-FFF2-40B4-BE49-F238E27FC236}">
                <a16:creationId xmlns:a16="http://schemas.microsoft.com/office/drawing/2014/main" id="{9C954DBF-A06E-57CF-C46D-E4A639620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07524" name="Slide Number Placeholder 5">
            <a:extLst>
              <a:ext uri="{FF2B5EF4-FFF2-40B4-BE49-F238E27FC236}">
                <a16:creationId xmlns:a16="http://schemas.microsoft.com/office/drawing/2014/main" id="{3C5D7E9F-65AF-6C88-1E93-0B4217B3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E17680-B818-9340-B7EA-4923B72E6DFD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93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525" name="Rectangle 2">
            <a:extLst>
              <a:ext uri="{FF2B5EF4-FFF2-40B4-BE49-F238E27FC236}">
                <a16:creationId xmlns:a16="http://schemas.microsoft.com/office/drawing/2014/main" id="{51EC96A9-AA51-53AB-1836-6B8CC348B2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19</a:t>
            </a:r>
          </a:p>
        </p:txBody>
      </p:sp>
      <p:graphicFrame>
        <p:nvGraphicFramePr>
          <p:cNvPr id="107526" name="Object 3">
            <a:extLst>
              <a:ext uri="{FF2B5EF4-FFF2-40B4-BE49-F238E27FC236}">
                <a16:creationId xmlns:a16="http://schemas.microsoft.com/office/drawing/2014/main" id="{280C9966-3C7E-29C1-A6E9-E7DE18E2AE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12825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12825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ate Placeholder 3">
            <a:extLst>
              <a:ext uri="{FF2B5EF4-FFF2-40B4-BE49-F238E27FC236}">
                <a16:creationId xmlns:a16="http://schemas.microsoft.com/office/drawing/2014/main" id="{BF7475B4-2EE1-BDC1-468F-F483F7D6E88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08547" name="Footer Placeholder 4">
            <a:extLst>
              <a:ext uri="{FF2B5EF4-FFF2-40B4-BE49-F238E27FC236}">
                <a16:creationId xmlns:a16="http://schemas.microsoft.com/office/drawing/2014/main" id="{B9F91141-B54D-0C34-1748-B62980673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08548" name="Slide Number Placeholder 5">
            <a:extLst>
              <a:ext uri="{FF2B5EF4-FFF2-40B4-BE49-F238E27FC236}">
                <a16:creationId xmlns:a16="http://schemas.microsoft.com/office/drawing/2014/main" id="{C39BE293-A210-D2D2-AB33-29A7CD9B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E6C0C8-91CD-9241-B47C-EB85C515A1D1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94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8549" name="Rectangle 2">
            <a:extLst>
              <a:ext uri="{FF2B5EF4-FFF2-40B4-BE49-F238E27FC236}">
                <a16:creationId xmlns:a16="http://schemas.microsoft.com/office/drawing/2014/main" id="{638185F0-E908-5A7E-6D68-C5D9269DD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457200"/>
            <a:ext cx="7162800" cy="6858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Loop Example Cycle 20</a:t>
            </a:r>
          </a:p>
        </p:txBody>
      </p:sp>
      <p:graphicFrame>
        <p:nvGraphicFramePr>
          <p:cNvPr id="108550" name="Object 3">
            <a:extLst>
              <a:ext uri="{FF2B5EF4-FFF2-40B4-BE49-F238E27FC236}">
                <a16:creationId xmlns:a16="http://schemas.microsoft.com/office/drawing/2014/main" id="{44580CD1-6628-659B-BB9D-FE5CEAC8A7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012825"/>
          <a:ext cx="8013700" cy="508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2700" imgH="5829300" progId="Excel.Sheet.8">
                  <p:embed/>
                </p:oleObj>
              </mc:Choice>
              <mc:Fallback>
                <p:oleObj name="Worksheet" r:id="rId2" imgW="8902700" imgH="58293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12825"/>
                        <a:ext cx="8013700" cy="508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ate Placeholder 3">
            <a:extLst>
              <a:ext uri="{FF2B5EF4-FFF2-40B4-BE49-F238E27FC236}">
                <a16:creationId xmlns:a16="http://schemas.microsoft.com/office/drawing/2014/main" id="{826D6AC1-ECAA-AA18-5751-A2D58340AD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09571" name="Footer Placeholder 4">
            <a:extLst>
              <a:ext uri="{FF2B5EF4-FFF2-40B4-BE49-F238E27FC236}">
                <a16:creationId xmlns:a16="http://schemas.microsoft.com/office/drawing/2014/main" id="{8683BDDA-0888-759E-B3EA-13604605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09572" name="Slide Number Placeholder 5">
            <a:extLst>
              <a:ext uri="{FF2B5EF4-FFF2-40B4-BE49-F238E27FC236}">
                <a16:creationId xmlns:a16="http://schemas.microsoft.com/office/drawing/2014/main" id="{E6259F18-0039-BEDD-4868-F497DD379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02D434-51AB-8444-AFF4-0775A896CE5B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95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9573" name="Rectangle 2">
            <a:extLst>
              <a:ext uri="{FF2B5EF4-FFF2-40B4-BE49-F238E27FC236}">
                <a16:creationId xmlns:a16="http://schemas.microsoft.com/office/drawing/2014/main" id="{8A85C125-1B63-91F7-816A-46698FE89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92975" cy="736600"/>
          </a:xfrm>
        </p:spPr>
        <p:txBody>
          <a:bodyPr/>
          <a:lstStyle/>
          <a:p>
            <a:r>
              <a:rPr lang="en-US" altLang="en-US"/>
              <a:t>Why can Tomasulo overlap iterations of loops?</a:t>
            </a:r>
          </a:p>
        </p:txBody>
      </p:sp>
      <p:sp>
        <p:nvSpPr>
          <p:cNvPr id="109574" name="Rectangle 3">
            <a:extLst>
              <a:ext uri="{FF2B5EF4-FFF2-40B4-BE49-F238E27FC236}">
                <a16:creationId xmlns:a16="http://schemas.microsoft.com/office/drawing/2014/main" id="{ADF9D67B-9453-861E-8C13-80CF5F918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686800" cy="4191000"/>
          </a:xfrm>
        </p:spPr>
        <p:txBody>
          <a:bodyPr/>
          <a:lstStyle/>
          <a:p>
            <a:r>
              <a:rPr lang="en-US" altLang="en-US"/>
              <a:t>Register renaming</a:t>
            </a:r>
          </a:p>
          <a:p>
            <a:pPr lvl="1"/>
            <a:r>
              <a:rPr lang="en-US" altLang="en-US"/>
              <a:t>Multiple iterations use different physical destinations for registers (dynamic loop unrolling).</a:t>
            </a:r>
          </a:p>
          <a:p>
            <a:pPr lvl="1"/>
            <a:endParaRPr lang="en-US" altLang="en-US"/>
          </a:p>
          <a:p>
            <a:r>
              <a:rPr lang="en-US" altLang="en-US"/>
              <a:t>Reservation stations </a:t>
            </a:r>
          </a:p>
          <a:p>
            <a:pPr lvl="1"/>
            <a:r>
              <a:rPr lang="en-US" altLang="en-US"/>
              <a:t>Permit instruction issue to advance past integer control flow operations</a:t>
            </a:r>
          </a:p>
          <a:p>
            <a:pPr lvl="1"/>
            <a:endParaRPr lang="en-US" altLang="en-US"/>
          </a:p>
          <a:p>
            <a:r>
              <a:rPr lang="en-US" altLang="en-US"/>
              <a:t>Other idea: Tomasulo building dynamic “DataFlow” graph from instructions</a:t>
            </a:r>
          </a:p>
          <a:p>
            <a:pPr lvl="1"/>
            <a:r>
              <a:rPr lang="en-US" altLang="en-US"/>
              <a:t>Fits in with readings for Wednesday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ate Placeholder 3">
            <a:extLst>
              <a:ext uri="{FF2B5EF4-FFF2-40B4-BE49-F238E27FC236}">
                <a16:creationId xmlns:a16="http://schemas.microsoft.com/office/drawing/2014/main" id="{806377C1-D146-0B25-5C55-3336AB3CB52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10595" name="Footer Placeholder 4">
            <a:extLst>
              <a:ext uri="{FF2B5EF4-FFF2-40B4-BE49-F238E27FC236}">
                <a16:creationId xmlns:a16="http://schemas.microsoft.com/office/drawing/2014/main" id="{AE25BD34-71F3-C050-12F7-02AE86A1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10596" name="Slide Number Placeholder 5">
            <a:extLst>
              <a:ext uri="{FF2B5EF4-FFF2-40B4-BE49-F238E27FC236}">
                <a16:creationId xmlns:a16="http://schemas.microsoft.com/office/drawing/2014/main" id="{A3DE9806-6548-AB05-DB5C-3A3A1C19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FDFCF2-C1EF-F745-9D03-7CFEA565688F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96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0597" name="Rectangle 2">
            <a:extLst>
              <a:ext uri="{FF2B5EF4-FFF2-40B4-BE49-F238E27FC236}">
                <a16:creationId xmlns:a16="http://schemas.microsoft.com/office/drawing/2014/main" id="{5849B19E-F89E-00B9-5FC1-8F7D9491B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533400"/>
            <a:ext cx="7162800" cy="609600"/>
          </a:xfrm>
        </p:spPr>
        <p:txBody>
          <a:bodyPr/>
          <a:lstStyle/>
          <a:p>
            <a:r>
              <a:rPr lang="en-US" altLang="en-US"/>
              <a:t>Explicit Register Renaming</a:t>
            </a:r>
          </a:p>
        </p:txBody>
      </p:sp>
      <p:sp>
        <p:nvSpPr>
          <p:cNvPr id="110598" name="Rectangle 3">
            <a:extLst>
              <a:ext uri="{FF2B5EF4-FFF2-40B4-BE49-F238E27FC236}">
                <a16:creationId xmlns:a16="http://schemas.microsoft.com/office/drawing/2014/main" id="{67050CB0-D62C-CB8C-D5C4-DE7DB2A5B2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5638800"/>
          </a:xfrm>
        </p:spPr>
        <p:txBody>
          <a:bodyPr/>
          <a:lstStyle/>
          <a:p>
            <a:r>
              <a:rPr lang="en-US" altLang="en-US" sz="2000"/>
              <a:t>Tomasulo provides </a:t>
            </a:r>
            <a:r>
              <a:rPr lang="en-US" altLang="en-US" sz="2000" i="1"/>
              <a:t>Implicit Register Renaming</a:t>
            </a:r>
          </a:p>
          <a:p>
            <a:pPr lvl="1"/>
            <a:r>
              <a:rPr lang="en-US" altLang="en-US" sz="1600"/>
              <a:t>User registers renamed to reservation station tags</a:t>
            </a:r>
          </a:p>
          <a:p>
            <a:r>
              <a:rPr lang="en-US" altLang="en-US" sz="2000"/>
              <a:t>Explicit Register Renaming:</a:t>
            </a:r>
          </a:p>
          <a:p>
            <a:pPr lvl="1"/>
            <a:r>
              <a:rPr lang="en-US" altLang="en-US" sz="1600"/>
              <a:t>Use </a:t>
            </a:r>
            <a:r>
              <a:rPr lang="en-US" altLang="en-US" sz="1600" i="1"/>
              <a:t>physical </a:t>
            </a:r>
            <a:r>
              <a:rPr lang="en-US" altLang="en-US" sz="1600"/>
              <a:t>register file that is larger than number of registers specified by ISA</a:t>
            </a:r>
          </a:p>
          <a:p>
            <a:r>
              <a:rPr lang="en-US" altLang="en-US" sz="2000"/>
              <a:t>Keep a translation table:</a:t>
            </a:r>
          </a:p>
          <a:p>
            <a:pPr lvl="1"/>
            <a:r>
              <a:rPr lang="en-US" altLang="en-US" sz="1600"/>
              <a:t>ISA register =&gt; physical register mapping</a:t>
            </a:r>
          </a:p>
          <a:p>
            <a:pPr lvl="1"/>
            <a:r>
              <a:rPr lang="en-US" altLang="en-US" sz="1600"/>
              <a:t>When register is written, replace table entry with new register from freelist.</a:t>
            </a:r>
          </a:p>
          <a:p>
            <a:pPr lvl="1"/>
            <a:r>
              <a:rPr lang="en-US" altLang="en-US" sz="1600"/>
              <a:t>Physical register becomes free when not being used by any instructions in progress.</a:t>
            </a:r>
          </a:p>
          <a:p>
            <a:r>
              <a:rPr lang="en-US" altLang="en-US" sz="2000"/>
              <a:t>Pipeline can be exactly like “standard” DLX pipeline</a:t>
            </a:r>
          </a:p>
          <a:p>
            <a:pPr lvl="1"/>
            <a:r>
              <a:rPr lang="en-US" altLang="en-US" sz="1600"/>
              <a:t>IF, ID, EX, etc….</a:t>
            </a:r>
          </a:p>
          <a:p>
            <a:r>
              <a:rPr lang="en-US" altLang="en-US" sz="2000"/>
              <a:t>Advantages:</a:t>
            </a:r>
          </a:p>
          <a:p>
            <a:pPr lvl="1"/>
            <a:r>
              <a:rPr lang="en-US" altLang="en-US" sz="1600"/>
              <a:t>Removes all WAR and WAW hazards</a:t>
            </a:r>
          </a:p>
          <a:p>
            <a:pPr lvl="1"/>
            <a:r>
              <a:rPr lang="en-US" altLang="en-US" sz="1600"/>
              <a:t>Like Tomasulo, good for allowing full out-of-order completion</a:t>
            </a:r>
          </a:p>
          <a:p>
            <a:pPr lvl="1"/>
            <a:r>
              <a:rPr lang="en-US" altLang="en-US" sz="1600"/>
              <a:t>Allows data to be fetched from a single register file</a:t>
            </a:r>
          </a:p>
          <a:p>
            <a:pPr lvl="1"/>
            <a:r>
              <a:rPr lang="en-US" altLang="en-US" sz="1600"/>
              <a:t>Makes speculative execution/precise interrupts easier:</a:t>
            </a:r>
          </a:p>
          <a:p>
            <a:pPr lvl="2"/>
            <a:r>
              <a:rPr lang="en-US" altLang="en-US" sz="1600"/>
              <a:t>All that needs to be “undone” for precise break point</a:t>
            </a:r>
            <a:br>
              <a:rPr lang="en-US" altLang="en-US" sz="1600"/>
            </a:br>
            <a:r>
              <a:rPr lang="en-US" altLang="en-US" sz="1600"/>
              <a:t>is to undo the table mappings</a:t>
            </a:r>
          </a:p>
          <a:p>
            <a:endParaRPr lang="en-US" altLang="en-US" sz="200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ate Placeholder 3">
            <a:extLst>
              <a:ext uri="{FF2B5EF4-FFF2-40B4-BE49-F238E27FC236}">
                <a16:creationId xmlns:a16="http://schemas.microsoft.com/office/drawing/2014/main" id="{74493980-BDF5-C9D9-F459-F6F44B1A1A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11619" name="Footer Placeholder 4">
            <a:extLst>
              <a:ext uri="{FF2B5EF4-FFF2-40B4-BE49-F238E27FC236}">
                <a16:creationId xmlns:a16="http://schemas.microsoft.com/office/drawing/2014/main" id="{31AA7B85-EE6D-19B5-4B5D-BF937F3E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11620" name="Slide Number Placeholder 5">
            <a:extLst>
              <a:ext uri="{FF2B5EF4-FFF2-40B4-BE49-F238E27FC236}">
                <a16:creationId xmlns:a16="http://schemas.microsoft.com/office/drawing/2014/main" id="{689D042D-39AA-0B29-8861-3D544DC5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7F633D9-4139-4542-9A2E-BEBAA527984C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97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1621" name="Rectangle 2">
            <a:extLst>
              <a:ext uri="{FF2B5EF4-FFF2-40B4-BE49-F238E27FC236}">
                <a16:creationId xmlns:a16="http://schemas.microsoft.com/office/drawing/2014/main" id="{DABB9D04-479C-72D8-8B01-8C033227C6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76200"/>
            <a:ext cx="7162800" cy="1066800"/>
          </a:xfrm>
        </p:spPr>
        <p:txBody>
          <a:bodyPr/>
          <a:lstStyle/>
          <a:p>
            <a:r>
              <a:rPr lang="en-US" altLang="en-US"/>
              <a:t>Question: Can we use explicit register renaming with scoreboard?</a:t>
            </a:r>
          </a:p>
        </p:txBody>
      </p:sp>
      <p:sp>
        <p:nvSpPr>
          <p:cNvPr id="111622" name="Rectangle 3">
            <a:extLst>
              <a:ext uri="{FF2B5EF4-FFF2-40B4-BE49-F238E27FC236}">
                <a16:creationId xmlns:a16="http://schemas.microsoft.com/office/drawing/2014/main" id="{F17EB92C-3C70-AC9C-AEAC-26C799AE7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867400"/>
            <a:ext cx="1066800" cy="8382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Rename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Comic Sans MS" panose="030F0902030302020204" pitchFamily="66" charset="0"/>
              </a:rPr>
              <a:t>Table</a:t>
            </a:r>
          </a:p>
        </p:txBody>
      </p:sp>
      <p:grpSp>
        <p:nvGrpSpPr>
          <p:cNvPr id="111623" name="Group 4">
            <a:extLst>
              <a:ext uri="{FF2B5EF4-FFF2-40B4-BE49-F238E27FC236}">
                <a16:creationId xmlns:a16="http://schemas.microsoft.com/office/drawing/2014/main" id="{3BA81748-0789-FD45-50EF-5AAA0B8673C2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066800"/>
            <a:ext cx="7467600" cy="5029200"/>
            <a:chOff x="0" y="749"/>
            <a:chExt cx="5655" cy="3331"/>
          </a:xfrm>
        </p:grpSpPr>
        <p:sp>
          <p:nvSpPr>
            <p:cNvPr id="111625" name="Freeform 5">
              <a:extLst>
                <a:ext uri="{FF2B5EF4-FFF2-40B4-BE49-F238E27FC236}">
                  <a16:creationId xmlns:a16="http://schemas.microsoft.com/office/drawing/2014/main" id="{1643C8C3-F5FC-380C-7E7C-AFB26E1A42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2" y="1344"/>
              <a:ext cx="288" cy="2400"/>
            </a:xfrm>
            <a:custGeom>
              <a:avLst/>
              <a:gdLst>
                <a:gd name="T0" fmla="*/ 0 w 240"/>
                <a:gd name="T1" fmla="*/ 2400 h 2400"/>
                <a:gd name="T2" fmla="*/ 288 w 240"/>
                <a:gd name="T3" fmla="*/ 2400 h 2400"/>
                <a:gd name="T4" fmla="*/ 288 w 240"/>
                <a:gd name="T5" fmla="*/ 0 h 24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40" h="2400">
                  <a:moveTo>
                    <a:pt x="0" y="2400"/>
                  </a:moveTo>
                  <a:lnTo>
                    <a:pt x="240" y="2400"/>
                  </a:lnTo>
                  <a:lnTo>
                    <a:pt x="24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6" name="Text Box 6">
              <a:extLst>
                <a:ext uri="{FF2B5EF4-FFF2-40B4-BE49-F238E27FC236}">
                  <a16:creationId xmlns:a16="http://schemas.microsoft.com/office/drawing/2014/main" id="{5AD630DC-2308-1095-5103-A62593E4B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050" y="1799"/>
              <a:ext cx="2511" cy="5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>
                  <a:latin typeface="Comic Sans MS" panose="030F0902030302020204" pitchFamily="66" charset="0"/>
                </a:rPr>
                <a:t>Functional Units</a:t>
              </a:r>
            </a:p>
          </p:txBody>
        </p:sp>
        <p:sp>
          <p:nvSpPr>
            <p:cNvPr id="111627" name="Text Box 7">
              <a:extLst>
                <a:ext uri="{FF2B5EF4-FFF2-40B4-BE49-F238E27FC236}">
                  <a16:creationId xmlns:a16="http://schemas.microsoft.com/office/drawing/2014/main" id="{B5470EE2-0B41-7306-4392-D0326EBEB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-496" y="1797"/>
              <a:ext cx="1529" cy="5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800">
                  <a:latin typeface="Comic Sans MS" panose="030F0902030302020204" pitchFamily="66" charset="0"/>
                </a:rPr>
                <a:t>Registers</a:t>
              </a:r>
            </a:p>
          </p:txBody>
        </p:sp>
        <p:grpSp>
          <p:nvGrpSpPr>
            <p:cNvPr id="111628" name="Group 8">
              <a:extLst>
                <a:ext uri="{FF2B5EF4-FFF2-40B4-BE49-F238E27FC236}">
                  <a16:creationId xmlns:a16="http://schemas.microsoft.com/office/drawing/2014/main" id="{915AAEBF-3178-D6B2-1EF7-152B2093BA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" y="749"/>
              <a:ext cx="4416" cy="2640"/>
              <a:chOff x="582" y="749"/>
              <a:chExt cx="4416" cy="2640"/>
            </a:xfrm>
          </p:grpSpPr>
          <p:grpSp>
            <p:nvGrpSpPr>
              <p:cNvPr id="111633" name="Group 9">
                <a:extLst>
                  <a:ext uri="{FF2B5EF4-FFF2-40B4-BE49-F238E27FC236}">
                    <a16:creationId xmlns:a16="http://schemas.microsoft.com/office/drawing/2014/main" id="{30747B77-7322-643B-C640-11215393D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749"/>
                <a:ext cx="864" cy="660"/>
                <a:chOff x="768" y="816"/>
                <a:chExt cx="576" cy="256"/>
              </a:xfrm>
            </p:grpSpPr>
            <p:sp>
              <p:nvSpPr>
                <p:cNvPr id="111663" name="Rectangle 10">
                  <a:extLst>
                    <a:ext uri="{FF2B5EF4-FFF2-40B4-BE49-F238E27FC236}">
                      <a16:creationId xmlns:a16="http://schemas.microsoft.com/office/drawing/2014/main" id="{B4F1CCC2-2E12-78CB-EAF0-E33166211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1664" name="Rectangle 11">
                  <a:extLst>
                    <a:ext uri="{FF2B5EF4-FFF2-40B4-BE49-F238E27FC236}">
                      <a16:creationId xmlns:a16="http://schemas.microsoft.com/office/drawing/2014/main" id="{ACBC08F7-8463-DE7E-8FC2-C61EB2C795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11634" name="Group 12">
                <a:extLst>
                  <a:ext uri="{FF2B5EF4-FFF2-40B4-BE49-F238E27FC236}">
                    <a16:creationId xmlns:a16="http://schemas.microsoft.com/office/drawing/2014/main" id="{60055BD4-C011-F712-67D4-04E27BA5D34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1409"/>
                <a:ext cx="864" cy="660"/>
                <a:chOff x="768" y="816"/>
                <a:chExt cx="576" cy="256"/>
              </a:xfrm>
            </p:grpSpPr>
            <p:sp>
              <p:nvSpPr>
                <p:cNvPr id="111661" name="Rectangle 13">
                  <a:extLst>
                    <a:ext uri="{FF2B5EF4-FFF2-40B4-BE49-F238E27FC236}">
                      <a16:creationId xmlns:a16="http://schemas.microsoft.com/office/drawing/2014/main" id="{B9CF14AC-20E3-B3C0-9399-60054394BA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1662" name="Rectangle 14">
                  <a:extLst>
                    <a:ext uri="{FF2B5EF4-FFF2-40B4-BE49-F238E27FC236}">
                      <a16:creationId xmlns:a16="http://schemas.microsoft.com/office/drawing/2014/main" id="{387DB7A5-CF4A-FC69-1C02-027155FFD8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11635" name="Group 15">
                <a:extLst>
                  <a:ext uri="{FF2B5EF4-FFF2-40B4-BE49-F238E27FC236}">
                    <a16:creationId xmlns:a16="http://schemas.microsoft.com/office/drawing/2014/main" id="{FBA7CA9C-47CA-53D2-72E4-3423B23212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069"/>
                <a:ext cx="864" cy="660"/>
                <a:chOff x="768" y="816"/>
                <a:chExt cx="576" cy="256"/>
              </a:xfrm>
            </p:grpSpPr>
            <p:sp>
              <p:nvSpPr>
                <p:cNvPr id="111659" name="Rectangle 16">
                  <a:extLst>
                    <a:ext uri="{FF2B5EF4-FFF2-40B4-BE49-F238E27FC236}">
                      <a16:creationId xmlns:a16="http://schemas.microsoft.com/office/drawing/2014/main" id="{657D228A-633D-333C-2C2D-763F56E61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1660" name="Rectangle 17">
                  <a:extLst>
                    <a:ext uri="{FF2B5EF4-FFF2-40B4-BE49-F238E27FC236}">
                      <a16:creationId xmlns:a16="http://schemas.microsoft.com/office/drawing/2014/main" id="{82E3B0A6-5013-7FAA-341F-B3AA6D9C0E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grpSp>
            <p:nvGrpSpPr>
              <p:cNvPr id="111636" name="Group 18">
                <a:extLst>
                  <a:ext uri="{FF2B5EF4-FFF2-40B4-BE49-F238E27FC236}">
                    <a16:creationId xmlns:a16="http://schemas.microsoft.com/office/drawing/2014/main" id="{B0B33935-783F-FDF1-0F33-27E082812E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2" y="2729"/>
                <a:ext cx="864" cy="660"/>
                <a:chOff x="768" y="816"/>
                <a:chExt cx="576" cy="256"/>
              </a:xfrm>
            </p:grpSpPr>
            <p:sp>
              <p:nvSpPr>
                <p:cNvPr id="111657" name="Rectangle 19">
                  <a:extLst>
                    <a:ext uri="{FF2B5EF4-FFF2-40B4-BE49-F238E27FC236}">
                      <a16:creationId xmlns:a16="http://schemas.microsoft.com/office/drawing/2014/main" id="{30FCF119-6C70-CD75-99F5-A7C7022250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816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11658" name="Rectangle 20">
                  <a:extLst>
                    <a:ext uri="{FF2B5EF4-FFF2-40B4-BE49-F238E27FC236}">
                      <a16:creationId xmlns:a16="http://schemas.microsoft.com/office/drawing/2014/main" id="{84A99358-F549-35AA-9A12-1E19002D16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944"/>
                  <a:ext cx="576" cy="128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</p:spPr>
              <p:txBody>
                <a:bodyPr wrap="none" anchor="ctr"/>
                <a:lstStyle>
                  <a:lvl1pPr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algn="ctr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sz="1600" b="1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111637" name="Rectangle 21">
                <a:extLst>
                  <a:ext uri="{FF2B5EF4-FFF2-40B4-BE49-F238E27FC236}">
                    <a16:creationId xmlns:a16="http://schemas.microsoft.com/office/drawing/2014/main" id="{44F22D77-8FAD-D97F-B951-13DFCCF67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893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>
                    <a:latin typeface="Comic Sans MS" panose="030F0902030302020204" pitchFamily="66" charset="0"/>
                  </a:rPr>
                  <a:t>FP Mult</a:t>
                </a:r>
              </a:p>
            </p:txBody>
          </p:sp>
          <p:sp>
            <p:nvSpPr>
              <p:cNvPr id="111638" name="Rectangle 22">
                <a:extLst>
                  <a:ext uri="{FF2B5EF4-FFF2-40B4-BE49-F238E27FC236}">
                    <a16:creationId xmlns:a16="http://schemas.microsoft.com/office/drawing/2014/main" id="{A7E9F491-83F0-409C-C0BE-33385A6C96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1109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>
                    <a:latin typeface="Comic Sans MS" panose="030F0902030302020204" pitchFamily="66" charset="0"/>
                  </a:rPr>
                  <a:t>FP Mult</a:t>
                </a:r>
              </a:p>
            </p:txBody>
          </p:sp>
          <p:sp>
            <p:nvSpPr>
              <p:cNvPr id="111639" name="Rectangle 23">
                <a:extLst>
                  <a:ext uri="{FF2B5EF4-FFF2-40B4-BE49-F238E27FC236}">
                    <a16:creationId xmlns:a16="http://schemas.microsoft.com/office/drawing/2014/main" id="{1252710E-C7F9-FCFE-05EE-2F7C4F0B8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1709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>
                    <a:latin typeface="Comic Sans MS" panose="030F0902030302020204" pitchFamily="66" charset="0"/>
                  </a:rPr>
                  <a:t>FP Divide</a:t>
                </a:r>
              </a:p>
            </p:txBody>
          </p:sp>
          <p:sp>
            <p:nvSpPr>
              <p:cNvPr id="111640" name="Rectangle 24">
                <a:extLst>
                  <a:ext uri="{FF2B5EF4-FFF2-40B4-BE49-F238E27FC236}">
                    <a16:creationId xmlns:a16="http://schemas.microsoft.com/office/drawing/2014/main" id="{7E3CF55E-7E0D-735D-3388-189CA2082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237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>
                    <a:latin typeface="Comic Sans MS" panose="030F0902030302020204" pitchFamily="66" charset="0"/>
                  </a:rPr>
                  <a:t>FP Add</a:t>
                </a:r>
              </a:p>
            </p:txBody>
          </p:sp>
          <p:sp>
            <p:nvSpPr>
              <p:cNvPr id="111641" name="Rectangle 25">
                <a:extLst>
                  <a:ext uri="{FF2B5EF4-FFF2-40B4-BE49-F238E27FC236}">
                    <a16:creationId xmlns:a16="http://schemas.microsoft.com/office/drawing/2014/main" id="{657F8C62-7C4F-0B9D-271E-180DD7E448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6" y="2861"/>
                <a:ext cx="816" cy="216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</p:spPr>
            <p:txBody>
              <a:bodyPr wrap="none" anchor="ctr"/>
              <a:lstStyle>
                <a:lvl1pPr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sz="16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sz="1800">
                    <a:latin typeface="Comic Sans MS" panose="030F0902030302020204" pitchFamily="66" charset="0"/>
                  </a:rPr>
                  <a:t>Integer</a:t>
                </a:r>
              </a:p>
            </p:txBody>
          </p:sp>
          <p:sp>
            <p:nvSpPr>
              <p:cNvPr id="111642" name="Line 26">
                <a:extLst>
                  <a:ext uri="{FF2B5EF4-FFF2-40B4-BE49-F238E27FC236}">
                    <a16:creationId xmlns:a16="http://schemas.microsoft.com/office/drawing/2014/main" id="{02D7D277-0F01-386F-2174-35F0E543C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93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3" name="Line 27">
                <a:extLst>
                  <a:ext uri="{FF2B5EF4-FFF2-40B4-BE49-F238E27FC236}">
                    <a16:creationId xmlns:a16="http://schemas.microsoft.com/office/drawing/2014/main" id="{E33240E1-F376-5B49-D62E-7827A8FB4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103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4" name="Line 28">
                <a:extLst>
                  <a:ext uri="{FF2B5EF4-FFF2-40B4-BE49-F238E27FC236}">
                    <a16:creationId xmlns:a16="http://schemas.microsoft.com/office/drawing/2014/main" id="{AA838F8E-E3A4-BEDF-CBF3-B4701B115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1757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5" name="Line 29">
                <a:extLst>
                  <a:ext uri="{FF2B5EF4-FFF2-40B4-BE49-F238E27FC236}">
                    <a16:creationId xmlns:a16="http://schemas.microsoft.com/office/drawing/2014/main" id="{692C255B-8C7D-902E-2B6B-BAFB61CB2E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1863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6" name="Line 30">
                <a:extLst>
                  <a:ext uri="{FF2B5EF4-FFF2-40B4-BE49-F238E27FC236}">
                    <a16:creationId xmlns:a16="http://schemas.microsoft.com/office/drawing/2014/main" id="{2B31446D-06AE-7337-6DBB-AA82AC1F7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5" y="22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7" name="Line 31">
                <a:extLst>
                  <a:ext uri="{FF2B5EF4-FFF2-40B4-BE49-F238E27FC236}">
                    <a16:creationId xmlns:a16="http://schemas.microsoft.com/office/drawing/2014/main" id="{7293C1CF-AB94-E337-52C6-D513B1D78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5" y="24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8" name="Line 32">
                <a:extLst>
                  <a:ext uri="{FF2B5EF4-FFF2-40B4-BE49-F238E27FC236}">
                    <a16:creationId xmlns:a16="http://schemas.microsoft.com/office/drawing/2014/main" id="{82214680-7E28-E1A4-639F-F13B5D1FB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2895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9" name="Line 33">
                <a:extLst>
                  <a:ext uri="{FF2B5EF4-FFF2-40B4-BE49-F238E27FC236}">
                    <a16:creationId xmlns:a16="http://schemas.microsoft.com/office/drawing/2014/main" id="{76B42278-7297-92D6-93B2-44B383578F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14" y="3001"/>
                <a:ext cx="2400" cy="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0" name="Freeform 34">
                <a:extLst>
                  <a:ext uri="{FF2B5EF4-FFF2-40B4-BE49-F238E27FC236}">
                    <a16:creationId xmlns:a16="http://schemas.microsoft.com/office/drawing/2014/main" id="{C0C60BD0-7296-97C1-3AF3-56D0736C4A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4" y="941"/>
                <a:ext cx="240" cy="22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223 h 240"/>
                  <a:gd name="T4" fmla="*/ 240 w 240"/>
                  <a:gd name="T5" fmla="*/ 223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1" name="Freeform 35">
                <a:extLst>
                  <a:ext uri="{FF2B5EF4-FFF2-40B4-BE49-F238E27FC236}">
                    <a16:creationId xmlns:a16="http://schemas.microsoft.com/office/drawing/2014/main" id="{FC08580A-63F8-6259-133E-55EBA1B42E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" y="1054"/>
                <a:ext cx="322" cy="203"/>
              </a:xfrm>
              <a:custGeom>
                <a:avLst/>
                <a:gdLst>
                  <a:gd name="T0" fmla="*/ 0 w 240"/>
                  <a:gd name="T1" fmla="*/ 0 h 240"/>
                  <a:gd name="T2" fmla="*/ 0 w 240"/>
                  <a:gd name="T3" fmla="*/ 203 h 240"/>
                  <a:gd name="T4" fmla="*/ 322 w 240"/>
                  <a:gd name="T5" fmla="*/ 203 h 24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4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40" y="24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2" name="Freeform 36">
                <a:extLst>
                  <a:ext uri="{FF2B5EF4-FFF2-40B4-BE49-F238E27FC236}">
                    <a16:creationId xmlns:a16="http://schemas.microsoft.com/office/drawing/2014/main" id="{67004C54-E9B4-43B9-4BFB-6969C7E14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1181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3" name="Freeform 37">
                <a:extLst>
                  <a:ext uri="{FF2B5EF4-FFF2-40B4-BE49-F238E27FC236}">
                    <a16:creationId xmlns:a16="http://schemas.microsoft.com/office/drawing/2014/main" id="{0BDB5956-C187-5059-F5B2-F9D36DA496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1805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4" name="Freeform 38">
                <a:extLst>
                  <a:ext uri="{FF2B5EF4-FFF2-40B4-BE49-F238E27FC236}">
                    <a16:creationId xmlns:a16="http://schemas.microsoft.com/office/drawing/2014/main" id="{C6988475-05D4-99EC-9BB9-8B0B99C89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2957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5" name="Freeform 39">
                <a:extLst>
                  <a:ext uri="{FF2B5EF4-FFF2-40B4-BE49-F238E27FC236}">
                    <a16:creationId xmlns:a16="http://schemas.microsoft.com/office/drawing/2014/main" id="{7BD0F129-D414-D589-ACC0-9CFB27EBC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2333"/>
                <a:ext cx="3504" cy="240"/>
              </a:xfrm>
              <a:custGeom>
                <a:avLst/>
                <a:gdLst>
                  <a:gd name="T0" fmla="*/ 3216 w 3504"/>
                  <a:gd name="T1" fmla="*/ 0 h 240"/>
                  <a:gd name="T2" fmla="*/ 3504 w 3504"/>
                  <a:gd name="T3" fmla="*/ 0 h 240"/>
                  <a:gd name="T4" fmla="*/ 3504 w 3504"/>
                  <a:gd name="T5" fmla="*/ 240 h 240"/>
                  <a:gd name="T6" fmla="*/ 0 w 3504"/>
                  <a:gd name="T7" fmla="*/ 240 h 24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504" h="240">
                    <a:moveTo>
                      <a:pt x="3216" y="0"/>
                    </a:moveTo>
                    <a:lnTo>
                      <a:pt x="3504" y="0"/>
                    </a:lnTo>
                    <a:lnTo>
                      <a:pt x="3504" y="240"/>
                    </a:lnTo>
                    <a:lnTo>
                      <a:pt x="0" y="240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56" name="Freeform 40">
                <a:extLst>
                  <a:ext uri="{FF2B5EF4-FFF2-40B4-BE49-F238E27FC236}">
                    <a16:creationId xmlns:a16="http://schemas.microsoft.com/office/drawing/2014/main" id="{D82359BB-E33D-9C1B-9F25-2535FB26C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0" y="989"/>
                <a:ext cx="288" cy="192"/>
              </a:xfrm>
              <a:custGeom>
                <a:avLst/>
                <a:gdLst>
                  <a:gd name="T0" fmla="*/ 0 w 288"/>
                  <a:gd name="T1" fmla="*/ 0 h 192"/>
                  <a:gd name="T2" fmla="*/ 288 w 288"/>
                  <a:gd name="T3" fmla="*/ 0 h 192"/>
                  <a:gd name="T4" fmla="*/ 288 w 288"/>
                  <a:gd name="T5" fmla="*/ 192 h 19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88" h="192">
                    <a:moveTo>
                      <a:pt x="0" y="0"/>
                    </a:moveTo>
                    <a:lnTo>
                      <a:pt x="288" y="0"/>
                    </a:lnTo>
                    <a:lnTo>
                      <a:pt x="288" y="192"/>
                    </a:lnTo>
                  </a:path>
                </a:pathLst>
              </a:custGeom>
              <a:noFill/>
              <a:ln w="57150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1629" name="Line 41">
              <a:extLst>
                <a:ext uri="{FF2B5EF4-FFF2-40B4-BE49-F238E27FC236}">
                  <a16:creationId xmlns:a16="http://schemas.microsoft.com/office/drawing/2014/main" id="{178D5365-36B5-46A9-C7E3-52F92931E1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62" y="3101"/>
              <a:ext cx="378" cy="40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Text Box 42">
              <a:extLst>
                <a:ext uri="{FF2B5EF4-FFF2-40B4-BE49-F238E27FC236}">
                  <a16:creationId xmlns:a16="http://schemas.microsoft.com/office/drawing/2014/main" id="{10336548-3A55-E923-D1D8-02DCE938E6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2" y="3507"/>
              <a:ext cx="1183" cy="3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000">
                  <a:latin typeface="Comic Sans MS" panose="030F0902030302020204" pitchFamily="66" charset="0"/>
                </a:rPr>
                <a:t>Memory</a:t>
              </a:r>
            </a:p>
          </p:txBody>
        </p:sp>
        <p:sp>
          <p:nvSpPr>
            <p:cNvPr id="111631" name="Rectangle 43">
              <a:extLst>
                <a:ext uri="{FF2B5EF4-FFF2-40B4-BE49-F238E27FC236}">
                  <a16:creationId xmlns:a16="http://schemas.microsoft.com/office/drawing/2014/main" id="{AF910C57-68CC-008B-6DC5-2ED6E6E01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3408"/>
              <a:ext cx="2208" cy="672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sz="16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2400">
                  <a:latin typeface="Comic Sans MS" panose="030F0902030302020204" pitchFamily="66" charset="0"/>
                </a:rPr>
                <a:t>SCOREBOARD</a:t>
              </a:r>
            </a:p>
          </p:txBody>
        </p:sp>
        <p:sp>
          <p:nvSpPr>
            <p:cNvPr id="111632" name="Freeform 44">
              <a:extLst>
                <a:ext uri="{FF2B5EF4-FFF2-40B4-BE49-F238E27FC236}">
                  <a16:creationId xmlns:a16="http://schemas.microsoft.com/office/drawing/2014/main" id="{3C2BC954-A6E8-D618-D30D-6C8E7241D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3408"/>
              <a:ext cx="768" cy="336"/>
            </a:xfrm>
            <a:custGeom>
              <a:avLst/>
              <a:gdLst>
                <a:gd name="T0" fmla="*/ 768 w 816"/>
                <a:gd name="T1" fmla="*/ 336 h 336"/>
                <a:gd name="T2" fmla="*/ 0 w 816"/>
                <a:gd name="T3" fmla="*/ 336 h 336"/>
                <a:gd name="T4" fmla="*/ 0 w 816"/>
                <a:gd name="T5" fmla="*/ 0 h 33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16" h="336">
                  <a:moveTo>
                    <a:pt x="816" y="336"/>
                  </a:moveTo>
                  <a:lnTo>
                    <a:pt x="0" y="336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1624" name="Freeform 45">
            <a:extLst>
              <a:ext uri="{FF2B5EF4-FFF2-40B4-BE49-F238E27FC236}">
                <a16:creationId xmlns:a16="http://schemas.microsoft.com/office/drawing/2014/main" id="{D9F367AD-5538-9840-9EEC-534740644A0C}"/>
              </a:ext>
            </a:extLst>
          </p:cNvPr>
          <p:cNvSpPr>
            <a:spLocks/>
          </p:cNvSpPr>
          <p:nvPr/>
        </p:nvSpPr>
        <p:spPr bwMode="auto">
          <a:xfrm>
            <a:off x="2590800" y="6096000"/>
            <a:ext cx="1676400" cy="228600"/>
          </a:xfrm>
          <a:custGeom>
            <a:avLst/>
            <a:gdLst>
              <a:gd name="T0" fmla="*/ 1676400 w 1008"/>
              <a:gd name="T1" fmla="*/ 0 h 144"/>
              <a:gd name="T2" fmla="*/ 1676400 w 1008"/>
              <a:gd name="T3" fmla="*/ 228600 h 144"/>
              <a:gd name="T4" fmla="*/ 0 w 1008"/>
              <a:gd name="T5" fmla="*/ 228600 h 14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8" h="144">
                <a:moveTo>
                  <a:pt x="1008" y="0"/>
                </a:moveTo>
                <a:lnTo>
                  <a:pt x="1008" y="144"/>
                </a:lnTo>
                <a:lnTo>
                  <a:pt x="0" y="144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ate Placeholder 3">
            <a:extLst>
              <a:ext uri="{FF2B5EF4-FFF2-40B4-BE49-F238E27FC236}">
                <a16:creationId xmlns:a16="http://schemas.microsoft.com/office/drawing/2014/main" id="{8B964E10-187D-BF7B-01CD-D10A3CE463E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12643" name="Footer Placeholder 4">
            <a:extLst>
              <a:ext uri="{FF2B5EF4-FFF2-40B4-BE49-F238E27FC236}">
                <a16:creationId xmlns:a16="http://schemas.microsoft.com/office/drawing/2014/main" id="{2F7C45F5-20C1-9AEC-963A-26AA58A0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12644" name="Slide Number Placeholder 5">
            <a:extLst>
              <a:ext uri="{FF2B5EF4-FFF2-40B4-BE49-F238E27FC236}">
                <a16:creationId xmlns:a16="http://schemas.microsoft.com/office/drawing/2014/main" id="{9A9EAD2C-697F-7984-7424-8D790F3C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464903A-3D63-154E-9F73-12F3131398DD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98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645" name="Rectangle 2">
            <a:extLst>
              <a:ext uri="{FF2B5EF4-FFF2-40B4-BE49-F238E27FC236}">
                <a16:creationId xmlns:a16="http://schemas.microsoft.com/office/drawing/2014/main" id="{1451F3D4-5A51-7671-0F51-79A1ADE9B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Scoreboard Example</a:t>
            </a:r>
          </a:p>
        </p:txBody>
      </p:sp>
      <p:graphicFrame>
        <p:nvGraphicFramePr>
          <p:cNvPr id="112646" name="Object 3">
            <a:extLst>
              <a:ext uri="{FF2B5EF4-FFF2-40B4-BE49-F238E27FC236}">
                <a16:creationId xmlns:a16="http://schemas.microsoft.com/office/drawing/2014/main" id="{85E492FD-8016-5377-AADF-C0C1BCEE9113}"/>
              </a:ext>
            </a:extLst>
          </p:cNvPr>
          <p:cNvGraphicFramePr>
            <a:graphicFrameLocks/>
          </p:cNvGraphicFramePr>
          <p:nvPr/>
        </p:nvGraphicFramePr>
        <p:xfrm>
          <a:off x="381000" y="107950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7950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44" name="Rectangle 4">
            <a:extLst>
              <a:ext uri="{FF2B5EF4-FFF2-40B4-BE49-F238E27FC236}">
                <a16:creationId xmlns:a16="http://schemas.microsoft.com/office/drawing/2014/main" id="{B942B692-3F23-1C09-1836-054CFC26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2611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Initialized Rename Table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ate Placeholder 3">
            <a:extLst>
              <a:ext uri="{FF2B5EF4-FFF2-40B4-BE49-F238E27FC236}">
                <a16:creationId xmlns:a16="http://schemas.microsoft.com/office/drawing/2014/main" id="{3DFB1E23-FDB1-52D3-2894-31AA1E86935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t>2/7/2011</a:t>
            </a:r>
          </a:p>
        </p:txBody>
      </p:sp>
      <p:sp>
        <p:nvSpPr>
          <p:cNvPr id="113667" name="Footer Placeholder 4">
            <a:extLst>
              <a:ext uri="{FF2B5EF4-FFF2-40B4-BE49-F238E27FC236}">
                <a16:creationId xmlns:a16="http://schemas.microsoft.com/office/drawing/2014/main" id="{93030D9C-418C-4278-C7FC-118695EB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332B7"/>
                </a:solidFill>
                <a:latin typeface="Helvetica" pitchFamily="2" charset="0"/>
              </a:rPr>
              <a:t>CS252-S11, Lecture 6</a:t>
            </a:r>
          </a:p>
        </p:txBody>
      </p:sp>
      <p:sp>
        <p:nvSpPr>
          <p:cNvPr id="113668" name="Slide Number Placeholder 5">
            <a:extLst>
              <a:ext uri="{FF2B5EF4-FFF2-40B4-BE49-F238E27FC236}">
                <a16:creationId xmlns:a16="http://schemas.microsoft.com/office/drawing/2014/main" id="{0F112C59-69C8-3327-5E93-37AD7D8D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6FB2A94-B9E0-5544-8404-2A23829A839E}" type="slidenum">
              <a:rPr lang="en-US" altLang="en-US" sz="1400">
                <a:solidFill>
                  <a:srgbClr val="0332B7"/>
                </a:solidFill>
                <a:latin typeface="Times New Roman" panose="02020603050405020304" pitchFamily="18" charset="0"/>
              </a:rPr>
              <a:pPr/>
              <a:t>99</a:t>
            </a:fld>
            <a:endParaRPr lang="en-US" altLang="en-US" sz="1400" b="0">
              <a:solidFill>
                <a:srgbClr val="FBBA03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69" name="Rectangle 2">
            <a:extLst>
              <a:ext uri="{FF2B5EF4-FFF2-40B4-BE49-F238E27FC236}">
                <a16:creationId xmlns:a16="http://schemas.microsoft.com/office/drawing/2014/main" id="{CEDC235E-37F7-3AA1-98A8-F4D7D7DA5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81000"/>
            <a:ext cx="7162800" cy="838200"/>
          </a:xfrm>
          <a:noFill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/>
          <a:lstStyle/>
          <a:p>
            <a:r>
              <a:rPr lang="en-US" altLang="en-US"/>
              <a:t>Renamed Scoreboard 1</a:t>
            </a:r>
          </a:p>
        </p:txBody>
      </p:sp>
      <p:graphicFrame>
        <p:nvGraphicFramePr>
          <p:cNvPr id="113670" name="Object 3">
            <a:extLst>
              <a:ext uri="{FF2B5EF4-FFF2-40B4-BE49-F238E27FC236}">
                <a16:creationId xmlns:a16="http://schemas.microsoft.com/office/drawing/2014/main" id="{D273E7DC-4F09-F423-5FBD-A01D2BE12039}"/>
              </a:ext>
            </a:extLst>
          </p:cNvPr>
          <p:cNvGraphicFramePr>
            <a:graphicFrameLocks/>
          </p:cNvGraphicFramePr>
          <p:nvPr/>
        </p:nvGraphicFramePr>
        <p:xfrm>
          <a:off x="381000" y="1079500"/>
          <a:ext cx="8096250" cy="520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53500" imgH="6337300" progId="Excel.Sheet.8">
                  <p:embed/>
                </p:oleObj>
              </mc:Choice>
              <mc:Fallback>
                <p:oleObj name="Worksheet" r:id="rId2" imgW="8953500" imgH="6337300" progId="Excel.Sheet.8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079500"/>
                        <a:ext cx="8096250" cy="520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/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8468" name="Rectangle 4">
            <a:extLst>
              <a:ext uri="{FF2B5EF4-FFF2-40B4-BE49-F238E27FC236}">
                <a16:creationId xmlns:a16="http://schemas.microsoft.com/office/drawing/2014/main" id="{756E4080-04D8-D7D0-86D0-F79E15F9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6019800"/>
            <a:ext cx="8496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/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>
            <a:lvl1pPr marL="2857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tabLst>
                <a:tab pos="914400" algn="l"/>
                <a:tab pos="1657350" algn="l"/>
                <a:tab pos="3028950" algn="l"/>
              </a:tabLst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Each instruction allocates free register </a:t>
            </a:r>
          </a:p>
          <a:p>
            <a:pPr algn="l">
              <a:lnSpc>
                <a:spcPct val="85000"/>
              </a:lnSpc>
              <a:spcBef>
                <a:spcPct val="10000"/>
              </a:spcBef>
              <a:buFontTx/>
              <a:buChar char="•"/>
            </a:pPr>
            <a:r>
              <a:rPr lang="en-US" altLang="en-US" sz="2400">
                <a:solidFill>
                  <a:schemeClr val="hlink"/>
                </a:solidFill>
                <a:latin typeface="Comic Sans MS" panose="030F0902030302020204" pitchFamily="66" charset="0"/>
              </a:rPr>
              <a:t>Similar to single-assignment compiler transformation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 autoUpdateAnimBg="0"/>
    </p:bldLst>
  </p:timing>
</p:sld>
</file>

<file path=ppt/theme/theme1.xml><?xml version="1.0" encoding="utf-8"?>
<a:theme xmlns:a="http://schemas.openxmlformats.org/drawingml/2006/main" name="CS252-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S252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33CCFF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S252-templat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S252-templat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S252-templat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lec05-schedscore</Template>
  <TotalTime>16863</TotalTime>
  <Pages>61</Pages>
  <Words>4817</Words>
  <Application>Microsoft Macintosh PowerPoint</Application>
  <PresentationFormat>Letter Paper (8.5x11 in)</PresentationFormat>
  <Paragraphs>870</Paragraphs>
  <Slides>119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119</vt:i4>
      </vt:variant>
    </vt:vector>
  </HeadingPairs>
  <TitlesOfParts>
    <vt:vector size="129" baseType="lpstr">
      <vt:lpstr>Arial</vt:lpstr>
      <vt:lpstr>Comic Sans MS</vt:lpstr>
      <vt:lpstr>Courier</vt:lpstr>
      <vt:lpstr>Courier New</vt:lpstr>
      <vt:lpstr>Helvetica</vt:lpstr>
      <vt:lpstr>Symbol</vt:lpstr>
      <vt:lpstr>Times New Roman</vt:lpstr>
      <vt:lpstr>CS252-template</vt:lpstr>
      <vt:lpstr>Document</vt:lpstr>
      <vt:lpstr>Worksheet</vt:lpstr>
      <vt:lpstr>CS252 Graduate Computer Architecture Lecture 6   Scoreboard, Tomasulo,  Register Renaming February 7th, 2011</vt:lpstr>
      <vt:lpstr>Recall: Revised FP Loop Minimizing Stalls</vt:lpstr>
      <vt:lpstr>Recall: Software Pipelining Example</vt:lpstr>
      <vt:lpstr>Can we use HW to get CPI  closer to 1?</vt:lpstr>
      <vt:lpstr>Problems?</vt:lpstr>
      <vt:lpstr>Scoreboard: a bookkeeping technique</vt:lpstr>
      <vt:lpstr>Scoreboard Architecture (CDC 6600)</vt:lpstr>
      <vt:lpstr>Scoreboard Implications</vt:lpstr>
      <vt:lpstr>Four Stages of Scoreboard Control</vt:lpstr>
      <vt:lpstr>Four Stages of Scoreboard Control</vt:lpstr>
      <vt:lpstr>Three Parts of the Scoreboard</vt:lpstr>
      <vt:lpstr>Scoreboard Example</vt:lpstr>
      <vt:lpstr>Detailed Scoreboard Pipeline Control</vt:lpstr>
      <vt:lpstr>Scoreboard Example: Cycle 1</vt:lpstr>
      <vt:lpstr>Scoreboard Example: Cycle 2</vt:lpstr>
      <vt:lpstr>Scoreboard Example: Cycle 3</vt:lpstr>
      <vt:lpstr>Scoreboard Example: Cycle 4</vt:lpstr>
      <vt:lpstr>Scoreboard Example: Cycle 5</vt:lpstr>
      <vt:lpstr>Scoreboard Example: Cycle 6</vt:lpstr>
      <vt:lpstr>Scoreboard Example: Cycle 7</vt:lpstr>
      <vt:lpstr>Scoreboard Example: Cycle 8a (First half of clock cycle)</vt:lpstr>
      <vt:lpstr>Scoreboard Example: Cycle 8b (Second half of clock cycle)</vt:lpstr>
      <vt:lpstr>Scoreboard Example: Cycle 9</vt:lpstr>
      <vt:lpstr>Scoreboard Example: Cycle 10</vt:lpstr>
      <vt:lpstr>Scoreboard Example: Cycle 11</vt:lpstr>
      <vt:lpstr>Scoreboard Example: Cycle 12</vt:lpstr>
      <vt:lpstr>Scoreboard Example: Cycle 13</vt:lpstr>
      <vt:lpstr>Scoreboard Example: Cycle 14</vt:lpstr>
      <vt:lpstr>Scoreboard Example: Cycle 15</vt:lpstr>
      <vt:lpstr>Scoreboard Example: Cycle 16</vt:lpstr>
      <vt:lpstr>Scoreboard Example: Cycle 17</vt:lpstr>
      <vt:lpstr>Scoreboard Example: Cycle 18</vt:lpstr>
      <vt:lpstr>Scoreboard Example: Cycle 19</vt:lpstr>
      <vt:lpstr>Scoreboard Example: Cycle 20</vt:lpstr>
      <vt:lpstr>Scoreboard Example: Cycle 21</vt:lpstr>
      <vt:lpstr>Scoreboard Example: Cycle 22</vt:lpstr>
      <vt:lpstr>Faster than light computation (skip a couple of cycles)</vt:lpstr>
      <vt:lpstr>Scoreboard Example: Cycle 61</vt:lpstr>
      <vt:lpstr>Scoreboard Example: Cycle 62</vt:lpstr>
      <vt:lpstr>Review: Scoreboard Example: Cycle 62</vt:lpstr>
      <vt:lpstr>CDC 6600 Scoreboard</vt:lpstr>
      <vt:lpstr>CS 252 Administrivia</vt:lpstr>
      <vt:lpstr>Paper Discussion (Reading #4)</vt:lpstr>
      <vt:lpstr>Another Dynamic Algorithm:  Tomasulo Algorithm</vt:lpstr>
      <vt:lpstr>Tomasulo Organization</vt:lpstr>
      <vt:lpstr>Tomasulo Algorithm vs. Scoreboard</vt:lpstr>
      <vt:lpstr>Reservation Station Components</vt:lpstr>
      <vt:lpstr>Three Stages of Tomasulo Algorithm</vt:lpstr>
      <vt:lpstr>Tomasulo Example</vt:lpstr>
      <vt:lpstr>Tomasulo Example Cycle 1</vt:lpstr>
      <vt:lpstr>Tomasulo Example Cycle 2</vt:lpstr>
      <vt:lpstr>Tomasulo Example Cycle 3</vt:lpstr>
      <vt:lpstr>Tomasulo Example Cycle 4</vt:lpstr>
      <vt:lpstr>Tomasulo Example Cycle 5</vt:lpstr>
      <vt:lpstr>Tomasulo Example Cycle 6</vt:lpstr>
      <vt:lpstr>Tomasulo Example Cycle 7</vt:lpstr>
      <vt:lpstr>Tomasulo Example Cycle 8</vt:lpstr>
      <vt:lpstr>Tomasulo Example Cycle 9</vt:lpstr>
      <vt:lpstr>Tomasulo Example Cycle 10</vt:lpstr>
      <vt:lpstr>Tomasulo Example Cycle 11</vt:lpstr>
      <vt:lpstr>Tomasulo Example Cycle 12</vt:lpstr>
      <vt:lpstr>Tomasulo Example Cycle 13</vt:lpstr>
      <vt:lpstr>Tomasulo Example Cycle 14</vt:lpstr>
      <vt:lpstr>Tomasulo Example Cycle 15</vt:lpstr>
      <vt:lpstr>Tomasulo Example Cycle 16</vt:lpstr>
      <vt:lpstr>Faster than light computation (skip a couple of cycles)</vt:lpstr>
      <vt:lpstr>Tomasulo Example Cycle 55</vt:lpstr>
      <vt:lpstr>Tomasulo Example Cycle 56</vt:lpstr>
      <vt:lpstr>Tomasulo Example Cycle 57</vt:lpstr>
      <vt:lpstr>Compare to Scoreboard Cycle 62</vt:lpstr>
      <vt:lpstr>Tomasulo v. Scoreboard (IBM 360/91 v. CDC 6600)</vt:lpstr>
      <vt:lpstr>Recall: Unrolled Loop That Minimizes Stalls</vt:lpstr>
      <vt:lpstr>Tomasulo Loop Example</vt:lpstr>
      <vt:lpstr>Loop Example</vt:lpstr>
      <vt:lpstr>Loop Example Cycle 1</vt:lpstr>
      <vt:lpstr>Loop Example Cycle 2</vt:lpstr>
      <vt:lpstr>Loop Example Cycle 3</vt:lpstr>
      <vt:lpstr>Loop Example Cycle 4</vt:lpstr>
      <vt:lpstr>Loop Example Cycle 5</vt:lpstr>
      <vt:lpstr>Loop Example Cycle 6</vt:lpstr>
      <vt:lpstr>Loop Example Cycle 7</vt:lpstr>
      <vt:lpstr>Loop Example Cycle 8</vt:lpstr>
      <vt:lpstr>Loop Example Cycle 9</vt:lpstr>
      <vt:lpstr>Loop Example Cycle 10</vt:lpstr>
      <vt:lpstr>Loop Example Cycle 11</vt:lpstr>
      <vt:lpstr>Loop Example Cycle 12</vt:lpstr>
      <vt:lpstr>Loop Example Cycle 13</vt:lpstr>
      <vt:lpstr>Loop Example Cycle 14</vt:lpstr>
      <vt:lpstr>Loop Example Cycle 15</vt:lpstr>
      <vt:lpstr>Loop Example Cycle 16</vt:lpstr>
      <vt:lpstr>Loop Example Cycle 17</vt:lpstr>
      <vt:lpstr>Loop Example Cycle 18</vt:lpstr>
      <vt:lpstr>Loop Example Cycle 19</vt:lpstr>
      <vt:lpstr>Loop Example Cycle 20</vt:lpstr>
      <vt:lpstr>Why can Tomasulo overlap iterations of loops?</vt:lpstr>
      <vt:lpstr>Explicit Register Renaming</vt:lpstr>
      <vt:lpstr>Question: Can we use explicit register renaming with scoreboard?</vt:lpstr>
      <vt:lpstr>Scoreboard Example</vt:lpstr>
      <vt:lpstr>Renamed Scoreboard 1</vt:lpstr>
      <vt:lpstr>Renamed Scoreboard 2</vt:lpstr>
      <vt:lpstr>Renamed Scoreboard 3</vt:lpstr>
      <vt:lpstr>Renamed Scoreboard 4</vt:lpstr>
      <vt:lpstr>Renamed Scoreboard 5</vt:lpstr>
      <vt:lpstr>Renamed Scoreboard 6</vt:lpstr>
      <vt:lpstr>Renamed Scoreboard 7</vt:lpstr>
      <vt:lpstr>Renamed Scoreboard 8</vt:lpstr>
      <vt:lpstr>Renamed Scoreboard 9</vt:lpstr>
      <vt:lpstr>Renamed Scoreboard 10</vt:lpstr>
      <vt:lpstr>Renamed Scoreboard 11</vt:lpstr>
      <vt:lpstr>Renamed Scoreboard 12</vt:lpstr>
      <vt:lpstr>Renamed Scoreboard 13</vt:lpstr>
      <vt:lpstr>Renamed Scoreboard 14</vt:lpstr>
      <vt:lpstr>Renamed Scoreboard 15</vt:lpstr>
      <vt:lpstr>Renamed Scoreboard 16</vt:lpstr>
      <vt:lpstr>Renamed Scoreboard 17</vt:lpstr>
      <vt:lpstr>Renamed Scoreboard 18</vt:lpstr>
      <vt:lpstr>Explicit Renaming Support Includes:</vt:lpstr>
      <vt:lpstr>Summary</vt:lpstr>
      <vt:lpstr>Summary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3: R4000 + Intro to ILP</dc:title>
  <dc:subject/>
  <dc:creator>David A. Patterson</dc:creator>
  <cp:keywords/>
  <dc:description/>
  <cp:lastModifiedBy>Suresh Purini</cp:lastModifiedBy>
  <cp:revision>76</cp:revision>
  <cp:lastPrinted>2011-02-07T17:51:15Z</cp:lastPrinted>
  <dcterms:created xsi:type="dcterms:W3CDTF">1996-09-04T07:14:34Z</dcterms:created>
  <dcterms:modified xsi:type="dcterms:W3CDTF">2024-09-12T04:21:15Z</dcterms:modified>
</cp:coreProperties>
</file>