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5f175c9be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5f175c9be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Tucker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f175c9be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f175c9be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Tuckerr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f175c9be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f175c9be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7417675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7417675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f175c9be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f175c9be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f175c9be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f175c9b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f175c9b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f175c9b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f175c9be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f175c9be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Phase 1 Theia Presentation </a:t>
            </a:r>
            <a:endParaRPr/>
          </a:p>
        </p:txBody>
      </p:sp>
      <p:sp>
        <p:nvSpPr>
          <p:cNvPr id="65" name="Google Shape;65;p13"/>
          <p:cNvSpPr txBox="1"/>
          <p:nvPr>
            <p:ph idx="1" type="subTitle"/>
          </p:nvPr>
        </p:nvSpPr>
        <p:spPr>
          <a:xfrm>
            <a:off x="311700" y="1992010"/>
            <a:ext cx="4242600" cy="738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7"/>
              <a:t>Presented By:</a:t>
            </a:r>
            <a:endParaRPr sz="7207"/>
          </a:p>
          <a:p>
            <a:pPr indent="0" lvl="0" marL="0" rtl="0" algn="l">
              <a:spcBef>
                <a:spcPts val="0"/>
              </a:spcBef>
              <a:spcAft>
                <a:spcPts val="0"/>
              </a:spcAft>
              <a:buNone/>
            </a:pPr>
            <a:r>
              <a:rPr lang="en" sz="7207"/>
              <a:t>-Musa Husseini</a:t>
            </a:r>
            <a:endParaRPr sz="7207"/>
          </a:p>
          <a:p>
            <a:pPr indent="0" lvl="0" marL="0" rtl="0" algn="l">
              <a:spcBef>
                <a:spcPts val="0"/>
              </a:spcBef>
              <a:spcAft>
                <a:spcPts val="0"/>
              </a:spcAft>
              <a:buNone/>
            </a:pPr>
            <a:r>
              <a:rPr lang="en" sz="7207"/>
              <a:t>-</a:t>
            </a:r>
            <a:r>
              <a:rPr lang="en" sz="7207"/>
              <a:t>Nathan Brown</a:t>
            </a:r>
            <a:endParaRPr sz="7207"/>
          </a:p>
          <a:p>
            <a:pPr indent="0" lvl="0" marL="0" rtl="0" algn="l">
              <a:spcBef>
                <a:spcPts val="0"/>
              </a:spcBef>
              <a:spcAft>
                <a:spcPts val="0"/>
              </a:spcAft>
              <a:buNone/>
            </a:pPr>
            <a:r>
              <a:rPr lang="en" sz="7207"/>
              <a:t>-Dylan Meyer</a:t>
            </a:r>
            <a:endParaRPr sz="7207"/>
          </a:p>
          <a:p>
            <a:pPr indent="0" lvl="0" marL="0" rtl="0" algn="l">
              <a:spcBef>
                <a:spcPts val="0"/>
              </a:spcBef>
              <a:spcAft>
                <a:spcPts val="0"/>
              </a:spcAft>
              <a:buNone/>
            </a:pPr>
            <a:r>
              <a:rPr lang="en" sz="7207">
                <a:solidFill>
                  <a:schemeClr val="dk2"/>
                </a:solidFill>
              </a:rPr>
              <a:t>-Abhilash Ambati</a:t>
            </a:r>
            <a:endParaRPr sz="7207">
              <a:solidFill>
                <a:schemeClr val="dk2"/>
              </a:solidFill>
            </a:endParaRPr>
          </a:p>
          <a:p>
            <a:pPr indent="0" lvl="0" marL="0" rtl="0" algn="l">
              <a:spcBef>
                <a:spcPts val="0"/>
              </a:spcBef>
              <a:spcAft>
                <a:spcPts val="0"/>
              </a:spcAft>
              <a:buNone/>
            </a:pPr>
            <a:r>
              <a:rPr lang="en" sz="7207">
                <a:solidFill>
                  <a:schemeClr val="dk2"/>
                </a:solidFill>
              </a:rPr>
              <a:t>-Tucker Surdock</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1</a:t>
            </a:r>
            <a:endParaRPr/>
          </a:p>
        </p:txBody>
      </p:sp>
      <p:sp>
        <p:nvSpPr>
          <p:cNvPr id="71" name="Google Shape;71;p14"/>
          <p:cNvSpPr txBox="1"/>
          <p:nvPr>
            <p:ph idx="1" type="body"/>
          </p:nvPr>
        </p:nvSpPr>
        <p:spPr>
          <a:xfrm>
            <a:off x="284875"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200"/>
              <a:t>AS-IS</a:t>
            </a:r>
            <a:endParaRPr sz="2200"/>
          </a:p>
          <a:p>
            <a:pPr indent="-299085" lvl="0" marL="457200" rtl="0" algn="l">
              <a:spcBef>
                <a:spcPts val="1200"/>
              </a:spcBef>
              <a:spcAft>
                <a:spcPts val="0"/>
              </a:spcAft>
              <a:buSzPct val="100000"/>
              <a:buChar char="●"/>
            </a:pPr>
            <a:r>
              <a:rPr lang="en" sz="1200"/>
              <a:t>Stevie is trying to go to his next classroom. He knows he needs to walk ahead a few steps, and then turn left around the corner.</a:t>
            </a:r>
            <a:endParaRPr sz="1200"/>
          </a:p>
          <a:p>
            <a:pPr indent="-299085" lvl="0" marL="457200" rtl="0" algn="l">
              <a:spcBef>
                <a:spcPts val="0"/>
              </a:spcBef>
              <a:spcAft>
                <a:spcPts val="0"/>
              </a:spcAft>
              <a:buSzPct val="100000"/>
              <a:buChar char="●"/>
            </a:pPr>
            <a:r>
              <a:rPr lang="en" sz="1200"/>
              <a:t>However, he is not sure when to turn.</a:t>
            </a:r>
            <a:endParaRPr sz="1200"/>
          </a:p>
          <a:p>
            <a:pPr indent="-299085" lvl="0" marL="457200" rtl="0" algn="l">
              <a:spcBef>
                <a:spcPts val="0"/>
              </a:spcBef>
              <a:spcAft>
                <a:spcPts val="0"/>
              </a:spcAft>
              <a:buSzPct val="100000"/>
              <a:buChar char="●"/>
            </a:pPr>
            <a:r>
              <a:rPr lang="en" sz="1200"/>
              <a:t>He took a guess, but turned too early, hit the wall and hurt his head.</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600"/>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TO-BE</a:t>
            </a:r>
            <a:endParaRPr sz="2200"/>
          </a:p>
          <a:p>
            <a:pPr indent="-304800" lvl="0" marL="457200" rtl="0" algn="l">
              <a:spcBef>
                <a:spcPts val="1200"/>
              </a:spcBef>
              <a:spcAft>
                <a:spcPts val="0"/>
              </a:spcAft>
              <a:buSzPts val="1200"/>
              <a:buChar char="●"/>
            </a:pPr>
            <a:r>
              <a:rPr lang="en" sz="1200"/>
              <a:t>The THEIA app asks Stevie to give his current location and the destination.</a:t>
            </a:r>
            <a:endParaRPr sz="1200"/>
          </a:p>
          <a:p>
            <a:pPr indent="-304800" lvl="0" marL="457200" rtl="0" algn="l">
              <a:spcBef>
                <a:spcPts val="0"/>
              </a:spcBef>
              <a:spcAft>
                <a:spcPts val="0"/>
              </a:spcAft>
              <a:buSzPts val="1200"/>
              <a:buChar char="●"/>
            </a:pPr>
            <a:r>
              <a:rPr lang="en" sz="1200"/>
              <a:t>The app calculates the route from the current location to the destination.</a:t>
            </a:r>
            <a:endParaRPr sz="1200"/>
          </a:p>
          <a:p>
            <a:pPr indent="-304800" lvl="0" marL="457200" rtl="0" algn="l">
              <a:spcBef>
                <a:spcPts val="0"/>
              </a:spcBef>
              <a:spcAft>
                <a:spcPts val="0"/>
              </a:spcAft>
              <a:buSzPts val="1200"/>
              <a:buChar char="●"/>
            </a:pPr>
            <a:r>
              <a:rPr lang="en" sz="1200"/>
              <a:t>THEIA tells Stevie to “walk ahead 10 steps, then turn left.”</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2</a:t>
            </a:r>
            <a:endParaRPr/>
          </a:p>
        </p:txBody>
      </p:sp>
      <p:sp>
        <p:nvSpPr>
          <p:cNvPr id="78" name="Google Shape;78;p15"/>
          <p:cNvSpPr txBox="1"/>
          <p:nvPr>
            <p:ph idx="1" type="body"/>
          </p:nvPr>
        </p:nvSpPr>
        <p:spPr>
          <a:xfrm>
            <a:off x="284875" y="1505700"/>
            <a:ext cx="3999900" cy="307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200"/>
              <a:t>AS-IS</a:t>
            </a:r>
            <a:endParaRPr sz="2200"/>
          </a:p>
          <a:p>
            <a:pPr indent="-293370" lvl="0" marL="457200" rtl="0" algn="l">
              <a:spcBef>
                <a:spcPts val="1200"/>
              </a:spcBef>
              <a:spcAft>
                <a:spcPts val="0"/>
              </a:spcAft>
              <a:buSzPct val="100000"/>
              <a:buChar char="●"/>
            </a:pPr>
            <a:r>
              <a:rPr lang="en" sz="1200"/>
              <a:t>Frank is walking to a meeting on a different floor of his office building. A receptionist tells him it’s the last door on the right.</a:t>
            </a:r>
            <a:endParaRPr sz="1200"/>
          </a:p>
          <a:p>
            <a:pPr indent="-293370" lvl="0" marL="457200" rtl="0" algn="l">
              <a:spcBef>
                <a:spcPts val="0"/>
              </a:spcBef>
              <a:spcAft>
                <a:spcPts val="0"/>
              </a:spcAft>
              <a:buSzPct val="100000"/>
              <a:buChar char="●"/>
            </a:pPr>
            <a:r>
              <a:rPr lang="en" sz="1200"/>
              <a:t>He feels each doorway as he walks until he thinks he is at the last one and enters it.</a:t>
            </a:r>
            <a:endParaRPr sz="1200"/>
          </a:p>
          <a:p>
            <a:pPr indent="-293370" lvl="0" marL="457200" rtl="0" algn="l">
              <a:spcBef>
                <a:spcPts val="0"/>
              </a:spcBef>
              <a:spcAft>
                <a:spcPts val="0"/>
              </a:spcAft>
              <a:buSzPct val="100000"/>
              <a:buChar char="●"/>
            </a:pPr>
            <a:r>
              <a:rPr lang="en" sz="1200"/>
              <a:t>It was the second-to-last door, and he interrupts another meeting.</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600"/>
          </a:p>
        </p:txBody>
      </p:sp>
      <p:sp>
        <p:nvSpPr>
          <p:cNvPr id="79" name="Google Shape;79;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TO-BE</a:t>
            </a:r>
            <a:endParaRPr sz="2200"/>
          </a:p>
          <a:p>
            <a:pPr indent="-304800" lvl="0" marL="457200" rtl="0" algn="l">
              <a:spcBef>
                <a:spcPts val="1200"/>
              </a:spcBef>
              <a:spcAft>
                <a:spcPts val="0"/>
              </a:spcAft>
              <a:buSzPts val="1200"/>
              <a:buChar char="●"/>
            </a:pPr>
            <a:r>
              <a:rPr lang="en" sz="1200"/>
              <a:t>Frank enters the destination into the THEIA app.</a:t>
            </a:r>
            <a:endParaRPr sz="1200"/>
          </a:p>
          <a:p>
            <a:pPr indent="-304800" lvl="0" marL="457200" rtl="0" algn="l">
              <a:spcBef>
                <a:spcPts val="0"/>
              </a:spcBef>
              <a:spcAft>
                <a:spcPts val="0"/>
              </a:spcAft>
              <a:buSzPts val="1200"/>
              <a:buChar char="●"/>
            </a:pPr>
            <a:r>
              <a:rPr lang="en" sz="1200"/>
              <a:t>The app calculates the route and tells Frank to walk 40 steps before turning. If he stops early, it tells him to continue an additional x steps.</a:t>
            </a:r>
            <a:endParaRPr sz="1200"/>
          </a:p>
          <a:p>
            <a:pPr indent="-304800" lvl="0" marL="457200" rtl="0" algn="l">
              <a:spcBef>
                <a:spcPts val="0"/>
              </a:spcBef>
              <a:spcAft>
                <a:spcPts val="0"/>
              </a:spcAft>
              <a:buSzPts val="1200"/>
              <a:buChar char="●"/>
            </a:pPr>
            <a:r>
              <a:rPr lang="en" sz="1200"/>
              <a:t>He makes it to the correct room for his meeting without issue.</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3</a:t>
            </a:r>
            <a:endParaRPr/>
          </a:p>
        </p:txBody>
      </p:sp>
      <p:sp>
        <p:nvSpPr>
          <p:cNvPr id="85" name="Google Shape;85;p16"/>
          <p:cNvSpPr txBox="1"/>
          <p:nvPr>
            <p:ph idx="1" type="body"/>
          </p:nvPr>
        </p:nvSpPr>
        <p:spPr>
          <a:xfrm>
            <a:off x="284875" y="1505700"/>
            <a:ext cx="3999900" cy="307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200"/>
              <a:t>AS-IS</a:t>
            </a:r>
            <a:endParaRPr sz="2200"/>
          </a:p>
          <a:p>
            <a:pPr indent="-299234" lvl="0" marL="457200" rtl="0" algn="l">
              <a:spcBef>
                <a:spcPts val="1200"/>
              </a:spcBef>
              <a:spcAft>
                <a:spcPts val="0"/>
              </a:spcAft>
              <a:buSzPct val="100000"/>
              <a:buChar char="●"/>
            </a:pPr>
            <a:r>
              <a:rPr lang="en" sz="1435"/>
              <a:t>Pauline frequently attends a meeting in their office building at the same time everyday.</a:t>
            </a:r>
            <a:endParaRPr sz="1435"/>
          </a:p>
          <a:p>
            <a:pPr indent="-299234" lvl="0" marL="457200" rtl="0" algn="l">
              <a:spcBef>
                <a:spcPts val="0"/>
              </a:spcBef>
              <a:spcAft>
                <a:spcPts val="0"/>
              </a:spcAft>
              <a:buSzPct val="100000"/>
              <a:buChar char="●"/>
            </a:pPr>
            <a:r>
              <a:rPr lang="en" sz="1435"/>
              <a:t>Pauline needs to remember the way to get to the correct meeting room every time she travels there.</a:t>
            </a:r>
            <a:endParaRPr sz="1435"/>
          </a:p>
          <a:p>
            <a:pPr indent="-299234" lvl="0" marL="457200" rtl="0" algn="l">
              <a:spcBef>
                <a:spcPts val="0"/>
              </a:spcBef>
              <a:spcAft>
                <a:spcPts val="0"/>
              </a:spcAft>
              <a:buSzPct val="100000"/>
              <a:buChar char="●"/>
            </a:pPr>
            <a:r>
              <a:rPr lang="en" sz="1435"/>
              <a:t>Sometimes, she makes mistakes trying to reach her destination and fails to reach the meeting room on time.</a:t>
            </a:r>
            <a:endParaRPr sz="1435"/>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600"/>
          </a:p>
        </p:txBody>
      </p:sp>
      <p:sp>
        <p:nvSpPr>
          <p:cNvPr id="86" name="Google Shape;86;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TO-BE</a:t>
            </a:r>
            <a:endParaRPr sz="2200"/>
          </a:p>
          <a:p>
            <a:pPr indent="-304800" lvl="0" marL="457200" rtl="0" algn="l">
              <a:spcBef>
                <a:spcPts val="1200"/>
              </a:spcBef>
              <a:spcAft>
                <a:spcPts val="0"/>
              </a:spcAft>
              <a:buSzPts val="1200"/>
              <a:buChar char="●"/>
            </a:pPr>
            <a:r>
              <a:rPr lang="en" sz="1200"/>
              <a:t>The THEIA app recommends the meeting room based on frequently visiting this location at similar times frequently</a:t>
            </a:r>
            <a:endParaRPr sz="1200"/>
          </a:p>
          <a:p>
            <a:pPr indent="-304800" lvl="0" marL="457200" rtl="0" algn="l">
              <a:spcBef>
                <a:spcPts val="0"/>
              </a:spcBef>
              <a:spcAft>
                <a:spcPts val="0"/>
              </a:spcAft>
              <a:buSzPts val="1200"/>
              <a:buChar char="●"/>
            </a:pPr>
            <a:r>
              <a:rPr lang="en" sz="1200"/>
              <a:t>User confirms that they would like to go to this location.</a:t>
            </a:r>
            <a:endParaRPr sz="1200"/>
          </a:p>
          <a:p>
            <a:pPr indent="-304800" lvl="0" marL="457200" rtl="0" algn="l">
              <a:spcBef>
                <a:spcPts val="0"/>
              </a:spcBef>
              <a:spcAft>
                <a:spcPts val="0"/>
              </a:spcAft>
              <a:buSzPts val="1200"/>
              <a:buChar char="●"/>
            </a:pPr>
            <a:r>
              <a:rPr lang="en" sz="1200"/>
              <a:t>The app calculates the route to this location from the current location and begins feeding the user instructions.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4</a:t>
            </a:r>
            <a:endParaRPr/>
          </a:p>
        </p:txBody>
      </p:sp>
      <p:sp>
        <p:nvSpPr>
          <p:cNvPr id="92" name="Google Shape;92;p17"/>
          <p:cNvSpPr txBox="1"/>
          <p:nvPr>
            <p:ph idx="1" type="body"/>
          </p:nvPr>
        </p:nvSpPr>
        <p:spPr>
          <a:xfrm>
            <a:off x="284875" y="1505700"/>
            <a:ext cx="3999900" cy="307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200"/>
              <a:t>AS-IS</a:t>
            </a:r>
            <a:endParaRPr sz="2200"/>
          </a:p>
          <a:p>
            <a:pPr indent="-299234" lvl="0" marL="457200" rtl="0" algn="l">
              <a:spcBef>
                <a:spcPts val="1200"/>
              </a:spcBef>
              <a:spcAft>
                <a:spcPts val="0"/>
              </a:spcAft>
              <a:buSzPct val="100000"/>
              <a:buChar char="●"/>
            </a:pPr>
            <a:r>
              <a:rPr lang="en" sz="1435"/>
              <a:t>Martha’s son Greg is blind. </a:t>
            </a:r>
            <a:endParaRPr sz="1435"/>
          </a:p>
          <a:p>
            <a:pPr indent="-299234" lvl="0" marL="457200" rtl="0" algn="l">
              <a:spcBef>
                <a:spcPts val="0"/>
              </a:spcBef>
              <a:spcAft>
                <a:spcPts val="0"/>
              </a:spcAft>
              <a:buSzPct val="100000"/>
              <a:buChar char="●"/>
            </a:pPr>
            <a:r>
              <a:rPr lang="en" sz="1435"/>
              <a:t>When Greg has to go to school, Martha cannot be around her son to ensure Greg is able to get to his classes safely.</a:t>
            </a:r>
            <a:endParaRPr sz="1435"/>
          </a:p>
          <a:p>
            <a:pPr indent="-299234" lvl="0" marL="457200" rtl="0" algn="l">
              <a:spcBef>
                <a:spcPts val="0"/>
              </a:spcBef>
              <a:spcAft>
                <a:spcPts val="0"/>
              </a:spcAft>
              <a:buSzPct val="100000"/>
              <a:buChar char="●"/>
            </a:pPr>
            <a:r>
              <a:rPr lang="en" sz="1435"/>
              <a:t>She is troubled whenever she gets a call from the school telling her her son had difficulty getting to class on time.</a:t>
            </a:r>
            <a:endParaRPr sz="1435"/>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600"/>
          </a:p>
        </p:txBody>
      </p:sp>
      <p:sp>
        <p:nvSpPr>
          <p:cNvPr id="93" name="Google Shape;93;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TO-BE</a:t>
            </a:r>
            <a:endParaRPr sz="2200"/>
          </a:p>
          <a:p>
            <a:pPr indent="-304800" lvl="0" marL="457200" rtl="0" algn="l">
              <a:spcBef>
                <a:spcPts val="1200"/>
              </a:spcBef>
              <a:spcAft>
                <a:spcPts val="0"/>
              </a:spcAft>
              <a:buSzPts val="1200"/>
              <a:buChar char="●"/>
            </a:pPr>
            <a:r>
              <a:rPr lang="en" sz="1200"/>
              <a:t>Martha installs the THEIA app onto her son’s phone.</a:t>
            </a:r>
            <a:endParaRPr sz="1200"/>
          </a:p>
          <a:p>
            <a:pPr indent="-304800" lvl="0" marL="457200" rtl="0" algn="l">
              <a:spcBef>
                <a:spcPts val="0"/>
              </a:spcBef>
              <a:spcAft>
                <a:spcPts val="0"/>
              </a:spcAft>
              <a:buSzPts val="1200"/>
              <a:buChar char="●"/>
            </a:pPr>
            <a:r>
              <a:rPr lang="en" sz="1200"/>
              <a:t>Using the caretaker configurations, she is able to input her son’s class locations and what times his classes will be at.</a:t>
            </a:r>
            <a:endParaRPr sz="1200"/>
          </a:p>
          <a:p>
            <a:pPr indent="-304800" lvl="0" marL="457200" rtl="0" algn="l">
              <a:spcBef>
                <a:spcPts val="0"/>
              </a:spcBef>
              <a:spcAft>
                <a:spcPts val="0"/>
              </a:spcAft>
              <a:buSzPts val="1200"/>
              <a:buChar char="●"/>
            </a:pPr>
            <a:r>
              <a:rPr lang="en" sz="1200"/>
              <a:t>The app is able to recommend these destinations to Greg at the desired times in order to give him directions exactly when he needs them.</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Priority </a:t>
            </a:r>
            <a:endParaRPr/>
          </a:p>
        </p:txBody>
      </p:sp>
      <p:sp>
        <p:nvSpPr>
          <p:cNvPr id="99" name="Google Shape;99;p18"/>
          <p:cNvSpPr txBox="1"/>
          <p:nvPr/>
        </p:nvSpPr>
        <p:spPr>
          <a:xfrm>
            <a:off x="367900" y="1598950"/>
            <a:ext cx="84645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Being able to accept the user’s location </a:t>
            </a:r>
            <a:r>
              <a:rPr lang="en" sz="1200">
                <a:latin typeface="Roboto"/>
                <a:ea typeface="Roboto"/>
                <a:cs typeface="Roboto"/>
                <a:sym typeface="Roboto"/>
              </a:rPr>
              <a:t>input</a:t>
            </a:r>
            <a:r>
              <a:rPr lang="en" sz="1200">
                <a:latin typeface="Roboto"/>
                <a:ea typeface="Roboto"/>
                <a:cs typeface="Roboto"/>
                <a:sym typeface="Roboto"/>
              </a:rPr>
              <a:t> and </a:t>
            </a:r>
            <a:r>
              <a:rPr lang="en" sz="1200">
                <a:latin typeface="Roboto"/>
                <a:ea typeface="Roboto"/>
                <a:cs typeface="Roboto"/>
                <a:sym typeface="Roboto"/>
              </a:rPr>
              <a:t>calculate</a:t>
            </a:r>
            <a:r>
              <a:rPr lang="en" sz="1200">
                <a:latin typeface="Roboto"/>
                <a:ea typeface="Roboto"/>
                <a:cs typeface="Roboto"/>
                <a:sym typeface="Roboto"/>
              </a:rPr>
              <a:t> a list of instructions to tell the user is the highest priority scenario to </a:t>
            </a:r>
            <a:r>
              <a:rPr lang="en" sz="1200">
                <a:latin typeface="Roboto"/>
                <a:ea typeface="Roboto"/>
                <a:cs typeface="Roboto"/>
                <a:sym typeface="Roboto"/>
              </a:rPr>
              <a:t>fulfil</a:t>
            </a:r>
            <a:r>
              <a:rPr lang="en"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 system must be able to accept vocal input otherwise the system will not be sufficiently usable for our primary stakeholders. Additionally, data must be created such as previous input locations and times, or average movement speed. This information is critical to provide user’s the most comfortable experience possible.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It is also helpful to notify the user of changes to the </a:t>
            </a:r>
            <a:r>
              <a:rPr lang="en" sz="1200">
                <a:latin typeface="Roboto"/>
                <a:ea typeface="Roboto"/>
                <a:cs typeface="Roboto"/>
                <a:sym typeface="Roboto"/>
              </a:rPr>
              <a:t>recommended</a:t>
            </a:r>
            <a:r>
              <a:rPr lang="en" sz="1200">
                <a:latin typeface="Roboto"/>
                <a:ea typeface="Roboto"/>
                <a:cs typeface="Roboto"/>
                <a:sym typeface="Roboto"/>
              </a:rPr>
              <a:t> locations list based on past usage or caretaker configurations.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However, if the app is unable to get user input and calculate the route then the entire system will fall flat.</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 Points and Creeping Rate</a:t>
            </a:r>
            <a:endParaRPr/>
          </a:p>
        </p:txBody>
      </p:sp>
      <p:sp>
        <p:nvSpPr>
          <p:cNvPr id="105" name="Google Shape;105;p19"/>
          <p:cNvSpPr txBox="1"/>
          <p:nvPr/>
        </p:nvSpPr>
        <p:spPr>
          <a:xfrm>
            <a:off x="428225" y="1503625"/>
            <a:ext cx="4107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Internal Logical Files: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User preferences - 2pt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Navigation history - 2pt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User statistics (including avg pace) - 2pt</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External Logical Files: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Maps of buildings - 6pts</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External Inputs: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User voice operation - 5pts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Destination, including building, floor, room, etc. - 4pts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Caretaker one-time setup - 2pt</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External Outputs: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Directions to destination - 5pts</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External Inquiries: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Prompt</a:t>
            </a:r>
            <a:r>
              <a:rPr lang="en" sz="1100">
                <a:latin typeface="Roboto"/>
                <a:ea typeface="Roboto"/>
                <a:cs typeface="Roboto"/>
                <a:sym typeface="Roboto"/>
              </a:rPr>
              <a:t> for destination - 3pt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Prompt to choose one of multiple routes - 4pt</a:t>
            </a:r>
            <a:endParaRPr sz="1100">
              <a:latin typeface="Roboto"/>
              <a:ea typeface="Roboto"/>
              <a:cs typeface="Roboto"/>
              <a:sym typeface="Roboto"/>
            </a:endParaRPr>
          </a:p>
        </p:txBody>
      </p:sp>
      <p:sp>
        <p:nvSpPr>
          <p:cNvPr id="106" name="Google Shape;106;p19"/>
          <p:cNvSpPr txBox="1"/>
          <p:nvPr/>
        </p:nvSpPr>
        <p:spPr>
          <a:xfrm>
            <a:off x="4535225" y="1503625"/>
            <a:ext cx="4107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Creeping Rate</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Estimated initial function </a:t>
            </a:r>
            <a:r>
              <a:rPr lang="en" sz="1100">
                <a:latin typeface="Roboto"/>
                <a:ea typeface="Roboto"/>
                <a:cs typeface="Roboto"/>
                <a:sym typeface="Roboto"/>
              </a:rPr>
              <a:t>points</a:t>
            </a:r>
            <a:r>
              <a:rPr lang="en" sz="1100">
                <a:latin typeface="Roboto"/>
                <a:ea typeface="Roboto"/>
                <a:cs typeface="Roboto"/>
                <a:sym typeface="Roboto"/>
              </a:rPr>
              <a:t>: 35</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Estimated ending function points: 40</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Rate assuming 2 month work time:</a:t>
            </a:r>
            <a:endParaRPr sz="1100">
              <a:latin typeface="Roboto"/>
              <a:ea typeface="Roboto"/>
              <a:cs typeface="Roboto"/>
              <a:sym typeface="Roboto"/>
            </a:endParaRPr>
          </a:p>
        </p:txBody>
      </p:sp>
      <p:pic>
        <p:nvPicPr>
          <p:cNvPr id="107" name="Google Shape;107;p19"/>
          <p:cNvPicPr preferRelativeResize="0"/>
          <p:nvPr/>
        </p:nvPicPr>
        <p:blipFill>
          <a:blip r:embed="rId3">
            <a:alphaModFix/>
          </a:blip>
          <a:stretch>
            <a:fillRect/>
          </a:stretch>
        </p:blipFill>
        <p:spPr>
          <a:xfrm>
            <a:off x="4713600" y="2365525"/>
            <a:ext cx="3750251" cy="73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use Theia?</a:t>
            </a:r>
            <a:endParaRPr/>
          </a:p>
        </p:txBody>
      </p:sp>
      <p:sp>
        <p:nvSpPr>
          <p:cNvPr id="113" name="Google Shape;113;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Able to navigate </a:t>
            </a:r>
            <a:r>
              <a:rPr lang="en" sz="1500"/>
              <a:t>unfamiliar</a:t>
            </a:r>
            <a:r>
              <a:rPr lang="en" sz="1500"/>
              <a:t> areas and entirely new buildings without help.</a:t>
            </a:r>
            <a:endParaRPr sz="1500"/>
          </a:p>
          <a:p>
            <a:pPr indent="-323850" lvl="0" marL="457200" rtl="0" algn="l">
              <a:lnSpc>
                <a:spcPct val="150000"/>
              </a:lnSpc>
              <a:spcBef>
                <a:spcPts val="0"/>
              </a:spcBef>
              <a:spcAft>
                <a:spcPts val="0"/>
              </a:spcAft>
              <a:buSzPts val="1500"/>
              <a:buChar char="●"/>
            </a:pPr>
            <a:r>
              <a:rPr lang="en" sz="1500"/>
              <a:t>No worry about getting lost or ending up in the wrong room.</a:t>
            </a:r>
            <a:endParaRPr sz="1500"/>
          </a:p>
          <a:p>
            <a:pPr indent="-323850" lvl="0" marL="457200" rtl="0" algn="l">
              <a:lnSpc>
                <a:spcPct val="150000"/>
              </a:lnSpc>
              <a:spcBef>
                <a:spcPts val="0"/>
              </a:spcBef>
              <a:spcAft>
                <a:spcPts val="0"/>
              </a:spcAft>
              <a:buSzPts val="1500"/>
              <a:buChar char="●"/>
            </a:pPr>
            <a:r>
              <a:rPr lang="en" sz="1500"/>
              <a:t>Able to interact with Theia entirely through voice commands.</a:t>
            </a:r>
            <a:endParaRPr sz="1500"/>
          </a:p>
          <a:p>
            <a:pPr indent="-323850" lvl="0" marL="457200" rtl="0" algn="l">
              <a:lnSpc>
                <a:spcPct val="150000"/>
              </a:lnSpc>
              <a:spcBef>
                <a:spcPts val="0"/>
              </a:spcBef>
              <a:spcAft>
                <a:spcPts val="0"/>
              </a:spcAft>
              <a:buSzPts val="1500"/>
              <a:buChar char="●"/>
            </a:pPr>
            <a:r>
              <a:rPr lang="en" sz="1500"/>
              <a:t>No need for a caretaker or stranger to escort you.</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 Diagram Overview </a:t>
            </a:r>
            <a:endParaRPr/>
          </a:p>
        </p:txBody>
      </p:sp>
      <p:pic>
        <p:nvPicPr>
          <p:cNvPr id="119" name="Google Shape;119;p21"/>
          <p:cNvPicPr preferRelativeResize="0"/>
          <p:nvPr/>
        </p:nvPicPr>
        <p:blipFill>
          <a:blip r:embed="rId3">
            <a:alphaModFix/>
          </a:blip>
          <a:stretch>
            <a:fillRect/>
          </a:stretch>
        </p:blipFill>
        <p:spPr>
          <a:xfrm>
            <a:off x="4366850" y="389225"/>
            <a:ext cx="4777150" cy="4221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