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f175c9be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f175c9be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dfe861a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dfe861a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dfe861a1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dfe861a1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f175c9be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f175c9be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Tucker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f175c9be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f175c9be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Tuckerr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7417675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7417675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f175c9be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f175c9be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f175c9be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f175c9b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f175c9b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f175c9b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Phase 2 Theia Presentation </a:t>
            </a:r>
            <a:endParaRPr/>
          </a:p>
        </p:txBody>
      </p:sp>
      <p:sp>
        <p:nvSpPr>
          <p:cNvPr id="65" name="Google Shape;65;p13"/>
          <p:cNvSpPr txBox="1"/>
          <p:nvPr>
            <p:ph idx="1" type="subTitle"/>
          </p:nvPr>
        </p:nvSpPr>
        <p:spPr>
          <a:xfrm>
            <a:off x="311700" y="1992010"/>
            <a:ext cx="4242600" cy="738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7"/>
              <a:t>Presented By:</a:t>
            </a:r>
            <a:endParaRPr sz="7207"/>
          </a:p>
          <a:p>
            <a:pPr indent="0" lvl="0" marL="0" rtl="0" algn="l">
              <a:spcBef>
                <a:spcPts val="0"/>
              </a:spcBef>
              <a:spcAft>
                <a:spcPts val="0"/>
              </a:spcAft>
              <a:buNone/>
            </a:pPr>
            <a:r>
              <a:rPr lang="en" sz="7207"/>
              <a:t>-Musa Husseini</a:t>
            </a:r>
            <a:endParaRPr sz="7207"/>
          </a:p>
          <a:p>
            <a:pPr indent="0" lvl="0" marL="0" rtl="0" algn="l">
              <a:spcBef>
                <a:spcPts val="0"/>
              </a:spcBef>
              <a:spcAft>
                <a:spcPts val="0"/>
              </a:spcAft>
              <a:buNone/>
            </a:pPr>
            <a:r>
              <a:rPr lang="en" sz="7207"/>
              <a:t>-</a:t>
            </a:r>
            <a:r>
              <a:rPr lang="en" sz="7207"/>
              <a:t>Nathan Brown</a:t>
            </a:r>
            <a:endParaRPr sz="7207"/>
          </a:p>
          <a:p>
            <a:pPr indent="0" lvl="0" marL="0" rtl="0" algn="l">
              <a:spcBef>
                <a:spcPts val="0"/>
              </a:spcBef>
              <a:spcAft>
                <a:spcPts val="0"/>
              </a:spcAft>
              <a:buNone/>
            </a:pPr>
            <a:r>
              <a:rPr lang="en" sz="7207"/>
              <a:t>-Dylan Meyer</a:t>
            </a:r>
            <a:endParaRPr sz="7207"/>
          </a:p>
          <a:p>
            <a:pPr indent="0" lvl="0" marL="0" rtl="0" algn="l">
              <a:spcBef>
                <a:spcPts val="0"/>
              </a:spcBef>
              <a:spcAft>
                <a:spcPts val="0"/>
              </a:spcAft>
              <a:buNone/>
            </a:pPr>
            <a:r>
              <a:rPr lang="en" sz="7207">
                <a:solidFill>
                  <a:schemeClr val="dk2"/>
                </a:solidFill>
              </a:rPr>
              <a:t>-Abhilash Ambati</a:t>
            </a:r>
            <a:endParaRPr sz="7207">
              <a:solidFill>
                <a:schemeClr val="dk2"/>
              </a:solidFill>
            </a:endParaRPr>
          </a:p>
          <a:p>
            <a:pPr indent="0" lvl="0" marL="0" rtl="0" algn="l">
              <a:spcBef>
                <a:spcPts val="0"/>
              </a:spcBef>
              <a:spcAft>
                <a:spcPts val="0"/>
              </a:spcAft>
              <a:buNone/>
            </a:pPr>
            <a:r>
              <a:rPr lang="en" sz="7207">
                <a:solidFill>
                  <a:schemeClr val="dk2"/>
                </a:solidFill>
              </a:rPr>
              <a:t>-Tucker Surdock</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 Diagram Overview </a:t>
            </a:r>
            <a:endParaRPr/>
          </a:p>
        </p:txBody>
      </p:sp>
      <p:pic>
        <p:nvPicPr>
          <p:cNvPr id="128" name="Google Shape;128;p22"/>
          <p:cNvPicPr preferRelativeResize="0"/>
          <p:nvPr/>
        </p:nvPicPr>
        <p:blipFill>
          <a:blip r:embed="rId3">
            <a:alphaModFix/>
          </a:blip>
          <a:stretch>
            <a:fillRect/>
          </a:stretch>
        </p:blipFill>
        <p:spPr>
          <a:xfrm>
            <a:off x="4366850" y="389225"/>
            <a:ext cx="4777150" cy="4221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259675"/>
            <a:ext cx="5177100" cy="61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r>
              <a:rPr lang="en"/>
              <a:t> Features	</a:t>
            </a:r>
            <a:endParaRPr/>
          </a:p>
        </p:txBody>
      </p:sp>
      <p:sp>
        <p:nvSpPr>
          <p:cNvPr id="71" name="Google Shape;71;p14"/>
          <p:cNvSpPr txBox="1"/>
          <p:nvPr>
            <p:ph idx="1" type="subTitle"/>
          </p:nvPr>
        </p:nvSpPr>
        <p:spPr>
          <a:xfrm>
            <a:off x="311700" y="1085100"/>
            <a:ext cx="5065200" cy="181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Home Screen: </a:t>
            </a:r>
            <a:endParaRPr/>
          </a:p>
          <a:p>
            <a:pPr indent="-330200" lvl="1" marL="914400" rtl="0" algn="l">
              <a:spcBef>
                <a:spcPts val="0"/>
              </a:spcBef>
              <a:spcAft>
                <a:spcPts val="0"/>
              </a:spcAft>
              <a:buSzPts val="1600"/>
              <a:buChar char="○"/>
            </a:pPr>
            <a:r>
              <a:rPr lang="en" sz="1200">
                <a:solidFill>
                  <a:schemeClr val="dk1"/>
                </a:solidFill>
                <a:latin typeface="Arial"/>
                <a:ea typeface="Arial"/>
                <a:cs typeface="Arial"/>
                <a:sym typeface="Arial"/>
              </a:rPr>
              <a:t>3 button interface</a:t>
            </a:r>
            <a:endParaRPr/>
          </a:p>
          <a:p>
            <a:pPr indent="-330200" lvl="1" marL="914400" rtl="0" algn="l">
              <a:spcBef>
                <a:spcPts val="0"/>
              </a:spcBef>
              <a:spcAft>
                <a:spcPts val="0"/>
              </a:spcAft>
              <a:buClr>
                <a:schemeClr val="dk1"/>
              </a:buClr>
              <a:buSzPts val="1600"/>
              <a:buChar char="○"/>
            </a:pPr>
            <a:r>
              <a:rPr lang="en" sz="1200">
                <a:solidFill>
                  <a:schemeClr val="dk1"/>
                </a:solidFill>
                <a:latin typeface="Arial"/>
                <a:ea typeface="Arial"/>
                <a:cs typeface="Arial"/>
                <a:sym typeface="Arial"/>
              </a:rPr>
              <a:t>Push the destination button and say where you want to go.</a:t>
            </a:r>
            <a:endParaRPr sz="12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Char char="○"/>
            </a:pPr>
            <a:r>
              <a:rPr lang="en" sz="1200">
                <a:solidFill>
                  <a:schemeClr val="dk1"/>
                </a:solidFill>
                <a:latin typeface="Arial"/>
                <a:ea typeface="Arial"/>
                <a:cs typeface="Arial"/>
                <a:sym typeface="Arial"/>
              </a:rPr>
              <a:t>Push the emergency button and it will dial the 9-1-1</a:t>
            </a:r>
            <a:endParaRPr sz="12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Char char="○"/>
            </a:pPr>
            <a:r>
              <a:rPr lang="en" sz="1200">
                <a:solidFill>
                  <a:schemeClr val="dk1"/>
                </a:solidFill>
                <a:latin typeface="Arial"/>
                <a:ea typeface="Arial"/>
                <a:cs typeface="Arial"/>
                <a:sym typeface="Arial"/>
              </a:rPr>
              <a:t>Push the settings button and it will take you to the settings screen</a:t>
            </a:r>
            <a:endParaRPr>
              <a:solidFill>
                <a:schemeClr val="dk1"/>
              </a:solidFill>
            </a:endParaRPr>
          </a:p>
        </p:txBody>
      </p:sp>
      <p:sp>
        <p:nvSpPr>
          <p:cNvPr id="72" name="Google Shape;72;p14"/>
          <p:cNvSpPr txBox="1"/>
          <p:nvPr>
            <p:ph idx="1" type="subTitle"/>
          </p:nvPr>
        </p:nvSpPr>
        <p:spPr>
          <a:xfrm>
            <a:off x="3896175" y="3271900"/>
            <a:ext cx="5065200" cy="1395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
                <a:solidFill>
                  <a:schemeClr val="lt1"/>
                </a:solidFill>
              </a:rPr>
              <a:t>Settings</a:t>
            </a:r>
            <a:r>
              <a:rPr lang="en">
                <a:solidFill>
                  <a:schemeClr val="lt1"/>
                </a:solidFill>
              </a:rPr>
              <a:t> Screen: </a:t>
            </a:r>
            <a:endParaRPr>
              <a:solidFill>
                <a:schemeClr val="lt1"/>
              </a:solidFill>
            </a:endParaRPr>
          </a:p>
          <a:p>
            <a:pPr indent="-330200" lvl="1" marL="914400" rtl="0" algn="l">
              <a:spcBef>
                <a:spcPts val="0"/>
              </a:spcBef>
              <a:spcAft>
                <a:spcPts val="0"/>
              </a:spcAft>
              <a:buClr>
                <a:schemeClr val="lt1"/>
              </a:buClr>
              <a:buSzPts val="1600"/>
              <a:buChar char="○"/>
            </a:pPr>
            <a:r>
              <a:rPr lang="en" sz="1200">
                <a:solidFill>
                  <a:schemeClr val="lt1"/>
                </a:solidFill>
                <a:latin typeface="Arial"/>
                <a:ea typeface="Arial"/>
                <a:cs typeface="Arial"/>
                <a:sym typeface="Arial"/>
              </a:rPr>
              <a:t>User information where they can enter their first and last name</a:t>
            </a:r>
            <a:endParaRPr b="1" sz="1200">
              <a:solidFill>
                <a:schemeClr val="lt1"/>
              </a:solidFill>
              <a:latin typeface="Arial"/>
              <a:ea typeface="Arial"/>
              <a:cs typeface="Arial"/>
              <a:sym typeface="Arial"/>
            </a:endParaRPr>
          </a:p>
          <a:p>
            <a:pPr indent="-330200" lvl="1" marL="914400" rtl="0" algn="l">
              <a:spcBef>
                <a:spcPts val="0"/>
              </a:spcBef>
              <a:spcAft>
                <a:spcPts val="0"/>
              </a:spcAft>
              <a:buClr>
                <a:schemeClr val="lt1"/>
              </a:buClr>
              <a:buSzPts val="1600"/>
              <a:buChar char="○"/>
            </a:pPr>
            <a:r>
              <a:rPr lang="en" sz="1200">
                <a:solidFill>
                  <a:schemeClr val="lt1"/>
                </a:solidFill>
                <a:latin typeface="Arial"/>
                <a:ea typeface="Arial"/>
                <a:cs typeface="Arial"/>
                <a:sym typeface="Arial"/>
              </a:rPr>
              <a:t>Emergency Contact information where they can list their first and last name along with their phone number</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ctrTitle"/>
          </p:nvPr>
        </p:nvSpPr>
        <p:spPr>
          <a:xfrm>
            <a:off x="311700" y="259675"/>
            <a:ext cx="5177100" cy="61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 Features	</a:t>
            </a:r>
            <a:endParaRPr/>
          </a:p>
        </p:txBody>
      </p:sp>
      <p:sp>
        <p:nvSpPr>
          <p:cNvPr id="78" name="Google Shape;78;p15"/>
          <p:cNvSpPr txBox="1"/>
          <p:nvPr>
            <p:ph idx="1" type="subTitle"/>
          </p:nvPr>
        </p:nvSpPr>
        <p:spPr>
          <a:xfrm>
            <a:off x="3407225" y="3481900"/>
            <a:ext cx="5573100" cy="1110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 sz="1200">
                <a:solidFill>
                  <a:schemeClr val="lt1"/>
                </a:solidFill>
                <a:latin typeface="Arial"/>
                <a:ea typeface="Arial"/>
                <a:cs typeface="Arial"/>
                <a:sym typeface="Arial"/>
              </a:rPr>
              <a:t>Configuration Screen:</a:t>
            </a:r>
            <a:endParaRPr>
              <a:solidFill>
                <a:schemeClr val="lt1"/>
              </a:solidFill>
            </a:endParaRPr>
          </a:p>
          <a:p>
            <a:pPr indent="-330200" lvl="1" marL="914400" rtl="0" algn="l">
              <a:spcBef>
                <a:spcPts val="0"/>
              </a:spcBef>
              <a:spcAft>
                <a:spcPts val="0"/>
              </a:spcAft>
              <a:buClr>
                <a:schemeClr val="lt1"/>
              </a:buClr>
              <a:buSzPts val="1600"/>
              <a:buChar char="○"/>
            </a:pPr>
            <a:r>
              <a:rPr lang="en" sz="1200">
                <a:solidFill>
                  <a:schemeClr val="lt1"/>
                </a:solidFill>
                <a:latin typeface="Arial"/>
                <a:ea typeface="Arial"/>
                <a:cs typeface="Arial"/>
                <a:sym typeface="Arial"/>
              </a:rPr>
              <a:t>Either user or caretaker are manually change the settings or change them through speaking to the application</a:t>
            </a:r>
            <a:endParaRPr>
              <a:solidFill>
                <a:schemeClr val="lt1"/>
              </a:solidFill>
            </a:endParaRPr>
          </a:p>
        </p:txBody>
      </p:sp>
      <p:sp>
        <p:nvSpPr>
          <p:cNvPr id="79" name="Google Shape;79;p15"/>
          <p:cNvSpPr txBox="1"/>
          <p:nvPr>
            <p:ph idx="1" type="subTitle"/>
          </p:nvPr>
        </p:nvSpPr>
        <p:spPr>
          <a:xfrm>
            <a:off x="143550" y="984850"/>
            <a:ext cx="5065200" cy="181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200">
                <a:solidFill>
                  <a:schemeClr val="dk1"/>
                </a:solidFill>
                <a:highlight>
                  <a:schemeClr val="lt1"/>
                </a:highlight>
                <a:latin typeface="Arial"/>
                <a:ea typeface="Arial"/>
                <a:cs typeface="Arial"/>
                <a:sym typeface="Arial"/>
              </a:rPr>
              <a:t>Caretaker Hub Screen:</a:t>
            </a:r>
            <a:endParaRPr>
              <a:solidFill>
                <a:schemeClr val="dk1"/>
              </a:solidFill>
              <a:highlight>
                <a:schemeClr val="lt1"/>
              </a:highlight>
            </a:endParaRPr>
          </a:p>
          <a:p>
            <a:pPr indent="-330200" lvl="1" marL="914400" rtl="0" algn="l">
              <a:spcBef>
                <a:spcPts val="0"/>
              </a:spcBef>
              <a:spcAft>
                <a:spcPts val="0"/>
              </a:spcAft>
              <a:buClr>
                <a:schemeClr val="dk1"/>
              </a:buClr>
              <a:buSzPts val="1600"/>
              <a:buChar char="○"/>
            </a:pPr>
            <a:r>
              <a:rPr lang="en" sz="1200">
                <a:solidFill>
                  <a:schemeClr val="dk1"/>
                </a:solidFill>
                <a:highlight>
                  <a:schemeClr val="lt1"/>
                </a:highlight>
                <a:latin typeface="Arial"/>
                <a:ea typeface="Arial"/>
                <a:cs typeface="Arial"/>
                <a:sym typeface="Arial"/>
              </a:rPr>
              <a:t>The caretaker can enter in destinations, time of day, and day of the week of when a user is meant to be at a location</a:t>
            </a:r>
            <a:endParaRPr b="1" sz="1200">
              <a:solidFill>
                <a:schemeClr val="dk1"/>
              </a:solidFill>
              <a:highlight>
                <a:schemeClr val="lt1"/>
              </a:highlight>
              <a:latin typeface="Arial"/>
              <a:ea typeface="Arial"/>
              <a:cs typeface="Arial"/>
              <a:sym typeface="Arial"/>
            </a:endParaRPr>
          </a:p>
          <a:p>
            <a:pPr indent="-330200" lvl="1" marL="914400" rtl="0" algn="l">
              <a:spcBef>
                <a:spcPts val="0"/>
              </a:spcBef>
              <a:spcAft>
                <a:spcPts val="0"/>
              </a:spcAft>
              <a:buClr>
                <a:schemeClr val="dk1"/>
              </a:buClr>
              <a:buSzPts val="1600"/>
              <a:buChar char="○"/>
            </a:pPr>
            <a:r>
              <a:rPr lang="en" sz="1200">
                <a:solidFill>
                  <a:schemeClr val="dk1"/>
                </a:solidFill>
                <a:highlight>
                  <a:schemeClr val="lt1"/>
                </a:highlight>
                <a:latin typeface="Arial"/>
                <a:ea typeface="Arial"/>
                <a:cs typeface="Arial"/>
                <a:sym typeface="Arial"/>
              </a:rPr>
              <a:t>There will be a list of saved routes the user can view, edit, and delete. As long as the routes are saved Theia will instruct the user to navigate to those destination.</a:t>
            </a:r>
            <a:endParaRPr b="1">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1</a:t>
            </a:r>
            <a:endParaRPr/>
          </a:p>
        </p:txBody>
      </p:sp>
      <p:sp>
        <p:nvSpPr>
          <p:cNvPr id="85" name="Google Shape;85;p16"/>
          <p:cNvSpPr txBox="1"/>
          <p:nvPr>
            <p:ph idx="1" type="body"/>
          </p:nvPr>
        </p:nvSpPr>
        <p:spPr>
          <a:xfrm>
            <a:off x="284875"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200"/>
              <a:t>AS-IS</a:t>
            </a:r>
            <a:endParaRPr sz="2200"/>
          </a:p>
          <a:p>
            <a:pPr indent="-299085" lvl="0" marL="457200" rtl="0" algn="l">
              <a:spcBef>
                <a:spcPts val="1200"/>
              </a:spcBef>
              <a:spcAft>
                <a:spcPts val="0"/>
              </a:spcAft>
              <a:buSzPct val="100000"/>
              <a:buChar char="●"/>
            </a:pPr>
            <a:r>
              <a:rPr lang="en" sz="1200"/>
              <a:t>Stevie is trying to go to his next classroom. He knows he needs to walk ahead a few steps, and then turn left around the corner.</a:t>
            </a:r>
            <a:endParaRPr sz="1200"/>
          </a:p>
          <a:p>
            <a:pPr indent="-299085" lvl="0" marL="457200" rtl="0" algn="l">
              <a:spcBef>
                <a:spcPts val="0"/>
              </a:spcBef>
              <a:spcAft>
                <a:spcPts val="0"/>
              </a:spcAft>
              <a:buSzPct val="100000"/>
              <a:buChar char="●"/>
            </a:pPr>
            <a:r>
              <a:rPr lang="en" sz="1200"/>
              <a:t>However, he is not sure when to turn.</a:t>
            </a:r>
            <a:endParaRPr sz="1200"/>
          </a:p>
          <a:p>
            <a:pPr indent="-299085" lvl="0" marL="457200" rtl="0" algn="l">
              <a:spcBef>
                <a:spcPts val="0"/>
              </a:spcBef>
              <a:spcAft>
                <a:spcPts val="0"/>
              </a:spcAft>
              <a:buSzPct val="100000"/>
              <a:buChar char="●"/>
            </a:pPr>
            <a:r>
              <a:rPr lang="en" sz="1200"/>
              <a:t>He took a guess, but turned too early, hit the wall and hurt his head.</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600"/>
          </a:p>
        </p:txBody>
      </p:sp>
      <p:sp>
        <p:nvSpPr>
          <p:cNvPr id="86" name="Google Shape;86;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TO-BE</a:t>
            </a:r>
            <a:endParaRPr sz="2200"/>
          </a:p>
          <a:p>
            <a:pPr indent="-304800" lvl="0" marL="457200" rtl="0" algn="l">
              <a:spcBef>
                <a:spcPts val="1200"/>
              </a:spcBef>
              <a:spcAft>
                <a:spcPts val="0"/>
              </a:spcAft>
              <a:buSzPts val="1200"/>
              <a:buChar char="●"/>
            </a:pPr>
            <a:r>
              <a:rPr lang="en" sz="1200"/>
              <a:t>The THEIA app asks Stevie to give his current location and the destination.</a:t>
            </a:r>
            <a:endParaRPr sz="1200"/>
          </a:p>
          <a:p>
            <a:pPr indent="-304800" lvl="0" marL="457200" rtl="0" algn="l">
              <a:spcBef>
                <a:spcPts val="0"/>
              </a:spcBef>
              <a:spcAft>
                <a:spcPts val="0"/>
              </a:spcAft>
              <a:buSzPts val="1200"/>
              <a:buChar char="●"/>
            </a:pPr>
            <a:r>
              <a:rPr lang="en" sz="1200"/>
              <a:t>The app calculates the route from the current location to the destination.</a:t>
            </a:r>
            <a:endParaRPr sz="1200"/>
          </a:p>
          <a:p>
            <a:pPr indent="-304800" lvl="0" marL="457200" rtl="0" algn="l">
              <a:spcBef>
                <a:spcPts val="0"/>
              </a:spcBef>
              <a:spcAft>
                <a:spcPts val="0"/>
              </a:spcAft>
              <a:buSzPts val="1200"/>
              <a:buChar char="●"/>
            </a:pPr>
            <a:r>
              <a:rPr lang="en" sz="1200"/>
              <a:t>THEIA tells Stevie to “walk ahead 10 steps, then turn left.”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2</a:t>
            </a:r>
            <a:endParaRPr/>
          </a:p>
        </p:txBody>
      </p:sp>
      <p:sp>
        <p:nvSpPr>
          <p:cNvPr id="92" name="Google Shape;92;p17"/>
          <p:cNvSpPr txBox="1"/>
          <p:nvPr>
            <p:ph idx="1" type="body"/>
          </p:nvPr>
        </p:nvSpPr>
        <p:spPr>
          <a:xfrm>
            <a:off x="284875"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AS-IS</a:t>
            </a:r>
            <a:endParaRPr sz="2200"/>
          </a:p>
          <a:p>
            <a:pPr indent="-304800" lvl="0" marL="457200" rtl="0" algn="l">
              <a:spcBef>
                <a:spcPts val="1200"/>
              </a:spcBef>
              <a:spcAft>
                <a:spcPts val="0"/>
              </a:spcAft>
              <a:buSzPts val="1200"/>
              <a:buChar char="●"/>
            </a:pPr>
            <a:r>
              <a:rPr lang="en" sz="1200"/>
              <a:t>Frank is walking somewhere in his office building while after hours.</a:t>
            </a:r>
            <a:endParaRPr sz="1200"/>
          </a:p>
          <a:p>
            <a:pPr indent="-304800" lvl="0" marL="457200" rtl="0" algn="l">
              <a:spcBef>
                <a:spcPts val="0"/>
              </a:spcBef>
              <a:spcAft>
                <a:spcPts val="0"/>
              </a:spcAft>
              <a:buSzPts val="1200"/>
              <a:buChar char="●"/>
            </a:pPr>
            <a:r>
              <a:rPr lang="en" sz="1200"/>
              <a:t>Frank trips and is unable to get back up.</a:t>
            </a:r>
            <a:endParaRPr sz="1200"/>
          </a:p>
          <a:p>
            <a:pPr indent="-304800" lvl="0" marL="457200" rtl="0" algn="l">
              <a:spcBef>
                <a:spcPts val="0"/>
              </a:spcBef>
              <a:spcAft>
                <a:spcPts val="0"/>
              </a:spcAft>
              <a:buSzPts val="1200"/>
              <a:buChar char="●"/>
            </a:pPr>
            <a:r>
              <a:rPr lang="en" sz="1200"/>
              <a:t>Unfortunately, nobody is around to help so Frank is stuck where he is for a good while until someone shows up.</a:t>
            </a:r>
            <a:endParaRPr sz="12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600"/>
          </a:p>
        </p:txBody>
      </p:sp>
      <p:sp>
        <p:nvSpPr>
          <p:cNvPr id="93" name="Google Shape;93;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TO-BE</a:t>
            </a:r>
            <a:endParaRPr sz="2200"/>
          </a:p>
          <a:p>
            <a:pPr indent="-304800" lvl="0" marL="457200" rtl="0" algn="l">
              <a:spcBef>
                <a:spcPts val="1200"/>
              </a:spcBef>
              <a:spcAft>
                <a:spcPts val="0"/>
              </a:spcAft>
              <a:buSzPts val="1200"/>
              <a:buChar char="●"/>
            </a:pPr>
            <a:r>
              <a:rPr lang="en" sz="1200"/>
              <a:t>Frank had entered their destination using the Theia app.</a:t>
            </a:r>
            <a:endParaRPr sz="1200"/>
          </a:p>
          <a:p>
            <a:pPr indent="-304800" lvl="0" marL="457200" rtl="0" algn="l">
              <a:spcBef>
                <a:spcPts val="0"/>
              </a:spcBef>
              <a:spcAft>
                <a:spcPts val="0"/>
              </a:spcAft>
              <a:buSzPts val="1200"/>
              <a:buChar char="●"/>
            </a:pPr>
            <a:r>
              <a:rPr lang="en" sz="1200"/>
              <a:t>They still trip, and nobody is around to help.</a:t>
            </a:r>
            <a:endParaRPr sz="1200"/>
          </a:p>
          <a:p>
            <a:pPr indent="-304800" lvl="0" marL="457200" rtl="0" algn="l">
              <a:spcBef>
                <a:spcPts val="0"/>
              </a:spcBef>
              <a:spcAft>
                <a:spcPts val="0"/>
              </a:spcAft>
              <a:buSzPts val="1200"/>
              <a:buChar char="●"/>
            </a:pPr>
            <a:r>
              <a:rPr lang="en" sz="1200"/>
              <a:t>Frank presses the emergency call button on the interface, the Theia app asks to confirm his selection, and then places a call.</a:t>
            </a:r>
            <a:endParaRPr sz="1200"/>
          </a:p>
          <a:p>
            <a:pPr indent="-304800" lvl="0" marL="457200" rtl="0" algn="l">
              <a:spcBef>
                <a:spcPts val="0"/>
              </a:spcBef>
              <a:spcAft>
                <a:spcPts val="0"/>
              </a:spcAft>
              <a:buSzPts val="1200"/>
              <a:buChar char="●"/>
            </a:pPr>
            <a:r>
              <a:rPr lang="en" sz="1200"/>
              <a:t>Help is able to arrive much faster than if Frank had been left alone.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3</a:t>
            </a:r>
            <a:endParaRPr/>
          </a:p>
        </p:txBody>
      </p:sp>
      <p:sp>
        <p:nvSpPr>
          <p:cNvPr id="99" name="Google Shape;99;p18"/>
          <p:cNvSpPr txBox="1"/>
          <p:nvPr>
            <p:ph idx="1" type="body"/>
          </p:nvPr>
        </p:nvSpPr>
        <p:spPr>
          <a:xfrm>
            <a:off x="284875" y="1505700"/>
            <a:ext cx="3999900" cy="307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200"/>
              <a:t>AS-IS</a:t>
            </a:r>
            <a:endParaRPr sz="2200"/>
          </a:p>
          <a:p>
            <a:pPr indent="-299234" lvl="0" marL="457200" rtl="0" algn="l">
              <a:spcBef>
                <a:spcPts val="1200"/>
              </a:spcBef>
              <a:spcAft>
                <a:spcPts val="0"/>
              </a:spcAft>
              <a:buSzPct val="100000"/>
              <a:buChar char="●"/>
            </a:pPr>
            <a:r>
              <a:rPr lang="en" sz="1435"/>
              <a:t>Martha’s son Greg is blind. </a:t>
            </a:r>
            <a:endParaRPr sz="1435"/>
          </a:p>
          <a:p>
            <a:pPr indent="-299234" lvl="0" marL="457200" rtl="0" algn="l">
              <a:spcBef>
                <a:spcPts val="0"/>
              </a:spcBef>
              <a:spcAft>
                <a:spcPts val="0"/>
              </a:spcAft>
              <a:buSzPct val="100000"/>
              <a:buChar char="●"/>
            </a:pPr>
            <a:r>
              <a:rPr lang="en" sz="1435"/>
              <a:t>When Greg has to go to school, Martha cannot be around her son to ensure Greg is able to get to his classes safely.</a:t>
            </a:r>
            <a:endParaRPr sz="1435"/>
          </a:p>
          <a:p>
            <a:pPr indent="-299234" lvl="0" marL="457200" rtl="0" algn="l">
              <a:spcBef>
                <a:spcPts val="0"/>
              </a:spcBef>
              <a:spcAft>
                <a:spcPts val="0"/>
              </a:spcAft>
              <a:buSzPct val="100000"/>
              <a:buChar char="●"/>
            </a:pPr>
            <a:r>
              <a:rPr lang="en" sz="1435"/>
              <a:t>She is troubled whenever she gets a call from the school telling her her son had difficulty getting to class on time.</a:t>
            </a:r>
            <a:endParaRPr sz="1435"/>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600"/>
          </a:p>
        </p:txBody>
      </p:sp>
      <p:sp>
        <p:nvSpPr>
          <p:cNvPr id="100" name="Google Shape;100;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TO-BE</a:t>
            </a:r>
            <a:endParaRPr sz="2200"/>
          </a:p>
          <a:p>
            <a:pPr indent="-304800" lvl="0" marL="457200" rtl="0" algn="l">
              <a:spcBef>
                <a:spcPts val="1200"/>
              </a:spcBef>
              <a:spcAft>
                <a:spcPts val="0"/>
              </a:spcAft>
              <a:buSzPts val="1200"/>
              <a:buChar char="●"/>
            </a:pPr>
            <a:r>
              <a:rPr lang="en" sz="1200"/>
              <a:t>Martha installs the THEIA app onto her son’s phone.</a:t>
            </a:r>
            <a:endParaRPr sz="1200"/>
          </a:p>
          <a:p>
            <a:pPr indent="-304800" lvl="0" marL="457200" rtl="0" algn="l">
              <a:spcBef>
                <a:spcPts val="0"/>
              </a:spcBef>
              <a:spcAft>
                <a:spcPts val="0"/>
              </a:spcAft>
              <a:buSzPts val="1200"/>
              <a:buChar char="●"/>
            </a:pPr>
            <a:r>
              <a:rPr lang="en" sz="1200"/>
              <a:t>Using the caretaker configurations, she is able to input her son’s class locations and what times his classes will be at.</a:t>
            </a:r>
            <a:endParaRPr sz="1200"/>
          </a:p>
          <a:p>
            <a:pPr indent="-304800" lvl="0" marL="457200" rtl="0" algn="l">
              <a:spcBef>
                <a:spcPts val="0"/>
              </a:spcBef>
              <a:spcAft>
                <a:spcPts val="0"/>
              </a:spcAft>
              <a:buSzPts val="1200"/>
              <a:buChar char="●"/>
            </a:pPr>
            <a:r>
              <a:rPr lang="en" sz="1200"/>
              <a:t>The app is able to recommend these destinations to Greg at the desired times in order to give him directions exactly when he needs them.</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Priority </a:t>
            </a:r>
            <a:endParaRPr/>
          </a:p>
        </p:txBody>
      </p:sp>
      <p:sp>
        <p:nvSpPr>
          <p:cNvPr id="106" name="Google Shape;106;p19"/>
          <p:cNvSpPr txBox="1"/>
          <p:nvPr/>
        </p:nvSpPr>
        <p:spPr>
          <a:xfrm>
            <a:off x="367900" y="1598950"/>
            <a:ext cx="84645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Being able to accept the user’s location </a:t>
            </a:r>
            <a:r>
              <a:rPr lang="en" sz="1200">
                <a:latin typeface="Roboto"/>
                <a:ea typeface="Roboto"/>
                <a:cs typeface="Roboto"/>
                <a:sym typeface="Roboto"/>
              </a:rPr>
              <a:t>input</a:t>
            </a:r>
            <a:r>
              <a:rPr lang="en" sz="1200">
                <a:latin typeface="Roboto"/>
                <a:ea typeface="Roboto"/>
                <a:cs typeface="Roboto"/>
                <a:sym typeface="Roboto"/>
              </a:rPr>
              <a:t> and </a:t>
            </a:r>
            <a:r>
              <a:rPr lang="en" sz="1200">
                <a:latin typeface="Roboto"/>
                <a:ea typeface="Roboto"/>
                <a:cs typeface="Roboto"/>
                <a:sym typeface="Roboto"/>
              </a:rPr>
              <a:t>calculate</a:t>
            </a:r>
            <a:r>
              <a:rPr lang="en" sz="1200">
                <a:latin typeface="Roboto"/>
                <a:ea typeface="Roboto"/>
                <a:cs typeface="Roboto"/>
                <a:sym typeface="Roboto"/>
              </a:rPr>
              <a:t> a list of instructions to tell the user is the highest priority scenario to </a:t>
            </a:r>
            <a:r>
              <a:rPr lang="en" sz="1200">
                <a:latin typeface="Roboto"/>
                <a:ea typeface="Roboto"/>
                <a:cs typeface="Roboto"/>
                <a:sym typeface="Roboto"/>
              </a:rPr>
              <a:t>fulfil</a:t>
            </a:r>
            <a:r>
              <a:rPr lang="en"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 system must be able to accept vocal input otherwise the system will not be sufficiently usable for our primary stakeholders. Additionally, data must be created such as previous input locations and times, or average movement speed. This information is critical to provide user’s the most comfortable experience possible.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It is also helpful to notify the user of changes to the </a:t>
            </a:r>
            <a:r>
              <a:rPr lang="en" sz="1200">
                <a:latin typeface="Roboto"/>
                <a:ea typeface="Roboto"/>
                <a:cs typeface="Roboto"/>
                <a:sym typeface="Roboto"/>
              </a:rPr>
              <a:t>recommended</a:t>
            </a:r>
            <a:r>
              <a:rPr lang="en" sz="1200">
                <a:latin typeface="Roboto"/>
                <a:ea typeface="Roboto"/>
                <a:cs typeface="Roboto"/>
                <a:sym typeface="Roboto"/>
              </a:rPr>
              <a:t> locations list based on past usage or caretaker configurations.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However, if the app is unable to get user input and calculate the route then the entire system will fall flat.</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 Points and Creeping Rate</a:t>
            </a:r>
            <a:endParaRPr/>
          </a:p>
        </p:txBody>
      </p:sp>
      <p:sp>
        <p:nvSpPr>
          <p:cNvPr id="112" name="Google Shape;112;p20"/>
          <p:cNvSpPr txBox="1"/>
          <p:nvPr/>
        </p:nvSpPr>
        <p:spPr>
          <a:xfrm>
            <a:off x="428225" y="1503625"/>
            <a:ext cx="4107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Internal Logical Files: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User preferences - 2pt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Navigation history - 2pt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User statistics (including avg pace) - 2pt</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External Logical Files: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Maps of buildings - 6pts</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External Inputs: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User voice operation - 5pts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Destination, including building, floor, room, etc. - 4pts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Caretaker one-time setup - 2pt</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External Outputs: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Directions to destination - 5pts</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External Inquiries: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Prompt</a:t>
            </a:r>
            <a:r>
              <a:rPr lang="en" sz="1100">
                <a:latin typeface="Roboto"/>
                <a:ea typeface="Roboto"/>
                <a:cs typeface="Roboto"/>
                <a:sym typeface="Roboto"/>
              </a:rPr>
              <a:t> for destination - 3pt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Prompt to choose one of multiple routes - 4pt</a:t>
            </a:r>
            <a:endParaRPr sz="1100">
              <a:latin typeface="Roboto"/>
              <a:ea typeface="Roboto"/>
              <a:cs typeface="Roboto"/>
              <a:sym typeface="Roboto"/>
            </a:endParaRPr>
          </a:p>
        </p:txBody>
      </p:sp>
      <p:sp>
        <p:nvSpPr>
          <p:cNvPr id="113" name="Google Shape;113;p20"/>
          <p:cNvSpPr txBox="1"/>
          <p:nvPr/>
        </p:nvSpPr>
        <p:spPr>
          <a:xfrm>
            <a:off x="4535225" y="1503625"/>
            <a:ext cx="4107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Creeping Rate</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Estimated initial function </a:t>
            </a:r>
            <a:r>
              <a:rPr lang="en" sz="1100">
                <a:latin typeface="Roboto"/>
                <a:ea typeface="Roboto"/>
                <a:cs typeface="Roboto"/>
                <a:sym typeface="Roboto"/>
              </a:rPr>
              <a:t>points</a:t>
            </a:r>
            <a:r>
              <a:rPr lang="en" sz="1100">
                <a:latin typeface="Roboto"/>
                <a:ea typeface="Roboto"/>
                <a:cs typeface="Roboto"/>
                <a:sym typeface="Roboto"/>
              </a:rPr>
              <a:t>: 35</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Estimated ending function points: 40</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Rate assuming 2 month work time:</a:t>
            </a:r>
            <a:endParaRPr sz="1100">
              <a:latin typeface="Roboto"/>
              <a:ea typeface="Roboto"/>
              <a:cs typeface="Roboto"/>
              <a:sym typeface="Roboto"/>
            </a:endParaRPr>
          </a:p>
        </p:txBody>
      </p:sp>
      <p:pic>
        <p:nvPicPr>
          <p:cNvPr id="114" name="Google Shape;114;p20"/>
          <p:cNvPicPr preferRelativeResize="0"/>
          <p:nvPr/>
        </p:nvPicPr>
        <p:blipFill>
          <a:blip r:embed="rId3">
            <a:alphaModFix/>
          </a:blip>
          <a:stretch>
            <a:fillRect/>
          </a:stretch>
        </p:blipFill>
        <p:spPr>
          <a:xfrm>
            <a:off x="4713600" y="2365525"/>
            <a:ext cx="3750251" cy="73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use Theia?</a:t>
            </a:r>
            <a:endParaRPr/>
          </a:p>
        </p:txBody>
      </p:sp>
      <p:sp>
        <p:nvSpPr>
          <p:cNvPr id="120" name="Google Shape;120;p21"/>
          <p:cNvSpPr txBox="1"/>
          <p:nvPr>
            <p:ph idx="1" type="body"/>
          </p:nvPr>
        </p:nvSpPr>
        <p:spPr>
          <a:xfrm>
            <a:off x="4644675" y="154250"/>
            <a:ext cx="4166400" cy="19188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0"/>
              </a:spcBef>
              <a:spcAft>
                <a:spcPts val="0"/>
              </a:spcAft>
              <a:buSzPts val="1100"/>
              <a:buFont typeface="Arial"/>
              <a:buChar char="●"/>
            </a:pPr>
            <a:r>
              <a:rPr lang="en" sz="1100">
                <a:latin typeface="Arial"/>
                <a:ea typeface="Arial"/>
                <a:cs typeface="Arial"/>
                <a:sym typeface="Arial"/>
              </a:rPr>
              <a:t>Able to navigate </a:t>
            </a:r>
            <a:r>
              <a:rPr lang="en" sz="1100">
                <a:latin typeface="Arial"/>
                <a:ea typeface="Arial"/>
                <a:cs typeface="Arial"/>
                <a:sym typeface="Arial"/>
              </a:rPr>
              <a:t>unfamiliar</a:t>
            </a:r>
            <a:r>
              <a:rPr lang="en" sz="1100">
                <a:latin typeface="Arial"/>
                <a:ea typeface="Arial"/>
                <a:cs typeface="Arial"/>
                <a:sym typeface="Arial"/>
              </a:rPr>
              <a:t> areas and entirely new buildings without help.</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n" sz="1100">
                <a:latin typeface="Arial"/>
                <a:ea typeface="Arial"/>
                <a:cs typeface="Arial"/>
                <a:sym typeface="Arial"/>
              </a:rPr>
              <a:t>No worry about getting lost or ending up in the wrong room.</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n" sz="1100">
                <a:latin typeface="Arial"/>
                <a:ea typeface="Arial"/>
                <a:cs typeface="Arial"/>
                <a:sym typeface="Arial"/>
              </a:rPr>
              <a:t>Able to interact with Theia entirely through voice commands.</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n" sz="1100">
                <a:latin typeface="Arial"/>
                <a:ea typeface="Arial"/>
                <a:cs typeface="Arial"/>
                <a:sym typeface="Arial"/>
              </a:rPr>
              <a:t>No need for a caretaker or stranger to escort you.</a:t>
            </a:r>
            <a:endParaRPr sz="1100">
              <a:latin typeface="Arial"/>
              <a:ea typeface="Arial"/>
              <a:cs typeface="Arial"/>
              <a:sym typeface="Arial"/>
            </a:endParaRPr>
          </a:p>
        </p:txBody>
      </p:sp>
      <p:sp>
        <p:nvSpPr>
          <p:cNvPr id="121" name="Google Shape;121;p21"/>
          <p:cNvSpPr txBox="1"/>
          <p:nvPr>
            <p:ph type="title"/>
          </p:nvPr>
        </p:nvSpPr>
        <p:spPr>
          <a:xfrm>
            <a:off x="163150" y="24090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should you choose our model?</a:t>
            </a:r>
            <a:endParaRPr/>
          </a:p>
        </p:txBody>
      </p:sp>
      <p:sp>
        <p:nvSpPr>
          <p:cNvPr id="122" name="Google Shape;122;p21"/>
          <p:cNvSpPr txBox="1"/>
          <p:nvPr/>
        </p:nvSpPr>
        <p:spPr>
          <a:xfrm>
            <a:off x="4644675" y="2536400"/>
            <a:ext cx="4290900" cy="16239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Clr>
                <a:schemeClr val="dk2"/>
              </a:buClr>
              <a:buSzPts val="1100"/>
              <a:buFont typeface="Arial"/>
              <a:buChar char="●"/>
            </a:pPr>
            <a:r>
              <a:rPr lang="en" sz="1100">
                <a:solidFill>
                  <a:schemeClr val="dk2"/>
                </a:solidFill>
              </a:rPr>
              <a:t>Simple, three button design for quick access to key features while being comprehensible to blind users</a:t>
            </a:r>
            <a:endParaRPr sz="1100">
              <a:solidFill>
                <a:schemeClr val="dk2"/>
              </a:solidFill>
            </a:endParaRPr>
          </a:p>
          <a:p>
            <a:pPr indent="-298450" lvl="0" marL="457200" rtl="0" algn="l">
              <a:lnSpc>
                <a:spcPct val="150000"/>
              </a:lnSpc>
              <a:spcBef>
                <a:spcPts val="0"/>
              </a:spcBef>
              <a:spcAft>
                <a:spcPts val="0"/>
              </a:spcAft>
              <a:buClr>
                <a:schemeClr val="dk2"/>
              </a:buClr>
              <a:buSzPts val="1100"/>
              <a:buFont typeface="Roboto"/>
              <a:buChar char="●"/>
            </a:pPr>
            <a:r>
              <a:rPr lang="en" sz="1100">
                <a:solidFill>
                  <a:schemeClr val="dk2"/>
                </a:solidFill>
              </a:rPr>
              <a:t>Easy to use caretaker settings to include new favorite routes and easily adjust preferences for users.</a:t>
            </a:r>
            <a:endParaRPr sz="1100">
              <a:solidFill>
                <a:schemeClr val="dk2"/>
              </a:solidFill>
            </a:endParaRPr>
          </a:p>
          <a:p>
            <a:pPr indent="-298450" lvl="0" marL="457200" rtl="0" algn="l">
              <a:lnSpc>
                <a:spcPct val="150000"/>
              </a:lnSpc>
              <a:spcBef>
                <a:spcPts val="0"/>
              </a:spcBef>
              <a:spcAft>
                <a:spcPts val="0"/>
              </a:spcAft>
              <a:buClr>
                <a:schemeClr val="dk2"/>
              </a:buClr>
              <a:buSzPts val="1100"/>
              <a:buFont typeface="Roboto"/>
              <a:buChar char="●"/>
            </a:pPr>
            <a:r>
              <a:rPr lang="en" sz="1100">
                <a:solidFill>
                  <a:schemeClr val="dk2"/>
                </a:solidFill>
              </a:rPr>
              <a:t>Usage of both button and vocal input to appeal to a larger range of user abilities.</a:t>
            </a:r>
            <a:endParaRPr sz="1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