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</p:sldIdLst>
  <p:sldSz cx="18288000" cy="10287000"/>
  <p:notesSz cx="6858000" cy="9144000"/>
  <p:embeddedFontLst>
    <p:embeddedFont>
      <p:font typeface="Cardo" panose="020B0604020202020204" charset="-79"/>
      <p:regular r:id="rId34"/>
      <p:bold r:id="rId35"/>
      <p:italic r:id="rId36"/>
    </p:embeddedFont>
    <p:embeddedFont>
      <p:font typeface="DM Serif Display" panose="020F0502020204030204" pitchFamily="2" charset="0"/>
      <p:regular r:id="rId37"/>
      <p:italic r:id="rId38"/>
    </p:embeddedFont>
    <p:embeddedFont>
      <p:font typeface="League Spartan" panose="020B0604020202020204" charset="0"/>
      <p:regular r:id="rId39"/>
      <p:bold r:id="rId40"/>
    </p:embeddedFont>
    <p:embeddedFont>
      <p:font typeface="Lexend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34LyDkwiUyBH6O98irpLMz6Cd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E1881A-51D3-42C3-BFB5-D734EFF31297}">
  <a:tblStyle styleId="{BEE1881A-51D3-42C3-BFB5-D734EFF312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75fa19384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Should we include?</a:t>
            </a:r>
            <a:endParaRPr/>
          </a:p>
        </p:txBody>
      </p:sp>
      <p:sp>
        <p:nvSpPr>
          <p:cNvPr id="237" name="Google Shape;237;g375fa19384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744c7ae8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744c7ae8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744c7ae8b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744c7ae8b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75fa19384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375fa19384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75fa19384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375fa19384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75fa193847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375fa193847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75fa19384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375fa19384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75fa193847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375fa193847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744c7ae8b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g3744c7ae8b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75fa19384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375fa19384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744c7ae8b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g3744c7ae8b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744c7ae8b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g3744c7ae8b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744c7ae8be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3744c7ae8be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75fa193847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75fa193847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dataset here</a:t>
            </a: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5fa19384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375fa19384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92CC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293875" y="1119200"/>
            <a:ext cx="10275300" cy="62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Small Businesses </a:t>
            </a:r>
            <a:r>
              <a:rPr lang="en-US" sz="12000" b="0" i="0" u="none" strike="noStrike" cap="none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Loan </a:t>
            </a:r>
            <a:r>
              <a:rPr lang="en-US" sz="120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Default</a:t>
            </a:r>
            <a:endParaRPr sz="1200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0" i="0" u="none" strike="noStrike" cap="none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Prediction</a:t>
            </a:r>
            <a:endParaRPr sz="12000"/>
          </a:p>
        </p:txBody>
      </p:sp>
      <p:cxnSp>
        <p:nvCxnSpPr>
          <p:cNvPr id="85" name="Google Shape;85;p1"/>
          <p:cNvCxnSpPr/>
          <p:nvPr/>
        </p:nvCxnSpPr>
        <p:spPr>
          <a:xfrm>
            <a:off x="8173348" y="7514803"/>
            <a:ext cx="1941304" cy="0"/>
          </a:xfrm>
          <a:prstGeom prst="straightConnector1">
            <a:avLst/>
          </a:prstGeom>
          <a:noFill/>
          <a:ln w="1905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"/>
          <p:cNvSpPr/>
          <p:nvPr/>
        </p:nvSpPr>
        <p:spPr>
          <a:xfrm>
            <a:off x="0" y="0"/>
            <a:ext cx="6495405" cy="10287000"/>
          </a:xfrm>
          <a:custGeom>
            <a:avLst/>
            <a:gdLst/>
            <a:ahLst/>
            <a:cxnLst/>
            <a:rect l="l" t="t" r="r" b="b"/>
            <a:pathLst>
              <a:path w="6495405" h="10287000" extrusionOk="0">
                <a:moveTo>
                  <a:pt x="0" y="0"/>
                </a:moveTo>
                <a:lnTo>
                  <a:pt x="6495405" y="0"/>
                </a:lnTo>
                <a:lnTo>
                  <a:pt x="649540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4815" r="-132883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87" name="Google Shape;87;p1"/>
          <p:cNvSpPr txBox="1"/>
          <p:nvPr/>
        </p:nvSpPr>
        <p:spPr>
          <a:xfrm>
            <a:off x="6814241" y="9415599"/>
            <a:ext cx="11071849" cy="573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99" b="0" i="0" u="none" strike="noStrike" cap="none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Mrunal Dalvi, Abhiroop Kumar, Emily Lagnese, Keerti Rawat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92CC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9"/>
          <p:cNvGrpSpPr/>
          <p:nvPr/>
        </p:nvGrpSpPr>
        <p:grpSpPr>
          <a:xfrm rot="10800000">
            <a:off x="918604" y="5469291"/>
            <a:ext cx="2654927" cy="6910173"/>
            <a:chOff x="0" y="-38100"/>
            <a:chExt cx="699240" cy="1819963"/>
          </a:xfrm>
        </p:grpSpPr>
        <p:sp>
          <p:nvSpPr>
            <p:cNvPr id="227" name="Google Shape;227;p9"/>
            <p:cNvSpPr/>
            <p:nvPr/>
          </p:nvSpPr>
          <p:spPr>
            <a:xfrm>
              <a:off x="0" y="0"/>
              <a:ext cx="699240" cy="1781863"/>
            </a:xfrm>
            <a:custGeom>
              <a:avLst/>
              <a:gdLst/>
              <a:ahLst/>
              <a:cxnLst/>
              <a:rect l="l" t="t" r="r" b="b"/>
              <a:pathLst>
                <a:path w="699240" h="1781863" extrusionOk="0">
                  <a:moveTo>
                    <a:pt x="148719" y="0"/>
                  </a:moveTo>
                  <a:lnTo>
                    <a:pt x="550521" y="0"/>
                  </a:lnTo>
                  <a:cubicBezTo>
                    <a:pt x="589964" y="0"/>
                    <a:pt x="627791" y="15669"/>
                    <a:pt x="655681" y="43559"/>
                  </a:cubicBezTo>
                  <a:cubicBezTo>
                    <a:pt x="683572" y="71449"/>
                    <a:pt x="699240" y="109276"/>
                    <a:pt x="699240" y="148719"/>
                  </a:cubicBezTo>
                  <a:lnTo>
                    <a:pt x="699240" y="1633145"/>
                  </a:lnTo>
                  <a:cubicBezTo>
                    <a:pt x="699240" y="1715280"/>
                    <a:pt x="632656" y="1781863"/>
                    <a:pt x="550521" y="1781863"/>
                  </a:cubicBezTo>
                  <a:lnTo>
                    <a:pt x="148719" y="1781863"/>
                  </a:lnTo>
                  <a:cubicBezTo>
                    <a:pt x="66584" y="1781863"/>
                    <a:pt x="0" y="1715280"/>
                    <a:pt x="0" y="1633145"/>
                  </a:cubicBezTo>
                  <a:lnTo>
                    <a:pt x="0" y="148719"/>
                  </a:lnTo>
                  <a:cubicBezTo>
                    <a:pt x="0" y="66584"/>
                    <a:pt x="66584" y="0"/>
                    <a:pt x="148719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 txBox="1"/>
            <p:nvPr/>
          </p:nvSpPr>
          <p:spPr>
            <a:xfrm>
              <a:off x="0" y="-38100"/>
              <a:ext cx="699240" cy="1819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9" name="Google Shape;229;p9"/>
          <p:cNvCxnSpPr/>
          <p:nvPr/>
        </p:nvCxnSpPr>
        <p:spPr>
          <a:xfrm>
            <a:off x="0" y="9277350"/>
            <a:ext cx="1945041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0" name="Google Shape;230;p9"/>
          <p:cNvGrpSpPr/>
          <p:nvPr/>
        </p:nvGrpSpPr>
        <p:grpSpPr>
          <a:xfrm>
            <a:off x="918604" y="-2636696"/>
            <a:ext cx="2654927" cy="6910173"/>
            <a:chOff x="0" y="-38100"/>
            <a:chExt cx="699240" cy="1819963"/>
          </a:xfrm>
        </p:grpSpPr>
        <p:sp>
          <p:nvSpPr>
            <p:cNvPr id="231" name="Google Shape;231;p9"/>
            <p:cNvSpPr/>
            <p:nvPr/>
          </p:nvSpPr>
          <p:spPr>
            <a:xfrm>
              <a:off x="0" y="0"/>
              <a:ext cx="699240" cy="1781863"/>
            </a:xfrm>
            <a:custGeom>
              <a:avLst/>
              <a:gdLst/>
              <a:ahLst/>
              <a:cxnLst/>
              <a:rect l="l" t="t" r="r" b="b"/>
              <a:pathLst>
                <a:path w="699240" h="1781863" extrusionOk="0">
                  <a:moveTo>
                    <a:pt x="148719" y="0"/>
                  </a:moveTo>
                  <a:lnTo>
                    <a:pt x="550521" y="0"/>
                  </a:lnTo>
                  <a:cubicBezTo>
                    <a:pt x="589964" y="0"/>
                    <a:pt x="627791" y="15669"/>
                    <a:pt x="655681" y="43559"/>
                  </a:cubicBezTo>
                  <a:cubicBezTo>
                    <a:pt x="683572" y="71449"/>
                    <a:pt x="699240" y="109276"/>
                    <a:pt x="699240" y="148719"/>
                  </a:cubicBezTo>
                  <a:lnTo>
                    <a:pt x="699240" y="1633145"/>
                  </a:lnTo>
                  <a:cubicBezTo>
                    <a:pt x="699240" y="1715280"/>
                    <a:pt x="632656" y="1781863"/>
                    <a:pt x="550521" y="1781863"/>
                  </a:cubicBezTo>
                  <a:lnTo>
                    <a:pt x="148719" y="1781863"/>
                  </a:lnTo>
                  <a:cubicBezTo>
                    <a:pt x="66584" y="1781863"/>
                    <a:pt x="0" y="1715280"/>
                    <a:pt x="0" y="1633145"/>
                  </a:cubicBezTo>
                  <a:lnTo>
                    <a:pt x="0" y="148719"/>
                  </a:lnTo>
                  <a:cubicBezTo>
                    <a:pt x="0" y="66584"/>
                    <a:pt x="66584" y="0"/>
                    <a:pt x="148719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 txBox="1"/>
            <p:nvPr/>
          </p:nvSpPr>
          <p:spPr>
            <a:xfrm>
              <a:off x="0" y="-38100"/>
              <a:ext cx="699240" cy="1819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9"/>
          <p:cNvSpPr txBox="1"/>
          <p:nvPr/>
        </p:nvSpPr>
        <p:spPr>
          <a:xfrm>
            <a:off x="1573546" y="3560581"/>
            <a:ext cx="7768800" cy="3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4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62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Let's Stare at Some Graphs!</a:t>
            </a:r>
            <a:endParaRPr/>
          </a:p>
        </p:txBody>
      </p:sp>
      <p:pic>
        <p:nvPicPr>
          <p:cNvPr id="234" name="Google Shape;234;p9" title="Screenshot 2025-08-08 at 3.57.48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49501" y="1236375"/>
            <a:ext cx="6109575" cy="743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75fa193847_0_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09" r="-20309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cxnSp>
        <p:nvCxnSpPr>
          <p:cNvPr id="240" name="Google Shape;240;g375fa193847_0_4"/>
          <p:cNvCxnSpPr/>
          <p:nvPr/>
        </p:nvCxnSpPr>
        <p:spPr>
          <a:xfrm>
            <a:off x="0" y="9277350"/>
            <a:ext cx="19450500" cy="0"/>
          </a:xfrm>
          <a:prstGeom prst="straightConnector1">
            <a:avLst/>
          </a:prstGeom>
          <a:noFill/>
          <a:ln w="38100" cap="flat" cmpd="sng">
            <a:solidFill>
              <a:srgbClr val="2876AB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41" name="Google Shape;241;g375fa193847_0_4"/>
          <p:cNvGrpSpPr/>
          <p:nvPr/>
        </p:nvGrpSpPr>
        <p:grpSpPr>
          <a:xfrm>
            <a:off x="12393631" y="-1160032"/>
            <a:ext cx="3086120" cy="10418401"/>
            <a:chOff x="0" y="-38100"/>
            <a:chExt cx="812800" cy="2743923"/>
          </a:xfrm>
        </p:grpSpPr>
        <p:sp>
          <p:nvSpPr>
            <p:cNvPr id="242" name="Google Shape;242;g375fa193847_0_4"/>
            <p:cNvSpPr/>
            <p:nvPr/>
          </p:nvSpPr>
          <p:spPr>
            <a:xfrm>
              <a:off x="0" y="0"/>
              <a:ext cx="812800" cy="2705823"/>
            </a:xfrm>
            <a:custGeom>
              <a:avLst/>
              <a:gdLst/>
              <a:ahLst/>
              <a:cxnLst/>
              <a:rect l="l" t="t" r="r" b="b"/>
              <a:pathLst>
                <a:path w="812800" h="2705823" extrusionOk="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577882"/>
                  </a:lnTo>
                  <a:cubicBezTo>
                    <a:pt x="812800" y="2648542"/>
                    <a:pt x="755519" y="2705823"/>
                    <a:pt x="684859" y="2705823"/>
                  </a:cubicBezTo>
                  <a:lnTo>
                    <a:pt x="127941" y="2705823"/>
                  </a:lnTo>
                  <a:cubicBezTo>
                    <a:pt x="94009" y="2705823"/>
                    <a:pt x="61467" y="2692343"/>
                    <a:pt x="37473" y="2668350"/>
                  </a:cubicBezTo>
                  <a:cubicBezTo>
                    <a:pt x="13479" y="2644356"/>
                    <a:pt x="0" y="2611814"/>
                    <a:pt x="0" y="2577882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g375fa193847_0_4"/>
            <p:cNvSpPr txBox="1"/>
            <p:nvPr/>
          </p:nvSpPr>
          <p:spPr>
            <a:xfrm>
              <a:off x="0" y="-38100"/>
              <a:ext cx="812700" cy="27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g375fa193847_0_4"/>
          <p:cNvSpPr/>
          <p:nvPr/>
        </p:nvSpPr>
        <p:spPr>
          <a:xfrm>
            <a:off x="10602198" y="1536753"/>
            <a:ext cx="5120640" cy="6202703"/>
          </a:xfrm>
          <a:custGeom>
            <a:avLst/>
            <a:gdLst/>
            <a:ahLst/>
            <a:cxnLst/>
            <a:rect l="l" t="t" r="r" b="b"/>
            <a:pathLst>
              <a:path w="812800" h="984556" extrusionOk="0">
                <a:moveTo>
                  <a:pt x="34775" y="0"/>
                </a:moveTo>
                <a:lnTo>
                  <a:pt x="778025" y="0"/>
                </a:lnTo>
                <a:cubicBezTo>
                  <a:pt x="787248" y="0"/>
                  <a:pt x="796093" y="3664"/>
                  <a:pt x="802615" y="10185"/>
                </a:cubicBezTo>
                <a:cubicBezTo>
                  <a:pt x="809136" y="16707"/>
                  <a:pt x="812800" y="25552"/>
                  <a:pt x="812800" y="34775"/>
                </a:cubicBezTo>
                <a:lnTo>
                  <a:pt x="812800" y="949780"/>
                </a:lnTo>
                <a:cubicBezTo>
                  <a:pt x="812800" y="959003"/>
                  <a:pt x="809136" y="967848"/>
                  <a:pt x="802615" y="974370"/>
                </a:cubicBezTo>
                <a:cubicBezTo>
                  <a:pt x="796093" y="980892"/>
                  <a:pt x="787248" y="984556"/>
                  <a:pt x="778025" y="984556"/>
                </a:cubicBezTo>
                <a:lnTo>
                  <a:pt x="34775" y="984556"/>
                </a:lnTo>
                <a:cubicBezTo>
                  <a:pt x="25552" y="984556"/>
                  <a:pt x="16707" y="980892"/>
                  <a:pt x="10185" y="974370"/>
                </a:cubicBezTo>
                <a:cubicBezTo>
                  <a:pt x="3664" y="967848"/>
                  <a:pt x="0" y="959003"/>
                  <a:pt x="0" y="949780"/>
                </a:cubicBezTo>
                <a:lnTo>
                  <a:pt x="0" y="34775"/>
                </a:lnTo>
                <a:cubicBezTo>
                  <a:pt x="0" y="25552"/>
                  <a:pt x="3664" y="16707"/>
                  <a:pt x="10185" y="10185"/>
                </a:cubicBezTo>
                <a:cubicBezTo>
                  <a:pt x="16707" y="3664"/>
                  <a:pt x="25552" y="0"/>
                  <a:pt x="34775" y="0"/>
                </a:cubicBezTo>
                <a:close/>
              </a:path>
            </a:pathLst>
          </a:custGeom>
          <a:solidFill>
            <a:srgbClr val="3D92CC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375fa193847_0_4"/>
          <p:cNvSpPr txBox="1"/>
          <p:nvPr/>
        </p:nvSpPr>
        <p:spPr>
          <a:xfrm>
            <a:off x="1573550" y="2354550"/>
            <a:ext cx="8060100" cy="21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2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62">
                <a:solidFill>
                  <a:srgbClr val="2876AB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 Preprocessing</a:t>
            </a:r>
            <a:endParaRPr/>
          </a:p>
        </p:txBody>
      </p:sp>
      <p:sp>
        <p:nvSpPr>
          <p:cNvPr id="246" name="Google Shape;246;g375fa193847_0_4"/>
          <p:cNvSpPr txBox="1"/>
          <p:nvPr/>
        </p:nvSpPr>
        <p:spPr>
          <a:xfrm>
            <a:off x="1573550" y="4935225"/>
            <a:ext cx="9150300" cy="29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12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900"/>
              <a:buFont typeface="Lexend"/>
              <a:buChar char="●"/>
            </a:pPr>
            <a:r>
              <a:rPr lang="en-US" sz="2900">
                <a:latin typeface="Lexend"/>
                <a:ea typeface="Lexend"/>
                <a:cs typeface="Lexend"/>
                <a:sym typeface="Lexend"/>
              </a:rPr>
              <a:t>Dataset merging and column standardization</a:t>
            </a:r>
            <a:endParaRPr sz="2900">
              <a:latin typeface="Lexend"/>
              <a:ea typeface="Lexend"/>
              <a:cs typeface="Lexend"/>
              <a:sym typeface="Lexend"/>
            </a:endParaRPr>
          </a:p>
          <a:p>
            <a:pPr marL="457200" marR="0" lvl="0" indent="-412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900"/>
              <a:buFont typeface="Lexend"/>
              <a:buChar char="●"/>
            </a:pPr>
            <a:r>
              <a:rPr lang="en-US" sz="2900">
                <a:latin typeface="Lexend"/>
                <a:ea typeface="Lexend"/>
                <a:cs typeface="Lexend"/>
                <a:sym typeface="Lexend"/>
              </a:rPr>
              <a:t>Created Loan Success response variable</a:t>
            </a:r>
            <a:endParaRPr sz="2900">
              <a:latin typeface="Lexend"/>
              <a:ea typeface="Lexend"/>
              <a:cs typeface="Lexend"/>
              <a:sym typeface="Lexend"/>
            </a:endParaRPr>
          </a:p>
          <a:p>
            <a:pPr marL="457200" marR="0" lvl="0" indent="-412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900"/>
              <a:buFont typeface="Lexend"/>
              <a:buChar char="●"/>
            </a:pPr>
            <a:r>
              <a:rPr lang="en-US" sz="2900">
                <a:latin typeface="Lexend"/>
                <a:ea typeface="Lexend"/>
                <a:cs typeface="Lexend"/>
                <a:sym typeface="Lexend"/>
              </a:rPr>
              <a:t>Eliminated columns with &gt;70% missing values</a:t>
            </a:r>
            <a:endParaRPr sz="2900">
              <a:latin typeface="Lexend"/>
              <a:ea typeface="Lexend"/>
              <a:cs typeface="Lexend"/>
              <a:sym typeface="Lexend"/>
            </a:endParaRPr>
          </a:p>
          <a:p>
            <a:pPr marL="457200" marR="0" lvl="0" indent="-412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900"/>
              <a:buFont typeface="Lexend"/>
              <a:buChar char="●"/>
            </a:pPr>
            <a:r>
              <a:rPr lang="en-US" sz="2900">
                <a:latin typeface="Lexend"/>
                <a:ea typeface="Lexend"/>
                <a:cs typeface="Lexend"/>
                <a:sym typeface="Lexend"/>
              </a:rPr>
              <a:t>Replaced missing values</a:t>
            </a:r>
            <a:endParaRPr sz="2900">
              <a:latin typeface="Lexend"/>
              <a:ea typeface="Lexend"/>
              <a:cs typeface="Lexend"/>
              <a:sym typeface="Lexend"/>
            </a:endParaRPr>
          </a:p>
          <a:p>
            <a:pPr marL="457200" marR="0" lvl="0" indent="-4127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900"/>
              <a:buFont typeface="Lexend"/>
              <a:buChar char="●"/>
            </a:pPr>
            <a:r>
              <a:rPr lang="en-US" sz="2900">
                <a:latin typeface="Lexend"/>
                <a:ea typeface="Lexend"/>
                <a:cs typeface="Lexend"/>
                <a:sym typeface="Lexend"/>
              </a:rPr>
              <a:t>Excluded unwanted features</a:t>
            </a:r>
            <a:endParaRPr sz="29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47" name="Google Shape;247;g375fa193847_0_4" title="Screenshot 2025-08-08 at 4.35.56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95575" y="2185675"/>
            <a:ext cx="4533900" cy="518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Google Shape;248;g375fa193847_0_4"/>
          <p:cNvGrpSpPr/>
          <p:nvPr/>
        </p:nvGrpSpPr>
        <p:grpSpPr>
          <a:xfrm rot="-5400000">
            <a:off x="16922564" y="3958802"/>
            <a:ext cx="2000207" cy="5911139"/>
            <a:chOff x="0" y="-38100"/>
            <a:chExt cx="526800" cy="1820100"/>
          </a:xfrm>
        </p:grpSpPr>
        <p:sp>
          <p:nvSpPr>
            <p:cNvPr id="249" name="Google Shape;249;g375fa193847_0_4"/>
            <p:cNvSpPr/>
            <p:nvPr/>
          </p:nvSpPr>
          <p:spPr>
            <a:xfrm>
              <a:off x="0" y="0"/>
              <a:ext cx="526745" cy="1781863"/>
            </a:xfrm>
            <a:custGeom>
              <a:avLst/>
              <a:gdLst/>
              <a:ahLst/>
              <a:cxnLst/>
              <a:rect l="l" t="t" r="r" b="b"/>
              <a:pathLst>
                <a:path w="526745" h="1781863" extrusionOk="0">
                  <a:moveTo>
                    <a:pt x="197420" y="0"/>
                  </a:moveTo>
                  <a:lnTo>
                    <a:pt x="329325" y="0"/>
                  </a:lnTo>
                  <a:cubicBezTo>
                    <a:pt x="381684" y="0"/>
                    <a:pt x="431898" y="20800"/>
                    <a:pt x="468922" y="57823"/>
                  </a:cubicBezTo>
                  <a:cubicBezTo>
                    <a:pt x="505945" y="94847"/>
                    <a:pt x="526745" y="145061"/>
                    <a:pt x="526745" y="197420"/>
                  </a:cubicBezTo>
                  <a:lnTo>
                    <a:pt x="526745" y="1584443"/>
                  </a:lnTo>
                  <a:cubicBezTo>
                    <a:pt x="526745" y="1693475"/>
                    <a:pt x="438357" y="1781863"/>
                    <a:pt x="329325" y="1781863"/>
                  </a:cubicBezTo>
                  <a:lnTo>
                    <a:pt x="197420" y="1781863"/>
                  </a:lnTo>
                  <a:cubicBezTo>
                    <a:pt x="88388" y="1781863"/>
                    <a:pt x="0" y="1693475"/>
                    <a:pt x="0" y="1584443"/>
                  </a:cubicBezTo>
                  <a:lnTo>
                    <a:pt x="0" y="197420"/>
                  </a:lnTo>
                  <a:cubicBezTo>
                    <a:pt x="0" y="88388"/>
                    <a:pt x="88388" y="0"/>
                    <a:pt x="197420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g375fa193847_0_4"/>
            <p:cNvSpPr txBox="1"/>
            <p:nvPr/>
          </p:nvSpPr>
          <p:spPr>
            <a:xfrm>
              <a:off x="0" y="-38100"/>
              <a:ext cx="526800" cy="18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g375fa193847_0_4"/>
          <p:cNvSpPr txBox="1"/>
          <p:nvPr/>
        </p:nvSpPr>
        <p:spPr>
          <a:xfrm>
            <a:off x="8985450" y="9426800"/>
            <a:ext cx="9150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Lexend"/>
                <a:ea typeface="Lexend"/>
                <a:cs typeface="Lexend"/>
                <a:sym typeface="Lexend"/>
              </a:rPr>
              <a:t>Moving to Graphs… ➡️➡️➡️</a:t>
            </a:r>
            <a:endParaRPr sz="29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175" y="152400"/>
            <a:ext cx="15787662" cy="101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10" title="EDA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425" y="0"/>
            <a:ext cx="15615138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g3744c7ae8b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825" y="152400"/>
            <a:ext cx="16308339" cy="101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g3744c7ae8be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388" y="76200"/>
            <a:ext cx="15253214" cy="101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11" r="-20309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cxnSp>
        <p:nvCxnSpPr>
          <p:cNvPr id="277" name="Google Shape;277;p19"/>
          <p:cNvCxnSpPr/>
          <p:nvPr/>
        </p:nvCxnSpPr>
        <p:spPr>
          <a:xfrm>
            <a:off x="0" y="9277350"/>
            <a:ext cx="19450414" cy="0"/>
          </a:xfrm>
          <a:prstGeom prst="straightConnector1">
            <a:avLst/>
          </a:prstGeom>
          <a:noFill/>
          <a:ln w="38100" cap="flat" cmpd="sng">
            <a:solidFill>
              <a:srgbClr val="2876AB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8" name="Google Shape;278;p19"/>
          <p:cNvGrpSpPr/>
          <p:nvPr/>
        </p:nvGrpSpPr>
        <p:grpSpPr>
          <a:xfrm rot="-5400000">
            <a:off x="5512715" y="-564604"/>
            <a:ext cx="7577866" cy="11416208"/>
            <a:chOff x="0" y="-38100"/>
            <a:chExt cx="2132764" cy="3213052"/>
          </a:xfrm>
        </p:grpSpPr>
        <p:sp>
          <p:nvSpPr>
            <p:cNvPr id="279" name="Google Shape;279;p19"/>
            <p:cNvSpPr/>
            <p:nvPr/>
          </p:nvSpPr>
          <p:spPr>
            <a:xfrm>
              <a:off x="0" y="0"/>
              <a:ext cx="2132764" cy="3174952"/>
            </a:xfrm>
            <a:custGeom>
              <a:avLst/>
              <a:gdLst/>
              <a:ahLst/>
              <a:cxnLst/>
              <a:rect l="l" t="t" r="r" b="b"/>
              <a:pathLst>
                <a:path w="2132764" h="3174952" extrusionOk="0">
                  <a:moveTo>
                    <a:pt x="52104" y="0"/>
                  </a:moveTo>
                  <a:lnTo>
                    <a:pt x="2080660" y="0"/>
                  </a:lnTo>
                  <a:cubicBezTo>
                    <a:pt x="2109436" y="0"/>
                    <a:pt x="2132764" y="23328"/>
                    <a:pt x="2132764" y="52104"/>
                  </a:cubicBezTo>
                  <a:lnTo>
                    <a:pt x="2132764" y="3122848"/>
                  </a:lnTo>
                  <a:cubicBezTo>
                    <a:pt x="2132764" y="3136667"/>
                    <a:pt x="2127275" y="3149920"/>
                    <a:pt x="2117503" y="3159691"/>
                  </a:cubicBezTo>
                  <a:cubicBezTo>
                    <a:pt x="2107732" y="3169463"/>
                    <a:pt x="2094479" y="3174952"/>
                    <a:pt x="2080660" y="3174952"/>
                  </a:cubicBezTo>
                  <a:lnTo>
                    <a:pt x="52104" y="3174952"/>
                  </a:lnTo>
                  <a:cubicBezTo>
                    <a:pt x="23328" y="3174952"/>
                    <a:pt x="0" y="3151624"/>
                    <a:pt x="0" y="3122848"/>
                  </a:cubicBezTo>
                  <a:lnTo>
                    <a:pt x="0" y="52104"/>
                  </a:lnTo>
                  <a:cubicBezTo>
                    <a:pt x="0" y="38285"/>
                    <a:pt x="5490" y="25032"/>
                    <a:pt x="15261" y="15261"/>
                  </a:cubicBezTo>
                  <a:cubicBezTo>
                    <a:pt x="25032" y="5490"/>
                    <a:pt x="38285" y="0"/>
                    <a:pt x="52104" y="0"/>
                  </a:cubicBezTo>
                  <a:close/>
                </a:path>
              </a:pathLst>
            </a:custGeom>
            <a:solidFill>
              <a:srgbClr val="3D9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 txBox="1"/>
            <p:nvPr/>
          </p:nvSpPr>
          <p:spPr>
            <a:xfrm>
              <a:off x="0" y="-38100"/>
              <a:ext cx="2132764" cy="3213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p19"/>
          <p:cNvSpPr txBox="1"/>
          <p:nvPr/>
        </p:nvSpPr>
        <p:spPr>
          <a:xfrm>
            <a:off x="4532258" y="2104547"/>
            <a:ext cx="9223500" cy="10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2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62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Making Stuff Up!</a:t>
            </a:r>
            <a:endParaRPr sz="9562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82" name="Google Shape;282;p19"/>
          <p:cNvSpPr txBox="1"/>
          <p:nvPr/>
        </p:nvSpPr>
        <p:spPr>
          <a:xfrm>
            <a:off x="5650250" y="4045125"/>
            <a:ext cx="7302900" cy="3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1. SBA Guarantee Ratio</a:t>
            </a:r>
            <a:endParaRPr sz="3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SBAGuaranteedApproval / GrossApproval</a:t>
            </a:r>
            <a:endParaRPr sz="24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2. Loan Term Burden Ratio</a:t>
            </a:r>
            <a:endParaRPr sz="3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GrossApproval / TerminMonths</a:t>
            </a:r>
            <a:endParaRPr sz="24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3. Jobs Impact Efficiency Ratio</a:t>
            </a:r>
            <a:endParaRPr sz="3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GrossApproval / JobsSupported</a:t>
            </a:r>
            <a:endParaRPr sz="3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83" name="Google Shape;283;p19"/>
          <p:cNvGrpSpPr/>
          <p:nvPr/>
        </p:nvGrpSpPr>
        <p:grpSpPr>
          <a:xfrm rot="-5400000">
            <a:off x="128529" y="1907473"/>
            <a:ext cx="1999985" cy="6910173"/>
            <a:chOff x="0" y="-38100"/>
            <a:chExt cx="526745" cy="1819963"/>
          </a:xfrm>
        </p:grpSpPr>
        <p:sp>
          <p:nvSpPr>
            <p:cNvPr id="284" name="Google Shape;284;p19"/>
            <p:cNvSpPr/>
            <p:nvPr/>
          </p:nvSpPr>
          <p:spPr>
            <a:xfrm>
              <a:off x="0" y="0"/>
              <a:ext cx="526745" cy="1781863"/>
            </a:xfrm>
            <a:custGeom>
              <a:avLst/>
              <a:gdLst/>
              <a:ahLst/>
              <a:cxnLst/>
              <a:rect l="l" t="t" r="r" b="b"/>
              <a:pathLst>
                <a:path w="526745" h="1781863" extrusionOk="0">
                  <a:moveTo>
                    <a:pt x="197420" y="0"/>
                  </a:moveTo>
                  <a:lnTo>
                    <a:pt x="329325" y="0"/>
                  </a:lnTo>
                  <a:cubicBezTo>
                    <a:pt x="381684" y="0"/>
                    <a:pt x="431898" y="20800"/>
                    <a:pt x="468922" y="57823"/>
                  </a:cubicBezTo>
                  <a:cubicBezTo>
                    <a:pt x="505945" y="94847"/>
                    <a:pt x="526745" y="145061"/>
                    <a:pt x="526745" y="197420"/>
                  </a:cubicBezTo>
                  <a:lnTo>
                    <a:pt x="526745" y="1584443"/>
                  </a:lnTo>
                  <a:cubicBezTo>
                    <a:pt x="526745" y="1693475"/>
                    <a:pt x="438357" y="1781863"/>
                    <a:pt x="329325" y="1781863"/>
                  </a:cubicBezTo>
                  <a:lnTo>
                    <a:pt x="197420" y="1781863"/>
                  </a:lnTo>
                  <a:cubicBezTo>
                    <a:pt x="88388" y="1781863"/>
                    <a:pt x="0" y="1693475"/>
                    <a:pt x="0" y="1584443"/>
                  </a:cubicBezTo>
                  <a:lnTo>
                    <a:pt x="0" y="197420"/>
                  </a:lnTo>
                  <a:cubicBezTo>
                    <a:pt x="0" y="88388"/>
                    <a:pt x="88388" y="0"/>
                    <a:pt x="197420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 txBox="1"/>
            <p:nvPr/>
          </p:nvSpPr>
          <p:spPr>
            <a:xfrm>
              <a:off x="0" y="-38100"/>
              <a:ext cx="526745" cy="1819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" name="Google Shape;286;p19"/>
          <p:cNvGrpSpPr/>
          <p:nvPr/>
        </p:nvGrpSpPr>
        <p:grpSpPr>
          <a:xfrm rot="-5400000">
            <a:off x="15890952" y="-409960"/>
            <a:ext cx="1999985" cy="6910173"/>
            <a:chOff x="0" y="-38100"/>
            <a:chExt cx="526745" cy="1819963"/>
          </a:xfrm>
        </p:grpSpPr>
        <p:sp>
          <p:nvSpPr>
            <p:cNvPr id="287" name="Google Shape;287;p19"/>
            <p:cNvSpPr/>
            <p:nvPr/>
          </p:nvSpPr>
          <p:spPr>
            <a:xfrm>
              <a:off x="0" y="0"/>
              <a:ext cx="526745" cy="1781863"/>
            </a:xfrm>
            <a:custGeom>
              <a:avLst/>
              <a:gdLst/>
              <a:ahLst/>
              <a:cxnLst/>
              <a:rect l="l" t="t" r="r" b="b"/>
              <a:pathLst>
                <a:path w="526745" h="1781863" extrusionOk="0">
                  <a:moveTo>
                    <a:pt x="197420" y="0"/>
                  </a:moveTo>
                  <a:lnTo>
                    <a:pt x="329325" y="0"/>
                  </a:lnTo>
                  <a:cubicBezTo>
                    <a:pt x="381684" y="0"/>
                    <a:pt x="431898" y="20800"/>
                    <a:pt x="468922" y="57823"/>
                  </a:cubicBezTo>
                  <a:cubicBezTo>
                    <a:pt x="505945" y="94847"/>
                    <a:pt x="526745" y="145061"/>
                    <a:pt x="526745" y="197420"/>
                  </a:cubicBezTo>
                  <a:lnTo>
                    <a:pt x="526745" y="1584443"/>
                  </a:lnTo>
                  <a:cubicBezTo>
                    <a:pt x="526745" y="1693475"/>
                    <a:pt x="438357" y="1781863"/>
                    <a:pt x="329325" y="1781863"/>
                  </a:cubicBezTo>
                  <a:lnTo>
                    <a:pt x="197420" y="1781863"/>
                  </a:lnTo>
                  <a:cubicBezTo>
                    <a:pt x="88388" y="1781863"/>
                    <a:pt x="0" y="1693475"/>
                    <a:pt x="0" y="1584443"/>
                  </a:cubicBezTo>
                  <a:lnTo>
                    <a:pt x="0" y="197420"/>
                  </a:lnTo>
                  <a:cubicBezTo>
                    <a:pt x="0" y="88388"/>
                    <a:pt x="88388" y="0"/>
                    <a:pt x="197420" y="0"/>
                  </a:cubicBezTo>
                  <a:close/>
                </a:path>
              </a:pathLst>
            </a:custGeom>
            <a:gradFill>
              <a:gsLst>
                <a:gs pos="0">
                  <a:srgbClr val="001431">
                    <a:alpha val="52941"/>
                  </a:srgbClr>
                </a:gs>
                <a:gs pos="100000">
                  <a:srgbClr val="3D92CC">
                    <a:alpha val="25098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 txBox="1"/>
            <p:nvPr/>
          </p:nvSpPr>
          <p:spPr>
            <a:xfrm>
              <a:off x="0" y="-38100"/>
              <a:ext cx="526745" cy="1819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2" title="Guarantee Rat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975" y="0"/>
            <a:ext cx="15910054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g375fa193847_0_22" title="Burden Rat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725" y="0"/>
            <a:ext cx="16154539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g375fa193847_0_25" title="Jobs Rat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875" y="0"/>
            <a:ext cx="16474244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11" r="-20309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grpSp>
        <p:nvGrpSpPr>
          <p:cNvPr id="93" name="Google Shape;93;p2"/>
          <p:cNvGrpSpPr/>
          <p:nvPr/>
        </p:nvGrpSpPr>
        <p:grpSpPr>
          <a:xfrm>
            <a:off x="10524158" y="-144661"/>
            <a:ext cx="7763842" cy="10650720"/>
            <a:chOff x="0" y="-38100"/>
            <a:chExt cx="2044798" cy="2805128"/>
          </a:xfrm>
        </p:grpSpPr>
        <p:sp>
          <p:nvSpPr>
            <p:cNvPr id="94" name="Google Shape;94;p2"/>
            <p:cNvSpPr/>
            <p:nvPr/>
          </p:nvSpPr>
          <p:spPr>
            <a:xfrm>
              <a:off x="0" y="0"/>
              <a:ext cx="2044798" cy="2767028"/>
            </a:xfrm>
            <a:custGeom>
              <a:avLst/>
              <a:gdLst/>
              <a:ahLst/>
              <a:cxnLst/>
              <a:rect l="l" t="t" r="r" b="b"/>
              <a:pathLst>
                <a:path w="2044798" h="2767028" extrusionOk="0">
                  <a:moveTo>
                    <a:pt x="0" y="0"/>
                  </a:moveTo>
                  <a:lnTo>
                    <a:pt x="2044798" y="0"/>
                  </a:lnTo>
                  <a:lnTo>
                    <a:pt x="2044798" y="2767028"/>
                  </a:lnTo>
                  <a:lnTo>
                    <a:pt x="0" y="2767028"/>
                  </a:lnTo>
                  <a:close/>
                </a:path>
              </a:pathLst>
            </a:custGeom>
            <a:solidFill>
              <a:srgbClr val="3D92CC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0" y="-38100"/>
              <a:ext cx="2044798" cy="28051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2"/>
          <p:cNvSpPr txBox="1"/>
          <p:nvPr/>
        </p:nvSpPr>
        <p:spPr>
          <a:xfrm>
            <a:off x="11231740" y="655625"/>
            <a:ext cx="7056300" cy="10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3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61" b="0" i="0" u="none" strike="noStrike" cap="none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</a:t>
            </a:r>
            <a:endParaRPr sz="10561" b="0" i="0" u="none" strike="noStrike" cap="none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marR="0" lvl="0" indent="0" algn="ctr" rtl="0">
              <a:lnSpc>
                <a:spcPct val="73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61" b="0" i="0" u="none" strike="noStrike" cap="none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</a:t>
            </a:r>
            <a:endParaRPr sz="10561" b="0" i="0" u="none" strike="noStrike" cap="none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marR="0" lvl="0" indent="0" algn="ctr" rtl="0">
              <a:lnSpc>
                <a:spcPct val="73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61" b="0" i="0" u="none" strike="noStrike" cap="none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</a:t>
            </a:r>
            <a:endParaRPr sz="10561" b="0" i="0" u="none" strike="noStrike" cap="none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marR="0" lvl="0" indent="0" algn="ctr" rtl="0">
              <a:lnSpc>
                <a:spcPct val="73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61" b="0" i="0" u="none" strike="noStrike" cap="none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</a:t>
            </a:r>
            <a:endParaRPr sz="10561" b="0" i="0" u="none" strike="noStrike" cap="none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marR="0" lvl="0" indent="0" algn="ctr" rtl="0">
              <a:lnSpc>
                <a:spcPct val="73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61" b="0" i="0" u="none" strike="noStrike" cap="none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</a:t>
            </a:r>
            <a:endParaRPr sz="10561" b="0" i="0" u="none" strike="noStrike" cap="none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marR="0" lvl="0" indent="0" algn="ctr" rtl="0">
              <a:lnSpc>
                <a:spcPct val="73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61" b="0" i="0" u="none" strike="noStrike" cap="none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</a:t>
            </a:r>
            <a:endParaRPr sz="10561" b="0" i="0" u="none" strike="noStrike" cap="none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marR="0" lvl="0" indent="0" algn="ctr" rtl="0">
              <a:lnSpc>
                <a:spcPct val="73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61" b="0" i="0" u="none" strike="noStrike" cap="none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</a:t>
            </a:r>
            <a:endParaRPr sz="10561" b="0" i="0" u="none" strike="noStrike" cap="none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marR="0" lvl="0" indent="0" algn="ctr" rtl="0">
              <a:lnSpc>
                <a:spcPct val="73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61" b="0" i="0" u="none" strike="noStrike" cap="none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</a:t>
            </a:r>
            <a:endParaRPr/>
          </a:p>
          <a:p>
            <a:pPr marL="0" marR="0" lvl="0" indent="0" algn="ctr" rtl="0">
              <a:lnSpc>
                <a:spcPct val="6609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61" b="0" i="0" u="none" strike="noStrike" cap="none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97" name="Google Shape;97;p2"/>
          <p:cNvGrpSpPr/>
          <p:nvPr/>
        </p:nvGrpSpPr>
        <p:grpSpPr>
          <a:xfrm>
            <a:off x="9609970" y="758790"/>
            <a:ext cx="1868266" cy="1868266"/>
            <a:chOff x="0" y="0"/>
            <a:chExt cx="812800" cy="812800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2E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9609970" y="3132822"/>
            <a:ext cx="1868266" cy="1868266"/>
            <a:chOff x="0" y="0"/>
            <a:chExt cx="812800" cy="812800"/>
          </a:xfrm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2E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2"/>
          <p:cNvGrpSpPr/>
          <p:nvPr/>
        </p:nvGrpSpPr>
        <p:grpSpPr>
          <a:xfrm>
            <a:off x="9609970" y="5505912"/>
            <a:ext cx="1868266" cy="1868266"/>
            <a:chOff x="0" y="0"/>
            <a:chExt cx="812800" cy="812800"/>
          </a:xfrm>
        </p:grpSpPr>
        <p:sp>
          <p:nvSpPr>
            <p:cNvPr id="104" name="Google Shape;104;p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2E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2"/>
          <p:cNvSpPr txBox="1"/>
          <p:nvPr/>
        </p:nvSpPr>
        <p:spPr>
          <a:xfrm>
            <a:off x="9724685" y="1064495"/>
            <a:ext cx="1638900" cy="12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58" b="1" i="0" u="none" strike="noStrike" cap="non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  <a:endParaRPr b="1"/>
          </a:p>
        </p:txBody>
      </p:sp>
      <p:sp>
        <p:nvSpPr>
          <p:cNvPr id="107" name="Google Shape;107;p2"/>
          <p:cNvSpPr txBox="1"/>
          <p:nvPr/>
        </p:nvSpPr>
        <p:spPr>
          <a:xfrm>
            <a:off x="9724685" y="3429097"/>
            <a:ext cx="1638836" cy="1335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58" b="1" i="0" u="none" strike="noStrike" cap="non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9724685" y="5803129"/>
            <a:ext cx="1638900" cy="12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58" b="1" i="0" u="none" strike="noStrike" cap="non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  <a:endParaRPr b="1"/>
          </a:p>
        </p:txBody>
      </p:sp>
      <p:sp>
        <p:nvSpPr>
          <p:cNvPr id="109" name="Google Shape;109;p2"/>
          <p:cNvSpPr txBox="1"/>
          <p:nvPr/>
        </p:nvSpPr>
        <p:spPr>
          <a:xfrm>
            <a:off x="2259958" y="1234771"/>
            <a:ext cx="7055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Problem Description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2259958" y="3608332"/>
            <a:ext cx="7055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Problem Importance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2259958" y="5981893"/>
            <a:ext cx="7055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Exploratory Analysis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2259958" y="8355523"/>
            <a:ext cx="7055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Solution &amp; </a:t>
            </a:r>
            <a:r>
              <a:rPr lang="en-US" sz="4800">
                <a:latin typeface="Lexend"/>
                <a:ea typeface="Lexend"/>
                <a:cs typeface="Lexend"/>
                <a:sym typeface="Lexend"/>
              </a:rPr>
              <a:t>Actionables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13" name="Google Shape;113;p2"/>
          <p:cNvGrpSpPr/>
          <p:nvPr/>
        </p:nvGrpSpPr>
        <p:grpSpPr>
          <a:xfrm>
            <a:off x="9590025" y="7879542"/>
            <a:ext cx="1868266" cy="1868266"/>
            <a:chOff x="0" y="0"/>
            <a:chExt cx="812800" cy="812800"/>
          </a:xfrm>
        </p:grpSpPr>
        <p:sp>
          <p:nvSpPr>
            <p:cNvPr id="114" name="Google Shape;114;p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2E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2"/>
          <p:cNvSpPr txBox="1"/>
          <p:nvPr/>
        </p:nvSpPr>
        <p:spPr>
          <a:xfrm>
            <a:off x="9704740" y="8174278"/>
            <a:ext cx="1638836" cy="1335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58" b="1" i="0" u="none" strike="noStrike" cap="non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75fa193847_0_13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09" r="-20309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cxnSp>
        <p:nvCxnSpPr>
          <p:cNvPr id="309" name="Google Shape;309;g375fa193847_0_134"/>
          <p:cNvCxnSpPr/>
          <p:nvPr/>
        </p:nvCxnSpPr>
        <p:spPr>
          <a:xfrm>
            <a:off x="0" y="9277350"/>
            <a:ext cx="19450800" cy="0"/>
          </a:xfrm>
          <a:prstGeom prst="straightConnector1">
            <a:avLst/>
          </a:prstGeom>
          <a:noFill/>
          <a:ln w="38100" cap="flat" cmpd="sng">
            <a:solidFill>
              <a:srgbClr val="2876A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0" name="Google Shape;310;g375fa193847_0_134"/>
          <p:cNvSpPr txBox="1"/>
          <p:nvPr/>
        </p:nvSpPr>
        <p:spPr>
          <a:xfrm>
            <a:off x="1406400" y="1582350"/>
            <a:ext cx="15475200" cy="1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2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2876AB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What is one hot encoding?</a:t>
            </a:r>
            <a:endParaRPr sz="1400"/>
          </a:p>
        </p:txBody>
      </p:sp>
      <p:sp>
        <p:nvSpPr>
          <p:cNvPr id="311" name="Google Shape;311;g375fa193847_0_134"/>
          <p:cNvSpPr txBox="1"/>
          <p:nvPr/>
        </p:nvSpPr>
        <p:spPr>
          <a:xfrm>
            <a:off x="4232550" y="3429000"/>
            <a:ext cx="9822900" cy="54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14400" marR="0" lvl="0" indent="-736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0"/>
              <a:buFont typeface="Lexend"/>
              <a:buChar char="●"/>
            </a:pPr>
            <a:r>
              <a:rPr lang="en-US" sz="4400">
                <a:latin typeface="Lexend"/>
                <a:ea typeface="Lexend"/>
                <a:cs typeface="Lexend"/>
                <a:sym typeface="Lexend"/>
              </a:rPr>
              <a:t>Convert categorical data into numerical format</a:t>
            </a:r>
            <a:endParaRPr sz="4400">
              <a:latin typeface="Lexend"/>
              <a:ea typeface="Lexend"/>
              <a:cs typeface="Lexend"/>
              <a:sym typeface="Lexend"/>
            </a:endParaRPr>
          </a:p>
          <a:p>
            <a:pPr marL="914400" lvl="0" indent="-736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0"/>
              <a:buFont typeface="Lexend"/>
              <a:buChar char="●"/>
            </a:pPr>
            <a:r>
              <a:rPr lang="en-US" sz="4400">
                <a:latin typeface="Lexend"/>
                <a:ea typeface="Lexend"/>
                <a:cs typeface="Lexend"/>
                <a:sym typeface="Lexend"/>
              </a:rPr>
              <a:t>Columns are expressed as binary values (0 &amp; 1)</a:t>
            </a:r>
            <a:endParaRPr sz="4400">
              <a:latin typeface="Lexend"/>
              <a:ea typeface="Lexend"/>
              <a:cs typeface="Lexend"/>
              <a:sym typeface="Lexend"/>
            </a:endParaRPr>
          </a:p>
          <a:p>
            <a:pPr marL="914400" marR="0" lvl="0" indent="-736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0"/>
              <a:buFont typeface="Lexend"/>
              <a:buChar char="●"/>
            </a:pPr>
            <a:r>
              <a:rPr lang="en-US" sz="4400">
                <a:latin typeface="Lexend"/>
                <a:ea typeface="Lexend"/>
                <a:cs typeface="Lexend"/>
                <a:sym typeface="Lexend"/>
              </a:rPr>
              <a:t>Stops models from ranking categories</a:t>
            </a:r>
            <a:endParaRPr sz="4400"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312" name="Google Shape;312;g375fa193847_0_134"/>
          <p:cNvGrpSpPr/>
          <p:nvPr/>
        </p:nvGrpSpPr>
        <p:grpSpPr>
          <a:xfrm rot="-5400000">
            <a:off x="-1777215" y="1633626"/>
            <a:ext cx="2000154" cy="6910920"/>
            <a:chOff x="0" y="-38100"/>
            <a:chExt cx="526800" cy="1820100"/>
          </a:xfrm>
        </p:grpSpPr>
        <p:sp>
          <p:nvSpPr>
            <p:cNvPr id="313" name="Google Shape;313;g375fa193847_0_134"/>
            <p:cNvSpPr/>
            <p:nvPr/>
          </p:nvSpPr>
          <p:spPr>
            <a:xfrm>
              <a:off x="0" y="0"/>
              <a:ext cx="526745" cy="1781863"/>
            </a:xfrm>
            <a:custGeom>
              <a:avLst/>
              <a:gdLst/>
              <a:ahLst/>
              <a:cxnLst/>
              <a:rect l="l" t="t" r="r" b="b"/>
              <a:pathLst>
                <a:path w="526745" h="1781863" extrusionOk="0">
                  <a:moveTo>
                    <a:pt x="197420" y="0"/>
                  </a:moveTo>
                  <a:lnTo>
                    <a:pt x="329325" y="0"/>
                  </a:lnTo>
                  <a:cubicBezTo>
                    <a:pt x="381684" y="0"/>
                    <a:pt x="431898" y="20800"/>
                    <a:pt x="468922" y="57823"/>
                  </a:cubicBezTo>
                  <a:cubicBezTo>
                    <a:pt x="505945" y="94847"/>
                    <a:pt x="526745" y="145061"/>
                    <a:pt x="526745" y="197420"/>
                  </a:cubicBezTo>
                  <a:lnTo>
                    <a:pt x="526745" y="1584443"/>
                  </a:lnTo>
                  <a:cubicBezTo>
                    <a:pt x="526745" y="1693475"/>
                    <a:pt x="438357" y="1781863"/>
                    <a:pt x="329325" y="1781863"/>
                  </a:cubicBezTo>
                  <a:lnTo>
                    <a:pt x="197420" y="1781863"/>
                  </a:lnTo>
                  <a:cubicBezTo>
                    <a:pt x="88388" y="1781863"/>
                    <a:pt x="0" y="1693475"/>
                    <a:pt x="0" y="1584443"/>
                  </a:cubicBezTo>
                  <a:lnTo>
                    <a:pt x="0" y="197420"/>
                  </a:lnTo>
                  <a:cubicBezTo>
                    <a:pt x="0" y="88388"/>
                    <a:pt x="88388" y="0"/>
                    <a:pt x="197420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50" tIns="91450" rIns="91450" bIns="9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g375fa193847_0_134"/>
            <p:cNvSpPr txBox="1"/>
            <p:nvPr/>
          </p:nvSpPr>
          <p:spPr>
            <a:xfrm>
              <a:off x="0" y="-38100"/>
              <a:ext cx="526800" cy="18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92CC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13"/>
          <p:cNvGrpSpPr/>
          <p:nvPr/>
        </p:nvGrpSpPr>
        <p:grpSpPr>
          <a:xfrm rot="10800000">
            <a:off x="918604" y="5469291"/>
            <a:ext cx="2654927" cy="6910173"/>
            <a:chOff x="0" y="-38100"/>
            <a:chExt cx="699240" cy="1819963"/>
          </a:xfrm>
        </p:grpSpPr>
        <p:sp>
          <p:nvSpPr>
            <p:cNvPr id="320" name="Google Shape;320;p13"/>
            <p:cNvSpPr/>
            <p:nvPr/>
          </p:nvSpPr>
          <p:spPr>
            <a:xfrm>
              <a:off x="0" y="0"/>
              <a:ext cx="699240" cy="1781863"/>
            </a:xfrm>
            <a:custGeom>
              <a:avLst/>
              <a:gdLst/>
              <a:ahLst/>
              <a:cxnLst/>
              <a:rect l="l" t="t" r="r" b="b"/>
              <a:pathLst>
                <a:path w="699240" h="1781863" extrusionOk="0">
                  <a:moveTo>
                    <a:pt x="148719" y="0"/>
                  </a:moveTo>
                  <a:lnTo>
                    <a:pt x="550521" y="0"/>
                  </a:lnTo>
                  <a:cubicBezTo>
                    <a:pt x="589964" y="0"/>
                    <a:pt x="627791" y="15669"/>
                    <a:pt x="655681" y="43559"/>
                  </a:cubicBezTo>
                  <a:cubicBezTo>
                    <a:pt x="683572" y="71449"/>
                    <a:pt x="699240" y="109276"/>
                    <a:pt x="699240" y="148719"/>
                  </a:cubicBezTo>
                  <a:lnTo>
                    <a:pt x="699240" y="1633145"/>
                  </a:lnTo>
                  <a:cubicBezTo>
                    <a:pt x="699240" y="1715280"/>
                    <a:pt x="632656" y="1781863"/>
                    <a:pt x="550521" y="1781863"/>
                  </a:cubicBezTo>
                  <a:lnTo>
                    <a:pt x="148719" y="1781863"/>
                  </a:lnTo>
                  <a:cubicBezTo>
                    <a:pt x="66584" y="1781863"/>
                    <a:pt x="0" y="1715280"/>
                    <a:pt x="0" y="1633145"/>
                  </a:cubicBezTo>
                  <a:lnTo>
                    <a:pt x="0" y="148719"/>
                  </a:lnTo>
                  <a:cubicBezTo>
                    <a:pt x="0" y="66584"/>
                    <a:pt x="66584" y="0"/>
                    <a:pt x="148719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 txBox="1"/>
            <p:nvPr/>
          </p:nvSpPr>
          <p:spPr>
            <a:xfrm>
              <a:off x="0" y="-38100"/>
              <a:ext cx="699240" cy="1819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22" name="Google Shape;322;p13"/>
          <p:cNvCxnSpPr/>
          <p:nvPr/>
        </p:nvCxnSpPr>
        <p:spPr>
          <a:xfrm>
            <a:off x="0" y="9277350"/>
            <a:ext cx="1945041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23" name="Google Shape;323;p13"/>
          <p:cNvGrpSpPr/>
          <p:nvPr/>
        </p:nvGrpSpPr>
        <p:grpSpPr>
          <a:xfrm>
            <a:off x="918604" y="-2636696"/>
            <a:ext cx="2654927" cy="6910173"/>
            <a:chOff x="0" y="-38100"/>
            <a:chExt cx="699240" cy="1819963"/>
          </a:xfrm>
        </p:grpSpPr>
        <p:sp>
          <p:nvSpPr>
            <p:cNvPr id="324" name="Google Shape;324;p13"/>
            <p:cNvSpPr/>
            <p:nvPr/>
          </p:nvSpPr>
          <p:spPr>
            <a:xfrm>
              <a:off x="0" y="0"/>
              <a:ext cx="699240" cy="1781863"/>
            </a:xfrm>
            <a:custGeom>
              <a:avLst/>
              <a:gdLst/>
              <a:ahLst/>
              <a:cxnLst/>
              <a:rect l="l" t="t" r="r" b="b"/>
              <a:pathLst>
                <a:path w="699240" h="1781863" extrusionOk="0">
                  <a:moveTo>
                    <a:pt x="148719" y="0"/>
                  </a:moveTo>
                  <a:lnTo>
                    <a:pt x="550521" y="0"/>
                  </a:lnTo>
                  <a:cubicBezTo>
                    <a:pt x="589964" y="0"/>
                    <a:pt x="627791" y="15669"/>
                    <a:pt x="655681" y="43559"/>
                  </a:cubicBezTo>
                  <a:cubicBezTo>
                    <a:pt x="683572" y="71449"/>
                    <a:pt x="699240" y="109276"/>
                    <a:pt x="699240" y="148719"/>
                  </a:cubicBezTo>
                  <a:lnTo>
                    <a:pt x="699240" y="1633145"/>
                  </a:lnTo>
                  <a:cubicBezTo>
                    <a:pt x="699240" y="1715280"/>
                    <a:pt x="632656" y="1781863"/>
                    <a:pt x="550521" y="1781863"/>
                  </a:cubicBezTo>
                  <a:lnTo>
                    <a:pt x="148719" y="1781863"/>
                  </a:lnTo>
                  <a:cubicBezTo>
                    <a:pt x="66584" y="1781863"/>
                    <a:pt x="0" y="1715280"/>
                    <a:pt x="0" y="1633145"/>
                  </a:cubicBezTo>
                  <a:lnTo>
                    <a:pt x="0" y="148719"/>
                  </a:lnTo>
                  <a:cubicBezTo>
                    <a:pt x="0" y="66584"/>
                    <a:pt x="66584" y="0"/>
                    <a:pt x="148719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 txBox="1"/>
            <p:nvPr/>
          </p:nvSpPr>
          <p:spPr>
            <a:xfrm>
              <a:off x="0" y="-38100"/>
              <a:ext cx="699240" cy="1819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6" name="Google Shape;326;p13"/>
          <p:cNvSpPr txBox="1"/>
          <p:nvPr/>
        </p:nvSpPr>
        <p:spPr>
          <a:xfrm>
            <a:off x="1530163" y="4255906"/>
            <a:ext cx="7768800" cy="14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4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62" b="0" i="0" u="none" strike="noStrike" cap="none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Solution(s?)</a:t>
            </a:r>
            <a:endParaRPr/>
          </a:p>
        </p:txBody>
      </p:sp>
      <p:pic>
        <p:nvPicPr>
          <p:cNvPr id="327" name="Google Shape;327;p13" title="Screenshot 2025-08-08 at 3.58.5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6400" y="2028475"/>
            <a:ext cx="5705250" cy="58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75fa193847_0_9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09" r="-20309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grpSp>
        <p:nvGrpSpPr>
          <p:cNvPr id="343" name="Google Shape;343;g375fa193847_0_94"/>
          <p:cNvGrpSpPr/>
          <p:nvPr/>
        </p:nvGrpSpPr>
        <p:grpSpPr>
          <a:xfrm rot="-5400000">
            <a:off x="-1297723" y="-974518"/>
            <a:ext cx="2000207" cy="6910738"/>
            <a:chOff x="0" y="-38100"/>
            <a:chExt cx="526800" cy="1820100"/>
          </a:xfrm>
        </p:grpSpPr>
        <p:sp>
          <p:nvSpPr>
            <p:cNvPr id="344" name="Google Shape;344;g375fa193847_0_94"/>
            <p:cNvSpPr/>
            <p:nvPr/>
          </p:nvSpPr>
          <p:spPr>
            <a:xfrm>
              <a:off x="0" y="0"/>
              <a:ext cx="526745" cy="1781863"/>
            </a:xfrm>
            <a:custGeom>
              <a:avLst/>
              <a:gdLst/>
              <a:ahLst/>
              <a:cxnLst/>
              <a:rect l="l" t="t" r="r" b="b"/>
              <a:pathLst>
                <a:path w="526745" h="1781863" extrusionOk="0">
                  <a:moveTo>
                    <a:pt x="197420" y="0"/>
                  </a:moveTo>
                  <a:lnTo>
                    <a:pt x="329325" y="0"/>
                  </a:lnTo>
                  <a:cubicBezTo>
                    <a:pt x="381684" y="0"/>
                    <a:pt x="431898" y="20800"/>
                    <a:pt x="468922" y="57823"/>
                  </a:cubicBezTo>
                  <a:cubicBezTo>
                    <a:pt x="505945" y="94847"/>
                    <a:pt x="526745" y="145061"/>
                    <a:pt x="526745" y="197420"/>
                  </a:cubicBezTo>
                  <a:lnTo>
                    <a:pt x="526745" y="1584443"/>
                  </a:lnTo>
                  <a:cubicBezTo>
                    <a:pt x="526745" y="1693475"/>
                    <a:pt x="438357" y="1781863"/>
                    <a:pt x="329325" y="1781863"/>
                  </a:cubicBezTo>
                  <a:lnTo>
                    <a:pt x="197420" y="1781863"/>
                  </a:lnTo>
                  <a:cubicBezTo>
                    <a:pt x="88388" y="1781863"/>
                    <a:pt x="0" y="1693475"/>
                    <a:pt x="0" y="1584443"/>
                  </a:cubicBezTo>
                  <a:lnTo>
                    <a:pt x="0" y="197420"/>
                  </a:lnTo>
                  <a:cubicBezTo>
                    <a:pt x="0" y="88388"/>
                    <a:pt x="88388" y="0"/>
                    <a:pt x="197420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g375fa193847_0_94"/>
            <p:cNvSpPr txBox="1"/>
            <p:nvPr/>
          </p:nvSpPr>
          <p:spPr>
            <a:xfrm>
              <a:off x="0" y="-38100"/>
              <a:ext cx="526800" cy="18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6" name="Google Shape;346;g375fa193847_0_94"/>
          <p:cNvGrpSpPr/>
          <p:nvPr/>
        </p:nvGrpSpPr>
        <p:grpSpPr>
          <a:xfrm rot="-5400000">
            <a:off x="1147414" y="3330840"/>
            <a:ext cx="4091039" cy="4902212"/>
            <a:chOff x="0" y="-38100"/>
            <a:chExt cx="1151400" cy="1379700"/>
          </a:xfrm>
        </p:grpSpPr>
        <p:sp>
          <p:nvSpPr>
            <p:cNvPr id="347" name="Google Shape;347;g375fa193847_0_94"/>
            <p:cNvSpPr/>
            <p:nvPr/>
          </p:nvSpPr>
          <p:spPr>
            <a:xfrm>
              <a:off x="0" y="0"/>
              <a:ext cx="1151289" cy="1341537"/>
            </a:xfrm>
            <a:custGeom>
              <a:avLst/>
              <a:gdLst/>
              <a:ahLst/>
              <a:cxnLst/>
              <a:rect l="l" t="t" r="r" b="b"/>
              <a:pathLst>
                <a:path w="1151289" h="1341537" extrusionOk="0">
                  <a:moveTo>
                    <a:pt x="96523" y="0"/>
                  </a:moveTo>
                  <a:lnTo>
                    <a:pt x="1054766" y="0"/>
                  </a:lnTo>
                  <a:cubicBezTo>
                    <a:pt x="1108074" y="0"/>
                    <a:pt x="1151289" y="43215"/>
                    <a:pt x="1151289" y="96523"/>
                  </a:cubicBezTo>
                  <a:lnTo>
                    <a:pt x="1151289" y="1245014"/>
                  </a:lnTo>
                  <a:cubicBezTo>
                    <a:pt x="1151289" y="1298322"/>
                    <a:pt x="1108074" y="1341537"/>
                    <a:pt x="1054766" y="1341537"/>
                  </a:cubicBezTo>
                  <a:lnTo>
                    <a:pt x="96523" y="1341537"/>
                  </a:lnTo>
                  <a:cubicBezTo>
                    <a:pt x="43215" y="1341537"/>
                    <a:pt x="0" y="1298322"/>
                    <a:pt x="0" y="1245014"/>
                  </a:cubicBezTo>
                  <a:lnTo>
                    <a:pt x="0" y="96523"/>
                  </a:lnTo>
                  <a:cubicBezTo>
                    <a:pt x="0" y="43215"/>
                    <a:pt x="43215" y="0"/>
                    <a:pt x="96523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g375fa193847_0_94"/>
            <p:cNvSpPr txBox="1"/>
            <p:nvPr/>
          </p:nvSpPr>
          <p:spPr>
            <a:xfrm>
              <a:off x="0" y="-38100"/>
              <a:ext cx="1151400" cy="137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9" name="Google Shape;349;g375fa193847_0_94"/>
          <p:cNvGrpSpPr/>
          <p:nvPr/>
        </p:nvGrpSpPr>
        <p:grpSpPr>
          <a:xfrm rot="-5400000">
            <a:off x="7098590" y="3330840"/>
            <a:ext cx="4091039" cy="4902212"/>
            <a:chOff x="0" y="-38100"/>
            <a:chExt cx="1151400" cy="1379700"/>
          </a:xfrm>
        </p:grpSpPr>
        <p:sp>
          <p:nvSpPr>
            <p:cNvPr id="350" name="Google Shape;350;g375fa193847_0_94"/>
            <p:cNvSpPr/>
            <p:nvPr/>
          </p:nvSpPr>
          <p:spPr>
            <a:xfrm>
              <a:off x="0" y="0"/>
              <a:ext cx="1151289" cy="1341537"/>
            </a:xfrm>
            <a:custGeom>
              <a:avLst/>
              <a:gdLst/>
              <a:ahLst/>
              <a:cxnLst/>
              <a:rect l="l" t="t" r="r" b="b"/>
              <a:pathLst>
                <a:path w="1151289" h="1341537" extrusionOk="0">
                  <a:moveTo>
                    <a:pt x="96523" y="0"/>
                  </a:moveTo>
                  <a:lnTo>
                    <a:pt x="1054766" y="0"/>
                  </a:lnTo>
                  <a:cubicBezTo>
                    <a:pt x="1108074" y="0"/>
                    <a:pt x="1151289" y="43215"/>
                    <a:pt x="1151289" y="96523"/>
                  </a:cubicBezTo>
                  <a:lnTo>
                    <a:pt x="1151289" y="1245014"/>
                  </a:lnTo>
                  <a:cubicBezTo>
                    <a:pt x="1151289" y="1298322"/>
                    <a:pt x="1108074" y="1341537"/>
                    <a:pt x="1054766" y="1341537"/>
                  </a:cubicBezTo>
                  <a:lnTo>
                    <a:pt x="96523" y="1341537"/>
                  </a:lnTo>
                  <a:cubicBezTo>
                    <a:pt x="43215" y="1341537"/>
                    <a:pt x="0" y="1298322"/>
                    <a:pt x="0" y="1245014"/>
                  </a:cubicBezTo>
                  <a:lnTo>
                    <a:pt x="0" y="96523"/>
                  </a:lnTo>
                  <a:cubicBezTo>
                    <a:pt x="0" y="43215"/>
                    <a:pt x="43215" y="0"/>
                    <a:pt x="96523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g375fa193847_0_94"/>
            <p:cNvSpPr txBox="1"/>
            <p:nvPr/>
          </p:nvSpPr>
          <p:spPr>
            <a:xfrm>
              <a:off x="0" y="-38100"/>
              <a:ext cx="1151400" cy="137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2" name="Google Shape;352;g375fa193847_0_94"/>
          <p:cNvGrpSpPr/>
          <p:nvPr/>
        </p:nvGrpSpPr>
        <p:grpSpPr>
          <a:xfrm rot="-5400000">
            <a:off x="12848686" y="3330840"/>
            <a:ext cx="4091039" cy="4902212"/>
            <a:chOff x="0" y="-38100"/>
            <a:chExt cx="1151400" cy="1379700"/>
          </a:xfrm>
        </p:grpSpPr>
        <p:sp>
          <p:nvSpPr>
            <p:cNvPr id="353" name="Google Shape;353;g375fa193847_0_94"/>
            <p:cNvSpPr/>
            <p:nvPr/>
          </p:nvSpPr>
          <p:spPr>
            <a:xfrm>
              <a:off x="0" y="0"/>
              <a:ext cx="1151289" cy="1341537"/>
            </a:xfrm>
            <a:custGeom>
              <a:avLst/>
              <a:gdLst/>
              <a:ahLst/>
              <a:cxnLst/>
              <a:rect l="l" t="t" r="r" b="b"/>
              <a:pathLst>
                <a:path w="1151289" h="1341537" extrusionOk="0">
                  <a:moveTo>
                    <a:pt x="96523" y="0"/>
                  </a:moveTo>
                  <a:lnTo>
                    <a:pt x="1054766" y="0"/>
                  </a:lnTo>
                  <a:cubicBezTo>
                    <a:pt x="1108074" y="0"/>
                    <a:pt x="1151289" y="43215"/>
                    <a:pt x="1151289" y="96523"/>
                  </a:cubicBezTo>
                  <a:lnTo>
                    <a:pt x="1151289" y="1245014"/>
                  </a:lnTo>
                  <a:cubicBezTo>
                    <a:pt x="1151289" y="1298322"/>
                    <a:pt x="1108074" y="1341537"/>
                    <a:pt x="1054766" y="1341537"/>
                  </a:cubicBezTo>
                  <a:lnTo>
                    <a:pt x="96523" y="1341537"/>
                  </a:lnTo>
                  <a:cubicBezTo>
                    <a:pt x="43215" y="1341537"/>
                    <a:pt x="0" y="1298322"/>
                    <a:pt x="0" y="1245014"/>
                  </a:cubicBezTo>
                  <a:lnTo>
                    <a:pt x="0" y="96523"/>
                  </a:lnTo>
                  <a:cubicBezTo>
                    <a:pt x="0" y="43215"/>
                    <a:pt x="43215" y="0"/>
                    <a:pt x="96523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g375fa193847_0_94"/>
            <p:cNvSpPr txBox="1"/>
            <p:nvPr/>
          </p:nvSpPr>
          <p:spPr>
            <a:xfrm>
              <a:off x="0" y="-38100"/>
              <a:ext cx="1151400" cy="137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5" name="Google Shape;355;g375fa193847_0_94"/>
          <p:cNvGrpSpPr/>
          <p:nvPr/>
        </p:nvGrpSpPr>
        <p:grpSpPr>
          <a:xfrm>
            <a:off x="15201900" y="-6833191"/>
            <a:ext cx="3086120" cy="10418401"/>
            <a:chOff x="0" y="-38100"/>
            <a:chExt cx="812800" cy="2743923"/>
          </a:xfrm>
        </p:grpSpPr>
        <p:sp>
          <p:nvSpPr>
            <p:cNvPr id="356" name="Google Shape;356;g375fa193847_0_94"/>
            <p:cNvSpPr/>
            <p:nvPr/>
          </p:nvSpPr>
          <p:spPr>
            <a:xfrm>
              <a:off x="0" y="0"/>
              <a:ext cx="812800" cy="2705823"/>
            </a:xfrm>
            <a:custGeom>
              <a:avLst/>
              <a:gdLst/>
              <a:ahLst/>
              <a:cxnLst/>
              <a:rect l="l" t="t" r="r" b="b"/>
              <a:pathLst>
                <a:path w="812800" h="2705823" extrusionOk="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577882"/>
                  </a:lnTo>
                  <a:cubicBezTo>
                    <a:pt x="812800" y="2648542"/>
                    <a:pt x="755519" y="2705823"/>
                    <a:pt x="684859" y="2705823"/>
                  </a:cubicBezTo>
                  <a:lnTo>
                    <a:pt x="127941" y="2705823"/>
                  </a:lnTo>
                  <a:cubicBezTo>
                    <a:pt x="94009" y="2705823"/>
                    <a:pt x="61467" y="2692343"/>
                    <a:pt x="37473" y="2668350"/>
                  </a:cubicBezTo>
                  <a:cubicBezTo>
                    <a:pt x="13479" y="2644356"/>
                    <a:pt x="0" y="2611814"/>
                    <a:pt x="0" y="2577882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g375fa193847_0_94"/>
            <p:cNvSpPr txBox="1"/>
            <p:nvPr/>
          </p:nvSpPr>
          <p:spPr>
            <a:xfrm>
              <a:off x="0" y="-38100"/>
              <a:ext cx="812700" cy="27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8" name="Google Shape;358;g375fa193847_0_94"/>
          <p:cNvSpPr txBox="1"/>
          <p:nvPr/>
        </p:nvSpPr>
        <p:spPr>
          <a:xfrm>
            <a:off x="4418403" y="1928645"/>
            <a:ext cx="9451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2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>
                <a:solidFill>
                  <a:srgbClr val="2876AB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Models</a:t>
            </a:r>
            <a:endParaRPr/>
          </a:p>
        </p:txBody>
      </p:sp>
      <p:sp>
        <p:nvSpPr>
          <p:cNvPr id="359" name="Google Shape;359;g375fa193847_0_94"/>
          <p:cNvSpPr txBox="1"/>
          <p:nvPr/>
        </p:nvSpPr>
        <p:spPr>
          <a:xfrm>
            <a:off x="7378026" y="5003650"/>
            <a:ext cx="3774000" cy="1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3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Random Forest</a:t>
            </a:r>
            <a:endParaRPr sz="6000"/>
          </a:p>
        </p:txBody>
      </p:sp>
      <p:sp>
        <p:nvSpPr>
          <p:cNvPr id="360" name="Google Shape;360;g375fa193847_0_94"/>
          <p:cNvSpPr txBox="1"/>
          <p:nvPr/>
        </p:nvSpPr>
        <p:spPr>
          <a:xfrm>
            <a:off x="805838" y="4858250"/>
            <a:ext cx="4774200" cy="18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Logistic Regression</a:t>
            </a:r>
            <a:endParaRPr sz="6000"/>
          </a:p>
        </p:txBody>
      </p:sp>
      <p:sp>
        <p:nvSpPr>
          <p:cNvPr id="361" name="Google Shape;361;g375fa193847_0_94"/>
          <p:cNvSpPr txBox="1"/>
          <p:nvPr/>
        </p:nvSpPr>
        <p:spPr>
          <a:xfrm>
            <a:off x="13300870" y="5320239"/>
            <a:ext cx="3435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XGBoost</a:t>
            </a:r>
            <a:endParaRPr sz="600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92CC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2" name="Google Shape;332;g375fa193847_0_189"/>
          <p:cNvCxnSpPr/>
          <p:nvPr/>
        </p:nvCxnSpPr>
        <p:spPr>
          <a:xfrm>
            <a:off x="0" y="9277350"/>
            <a:ext cx="194508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33" name="Google Shape;333;g375fa193847_0_189"/>
          <p:cNvGrpSpPr/>
          <p:nvPr/>
        </p:nvGrpSpPr>
        <p:grpSpPr>
          <a:xfrm rot="-5400000">
            <a:off x="227687" y="-2265146"/>
            <a:ext cx="3933209" cy="11209883"/>
            <a:chOff x="0" y="-38100"/>
            <a:chExt cx="657046" cy="2952300"/>
          </a:xfrm>
        </p:grpSpPr>
        <p:sp>
          <p:nvSpPr>
            <p:cNvPr id="334" name="Google Shape;334;g375fa193847_0_189"/>
            <p:cNvSpPr/>
            <p:nvPr/>
          </p:nvSpPr>
          <p:spPr>
            <a:xfrm>
              <a:off x="0" y="0"/>
              <a:ext cx="657046" cy="2914130"/>
            </a:xfrm>
            <a:custGeom>
              <a:avLst/>
              <a:gdLst/>
              <a:ahLst/>
              <a:cxnLst/>
              <a:rect l="l" t="t" r="r" b="b"/>
              <a:pathLst>
                <a:path w="657046" h="2914130" extrusionOk="0">
                  <a:moveTo>
                    <a:pt x="158269" y="0"/>
                  </a:moveTo>
                  <a:lnTo>
                    <a:pt x="498776" y="0"/>
                  </a:lnTo>
                  <a:cubicBezTo>
                    <a:pt x="540752" y="0"/>
                    <a:pt x="581008" y="16675"/>
                    <a:pt x="610690" y="46356"/>
                  </a:cubicBezTo>
                  <a:cubicBezTo>
                    <a:pt x="640371" y="76037"/>
                    <a:pt x="657046" y="116294"/>
                    <a:pt x="657046" y="158269"/>
                  </a:cubicBezTo>
                  <a:lnTo>
                    <a:pt x="657046" y="2755861"/>
                  </a:lnTo>
                  <a:cubicBezTo>
                    <a:pt x="657046" y="2797837"/>
                    <a:pt x="640371" y="2838093"/>
                    <a:pt x="610690" y="2867774"/>
                  </a:cubicBezTo>
                  <a:cubicBezTo>
                    <a:pt x="581008" y="2897456"/>
                    <a:pt x="540752" y="2914130"/>
                    <a:pt x="498776" y="2914130"/>
                  </a:cubicBezTo>
                  <a:lnTo>
                    <a:pt x="158269" y="2914130"/>
                  </a:lnTo>
                  <a:cubicBezTo>
                    <a:pt x="116294" y="2914130"/>
                    <a:pt x="76037" y="2897456"/>
                    <a:pt x="46356" y="2867774"/>
                  </a:cubicBezTo>
                  <a:cubicBezTo>
                    <a:pt x="16675" y="2838093"/>
                    <a:pt x="0" y="2797837"/>
                    <a:pt x="0" y="2755861"/>
                  </a:cubicBezTo>
                  <a:lnTo>
                    <a:pt x="0" y="158269"/>
                  </a:lnTo>
                  <a:cubicBezTo>
                    <a:pt x="0" y="116294"/>
                    <a:pt x="16675" y="76037"/>
                    <a:pt x="46356" y="46356"/>
                  </a:cubicBezTo>
                  <a:cubicBezTo>
                    <a:pt x="76037" y="16675"/>
                    <a:pt x="116294" y="0"/>
                    <a:pt x="158269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50" tIns="91450" rIns="91450" bIns="9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g375fa193847_0_189"/>
            <p:cNvSpPr txBox="1"/>
            <p:nvPr/>
          </p:nvSpPr>
          <p:spPr>
            <a:xfrm>
              <a:off x="0" y="-38100"/>
              <a:ext cx="657000" cy="295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g375fa193847_0_189"/>
          <p:cNvSpPr txBox="1"/>
          <p:nvPr/>
        </p:nvSpPr>
        <p:spPr>
          <a:xfrm>
            <a:off x="1719305" y="1765925"/>
            <a:ext cx="7543800" cy="3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2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Tackling Class Imbalance</a:t>
            </a:r>
            <a:endParaRPr sz="1400"/>
          </a:p>
        </p:txBody>
      </p:sp>
      <p:sp>
        <p:nvSpPr>
          <p:cNvPr id="337" name="Google Shape;337;g375fa193847_0_189"/>
          <p:cNvSpPr txBox="1"/>
          <p:nvPr/>
        </p:nvSpPr>
        <p:spPr>
          <a:xfrm>
            <a:off x="8703940" y="779762"/>
            <a:ext cx="7199400" cy="79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14400" marR="0" lvl="0" indent="-762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"/>
              <a:buChar char="●"/>
            </a:pPr>
            <a:r>
              <a:rPr lang="en-US" sz="4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Imbalanced data biases model predictions</a:t>
            </a:r>
            <a:endParaRPr sz="4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914400" marR="0" lvl="0" indent="-762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"/>
              <a:buChar char="●"/>
            </a:pPr>
            <a:r>
              <a:rPr lang="en-US" sz="4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Improves minority class detection</a:t>
            </a:r>
            <a:endParaRPr sz="4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914400" marR="0" lvl="0" indent="-762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"/>
              <a:buChar char="●"/>
            </a:pPr>
            <a:r>
              <a:rPr lang="en-US" sz="4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Leads to more robust, reliable models</a:t>
            </a:r>
            <a:endParaRPr sz="60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744c7ae8be_0_3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09" r="-20309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grpSp>
        <p:nvGrpSpPr>
          <p:cNvPr id="386" name="Google Shape;386;g3744c7ae8be_0_36"/>
          <p:cNvGrpSpPr/>
          <p:nvPr/>
        </p:nvGrpSpPr>
        <p:grpSpPr>
          <a:xfrm rot="-5400000">
            <a:off x="-1297723" y="-974518"/>
            <a:ext cx="2000207" cy="6910738"/>
            <a:chOff x="0" y="-38100"/>
            <a:chExt cx="526800" cy="1820100"/>
          </a:xfrm>
        </p:grpSpPr>
        <p:sp>
          <p:nvSpPr>
            <p:cNvPr id="387" name="Google Shape;387;g3744c7ae8be_0_36"/>
            <p:cNvSpPr/>
            <p:nvPr/>
          </p:nvSpPr>
          <p:spPr>
            <a:xfrm>
              <a:off x="0" y="0"/>
              <a:ext cx="526745" cy="1781863"/>
            </a:xfrm>
            <a:custGeom>
              <a:avLst/>
              <a:gdLst/>
              <a:ahLst/>
              <a:cxnLst/>
              <a:rect l="l" t="t" r="r" b="b"/>
              <a:pathLst>
                <a:path w="526745" h="1781863" extrusionOk="0">
                  <a:moveTo>
                    <a:pt x="197420" y="0"/>
                  </a:moveTo>
                  <a:lnTo>
                    <a:pt x="329325" y="0"/>
                  </a:lnTo>
                  <a:cubicBezTo>
                    <a:pt x="381684" y="0"/>
                    <a:pt x="431898" y="20800"/>
                    <a:pt x="468922" y="57823"/>
                  </a:cubicBezTo>
                  <a:cubicBezTo>
                    <a:pt x="505945" y="94847"/>
                    <a:pt x="526745" y="145061"/>
                    <a:pt x="526745" y="197420"/>
                  </a:cubicBezTo>
                  <a:lnTo>
                    <a:pt x="526745" y="1584443"/>
                  </a:lnTo>
                  <a:cubicBezTo>
                    <a:pt x="526745" y="1693475"/>
                    <a:pt x="438357" y="1781863"/>
                    <a:pt x="329325" y="1781863"/>
                  </a:cubicBezTo>
                  <a:lnTo>
                    <a:pt x="197420" y="1781863"/>
                  </a:lnTo>
                  <a:cubicBezTo>
                    <a:pt x="88388" y="1781863"/>
                    <a:pt x="0" y="1693475"/>
                    <a:pt x="0" y="1584443"/>
                  </a:cubicBezTo>
                  <a:lnTo>
                    <a:pt x="0" y="197420"/>
                  </a:lnTo>
                  <a:cubicBezTo>
                    <a:pt x="0" y="88388"/>
                    <a:pt x="88388" y="0"/>
                    <a:pt x="197420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g3744c7ae8be_0_36"/>
            <p:cNvSpPr txBox="1"/>
            <p:nvPr/>
          </p:nvSpPr>
          <p:spPr>
            <a:xfrm>
              <a:off x="0" y="-38100"/>
              <a:ext cx="526800" cy="18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9" name="Google Shape;389;g3744c7ae8be_0_36"/>
          <p:cNvGrpSpPr/>
          <p:nvPr/>
        </p:nvGrpSpPr>
        <p:grpSpPr>
          <a:xfrm>
            <a:off x="15201900" y="-6833191"/>
            <a:ext cx="3086120" cy="10418401"/>
            <a:chOff x="0" y="-38100"/>
            <a:chExt cx="812800" cy="2743923"/>
          </a:xfrm>
        </p:grpSpPr>
        <p:sp>
          <p:nvSpPr>
            <p:cNvPr id="390" name="Google Shape;390;g3744c7ae8be_0_36"/>
            <p:cNvSpPr/>
            <p:nvPr/>
          </p:nvSpPr>
          <p:spPr>
            <a:xfrm>
              <a:off x="0" y="0"/>
              <a:ext cx="812800" cy="2705823"/>
            </a:xfrm>
            <a:custGeom>
              <a:avLst/>
              <a:gdLst/>
              <a:ahLst/>
              <a:cxnLst/>
              <a:rect l="l" t="t" r="r" b="b"/>
              <a:pathLst>
                <a:path w="812800" h="2705823" extrusionOk="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577882"/>
                  </a:lnTo>
                  <a:cubicBezTo>
                    <a:pt x="812800" y="2648542"/>
                    <a:pt x="755519" y="2705823"/>
                    <a:pt x="684859" y="2705823"/>
                  </a:cubicBezTo>
                  <a:lnTo>
                    <a:pt x="127941" y="2705823"/>
                  </a:lnTo>
                  <a:cubicBezTo>
                    <a:pt x="94009" y="2705823"/>
                    <a:pt x="61467" y="2692343"/>
                    <a:pt x="37473" y="2668350"/>
                  </a:cubicBezTo>
                  <a:cubicBezTo>
                    <a:pt x="13479" y="2644356"/>
                    <a:pt x="0" y="2611814"/>
                    <a:pt x="0" y="2577882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g3744c7ae8be_0_36"/>
            <p:cNvSpPr txBox="1"/>
            <p:nvPr/>
          </p:nvSpPr>
          <p:spPr>
            <a:xfrm>
              <a:off x="0" y="-38100"/>
              <a:ext cx="812700" cy="27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2" name="Google Shape;392;g3744c7ae8be_0_36"/>
          <p:cNvSpPr txBox="1"/>
          <p:nvPr/>
        </p:nvSpPr>
        <p:spPr>
          <a:xfrm>
            <a:off x="4418400" y="1928650"/>
            <a:ext cx="102024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2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>
                <a:solidFill>
                  <a:srgbClr val="2876AB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Key Metrics</a:t>
            </a:r>
            <a:endParaRPr/>
          </a:p>
        </p:txBody>
      </p:sp>
      <p:graphicFrame>
        <p:nvGraphicFramePr>
          <p:cNvPr id="393" name="Google Shape;393;g3744c7ae8be_0_36"/>
          <p:cNvGraphicFramePr/>
          <p:nvPr/>
        </p:nvGraphicFramePr>
        <p:xfrm>
          <a:off x="2160600" y="4169563"/>
          <a:ext cx="13966800" cy="3011325"/>
        </p:xfrm>
        <a:graphic>
          <a:graphicData uri="http://schemas.openxmlformats.org/drawingml/2006/table">
            <a:tbl>
              <a:tblPr>
                <a:noFill/>
                <a:tableStyleId>{BEE1881A-51D3-42C3-BFB5-D734EFF31297}</a:tableStyleId>
              </a:tblPr>
              <a:tblGrid>
                <a:gridCol w="270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9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(with weights)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Logistic Regression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Random Forest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>
                          <a:latin typeface="Lexend"/>
                          <a:ea typeface="Lexend"/>
                          <a:cs typeface="Lexend"/>
                          <a:sym typeface="Lexend"/>
                        </a:rPr>
                        <a:t>XGBoost</a:t>
                      </a:r>
                      <a:endParaRPr sz="3000"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Accuracy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47.84%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96.65%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>
                          <a:latin typeface="Lexend"/>
                          <a:ea typeface="Lexend"/>
                          <a:cs typeface="Lexend"/>
                          <a:sym typeface="Lexend"/>
                        </a:rPr>
                        <a:t>97.10%</a:t>
                      </a:r>
                      <a:endParaRPr sz="3000"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Precision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10.37%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92.18%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>
                          <a:latin typeface="Lexend"/>
                          <a:ea typeface="Lexend"/>
                          <a:cs typeface="Lexend"/>
                          <a:sym typeface="Lexend"/>
                        </a:rPr>
                        <a:t>97.43%</a:t>
                      </a:r>
                      <a:endParaRPr sz="3000"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4" name="Google Shape;394;g3744c7ae8be_0_36"/>
          <p:cNvSpPr txBox="1"/>
          <p:nvPr/>
        </p:nvSpPr>
        <p:spPr>
          <a:xfrm>
            <a:off x="656800" y="7818750"/>
            <a:ext cx="16594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Class weightage increases minority prediction capability of the models</a:t>
            </a:r>
            <a:endParaRPr sz="3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[In this case, ‘Loan Default’]</a:t>
            </a:r>
            <a:endParaRPr sz="3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75fa193847_0_24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09" r="-20309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grpSp>
        <p:nvGrpSpPr>
          <p:cNvPr id="367" name="Google Shape;367;g375fa193847_0_243"/>
          <p:cNvGrpSpPr/>
          <p:nvPr/>
        </p:nvGrpSpPr>
        <p:grpSpPr>
          <a:xfrm rot="-5400000">
            <a:off x="-1297723" y="-974518"/>
            <a:ext cx="2000207" cy="6910738"/>
            <a:chOff x="0" y="-38100"/>
            <a:chExt cx="526800" cy="1820100"/>
          </a:xfrm>
        </p:grpSpPr>
        <p:sp>
          <p:nvSpPr>
            <p:cNvPr id="368" name="Google Shape;368;g375fa193847_0_243"/>
            <p:cNvSpPr/>
            <p:nvPr/>
          </p:nvSpPr>
          <p:spPr>
            <a:xfrm>
              <a:off x="0" y="0"/>
              <a:ext cx="526745" cy="1781863"/>
            </a:xfrm>
            <a:custGeom>
              <a:avLst/>
              <a:gdLst/>
              <a:ahLst/>
              <a:cxnLst/>
              <a:rect l="l" t="t" r="r" b="b"/>
              <a:pathLst>
                <a:path w="526745" h="1781863" extrusionOk="0">
                  <a:moveTo>
                    <a:pt x="197420" y="0"/>
                  </a:moveTo>
                  <a:lnTo>
                    <a:pt x="329325" y="0"/>
                  </a:lnTo>
                  <a:cubicBezTo>
                    <a:pt x="381684" y="0"/>
                    <a:pt x="431898" y="20800"/>
                    <a:pt x="468922" y="57823"/>
                  </a:cubicBezTo>
                  <a:cubicBezTo>
                    <a:pt x="505945" y="94847"/>
                    <a:pt x="526745" y="145061"/>
                    <a:pt x="526745" y="197420"/>
                  </a:cubicBezTo>
                  <a:lnTo>
                    <a:pt x="526745" y="1584443"/>
                  </a:lnTo>
                  <a:cubicBezTo>
                    <a:pt x="526745" y="1693475"/>
                    <a:pt x="438357" y="1781863"/>
                    <a:pt x="329325" y="1781863"/>
                  </a:cubicBezTo>
                  <a:lnTo>
                    <a:pt x="197420" y="1781863"/>
                  </a:lnTo>
                  <a:cubicBezTo>
                    <a:pt x="88388" y="1781863"/>
                    <a:pt x="0" y="1693475"/>
                    <a:pt x="0" y="1584443"/>
                  </a:cubicBezTo>
                  <a:lnTo>
                    <a:pt x="0" y="197420"/>
                  </a:lnTo>
                  <a:cubicBezTo>
                    <a:pt x="0" y="88388"/>
                    <a:pt x="88388" y="0"/>
                    <a:pt x="197420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g375fa193847_0_243"/>
            <p:cNvSpPr txBox="1"/>
            <p:nvPr/>
          </p:nvSpPr>
          <p:spPr>
            <a:xfrm>
              <a:off x="0" y="-38100"/>
              <a:ext cx="526800" cy="18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g375fa193847_0_243"/>
          <p:cNvGrpSpPr/>
          <p:nvPr/>
        </p:nvGrpSpPr>
        <p:grpSpPr>
          <a:xfrm>
            <a:off x="15201900" y="-6833191"/>
            <a:ext cx="3086120" cy="10418401"/>
            <a:chOff x="0" y="-38100"/>
            <a:chExt cx="812800" cy="2743923"/>
          </a:xfrm>
        </p:grpSpPr>
        <p:sp>
          <p:nvSpPr>
            <p:cNvPr id="371" name="Google Shape;371;g375fa193847_0_243"/>
            <p:cNvSpPr/>
            <p:nvPr/>
          </p:nvSpPr>
          <p:spPr>
            <a:xfrm>
              <a:off x="0" y="0"/>
              <a:ext cx="812800" cy="2705823"/>
            </a:xfrm>
            <a:custGeom>
              <a:avLst/>
              <a:gdLst/>
              <a:ahLst/>
              <a:cxnLst/>
              <a:rect l="l" t="t" r="r" b="b"/>
              <a:pathLst>
                <a:path w="812800" h="2705823" extrusionOk="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577882"/>
                  </a:lnTo>
                  <a:cubicBezTo>
                    <a:pt x="812800" y="2648542"/>
                    <a:pt x="755519" y="2705823"/>
                    <a:pt x="684859" y="2705823"/>
                  </a:cubicBezTo>
                  <a:lnTo>
                    <a:pt x="127941" y="2705823"/>
                  </a:lnTo>
                  <a:cubicBezTo>
                    <a:pt x="94009" y="2705823"/>
                    <a:pt x="61467" y="2692343"/>
                    <a:pt x="37473" y="2668350"/>
                  </a:cubicBezTo>
                  <a:cubicBezTo>
                    <a:pt x="13479" y="2644356"/>
                    <a:pt x="0" y="2611814"/>
                    <a:pt x="0" y="2577882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g375fa193847_0_243"/>
            <p:cNvSpPr txBox="1"/>
            <p:nvPr/>
          </p:nvSpPr>
          <p:spPr>
            <a:xfrm>
              <a:off x="0" y="-38100"/>
              <a:ext cx="812700" cy="27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" name="Google Shape;373;g375fa193847_0_243"/>
          <p:cNvSpPr txBox="1"/>
          <p:nvPr/>
        </p:nvSpPr>
        <p:spPr>
          <a:xfrm>
            <a:off x="4418400" y="1928650"/>
            <a:ext cx="102024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2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>
                <a:solidFill>
                  <a:srgbClr val="2876AB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Confusion Matrix</a:t>
            </a:r>
            <a:endParaRPr/>
          </a:p>
        </p:txBody>
      </p:sp>
      <p:graphicFrame>
        <p:nvGraphicFramePr>
          <p:cNvPr id="374" name="Google Shape;374;g375fa193847_0_243"/>
          <p:cNvGraphicFramePr/>
          <p:nvPr/>
        </p:nvGraphicFramePr>
        <p:xfrm>
          <a:off x="261000" y="3571813"/>
          <a:ext cx="5948625" cy="3291750"/>
        </p:xfrm>
        <a:graphic>
          <a:graphicData uri="http://schemas.openxmlformats.org/drawingml/2006/table">
            <a:tbl>
              <a:tblPr>
                <a:noFill/>
                <a:tableStyleId>{BEE1881A-51D3-42C3-BFB5-D734EFF31297}</a:tableStyleId>
              </a:tblPr>
              <a:tblGrid>
                <a:gridCol w="19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XGBoost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Predicted Negative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Predicted Positive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Actual Negative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9602 (TN)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74 (FP)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Actual Positive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172 (FN)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588 (TP)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5" name="Google Shape;375;g375fa193847_0_243"/>
          <p:cNvSpPr txBox="1"/>
          <p:nvPr/>
        </p:nvSpPr>
        <p:spPr>
          <a:xfrm>
            <a:off x="9116925" y="3718975"/>
            <a:ext cx="8764500" cy="62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Char char="●"/>
            </a:pPr>
            <a:r>
              <a:rPr lang="en-US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True Negative (TN):</a:t>
            </a:r>
            <a:br>
              <a:rPr lang="en-US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-US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Correctly predicted non-defaults</a:t>
            </a:r>
            <a:endParaRPr sz="3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Char char="●"/>
            </a:pPr>
            <a:r>
              <a:rPr lang="en-US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False Positive (FP):</a:t>
            </a:r>
            <a:br>
              <a:rPr lang="en-US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-US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Incorrectly predicted defaults</a:t>
            </a:r>
            <a:endParaRPr sz="3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Char char="●"/>
            </a:pPr>
            <a:r>
              <a:rPr lang="en-US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False Negative (FN):</a:t>
            </a:r>
            <a:br>
              <a:rPr lang="en-US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-US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Incorrectly predicted non-defaults</a:t>
            </a:r>
            <a:endParaRPr sz="3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450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Char char="●"/>
            </a:pPr>
            <a:r>
              <a:rPr lang="en-US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True Positive (TP):</a:t>
            </a:r>
            <a:br>
              <a:rPr lang="en-US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-US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Correctly predicted defaults</a:t>
            </a:r>
            <a:endParaRPr sz="3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aphicFrame>
        <p:nvGraphicFramePr>
          <p:cNvPr id="376" name="Google Shape;376;g375fa193847_0_243"/>
          <p:cNvGraphicFramePr/>
          <p:nvPr/>
        </p:nvGraphicFramePr>
        <p:xfrm>
          <a:off x="2243875" y="6954438"/>
          <a:ext cx="5948625" cy="3291750"/>
        </p:xfrm>
        <a:graphic>
          <a:graphicData uri="http://schemas.openxmlformats.org/drawingml/2006/table">
            <a:tbl>
              <a:tblPr>
                <a:noFill/>
                <a:tableStyleId>{BEE1881A-51D3-42C3-BFB5-D734EFF31297}</a:tableStyleId>
              </a:tblPr>
              <a:tblGrid>
                <a:gridCol w="198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XGBoost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Predicted Negative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Predicted Positive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Actual Negative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9451 (TN)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>
                          <a:latin typeface="Lexend"/>
                          <a:ea typeface="Lexend"/>
                          <a:cs typeface="Lexend"/>
                          <a:sym typeface="Lexend"/>
                        </a:rPr>
                        <a:t>225 (FP)</a:t>
                      </a:r>
                      <a:endParaRPr sz="3000"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Actual Positive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1">
                          <a:latin typeface="Lexend"/>
                          <a:ea typeface="Lexend"/>
                          <a:cs typeface="Lexend"/>
                          <a:sym typeface="Lexend"/>
                        </a:rPr>
                        <a:t>78 (FN)</a:t>
                      </a:r>
                      <a:endParaRPr sz="3000"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682 (TP)</a:t>
                      </a:r>
                      <a:endParaRPr sz="3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7" name="Google Shape;377;g375fa193847_0_243"/>
          <p:cNvSpPr txBox="1"/>
          <p:nvPr/>
        </p:nvSpPr>
        <p:spPr>
          <a:xfrm rot="-5400000">
            <a:off x="6280875" y="3710300"/>
            <a:ext cx="2088000" cy="1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weights</a:t>
            </a:r>
            <a:endParaRPr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375fa193847_0_243"/>
          <p:cNvSpPr txBox="1"/>
          <p:nvPr/>
        </p:nvSpPr>
        <p:spPr>
          <a:xfrm rot="-5400000">
            <a:off x="117300" y="8301900"/>
            <a:ext cx="2088000" cy="1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weights</a:t>
            </a:r>
            <a:endParaRPr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375fa193847_0_243"/>
          <p:cNvSpPr txBox="1"/>
          <p:nvPr/>
        </p:nvSpPr>
        <p:spPr>
          <a:xfrm>
            <a:off x="885575" y="7285725"/>
            <a:ext cx="12180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➡️</a:t>
            </a:r>
            <a:endParaRPr sz="5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375fa193847_0_243"/>
          <p:cNvSpPr txBox="1"/>
          <p:nvPr/>
        </p:nvSpPr>
        <p:spPr>
          <a:xfrm rot="10800000">
            <a:off x="6715875" y="5845375"/>
            <a:ext cx="12180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➡️</a:t>
            </a:r>
            <a:endParaRPr sz="5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92CC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g3744c7ae8be_0_90"/>
          <p:cNvGrpSpPr/>
          <p:nvPr/>
        </p:nvGrpSpPr>
        <p:grpSpPr>
          <a:xfrm rot="10800000">
            <a:off x="918359" y="5468727"/>
            <a:ext cx="2655172" cy="6910738"/>
            <a:chOff x="0" y="-38100"/>
            <a:chExt cx="699300" cy="1820100"/>
          </a:xfrm>
        </p:grpSpPr>
        <p:sp>
          <p:nvSpPr>
            <p:cNvPr id="400" name="Google Shape;400;g3744c7ae8be_0_90"/>
            <p:cNvSpPr/>
            <p:nvPr/>
          </p:nvSpPr>
          <p:spPr>
            <a:xfrm>
              <a:off x="0" y="0"/>
              <a:ext cx="699240" cy="1781863"/>
            </a:xfrm>
            <a:custGeom>
              <a:avLst/>
              <a:gdLst/>
              <a:ahLst/>
              <a:cxnLst/>
              <a:rect l="l" t="t" r="r" b="b"/>
              <a:pathLst>
                <a:path w="699240" h="1781863" extrusionOk="0">
                  <a:moveTo>
                    <a:pt x="148719" y="0"/>
                  </a:moveTo>
                  <a:lnTo>
                    <a:pt x="550521" y="0"/>
                  </a:lnTo>
                  <a:cubicBezTo>
                    <a:pt x="589964" y="0"/>
                    <a:pt x="627791" y="15669"/>
                    <a:pt x="655681" y="43559"/>
                  </a:cubicBezTo>
                  <a:cubicBezTo>
                    <a:pt x="683572" y="71449"/>
                    <a:pt x="699240" y="109276"/>
                    <a:pt x="699240" y="148719"/>
                  </a:cubicBezTo>
                  <a:lnTo>
                    <a:pt x="699240" y="1633145"/>
                  </a:lnTo>
                  <a:cubicBezTo>
                    <a:pt x="699240" y="1715280"/>
                    <a:pt x="632656" y="1781863"/>
                    <a:pt x="550521" y="1781863"/>
                  </a:cubicBezTo>
                  <a:lnTo>
                    <a:pt x="148719" y="1781863"/>
                  </a:lnTo>
                  <a:cubicBezTo>
                    <a:pt x="66584" y="1781863"/>
                    <a:pt x="0" y="1715280"/>
                    <a:pt x="0" y="1633145"/>
                  </a:cubicBezTo>
                  <a:lnTo>
                    <a:pt x="0" y="148719"/>
                  </a:lnTo>
                  <a:cubicBezTo>
                    <a:pt x="0" y="66584"/>
                    <a:pt x="66584" y="0"/>
                    <a:pt x="148719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g3744c7ae8be_0_90"/>
            <p:cNvSpPr txBox="1"/>
            <p:nvPr/>
          </p:nvSpPr>
          <p:spPr>
            <a:xfrm>
              <a:off x="0" y="-38100"/>
              <a:ext cx="699300" cy="18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02" name="Google Shape;402;g3744c7ae8be_0_90"/>
          <p:cNvCxnSpPr/>
          <p:nvPr/>
        </p:nvCxnSpPr>
        <p:spPr>
          <a:xfrm>
            <a:off x="0" y="9277350"/>
            <a:ext cx="194505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03" name="Google Shape;403;g3744c7ae8be_0_90"/>
          <p:cNvGrpSpPr/>
          <p:nvPr/>
        </p:nvGrpSpPr>
        <p:grpSpPr>
          <a:xfrm>
            <a:off x="918604" y="-2636697"/>
            <a:ext cx="2655172" cy="6910738"/>
            <a:chOff x="0" y="-38100"/>
            <a:chExt cx="699300" cy="1820100"/>
          </a:xfrm>
        </p:grpSpPr>
        <p:sp>
          <p:nvSpPr>
            <p:cNvPr id="404" name="Google Shape;404;g3744c7ae8be_0_90"/>
            <p:cNvSpPr/>
            <p:nvPr/>
          </p:nvSpPr>
          <p:spPr>
            <a:xfrm>
              <a:off x="0" y="0"/>
              <a:ext cx="699240" cy="1781863"/>
            </a:xfrm>
            <a:custGeom>
              <a:avLst/>
              <a:gdLst/>
              <a:ahLst/>
              <a:cxnLst/>
              <a:rect l="l" t="t" r="r" b="b"/>
              <a:pathLst>
                <a:path w="699240" h="1781863" extrusionOk="0">
                  <a:moveTo>
                    <a:pt x="148719" y="0"/>
                  </a:moveTo>
                  <a:lnTo>
                    <a:pt x="550521" y="0"/>
                  </a:lnTo>
                  <a:cubicBezTo>
                    <a:pt x="589964" y="0"/>
                    <a:pt x="627791" y="15669"/>
                    <a:pt x="655681" y="43559"/>
                  </a:cubicBezTo>
                  <a:cubicBezTo>
                    <a:pt x="683572" y="71449"/>
                    <a:pt x="699240" y="109276"/>
                    <a:pt x="699240" y="148719"/>
                  </a:cubicBezTo>
                  <a:lnTo>
                    <a:pt x="699240" y="1633145"/>
                  </a:lnTo>
                  <a:cubicBezTo>
                    <a:pt x="699240" y="1715280"/>
                    <a:pt x="632656" y="1781863"/>
                    <a:pt x="550521" y="1781863"/>
                  </a:cubicBezTo>
                  <a:lnTo>
                    <a:pt x="148719" y="1781863"/>
                  </a:lnTo>
                  <a:cubicBezTo>
                    <a:pt x="66584" y="1781863"/>
                    <a:pt x="0" y="1715280"/>
                    <a:pt x="0" y="1633145"/>
                  </a:cubicBezTo>
                  <a:lnTo>
                    <a:pt x="0" y="148719"/>
                  </a:lnTo>
                  <a:cubicBezTo>
                    <a:pt x="0" y="66584"/>
                    <a:pt x="66584" y="0"/>
                    <a:pt x="148719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g3744c7ae8be_0_90"/>
            <p:cNvSpPr txBox="1"/>
            <p:nvPr/>
          </p:nvSpPr>
          <p:spPr>
            <a:xfrm>
              <a:off x="0" y="-38100"/>
              <a:ext cx="699300" cy="18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6" name="Google Shape;406;g3744c7ae8be_0_90"/>
          <p:cNvSpPr txBox="1"/>
          <p:nvPr/>
        </p:nvSpPr>
        <p:spPr>
          <a:xfrm>
            <a:off x="918588" y="4105656"/>
            <a:ext cx="7768800" cy="14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4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62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Our "plan."</a:t>
            </a:r>
            <a:endParaRPr/>
          </a:p>
        </p:txBody>
      </p:sp>
      <p:pic>
        <p:nvPicPr>
          <p:cNvPr id="407" name="Google Shape;407;g3744c7ae8be_0_90" title="Screenshot 2025-08-10 at 9.50.27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6000" y="2353987"/>
            <a:ext cx="5676900" cy="557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744c7ae8be_0_10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09" r="-20309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cxnSp>
        <p:nvCxnSpPr>
          <p:cNvPr id="413" name="Google Shape;413;g3744c7ae8be_0_105"/>
          <p:cNvCxnSpPr/>
          <p:nvPr/>
        </p:nvCxnSpPr>
        <p:spPr>
          <a:xfrm>
            <a:off x="0" y="9277350"/>
            <a:ext cx="19450800" cy="0"/>
          </a:xfrm>
          <a:prstGeom prst="straightConnector1">
            <a:avLst/>
          </a:prstGeom>
          <a:noFill/>
          <a:ln w="38100" cap="flat" cmpd="sng">
            <a:solidFill>
              <a:srgbClr val="2876A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4" name="Google Shape;414;g3744c7ae8be_0_105"/>
          <p:cNvSpPr txBox="1"/>
          <p:nvPr/>
        </p:nvSpPr>
        <p:spPr>
          <a:xfrm>
            <a:off x="1406400" y="1582350"/>
            <a:ext cx="15475200" cy="1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2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2876AB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The Story so far…</a:t>
            </a:r>
            <a:endParaRPr sz="1400"/>
          </a:p>
        </p:txBody>
      </p:sp>
      <p:sp>
        <p:nvSpPr>
          <p:cNvPr id="415" name="Google Shape;415;g3744c7ae8be_0_105"/>
          <p:cNvSpPr txBox="1"/>
          <p:nvPr/>
        </p:nvSpPr>
        <p:spPr>
          <a:xfrm>
            <a:off x="2678325" y="3429000"/>
            <a:ext cx="14203500" cy="5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14400" marR="0" lvl="0" indent="-736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0"/>
              <a:buFont typeface="Lexend"/>
              <a:buChar char="●"/>
            </a:pPr>
            <a:r>
              <a:rPr lang="en-US" sz="4400">
                <a:latin typeface="Lexend"/>
                <a:ea typeface="Lexend"/>
                <a:cs typeface="Lexend"/>
                <a:sym typeface="Lexend"/>
              </a:rPr>
              <a:t>Can we predict which loans will default?</a:t>
            </a:r>
            <a:endParaRPr sz="4400">
              <a:latin typeface="Lexend"/>
              <a:ea typeface="Lexend"/>
              <a:cs typeface="Lexend"/>
              <a:sym typeface="Lexend"/>
            </a:endParaRPr>
          </a:p>
          <a:p>
            <a:pPr marL="914400" lvl="0" indent="-736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0"/>
              <a:buFont typeface="Lexend"/>
              <a:buChar char="●"/>
            </a:pPr>
            <a:r>
              <a:rPr lang="en-US" sz="4400">
                <a:latin typeface="Lexend"/>
                <a:ea typeface="Lexend"/>
                <a:cs typeface="Lexend"/>
                <a:sym typeface="Lexend"/>
              </a:rPr>
              <a:t>SBA 7(a) &amp; 504 Loan Lending Portfolio Dataset</a:t>
            </a:r>
            <a:endParaRPr sz="4400">
              <a:latin typeface="Lexend"/>
              <a:ea typeface="Lexend"/>
              <a:cs typeface="Lexend"/>
              <a:sym typeface="Lexend"/>
            </a:endParaRPr>
          </a:p>
          <a:p>
            <a:pPr marL="914400" marR="0" lvl="0" indent="-736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0"/>
              <a:buFont typeface="Lexend"/>
              <a:buChar char="●"/>
            </a:pPr>
            <a:r>
              <a:rPr lang="en-US" sz="4400">
                <a:latin typeface="Lexend"/>
                <a:ea typeface="Lexend"/>
                <a:cs typeface="Lexend"/>
                <a:sym typeface="Lexend"/>
              </a:rPr>
              <a:t>Data Standardization &amp; Feature Exclusion</a:t>
            </a:r>
            <a:endParaRPr sz="4400">
              <a:latin typeface="Lexend"/>
              <a:ea typeface="Lexend"/>
              <a:cs typeface="Lexend"/>
              <a:sym typeface="Lexend"/>
            </a:endParaRPr>
          </a:p>
          <a:p>
            <a:pPr marL="914400" marR="0" lvl="0" indent="-736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0"/>
              <a:buFont typeface="Lexend"/>
              <a:buChar char="●"/>
            </a:pPr>
            <a:r>
              <a:rPr lang="en-US" sz="4400">
                <a:latin typeface="Lexend"/>
                <a:ea typeface="Lexend"/>
                <a:cs typeface="Lexend"/>
                <a:sym typeface="Lexend"/>
              </a:rPr>
              <a:t>Exploratory Data Analysis + One-hot Encoding</a:t>
            </a:r>
            <a:endParaRPr sz="4400">
              <a:latin typeface="Lexend"/>
              <a:ea typeface="Lexend"/>
              <a:cs typeface="Lexend"/>
              <a:sym typeface="Lexend"/>
            </a:endParaRPr>
          </a:p>
          <a:p>
            <a:pPr marL="914400" marR="0" lvl="0" indent="-736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4400"/>
              <a:buFont typeface="Lexend"/>
              <a:buChar char="●"/>
            </a:pPr>
            <a:r>
              <a:rPr lang="en-US" sz="4400">
                <a:latin typeface="Lexend"/>
                <a:ea typeface="Lexend"/>
                <a:cs typeface="Lexend"/>
                <a:sym typeface="Lexend"/>
              </a:rPr>
              <a:t>Model Predictions ➡️ Key Metrics Visualization</a:t>
            </a:r>
            <a:endParaRPr sz="4400">
              <a:latin typeface="Lexend"/>
              <a:ea typeface="Lexend"/>
              <a:cs typeface="Lexend"/>
              <a:sym typeface="Lexend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latin typeface="Lexend"/>
                <a:ea typeface="Lexend"/>
                <a:cs typeface="Lexend"/>
                <a:sym typeface="Lexend"/>
              </a:rPr>
              <a:t>What’s next?</a:t>
            </a:r>
            <a:endParaRPr sz="5000" b="1"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416" name="Google Shape;416;g3744c7ae8be_0_105"/>
          <p:cNvGrpSpPr/>
          <p:nvPr/>
        </p:nvGrpSpPr>
        <p:grpSpPr>
          <a:xfrm rot="-5400000">
            <a:off x="-1777215" y="1633626"/>
            <a:ext cx="2000154" cy="6910920"/>
            <a:chOff x="0" y="-38100"/>
            <a:chExt cx="526800" cy="1820100"/>
          </a:xfrm>
        </p:grpSpPr>
        <p:sp>
          <p:nvSpPr>
            <p:cNvPr id="417" name="Google Shape;417;g3744c7ae8be_0_105"/>
            <p:cNvSpPr/>
            <p:nvPr/>
          </p:nvSpPr>
          <p:spPr>
            <a:xfrm>
              <a:off x="0" y="0"/>
              <a:ext cx="526745" cy="1781863"/>
            </a:xfrm>
            <a:custGeom>
              <a:avLst/>
              <a:gdLst/>
              <a:ahLst/>
              <a:cxnLst/>
              <a:rect l="l" t="t" r="r" b="b"/>
              <a:pathLst>
                <a:path w="526745" h="1781863" extrusionOk="0">
                  <a:moveTo>
                    <a:pt x="197420" y="0"/>
                  </a:moveTo>
                  <a:lnTo>
                    <a:pt x="329325" y="0"/>
                  </a:lnTo>
                  <a:cubicBezTo>
                    <a:pt x="381684" y="0"/>
                    <a:pt x="431898" y="20800"/>
                    <a:pt x="468922" y="57823"/>
                  </a:cubicBezTo>
                  <a:cubicBezTo>
                    <a:pt x="505945" y="94847"/>
                    <a:pt x="526745" y="145061"/>
                    <a:pt x="526745" y="197420"/>
                  </a:cubicBezTo>
                  <a:lnTo>
                    <a:pt x="526745" y="1584443"/>
                  </a:lnTo>
                  <a:cubicBezTo>
                    <a:pt x="526745" y="1693475"/>
                    <a:pt x="438357" y="1781863"/>
                    <a:pt x="329325" y="1781863"/>
                  </a:cubicBezTo>
                  <a:lnTo>
                    <a:pt x="197420" y="1781863"/>
                  </a:lnTo>
                  <a:cubicBezTo>
                    <a:pt x="88388" y="1781863"/>
                    <a:pt x="0" y="1693475"/>
                    <a:pt x="0" y="1584443"/>
                  </a:cubicBezTo>
                  <a:lnTo>
                    <a:pt x="0" y="197420"/>
                  </a:lnTo>
                  <a:cubicBezTo>
                    <a:pt x="0" y="88388"/>
                    <a:pt x="88388" y="0"/>
                    <a:pt x="197420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50" tIns="91450" rIns="91450" bIns="9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g3744c7ae8be_0_105"/>
            <p:cNvSpPr txBox="1"/>
            <p:nvPr/>
          </p:nvSpPr>
          <p:spPr>
            <a:xfrm>
              <a:off x="0" y="-38100"/>
              <a:ext cx="526800" cy="18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92CC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14"/>
          <p:cNvGrpSpPr/>
          <p:nvPr/>
        </p:nvGrpSpPr>
        <p:grpSpPr>
          <a:xfrm rot="10800000">
            <a:off x="918604" y="5469291"/>
            <a:ext cx="2654927" cy="6910173"/>
            <a:chOff x="0" y="-38100"/>
            <a:chExt cx="699240" cy="1819963"/>
          </a:xfrm>
        </p:grpSpPr>
        <p:sp>
          <p:nvSpPr>
            <p:cNvPr id="424" name="Google Shape;424;p14"/>
            <p:cNvSpPr/>
            <p:nvPr/>
          </p:nvSpPr>
          <p:spPr>
            <a:xfrm>
              <a:off x="0" y="0"/>
              <a:ext cx="699240" cy="1781863"/>
            </a:xfrm>
            <a:custGeom>
              <a:avLst/>
              <a:gdLst/>
              <a:ahLst/>
              <a:cxnLst/>
              <a:rect l="l" t="t" r="r" b="b"/>
              <a:pathLst>
                <a:path w="699240" h="1781863" extrusionOk="0">
                  <a:moveTo>
                    <a:pt x="148719" y="0"/>
                  </a:moveTo>
                  <a:lnTo>
                    <a:pt x="550521" y="0"/>
                  </a:lnTo>
                  <a:cubicBezTo>
                    <a:pt x="589964" y="0"/>
                    <a:pt x="627791" y="15669"/>
                    <a:pt x="655681" y="43559"/>
                  </a:cubicBezTo>
                  <a:cubicBezTo>
                    <a:pt x="683572" y="71449"/>
                    <a:pt x="699240" y="109276"/>
                    <a:pt x="699240" y="148719"/>
                  </a:cubicBezTo>
                  <a:lnTo>
                    <a:pt x="699240" y="1633145"/>
                  </a:lnTo>
                  <a:cubicBezTo>
                    <a:pt x="699240" y="1715280"/>
                    <a:pt x="632656" y="1781863"/>
                    <a:pt x="550521" y="1781863"/>
                  </a:cubicBezTo>
                  <a:lnTo>
                    <a:pt x="148719" y="1781863"/>
                  </a:lnTo>
                  <a:cubicBezTo>
                    <a:pt x="66584" y="1781863"/>
                    <a:pt x="0" y="1715280"/>
                    <a:pt x="0" y="1633145"/>
                  </a:cubicBezTo>
                  <a:lnTo>
                    <a:pt x="0" y="148719"/>
                  </a:lnTo>
                  <a:cubicBezTo>
                    <a:pt x="0" y="66584"/>
                    <a:pt x="66584" y="0"/>
                    <a:pt x="148719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4"/>
            <p:cNvSpPr txBox="1"/>
            <p:nvPr/>
          </p:nvSpPr>
          <p:spPr>
            <a:xfrm>
              <a:off x="0" y="-38100"/>
              <a:ext cx="699240" cy="1819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6" name="Google Shape;426;p14"/>
          <p:cNvCxnSpPr/>
          <p:nvPr/>
        </p:nvCxnSpPr>
        <p:spPr>
          <a:xfrm>
            <a:off x="0" y="9277350"/>
            <a:ext cx="1945041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27" name="Google Shape;427;p14"/>
          <p:cNvGrpSpPr/>
          <p:nvPr/>
        </p:nvGrpSpPr>
        <p:grpSpPr>
          <a:xfrm>
            <a:off x="918604" y="-2636696"/>
            <a:ext cx="2654927" cy="6910173"/>
            <a:chOff x="0" y="-38100"/>
            <a:chExt cx="699240" cy="1819963"/>
          </a:xfrm>
        </p:grpSpPr>
        <p:sp>
          <p:nvSpPr>
            <p:cNvPr id="428" name="Google Shape;428;p14"/>
            <p:cNvSpPr/>
            <p:nvPr/>
          </p:nvSpPr>
          <p:spPr>
            <a:xfrm>
              <a:off x="0" y="0"/>
              <a:ext cx="699240" cy="1781863"/>
            </a:xfrm>
            <a:custGeom>
              <a:avLst/>
              <a:gdLst/>
              <a:ahLst/>
              <a:cxnLst/>
              <a:rect l="l" t="t" r="r" b="b"/>
              <a:pathLst>
                <a:path w="699240" h="1781863" extrusionOk="0">
                  <a:moveTo>
                    <a:pt x="148719" y="0"/>
                  </a:moveTo>
                  <a:lnTo>
                    <a:pt x="550521" y="0"/>
                  </a:lnTo>
                  <a:cubicBezTo>
                    <a:pt x="589964" y="0"/>
                    <a:pt x="627791" y="15669"/>
                    <a:pt x="655681" y="43559"/>
                  </a:cubicBezTo>
                  <a:cubicBezTo>
                    <a:pt x="683572" y="71449"/>
                    <a:pt x="699240" y="109276"/>
                    <a:pt x="699240" y="148719"/>
                  </a:cubicBezTo>
                  <a:lnTo>
                    <a:pt x="699240" y="1633145"/>
                  </a:lnTo>
                  <a:cubicBezTo>
                    <a:pt x="699240" y="1715280"/>
                    <a:pt x="632656" y="1781863"/>
                    <a:pt x="550521" y="1781863"/>
                  </a:cubicBezTo>
                  <a:lnTo>
                    <a:pt x="148719" y="1781863"/>
                  </a:lnTo>
                  <a:cubicBezTo>
                    <a:pt x="66584" y="1781863"/>
                    <a:pt x="0" y="1715280"/>
                    <a:pt x="0" y="1633145"/>
                  </a:cubicBezTo>
                  <a:lnTo>
                    <a:pt x="0" y="148719"/>
                  </a:lnTo>
                  <a:cubicBezTo>
                    <a:pt x="0" y="66584"/>
                    <a:pt x="66584" y="0"/>
                    <a:pt x="148719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4"/>
            <p:cNvSpPr txBox="1"/>
            <p:nvPr/>
          </p:nvSpPr>
          <p:spPr>
            <a:xfrm>
              <a:off x="0" y="-38100"/>
              <a:ext cx="699240" cy="1819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0" name="Google Shape;430;p14"/>
          <p:cNvSpPr txBox="1"/>
          <p:nvPr/>
        </p:nvSpPr>
        <p:spPr>
          <a:xfrm>
            <a:off x="1553963" y="3561306"/>
            <a:ext cx="7768800" cy="3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4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62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Practical Implications</a:t>
            </a:r>
            <a:endParaRPr/>
          </a:p>
        </p:txBody>
      </p:sp>
      <p:pic>
        <p:nvPicPr>
          <p:cNvPr id="431" name="Google Shape;431;p14" title="Screenshot 2025-08-10 at 7.34.2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0171" y="2469463"/>
            <a:ext cx="5441900" cy="53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744c7ae8be_0_5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09" r="-20309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grpSp>
        <p:nvGrpSpPr>
          <p:cNvPr id="437" name="Google Shape;437;g3744c7ae8be_0_53"/>
          <p:cNvGrpSpPr/>
          <p:nvPr/>
        </p:nvGrpSpPr>
        <p:grpSpPr>
          <a:xfrm rot="-5400000">
            <a:off x="-1297723" y="-974518"/>
            <a:ext cx="2000207" cy="6910738"/>
            <a:chOff x="0" y="-38100"/>
            <a:chExt cx="526800" cy="1820100"/>
          </a:xfrm>
        </p:grpSpPr>
        <p:sp>
          <p:nvSpPr>
            <p:cNvPr id="438" name="Google Shape;438;g3744c7ae8be_0_53"/>
            <p:cNvSpPr/>
            <p:nvPr/>
          </p:nvSpPr>
          <p:spPr>
            <a:xfrm>
              <a:off x="0" y="0"/>
              <a:ext cx="526745" cy="1781863"/>
            </a:xfrm>
            <a:custGeom>
              <a:avLst/>
              <a:gdLst/>
              <a:ahLst/>
              <a:cxnLst/>
              <a:rect l="l" t="t" r="r" b="b"/>
              <a:pathLst>
                <a:path w="526745" h="1781863" extrusionOk="0">
                  <a:moveTo>
                    <a:pt x="197420" y="0"/>
                  </a:moveTo>
                  <a:lnTo>
                    <a:pt x="329325" y="0"/>
                  </a:lnTo>
                  <a:cubicBezTo>
                    <a:pt x="381684" y="0"/>
                    <a:pt x="431898" y="20800"/>
                    <a:pt x="468922" y="57823"/>
                  </a:cubicBezTo>
                  <a:cubicBezTo>
                    <a:pt x="505945" y="94847"/>
                    <a:pt x="526745" y="145061"/>
                    <a:pt x="526745" y="197420"/>
                  </a:cubicBezTo>
                  <a:lnTo>
                    <a:pt x="526745" y="1584443"/>
                  </a:lnTo>
                  <a:cubicBezTo>
                    <a:pt x="526745" y="1693475"/>
                    <a:pt x="438357" y="1781863"/>
                    <a:pt x="329325" y="1781863"/>
                  </a:cubicBezTo>
                  <a:lnTo>
                    <a:pt x="197420" y="1781863"/>
                  </a:lnTo>
                  <a:cubicBezTo>
                    <a:pt x="88388" y="1781863"/>
                    <a:pt x="0" y="1693475"/>
                    <a:pt x="0" y="1584443"/>
                  </a:cubicBezTo>
                  <a:lnTo>
                    <a:pt x="0" y="197420"/>
                  </a:lnTo>
                  <a:cubicBezTo>
                    <a:pt x="0" y="88388"/>
                    <a:pt x="88388" y="0"/>
                    <a:pt x="197420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g3744c7ae8be_0_53"/>
            <p:cNvSpPr txBox="1"/>
            <p:nvPr/>
          </p:nvSpPr>
          <p:spPr>
            <a:xfrm>
              <a:off x="0" y="-38100"/>
              <a:ext cx="526800" cy="18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g3744c7ae8be_0_53"/>
          <p:cNvGrpSpPr/>
          <p:nvPr/>
        </p:nvGrpSpPr>
        <p:grpSpPr>
          <a:xfrm rot="-5400000">
            <a:off x="3950489" y="29740"/>
            <a:ext cx="4091039" cy="4902212"/>
            <a:chOff x="0" y="-38100"/>
            <a:chExt cx="1151400" cy="1379700"/>
          </a:xfrm>
        </p:grpSpPr>
        <p:sp>
          <p:nvSpPr>
            <p:cNvPr id="441" name="Google Shape;441;g3744c7ae8be_0_53"/>
            <p:cNvSpPr/>
            <p:nvPr/>
          </p:nvSpPr>
          <p:spPr>
            <a:xfrm>
              <a:off x="0" y="0"/>
              <a:ext cx="1151289" cy="1341537"/>
            </a:xfrm>
            <a:custGeom>
              <a:avLst/>
              <a:gdLst/>
              <a:ahLst/>
              <a:cxnLst/>
              <a:rect l="l" t="t" r="r" b="b"/>
              <a:pathLst>
                <a:path w="1151289" h="1341537" extrusionOk="0">
                  <a:moveTo>
                    <a:pt x="96523" y="0"/>
                  </a:moveTo>
                  <a:lnTo>
                    <a:pt x="1054766" y="0"/>
                  </a:lnTo>
                  <a:cubicBezTo>
                    <a:pt x="1108074" y="0"/>
                    <a:pt x="1151289" y="43215"/>
                    <a:pt x="1151289" y="96523"/>
                  </a:cubicBezTo>
                  <a:lnTo>
                    <a:pt x="1151289" y="1245014"/>
                  </a:lnTo>
                  <a:cubicBezTo>
                    <a:pt x="1151289" y="1298322"/>
                    <a:pt x="1108074" y="1341537"/>
                    <a:pt x="1054766" y="1341537"/>
                  </a:cubicBezTo>
                  <a:lnTo>
                    <a:pt x="96523" y="1341537"/>
                  </a:lnTo>
                  <a:cubicBezTo>
                    <a:pt x="43215" y="1341537"/>
                    <a:pt x="0" y="1298322"/>
                    <a:pt x="0" y="1245014"/>
                  </a:cubicBezTo>
                  <a:lnTo>
                    <a:pt x="0" y="96523"/>
                  </a:lnTo>
                  <a:cubicBezTo>
                    <a:pt x="0" y="43215"/>
                    <a:pt x="43215" y="0"/>
                    <a:pt x="96523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g3744c7ae8be_0_53"/>
            <p:cNvSpPr txBox="1"/>
            <p:nvPr/>
          </p:nvSpPr>
          <p:spPr>
            <a:xfrm>
              <a:off x="0" y="-38100"/>
              <a:ext cx="1151400" cy="137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g3744c7ae8be_0_53"/>
          <p:cNvGrpSpPr/>
          <p:nvPr/>
        </p:nvGrpSpPr>
        <p:grpSpPr>
          <a:xfrm rot="-5400000">
            <a:off x="9714977" y="29740"/>
            <a:ext cx="4091039" cy="4902212"/>
            <a:chOff x="0" y="-38100"/>
            <a:chExt cx="1151400" cy="1379700"/>
          </a:xfrm>
        </p:grpSpPr>
        <p:sp>
          <p:nvSpPr>
            <p:cNvPr id="444" name="Google Shape;444;g3744c7ae8be_0_53"/>
            <p:cNvSpPr/>
            <p:nvPr/>
          </p:nvSpPr>
          <p:spPr>
            <a:xfrm>
              <a:off x="0" y="0"/>
              <a:ext cx="1151289" cy="1341537"/>
            </a:xfrm>
            <a:custGeom>
              <a:avLst/>
              <a:gdLst/>
              <a:ahLst/>
              <a:cxnLst/>
              <a:rect l="l" t="t" r="r" b="b"/>
              <a:pathLst>
                <a:path w="1151289" h="1341537" extrusionOk="0">
                  <a:moveTo>
                    <a:pt x="96523" y="0"/>
                  </a:moveTo>
                  <a:lnTo>
                    <a:pt x="1054766" y="0"/>
                  </a:lnTo>
                  <a:cubicBezTo>
                    <a:pt x="1108074" y="0"/>
                    <a:pt x="1151289" y="43215"/>
                    <a:pt x="1151289" y="96523"/>
                  </a:cubicBezTo>
                  <a:lnTo>
                    <a:pt x="1151289" y="1245014"/>
                  </a:lnTo>
                  <a:cubicBezTo>
                    <a:pt x="1151289" y="1298322"/>
                    <a:pt x="1108074" y="1341537"/>
                    <a:pt x="1054766" y="1341537"/>
                  </a:cubicBezTo>
                  <a:lnTo>
                    <a:pt x="96523" y="1341537"/>
                  </a:lnTo>
                  <a:cubicBezTo>
                    <a:pt x="43215" y="1341537"/>
                    <a:pt x="0" y="1298322"/>
                    <a:pt x="0" y="1245014"/>
                  </a:cubicBezTo>
                  <a:lnTo>
                    <a:pt x="0" y="96523"/>
                  </a:lnTo>
                  <a:cubicBezTo>
                    <a:pt x="0" y="43215"/>
                    <a:pt x="43215" y="0"/>
                    <a:pt x="96523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g3744c7ae8be_0_53"/>
            <p:cNvSpPr txBox="1"/>
            <p:nvPr/>
          </p:nvSpPr>
          <p:spPr>
            <a:xfrm>
              <a:off x="0" y="-38100"/>
              <a:ext cx="1151400" cy="137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" name="Google Shape;446;g3744c7ae8be_0_53"/>
          <p:cNvGrpSpPr/>
          <p:nvPr/>
        </p:nvGrpSpPr>
        <p:grpSpPr>
          <a:xfrm rot="-5400000">
            <a:off x="9714986" y="4914665"/>
            <a:ext cx="4091039" cy="4902212"/>
            <a:chOff x="0" y="-38100"/>
            <a:chExt cx="1151400" cy="1379700"/>
          </a:xfrm>
        </p:grpSpPr>
        <p:sp>
          <p:nvSpPr>
            <p:cNvPr id="447" name="Google Shape;447;g3744c7ae8be_0_53"/>
            <p:cNvSpPr/>
            <p:nvPr/>
          </p:nvSpPr>
          <p:spPr>
            <a:xfrm>
              <a:off x="0" y="0"/>
              <a:ext cx="1151289" cy="1341537"/>
            </a:xfrm>
            <a:custGeom>
              <a:avLst/>
              <a:gdLst/>
              <a:ahLst/>
              <a:cxnLst/>
              <a:rect l="l" t="t" r="r" b="b"/>
              <a:pathLst>
                <a:path w="1151289" h="1341537" extrusionOk="0">
                  <a:moveTo>
                    <a:pt x="96523" y="0"/>
                  </a:moveTo>
                  <a:lnTo>
                    <a:pt x="1054766" y="0"/>
                  </a:lnTo>
                  <a:cubicBezTo>
                    <a:pt x="1108074" y="0"/>
                    <a:pt x="1151289" y="43215"/>
                    <a:pt x="1151289" y="96523"/>
                  </a:cubicBezTo>
                  <a:lnTo>
                    <a:pt x="1151289" y="1245014"/>
                  </a:lnTo>
                  <a:cubicBezTo>
                    <a:pt x="1151289" y="1298322"/>
                    <a:pt x="1108074" y="1341537"/>
                    <a:pt x="1054766" y="1341537"/>
                  </a:cubicBezTo>
                  <a:lnTo>
                    <a:pt x="96523" y="1341537"/>
                  </a:lnTo>
                  <a:cubicBezTo>
                    <a:pt x="43215" y="1341537"/>
                    <a:pt x="0" y="1298322"/>
                    <a:pt x="0" y="1245014"/>
                  </a:cubicBezTo>
                  <a:lnTo>
                    <a:pt x="0" y="96523"/>
                  </a:lnTo>
                  <a:cubicBezTo>
                    <a:pt x="0" y="43215"/>
                    <a:pt x="43215" y="0"/>
                    <a:pt x="96523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g3744c7ae8be_0_53"/>
            <p:cNvSpPr txBox="1"/>
            <p:nvPr/>
          </p:nvSpPr>
          <p:spPr>
            <a:xfrm>
              <a:off x="0" y="-38100"/>
              <a:ext cx="1151400" cy="137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" name="Google Shape;449;g3744c7ae8be_0_53"/>
          <p:cNvGrpSpPr/>
          <p:nvPr/>
        </p:nvGrpSpPr>
        <p:grpSpPr>
          <a:xfrm>
            <a:off x="15201900" y="-6833191"/>
            <a:ext cx="3086120" cy="10418401"/>
            <a:chOff x="0" y="-38100"/>
            <a:chExt cx="812800" cy="2743923"/>
          </a:xfrm>
        </p:grpSpPr>
        <p:sp>
          <p:nvSpPr>
            <p:cNvPr id="450" name="Google Shape;450;g3744c7ae8be_0_53"/>
            <p:cNvSpPr/>
            <p:nvPr/>
          </p:nvSpPr>
          <p:spPr>
            <a:xfrm>
              <a:off x="0" y="0"/>
              <a:ext cx="812800" cy="2705823"/>
            </a:xfrm>
            <a:custGeom>
              <a:avLst/>
              <a:gdLst/>
              <a:ahLst/>
              <a:cxnLst/>
              <a:rect l="l" t="t" r="r" b="b"/>
              <a:pathLst>
                <a:path w="812800" h="2705823" extrusionOk="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577882"/>
                  </a:lnTo>
                  <a:cubicBezTo>
                    <a:pt x="812800" y="2648542"/>
                    <a:pt x="755519" y="2705823"/>
                    <a:pt x="684859" y="2705823"/>
                  </a:cubicBezTo>
                  <a:lnTo>
                    <a:pt x="127941" y="2705823"/>
                  </a:lnTo>
                  <a:cubicBezTo>
                    <a:pt x="94009" y="2705823"/>
                    <a:pt x="61467" y="2692343"/>
                    <a:pt x="37473" y="2668350"/>
                  </a:cubicBezTo>
                  <a:cubicBezTo>
                    <a:pt x="13479" y="2644356"/>
                    <a:pt x="0" y="2611814"/>
                    <a:pt x="0" y="2577882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g3744c7ae8be_0_53"/>
            <p:cNvSpPr txBox="1"/>
            <p:nvPr/>
          </p:nvSpPr>
          <p:spPr>
            <a:xfrm>
              <a:off x="0" y="-38100"/>
              <a:ext cx="812700" cy="274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2" name="Google Shape;452;g3744c7ae8be_0_53"/>
          <p:cNvSpPr txBox="1"/>
          <p:nvPr/>
        </p:nvSpPr>
        <p:spPr>
          <a:xfrm>
            <a:off x="9873501" y="1806450"/>
            <a:ext cx="3774000" cy="1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3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Targeted Lending</a:t>
            </a:r>
            <a:endParaRPr sz="6000"/>
          </a:p>
        </p:txBody>
      </p:sp>
      <p:sp>
        <p:nvSpPr>
          <p:cNvPr id="453" name="Google Shape;453;g3744c7ae8be_0_53"/>
          <p:cNvSpPr txBox="1"/>
          <p:nvPr/>
        </p:nvSpPr>
        <p:spPr>
          <a:xfrm>
            <a:off x="3672913" y="1095300"/>
            <a:ext cx="4774200" cy="27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Enhanced Risk Assessment</a:t>
            </a:r>
            <a:endParaRPr sz="6000"/>
          </a:p>
        </p:txBody>
      </p:sp>
      <p:sp>
        <p:nvSpPr>
          <p:cNvPr id="454" name="Google Shape;454;g3744c7ae8be_0_53"/>
          <p:cNvSpPr txBox="1"/>
          <p:nvPr/>
        </p:nvSpPr>
        <p:spPr>
          <a:xfrm>
            <a:off x="10042995" y="5980214"/>
            <a:ext cx="3435000" cy="27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Early Warning System</a:t>
            </a:r>
            <a:endParaRPr sz="600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grpSp>
        <p:nvGrpSpPr>
          <p:cNvPr id="455" name="Google Shape;455;g3744c7ae8be_0_53"/>
          <p:cNvGrpSpPr/>
          <p:nvPr/>
        </p:nvGrpSpPr>
        <p:grpSpPr>
          <a:xfrm rot="-5400000">
            <a:off x="3950499" y="4914665"/>
            <a:ext cx="4091039" cy="4902212"/>
            <a:chOff x="0" y="-38100"/>
            <a:chExt cx="1151400" cy="1379700"/>
          </a:xfrm>
        </p:grpSpPr>
        <p:sp>
          <p:nvSpPr>
            <p:cNvPr id="456" name="Google Shape;456;g3744c7ae8be_0_53"/>
            <p:cNvSpPr/>
            <p:nvPr/>
          </p:nvSpPr>
          <p:spPr>
            <a:xfrm>
              <a:off x="0" y="0"/>
              <a:ext cx="1151289" cy="1341537"/>
            </a:xfrm>
            <a:custGeom>
              <a:avLst/>
              <a:gdLst/>
              <a:ahLst/>
              <a:cxnLst/>
              <a:rect l="l" t="t" r="r" b="b"/>
              <a:pathLst>
                <a:path w="1151289" h="1341537" extrusionOk="0">
                  <a:moveTo>
                    <a:pt x="96523" y="0"/>
                  </a:moveTo>
                  <a:lnTo>
                    <a:pt x="1054766" y="0"/>
                  </a:lnTo>
                  <a:cubicBezTo>
                    <a:pt x="1108074" y="0"/>
                    <a:pt x="1151289" y="43215"/>
                    <a:pt x="1151289" y="96523"/>
                  </a:cubicBezTo>
                  <a:lnTo>
                    <a:pt x="1151289" y="1245014"/>
                  </a:lnTo>
                  <a:cubicBezTo>
                    <a:pt x="1151289" y="1298322"/>
                    <a:pt x="1108074" y="1341537"/>
                    <a:pt x="1054766" y="1341537"/>
                  </a:cubicBezTo>
                  <a:lnTo>
                    <a:pt x="96523" y="1341537"/>
                  </a:lnTo>
                  <a:cubicBezTo>
                    <a:pt x="43215" y="1341537"/>
                    <a:pt x="0" y="1298322"/>
                    <a:pt x="0" y="1245014"/>
                  </a:cubicBezTo>
                  <a:lnTo>
                    <a:pt x="0" y="96523"/>
                  </a:lnTo>
                  <a:cubicBezTo>
                    <a:pt x="0" y="43215"/>
                    <a:pt x="43215" y="0"/>
                    <a:pt x="96523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g3744c7ae8be_0_53"/>
            <p:cNvSpPr txBox="1"/>
            <p:nvPr/>
          </p:nvSpPr>
          <p:spPr>
            <a:xfrm>
              <a:off x="0" y="-38100"/>
              <a:ext cx="1151400" cy="137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8" name="Google Shape;458;g3744c7ae8be_0_53"/>
          <p:cNvSpPr txBox="1"/>
          <p:nvPr/>
        </p:nvSpPr>
        <p:spPr>
          <a:xfrm>
            <a:off x="4044787" y="6442075"/>
            <a:ext cx="4030500" cy="18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Policy Refinement</a:t>
            </a:r>
            <a:endParaRPr sz="6000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92C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3"/>
          <p:cNvGrpSpPr/>
          <p:nvPr/>
        </p:nvGrpSpPr>
        <p:grpSpPr>
          <a:xfrm rot="10800000">
            <a:off x="918604" y="5469291"/>
            <a:ext cx="2654927" cy="6910173"/>
            <a:chOff x="0" y="-38100"/>
            <a:chExt cx="699240" cy="1819963"/>
          </a:xfrm>
        </p:grpSpPr>
        <p:sp>
          <p:nvSpPr>
            <p:cNvPr id="122" name="Google Shape;122;p3"/>
            <p:cNvSpPr/>
            <p:nvPr/>
          </p:nvSpPr>
          <p:spPr>
            <a:xfrm>
              <a:off x="0" y="0"/>
              <a:ext cx="699240" cy="1781863"/>
            </a:xfrm>
            <a:custGeom>
              <a:avLst/>
              <a:gdLst/>
              <a:ahLst/>
              <a:cxnLst/>
              <a:rect l="l" t="t" r="r" b="b"/>
              <a:pathLst>
                <a:path w="699240" h="1781863" extrusionOk="0">
                  <a:moveTo>
                    <a:pt x="148719" y="0"/>
                  </a:moveTo>
                  <a:lnTo>
                    <a:pt x="550521" y="0"/>
                  </a:lnTo>
                  <a:cubicBezTo>
                    <a:pt x="589964" y="0"/>
                    <a:pt x="627791" y="15669"/>
                    <a:pt x="655681" y="43559"/>
                  </a:cubicBezTo>
                  <a:cubicBezTo>
                    <a:pt x="683572" y="71449"/>
                    <a:pt x="699240" y="109276"/>
                    <a:pt x="699240" y="148719"/>
                  </a:cubicBezTo>
                  <a:lnTo>
                    <a:pt x="699240" y="1633145"/>
                  </a:lnTo>
                  <a:cubicBezTo>
                    <a:pt x="699240" y="1715280"/>
                    <a:pt x="632656" y="1781863"/>
                    <a:pt x="550521" y="1781863"/>
                  </a:cubicBezTo>
                  <a:lnTo>
                    <a:pt x="148719" y="1781863"/>
                  </a:lnTo>
                  <a:cubicBezTo>
                    <a:pt x="66584" y="1781863"/>
                    <a:pt x="0" y="1715280"/>
                    <a:pt x="0" y="1633145"/>
                  </a:cubicBezTo>
                  <a:lnTo>
                    <a:pt x="0" y="148719"/>
                  </a:lnTo>
                  <a:cubicBezTo>
                    <a:pt x="0" y="66584"/>
                    <a:pt x="66584" y="0"/>
                    <a:pt x="148719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0" y="-38100"/>
              <a:ext cx="699240" cy="1819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4" name="Google Shape;124;p3"/>
          <p:cNvCxnSpPr/>
          <p:nvPr/>
        </p:nvCxnSpPr>
        <p:spPr>
          <a:xfrm>
            <a:off x="0" y="9277350"/>
            <a:ext cx="1945041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5" name="Google Shape;125;p3"/>
          <p:cNvGrpSpPr/>
          <p:nvPr/>
        </p:nvGrpSpPr>
        <p:grpSpPr>
          <a:xfrm>
            <a:off x="918604" y="-2636696"/>
            <a:ext cx="2654927" cy="6910173"/>
            <a:chOff x="0" y="-38100"/>
            <a:chExt cx="699240" cy="1819963"/>
          </a:xfrm>
        </p:grpSpPr>
        <p:sp>
          <p:nvSpPr>
            <p:cNvPr id="126" name="Google Shape;126;p3"/>
            <p:cNvSpPr/>
            <p:nvPr/>
          </p:nvSpPr>
          <p:spPr>
            <a:xfrm>
              <a:off x="0" y="0"/>
              <a:ext cx="699240" cy="1781863"/>
            </a:xfrm>
            <a:custGeom>
              <a:avLst/>
              <a:gdLst/>
              <a:ahLst/>
              <a:cxnLst/>
              <a:rect l="l" t="t" r="r" b="b"/>
              <a:pathLst>
                <a:path w="699240" h="1781863" extrusionOk="0">
                  <a:moveTo>
                    <a:pt x="148719" y="0"/>
                  </a:moveTo>
                  <a:lnTo>
                    <a:pt x="550521" y="0"/>
                  </a:lnTo>
                  <a:cubicBezTo>
                    <a:pt x="589964" y="0"/>
                    <a:pt x="627791" y="15669"/>
                    <a:pt x="655681" y="43559"/>
                  </a:cubicBezTo>
                  <a:cubicBezTo>
                    <a:pt x="683572" y="71449"/>
                    <a:pt x="699240" y="109276"/>
                    <a:pt x="699240" y="148719"/>
                  </a:cubicBezTo>
                  <a:lnTo>
                    <a:pt x="699240" y="1633145"/>
                  </a:lnTo>
                  <a:cubicBezTo>
                    <a:pt x="699240" y="1715280"/>
                    <a:pt x="632656" y="1781863"/>
                    <a:pt x="550521" y="1781863"/>
                  </a:cubicBezTo>
                  <a:lnTo>
                    <a:pt x="148719" y="1781863"/>
                  </a:lnTo>
                  <a:cubicBezTo>
                    <a:pt x="66584" y="1781863"/>
                    <a:pt x="0" y="1715280"/>
                    <a:pt x="0" y="1633145"/>
                  </a:cubicBezTo>
                  <a:lnTo>
                    <a:pt x="0" y="148719"/>
                  </a:lnTo>
                  <a:cubicBezTo>
                    <a:pt x="0" y="66584"/>
                    <a:pt x="66584" y="0"/>
                    <a:pt x="148719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0" y="-38100"/>
              <a:ext cx="699240" cy="1819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3"/>
          <p:cNvSpPr/>
          <p:nvPr/>
        </p:nvSpPr>
        <p:spPr>
          <a:xfrm>
            <a:off x="10726140" y="2076093"/>
            <a:ext cx="4557356" cy="5696695"/>
          </a:xfrm>
          <a:custGeom>
            <a:avLst/>
            <a:gdLst/>
            <a:ahLst/>
            <a:cxnLst/>
            <a:rect l="l" t="t" r="r" b="b"/>
            <a:pathLst>
              <a:path w="4557356" h="5696695" extrusionOk="0">
                <a:moveTo>
                  <a:pt x="0" y="0"/>
                </a:moveTo>
                <a:lnTo>
                  <a:pt x="4557356" y="0"/>
                </a:lnTo>
                <a:lnTo>
                  <a:pt x="4557356" y="5696695"/>
                </a:lnTo>
                <a:lnTo>
                  <a:pt x="0" y="56966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29" name="Google Shape;129;p3"/>
          <p:cNvSpPr txBox="1"/>
          <p:nvPr/>
        </p:nvSpPr>
        <p:spPr>
          <a:xfrm>
            <a:off x="918571" y="2450581"/>
            <a:ext cx="7768800" cy="3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4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62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the Big</a:t>
            </a:r>
            <a:br>
              <a:rPr lang="en-US" sz="9562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</a:br>
            <a:r>
              <a:rPr lang="en-US" sz="9562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pROBLEM.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g375fa193847_0_131" title="IMG_3518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7983201" cy="9413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92CC"/>
        </a:solidFill>
        <a:effectLst/>
      </p:bgPr>
    </p:bg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" name="Google Shape;468;p25"/>
          <p:cNvCxnSpPr/>
          <p:nvPr/>
        </p:nvCxnSpPr>
        <p:spPr>
          <a:xfrm>
            <a:off x="0" y="9239250"/>
            <a:ext cx="1945041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69" name="Google Shape;469;p25"/>
          <p:cNvGrpSpPr/>
          <p:nvPr/>
        </p:nvGrpSpPr>
        <p:grpSpPr>
          <a:xfrm>
            <a:off x="5809918" y="-1175671"/>
            <a:ext cx="1999985" cy="6910173"/>
            <a:chOff x="0" y="-38100"/>
            <a:chExt cx="526745" cy="1819963"/>
          </a:xfrm>
        </p:grpSpPr>
        <p:sp>
          <p:nvSpPr>
            <p:cNvPr id="470" name="Google Shape;470;p25"/>
            <p:cNvSpPr/>
            <p:nvPr/>
          </p:nvSpPr>
          <p:spPr>
            <a:xfrm>
              <a:off x="0" y="0"/>
              <a:ext cx="526745" cy="1781863"/>
            </a:xfrm>
            <a:custGeom>
              <a:avLst/>
              <a:gdLst/>
              <a:ahLst/>
              <a:cxnLst/>
              <a:rect l="l" t="t" r="r" b="b"/>
              <a:pathLst>
                <a:path w="526745" h="1781863" extrusionOk="0">
                  <a:moveTo>
                    <a:pt x="197420" y="0"/>
                  </a:moveTo>
                  <a:lnTo>
                    <a:pt x="329325" y="0"/>
                  </a:lnTo>
                  <a:cubicBezTo>
                    <a:pt x="381684" y="0"/>
                    <a:pt x="431898" y="20800"/>
                    <a:pt x="468922" y="57823"/>
                  </a:cubicBezTo>
                  <a:cubicBezTo>
                    <a:pt x="505945" y="94847"/>
                    <a:pt x="526745" y="145061"/>
                    <a:pt x="526745" y="197420"/>
                  </a:cubicBezTo>
                  <a:lnTo>
                    <a:pt x="526745" y="1584443"/>
                  </a:lnTo>
                  <a:cubicBezTo>
                    <a:pt x="526745" y="1693475"/>
                    <a:pt x="438357" y="1781863"/>
                    <a:pt x="329325" y="1781863"/>
                  </a:cubicBezTo>
                  <a:lnTo>
                    <a:pt x="197420" y="1781863"/>
                  </a:lnTo>
                  <a:cubicBezTo>
                    <a:pt x="88388" y="1781863"/>
                    <a:pt x="0" y="1693475"/>
                    <a:pt x="0" y="1584443"/>
                  </a:cubicBezTo>
                  <a:lnTo>
                    <a:pt x="0" y="197420"/>
                  </a:lnTo>
                  <a:cubicBezTo>
                    <a:pt x="0" y="88388"/>
                    <a:pt x="88388" y="0"/>
                    <a:pt x="197420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5"/>
            <p:cNvSpPr txBox="1"/>
            <p:nvPr/>
          </p:nvSpPr>
          <p:spPr>
            <a:xfrm>
              <a:off x="0" y="-38100"/>
              <a:ext cx="526745" cy="1819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2" name="Google Shape;472;p25"/>
          <p:cNvSpPr txBox="1"/>
          <p:nvPr/>
        </p:nvSpPr>
        <p:spPr>
          <a:xfrm>
            <a:off x="8660225" y="4521300"/>
            <a:ext cx="9112500" cy="14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2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76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Questions?</a:t>
            </a:r>
            <a:endParaRPr sz="11076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marR="0" lvl="0" indent="0" algn="l" rtl="0">
              <a:lnSpc>
                <a:spcPct val="72995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" name="Google Shape;473;p25"/>
          <p:cNvGrpSpPr/>
          <p:nvPr/>
        </p:nvGrpSpPr>
        <p:grpSpPr>
          <a:xfrm rot="-5400000">
            <a:off x="1355009" y="2193848"/>
            <a:ext cx="2000207" cy="6910738"/>
            <a:chOff x="0" y="-38100"/>
            <a:chExt cx="526800" cy="1820100"/>
          </a:xfrm>
        </p:grpSpPr>
        <p:sp>
          <p:nvSpPr>
            <p:cNvPr id="474" name="Google Shape;474;p25"/>
            <p:cNvSpPr/>
            <p:nvPr/>
          </p:nvSpPr>
          <p:spPr>
            <a:xfrm>
              <a:off x="0" y="0"/>
              <a:ext cx="526745" cy="1781863"/>
            </a:xfrm>
            <a:custGeom>
              <a:avLst/>
              <a:gdLst/>
              <a:ahLst/>
              <a:cxnLst/>
              <a:rect l="l" t="t" r="r" b="b"/>
              <a:pathLst>
                <a:path w="526745" h="1781863" extrusionOk="0">
                  <a:moveTo>
                    <a:pt x="197420" y="0"/>
                  </a:moveTo>
                  <a:lnTo>
                    <a:pt x="329325" y="0"/>
                  </a:lnTo>
                  <a:cubicBezTo>
                    <a:pt x="381684" y="0"/>
                    <a:pt x="431898" y="20800"/>
                    <a:pt x="468922" y="57823"/>
                  </a:cubicBezTo>
                  <a:cubicBezTo>
                    <a:pt x="505945" y="94847"/>
                    <a:pt x="526745" y="145061"/>
                    <a:pt x="526745" y="197420"/>
                  </a:cubicBezTo>
                  <a:lnTo>
                    <a:pt x="526745" y="1584443"/>
                  </a:lnTo>
                  <a:cubicBezTo>
                    <a:pt x="526745" y="1693475"/>
                    <a:pt x="438357" y="1781863"/>
                    <a:pt x="329325" y="1781863"/>
                  </a:cubicBezTo>
                  <a:lnTo>
                    <a:pt x="197420" y="1781863"/>
                  </a:lnTo>
                  <a:cubicBezTo>
                    <a:pt x="88388" y="1781863"/>
                    <a:pt x="0" y="1693475"/>
                    <a:pt x="0" y="1584443"/>
                  </a:cubicBezTo>
                  <a:lnTo>
                    <a:pt x="0" y="197420"/>
                  </a:lnTo>
                  <a:cubicBezTo>
                    <a:pt x="0" y="88388"/>
                    <a:pt x="88388" y="0"/>
                    <a:pt x="197420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5"/>
            <p:cNvSpPr txBox="1"/>
            <p:nvPr/>
          </p:nvSpPr>
          <p:spPr>
            <a:xfrm>
              <a:off x="0" y="-38100"/>
              <a:ext cx="526800" cy="18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6" name="Google Shape;476;p25"/>
          <p:cNvSpPr txBox="1"/>
          <p:nvPr/>
        </p:nvSpPr>
        <p:spPr>
          <a:xfrm>
            <a:off x="9088500" y="9326250"/>
            <a:ext cx="91125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72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76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PS: Please, no hard ones.</a:t>
            </a:r>
            <a:endParaRPr sz="4276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  <a:p>
            <a:pPr marL="0" marR="0" lvl="0" indent="0" algn="r" rtl="0">
              <a:lnSpc>
                <a:spcPct val="729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11" r="-20309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cxnSp>
        <p:nvCxnSpPr>
          <p:cNvPr id="135" name="Google Shape;135;p5"/>
          <p:cNvCxnSpPr/>
          <p:nvPr/>
        </p:nvCxnSpPr>
        <p:spPr>
          <a:xfrm>
            <a:off x="0" y="9277350"/>
            <a:ext cx="19450414" cy="0"/>
          </a:xfrm>
          <a:prstGeom prst="straightConnector1">
            <a:avLst/>
          </a:prstGeom>
          <a:noFill/>
          <a:ln w="38100" cap="flat" cmpd="sng">
            <a:solidFill>
              <a:srgbClr val="2876A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6" name="Google Shape;136;p5"/>
          <p:cNvSpPr txBox="1"/>
          <p:nvPr/>
        </p:nvSpPr>
        <p:spPr>
          <a:xfrm>
            <a:off x="1640100" y="3253948"/>
            <a:ext cx="15007800" cy="3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419" b="0" i="0" u="none" strike="noStrike" cap="none">
                <a:solidFill>
                  <a:srgbClr val="2876AB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Can we predict which loans will default?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11" r="-20309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cxnSp>
        <p:nvCxnSpPr>
          <p:cNvPr id="142" name="Google Shape;142;p4"/>
          <p:cNvCxnSpPr/>
          <p:nvPr/>
        </p:nvCxnSpPr>
        <p:spPr>
          <a:xfrm>
            <a:off x="0" y="9277350"/>
            <a:ext cx="19450414" cy="0"/>
          </a:xfrm>
          <a:prstGeom prst="straightConnector1">
            <a:avLst/>
          </a:prstGeom>
          <a:noFill/>
          <a:ln w="38100" cap="flat" cmpd="sng">
            <a:solidFill>
              <a:srgbClr val="2876AB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3" name="Google Shape;143;p4"/>
          <p:cNvGrpSpPr/>
          <p:nvPr/>
        </p:nvGrpSpPr>
        <p:grpSpPr>
          <a:xfrm>
            <a:off x="7600950" y="1693680"/>
            <a:ext cx="1887803" cy="3230761"/>
            <a:chOff x="0" y="-38100"/>
            <a:chExt cx="497199" cy="850900"/>
          </a:xfrm>
        </p:grpSpPr>
        <p:sp>
          <p:nvSpPr>
            <p:cNvPr id="144" name="Google Shape;144;p4"/>
            <p:cNvSpPr/>
            <p:nvPr/>
          </p:nvSpPr>
          <p:spPr>
            <a:xfrm>
              <a:off x="0" y="0"/>
              <a:ext cx="497199" cy="812800"/>
            </a:xfrm>
            <a:custGeom>
              <a:avLst/>
              <a:gdLst/>
              <a:ahLst/>
              <a:cxnLst/>
              <a:rect l="l" t="t" r="r" b="b"/>
              <a:pathLst>
                <a:path w="497199" h="812800" extrusionOk="0">
                  <a:moveTo>
                    <a:pt x="0" y="0"/>
                  </a:moveTo>
                  <a:lnTo>
                    <a:pt x="497199" y="0"/>
                  </a:lnTo>
                  <a:lnTo>
                    <a:pt x="49719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876AB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0" y="-38100"/>
              <a:ext cx="497199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4"/>
          <p:cNvGrpSpPr/>
          <p:nvPr/>
        </p:nvGrpSpPr>
        <p:grpSpPr>
          <a:xfrm>
            <a:off x="9488753" y="1693680"/>
            <a:ext cx="6878081" cy="3230761"/>
            <a:chOff x="0" y="-38100"/>
            <a:chExt cx="1811511" cy="850900"/>
          </a:xfrm>
        </p:grpSpPr>
        <p:sp>
          <p:nvSpPr>
            <p:cNvPr id="147" name="Google Shape;147;p4"/>
            <p:cNvSpPr/>
            <p:nvPr/>
          </p:nvSpPr>
          <p:spPr>
            <a:xfrm>
              <a:off x="0" y="0"/>
              <a:ext cx="1811511" cy="812800"/>
            </a:xfrm>
            <a:custGeom>
              <a:avLst/>
              <a:gdLst/>
              <a:ahLst/>
              <a:cxnLst/>
              <a:rect l="l" t="t" r="r" b="b"/>
              <a:pathLst>
                <a:path w="1811511" h="812800" extrusionOk="0">
                  <a:moveTo>
                    <a:pt x="0" y="0"/>
                  </a:moveTo>
                  <a:lnTo>
                    <a:pt x="1811511" y="0"/>
                  </a:lnTo>
                  <a:lnTo>
                    <a:pt x="1811511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0" y="-38100"/>
              <a:ext cx="1811511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4"/>
          <p:cNvGrpSpPr/>
          <p:nvPr/>
        </p:nvGrpSpPr>
        <p:grpSpPr>
          <a:xfrm>
            <a:off x="7626212" y="5141730"/>
            <a:ext cx="1887803" cy="3230761"/>
            <a:chOff x="0" y="-38100"/>
            <a:chExt cx="497199" cy="850900"/>
          </a:xfrm>
        </p:grpSpPr>
        <p:sp>
          <p:nvSpPr>
            <p:cNvPr id="150" name="Google Shape;150;p4"/>
            <p:cNvSpPr/>
            <p:nvPr/>
          </p:nvSpPr>
          <p:spPr>
            <a:xfrm>
              <a:off x="0" y="0"/>
              <a:ext cx="497199" cy="812800"/>
            </a:xfrm>
            <a:custGeom>
              <a:avLst/>
              <a:gdLst/>
              <a:ahLst/>
              <a:cxnLst/>
              <a:rect l="l" t="t" r="r" b="b"/>
              <a:pathLst>
                <a:path w="497199" h="812800" extrusionOk="0">
                  <a:moveTo>
                    <a:pt x="0" y="0"/>
                  </a:moveTo>
                  <a:lnTo>
                    <a:pt x="497199" y="0"/>
                  </a:lnTo>
                  <a:lnTo>
                    <a:pt x="49719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876AB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1" name="Google Shape;151;p4"/>
            <p:cNvSpPr txBox="1"/>
            <p:nvPr/>
          </p:nvSpPr>
          <p:spPr>
            <a:xfrm>
              <a:off x="0" y="-38100"/>
              <a:ext cx="497199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4"/>
          <p:cNvGrpSpPr/>
          <p:nvPr/>
        </p:nvGrpSpPr>
        <p:grpSpPr>
          <a:xfrm>
            <a:off x="9514014" y="5141730"/>
            <a:ext cx="6878081" cy="3230761"/>
            <a:chOff x="0" y="-38100"/>
            <a:chExt cx="1811511" cy="850900"/>
          </a:xfrm>
        </p:grpSpPr>
        <p:sp>
          <p:nvSpPr>
            <p:cNvPr id="153" name="Google Shape;153;p4"/>
            <p:cNvSpPr/>
            <p:nvPr/>
          </p:nvSpPr>
          <p:spPr>
            <a:xfrm>
              <a:off x="0" y="0"/>
              <a:ext cx="1811511" cy="812800"/>
            </a:xfrm>
            <a:custGeom>
              <a:avLst/>
              <a:gdLst/>
              <a:ahLst/>
              <a:cxnLst/>
              <a:rect l="l" t="t" r="r" b="b"/>
              <a:pathLst>
                <a:path w="1811511" h="812800" extrusionOk="0">
                  <a:moveTo>
                    <a:pt x="0" y="0"/>
                  </a:moveTo>
                  <a:lnTo>
                    <a:pt x="1811511" y="0"/>
                  </a:lnTo>
                  <a:lnTo>
                    <a:pt x="1811511" y="812800"/>
                  </a:lnTo>
                  <a:lnTo>
                    <a:pt x="0" y="812800"/>
                  </a:ln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4" name="Google Shape;154;p4"/>
            <p:cNvSpPr txBox="1"/>
            <p:nvPr/>
          </p:nvSpPr>
          <p:spPr>
            <a:xfrm>
              <a:off x="0" y="-38100"/>
              <a:ext cx="1811511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8046230" y="6208137"/>
            <a:ext cx="1127200" cy="1174167"/>
          </a:xfrm>
          <a:custGeom>
            <a:avLst/>
            <a:gdLst/>
            <a:ahLst/>
            <a:cxnLst/>
            <a:rect l="l" t="t" r="r" b="b"/>
            <a:pathLst>
              <a:path w="1127200" h="1174167" extrusionOk="0">
                <a:moveTo>
                  <a:pt x="0" y="0"/>
                </a:moveTo>
                <a:lnTo>
                  <a:pt x="1127200" y="0"/>
                </a:lnTo>
                <a:lnTo>
                  <a:pt x="1127200" y="1174167"/>
                </a:lnTo>
                <a:lnTo>
                  <a:pt x="0" y="11741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56" name="Google Shape;156;p4"/>
          <p:cNvSpPr/>
          <p:nvPr/>
        </p:nvSpPr>
        <p:spPr>
          <a:xfrm>
            <a:off x="7840690" y="2762563"/>
            <a:ext cx="1538279" cy="1237655"/>
          </a:xfrm>
          <a:custGeom>
            <a:avLst/>
            <a:gdLst/>
            <a:ahLst/>
            <a:cxnLst/>
            <a:rect l="l" t="t" r="r" b="b"/>
            <a:pathLst>
              <a:path w="1538279" h="1237655" extrusionOk="0">
                <a:moveTo>
                  <a:pt x="0" y="0"/>
                </a:moveTo>
                <a:lnTo>
                  <a:pt x="1538280" y="0"/>
                </a:lnTo>
                <a:lnTo>
                  <a:pt x="1538280" y="1237656"/>
                </a:lnTo>
                <a:lnTo>
                  <a:pt x="0" y="12376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57" name="Google Shape;157;p4"/>
          <p:cNvSpPr txBox="1"/>
          <p:nvPr/>
        </p:nvSpPr>
        <p:spPr>
          <a:xfrm>
            <a:off x="823313" y="4205108"/>
            <a:ext cx="5777512" cy="1904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2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62" b="0" i="0" u="none" strike="noStrike" cap="none">
                <a:solidFill>
                  <a:srgbClr val="2876AB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SBA Loan Programs</a:t>
            </a:r>
            <a:endParaRPr/>
          </a:p>
        </p:txBody>
      </p:sp>
      <p:sp>
        <p:nvSpPr>
          <p:cNvPr id="158" name="Google Shape;158;p4"/>
          <p:cNvSpPr txBox="1"/>
          <p:nvPr/>
        </p:nvSpPr>
        <p:spPr>
          <a:xfrm>
            <a:off x="10093110" y="2118391"/>
            <a:ext cx="3670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3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4" b="0" i="0" u="none" strike="noStrike" cap="none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7(a):</a:t>
            </a:r>
            <a:endParaRPr/>
          </a:p>
        </p:txBody>
      </p:sp>
      <p:sp>
        <p:nvSpPr>
          <p:cNvPr id="159" name="Google Shape;159;p4"/>
          <p:cNvSpPr txBox="1"/>
          <p:nvPr/>
        </p:nvSpPr>
        <p:spPr>
          <a:xfrm>
            <a:off x="10093047" y="5517212"/>
            <a:ext cx="36708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3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4" b="0" i="0" u="none" strike="noStrike" cap="none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504:</a:t>
            </a:r>
            <a:endParaRPr/>
          </a:p>
        </p:txBody>
      </p:sp>
      <p:sp>
        <p:nvSpPr>
          <p:cNvPr id="160" name="Google Shape;160;p4"/>
          <p:cNvSpPr txBox="1"/>
          <p:nvPr/>
        </p:nvSpPr>
        <p:spPr>
          <a:xfrm>
            <a:off x="10060187" y="2762570"/>
            <a:ext cx="6113700" cy="17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74981" marR="0" lvl="1" indent="-23749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exend"/>
              <a:buChar char="•"/>
            </a:pPr>
            <a:r>
              <a:rPr lang="en-US" sz="2200" i="0" u="none" strike="noStrike" cap="non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Purchasing/starting a business, getting working capital, purchasing real estate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474981" marR="0" lvl="1" indent="-23749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exend"/>
              <a:buChar char="•"/>
            </a:pPr>
            <a:r>
              <a:rPr lang="en-US" sz="2200" i="0" u="none" strike="noStrike" cap="non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Max loan size of $5 million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474981" marR="0" lvl="1" indent="-23749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exend"/>
              <a:buChar char="•"/>
            </a:pPr>
            <a:r>
              <a:rPr lang="en-US" sz="2200" i="0" u="none" strike="noStrike" cap="non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Average revenue less than $7.5 million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1" name="Google Shape;161;p4"/>
          <p:cNvSpPr txBox="1"/>
          <p:nvPr/>
        </p:nvSpPr>
        <p:spPr>
          <a:xfrm>
            <a:off x="10060175" y="5983400"/>
            <a:ext cx="6306600" cy="22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74981" marR="0" lvl="1" indent="-23749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exend"/>
              <a:buChar char="•"/>
            </a:pPr>
            <a:r>
              <a:rPr lang="en-US" sz="2200" i="0" u="none" strike="noStrike" cap="non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Purchasing existing building,  heavy machinery/equipment, expansion of building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474981" marR="0" lvl="1" indent="-23749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exend"/>
              <a:buChar char="•"/>
            </a:pPr>
            <a:r>
              <a:rPr lang="en-US" sz="2200" i="0" u="none" strike="noStrike" cap="non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Max loan size of $30 million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474981" marR="0" lvl="1" indent="-23749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exend"/>
              <a:buChar char="•"/>
            </a:pPr>
            <a:r>
              <a:rPr lang="en-US" sz="2200" i="0" u="none" strike="noStrike" cap="none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Average net profit under $6.5 million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5fa193847_0_3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09" r="-20309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cxnSp>
        <p:nvCxnSpPr>
          <p:cNvPr id="167" name="Google Shape;167;g375fa193847_0_31"/>
          <p:cNvCxnSpPr/>
          <p:nvPr/>
        </p:nvCxnSpPr>
        <p:spPr>
          <a:xfrm>
            <a:off x="0" y="9277350"/>
            <a:ext cx="19450800" cy="0"/>
          </a:xfrm>
          <a:prstGeom prst="straightConnector1">
            <a:avLst/>
          </a:prstGeom>
          <a:noFill/>
          <a:ln w="38100" cap="flat" cmpd="sng">
            <a:solidFill>
              <a:srgbClr val="2876AB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8" name="Google Shape;168;g375fa193847_0_31"/>
          <p:cNvGrpSpPr/>
          <p:nvPr/>
        </p:nvGrpSpPr>
        <p:grpSpPr>
          <a:xfrm>
            <a:off x="7832891" y="-2955775"/>
            <a:ext cx="2000260" cy="6910920"/>
            <a:chOff x="0" y="-38100"/>
            <a:chExt cx="526800" cy="1820100"/>
          </a:xfrm>
        </p:grpSpPr>
        <p:sp>
          <p:nvSpPr>
            <p:cNvPr id="169" name="Google Shape;169;g375fa193847_0_31"/>
            <p:cNvSpPr/>
            <p:nvPr/>
          </p:nvSpPr>
          <p:spPr>
            <a:xfrm>
              <a:off x="0" y="0"/>
              <a:ext cx="526745" cy="1781863"/>
            </a:xfrm>
            <a:custGeom>
              <a:avLst/>
              <a:gdLst/>
              <a:ahLst/>
              <a:cxnLst/>
              <a:rect l="l" t="t" r="r" b="b"/>
              <a:pathLst>
                <a:path w="526745" h="1781863" extrusionOk="0">
                  <a:moveTo>
                    <a:pt x="197420" y="0"/>
                  </a:moveTo>
                  <a:lnTo>
                    <a:pt x="329325" y="0"/>
                  </a:lnTo>
                  <a:cubicBezTo>
                    <a:pt x="381684" y="0"/>
                    <a:pt x="431898" y="20800"/>
                    <a:pt x="468922" y="57823"/>
                  </a:cubicBezTo>
                  <a:cubicBezTo>
                    <a:pt x="505945" y="94847"/>
                    <a:pt x="526745" y="145061"/>
                    <a:pt x="526745" y="197420"/>
                  </a:cubicBezTo>
                  <a:lnTo>
                    <a:pt x="526745" y="1584443"/>
                  </a:lnTo>
                  <a:cubicBezTo>
                    <a:pt x="526745" y="1693475"/>
                    <a:pt x="438357" y="1781863"/>
                    <a:pt x="329325" y="1781863"/>
                  </a:cubicBezTo>
                  <a:lnTo>
                    <a:pt x="197420" y="1781863"/>
                  </a:lnTo>
                  <a:cubicBezTo>
                    <a:pt x="88388" y="1781863"/>
                    <a:pt x="0" y="1693475"/>
                    <a:pt x="0" y="1584443"/>
                  </a:cubicBezTo>
                  <a:lnTo>
                    <a:pt x="0" y="197420"/>
                  </a:lnTo>
                  <a:cubicBezTo>
                    <a:pt x="0" y="88388"/>
                    <a:pt x="88388" y="0"/>
                    <a:pt x="197420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50" tIns="91450" rIns="91450" bIns="9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g375fa193847_0_31"/>
            <p:cNvSpPr txBox="1"/>
            <p:nvPr/>
          </p:nvSpPr>
          <p:spPr>
            <a:xfrm>
              <a:off x="0" y="-38100"/>
              <a:ext cx="526800" cy="18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g375fa193847_0_31"/>
          <p:cNvSpPr txBox="1"/>
          <p:nvPr/>
        </p:nvSpPr>
        <p:spPr>
          <a:xfrm>
            <a:off x="1683288" y="5548938"/>
            <a:ext cx="5777400" cy="1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72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2876AB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Dataset</a:t>
            </a:r>
            <a:endParaRPr sz="1400"/>
          </a:p>
        </p:txBody>
      </p:sp>
      <p:sp>
        <p:nvSpPr>
          <p:cNvPr id="172" name="Google Shape;172;g375fa193847_0_31"/>
          <p:cNvSpPr txBox="1"/>
          <p:nvPr/>
        </p:nvSpPr>
        <p:spPr>
          <a:xfrm>
            <a:off x="8029725" y="4474025"/>
            <a:ext cx="8972400" cy="4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31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Lexend"/>
              <a:buChar char="●"/>
            </a:pPr>
            <a:r>
              <a:rPr lang="en-US" sz="3200">
                <a:latin typeface="Lexend"/>
                <a:ea typeface="Lexend"/>
                <a:cs typeface="Lexend"/>
                <a:sym typeface="Lexend"/>
              </a:rPr>
              <a:t>SBA 7(a) and 504 loans from 2020-Present</a:t>
            </a:r>
            <a:endParaRPr sz="3200">
              <a:latin typeface="Lexend"/>
              <a:ea typeface="Lexend"/>
              <a:cs typeface="Lexend"/>
              <a:sym typeface="Lexend"/>
            </a:endParaRPr>
          </a:p>
          <a:p>
            <a:pPr marL="457200" marR="0" lvl="0" indent="-431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exend"/>
              <a:buChar char="●"/>
            </a:pPr>
            <a:r>
              <a:rPr lang="en-US" sz="3200">
                <a:latin typeface="Lexend"/>
                <a:ea typeface="Lexend"/>
                <a:cs typeface="Lexend"/>
                <a:sym typeface="Lexend"/>
              </a:rPr>
              <a:t>Data such as:</a:t>
            </a:r>
            <a:endParaRPr sz="3200">
              <a:latin typeface="Lexend"/>
              <a:ea typeface="Lexend"/>
              <a:cs typeface="Lexend"/>
              <a:sym typeface="Lexend"/>
            </a:endParaRPr>
          </a:p>
          <a:p>
            <a:pPr marL="914400" marR="0" lvl="1" indent="-431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exend"/>
              <a:buChar char="○"/>
            </a:pPr>
            <a:r>
              <a:rPr lang="en-US" sz="3200">
                <a:latin typeface="Lexend"/>
                <a:ea typeface="Lexend"/>
                <a:cs typeface="Lexend"/>
                <a:sym typeface="Lexend"/>
              </a:rPr>
              <a:t>Borrower and lender information</a:t>
            </a:r>
            <a:endParaRPr sz="3200">
              <a:latin typeface="Lexend"/>
              <a:ea typeface="Lexend"/>
              <a:cs typeface="Lexend"/>
              <a:sym typeface="Lexend"/>
            </a:endParaRPr>
          </a:p>
          <a:p>
            <a:pPr marL="914400" marR="0" lvl="1" indent="-431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exend"/>
              <a:buChar char="○"/>
            </a:pPr>
            <a:r>
              <a:rPr lang="en-US" sz="3200">
                <a:latin typeface="Lexend"/>
                <a:ea typeface="Lexend"/>
                <a:cs typeface="Lexend"/>
                <a:sym typeface="Lexend"/>
              </a:rPr>
              <a:t>Approval amounts</a:t>
            </a:r>
            <a:endParaRPr sz="3200">
              <a:latin typeface="Lexend"/>
              <a:ea typeface="Lexend"/>
              <a:cs typeface="Lexend"/>
              <a:sym typeface="Lexend"/>
            </a:endParaRPr>
          </a:p>
          <a:p>
            <a:pPr marL="914400" marR="0" lvl="1" indent="-431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exend"/>
              <a:buChar char="○"/>
            </a:pPr>
            <a:r>
              <a:rPr lang="en-US" sz="3200">
                <a:latin typeface="Lexend"/>
                <a:ea typeface="Lexend"/>
                <a:cs typeface="Lexend"/>
                <a:sym typeface="Lexend"/>
              </a:rPr>
              <a:t>Business type and age</a:t>
            </a:r>
            <a:endParaRPr sz="3200">
              <a:latin typeface="Lexend"/>
              <a:ea typeface="Lexend"/>
              <a:cs typeface="Lexend"/>
              <a:sym typeface="Lexend"/>
            </a:endParaRPr>
          </a:p>
          <a:p>
            <a:pPr marL="914400" marR="0" lvl="1" indent="-4318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3200"/>
              <a:buFont typeface="Lexend"/>
              <a:buChar char="○"/>
            </a:pPr>
            <a:r>
              <a:rPr lang="en-US" sz="3200">
                <a:latin typeface="Lexend"/>
                <a:ea typeface="Lexend"/>
                <a:cs typeface="Lexend"/>
                <a:sym typeface="Lexend"/>
              </a:rPr>
              <a:t>Number of jobs supported from loan</a:t>
            </a:r>
            <a:endParaRPr sz="3200">
              <a:latin typeface="Lexend"/>
              <a:ea typeface="Lexend"/>
              <a:cs typeface="Lexend"/>
              <a:sym typeface="Lexend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73" name="Google Shape;173;g375fa193847_0_31"/>
          <p:cNvGrpSpPr/>
          <p:nvPr/>
        </p:nvGrpSpPr>
        <p:grpSpPr>
          <a:xfrm rot="-5400000">
            <a:off x="-2558882" y="-157749"/>
            <a:ext cx="2000154" cy="6910920"/>
            <a:chOff x="0" y="-38100"/>
            <a:chExt cx="526800" cy="1820100"/>
          </a:xfrm>
        </p:grpSpPr>
        <p:sp>
          <p:nvSpPr>
            <p:cNvPr id="174" name="Google Shape;174;g375fa193847_0_31"/>
            <p:cNvSpPr/>
            <p:nvPr/>
          </p:nvSpPr>
          <p:spPr>
            <a:xfrm>
              <a:off x="0" y="0"/>
              <a:ext cx="526745" cy="1781863"/>
            </a:xfrm>
            <a:custGeom>
              <a:avLst/>
              <a:gdLst/>
              <a:ahLst/>
              <a:cxnLst/>
              <a:rect l="l" t="t" r="r" b="b"/>
              <a:pathLst>
                <a:path w="526745" h="1781863" extrusionOk="0">
                  <a:moveTo>
                    <a:pt x="197420" y="0"/>
                  </a:moveTo>
                  <a:lnTo>
                    <a:pt x="329325" y="0"/>
                  </a:lnTo>
                  <a:cubicBezTo>
                    <a:pt x="381684" y="0"/>
                    <a:pt x="431898" y="20800"/>
                    <a:pt x="468922" y="57823"/>
                  </a:cubicBezTo>
                  <a:cubicBezTo>
                    <a:pt x="505945" y="94847"/>
                    <a:pt x="526745" y="145061"/>
                    <a:pt x="526745" y="197420"/>
                  </a:cubicBezTo>
                  <a:lnTo>
                    <a:pt x="526745" y="1584443"/>
                  </a:lnTo>
                  <a:cubicBezTo>
                    <a:pt x="526745" y="1693475"/>
                    <a:pt x="438357" y="1781863"/>
                    <a:pt x="329325" y="1781863"/>
                  </a:cubicBezTo>
                  <a:lnTo>
                    <a:pt x="197420" y="1781863"/>
                  </a:lnTo>
                  <a:cubicBezTo>
                    <a:pt x="88388" y="1781863"/>
                    <a:pt x="0" y="1693475"/>
                    <a:pt x="0" y="1584443"/>
                  </a:cubicBezTo>
                  <a:lnTo>
                    <a:pt x="0" y="197420"/>
                  </a:lnTo>
                  <a:cubicBezTo>
                    <a:pt x="0" y="88388"/>
                    <a:pt x="88388" y="0"/>
                    <a:pt x="197420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50" tIns="91450" rIns="91450" bIns="914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g375fa193847_0_31"/>
            <p:cNvSpPr txBox="1"/>
            <p:nvPr/>
          </p:nvSpPr>
          <p:spPr>
            <a:xfrm>
              <a:off x="0" y="-38100"/>
              <a:ext cx="526800" cy="18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6" name="Google Shape;176;g375fa193847_0_31"/>
          <p:cNvCxnSpPr/>
          <p:nvPr/>
        </p:nvCxnSpPr>
        <p:spPr>
          <a:xfrm>
            <a:off x="1895913" y="7156546"/>
            <a:ext cx="1941600" cy="0"/>
          </a:xfrm>
          <a:prstGeom prst="straightConnector1">
            <a:avLst/>
          </a:prstGeom>
          <a:noFill/>
          <a:ln w="190500" cap="flat" cmpd="sng">
            <a:solidFill>
              <a:srgbClr val="3D92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92CC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6"/>
          <p:cNvGrpSpPr/>
          <p:nvPr/>
        </p:nvGrpSpPr>
        <p:grpSpPr>
          <a:xfrm rot="10800000">
            <a:off x="918604" y="5469291"/>
            <a:ext cx="2654927" cy="6910173"/>
            <a:chOff x="0" y="-38100"/>
            <a:chExt cx="699240" cy="1819963"/>
          </a:xfrm>
        </p:grpSpPr>
        <p:sp>
          <p:nvSpPr>
            <p:cNvPr id="182" name="Google Shape;182;p6"/>
            <p:cNvSpPr/>
            <p:nvPr/>
          </p:nvSpPr>
          <p:spPr>
            <a:xfrm>
              <a:off x="0" y="0"/>
              <a:ext cx="699240" cy="1781863"/>
            </a:xfrm>
            <a:custGeom>
              <a:avLst/>
              <a:gdLst/>
              <a:ahLst/>
              <a:cxnLst/>
              <a:rect l="l" t="t" r="r" b="b"/>
              <a:pathLst>
                <a:path w="699240" h="1781863" extrusionOk="0">
                  <a:moveTo>
                    <a:pt x="148719" y="0"/>
                  </a:moveTo>
                  <a:lnTo>
                    <a:pt x="550521" y="0"/>
                  </a:lnTo>
                  <a:cubicBezTo>
                    <a:pt x="589964" y="0"/>
                    <a:pt x="627791" y="15669"/>
                    <a:pt x="655681" y="43559"/>
                  </a:cubicBezTo>
                  <a:cubicBezTo>
                    <a:pt x="683572" y="71449"/>
                    <a:pt x="699240" y="109276"/>
                    <a:pt x="699240" y="148719"/>
                  </a:cubicBezTo>
                  <a:lnTo>
                    <a:pt x="699240" y="1633145"/>
                  </a:lnTo>
                  <a:cubicBezTo>
                    <a:pt x="699240" y="1715280"/>
                    <a:pt x="632656" y="1781863"/>
                    <a:pt x="550521" y="1781863"/>
                  </a:cubicBezTo>
                  <a:lnTo>
                    <a:pt x="148719" y="1781863"/>
                  </a:lnTo>
                  <a:cubicBezTo>
                    <a:pt x="66584" y="1781863"/>
                    <a:pt x="0" y="1715280"/>
                    <a:pt x="0" y="1633145"/>
                  </a:cubicBezTo>
                  <a:lnTo>
                    <a:pt x="0" y="148719"/>
                  </a:lnTo>
                  <a:cubicBezTo>
                    <a:pt x="0" y="66584"/>
                    <a:pt x="66584" y="0"/>
                    <a:pt x="148719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 txBox="1"/>
            <p:nvPr/>
          </p:nvSpPr>
          <p:spPr>
            <a:xfrm>
              <a:off x="0" y="-38100"/>
              <a:ext cx="699240" cy="1819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4" name="Google Shape;184;p6"/>
          <p:cNvCxnSpPr/>
          <p:nvPr/>
        </p:nvCxnSpPr>
        <p:spPr>
          <a:xfrm>
            <a:off x="0" y="9277350"/>
            <a:ext cx="1945041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85" name="Google Shape;185;p6"/>
          <p:cNvGrpSpPr/>
          <p:nvPr/>
        </p:nvGrpSpPr>
        <p:grpSpPr>
          <a:xfrm>
            <a:off x="918604" y="-2636696"/>
            <a:ext cx="2654927" cy="6910173"/>
            <a:chOff x="0" y="-38100"/>
            <a:chExt cx="699240" cy="1819963"/>
          </a:xfrm>
        </p:grpSpPr>
        <p:sp>
          <p:nvSpPr>
            <p:cNvPr id="186" name="Google Shape;186;p6"/>
            <p:cNvSpPr/>
            <p:nvPr/>
          </p:nvSpPr>
          <p:spPr>
            <a:xfrm>
              <a:off x="0" y="0"/>
              <a:ext cx="699240" cy="1781863"/>
            </a:xfrm>
            <a:custGeom>
              <a:avLst/>
              <a:gdLst/>
              <a:ahLst/>
              <a:cxnLst/>
              <a:rect l="l" t="t" r="r" b="b"/>
              <a:pathLst>
                <a:path w="699240" h="1781863" extrusionOk="0">
                  <a:moveTo>
                    <a:pt x="148719" y="0"/>
                  </a:moveTo>
                  <a:lnTo>
                    <a:pt x="550521" y="0"/>
                  </a:lnTo>
                  <a:cubicBezTo>
                    <a:pt x="589964" y="0"/>
                    <a:pt x="627791" y="15669"/>
                    <a:pt x="655681" y="43559"/>
                  </a:cubicBezTo>
                  <a:cubicBezTo>
                    <a:pt x="683572" y="71449"/>
                    <a:pt x="699240" y="109276"/>
                    <a:pt x="699240" y="148719"/>
                  </a:cubicBezTo>
                  <a:lnTo>
                    <a:pt x="699240" y="1633145"/>
                  </a:lnTo>
                  <a:cubicBezTo>
                    <a:pt x="699240" y="1715280"/>
                    <a:pt x="632656" y="1781863"/>
                    <a:pt x="550521" y="1781863"/>
                  </a:cubicBezTo>
                  <a:lnTo>
                    <a:pt x="148719" y="1781863"/>
                  </a:lnTo>
                  <a:cubicBezTo>
                    <a:pt x="66584" y="1781863"/>
                    <a:pt x="0" y="1715280"/>
                    <a:pt x="0" y="1633145"/>
                  </a:cubicBezTo>
                  <a:lnTo>
                    <a:pt x="0" y="148719"/>
                  </a:lnTo>
                  <a:cubicBezTo>
                    <a:pt x="0" y="66584"/>
                    <a:pt x="66584" y="0"/>
                    <a:pt x="148719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 txBox="1"/>
            <p:nvPr/>
          </p:nvSpPr>
          <p:spPr>
            <a:xfrm>
              <a:off x="0" y="-38100"/>
              <a:ext cx="699240" cy="1819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6"/>
          <p:cNvSpPr/>
          <p:nvPr/>
        </p:nvSpPr>
        <p:spPr>
          <a:xfrm>
            <a:off x="10726140" y="2583786"/>
            <a:ext cx="4525006" cy="5119428"/>
          </a:xfrm>
          <a:custGeom>
            <a:avLst/>
            <a:gdLst/>
            <a:ahLst/>
            <a:cxnLst/>
            <a:rect l="l" t="t" r="r" b="b"/>
            <a:pathLst>
              <a:path w="4525006" h="5119428" extrusionOk="0">
                <a:moveTo>
                  <a:pt x="0" y="0"/>
                </a:moveTo>
                <a:lnTo>
                  <a:pt x="4525006" y="0"/>
                </a:lnTo>
                <a:lnTo>
                  <a:pt x="4525006" y="5119428"/>
                </a:lnTo>
                <a:lnTo>
                  <a:pt x="0" y="51194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89" name="Google Shape;189;p6"/>
          <p:cNvSpPr txBox="1"/>
          <p:nvPr/>
        </p:nvSpPr>
        <p:spPr>
          <a:xfrm>
            <a:off x="1573546" y="3560581"/>
            <a:ext cx="7768800" cy="3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4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62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Why You Should Care</a:t>
            </a:r>
            <a:endParaRPr sz="9562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92C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7"/>
          <p:cNvCxnSpPr/>
          <p:nvPr/>
        </p:nvCxnSpPr>
        <p:spPr>
          <a:xfrm>
            <a:off x="0" y="9239250"/>
            <a:ext cx="19450414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p7"/>
          <p:cNvSpPr txBox="1"/>
          <p:nvPr/>
        </p:nvSpPr>
        <p:spPr>
          <a:xfrm>
            <a:off x="2152736" y="1685959"/>
            <a:ext cx="139824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0" b="0" i="0" u="none" strike="noStrike" cap="none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59%</a:t>
            </a:r>
            <a:endParaRPr/>
          </a:p>
        </p:txBody>
      </p:sp>
      <p:sp>
        <p:nvSpPr>
          <p:cNvPr id="196" name="Google Shape;196;p7"/>
          <p:cNvSpPr txBox="1"/>
          <p:nvPr/>
        </p:nvSpPr>
        <p:spPr>
          <a:xfrm>
            <a:off x="4083208" y="5056754"/>
            <a:ext cx="101214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of small businesses applied for a loan in 2023</a:t>
            </a:r>
            <a:endParaRPr/>
          </a:p>
        </p:txBody>
      </p:sp>
      <p:sp>
        <p:nvSpPr>
          <p:cNvPr id="197" name="Google Shape;197;p7"/>
          <p:cNvSpPr txBox="1"/>
          <p:nvPr/>
        </p:nvSpPr>
        <p:spPr>
          <a:xfrm>
            <a:off x="13914126" y="9563100"/>
            <a:ext cx="4095212" cy="372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FFFFFF"/>
                </a:solidFill>
                <a:latin typeface="Cardo"/>
                <a:ea typeface="Cardo"/>
                <a:cs typeface="Cardo"/>
                <a:sym typeface="Cardo"/>
              </a:rPr>
              <a:t>(Federal Reserve Banks, 2024)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0311" r="-20309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grpSp>
        <p:nvGrpSpPr>
          <p:cNvPr id="203" name="Google Shape;203;p8"/>
          <p:cNvGrpSpPr/>
          <p:nvPr/>
        </p:nvGrpSpPr>
        <p:grpSpPr>
          <a:xfrm rot="-5400000">
            <a:off x="-1297893" y="-974124"/>
            <a:ext cx="1999985" cy="6910173"/>
            <a:chOff x="0" y="-38100"/>
            <a:chExt cx="526745" cy="1819963"/>
          </a:xfrm>
        </p:grpSpPr>
        <p:sp>
          <p:nvSpPr>
            <p:cNvPr id="204" name="Google Shape;204;p8"/>
            <p:cNvSpPr/>
            <p:nvPr/>
          </p:nvSpPr>
          <p:spPr>
            <a:xfrm>
              <a:off x="0" y="0"/>
              <a:ext cx="526745" cy="1781863"/>
            </a:xfrm>
            <a:custGeom>
              <a:avLst/>
              <a:gdLst/>
              <a:ahLst/>
              <a:cxnLst/>
              <a:rect l="l" t="t" r="r" b="b"/>
              <a:pathLst>
                <a:path w="526745" h="1781863" extrusionOk="0">
                  <a:moveTo>
                    <a:pt x="197420" y="0"/>
                  </a:moveTo>
                  <a:lnTo>
                    <a:pt x="329325" y="0"/>
                  </a:lnTo>
                  <a:cubicBezTo>
                    <a:pt x="381684" y="0"/>
                    <a:pt x="431898" y="20800"/>
                    <a:pt x="468922" y="57823"/>
                  </a:cubicBezTo>
                  <a:cubicBezTo>
                    <a:pt x="505945" y="94847"/>
                    <a:pt x="526745" y="145061"/>
                    <a:pt x="526745" y="197420"/>
                  </a:cubicBezTo>
                  <a:lnTo>
                    <a:pt x="526745" y="1584443"/>
                  </a:lnTo>
                  <a:cubicBezTo>
                    <a:pt x="526745" y="1693475"/>
                    <a:pt x="438357" y="1781863"/>
                    <a:pt x="329325" y="1781863"/>
                  </a:cubicBezTo>
                  <a:lnTo>
                    <a:pt x="197420" y="1781863"/>
                  </a:lnTo>
                  <a:cubicBezTo>
                    <a:pt x="88388" y="1781863"/>
                    <a:pt x="0" y="1693475"/>
                    <a:pt x="0" y="1584443"/>
                  </a:cubicBezTo>
                  <a:lnTo>
                    <a:pt x="0" y="197420"/>
                  </a:lnTo>
                  <a:cubicBezTo>
                    <a:pt x="0" y="88388"/>
                    <a:pt x="88388" y="0"/>
                    <a:pt x="197420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 txBox="1"/>
            <p:nvPr/>
          </p:nvSpPr>
          <p:spPr>
            <a:xfrm>
              <a:off x="0" y="-38100"/>
              <a:ext cx="526745" cy="1819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8"/>
          <p:cNvGrpSpPr/>
          <p:nvPr/>
        </p:nvGrpSpPr>
        <p:grpSpPr>
          <a:xfrm rot="-5400000">
            <a:off x="1147498" y="3331183"/>
            <a:ext cx="4090614" cy="4901952"/>
            <a:chOff x="0" y="-38100"/>
            <a:chExt cx="1151289" cy="1379637"/>
          </a:xfrm>
        </p:grpSpPr>
        <p:sp>
          <p:nvSpPr>
            <p:cNvPr id="207" name="Google Shape;207;p8"/>
            <p:cNvSpPr/>
            <p:nvPr/>
          </p:nvSpPr>
          <p:spPr>
            <a:xfrm>
              <a:off x="0" y="0"/>
              <a:ext cx="1151289" cy="1341537"/>
            </a:xfrm>
            <a:custGeom>
              <a:avLst/>
              <a:gdLst/>
              <a:ahLst/>
              <a:cxnLst/>
              <a:rect l="l" t="t" r="r" b="b"/>
              <a:pathLst>
                <a:path w="1151289" h="1341537" extrusionOk="0">
                  <a:moveTo>
                    <a:pt x="96523" y="0"/>
                  </a:moveTo>
                  <a:lnTo>
                    <a:pt x="1054766" y="0"/>
                  </a:lnTo>
                  <a:cubicBezTo>
                    <a:pt x="1108074" y="0"/>
                    <a:pt x="1151289" y="43215"/>
                    <a:pt x="1151289" y="96523"/>
                  </a:cubicBezTo>
                  <a:lnTo>
                    <a:pt x="1151289" y="1245014"/>
                  </a:lnTo>
                  <a:cubicBezTo>
                    <a:pt x="1151289" y="1298322"/>
                    <a:pt x="1108074" y="1341537"/>
                    <a:pt x="1054766" y="1341537"/>
                  </a:cubicBezTo>
                  <a:lnTo>
                    <a:pt x="96523" y="1341537"/>
                  </a:lnTo>
                  <a:cubicBezTo>
                    <a:pt x="43215" y="1341537"/>
                    <a:pt x="0" y="1298322"/>
                    <a:pt x="0" y="1245014"/>
                  </a:cubicBezTo>
                  <a:lnTo>
                    <a:pt x="0" y="96523"/>
                  </a:lnTo>
                  <a:cubicBezTo>
                    <a:pt x="0" y="43215"/>
                    <a:pt x="43215" y="0"/>
                    <a:pt x="96523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 txBox="1"/>
            <p:nvPr/>
          </p:nvSpPr>
          <p:spPr>
            <a:xfrm>
              <a:off x="0" y="-38100"/>
              <a:ext cx="1151289" cy="1379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8"/>
          <p:cNvGrpSpPr/>
          <p:nvPr/>
        </p:nvGrpSpPr>
        <p:grpSpPr>
          <a:xfrm rot="-5400000">
            <a:off x="7098675" y="3331149"/>
            <a:ext cx="4090645" cy="4901988"/>
            <a:chOff x="0" y="-38100"/>
            <a:chExt cx="1151289" cy="1379637"/>
          </a:xfrm>
        </p:grpSpPr>
        <p:sp>
          <p:nvSpPr>
            <p:cNvPr id="210" name="Google Shape;210;p8"/>
            <p:cNvSpPr/>
            <p:nvPr/>
          </p:nvSpPr>
          <p:spPr>
            <a:xfrm>
              <a:off x="0" y="0"/>
              <a:ext cx="1151289" cy="1341537"/>
            </a:xfrm>
            <a:custGeom>
              <a:avLst/>
              <a:gdLst/>
              <a:ahLst/>
              <a:cxnLst/>
              <a:rect l="l" t="t" r="r" b="b"/>
              <a:pathLst>
                <a:path w="1151289" h="1341537" extrusionOk="0">
                  <a:moveTo>
                    <a:pt x="96523" y="0"/>
                  </a:moveTo>
                  <a:lnTo>
                    <a:pt x="1054766" y="0"/>
                  </a:lnTo>
                  <a:cubicBezTo>
                    <a:pt x="1108074" y="0"/>
                    <a:pt x="1151289" y="43215"/>
                    <a:pt x="1151289" y="96523"/>
                  </a:cubicBezTo>
                  <a:lnTo>
                    <a:pt x="1151289" y="1245014"/>
                  </a:lnTo>
                  <a:cubicBezTo>
                    <a:pt x="1151289" y="1298322"/>
                    <a:pt x="1108074" y="1341537"/>
                    <a:pt x="1054766" y="1341537"/>
                  </a:cubicBezTo>
                  <a:lnTo>
                    <a:pt x="96523" y="1341537"/>
                  </a:lnTo>
                  <a:cubicBezTo>
                    <a:pt x="43215" y="1341537"/>
                    <a:pt x="0" y="1298322"/>
                    <a:pt x="0" y="1245014"/>
                  </a:cubicBezTo>
                  <a:lnTo>
                    <a:pt x="0" y="96523"/>
                  </a:lnTo>
                  <a:cubicBezTo>
                    <a:pt x="0" y="43215"/>
                    <a:pt x="43215" y="0"/>
                    <a:pt x="96523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 txBox="1"/>
            <p:nvPr/>
          </p:nvSpPr>
          <p:spPr>
            <a:xfrm>
              <a:off x="0" y="-38100"/>
              <a:ext cx="1151289" cy="1379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8"/>
          <p:cNvGrpSpPr/>
          <p:nvPr/>
        </p:nvGrpSpPr>
        <p:grpSpPr>
          <a:xfrm rot="-5400000">
            <a:off x="12848772" y="3331149"/>
            <a:ext cx="4090645" cy="4901988"/>
            <a:chOff x="0" y="-38100"/>
            <a:chExt cx="1151289" cy="1379637"/>
          </a:xfrm>
        </p:grpSpPr>
        <p:sp>
          <p:nvSpPr>
            <p:cNvPr id="213" name="Google Shape;213;p8"/>
            <p:cNvSpPr/>
            <p:nvPr/>
          </p:nvSpPr>
          <p:spPr>
            <a:xfrm>
              <a:off x="0" y="0"/>
              <a:ext cx="1151289" cy="1341537"/>
            </a:xfrm>
            <a:custGeom>
              <a:avLst/>
              <a:gdLst/>
              <a:ahLst/>
              <a:cxnLst/>
              <a:rect l="l" t="t" r="r" b="b"/>
              <a:pathLst>
                <a:path w="1151289" h="1341537" extrusionOk="0">
                  <a:moveTo>
                    <a:pt x="96523" y="0"/>
                  </a:moveTo>
                  <a:lnTo>
                    <a:pt x="1054766" y="0"/>
                  </a:lnTo>
                  <a:cubicBezTo>
                    <a:pt x="1108074" y="0"/>
                    <a:pt x="1151289" y="43215"/>
                    <a:pt x="1151289" y="96523"/>
                  </a:cubicBezTo>
                  <a:lnTo>
                    <a:pt x="1151289" y="1245014"/>
                  </a:lnTo>
                  <a:cubicBezTo>
                    <a:pt x="1151289" y="1298322"/>
                    <a:pt x="1108074" y="1341537"/>
                    <a:pt x="1054766" y="1341537"/>
                  </a:cubicBezTo>
                  <a:lnTo>
                    <a:pt x="96523" y="1341537"/>
                  </a:lnTo>
                  <a:cubicBezTo>
                    <a:pt x="43215" y="1341537"/>
                    <a:pt x="0" y="1298322"/>
                    <a:pt x="0" y="1245014"/>
                  </a:cubicBezTo>
                  <a:lnTo>
                    <a:pt x="0" y="96523"/>
                  </a:lnTo>
                  <a:cubicBezTo>
                    <a:pt x="0" y="43215"/>
                    <a:pt x="43215" y="0"/>
                    <a:pt x="96523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 txBox="1"/>
            <p:nvPr/>
          </p:nvSpPr>
          <p:spPr>
            <a:xfrm>
              <a:off x="0" y="-38100"/>
              <a:ext cx="1151289" cy="13796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8"/>
          <p:cNvGrpSpPr/>
          <p:nvPr/>
        </p:nvGrpSpPr>
        <p:grpSpPr>
          <a:xfrm>
            <a:off x="15201900" y="-6833190"/>
            <a:ext cx="3086100" cy="10418331"/>
            <a:chOff x="0" y="-38100"/>
            <a:chExt cx="812800" cy="2743923"/>
          </a:xfrm>
        </p:grpSpPr>
        <p:sp>
          <p:nvSpPr>
            <p:cNvPr id="216" name="Google Shape;216;p8"/>
            <p:cNvSpPr/>
            <p:nvPr/>
          </p:nvSpPr>
          <p:spPr>
            <a:xfrm>
              <a:off x="0" y="0"/>
              <a:ext cx="812800" cy="2705823"/>
            </a:xfrm>
            <a:custGeom>
              <a:avLst/>
              <a:gdLst/>
              <a:ahLst/>
              <a:cxnLst/>
              <a:rect l="l" t="t" r="r" b="b"/>
              <a:pathLst>
                <a:path w="812800" h="2705823" extrusionOk="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577882"/>
                  </a:lnTo>
                  <a:cubicBezTo>
                    <a:pt x="812800" y="2648542"/>
                    <a:pt x="755519" y="2705823"/>
                    <a:pt x="684859" y="2705823"/>
                  </a:cubicBezTo>
                  <a:lnTo>
                    <a:pt x="127941" y="2705823"/>
                  </a:lnTo>
                  <a:cubicBezTo>
                    <a:pt x="94009" y="2705823"/>
                    <a:pt x="61467" y="2692343"/>
                    <a:pt x="37473" y="2668350"/>
                  </a:cubicBezTo>
                  <a:cubicBezTo>
                    <a:pt x="13479" y="2644356"/>
                    <a:pt x="0" y="2611814"/>
                    <a:pt x="0" y="2577882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>
              <a:gsLst>
                <a:gs pos="0">
                  <a:srgbClr val="001431"/>
                </a:gs>
                <a:gs pos="100000">
                  <a:srgbClr val="3D92CC">
                    <a:alpha val="47450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 txBox="1"/>
            <p:nvPr/>
          </p:nvSpPr>
          <p:spPr>
            <a:xfrm>
              <a:off x="0" y="-38100"/>
              <a:ext cx="812800" cy="27439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8"/>
          <p:cNvSpPr txBox="1"/>
          <p:nvPr/>
        </p:nvSpPr>
        <p:spPr>
          <a:xfrm>
            <a:off x="4418403" y="1928645"/>
            <a:ext cx="9451194" cy="107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2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0" i="0" u="none" strike="noStrike" cap="none">
                <a:solidFill>
                  <a:srgbClr val="2876AB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Impact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7357026" y="5107750"/>
            <a:ext cx="3774000" cy="13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73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Risk Mitigation</a:t>
            </a:r>
            <a:endParaRPr sz="6000"/>
          </a:p>
        </p:txBody>
      </p:sp>
      <p:sp>
        <p:nvSpPr>
          <p:cNvPr id="220" name="Google Shape;220;p8"/>
          <p:cNvSpPr txBox="1"/>
          <p:nvPr/>
        </p:nvSpPr>
        <p:spPr>
          <a:xfrm>
            <a:off x="12507000" y="4396600"/>
            <a:ext cx="4774200" cy="27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Lending Strategy Improvement</a:t>
            </a:r>
            <a:endParaRPr sz="6000"/>
          </a:p>
        </p:txBody>
      </p:sp>
      <p:sp>
        <p:nvSpPr>
          <p:cNvPr id="221" name="Google Shape;221;p8"/>
          <p:cNvSpPr txBox="1"/>
          <p:nvPr/>
        </p:nvSpPr>
        <p:spPr>
          <a:xfrm>
            <a:off x="1475321" y="3934589"/>
            <a:ext cx="3435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Fostering Small Business Growth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Custom</PresentationFormat>
  <Paragraphs>135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DM Serif Display</vt:lpstr>
      <vt:lpstr>League Spartan</vt:lpstr>
      <vt:lpstr>Lexend</vt:lpstr>
      <vt:lpstr>Calibri</vt:lpstr>
      <vt:lpstr>Cardo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Abhiroop Kumar</cp:lastModifiedBy>
  <cp:revision>1</cp:revision>
  <dcterms:created xsi:type="dcterms:W3CDTF">2006-08-16T00:00:00Z</dcterms:created>
  <dcterms:modified xsi:type="dcterms:W3CDTF">2025-08-11T14:40:29Z</dcterms:modified>
</cp:coreProperties>
</file>