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72" y="-8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15-04-2019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15-04-2019</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7689" y="336264"/>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11349" y="336264"/>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IN" sz="4800" dirty="0"/>
              <a:t>Activity Recognition &amp; Personalised Recommendation System, IoT </a:t>
            </a:r>
          </a:p>
        </p:txBody>
      </p:sp>
      <p:sp>
        <p:nvSpPr>
          <p:cNvPr id="7" name="Text Placeholder 22"/>
          <p:cNvSpPr txBox="1">
            <a:spLocks/>
          </p:cNvSpPr>
          <p:nvPr/>
        </p:nvSpPr>
        <p:spPr>
          <a:xfrm>
            <a:off x="2611349" y="1470120"/>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Abhirup Dey | Dr. Rajkumar R | SCOPE</a:t>
            </a:r>
          </a:p>
        </p:txBody>
      </p:sp>
      <mc:AlternateContent xmlns:mc="http://schemas.openxmlformats.org/markup-compatibility/2006" xmlns:a14="http://schemas.microsoft.com/office/drawing/2010/main">
        <mc:Choice Requires="a14">
          <p:sp>
            <p:nvSpPr>
              <p:cNvPr id="10" name="Content Placeholder 10"/>
              <p:cNvSpPr txBox="1">
                <a:spLocks/>
              </p:cNvSpPr>
              <p:nvPr/>
            </p:nvSpPr>
            <p:spPr>
              <a:xfrm>
                <a:off x="337689" y="10925542"/>
                <a:ext cx="10350000" cy="1896672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sz="2400" dirty="0"/>
                  <a:t>The cloud architecture is established based on a particular model architecture combining several components. Which is resulting creating a hybrid model for IoT and machine learning by connecting them through a web-based platform. By adding more functionalities, we can expand due to scalability.</a:t>
                </a:r>
              </a:p>
              <a:p>
                <a:pPr algn="just"/>
                <a:r>
                  <a:rPr lang="en-IN" sz="2400" dirty="0"/>
                  <a:t>The whole architecture is can be divided into two parts based on the model architecture. The first is the IoT model which is the user interaction model and the other is the machine learning part, which is the server-side model.</a:t>
                </a:r>
              </a:p>
              <a:p>
                <a:pPr algn="just"/>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pPr algn="just"/>
                <a:r>
                  <a:rPr lang="en-IN" sz="2400" dirty="0"/>
                  <a:t>The activity recognition unit identifies the activity mainly based on two sensor units which are accelerometer and gyroscope. Now the accelerometer captures the motion and positioning based on the Cartesian coordinate measurement system. It measures the three axis sensor values as x, y and z which are perpendicular to each other. The sensor values will give a similar output as gravitation force ‘g’ (9.81 m/s</a:t>
                </a:r>
                <a:r>
                  <a:rPr lang="en-IN" sz="2400" baseline="30000" dirty="0"/>
                  <a:t>2</a:t>
                </a:r>
                <a:r>
                  <a:rPr lang="en-IN" sz="2400" dirty="0"/>
                  <a:t>). Which is calculated by the equation –</a:t>
                </a:r>
              </a:p>
              <a:p>
                <a:pPr algn="ctr"/>
                <a:r>
                  <a:rPr lang="en-IN" sz="2800" dirty="0" err="1"/>
                  <a:t>gl</a:t>
                </a:r>
                <a:r>
                  <a:rPr lang="en-IN" sz="2800" dirty="0"/>
                  <a:t> = ∑ (x</a:t>
                </a:r>
                <a:r>
                  <a:rPr lang="en-IN" sz="2800" baseline="30000" dirty="0"/>
                  <a:t>2</a:t>
                </a:r>
                <a:r>
                  <a:rPr lang="en-IN" sz="2800" dirty="0"/>
                  <a:t> + y</a:t>
                </a:r>
                <a:r>
                  <a:rPr lang="en-IN" sz="2800" baseline="30000" dirty="0"/>
                  <a:t>2</a:t>
                </a:r>
                <a:r>
                  <a:rPr lang="en-IN" sz="2800" dirty="0"/>
                  <a:t> + z</a:t>
                </a:r>
                <a:r>
                  <a:rPr lang="en-IN" sz="2800" baseline="30000" dirty="0"/>
                  <a:t>2</a:t>
                </a:r>
                <a:r>
                  <a:rPr lang="en-IN" sz="2800" dirty="0"/>
                  <a:t>)</a:t>
                </a:r>
                <a:r>
                  <a:rPr lang="en-IN" sz="2800" baseline="30000" dirty="0"/>
                  <a:t>0,5</a:t>
                </a:r>
                <a:endParaRPr lang="en-IN" sz="2800" dirty="0"/>
              </a:p>
              <a:p>
                <a:pPr algn="just"/>
                <a:r>
                  <a:rPr lang="en-IN" sz="2400" dirty="0"/>
                  <a:t>A physical jerk is accompanied to the system for the occurrence of rate of changes, which can represent the derivative of acceleration w.r.t time. Despite of the consideration of the acceleration being zero, low or high it detects the changes regarded. Contrasting with the jerk, the Activity Unit declare the current level of acceleration which is being occurred. We can define the activity unit value by the following equation-</a:t>
                </a:r>
              </a:p>
              <a:p>
                <a:pPr algn="just"/>
                <a:endParaRPr lang="en-IN" sz="2400" dirty="0"/>
              </a:p>
              <a:p>
                <a:pPr algn="just"/>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𝐴𝑈</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𝑁</m:t>
                          </m:r>
                        </m:den>
                      </m:f>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𝑛</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𝑚𝑒𝑎𝑛</m:t>
                                          </m:r>
                                        </m:sub>
                                      </m:sSub>
                                      <m:r>
                                        <a:rPr lang="en-IN" sz="2400" i="1">
                                          <a:latin typeface="Cambria Math" panose="02040503050406030204" pitchFamily="18" charset="0"/>
                                        </a:rPr>
                                        <m:t>)</m:t>
                                      </m:r>
                                    </m:e>
                                    <m:sup>
                                      <m:r>
                                        <a:rPr lang="en-IN" sz="2400" i="1">
                                          <a:latin typeface="Cambria Math" panose="02040503050406030204" pitchFamily="18" charset="0"/>
                                        </a:rPr>
                                        <m:t>2</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𝑚𝑒𝑎𝑛</m:t>
                                          </m:r>
                                        </m:sub>
                                      </m:sSub>
                                      <m:r>
                                        <a:rPr lang="en-IN" sz="2400" i="1">
                                          <a:latin typeface="Cambria Math" panose="02040503050406030204" pitchFamily="18" charset="0"/>
                                        </a:rPr>
                                        <m:t>)</m:t>
                                      </m:r>
                                    </m:e>
                                    <m:sup>
                                      <m:r>
                                        <a:rPr lang="en-IN" sz="2400" i="1">
                                          <a:latin typeface="Cambria Math" panose="02040503050406030204" pitchFamily="18" charset="0"/>
                                        </a:rPr>
                                        <m:t>2</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𝑧</m:t>
                                          </m:r>
                                        </m:e>
                                        <m:sub>
                                          <m:r>
                                            <a:rPr lang="en-IN" sz="2400" i="1">
                                              <a:latin typeface="Cambria Math" panose="02040503050406030204" pitchFamily="18" charset="0"/>
                                            </a:rPr>
                                            <m:t>𝑛</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𝑧</m:t>
                                          </m:r>
                                        </m:e>
                                        <m:sub>
                                          <m:r>
                                            <a:rPr lang="en-IN" sz="2400" i="1">
                                              <a:latin typeface="Cambria Math" panose="02040503050406030204" pitchFamily="18" charset="0"/>
                                            </a:rPr>
                                            <m:t>𝑚𝑒𝑎𝑛</m:t>
                                          </m:r>
                                        </m:sub>
                                      </m:sSub>
                                      <m:r>
                                        <a:rPr lang="en-IN" sz="2400" i="1">
                                          <a:latin typeface="Cambria Math" panose="02040503050406030204" pitchFamily="18" charset="0"/>
                                        </a:rPr>
                                        <m:t>)</m:t>
                                      </m:r>
                                    </m:e>
                                    <m:sup>
                                      <m:r>
                                        <a:rPr lang="en-IN" sz="2400" i="1">
                                          <a:latin typeface="Cambria Math" panose="02040503050406030204" pitchFamily="18" charset="0"/>
                                        </a:rPr>
                                        <m:t>2</m:t>
                                      </m:r>
                                    </m:sup>
                                  </m:sSup>
                                </m:e>
                              </m:d>
                            </m:e>
                            <m:sup>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sup>
                          </m:sSup>
                        </m:e>
                      </m:nary>
                    </m:oMath>
                  </m:oMathPara>
                </a14:m>
                <a:endParaRPr lang="en-IN" sz="2400" dirty="0"/>
              </a:p>
              <a:p>
                <a:pPr algn="just"/>
                <a:r>
                  <a:rPr lang="en-IN" sz="2400" dirty="0"/>
                  <a:t>Assuming the sensor reading as 32 Hz and sensor rotation by 90 degree, it is required that the force of acceleration on one axis, which had no gravity influence, will be able the acquire the gravity force of one tau, which is about 63.2%, within 2 seconds. This small amount period will provide 64 data triples converted as a usable window frame for activity recognition. The requirement for time leads to an average of 0.95 as a value for ‘a’ using the following equation, where the provided average is analogous to the values of </a:t>
                </a:r>
                <a:r>
                  <a:rPr lang="en-IN" sz="2400" dirty="0" err="1"/>
                  <a:t>y</a:t>
                </a:r>
                <a:r>
                  <a:rPr lang="en-IN" sz="2400" baseline="-25000" dirty="0" err="1"/>
                  <a:t>mean</a:t>
                </a:r>
                <a:r>
                  <a:rPr lang="en-IN" sz="2400" dirty="0"/>
                  <a:t> and </a:t>
                </a:r>
                <a:r>
                  <a:rPr lang="en-IN" sz="2400" dirty="0" err="1"/>
                  <a:t>z</a:t>
                </a:r>
                <a:r>
                  <a:rPr lang="en-IN" sz="2400" baseline="-25000" dirty="0" err="1"/>
                  <a:t>mean</a:t>
                </a:r>
                <a:r>
                  <a:rPr lang="en-IN" sz="2400" dirty="0"/>
                  <a:t>.</a:t>
                </a:r>
              </a:p>
              <a:p>
                <a:pPr algn="just"/>
                <a:endParaRPr lang="en-IN" sz="2400" dirty="0"/>
              </a:p>
              <a:p>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𝑚𝑒𝑎𝑛</m:t>
                          </m:r>
                        </m:sub>
                      </m:sSub>
                      <m:d>
                        <m:dPr>
                          <m:ctrlPr>
                            <a:rPr lang="en-IN" sz="2400" i="1">
                              <a:latin typeface="Cambria Math" panose="02040503050406030204" pitchFamily="18" charset="0"/>
                            </a:rPr>
                          </m:ctrlPr>
                        </m:dPr>
                        <m:e>
                          <m:r>
                            <a:rPr lang="en-IN" sz="2400" i="1">
                              <a:latin typeface="Cambria Math" panose="02040503050406030204" pitchFamily="18" charset="0"/>
                            </a:rPr>
                            <m:t>𝑛</m:t>
                          </m:r>
                        </m:e>
                      </m:d>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𝑚𝑒𝑎𝑛</m:t>
                          </m:r>
                        </m:sub>
                      </m:sSub>
                      <m:d>
                        <m:dPr>
                          <m:ctrlPr>
                            <a:rPr lang="en-IN" sz="2400" i="1">
                              <a:latin typeface="Cambria Math" panose="02040503050406030204" pitchFamily="18" charset="0"/>
                            </a:rPr>
                          </m:ctrlPr>
                        </m:dPr>
                        <m:e>
                          <m:r>
                            <a:rPr lang="en-IN" sz="2400" i="1">
                              <a:latin typeface="Cambria Math" panose="02040503050406030204" pitchFamily="18" charset="0"/>
                            </a:rPr>
                            <m:t>𝑛</m:t>
                          </m:r>
                          <m:r>
                            <a:rPr lang="en-IN" sz="2400" i="1">
                              <a:latin typeface="Cambria Math" panose="02040503050406030204" pitchFamily="18" charset="0"/>
                            </a:rPr>
                            <m:t>−1</m:t>
                          </m:r>
                        </m:e>
                      </m:d>
                      <m:r>
                        <a:rPr lang="en-IN" sz="2400" i="1">
                          <a:latin typeface="Cambria Math" panose="02040503050406030204" pitchFamily="18" charset="0"/>
                        </a:rPr>
                        <m:t>∙</m:t>
                      </m:r>
                      <m:r>
                        <a:rPr lang="en-IN" sz="2400" i="1">
                          <a:latin typeface="Cambria Math" panose="02040503050406030204" pitchFamily="18" charset="0"/>
                        </a:rPr>
                        <m:t>𝑎</m:t>
                      </m:r>
                      <m:r>
                        <a:rPr lang="en-IN" sz="2400" i="1">
                          <a:latin typeface="Cambria Math" panose="02040503050406030204" pitchFamily="18" charset="0"/>
                        </a:rPr>
                        <m:t>+</m:t>
                      </m:r>
                      <m:r>
                        <a:rPr lang="en-IN" sz="2400" i="1">
                          <a:latin typeface="Cambria Math" panose="02040503050406030204" pitchFamily="18" charset="0"/>
                        </a:rPr>
                        <m:t>𝑋</m:t>
                      </m:r>
                      <m:r>
                        <a:rPr lang="en-IN" sz="2400" i="1">
                          <a:latin typeface="Cambria Math" panose="02040503050406030204" pitchFamily="18" charset="0"/>
                        </a:rPr>
                        <m:t>(</m:t>
                      </m:r>
                      <m:r>
                        <a:rPr lang="en-IN" sz="2400" i="1">
                          <a:latin typeface="Cambria Math" panose="02040503050406030204" pitchFamily="18" charset="0"/>
                        </a:rPr>
                        <m:t>𝑛</m:t>
                      </m:r>
                      <m:r>
                        <a:rPr lang="en-IN" sz="2400" i="1">
                          <a:latin typeface="Cambria Math" panose="02040503050406030204" pitchFamily="18" charset="0"/>
                        </a:rPr>
                        <m:t>)∙(1−</m:t>
                      </m:r>
                      <m:r>
                        <a:rPr lang="en-IN" sz="2400" i="1">
                          <a:latin typeface="Cambria Math" panose="02040503050406030204" pitchFamily="18" charset="0"/>
                        </a:rPr>
                        <m:t>𝑎</m:t>
                      </m:r>
                      <m:r>
                        <a:rPr lang="en-IN" sz="2400" i="1">
                          <a:latin typeface="Cambria Math" panose="02040503050406030204" pitchFamily="18" charset="0"/>
                        </a:rPr>
                        <m:t>)</m:t>
                      </m:r>
                    </m:oMath>
                  </m:oMathPara>
                </a14:m>
                <a:endParaRPr lang="en-IN" sz="2400" dirty="0"/>
              </a:p>
              <a:p>
                <a:pPr algn="just"/>
                <a:r>
                  <a:rPr lang="en-IN" sz="2400" dirty="0"/>
                  <a:t>The calculated estimation is being measured up by the consideration of using mean acceleration values for each axis.</a:t>
                </a:r>
              </a:p>
            </p:txBody>
          </p:sp>
        </mc:Choice>
        <mc:Fallback xmlns="">
          <p:sp>
            <p:nvSpPr>
              <p:cNvPr id="10" name="Content Placeholder 10"/>
              <p:cNvSpPr txBox="1">
                <a:spLocks noRot="1" noChangeAspect="1" noMove="1" noResize="1" noEditPoints="1" noAdjustHandles="1" noChangeArrowheads="1" noChangeShapeType="1" noTextEdit="1"/>
              </p:cNvSpPr>
              <p:nvPr/>
            </p:nvSpPr>
            <p:spPr>
              <a:xfrm>
                <a:off x="337689" y="10925542"/>
                <a:ext cx="10350000" cy="18966722"/>
              </a:xfrm>
              <a:prstGeom prst="rect">
                <a:avLst/>
              </a:prstGeom>
              <a:blipFill>
                <a:blip r:embed="rId2"/>
                <a:stretch>
                  <a:fillRect l="-823" t="-417" r="-823" b="-385"/>
                </a:stretch>
              </a:blipFill>
              <a:ln w="15875">
                <a:solidFill>
                  <a:schemeClr val="accent1">
                    <a:shade val="50000"/>
                  </a:schemeClr>
                </a:solidFill>
              </a:ln>
            </p:spPr>
            <p:txBody>
              <a:bodyPr/>
              <a:lstStyle/>
              <a:p>
                <a:r>
                  <a:rPr lang="en-IN">
                    <a:noFill/>
                  </a:rPr>
                  <a:t> </a:t>
                </a:r>
              </a:p>
            </p:txBody>
          </p:sp>
        </mc:Fallback>
      </mc:AlternateContent>
      <p:sp>
        <p:nvSpPr>
          <p:cNvPr id="11" name="Text Placeholder 68"/>
          <p:cNvSpPr txBox="1">
            <a:spLocks/>
          </p:cNvSpPr>
          <p:nvPr/>
        </p:nvSpPr>
        <p:spPr>
          <a:xfrm>
            <a:off x="10687689" y="3062720"/>
            <a:ext cx="10315913" cy="1393125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The training dataset loads the data as total acceleration on the basis of x, y and z axis returns a NumPy array and prints the shape of that array. The training data comprises with 7352 rows with each window concluding 128 observations. It can be ensured that each and every file is stacked in a way the features partitioned in another dimension, using </a:t>
            </a:r>
            <a:r>
              <a:rPr lang="en-IN" dirty="0" err="1"/>
              <a:t>dstack</a:t>
            </a:r>
            <a:r>
              <a:rPr lang="en-IN" dirty="0"/>
              <a:t>() NumPy Function. Running the sample outputs, the shape returns NumPy array by displaying the sampling and time steps for three consecutive features – x, y and z for the dataset.</a:t>
            </a:r>
          </a:p>
          <a:p>
            <a:pPr algn="just"/>
            <a:r>
              <a:rPr lang="en-IN" dirty="0"/>
              <a:t>To confirm if the dataset is actually reaching the expectations or not, we are using a function </a:t>
            </a:r>
            <a:r>
              <a:rPr lang="en-IN" i="1" dirty="0" err="1"/>
              <a:t>class_breakdown</a:t>
            </a:r>
            <a:r>
              <a:rPr lang="en-IN" i="1" dirty="0"/>
              <a:t>()</a:t>
            </a:r>
            <a:r>
              <a:rPr lang="en-IN" dirty="0"/>
              <a:t> to implement this characteristics The result is being summarised in the following tables-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3" name="Rectangle 2"/>
          <p:cNvSpPr/>
          <p:nvPr/>
        </p:nvSpPr>
        <p:spPr>
          <a:xfrm>
            <a:off x="337689" y="6708080"/>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33689" y="2452484"/>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37689" y="10268800"/>
            <a:ext cx="2706895" cy="646331"/>
          </a:xfrm>
          <a:prstGeom prst="rect">
            <a:avLst/>
          </a:prstGeom>
        </p:spPr>
        <p:txBody>
          <a:bodyPr wrap="none">
            <a:spAutoFit/>
          </a:bodyPr>
          <a:lstStyle/>
          <a:p>
            <a:r>
              <a:rPr lang="en-US" altLang="zh-CN" sz="3600" dirty="0"/>
              <a:t>Methodology</a:t>
            </a:r>
          </a:p>
        </p:txBody>
      </p:sp>
      <p:sp>
        <p:nvSpPr>
          <p:cNvPr id="14" name="Content Placeholder 10_"/>
          <p:cNvSpPr txBox="1">
            <a:spLocks/>
          </p:cNvSpPr>
          <p:nvPr/>
        </p:nvSpPr>
        <p:spPr>
          <a:xfrm>
            <a:off x="337689" y="7380508"/>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sz="2400" dirty="0"/>
              <a:t>Smart wearable device undoubtedly one of the most trending technological advancement in the modern world. By the invention of foldable screen technology, which is more applicable devices which are being wear on an uneven surface like wrists. It is also being targeted to be more durable &amp; cheap. This proposed work is in its earlier stage. We will be keep working for adding more functionalities and better logical implementation so that the whole world can utilise this as an acceptable option, and not only for personal usage but also for business reasons.</a:t>
            </a:r>
          </a:p>
          <a:p>
            <a:pPr algn="just"/>
            <a:endParaRPr lang="en-IN" sz="2400" dirty="0"/>
          </a:p>
        </p:txBody>
      </p:sp>
      <p:sp>
        <p:nvSpPr>
          <p:cNvPr id="16" name="Rectangle 15"/>
          <p:cNvSpPr/>
          <p:nvPr/>
        </p:nvSpPr>
        <p:spPr>
          <a:xfrm>
            <a:off x="10741689" y="9355882"/>
            <a:ext cx="4728312" cy="3416320"/>
          </a:xfrm>
          <a:prstGeom prst="rect">
            <a:avLst/>
          </a:prstGeom>
        </p:spPr>
        <p:txBody>
          <a:bodyPr wrap="square">
            <a:spAutoFit/>
          </a:bodyPr>
          <a:lstStyle/>
          <a:p>
            <a:pPr algn="just"/>
            <a:r>
              <a:rPr lang="en-IN" sz="1800" dirty="0"/>
              <a:t>The time series data collected from the users may have repetition of data for each variable. So, we had to remove the overlapping possibilities. By using </a:t>
            </a:r>
            <a:r>
              <a:rPr lang="en-IN" sz="1800" i="1" dirty="0"/>
              <a:t>unique()</a:t>
            </a:r>
            <a:r>
              <a:rPr lang="en-IN" sz="1800" dirty="0"/>
              <a:t> function we were able to retrieve unique objects from the dataset. Once we have data for one subject, we will be able to plot it. By plotting 9 series of the subject activity level, we will have similar number of time steps which will be essential for creating a sub-plot for each variable and aligned them in a vertical manner for comparison of movement or activity.</a:t>
            </a:r>
          </a:p>
        </p:txBody>
      </p:sp>
      <p:sp>
        <p:nvSpPr>
          <p:cNvPr id="21" name="Text Placeholder 68_"/>
          <p:cNvSpPr txBox="1">
            <a:spLocks/>
          </p:cNvSpPr>
          <p:nvPr/>
        </p:nvSpPr>
        <p:spPr>
          <a:xfrm>
            <a:off x="337689" y="3062720"/>
            <a:ext cx="10350000"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Identification the requirements and implementation of a smart and secure system for wearable devices to capture or record human activity data. Further analysis of this data will help certain pattern and recommend most suitable activity based on personalised data. By applying different machine learning models we have figured out the best possible scenario for this methodology application.</a:t>
            </a:r>
          </a:p>
        </p:txBody>
      </p:sp>
      <p:sp>
        <p:nvSpPr>
          <p:cNvPr id="22" name="Rectangle 21"/>
          <p:cNvSpPr/>
          <p:nvPr/>
        </p:nvSpPr>
        <p:spPr>
          <a:xfrm>
            <a:off x="392926" y="2452484"/>
            <a:ext cx="2514919" cy="646331"/>
          </a:xfrm>
          <a:prstGeom prst="rect">
            <a:avLst/>
          </a:prstGeom>
        </p:spPr>
        <p:txBody>
          <a:bodyPr wrap="none">
            <a:spAutoFit/>
          </a:bodyPr>
          <a:lstStyle/>
          <a:p>
            <a:pPr algn="ctr"/>
            <a:r>
              <a:rPr lang="en-US" sz="3600" dirty="0"/>
              <a:t>Introduction</a:t>
            </a:r>
          </a:p>
        </p:txBody>
      </p:sp>
      <p:sp>
        <p:nvSpPr>
          <p:cNvPr id="27" name="Text Placeholder 68__"/>
          <p:cNvSpPr txBox="1">
            <a:spLocks/>
          </p:cNvSpPr>
          <p:nvPr/>
        </p:nvSpPr>
        <p:spPr>
          <a:xfrm>
            <a:off x="10681839" y="23352380"/>
            <a:ext cx="10341295" cy="386186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dirty="0"/>
          </a:p>
          <a:p>
            <a:endParaRPr lang="en-IN" dirty="0"/>
          </a:p>
        </p:txBody>
      </p:sp>
      <p:sp>
        <p:nvSpPr>
          <p:cNvPr id="28" name="Rectangle 27"/>
          <p:cNvSpPr/>
          <p:nvPr/>
        </p:nvSpPr>
        <p:spPr>
          <a:xfrm>
            <a:off x="10687689" y="27214244"/>
            <a:ext cx="10308150" cy="3724096"/>
          </a:xfrm>
          <a:prstGeom prst="rect">
            <a:avLst/>
          </a:prstGeom>
        </p:spPr>
        <p:txBody>
          <a:bodyPr wrap="square">
            <a:spAutoFit/>
          </a:bodyPr>
          <a:lstStyle/>
          <a:p>
            <a:r>
              <a:rPr lang="en-US" sz="3600" dirty="0"/>
              <a:t>References</a:t>
            </a:r>
            <a:endParaRPr lang="en-US" sz="1600" dirty="0"/>
          </a:p>
          <a:p>
            <a:r>
              <a:rPr lang="en-IN" sz="1600" dirty="0"/>
              <a:t>[1] Lloyd C.: Time Comes for the </a:t>
            </a:r>
            <a:r>
              <a:rPr lang="en-IN" sz="1600" dirty="0" err="1"/>
              <a:t>Superwatch</a:t>
            </a:r>
            <a:r>
              <a:rPr lang="en-IN" sz="1600" dirty="0"/>
              <a:t>, The Times, Newspaper, 3 Thomas More Square, London.</a:t>
            </a:r>
          </a:p>
          <a:p>
            <a:r>
              <a:rPr lang="en-IN" sz="1600" dirty="0"/>
              <a:t>[2] </a:t>
            </a:r>
            <a:r>
              <a:rPr lang="en-IN" sz="1600" i="1" dirty="0"/>
              <a:t>Sensor requirements for activity recognition on smart watches</a:t>
            </a:r>
            <a:r>
              <a:rPr lang="en-IN" sz="1600" dirty="0"/>
              <a:t>, Conference: Proceedings of the 6th International Conference on </a:t>
            </a:r>
            <a:r>
              <a:rPr lang="en-IN" sz="1600" dirty="0" err="1"/>
              <a:t>PErvasive</a:t>
            </a:r>
            <a:r>
              <a:rPr lang="en-IN" sz="1600" dirty="0"/>
              <a:t> Technologies Related to Assistive Environments, May 2013</a:t>
            </a:r>
          </a:p>
          <a:p>
            <a:r>
              <a:rPr lang="en-IN" sz="1600" dirty="0"/>
              <a:t>[3] </a:t>
            </a:r>
            <a:r>
              <a:rPr lang="en-IN" sz="1600" i="1" dirty="0"/>
              <a:t>Smartwatch-based Activity Recognition: A Machine Learning Approach,</a:t>
            </a:r>
            <a:r>
              <a:rPr lang="en-IN" sz="1600" dirty="0"/>
              <a:t> Gary M. Weiss, Jessica L. Timko, Catherine M. Gallagher, Kenichi </a:t>
            </a:r>
            <a:r>
              <a:rPr lang="en-IN" sz="1600" dirty="0" err="1"/>
              <a:t>Yoneda</a:t>
            </a:r>
            <a:r>
              <a:rPr lang="en-IN" sz="1600" dirty="0"/>
              <a:t>, and Andrew J. Schreiber</a:t>
            </a:r>
          </a:p>
          <a:p>
            <a:r>
              <a:rPr lang="en-IN" sz="1600" dirty="0"/>
              <a:t>[4] SI - International Bureau of Weights and Measures, The International System of Units (SI), Brochure (8th ed.), 2006,  ISBN 92-822-2213-6</a:t>
            </a:r>
          </a:p>
          <a:p>
            <a:r>
              <a:rPr lang="en-IN" sz="1600" dirty="0"/>
              <a:t>[5] I. H. Witten, and E. Frank - Data Mining:  </a:t>
            </a:r>
            <a:r>
              <a:rPr lang="en-IN" sz="1600" i="1" dirty="0"/>
              <a:t>Practical Machine Learning Tools and Techniques,</a:t>
            </a:r>
            <a:r>
              <a:rPr lang="en-IN" sz="1600" dirty="0"/>
              <a:t> 2nd ed., Morgan Kaufmann.</a:t>
            </a:r>
          </a:p>
          <a:p>
            <a:pPr algn="ctr"/>
            <a:endParaRPr lang="en-US" sz="3600" dirty="0"/>
          </a:p>
          <a:p>
            <a:pPr algn="ctr"/>
            <a:endParaRPr lang="en-US" sz="3600" dirty="0"/>
          </a:p>
        </p:txBody>
      </p:sp>
      <p:sp>
        <p:nvSpPr>
          <p:cNvPr id="29" name="Rectangle 28"/>
          <p:cNvSpPr/>
          <p:nvPr/>
        </p:nvSpPr>
        <p:spPr>
          <a:xfrm>
            <a:off x="10669689" y="23371871"/>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79" y="389572"/>
            <a:ext cx="2142948" cy="2069595"/>
          </a:xfrm>
          <a:prstGeom prst="rect">
            <a:avLst/>
          </a:prstGeom>
        </p:spPr>
      </p:pic>
      <p:sp>
        <p:nvSpPr>
          <p:cNvPr id="24" name="Text Placeholder 68___"/>
          <p:cNvSpPr txBox="1">
            <a:spLocks/>
          </p:cNvSpPr>
          <p:nvPr/>
        </p:nvSpPr>
        <p:spPr>
          <a:xfrm>
            <a:off x="335776" y="5596867"/>
            <a:ext cx="10350000" cy="116130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t>Unlike mobile phones Smart wearable devices are placed in our wrist in a particular place without any dislocation. Though there have been experiments using mobile data, but wearable devices yield more  accurate result.</a:t>
            </a:r>
            <a:endParaRPr lang="en-IN" dirty="0"/>
          </a:p>
        </p:txBody>
      </p:sp>
      <p:sp>
        <p:nvSpPr>
          <p:cNvPr id="25" name="Rectangle 24"/>
          <p:cNvSpPr/>
          <p:nvPr/>
        </p:nvSpPr>
        <p:spPr>
          <a:xfrm>
            <a:off x="374825" y="4849316"/>
            <a:ext cx="2246321" cy="646331"/>
          </a:xfrm>
          <a:prstGeom prst="rect">
            <a:avLst/>
          </a:prstGeom>
        </p:spPr>
        <p:txBody>
          <a:bodyPr wrap="none">
            <a:spAutoFit/>
          </a:bodyPr>
          <a:lstStyle/>
          <a:p>
            <a:pPr algn="ctr"/>
            <a:r>
              <a:rPr lang="en-US" sz="3600" dirty="0"/>
              <a:t>Motivation</a:t>
            </a:r>
          </a:p>
        </p:txBody>
      </p:sp>
      <p:pic>
        <p:nvPicPr>
          <p:cNvPr id="30" name="Picture 29" descr="C:\Users\AEI1COB\Desktop\Untitled Diagram.jpg (2).png">
            <a:extLst>
              <a:ext uri="{FF2B5EF4-FFF2-40B4-BE49-F238E27FC236}">
                <a16:creationId xmlns:a16="http://schemas.microsoft.com/office/drawing/2014/main" id="{0442CF3E-4787-43D0-9624-D7A218D26CE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61313" y="13835246"/>
            <a:ext cx="8698926" cy="4620125"/>
          </a:xfrm>
          <a:prstGeom prst="rect">
            <a:avLst/>
          </a:prstGeom>
          <a:noFill/>
          <a:ln>
            <a:noFill/>
          </a:ln>
        </p:spPr>
      </p:pic>
      <p:graphicFrame>
        <p:nvGraphicFramePr>
          <p:cNvPr id="17" name="Table 16">
            <a:extLst>
              <a:ext uri="{FF2B5EF4-FFF2-40B4-BE49-F238E27FC236}">
                <a16:creationId xmlns:a16="http://schemas.microsoft.com/office/drawing/2014/main" id="{E2ED476D-A151-4149-BD2F-84E0F92B4EDA}"/>
              </a:ext>
            </a:extLst>
          </p:cNvPr>
          <p:cNvGraphicFramePr>
            <a:graphicFrameLocks noGrp="1"/>
          </p:cNvGraphicFramePr>
          <p:nvPr>
            <p:extLst>
              <p:ext uri="{D42A27DB-BD31-4B8C-83A1-F6EECF244321}">
                <p14:modId xmlns:p14="http://schemas.microsoft.com/office/powerpoint/2010/main" val="1759988854"/>
              </p:ext>
            </p:extLst>
          </p:nvPr>
        </p:nvGraphicFramePr>
        <p:xfrm>
          <a:off x="10780134" y="6862866"/>
          <a:ext cx="3667681" cy="2054479"/>
        </p:xfrm>
        <a:graphic>
          <a:graphicData uri="http://schemas.openxmlformats.org/drawingml/2006/table">
            <a:tbl>
              <a:tblPr firstRow="1" firstCol="1" bandRow="1">
                <a:tableStyleId>{F5AB1C69-6EDB-4FF4-983F-18BD219EF322}</a:tableStyleId>
              </a:tblPr>
              <a:tblGrid>
                <a:gridCol w="1164532">
                  <a:extLst>
                    <a:ext uri="{9D8B030D-6E8A-4147-A177-3AD203B41FA5}">
                      <a16:colId xmlns:a16="http://schemas.microsoft.com/office/drawing/2014/main" val="96592676"/>
                    </a:ext>
                  </a:extLst>
                </a:gridCol>
                <a:gridCol w="1164532">
                  <a:extLst>
                    <a:ext uri="{9D8B030D-6E8A-4147-A177-3AD203B41FA5}">
                      <a16:colId xmlns:a16="http://schemas.microsoft.com/office/drawing/2014/main" val="3724683578"/>
                    </a:ext>
                  </a:extLst>
                </a:gridCol>
                <a:gridCol w="1338617">
                  <a:extLst>
                    <a:ext uri="{9D8B030D-6E8A-4147-A177-3AD203B41FA5}">
                      <a16:colId xmlns:a16="http://schemas.microsoft.com/office/drawing/2014/main" val="1011509960"/>
                    </a:ext>
                  </a:extLst>
                </a:gridCol>
              </a:tblGrid>
              <a:tr h="275816">
                <a:tc>
                  <a:txBody>
                    <a:bodyPr/>
                    <a:lstStyle/>
                    <a:p>
                      <a:pPr algn="just">
                        <a:lnSpc>
                          <a:spcPct val="107000"/>
                        </a:lnSpc>
                        <a:spcAft>
                          <a:spcPts val="0"/>
                        </a:spcAft>
                      </a:pPr>
                      <a:r>
                        <a:rPr lang="en-IN" sz="1800" dirty="0">
                          <a:effectLst/>
                        </a:rPr>
                        <a:t>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Total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7792049"/>
                  </a:ext>
                </a:extLst>
              </a:tr>
              <a:tr h="1486267">
                <a:tc>
                  <a:txBody>
                    <a:bodyPr/>
                    <a:lstStyle/>
                    <a:p>
                      <a:pPr algn="just">
                        <a:lnSpc>
                          <a:spcPct val="107000"/>
                        </a:lnSpc>
                        <a:spcAft>
                          <a:spcPts val="0"/>
                        </a:spcAft>
                      </a:pPr>
                      <a:r>
                        <a:rPr lang="en-IN" sz="1800" dirty="0">
                          <a:effectLst/>
                        </a:rPr>
                        <a:t>Class-1</a:t>
                      </a:r>
                    </a:p>
                    <a:p>
                      <a:pPr algn="just">
                        <a:lnSpc>
                          <a:spcPct val="107000"/>
                        </a:lnSpc>
                        <a:spcAft>
                          <a:spcPts val="0"/>
                        </a:spcAft>
                      </a:pPr>
                      <a:r>
                        <a:rPr lang="en-IN" sz="1800" dirty="0">
                          <a:effectLst/>
                        </a:rPr>
                        <a:t>Class-2</a:t>
                      </a:r>
                    </a:p>
                    <a:p>
                      <a:pPr algn="just">
                        <a:lnSpc>
                          <a:spcPct val="107000"/>
                        </a:lnSpc>
                        <a:spcAft>
                          <a:spcPts val="0"/>
                        </a:spcAft>
                      </a:pPr>
                      <a:r>
                        <a:rPr lang="en-IN" sz="1800" dirty="0">
                          <a:effectLst/>
                        </a:rPr>
                        <a:t>Class-3</a:t>
                      </a:r>
                    </a:p>
                    <a:p>
                      <a:pPr algn="just">
                        <a:lnSpc>
                          <a:spcPct val="107000"/>
                        </a:lnSpc>
                        <a:spcAft>
                          <a:spcPts val="0"/>
                        </a:spcAft>
                      </a:pPr>
                      <a:r>
                        <a:rPr lang="en-IN" sz="1800" dirty="0">
                          <a:effectLst/>
                        </a:rPr>
                        <a:t>Class-4</a:t>
                      </a:r>
                    </a:p>
                    <a:p>
                      <a:pPr algn="just">
                        <a:lnSpc>
                          <a:spcPct val="107000"/>
                        </a:lnSpc>
                        <a:spcAft>
                          <a:spcPts val="0"/>
                        </a:spcAft>
                      </a:pPr>
                      <a:r>
                        <a:rPr lang="en-IN" sz="1800" dirty="0">
                          <a:effectLst/>
                        </a:rPr>
                        <a:t>Class-5</a:t>
                      </a:r>
                    </a:p>
                    <a:p>
                      <a:pPr algn="just">
                        <a:lnSpc>
                          <a:spcPct val="107000"/>
                        </a:lnSpc>
                        <a:spcAft>
                          <a:spcPts val="0"/>
                        </a:spcAft>
                      </a:pPr>
                      <a:r>
                        <a:rPr lang="en-IN" sz="1800" dirty="0">
                          <a:effectLst/>
                        </a:rPr>
                        <a:t>Class-6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1226</a:t>
                      </a:r>
                    </a:p>
                    <a:p>
                      <a:pPr algn="just">
                        <a:lnSpc>
                          <a:spcPct val="107000"/>
                        </a:lnSpc>
                        <a:spcAft>
                          <a:spcPts val="0"/>
                        </a:spcAft>
                      </a:pPr>
                      <a:r>
                        <a:rPr lang="en-IN" sz="1800" dirty="0">
                          <a:effectLst/>
                        </a:rPr>
                        <a:t>1073</a:t>
                      </a:r>
                    </a:p>
                    <a:p>
                      <a:pPr algn="just">
                        <a:lnSpc>
                          <a:spcPct val="107000"/>
                        </a:lnSpc>
                        <a:spcAft>
                          <a:spcPts val="0"/>
                        </a:spcAft>
                      </a:pPr>
                      <a:r>
                        <a:rPr lang="en-IN" sz="1800" dirty="0">
                          <a:effectLst/>
                        </a:rPr>
                        <a:t>986</a:t>
                      </a:r>
                    </a:p>
                    <a:p>
                      <a:pPr algn="just">
                        <a:lnSpc>
                          <a:spcPct val="107000"/>
                        </a:lnSpc>
                        <a:spcAft>
                          <a:spcPts val="0"/>
                        </a:spcAft>
                      </a:pPr>
                      <a:r>
                        <a:rPr lang="en-IN" sz="1800" dirty="0">
                          <a:effectLst/>
                        </a:rPr>
                        <a:t>1286</a:t>
                      </a:r>
                    </a:p>
                    <a:p>
                      <a:pPr algn="just">
                        <a:lnSpc>
                          <a:spcPct val="107000"/>
                        </a:lnSpc>
                        <a:spcAft>
                          <a:spcPts val="0"/>
                        </a:spcAft>
                      </a:pPr>
                      <a:r>
                        <a:rPr lang="en-IN" sz="1800" dirty="0">
                          <a:effectLst/>
                        </a:rPr>
                        <a:t>1374</a:t>
                      </a:r>
                    </a:p>
                    <a:p>
                      <a:pPr algn="just">
                        <a:lnSpc>
                          <a:spcPct val="107000"/>
                        </a:lnSpc>
                        <a:spcAft>
                          <a:spcPts val="0"/>
                        </a:spcAft>
                      </a:pPr>
                      <a:r>
                        <a:rPr lang="en-IN" sz="1800" dirty="0">
                          <a:effectLst/>
                        </a:rPr>
                        <a:t>1407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16.676</a:t>
                      </a:r>
                    </a:p>
                    <a:p>
                      <a:pPr algn="just">
                        <a:lnSpc>
                          <a:spcPct val="107000"/>
                        </a:lnSpc>
                        <a:spcAft>
                          <a:spcPts val="0"/>
                        </a:spcAft>
                      </a:pPr>
                      <a:r>
                        <a:rPr lang="en-IN" sz="1800" dirty="0">
                          <a:effectLst/>
                        </a:rPr>
                        <a:t>14.595</a:t>
                      </a:r>
                    </a:p>
                    <a:p>
                      <a:pPr algn="just">
                        <a:lnSpc>
                          <a:spcPct val="107000"/>
                        </a:lnSpc>
                        <a:spcAft>
                          <a:spcPts val="0"/>
                        </a:spcAft>
                      </a:pPr>
                      <a:r>
                        <a:rPr lang="en-IN" sz="1800" dirty="0">
                          <a:effectLst/>
                        </a:rPr>
                        <a:t>13.414</a:t>
                      </a:r>
                    </a:p>
                    <a:p>
                      <a:pPr algn="just">
                        <a:lnSpc>
                          <a:spcPct val="107000"/>
                        </a:lnSpc>
                        <a:spcAft>
                          <a:spcPts val="0"/>
                        </a:spcAft>
                      </a:pPr>
                      <a:r>
                        <a:rPr lang="en-IN" sz="1800" dirty="0">
                          <a:effectLst/>
                        </a:rPr>
                        <a:t>17.491</a:t>
                      </a:r>
                    </a:p>
                    <a:p>
                      <a:pPr algn="just">
                        <a:lnSpc>
                          <a:spcPct val="107000"/>
                        </a:lnSpc>
                        <a:spcAft>
                          <a:spcPts val="0"/>
                        </a:spcAft>
                      </a:pPr>
                      <a:r>
                        <a:rPr lang="en-IN" sz="1800" dirty="0">
                          <a:effectLst/>
                        </a:rPr>
                        <a:t>18.89</a:t>
                      </a:r>
                    </a:p>
                    <a:p>
                      <a:pPr algn="just">
                        <a:lnSpc>
                          <a:spcPct val="107000"/>
                        </a:lnSpc>
                        <a:spcAft>
                          <a:spcPts val="0"/>
                        </a:spcAft>
                      </a:pPr>
                      <a:r>
                        <a:rPr lang="en-IN" sz="1800" dirty="0">
                          <a:effectLst/>
                        </a:rPr>
                        <a:t>19.137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20583"/>
                  </a:ext>
                </a:extLst>
              </a:tr>
            </a:tbl>
          </a:graphicData>
        </a:graphic>
      </p:graphicFrame>
      <p:sp>
        <p:nvSpPr>
          <p:cNvPr id="18" name="Rectangle 2_">
            <a:extLst>
              <a:ext uri="{FF2B5EF4-FFF2-40B4-BE49-F238E27FC236}">
                <a16:creationId xmlns:a16="http://schemas.microsoft.com/office/drawing/2014/main" id="{6112E14E-6845-4B7A-962E-E8FA8D9BE1BE}"/>
              </a:ext>
            </a:extLst>
          </p:cNvPr>
          <p:cNvSpPr>
            <a:spLocks noChangeArrowheads="1"/>
          </p:cNvSpPr>
          <p:nvPr/>
        </p:nvSpPr>
        <p:spPr bwMode="auto">
          <a:xfrm>
            <a:off x="10908983" y="8868941"/>
            <a:ext cx="3338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TABLE- TRAIN DATASET</a:t>
            </a:r>
            <a:endParaRPr lang="en-US" altLang="en-US" sz="1800" dirty="0"/>
          </a:p>
          <a:p>
            <a:pPr lvl="0" algn="ctr" defTabSz="914400" eaLnBrk="0" fontAlgn="base" hangingPunct="0">
              <a:spcBef>
                <a:spcPct val="0"/>
              </a:spcBef>
              <a:spcAft>
                <a:spcPct val="0"/>
              </a:spcAft>
            </a:pPr>
            <a:endParaRPr lang="en-US" altLang="en-US" sz="1800" dirty="0">
              <a:latin typeface="Arial" panose="020B0604020202020204" pitchFamily="34" charset="0"/>
            </a:endParaRPr>
          </a:p>
        </p:txBody>
      </p:sp>
      <p:graphicFrame>
        <p:nvGraphicFramePr>
          <p:cNvPr id="20" name="Table 19">
            <a:extLst>
              <a:ext uri="{FF2B5EF4-FFF2-40B4-BE49-F238E27FC236}">
                <a16:creationId xmlns:a16="http://schemas.microsoft.com/office/drawing/2014/main" id="{9D468D82-AD74-4104-9774-9D3621674E75}"/>
              </a:ext>
            </a:extLst>
          </p:cNvPr>
          <p:cNvGraphicFramePr>
            <a:graphicFrameLocks noGrp="1"/>
          </p:cNvGraphicFramePr>
          <p:nvPr>
            <p:extLst>
              <p:ext uri="{D42A27DB-BD31-4B8C-83A1-F6EECF244321}">
                <p14:modId xmlns:p14="http://schemas.microsoft.com/office/powerpoint/2010/main" val="582726715"/>
              </p:ext>
            </p:extLst>
          </p:nvPr>
        </p:nvGraphicFramePr>
        <p:xfrm>
          <a:off x="14540260" y="6860582"/>
          <a:ext cx="3206080" cy="2054479"/>
        </p:xfrm>
        <a:graphic>
          <a:graphicData uri="http://schemas.openxmlformats.org/drawingml/2006/table">
            <a:tbl>
              <a:tblPr firstRow="1" firstCol="1" bandRow="1">
                <a:tableStyleId>{F5AB1C69-6EDB-4FF4-983F-18BD219EF322}</a:tableStyleId>
              </a:tblPr>
              <a:tblGrid>
                <a:gridCol w="1017968">
                  <a:extLst>
                    <a:ext uri="{9D8B030D-6E8A-4147-A177-3AD203B41FA5}">
                      <a16:colId xmlns:a16="http://schemas.microsoft.com/office/drawing/2014/main" val="3650168734"/>
                    </a:ext>
                  </a:extLst>
                </a:gridCol>
                <a:gridCol w="1017968">
                  <a:extLst>
                    <a:ext uri="{9D8B030D-6E8A-4147-A177-3AD203B41FA5}">
                      <a16:colId xmlns:a16="http://schemas.microsoft.com/office/drawing/2014/main" val="2923580087"/>
                    </a:ext>
                  </a:extLst>
                </a:gridCol>
                <a:gridCol w="1170144">
                  <a:extLst>
                    <a:ext uri="{9D8B030D-6E8A-4147-A177-3AD203B41FA5}">
                      <a16:colId xmlns:a16="http://schemas.microsoft.com/office/drawing/2014/main" val="1178914981"/>
                    </a:ext>
                  </a:extLst>
                </a:gridCol>
              </a:tblGrid>
              <a:tr h="252597">
                <a:tc>
                  <a:txBody>
                    <a:bodyPr/>
                    <a:lstStyle/>
                    <a:p>
                      <a:pPr algn="just">
                        <a:lnSpc>
                          <a:spcPct val="107000"/>
                        </a:lnSpc>
                        <a:spcAft>
                          <a:spcPts val="0"/>
                        </a:spcAft>
                      </a:pPr>
                      <a:r>
                        <a:rPr lang="en-IN" sz="1800" dirty="0">
                          <a:effectLst/>
                        </a:rPr>
                        <a:t>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a:effectLst/>
                        </a:rPr>
                        <a:t>Total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4992123"/>
                  </a:ext>
                </a:extLst>
              </a:tr>
              <a:tr h="1275763">
                <a:tc>
                  <a:txBody>
                    <a:bodyPr/>
                    <a:lstStyle/>
                    <a:p>
                      <a:pPr algn="just">
                        <a:lnSpc>
                          <a:spcPct val="107000"/>
                        </a:lnSpc>
                        <a:spcAft>
                          <a:spcPts val="0"/>
                        </a:spcAft>
                      </a:pPr>
                      <a:r>
                        <a:rPr lang="en-IN" sz="1800" dirty="0">
                          <a:effectLst/>
                        </a:rPr>
                        <a:t>Class-1</a:t>
                      </a:r>
                    </a:p>
                    <a:p>
                      <a:pPr algn="just">
                        <a:lnSpc>
                          <a:spcPct val="107000"/>
                        </a:lnSpc>
                        <a:spcAft>
                          <a:spcPts val="0"/>
                        </a:spcAft>
                      </a:pPr>
                      <a:r>
                        <a:rPr lang="en-IN" sz="1800" dirty="0">
                          <a:effectLst/>
                        </a:rPr>
                        <a:t>Class-2</a:t>
                      </a:r>
                    </a:p>
                    <a:p>
                      <a:pPr algn="just">
                        <a:lnSpc>
                          <a:spcPct val="107000"/>
                        </a:lnSpc>
                        <a:spcAft>
                          <a:spcPts val="0"/>
                        </a:spcAft>
                      </a:pPr>
                      <a:r>
                        <a:rPr lang="en-IN" sz="1800" dirty="0">
                          <a:effectLst/>
                        </a:rPr>
                        <a:t>Class-3</a:t>
                      </a:r>
                    </a:p>
                    <a:p>
                      <a:pPr algn="just">
                        <a:lnSpc>
                          <a:spcPct val="107000"/>
                        </a:lnSpc>
                        <a:spcAft>
                          <a:spcPts val="0"/>
                        </a:spcAft>
                      </a:pPr>
                      <a:r>
                        <a:rPr lang="en-IN" sz="1800" dirty="0">
                          <a:effectLst/>
                        </a:rPr>
                        <a:t>Class-4</a:t>
                      </a:r>
                    </a:p>
                    <a:p>
                      <a:pPr algn="just">
                        <a:lnSpc>
                          <a:spcPct val="107000"/>
                        </a:lnSpc>
                        <a:spcAft>
                          <a:spcPts val="0"/>
                        </a:spcAft>
                      </a:pPr>
                      <a:r>
                        <a:rPr lang="en-IN" sz="1800" dirty="0">
                          <a:effectLst/>
                        </a:rPr>
                        <a:t>Class-5</a:t>
                      </a:r>
                    </a:p>
                    <a:p>
                      <a:pPr algn="just">
                        <a:lnSpc>
                          <a:spcPct val="107000"/>
                        </a:lnSpc>
                        <a:spcAft>
                          <a:spcPts val="0"/>
                        </a:spcAft>
                      </a:pPr>
                      <a:r>
                        <a:rPr lang="en-IN" sz="1800" dirty="0">
                          <a:effectLst/>
                        </a:rPr>
                        <a:t>Class-6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496</a:t>
                      </a:r>
                    </a:p>
                    <a:p>
                      <a:pPr algn="just">
                        <a:lnSpc>
                          <a:spcPct val="107000"/>
                        </a:lnSpc>
                        <a:spcAft>
                          <a:spcPts val="0"/>
                        </a:spcAft>
                      </a:pPr>
                      <a:r>
                        <a:rPr lang="en-IN" sz="1800" dirty="0">
                          <a:effectLst/>
                        </a:rPr>
                        <a:t>471</a:t>
                      </a:r>
                    </a:p>
                    <a:p>
                      <a:pPr algn="just">
                        <a:lnSpc>
                          <a:spcPct val="107000"/>
                        </a:lnSpc>
                        <a:spcAft>
                          <a:spcPts val="0"/>
                        </a:spcAft>
                      </a:pPr>
                      <a:r>
                        <a:rPr lang="en-IN" sz="1800" dirty="0">
                          <a:effectLst/>
                        </a:rPr>
                        <a:t>420</a:t>
                      </a:r>
                    </a:p>
                    <a:p>
                      <a:pPr algn="just">
                        <a:lnSpc>
                          <a:spcPct val="107000"/>
                        </a:lnSpc>
                        <a:spcAft>
                          <a:spcPts val="0"/>
                        </a:spcAft>
                      </a:pPr>
                      <a:r>
                        <a:rPr lang="en-IN" sz="1800" dirty="0">
                          <a:effectLst/>
                        </a:rPr>
                        <a:t>491</a:t>
                      </a:r>
                    </a:p>
                    <a:p>
                      <a:pPr algn="just">
                        <a:lnSpc>
                          <a:spcPct val="107000"/>
                        </a:lnSpc>
                        <a:spcAft>
                          <a:spcPts val="0"/>
                        </a:spcAft>
                      </a:pPr>
                      <a:r>
                        <a:rPr lang="en-IN" sz="1800" dirty="0">
                          <a:effectLst/>
                        </a:rPr>
                        <a:t>532</a:t>
                      </a:r>
                    </a:p>
                    <a:p>
                      <a:pPr algn="just">
                        <a:lnSpc>
                          <a:spcPct val="107000"/>
                        </a:lnSpc>
                        <a:spcAft>
                          <a:spcPts val="0"/>
                        </a:spcAft>
                      </a:pPr>
                      <a:r>
                        <a:rPr lang="en-IN" sz="1800" dirty="0">
                          <a:effectLst/>
                        </a:rPr>
                        <a:t>537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16.831</a:t>
                      </a:r>
                    </a:p>
                    <a:p>
                      <a:pPr algn="just">
                        <a:lnSpc>
                          <a:spcPct val="107000"/>
                        </a:lnSpc>
                        <a:spcAft>
                          <a:spcPts val="0"/>
                        </a:spcAft>
                      </a:pPr>
                      <a:r>
                        <a:rPr lang="en-IN" sz="1800" dirty="0">
                          <a:effectLst/>
                        </a:rPr>
                        <a:t>15.982</a:t>
                      </a:r>
                    </a:p>
                    <a:p>
                      <a:pPr algn="just">
                        <a:lnSpc>
                          <a:spcPct val="107000"/>
                        </a:lnSpc>
                        <a:spcAft>
                          <a:spcPts val="0"/>
                        </a:spcAft>
                      </a:pPr>
                      <a:r>
                        <a:rPr lang="en-IN" sz="1800" dirty="0">
                          <a:effectLst/>
                        </a:rPr>
                        <a:t>14.252</a:t>
                      </a:r>
                    </a:p>
                    <a:p>
                      <a:pPr algn="just">
                        <a:lnSpc>
                          <a:spcPct val="107000"/>
                        </a:lnSpc>
                        <a:spcAft>
                          <a:spcPts val="0"/>
                        </a:spcAft>
                      </a:pPr>
                      <a:r>
                        <a:rPr lang="en-IN" sz="1800" dirty="0">
                          <a:effectLst/>
                        </a:rPr>
                        <a:t>16.661</a:t>
                      </a:r>
                    </a:p>
                    <a:p>
                      <a:pPr algn="just">
                        <a:lnSpc>
                          <a:spcPct val="107000"/>
                        </a:lnSpc>
                        <a:spcAft>
                          <a:spcPts val="0"/>
                        </a:spcAft>
                      </a:pPr>
                      <a:r>
                        <a:rPr lang="en-IN" sz="1800" dirty="0">
                          <a:effectLst/>
                        </a:rPr>
                        <a:t>18.052</a:t>
                      </a:r>
                    </a:p>
                    <a:p>
                      <a:pPr algn="just">
                        <a:lnSpc>
                          <a:spcPct val="107000"/>
                        </a:lnSpc>
                        <a:spcAft>
                          <a:spcPts val="0"/>
                        </a:spcAft>
                      </a:pPr>
                      <a:r>
                        <a:rPr lang="en-IN" sz="1800" dirty="0">
                          <a:effectLst/>
                        </a:rPr>
                        <a:t>18.222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9561027"/>
                  </a:ext>
                </a:extLst>
              </a:tr>
            </a:tbl>
          </a:graphicData>
        </a:graphic>
      </p:graphicFrame>
      <p:graphicFrame>
        <p:nvGraphicFramePr>
          <p:cNvPr id="23" name="Table 22">
            <a:extLst>
              <a:ext uri="{FF2B5EF4-FFF2-40B4-BE49-F238E27FC236}">
                <a16:creationId xmlns:a16="http://schemas.microsoft.com/office/drawing/2014/main" id="{EA11A0D5-FB2E-40D9-955E-0DD6E14E388F}"/>
              </a:ext>
            </a:extLst>
          </p:cNvPr>
          <p:cNvGraphicFramePr>
            <a:graphicFrameLocks noGrp="1"/>
          </p:cNvGraphicFramePr>
          <p:nvPr>
            <p:extLst>
              <p:ext uri="{D42A27DB-BD31-4B8C-83A1-F6EECF244321}">
                <p14:modId xmlns:p14="http://schemas.microsoft.com/office/powerpoint/2010/main" val="3473964276"/>
              </p:ext>
            </p:extLst>
          </p:nvPr>
        </p:nvGraphicFramePr>
        <p:xfrm>
          <a:off x="17807873" y="6846741"/>
          <a:ext cx="3100279" cy="2054479"/>
        </p:xfrm>
        <a:graphic>
          <a:graphicData uri="http://schemas.openxmlformats.org/drawingml/2006/table">
            <a:tbl>
              <a:tblPr firstRow="1" firstCol="1" bandRow="1">
                <a:tableStyleId>{F5AB1C69-6EDB-4FF4-983F-18BD219EF322}</a:tableStyleId>
              </a:tblPr>
              <a:tblGrid>
                <a:gridCol w="1032162">
                  <a:extLst>
                    <a:ext uri="{9D8B030D-6E8A-4147-A177-3AD203B41FA5}">
                      <a16:colId xmlns:a16="http://schemas.microsoft.com/office/drawing/2014/main" val="545750942"/>
                    </a:ext>
                  </a:extLst>
                </a:gridCol>
                <a:gridCol w="936588">
                  <a:extLst>
                    <a:ext uri="{9D8B030D-6E8A-4147-A177-3AD203B41FA5}">
                      <a16:colId xmlns:a16="http://schemas.microsoft.com/office/drawing/2014/main" val="395604657"/>
                    </a:ext>
                  </a:extLst>
                </a:gridCol>
                <a:gridCol w="1131529">
                  <a:extLst>
                    <a:ext uri="{9D8B030D-6E8A-4147-A177-3AD203B41FA5}">
                      <a16:colId xmlns:a16="http://schemas.microsoft.com/office/drawing/2014/main" val="3633614412"/>
                    </a:ext>
                  </a:extLst>
                </a:gridCol>
              </a:tblGrid>
              <a:tr h="289467">
                <a:tc>
                  <a:txBody>
                    <a:bodyPr/>
                    <a:lstStyle/>
                    <a:p>
                      <a:pPr algn="just">
                        <a:lnSpc>
                          <a:spcPct val="107000"/>
                        </a:lnSpc>
                        <a:spcAft>
                          <a:spcPts val="0"/>
                        </a:spcAft>
                      </a:pPr>
                      <a:r>
                        <a:rPr lang="en-IN" sz="1800">
                          <a:effectLst/>
                        </a:rPr>
                        <a:t>Class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a:effectLst/>
                        </a:rPr>
                        <a:t>Total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18773"/>
                  </a:ext>
                </a:extLst>
              </a:tr>
              <a:tr h="1375116">
                <a:tc>
                  <a:txBody>
                    <a:bodyPr/>
                    <a:lstStyle/>
                    <a:p>
                      <a:pPr algn="just">
                        <a:lnSpc>
                          <a:spcPct val="107000"/>
                        </a:lnSpc>
                        <a:spcAft>
                          <a:spcPts val="0"/>
                        </a:spcAft>
                      </a:pPr>
                      <a:r>
                        <a:rPr lang="en-IN" sz="1800" dirty="0">
                          <a:effectLst/>
                        </a:rPr>
                        <a:t>Class-1</a:t>
                      </a:r>
                    </a:p>
                    <a:p>
                      <a:pPr algn="just">
                        <a:lnSpc>
                          <a:spcPct val="107000"/>
                        </a:lnSpc>
                        <a:spcAft>
                          <a:spcPts val="0"/>
                        </a:spcAft>
                      </a:pPr>
                      <a:r>
                        <a:rPr lang="en-IN" sz="1800" dirty="0">
                          <a:effectLst/>
                        </a:rPr>
                        <a:t>Class-2</a:t>
                      </a:r>
                    </a:p>
                    <a:p>
                      <a:pPr algn="just">
                        <a:lnSpc>
                          <a:spcPct val="107000"/>
                        </a:lnSpc>
                        <a:spcAft>
                          <a:spcPts val="0"/>
                        </a:spcAft>
                      </a:pPr>
                      <a:r>
                        <a:rPr lang="en-IN" sz="1800" dirty="0">
                          <a:effectLst/>
                        </a:rPr>
                        <a:t>Class-3</a:t>
                      </a:r>
                    </a:p>
                    <a:p>
                      <a:pPr algn="just">
                        <a:lnSpc>
                          <a:spcPct val="107000"/>
                        </a:lnSpc>
                        <a:spcAft>
                          <a:spcPts val="0"/>
                        </a:spcAft>
                      </a:pPr>
                      <a:r>
                        <a:rPr lang="en-IN" sz="1800" dirty="0">
                          <a:effectLst/>
                        </a:rPr>
                        <a:t>Class-4</a:t>
                      </a:r>
                    </a:p>
                    <a:p>
                      <a:pPr algn="just">
                        <a:lnSpc>
                          <a:spcPct val="107000"/>
                        </a:lnSpc>
                        <a:spcAft>
                          <a:spcPts val="0"/>
                        </a:spcAft>
                      </a:pPr>
                      <a:r>
                        <a:rPr lang="en-IN" sz="1800" dirty="0">
                          <a:effectLst/>
                        </a:rPr>
                        <a:t>Class-5</a:t>
                      </a:r>
                    </a:p>
                    <a:p>
                      <a:pPr algn="just">
                        <a:lnSpc>
                          <a:spcPct val="107000"/>
                        </a:lnSpc>
                        <a:spcAft>
                          <a:spcPts val="0"/>
                        </a:spcAft>
                      </a:pPr>
                      <a:r>
                        <a:rPr lang="en-IN" sz="1800" dirty="0">
                          <a:effectLst/>
                        </a:rPr>
                        <a:t>Class-6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1722</a:t>
                      </a:r>
                    </a:p>
                    <a:p>
                      <a:pPr algn="just">
                        <a:lnSpc>
                          <a:spcPct val="107000"/>
                        </a:lnSpc>
                        <a:spcAft>
                          <a:spcPts val="0"/>
                        </a:spcAft>
                      </a:pPr>
                      <a:r>
                        <a:rPr lang="en-IN" sz="1800" dirty="0">
                          <a:effectLst/>
                        </a:rPr>
                        <a:t>1544</a:t>
                      </a:r>
                    </a:p>
                    <a:p>
                      <a:pPr algn="just">
                        <a:lnSpc>
                          <a:spcPct val="107000"/>
                        </a:lnSpc>
                        <a:spcAft>
                          <a:spcPts val="0"/>
                        </a:spcAft>
                      </a:pPr>
                      <a:r>
                        <a:rPr lang="en-IN" sz="1800" dirty="0">
                          <a:effectLst/>
                        </a:rPr>
                        <a:t>1406</a:t>
                      </a:r>
                    </a:p>
                    <a:p>
                      <a:pPr algn="just">
                        <a:lnSpc>
                          <a:spcPct val="107000"/>
                        </a:lnSpc>
                        <a:spcAft>
                          <a:spcPts val="0"/>
                        </a:spcAft>
                      </a:pPr>
                      <a:r>
                        <a:rPr lang="en-IN" sz="1800" dirty="0">
                          <a:effectLst/>
                        </a:rPr>
                        <a:t>1777</a:t>
                      </a:r>
                    </a:p>
                    <a:p>
                      <a:pPr algn="just">
                        <a:lnSpc>
                          <a:spcPct val="107000"/>
                        </a:lnSpc>
                        <a:spcAft>
                          <a:spcPts val="0"/>
                        </a:spcAft>
                      </a:pPr>
                      <a:r>
                        <a:rPr lang="en-IN" sz="1800" dirty="0">
                          <a:effectLst/>
                        </a:rPr>
                        <a:t>1906</a:t>
                      </a:r>
                    </a:p>
                    <a:p>
                      <a:pPr algn="just">
                        <a:lnSpc>
                          <a:spcPct val="107000"/>
                        </a:lnSpc>
                        <a:spcAft>
                          <a:spcPts val="0"/>
                        </a:spcAft>
                      </a:pPr>
                      <a:r>
                        <a:rPr lang="en-IN" sz="1800" dirty="0">
                          <a:effectLst/>
                        </a:rPr>
                        <a:t>1944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16.72</a:t>
                      </a:r>
                    </a:p>
                    <a:p>
                      <a:pPr algn="just">
                        <a:lnSpc>
                          <a:spcPct val="107000"/>
                        </a:lnSpc>
                        <a:spcAft>
                          <a:spcPts val="0"/>
                        </a:spcAft>
                      </a:pPr>
                      <a:r>
                        <a:rPr lang="en-IN" sz="1800" dirty="0">
                          <a:effectLst/>
                        </a:rPr>
                        <a:t>14.992</a:t>
                      </a:r>
                    </a:p>
                    <a:p>
                      <a:pPr algn="just">
                        <a:lnSpc>
                          <a:spcPct val="107000"/>
                        </a:lnSpc>
                        <a:spcAft>
                          <a:spcPts val="0"/>
                        </a:spcAft>
                      </a:pPr>
                      <a:r>
                        <a:rPr lang="en-IN" sz="1800" dirty="0">
                          <a:effectLst/>
                        </a:rPr>
                        <a:t>13.652</a:t>
                      </a:r>
                    </a:p>
                    <a:p>
                      <a:pPr algn="just">
                        <a:lnSpc>
                          <a:spcPct val="107000"/>
                        </a:lnSpc>
                        <a:spcAft>
                          <a:spcPts val="0"/>
                        </a:spcAft>
                      </a:pPr>
                      <a:r>
                        <a:rPr lang="en-IN" sz="1800" dirty="0">
                          <a:effectLst/>
                        </a:rPr>
                        <a:t>17.254</a:t>
                      </a:r>
                    </a:p>
                    <a:p>
                      <a:pPr algn="just">
                        <a:lnSpc>
                          <a:spcPct val="107000"/>
                        </a:lnSpc>
                        <a:spcAft>
                          <a:spcPts val="0"/>
                        </a:spcAft>
                      </a:pPr>
                      <a:r>
                        <a:rPr lang="en-IN" sz="1800" dirty="0">
                          <a:effectLst/>
                        </a:rPr>
                        <a:t>18.507</a:t>
                      </a:r>
                    </a:p>
                    <a:p>
                      <a:pPr algn="just">
                        <a:lnSpc>
                          <a:spcPct val="107000"/>
                        </a:lnSpc>
                        <a:spcAft>
                          <a:spcPts val="0"/>
                        </a:spcAft>
                      </a:pPr>
                      <a:r>
                        <a:rPr lang="en-IN" sz="1800" dirty="0">
                          <a:effectLst/>
                        </a:rPr>
                        <a:t>18.876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994145"/>
                  </a:ext>
                </a:extLst>
              </a:tr>
            </a:tbl>
          </a:graphicData>
        </a:graphic>
      </p:graphicFrame>
      <p:sp>
        <p:nvSpPr>
          <p:cNvPr id="34" name="Rectangle 2__">
            <a:extLst>
              <a:ext uri="{FF2B5EF4-FFF2-40B4-BE49-F238E27FC236}">
                <a16:creationId xmlns:a16="http://schemas.microsoft.com/office/drawing/2014/main" id="{6F76564B-C0C4-4213-8F83-047E55C057D5}"/>
              </a:ext>
            </a:extLst>
          </p:cNvPr>
          <p:cNvSpPr>
            <a:spLocks noChangeArrowheads="1"/>
          </p:cNvSpPr>
          <p:nvPr/>
        </p:nvSpPr>
        <p:spPr bwMode="auto">
          <a:xfrm>
            <a:off x="14524057" y="8869461"/>
            <a:ext cx="3338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TABLE- TEST DATASET</a:t>
            </a:r>
            <a:endParaRPr lang="en-US" altLang="en-US" sz="1800" dirty="0"/>
          </a:p>
          <a:p>
            <a:pPr lvl="0" algn="ct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35" name="Rectangle 2___">
            <a:extLst>
              <a:ext uri="{FF2B5EF4-FFF2-40B4-BE49-F238E27FC236}">
                <a16:creationId xmlns:a16="http://schemas.microsoft.com/office/drawing/2014/main" id="{10EA2205-D4A3-4AD6-86BB-0AAEE25D646B}"/>
              </a:ext>
            </a:extLst>
          </p:cNvPr>
          <p:cNvSpPr>
            <a:spLocks noChangeArrowheads="1"/>
          </p:cNvSpPr>
          <p:nvPr/>
        </p:nvSpPr>
        <p:spPr bwMode="auto">
          <a:xfrm>
            <a:off x="17812620" y="8869461"/>
            <a:ext cx="3338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TABLE- BOTH DATASET</a:t>
            </a:r>
            <a:endParaRPr lang="en-US" altLang="en-US" sz="1800" dirty="0"/>
          </a:p>
          <a:p>
            <a:pPr lvl="0" algn="ctr" defTabSz="914400" eaLnBrk="0" fontAlgn="base" hangingPunct="0">
              <a:spcBef>
                <a:spcPct val="0"/>
              </a:spcBef>
              <a:spcAft>
                <a:spcPct val="0"/>
              </a:spcAft>
            </a:pPr>
            <a:endParaRPr lang="en-US" altLang="en-US" sz="1800" dirty="0">
              <a:latin typeface="Arial" panose="020B0604020202020204" pitchFamily="34" charset="0"/>
            </a:endParaRPr>
          </a:p>
        </p:txBody>
      </p:sp>
      <p:pic>
        <p:nvPicPr>
          <p:cNvPr id="36" name="Picture 35" descr="C:\Users\AEI1COB\Desktop\Capture10.PNG">
            <a:extLst>
              <a:ext uri="{FF2B5EF4-FFF2-40B4-BE49-F238E27FC236}">
                <a16:creationId xmlns:a16="http://schemas.microsoft.com/office/drawing/2014/main" id="{252AC79A-E045-489C-B8FB-7771C542002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563538" y="9254183"/>
            <a:ext cx="5344614" cy="3452783"/>
          </a:xfrm>
          <a:prstGeom prst="rect">
            <a:avLst/>
          </a:prstGeom>
          <a:noFill/>
          <a:ln>
            <a:noFill/>
          </a:ln>
        </p:spPr>
      </p:pic>
      <p:sp>
        <p:nvSpPr>
          <p:cNvPr id="37" name="Rectangle 36">
            <a:extLst>
              <a:ext uri="{FF2B5EF4-FFF2-40B4-BE49-F238E27FC236}">
                <a16:creationId xmlns:a16="http://schemas.microsoft.com/office/drawing/2014/main" id="{EEB4DD95-CB9E-4250-907E-1D27426033C1}"/>
              </a:ext>
            </a:extLst>
          </p:cNvPr>
          <p:cNvSpPr/>
          <p:nvPr/>
        </p:nvSpPr>
        <p:spPr>
          <a:xfrm>
            <a:off x="10741689" y="12743100"/>
            <a:ext cx="10114346" cy="1477328"/>
          </a:xfrm>
          <a:prstGeom prst="rect">
            <a:avLst/>
          </a:prstGeom>
        </p:spPr>
        <p:txBody>
          <a:bodyPr wrap="square">
            <a:spAutoFit/>
          </a:bodyPr>
          <a:lstStyle/>
          <a:p>
            <a:pPr algn="just"/>
            <a:r>
              <a:rPr lang="en-IN" sz="1800" dirty="0"/>
              <a:t>In the plot we can see high frequency in the region of walking activities and low frequency in the range of activities like sitting, standing or laying. Based on the activity data we would be interested to analyse it in a way to determine the activity performed by each subject. This can be achieved by plotting histogram model for each activity relied on the three axis values of x, and z. The plotted graphs are demonstrated horizontally to distinguish between them, accordingly.</a:t>
            </a:r>
          </a:p>
        </p:txBody>
      </p:sp>
      <p:pic>
        <p:nvPicPr>
          <p:cNvPr id="39" name="Picture 38" descr="C:\Users\AEI1COB\Desktop\Capture11.PNG">
            <a:extLst>
              <a:ext uri="{FF2B5EF4-FFF2-40B4-BE49-F238E27FC236}">
                <a16:creationId xmlns:a16="http://schemas.microsoft.com/office/drawing/2014/main" id="{5A0987B5-7143-46EF-B8EE-52E7F605630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723102" y="14210781"/>
            <a:ext cx="5039752" cy="2754057"/>
          </a:xfrm>
          <a:prstGeom prst="rect">
            <a:avLst/>
          </a:prstGeom>
          <a:noFill/>
          <a:ln>
            <a:noFill/>
          </a:ln>
        </p:spPr>
      </p:pic>
      <p:pic>
        <p:nvPicPr>
          <p:cNvPr id="40" name="Picture 39" descr="C:\Users\AEI1COB\AppData\Local\Microsoft\Windows\INetCache\Content.Word\Capture12.PNG">
            <a:extLst>
              <a:ext uri="{FF2B5EF4-FFF2-40B4-BE49-F238E27FC236}">
                <a16:creationId xmlns:a16="http://schemas.microsoft.com/office/drawing/2014/main" id="{9745ACF1-698D-4529-A2B0-C211CD2DD771}"/>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43300" y="14220428"/>
            <a:ext cx="4755178" cy="2754056"/>
          </a:xfrm>
          <a:prstGeom prst="rect">
            <a:avLst/>
          </a:prstGeom>
          <a:noFill/>
          <a:ln>
            <a:noFill/>
          </a:ln>
        </p:spPr>
      </p:pic>
      <p:sp>
        <p:nvSpPr>
          <p:cNvPr id="42" name="Rectangle 41">
            <a:extLst>
              <a:ext uri="{FF2B5EF4-FFF2-40B4-BE49-F238E27FC236}">
                <a16:creationId xmlns:a16="http://schemas.microsoft.com/office/drawing/2014/main" id="{70D50EE1-B71D-430A-8598-7981E306492C}"/>
              </a:ext>
            </a:extLst>
          </p:cNvPr>
          <p:cNvSpPr/>
          <p:nvPr/>
        </p:nvSpPr>
        <p:spPr>
          <a:xfrm>
            <a:off x="15816855" y="17076276"/>
            <a:ext cx="5100092" cy="2585323"/>
          </a:xfrm>
          <a:prstGeom prst="rect">
            <a:avLst/>
          </a:prstGeom>
        </p:spPr>
        <p:txBody>
          <a:bodyPr wrap="square">
            <a:spAutoFit/>
          </a:bodyPr>
          <a:lstStyle/>
          <a:p>
            <a:pPr algn="just"/>
            <a:r>
              <a:rPr lang="en-IN" sz="1800" dirty="0"/>
              <a:t>Based on the Walking activity over time period for each individual the feature taken as the angle between X axis and mean gravity which is apparently constant, we can plot graphs for all individual. By iterating the list of objects inside parameters we can specify the size of graph in </a:t>
            </a:r>
            <a:r>
              <a:rPr lang="en-IN" sz="1800" i="1" dirty="0" err="1"/>
              <a:t>rcParams</a:t>
            </a:r>
            <a:r>
              <a:rPr lang="en-IN" sz="1800" i="1" dirty="0"/>
              <a:t>. </a:t>
            </a:r>
            <a:r>
              <a:rPr lang="en-IN" sz="1800" dirty="0"/>
              <a:t>In the plotting the first parameter is the X-axis data which is the time data and the second parameter is the Y-axis data which is angle between X-axis and gravity.</a:t>
            </a:r>
          </a:p>
        </p:txBody>
      </p:sp>
      <p:pic>
        <p:nvPicPr>
          <p:cNvPr id="43" name="Picture 42" descr="C:\Users\AEI1COB\AppData\Local\Microsoft\Windows\INetCache\Content.Word\Capture15.PNG">
            <a:extLst>
              <a:ext uri="{FF2B5EF4-FFF2-40B4-BE49-F238E27FC236}">
                <a16:creationId xmlns:a16="http://schemas.microsoft.com/office/drawing/2014/main" id="{FEF08083-C93A-44B3-A7B0-18098E9FB21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41689" y="17115381"/>
            <a:ext cx="5007827" cy="2688078"/>
          </a:xfrm>
          <a:prstGeom prst="rect">
            <a:avLst/>
          </a:prstGeom>
          <a:noFill/>
          <a:ln>
            <a:noFill/>
          </a:ln>
        </p:spPr>
      </p:pic>
      <p:sp>
        <p:nvSpPr>
          <p:cNvPr id="46" name="Rectangle 45">
            <a:extLst>
              <a:ext uri="{FF2B5EF4-FFF2-40B4-BE49-F238E27FC236}">
                <a16:creationId xmlns:a16="http://schemas.microsoft.com/office/drawing/2014/main" id="{6C7972F9-AB37-4A32-9912-31063A4A5BF8}"/>
              </a:ext>
            </a:extLst>
          </p:cNvPr>
          <p:cNvSpPr/>
          <p:nvPr/>
        </p:nvSpPr>
        <p:spPr>
          <a:xfrm>
            <a:off x="10865448" y="19855447"/>
            <a:ext cx="5100092" cy="3416320"/>
          </a:xfrm>
          <a:prstGeom prst="rect">
            <a:avLst/>
          </a:prstGeom>
        </p:spPr>
        <p:txBody>
          <a:bodyPr wrap="square">
            <a:spAutoFit/>
          </a:bodyPr>
          <a:lstStyle/>
          <a:p>
            <a:pPr algn="just"/>
            <a:r>
              <a:rPr lang="en-IN" sz="1800" b="1" dirty="0"/>
              <a:t>Classify Activity-</a:t>
            </a:r>
            <a:endParaRPr lang="en-IN" sz="1800" dirty="0"/>
          </a:p>
          <a:p>
            <a:pPr algn="just"/>
            <a:r>
              <a:rPr lang="en-IN" sz="1800" dirty="0"/>
              <a:t>The classification of activity based on various algorithm differs based on accuracy constrains. We will discuss four models applied for this data set and compare the results to pursue the most suitable choice.</a:t>
            </a:r>
          </a:p>
          <a:p>
            <a:pPr algn="just"/>
            <a:r>
              <a:rPr lang="en-IN" sz="1800" dirty="0"/>
              <a:t>In this experiment we have used four different algorithms – Support Vector Classifier (SVC), Logistic Regression (LR), K Nearest Neighbour (KNN) and Random Forest (RF). We have converted the accuracy score to percentage by multiplying the output with 100 for conversion. </a:t>
            </a:r>
          </a:p>
        </p:txBody>
      </p:sp>
      <p:graphicFrame>
        <p:nvGraphicFramePr>
          <p:cNvPr id="31" name="Table 30">
            <a:extLst>
              <a:ext uri="{FF2B5EF4-FFF2-40B4-BE49-F238E27FC236}">
                <a16:creationId xmlns:a16="http://schemas.microsoft.com/office/drawing/2014/main" id="{9FABFE07-7D2F-4CA1-8713-85DA05E00452}"/>
              </a:ext>
            </a:extLst>
          </p:cNvPr>
          <p:cNvGraphicFramePr>
            <a:graphicFrameLocks noGrp="1"/>
          </p:cNvGraphicFramePr>
          <p:nvPr>
            <p:extLst>
              <p:ext uri="{D42A27DB-BD31-4B8C-83A1-F6EECF244321}">
                <p14:modId xmlns:p14="http://schemas.microsoft.com/office/powerpoint/2010/main" val="3355347944"/>
              </p:ext>
            </p:extLst>
          </p:nvPr>
        </p:nvGraphicFramePr>
        <p:xfrm>
          <a:off x="16143299" y="19855447"/>
          <a:ext cx="4712736" cy="1568046"/>
        </p:xfrm>
        <a:graphic>
          <a:graphicData uri="http://schemas.openxmlformats.org/drawingml/2006/table">
            <a:tbl>
              <a:tblPr firstRow="1" firstCol="1" bandRow="1">
                <a:tableStyleId>{08FB837D-C827-4EFA-A057-4D05807E0F7C}</a:tableStyleId>
              </a:tblPr>
              <a:tblGrid>
                <a:gridCol w="2280356">
                  <a:extLst>
                    <a:ext uri="{9D8B030D-6E8A-4147-A177-3AD203B41FA5}">
                      <a16:colId xmlns:a16="http://schemas.microsoft.com/office/drawing/2014/main" val="442489858"/>
                    </a:ext>
                  </a:extLst>
                </a:gridCol>
                <a:gridCol w="2432380">
                  <a:extLst>
                    <a:ext uri="{9D8B030D-6E8A-4147-A177-3AD203B41FA5}">
                      <a16:colId xmlns:a16="http://schemas.microsoft.com/office/drawing/2014/main" val="3208907659"/>
                    </a:ext>
                  </a:extLst>
                </a:gridCol>
              </a:tblGrid>
              <a:tr h="66577">
                <a:tc>
                  <a:txBody>
                    <a:bodyPr/>
                    <a:lstStyle/>
                    <a:p>
                      <a:pPr algn="ctr">
                        <a:lnSpc>
                          <a:spcPct val="100000"/>
                        </a:lnSpc>
                        <a:spcAft>
                          <a:spcPts val="0"/>
                        </a:spcAft>
                      </a:pPr>
                      <a:r>
                        <a:rPr lang="en-IN" sz="1800" dirty="0">
                          <a:effectLst/>
                        </a:rPr>
                        <a:t>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Accuracy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0648961"/>
                  </a:ext>
                </a:extLst>
              </a:tr>
              <a:tr h="1274549">
                <a:tc>
                  <a:txBody>
                    <a:bodyPr/>
                    <a:lstStyle/>
                    <a:p>
                      <a:pPr algn="just">
                        <a:lnSpc>
                          <a:spcPct val="107000"/>
                        </a:lnSpc>
                        <a:spcAft>
                          <a:spcPts val="0"/>
                        </a:spcAft>
                      </a:pPr>
                      <a:r>
                        <a:rPr lang="en-IN" sz="1800" dirty="0">
                          <a:effectLst/>
                        </a:rPr>
                        <a:t>SVC</a:t>
                      </a:r>
                    </a:p>
                    <a:p>
                      <a:pPr algn="just">
                        <a:lnSpc>
                          <a:spcPct val="107000"/>
                        </a:lnSpc>
                        <a:spcAft>
                          <a:spcPts val="0"/>
                        </a:spcAft>
                      </a:pPr>
                      <a:r>
                        <a:rPr lang="en-IN" sz="1800" dirty="0">
                          <a:effectLst/>
                        </a:rPr>
                        <a:t>LR</a:t>
                      </a:r>
                    </a:p>
                    <a:p>
                      <a:pPr algn="just">
                        <a:lnSpc>
                          <a:spcPct val="107000"/>
                        </a:lnSpc>
                        <a:spcAft>
                          <a:spcPts val="0"/>
                        </a:spcAft>
                      </a:pPr>
                      <a:r>
                        <a:rPr lang="en-IN" sz="1800" dirty="0">
                          <a:effectLst/>
                        </a:rPr>
                        <a:t>KNN</a:t>
                      </a:r>
                    </a:p>
                    <a:p>
                      <a:pPr algn="just">
                        <a:lnSpc>
                          <a:spcPct val="107000"/>
                        </a:lnSpc>
                        <a:spcAft>
                          <a:spcPts val="0"/>
                        </a:spcAft>
                      </a:pPr>
                      <a:r>
                        <a:rPr lang="en-IN" sz="1800" dirty="0">
                          <a:effectLst/>
                        </a:rPr>
                        <a:t>RF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94.02782490668477</a:t>
                      </a:r>
                    </a:p>
                    <a:p>
                      <a:pPr algn="just">
                        <a:lnSpc>
                          <a:spcPct val="107000"/>
                        </a:lnSpc>
                        <a:spcAft>
                          <a:spcPts val="0"/>
                        </a:spcAft>
                      </a:pPr>
                      <a:r>
                        <a:rPr lang="en-IN" sz="1800" dirty="0">
                          <a:effectLst/>
                        </a:rPr>
                        <a:t>96.19952494061758</a:t>
                      </a:r>
                    </a:p>
                    <a:p>
                      <a:pPr algn="just">
                        <a:lnSpc>
                          <a:spcPct val="107000"/>
                        </a:lnSpc>
                        <a:spcAft>
                          <a:spcPts val="0"/>
                        </a:spcAft>
                      </a:pPr>
                      <a:r>
                        <a:rPr lang="en-IN" sz="1800" dirty="0">
                          <a:effectLst/>
                        </a:rPr>
                        <a:t>90.02375296912113</a:t>
                      </a:r>
                    </a:p>
                    <a:p>
                      <a:pPr algn="just">
                        <a:lnSpc>
                          <a:spcPct val="107000"/>
                        </a:lnSpc>
                        <a:spcAft>
                          <a:spcPts val="0"/>
                        </a:spcAft>
                      </a:pPr>
                      <a:r>
                        <a:rPr lang="en-IN" sz="1800" dirty="0">
                          <a:effectLst/>
                        </a:rPr>
                        <a:t>89.68442483881914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4445955"/>
                  </a:ext>
                </a:extLst>
              </a:tr>
            </a:tbl>
          </a:graphicData>
        </a:graphic>
      </p:graphicFrame>
      <p:sp>
        <p:nvSpPr>
          <p:cNvPr id="49" name="Rectangle 48">
            <a:extLst>
              <a:ext uri="{FF2B5EF4-FFF2-40B4-BE49-F238E27FC236}">
                <a16:creationId xmlns:a16="http://schemas.microsoft.com/office/drawing/2014/main" id="{391C1EBE-CF49-4828-A4DE-B8A5EBD153DF}"/>
              </a:ext>
            </a:extLst>
          </p:cNvPr>
          <p:cNvSpPr/>
          <p:nvPr/>
        </p:nvSpPr>
        <p:spPr>
          <a:xfrm>
            <a:off x="16073505" y="21729883"/>
            <a:ext cx="4782530" cy="1200329"/>
          </a:xfrm>
          <a:prstGeom prst="rect">
            <a:avLst/>
          </a:prstGeom>
        </p:spPr>
        <p:txBody>
          <a:bodyPr wrap="square">
            <a:spAutoFit/>
          </a:bodyPr>
          <a:lstStyle/>
          <a:p>
            <a:pPr algn="just"/>
            <a:r>
              <a:rPr lang="en-IN" sz="1800" dirty="0"/>
              <a:t>So, we can see that the algorithm of Logistic regression reaches the most accuracy among the other models which is around 96%. The comparison data is visualized in the above table.</a:t>
            </a:r>
          </a:p>
        </p:txBody>
      </p:sp>
      <p:pic>
        <p:nvPicPr>
          <p:cNvPr id="51" name="Picture 50">
            <a:extLst>
              <a:ext uri="{FF2B5EF4-FFF2-40B4-BE49-F238E27FC236}">
                <a16:creationId xmlns:a16="http://schemas.microsoft.com/office/drawing/2014/main" id="{7ADD08B3-0B59-4445-9FF7-7BAD754708C7}"/>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0820931" y="24754561"/>
            <a:ext cx="3514902" cy="2051836"/>
          </a:xfrm>
          <a:prstGeom prst="rect">
            <a:avLst/>
          </a:prstGeom>
          <a:noFill/>
          <a:ln>
            <a:noFill/>
          </a:ln>
        </p:spPr>
      </p:pic>
      <p:sp>
        <p:nvSpPr>
          <p:cNvPr id="52" name="Rectangle 51">
            <a:extLst>
              <a:ext uri="{FF2B5EF4-FFF2-40B4-BE49-F238E27FC236}">
                <a16:creationId xmlns:a16="http://schemas.microsoft.com/office/drawing/2014/main" id="{6F049CE7-1769-4165-9BDD-39B1EC718452}"/>
              </a:ext>
            </a:extLst>
          </p:cNvPr>
          <p:cNvSpPr/>
          <p:nvPr/>
        </p:nvSpPr>
        <p:spPr>
          <a:xfrm>
            <a:off x="12902993" y="23502719"/>
            <a:ext cx="8013954" cy="923330"/>
          </a:xfrm>
          <a:prstGeom prst="rect">
            <a:avLst/>
          </a:prstGeom>
        </p:spPr>
        <p:txBody>
          <a:bodyPr wrap="square">
            <a:spAutoFit/>
          </a:bodyPr>
          <a:lstStyle/>
          <a:p>
            <a:pPr algn="just"/>
            <a:r>
              <a:rPr lang="en-IN" sz="1800" dirty="0"/>
              <a:t>The Restrictive Boltzmann Machine is a learning model notably applicable for such a scenario we are implementing here. The RBM is a simple neural network consisting of two layers- one is the visible or input layer and the other is the hidden layer. </a:t>
            </a:r>
          </a:p>
        </p:txBody>
      </p:sp>
      <p:sp>
        <p:nvSpPr>
          <p:cNvPr id="54" name="Rectangle 53">
            <a:extLst>
              <a:ext uri="{FF2B5EF4-FFF2-40B4-BE49-F238E27FC236}">
                <a16:creationId xmlns:a16="http://schemas.microsoft.com/office/drawing/2014/main" id="{82B9691D-0A75-4409-9214-7713E791D0E6}"/>
              </a:ext>
            </a:extLst>
          </p:cNvPr>
          <p:cNvSpPr/>
          <p:nvPr/>
        </p:nvSpPr>
        <p:spPr>
          <a:xfrm>
            <a:off x="14258504" y="24362126"/>
            <a:ext cx="6669166" cy="2862322"/>
          </a:xfrm>
          <a:prstGeom prst="rect">
            <a:avLst/>
          </a:prstGeom>
        </p:spPr>
        <p:txBody>
          <a:bodyPr wrap="square">
            <a:spAutoFit/>
          </a:bodyPr>
          <a:lstStyle/>
          <a:p>
            <a:pPr algn="just"/>
            <a:r>
              <a:rPr lang="en-IN" sz="1800" dirty="0"/>
              <a:t>Here is a simple example calculated probability based on ‘hand’ or ‘non-hand-oriented’ activity applied on six recorded activity data of an individual. As a result, we can see here that the probability for both usage of hand or non-hand orientation is the highest with a value of p=0.416 for this individual. So, it’s obvious to suggest that person to do something which involves both Hand and Non-hand-oriented postures. Now, it is also required to keep on note that, if a particular person is working too hard for a long time, then the recommendation system should suggest to take rest or to relax to that user.</a:t>
            </a:r>
          </a:p>
        </p:txBody>
      </p:sp>
    </p:spTree>
    <p:extLst>
      <p:ext uri="{BB962C8B-B14F-4D97-AF65-F5344CB8AC3E}">
        <p14:creationId xmlns:p14="http://schemas.microsoft.com/office/powerpoint/2010/main" val="360604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0</TotalTime>
  <Words>1407</Words>
  <Application>Microsoft Office PowerPoint</Application>
  <PresentationFormat>Custom</PresentationFormat>
  <Paragraphs>131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宋体</vt: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FIXED-TERM Abhirup Dey (RBEI/BSF1)</cp:lastModifiedBy>
  <cp:revision>60</cp:revision>
  <dcterms:created xsi:type="dcterms:W3CDTF">2016-03-28T06:32:15Z</dcterms:created>
  <dcterms:modified xsi:type="dcterms:W3CDTF">2019-04-15T10:07:09Z</dcterms:modified>
</cp:coreProperties>
</file>