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135"/>
  </p:notesMasterIdLst>
  <p:handoutMasterIdLst>
    <p:handoutMasterId r:id="rId136"/>
  </p:handoutMasterIdLst>
  <p:sldIdLst>
    <p:sldId id="258" r:id="rId2"/>
    <p:sldId id="257" r:id="rId3"/>
    <p:sldId id="259" r:id="rId4"/>
    <p:sldId id="270" r:id="rId5"/>
    <p:sldId id="308" r:id="rId6"/>
    <p:sldId id="261" r:id="rId7"/>
    <p:sldId id="264" r:id="rId8"/>
    <p:sldId id="263" r:id="rId9"/>
    <p:sldId id="381" r:id="rId10"/>
    <p:sldId id="383" r:id="rId11"/>
    <p:sldId id="393" r:id="rId12"/>
    <p:sldId id="384" r:id="rId13"/>
    <p:sldId id="385" r:id="rId14"/>
    <p:sldId id="388" r:id="rId15"/>
    <p:sldId id="387" r:id="rId16"/>
    <p:sldId id="389" r:id="rId17"/>
    <p:sldId id="386" r:id="rId18"/>
    <p:sldId id="408" r:id="rId19"/>
    <p:sldId id="390" r:id="rId20"/>
    <p:sldId id="391" r:id="rId21"/>
    <p:sldId id="276" r:id="rId22"/>
    <p:sldId id="303" r:id="rId23"/>
    <p:sldId id="300" r:id="rId24"/>
    <p:sldId id="336" r:id="rId25"/>
    <p:sldId id="282" r:id="rId26"/>
    <p:sldId id="345" r:id="rId27"/>
    <p:sldId id="392" r:id="rId28"/>
    <p:sldId id="301" r:id="rId29"/>
    <p:sldId id="286" r:id="rId30"/>
    <p:sldId id="305" r:id="rId31"/>
    <p:sldId id="338" r:id="rId32"/>
    <p:sldId id="285" r:id="rId33"/>
    <p:sldId id="339" r:id="rId34"/>
    <p:sldId id="395" r:id="rId35"/>
    <p:sldId id="396" r:id="rId36"/>
    <p:sldId id="397" r:id="rId37"/>
    <p:sldId id="398" r:id="rId38"/>
    <p:sldId id="399" r:id="rId39"/>
    <p:sldId id="266" r:id="rId40"/>
    <p:sldId id="269" r:id="rId41"/>
    <p:sldId id="400" r:id="rId42"/>
    <p:sldId id="268" r:id="rId43"/>
    <p:sldId id="272" r:id="rId44"/>
    <p:sldId id="402" r:id="rId45"/>
    <p:sldId id="311" r:id="rId46"/>
    <p:sldId id="403" r:id="rId47"/>
    <p:sldId id="317" r:id="rId48"/>
    <p:sldId id="404" r:id="rId49"/>
    <p:sldId id="277" r:id="rId50"/>
    <p:sldId id="405" r:id="rId51"/>
    <p:sldId id="309" r:id="rId52"/>
    <p:sldId id="313" r:id="rId53"/>
    <p:sldId id="288" r:id="rId54"/>
    <p:sldId id="290" r:id="rId55"/>
    <p:sldId id="323" r:id="rId56"/>
    <p:sldId id="324" r:id="rId57"/>
    <p:sldId id="325" r:id="rId58"/>
    <p:sldId id="326" r:id="rId59"/>
    <p:sldId id="321" r:id="rId60"/>
    <p:sldId id="409" r:id="rId61"/>
    <p:sldId id="319" r:id="rId62"/>
    <p:sldId id="320" r:id="rId63"/>
    <p:sldId id="353" r:id="rId64"/>
    <p:sldId id="354" r:id="rId65"/>
    <p:sldId id="346" r:id="rId66"/>
    <p:sldId id="347" r:id="rId67"/>
    <p:sldId id="348" r:id="rId68"/>
    <p:sldId id="349" r:id="rId69"/>
    <p:sldId id="350" r:id="rId70"/>
    <p:sldId id="351" r:id="rId71"/>
    <p:sldId id="352" r:id="rId72"/>
    <p:sldId id="406" r:id="rId73"/>
    <p:sldId id="417" r:id="rId74"/>
    <p:sldId id="418" r:id="rId75"/>
    <p:sldId id="410" r:id="rId76"/>
    <p:sldId id="411" r:id="rId77"/>
    <p:sldId id="412" r:id="rId78"/>
    <p:sldId id="413" r:id="rId79"/>
    <p:sldId id="414" r:id="rId80"/>
    <p:sldId id="415" r:id="rId81"/>
    <p:sldId id="419" r:id="rId82"/>
    <p:sldId id="422" r:id="rId83"/>
    <p:sldId id="423" r:id="rId84"/>
    <p:sldId id="287" r:id="rId85"/>
    <p:sldId id="420" r:id="rId86"/>
    <p:sldId id="421" r:id="rId87"/>
    <p:sldId id="280" r:id="rId88"/>
    <p:sldId id="278" r:id="rId89"/>
    <p:sldId id="355" r:id="rId90"/>
    <p:sldId id="356" r:id="rId91"/>
    <p:sldId id="357" r:id="rId92"/>
    <p:sldId id="358" r:id="rId93"/>
    <p:sldId id="359" r:id="rId94"/>
    <p:sldId id="360" r:id="rId95"/>
    <p:sldId id="361" r:id="rId96"/>
    <p:sldId id="364" r:id="rId97"/>
    <p:sldId id="366" r:id="rId98"/>
    <p:sldId id="367" r:id="rId99"/>
    <p:sldId id="368" r:id="rId100"/>
    <p:sldId id="369" r:id="rId101"/>
    <p:sldId id="293" r:id="rId102"/>
    <p:sldId id="334" r:id="rId103"/>
    <p:sldId id="370" r:id="rId104"/>
    <p:sldId id="371" r:id="rId105"/>
    <p:sldId id="372" r:id="rId106"/>
    <p:sldId id="374" r:id="rId107"/>
    <p:sldId id="306" r:id="rId108"/>
    <p:sldId id="332" r:id="rId109"/>
    <p:sldId id="333" r:id="rId110"/>
    <p:sldId id="335" r:id="rId111"/>
    <p:sldId id="375" r:id="rId112"/>
    <p:sldId id="376" r:id="rId113"/>
    <p:sldId id="297" r:id="rId114"/>
    <p:sldId id="298" r:id="rId115"/>
    <p:sldId id="304" r:id="rId116"/>
    <p:sldId id="327" r:id="rId117"/>
    <p:sldId id="329" r:id="rId118"/>
    <p:sldId id="330" r:id="rId119"/>
    <p:sldId id="316" r:id="rId120"/>
    <p:sldId id="299" r:id="rId121"/>
    <p:sldId id="340" r:id="rId122"/>
    <p:sldId id="341" r:id="rId123"/>
    <p:sldId id="344" r:id="rId124"/>
    <p:sldId id="342" r:id="rId125"/>
    <p:sldId id="343" r:id="rId126"/>
    <p:sldId id="407" r:id="rId127"/>
    <p:sldId id="378" r:id="rId128"/>
    <p:sldId id="314" r:id="rId129"/>
    <p:sldId id="380" r:id="rId130"/>
    <p:sldId id="271" r:id="rId131"/>
    <p:sldId id="274" r:id="rId132"/>
    <p:sldId id="292" r:id="rId133"/>
    <p:sldId id="331" r:id="rId134"/>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280"/>
    <a:srgbClr val="FCE8F0"/>
    <a:srgbClr val="FCE8F2"/>
    <a:srgbClr val="A3CF35"/>
    <a:srgbClr val="0F0F0F"/>
    <a:srgbClr val="191919"/>
    <a:srgbClr val="070707"/>
    <a:srgbClr val="C1DF77"/>
    <a:srgbClr val="9EA12B"/>
    <a:srgbClr val="A4CA1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1" d="100"/>
          <a:sy n="81" d="100"/>
        </p:scale>
        <p:origin x="-682" y="-1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93"/>
    </p:cViewPr>
  </p:sorterViewPr>
  <p:notesViewPr>
    <p:cSldViewPr>
      <p:cViewPr varScale="1">
        <p:scale>
          <a:sx n="82" d="100"/>
          <a:sy n="82" d="100"/>
        </p:scale>
        <p:origin x="-2064" y="-90"/>
      </p:cViewPr>
      <p:guideLst>
        <p:guide orient="horz" pos="2949"/>
        <p:guide pos="2229"/>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ary%20Weiss\Documents\fordham\research\WISDM%20project\activity-recognition\kdd-2011-paper\personal_and_impersonal_results-v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Gary%20Weiss\Documents\fordham\research\WISDM%20project\activity-recognition\kdd-2011-paper\personal_and_impersonal_results-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dirty="0"/>
              <a:t>Personal </a:t>
            </a:r>
            <a:r>
              <a:rPr lang="en-US" dirty="0" smtClean="0"/>
              <a:t>Models</a:t>
            </a:r>
            <a:endParaRPr lang="en-US" dirty="0"/>
          </a:p>
        </c:rich>
      </c:tx>
    </c:title>
    <c:plotArea>
      <c:layout>
        <c:manualLayout>
          <c:layoutTarget val="inner"/>
          <c:xMode val="edge"/>
          <c:yMode val="edge"/>
          <c:x val="7.3123730995889855E-2"/>
          <c:y val="0.15459833145856838"/>
          <c:w val="0.90958067151983368"/>
          <c:h val="0.5944532714660663"/>
        </c:manualLayout>
      </c:layout>
      <c:barChart>
        <c:barDir val="col"/>
        <c:grouping val="clustered"/>
        <c:ser>
          <c:idx val="0"/>
          <c:order val="0"/>
          <c:tx>
            <c:strRef>
              <c:f>charts!$B$1</c:f>
              <c:strCache>
                <c:ptCount val="1"/>
                <c:pt idx="0">
                  <c:v>IBK</c:v>
                </c:pt>
              </c:strCache>
            </c:strRef>
          </c:tx>
          <c:spPr>
            <a:solidFill>
              <a:schemeClr val="accent1">
                <a:lumMod val="60000"/>
                <a:lumOff val="40000"/>
              </a:schemeClr>
            </a:solidFill>
            <a:ln>
              <a:solidFill>
                <a:schemeClr val="accent1">
                  <a:lumMod val="60000"/>
                  <a:lumOff val="40000"/>
                </a:schemeClr>
              </a:solidFill>
            </a:ln>
          </c:spPr>
          <c:cat>
            <c:strRef>
              <c:f>charts!$A$2:$A$12</c:f>
              <c:strCache>
                <c:ptCount val="11"/>
                <c:pt idx="0">
                  <c:v>≤ 90%</c:v>
                </c:pt>
                <c:pt idx="1">
                  <c:v>≤ 91%</c:v>
                </c:pt>
                <c:pt idx="2">
                  <c:v>≤ 92%</c:v>
                </c:pt>
                <c:pt idx="3">
                  <c:v>≤ 93%</c:v>
                </c:pt>
                <c:pt idx="4">
                  <c:v>≤ 94%</c:v>
                </c:pt>
                <c:pt idx="5">
                  <c:v>≤ 95%</c:v>
                </c:pt>
                <c:pt idx="6">
                  <c:v>≤ 96%</c:v>
                </c:pt>
                <c:pt idx="7">
                  <c:v>≤ 97%</c:v>
                </c:pt>
                <c:pt idx="8">
                  <c:v>≤ 98%</c:v>
                </c:pt>
                <c:pt idx="9">
                  <c:v>≤ 99%</c:v>
                </c:pt>
                <c:pt idx="10">
                  <c:v>≤ 100%</c:v>
                </c:pt>
              </c:strCache>
            </c:strRef>
          </c:cat>
          <c:val>
            <c:numRef>
              <c:f>charts!$B$2:$B$12</c:f>
              <c:numCache>
                <c:formatCode>General</c:formatCode>
                <c:ptCount val="11"/>
                <c:pt idx="0">
                  <c:v>0</c:v>
                </c:pt>
                <c:pt idx="1">
                  <c:v>0</c:v>
                </c:pt>
                <c:pt idx="2">
                  <c:v>0</c:v>
                </c:pt>
                <c:pt idx="3">
                  <c:v>0</c:v>
                </c:pt>
                <c:pt idx="4">
                  <c:v>1</c:v>
                </c:pt>
                <c:pt idx="5">
                  <c:v>4</c:v>
                </c:pt>
                <c:pt idx="6">
                  <c:v>1</c:v>
                </c:pt>
                <c:pt idx="7">
                  <c:v>2</c:v>
                </c:pt>
                <c:pt idx="8">
                  <c:v>7</c:v>
                </c:pt>
                <c:pt idx="9">
                  <c:v>10</c:v>
                </c:pt>
                <c:pt idx="10">
                  <c:v>28</c:v>
                </c:pt>
              </c:numCache>
            </c:numRef>
          </c:val>
        </c:ser>
        <c:ser>
          <c:idx val="1"/>
          <c:order val="1"/>
          <c:tx>
            <c:strRef>
              <c:f>charts!$C$1</c:f>
              <c:strCache>
                <c:ptCount val="1"/>
                <c:pt idx="0">
                  <c:v>J48</c:v>
                </c:pt>
              </c:strCache>
            </c:strRef>
          </c:tx>
          <c:spPr>
            <a:solidFill>
              <a:srgbClr val="FF0000"/>
            </a:solidFill>
            <a:ln>
              <a:solidFill>
                <a:srgbClr val="FF0000"/>
              </a:solidFill>
            </a:ln>
          </c:spPr>
          <c:cat>
            <c:strRef>
              <c:f>charts!$A$2:$A$12</c:f>
              <c:strCache>
                <c:ptCount val="11"/>
                <c:pt idx="0">
                  <c:v>≤ 90%</c:v>
                </c:pt>
                <c:pt idx="1">
                  <c:v>≤ 91%</c:v>
                </c:pt>
                <c:pt idx="2">
                  <c:v>≤ 92%</c:v>
                </c:pt>
                <c:pt idx="3">
                  <c:v>≤ 93%</c:v>
                </c:pt>
                <c:pt idx="4">
                  <c:v>≤ 94%</c:v>
                </c:pt>
                <c:pt idx="5">
                  <c:v>≤ 95%</c:v>
                </c:pt>
                <c:pt idx="6">
                  <c:v>≤ 96%</c:v>
                </c:pt>
                <c:pt idx="7">
                  <c:v>≤ 97%</c:v>
                </c:pt>
                <c:pt idx="8">
                  <c:v>≤ 98%</c:v>
                </c:pt>
                <c:pt idx="9">
                  <c:v>≤ 99%</c:v>
                </c:pt>
                <c:pt idx="10">
                  <c:v>≤ 100%</c:v>
                </c:pt>
              </c:strCache>
            </c:strRef>
          </c:cat>
          <c:val>
            <c:numRef>
              <c:f>charts!$C$2:$C$12</c:f>
              <c:numCache>
                <c:formatCode>General</c:formatCode>
                <c:ptCount val="11"/>
                <c:pt idx="0">
                  <c:v>1</c:v>
                </c:pt>
                <c:pt idx="1">
                  <c:v>0</c:v>
                </c:pt>
                <c:pt idx="2">
                  <c:v>0</c:v>
                </c:pt>
                <c:pt idx="3">
                  <c:v>1</c:v>
                </c:pt>
                <c:pt idx="4">
                  <c:v>5</c:v>
                </c:pt>
                <c:pt idx="5">
                  <c:v>5</c:v>
                </c:pt>
                <c:pt idx="6">
                  <c:v>4</c:v>
                </c:pt>
                <c:pt idx="7">
                  <c:v>9</c:v>
                </c:pt>
                <c:pt idx="8">
                  <c:v>7</c:v>
                </c:pt>
                <c:pt idx="9">
                  <c:v>12</c:v>
                </c:pt>
                <c:pt idx="10">
                  <c:v>9</c:v>
                </c:pt>
              </c:numCache>
            </c:numRef>
          </c:val>
        </c:ser>
        <c:ser>
          <c:idx val="2"/>
          <c:order val="2"/>
          <c:tx>
            <c:strRef>
              <c:f>charts!$D$1</c:f>
              <c:strCache>
                <c:ptCount val="1"/>
                <c:pt idx="0">
                  <c:v>MLP (NN)</c:v>
                </c:pt>
              </c:strCache>
            </c:strRef>
          </c:tx>
          <c:spPr>
            <a:solidFill>
              <a:schemeClr val="tx1"/>
            </a:solidFill>
            <a:ln>
              <a:solidFill>
                <a:schemeClr val="tx1"/>
              </a:solidFill>
            </a:ln>
          </c:spPr>
          <c:cat>
            <c:strRef>
              <c:f>charts!$A$2:$A$12</c:f>
              <c:strCache>
                <c:ptCount val="11"/>
                <c:pt idx="0">
                  <c:v>≤ 90%</c:v>
                </c:pt>
                <c:pt idx="1">
                  <c:v>≤ 91%</c:v>
                </c:pt>
                <c:pt idx="2">
                  <c:v>≤ 92%</c:v>
                </c:pt>
                <c:pt idx="3">
                  <c:v>≤ 93%</c:v>
                </c:pt>
                <c:pt idx="4">
                  <c:v>≤ 94%</c:v>
                </c:pt>
                <c:pt idx="5">
                  <c:v>≤ 95%</c:v>
                </c:pt>
                <c:pt idx="6">
                  <c:v>≤ 96%</c:v>
                </c:pt>
                <c:pt idx="7">
                  <c:v>≤ 97%</c:v>
                </c:pt>
                <c:pt idx="8">
                  <c:v>≤ 98%</c:v>
                </c:pt>
                <c:pt idx="9">
                  <c:v>≤ 99%</c:v>
                </c:pt>
                <c:pt idx="10">
                  <c:v>≤ 100%</c:v>
                </c:pt>
              </c:strCache>
            </c:strRef>
          </c:cat>
          <c:val>
            <c:numRef>
              <c:f>charts!$D$2:$D$12</c:f>
              <c:numCache>
                <c:formatCode>General</c:formatCode>
                <c:ptCount val="11"/>
                <c:pt idx="0">
                  <c:v>0</c:v>
                </c:pt>
                <c:pt idx="1">
                  <c:v>0</c:v>
                </c:pt>
                <c:pt idx="2">
                  <c:v>0</c:v>
                </c:pt>
                <c:pt idx="3">
                  <c:v>0</c:v>
                </c:pt>
                <c:pt idx="4">
                  <c:v>1</c:v>
                </c:pt>
                <c:pt idx="5">
                  <c:v>2</c:v>
                </c:pt>
                <c:pt idx="6">
                  <c:v>0</c:v>
                </c:pt>
                <c:pt idx="7">
                  <c:v>4</c:v>
                </c:pt>
                <c:pt idx="8">
                  <c:v>3</c:v>
                </c:pt>
                <c:pt idx="9">
                  <c:v>8</c:v>
                </c:pt>
                <c:pt idx="10">
                  <c:v>35</c:v>
                </c:pt>
              </c:numCache>
            </c:numRef>
          </c:val>
        </c:ser>
        <c:gapWidth val="75"/>
        <c:overlap val="-25"/>
        <c:axId val="85927424"/>
        <c:axId val="85928960"/>
      </c:barChart>
      <c:catAx>
        <c:axId val="85927424"/>
        <c:scaling>
          <c:orientation val="minMax"/>
        </c:scaling>
        <c:axPos val="b"/>
        <c:numFmt formatCode="@" sourceLinked="0"/>
        <c:majorTickMark val="none"/>
        <c:tickLblPos val="nextTo"/>
        <c:txPr>
          <a:bodyPr rot="-2700000" vert="horz"/>
          <a:lstStyle/>
          <a:p>
            <a:pPr>
              <a:defRPr sz="1800"/>
            </a:pPr>
            <a:endParaRPr lang="en-US"/>
          </a:p>
        </c:txPr>
        <c:crossAx val="85928960"/>
        <c:crosses val="autoZero"/>
        <c:auto val="1"/>
        <c:lblAlgn val="ctr"/>
        <c:lblOffset val="100"/>
      </c:catAx>
      <c:valAx>
        <c:axId val="85928960"/>
        <c:scaling>
          <c:orientation val="minMax"/>
        </c:scaling>
        <c:axPos val="l"/>
        <c:majorGridlines/>
        <c:numFmt formatCode="General" sourceLinked="1"/>
        <c:majorTickMark val="none"/>
        <c:tickLblPos val="nextTo"/>
        <c:txPr>
          <a:bodyPr/>
          <a:lstStyle/>
          <a:p>
            <a:pPr>
              <a:defRPr sz="1800"/>
            </a:pPr>
            <a:endParaRPr lang="en-US"/>
          </a:p>
        </c:txPr>
        <c:crossAx val="85927424"/>
        <c:crosses val="autoZero"/>
        <c:crossBetween val="between"/>
        <c:majorUnit val="10"/>
      </c:valAx>
    </c:plotArea>
    <c:legend>
      <c:legendPos val="b"/>
      <c:layout>
        <c:manualLayout>
          <c:xMode val="edge"/>
          <c:yMode val="edge"/>
          <c:x val="0.13049076412618241"/>
          <c:y val="0.18118602362204725"/>
          <c:w val="0.40254048432625245"/>
          <c:h val="8.3694928758905704E-2"/>
        </c:manualLayout>
      </c:layout>
    </c:legend>
    <c:plotVisOnly val="1"/>
  </c:chart>
  <c:spPr>
    <a:solidFill>
      <a:schemeClr val="accent2"/>
    </a:solidFill>
  </c:spPr>
  <c:txPr>
    <a:bodyPr/>
    <a:lstStyle/>
    <a:p>
      <a:pPr>
        <a:defRPr sz="2000">
          <a:latin typeface="Arial" pitchFamily="34" charset="0"/>
          <a:cs typeface="Arial" pitchFamily="34" charset="0"/>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sz="2400"/>
            </a:pPr>
            <a:r>
              <a:rPr lang="en-US" sz="2400" dirty="0" smtClean="0">
                <a:latin typeface="Arial" pitchFamily="34" charset="0"/>
                <a:cs typeface="Arial" pitchFamily="34" charset="0"/>
              </a:rPr>
              <a:t>Universal</a:t>
            </a:r>
            <a:r>
              <a:rPr lang="en-US" sz="2400" baseline="0" dirty="0" smtClean="0">
                <a:latin typeface="Arial" pitchFamily="34" charset="0"/>
                <a:cs typeface="Arial" pitchFamily="34" charset="0"/>
              </a:rPr>
              <a:t> </a:t>
            </a:r>
            <a:r>
              <a:rPr lang="en-US" sz="2400" dirty="0" smtClean="0">
                <a:latin typeface="Arial" pitchFamily="34" charset="0"/>
                <a:cs typeface="Arial" pitchFamily="34" charset="0"/>
              </a:rPr>
              <a:t>Models</a:t>
            </a:r>
            <a:endParaRPr lang="en-US" sz="2400" dirty="0">
              <a:latin typeface="Arial" pitchFamily="34" charset="0"/>
              <a:cs typeface="Arial" pitchFamily="34" charset="0"/>
            </a:endParaRPr>
          </a:p>
        </c:rich>
      </c:tx>
    </c:title>
    <c:plotArea>
      <c:layout>
        <c:manualLayout>
          <c:layoutTarget val="inner"/>
          <c:xMode val="edge"/>
          <c:yMode val="edge"/>
          <c:x val="5.8488289925297914E-2"/>
          <c:y val="0.14901399825021874"/>
          <c:w val="0.92388350494649707"/>
          <c:h val="0.63450809273840958"/>
        </c:manualLayout>
      </c:layout>
      <c:barChart>
        <c:barDir val="col"/>
        <c:grouping val="clustered"/>
        <c:ser>
          <c:idx val="1"/>
          <c:order val="0"/>
          <c:tx>
            <c:strRef>
              <c:f>charts!$B$19</c:f>
              <c:strCache>
                <c:ptCount val="1"/>
                <c:pt idx="0">
                  <c:v>IBK</c:v>
                </c:pt>
              </c:strCache>
            </c:strRef>
          </c:tx>
          <c:spPr>
            <a:solidFill>
              <a:schemeClr val="accent1">
                <a:lumMod val="60000"/>
                <a:lumOff val="40000"/>
              </a:schemeClr>
            </a:solidFill>
            <a:ln>
              <a:solidFill>
                <a:schemeClr val="accent1">
                  <a:lumMod val="60000"/>
                  <a:lumOff val="40000"/>
                </a:schemeClr>
              </a:solidFill>
            </a:ln>
          </c:spPr>
          <c:cat>
            <c:strRef>
              <c:f>charts!$A$20:$A$38</c:f>
              <c:strCache>
                <c:ptCount val="19"/>
                <c:pt idx="0">
                  <c:v>≤ 28%</c:v>
                </c:pt>
                <c:pt idx="1">
                  <c:v>≤ 32%</c:v>
                </c:pt>
                <c:pt idx="2">
                  <c:v>≤ 36%</c:v>
                </c:pt>
                <c:pt idx="3">
                  <c:v>≤ 40%</c:v>
                </c:pt>
                <c:pt idx="4">
                  <c:v>≤ 44%</c:v>
                </c:pt>
                <c:pt idx="5">
                  <c:v>≤ 48%</c:v>
                </c:pt>
                <c:pt idx="6">
                  <c:v>≤ 52%</c:v>
                </c:pt>
                <c:pt idx="7">
                  <c:v>≤ 56%</c:v>
                </c:pt>
                <c:pt idx="8">
                  <c:v>≤ 60%</c:v>
                </c:pt>
                <c:pt idx="9">
                  <c:v>≤ 64%</c:v>
                </c:pt>
                <c:pt idx="10">
                  <c:v>≤ 68%</c:v>
                </c:pt>
                <c:pt idx="11">
                  <c:v>≤ 72%</c:v>
                </c:pt>
                <c:pt idx="12">
                  <c:v>≤ 76%</c:v>
                </c:pt>
                <c:pt idx="13">
                  <c:v>≤ 80%</c:v>
                </c:pt>
                <c:pt idx="14">
                  <c:v>≤ 84%</c:v>
                </c:pt>
                <c:pt idx="15">
                  <c:v>≤ 88%</c:v>
                </c:pt>
                <c:pt idx="16">
                  <c:v>≤ 92%</c:v>
                </c:pt>
                <c:pt idx="17">
                  <c:v>≤ 96%</c:v>
                </c:pt>
                <c:pt idx="18">
                  <c:v>≤ 100%</c:v>
                </c:pt>
              </c:strCache>
            </c:strRef>
          </c:cat>
          <c:val>
            <c:numRef>
              <c:f>charts!$B$20:$B$38</c:f>
              <c:numCache>
                <c:formatCode>General</c:formatCode>
                <c:ptCount val="19"/>
                <c:pt idx="0">
                  <c:v>2</c:v>
                </c:pt>
                <c:pt idx="1">
                  <c:v>3</c:v>
                </c:pt>
                <c:pt idx="2">
                  <c:v>0</c:v>
                </c:pt>
                <c:pt idx="3">
                  <c:v>0</c:v>
                </c:pt>
                <c:pt idx="4">
                  <c:v>1</c:v>
                </c:pt>
                <c:pt idx="5">
                  <c:v>0</c:v>
                </c:pt>
                <c:pt idx="6">
                  <c:v>2</c:v>
                </c:pt>
                <c:pt idx="7">
                  <c:v>0</c:v>
                </c:pt>
                <c:pt idx="8">
                  <c:v>2</c:v>
                </c:pt>
                <c:pt idx="9">
                  <c:v>5</c:v>
                </c:pt>
                <c:pt idx="10">
                  <c:v>3</c:v>
                </c:pt>
                <c:pt idx="11">
                  <c:v>7</c:v>
                </c:pt>
                <c:pt idx="12">
                  <c:v>3</c:v>
                </c:pt>
                <c:pt idx="13">
                  <c:v>4</c:v>
                </c:pt>
                <c:pt idx="14">
                  <c:v>4</c:v>
                </c:pt>
                <c:pt idx="15">
                  <c:v>5</c:v>
                </c:pt>
                <c:pt idx="16">
                  <c:v>7</c:v>
                </c:pt>
                <c:pt idx="17">
                  <c:v>3</c:v>
                </c:pt>
                <c:pt idx="18">
                  <c:v>2</c:v>
                </c:pt>
              </c:numCache>
            </c:numRef>
          </c:val>
        </c:ser>
        <c:ser>
          <c:idx val="2"/>
          <c:order val="1"/>
          <c:tx>
            <c:strRef>
              <c:f>charts!$C$19</c:f>
              <c:strCache>
                <c:ptCount val="1"/>
                <c:pt idx="0">
                  <c:v>J48</c:v>
                </c:pt>
              </c:strCache>
            </c:strRef>
          </c:tx>
          <c:spPr>
            <a:solidFill>
              <a:srgbClr val="FF0000"/>
            </a:solidFill>
            <a:ln>
              <a:solidFill>
                <a:srgbClr val="FF0000"/>
              </a:solidFill>
            </a:ln>
          </c:spPr>
          <c:cat>
            <c:strRef>
              <c:f>charts!$A$20:$A$38</c:f>
              <c:strCache>
                <c:ptCount val="19"/>
                <c:pt idx="0">
                  <c:v>≤ 28%</c:v>
                </c:pt>
                <c:pt idx="1">
                  <c:v>≤ 32%</c:v>
                </c:pt>
                <c:pt idx="2">
                  <c:v>≤ 36%</c:v>
                </c:pt>
                <c:pt idx="3">
                  <c:v>≤ 40%</c:v>
                </c:pt>
                <c:pt idx="4">
                  <c:v>≤ 44%</c:v>
                </c:pt>
                <c:pt idx="5">
                  <c:v>≤ 48%</c:v>
                </c:pt>
                <c:pt idx="6">
                  <c:v>≤ 52%</c:v>
                </c:pt>
                <c:pt idx="7">
                  <c:v>≤ 56%</c:v>
                </c:pt>
                <c:pt idx="8">
                  <c:v>≤ 60%</c:v>
                </c:pt>
                <c:pt idx="9">
                  <c:v>≤ 64%</c:v>
                </c:pt>
                <c:pt idx="10">
                  <c:v>≤ 68%</c:v>
                </c:pt>
                <c:pt idx="11">
                  <c:v>≤ 72%</c:v>
                </c:pt>
                <c:pt idx="12">
                  <c:v>≤ 76%</c:v>
                </c:pt>
                <c:pt idx="13">
                  <c:v>≤ 80%</c:v>
                </c:pt>
                <c:pt idx="14">
                  <c:v>≤ 84%</c:v>
                </c:pt>
                <c:pt idx="15">
                  <c:v>≤ 88%</c:v>
                </c:pt>
                <c:pt idx="16">
                  <c:v>≤ 92%</c:v>
                </c:pt>
                <c:pt idx="17">
                  <c:v>≤ 96%</c:v>
                </c:pt>
                <c:pt idx="18">
                  <c:v>≤ 100%</c:v>
                </c:pt>
              </c:strCache>
            </c:strRef>
          </c:cat>
          <c:val>
            <c:numRef>
              <c:f>charts!$C$20:$C$38</c:f>
              <c:numCache>
                <c:formatCode>General</c:formatCode>
                <c:ptCount val="19"/>
                <c:pt idx="0">
                  <c:v>0</c:v>
                </c:pt>
                <c:pt idx="1">
                  <c:v>1</c:v>
                </c:pt>
                <c:pt idx="2">
                  <c:v>0</c:v>
                </c:pt>
                <c:pt idx="3">
                  <c:v>1</c:v>
                </c:pt>
                <c:pt idx="4">
                  <c:v>0</c:v>
                </c:pt>
                <c:pt idx="5">
                  <c:v>1</c:v>
                </c:pt>
                <c:pt idx="6">
                  <c:v>4</c:v>
                </c:pt>
                <c:pt idx="7">
                  <c:v>0</c:v>
                </c:pt>
                <c:pt idx="8">
                  <c:v>2</c:v>
                </c:pt>
                <c:pt idx="9">
                  <c:v>2</c:v>
                </c:pt>
                <c:pt idx="10">
                  <c:v>3</c:v>
                </c:pt>
                <c:pt idx="11">
                  <c:v>6</c:v>
                </c:pt>
                <c:pt idx="12">
                  <c:v>4</c:v>
                </c:pt>
                <c:pt idx="13">
                  <c:v>8</c:v>
                </c:pt>
                <c:pt idx="14">
                  <c:v>5</c:v>
                </c:pt>
                <c:pt idx="15">
                  <c:v>5</c:v>
                </c:pt>
                <c:pt idx="16">
                  <c:v>4</c:v>
                </c:pt>
                <c:pt idx="17">
                  <c:v>3</c:v>
                </c:pt>
                <c:pt idx="18">
                  <c:v>4</c:v>
                </c:pt>
              </c:numCache>
            </c:numRef>
          </c:val>
        </c:ser>
        <c:gapWidth val="75"/>
        <c:overlap val="-25"/>
        <c:axId val="86720512"/>
        <c:axId val="86722048"/>
      </c:barChart>
      <c:catAx>
        <c:axId val="86720512"/>
        <c:scaling>
          <c:orientation val="minMax"/>
        </c:scaling>
        <c:axPos val="b"/>
        <c:numFmt formatCode="0%" sourceLinked="1"/>
        <c:majorTickMark val="none"/>
        <c:tickLblPos val="nextTo"/>
        <c:txPr>
          <a:bodyPr/>
          <a:lstStyle/>
          <a:p>
            <a:pPr>
              <a:defRPr sz="1400">
                <a:latin typeface="Arial" pitchFamily="34" charset="0"/>
                <a:cs typeface="Arial" pitchFamily="34" charset="0"/>
              </a:defRPr>
            </a:pPr>
            <a:endParaRPr lang="en-US"/>
          </a:p>
        </c:txPr>
        <c:crossAx val="86722048"/>
        <c:crosses val="autoZero"/>
        <c:auto val="1"/>
        <c:lblAlgn val="ctr"/>
        <c:lblOffset val="100"/>
      </c:catAx>
      <c:valAx>
        <c:axId val="86722048"/>
        <c:scaling>
          <c:orientation val="minMax"/>
        </c:scaling>
        <c:axPos val="l"/>
        <c:majorGridlines/>
        <c:numFmt formatCode="General" sourceLinked="1"/>
        <c:majorTickMark val="none"/>
        <c:tickLblPos val="nextTo"/>
        <c:txPr>
          <a:bodyPr/>
          <a:lstStyle/>
          <a:p>
            <a:pPr>
              <a:defRPr sz="1800">
                <a:latin typeface="Arial" pitchFamily="34" charset="0"/>
                <a:cs typeface="Arial" pitchFamily="34" charset="0"/>
              </a:defRPr>
            </a:pPr>
            <a:endParaRPr lang="en-US"/>
          </a:p>
        </c:txPr>
        <c:crossAx val="86720512"/>
        <c:crosses val="autoZero"/>
        <c:crossBetween val="between"/>
      </c:valAx>
    </c:plotArea>
    <c:legend>
      <c:legendPos val="b"/>
      <c:layout>
        <c:manualLayout>
          <c:xMode val="edge"/>
          <c:yMode val="edge"/>
          <c:x val="0.15294518473652435"/>
          <c:y val="0.21539862204724441"/>
          <c:w val="0.1941096305269534"/>
          <c:h val="8.3807742782152694E-2"/>
        </c:manualLayout>
      </c:layout>
      <c:txPr>
        <a:bodyPr/>
        <a:lstStyle/>
        <a:p>
          <a:pPr>
            <a:defRPr sz="2000"/>
          </a:pPr>
          <a:endParaRPr lang="en-US"/>
        </a:p>
      </c:txPr>
    </c:legend>
    <c:plotVisOnly val="1"/>
  </c:chart>
  <c:spPr>
    <a:solidFill>
      <a:schemeClr val="accent2"/>
    </a:solidFill>
  </c:sp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4E617A0B-1A9B-48D3-96F0-429DD0634CDB}" type="datetimeFigureOut">
              <a:rPr lang="en-US" smtClean="0"/>
              <a:pPr/>
              <a:t>7/18/2014</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D9C0CA4C-FF5E-4715-9AC1-EC77351A7BA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6A2507C2-BB0E-4239-8DDA-135779EDB0AF}" type="datetimeFigureOut">
              <a:rPr lang="en-US" smtClean="0"/>
              <a:pPr/>
              <a:t>7/18/2014</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C36B1D26-2988-41FD-9CF4-AB14EF8722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6B1D26-2988-41FD-9CF4-AB14EF872251}"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7000">
              <a:srgbClr val="A4CA1B"/>
            </a:gs>
            <a:gs pos="69000">
              <a:srgbClr val="A3CF35"/>
            </a:gs>
            <a:gs pos="69000">
              <a:srgbClr val="A3CF35"/>
            </a:gs>
            <a:gs pos="47000">
              <a:srgbClr val="ACD448"/>
            </a:gs>
          </a:gsLst>
          <a:lin ang="2700000" scaled="1"/>
          <a:tileRect/>
        </a:grad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191919"/>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7589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rgbClr val="A4CA1B"/>
                </a:solidFill>
              </a:defRPr>
            </a:lvl1pPr>
            <a:extLst/>
          </a:lstStyle>
          <a:p>
            <a:r>
              <a:rPr kumimoji="0" lang="en-US" smtClean="0"/>
              <a:t>Click to edit Master title style</a:t>
            </a:r>
            <a:endParaRPr kumimoji="0" lang="en-US" dirty="0"/>
          </a:p>
        </p:txBody>
      </p:sp>
      <p:sp>
        <p:nvSpPr>
          <p:cNvPr id="3" name="Subtitle 2"/>
          <p:cNvSpPr>
            <a:spLocks noGrp="1"/>
          </p:cNvSpPr>
          <p:nvPr>
            <p:ph type="subTitle" idx="1"/>
          </p:nvPr>
        </p:nvSpPr>
        <p:spPr>
          <a:xfrm>
            <a:off x="685800" y="4114800"/>
            <a:ext cx="8077200" cy="304800"/>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dirty="0"/>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F0F0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lvl1pPr>
              <a:defRPr>
                <a:solidFill>
                  <a:schemeClr val="bg1">
                    <a:lumMod val="95000"/>
                  </a:schemeClr>
                </a:solidFill>
              </a:defRPr>
            </a:lvl1pPr>
          </a:lstStyle>
          <a:p>
            <a:r>
              <a:rPr lang="en-US" smtClean="0"/>
              <a:t>7/23/2014</a:t>
            </a:r>
            <a:endParaRPr lang="en-US" dirty="0"/>
          </a:p>
        </p:txBody>
      </p:sp>
      <p:sp>
        <p:nvSpPr>
          <p:cNvPr id="5" name="Footer Placeholder 4"/>
          <p:cNvSpPr>
            <a:spLocks noGrp="1"/>
          </p:cNvSpPr>
          <p:nvPr>
            <p:ph type="ftr" sz="quarter" idx="11"/>
          </p:nvPr>
        </p:nvSpPr>
        <p:spPr>
          <a:xfrm>
            <a:off x="3505200" y="6476999"/>
            <a:ext cx="4643115" cy="274320"/>
          </a:xfrm>
        </p:spPr>
        <p:txBody>
          <a:bodyPr/>
          <a:lstStyle>
            <a:lvl1pPr>
              <a:defRPr>
                <a:solidFill>
                  <a:schemeClr val="bg1">
                    <a:lumMod val="95000"/>
                  </a:schemeClr>
                </a:solidFill>
              </a:defRPr>
            </a:lvl1p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defRPr>
            </a:lvl1pPr>
          </a:lstStyle>
          <a:p>
            <a:fld id="{13EEC2AF-DB56-4B97-A4EE-4677677E290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ACD448"/>
            </a:gs>
            <a:gs pos="37000">
              <a:srgbClr val="A4CA1B"/>
            </a:gs>
            <a:gs pos="72000">
              <a:srgbClr val="A3CF35"/>
            </a:gs>
            <a:gs pos="100000">
              <a:srgbClr val="9EA12B">
                <a:alpha val="94000"/>
              </a:srgbClr>
            </a:gs>
          </a:gsLst>
          <a:path path="circle">
            <a:fillToRect l="10000" t="-25000" r="10000" b="125000"/>
          </a:path>
        </a:gradFill>
        <a:effectLst/>
      </p:bgPr>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7/23/2014</a:t>
            </a:r>
            <a:endParaRPr lang="en-US" dirty="0"/>
          </a:p>
        </p:txBody>
      </p:sp>
      <p:sp>
        <p:nvSpPr>
          <p:cNvPr id="6" name="Footer Placeholder 5"/>
          <p:cNvSpPr>
            <a:spLocks noGrp="1"/>
          </p:cNvSpPr>
          <p:nvPr>
            <p:ph type="ftr" sz="quarter" idx="11"/>
          </p:nvPr>
        </p:nvSpPr>
        <p:spPr/>
        <p:txBody>
          <a:bodyPr/>
          <a:lstStyle/>
          <a:p>
            <a:r>
              <a:rPr lang="en-US" smtClean="0"/>
              <a:t>Gary M. Weiss         DMIN/WORLDCOMP  '14 Tutorial</a:t>
            </a:r>
            <a:endParaRPr lang="en-US" dirty="0"/>
          </a:p>
        </p:txBody>
      </p:sp>
      <p:sp>
        <p:nvSpPr>
          <p:cNvPr id="7" name="Slide Number Placeholder 6"/>
          <p:cNvSpPr>
            <a:spLocks noGrp="1"/>
          </p:cNvSpPr>
          <p:nvPr>
            <p:ph type="sldNum" sz="quarter" idx="12"/>
          </p:nvPr>
        </p:nvSpPr>
        <p:spPr/>
        <p:txBody>
          <a:bodyPr/>
          <a:lstStyle/>
          <a:p>
            <a:fld id="{13EEC2AF-DB56-4B97-A4EE-4677677E29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7/23/2014</a:t>
            </a:r>
            <a:endParaRPr lang="en-US" dirty="0"/>
          </a:p>
        </p:txBody>
      </p:sp>
      <p:sp>
        <p:nvSpPr>
          <p:cNvPr id="8" name="Footer Placeholder 7"/>
          <p:cNvSpPr>
            <a:spLocks noGrp="1"/>
          </p:cNvSpPr>
          <p:nvPr>
            <p:ph type="ftr" sz="quarter" idx="11"/>
          </p:nvPr>
        </p:nvSpPr>
        <p:spPr/>
        <p:txBody>
          <a:bodyPr/>
          <a:lstStyle/>
          <a:p>
            <a:r>
              <a:rPr lang="en-US" smtClean="0"/>
              <a:t>Gary M. Weiss         DMIN/WORLDCOMP  '14 Tutorial</a:t>
            </a:r>
            <a:endParaRPr lang="en-US" dirty="0"/>
          </a:p>
        </p:txBody>
      </p:sp>
      <p:sp>
        <p:nvSpPr>
          <p:cNvPr id="9" name="Slide Number Placeholder 8"/>
          <p:cNvSpPr>
            <a:spLocks noGrp="1"/>
          </p:cNvSpPr>
          <p:nvPr>
            <p:ph type="sldNum" sz="quarter" idx="12"/>
          </p:nvPr>
        </p:nvSpPr>
        <p:spPr/>
        <p:txBody>
          <a:bodyPr/>
          <a:lstStyle/>
          <a:p>
            <a:fld id="{13EEC2AF-DB56-4B97-A4EE-4677677E29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7/23/2014</a:t>
            </a:r>
            <a:endParaRPr lang="en-US" dirty="0"/>
          </a:p>
        </p:txBody>
      </p:sp>
      <p:sp>
        <p:nvSpPr>
          <p:cNvPr id="4" name="Footer Placeholder 3"/>
          <p:cNvSpPr>
            <a:spLocks noGrp="1"/>
          </p:cNvSpPr>
          <p:nvPr>
            <p:ph type="ftr" sz="quarter" idx="11"/>
          </p:nvPr>
        </p:nvSpPr>
        <p:spPr/>
        <p:txBody>
          <a:bodyPr/>
          <a:lstStyle/>
          <a:p>
            <a:r>
              <a:rPr lang="en-US" smtClean="0"/>
              <a:t>Gary M. Weiss         DMIN/WORLDCOMP  '14 Tutorial</a:t>
            </a:r>
            <a:endParaRPr lang="en-US" dirty="0"/>
          </a:p>
        </p:txBody>
      </p:sp>
      <p:sp>
        <p:nvSpPr>
          <p:cNvPr id="5" name="Slide Number Placeholder 4"/>
          <p:cNvSpPr>
            <a:spLocks noGrp="1"/>
          </p:cNvSpPr>
          <p:nvPr>
            <p:ph type="sldNum" sz="quarter" idx="12"/>
          </p:nvPr>
        </p:nvSpPr>
        <p:spPr/>
        <p:txBody>
          <a:bodyPr/>
          <a:lstStyle/>
          <a:p>
            <a:fld id="{13EEC2AF-DB56-4B97-A4EE-4677677E29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7/23/2014</a:t>
            </a:r>
            <a:endParaRPr lang="en-US" dirty="0"/>
          </a:p>
        </p:txBody>
      </p:sp>
      <p:sp>
        <p:nvSpPr>
          <p:cNvPr id="3" name="Footer Placeholder 2"/>
          <p:cNvSpPr>
            <a:spLocks noGrp="1"/>
          </p:cNvSpPr>
          <p:nvPr>
            <p:ph type="ftr" sz="quarter" idx="11"/>
          </p:nvPr>
        </p:nvSpPr>
        <p:spPr/>
        <p:txBody>
          <a:bodyPr/>
          <a:lstStyle/>
          <a:p>
            <a:r>
              <a:rPr lang="en-US" smtClean="0"/>
              <a:t>Gary M. Weiss         DMIN/WORLDCOMP  '14 Tutorial</a:t>
            </a:r>
            <a:endParaRPr lang="en-US" dirty="0"/>
          </a:p>
        </p:txBody>
      </p:sp>
      <p:sp>
        <p:nvSpPr>
          <p:cNvPr id="4" name="Slide Number Placeholder 3"/>
          <p:cNvSpPr>
            <a:spLocks noGrp="1"/>
          </p:cNvSpPr>
          <p:nvPr>
            <p:ph type="sldNum" sz="quarter" idx="12"/>
          </p:nvPr>
        </p:nvSpPr>
        <p:spPr/>
        <p:txBody>
          <a:bodyPr/>
          <a:lstStyle/>
          <a:p>
            <a:fld id="{13EEC2AF-DB56-4B97-A4EE-4677677E29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7/23/2014</a:t>
            </a:r>
            <a:endParaRPr lang="en-US"/>
          </a:p>
        </p:txBody>
      </p:sp>
      <p:sp>
        <p:nvSpPr>
          <p:cNvPr id="6" name="Footer Placeholder 5"/>
          <p:cNvSpPr>
            <a:spLocks noGrp="1"/>
          </p:cNvSpPr>
          <p:nvPr>
            <p:ph type="ftr" sz="quarter" idx="11"/>
          </p:nvPr>
        </p:nvSpPr>
        <p:spPr/>
        <p:txBody>
          <a:bodyPr/>
          <a:lstStyle/>
          <a:p>
            <a:r>
              <a:rPr lang="en-US" smtClean="0"/>
              <a:t>Gary M. Weiss         DMIN/WORLDCOMP  '14 Tutorial</a:t>
            </a:r>
            <a:endParaRPr lang="en-US"/>
          </a:p>
        </p:txBody>
      </p:sp>
      <p:sp>
        <p:nvSpPr>
          <p:cNvPr id="7" name="Slide Number Placeholder 6"/>
          <p:cNvSpPr>
            <a:spLocks noGrp="1"/>
          </p:cNvSpPr>
          <p:nvPr>
            <p:ph type="sldNum" sz="quarter" idx="12"/>
          </p:nvPr>
        </p:nvSpPr>
        <p:spPr/>
        <p:txBody>
          <a:bodyPr/>
          <a:lstStyle/>
          <a:p>
            <a:fld id="{13EEC2AF-DB56-4B97-A4EE-4677677E290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C1DF7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rgbClr val="A3CF35"/>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r>
              <a:rPr lang="en-US" smtClean="0"/>
              <a:t>7/23/2014</a:t>
            </a:r>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Gary M. Weiss         DMIN/WORLDCOMP  '14 Tutorial</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3EEC2AF-DB56-4B97-A4EE-4677677E29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0F0F"/>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191919"/>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bg1">
                    <a:lumMod val="95000"/>
                  </a:schemeClr>
                </a:solidFill>
              </a:defRPr>
            </a:lvl1pPr>
            <a:extLst/>
          </a:lstStyle>
          <a:p>
            <a:r>
              <a:rPr lang="en-US" smtClean="0"/>
              <a:t>7/23/2014</a:t>
            </a:r>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bg1">
                    <a:lumMod val="95000"/>
                  </a:schemeClr>
                </a:solidFill>
              </a:defRPr>
            </a:lvl1pPr>
            <a:extLst/>
          </a:lstStyle>
          <a:p>
            <a:r>
              <a:rPr lang="en-US" smtClean="0"/>
              <a:t>Gary M. Weiss         DMIN/WORLDCOMP  '14 Tutorial</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bg1">
                    <a:lumMod val="95000"/>
                  </a:schemeClr>
                </a:solidFill>
              </a:defRPr>
            </a:lvl1pPr>
            <a:extLst/>
          </a:lstStyle>
          <a:p>
            <a:fld id="{13EEC2AF-DB56-4B97-A4EE-4677677E29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p:txStyles>
    <p:titleStyle>
      <a:lvl1pPr algn="l" rtl="0" eaLnBrk="1" latinLnBrk="0" hangingPunct="1">
        <a:spcBef>
          <a:spcPct val="0"/>
        </a:spcBef>
        <a:buNone/>
        <a:defRPr kumimoji="0" sz="4500" b="1" kern="1200">
          <a:solidFill>
            <a:srgbClr val="A4CA1B"/>
          </a:solidFill>
          <a:effectLst/>
          <a:latin typeface="+mj-lt"/>
          <a:ea typeface="+mj-ea"/>
          <a:cs typeface="+mj-cs"/>
        </a:defRPr>
      </a:lvl1pPr>
      <a:extLst/>
    </p:titleStyle>
    <p:bodyStyle>
      <a:lvl1pPr marL="438912" indent="-320040" algn="l" rtl="0" eaLnBrk="1" latinLnBrk="0" hangingPunct="1">
        <a:spcBef>
          <a:spcPts val="0"/>
        </a:spcBef>
        <a:buClr>
          <a:srgbClr val="A4CA1B"/>
        </a:buClr>
        <a:buSzPct val="80000"/>
        <a:buFont typeface="Wingdings 2"/>
        <a:buChar char=""/>
        <a:defRPr kumimoji="0" sz="3200" kern="1200">
          <a:solidFill>
            <a:schemeClr val="bg1">
              <a:lumMod val="95000"/>
            </a:schemeClr>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bg1">
              <a:lumMod val="95000"/>
            </a:schemeClr>
          </a:solidFill>
          <a:latin typeface="+mn-lt"/>
          <a:ea typeface="+mn-ea"/>
          <a:cs typeface="+mn-cs"/>
        </a:defRPr>
      </a:lvl2pPr>
      <a:lvl3pPr marL="996696" indent="-228600" algn="l" rtl="0" eaLnBrk="1" latinLnBrk="0" hangingPunct="1">
        <a:spcBef>
          <a:spcPct val="20000"/>
        </a:spcBef>
        <a:buClr>
          <a:srgbClr val="CB178E"/>
        </a:buClr>
        <a:buFont typeface="Arial"/>
        <a:buChar char="▪"/>
        <a:defRPr kumimoji="0" sz="2400" kern="1200">
          <a:solidFill>
            <a:schemeClr val="bg1">
              <a:lumMod val="95000"/>
            </a:schemeClr>
          </a:solidFill>
          <a:latin typeface="+mn-lt"/>
          <a:ea typeface="+mn-ea"/>
          <a:cs typeface="+mn-cs"/>
        </a:defRPr>
      </a:lvl3pPr>
      <a:lvl4pPr marL="1216152" indent="-182880" algn="l" rtl="0" eaLnBrk="1" latinLnBrk="0" hangingPunct="1">
        <a:spcBef>
          <a:spcPct val="20000"/>
        </a:spcBef>
        <a:buClr>
          <a:srgbClr val="EC342C"/>
        </a:buClr>
        <a:buFont typeface="Arial"/>
        <a:buChar char="▪"/>
        <a:defRPr kumimoji="0" sz="2000" kern="1200">
          <a:solidFill>
            <a:schemeClr val="bg1">
              <a:lumMod val="95000"/>
            </a:schemeClr>
          </a:solidFill>
          <a:latin typeface="+mn-lt"/>
          <a:ea typeface="+mn-ea"/>
          <a:cs typeface="+mn-cs"/>
        </a:defRPr>
      </a:lvl4pPr>
      <a:lvl5pPr marL="1426464" indent="-182880" algn="l" rtl="0" eaLnBrk="1" latinLnBrk="0" hangingPunct="1">
        <a:spcBef>
          <a:spcPct val="20000"/>
        </a:spcBef>
        <a:buClr>
          <a:srgbClr val="FDA92D"/>
        </a:buClr>
        <a:buFont typeface="Wingdings 3"/>
        <a:buChar char=""/>
        <a:defRPr kumimoji="0" lang="en-US" sz="2000" kern="1200" smtClean="0">
          <a:solidFill>
            <a:schemeClr val="bg1">
              <a:lumMod val="95000"/>
            </a:schemeClr>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watch.discoverychannel.ca/"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hyperlink" Target="http://www.fitbit.com/"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hyperlink" Target="http://www.ft.com/cms/s/2/d96e3bd8-33ca-11e0-b1ed-00144feabdc0.html"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http://storm.cis.fordham.edu/~gweiss/papers/kdd-actitracker-2014.pdf" TargetMode="External"/><Relationship Id="rId2" Type="http://schemas.openxmlformats.org/officeDocument/2006/relationships/hyperlink" Target="http://storm.cis.fordham.edu/~gweiss/papers/SIAM-2014.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jpeg"/><Relationship Id="rId2" Type="http://schemas.openxmlformats.org/officeDocument/2006/relationships/image" Target="../media/image10.emf"/><Relationship Id="rId1" Type="http://schemas.openxmlformats.org/officeDocument/2006/relationships/slideLayout" Target="../slideLayouts/slideLayout3.xml"/><Relationship Id="rId6" Type="http://schemas.openxmlformats.org/officeDocument/2006/relationships/image" Target="../media/image14.gif"/><Relationship Id="rId5" Type="http://schemas.openxmlformats.org/officeDocument/2006/relationships/image" Target="../media/image13.jpeg"/><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emf"/><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image" Target="../media/image16.emf"/><Relationship Id="rId1" Type="http://schemas.openxmlformats.org/officeDocument/2006/relationships/slideLayout" Target="../slideLayouts/slideLayout3.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allthingsd.com/files/2013/07/scanadu-scout.jp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4.gif"/><Relationship Id="rId7" Type="http://schemas.openxmlformats.org/officeDocument/2006/relationships/image" Target="../media/image48.jpeg"/><Relationship Id="rId2" Type="http://schemas.openxmlformats.org/officeDocument/2006/relationships/image" Target="../media/image43.jpeg"/><Relationship Id="rId1" Type="http://schemas.openxmlformats.org/officeDocument/2006/relationships/slideLayout" Target="../slideLayouts/slideLayout3.xml"/><Relationship Id="rId6" Type="http://schemas.openxmlformats.org/officeDocument/2006/relationships/image" Target="../media/image47.gif"/><Relationship Id="rId5" Type="http://schemas.openxmlformats.org/officeDocument/2006/relationships/image" Target="../media/image46.jpeg"/><Relationship Id="rId4" Type="http://schemas.openxmlformats.org/officeDocument/2006/relationships/image" Target="../media/image45.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71600"/>
            <a:ext cx="8458200" cy="1600200"/>
          </a:xfrm>
        </p:spPr>
        <p:txBody>
          <a:bodyPr>
            <a:normAutofit/>
          </a:bodyPr>
          <a:lstStyle/>
          <a:p>
            <a:r>
              <a:rPr lang="fr-FR" sz="3600" i="1" dirty="0" smtClean="0"/>
              <a:t>Smart Phone </a:t>
            </a:r>
            <a:r>
              <a:rPr lang="fr-FR" sz="3600" i="1" dirty="0" err="1" smtClean="0"/>
              <a:t>Sensor</a:t>
            </a:r>
            <a:r>
              <a:rPr lang="fr-FR" sz="3600" i="1" dirty="0" smtClean="0"/>
              <a:t> </a:t>
            </a:r>
            <a:r>
              <a:rPr lang="fr-FR" sz="3600" i="1" dirty="0" err="1" smtClean="0"/>
              <a:t>Mining</a:t>
            </a:r>
            <a:r>
              <a:rPr lang="fr-FR" sz="3600" i="1" dirty="0" smtClean="0"/>
              <a:t> Applications:</a:t>
            </a:r>
            <a:br>
              <a:rPr lang="fr-FR" sz="3600" i="1" dirty="0" smtClean="0"/>
            </a:br>
            <a:r>
              <a:rPr lang="fr-FR" sz="3600" i="1" dirty="0" smtClean="0"/>
              <a:t> </a:t>
            </a:r>
            <a:r>
              <a:rPr lang="fr-FR" sz="3600" i="1" dirty="0" err="1" smtClean="0"/>
              <a:t>Ubiquitous</a:t>
            </a:r>
            <a:r>
              <a:rPr lang="fr-FR" sz="3600" i="1" dirty="0" smtClean="0"/>
              <a:t> </a:t>
            </a:r>
            <a:r>
              <a:rPr lang="fr-FR" sz="3600" i="1" dirty="0" err="1" smtClean="0"/>
              <a:t>Possibilities</a:t>
            </a:r>
            <a:r>
              <a:rPr lang="fr-FR" sz="3600" i="1" dirty="0" smtClean="0"/>
              <a:t> </a:t>
            </a:r>
            <a:endParaRPr lang="en-US" sz="3600" dirty="0"/>
          </a:p>
        </p:txBody>
      </p:sp>
      <p:sp>
        <p:nvSpPr>
          <p:cNvPr id="3" name="Subtitle 2"/>
          <p:cNvSpPr>
            <a:spLocks noGrp="1"/>
          </p:cNvSpPr>
          <p:nvPr>
            <p:ph type="subTitle" idx="1"/>
          </p:nvPr>
        </p:nvSpPr>
        <p:spPr>
          <a:xfrm>
            <a:off x="304800" y="2590800"/>
            <a:ext cx="8077200" cy="2209800"/>
          </a:xfrm>
        </p:spPr>
        <p:txBody>
          <a:bodyPr>
            <a:noAutofit/>
          </a:bodyPr>
          <a:lstStyle/>
          <a:p>
            <a:r>
              <a:rPr lang="en-US" sz="3600" dirty="0" smtClean="0"/>
              <a:t>A tutorial</a:t>
            </a:r>
          </a:p>
          <a:p>
            <a:r>
              <a:rPr lang="en-US" sz="1800" dirty="0" smtClean="0">
                <a:solidFill>
                  <a:schemeClr val="bg1"/>
                </a:solidFill>
              </a:rPr>
              <a:t>Slides </a:t>
            </a:r>
            <a:r>
              <a:rPr lang="en-US" sz="1800" dirty="0" smtClean="0">
                <a:solidFill>
                  <a:schemeClr val="bg1"/>
                </a:solidFill>
              </a:rPr>
              <a:t>available </a:t>
            </a:r>
            <a:r>
              <a:rPr lang="en-US" sz="1800" dirty="0" smtClean="0">
                <a:solidFill>
                  <a:schemeClr val="bg1"/>
                </a:solidFill>
              </a:rPr>
              <a:t>from: http</a:t>
            </a:r>
            <a:r>
              <a:rPr lang="en-US" sz="1800" dirty="0" smtClean="0">
                <a:solidFill>
                  <a:schemeClr val="bg1"/>
                </a:solidFill>
              </a:rPr>
              <a:t>://storm.cis.fordham.edu/~gweiss/presentations.html</a:t>
            </a:r>
          </a:p>
          <a:p>
            <a:endParaRPr lang="en-US" sz="3600" dirty="0" smtClean="0"/>
          </a:p>
          <a:p>
            <a:endParaRPr lang="en-US" sz="3600" dirty="0"/>
          </a:p>
        </p:txBody>
      </p:sp>
      <p:sp>
        <p:nvSpPr>
          <p:cNvPr id="7" name="TextBox 6"/>
          <p:cNvSpPr txBox="1"/>
          <p:nvPr/>
        </p:nvSpPr>
        <p:spPr>
          <a:xfrm>
            <a:off x="1676400" y="5486400"/>
            <a:ext cx="7010400" cy="1200329"/>
          </a:xfrm>
          <a:prstGeom prst="rect">
            <a:avLst/>
          </a:prstGeom>
          <a:noFill/>
        </p:spPr>
        <p:txBody>
          <a:bodyPr wrap="square" rtlCol="0">
            <a:spAutoFit/>
          </a:bodyPr>
          <a:lstStyle/>
          <a:p>
            <a:pPr algn="r"/>
            <a:r>
              <a:rPr lang="en-US" dirty="0" smtClean="0"/>
              <a:t>Gary M. Weiss</a:t>
            </a:r>
          </a:p>
          <a:p>
            <a:pPr algn="r"/>
            <a:r>
              <a:rPr lang="en-US" dirty="0" smtClean="0"/>
              <a:t>Fordham University</a:t>
            </a:r>
          </a:p>
          <a:p>
            <a:pPr algn="r"/>
            <a:r>
              <a:rPr lang="en-US" dirty="0" smtClean="0"/>
              <a:t>gweiss@cis.fordham.edu</a:t>
            </a:r>
          </a:p>
          <a:p>
            <a:pPr algn="r"/>
            <a:r>
              <a:rPr lang="en-US" dirty="0" smtClean="0"/>
              <a:t>storm.cis.fordham.edu/~</a:t>
            </a:r>
            <a:r>
              <a:rPr lang="en-US" dirty="0" err="1" smtClean="0"/>
              <a:t>gweiss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8077200" cy="1676400"/>
          </a:xfrm>
        </p:spPr>
        <p:txBody>
          <a:bodyPr>
            <a:normAutofit/>
          </a:bodyPr>
          <a:lstStyle/>
          <a:p>
            <a:r>
              <a:rPr lang="en-US" dirty="0" smtClean="0"/>
              <a:t>Sensors, Resource Usage, Architecture, and Platforms</a:t>
            </a:r>
            <a:endParaRPr lang="en-US" dirty="0"/>
          </a:p>
        </p:txBody>
      </p:sp>
      <p:sp>
        <p:nvSpPr>
          <p:cNvPr id="3" name="Subtitle 2"/>
          <p:cNvSpPr>
            <a:spLocks noGrp="1"/>
          </p:cNvSpPr>
          <p:nvPr>
            <p:ph type="subTitle" idx="1"/>
          </p:nvPr>
        </p:nvSpPr>
        <p:spPr/>
        <p:txBody>
          <a:bodyPr/>
          <a:lstStyle/>
          <a:p>
            <a:r>
              <a:rPr lang="en-US" dirty="0" smtClean="0"/>
              <a:t>A Whole New World …</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 Identification Summary</a:t>
            </a:r>
            <a:endParaRPr lang="en-US" dirty="0"/>
          </a:p>
        </p:txBody>
      </p:sp>
      <p:sp>
        <p:nvSpPr>
          <p:cNvPr id="3" name="Content Placeholder 2"/>
          <p:cNvSpPr>
            <a:spLocks noGrp="1"/>
          </p:cNvSpPr>
          <p:nvPr>
            <p:ph idx="1"/>
          </p:nvPr>
        </p:nvSpPr>
        <p:spPr/>
        <p:txBody>
          <a:bodyPr/>
          <a:lstStyle/>
          <a:p>
            <a:r>
              <a:rPr lang="en-US" dirty="0" smtClean="0"/>
              <a:t>A wide open area for data mining research</a:t>
            </a:r>
          </a:p>
          <a:p>
            <a:pPr lvl="1"/>
            <a:r>
              <a:rPr lang="en-US" dirty="0" smtClean="0"/>
              <a:t>A marketers dream</a:t>
            </a:r>
          </a:p>
          <a:p>
            <a:r>
              <a:rPr lang="en-US" dirty="0" smtClean="0"/>
              <a:t>Clear privacy issues</a:t>
            </a:r>
          </a:p>
          <a:p>
            <a:r>
              <a:rPr lang="en-US" dirty="0" smtClean="0"/>
              <a:t>Room for creativity &amp; insight for finding traits</a:t>
            </a:r>
          </a:p>
          <a:p>
            <a:r>
              <a:rPr lang="en-US" dirty="0" smtClean="0"/>
              <a:t>Probably many interesting commercial and research applications</a:t>
            </a:r>
          </a:p>
          <a:p>
            <a:pPr lvl="1"/>
            <a:r>
              <a:rPr lang="en-US" dirty="0" smtClean="0"/>
              <a:t>Imagine diagnosing back problems via your mobile phone via gait analysis … </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100</a:t>
            </a:fld>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609600"/>
            <a:ext cx="8013192" cy="993648"/>
          </a:xfrm>
        </p:spPr>
        <p:txBody>
          <a:bodyPr/>
          <a:lstStyle/>
          <a:p>
            <a:r>
              <a:rPr lang="en-US" dirty="0" smtClean="0"/>
              <a:t>Location-Based Applications</a:t>
            </a:r>
            <a:endParaRPr lang="en-US" dirty="0"/>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101</a:t>
            </a:fld>
            <a:endParaRPr lang="en-US"/>
          </a:p>
        </p:txBody>
      </p:sp>
      <p:pic>
        <p:nvPicPr>
          <p:cNvPr id="4098" name="Picture 2" descr="http://www.fordham.edu/images/discover/smrhmap_2011.gif"/>
          <p:cNvPicPr>
            <a:picLocks noChangeAspect="1" noChangeArrowheads="1"/>
          </p:cNvPicPr>
          <p:nvPr/>
        </p:nvPicPr>
        <p:blipFill>
          <a:blip r:embed="rId2" cstate="print">
            <a:clrChange>
              <a:clrFrom>
                <a:srgbClr val="FFFFCC"/>
              </a:clrFrom>
              <a:clrTo>
                <a:srgbClr val="FFFFCC">
                  <a:alpha val="0"/>
                </a:srgbClr>
              </a:clrTo>
            </a:clrChange>
          </a:blip>
          <a:srcRect/>
          <a:stretch>
            <a:fillRect/>
          </a:stretch>
        </p:blipFill>
        <p:spPr bwMode="auto">
          <a:xfrm>
            <a:off x="3124200" y="3048000"/>
            <a:ext cx="2590800" cy="2072641"/>
          </a:xfrm>
          <a:prstGeom prst="rect">
            <a:avLst/>
          </a:prstGeom>
          <a:noFill/>
        </p:spPr>
      </p:pic>
      <p:pic>
        <p:nvPicPr>
          <p:cNvPr id="4101" name="Picture 5" descr="http://www8.garmin.com/graphics/24satellite.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8600" y="3810000"/>
            <a:ext cx="2381250" cy="2333626"/>
          </a:xfrm>
          <a:prstGeom prst="rect">
            <a:avLst/>
          </a:prstGeom>
          <a:noFill/>
        </p:spPr>
      </p:pic>
      <p:pic>
        <p:nvPicPr>
          <p:cNvPr id="4107" name="Picture 11" descr="http://www.ietr.fr/IMG/jpg_tdoa_gsm.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324600" y="3886200"/>
            <a:ext cx="2472606" cy="2419350"/>
          </a:xfrm>
          <a:prstGeom prst="rect">
            <a:avLst/>
          </a:prstGeom>
          <a:noFill/>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Locations</a:t>
            </a:r>
            <a:endParaRPr lang="en-US" dirty="0"/>
          </a:p>
        </p:txBody>
      </p:sp>
      <p:sp>
        <p:nvSpPr>
          <p:cNvPr id="3" name="Content Placeholder 2"/>
          <p:cNvSpPr>
            <a:spLocks noGrp="1"/>
          </p:cNvSpPr>
          <p:nvPr>
            <p:ph idx="1"/>
          </p:nvPr>
        </p:nvSpPr>
        <p:spPr/>
        <p:txBody>
          <a:bodyPr>
            <a:normAutofit/>
          </a:bodyPr>
          <a:lstStyle/>
          <a:p>
            <a:r>
              <a:rPr lang="en-US" dirty="0" smtClean="0"/>
              <a:t>Significant locations are important locations</a:t>
            </a:r>
          </a:p>
          <a:p>
            <a:pPr lvl="1"/>
            <a:r>
              <a:rPr lang="en-US" dirty="0" smtClean="0"/>
              <a:t>Usually defined based on frequency with which one person or a population visits a location</a:t>
            </a:r>
          </a:p>
          <a:p>
            <a:r>
              <a:rPr lang="en-US" dirty="0" smtClean="0"/>
              <a:t>Extract locations where people stay and then cluster them to merge similar points</a:t>
            </a:r>
          </a:p>
          <a:p>
            <a:pPr lvl="1"/>
            <a:r>
              <a:rPr lang="en-US" dirty="0" smtClean="0"/>
              <a:t>Stay points: points a user has spent more than </a:t>
            </a:r>
            <a:r>
              <a:rPr lang="en-US" i="1" dirty="0" smtClean="0"/>
              <a:t>ThresTime</a:t>
            </a:r>
            <a:r>
              <a:rPr lang="en-US" dirty="0" smtClean="0"/>
              <a:t> in within </a:t>
            </a:r>
            <a:r>
              <a:rPr lang="en-US" i="1" dirty="0" err="1" smtClean="0"/>
              <a:t>ThresDistance</a:t>
            </a:r>
            <a:r>
              <a:rPr lang="en-US" dirty="0" smtClean="0"/>
              <a:t> of the point</a:t>
            </a:r>
            <a:r>
              <a:rPr lang="en-US" baseline="30000" dirty="0" smtClean="0"/>
              <a:t>12</a:t>
            </a:r>
          </a:p>
          <a:p>
            <a:pPr lvl="1"/>
            <a:r>
              <a:rPr lang="en-US" dirty="0" smtClean="0"/>
              <a:t>Interesting locations: locations that include stay points from many (&gt;</a:t>
            </a:r>
            <a:r>
              <a:rPr lang="en-US" i="1" dirty="0" smtClean="0"/>
              <a:t>ThresCount</a:t>
            </a:r>
            <a:r>
              <a:rPr lang="en-US" dirty="0" smtClean="0"/>
              <a:t>) people</a:t>
            </a:r>
          </a:p>
          <a:p>
            <a:pPr lvl="1"/>
            <a:endParaRPr lang="en-US" baseline="30000"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102</a:t>
            </a:fld>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Location System</a:t>
            </a:r>
            <a:r>
              <a:rPr lang="en-US" baseline="30000" dirty="0" smtClean="0"/>
              <a:t>12</a:t>
            </a:r>
            <a:endParaRPr lang="en-US" baseline="30000" dirty="0"/>
          </a:p>
        </p:txBody>
      </p:sp>
      <p:sp>
        <p:nvSpPr>
          <p:cNvPr id="3" name="Content Placeholder 2"/>
          <p:cNvSpPr>
            <a:spLocks noGrp="1"/>
          </p:cNvSpPr>
          <p:nvPr>
            <p:ph idx="1"/>
          </p:nvPr>
        </p:nvSpPr>
        <p:spPr>
          <a:xfrm>
            <a:off x="457200" y="1775191"/>
            <a:ext cx="8382000" cy="4625609"/>
          </a:xfrm>
        </p:spPr>
        <p:txBody>
          <a:bodyPr/>
          <a:lstStyle/>
          <a:p>
            <a:r>
              <a:rPr lang="en-US" dirty="0" smtClean="0"/>
              <a:t>Data collected from 165 users over 2 years</a:t>
            </a:r>
          </a:p>
          <a:p>
            <a:pPr lvl="1"/>
            <a:r>
              <a:rPr lang="en-US" sz="2400" dirty="0" smtClean="0">
                <a:latin typeface="Arial" pitchFamily="34" charset="0"/>
                <a:cs typeface="Arial" pitchFamily="34" charset="0"/>
              </a:rPr>
              <a:t>62</a:t>
            </a:r>
            <a:r>
              <a:rPr lang="en-US" dirty="0" smtClean="0"/>
              <a:t> users contains </a:t>
            </a:r>
            <a:r>
              <a:rPr lang="en-US" sz="2400" dirty="0" smtClean="0">
                <a:latin typeface="Arial" pitchFamily="34" charset="0"/>
                <a:cs typeface="Arial" pitchFamily="34" charset="0"/>
              </a:rPr>
              <a:t>3.5</a:t>
            </a:r>
            <a:r>
              <a:rPr lang="en-US" dirty="0" smtClean="0"/>
              <a:t>M GPS points</a:t>
            </a:r>
          </a:p>
          <a:p>
            <a:pPr lvl="1"/>
            <a:r>
              <a:rPr lang="en-US" i="1" dirty="0" smtClean="0"/>
              <a:t>ThresTime</a:t>
            </a:r>
            <a:r>
              <a:rPr lang="en-US" dirty="0" smtClean="0"/>
              <a:t> = </a:t>
            </a:r>
            <a:r>
              <a:rPr lang="en-US" sz="2400" dirty="0" smtClean="0">
                <a:latin typeface="Arial" pitchFamily="34" charset="0"/>
                <a:cs typeface="Arial" pitchFamily="34" charset="0"/>
              </a:rPr>
              <a:t>20</a:t>
            </a:r>
            <a:r>
              <a:rPr lang="en-US" dirty="0" smtClean="0"/>
              <a:t> min and </a:t>
            </a:r>
            <a:r>
              <a:rPr lang="en-US" i="1" dirty="0" err="1" smtClean="0"/>
              <a:t>ThresDistance</a:t>
            </a:r>
            <a:r>
              <a:rPr lang="en-US" dirty="0" smtClean="0"/>
              <a:t> = </a:t>
            </a:r>
            <a:r>
              <a:rPr lang="en-US" sz="2400" dirty="0" smtClean="0">
                <a:latin typeface="Arial" pitchFamily="34" charset="0"/>
                <a:cs typeface="Arial" pitchFamily="34" charset="0"/>
              </a:rPr>
              <a:t>0.2</a:t>
            </a:r>
            <a:r>
              <a:rPr lang="en-US" dirty="0" smtClean="0"/>
              <a:t> KM</a:t>
            </a:r>
          </a:p>
          <a:p>
            <a:pPr lvl="2"/>
            <a:r>
              <a:rPr lang="en-US" dirty="0" smtClean="0"/>
              <a:t>Allows us to ignore most cases where sitting in traffic</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103</a:t>
            </a:fld>
            <a:endParaRPr lang="en-US" dirty="0"/>
          </a:p>
        </p:txBody>
      </p:sp>
      <p:graphicFrame>
        <p:nvGraphicFramePr>
          <p:cNvPr id="7" name="Table 6"/>
          <p:cNvGraphicFramePr>
            <a:graphicFrameLocks noGrp="1"/>
          </p:cNvGraphicFramePr>
          <p:nvPr/>
        </p:nvGraphicFramePr>
        <p:xfrm>
          <a:off x="1447800" y="3962400"/>
          <a:ext cx="6492240" cy="2468880"/>
        </p:xfrm>
        <a:graphic>
          <a:graphicData uri="http://schemas.openxmlformats.org/drawingml/2006/table">
            <a:tbl>
              <a:tblPr firstRow="1" bandRow="1">
                <a:tableStyleId>{21E4AEA4-8DFA-4A89-87EB-49C32662AFE0}</a:tableStyleId>
              </a:tblPr>
              <a:tblGrid>
                <a:gridCol w="1524000"/>
                <a:gridCol w="1524000"/>
                <a:gridCol w="1524000"/>
                <a:gridCol w="1920240"/>
              </a:tblGrid>
              <a:tr h="567643">
                <a:tc>
                  <a:txBody>
                    <a:bodyPr/>
                    <a:lstStyle/>
                    <a:p>
                      <a:pPr algn="ctr"/>
                      <a:r>
                        <a:rPr lang="en-US" dirty="0" smtClean="0"/>
                        <a:t>User</a:t>
                      </a:r>
                      <a:endParaRPr lang="en-US" dirty="0"/>
                    </a:p>
                  </a:txBody>
                  <a:tcPr anchor="ctr"/>
                </a:tc>
                <a:tc>
                  <a:txBody>
                    <a:bodyPr/>
                    <a:lstStyle/>
                    <a:p>
                      <a:pPr algn="ctr"/>
                      <a:r>
                        <a:rPr lang="en-US" dirty="0" smtClean="0"/>
                        <a:t># GPS Points</a:t>
                      </a:r>
                      <a:endParaRPr lang="en-US" dirty="0"/>
                    </a:p>
                  </a:txBody>
                  <a:tcPr anchor="ctr"/>
                </a:tc>
                <a:tc>
                  <a:txBody>
                    <a:bodyPr/>
                    <a:lstStyle/>
                    <a:p>
                      <a:pPr algn="ctr"/>
                      <a:r>
                        <a:rPr lang="en-US" dirty="0" smtClean="0"/>
                        <a:t># Stay</a:t>
                      </a:r>
                      <a:r>
                        <a:rPr lang="en-US" baseline="0" dirty="0" smtClean="0"/>
                        <a:t> Points</a:t>
                      </a:r>
                      <a:endParaRPr lang="en-US" dirty="0"/>
                    </a:p>
                  </a:txBody>
                  <a:tcPr anchor="ctr"/>
                </a:tc>
                <a:tc>
                  <a:txBody>
                    <a:bodyPr/>
                    <a:lstStyle/>
                    <a:p>
                      <a:pPr algn="ctr"/>
                      <a:r>
                        <a:rPr lang="en-US" dirty="0" smtClean="0"/>
                        <a:t># Interesting Locations Visited</a:t>
                      </a:r>
                      <a:endParaRPr lang="en-US" dirty="0"/>
                    </a:p>
                  </a:txBody>
                  <a:tcPr anchor="ctr"/>
                </a:tc>
              </a:tr>
              <a:tr h="324367">
                <a:tc>
                  <a:txBody>
                    <a:bodyPr/>
                    <a:lstStyle/>
                    <a:p>
                      <a:pPr algn="ctr"/>
                      <a:r>
                        <a:rPr lang="en-US" dirty="0" smtClean="0"/>
                        <a:t>User</a:t>
                      </a:r>
                      <a:r>
                        <a:rPr lang="en-US" baseline="0" dirty="0" smtClean="0"/>
                        <a:t> 1</a:t>
                      </a:r>
                      <a:endParaRPr lang="en-US" dirty="0"/>
                    </a:p>
                  </a:txBody>
                  <a:tcPr anchor="ctr"/>
                </a:tc>
                <a:tc>
                  <a:txBody>
                    <a:bodyPr/>
                    <a:lstStyle/>
                    <a:p>
                      <a:pPr algn="ctr"/>
                      <a:r>
                        <a:rPr lang="en-US" dirty="0" smtClean="0"/>
                        <a:t>910,147</a:t>
                      </a:r>
                      <a:endParaRPr lang="en-US" dirty="0"/>
                    </a:p>
                  </a:txBody>
                  <a:tcPr anchor="ctr"/>
                </a:tc>
                <a:tc>
                  <a:txBody>
                    <a:bodyPr/>
                    <a:lstStyle/>
                    <a:p>
                      <a:pPr algn="ctr"/>
                      <a:r>
                        <a:rPr lang="en-US" dirty="0" smtClean="0"/>
                        <a:t>469</a:t>
                      </a:r>
                      <a:endParaRPr lang="en-US" dirty="0"/>
                    </a:p>
                  </a:txBody>
                  <a:tcPr anchor="ctr"/>
                </a:tc>
                <a:tc>
                  <a:txBody>
                    <a:bodyPr/>
                    <a:lstStyle/>
                    <a:p>
                      <a:pPr algn="ctr"/>
                      <a:r>
                        <a:rPr lang="en-US" dirty="0" smtClean="0"/>
                        <a:t>9</a:t>
                      </a:r>
                      <a:endParaRPr lang="en-US" dirty="0"/>
                    </a:p>
                  </a:txBody>
                  <a:tcPr anchor="ctr"/>
                </a:tc>
              </a:tr>
              <a:tr h="324367">
                <a:tc>
                  <a:txBody>
                    <a:bodyPr/>
                    <a:lstStyle/>
                    <a:p>
                      <a:pPr algn="ctr"/>
                      <a:r>
                        <a:rPr lang="en-US" dirty="0" smtClean="0"/>
                        <a:t>User 2</a:t>
                      </a:r>
                      <a:endParaRPr lang="en-US" dirty="0"/>
                    </a:p>
                  </a:txBody>
                  <a:tcPr anchor="ctr"/>
                </a:tc>
                <a:tc>
                  <a:txBody>
                    <a:bodyPr/>
                    <a:lstStyle/>
                    <a:p>
                      <a:pPr algn="ctr"/>
                      <a:r>
                        <a:rPr lang="en-US" dirty="0" smtClean="0"/>
                        <a:t>860,635</a:t>
                      </a:r>
                      <a:endParaRPr lang="en-US" dirty="0"/>
                    </a:p>
                  </a:txBody>
                  <a:tcPr anchor="ctr"/>
                </a:tc>
                <a:tc>
                  <a:txBody>
                    <a:bodyPr/>
                    <a:lstStyle/>
                    <a:p>
                      <a:pPr algn="ctr"/>
                      <a:r>
                        <a:rPr lang="en-US" dirty="0" smtClean="0"/>
                        <a:t>181</a:t>
                      </a:r>
                      <a:endParaRPr lang="en-US" dirty="0"/>
                    </a:p>
                  </a:txBody>
                  <a:tcPr anchor="ctr"/>
                </a:tc>
                <a:tc>
                  <a:txBody>
                    <a:bodyPr/>
                    <a:lstStyle/>
                    <a:p>
                      <a:pPr algn="ctr"/>
                      <a:r>
                        <a:rPr lang="en-US" dirty="0" smtClean="0"/>
                        <a:t>8</a:t>
                      </a:r>
                      <a:endParaRPr lang="en-US" dirty="0"/>
                    </a:p>
                  </a:txBody>
                  <a:tcPr anchor="ctr"/>
                </a:tc>
              </a:tr>
              <a:tr h="324367">
                <a:tc>
                  <a:txBody>
                    <a:bodyPr/>
                    <a:lstStyle/>
                    <a:p>
                      <a:pPr algn="ctr"/>
                      <a:r>
                        <a:rPr lang="en-US" dirty="0" smtClean="0"/>
                        <a:t>User 3</a:t>
                      </a:r>
                      <a:endParaRPr lang="en-US" dirty="0"/>
                    </a:p>
                  </a:txBody>
                  <a:tcPr anchor="ctr"/>
                </a:tc>
                <a:tc>
                  <a:txBody>
                    <a:bodyPr/>
                    <a:lstStyle/>
                    <a:p>
                      <a:pPr algn="ctr"/>
                      <a:r>
                        <a:rPr lang="en-US" dirty="0" smtClean="0"/>
                        <a:t>753,678</a:t>
                      </a:r>
                      <a:endParaRPr lang="en-US" dirty="0"/>
                    </a:p>
                  </a:txBody>
                  <a:tcPr anchor="ctr"/>
                </a:tc>
                <a:tc>
                  <a:txBody>
                    <a:bodyPr/>
                    <a:lstStyle/>
                    <a:p>
                      <a:pPr algn="ctr"/>
                      <a:r>
                        <a:rPr lang="en-US" dirty="0" smtClean="0"/>
                        <a:t>134</a:t>
                      </a:r>
                      <a:endParaRPr lang="en-US" dirty="0"/>
                    </a:p>
                  </a:txBody>
                  <a:tcPr anchor="ctr"/>
                </a:tc>
                <a:tc>
                  <a:txBody>
                    <a:bodyPr/>
                    <a:lstStyle/>
                    <a:p>
                      <a:pPr algn="ctr"/>
                      <a:r>
                        <a:rPr lang="en-US" dirty="0" smtClean="0"/>
                        <a:t>13</a:t>
                      </a:r>
                      <a:endParaRPr lang="en-US" dirty="0"/>
                    </a:p>
                  </a:txBody>
                  <a:tcPr anchor="ctr"/>
                </a:tc>
              </a:tr>
              <a:tr h="324367">
                <a:tc>
                  <a:txBody>
                    <a:bodyPr/>
                    <a:lstStyle/>
                    <a:p>
                      <a:pPr algn="ctr"/>
                      <a:r>
                        <a:rPr lang="en-US" dirty="0" smtClean="0"/>
                        <a:t>User 4</a:t>
                      </a:r>
                      <a:endParaRPr lang="en-US" dirty="0"/>
                    </a:p>
                  </a:txBody>
                  <a:tcPr anchor="ctr"/>
                </a:tc>
                <a:tc>
                  <a:txBody>
                    <a:bodyPr/>
                    <a:lstStyle/>
                    <a:p>
                      <a:pPr algn="ctr"/>
                      <a:r>
                        <a:rPr lang="en-US" dirty="0" smtClean="0"/>
                        <a:t>188,480</a:t>
                      </a:r>
                      <a:endParaRPr lang="en-US" dirty="0"/>
                    </a:p>
                  </a:txBody>
                  <a:tcPr anchor="ctr"/>
                </a:tc>
                <a:tc>
                  <a:txBody>
                    <a:bodyPr/>
                    <a:lstStyle/>
                    <a:p>
                      <a:pPr algn="ctr"/>
                      <a:r>
                        <a:rPr lang="en-US" dirty="0" smtClean="0"/>
                        <a:t>82</a:t>
                      </a:r>
                      <a:endParaRPr lang="en-US" dirty="0"/>
                    </a:p>
                  </a:txBody>
                  <a:tcPr anchor="ctr"/>
                </a:tc>
                <a:tc>
                  <a:txBody>
                    <a:bodyPr/>
                    <a:lstStyle/>
                    <a:p>
                      <a:pPr algn="ctr"/>
                      <a:r>
                        <a:rPr lang="en-US" dirty="0" smtClean="0"/>
                        <a:t>4</a:t>
                      </a:r>
                      <a:endParaRPr lang="en-US" dirty="0"/>
                    </a:p>
                  </a:txBody>
                  <a:tcPr anchor="ctr"/>
                </a:tc>
              </a:tr>
              <a:tr h="324367">
                <a:tc>
                  <a:txBody>
                    <a:bodyPr/>
                    <a:lstStyle/>
                    <a:p>
                      <a:pPr algn="ctr"/>
                      <a:r>
                        <a:rPr lang="en-US" dirty="0" smtClean="0"/>
                        <a:t>User 5</a:t>
                      </a:r>
                      <a:endParaRPr lang="en-US" dirty="0"/>
                    </a:p>
                  </a:txBody>
                  <a:tcPr anchor="ctr"/>
                </a:tc>
                <a:tc>
                  <a:txBody>
                    <a:bodyPr/>
                    <a:lstStyle/>
                    <a:p>
                      <a:pPr algn="ctr"/>
                      <a:r>
                        <a:rPr lang="en-US" dirty="0" smtClean="0"/>
                        <a:t>89,145</a:t>
                      </a:r>
                      <a:endParaRPr lang="en-US" dirty="0"/>
                    </a:p>
                  </a:txBody>
                  <a:tcPr anchor="ctr"/>
                </a:tc>
                <a:tc>
                  <a:txBody>
                    <a:bodyPr/>
                    <a:lstStyle/>
                    <a:p>
                      <a:pPr algn="ctr"/>
                      <a:r>
                        <a:rPr lang="en-US" dirty="0" smtClean="0"/>
                        <a:t>8</a:t>
                      </a:r>
                      <a:endParaRPr lang="en-US" dirty="0"/>
                    </a:p>
                  </a:txBody>
                  <a:tcPr anchor="ctr"/>
                </a:tc>
                <a:tc>
                  <a:txBody>
                    <a:bodyPr/>
                    <a:lstStyle/>
                    <a:p>
                      <a:pPr algn="ctr"/>
                      <a:r>
                        <a:rPr lang="en-US" dirty="0" smtClean="0"/>
                        <a:t>1</a:t>
                      </a: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Location System</a:t>
            </a:r>
            <a:r>
              <a:rPr lang="en-US" baseline="30000" dirty="0" smtClean="0"/>
              <a:t>12</a:t>
            </a:r>
            <a:endParaRPr lang="en-US" dirty="0"/>
          </a:p>
        </p:txBody>
      </p:sp>
      <p:graphicFrame>
        <p:nvGraphicFramePr>
          <p:cNvPr id="7" name="Content Placeholder 6"/>
          <p:cNvGraphicFramePr>
            <a:graphicFrameLocks noGrp="1"/>
          </p:cNvGraphicFramePr>
          <p:nvPr>
            <p:ph idx="1"/>
          </p:nvPr>
        </p:nvGraphicFramePr>
        <p:xfrm>
          <a:off x="762000" y="4191000"/>
          <a:ext cx="7687629" cy="2219960"/>
        </p:xfrm>
        <a:graphic>
          <a:graphicData uri="http://schemas.openxmlformats.org/drawingml/2006/table">
            <a:tbl>
              <a:tblPr firstRow="1" bandRow="1">
                <a:tableStyleId>{21E4AEA4-8DFA-4A89-87EB-49C32662AFE0}</a:tableStyleId>
              </a:tblPr>
              <a:tblGrid>
                <a:gridCol w="1070293"/>
                <a:gridCol w="1244918"/>
                <a:gridCol w="1257618"/>
                <a:gridCol w="4114800"/>
              </a:tblGrid>
              <a:tr h="0">
                <a:tc>
                  <a:txBody>
                    <a:bodyPr/>
                    <a:lstStyle/>
                    <a:p>
                      <a:r>
                        <a:rPr lang="en-US" dirty="0" smtClean="0"/>
                        <a:t>Latitude</a:t>
                      </a:r>
                      <a:endParaRPr lang="en-US" dirty="0"/>
                    </a:p>
                  </a:txBody>
                  <a:tcPr/>
                </a:tc>
                <a:tc>
                  <a:txBody>
                    <a:bodyPr/>
                    <a:lstStyle/>
                    <a:p>
                      <a:r>
                        <a:rPr lang="en-US" dirty="0" smtClean="0"/>
                        <a:t>Longitude</a:t>
                      </a:r>
                      <a:endParaRPr lang="en-US" dirty="0"/>
                    </a:p>
                  </a:txBody>
                  <a:tcPr/>
                </a:tc>
                <a:tc>
                  <a:txBody>
                    <a:bodyPr/>
                    <a:lstStyle/>
                    <a:p>
                      <a:r>
                        <a:rPr lang="en-US" dirty="0" smtClean="0"/>
                        <a:t>Frequency</a:t>
                      </a:r>
                      <a:endParaRPr lang="en-US" dirty="0"/>
                    </a:p>
                  </a:txBody>
                  <a:tcPr/>
                </a:tc>
                <a:tc>
                  <a:txBody>
                    <a:bodyPr/>
                    <a:lstStyle/>
                    <a:p>
                      <a:r>
                        <a:rPr lang="en-US" dirty="0" smtClean="0"/>
                        <a:t>Interesting Locations</a:t>
                      </a:r>
                      <a:endParaRPr lang="en-US" dirty="0"/>
                    </a:p>
                  </a:txBody>
                  <a:tcPr/>
                </a:tc>
              </a:tr>
              <a:tr h="370840">
                <a:tc>
                  <a:txBody>
                    <a:bodyPr/>
                    <a:lstStyle/>
                    <a:p>
                      <a:pPr algn="ctr"/>
                      <a:r>
                        <a:rPr lang="en-US" dirty="0" smtClean="0"/>
                        <a:t>40.00</a:t>
                      </a:r>
                      <a:endParaRPr lang="en-US" dirty="0"/>
                    </a:p>
                  </a:txBody>
                  <a:tcPr/>
                </a:tc>
                <a:tc>
                  <a:txBody>
                    <a:bodyPr/>
                    <a:lstStyle/>
                    <a:p>
                      <a:pPr algn="ctr"/>
                      <a:r>
                        <a:rPr lang="en-US" dirty="0" smtClean="0"/>
                        <a:t>116.327</a:t>
                      </a:r>
                      <a:endParaRPr lang="en-US" dirty="0"/>
                    </a:p>
                  </a:txBody>
                  <a:tcPr/>
                </a:tc>
                <a:tc>
                  <a:txBody>
                    <a:bodyPr/>
                    <a:lstStyle/>
                    <a:p>
                      <a:pPr algn="ctr"/>
                      <a:r>
                        <a:rPr lang="en-US" dirty="0" smtClean="0"/>
                        <a:t>309</a:t>
                      </a:r>
                      <a:endParaRPr lang="en-US" dirty="0"/>
                    </a:p>
                  </a:txBody>
                  <a:tcPr/>
                </a:tc>
                <a:tc>
                  <a:txBody>
                    <a:bodyPr/>
                    <a:lstStyle/>
                    <a:p>
                      <a:r>
                        <a:rPr lang="en-US" dirty="0" smtClean="0"/>
                        <a:t>Main Building, </a:t>
                      </a:r>
                      <a:r>
                        <a:rPr lang="en-US" dirty="0" err="1" smtClean="0"/>
                        <a:t>Tshingua</a:t>
                      </a:r>
                      <a:r>
                        <a:rPr lang="en-US" dirty="0" smtClean="0"/>
                        <a:t> Univ.</a:t>
                      </a:r>
                      <a:endParaRPr lang="en-US" dirty="0"/>
                    </a:p>
                  </a:txBody>
                  <a:tcPr/>
                </a:tc>
              </a:tr>
              <a:tr h="370840">
                <a:tc>
                  <a:txBody>
                    <a:bodyPr/>
                    <a:lstStyle/>
                    <a:p>
                      <a:pPr algn="ctr"/>
                      <a:r>
                        <a:rPr lang="en-US" dirty="0" smtClean="0"/>
                        <a:t>39.976</a:t>
                      </a:r>
                      <a:endParaRPr lang="en-US" dirty="0"/>
                    </a:p>
                  </a:txBody>
                  <a:tcPr/>
                </a:tc>
                <a:tc>
                  <a:txBody>
                    <a:bodyPr/>
                    <a:lstStyle/>
                    <a:p>
                      <a:pPr algn="ctr"/>
                      <a:r>
                        <a:rPr lang="en-US" dirty="0" smtClean="0"/>
                        <a:t>116.331</a:t>
                      </a:r>
                      <a:endParaRPr lang="en-US" dirty="0"/>
                    </a:p>
                  </a:txBody>
                  <a:tcPr/>
                </a:tc>
                <a:tc>
                  <a:txBody>
                    <a:bodyPr/>
                    <a:lstStyle/>
                    <a:p>
                      <a:pPr algn="ctr"/>
                      <a:r>
                        <a:rPr lang="en-US" dirty="0" smtClean="0"/>
                        <a:t>122</a:t>
                      </a:r>
                      <a:endParaRPr lang="en-US" dirty="0"/>
                    </a:p>
                  </a:txBody>
                  <a:tcPr/>
                </a:tc>
                <a:tc>
                  <a:txBody>
                    <a:bodyPr/>
                    <a:lstStyle/>
                    <a:p>
                      <a:r>
                        <a:rPr lang="en-US" dirty="0" smtClean="0"/>
                        <a:t>China Sigma Center, Microsoft China R&amp;D</a:t>
                      </a:r>
                      <a:endParaRPr lang="en-US" dirty="0"/>
                    </a:p>
                  </a:txBody>
                  <a:tcPr/>
                </a:tc>
              </a:tr>
              <a:tr h="370840">
                <a:tc>
                  <a:txBody>
                    <a:bodyPr/>
                    <a:lstStyle/>
                    <a:p>
                      <a:pPr algn="ctr"/>
                      <a:r>
                        <a:rPr lang="en-US" dirty="0" smtClean="0"/>
                        <a:t>40.01</a:t>
                      </a:r>
                      <a:endParaRPr lang="en-US" dirty="0"/>
                    </a:p>
                  </a:txBody>
                  <a:tcPr/>
                </a:tc>
                <a:tc>
                  <a:txBody>
                    <a:bodyPr/>
                    <a:lstStyle/>
                    <a:p>
                      <a:pPr algn="ctr"/>
                      <a:r>
                        <a:rPr lang="en-US" dirty="0" smtClean="0"/>
                        <a:t>116.315</a:t>
                      </a:r>
                      <a:endParaRPr lang="en-US" dirty="0"/>
                    </a:p>
                  </a:txBody>
                  <a:tcPr/>
                </a:tc>
                <a:tc>
                  <a:txBody>
                    <a:bodyPr/>
                    <a:lstStyle/>
                    <a:p>
                      <a:pPr algn="ctr"/>
                      <a:r>
                        <a:rPr lang="en-US" dirty="0" smtClean="0"/>
                        <a:t>74</a:t>
                      </a:r>
                      <a:endParaRPr lang="en-US" dirty="0"/>
                    </a:p>
                  </a:txBody>
                  <a:tcPr/>
                </a:tc>
                <a:tc>
                  <a:txBody>
                    <a:bodyPr/>
                    <a:lstStyle/>
                    <a:p>
                      <a:r>
                        <a:rPr lang="en-US" dirty="0" err="1" smtClean="0"/>
                        <a:t>Da</a:t>
                      </a:r>
                      <a:r>
                        <a:rPr lang="en-US" dirty="0" smtClean="0"/>
                        <a:t> Yi Tea Culture Center, Tea House</a:t>
                      </a:r>
                      <a:endParaRPr lang="en-US" dirty="0"/>
                    </a:p>
                  </a:txBody>
                  <a:tcPr/>
                </a:tc>
              </a:tr>
              <a:tr h="370840">
                <a:tc>
                  <a:txBody>
                    <a:bodyPr/>
                    <a:lstStyle/>
                    <a:p>
                      <a:pPr algn="ctr"/>
                      <a:r>
                        <a:rPr lang="en-US" dirty="0" smtClean="0"/>
                        <a:t>39.975</a:t>
                      </a:r>
                      <a:endParaRPr lang="en-US" dirty="0"/>
                    </a:p>
                  </a:txBody>
                  <a:tcPr/>
                </a:tc>
                <a:tc>
                  <a:txBody>
                    <a:bodyPr/>
                    <a:lstStyle/>
                    <a:p>
                      <a:pPr algn="ctr"/>
                      <a:r>
                        <a:rPr lang="en-US" dirty="0" smtClean="0"/>
                        <a:t>116.331</a:t>
                      </a:r>
                      <a:endParaRPr lang="en-US" dirty="0"/>
                    </a:p>
                  </a:txBody>
                  <a:tcPr/>
                </a:tc>
                <a:tc>
                  <a:txBody>
                    <a:bodyPr/>
                    <a:lstStyle/>
                    <a:p>
                      <a:pPr algn="ctr"/>
                      <a:r>
                        <a:rPr lang="en-US" dirty="0" smtClean="0"/>
                        <a:t>58</a:t>
                      </a:r>
                      <a:endParaRPr lang="en-US" dirty="0"/>
                    </a:p>
                  </a:txBody>
                  <a:tcPr/>
                </a:tc>
                <a:tc>
                  <a:txBody>
                    <a:bodyPr/>
                    <a:lstStyle/>
                    <a:p>
                      <a:r>
                        <a:rPr lang="en-US" dirty="0" err="1" smtClean="0"/>
                        <a:t>Cuigong</a:t>
                      </a:r>
                      <a:r>
                        <a:rPr lang="en-US" dirty="0" smtClean="0"/>
                        <a:t> Hotel</a:t>
                      </a:r>
                      <a:endParaRPr lang="en-US" dirty="0"/>
                    </a:p>
                  </a:txBody>
                  <a:tcPr/>
                </a:tc>
              </a:tr>
              <a:tr h="370840">
                <a:tc>
                  <a:txBody>
                    <a:bodyPr/>
                    <a:lstStyle/>
                    <a:p>
                      <a:pPr algn="ctr"/>
                      <a:r>
                        <a:rPr lang="en-US" dirty="0" smtClean="0"/>
                        <a:t>39.985</a:t>
                      </a:r>
                      <a:endParaRPr lang="en-US" dirty="0"/>
                    </a:p>
                  </a:txBody>
                  <a:tcPr/>
                </a:tc>
                <a:tc>
                  <a:txBody>
                    <a:bodyPr/>
                    <a:lstStyle/>
                    <a:p>
                      <a:pPr algn="ctr"/>
                      <a:r>
                        <a:rPr lang="en-US" dirty="0" smtClean="0"/>
                        <a:t>116.32</a:t>
                      </a:r>
                      <a:endParaRPr lang="en-US" dirty="0"/>
                    </a:p>
                  </a:txBody>
                  <a:tcPr/>
                </a:tc>
                <a:tc>
                  <a:txBody>
                    <a:bodyPr/>
                    <a:lstStyle/>
                    <a:p>
                      <a:pPr algn="ctr"/>
                      <a:r>
                        <a:rPr lang="en-US" dirty="0" smtClean="0"/>
                        <a:t>36</a:t>
                      </a:r>
                      <a:endParaRPr lang="en-US" dirty="0"/>
                    </a:p>
                  </a:txBody>
                  <a:tcPr/>
                </a:tc>
                <a:tc>
                  <a:txBody>
                    <a:bodyPr/>
                    <a:lstStyle/>
                    <a:p>
                      <a:r>
                        <a:rPr lang="en-US" dirty="0" err="1" smtClean="0"/>
                        <a:t>Loongson</a:t>
                      </a:r>
                      <a:r>
                        <a:rPr lang="en-US" baseline="0" dirty="0" smtClean="0"/>
                        <a:t> Technology Service Center</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104</a:t>
            </a:fld>
            <a:endParaRPr lang="en-US" dirty="0"/>
          </a:p>
        </p:txBody>
      </p:sp>
      <p:sp>
        <p:nvSpPr>
          <p:cNvPr id="8" name="Content Placeholder 2"/>
          <p:cNvSpPr txBox="1">
            <a:spLocks/>
          </p:cNvSpPr>
          <p:nvPr/>
        </p:nvSpPr>
        <p:spPr>
          <a:xfrm>
            <a:off x="457200" y="1775191"/>
            <a:ext cx="8382000" cy="2263409"/>
          </a:xfrm>
          <a:prstGeom prst="rect">
            <a:avLst/>
          </a:prstGeom>
        </p:spPr>
        <p:txBody>
          <a:bodyPr vert="horz" lIns="54864" tIns="91440" rtlCol="0">
            <a:normAutofit fontScale="92500"/>
          </a:bodyPr>
          <a:lstStyle/>
          <a:p>
            <a:pPr marL="438912" marR="0" lvl="0" indent="-320040" algn="l" defTabSz="914400" rtl="0" eaLnBrk="1" fontAlgn="auto" latinLnBrk="0" hangingPunct="1">
              <a:lnSpc>
                <a:spcPct val="100000"/>
              </a:lnSpc>
              <a:spcBef>
                <a:spcPts val="0"/>
              </a:spcBef>
              <a:spcAft>
                <a:spcPts val="0"/>
              </a:spcAft>
              <a:buClr>
                <a:srgbClr val="A4CA1B"/>
              </a:buClr>
              <a:buSzPct val="80000"/>
              <a:buFont typeface="Wingdings 2"/>
              <a:buChar char=""/>
              <a:tabLst/>
              <a:defRPr/>
            </a:pPr>
            <a:r>
              <a:rPr kumimoji="0" lang="en-US" sz="3200" b="0" i="0" u="none" strike="noStrike" kern="1200" cap="none" spc="0" normalizeH="0" baseline="0" noProof="0" dirty="0" smtClean="0">
                <a:ln>
                  <a:noFill/>
                </a:ln>
                <a:solidFill>
                  <a:schemeClr val="bg1">
                    <a:lumMod val="95000"/>
                  </a:schemeClr>
                </a:solidFill>
                <a:effectLst/>
                <a:uLnTx/>
                <a:uFillTx/>
                <a:latin typeface="+mn-lt"/>
                <a:ea typeface="+mn-ea"/>
                <a:cs typeface="+mn-cs"/>
              </a:rPr>
              <a:t>Table below holds top most interesting places</a:t>
            </a:r>
            <a:endParaRPr lang="en-US" sz="3200" dirty="0" smtClean="0">
              <a:solidFill>
                <a:schemeClr val="bg1">
                  <a:lumMod val="95000"/>
                </a:schemeClr>
              </a:solidFill>
            </a:endParaRPr>
          </a:p>
          <a:p>
            <a:pPr marL="896112" lvl="1" indent="-320040">
              <a:buClr>
                <a:srgbClr val="A4CA1B"/>
              </a:buClr>
              <a:buSzPct val="80000"/>
              <a:buFont typeface="Wingdings 2"/>
              <a:buChar char=""/>
              <a:defRPr/>
            </a:pPr>
            <a:r>
              <a:rPr kumimoji="0" lang="en-US" sz="3200" b="0" i="0" u="none" strike="noStrike" kern="1200" cap="none" spc="0" normalizeH="0" baseline="0" noProof="0" dirty="0" smtClean="0">
                <a:ln>
                  <a:noFill/>
                </a:ln>
                <a:solidFill>
                  <a:schemeClr val="bg1">
                    <a:lumMod val="95000"/>
                  </a:schemeClr>
                </a:solidFill>
                <a:effectLst/>
                <a:uLnTx/>
                <a:uFillTx/>
                <a:latin typeface="+mn-lt"/>
                <a:ea typeface="+mn-ea"/>
                <a:cs typeface="+mn-cs"/>
              </a:rPr>
              <a:t>Results show </a:t>
            </a:r>
            <a:r>
              <a:rPr kumimoji="0" lang="en-US" sz="3200" b="0" i="0" u="none" strike="noStrike" kern="1200" cap="none" spc="0" normalizeH="0" noProof="0" dirty="0" smtClean="0">
                <a:ln>
                  <a:noFill/>
                </a:ln>
                <a:solidFill>
                  <a:schemeClr val="bg1">
                    <a:lumMod val="95000"/>
                  </a:schemeClr>
                </a:solidFill>
                <a:effectLst/>
                <a:uLnTx/>
                <a:uFillTx/>
                <a:latin typeface="+mn-lt"/>
                <a:ea typeface="+mn-ea"/>
                <a:cs typeface="+mn-cs"/>
              </a:rPr>
              <a:t>that subjects are highly educated</a:t>
            </a:r>
          </a:p>
          <a:p>
            <a:pPr marL="896112" lvl="1" indent="-320040">
              <a:buClr>
                <a:srgbClr val="A4CA1B"/>
              </a:buClr>
              <a:buSzPct val="80000"/>
              <a:buFont typeface="Wingdings 2"/>
              <a:buChar char=""/>
            </a:pPr>
            <a:r>
              <a:rPr lang="en-US" sz="3200" baseline="0" dirty="0" smtClean="0">
                <a:solidFill>
                  <a:schemeClr val="bg1">
                    <a:lumMod val="95000"/>
                  </a:schemeClr>
                </a:solidFill>
              </a:rPr>
              <a:t>Can</a:t>
            </a:r>
            <a:r>
              <a:rPr lang="en-US" sz="3200" dirty="0" smtClean="0">
                <a:solidFill>
                  <a:schemeClr val="bg1">
                    <a:lumMod val="95000"/>
                  </a:schemeClr>
                </a:solidFill>
              </a:rPr>
              <a:t> characterize and group people by the interesting places that they visit</a:t>
            </a:r>
            <a:endParaRPr kumimoji="0" lang="en-US" sz="32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Significant Locations: Assoc. Rules</a:t>
            </a:r>
            <a:endParaRPr lang="en-US" dirty="0"/>
          </a:p>
        </p:txBody>
      </p:sp>
      <p:sp>
        <p:nvSpPr>
          <p:cNvPr id="3" name="Content Placeholder 2"/>
          <p:cNvSpPr>
            <a:spLocks noGrp="1"/>
          </p:cNvSpPr>
          <p:nvPr>
            <p:ph idx="1"/>
          </p:nvPr>
        </p:nvSpPr>
        <p:spPr>
          <a:xfrm>
            <a:off x="381000" y="1775191"/>
            <a:ext cx="8534400" cy="4625609"/>
          </a:xfrm>
        </p:spPr>
        <p:txBody>
          <a:bodyPr>
            <a:normAutofit/>
          </a:bodyPr>
          <a:lstStyle/>
          <a:p>
            <a:r>
              <a:rPr lang="en-US" dirty="0" smtClean="0"/>
              <a:t>Locations visited in a day can represent </a:t>
            </a:r>
            <a:r>
              <a:rPr lang="en-US" dirty="0" err="1" smtClean="0"/>
              <a:t>itemset</a:t>
            </a:r>
            <a:endParaRPr lang="en-US" dirty="0" smtClean="0"/>
          </a:p>
          <a:p>
            <a:pPr lvl="1"/>
            <a:r>
              <a:rPr lang="en-US" dirty="0" smtClean="0"/>
              <a:t>Mary: {Supermarket, Park, Post Office, School}</a:t>
            </a:r>
          </a:p>
          <a:p>
            <a:pPr lvl="1"/>
            <a:r>
              <a:rPr lang="en-US" dirty="0" smtClean="0"/>
              <a:t>John: {Supermarket, Park, School, McDonald’s}</a:t>
            </a:r>
          </a:p>
          <a:p>
            <a:r>
              <a:rPr lang="en-US" dirty="0" smtClean="0"/>
              <a:t>Rule: {Supermarket, Park} </a:t>
            </a:r>
            <a:r>
              <a:rPr lang="en-US" dirty="0" smtClean="0">
                <a:sym typeface="Wingdings" pitchFamily="2" charset="2"/>
              </a:rPr>
              <a:t> {School}</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105</a:t>
            </a:fld>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Improving Transportation</a:t>
            </a:r>
            <a:endParaRPr lang="en-US" dirty="0"/>
          </a:p>
        </p:txBody>
      </p:sp>
      <p:sp>
        <p:nvSpPr>
          <p:cNvPr id="3" name="Content Placeholder 2"/>
          <p:cNvSpPr>
            <a:spLocks noGrp="1"/>
          </p:cNvSpPr>
          <p:nvPr>
            <p:ph idx="1"/>
          </p:nvPr>
        </p:nvSpPr>
        <p:spPr>
          <a:xfrm>
            <a:off x="457200" y="1775191"/>
            <a:ext cx="8382000" cy="4625609"/>
          </a:xfrm>
        </p:spPr>
        <p:txBody>
          <a:bodyPr>
            <a:normAutofit/>
          </a:bodyPr>
          <a:lstStyle/>
          <a:p>
            <a:r>
              <a:rPr lang="en-US" dirty="0" smtClean="0"/>
              <a:t>Use location data from many users (</a:t>
            </a:r>
            <a:r>
              <a:rPr lang="en-US" dirty="0" err="1" smtClean="0"/>
              <a:t>crowdsource</a:t>
            </a:r>
            <a:r>
              <a:rPr lang="en-US" dirty="0" smtClean="0"/>
              <a:t>)</a:t>
            </a:r>
          </a:p>
          <a:p>
            <a:pPr lvl="1"/>
            <a:r>
              <a:rPr lang="en-US" dirty="0" smtClean="0"/>
              <a:t>Avoid congested roads: Google Navigator</a:t>
            </a:r>
          </a:p>
          <a:p>
            <a:pPr lvl="1"/>
            <a:r>
              <a:rPr lang="en-US" dirty="0" smtClean="0"/>
              <a:t>Manage traffic dispersion</a:t>
            </a:r>
          </a:p>
          <a:p>
            <a:pPr lvl="1">
              <a:spcAft>
                <a:spcPts val="1200"/>
              </a:spcAft>
            </a:pPr>
            <a:r>
              <a:rPr lang="en-US" dirty="0" smtClean="0"/>
              <a:t>Mine historical data to predict traffic patterns</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106</a:t>
            </a:fld>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of Location in Social Networks</a:t>
            </a:r>
            <a:endParaRPr lang="en-US" dirty="0"/>
          </a:p>
        </p:txBody>
      </p:sp>
      <p:sp>
        <p:nvSpPr>
          <p:cNvPr id="3" name="Content Placeholder 2"/>
          <p:cNvSpPr>
            <a:spLocks noGrp="1"/>
          </p:cNvSpPr>
          <p:nvPr>
            <p:ph idx="1"/>
          </p:nvPr>
        </p:nvSpPr>
        <p:spPr>
          <a:xfrm>
            <a:off x="381000" y="1775191"/>
            <a:ext cx="8458200" cy="4625609"/>
          </a:xfrm>
        </p:spPr>
        <p:txBody>
          <a:bodyPr>
            <a:normAutofit fontScale="92500" lnSpcReduction="10000"/>
          </a:bodyPr>
          <a:lstStyle/>
          <a:p>
            <a:r>
              <a:rPr lang="en-US" dirty="0" smtClean="0"/>
              <a:t>Build Social Communities based on location</a:t>
            </a:r>
          </a:p>
          <a:p>
            <a:pPr lvl="1"/>
            <a:r>
              <a:rPr lang="en-US" dirty="0" smtClean="0"/>
              <a:t>Proximity</a:t>
            </a:r>
          </a:p>
          <a:p>
            <a:pPr lvl="1"/>
            <a:r>
              <a:rPr lang="en-US" dirty="0" smtClean="0"/>
              <a:t>Time</a:t>
            </a:r>
          </a:p>
          <a:p>
            <a:pPr lvl="1"/>
            <a:r>
              <a:rPr lang="en-US" dirty="0" smtClean="0"/>
              <a:t>Frequency</a:t>
            </a:r>
          </a:p>
          <a:p>
            <a:pPr>
              <a:spcBef>
                <a:spcPts val="600"/>
              </a:spcBef>
            </a:pPr>
            <a:r>
              <a:rPr lang="en-US" dirty="0" smtClean="0"/>
              <a:t>Google Latitude </a:t>
            </a:r>
          </a:p>
          <a:p>
            <a:pPr lvl="1"/>
            <a:r>
              <a:rPr lang="en-US" dirty="0" smtClean="0"/>
              <a:t>“See where friends are and what they are up to”</a:t>
            </a:r>
          </a:p>
          <a:p>
            <a:pPr>
              <a:spcBef>
                <a:spcPts val="600"/>
              </a:spcBef>
            </a:pPr>
            <a:r>
              <a:rPr lang="en-US" dirty="0" err="1" smtClean="0"/>
              <a:t>Facebook</a:t>
            </a:r>
            <a:r>
              <a:rPr lang="en-US" dirty="0" smtClean="0"/>
              <a:t> “Check-Ins”</a:t>
            </a:r>
          </a:p>
          <a:p>
            <a:pPr lvl="1"/>
            <a:r>
              <a:rPr lang="en-US" dirty="0" smtClean="0"/>
              <a:t>“Check-In” to a certain location using a cell phone, created by a </a:t>
            </a:r>
            <a:r>
              <a:rPr lang="en-US" dirty="0" err="1" smtClean="0"/>
              <a:t>Facebook</a:t>
            </a:r>
            <a:r>
              <a:rPr lang="en-US" dirty="0" smtClean="0"/>
              <a:t> user, tag friends</a:t>
            </a:r>
          </a:p>
          <a:p>
            <a:pPr lvl="1"/>
            <a:r>
              <a:rPr lang="en-US" dirty="0" smtClean="0"/>
              <a:t>See who else is in this location</a:t>
            </a:r>
          </a:p>
          <a:p>
            <a:pPr>
              <a:buNone/>
            </a:pPr>
            <a:endParaRPr lang="en-US"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107</a:t>
            </a:fld>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Mining Safety Application</a:t>
            </a:r>
            <a:r>
              <a:rPr lang="en-US" baseline="30000" dirty="0" smtClean="0"/>
              <a:t>1</a:t>
            </a:r>
            <a:endParaRPr lang="en-US" baseline="30000" dirty="0"/>
          </a:p>
        </p:txBody>
      </p:sp>
      <p:sp>
        <p:nvSpPr>
          <p:cNvPr id="3" name="Content Placeholder 2"/>
          <p:cNvSpPr>
            <a:spLocks noGrp="1"/>
          </p:cNvSpPr>
          <p:nvPr>
            <p:ph idx="1"/>
          </p:nvPr>
        </p:nvSpPr>
        <p:spPr>
          <a:xfrm>
            <a:off x="457200" y="1775191"/>
            <a:ext cx="8382000" cy="4625609"/>
          </a:xfrm>
        </p:spPr>
        <p:txBody>
          <a:bodyPr/>
          <a:lstStyle/>
          <a:p>
            <a:r>
              <a:rPr lang="en-US" dirty="0" smtClean="0"/>
              <a:t>Heavy equipment in mining is dangerous</a:t>
            </a:r>
          </a:p>
          <a:p>
            <a:pPr lvl="1"/>
            <a:r>
              <a:rPr lang="en-US" dirty="0" smtClean="0"/>
              <a:t>Collisions, open pits, bad visibility</a:t>
            </a:r>
          </a:p>
          <a:p>
            <a:pPr lvl="1"/>
            <a:r>
              <a:rPr lang="en-US" dirty="0" smtClean="0"/>
              <a:t>Tend to move fast when moving between areas</a:t>
            </a:r>
          </a:p>
          <a:p>
            <a:pPr lvl="1"/>
            <a:r>
              <a:rPr lang="en-US" dirty="0" smtClean="0"/>
              <a:t>Existing systems use GPS for collision avoidance</a:t>
            </a:r>
          </a:p>
          <a:p>
            <a:pPr lvl="2"/>
            <a:r>
              <a:rPr lang="en-US" dirty="0" smtClean="0"/>
              <a:t>So lots of GPS data</a:t>
            </a:r>
          </a:p>
          <a:p>
            <a:pPr lvl="1"/>
            <a:r>
              <a:rPr lang="en-US" dirty="0" smtClean="0"/>
              <a:t>Goal is to use GPS data to improve mine safety</a:t>
            </a:r>
          </a:p>
          <a:p>
            <a:pPr lvl="2"/>
            <a:r>
              <a:rPr lang="en-US" dirty="0" smtClean="0"/>
              <a:t>Risk assessment &amp; operator guidance</a:t>
            </a:r>
          </a:p>
          <a:p>
            <a:pPr lvl="2"/>
            <a:r>
              <a:rPr lang="en-US" dirty="0" smtClean="0"/>
              <a:t>Beyond immediate collision warnings</a:t>
            </a:r>
          </a:p>
          <a:p>
            <a:pPr lvl="3"/>
            <a:r>
              <a:rPr lang="en-US" dirty="0" smtClean="0"/>
              <a:t>Collision avoidance may not be effective if context ignored</a:t>
            </a:r>
          </a:p>
          <a:p>
            <a:pPr lvl="2"/>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108</a:t>
            </a:fld>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Mining Safety Application (cont.)</a:t>
            </a:r>
            <a:endParaRPr lang="en-US" dirty="0"/>
          </a:p>
        </p:txBody>
      </p:sp>
      <p:sp>
        <p:nvSpPr>
          <p:cNvPr id="3" name="Content Placeholder 2"/>
          <p:cNvSpPr>
            <a:spLocks noGrp="1"/>
          </p:cNvSpPr>
          <p:nvPr>
            <p:ph idx="1"/>
          </p:nvPr>
        </p:nvSpPr>
        <p:spPr>
          <a:xfrm>
            <a:off x="457200" y="1775191"/>
            <a:ext cx="8382000" cy="4701809"/>
          </a:xfrm>
        </p:spPr>
        <p:txBody>
          <a:bodyPr>
            <a:normAutofit fontScale="92500"/>
          </a:bodyPr>
          <a:lstStyle/>
          <a:p>
            <a:r>
              <a:rPr lang="en-US" dirty="0" smtClean="0"/>
              <a:t>Situational awareness– context matters</a:t>
            </a:r>
          </a:p>
          <a:p>
            <a:r>
              <a:rPr lang="en-US" dirty="0" smtClean="0"/>
              <a:t>Dependent on location within mine &amp; activity</a:t>
            </a:r>
          </a:p>
          <a:p>
            <a:pPr lvl="1"/>
            <a:r>
              <a:rPr lang="en-US" dirty="0" smtClean="0"/>
              <a:t>Example: main excavation site being loaded with ore</a:t>
            </a:r>
          </a:p>
          <a:p>
            <a:pPr lvl="1">
              <a:spcAft>
                <a:spcPts val="1200"/>
              </a:spcAft>
            </a:pPr>
            <a:r>
              <a:rPr lang="en-US" dirty="0" smtClean="0"/>
              <a:t>Don’t alarm when a vehicle loads or unloads another</a:t>
            </a:r>
          </a:p>
          <a:p>
            <a:r>
              <a:rPr lang="en-US" dirty="0" smtClean="0"/>
              <a:t>Helps to have knowledge of significant places</a:t>
            </a:r>
          </a:p>
          <a:p>
            <a:pPr lvl="1"/>
            <a:r>
              <a:rPr lang="en-US" dirty="0" smtClean="0"/>
              <a:t>Care about places where vehicle interactions differ</a:t>
            </a:r>
          </a:p>
          <a:p>
            <a:pPr lvl="2"/>
            <a:r>
              <a:rPr lang="en-US" dirty="0" smtClean="0"/>
              <a:t>Haulage roads, intersections, loading bays, parking lots</a:t>
            </a:r>
          </a:p>
          <a:p>
            <a:pPr lvl="2"/>
            <a:r>
              <a:rPr lang="en-US" dirty="0" smtClean="0"/>
              <a:t>Here length of stay not used to determine significant place</a:t>
            </a:r>
          </a:p>
          <a:p>
            <a:pPr lvl="2"/>
            <a:r>
              <a:rPr lang="en-US" dirty="0" smtClean="0"/>
              <a:t>Once determine type of places can link/fuse on map</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109</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a:t>
            </a:fld>
            <a:endParaRPr lang="en-US"/>
          </a:p>
        </p:txBody>
      </p:sp>
      <p:pic>
        <p:nvPicPr>
          <p:cNvPr id="1026" name="Picture 2" descr="https://encrypted-tbn3.gstatic.com/images?q=tbn:ANd9GcTCiv94fMcAFySdWAfyIa6qeanIJBVAkJhLIoExqme3bSi48NiD"/>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2743200"/>
            <a:ext cx="2905125" cy="1571626"/>
          </a:xfrm>
          <a:prstGeom prst="rect">
            <a:avLst/>
          </a:prstGeom>
          <a:noFill/>
        </p:spPr>
      </p:pic>
      <p:pic>
        <p:nvPicPr>
          <p:cNvPr id="1030" name="Picture 6" descr="https://encrypted-tbn2.gstatic.com/images?q=tbn:ANd9GcSms8ntZuv_hvXROWO7e23HsdBt8Gr8l2mSL1QjFRWb9SHZRCEv"/>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57600" y="4419600"/>
            <a:ext cx="2143125" cy="2143125"/>
          </a:xfrm>
          <a:prstGeom prst="rect">
            <a:avLst/>
          </a:prstGeom>
          <a:noFill/>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Mining Safety Application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Speed is critical &amp; significant places classified as high or low speed</a:t>
            </a:r>
          </a:p>
          <a:p>
            <a:pPr lvl="1"/>
            <a:r>
              <a:rPr lang="en-US" dirty="0" smtClean="0"/>
              <a:t>High speed: haulage roads and (high interaction) intersections</a:t>
            </a:r>
          </a:p>
          <a:p>
            <a:pPr lvl="1">
              <a:spcAft>
                <a:spcPts val="1200"/>
              </a:spcAft>
            </a:pPr>
            <a:r>
              <a:rPr lang="en-US" dirty="0" smtClean="0"/>
              <a:t>Low speed: dumping, parking, etc. where vehicles tend to bunch up</a:t>
            </a:r>
          </a:p>
          <a:p>
            <a:r>
              <a:rPr lang="en-US" dirty="0" smtClean="0"/>
              <a:t>Crowdsourcing since data from all vehicles</a:t>
            </a:r>
          </a:p>
          <a:p>
            <a:pPr lvl="1"/>
            <a:r>
              <a:rPr lang="en-US" dirty="0" smtClean="0"/>
              <a:t>Know type of vehicle and speeds</a:t>
            </a:r>
          </a:p>
          <a:p>
            <a:pPr lvl="2"/>
            <a:r>
              <a:rPr lang="en-US" dirty="0" smtClean="0"/>
              <a:t>so have good idea where loading, hauling etc occurs</a:t>
            </a:r>
          </a:p>
          <a:p>
            <a:pPr lvl="2"/>
            <a:r>
              <a:rPr lang="en-US" dirty="0" smtClean="0"/>
              <a:t>Can identify normal mining functions</a:t>
            </a:r>
          </a:p>
          <a:p>
            <a:pPr lvl="2"/>
            <a:r>
              <a:rPr lang="en-US" dirty="0" smtClean="0"/>
              <a:t>Can identify normal characteristics (speed, closeness, etc.)</a:t>
            </a:r>
          </a:p>
          <a:p>
            <a:pPr lvl="2"/>
            <a:endParaRPr lang="en-US" dirty="0" smtClean="0"/>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110</a:t>
            </a:fld>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Other Info/Apps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Learn more about locations using other info</a:t>
            </a:r>
          </a:p>
          <a:p>
            <a:pPr lvl="1"/>
            <a:r>
              <a:rPr lang="en-US" dirty="0" smtClean="0"/>
              <a:t>Activity impacts location</a:t>
            </a:r>
          </a:p>
          <a:p>
            <a:pPr lvl="2"/>
            <a:r>
              <a:rPr lang="en-US" dirty="0" smtClean="0"/>
              <a:t>walk/jog in park</a:t>
            </a:r>
          </a:p>
          <a:p>
            <a:pPr lvl="2"/>
            <a:r>
              <a:rPr lang="en-US" dirty="0" smtClean="0"/>
              <a:t>drive on roads</a:t>
            </a:r>
          </a:p>
          <a:p>
            <a:pPr lvl="2"/>
            <a:r>
              <a:rPr lang="en-US" dirty="0" smtClean="0"/>
              <a:t>sleep in hotel/house</a:t>
            </a:r>
          </a:p>
          <a:p>
            <a:pPr lvl="1"/>
            <a:r>
              <a:rPr lang="en-US" dirty="0" smtClean="0"/>
              <a:t>Demographics impacts location</a:t>
            </a:r>
          </a:p>
          <a:p>
            <a:pPr lvl="2"/>
            <a:r>
              <a:rPr lang="en-US" dirty="0" smtClean="0"/>
              <a:t>High schools have lots of teenagers</a:t>
            </a:r>
          </a:p>
          <a:p>
            <a:pPr lvl="3">
              <a:spcAft>
                <a:spcPts val="1200"/>
              </a:spcAft>
            </a:pPr>
            <a:r>
              <a:rPr lang="en-US" dirty="0" smtClean="0"/>
              <a:t>May know age from some phone apps</a:t>
            </a:r>
          </a:p>
          <a:p>
            <a:r>
              <a:rPr lang="en-US" dirty="0" smtClean="0"/>
              <a:t>All of this works in other direction too</a:t>
            </a:r>
          </a:p>
          <a:p>
            <a:pPr lvl="1"/>
            <a:r>
              <a:rPr lang="en-US" dirty="0" smtClean="0"/>
              <a:t>Location impacts activity, tells us something about those at the site</a:t>
            </a:r>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111</a:t>
            </a:fld>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Location-Based Apps</a:t>
            </a:r>
            <a:endParaRPr lang="en-US" dirty="0"/>
          </a:p>
        </p:txBody>
      </p:sp>
      <p:sp>
        <p:nvSpPr>
          <p:cNvPr id="3" name="Content Placeholder 2"/>
          <p:cNvSpPr>
            <a:spLocks noGrp="1"/>
          </p:cNvSpPr>
          <p:nvPr>
            <p:ph idx="1"/>
          </p:nvPr>
        </p:nvSpPr>
        <p:spPr>
          <a:xfrm>
            <a:off x="457200" y="1775191"/>
            <a:ext cx="8458200" cy="4473209"/>
          </a:xfrm>
        </p:spPr>
        <p:txBody>
          <a:bodyPr>
            <a:normAutofit fontScale="92500"/>
          </a:bodyPr>
          <a:lstStyle/>
          <a:p>
            <a:r>
              <a:rPr lang="en-US" dirty="0" err="1" smtClean="0"/>
              <a:t>iMapMy</a:t>
            </a:r>
            <a:r>
              <a:rPr lang="en-US" dirty="0" smtClean="0"/>
              <a:t>* where * = {Run, Walk, Ride, Hike}</a:t>
            </a:r>
          </a:p>
          <a:p>
            <a:pPr lvl="1"/>
            <a:r>
              <a:rPr lang="en-US" dirty="0" smtClean="0"/>
              <a:t>tracks route, distance, pace, &amp; more in real-time</a:t>
            </a:r>
          </a:p>
          <a:p>
            <a:pPr lvl="1"/>
            <a:r>
              <a:rPr lang="en-US" dirty="0" smtClean="0"/>
              <a:t>Share the details of your fitness activities with friends &amp; family, via email, </a:t>
            </a:r>
            <a:r>
              <a:rPr lang="en-US" dirty="0" err="1" smtClean="0"/>
              <a:t>Facebook</a:t>
            </a:r>
            <a:r>
              <a:rPr lang="en-US" dirty="0" smtClean="0"/>
              <a:t>, or Twitter</a:t>
            </a:r>
          </a:p>
          <a:p>
            <a:pPr lvl="1"/>
            <a:r>
              <a:rPr lang="en-US" dirty="0" smtClean="0"/>
              <a:t>This data can be mined for exercise-related info</a:t>
            </a:r>
          </a:p>
          <a:p>
            <a:pPr>
              <a:spcBef>
                <a:spcPts val="600"/>
              </a:spcBef>
            </a:pPr>
            <a:r>
              <a:rPr lang="en-US" dirty="0" smtClean="0"/>
              <a:t>WHERE helps you discover &amp; share favorite places </a:t>
            </a:r>
          </a:p>
          <a:p>
            <a:pPr lvl="1"/>
            <a:r>
              <a:rPr lang="en-US" dirty="0" smtClean="0"/>
              <a:t>Recommendation engine </a:t>
            </a:r>
            <a:r>
              <a:rPr lang="en-US" u="sng" dirty="0" smtClean="0"/>
              <a:t>learns</a:t>
            </a:r>
            <a:r>
              <a:rPr lang="en-US" dirty="0" smtClean="0"/>
              <a:t> your preferences and recommends great places</a:t>
            </a:r>
          </a:p>
          <a:p>
            <a:pPr lvl="2"/>
            <a:r>
              <a:rPr lang="en-US" dirty="0" smtClean="0"/>
              <a:t>Create lists of your favorite places and share with friends</a:t>
            </a:r>
          </a:p>
          <a:p>
            <a:pPr lvl="1"/>
            <a:endParaRPr lang="en-US"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112</a:t>
            </a:fld>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8872"/>
            <a:ext cx="8534400" cy="1636776"/>
          </a:xfrm>
        </p:spPr>
        <p:txBody>
          <a:bodyPr/>
          <a:lstStyle/>
          <a:p>
            <a:r>
              <a:rPr lang="en-US" dirty="0" smtClean="0"/>
              <a:t>Social Networking Applications</a:t>
            </a:r>
            <a:endParaRPr lang="en-US" dirty="0"/>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113</a:t>
            </a:fld>
            <a:endParaRPr lang="en-US"/>
          </a:p>
        </p:txBody>
      </p:sp>
      <p:pic>
        <p:nvPicPr>
          <p:cNvPr id="55298" name="Picture 2" descr="http://sociablenews.com/wp-content/uploads/2011/06/1309056735-55.jpg"/>
          <p:cNvPicPr>
            <a:picLocks noChangeAspect="1" noChangeArrowheads="1"/>
          </p:cNvPicPr>
          <p:nvPr/>
        </p:nvPicPr>
        <p:blipFill>
          <a:blip r:embed="rId2" cstate="print"/>
          <a:srcRect/>
          <a:stretch>
            <a:fillRect/>
          </a:stretch>
        </p:blipFill>
        <p:spPr bwMode="auto">
          <a:xfrm>
            <a:off x="609600" y="3276600"/>
            <a:ext cx="2819400" cy="2819400"/>
          </a:xfrm>
          <a:prstGeom prst="rect">
            <a:avLst/>
          </a:prstGeom>
          <a:noFill/>
        </p:spPr>
      </p:pic>
      <p:pic>
        <p:nvPicPr>
          <p:cNvPr id="55302" name="Picture 6" descr="http://paul.bartosekfamily.com/wp-content/uploads/2010/04/human_network1.jpg"/>
          <p:cNvPicPr>
            <a:picLocks noChangeAspect="1" noChangeArrowheads="1"/>
          </p:cNvPicPr>
          <p:nvPr/>
        </p:nvPicPr>
        <p:blipFill>
          <a:blip r:embed="rId3" cstate="print"/>
          <a:srcRect/>
          <a:stretch>
            <a:fillRect/>
          </a:stretch>
        </p:blipFill>
        <p:spPr bwMode="auto">
          <a:xfrm>
            <a:off x="4267200" y="3276600"/>
            <a:ext cx="3810000" cy="2857500"/>
          </a:xfrm>
          <a:prstGeom prst="rect">
            <a:avLst/>
          </a:prstGeom>
          <a:noFill/>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CenceMe</a:t>
            </a:r>
            <a:r>
              <a:rPr lang="en-US" dirty="0" smtClean="0"/>
              <a:t>  Research Application</a:t>
            </a:r>
            <a:endParaRPr lang="en-US" dirty="0"/>
          </a:p>
        </p:txBody>
      </p:sp>
      <p:sp>
        <p:nvSpPr>
          <p:cNvPr id="3" name="Content Placeholder 2"/>
          <p:cNvSpPr>
            <a:spLocks noGrp="1"/>
          </p:cNvSpPr>
          <p:nvPr>
            <p:ph idx="1"/>
          </p:nvPr>
        </p:nvSpPr>
        <p:spPr>
          <a:xfrm>
            <a:off x="457200" y="1775191"/>
            <a:ext cx="8382000" cy="4625609"/>
          </a:xfrm>
        </p:spPr>
        <p:txBody>
          <a:bodyPr tIns="91440"/>
          <a:lstStyle/>
          <a:p>
            <a:r>
              <a:rPr lang="en-US" dirty="0" smtClean="0"/>
              <a:t>Sensing meets mobile sensor networks</a:t>
            </a:r>
            <a:r>
              <a:rPr lang="en-US" baseline="30000" dirty="0" smtClean="0"/>
              <a:t>21</a:t>
            </a:r>
          </a:p>
          <a:p>
            <a:r>
              <a:rPr lang="en-US" dirty="0" smtClean="0"/>
              <a:t>Classifiers:</a:t>
            </a:r>
          </a:p>
          <a:p>
            <a:pPr lvl="1"/>
            <a:r>
              <a:rPr lang="en-US" u="sng" dirty="0" smtClean="0"/>
              <a:t>Audio classifier </a:t>
            </a:r>
            <a:r>
              <a:rPr lang="en-US" dirty="0" smtClean="0"/>
              <a:t>uses microphone to determine if human voice is present (based on frequency)</a:t>
            </a:r>
          </a:p>
          <a:p>
            <a:pPr lvl="1"/>
            <a:r>
              <a:rPr lang="en-US" u="sng" dirty="0" smtClean="0"/>
              <a:t>Conversation classifier </a:t>
            </a:r>
            <a:r>
              <a:rPr lang="en-US" dirty="0" smtClean="0"/>
              <a:t>uses this info to identify a conversation (human voice must exceed threshold)</a:t>
            </a:r>
          </a:p>
          <a:p>
            <a:pPr lvl="2"/>
            <a:r>
              <a:rPr lang="en-US" dirty="0" smtClean="0"/>
              <a:t>&gt; 8</a:t>
            </a:r>
            <a:r>
              <a:rPr lang="en-US" sz="3600" baseline="8000" dirty="0" smtClean="0"/>
              <a:t>5</a:t>
            </a:r>
            <a:r>
              <a:rPr lang="en-US" dirty="0" smtClean="0"/>
              <a:t>% accuracy in noisy indoor environments</a:t>
            </a:r>
          </a:p>
          <a:p>
            <a:pPr lvl="1"/>
            <a:r>
              <a:rPr lang="en-US" u="sng" dirty="0" smtClean="0"/>
              <a:t>Activity classifier </a:t>
            </a:r>
            <a:r>
              <a:rPr lang="en-US" dirty="0" smtClean="0"/>
              <a:t>(DT) uses accelerometer and determines sitting, standing, walking, running</a:t>
            </a:r>
          </a:p>
          <a:p>
            <a:pPr lvl="1"/>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114</a:t>
            </a:fld>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CenceMe</a:t>
            </a:r>
            <a:r>
              <a:rPr lang="en-US" dirty="0" smtClean="0"/>
              <a:t> Application</a:t>
            </a:r>
            <a:endParaRPr lang="en-US" dirty="0"/>
          </a:p>
        </p:txBody>
      </p:sp>
      <p:sp>
        <p:nvSpPr>
          <p:cNvPr id="3" name="Content Placeholder 2"/>
          <p:cNvSpPr>
            <a:spLocks noGrp="1"/>
          </p:cNvSpPr>
          <p:nvPr>
            <p:ph idx="1"/>
          </p:nvPr>
        </p:nvSpPr>
        <p:spPr/>
        <p:txBody>
          <a:bodyPr>
            <a:normAutofit fontScale="92500"/>
          </a:bodyPr>
          <a:lstStyle/>
          <a:p>
            <a:pPr lvl="1"/>
            <a:r>
              <a:rPr lang="en-US" u="sng" dirty="0" smtClean="0"/>
              <a:t>Social context classifier</a:t>
            </a:r>
            <a:r>
              <a:rPr lang="en-US" dirty="0" smtClean="0"/>
              <a:t> derived from multiple sources</a:t>
            </a:r>
          </a:p>
          <a:p>
            <a:pPr lvl="2"/>
            <a:r>
              <a:rPr lang="en-US" dirty="0" smtClean="0"/>
              <a:t>Neighborhood info: </a:t>
            </a:r>
            <a:r>
              <a:rPr lang="en-US" dirty="0" err="1" smtClean="0"/>
              <a:t>CenceMe</a:t>
            </a:r>
            <a:r>
              <a:rPr lang="en-US" dirty="0" smtClean="0"/>
              <a:t> buddies around? </a:t>
            </a:r>
          </a:p>
          <a:p>
            <a:pPr lvl="2"/>
            <a:r>
              <a:rPr lang="en-US" dirty="0" smtClean="0"/>
              <a:t>Social status: uses conversation &amp; activity classifier</a:t>
            </a:r>
          </a:p>
          <a:p>
            <a:pPr lvl="3"/>
            <a:r>
              <a:rPr lang="en-US" dirty="0" smtClean="0"/>
              <a:t>Can tell if talking to buddies at a restaurant, alone, or at a party</a:t>
            </a:r>
          </a:p>
          <a:p>
            <a:pPr lvl="3"/>
            <a:r>
              <a:rPr lang="en-US" dirty="0" smtClean="0"/>
              <a:t>Partying and dancing are social status states that use activity and sound volume (volume used to identify parties)</a:t>
            </a:r>
          </a:p>
          <a:p>
            <a:pPr lvl="1"/>
            <a:r>
              <a:rPr lang="en-US" u="sng" dirty="0" smtClean="0"/>
              <a:t>Mobility mode detector </a:t>
            </a:r>
            <a:r>
              <a:rPr lang="en-US" dirty="0" smtClean="0"/>
              <a:t>uses GPS to determine if in a vehicle or not (standing, walking, running)</a:t>
            </a:r>
          </a:p>
          <a:p>
            <a:pPr lvl="1"/>
            <a:r>
              <a:rPr lang="en-US" u="sng" dirty="0" smtClean="0"/>
              <a:t>Location classifier </a:t>
            </a:r>
            <a:r>
              <a:rPr lang="en-US" dirty="0" smtClean="0"/>
              <a:t>uses GIS info and (shared) user created bindings to map to a icon and location type </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115</a:t>
            </a:fld>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CenceMe</a:t>
            </a:r>
            <a:r>
              <a:rPr lang="en-US" dirty="0" smtClean="0"/>
              <a:t> Application</a:t>
            </a:r>
            <a:endParaRPr lang="en-US" dirty="0"/>
          </a:p>
        </p:txBody>
      </p:sp>
      <p:sp>
        <p:nvSpPr>
          <p:cNvPr id="3" name="Content Placeholder 2"/>
          <p:cNvSpPr>
            <a:spLocks noGrp="1"/>
          </p:cNvSpPr>
          <p:nvPr>
            <p:ph idx="1"/>
          </p:nvPr>
        </p:nvSpPr>
        <p:spPr/>
        <p:txBody>
          <a:bodyPr>
            <a:normAutofit fontScale="92500"/>
          </a:bodyPr>
          <a:lstStyle/>
          <a:p>
            <a:r>
              <a:rPr lang="en-US" dirty="0" smtClean="0"/>
              <a:t>Summarize info by using social stereotypes or behavior patterns, calculated daily and viewable</a:t>
            </a:r>
          </a:p>
          <a:p>
            <a:pPr lvl="1"/>
            <a:r>
              <a:rPr lang="en-US" dirty="0" smtClean="0"/>
              <a:t>Nerdy: based on being alone, lots of time in libraries, and few conversations</a:t>
            </a:r>
          </a:p>
          <a:p>
            <a:pPr lvl="1"/>
            <a:r>
              <a:rPr lang="en-US" dirty="0" smtClean="0"/>
              <a:t>Party Animal: frequency &amp; duration of parties, level of social interaction</a:t>
            </a:r>
          </a:p>
          <a:p>
            <a:pPr lvl="1"/>
            <a:r>
              <a:rPr lang="en-US" dirty="0" smtClean="0"/>
              <a:t>Cultured: frequency &amp; duration of visits to museums, theatre</a:t>
            </a:r>
          </a:p>
          <a:p>
            <a:pPr lvl="1"/>
            <a:r>
              <a:rPr lang="en-US" dirty="0" smtClean="0"/>
              <a:t>Healthy: physically active (walking, jogging, cycling)</a:t>
            </a:r>
          </a:p>
          <a:p>
            <a:pPr lvl="1"/>
            <a:r>
              <a:rPr lang="en-US" dirty="0" smtClean="0"/>
              <a:t>Greeny: low environmental impact (walk not drive)</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116</a:t>
            </a:fld>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CenceMe</a:t>
            </a:r>
            <a:r>
              <a:rPr lang="en-US" dirty="0" smtClean="0"/>
              <a:t> Application</a:t>
            </a:r>
            <a:endParaRPr lang="en-US" dirty="0"/>
          </a:p>
        </p:txBody>
      </p:sp>
      <p:sp>
        <p:nvSpPr>
          <p:cNvPr id="3" name="Content Placeholder 2"/>
          <p:cNvSpPr>
            <a:spLocks noGrp="1"/>
          </p:cNvSpPr>
          <p:nvPr>
            <p:ph idx="1"/>
          </p:nvPr>
        </p:nvSpPr>
        <p:spPr/>
        <p:txBody>
          <a:bodyPr/>
          <a:lstStyle/>
          <a:p>
            <a:r>
              <a:rPr lang="en-US" dirty="0" smtClean="0"/>
              <a:t>Based on user study of 22 people over 3 weeks the things people liked the most:</a:t>
            </a:r>
          </a:p>
          <a:p>
            <a:pPr lvl="1"/>
            <a:r>
              <a:rPr lang="en-US" dirty="0" smtClean="0"/>
              <a:t>Location information</a:t>
            </a:r>
          </a:p>
          <a:p>
            <a:pPr lvl="1"/>
            <a:r>
              <a:rPr lang="en-US" dirty="0" smtClean="0"/>
              <a:t>Activity &amp; conversation information</a:t>
            </a:r>
          </a:p>
          <a:p>
            <a:pPr lvl="1"/>
            <a:r>
              <a:rPr lang="en-US" dirty="0" smtClean="0"/>
              <a:t>Social context</a:t>
            </a:r>
          </a:p>
          <a:p>
            <a:pPr lvl="1"/>
            <a:r>
              <a:rPr lang="en-US" dirty="0" smtClean="0"/>
              <a:t>Random images</a:t>
            </a:r>
          </a:p>
          <a:p>
            <a:pPr lvl="2"/>
            <a:r>
              <a:rPr lang="en-US" dirty="0" smtClean="0"/>
              <a:t>When your phone is open the phone takes &amp; posts </a:t>
            </a:r>
            <a:r>
              <a:rPr lang="en-US" dirty="0" err="1" smtClean="0"/>
              <a:t>pics</a:t>
            </a:r>
            <a:endParaRPr lang="en-US" dirty="0" smtClean="0"/>
          </a:p>
          <a:p>
            <a:pPr lvl="2"/>
            <a:r>
              <a:rPr lang="en-US" dirty="0" smtClean="0"/>
              <a:t>People like it because it forms a daily diary</a:t>
            </a:r>
          </a:p>
          <a:p>
            <a:pPr lvl="3"/>
            <a:r>
              <a:rPr lang="en-US" dirty="0" smtClean="0"/>
              <a:t>“Oh yeah … that chair … I was in classroom 112 at 2PM”</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117</a:t>
            </a:fld>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CenceMe</a:t>
            </a:r>
            <a:r>
              <a:rPr lang="en-US" dirty="0" smtClean="0"/>
              <a:t> Application</a:t>
            </a:r>
            <a:endParaRPr lang="en-US" dirty="0"/>
          </a:p>
        </p:txBody>
      </p:sp>
      <p:sp>
        <p:nvSpPr>
          <p:cNvPr id="3" name="Content Placeholder 2"/>
          <p:cNvSpPr>
            <a:spLocks noGrp="1"/>
          </p:cNvSpPr>
          <p:nvPr>
            <p:ph idx="1"/>
          </p:nvPr>
        </p:nvSpPr>
        <p:spPr>
          <a:xfrm>
            <a:off x="381000" y="1775191"/>
            <a:ext cx="8458200" cy="4625609"/>
          </a:xfrm>
        </p:spPr>
        <p:txBody>
          <a:bodyPr/>
          <a:lstStyle/>
          <a:p>
            <a:r>
              <a:rPr lang="en-US" dirty="0" smtClean="0"/>
              <a:t>One survey comment was:</a:t>
            </a:r>
          </a:p>
          <a:p>
            <a:pPr lvl="1"/>
            <a:r>
              <a:rPr lang="en-US" dirty="0" smtClean="0"/>
              <a:t>“</a:t>
            </a:r>
            <a:r>
              <a:rPr lang="en-US" dirty="0" err="1" smtClean="0"/>
              <a:t>CenceMe</a:t>
            </a:r>
            <a:r>
              <a:rPr lang="en-US" dirty="0" smtClean="0"/>
              <a:t> made me realize I’m lazier than I thought and encouraged me to exercise a bit more”</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Privacy</a:t>
            </a:r>
            <a:endParaRPr lang="en-US" dirty="0"/>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119</a:t>
            </a:fld>
            <a:endParaRPr lang="en-US"/>
          </a:p>
        </p:txBody>
      </p:sp>
      <p:sp>
        <p:nvSpPr>
          <p:cNvPr id="73730" name="AutoShape 2" descr="data:image/jpg;base64,/9j/4AAQSkZJRgABAQAAAQABAAD/2wBDAAkGBwgHBgkIBwgKCgkLDRYPDQwMDRsUFRAWIB0iIiAdHx8kKDQsJCYxJx8fLT0tMTU3Ojo6Iys/RD84QzQ5Ojf/2wBDAQoKCg0MDRoPDxo3JR8lNzc3Nzc3Nzc3Nzc3Nzc3Nzc3Nzc3Nzc3Nzc3Nzc3Nzc3Nzc3Nzc3Nzc3Nzc3Nzc3Nzf/wAARCAB/AM0DASIAAhEBAxEB/8QAHAAAAQUBAQEAAAAAAAAAAAAAAAMEBQYHAQII/8QAPBAAAgEDAgQCBwcEAQMFAAAAAQIDAAQRBSEGEjFBE1EUIjJhcYGRBxVCUmKhsSMzctFDJILBkrLC4fH/xAAXAQEBAQEAAAAAAAAAAAAAAAAAAQID/8QAHBEBAQEBAQADAQAAAAAAAAAAAAERAhIhMUFR/9oADAMBAAIRAxEAPwDcaKKKAooooPLMB1pJpx2pK+cquQaiJb9YVZpGCogy5J6DuaLiXe7x3FeVuuc4U5NZvqPHs08yw6RaQgSSBI5Lht3J6EDIA+Zpneza7gnWNYexUk4iUFWYfpRfWIPQUManLO8Y5n9UebHApk2t2UZIlvrVcecy/wC6xmLJu7eTVLa7kt2dhyTOyPJ5EE5GfMVP2iaTe6f6RaWOm2UakjmvrkFgRtugwf3NBoT8UaNFu2rWm3YSZ/ilbbi3QZ3CLqtrzHbd+XPzNZJcWbQyCa0ufTnEokRba1IiUHbBztyjy3zUnBripJJDrFhZQeH62I7IsyjHUguMH5VFxsMcsciK8bq6sMhlOQa95rLrJLqFH1LQr7UXMuGEJVFhP5Ry7hR57ZqZtuNp9OEUXE9mkMrNyCS1bnBPny9ce+mpi8UUy03VrHVI/EsLmOdR15DuPiOtPAc1UdormQOpoDAjY5oO0UUUBRRRQFFFFAUUUUBRRRQFFcLAdTiu5oGWoD1KpnE4K6PqDDIHgkHHv2q83UfiRkDcjpVS1uATadqETe01u+B32G1StRkDA2xJYc0J2xUzo2qm3CIeRo3clrpkDzQ5Hbf1hnzyRTAIGVvVBB3IPb3GmTRywP4lv3GeQj2h7qs+RdTZw6miXVvDLqRKEreXsrpD1wcAbr8PV6VAPAbK+tktLpby4jPOJIIyRG3YZ3DfAZ6b1H22pxSI0UhMZBJMZOBn4dKvPAUMD211cgRyzGbw8Mg/pgAEYPfOc/KmYR7019TuVdddmueZt4o4JFRuX3qoz865Nw7HKkgENlYs43mlDSS57HqN/jUDqvHr6bqV3pum2awmKQo2Y+Z3Pc/A/wAUzbi7ie7XFraeCD3ihVP3O9PNvymxZrfg+BJop11OfxYjkSR2gPbvnY/SpbNpYoy3mtiMZA2s4EOO+Rg5qgSW3FV/vc3iop7PIzEV2PhLUJN5NUZf8It/rmmT9otV9ZaCLw3sPE0kd4Qq+K2cADt6o2+FTGk8R3lvyx/fmkasnYG4EUvyyMH51QV4Cic80+p3pY9eXlXP7Uo32f6c0Esfpt+S4GGMitg58sVd5Guxauk7eHMHtpj0jnGOY/pPRvkaWS+SzQyXcqQw92lcKB8zWHpacWcJZOn3Lahp67tCBzDH6o2/lTTmxueHOMbiOS+a4029LYkjilzFKemAXz4ZqDS5/tI4fi12LSEmlneRlTx4U5ogzHAGc7/LpVxU5rJLPhbRbP7QdCtrOKdofRpJ5FuJCx8VCOUnPxzgbVra9OlEdooooCiiigKKKKAooooG96pMRZeoqNjvZYW5SMqfxeVS0/8AbYioi5VUKv8Ah70ERpX2kcO6lqXoEV08cp5uSSZAiPjqASevx61L6jCsii7tiCR7XLuP/sedZLZcD2l9xRr2mrezwJYFDEyxqzEPvg57DpSzcHcTaNK7aJqscpXBKRTNbyY7Fl9mopfirRha3QvLdD6NKwDonUea798Z5SevQ9KsOr2Wn8RaJFJZSRlztaOBjlIHsHy8sdqp1zxNxDpyyW/EWnPNCw9YzQ8oHvEiDlPzphpXEUlnOZtNm5C5HiRyDnSTHTIHf9QwaRUXeWkdzswKsNs9wa9aBr97wtqCySgzWbnllAPtDt8x1pe7neeaa8YRtHKxcmJOUISd9h+H9xTaRFkXlwGU9uo+Nb+4ljRNS0214nsV1vh+VJpyuHUYXxQPwnyceXeoex1GOIeHLGqOp5WU+pykdQffVL0y/wBS4YvfTNIk/p5/qwMcq48iO/8AIrQ7a40f7QLcy2Mkena8i+vEw5ufHn+Ye/qKl5NLwanbNsD9BS7alp6LmW7hT3Fqz7VodR0q7ez1NXikG4HZx5qRsRTJZgTnmORTwmr/AD8T6PDkeklz5In+6avxZAyF7bT7yZBgc4QgZ+lU+G7kgQpDIVVuoG2O+3zANcM0jjDSMSBsSxON+371fB6Wu44kvIldm01I+UAtzSAnc46A5z51A38lrqN16TPZRicdWjyvP/ljr86jVZkB5iCASc9NvOnCP35tq15hq2cPcTy2EkMV2WaGLaKQes9uPcT1XHUVrek6pHfoBlPEKhxyHKup6Mp7j+K+ew46jerNwlr5sJ0s7mQpbu+YZc728h/EP0nuKzYNwoqP0q/9MjdZVEdxEeWWMHOD2I9x6in4OayO0UUUBRRRQFFFFAnNvE1R7oGUqwyCMYqQmI5CB1pn+IDuTRVB0bnT7SeLLdWwTb25idl2zy7E+eCRVEt7LiQcWmzw1trQ5i7iYr4gwS0hbupH+sbVo+njl+0/iBSPasYW+nLSXE3/AEvH/DN22yTxPbkj8xJA/wDdUFP1CXjSwLI+oM468q3COD9QKrl6mp3bc13pyu/eSOJFY/Nav3Erf1zj4GoI4IPShiqWr3dpcpH6NN4UrgOrj2CfxKf5p7NbPGS9sg39qLOAT5r2B93enup3trZMkdwRmUnlAbsO/uqGOsxu5W2VpiOgRWbP0q6PfOkylkOQDg52IPkR2qPmhlt51ubGR4pkbKsh5Sp8xipWWL0lEuCpgnKj4j3MO4/emchAPhzqI3Jwu/qsfcf/AAa6c1LFz0LjnT9ctF0bjiBZB0jvlXdT5t5H3j5im3EfAl/pcZvdLf7y01hzLLAOZ1HvA6j3iqVcW3NnI3HcbVNcJ8Va5oEpi0+dXjLD+jNlk+nb5Vvx/GdRniFcr+LPTG/0qTsdI1a+Yeh6bdTBu4iIH1rTtT4sn0mK3luNE0qS9njEhMLkkD3+rmq/e/alrsikW9tZW58wrOf3OKTnq/h8I614A4nutmsYYVbcm4nAz8hk1KwfZdqaJzX2sWNsPdGWx8zgVWb/AIy4kuoybvW54kPaIrCP2Gaq93qcVw2bm9mum/U7SH96viz7prUH4M4bsN9U4xAI7I8Sft6xpuw+ziwBaXWb6+I/40Z2z/6VA/esuN5aqPUgkAHcRYpaCdLgvgMhUZPiALtTzzf01fNX+0OOfUbaHQYLy2tEiMcsjtyySKN1AAyQBjzyc1rHAGpXWrcK2N/euryTKWVh15ckDm/V5181LJELmJon8SRWGFi9Yk56Dyrb+AEv9I4h1Dh03iC1tj48dvNHl3jcZDKwPY7EGuXckvwsaTRXBXawoooooPJcAUmXJrzULq3FGl6ZOLV5Xub1tltLRDLKT8B0+dRU0T9ajNa1XTtGiEupXkUGT6qk5Zz5Ko3NRBPFWuN6oXQrM42BEtyw77+yn70/0nhTT9NlM6oZLs+1dTsZZj/3Hp8sUFd0Yz3XF+o8RS2txaWNzaJBbx3ChZZSCPW5eqjbvvSH2kyEWWiaiUKx2uor8cEZ/wDjV/NnDglUBbrzHcmqn9p8LTcD36AZdHjZVxuSGGw8z8KBrxRpLAu0aZXOapcsRUsjj1TkEVr1tD6ZodpJMpDtbxlg4wc8o61Sde0cRt4iAde1DWd2FhH9/XSzHxo4Y8QJJ63IMjz61PFAVwNh5AYFMok8PXrlGUKxhU/HpT+gjLmzIy0e/wCn/VR0saupR12PVWHWrIRmm9xaRze0u/5l61qdFViW3A2TBU9ATkj5/wC6QsXjgvElnzHhxlWG/wC1Tk+nzJkoRIPcMH6VHPmOQ83Mv6TtXbjpixIa1q8F1cEqznAwAFYnH0qCv7pxBmJJEZiFMhGMDvUi78wzk/WkH95wO/SutqK8yxGTmfEhPeRuY/vXSAQAo5sHspP8VNEpnZgT5AUpFFLKcRQTN/iprl5/q6hktrhjsvKD1LjqKdxWsacxKqzMdsj2fcKl4tHvpTvCsefzsBUvY8NQjw59QupJLdG/rxWy4dV8wT19+N6m88mUy4N0xtT4is4QvPDHIJpyBsqLvk/sK1HjJ/ujiLQOKYgogMnoV4VG5R/ZJ9wNWDhPR9D03T1bQok8GcAtMG5mk/yJ/iua/ocGo6Vd6dchzY3A9YJ7UTZyGX4EZrl1dutJ5SCNuleqq2katNpLW+l64w5eUJa6gNo5gBgK35X9x61aAcioO0UUUDDU9Mi1Oze1nknjjc5JglMbH3ZHavGj6FpmjQeDptlFAv4iBlmPmzHcn4mpKvDNigGPauV4zTTVNRt9Ls3urtwqINhndj2A99Fe9S1C3020e4un5UXoAMlj5AdzUZp1jc6jdpqmrJ4fLva2h3EI/M3mx/ak9M0641G6XV9bTkK72tox2gHm36v4/iZe8TPJApkbyHSiFbmVYISX+XmTUMbNp2MlyMeS1JJAzyeLc7sOi9hS0ic4369qDKtb0rH2gtaxf8um+IB5kf8A5TK5tJLdyrqR8auaWK6r9pP3lC/9LSrT0abbZ5GzsPgCamNW0GG6U8qgHHcVF1llFTeq6FNaykIuR7qhnjeMkMDtRXnFJywRy7SorqfzDOKUooGf3VYk/wBgfJ2H/mvSabYp7NrFn9Qzn606rtX1TITjiij/ALcUaf4qBXs/Gu4rvLUHFGO1P7Kcwyq3kaaKpp3bRl3CgZOaDSOGp4WslihRIwv4EXA8ztU18ar+g6eBagtzKTvkVJiG6j/tShh5NRCWoabFdQSRPDHNBIMSQP7L/wCjUJb3d1w3kTvLeaMuwlbLTWfufuye/tVh8W7X24Fb3g03mkBbxPBdJBtnsR5GqiQt54riBJoJFkiccyupyGHuNK1TQk2jzPd6EjPak81xpZ2we7RHsf096smlana6tYpeWMnPE+R0IKkdQR2IoHp6UiwINL1xhkUEXq2qWukWb3V4/Ki9AOrnyFQemWl3qV2mqatBzTA5tbQ+zbjsW82/j49J+60WxvL6C8uoBLNB/aLMSqnOc8vTPvqQVAo2AHwFAzW0eUhrmQn9K9KdJGkS4RQvwpSk3Pag8Hc1Ha/qa6RpU13gvKByxIBku52UfWpAmq24GucVpCQGstIHiSbZDzn2R/2igk+GNK+6tJjhlPNcSky3Dfmkbc/6+VSNxMIYyerHYD30TTJAMscnso70lDC80onn2x7KeVByOxR4szDLt1zUNqXC8FxlkXDVZx0ooMyvuFriDJUEioiXTbiM+sjfStiZFYbqD8RTaSwt5N2iX6VMXWQ+iyfkNe0spT0jatW+6LTP9pfpXtNMtV6RL9KYussTS7l8csZp3Dw/dyf8ZrTltIF9mJR8BSgjQdFH0piaz624TuJCOfap7TuF4rdw8mDirKBjpiu0NeIo1iQKvSvdFFVBXCK7RQJmJGOSik+eK6saoMKoUZzgDFe6KAooooCiiig4TgE0gSSacUk6gb0EXr2prpGlT3jbugxGufbc7KPrTfh+0bSdLjtv7l/KxluX85G3JPw6fKmuo21zqvFNratHy2NhH6SzFhiSU7KMddutWWCBYl9UZJ3LHqaBO3tcN4kx55D59qc4rtFAUUUUBRRRQFFFFAUUUUBRRRQFFFFAUUUUBRRRQf/Z"/>
          <p:cNvSpPr>
            <a:spLocks noChangeAspect="1" noChangeArrowheads="1"/>
          </p:cNvSpPr>
          <p:nvPr/>
        </p:nvSpPr>
        <p:spPr bwMode="auto">
          <a:xfrm>
            <a:off x="77788" y="-444500"/>
            <a:ext cx="1476375" cy="914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3732" name="AutoShape 4" descr="data:image/jpg;base64,/9j/4AAQSkZJRgABAQAAAQABAAD/2wBDAAkGBwgHBgkIBwgKCgkLDRYPDQwMDRsUFRAWIB0iIiAdHx8kKDQsJCYxJx8fLT0tMTU3Ojo6Iys/RD84QzQ5Ojf/2wBDAQoKCg0MDRoPDxo3JR8lNzc3Nzc3Nzc3Nzc3Nzc3Nzc3Nzc3Nzc3Nzc3Nzc3Nzc3Nzc3Nzc3Nzc3Nzc3Nzc3Nzf/wAARCAB/AM0DASIAAhEBAxEB/8QAHAAAAQUBAQEAAAAAAAAAAAAAAAMEBQYHAQII/8QAPBAAAgEDAgQCBwcEAQMFAAAAAQIDAAQRBSEGEjFBE1EUIjJhcYGRBxVCUmKhsSMzctFDJILBkrLC4fH/xAAXAQEBAQEAAAAAAAAAAAAAAAAAAQID/8QAHBEBAQEBAQADAQAAAAAAAAAAAAERAhIhMUFR/9oADAMBAAIRAxEAPwDcaKKKAooooPLMB1pJpx2pK+cquQaiJb9YVZpGCogy5J6DuaLiXe7x3FeVuuc4U5NZvqPHs08yw6RaQgSSBI5Lht3J6EDIA+Zpneza7gnWNYexUk4iUFWYfpRfWIPQUManLO8Y5n9UebHApk2t2UZIlvrVcecy/wC6xmLJu7eTVLa7kt2dhyTOyPJ5EE5GfMVP2iaTe6f6RaWOm2UakjmvrkFgRtugwf3NBoT8UaNFu2rWm3YSZ/ilbbi3QZ3CLqtrzHbd+XPzNZJcWbQyCa0ufTnEokRba1IiUHbBztyjy3zUnBripJJDrFhZQeH62I7IsyjHUguMH5VFxsMcsciK8bq6sMhlOQa95rLrJLqFH1LQr7UXMuGEJVFhP5Ry7hR57ZqZtuNp9OEUXE9mkMrNyCS1bnBPny9ce+mpi8UUy03VrHVI/EsLmOdR15DuPiOtPAc1UdormQOpoDAjY5oO0UUUBRRRQFFFFAUUUUBRRRQFFcLAdTiu5oGWoD1KpnE4K6PqDDIHgkHHv2q83UfiRkDcjpVS1uATadqETe01u+B32G1StRkDA2xJYc0J2xUzo2qm3CIeRo3clrpkDzQ5Hbf1hnzyRTAIGVvVBB3IPb3GmTRywP4lv3GeQj2h7qs+RdTZw6miXVvDLqRKEreXsrpD1wcAbr8PV6VAPAbK+tktLpby4jPOJIIyRG3YZ3DfAZ6b1H22pxSI0UhMZBJMZOBn4dKvPAUMD211cgRyzGbw8Mg/pgAEYPfOc/KmYR7019TuVdddmueZt4o4JFRuX3qoz865Nw7HKkgENlYs43mlDSS57HqN/jUDqvHr6bqV3pum2awmKQo2Y+Z3Pc/A/wAUzbi7ie7XFraeCD3ihVP3O9PNvymxZrfg+BJop11OfxYjkSR2gPbvnY/SpbNpYoy3mtiMZA2s4EOO+Rg5qgSW3FV/vc3iop7PIzEV2PhLUJN5NUZf8It/rmmT9otV9ZaCLw3sPE0kd4Qq+K2cADt6o2+FTGk8R3lvyx/fmkasnYG4EUvyyMH51QV4Cic80+p3pY9eXlXP7Uo32f6c0Esfpt+S4GGMitg58sVd5Guxauk7eHMHtpj0jnGOY/pPRvkaWS+SzQyXcqQw92lcKB8zWHpacWcJZOn3Lahp67tCBzDH6o2/lTTmxueHOMbiOS+a4029LYkjilzFKemAXz4ZqDS5/tI4fi12LSEmlneRlTx4U5ogzHAGc7/LpVxU5rJLPhbRbP7QdCtrOKdofRpJ5FuJCx8VCOUnPxzgbVra9OlEdooooCiiigKKKKAooooG96pMRZeoqNjvZYW5SMqfxeVS0/8AbYioi5VUKv8Ah70ERpX2kcO6lqXoEV08cp5uSSZAiPjqASevx61L6jCsii7tiCR7XLuP/sedZLZcD2l9xRr2mrezwJYFDEyxqzEPvg57DpSzcHcTaNK7aJqscpXBKRTNbyY7Fl9mopfirRha3QvLdD6NKwDonUea798Z5SevQ9KsOr2Wn8RaJFJZSRlztaOBjlIHsHy8sdqp1zxNxDpyyW/EWnPNCw9YzQ8oHvEiDlPzphpXEUlnOZtNm5C5HiRyDnSTHTIHf9QwaRUXeWkdzswKsNs9wa9aBr97wtqCySgzWbnllAPtDt8x1pe7neeaa8YRtHKxcmJOUISd9h+H9xTaRFkXlwGU9uo+Nb+4ljRNS0214nsV1vh+VJpyuHUYXxQPwnyceXeoex1GOIeHLGqOp5WU+pykdQffVL0y/wBS4YvfTNIk/p5/qwMcq48iO/8AIrQ7a40f7QLcy2Mkena8i+vEw5ufHn+Ye/qKl5NLwanbNsD9BS7alp6LmW7hT3Fqz7VodR0q7ez1NXikG4HZx5qRsRTJZgTnmORTwmr/AD8T6PDkeklz5In+6avxZAyF7bT7yZBgc4QgZ+lU+G7kgQpDIVVuoG2O+3zANcM0jjDSMSBsSxON+371fB6Wu44kvIldm01I+UAtzSAnc46A5z51A38lrqN16TPZRicdWjyvP/ljr86jVZkB5iCASc9NvOnCP35tq15hq2cPcTy2EkMV2WaGLaKQes9uPcT1XHUVrek6pHfoBlPEKhxyHKup6Mp7j+K+ew46jerNwlr5sJ0s7mQpbu+YZc728h/EP0nuKzYNwoqP0q/9MjdZVEdxEeWWMHOD2I9x6in4OayO0UUUBRRRQFFFFAnNvE1R7oGUqwyCMYqQmI5CB1pn+IDuTRVB0bnT7SeLLdWwTb25idl2zy7E+eCRVEt7LiQcWmzw1trQ5i7iYr4gwS0hbupH+sbVo+njl+0/iBSPasYW+nLSXE3/AEvH/DN22yTxPbkj8xJA/wDdUFP1CXjSwLI+oM468q3COD9QKrl6mp3bc13pyu/eSOJFY/Nav3Erf1zj4GoI4IPShiqWr3dpcpH6NN4UrgOrj2CfxKf5p7NbPGS9sg39qLOAT5r2B93enup3trZMkdwRmUnlAbsO/uqGOsxu5W2VpiOgRWbP0q6PfOkylkOQDg52IPkR2qPmhlt51ubGR4pkbKsh5Sp8xipWWL0lEuCpgnKj4j3MO4/emchAPhzqI3Jwu/qsfcf/AAa6c1LFz0LjnT9ctF0bjiBZB0jvlXdT5t5H3j5im3EfAl/pcZvdLf7y01hzLLAOZ1HvA6j3iqVcW3NnI3HcbVNcJ8Va5oEpi0+dXjLD+jNlk+nb5Vvx/GdRniFcr+LPTG/0qTsdI1a+Yeh6bdTBu4iIH1rTtT4sn0mK3luNE0qS9njEhMLkkD3+rmq/e/alrsikW9tZW58wrOf3OKTnq/h8I614A4nutmsYYVbcm4nAz8hk1KwfZdqaJzX2sWNsPdGWx8zgVWb/AIy4kuoybvW54kPaIrCP2Gaq93qcVw2bm9mum/U7SH96viz7prUH4M4bsN9U4xAI7I8Sft6xpuw+ziwBaXWb6+I/40Z2z/6VA/esuN5aqPUgkAHcRYpaCdLgvgMhUZPiALtTzzf01fNX+0OOfUbaHQYLy2tEiMcsjtyySKN1AAyQBjzyc1rHAGpXWrcK2N/euryTKWVh15ckDm/V5181LJELmJon8SRWGFi9Yk56Dyrb+AEv9I4h1Dh03iC1tj48dvNHl3jcZDKwPY7EGuXckvwsaTRXBXawoooooPJcAUmXJrzULq3FGl6ZOLV5Xub1tltLRDLKT8B0+dRU0T9ajNa1XTtGiEupXkUGT6qk5Zz5Ko3NRBPFWuN6oXQrM42BEtyw77+yn70/0nhTT9NlM6oZLs+1dTsZZj/3Hp8sUFd0Yz3XF+o8RS2txaWNzaJBbx3ChZZSCPW5eqjbvvSH2kyEWWiaiUKx2uor8cEZ/wDjV/NnDglUBbrzHcmqn9p8LTcD36AZdHjZVxuSGGw8z8KBrxRpLAu0aZXOapcsRUsjj1TkEVr1tD6ZodpJMpDtbxlg4wc8o61Sde0cRt4iAde1DWd2FhH9/XSzHxo4Y8QJJ63IMjz61PFAVwNh5AYFMok8PXrlGUKxhU/HpT+gjLmzIy0e/wCn/VR0saupR12PVWHWrIRmm9xaRze0u/5l61qdFViW3A2TBU9ATkj5/wC6QsXjgvElnzHhxlWG/wC1Tk+nzJkoRIPcMH6VHPmOQ83Mv6TtXbjpixIa1q8F1cEqznAwAFYnH0qCv7pxBmJJEZiFMhGMDvUi78wzk/WkH95wO/SutqK8yxGTmfEhPeRuY/vXSAQAo5sHspP8VNEpnZgT5AUpFFLKcRQTN/iprl5/q6hktrhjsvKD1LjqKdxWsacxKqzMdsj2fcKl4tHvpTvCsefzsBUvY8NQjw59QupJLdG/rxWy4dV8wT19+N6m88mUy4N0xtT4is4QvPDHIJpyBsqLvk/sK1HjJ/ujiLQOKYgogMnoV4VG5R/ZJ9wNWDhPR9D03T1bQok8GcAtMG5mk/yJ/iua/ocGo6Vd6dchzY3A9YJ7UTZyGX4EZrl1dutJ5SCNuleqq2katNpLW+l64w5eUJa6gNo5gBgK35X9x61aAcioO0UUUDDU9Mi1Oze1nknjjc5JglMbH3ZHavGj6FpmjQeDptlFAv4iBlmPmzHcn4mpKvDNigGPauV4zTTVNRt9Ls3urtwqINhndj2A99Fe9S1C3020e4un5UXoAMlj5AdzUZp1jc6jdpqmrJ4fLva2h3EI/M3mx/ak9M0641G6XV9bTkK72tox2gHm36v4/iZe8TPJApkbyHSiFbmVYISX+XmTUMbNp2MlyMeS1JJAzyeLc7sOi9hS0ic4369qDKtb0rH2gtaxf8um+IB5kf8A5TK5tJLdyrqR8auaWK6r9pP3lC/9LSrT0abbZ5GzsPgCamNW0GG6U8qgHHcVF1llFTeq6FNaykIuR7qhnjeMkMDtRXnFJywRy7SorqfzDOKUooGf3VYk/wBgfJ2H/mvSabYp7NrFn9Qzn606rtX1TITjiij/ALcUaf4qBXs/Gu4rvLUHFGO1P7Kcwyq3kaaKpp3bRl3CgZOaDSOGp4WslihRIwv4EXA8ztU18ar+g6eBagtzKTvkVJiG6j/tShh5NRCWoabFdQSRPDHNBIMSQP7L/wCjUJb3d1w3kTvLeaMuwlbLTWfufuye/tVh8W7X24Fb3g03mkBbxPBdJBtnsR5GqiQt54riBJoJFkiccyupyGHuNK1TQk2jzPd6EjPak81xpZ2we7RHsf096smlana6tYpeWMnPE+R0IKkdQR2IoHp6UiwINL1xhkUEXq2qWukWb3V4/Ki9AOrnyFQemWl3qV2mqatBzTA5tbQ+zbjsW82/j49J+60WxvL6C8uoBLNB/aLMSqnOc8vTPvqQVAo2AHwFAzW0eUhrmQn9K9KdJGkS4RQvwpSk3Pag8Hc1Ha/qa6RpU13gvKByxIBku52UfWpAmq24GucVpCQGstIHiSbZDzn2R/2igk+GNK+6tJjhlPNcSky3Dfmkbc/6+VSNxMIYyerHYD30TTJAMscnso70lDC80onn2x7KeVByOxR4szDLt1zUNqXC8FxlkXDVZx0ooMyvuFriDJUEioiXTbiM+sjfStiZFYbqD8RTaSwt5N2iX6VMXWQ+iyfkNe0spT0jatW+6LTP9pfpXtNMtV6RL9KYussTS7l8csZp3Dw/dyf8ZrTltIF9mJR8BSgjQdFH0piaz624TuJCOfap7TuF4rdw8mDirKBjpiu0NeIo1iQKvSvdFFVBXCK7RQJmJGOSik+eK6saoMKoUZzgDFe6KAooooCiiig4TgE0gSSacUk6gb0EXr2prpGlT3jbugxGufbc7KPrTfh+0bSdLjtv7l/KxluX85G3JPw6fKmuo21zqvFNratHy2NhH6SzFhiSU7KMddutWWCBYl9UZJ3LHqaBO3tcN4kx55D59qc4rtFAUUUUBRRRQFFFFAUUUUBRRRQFFFFAUUUUBRRRQf/Z"/>
          <p:cNvSpPr>
            <a:spLocks noChangeAspect="1" noChangeArrowheads="1"/>
          </p:cNvSpPr>
          <p:nvPr/>
        </p:nvSpPr>
        <p:spPr bwMode="auto">
          <a:xfrm>
            <a:off x="77788" y="-444500"/>
            <a:ext cx="1476375" cy="914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3734" name="AutoShape 6" descr="data:image/jpg;base64,/9j/4AAQSkZJRgABAQAAAQABAAD/2wBDAAkGBwgHBgkIBwgKCgkLDRYPDQwMDRsUFRAWIB0iIiAdHx8kKDQsJCYxJx8fLT0tMTU3Ojo6Iys/RD84QzQ5Ojf/2wBDAQoKCg0MDRoPDxo3JR8lNzc3Nzc3Nzc3Nzc3Nzc3Nzc3Nzc3Nzc3Nzc3Nzc3Nzc3Nzc3Nzc3Nzc3Nzc3Nzc3Nzf/wAARCAB/AM0DASIAAhEBAxEB/8QAHAAAAQUBAQEAAAAAAAAAAAAAAAMEBQYHAQII/8QAPBAAAgEDAgQCBwcEAQMFAAAAAQIDAAQRBSEGEjFBE1EUIjJhcYGRBxVCUmKhsSMzctFDJILBkrLC4fH/xAAXAQEBAQEAAAAAAAAAAAAAAAAAAQID/8QAHBEBAQEBAQADAQAAAAAAAAAAAAERAhIhMUFR/9oADAMBAAIRAxEAPwDcaKKKAooooPLMB1pJpx2pK+cquQaiJb9YVZpGCogy5J6DuaLiXe7x3FeVuuc4U5NZvqPHs08yw6RaQgSSBI5Lht3J6EDIA+Zpneza7gnWNYexUk4iUFWYfpRfWIPQUManLO8Y5n9UebHApk2t2UZIlvrVcecy/wC6xmLJu7eTVLa7kt2dhyTOyPJ5EE5GfMVP2iaTe6f6RaWOm2UakjmvrkFgRtugwf3NBoT8UaNFu2rWm3YSZ/ilbbi3QZ3CLqtrzHbd+XPzNZJcWbQyCa0ufTnEokRba1IiUHbBztyjy3zUnBripJJDrFhZQeH62I7IsyjHUguMH5VFxsMcsciK8bq6sMhlOQa95rLrJLqFH1LQr7UXMuGEJVFhP5Ry7hR57ZqZtuNp9OEUXE9mkMrNyCS1bnBPny9ce+mpi8UUy03VrHVI/EsLmOdR15DuPiOtPAc1UdormQOpoDAjY5oO0UUUBRRRQFFFFAUUUUBRRRQFFcLAdTiu5oGWoD1KpnE4K6PqDDIHgkHHv2q83UfiRkDcjpVS1uATadqETe01u+B32G1StRkDA2xJYc0J2xUzo2qm3CIeRo3clrpkDzQ5Hbf1hnzyRTAIGVvVBB3IPb3GmTRywP4lv3GeQj2h7qs+RdTZw6miXVvDLqRKEreXsrpD1wcAbr8PV6VAPAbK+tktLpby4jPOJIIyRG3YZ3DfAZ6b1H22pxSI0UhMZBJMZOBn4dKvPAUMD211cgRyzGbw8Mg/pgAEYPfOc/KmYR7019TuVdddmueZt4o4JFRuX3qoz865Nw7HKkgENlYs43mlDSS57HqN/jUDqvHr6bqV3pum2awmKQo2Y+Z3Pc/A/wAUzbi7ie7XFraeCD3ihVP3O9PNvymxZrfg+BJop11OfxYjkSR2gPbvnY/SpbNpYoy3mtiMZA2s4EOO+Rg5qgSW3FV/vc3iop7PIzEV2PhLUJN5NUZf8It/rmmT9otV9ZaCLw3sPE0kd4Qq+K2cADt6o2+FTGk8R3lvyx/fmkasnYG4EUvyyMH51QV4Cic80+p3pY9eXlXP7Uo32f6c0Esfpt+S4GGMitg58sVd5Guxauk7eHMHtpj0jnGOY/pPRvkaWS+SzQyXcqQw92lcKB8zWHpacWcJZOn3Lahp67tCBzDH6o2/lTTmxueHOMbiOS+a4029LYkjilzFKemAXz4ZqDS5/tI4fi12LSEmlneRlTx4U5ogzHAGc7/LpVxU5rJLPhbRbP7QdCtrOKdofRpJ5FuJCx8VCOUnPxzgbVra9OlEdooooCiiigKKKKAooooG96pMRZeoqNjvZYW5SMqfxeVS0/8AbYioi5VUKv8Ah70ERpX2kcO6lqXoEV08cp5uSSZAiPjqASevx61L6jCsii7tiCR7XLuP/sedZLZcD2l9xRr2mrezwJYFDEyxqzEPvg57DpSzcHcTaNK7aJqscpXBKRTNbyY7Fl9mopfirRha3QvLdD6NKwDonUea798Z5SevQ9KsOr2Wn8RaJFJZSRlztaOBjlIHsHy8sdqp1zxNxDpyyW/EWnPNCw9YzQ8oHvEiDlPzphpXEUlnOZtNm5C5HiRyDnSTHTIHf9QwaRUXeWkdzswKsNs9wa9aBr97wtqCySgzWbnllAPtDt8x1pe7neeaa8YRtHKxcmJOUISd9h+H9xTaRFkXlwGU9uo+Nb+4ljRNS0214nsV1vh+VJpyuHUYXxQPwnyceXeoex1GOIeHLGqOp5WU+pykdQffVL0y/wBS4YvfTNIk/p5/qwMcq48iO/8AIrQ7a40f7QLcy2Mkena8i+vEw5ufHn+Ye/qKl5NLwanbNsD9BS7alp6LmW7hT3Fqz7VodR0q7ez1NXikG4HZx5qRsRTJZgTnmORTwmr/AD8T6PDkeklz5In+6avxZAyF7bT7yZBgc4QgZ+lU+G7kgQpDIVVuoG2O+3zANcM0jjDSMSBsSxON+371fB6Wu44kvIldm01I+UAtzSAnc46A5z51A38lrqN16TPZRicdWjyvP/ljr86jVZkB5iCASc9NvOnCP35tq15hq2cPcTy2EkMV2WaGLaKQes9uPcT1XHUVrek6pHfoBlPEKhxyHKup6Mp7j+K+ew46jerNwlr5sJ0s7mQpbu+YZc728h/EP0nuKzYNwoqP0q/9MjdZVEdxEeWWMHOD2I9x6in4OayO0UUUBRRRQFFFFAnNvE1R7oGUqwyCMYqQmI5CB1pn+IDuTRVB0bnT7SeLLdWwTb25idl2zy7E+eCRVEt7LiQcWmzw1trQ5i7iYr4gwS0hbupH+sbVo+njl+0/iBSPasYW+nLSXE3/AEvH/DN22yTxPbkj8xJA/wDdUFP1CXjSwLI+oM468q3COD9QKrl6mp3bc13pyu/eSOJFY/Nav3Erf1zj4GoI4IPShiqWr3dpcpH6NN4UrgOrj2CfxKf5p7NbPGS9sg39qLOAT5r2B93enup3trZMkdwRmUnlAbsO/uqGOsxu5W2VpiOgRWbP0q6PfOkylkOQDg52IPkR2qPmhlt51ubGR4pkbKsh5Sp8xipWWL0lEuCpgnKj4j3MO4/emchAPhzqI3Jwu/qsfcf/AAa6c1LFz0LjnT9ctF0bjiBZB0jvlXdT5t5H3j5im3EfAl/pcZvdLf7y01hzLLAOZ1HvA6j3iqVcW3NnI3HcbVNcJ8Va5oEpi0+dXjLD+jNlk+nb5Vvx/GdRniFcr+LPTG/0qTsdI1a+Yeh6bdTBu4iIH1rTtT4sn0mK3luNE0qS9njEhMLkkD3+rmq/e/alrsikW9tZW58wrOf3OKTnq/h8I614A4nutmsYYVbcm4nAz8hk1KwfZdqaJzX2sWNsPdGWx8zgVWb/AIy4kuoybvW54kPaIrCP2Gaq93qcVw2bm9mum/U7SH96viz7prUH4M4bsN9U4xAI7I8Sft6xpuw+ziwBaXWb6+I/40Z2z/6VA/esuN5aqPUgkAHcRYpaCdLgvgMhUZPiALtTzzf01fNX+0OOfUbaHQYLy2tEiMcsjtyySKN1AAyQBjzyc1rHAGpXWrcK2N/euryTKWVh15ckDm/V5181LJELmJon8SRWGFi9Yk56Dyrb+AEv9I4h1Dh03iC1tj48dvNHl3jcZDKwPY7EGuXckvwsaTRXBXawoooooPJcAUmXJrzULq3FGl6ZOLV5Xub1tltLRDLKT8B0+dRU0T9ajNa1XTtGiEupXkUGT6qk5Zz5Ko3NRBPFWuN6oXQrM42BEtyw77+yn70/0nhTT9NlM6oZLs+1dTsZZj/3Hp8sUFd0Yz3XF+o8RS2txaWNzaJBbx3ChZZSCPW5eqjbvvSH2kyEWWiaiUKx2uor8cEZ/wDjV/NnDglUBbrzHcmqn9p8LTcD36AZdHjZVxuSGGw8z8KBrxRpLAu0aZXOapcsRUsjj1TkEVr1tD6ZodpJMpDtbxlg4wc8o61Sde0cRt4iAde1DWd2FhH9/XSzHxo4Y8QJJ63IMjz61PFAVwNh5AYFMok8PXrlGUKxhU/HpT+gjLmzIy0e/wCn/VR0saupR12PVWHWrIRmm9xaRze0u/5l61qdFViW3A2TBU9ATkj5/wC6QsXjgvElnzHhxlWG/wC1Tk+nzJkoRIPcMH6VHPmOQ83Mv6TtXbjpixIa1q8F1cEqznAwAFYnH0qCv7pxBmJJEZiFMhGMDvUi78wzk/WkH95wO/SutqK8yxGTmfEhPeRuY/vXSAQAo5sHspP8VNEpnZgT5AUpFFLKcRQTN/iprl5/q6hktrhjsvKD1LjqKdxWsacxKqzMdsj2fcKl4tHvpTvCsefzsBUvY8NQjw59QupJLdG/rxWy4dV8wT19+N6m88mUy4N0xtT4is4QvPDHIJpyBsqLvk/sK1HjJ/ujiLQOKYgogMnoV4VG5R/ZJ9wNWDhPR9D03T1bQok8GcAtMG5mk/yJ/iua/ocGo6Vd6dchzY3A9YJ7UTZyGX4EZrl1dutJ5SCNuleqq2katNpLW+l64w5eUJa6gNo5gBgK35X9x61aAcioO0UUUDDU9Mi1Oze1nknjjc5JglMbH3ZHavGj6FpmjQeDptlFAv4iBlmPmzHcn4mpKvDNigGPauV4zTTVNRt9Ls3urtwqINhndj2A99Fe9S1C3020e4un5UXoAMlj5AdzUZp1jc6jdpqmrJ4fLva2h3EI/M3mx/ak9M0641G6XV9bTkK72tox2gHm36v4/iZe8TPJApkbyHSiFbmVYISX+XmTUMbNp2MlyMeS1JJAzyeLc7sOi9hS0ic4369qDKtb0rH2gtaxf8um+IB5kf8A5TK5tJLdyrqR8auaWK6r9pP3lC/9LSrT0abbZ5GzsPgCamNW0GG6U8qgHHcVF1llFTeq6FNaykIuR7qhnjeMkMDtRXnFJywRy7SorqfzDOKUooGf3VYk/wBgfJ2H/mvSabYp7NrFn9Qzn606rtX1TITjiij/ALcUaf4qBXs/Gu4rvLUHFGO1P7Kcwyq3kaaKpp3bRl3CgZOaDSOGp4WslihRIwv4EXA8ztU18ar+g6eBagtzKTvkVJiG6j/tShh5NRCWoabFdQSRPDHNBIMSQP7L/wCjUJb3d1w3kTvLeaMuwlbLTWfufuye/tVh8W7X24Fb3g03mkBbxPBdJBtnsR5GqiQt54riBJoJFkiccyupyGHuNK1TQk2jzPd6EjPak81xpZ2we7RHsf096smlana6tYpeWMnPE+R0IKkdQR2IoHp6UiwINL1xhkUEXq2qWukWb3V4/Ki9AOrnyFQemWl3qV2mqatBzTA5tbQ+zbjsW82/j49J+60WxvL6C8uoBLNB/aLMSqnOc8vTPvqQVAo2AHwFAzW0eUhrmQn9K9KdJGkS4RQvwpSk3Pag8Hc1Ha/qa6RpU13gvKByxIBku52UfWpAmq24GucVpCQGstIHiSbZDzn2R/2igk+GNK+6tJjhlPNcSky3Dfmkbc/6+VSNxMIYyerHYD30TTJAMscnso70lDC80onn2x7KeVByOxR4szDLt1zUNqXC8FxlkXDVZx0ooMyvuFriDJUEioiXTbiM+sjfStiZFYbqD8RTaSwt5N2iX6VMXWQ+iyfkNe0spT0jatW+6LTP9pfpXtNMtV6RL9KYussTS7l8csZp3Dw/dyf8ZrTltIF9mJR8BSgjQdFH0piaz624TuJCOfap7TuF4rdw8mDirKBjpiu0NeIo1iQKvSvdFFVBXCK7RQJmJGOSik+eK6saoMKoUZzgDFe6KAooooCiiig4TgE0gSSacUk6gb0EXr2prpGlT3jbugxGufbc7KPrTfh+0bSdLjtv7l/KxluX85G3JPw6fKmuo21zqvFNratHy2NhH6SzFhiSU7KMddutWWCBYl9UZJ3LHqaBO3tcN4kx55D59qc4rtFAUUUUBRRRQFFFFAUUUUBRRRQFFFFAUUUUBRRRQf/Z"/>
          <p:cNvSpPr>
            <a:spLocks noChangeAspect="1" noChangeArrowheads="1"/>
          </p:cNvSpPr>
          <p:nvPr/>
        </p:nvSpPr>
        <p:spPr bwMode="auto">
          <a:xfrm>
            <a:off x="77788" y="-444500"/>
            <a:ext cx="1476375" cy="914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3735" name="Picture 7"/>
          <p:cNvPicPr>
            <a:picLocks noChangeAspect="1" noChangeArrowheads="1"/>
          </p:cNvPicPr>
          <p:nvPr/>
        </p:nvPicPr>
        <p:blipFill>
          <a:blip r:embed="rId2" cstate="print"/>
          <a:srcRect/>
          <a:stretch>
            <a:fillRect/>
          </a:stretch>
        </p:blipFill>
        <p:spPr bwMode="auto">
          <a:xfrm>
            <a:off x="2667000" y="3505200"/>
            <a:ext cx="3652200" cy="22625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US" dirty="0"/>
          </a:p>
        </p:txBody>
      </p:sp>
      <p:sp>
        <p:nvSpPr>
          <p:cNvPr id="3" name="Content Placeholder 2"/>
          <p:cNvSpPr>
            <a:spLocks noGrp="1"/>
          </p:cNvSpPr>
          <p:nvPr>
            <p:ph idx="1"/>
          </p:nvPr>
        </p:nvSpPr>
        <p:spPr>
          <a:xfrm>
            <a:off x="457200" y="1524000"/>
            <a:ext cx="8382000" cy="4800600"/>
          </a:xfrm>
        </p:spPr>
        <p:txBody>
          <a:bodyPr>
            <a:noAutofit/>
          </a:bodyPr>
          <a:lstStyle/>
          <a:p>
            <a:r>
              <a:rPr lang="en-US" sz="2800" dirty="0" smtClean="0"/>
              <a:t>Tri-axial accelerometer</a:t>
            </a:r>
          </a:p>
          <a:p>
            <a:pPr lvl="1">
              <a:spcBef>
                <a:spcPts val="0"/>
              </a:spcBef>
            </a:pPr>
            <a:r>
              <a:rPr lang="en-US" sz="2400" dirty="0" smtClean="0"/>
              <a:t>Present in virtually all smart phones and smart watches</a:t>
            </a:r>
          </a:p>
          <a:p>
            <a:pPr lvl="1">
              <a:spcBef>
                <a:spcPts val="0"/>
              </a:spcBef>
            </a:pPr>
            <a:r>
              <a:rPr lang="en-US" sz="2400" dirty="0" smtClean="0"/>
              <a:t>Gravity is included</a:t>
            </a:r>
          </a:p>
          <a:p>
            <a:pPr lvl="1">
              <a:spcBef>
                <a:spcPts val="0"/>
              </a:spcBef>
            </a:pPr>
            <a:r>
              <a:rPr lang="en-US" sz="2400" dirty="0" smtClean="0"/>
              <a:t>On Android &amp; </a:t>
            </a:r>
            <a:r>
              <a:rPr lang="en-US" sz="2400" dirty="0" err="1" smtClean="0"/>
              <a:t>iOS</a:t>
            </a:r>
            <a:r>
              <a:rPr lang="en-US" sz="2400" dirty="0" smtClean="0"/>
              <a:t> default range is +2g to -2g</a:t>
            </a:r>
          </a:p>
          <a:p>
            <a:pPr lvl="2"/>
            <a:r>
              <a:rPr lang="en-US" sz="2000" dirty="0" smtClean="0"/>
              <a:t>Can opt for bigger range at cost of lower resolution</a:t>
            </a:r>
          </a:p>
          <a:p>
            <a:pPr lvl="2"/>
            <a:r>
              <a:rPr lang="en-US" sz="2000" dirty="0" smtClean="0"/>
              <a:t>Axes are fixed relative to phone and hence changes as phone shifts</a:t>
            </a:r>
          </a:p>
          <a:p>
            <a:pPr lvl="1"/>
            <a:r>
              <a:rPr lang="en-US" sz="2400" dirty="0" smtClean="0"/>
              <a:t>Sampling rates 20-50 Hz</a:t>
            </a:r>
            <a:endParaRPr lang="en-US" sz="2400" baseline="30000" dirty="0" smtClean="0"/>
          </a:p>
          <a:p>
            <a:pPr lvl="2">
              <a:spcBef>
                <a:spcPts val="0"/>
              </a:spcBef>
            </a:pPr>
            <a:r>
              <a:rPr lang="en-US" sz="2000" dirty="0" smtClean="0"/>
              <a:t>Study found 20Hz required for activity recognition</a:t>
            </a:r>
            <a:r>
              <a:rPr lang="en-US" sz="2000" baseline="30000" dirty="0" smtClean="0"/>
              <a:t>4</a:t>
            </a:r>
          </a:p>
          <a:p>
            <a:pPr lvl="2">
              <a:spcBef>
                <a:spcPts val="0"/>
              </a:spcBef>
            </a:pPr>
            <a:r>
              <a:rPr lang="en-US" sz="2000" dirty="0" smtClean="0"/>
              <a:t>We found could not reliably sample beyond 20Hz</a:t>
            </a:r>
            <a:r>
              <a:rPr lang="en-US" sz="2000" baseline="30000" dirty="0" smtClean="0"/>
              <a:t>18</a:t>
            </a:r>
            <a:endParaRPr lang="en-US" sz="2000" dirty="0" smtClean="0"/>
          </a:p>
          <a:p>
            <a:pPr lvl="1">
              <a:spcBef>
                <a:spcPts val="0"/>
              </a:spcBef>
            </a:pPr>
            <a:r>
              <a:rPr lang="en-US" sz="2400" dirty="0" smtClean="0"/>
              <a:t>Uses:</a:t>
            </a:r>
          </a:p>
          <a:p>
            <a:pPr lvl="2"/>
            <a:r>
              <a:rPr lang="en-US" sz="2200" dirty="0" smtClean="0"/>
              <a:t>originally mainly for game play and shifting display orientation</a:t>
            </a:r>
          </a:p>
          <a:p>
            <a:pPr lvl="2"/>
            <a:r>
              <a:rPr lang="en-US" sz="2200" dirty="0" smtClean="0"/>
              <a:t>Now used for activity recognition &amp; fitness apps</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a:t>
            </a:fld>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Security policies vary widely</a:t>
            </a:r>
          </a:p>
          <a:p>
            <a:pPr lvl="1"/>
            <a:r>
              <a:rPr lang="en-US" dirty="0" smtClean="0"/>
              <a:t>Some mobile OS’s have strict security policies</a:t>
            </a:r>
          </a:p>
          <a:p>
            <a:pPr lvl="2"/>
            <a:r>
              <a:rPr lang="en-US" dirty="0" err="1" smtClean="0"/>
              <a:t>Symbian</a:t>
            </a:r>
            <a:r>
              <a:rPr lang="en-US" dirty="0" smtClean="0"/>
              <a:t> requires properly signed keys to remove restrictions on using certain APIs</a:t>
            </a:r>
          </a:p>
          <a:p>
            <a:pPr lvl="1"/>
            <a:r>
              <a:rPr lang="en-US" dirty="0" smtClean="0"/>
              <a:t>Android has few restrictions</a:t>
            </a:r>
          </a:p>
          <a:p>
            <a:pPr lvl="2"/>
            <a:r>
              <a:rPr lang="en-US" dirty="0" smtClean="0"/>
              <a:t>Android security focuses on sandboxing apps, not on restricting access to device APIs</a:t>
            </a:r>
          </a:p>
          <a:p>
            <a:pPr lvl="2"/>
            <a:r>
              <a:rPr lang="en-US" dirty="0" smtClean="0"/>
              <a:t>My WISDM project has had no problem tapping into sensors and transmitting results</a:t>
            </a:r>
          </a:p>
          <a:p>
            <a:pPr lvl="2"/>
            <a:r>
              <a:rPr lang="en-US" dirty="0" smtClean="0"/>
              <a:t>Android does notify the user of services that are used</a:t>
            </a:r>
          </a:p>
          <a:p>
            <a:pPr lvl="3"/>
            <a:r>
              <a:rPr lang="en-US" dirty="0" smtClean="0"/>
              <a:t>SYSTEM PERMISSIONS FOR WISDM </a:t>
            </a:r>
            <a:r>
              <a:rPr lang="en-US" dirty="0" err="1" smtClean="0"/>
              <a:t>SensorCollector</a:t>
            </a:r>
            <a:endParaRPr lang="en-US" dirty="0" smtClean="0"/>
          </a:p>
          <a:p>
            <a:pPr lvl="4"/>
            <a:r>
              <a:rPr lang="en-US" dirty="0" smtClean="0"/>
              <a:t>ACCESS_COARSE_LOCATION, ACCESS_FINE_LOCATION</a:t>
            </a:r>
          </a:p>
          <a:p>
            <a:pPr lvl="4"/>
            <a:r>
              <a:rPr lang="en-US" dirty="0" smtClean="0"/>
              <a:t>INTERNET, WAKE_LOCK, WRITE_EXTERNAL_STORAGE</a:t>
            </a:r>
          </a:p>
          <a:p>
            <a:pPr lvl="2"/>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a:t>
            </a:r>
            <a:endParaRPr lang="en-US" dirty="0"/>
          </a:p>
        </p:txBody>
      </p:sp>
      <p:sp>
        <p:nvSpPr>
          <p:cNvPr id="3" name="Content Placeholder 2"/>
          <p:cNvSpPr>
            <a:spLocks noGrp="1"/>
          </p:cNvSpPr>
          <p:nvPr>
            <p:ph idx="1"/>
          </p:nvPr>
        </p:nvSpPr>
        <p:spPr>
          <a:xfrm>
            <a:off x="457200" y="1676400"/>
            <a:ext cx="8382000" cy="4625609"/>
          </a:xfrm>
        </p:spPr>
        <p:txBody>
          <a:bodyPr>
            <a:normAutofit/>
          </a:bodyPr>
          <a:lstStyle/>
          <a:p>
            <a:r>
              <a:rPr lang="en-US" dirty="0" smtClean="0"/>
              <a:t>Applications that access sensor data can easily spy on you (they do by design)</a:t>
            </a:r>
          </a:p>
          <a:p>
            <a:pPr lvl="1">
              <a:spcBef>
                <a:spcPts val="300"/>
              </a:spcBef>
            </a:pPr>
            <a:r>
              <a:rPr lang="en-US" dirty="0" smtClean="0"/>
              <a:t>Location data is probably most sensitive</a:t>
            </a:r>
          </a:p>
          <a:p>
            <a:pPr lvl="1">
              <a:spcBef>
                <a:spcPts val="300"/>
              </a:spcBef>
            </a:pPr>
            <a:r>
              <a:rPr lang="en-US" dirty="0" smtClean="0"/>
              <a:t>A few bad apps could damage the field</a:t>
            </a:r>
          </a:p>
          <a:p>
            <a:pPr lvl="1">
              <a:spcBef>
                <a:spcPts val="300"/>
              </a:spcBef>
            </a:pPr>
            <a:r>
              <a:rPr lang="en-US" dirty="0" smtClean="0"/>
              <a:t>Dozens of spy apps exist, often masquerading as “parental control” apps</a:t>
            </a:r>
          </a:p>
          <a:p>
            <a:pPr lvl="1">
              <a:spcBef>
                <a:spcPts val="300"/>
              </a:spcBef>
            </a:pPr>
            <a:r>
              <a:rPr lang="en-US" dirty="0" smtClean="0"/>
              <a:t>Note below from </a:t>
            </a:r>
            <a:r>
              <a:rPr lang="en-US" sz="2400" dirty="0" smtClean="0"/>
              <a:t>http://www.androidspysoftware.com</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121</a:t>
            </a:fld>
            <a:endParaRPr lang="en-US" dirty="0"/>
          </a:p>
        </p:txBody>
      </p:sp>
      <p:pic>
        <p:nvPicPr>
          <p:cNvPr id="9" name="Picture 2" descr="http://www.androidspysoftware.com/Images/droid-spy-phone-software.jpg"/>
          <p:cNvPicPr>
            <a:picLocks noChangeAspect="1" noChangeArrowheads="1"/>
          </p:cNvPicPr>
          <p:nvPr/>
        </p:nvPicPr>
        <p:blipFill>
          <a:blip r:embed="rId2" cstate="print"/>
          <a:srcRect l="1794" t="6452" b="6451"/>
          <a:stretch>
            <a:fillRect/>
          </a:stretch>
        </p:blipFill>
        <p:spPr bwMode="auto">
          <a:xfrm>
            <a:off x="2590800" y="5257800"/>
            <a:ext cx="3657600" cy="1219199"/>
          </a:xfrm>
          <a:prstGeom prst="rect">
            <a:avLst/>
          </a:prstGeom>
          <a:noFill/>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a:t>
            </a:r>
            <a:endParaRPr lang="en-US" dirty="0"/>
          </a:p>
        </p:txBody>
      </p:sp>
      <p:sp>
        <p:nvSpPr>
          <p:cNvPr id="3" name="Content Placeholder 2"/>
          <p:cNvSpPr>
            <a:spLocks noGrp="1"/>
          </p:cNvSpPr>
          <p:nvPr>
            <p:ph idx="1"/>
          </p:nvPr>
        </p:nvSpPr>
        <p:spPr/>
        <p:txBody>
          <a:bodyPr/>
          <a:lstStyle/>
          <a:p>
            <a:pPr>
              <a:spcBef>
                <a:spcPts val="600"/>
              </a:spcBef>
            </a:pPr>
            <a:r>
              <a:rPr lang="en-US" dirty="0" smtClean="0"/>
              <a:t>Even legitimate applications have to be concerned with privacy &amp; security</a:t>
            </a:r>
          </a:p>
          <a:p>
            <a:pPr lvl="1"/>
            <a:r>
              <a:rPr lang="en-US" dirty="0" smtClean="0"/>
              <a:t>For example, WISDM will encrypt data in transit, include secure accounts with passwords, etc.</a:t>
            </a:r>
          </a:p>
          <a:p>
            <a:pPr lvl="1"/>
            <a:r>
              <a:rPr lang="en-US" dirty="0" smtClean="0"/>
              <a:t>Need to ensure than any aggregated info is made public only if cannot be traced to individual</a:t>
            </a:r>
          </a:p>
          <a:p>
            <a:r>
              <a:rPr lang="en-US" dirty="0" smtClean="0"/>
              <a:t>As research study WISDM needs to be careful</a:t>
            </a:r>
          </a:p>
          <a:p>
            <a:pPr lvl="1"/>
            <a:r>
              <a:rPr lang="en-US" dirty="0" smtClean="0"/>
              <a:t>Do we want others to know where we are 24x7, when we are active, asleep, etc? </a:t>
            </a:r>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122</a:t>
            </a:fld>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a:t>
            </a:r>
            <a:endParaRPr lang="en-US" dirty="0"/>
          </a:p>
        </p:txBody>
      </p:sp>
      <p:sp>
        <p:nvSpPr>
          <p:cNvPr id="3" name="Content Placeholder 2"/>
          <p:cNvSpPr>
            <a:spLocks noGrp="1"/>
          </p:cNvSpPr>
          <p:nvPr>
            <p:ph idx="1"/>
          </p:nvPr>
        </p:nvSpPr>
        <p:spPr/>
        <p:txBody>
          <a:bodyPr>
            <a:normAutofit fontScale="92500"/>
          </a:bodyPr>
          <a:lstStyle/>
          <a:p>
            <a:r>
              <a:rPr lang="en-US" dirty="0" smtClean="0"/>
              <a:t>What to do?</a:t>
            </a:r>
          </a:p>
          <a:p>
            <a:pPr lvl="1"/>
            <a:r>
              <a:rPr lang="en-US" dirty="0" smtClean="0"/>
              <a:t>Make it clear what you are monitoring and storing</a:t>
            </a:r>
          </a:p>
          <a:p>
            <a:pPr lvl="1"/>
            <a:r>
              <a:rPr lang="en-US" dirty="0" smtClean="0"/>
              <a:t>Provide application level control for the user</a:t>
            </a:r>
          </a:p>
          <a:p>
            <a:pPr lvl="2"/>
            <a:r>
              <a:rPr lang="en-US" dirty="0" smtClean="0"/>
              <a:t>For example, allow the users to turn on/off monitoring of specific sensors and show which ones are on</a:t>
            </a:r>
          </a:p>
          <a:p>
            <a:pPr lvl="1"/>
            <a:r>
              <a:rPr lang="en-US" dirty="0" smtClean="0"/>
              <a:t>Of course if they use an option to upload the information to </a:t>
            </a:r>
            <a:r>
              <a:rPr lang="en-US" dirty="0" err="1" smtClean="0"/>
              <a:t>Facebook</a:t>
            </a:r>
            <a:r>
              <a:rPr lang="en-US" dirty="0" smtClean="0"/>
              <a:t> then little privacy!</a:t>
            </a:r>
          </a:p>
          <a:p>
            <a:r>
              <a:rPr lang="en-US" dirty="0" smtClean="0"/>
              <a:t>Since legitimate and illegitimate apps function alike, no easy way to distinguish them</a:t>
            </a:r>
          </a:p>
          <a:p>
            <a:pPr lvl="1"/>
            <a:r>
              <a:rPr lang="en-US" dirty="0" smtClean="0"/>
              <a:t>Could try to use only certified apps, but quite limiting </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123</a:t>
            </a:fld>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8686800" cy="1252728"/>
          </a:xfrm>
        </p:spPr>
        <p:txBody>
          <a:bodyPr>
            <a:normAutofit/>
          </a:bodyPr>
          <a:lstStyle/>
          <a:p>
            <a:r>
              <a:rPr lang="en-US" sz="4000" dirty="0" smtClean="0"/>
              <a:t>Security &amp; Privacy: iPhone Controversy</a:t>
            </a:r>
            <a:endParaRPr lang="en-US" sz="4000" dirty="0"/>
          </a:p>
        </p:txBody>
      </p:sp>
      <p:sp>
        <p:nvSpPr>
          <p:cNvPr id="3" name="Content Placeholder 2"/>
          <p:cNvSpPr>
            <a:spLocks noGrp="1"/>
          </p:cNvSpPr>
          <p:nvPr>
            <p:ph idx="1"/>
          </p:nvPr>
        </p:nvSpPr>
        <p:spPr/>
        <p:txBody>
          <a:bodyPr>
            <a:normAutofit fontScale="62500" lnSpcReduction="20000"/>
          </a:bodyPr>
          <a:lstStyle/>
          <a:p>
            <a:r>
              <a:rPr lang="en-US" sz="3700" b="1" dirty="0" smtClean="0">
                <a:latin typeface="Arial" pitchFamily="34" charset="0"/>
                <a:cs typeface="Arial" pitchFamily="34" charset="0"/>
              </a:rPr>
              <a:t>Why is my iPhone logging my location?</a:t>
            </a:r>
            <a:br>
              <a:rPr lang="en-US" sz="3700" b="1" dirty="0" smtClean="0">
                <a:latin typeface="Arial" pitchFamily="34" charset="0"/>
                <a:cs typeface="Arial" pitchFamily="34" charset="0"/>
              </a:rPr>
            </a:b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The iPhone is not logging your location. Rather, it’s maintaining a database of Wi-Fi hotspots and cell towers around your current location, some of which may be located more than one hundred miles away from your iPhone, to help your iPhone rapidly and accurately calculate its location when requested. Calculating a phone’s location using just </a:t>
            </a:r>
            <a:r>
              <a:rPr lang="en-US" dirty="0" smtClean="0">
                <a:solidFill>
                  <a:schemeClr val="bg1"/>
                </a:solidFill>
                <a:latin typeface="Arial" pitchFamily="34" charset="0"/>
                <a:cs typeface="Arial" pitchFamily="34" charset="0"/>
              </a:rPr>
              <a:t>GPS</a:t>
            </a:r>
            <a:r>
              <a:rPr lang="en-US" dirty="0" smtClean="0">
                <a:latin typeface="Arial" pitchFamily="34" charset="0"/>
                <a:cs typeface="Arial" pitchFamily="34" charset="0"/>
              </a:rPr>
              <a:t> satellite data can take up to several minutes. iPhone can reduce this time to just a few seconds by using Wi-Fi hotspot and cell tower data to quickly find GPS satellites, and even triangulate its location using just Wi-Fi hotspot and cell tower data when GPS is not available (such as indoors or in basements). These calculations are performed live on the iPhone using a crowd-sourced database of Wi-Fi hotspot and cell tower data that is generated by tens of millions of </a:t>
            </a:r>
            <a:r>
              <a:rPr lang="en-US" dirty="0" err="1" smtClean="0">
                <a:latin typeface="Arial" pitchFamily="34" charset="0"/>
                <a:cs typeface="Arial" pitchFamily="34" charset="0"/>
              </a:rPr>
              <a:t>iPhones</a:t>
            </a:r>
            <a:r>
              <a:rPr lang="en-US" dirty="0" smtClean="0">
                <a:latin typeface="Arial" pitchFamily="34" charset="0"/>
                <a:cs typeface="Arial" pitchFamily="34" charset="0"/>
              </a:rPr>
              <a:t> sending the geo-tagged locations of nearby Wi-Fi hotspots and cell towers in an anonymous and encrypted form to Apple.</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124</a:t>
            </a:fld>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763000" cy="1252728"/>
          </a:xfrm>
        </p:spPr>
        <p:txBody>
          <a:bodyPr>
            <a:noAutofit/>
          </a:bodyPr>
          <a:lstStyle/>
          <a:p>
            <a:r>
              <a:rPr lang="en-US" sz="4000" dirty="0" smtClean="0"/>
              <a:t>Security &amp; Privacy: iPhone Controversy</a:t>
            </a:r>
            <a:endParaRPr lang="en-US" sz="4000" dirty="0"/>
          </a:p>
        </p:txBody>
      </p:sp>
      <p:sp>
        <p:nvSpPr>
          <p:cNvPr id="3" name="Content Placeholder 2"/>
          <p:cNvSpPr>
            <a:spLocks noGrp="1"/>
          </p:cNvSpPr>
          <p:nvPr>
            <p:ph idx="1"/>
          </p:nvPr>
        </p:nvSpPr>
        <p:spPr/>
        <p:txBody>
          <a:bodyPr>
            <a:normAutofit fontScale="92500" lnSpcReduction="10000"/>
          </a:bodyPr>
          <a:lstStyle/>
          <a:p>
            <a:r>
              <a:rPr lang="en-US" sz="2500" b="1" dirty="0" smtClean="0"/>
              <a:t>People have identified up to a year’s worth of location data being stored on the iPhone. Why does my iPhone need so much data in order to assist it in finding my location today?</a:t>
            </a:r>
            <a:br>
              <a:rPr lang="en-US" sz="2500" b="1" dirty="0" smtClean="0"/>
            </a:br>
            <a:r>
              <a:rPr lang="en-US" sz="2500" b="1" dirty="0" smtClean="0"/>
              <a:t/>
            </a:r>
            <a:br>
              <a:rPr lang="en-US" sz="2500" b="1" dirty="0" smtClean="0"/>
            </a:br>
            <a:r>
              <a:rPr lang="en-US" sz="2000" dirty="0" smtClean="0">
                <a:latin typeface="Arial" pitchFamily="34" charset="0"/>
                <a:cs typeface="Arial" pitchFamily="34" charset="0"/>
              </a:rPr>
              <a:t>This data is not the iPhone’s location data—it is a subset (cache) of the crowd-sourced Wi-Fi hotspot and cell tower database … to assist the iPhone in rapidly and accurately calculating location. </a:t>
            </a:r>
            <a:r>
              <a:rPr lang="en-US" sz="2000" u="sng" dirty="0" smtClean="0">
                <a:latin typeface="Arial" pitchFamily="34" charset="0"/>
                <a:cs typeface="Arial" pitchFamily="34" charset="0"/>
              </a:rPr>
              <a:t>The reason the iPhone stores so much data is a bug we uncovered and plan to fix shortly</a:t>
            </a:r>
            <a:r>
              <a:rPr lang="en-US" sz="2000" dirty="0" smtClean="0">
                <a:latin typeface="Arial" pitchFamily="34" charset="0"/>
                <a:cs typeface="Arial" pitchFamily="34" charset="0"/>
              </a:rPr>
              <a:t>. We don’t think the iPhone needs to store more than seven days of this data.</a:t>
            </a:r>
          </a:p>
          <a:p>
            <a:pPr>
              <a:buNone/>
            </a:pPr>
            <a:endParaRPr lang="en-US" sz="2000" dirty="0" smtClean="0">
              <a:latin typeface="Arial" pitchFamily="34" charset="0"/>
              <a:cs typeface="Arial" pitchFamily="34" charset="0"/>
            </a:endParaRPr>
          </a:p>
          <a:p>
            <a:r>
              <a:rPr lang="en-US" sz="2200" b="1" dirty="0" smtClean="0"/>
              <a:t>When I turn off Location Services, why does my iPhone sometimes continue updating its Wi-Fi and cell tower data from Apple’s crowd-sourced database?</a:t>
            </a:r>
            <a:br>
              <a:rPr lang="en-US" sz="2200" b="1" dirty="0" smtClean="0"/>
            </a:br>
            <a:r>
              <a:rPr lang="en-US" sz="2000" dirty="0" smtClean="0"/>
              <a:t/>
            </a:r>
            <a:br>
              <a:rPr lang="en-US" sz="2000" dirty="0" smtClean="0"/>
            </a:br>
            <a:r>
              <a:rPr lang="en-US" sz="2000" dirty="0" smtClean="0"/>
              <a:t>It shouldn’t. This is a bug, which we plan to fix shortly.</a:t>
            </a:r>
          </a:p>
          <a:p>
            <a:endParaRPr lang="en-US" sz="2000" dirty="0" smtClean="0">
              <a:latin typeface="Arial" pitchFamily="34" charset="0"/>
              <a:cs typeface="Arial" pitchFamily="34" charset="0"/>
            </a:endParaRPr>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125</a:t>
            </a:fld>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Sensor Security</a:t>
            </a:r>
            <a:endParaRPr lang="en-US" dirty="0"/>
          </a:p>
        </p:txBody>
      </p:sp>
      <p:sp>
        <p:nvSpPr>
          <p:cNvPr id="3" name="Content Placeholder 2"/>
          <p:cNvSpPr>
            <a:spLocks noGrp="1"/>
          </p:cNvSpPr>
          <p:nvPr>
            <p:ph idx="1"/>
          </p:nvPr>
        </p:nvSpPr>
        <p:spPr>
          <a:xfrm>
            <a:off x="457200" y="1775191"/>
            <a:ext cx="8382000" cy="4625609"/>
          </a:xfrm>
        </p:spPr>
        <p:txBody>
          <a:bodyPr/>
          <a:lstStyle/>
          <a:p>
            <a:r>
              <a:rPr lang="en-US" sz="3100" dirty="0" smtClean="0"/>
              <a:t>New sensors bring about new security concerns</a:t>
            </a:r>
          </a:p>
          <a:p>
            <a:pPr lvl="1"/>
            <a:r>
              <a:rPr lang="en-US" dirty="0" smtClean="0"/>
              <a:t>Fingerprint Scanning as Authentication</a:t>
            </a:r>
          </a:p>
          <a:p>
            <a:pPr lvl="2"/>
            <a:r>
              <a:rPr lang="en-US" dirty="0" smtClean="0"/>
              <a:t>iPhone 5s and Galaxy S5</a:t>
            </a:r>
          </a:p>
          <a:p>
            <a:pPr lvl="2"/>
            <a:r>
              <a:rPr lang="en-US" dirty="0" smtClean="0"/>
              <a:t>Can be fooled</a:t>
            </a:r>
          </a:p>
          <a:p>
            <a:pPr lvl="3"/>
            <a:r>
              <a:rPr lang="en-US" dirty="0" smtClean="0"/>
              <a:t>Create wood glue replica from latent print (maybe created by taking a picture)</a:t>
            </a:r>
          </a:p>
          <a:p>
            <a:r>
              <a:rPr lang="en-US" sz="3100" dirty="0" smtClean="0"/>
              <a:t>Apps that utilize new sensors need to be upfront in how and why they access sensors</a:t>
            </a:r>
          </a:p>
          <a:p>
            <a:pPr lvl="1"/>
            <a:r>
              <a:rPr lang="en-US" dirty="0" smtClean="0"/>
              <a:t>More data means more exposure for the end user</a:t>
            </a:r>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126</a:t>
            </a:fld>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Contact Information</a:t>
            </a:r>
            <a:endParaRPr lang="en-US" dirty="0"/>
          </a:p>
        </p:txBody>
      </p:sp>
      <p:sp>
        <p:nvSpPr>
          <p:cNvPr id="3" name="Content Placeholder 2"/>
          <p:cNvSpPr>
            <a:spLocks noGrp="1"/>
          </p:cNvSpPr>
          <p:nvPr>
            <p:ph idx="1"/>
          </p:nvPr>
        </p:nvSpPr>
        <p:spPr>
          <a:xfrm>
            <a:off x="304800" y="1676401"/>
            <a:ext cx="8534400" cy="4800600"/>
          </a:xfrm>
        </p:spPr>
        <p:txBody>
          <a:bodyPr>
            <a:normAutofit/>
          </a:bodyPr>
          <a:lstStyle/>
          <a:p>
            <a:r>
              <a:rPr lang="en-US" dirty="0" smtClean="0"/>
              <a:t>Gary Weiss</a:t>
            </a:r>
          </a:p>
          <a:p>
            <a:pPr lvl="1"/>
            <a:r>
              <a:rPr lang="en-US" dirty="0" smtClean="0"/>
              <a:t>Fordham University, Bronx NY 10458</a:t>
            </a:r>
          </a:p>
          <a:p>
            <a:pPr lvl="1"/>
            <a:r>
              <a:rPr lang="en-US" dirty="0" smtClean="0"/>
              <a:t>gaweiss@fordham.edu</a:t>
            </a:r>
          </a:p>
          <a:p>
            <a:pPr lvl="1">
              <a:spcAft>
                <a:spcPts val="1200"/>
              </a:spcAft>
            </a:pPr>
            <a:r>
              <a:rPr lang="en-US" dirty="0" smtClean="0"/>
              <a:t>http://storm.cis.fordham.edu/~gweiss/</a:t>
            </a:r>
          </a:p>
          <a:p>
            <a:pPr>
              <a:spcBef>
                <a:spcPts val="600"/>
              </a:spcBef>
            </a:pPr>
            <a:r>
              <a:rPr lang="en-US" dirty="0" smtClean="0"/>
              <a:t>WISDM Information</a:t>
            </a:r>
          </a:p>
          <a:p>
            <a:pPr lvl="1">
              <a:spcBef>
                <a:spcPts val="600"/>
              </a:spcBef>
            </a:pPr>
            <a:r>
              <a:rPr lang="en-US" dirty="0" smtClean="0"/>
              <a:t>http://www.cis.fordham.edu/wisdm/</a:t>
            </a:r>
          </a:p>
          <a:p>
            <a:pPr lvl="2">
              <a:spcBef>
                <a:spcPts val="600"/>
              </a:spcBef>
            </a:pPr>
            <a:r>
              <a:rPr lang="en-US" dirty="0" smtClean="0"/>
              <a:t>WISDM papers available: click “About” then “Publications”</a:t>
            </a:r>
          </a:p>
          <a:p>
            <a:pPr lvl="1">
              <a:spcBef>
                <a:spcPts val="600"/>
              </a:spcBef>
            </a:pPr>
            <a:r>
              <a:rPr lang="en-US" dirty="0" smtClean="0"/>
              <a:t>Actitracker allows you to track your activities</a:t>
            </a:r>
          </a:p>
          <a:p>
            <a:pPr lvl="2">
              <a:spcBef>
                <a:spcPts val="600"/>
              </a:spcBef>
            </a:pPr>
            <a:r>
              <a:rPr lang="en-US" dirty="0" smtClean="0"/>
              <a:t>actitracker.com or Google Play “Actitracker”</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127</a:t>
            </a:fld>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 …</a:t>
            </a:r>
            <a:endParaRPr lang="en-US" dirty="0"/>
          </a:p>
        </p:txBody>
      </p:sp>
      <p:sp>
        <p:nvSpPr>
          <p:cNvPr id="3" name="Content Placeholder 2"/>
          <p:cNvSpPr>
            <a:spLocks noGrp="1"/>
          </p:cNvSpPr>
          <p:nvPr>
            <p:ph idx="1"/>
          </p:nvPr>
        </p:nvSpPr>
        <p:spPr>
          <a:xfrm>
            <a:off x="304800" y="1775191"/>
            <a:ext cx="8610600" cy="4625609"/>
          </a:xfrm>
        </p:spPr>
        <p:txBody>
          <a:bodyPr>
            <a:normAutofit fontScale="92500"/>
          </a:bodyPr>
          <a:lstStyle/>
          <a:p>
            <a:r>
              <a:rPr lang="en-US" dirty="0" smtClean="0"/>
              <a:t>WISDM research group</a:t>
            </a:r>
          </a:p>
          <a:p>
            <a:pPr lvl="1"/>
            <a:r>
              <a:rPr lang="en-US" dirty="0" smtClean="0"/>
              <a:t>Current Members</a:t>
            </a:r>
          </a:p>
          <a:p>
            <a:pPr lvl="2"/>
            <a:r>
              <a:rPr lang="en-US" dirty="0" smtClean="0"/>
              <a:t>Andrew Johnston, Tausif </a:t>
            </a:r>
            <a:r>
              <a:rPr lang="en-US" dirty="0" err="1" smtClean="0"/>
              <a:t>Hasan</a:t>
            </a:r>
            <a:r>
              <a:rPr lang="en-US" dirty="0" smtClean="0"/>
              <a:t>, Jeff Lockhart, Luigi </a:t>
            </a:r>
            <a:r>
              <a:rPr lang="en-US" dirty="0" err="1" smtClean="0"/>
              <a:t>Patruno</a:t>
            </a:r>
            <a:r>
              <a:rPr lang="en-US" dirty="0" smtClean="0"/>
              <a:t>, Tony Pulickal, Greg </a:t>
            </a:r>
            <a:r>
              <a:rPr lang="en-US" dirty="0" err="1" smtClean="0"/>
              <a:t>Rigatti</a:t>
            </a:r>
            <a:r>
              <a:rPr lang="en-US" dirty="0" smtClean="0"/>
              <a:t>, Isaac Ronan, Jessica Timko </a:t>
            </a:r>
          </a:p>
          <a:p>
            <a:pPr lvl="1"/>
            <a:r>
              <a:rPr lang="en-US" dirty="0" smtClean="0"/>
              <a:t>Key Former Members</a:t>
            </a:r>
          </a:p>
          <a:p>
            <a:pPr lvl="2">
              <a:spcAft>
                <a:spcPts val="1200"/>
              </a:spcAft>
            </a:pPr>
            <a:r>
              <a:rPr lang="en-US" dirty="0" smtClean="0"/>
              <a:t>Shaun Gallagher, Andrew </a:t>
            </a:r>
            <a:r>
              <a:rPr lang="en-US" dirty="0" err="1" smtClean="0"/>
              <a:t>Grosner</a:t>
            </a:r>
            <a:r>
              <a:rPr lang="en-US" dirty="0" smtClean="0"/>
              <a:t>, Jennifer Kwapisz, Paul McHugh, Sam Moore, Shane </a:t>
            </a:r>
            <a:r>
              <a:rPr lang="en-US" dirty="0" err="1" smtClean="0"/>
              <a:t>Skowron</a:t>
            </a:r>
            <a:r>
              <a:rPr lang="en-US" dirty="0" smtClean="0"/>
              <a:t>, Alvan Wong, Jack </a:t>
            </a:r>
            <a:r>
              <a:rPr lang="en-US" dirty="0" err="1" smtClean="0"/>
              <a:t>Xue</a:t>
            </a:r>
            <a:endParaRPr lang="en-US" dirty="0" smtClean="0"/>
          </a:p>
          <a:p>
            <a:r>
              <a:rPr lang="en-US" dirty="0" smtClean="0"/>
              <a:t>Key Funders:</a:t>
            </a:r>
          </a:p>
          <a:p>
            <a:pPr lvl="1"/>
            <a:r>
              <a:rPr lang="en-US" dirty="0" smtClean="0"/>
              <a:t>US National Science Foundation, Google, and Fordham University</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128</a:t>
            </a:fld>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7/23/2014</a:t>
            </a:r>
            <a:endParaRPr lang="en-US"/>
          </a:p>
        </p:txBody>
      </p:sp>
      <p:sp>
        <p:nvSpPr>
          <p:cNvPr id="3" name="Footer Placeholder 2"/>
          <p:cNvSpPr>
            <a:spLocks noGrp="1"/>
          </p:cNvSpPr>
          <p:nvPr>
            <p:ph type="ftr" sz="quarter" idx="11"/>
          </p:nvPr>
        </p:nvSpPr>
        <p:spPr/>
        <p:txBody>
          <a:bodyPr/>
          <a:lstStyle/>
          <a:p>
            <a:r>
              <a:rPr lang="en-US" smtClean="0"/>
              <a:t>Gary M. Weiss         DMIN/WORLDCOMP  '14 Tutorial</a:t>
            </a:r>
            <a:endParaRPr lang="en-US"/>
          </a:p>
        </p:txBody>
      </p:sp>
      <p:sp>
        <p:nvSpPr>
          <p:cNvPr id="4" name="Slide Number Placeholder 3"/>
          <p:cNvSpPr>
            <a:spLocks noGrp="1"/>
          </p:cNvSpPr>
          <p:nvPr>
            <p:ph type="sldNum" sz="quarter" idx="12"/>
          </p:nvPr>
        </p:nvSpPr>
        <p:spPr/>
        <p:txBody>
          <a:bodyPr/>
          <a:lstStyle/>
          <a:p>
            <a:fld id="{13EEC2AF-DB56-4B97-A4EE-4677677E2903}" type="slidenum">
              <a:rPr lang="en-US" smtClean="0"/>
              <a:pPr/>
              <a:t>129</a:t>
            </a:fld>
            <a:endParaRPr lang="en-US"/>
          </a:p>
        </p:txBody>
      </p:sp>
      <p:sp>
        <p:nvSpPr>
          <p:cNvPr id="5" name="Rectangle 4"/>
          <p:cNvSpPr/>
          <p:nvPr/>
        </p:nvSpPr>
        <p:spPr>
          <a:xfrm>
            <a:off x="533400" y="1143000"/>
            <a:ext cx="8382000" cy="892552"/>
          </a:xfrm>
          <a:prstGeom prst="rect">
            <a:avLst/>
          </a:prstGeom>
        </p:spPr>
        <p:txBody>
          <a:bodyPr wrap="square">
            <a:spAutoFit/>
          </a:bodyPr>
          <a:lstStyle/>
          <a:p>
            <a:r>
              <a:rPr lang="en-US" sz="2600" dirty="0" smtClean="0">
                <a:solidFill>
                  <a:schemeClr val="bg1"/>
                </a:solidFill>
              </a:rPr>
              <a:t>These slides available from:</a:t>
            </a:r>
            <a:br>
              <a:rPr lang="en-US" sz="2600" dirty="0" smtClean="0">
                <a:solidFill>
                  <a:schemeClr val="bg1"/>
                </a:solidFill>
              </a:rPr>
            </a:br>
            <a:r>
              <a:rPr lang="en-US" sz="2600" dirty="0" smtClean="0">
                <a:solidFill>
                  <a:schemeClr val="bg1"/>
                </a:solidFill>
              </a:rPr>
              <a:t>http://storm.cis.fordham.edu/~gweiss/presentations.html</a:t>
            </a:r>
            <a:endParaRPr lang="en-US" sz="2600" dirty="0">
              <a:solidFill>
                <a:schemeClr val="bg1"/>
              </a:solidFill>
            </a:endParaRPr>
          </a:p>
        </p:txBody>
      </p:sp>
      <p:pic>
        <p:nvPicPr>
          <p:cNvPr id="134146" name="Picture 2" descr="http://www.commentsgraphic.com/graphics/thank-you/thank-you-comment-010.gif"/>
          <p:cNvPicPr>
            <a:picLocks noChangeAspect="1" noChangeArrowheads="1" noCrop="1"/>
          </p:cNvPicPr>
          <p:nvPr/>
        </p:nvPicPr>
        <p:blipFill>
          <a:blip r:embed="rId2" cstate="print"/>
          <a:srcRect/>
          <a:stretch>
            <a:fillRect/>
          </a:stretch>
        </p:blipFill>
        <p:spPr bwMode="auto">
          <a:xfrm>
            <a:off x="2590800" y="2667000"/>
            <a:ext cx="3810000" cy="33337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 </a:t>
            </a:r>
            <a:endParaRPr lang="en-US" dirty="0"/>
          </a:p>
        </p:txBody>
      </p:sp>
      <p:sp>
        <p:nvSpPr>
          <p:cNvPr id="3" name="Content Placeholder 2"/>
          <p:cNvSpPr>
            <a:spLocks noGrp="1"/>
          </p:cNvSpPr>
          <p:nvPr>
            <p:ph idx="1"/>
          </p:nvPr>
        </p:nvSpPr>
        <p:spPr/>
        <p:txBody>
          <a:bodyPr/>
          <a:lstStyle/>
          <a:p>
            <a:r>
              <a:rPr lang="en-US" dirty="0" smtClean="0"/>
              <a:t>Gyroscope</a:t>
            </a:r>
          </a:p>
          <a:p>
            <a:pPr lvl="1"/>
            <a:r>
              <a:rPr lang="en-US" dirty="0" smtClean="0">
                <a:solidFill>
                  <a:srgbClr val="F2F2F2"/>
                </a:solidFill>
              </a:rPr>
              <a:t>Determines position and orientation of device</a:t>
            </a:r>
            <a:endParaRPr lang="en-US" dirty="0" smtClean="0"/>
          </a:p>
          <a:p>
            <a:pPr lvl="1"/>
            <a:r>
              <a:rPr lang="en-US" dirty="0" smtClean="0">
                <a:solidFill>
                  <a:srgbClr val="F2F2F2"/>
                </a:solidFill>
              </a:rPr>
              <a:t>Measures rotation in radians/sec about each axis</a:t>
            </a:r>
            <a:endParaRPr lang="en-US" dirty="0" smtClean="0"/>
          </a:p>
          <a:p>
            <a:pPr lvl="1"/>
            <a:r>
              <a:rPr lang="en-US" dirty="0" smtClean="0">
                <a:solidFill>
                  <a:srgbClr val="F2F2F2"/>
                </a:solidFill>
              </a:rPr>
              <a:t>Sensitivity to rotation is more robust to motion than accelerometer</a:t>
            </a:r>
          </a:p>
          <a:p>
            <a:r>
              <a:rPr lang="en-US" dirty="0" smtClean="0">
                <a:solidFill>
                  <a:srgbClr val="F2F2F2"/>
                </a:solidFill>
              </a:rPr>
              <a:t>Uses</a:t>
            </a:r>
          </a:p>
          <a:p>
            <a:pPr lvl="1"/>
            <a:r>
              <a:rPr lang="en-US" dirty="0" smtClean="0">
                <a:solidFill>
                  <a:srgbClr val="F2F2F2"/>
                </a:solidFill>
              </a:rPr>
              <a:t>Compasses and navigation</a:t>
            </a:r>
            <a:endParaRPr lang="en-US" dirty="0" smtClean="0"/>
          </a:p>
          <a:p>
            <a:pPr lvl="1"/>
            <a:r>
              <a:rPr lang="en-US" dirty="0" smtClean="0">
                <a:solidFill>
                  <a:srgbClr val="F2F2F2"/>
                </a:solidFill>
              </a:rPr>
              <a:t>Recognition of spatial motions and gestures</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13</a:t>
            </a:fld>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775191"/>
            <a:ext cx="8382000" cy="4701809"/>
          </a:xfrm>
        </p:spPr>
        <p:txBody>
          <a:bodyPr>
            <a:normAutofit/>
          </a:bodyPr>
          <a:lstStyle/>
          <a:p>
            <a:pPr>
              <a:spcAft>
                <a:spcPts val="600"/>
              </a:spcAft>
              <a:buFont typeface="+mj-lt"/>
              <a:buAutoNum type="arabicPeriod"/>
            </a:pPr>
            <a:r>
              <a:rPr lang="en-US" sz="1400" dirty="0" err="1" smtClean="0"/>
              <a:t>Agamennoni</a:t>
            </a:r>
            <a:r>
              <a:rPr lang="en-US" sz="1400" dirty="0" smtClean="0"/>
              <a:t>, G., Nieto, J., and </a:t>
            </a:r>
            <a:r>
              <a:rPr lang="en-US" sz="1400" dirty="0" err="1" smtClean="0"/>
              <a:t>Nebot</a:t>
            </a:r>
            <a:r>
              <a:rPr lang="en-US" sz="1400" dirty="0" smtClean="0"/>
              <a:t>, E. 2009. Mining GPS data for extracting significant places, </a:t>
            </a:r>
            <a:r>
              <a:rPr lang="en-US" sz="1400" i="1" dirty="0" smtClean="0"/>
              <a:t>Proceedings of the 2009 IEEE international conference on Robotics and Automation</a:t>
            </a:r>
            <a:r>
              <a:rPr lang="en-US" sz="1400" dirty="0" smtClean="0"/>
              <a:t>.</a:t>
            </a:r>
          </a:p>
          <a:p>
            <a:pPr>
              <a:spcAft>
                <a:spcPts val="600"/>
              </a:spcAft>
              <a:buFont typeface="+mj-lt"/>
              <a:buAutoNum type="arabicPeriod"/>
            </a:pPr>
            <a:r>
              <a:rPr lang="en-US" sz="1400" dirty="0" err="1" smtClean="0"/>
              <a:t>Bao</a:t>
            </a:r>
            <a:r>
              <a:rPr lang="en-US" sz="1400" dirty="0" smtClean="0"/>
              <a:t>, L. and </a:t>
            </a:r>
            <a:r>
              <a:rPr lang="en-US" sz="1400" dirty="0" err="1" smtClean="0"/>
              <a:t>Intille</a:t>
            </a:r>
            <a:r>
              <a:rPr lang="en-US" sz="1400" dirty="0" smtClean="0"/>
              <a:t>, S.. 2004. Activity recognition from user-annotated acceleration data, </a:t>
            </a:r>
            <a:r>
              <a:rPr lang="en-US" sz="1400" i="1" dirty="0" smtClean="0"/>
              <a:t>Lecture Notes Computer Science</a:t>
            </a:r>
            <a:r>
              <a:rPr lang="en-US" sz="1400" dirty="0" smtClean="0"/>
              <a:t>, vol. 3001, pp. 1-17.</a:t>
            </a:r>
          </a:p>
          <a:p>
            <a:pPr>
              <a:spcAft>
                <a:spcPts val="600"/>
              </a:spcAft>
              <a:buFont typeface="+mj-lt"/>
              <a:buAutoNum type="arabicPeriod"/>
            </a:pPr>
            <a:r>
              <a:rPr lang="en-US" sz="1400" dirty="0" smtClean="0"/>
              <a:t>Bourke, A.K., O'Brien, J.V., and Lyons, G.M. 2007. Evaluation of threshold-based tri-axial accelerometer fall detection algorithm, </a:t>
            </a:r>
            <a:r>
              <a:rPr lang="en-US" sz="1400" i="1" dirty="0" smtClean="0"/>
              <a:t>Gait &amp; Posture</a:t>
            </a:r>
            <a:r>
              <a:rPr lang="en-US" sz="1400" dirty="0" smtClean="0"/>
              <a:t> 26(2): 194-99. </a:t>
            </a:r>
          </a:p>
          <a:p>
            <a:pPr>
              <a:spcAft>
                <a:spcPts val="600"/>
              </a:spcAft>
              <a:buFont typeface="+mj-lt"/>
              <a:buAutoNum type="arabicPeriod"/>
            </a:pPr>
            <a:r>
              <a:rPr lang="en-US" sz="1400" dirty="0" err="1" smtClean="0"/>
              <a:t>Bouten</a:t>
            </a:r>
            <a:r>
              <a:rPr lang="en-US" sz="1400" dirty="0" smtClean="0"/>
              <a:t>, C.V., </a:t>
            </a:r>
            <a:r>
              <a:rPr lang="en-US" sz="1400" dirty="0" err="1" smtClean="0"/>
              <a:t>Koekkoek</a:t>
            </a:r>
            <a:r>
              <a:rPr lang="en-US" sz="1400" dirty="0" smtClean="0"/>
              <a:t>, K.T., </a:t>
            </a:r>
            <a:r>
              <a:rPr lang="en-US" sz="1400" dirty="0" err="1" smtClean="0"/>
              <a:t>Verduin</a:t>
            </a:r>
            <a:r>
              <a:rPr lang="en-US" sz="1400" dirty="0" smtClean="0"/>
              <a:t>, M., </a:t>
            </a:r>
            <a:r>
              <a:rPr lang="en-US" sz="1400" dirty="0" err="1" smtClean="0"/>
              <a:t>Kodde</a:t>
            </a:r>
            <a:r>
              <a:rPr lang="en-US" sz="1400" dirty="0" smtClean="0"/>
              <a:t>, R., and Janssen, J.D. 1997. A </a:t>
            </a:r>
            <a:r>
              <a:rPr lang="en-US" sz="1400" dirty="0" err="1" smtClean="0"/>
              <a:t>triaxial</a:t>
            </a:r>
            <a:r>
              <a:rPr lang="en-US" sz="1400" dirty="0" smtClean="0"/>
              <a:t> accelerometer and portable data processing unit for the assessment of daily physical activity, </a:t>
            </a:r>
            <a:r>
              <a:rPr lang="en-US" sz="1400" i="1" dirty="0" smtClean="0"/>
              <a:t>IEEE Transactions on Bio-Medical Engineering</a:t>
            </a:r>
            <a:r>
              <a:rPr lang="en-US" sz="1400" dirty="0" smtClean="0"/>
              <a:t>, 44(3):136-147.</a:t>
            </a:r>
          </a:p>
          <a:p>
            <a:pPr>
              <a:spcAft>
                <a:spcPts val="600"/>
              </a:spcAft>
              <a:buFont typeface="+mj-lt"/>
              <a:buAutoNum type="arabicPeriod"/>
            </a:pPr>
            <a:r>
              <a:rPr lang="en-US" sz="1400" dirty="0" err="1" smtClean="0"/>
              <a:t>Brezmes</a:t>
            </a:r>
            <a:r>
              <a:rPr lang="en-US" sz="1400" dirty="0" smtClean="0"/>
              <a:t>, T., </a:t>
            </a:r>
            <a:r>
              <a:rPr lang="en-US" sz="1400" dirty="0" err="1" smtClean="0"/>
              <a:t>Rersa</a:t>
            </a:r>
            <a:r>
              <a:rPr lang="en-US" sz="1400" dirty="0" smtClean="0"/>
              <a:t>, M., </a:t>
            </a:r>
            <a:r>
              <a:rPr lang="en-US" sz="1400" dirty="0" err="1" smtClean="0"/>
              <a:t>Gorricho</a:t>
            </a:r>
            <a:r>
              <a:rPr lang="en-US" sz="1400" dirty="0" smtClean="0"/>
              <a:t>, J-L, and </a:t>
            </a:r>
            <a:r>
              <a:rPr lang="en-US" sz="1400" dirty="0" err="1" smtClean="0"/>
              <a:t>Cotrina</a:t>
            </a:r>
            <a:r>
              <a:rPr lang="en-US" sz="1400" dirty="0" smtClean="0"/>
              <a:t>, J. 2010. Surveillance with Alert Management System using Conventional Cell Phones</a:t>
            </a:r>
            <a:r>
              <a:rPr lang="en-US" sz="1400" i="1" dirty="0" smtClean="0"/>
              <a:t>, Proceedings of the 5</a:t>
            </a:r>
            <a:r>
              <a:rPr lang="en-US" sz="1400" i="1" baseline="30000" dirty="0" smtClean="0"/>
              <a:t>th</a:t>
            </a:r>
            <a:r>
              <a:rPr lang="en-US" sz="1400" i="1" dirty="0" smtClean="0"/>
              <a:t> International Multi-Conference on Computing in the Global Information Technology</a:t>
            </a:r>
            <a:r>
              <a:rPr lang="en-US" sz="1400" dirty="0" smtClean="0"/>
              <a:t>, 121-125.</a:t>
            </a:r>
          </a:p>
          <a:p>
            <a:pPr>
              <a:spcAft>
                <a:spcPts val="600"/>
              </a:spcAft>
              <a:buFont typeface="+mj-lt"/>
              <a:buAutoNum type="arabicPeriod"/>
            </a:pPr>
            <a:r>
              <a:rPr lang="en-US" sz="1400" dirty="0" smtClean="0"/>
              <a:t>Cho, Y., Nam, Y., </a:t>
            </a:r>
            <a:r>
              <a:rPr lang="en-US" sz="1400" dirty="0" err="1" smtClean="0"/>
              <a:t>Choi</a:t>
            </a:r>
            <a:r>
              <a:rPr lang="en-US" sz="1400" dirty="0" smtClean="0"/>
              <a:t>, Y-J, and Cho, W-D. 2008,.Smart-Buckle: human activity recognition using a 3-axis accelerometer and a wearable camera,  </a:t>
            </a:r>
            <a:r>
              <a:rPr lang="en-US" sz="1400" i="1" dirty="0" err="1" smtClean="0"/>
              <a:t>HealthNet</a:t>
            </a:r>
            <a:r>
              <a:rPr lang="en-US" sz="1400" dirty="0" smtClean="0"/>
              <a:t>.</a:t>
            </a:r>
          </a:p>
          <a:p>
            <a:pPr>
              <a:spcAft>
                <a:spcPts val="600"/>
              </a:spcAft>
              <a:buFont typeface="+mj-lt"/>
              <a:buAutoNum type="arabicPeriod"/>
            </a:pPr>
            <a:r>
              <a:rPr lang="en-US" sz="1400" dirty="0" smtClean="0"/>
              <a:t>Discovery channel video about a Smart phone-based biometric system for securing smart phones (based on the research in X16). The relevant portion is about 2/3 thru the video clip which contains two segments. </a:t>
            </a:r>
            <a:r>
              <a:rPr lang="en-US" sz="1400" dirty="0" err="1" smtClean="0"/>
              <a:t>Url</a:t>
            </a:r>
            <a:r>
              <a:rPr lang="en-US" sz="1400" dirty="0" smtClean="0"/>
              <a:t>: </a:t>
            </a:r>
            <a:r>
              <a:rPr lang="en-US" sz="1400" dirty="0" smtClean="0">
                <a:hlinkClick r:id="rId2"/>
              </a:rPr>
              <a:t>http://watch.discoverychannel.ca/#clip370449</a:t>
            </a:r>
            <a:endParaRPr lang="en-US" sz="1400" dirty="0" smtClean="0"/>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130</a:t>
            </a:fld>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775191"/>
            <a:ext cx="8382000" cy="4625609"/>
          </a:xfrm>
        </p:spPr>
        <p:txBody>
          <a:bodyPr>
            <a:normAutofit fontScale="92500"/>
          </a:bodyPr>
          <a:lstStyle/>
          <a:p>
            <a:pPr marL="461772" indent="-342900">
              <a:spcAft>
                <a:spcPts val="600"/>
              </a:spcAft>
              <a:buFont typeface="+mj-lt"/>
              <a:buAutoNum type="arabicPeriod" startAt="8"/>
            </a:pPr>
            <a:r>
              <a:rPr lang="en-US" sz="1500" dirty="0" err="1" smtClean="0"/>
              <a:t>FitBit</a:t>
            </a:r>
            <a:r>
              <a:rPr lang="en-US" sz="1500" dirty="0" smtClean="0"/>
              <a:t>. </a:t>
            </a:r>
            <a:r>
              <a:rPr lang="en-US" sz="1500" dirty="0" smtClean="0">
                <a:hlinkClick r:id="rId2"/>
              </a:rPr>
              <a:t>http://www.fitbit.com</a:t>
            </a:r>
            <a:endParaRPr lang="en-US" sz="1500" dirty="0" smtClean="0"/>
          </a:p>
          <a:p>
            <a:pPr>
              <a:spcAft>
                <a:spcPts val="600"/>
              </a:spcAft>
              <a:buFont typeface="+mj-lt"/>
              <a:buAutoNum type="arabicPeriod" startAt="8"/>
            </a:pPr>
            <a:r>
              <a:rPr lang="en-US" sz="1500" dirty="0" smtClean="0"/>
              <a:t>Frank, J., </a:t>
            </a:r>
            <a:r>
              <a:rPr lang="en-US" sz="1500" dirty="0" err="1" smtClean="0"/>
              <a:t>Mannor</a:t>
            </a:r>
            <a:r>
              <a:rPr lang="en-US" sz="1500" dirty="0" smtClean="0"/>
              <a:t>, S., and </a:t>
            </a:r>
            <a:r>
              <a:rPr lang="en-US" sz="1500" dirty="0" err="1" smtClean="0"/>
              <a:t>Precup</a:t>
            </a:r>
            <a:r>
              <a:rPr lang="en-US" sz="1500" dirty="0" smtClean="0"/>
              <a:t>, D. 2010.  Activity and gait recognition with time-delay embeddings, </a:t>
            </a:r>
            <a:r>
              <a:rPr lang="en-US" sz="1500" i="1" dirty="0" smtClean="0"/>
              <a:t>Proceedings of the 24</a:t>
            </a:r>
            <a:r>
              <a:rPr lang="en-US" sz="1500" i="1" baseline="30000" dirty="0" smtClean="0"/>
              <a:t>th</a:t>
            </a:r>
            <a:r>
              <a:rPr lang="en-US" sz="1500" i="1" dirty="0" smtClean="0"/>
              <a:t> AAAI Conference on Artificial Intelligence</a:t>
            </a:r>
            <a:r>
              <a:rPr lang="en-US" sz="1500" dirty="0" smtClean="0"/>
              <a:t>. </a:t>
            </a:r>
          </a:p>
          <a:p>
            <a:pPr>
              <a:spcAft>
                <a:spcPts val="600"/>
              </a:spcAft>
              <a:buFont typeface="+mj-lt"/>
              <a:buAutoNum type="arabicPeriod" startAt="8"/>
            </a:pPr>
            <a:r>
              <a:rPr lang="en-US" sz="1500" dirty="0" err="1" smtClean="0"/>
              <a:t>Gyorbiro</a:t>
            </a:r>
            <a:r>
              <a:rPr lang="en-US" sz="1500" dirty="0" smtClean="0"/>
              <a:t>, N., Fabian, A., and </a:t>
            </a:r>
            <a:r>
              <a:rPr lang="en-US" sz="1500" dirty="0" err="1" smtClean="0"/>
              <a:t>Homanyi</a:t>
            </a:r>
            <a:r>
              <a:rPr lang="en-US" sz="1500" dirty="0" smtClean="0"/>
              <a:t>, G. 2008. An activity recognition system for mobile phones, </a:t>
            </a:r>
            <a:r>
              <a:rPr lang="en-US" sz="1500" i="1" dirty="0" smtClean="0"/>
              <a:t>Mobile Networks and Applications</a:t>
            </a:r>
            <a:r>
              <a:rPr lang="en-US" sz="1500" dirty="0" smtClean="0"/>
              <a:t>,  14 (1), 82-91.</a:t>
            </a:r>
          </a:p>
          <a:p>
            <a:pPr>
              <a:spcAft>
                <a:spcPts val="600"/>
              </a:spcAft>
              <a:buFont typeface="+mj-lt"/>
              <a:buAutoNum type="arabicPeriod" startAt="8"/>
            </a:pPr>
            <a:r>
              <a:rPr lang="en-US" sz="1500" dirty="0" err="1" smtClean="0"/>
              <a:t>Ketabdar</a:t>
            </a:r>
            <a:r>
              <a:rPr lang="en-US" sz="1500" dirty="0" smtClean="0"/>
              <a:t>, H., and </a:t>
            </a:r>
            <a:r>
              <a:rPr lang="en-US" sz="1500" dirty="0" err="1" smtClean="0"/>
              <a:t>Polzehl</a:t>
            </a:r>
            <a:r>
              <a:rPr lang="en-US" sz="1500" dirty="0" smtClean="0"/>
              <a:t>., T. 2009. Fall and emergency detection with mobile phones, </a:t>
            </a:r>
            <a:r>
              <a:rPr lang="en-US" sz="1500" i="1" dirty="0" smtClean="0"/>
              <a:t>Assets '09 Proc. of the 11th International ACM SIGACCESS Conference on Computers and Accessibility</a:t>
            </a:r>
            <a:r>
              <a:rPr lang="en-US" sz="1500" dirty="0" smtClean="0"/>
              <a:t> ACM, 241-42.</a:t>
            </a:r>
          </a:p>
          <a:p>
            <a:pPr>
              <a:spcAft>
                <a:spcPts val="600"/>
              </a:spcAft>
              <a:buFont typeface="+mj-lt"/>
              <a:buAutoNum type="arabicPeriod" startAt="8"/>
            </a:pPr>
            <a:r>
              <a:rPr lang="en-US" sz="1500" dirty="0" err="1" smtClean="0"/>
              <a:t>Khetarpaul</a:t>
            </a:r>
            <a:r>
              <a:rPr lang="en-US" sz="1500" dirty="0" smtClean="0"/>
              <a:t>, S., </a:t>
            </a:r>
            <a:r>
              <a:rPr lang="en-US" sz="1500" dirty="0" err="1" smtClean="0"/>
              <a:t>Chaujan</a:t>
            </a:r>
            <a:r>
              <a:rPr lang="en-US" sz="1500" dirty="0" smtClean="0"/>
              <a:t>, R., Gupta, S.K., </a:t>
            </a:r>
            <a:r>
              <a:rPr lang="en-US" sz="1500" dirty="0" err="1" smtClean="0"/>
              <a:t>Subramaniam</a:t>
            </a:r>
            <a:r>
              <a:rPr lang="en-US" sz="1500" dirty="0" smtClean="0"/>
              <a:t>, L.V., and </a:t>
            </a:r>
            <a:r>
              <a:rPr lang="en-US" sz="1500" dirty="0" err="1" smtClean="0"/>
              <a:t>Nambiar</a:t>
            </a:r>
            <a:r>
              <a:rPr lang="en-US" sz="1500" dirty="0" smtClean="0"/>
              <a:t>, U. 2011. Mining GPS data to determine interesting locations, </a:t>
            </a:r>
            <a:r>
              <a:rPr lang="en-US" sz="1500" i="1" dirty="0" smtClean="0"/>
              <a:t>Proceedings of the 8</a:t>
            </a:r>
            <a:r>
              <a:rPr lang="en-US" sz="1500" i="1" baseline="30000" dirty="0" smtClean="0"/>
              <a:t>th</a:t>
            </a:r>
            <a:r>
              <a:rPr lang="en-US" sz="1500" i="1" dirty="0" smtClean="0"/>
              <a:t> International Workshop on Information Integration on the Web</a:t>
            </a:r>
            <a:r>
              <a:rPr lang="en-US" sz="1500" dirty="0" smtClean="0"/>
              <a:t>.</a:t>
            </a:r>
          </a:p>
          <a:p>
            <a:pPr>
              <a:spcAft>
                <a:spcPts val="600"/>
              </a:spcAft>
              <a:buFont typeface="+mj-lt"/>
              <a:buAutoNum type="arabicPeriod" startAt="8"/>
            </a:pPr>
            <a:r>
              <a:rPr lang="en-US" sz="1500" dirty="0" smtClean="0"/>
              <a:t>Krishnan, N., </a:t>
            </a:r>
            <a:r>
              <a:rPr lang="en-US" sz="1500" dirty="0" err="1" smtClean="0"/>
              <a:t>Colbry</a:t>
            </a:r>
            <a:r>
              <a:rPr lang="en-US" sz="1500" dirty="0" smtClean="0"/>
              <a:t>, D., </a:t>
            </a:r>
            <a:r>
              <a:rPr lang="en-US" sz="1500" dirty="0" err="1" smtClean="0"/>
              <a:t>Juillard</a:t>
            </a:r>
            <a:r>
              <a:rPr lang="en-US" sz="1500" dirty="0" smtClean="0"/>
              <a:t>, C., and </a:t>
            </a:r>
            <a:r>
              <a:rPr lang="en-US" sz="1500" dirty="0" err="1" smtClean="0"/>
              <a:t>Panchanathan</a:t>
            </a:r>
            <a:r>
              <a:rPr lang="en-US" sz="1500" dirty="0" smtClean="0"/>
              <a:t>, S. 2008. Real time human activity recognition using tri-Axial accelerometers, In </a:t>
            </a:r>
            <a:r>
              <a:rPr lang="en-US" sz="1500" i="1" dirty="0" smtClean="0"/>
              <a:t>Sensors, Signals and Information Processing Workshop</a:t>
            </a:r>
            <a:r>
              <a:rPr lang="en-US" sz="1500" dirty="0" smtClean="0"/>
              <a:t>.</a:t>
            </a:r>
          </a:p>
          <a:p>
            <a:pPr>
              <a:spcAft>
                <a:spcPts val="600"/>
              </a:spcAft>
              <a:buFont typeface="+mj-lt"/>
              <a:buAutoNum type="arabicPeriod" startAt="8"/>
            </a:pPr>
            <a:r>
              <a:rPr lang="en-US" sz="1500" dirty="0" smtClean="0"/>
              <a:t>Krishnan, N., and </a:t>
            </a:r>
            <a:r>
              <a:rPr lang="en-US" sz="1500" dirty="0" err="1" smtClean="0"/>
              <a:t>Panchanathan</a:t>
            </a:r>
            <a:r>
              <a:rPr lang="en-US" sz="1500" dirty="0" smtClean="0"/>
              <a:t>, S. 2008. Analysis of low resolution accelerometer data for continuous human activity recognition, in </a:t>
            </a:r>
            <a:r>
              <a:rPr lang="en-US" sz="1500" i="1" dirty="0" smtClean="0"/>
              <a:t>IEEE Int. Conf. on Acoustics, Speech and Signal Processing</a:t>
            </a:r>
            <a:r>
              <a:rPr lang="en-US" sz="1500" dirty="0" smtClean="0"/>
              <a:t>, pp. 3337-3340.</a:t>
            </a:r>
          </a:p>
          <a:p>
            <a:pPr>
              <a:spcAft>
                <a:spcPts val="600"/>
              </a:spcAft>
              <a:buFont typeface="+mj-lt"/>
              <a:buAutoNum type="arabicPeriod" startAt="8"/>
            </a:pPr>
            <a:r>
              <a:rPr lang="en-US" sz="1500" dirty="0" smtClean="0"/>
              <a:t>Kwapisz, J.R., Weiss, G.M., and Moore, S.A. 2010. Activity recognition using cell phone accelerometers, </a:t>
            </a:r>
            <a:r>
              <a:rPr lang="en-US" sz="1500" i="1" dirty="0" smtClean="0"/>
              <a:t>Proceedings of the Fourth International Workshop on Knowledge Discovery from Sensor Data</a:t>
            </a:r>
            <a:r>
              <a:rPr lang="en-US" sz="1500" dirty="0" smtClean="0"/>
              <a:t>, 10-18. </a:t>
            </a:r>
          </a:p>
          <a:p>
            <a:endParaRPr lang="en-US" sz="1400" dirty="0" smtClean="0"/>
          </a:p>
          <a:p>
            <a:endParaRPr lang="en-US" sz="1400" dirty="0" smtClean="0"/>
          </a:p>
          <a:p>
            <a:endParaRPr lang="en-US" sz="1400"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131</a:t>
            </a:fld>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775191"/>
            <a:ext cx="8382000" cy="4625609"/>
          </a:xfrm>
        </p:spPr>
        <p:txBody>
          <a:bodyPr>
            <a:normAutofit/>
          </a:bodyPr>
          <a:lstStyle/>
          <a:p>
            <a:pPr marL="461772" indent="-342900">
              <a:spcAft>
                <a:spcPts val="600"/>
              </a:spcAft>
              <a:buFont typeface="+mj-lt"/>
              <a:buAutoNum type="arabicPeriod" startAt="16"/>
            </a:pPr>
            <a:r>
              <a:rPr lang="en-US" sz="1400" dirty="0" smtClean="0"/>
              <a:t>Kwapisz, </a:t>
            </a:r>
            <a:r>
              <a:rPr lang="en-US" sz="1400" dirty="0" err="1" smtClean="0"/>
              <a:t>J.R.,Weiss</a:t>
            </a:r>
            <a:r>
              <a:rPr lang="en-US" sz="1400" dirty="0" smtClean="0"/>
              <a:t>, G.M., and Moore, S.A. 2010. Cell phone-based biometric identification</a:t>
            </a:r>
            <a:r>
              <a:rPr lang="en-US" sz="1400" i="1" dirty="0" smtClean="0"/>
              <a:t>, Proceedings of the IEEE Fourth International Conference on Biometrics: Theory, Applications and Systems</a:t>
            </a:r>
            <a:r>
              <a:rPr lang="en-US" sz="1400" dirty="0" smtClean="0"/>
              <a:t>. </a:t>
            </a:r>
          </a:p>
          <a:p>
            <a:pPr>
              <a:spcAft>
                <a:spcPts val="600"/>
              </a:spcAft>
              <a:buFont typeface="+mj-lt"/>
              <a:buAutoNum type="arabicPeriod" startAt="16"/>
            </a:pPr>
            <a:r>
              <a:rPr lang="en-US" sz="1400" dirty="0" smtClean="0"/>
              <a:t>Li, K.A., </a:t>
            </a:r>
            <a:r>
              <a:rPr lang="en-US" sz="1400" dirty="0" err="1" smtClean="0"/>
              <a:t>Sohn</a:t>
            </a:r>
            <a:r>
              <a:rPr lang="en-US" sz="1400" dirty="0" smtClean="0"/>
              <a:t>, T.Y., Huang, S, and Griswold, W.G. 2008. </a:t>
            </a:r>
            <a:r>
              <a:rPr lang="en-US" sz="1400" dirty="0" err="1" smtClean="0"/>
              <a:t>PeopleTones</a:t>
            </a:r>
            <a:r>
              <a:rPr lang="en-US" sz="1400" dirty="0" smtClean="0"/>
              <a:t>: A System for the detection and notification of buddy proximity on mobile phones, Proceedings of the 6</a:t>
            </a:r>
            <a:r>
              <a:rPr lang="en-US" sz="1400" baseline="30000" dirty="0" smtClean="0"/>
              <a:t>th</a:t>
            </a:r>
            <a:r>
              <a:rPr lang="en-US" sz="1400" dirty="0" smtClean="0"/>
              <a:t> International Conference on Mobile Systems.</a:t>
            </a:r>
          </a:p>
          <a:p>
            <a:pPr>
              <a:spcAft>
                <a:spcPts val="600"/>
              </a:spcAft>
              <a:buFont typeface="+mj-lt"/>
              <a:buAutoNum type="arabicPeriod" startAt="16"/>
            </a:pPr>
            <a:r>
              <a:rPr lang="en-US" sz="1400" dirty="0" smtClean="0"/>
              <a:t>Lockhart, J.W., Weiss, G.M., </a:t>
            </a:r>
            <a:r>
              <a:rPr lang="en-US" sz="1400" dirty="0" err="1" smtClean="0"/>
              <a:t>Xue</a:t>
            </a:r>
            <a:r>
              <a:rPr lang="en-US" sz="1400" dirty="0" smtClean="0"/>
              <a:t>, J.C., Gallagher, S.T., </a:t>
            </a:r>
            <a:r>
              <a:rPr lang="en-US" sz="1400" dirty="0" err="1" smtClean="0"/>
              <a:t>Grosner</a:t>
            </a:r>
            <a:r>
              <a:rPr lang="en-US" sz="1400" dirty="0" smtClean="0"/>
              <a:t>, A.B., and </a:t>
            </a:r>
            <a:r>
              <a:rPr lang="en-US" sz="1400" dirty="0" err="1" smtClean="0"/>
              <a:t>Pulickal</a:t>
            </a:r>
            <a:r>
              <a:rPr lang="en-US" sz="1400" dirty="0" smtClean="0"/>
              <a:t>, T.T. 2011. Design considerations for the WISDM smart phone-based sensor mining architecture, In </a:t>
            </a:r>
            <a:r>
              <a:rPr lang="en-US" sz="1400" i="1" dirty="0" smtClean="0"/>
              <a:t>Proceedings of the Fifth International Workshop on Knowledge Discovery from Sensor Data</a:t>
            </a:r>
            <a:r>
              <a:rPr lang="en-US" sz="1400" dirty="0" smtClean="0"/>
              <a:t>, San Diego, CA. </a:t>
            </a:r>
          </a:p>
          <a:p>
            <a:pPr>
              <a:spcAft>
                <a:spcPts val="600"/>
              </a:spcAft>
              <a:buFont typeface="+mj-lt"/>
              <a:buAutoNum type="arabicPeriod" startAt="16"/>
            </a:pPr>
            <a:r>
              <a:rPr lang="en-US" sz="1400" dirty="0" smtClean="0"/>
              <a:t>Maurer, U., </a:t>
            </a:r>
            <a:r>
              <a:rPr lang="en-US" sz="1400" dirty="0" err="1" smtClean="0"/>
              <a:t>Smailagic</a:t>
            </a:r>
            <a:r>
              <a:rPr lang="en-US" sz="1400" dirty="0" smtClean="0"/>
              <a:t>, A., </a:t>
            </a:r>
            <a:r>
              <a:rPr lang="en-US" sz="1400" dirty="0" err="1" smtClean="0"/>
              <a:t>Siewiorek</a:t>
            </a:r>
            <a:r>
              <a:rPr lang="en-US" sz="1400" dirty="0" smtClean="0"/>
              <a:t>, D., and </a:t>
            </a:r>
            <a:r>
              <a:rPr lang="en-US" sz="1400" dirty="0" err="1" smtClean="0"/>
              <a:t>Deisher</a:t>
            </a:r>
            <a:r>
              <a:rPr lang="en-US" sz="1400" dirty="0" smtClean="0"/>
              <a:t>, M. 2006. Activity recognition and monitoring using multiple sensors on different body positions, In </a:t>
            </a:r>
            <a:r>
              <a:rPr lang="en-US" sz="1400" i="1" dirty="0" smtClean="0"/>
              <a:t>IEEE Proceedings on the International Workshop on Wearable and Implantable Sensor Networks</a:t>
            </a:r>
            <a:r>
              <a:rPr lang="en-US" sz="1400" dirty="0" smtClean="0"/>
              <a:t>, 30(5).</a:t>
            </a:r>
          </a:p>
          <a:p>
            <a:pPr>
              <a:spcAft>
                <a:spcPts val="600"/>
              </a:spcAft>
              <a:buFont typeface="+mj-lt"/>
              <a:buAutoNum type="arabicPeriod" startAt="16"/>
            </a:pPr>
            <a:r>
              <a:rPr lang="en-US" sz="1400" dirty="0" err="1" smtClean="0"/>
              <a:t>Menn</a:t>
            </a:r>
            <a:r>
              <a:rPr lang="en-US" sz="1400" dirty="0" smtClean="0"/>
              <a:t>, J. February 8, 2011. Smartphone shipments surpass PCs. Retrieved from </a:t>
            </a:r>
            <a:r>
              <a:rPr lang="en-US" sz="1400" dirty="0" smtClean="0">
                <a:hlinkClick r:id="rId2"/>
              </a:rPr>
              <a:t>http://www.ft.com/cms/s/2/d96e3bd8-33ca-11e0-b1ed-00144feabdc0.html#axzz1L2wKclC7</a:t>
            </a:r>
            <a:endParaRPr lang="en-US" sz="1400" dirty="0" smtClean="0"/>
          </a:p>
          <a:p>
            <a:pPr>
              <a:spcAft>
                <a:spcPts val="600"/>
              </a:spcAft>
              <a:buFont typeface="+mj-lt"/>
              <a:buAutoNum type="arabicPeriod" startAt="16"/>
            </a:pPr>
            <a:r>
              <a:rPr lang="en-US" sz="1400" dirty="0" err="1" smtClean="0"/>
              <a:t>Miluzzo</a:t>
            </a:r>
            <a:r>
              <a:rPr lang="en-US" sz="1400" dirty="0" smtClean="0"/>
              <a:t>, E., Lane, N.D., Fodor, K, Peterson, R., Lu, H., </a:t>
            </a:r>
            <a:r>
              <a:rPr lang="en-US" sz="1400" dirty="0" err="1" smtClean="0"/>
              <a:t>Musolesi</a:t>
            </a:r>
            <a:r>
              <a:rPr lang="en-US" sz="1400" dirty="0" smtClean="0"/>
              <a:t>, M., </a:t>
            </a:r>
            <a:r>
              <a:rPr lang="en-US" sz="1400" dirty="0" err="1" smtClean="0"/>
              <a:t>Eisenman</a:t>
            </a:r>
            <a:r>
              <a:rPr lang="en-US" sz="1400" dirty="0" smtClean="0"/>
              <a:t>, S.B., </a:t>
            </a:r>
            <a:r>
              <a:rPr lang="en-US" sz="1400" dirty="0" err="1" smtClean="0"/>
              <a:t>Zheng</a:t>
            </a:r>
            <a:r>
              <a:rPr lang="en-US" sz="1400" dirty="0" smtClean="0"/>
              <a:t>, X., and Campbell, A.T. 2008. Sensing meets mobile social networks: the design, implementation and </a:t>
            </a:r>
            <a:r>
              <a:rPr lang="en-US" sz="1400" dirty="0" err="1" smtClean="0"/>
              <a:t>evlauation</a:t>
            </a:r>
            <a:r>
              <a:rPr lang="en-US" sz="1400" dirty="0" smtClean="0"/>
              <a:t> of the </a:t>
            </a:r>
            <a:r>
              <a:rPr lang="en-US" sz="1400" dirty="0" err="1" smtClean="0"/>
              <a:t>CenceMe</a:t>
            </a:r>
            <a:r>
              <a:rPr lang="en-US" sz="1400" dirty="0" smtClean="0"/>
              <a:t> application, Proceedings of the 6</a:t>
            </a:r>
            <a:r>
              <a:rPr lang="en-US" sz="1400" baseline="30000" dirty="0" smtClean="0"/>
              <a:t>th</a:t>
            </a:r>
            <a:r>
              <a:rPr lang="en-US" sz="1400" dirty="0" smtClean="0"/>
              <a:t> ACM on Embedded Network Sensor Systems, 337-350.</a:t>
            </a:r>
          </a:p>
          <a:p>
            <a:endParaRPr lang="en-US" sz="1400" dirty="0" smtClean="0"/>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132</a:t>
            </a:fld>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775191"/>
            <a:ext cx="8229600" cy="4625609"/>
          </a:xfrm>
        </p:spPr>
        <p:txBody>
          <a:bodyPr>
            <a:normAutofit fontScale="85000" lnSpcReduction="20000"/>
          </a:bodyPr>
          <a:lstStyle/>
          <a:p>
            <a:pPr marL="461772" indent="-342900">
              <a:spcAft>
                <a:spcPts val="600"/>
              </a:spcAft>
              <a:buFont typeface="+mj-lt"/>
              <a:buAutoNum type="arabicPeriod" startAt="22"/>
            </a:pPr>
            <a:r>
              <a:rPr lang="en-US" sz="1600" dirty="0" smtClean="0"/>
              <a:t>Patterson, D., Liao, L., Fox, D, and </a:t>
            </a:r>
            <a:r>
              <a:rPr lang="en-US" sz="1600" dirty="0" err="1" smtClean="0"/>
              <a:t>Kautz</a:t>
            </a:r>
            <a:r>
              <a:rPr lang="en-US" sz="1600" dirty="0" smtClean="0"/>
              <a:t>, H. 2003. Inferring high-level behavior from low-level sensors. </a:t>
            </a:r>
            <a:r>
              <a:rPr lang="en-US" sz="1600" i="1" dirty="0" smtClean="0"/>
              <a:t>Lecture Notes in Computer Science</a:t>
            </a:r>
            <a:r>
              <a:rPr lang="en-US" sz="1600" dirty="0" smtClean="0"/>
              <a:t>, Springer-</a:t>
            </a:r>
            <a:r>
              <a:rPr lang="en-US" sz="1600" dirty="0" err="1" smtClean="0"/>
              <a:t>Verlag</a:t>
            </a:r>
            <a:r>
              <a:rPr lang="en-US" sz="1600" dirty="0" smtClean="0"/>
              <a:t>, 73-89.</a:t>
            </a:r>
          </a:p>
          <a:p>
            <a:pPr marL="461772" indent="-342900">
              <a:spcAft>
                <a:spcPts val="600"/>
              </a:spcAft>
              <a:buFont typeface="+mj-lt"/>
              <a:buAutoNum type="arabicPeriod" startAt="22"/>
            </a:pPr>
            <a:r>
              <a:rPr lang="en-US" sz="1600" dirty="0" smtClean="0"/>
              <a:t>Reddy, S. </a:t>
            </a:r>
            <a:r>
              <a:rPr lang="en-US" sz="1600" dirty="0" err="1" smtClean="0"/>
              <a:t>Mun</a:t>
            </a:r>
            <a:r>
              <a:rPr lang="en-US" sz="1600" dirty="0" smtClean="0"/>
              <a:t>, M. Burke, J. </a:t>
            </a:r>
            <a:r>
              <a:rPr lang="en-US" sz="1600" dirty="0" err="1" smtClean="0"/>
              <a:t>Estrin</a:t>
            </a:r>
            <a:r>
              <a:rPr lang="en-US" sz="1600" dirty="0" smtClean="0"/>
              <a:t>, D, Hansen, M. and </a:t>
            </a:r>
            <a:r>
              <a:rPr lang="en-US" sz="1600" dirty="0" err="1" smtClean="0"/>
              <a:t>Srivastava</a:t>
            </a:r>
            <a:r>
              <a:rPr lang="en-US" sz="1600" dirty="0" smtClean="0"/>
              <a:t>, M. 2010. Using mobile phones to determine transportation modes. </a:t>
            </a:r>
            <a:r>
              <a:rPr lang="en-US" sz="1600" i="1" dirty="0" smtClean="0"/>
              <a:t>ACM Transaction on Sensor Networks</a:t>
            </a:r>
            <a:r>
              <a:rPr lang="en-US" sz="1600" dirty="0" smtClean="0"/>
              <a:t>, 6(2).</a:t>
            </a:r>
          </a:p>
          <a:p>
            <a:pPr marL="461772" indent="-342900">
              <a:spcAft>
                <a:spcPts val="600"/>
              </a:spcAft>
              <a:buFont typeface="+mj-lt"/>
              <a:buAutoNum type="arabicPeriod" startAt="22"/>
            </a:pPr>
            <a:r>
              <a:rPr lang="en-US" sz="1600" dirty="0" err="1" smtClean="0"/>
              <a:t>Sposaro</a:t>
            </a:r>
            <a:r>
              <a:rPr lang="en-US" sz="1600" dirty="0" smtClean="0"/>
              <a:t>, F., and Tyson, G. 2009. </a:t>
            </a:r>
            <a:r>
              <a:rPr lang="en-US" sz="1600" dirty="0" err="1" smtClean="0"/>
              <a:t>iFall</a:t>
            </a:r>
            <a:r>
              <a:rPr lang="en-US" sz="1600" dirty="0" smtClean="0"/>
              <a:t>: An android application for fall monitoring and response,  </a:t>
            </a:r>
            <a:r>
              <a:rPr lang="en-US" sz="1600" i="1" dirty="0" smtClean="0"/>
              <a:t>31st Annual International Conference of the IEEE Engineering in Medicine and Biology Society</a:t>
            </a:r>
            <a:r>
              <a:rPr lang="en-US" sz="1600" dirty="0" smtClean="0"/>
              <a:t>.</a:t>
            </a:r>
          </a:p>
          <a:p>
            <a:pPr marL="461772" indent="-342900">
              <a:spcAft>
                <a:spcPts val="600"/>
              </a:spcAft>
              <a:buFont typeface="+mj-lt"/>
              <a:buAutoNum type="arabicPeriod" startAt="22"/>
            </a:pPr>
            <a:r>
              <a:rPr lang="en-US" sz="1600" dirty="0" smtClean="0"/>
              <a:t>Tapia, E.M., </a:t>
            </a:r>
            <a:r>
              <a:rPr lang="en-US" sz="1600" dirty="0" err="1" smtClean="0"/>
              <a:t>Intille</a:t>
            </a:r>
            <a:r>
              <a:rPr lang="en-US" sz="1600" dirty="0" smtClean="0"/>
              <a:t>, S. et al. 2007. Real-Time recognition of physical activities and their intensities using wireless accelerometers and a heart rate monitor, In </a:t>
            </a:r>
            <a:r>
              <a:rPr lang="en-US" sz="1600" i="1" dirty="0" smtClean="0"/>
              <a:t>Proc. of the 2007 11th IEEE International Symposium on Wearable Computers</a:t>
            </a:r>
            <a:r>
              <a:rPr lang="en-US" sz="1600" dirty="0" smtClean="0"/>
              <a:t>. </a:t>
            </a:r>
          </a:p>
          <a:p>
            <a:pPr marL="461772" indent="-342900">
              <a:spcAft>
                <a:spcPts val="600"/>
              </a:spcAft>
              <a:buFont typeface="+mj-lt"/>
              <a:buAutoNum type="arabicPeriod" startAt="22"/>
            </a:pPr>
            <a:r>
              <a:rPr lang="en-US" sz="1600" dirty="0" smtClean="0"/>
              <a:t>Weiss, G.M., and Lockhart, J.W. 2011. Identifying user traits by mining smart phone accelerometer data, </a:t>
            </a:r>
            <a:r>
              <a:rPr lang="en-US" sz="1600" i="1" dirty="0" smtClean="0"/>
              <a:t>Proceedings of the 5</a:t>
            </a:r>
            <a:r>
              <a:rPr lang="en-US" sz="1600" i="1" baseline="30000" dirty="0" smtClean="0"/>
              <a:t>th</a:t>
            </a:r>
            <a:r>
              <a:rPr lang="en-US" sz="1600" i="1" dirty="0" smtClean="0"/>
              <a:t> International Workshop on Knowledge Discovery from Sensor Data.</a:t>
            </a:r>
            <a:r>
              <a:rPr lang="en-US" sz="1600" dirty="0" smtClean="0"/>
              <a:t> </a:t>
            </a:r>
          </a:p>
          <a:p>
            <a:pPr marL="461772" indent="-342900">
              <a:spcAft>
                <a:spcPts val="600"/>
              </a:spcAft>
              <a:buFont typeface="+mj-lt"/>
              <a:buAutoNum type="arabicPeriod" startAt="22"/>
            </a:pPr>
            <a:r>
              <a:rPr lang="en-US" sz="1600" dirty="0" smtClean="0"/>
              <a:t>Zhang, T., Wang, J., Liu, P., and </a:t>
            </a:r>
            <a:r>
              <a:rPr lang="en-US" sz="1600" dirty="0" err="1" smtClean="0"/>
              <a:t>Hou</a:t>
            </a:r>
            <a:r>
              <a:rPr lang="en-US" sz="1600" dirty="0" smtClean="0"/>
              <a:t>, J. 2006. Fall detection by embedding an accelerometer in </a:t>
            </a:r>
            <a:r>
              <a:rPr lang="en-US" sz="1600" dirty="0" err="1" smtClean="0"/>
              <a:t>cellphone</a:t>
            </a:r>
            <a:r>
              <a:rPr lang="en-US" sz="1600" dirty="0" smtClean="0"/>
              <a:t> and using KFD algorithm, </a:t>
            </a:r>
            <a:r>
              <a:rPr lang="en-US" sz="1600" i="1" dirty="0" smtClean="0"/>
              <a:t>International Journal of Computer Science and Network Security</a:t>
            </a:r>
            <a:r>
              <a:rPr lang="en-US" sz="1600" dirty="0" smtClean="0"/>
              <a:t>, 6(10): 277-284.</a:t>
            </a:r>
          </a:p>
          <a:p>
            <a:pPr marL="461772" indent="-342900">
              <a:spcAft>
                <a:spcPts val="600"/>
              </a:spcAft>
              <a:buFont typeface="+mj-lt"/>
              <a:buAutoNum type="arabicPeriod" startAt="22"/>
            </a:pPr>
            <a:r>
              <a:rPr lang="en-US" sz="1600" dirty="0" smtClean="0"/>
              <a:t>Lockhart, J.W., Pulickal, T., and Weiss, G.M. 2012. Applications of mobile activity recognition. In Proceedings of the ACM </a:t>
            </a:r>
            <a:r>
              <a:rPr lang="en-US" sz="1600" dirty="0" err="1" smtClean="0"/>
              <a:t>Ubicomp</a:t>
            </a:r>
            <a:r>
              <a:rPr lang="en-US" sz="1600" dirty="0" smtClean="0"/>
              <a:t> International Workshop on Situation, Activity, and Goal Awareness, Pittsburgh, PA.</a:t>
            </a:r>
          </a:p>
          <a:p>
            <a:pPr marL="461772" indent="-342900">
              <a:spcAft>
                <a:spcPts val="600"/>
              </a:spcAft>
              <a:buFont typeface="+mj-lt"/>
              <a:buAutoNum type="arabicPeriod" startAt="29"/>
            </a:pPr>
            <a:r>
              <a:rPr lang="en-US" sz="1600" dirty="0" smtClean="0">
                <a:latin typeface="Calibri" pitchFamily="34" charset="0"/>
              </a:rPr>
              <a:t>Lockhart, J.W., Weiss, G.M.  </a:t>
            </a:r>
            <a:r>
              <a:rPr lang="en-US" sz="1600" dirty="0" smtClean="0">
                <a:latin typeface="Calibri" pitchFamily="34" charset="0"/>
                <a:hlinkClick r:id="rId2"/>
              </a:rPr>
              <a:t>The Benefits of Personalized Models for Smartphone-Based Activity Recognition</a:t>
            </a:r>
            <a:r>
              <a:rPr lang="en-US" sz="1600" dirty="0" smtClean="0">
                <a:latin typeface="Calibri" pitchFamily="34" charset="0"/>
              </a:rPr>
              <a:t>, </a:t>
            </a:r>
            <a:r>
              <a:rPr lang="en-US" sz="1600" i="1" dirty="0" smtClean="0">
                <a:latin typeface="Calibri" pitchFamily="34" charset="0"/>
              </a:rPr>
              <a:t>Proceedings of the 2014 SIAM International Conference on Data Mining</a:t>
            </a:r>
            <a:r>
              <a:rPr lang="en-US" sz="1600" dirty="0" smtClean="0">
                <a:latin typeface="Calibri" pitchFamily="34" charset="0"/>
              </a:rPr>
              <a:t>, Society for Industrial and Applied Mathematics, Philadelphia, PA, 614-622.</a:t>
            </a:r>
          </a:p>
          <a:p>
            <a:pPr marL="461772" indent="-342900">
              <a:spcAft>
                <a:spcPts val="600"/>
              </a:spcAft>
              <a:buFont typeface="+mj-lt"/>
              <a:buAutoNum type="arabicPeriod" startAt="29"/>
            </a:pPr>
            <a:r>
              <a:rPr lang="en-US" sz="1600" dirty="0" smtClean="0">
                <a:latin typeface="Calibri" pitchFamily="34" charset="0"/>
              </a:rPr>
              <a:t>Weiss, G.M., Lockhart, J.W.,  Pulickal, T.T., McHugh, P., Ronan, I.H., Timko, J.L.  </a:t>
            </a:r>
            <a:r>
              <a:rPr lang="en-US" sz="1600" dirty="0" smtClean="0">
                <a:latin typeface="Calibri" pitchFamily="34" charset="0"/>
                <a:hlinkClick r:id="rId3"/>
              </a:rPr>
              <a:t>Actitracker: A Smartphone-based Activity Recognition System for Improving Health and Well-Being</a:t>
            </a:r>
            <a:r>
              <a:rPr lang="en-US" sz="1600" dirty="0" smtClean="0">
                <a:latin typeface="Calibri" pitchFamily="34" charset="0"/>
              </a:rPr>
              <a:t>, </a:t>
            </a:r>
            <a:r>
              <a:rPr lang="en-US" sz="1600" i="1" dirty="0" smtClean="0">
                <a:latin typeface="Calibri" pitchFamily="34" charset="0"/>
              </a:rPr>
              <a:t>working paper</a:t>
            </a:r>
            <a:r>
              <a:rPr lang="en-US" sz="1600" dirty="0" smtClean="0">
                <a:latin typeface="Calibri" pitchFamily="34" charset="0"/>
              </a:rPr>
              <a:t>.</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133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 </a:t>
            </a:r>
            <a:endParaRPr lang="en-US" dirty="0"/>
          </a:p>
        </p:txBody>
      </p:sp>
      <p:sp>
        <p:nvSpPr>
          <p:cNvPr id="3" name="Content Placeholder 2"/>
          <p:cNvSpPr>
            <a:spLocks noGrp="1"/>
          </p:cNvSpPr>
          <p:nvPr>
            <p:ph idx="1"/>
          </p:nvPr>
        </p:nvSpPr>
        <p:spPr/>
        <p:txBody>
          <a:bodyPr>
            <a:normAutofit/>
          </a:bodyPr>
          <a:lstStyle/>
          <a:p>
            <a:r>
              <a:rPr lang="en-US" dirty="0" smtClean="0"/>
              <a:t>Barometer (Pressure Sensor)</a:t>
            </a:r>
          </a:p>
          <a:p>
            <a:pPr lvl="1"/>
            <a:r>
              <a:rPr lang="en-US" dirty="0" smtClean="0">
                <a:solidFill>
                  <a:srgbClr val="F2F2F2"/>
                </a:solidFill>
              </a:rPr>
              <a:t>Measured in </a:t>
            </a:r>
            <a:r>
              <a:rPr lang="en-US" dirty="0" err="1" smtClean="0">
                <a:solidFill>
                  <a:srgbClr val="F2F2F2"/>
                </a:solidFill>
              </a:rPr>
              <a:t>millibars</a:t>
            </a:r>
            <a:endParaRPr lang="en-US" dirty="0" smtClean="0"/>
          </a:p>
          <a:p>
            <a:pPr lvl="1"/>
            <a:r>
              <a:rPr lang="en-US" dirty="0" smtClean="0"/>
              <a:t>Uses: </a:t>
            </a:r>
          </a:p>
          <a:p>
            <a:pPr lvl="2"/>
            <a:r>
              <a:rPr lang="en-US" dirty="0" smtClean="0"/>
              <a:t>Determine height and changes in height</a:t>
            </a:r>
          </a:p>
          <a:p>
            <a:pPr lvl="3"/>
            <a:r>
              <a:rPr lang="en-US" dirty="0" smtClean="0"/>
              <a:t>Can tell if walking up or down hill; climbing up or down stairs</a:t>
            </a:r>
          </a:p>
          <a:p>
            <a:pPr lvl="3"/>
            <a:r>
              <a:rPr lang="en-US" dirty="0" smtClean="0"/>
              <a:t>Can adjust calories burned based on associated effort</a:t>
            </a:r>
          </a:p>
          <a:p>
            <a:pPr lvl="2"/>
            <a:r>
              <a:rPr lang="en-US" dirty="0" smtClean="0"/>
              <a:t>More accurate and localized weather prediction</a:t>
            </a:r>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 </a:t>
            </a:r>
            <a:endParaRPr lang="en-US" dirty="0"/>
          </a:p>
        </p:txBody>
      </p:sp>
      <p:sp>
        <p:nvSpPr>
          <p:cNvPr id="3" name="Content Placeholder 2"/>
          <p:cNvSpPr>
            <a:spLocks noGrp="1"/>
          </p:cNvSpPr>
          <p:nvPr>
            <p:ph idx="1"/>
          </p:nvPr>
        </p:nvSpPr>
        <p:spPr>
          <a:xfrm>
            <a:off x="457200" y="1775191"/>
            <a:ext cx="8458200" cy="4625609"/>
          </a:xfrm>
        </p:spPr>
        <p:txBody>
          <a:bodyPr/>
          <a:lstStyle/>
          <a:p>
            <a:r>
              <a:rPr lang="en-US" dirty="0" smtClean="0"/>
              <a:t>Light Sensor</a:t>
            </a:r>
          </a:p>
          <a:p>
            <a:pPr lvl="1"/>
            <a:r>
              <a:rPr lang="en-US" dirty="0" smtClean="0"/>
              <a:t>Measured in </a:t>
            </a:r>
            <a:r>
              <a:rPr lang="en-US" dirty="0" err="1" smtClean="0"/>
              <a:t>Luxes</a:t>
            </a:r>
            <a:endParaRPr lang="en-US" dirty="0" smtClean="0"/>
          </a:p>
          <a:p>
            <a:pPr lvl="1"/>
            <a:r>
              <a:rPr lang="en-US" dirty="0" smtClean="0"/>
              <a:t>Uses:</a:t>
            </a:r>
          </a:p>
          <a:p>
            <a:pPr lvl="2"/>
            <a:r>
              <a:rPr lang="en-US" dirty="0" smtClean="0"/>
              <a:t>automatically adjust device display brightness</a:t>
            </a:r>
          </a:p>
          <a:p>
            <a:pPr lvl="2"/>
            <a:r>
              <a:rPr lang="en-US" dirty="0" smtClean="0"/>
              <a:t>Virtual proximity sensor: sense “head” and turn off screen</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 </a:t>
            </a:r>
            <a:endParaRPr lang="en-US" dirty="0"/>
          </a:p>
        </p:txBody>
      </p:sp>
      <p:sp>
        <p:nvSpPr>
          <p:cNvPr id="3" name="Content Placeholder 2"/>
          <p:cNvSpPr>
            <a:spLocks noGrp="1"/>
          </p:cNvSpPr>
          <p:nvPr>
            <p:ph idx="1"/>
          </p:nvPr>
        </p:nvSpPr>
        <p:spPr/>
        <p:txBody>
          <a:bodyPr/>
          <a:lstStyle/>
          <a:p>
            <a:r>
              <a:rPr lang="en-US" dirty="0" smtClean="0"/>
              <a:t>Proximity Sensor and Motion Sensor</a:t>
            </a:r>
          </a:p>
          <a:p>
            <a:pPr lvl="1"/>
            <a:r>
              <a:rPr lang="en-US" dirty="0" smtClean="0">
                <a:solidFill>
                  <a:srgbClr val="F2F2F2"/>
                </a:solidFill>
              </a:rPr>
              <a:t>Measured in centimeters</a:t>
            </a:r>
            <a:endParaRPr lang="en-US" dirty="0" smtClean="0"/>
          </a:p>
          <a:p>
            <a:pPr lvl="1"/>
            <a:r>
              <a:rPr lang="en-US" dirty="0" smtClean="0">
                <a:solidFill>
                  <a:srgbClr val="F2F2F2"/>
                </a:solidFill>
              </a:rPr>
              <a:t>Uses</a:t>
            </a:r>
            <a:endParaRPr lang="en-US" dirty="0" smtClean="0"/>
          </a:p>
          <a:p>
            <a:pPr lvl="2"/>
            <a:r>
              <a:rPr lang="en-US" sz="2400" dirty="0" smtClean="0">
                <a:solidFill>
                  <a:srgbClr val="F2F2F2"/>
                </a:solidFill>
              </a:rPr>
              <a:t>Can be used to recognize gestures w/o touching phone</a:t>
            </a:r>
            <a:endParaRPr lang="en-US" dirty="0" smtClean="0"/>
          </a:p>
          <a:p>
            <a:pPr lvl="2"/>
            <a:r>
              <a:rPr lang="en-US" dirty="0" smtClean="0">
                <a:solidFill>
                  <a:srgbClr val="F2F2F2"/>
                </a:solidFill>
              </a:rPr>
              <a:t>Phone turns display off when placed against ear</a:t>
            </a:r>
            <a:endParaRPr lang="en-US"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 </a:t>
            </a:r>
            <a:endParaRPr lang="en-US" dirty="0"/>
          </a:p>
        </p:txBody>
      </p:sp>
      <p:sp>
        <p:nvSpPr>
          <p:cNvPr id="3" name="Content Placeholder 2"/>
          <p:cNvSpPr>
            <a:spLocks noGrp="1"/>
          </p:cNvSpPr>
          <p:nvPr>
            <p:ph idx="1"/>
          </p:nvPr>
        </p:nvSpPr>
        <p:spPr/>
        <p:txBody>
          <a:bodyPr>
            <a:normAutofit lnSpcReduction="10000"/>
          </a:bodyPr>
          <a:lstStyle/>
          <a:p>
            <a:r>
              <a:rPr lang="en-US" dirty="0" smtClean="0"/>
              <a:t>Location Sensors</a:t>
            </a:r>
          </a:p>
          <a:p>
            <a:pPr lvl="1"/>
            <a:r>
              <a:rPr lang="en-US" dirty="0" smtClean="0">
                <a:solidFill>
                  <a:srgbClr val="F2F2F2"/>
                </a:solidFill>
              </a:rPr>
              <a:t>GPS</a:t>
            </a:r>
            <a:endParaRPr lang="en-US" dirty="0" smtClean="0"/>
          </a:p>
          <a:p>
            <a:pPr lvl="2"/>
            <a:r>
              <a:rPr lang="en-US" dirty="0" smtClean="0">
                <a:solidFill>
                  <a:srgbClr val="F2F2F2"/>
                </a:solidFill>
              </a:rPr>
              <a:t>Accurate to 10ft radius</a:t>
            </a:r>
            <a:endParaRPr lang="en-US" dirty="0" smtClean="0"/>
          </a:p>
          <a:p>
            <a:pPr lvl="1"/>
            <a:r>
              <a:rPr lang="en-US" dirty="0" smtClean="0">
                <a:solidFill>
                  <a:srgbClr val="F2F2F2"/>
                </a:solidFill>
              </a:rPr>
              <a:t>Cell Tower Triangulation &amp; </a:t>
            </a:r>
            <a:r>
              <a:rPr lang="en-US" dirty="0" err="1" smtClean="0">
                <a:solidFill>
                  <a:srgbClr val="F2F2F2"/>
                </a:solidFill>
              </a:rPr>
              <a:t>Wifi</a:t>
            </a:r>
            <a:endParaRPr lang="en-US" dirty="0" smtClean="0"/>
          </a:p>
          <a:p>
            <a:pPr lvl="2"/>
            <a:r>
              <a:rPr lang="en-US" dirty="0" smtClean="0">
                <a:solidFill>
                  <a:srgbClr val="F2F2F2"/>
                </a:solidFill>
              </a:rPr>
              <a:t>Less power required than GPS</a:t>
            </a:r>
          </a:p>
          <a:p>
            <a:pPr lvl="3"/>
            <a:r>
              <a:rPr lang="en-US" dirty="0" smtClean="0">
                <a:solidFill>
                  <a:srgbClr val="F2F2F2"/>
                </a:solidFill>
              </a:rPr>
              <a:t>Cell tower-based location not as accurate</a:t>
            </a:r>
          </a:p>
          <a:p>
            <a:pPr lvl="2"/>
            <a:r>
              <a:rPr lang="en-US" dirty="0" smtClean="0">
                <a:solidFill>
                  <a:srgbClr val="F2F2F2"/>
                </a:solidFill>
              </a:rPr>
              <a:t>Can improve speed of GPS lock and </a:t>
            </a:r>
            <a:r>
              <a:rPr lang="en-US" dirty="0" err="1" smtClean="0">
                <a:solidFill>
                  <a:srgbClr val="F2F2F2"/>
                </a:solidFill>
              </a:rPr>
              <a:t>WiFI</a:t>
            </a:r>
            <a:r>
              <a:rPr lang="en-US" dirty="0" smtClean="0">
                <a:solidFill>
                  <a:srgbClr val="F2F2F2"/>
                </a:solidFill>
              </a:rPr>
              <a:t> can improve accuracy of GPS</a:t>
            </a:r>
            <a:endParaRPr lang="en-US" dirty="0" smtClean="0"/>
          </a:p>
          <a:p>
            <a:pPr lvl="1"/>
            <a:r>
              <a:rPr lang="en-US" dirty="0" smtClean="0">
                <a:solidFill>
                  <a:srgbClr val="F2F2F2"/>
                </a:solidFill>
              </a:rPr>
              <a:t>Uses:</a:t>
            </a:r>
            <a:endParaRPr lang="en-US" dirty="0" smtClean="0"/>
          </a:p>
          <a:p>
            <a:pPr lvl="2"/>
            <a:r>
              <a:rPr lang="en-US" dirty="0" smtClean="0">
                <a:solidFill>
                  <a:srgbClr val="F2F2F2"/>
                </a:solidFill>
              </a:rPr>
              <a:t>Navigation, context awareness (location)</a:t>
            </a:r>
            <a:endParaRPr lang="en-US"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 </a:t>
            </a:r>
            <a:endParaRPr lang="en-US" dirty="0"/>
          </a:p>
        </p:txBody>
      </p:sp>
      <p:sp>
        <p:nvSpPr>
          <p:cNvPr id="3" name="Content Placeholder 2"/>
          <p:cNvSpPr>
            <a:spLocks noGrp="1"/>
          </p:cNvSpPr>
          <p:nvPr>
            <p:ph idx="1"/>
          </p:nvPr>
        </p:nvSpPr>
        <p:spPr/>
        <p:txBody>
          <a:bodyPr/>
          <a:lstStyle/>
          <a:p>
            <a:r>
              <a:rPr lang="en-US" dirty="0" smtClean="0">
                <a:solidFill>
                  <a:srgbClr val="F2F2F2"/>
                </a:solidFill>
              </a:rPr>
              <a:t>Magnetic Field Sensor</a:t>
            </a:r>
            <a:endParaRPr lang="en-US" dirty="0" smtClean="0"/>
          </a:p>
          <a:p>
            <a:pPr lvl="1"/>
            <a:r>
              <a:rPr lang="en-US" dirty="0" smtClean="0">
                <a:solidFill>
                  <a:srgbClr val="F2F2F2"/>
                </a:solidFill>
              </a:rPr>
              <a:t>Measured in </a:t>
            </a:r>
            <a:r>
              <a:rPr lang="en-US" dirty="0" err="1" smtClean="0">
                <a:solidFill>
                  <a:srgbClr val="F2F2F2"/>
                </a:solidFill>
              </a:rPr>
              <a:t>microteslas</a:t>
            </a:r>
            <a:r>
              <a:rPr lang="en-US" dirty="0" smtClean="0">
                <a:solidFill>
                  <a:srgbClr val="F2F2F2"/>
                </a:solidFill>
              </a:rPr>
              <a:t> (per axis)</a:t>
            </a:r>
            <a:endParaRPr lang="en-US" dirty="0" smtClean="0"/>
          </a:p>
          <a:p>
            <a:pPr lvl="1"/>
            <a:r>
              <a:rPr lang="en-US" dirty="0" smtClean="0">
                <a:solidFill>
                  <a:srgbClr val="F2F2F2"/>
                </a:solidFill>
              </a:rPr>
              <a:t>Uses:</a:t>
            </a:r>
          </a:p>
          <a:p>
            <a:pPr lvl="2"/>
            <a:r>
              <a:rPr lang="en-US" dirty="0" smtClean="0">
                <a:solidFill>
                  <a:srgbClr val="F2F2F2"/>
                </a:solidFill>
              </a:rPr>
              <a:t>Compass</a:t>
            </a:r>
          </a:p>
          <a:p>
            <a:pPr lvl="2"/>
            <a:r>
              <a:rPr lang="en-US" dirty="0" smtClean="0">
                <a:solidFill>
                  <a:srgbClr val="F2F2F2"/>
                </a:solidFill>
              </a:rPr>
              <a:t>Potential for use in metal detection</a:t>
            </a:r>
            <a:endParaRPr lang="en-US" dirty="0" smtClean="0"/>
          </a:p>
          <a:p>
            <a:pPr lvl="1"/>
            <a:r>
              <a:rPr lang="en-US" sz="3200" dirty="0" smtClean="0">
                <a:solidFill>
                  <a:srgbClr val="F2F2F2"/>
                </a:solidFill>
              </a:rPr>
              <a:t>Humidity Sensor</a:t>
            </a:r>
            <a:endParaRPr lang="en-US" dirty="0" smtClean="0"/>
          </a:p>
          <a:p>
            <a:pPr lvl="2"/>
            <a:r>
              <a:rPr lang="en-US" dirty="0" smtClean="0">
                <a:solidFill>
                  <a:srgbClr val="F2F2F2"/>
                </a:solidFill>
              </a:rPr>
              <a:t>Track weather and building conditions (especially if multiple users)</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(cont.) </a:t>
            </a:r>
            <a:endParaRPr lang="en-US" dirty="0"/>
          </a:p>
        </p:txBody>
      </p:sp>
      <p:sp>
        <p:nvSpPr>
          <p:cNvPr id="3" name="Content Placeholder 2"/>
          <p:cNvSpPr>
            <a:spLocks noGrp="1"/>
          </p:cNvSpPr>
          <p:nvPr>
            <p:ph idx="1"/>
          </p:nvPr>
        </p:nvSpPr>
        <p:spPr/>
        <p:txBody>
          <a:bodyPr/>
          <a:lstStyle/>
          <a:p>
            <a:r>
              <a:rPr lang="en-US" dirty="0" smtClean="0"/>
              <a:t>Heart Rate Sensor (Samsung Galaxy S5)</a:t>
            </a:r>
          </a:p>
          <a:p>
            <a:pPr lvl="1"/>
            <a:r>
              <a:rPr lang="en-US" dirty="0" smtClean="0"/>
              <a:t>Can simulate with camera by changing in color on finger tip</a:t>
            </a:r>
          </a:p>
          <a:p>
            <a:pPr lvl="1"/>
            <a:r>
              <a:rPr lang="en-US" dirty="0" smtClean="0"/>
              <a:t>Will be included on smart watches</a:t>
            </a:r>
          </a:p>
          <a:p>
            <a:pPr lvl="1"/>
            <a:r>
              <a:rPr lang="en-US" dirty="0" smtClean="0"/>
              <a:t>Uses:</a:t>
            </a:r>
          </a:p>
          <a:p>
            <a:pPr lvl="2"/>
            <a:r>
              <a:rPr lang="en-US" dirty="0" smtClean="0"/>
              <a:t>Fitness applications</a:t>
            </a:r>
          </a:p>
          <a:p>
            <a:pPr lvl="2"/>
            <a:r>
              <a:rPr lang="en-US" dirty="0" smtClean="0"/>
              <a:t>Monitor stress levels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Smart Phone?</a:t>
            </a:r>
            <a:endParaRPr lang="en-US" dirty="0"/>
          </a:p>
        </p:txBody>
      </p:sp>
      <p:sp>
        <p:nvSpPr>
          <p:cNvPr id="3" name="Content Placeholder 2"/>
          <p:cNvSpPr>
            <a:spLocks noGrp="1"/>
          </p:cNvSpPr>
          <p:nvPr>
            <p:ph idx="1"/>
          </p:nvPr>
        </p:nvSpPr>
        <p:spPr/>
        <p:txBody>
          <a:bodyPr>
            <a:normAutofit/>
          </a:bodyPr>
          <a:lstStyle/>
          <a:p>
            <a:r>
              <a:rPr lang="en-US" dirty="0" smtClean="0"/>
              <a:t>A smart phone is a ___________ </a:t>
            </a:r>
            <a:br>
              <a:rPr lang="en-US" dirty="0" smtClean="0"/>
            </a:br>
            <a:r>
              <a:rPr lang="en-US" sz="2600" dirty="0" smtClean="0"/>
              <a:t>(think about separate devices it can replace)</a:t>
            </a:r>
          </a:p>
          <a:p>
            <a:pPr lvl="1">
              <a:lnSpc>
                <a:spcPts val="2600"/>
              </a:lnSpc>
            </a:pPr>
            <a:r>
              <a:rPr lang="en-US" sz="2500" dirty="0" smtClean="0"/>
              <a:t>Mobile “phone”</a:t>
            </a:r>
          </a:p>
          <a:p>
            <a:pPr lvl="1">
              <a:lnSpc>
                <a:spcPts val="2600"/>
              </a:lnSpc>
            </a:pPr>
            <a:r>
              <a:rPr lang="en-US" sz="2500" dirty="0" smtClean="0"/>
              <a:t>Internet connected computer (web, email, etc.)</a:t>
            </a:r>
          </a:p>
          <a:p>
            <a:pPr lvl="1">
              <a:lnSpc>
                <a:spcPts val="2600"/>
              </a:lnSpc>
            </a:pPr>
            <a:r>
              <a:rPr lang="en-US" sz="2500" dirty="0" smtClean="0"/>
              <a:t>Music device (MP3 player)</a:t>
            </a:r>
          </a:p>
          <a:p>
            <a:pPr lvl="1">
              <a:lnSpc>
                <a:spcPts val="2600"/>
              </a:lnSpc>
            </a:pPr>
            <a:r>
              <a:rPr lang="en-US" sz="2500" dirty="0" smtClean="0"/>
              <a:t>Gaming device</a:t>
            </a:r>
          </a:p>
          <a:p>
            <a:pPr lvl="1">
              <a:lnSpc>
                <a:spcPts val="2600"/>
              </a:lnSpc>
            </a:pPr>
            <a:r>
              <a:rPr lang="en-US" sz="2500" dirty="0" smtClean="0"/>
              <a:t>Camera &amp; video recorder</a:t>
            </a:r>
          </a:p>
          <a:p>
            <a:pPr lvl="1">
              <a:lnSpc>
                <a:spcPts val="2600"/>
              </a:lnSpc>
            </a:pPr>
            <a:r>
              <a:rPr lang="en-US" sz="2500" dirty="0" smtClean="0"/>
              <a:t>PDA: calendar, address book, etc.</a:t>
            </a:r>
          </a:p>
          <a:p>
            <a:pPr lvl="1">
              <a:lnSpc>
                <a:spcPts val="2600"/>
              </a:lnSpc>
            </a:pPr>
            <a:r>
              <a:rPr lang="en-US" sz="2500" dirty="0" smtClean="0"/>
              <a:t>GPS-enabled map and guide</a:t>
            </a:r>
          </a:p>
          <a:p>
            <a:pPr lvl="1">
              <a:lnSpc>
                <a:spcPts val="2600"/>
              </a:lnSpc>
            </a:pPr>
            <a:r>
              <a:rPr lang="en-US" sz="2500" dirty="0" smtClean="0"/>
              <a:t>Sensor array   </a:t>
            </a:r>
          </a:p>
          <a:p>
            <a:pPr lvl="2"/>
            <a:endParaRPr lang="en-US" dirty="0" smtClean="0"/>
          </a:p>
          <a:p>
            <a:pPr lvl="1"/>
            <a:endParaRPr lang="en-US" dirty="0"/>
          </a:p>
        </p:txBody>
      </p:sp>
      <p:sp>
        <p:nvSpPr>
          <p:cNvPr id="7" name="Date Placeholder 6"/>
          <p:cNvSpPr>
            <a:spLocks noGrp="1"/>
          </p:cNvSpPr>
          <p:nvPr>
            <p:ph type="dt" sz="half" idx="10"/>
          </p:nvPr>
        </p:nvSpPr>
        <p:spPr/>
        <p:txBody>
          <a:bodyPr/>
          <a:lstStyle/>
          <a:p>
            <a:r>
              <a:rPr lang="en-US" smtClean="0"/>
              <a:t>7/23/2014</a:t>
            </a:r>
            <a:endParaRPr lang="en-US" dirty="0"/>
          </a:p>
        </p:txBody>
      </p:sp>
      <p:sp>
        <p:nvSpPr>
          <p:cNvPr id="8" name="Slide Number Placeholder 7"/>
          <p:cNvSpPr>
            <a:spLocks noGrp="1"/>
          </p:cNvSpPr>
          <p:nvPr>
            <p:ph type="sldNum" sz="quarter" idx="12"/>
          </p:nvPr>
        </p:nvSpPr>
        <p:spPr/>
        <p:txBody>
          <a:bodyPr/>
          <a:lstStyle/>
          <a:p>
            <a:fld id="{13EEC2AF-DB56-4B97-A4EE-4677677E2903}" type="slidenum">
              <a:rPr lang="en-US" smtClean="0"/>
              <a:pPr/>
              <a:t>2</a:t>
            </a:fld>
            <a:endParaRPr lang="en-US" dirty="0"/>
          </a:p>
        </p:txBody>
      </p:sp>
      <p:sp>
        <p:nvSpPr>
          <p:cNvPr id="9" name="Footer Placeholder 8"/>
          <p:cNvSpPr>
            <a:spLocks noGrp="1"/>
          </p:cNvSpPr>
          <p:nvPr>
            <p:ph type="ftr" sz="quarter" idx="11"/>
          </p:nvPr>
        </p:nvSpPr>
        <p:spPr/>
        <p:txBody>
          <a:bodyPr/>
          <a:lstStyle/>
          <a:p>
            <a:r>
              <a:rPr lang="en-US" smtClean="0"/>
              <a:t>Gary M. Weiss         DMIN/WORLDCOMP  '14 Tutorial</a:t>
            </a:r>
            <a:endParaRPr lang="en-US" dirty="0"/>
          </a:p>
        </p:txBody>
      </p:sp>
      <p:pic>
        <p:nvPicPr>
          <p:cNvPr id="3076" name="Picture 4" descr="http://www.androidarena.com/wp-content/uploads/2010/02/11UPDATED-Samsung-I8520-is-an-Android-phone-with-built-in-projector.jpg"/>
          <p:cNvPicPr>
            <a:picLocks noChangeAspect="1" noChangeArrowheads="1"/>
          </p:cNvPicPr>
          <p:nvPr/>
        </p:nvPicPr>
        <p:blipFill>
          <a:blip r:embed="rId2" cstate="print"/>
          <a:srcRect l="33213" t="7220" r="35018" b="22021"/>
          <a:stretch>
            <a:fillRect/>
          </a:stretch>
        </p:blipFill>
        <p:spPr bwMode="auto">
          <a:xfrm>
            <a:off x="7772400" y="228600"/>
            <a:ext cx="464977" cy="1035630"/>
          </a:xfrm>
          <a:prstGeom prst="rect">
            <a:avLst/>
          </a:prstGeom>
          <a:noFill/>
        </p:spPr>
      </p:pic>
      <p:pic>
        <p:nvPicPr>
          <p:cNvPr id="1026" name="Picture 2" descr="C:\Users\Gary Weiss\AppData\Local\Microsoft\Windows\Temporary Internet Files\Content.IE5\E9U2GYLM\MC900188237[1].wmf"/>
          <p:cNvPicPr>
            <a:picLocks noChangeAspect="1" noChangeArrowheads="1"/>
          </p:cNvPicPr>
          <p:nvPr/>
        </p:nvPicPr>
        <p:blipFill>
          <a:blip r:embed="rId3" cstate="print"/>
          <a:srcRect/>
          <a:stretch>
            <a:fillRect/>
          </a:stretch>
        </p:blipFill>
        <p:spPr bwMode="auto">
          <a:xfrm>
            <a:off x="3048000" y="5562600"/>
            <a:ext cx="685800" cy="10949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20</a:t>
            </a:fld>
            <a:endParaRPr lang="en-US"/>
          </a:p>
        </p:txBody>
      </p:sp>
      <p:sp>
        <p:nvSpPr>
          <p:cNvPr id="7" name="Title 1"/>
          <p:cNvSpPr txBox="1">
            <a:spLocks/>
          </p:cNvSpPr>
          <p:nvPr/>
        </p:nvSpPr>
        <p:spPr>
          <a:xfrm>
            <a:off x="762000" y="381000"/>
            <a:ext cx="8013192" cy="993648"/>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700" b="1" i="0" u="none" strike="noStrike" kern="1200" cap="none" spc="0" normalizeH="0" baseline="0" noProof="0" dirty="0" smtClean="0">
                <a:ln>
                  <a:noFill/>
                </a:ln>
                <a:solidFill>
                  <a:srgbClr val="A4CA1B"/>
                </a:solidFill>
                <a:effectLst/>
                <a:uLnTx/>
                <a:uFillTx/>
                <a:latin typeface="+mj-lt"/>
                <a:ea typeface="+mj-ea"/>
                <a:cs typeface="+mj-cs"/>
              </a:rPr>
              <a:t>Resource Usa</a:t>
            </a:r>
            <a:r>
              <a:rPr lang="en-US" sz="4700" b="1" noProof="0" dirty="0" smtClean="0">
                <a:solidFill>
                  <a:srgbClr val="A4CA1B"/>
                </a:solidFill>
                <a:latin typeface="+mj-lt"/>
                <a:ea typeface="+mj-ea"/>
                <a:cs typeface="+mj-cs"/>
              </a:rPr>
              <a:t>ge</a:t>
            </a:r>
            <a:endParaRPr kumimoji="0" lang="en-US" sz="4700" b="1" i="0" u="none" strike="noStrike" kern="1200" cap="none" spc="0" normalizeH="0" baseline="0" noProof="0" dirty="0">
              <a:ln>
                <a:noFill/>
              </a:ln>
              <a:solidFill>
                <a:srgbClr val="A4CA1B"/>
              </a:solidFill>
              <a:effectLst/>
              <a:uLnTx/>
              <a:uFillTx/>
              <a:latin typeface="+mj-lt"/>
              <a:ea typeface="+mj-ea"/>
              <a:cs typeface="+mj-cs"/>
            </a:endParaRPr>
          </a:p>
        </p:txBody>
      </p:sp>
      <p:sp>
        <p:nvSpPr>
          <p:cNvPr id="8" name="Text Placeholder 2"/>
          <p:cNvSpPr txBox="1">
            <a:spLocks/>
          </p:cNvSpPr>
          <p:nvPr/>
        </p:nvSpPr>
        <p:spPr>
          <a:xfrm>
            <a:off x="685800" y="1447800"/>
            <a:ext cx="8022336" cy="533400"/>
          </a:xfrm>
          <a:prstGeom prst="rect">
            <a:avLst/>
          </a:prstGeom>
        </p:spPr>
        <p:txBody>
          <a:bodyPr vert="horz" lIns="146304" tIns="0" rIns="45720" bIns="0" rtlCol="0" anchor="t">
            <a:normAutofit/>
          </a:bodyPr>
          <a:lstStyle/>
          <a:p>
            <a:pPr marL="0" marR="0" lvl="0" indent="0" algn="l" defTabSz="914400" rtl="0" eaLnBrk="1" fontAlgn="auto" latinLnBrk="0" hangingPunct="1">
              <a:lnSpc>
                <a:spcPct val="100000"/>
              </a:lnSpc>
              <a:spcBef>
                <a:spcPts val="0"/>
              </a:spcBef>
              <a:spcAft>
                <a:spcPts val="0"/>
              </a:spcAft>
              <a:buClr>
                <a:srgbClr val="A4CA1B"/>
              </a:buClr>
              <a:buSzPct val="80000"/>
              <a:buFont typeface="Wingdings 2"/>
              <a:buNone/>
              <a:tabLst/>
              <a:defRPr/>
            </a:pPr>
            <a:r>
              <a:rPr kumimoji="0" lang="en-US" sz="2800" b="0" i="0" u="none" strike="noStrike" kern="1200" cap="none" spc="0" normalizeH="0" baseline="0" noProof="0" dirty="0" smtClean="0">
                <a:ln>
                  <a:noFill/>
                </a:ln>
                <a:solidFill>
                  <a:srgbClr val="FFFFFF"/>
                </a:solidFill>
                <a:effectLst/>
                <a:uLnTx/>
                <a:uFillTx/>
                <a:latin typeface="+mn-lt"/>
                <a:ea typeface="+mn-ea"/>
                <a:cs typeface="+mn-cs"/>
              </a:rPr>
              <a:t>Battery</a:t>
            </a:r>
            <a:r>
              <a:rPr kumimoji="0" lang="en-US" sz="2800" b="0" i="0" u="none" strike="noStrike" kern="1200" cap="none" spc="0" normalizeH="0" noProof="0" dirty="0" smtClean="0">
                <a:ln>
                  <a:noFill/>
                </a:ln>
                <a:solidFill>
                  <a:srgbClr val="FFFFFF"/>
                </a:solidFill>
                <a:effectLst/>
                <a:uLnTx/>
                <a:uFillTx/>
                <a:latin typeface="+mn-lt"/>
                <a:ea typeface="+mn-ea"/>
                <a:cs typeface="+mn-cs"/>
              </a:rPr>
              <a:t> Life</a:t>
            </a:r>
            <a:r>
              <a:rPr kumimoji="0" lang="en-US" sz="2000" b="0" i="0" u="none" strike="noStrike" kern="1200" cap="none" spc="0" normalizeH="0" baseline="0" noProof="0" dirty="0" smtClean="0">
                <a:ln>
                  <a:noFill/>
                </a:ln>
                <a:solidFill>
                  <a:srgbClr val="FFFFFF"/>
                </a:solidFill>
                <a:effectLst/>
                <a:uLnTx/>
                <a:uFillTx/>
                <a:latin typeface="+mn-lt"/>
                <a:ea typeface="+mn-ea"/>
                <a:cs typeface="+mn-cs"/>
              </a:rPr>
              <a:t>, RAM &amp; CPU</a:t>
            </a:r>
            <a:endParaRPr kumimoji="0" lang="en-US" sz="2000" b="0" i="0" u="none" strike="noStrike" kern="1200" cap="none" spc="0" normalizeH="0" baseline="0" noProof="0" dirty="0">
              <a:ln>
                <a:noFill/>
              </a:ln>
              <a:solidFill>
                <a:srgbClr val="FFFFFF"/>
              </a:solidFill>
              <a:effectLst/>
              <a:uLnTx/>
              <a:uFillTx/>
              <a:latin typeface="+mn-lt"/>
              <a:ea typeface="+mn-ea"/>
              <a:cs typeface="+mn-cs"/>
            </a:endParaRPr>
          </a:p>
        </p:txBody>
      </p:sp>
      <p:pic>
        <p:nvPicPr>
          <p:cNvPr id="9" name="Picture 2"/>
          <p:cNvPicPr>
            <a:picLocks noChangeAspect="1" noChangeArrowheads="1"/>
          </p:cNvPicPr>
          <p:nvPr/>
        </p:nvPicPr>
        <p:blipFill>
          <a:blip r:embed="rId2" cstate="print"/>
          <a:srcRect/>
          <a:stretch>
            <a:fillRect/>
          </a:stretch>
        </p:blipFill>
        <p:spPr bwMode="auto">
          <a:xfrm>
            <a:off x="6096000" y="457200"/>
            <a:ext cx="2453640" cy="1752600"/>
          </a:xfrm>
          <a:prstGeom prst="rect">
            <a:avLst/>
          </a:prstGeom>
          <a:noFill/>
          <a:ln w="9525">
            <a:noFill/>
            <a:miter lim="800000"/>
            <a:headEnd/>
            <a:tailEnd/>
          </a:ln>
          <a:effectLst/>
        </p:spPr>
      </p:pic>
      <p:pic>
        <p:nvPicPr>
          <p:cNvPr id="10" name="Picture 3"/>
          <p:cNvPicPr>
            <a:picLocks noChangeAspect="1" noChangeArrowheads="1"/>
          </p:cNvPicPr>
          <p:nvPr/>
        </p:nvPicPr>
        <p:blipFill>
          <a:blip r:embed="rId3" cstate="print"/>
          <a:srcRect/>
          <a:stretch>
            <a:fillRect/>
          </a:stretch>
        </p:blipFill>
        <p:spPr bwMode="auto">
          <a:xfrm>
            <a:off x="762000" y="3733800"/>
            <a:ext cx="2854452" cy="2283562"/>
          </a:xfrm>
          <a:prstGeom prst="rect">
            <a:avLst/>
          </a:prstGeom>
          <a:noFill/>
          <a:ln w="9525">
            <a:noFill/>
            <a:miter lim="800000"/>
            <a:headEnd/>
            <a:tailEnd/>
          </a:ln>
          <a:effectLst/>
        </p:spPr>
      </p:pic>
      <p:sp>
        <p:nvSpPr>
          <p:cNvPr id="11" name="TextBox 10"/>
          <p:cNvSpPr txBox="1"/>
          <p:nvPr/>
        </p:nvSpPr>
        <p:spPr>
          <a:xfrm>
            <a:off x="4191000" y="2743200"/>
            <a:ext cx="4800600" cy="3785652"/>
          </a:xfrm>
          <a:prstGeom prst="rect">
            <a:avLst/>
          </a:prstGeom>
          <a:noFill/>
        </p:spPr>
        <p:txBody>
          <a:bodyPr wrap="square" rtlCol="0">
            <a:spAutoFit/>
          </a:bodyPr>
          <a:lstStyle/>
          <a:p>
            <a:r>
              <a:rPr lang="en-US" sz="2400" b="1" dirty="0" smtClean="0">
                <a:solidFill>
                  <a:schemeClr val="bg1"/>
                </a:solidFill>
                <a:latin typeface="Andalus" pitchFamily="18" charset="-78"/>
                <a:cs typeface="Andalus" pitchFamily="18" charset="-78"/>
              </a:rPr>
              <a:t>“Smart phone sensor mining is NOT the phone’s main priority and this sometimes becomes very evident” – Gary Weiss (2011)</a:t>
            </a:r>
          </a:p>
          <a:p>
            <a:endParaRPr lang="en-US" sz="2400" b="1" dirty="0" smtClean="0">
              <a:solidFill>
                <a:schemeClr val="bg1"/>
              </a:solidFill>
              <a:latin typeface="Andalus" pitchFamily="18" charset="-78"/>
              <a:cs typeface="Andalus" pitchFamily="18" charset="-78"/>
            </a:endParaRPr>
          </a:p>
          <a:p>
            <a:r>
              <a:rPr lang="en-US" sz="2400" b="1" dirty="0" smtClean="0">
                <a:solidFill>
                  <a:schemeClr val="bg1"/>
                </a:solidFill>
                <a:latin typeface="Andalus" pitchFamily="18" charset="-78"/>
                <a:cs typeface="Andalus" pitchFamily="18" charset="-78"/>
              </a:rPr>
              <a:t>“Continuous sensor mining is becoming common, a more central task as mHealth apps proliferate, and the phones are adapting” – </a:t>
            </a:r>
          </a:p>
          <a:p>
            <a:r>
              <a:rPr lang="en-US" sz="2400" b="1" dirty="0" smtClean="0">
                <a:solidFill>
                  <a:schemeClr val="bg1"/>
                </a:solidFill>
                <a:latin typeface="Andalus" pitchFamily="18" charset="-78"/>
                <a:cs typeface="Andalus" pitchFamily="18" charset="-78"/>
              </a:rPr>
              <a:t>Gary Weiss (2014)</a:t>
            </a:r>
            <a:endParaRPr lang="en-US" sz="24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382000" cy="1252728"/>
          </a:xfrm>
        </p:spPr>
        <p:txBody>
          <a:bodyPr>
            <a:normAutofit/>
          </a:bodyPr>
          <a:lstStyle/>
          <a:p>
            <a:r>
              <a:rPr lang="en-US" dirty="0" smtClean="0"/>
              <a:t>Sensors and Battery Life</a:t>
            </a:r>
            <a:endParaRPr lang="en-US" dirty="0"/>
          </a:p>
        </p:txBody>
      </p:sp>
      <p:sp>
        <p:nvSpPr>
          <p:cNvPr id="3" name="Content Placeholder 2"/>
          <p:cNvSpPr>
            <a:spLocks noGrp="1"/>
          </p:cNvSpPr>
          <p:nvPr>
            <p:ph idx="1"/>
          </p:nvPr>
        </p:nvSpPr>
        <p:spPr>
          <a:xfrm>
            <a:off x="304800" y="1775191"/>
            <a:ext cx="8534400" cy="4625609"/>
          </a:xfrm>
        </p:spPr>
        <p:txBody>
          <a:bodyPr>
            <a:normAutofit lnSpcReduction="10000"/>
          </a:bodyPr>
          <a:lstStyle/>
          <a:p>
            <a:r>
              <a:rPr lang="en-US" dirty="0" smtClean="0"/>
              <a:t>Continuous monitoring of sensors </a:t>
            </a:r>
            <a:r>
              <a:rPr lang="en-US" u="sng" dirty="0" smtClean="0"/>
              <a:t>was</a:t>
            </a:r>
            <a:r>
              <a:rPr lang="en-US" dirty="0" smtClean="0"/>
              <a:t> either not considered or viewed as secondary</a:t>
            </a:r>
          </a:p>
          <a:p>
            <a:pPr lvl="1"/>
            <a:r>
              <a:rPr lang="en-US" dirty="0" smtClean="0"/>
              <a:t>Example: Android hibernation is key to saving power, but puts sensors to sleep!</a:t>
            </a:r>
            <a:r>
              <a:rPr lang="en-US" baseline="30000" dirty="0" smtClean="0"/>
              <a:t>18</a:t>
            </a:r>
          </a:p>
          <a:p>
            <a:pPr lvl="2"/>
            <a:r>
              <a:rPr lang="en-US" dirty="0" smtClean="0"/>
              <a:t>Work around involved preventing hibernation but turn screen off (but CPU still awake)</a:t>
            </a:r>
          </a:p>
          <a:p>
            <a:pPr lvl="1"/>
            <a:r>
              <a:rPr lang="en-US" dirty="0" smtClean="0"/>
              <a:t>Now recognized sensors need to run continuously</a:t>
            </a:r>
          </a:p>
          <a:p>
            <a:pPr lvl="2">
              <a:spcAft>
                <a:spcPts val="300"/>
              </a:spcAft>
            </a:pPr>
            <a:r>
              <a:rPr lang="en-US" dirty="0" smtClean="0"/>
              <a:t>Apple M7 motion coprocessor introduced in 2013</a:t>
            </a:r>
          </a:p>
          <a:p>
            <a:r>
              <a:rPr lang="en-US" dirty="0" smtClean="0"/>
              <a:t>Still cannot always monitor sensors in low power mode</a:t>
            </a:r>
          </a:p>
          <a:p>
            <a:pPr lvl="1"/>
            <a:endParaRPr lang="en-US"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Consumption</a:t>
            </a:r>
            <a:endParaRPr lang="en-US" dirty="0"/>
          </a:p>
        </p:txBody>
      </p:sp>
      <p:sp>
        <p:nvSpPr>
          <p:cNvPr id="3" name="Content Placeholder 2"/>
          <p:cNvSpPr>
            <a:spLocks noGrp="1"/>
          </p:cNvSpPr>
          <p:nvPr>
            <p:ph idx="1"/>
          </p:nvPr>
        </p:nvSpPr>
        <p:spPr/>
        <p:txBody>
          <a:bodyPr/>
          <a:lstStyle/>
          <a:p>
            <a:r>
              <a:rPr lang="en-US" dirty="0" smtClean="0"/>
              <a:t>GPS localization take lots of power</a:t>
            </a:r>
          </a:p>
          <a:p>
            <a:pPr lvl="1"/>
            <a:r>
              <a:rPr lang="en-US" dirty="0" smtClean="0"/>
              <a:t>Turn off GPS when not needed/when inside</a:t>
            </a:r>
            <a:r>
              <a:rPr lang="en-US" baseline="30000" dirty="0" smtClean="0"/>
              <a:t>23</a:t>
            </a:r>
          </a:p>
          <a:p>
            <a:pPr lvl="2"/>
            <a:r>
              <a:rPr lang="en-US" dirty="0" smtClean="0"/>
              <a:t>uses cell towers not GPS to determine when go outside</a:t>
            </a:r>
          </a:p>
          <a:p>
            <a:pPr lvl="1"/>
            <a:r>
              <a:rPr lang="en-US" dirty="0" smtClean="0"/>
              <a:t>Sample at lower rate if acceptable to application</a:t>
            </a:r>
          </a:p>
          <a:p>
            <a:pPr lvl="2"/>
            <a:r>
              <a:rPr lang="en-US" dirty="0" smtClean="0"/>
              <a:t>But because GPS lock takes time (~1 min) and energy, small reductions in high sampling rates not helpful</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Consumption</a:t>
            </a:r>
            <a:endParaRPr lang="en-US" dirty="0"/>
          </a:p>
        </p:txBody>
      </p:sp>
      <p:sp>
        <p:nvSpPr>
          <p:cNvPr id="3" name="Content Placeholder 2"/>
          <p:cNvSpPr>
            <a:spLocks noGrp="1"/>
          </p:cNvSpPr>
          <p:nvPr>
            <p:ph idx="1"/>
          </p:nvPr>
        </p:nvSpPr>
        <p:spPr>
          <a:xfrm>
            <a:off x="457200" y="1775191"/>
            <a:ext cx="8458200" cy="4625609"/>
          </a:xfrm>
        </p:spPr>
        <p:txBody>
          <a:bodyPr>
            <a:normAutofit/>
          </a:bodyPr>
          <a:lstStyle/>
          <a:p>
            <a:r>
              <a:rPr lang="en-US" dirty="0" smtClean="0"/>
              <a:t>Uploading data can take significant power</a:t>
            </a:r>
          </a:p>
          <a:p>
            <a:pPr lvl="1"/>
            <a:r>
              <a:rPr lang="en-US" dirty="0" smtClean="0"/>
              <a:t>Upload via cellular network takes even more if cell phone tower is far away</a:t>
            </a:r>
          </a:p>
          <a:p>
            <a:pPr lvl="1"/>
            <a:r>
              <a:rPr lang="en-US" dirty="0" err="1" smtClean="0"/>
              <a:t>WiFi</a:t>
            </a:r>
            <a:r>
              <a:rPr lang="en-US" dirty="0" smtClean="0"/>
              <a:t> takes less power than cellular</a:t>
            </a:r>
          </a:p>
          <a:p>
            <a:pPr lvl="2"/>
            <a:r>
              <a:rPr lang="en-US" dirty="0" smtClean="0"/>
              <a:t>If transmission not time-sensitive then store and send</a:t>
            </a:r>
          </a:p>
          <a:p>
            <a:pPr lvl="2"/>
            <a:r>
              <a:rPr lang="en-US" dirty="0" smtClean="0"/>
              <a:t>Actitracker and many other apps let you set your preferences (e.g., </a:t>
            </a:r>
            <a:r>
              <a:rPr lang="en-US" dirty="0" err="1" smtClean="0"/>
              <a:t>WiFi</a:t>
            </a:r>
            <a:r>
              <a:rPr lang="en-US" dirty="0" smtClean="0"/>
              <a:t> only)</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Consumption for WISDM</a:t>
            </a:r>
            <a:r>
              <a:rPr lang="en-US" sz="4000" baseline="30000" dirty="0" smtClean="0">
                <a:latin typeface="Arial" pitchFamily="34" charset="0"/>
                <a:cs typeface="Arial" pitchFamily="34" charset="0"/>
              </a:rPr>
              <a:t>18</a:t>
            </a:r>
            <a:r>
              <a:rPr lang="en-US" dirty="0" smtClean="0"/>
              <a:t> </a:t>
            </a:r>
            <a:endParaRPr lang="en-US" dirty="0"/>
          </a:p>
        </p:txBody>
      </p:sp>
      <p:graphicFrame>
        <p:nvGraphicFramePr>
          <p:cNvPr id="7" name="Content Placeholder 6"/>
          <p:cNvGraphicFramePr>
            <a:graphicFrameLocks noGrp="1"/>
          </p:cNvGraphicFramePr>
          <p:nvPr>
            <p:ph idx="1"/>
          </p:nvPr>
        </p:nvGraphicFramePr>
        <p:xfrm>
          <a:off x="2209800" y="1981200"/>
          <a:ext cx="3838639" cy="1483360"/>
        </p:xfrm>
        <a:graphic>
          <a:graphicData uri="http://schemas.openxmlformats.org/drawingml/2006/table">
            <a:tbl>
              <a:tblPr firstRow="1" bandRow="1">
                <a:tableStyleId>{21E4AEA4-8DFA-4A89-87EB-49C32662AFE0}</a:tableStyleId>
              </a:tblPr>
              <a:tblGrid>
                <a:gridCol w="2192719"/>
                <a:gridCol w="1645920"/>
              </a:tblGrid>
              <a:tr h="370840">
                <a:tc>
                  <a:txBody>
                    <a:bodyPr/>
                    <a:lstStyle/>
                    <a:p>
                      <a:r>
                        <a:rPr lang="en-US" dirty="0" smtClean="0"/>
                        <a:t>Activity</a:t>
                      </a:r>
                      <a:endParaRPr lang="en-US" dirty="0"/>
                    </a:p>
                  </a:txBody>
                  <a:tcPr/>
                </a:tc>
                <a:tc>
                  <a:txBody>
                    <a:bodyPr/>
                    <a:lstStyle/>
                    <a:p>
                      <a:r>
                        <a:rPr lang="en-US" dirty="0" smtClean="0"/>
                        <a:t>Power (Watts)</a:t>
                      </a:r>
                      <a:endParaRPr lang="en-US" dirty="0"/>
                    </a:p>
                  </a:txBody>
                  <a:tcPr/>
                </a:tc>
              </a:tr>
              <a:tr h="370840">
                <a:tc>
                  <a:txBody>
                    <a:bodyPr/>
                    <a:lstStyle/>
                    <a:p>
                      <a:r>
                        <a:rPr lang="en-US" dirty="0" smtClean="0"/>
                        <a:t>Android</a:t>
                      </a:r>
                      <a:endParaRPr lang="en-US" dirty="0"/>
                    </a:p>
                  </a:txBody>
                  <a:tcPr/>
                </a:tc>
                <a:tc>
                  <a:txBody>
                    <a:bodyPr/>
                    <a:lstStyle/>
                    <a:p>
                      <a:pPr algn="ctr"/>
                      <a:r>
                        <a:rPr lang="en-US" dirty="0" smtClean="0"/>
                        <a:t>0.001</a:t>
                      </a:r>
                      <a:endParaRPr lang="en-US" dirty="0"/>
                    </a:p>
                  </a:txBody>
                  <a:tcPr/>
                </a:tc>
              </a:tr>
              <a:tr h="370840">
                <a:tc>
                  <a:txBody>
                    <a:bodyPr/>
                    <a:lstStyle/>
                    <a:p>
                      <a:r>
                        <a:rPr lang="en-US" dirty="0" smtClean="0"/>
                        <a:t>Sensor Collector</a:t>
                      </a:r>
                      <a:endParaRPr lang="en-US" dirty="0"/>
                    </a:p>
                  </a:txBody>
                  <a:tcPr/>
                </a:tc>
                <a:tc>
                  <a:txBody>
                    <a:bodyPr/>
                    <a:lstStyle/>
                    <a:p>
                      <a:pPr algn="ctr"/>
                      <a:r>
                        <a:rPr lang="en-US" dirty="0" smtClean="0"/>
                        <a:t>0.043</a:t>
                      </a:r>
                      <a:endParaRPr lang="en-US" dirty="0"/>
                    </a:p>
                  </a:txBody>
                  <a:tcPr/>
                </a:tc>
              </a:tr>
              <a:tr h="370840">
                <a:tc>
                  <a:txBody>
                    <a:bodyPr/>
                    <a:lstStyle/>
                    <a:p>
                      <a:r>
                        <a:rPr lang="en-US" dirty="0" smtClean="0"/>
                        <a:t>Lit up Screen</a:t>
                      </a:r>
                      <a:endParaRPr lang="en-US" dirty="0"/>
                    </a:p>
                  </a:txBody>
                  <a:tcPr/>
                </a:tc>
                <a:tc>
                  <a:txBody>
                    <a:bodyPr/>
                    <a:lstStyle/>
                    <a:p>
                      <a:pPr algn="ctr"/>
                      <a:r>
                        <a:rPr lang="en-US" dirty="0" smtClean="0"/>
                        <a:t>0.525</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24</a:t>
            </a:fld>
            <a:endParaRPr lang="en-US" dirty="0"/>
          </a:p>
        </p:txBody>
      </p:sp>
      <p:sp>
        <p:nvSpPr>
          <p:cNvPr id="8" name="Content Placeholder 2"/>
          <p:cNvSpPr txBox="1">
            <a:spLocks/>
          </p:cNvSpPr>
          <p:nvPr/>
        </p:nvSpPr>
        <p:spPr>
          <a:xfrm>
            <a:off x="457200" y="4038600"/>
            <a:ext cx="8458200" cy="2133600"/>
          </a:xfrm>
          <a:prstGeom prst="rect">
            <a:avLst/>
          </a:prstGeom>
        </p:spPr>
        <p:txBody>
          <a:bodyPr vert="horz" lIns="54864" tIns="91440" rtlCol="0">
            <a:normAutofit fontScale="85000" lnSpcReduction="20000"/>
          </a:bodyPr>
          <a:lstStyle/>
          <a:p>
            <a:pPr marL="438912" marR="0" lvl="0" indent="-320040" algn="l" defTabSz="914400" rtl="0" eaLnBrk="1" fontAlgn="auto" latinLnBrk="0" hangingPunct="1">
              <a:lnSpc>
                <a:spcPct val="100000"/>
              </a:lnSpc>
              <a:spcBef>
                <a:spcPts val="0"/>
              </a:spcBef>
              <a:spcAft>
                <a:spcPts val="0"/>
              </a:spcAft>
              <a:buClr>
                <a:srgbClr val="A4CA1B"/>
              </a:buClr>
              <a:buSzPct val="80000"/>
              <a:buFont typeface="Wingdings 2"/>
              <a:buChar char=""/>
              <a:tabLst/>
              <a:defRPr/>
            </a:pPr>
            <a:r>
              <a:rPr kumimoji="0" lang="en-US" sz="2800" b="0" i="0" u="none" strike="noStrike" kern="1200" cap="none" spc="0" normalizeH="0" baseline="0" noProof="0" dirty="0" smtClean="0">
                <a:ln>
                  <a:noFill/>
                </a:ln>
                <a:solidFill>
                  <a:schemeClr val="bg1">
                    <a:lumMod val="95000"/>
                  </a:schemeClr>
                </a:solidFill>
                <a:effectLst/>
                <a:uLnTx/>
                <a:uFillTx/>
                <a:latin typeface="+mn-lt"/>
                <a:ea typeface="+mn-ea"/>
                <a:cs typeface="+mn-cs"/>
              </a:rPr>
              <a:t>Battery Test on HTC EVO with GPS off</a:t>
            </a:r>
          </a:p>
          <a:p>
            <a:pPr marL="438912" marR="0" lvl="0" indent="-320040" algn="l" defTabSz="914400" rtl="0" eaLnBrk="1" fontAlgn="auto" latinLnBrk="0" hangingPunct="1">
              <a:lnSpc>
                <a:spcPct val="100000"/>
              </a:lnSpc>
              <a:spcBef>
                <a:spcPts val="600"/>
              </a:spcBef>
              <a:spcAft>
                <a:spcPts val="0"/>
              </a:spcAft>
              <a:buClr>
                <a:srgbClr val="A4CA1B"/>
              </a:buClr>
              <a:buSzPct val="80000"/>
              <a:buFont typeface="Wingdings 2"/>
              <a:buChar char=""/>
              <a:tabLst/>
              <a:defRPr/>
            </a:pPr>
            <a:r>
              <a:rPr lang="en-US" sz="2800" dirty="0" smtClean="0">
                <a:solidFill>
                  <a:schemeClr val="bg1">
                    <a:lumMod val="95000"/>
                  </a:schemeClr>
                </a:solidFill>
              </a:rPr>
              <a:t>Sensor Collector is WISDM App to collect and store sensor data, but does not apply predictive models to it.</a:t>
            </a:r>
            <a:endParaRPr kumimoji="0" lang="en-US" sz="28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a:p>
            <a:pPr marL="438912" marR="0" lvl="0" indent="-320040" algn="l" defTabSz="914400" rtl="0" eaLnBrk="1" fontAlgn="auto" latinLnBrk="0" hangingPunct="1">
              <a:lnSpc>
                <a:spcPct val="100000"/>
              </a:lnSpc>
              <a:spcBef>
                <a:spcPts val="600"/>
              </a:spcBef>
              <a:spcAft>
                <a:spcPts val="0"/>
              </a:spcAft>
              <a:buClr>
                <a:srgbClr val="A4CA1B"/>
              </a:buClr>
              <a:buSzPct val="80000"/>
              <a:buFont typeface="Wingdings 2"/>
              <a:buChar char=""/>
              <a:tabLst/>
              <a:defRPr/>
            </a:pPr>
            <a:r>
              <a:rPr kumimoji="0" lang="en-US" sz="2800" b="0" i="0" u="none" strike="noStrike" kern="1200" cap="none" spc="0" normalizeH="0" baseline="0" noProof="0" dirty="0" smtClean="0">
                <a:ln>
                  <a:noFill/>
                </a:ln>
                <a:solidFill>
                  <a:schemeClr val="bg1">
                    <a:lumMod val="95000"/>
                  </a:schemeClr>
                </a:solidFill>
                <a:effectLst/>
                <a:uLnTx/>
                <a:uFillTx/>
                <a:latin typeface="+mn-lt"/>
                <a:ea typeface="+mn-ea"/>
                <a:cs typeface="+mn-cs"/>
              </a:rPr>
              <a:t>Sensor collector has minimal impact on battery life, thus it is feasible to continuously collect sensor data.</a:t>
            </a:r>
          </a:p>
          <a:p>
            <a:pPr marL="896112" lvl="1" indent="-320040">
              <a:spcBef>
                <a:spcPts val="600"/>
              </a:spcBef>
              <a:buClr>
                <a:srgbClr val="A4CA1B"/>
              </a:buClr>
              <a:buSzPct val="80000"/>
              <a:buFont typeface="Wingdings 2"/>
              <a:buChar char=""/>
            </a:pPr>
            <a:r>
              <a:rPr lang="en-US" sz="2800" dirty="0" smtClean="0">
                <a:solidFill>
                  <a:schemeClr val="bg1">
                    <a:lumMod val="95000"/>
                  </a:schemeClr>
                </a:solidFill>
              </a:rPr>
              <a:t>When device on idle, </a:t>
            </a:r>
            <a:r>
              <a:rPr lang="en-US" sz="2800" dirty="0" err="1" smtClean="0">
                <a:solidFill>
                  <a:schemeClr val="bg1">
                    <a:lumMod val="95000"/>
                  </a:schemeClr>
                </a:solidFill>
              </a:rPr>
              <a:t>SensorCollector</a:t>
            </a:r>
            <a:r>
              <a:rPr lang="en-US" sz="2800" dirty="0" smtClean="0">
                <a:solidFill>
                  <a:schemeClr val="bg1">
                    <a:lumMod val="95000"/>
                  </a:schemeClr>
                </a:solidFill>
              </a:rPr>
              <a:t> takes 6.6% of power</a:t>
            </a:r>
            <a:endParaRPr kumimoji="0" lang="en-US" sz="2800" b="0" i="0" u="none" strike="noStrike" kern="1200" cap="none" spc="0" normalizeH="0" baseline="0" noProof="0" dirty="0" smtClean="0">
              <a:ln>
                <a:noFill/>
              </a:ln>
              <a:solidFill>
                <a:schemeClr val="bg1">
                  <a:lumMod val="9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 Consumption Nokia n95</a:t>
            </a:r>
            <a:r>
              <a:rPr lang="en-US" sz="3600" baseline="30000" dirty="0" smtClean="0">
                <a:latin typeface="Arial" pitchFamily="34" charset="0"/>
                <a:cs typeface="Arial" pitchFamily="34" charset="0"/>
              </a:rPr>
              <a:t>23</a:t>
            </a:r>
            <a:endParaRPr lang="en-US" sz="3600" baseline="30000" dirty="0">
              <a:latin typeface="Arial" pitchFamily="34" charset="0"/>
              <a:cs typeface="Arial" pitchFamily="34" charset="0"/>
            </a:endParaRPr>
          </a:p>
        </p:txBody>
      </p:sp>
      <p:graphicFrame>
        <p:nvGraphicFramePr>
          <p:cNvPr id="7" name="Content Placeholder 6"/>
          <p:cNvGraphicFramePr>
            <a:graphicFrameLocks noGrp="1"/>
          </p:cNvGraphicFramePr>
          <p:nvPr>
            <p:ph idx="1"/>
          </p:nvPr>
        </p:nvGraphicFramePr>
        <p:xfrm>
          <a:off x="1371600" y="1905000"/>
          <a:ext cx="6400800" cy="4169664"/>
        </p:xfrm>
        <a:graphic>
          <a:graphicData uri="http://schemas.openxmlformats.org/drawingml/2006/table">
            <a:tbl>
              <a:tblPr firstRow="1" bandRow="1">
                <a:tableStyleId>{21E4AEA4-8DFA-4A89-87EB-49C32662AFE0}</a:tableStyleId>
              </a:tblPr>
              <a:tblGrid>
                <a:gridCol w="4343400"/>
                <a:gridCol w="2057400"/>
              </a:tblGrid>
              <a:tr h="336550">
                <a:tc>
                  <a:txBody>
                    <a:bodyPr/>
                    <a:lstStyle/>
                    <a:p>
                      <a:r>
                        <a:rPr lang="en-US" dirty="0" smtClean="0"/>
                        <a:t>Activity</a:t>
                      </a:r>
                      <a:endParaRPr lang="en-US" dirty="0"/>
                    </a:p>
                  </a:txBody>
                  <a:tcPr marT="36576" marB="36576"/>
                </a:tc>
                <a:tc>
                  <a:txBody>
                    <a:bodyPr/>
                    <a:lstStyle/>
                    <a:p>
                      <a:pPr algn="ctr"/>
                      <a:r>
                        <a:rPr lang="en-US" dirty="0" smtClean="0"/>
                        <a:t>Power</a:t>
                      </a:r>
                      <a:r>
                        <a:rPr lang="en-US" baseline="0" dirty="0" smtClean="0"/>
                        <a:t> (Watts)</a:t>
                      </a:r>
                      <a:endParaRPr lang="en-US" dirty="0"/>
                    </a:p>
                  </a:txBody>
                  <a:tcPr marT="36576" marB="36576"/>
                </a:tc>
              </a:tr>
              <a:tr h="320040">
                <a:tc>
                  <a:txBody>
                    <a:bodyPr/>
                    <a:lstStyle/>
                    <a:p>
                      <a:r>
                        <a:rPr lang="en-US" dirty="0" smtClean="0"/>
                        <a:t>Phone Idle</a:t>
                      </a:r>
                      <a:endParaRPr lang="en-US" dirty="0"/>
                    </a:p>
                  </a:txBody>
                  <a:tcPr marT="36576" marB="36576"/>
                </a:tc>
                <a:tc>
                  <a:txBody>
                    <a:bodyPr/>
                    <a:lstStyle/>
                    <a:p>
                      <a:pPr algn="ctr"/>
                      <a:r>
                        <a:rPr lang="en-US" dirty="0" smtClean="0"/>
                        <a:t>0.054</a:t>
                      </a:r>
                      <a:endParaRPr lang="en-US" dirty="0"/>
                    </a:p>
                  </a:txBody>
                  <a:tcPr marT="36576" marB="36576"/>
                </a:tc>
              </a:tr>
              <a:tr h="320040">
                <a:tc>
                  <a:txBody>
                    <a:bodyPr/>
                    <a:lstStyle/>
                    <a:p>
                      <a:r>
                        <a:rPr lang="en-US" dirty="0" smtClean="0"/>
                        <a:t>Accelerometer  Sampling (32 Hz)</a:t>
                      </a:r>
                      <a:endParaRPr lang="en-US" dirty="0"/>
                    </a:p>
                  </a:txBody>
                  <a:tcPr marT="36576" marB="36576"/>
                </a:tc>
                <a:tc>
                  <a:txBody>
                    <a:bodyPr/>
                    <a:lstStyle/>
                    <a:p>
                      <a:pPr algn="ctr"/>
                      <a:r>
                        <a:rPr lang="en-US" dirty="0" smtClean="0"/>
                        <a:t>0.111</a:t>
                      </a:r>
                      <a:endParaRPr lang="en-US" dirty="0"/>
                    </a:p>
                  </a:txBody>
                  <a:tcPr marT="36576" marB="36576"/>
                </a:tc>
              </a:tr>
              <a:tr h="320040">
                <a:tc>
                  <a:txBody>
                    <a:bodyPr/>
                    <a:lstStyle/>
                    <a:p>
                      <a:r>
                        <a:rPr lang="en-US" dirty="0" smtClean="0"/>
                        <a:t>GPS Assisted Lock</a:t>
                      </a:r>
                      <a:endParaRPr lang="en-US" dirty="0"/>
                    </a:p>
                  </a:txBody>
                  <a:tcPr marT="36576" marB="36576"/>
                </a:tc>
                <a:tc>
                  <a:txBody>
                    <a:bodyPr/>
                    <a:lstStyle/>
                    <a:p>
                      <a:pPr algn="ctr"/>
                      <a:r>
                        <a:rPr lang="en-US" dirty="0" smtClean="0"/>
                        <a:t>0.718</a:t>
                      </a:r>
                      <a:endParaRPr lang="en-US" dirty="0"/>
                    </a:p>
                  </a:txBody>
                  <a:tcPr marT="36576" marB="36576"/>
                </a:tc>
              </a:tr>
              <a:tr h="320040">
                <a:tc>
                  <a:txBody>
                    <a:bodyPr/>
                    <a:lstStyle/>
                    <a:p>
                      <a:r>
                        <a:rPr lang="en-US" dirty="0" smtClean="0"/>
                        <a:t>GPS</a:t>
                      </a:r>
                      <a:r>
                        <a:rPr lang="en-US" baseline="0" dirty="0" smtClean="0"/>
                        <a:t> Lock</a:t>
                      </a:r>
                      <a:endParaRPr lang="en-US" dirty="0"/>
                    </a:p>
                  </a:txBody>
                  <a:tcPr marT="36576" marB="36576"/>
                </a:tc>
                <a:tc>
                  <a:txBody>
                    <a:bodyPr/>
                    <a:lstStyle/>
                    <a:p>
                      <a:pPr algn="ctr"/>
                      <a:r>
                        <a:rPr lang="en-US" dirty="0" smtClean="0"/>
                        <a:t>0.407</a:t>
                      </a:r>
                      <a:endParaRPr lang="en-US" dirty="0"/>
                    </a:p>
                  </a:txBody>
                  <a:tcPr marT="36576" marB="36576"/>
                </a:tc>
              </a:tr>
              <a:tr h="320040">
                <a:tc>
                  <a:txBody>
                    <a:bodyPr/>
                    <a:lstStyle/>
                    <a:p>
                      <a:r>
                        <a:rPr lang="en-US" dirty="0" smtClean="0"/>
                        <a:t>GPS  Sampling (1 Hz)</a:t>
                      </a:r>
                      <a:endParaRPr lang="en-US" dirty="0"/>
                    </a:p>
                  </a:txBody>
                  <a:tcPr marT="36576" marB="36576"/>
                </a:tc>
                <a:tc>
                  <a:txBody>
                    <a:bodyPr/>
                    <a:lstStyle/>
                    <a:p>
                      <a:pPr algn="ctr"/>
                      <a:r>
                        <a:rPr lang="en-US" dirty="0" smtClean="0"/>
                        <a:t>0.380</a:t>
                      </a:r>
                      <a:endParaRPr lang="en-US" dirty="0"/>
                    </a:p>
                  </a:txBody>
                  <a:tcPr marT="36576" marB="36576"/>
                </a:tc>
              </a:tr>
              <a:tr h="320040">
                <a:tc>
                  <a:txBody>
                    <a:bodyPr/>
                    <a:lstStyle/>
                    <a:p>
                      <a:r>
                        <a:rPr lang="en-US" dirty="0" smtClean="0"/>
                        <a:t>Music Player</a:t>
                      </a:r>
                      <a:endParaRPr lang="en-US" dirty="0"/>
                    </a:p>
                  </a:txBody>
                  <a:tcPr marT="36576" marB="36576"/>
                </a:tc>
                <a:tc>
                  <a:txBody>
                    <a:bodyPr/>
                    <a:lstStyle/>
                    <a:p>
                      <a:pPr algn="ctr"/>
                      <a:r>
                        <a:rPr lang="en-US" dirty="0" smtClean="0"/>
                        <a:t>0.447</a:t>
                      </a:r>
                      <a:endParaRPr lang="en-US" dirty="0"/>
                    </a:p>
                  </a:txBody>
                  <a:tcPr marT="36576" marB="36576"/>
                </a:tc>
              </a:tr>
              <a:tr h="320040">
                <a:tc>
                  <a:txBody>
                    <a:bodyPr/>
                    <a:lstStyle/>
                    <a:p>
                      <a:r>
                        <a:rPr lang="en-US" dirty="0" smtClean="0"/>
                        <a:t>Video Player (Screen on)</a:t>
                      </a:r>
                      <a:endParaRPr lang="en-US" dirty="0"/>
                    </a:p>
                  </a:txBody>
                  <a:tcPr marT="36576" marB="36576"/>
                </a:tc>
                <a:tc>
                  <a:txBody>
                    <a:bodyPr/>
                    <a:lstStyle/>
                    <a:p>
                      <a:pPr algn="ctr"/>
                      <a:r>
                        <a:rPr lang="en-US" dirty="0" smtClean="0"/>
                        <a:t>0.747</a:t>
                      </a:r>
                      <a:endParaRPr lang="en-US" dirty="0"/>
                    </a:p>
                  </a:txBody>
                  <a:tcPr marT="36576" marB="36576"/>
                </a:tc>
              </a:tr>
              <a:tr h="320040">
                <a:tc>
                  <a:txBody>
                    <a:bodyPr/>
                    <a:lstStyle/>
                    <a:p>
                      <a:r>
                        <a:rPr lang="en-US" dirty="0" smtClean="0"/>
                        <a:t>Active</a:t>
                      </a:r>
                      <a:r>
                        <a:rPr lang="en-US" baseline="0" dirty="0" smtClean="0"/>
                        <a:t> Call</a:t>
                      </a:r>
                      <a:endParaRPr lang="en-US" dirty="0"/>
                    </a:p>
                  </a:txBody>
                  <a:tcPr marT="36576" marB="36576"/>
                </a:tc>
                <a:tc>
                  <a:txBody>
                    <a:bodyPr/>
                    <a:lstStyle/>
                    <a:p>
                      <a:pPr algn="ctr"/>
                      <a:r>
                        <a:rPr lang="en-US" dirty="0" smtClean="0"/>
                        <a:t>0.603</a:t>
                      </a:r>
                      <a:endParaRPr lang="en-US" dirty="0"/>
                    </a:p>
                  </a:txBody>
                  <a:tcPr marT="36576" marB="36576"/>
                </a:tc>
              </a:tr>
              <a:tr h="320040">
                <a:tc>
                  <a:txBody>
                    <a:bodyPr/>
                    <a:lstStyle/>
                    <a:p>
                      <a:r>
                        <a:rPr lang="en-US" dirty="0" smtClean="0"/>
                        <a:t>Gaming (Screen On)</a:t>
                      </a:r>
                      <a:endParaRPr lang="en-US" dirty="0"/>
                    </a:p>
                  </a:txBody>
                  <a:tcPr marT="36576" marB="36576"/>
                </a:tc>
                <a:tc>
                  <a:txBody>
                    <a:bodyPr/>
                    <a:lstStyle/>
                    <a:p>
                      <a:pPr algn="ctr"/>
                      <a:r>
                        <a:rPr lang="en-US" dirty="0" smtClean="0"/>
                        <a:t>1.173</a:t>
                      </a:r>
                      <a:endParaRPr lang="en-US" dirty="0"/>
                    </a:p>
                  </a:txBody>
                  <a:tcPr marT="36576" marB="36576"/>
                </a:tc>
              </a:tr>
              <a:tr h="320040">
                <a:tc>
                  <a:txBody>
                    <a:bodyPr/>
                    <a:lstStyle/>
                    <a:p>
                      <a:r>
                        <a:rPr lang="en-US" dirty="0" smtClean="0"/>
                        <a:t>Generating</a:t>
                      </a:r>
                      <a:r>
                        <a:rPr lang="en-US" baseline="0" dirty="0" smtClean="0"/>
                        <a:t> Features &amp; Executing Classifier</a:t>
                      </a:r>
                      <a:endParaRPr lang="en-US" dirty="0"/>
                    </a:p>
                  </a:txBody>
                  <a:tcPr marT="36576" marB="36576"/>
                </a:tc>
                <a:tc>
                  <a:txBody>
                    <a:bodyPr/>
                    <a:lstStyle/>
                    <a:p>
                      <a:pPr algn="ctr"/>
                      <a:r>
                        <a:rPr lang="en-US" dirty="0" smtClean="0"/>
                        <a:t>0.003</a:t>
                      </a:r>
                      <a:endParaRPr lang="en-US" dirty="0"/>
                    </a:p>
                  </a:txBody>
                  <a:tcPr marT="36576" marB="36576"/>
                </a:tc>
              </a:tr>
              <a:tr h="320040">
                <a:tc>
                  <a:txBody>
                    <a:bodyPr/>
                    <a:lstStyle/>
                    <a:p>
                      <a:r>
                        <a:rPr lang="en-US" dirty="0" smtClean="0"/>
                        <a:t>App to Determine</a:t>
                      </a:r>
                      <a:r>
                        <a:rPr lang="en-US" baseline="0" dirty="0" smtClean="0"/>
                        <a:t> </a:t>
                      </a:r>
                      <a:r>
                        <a:rPr lang="en-US" dirty="0" smtClean="0"/>
                        <a:t>Transport Mode</a:t>
                      </a:r>
                      <a:endParaRPr lang="en-US" b="1" dirty="0"/>
                    </a:p>
                  </a:txBody>
                  <a:tcPr marT="36576" marB="36576"/>
                </a:tc>
                <a:tc>
                  <a:txBody>
                    <a:bodyPr/>
                    <a:lstStyle/>
                    <a:p>
                      <a:pPr algn="ctr"/>
                      <a:r>
                        <a:rPr lang="en-US" dirty="0" smtClean="0"/>
                        <a:t>0.425</a:t>
                      </a:r>
                      <a:endParaRPr lang="en-US" b="1" dirty="0"/>
                    </a:p>
                  </a:txBody>
                  <a:tcPr marT="36576" marB="36576"/>
                </a:tc>
              </a:tr>
            </a:tbl>
          </a:graphicData>
        </a:graphic>
      </p:graphicFrame>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Issues Summary</a:t>
            </a:r>
            <a:endParaRPr lang="en-US" dirty="0"/>
          </a:p>
        </p:txBody>
      </p:sp>
      <p:sp>
        <p:nvSpPr>
          <p:cNvPr id="3" name="Content Placeholder 2"/>
          <p:cNvSpPr>
            <a:spLocks noGrp="1"/>
          </p:cNvSpPr>
          <p:nvPr>
            <p:ph idx="1"/>
          </p:nvPr>
        </p:nvSpPr>
        <p:spPr/>
        <p:txBody>
          <a:bodyPr/>
          <a:lstStyle/>
          <a:p>
            <a:r>
              <a:rPr lang="en-US" dirty="0" smtClean="0"/>
              <a:t>In almost all cases power is much more of a limiting resource than CPU or RAM</a:t>
            </a:r>
          </a:p>
          <a:p>
            <a:r>
              <a:rPr lang="en-US" dirty="0" smtClean="0"/>
              <a:t>Typical sensor mining apps might drain the battery in 8-12 hours</a:t>
            </a:r>
          </a:p>
          <a:p>
            <a:pPr lvl="1"/>
            <a:r>
              <a:rPr lang="en-US" dirty="0" smtClean="0"/>
              <a:t>Not acceptable for apps that run continuously</a:t>
            </a:r>
          </a:p>
          <a:p>
            <a:pPr lvl="1"/>
            <a:r>
              <a:rPr lang="en-US" dirty="0" smtClean="0"/>
              <a:t>We need to work hard to only use power when needed (adaptively)</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8872"/>
            <a:ext cx="8763000" cy="1636776"/>
          </a:xfrm>
        </p:spPr>
        <p:txBody>
          <a:bodyPr/>
          <a:lstStyle/>
          <a:p>
            <a:r>
              <a:rPr lang="en-US" sz="4800" dirty="0" smtClean="0"/>
              <a:t>Client vs. Server Responsibilities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27</a:t>
            </a:fld>
            <a:endParaRPr lang="en-US"/>
          </a:p>
        </p:txBody>
      </p:sp>
      <p:pic>
        <p:nvPicPr>
          <p:cNvPr id="7" name="Picture 2"/>
          <p:cNvPicPr>
            <a:picLocks noChangeAspect="1" noChangeArrowheads="1"/>
          </p:cNvPicPr>
          <p:nvPr/>
        </p:nvPicPr>
        <p:blipFill>
          <a:blip r:embed="rId2" cstate="print"/>
          <a:srcRect/>
          <a:stretch>
            <a:fillRect/>
          </a:stretch>
        </p:blipFill>
        <p:spPr bwMode="auto">
          <a:xfrm>
            <a:off x="2286000" y="2971800"/>
            <a:ext cx="4876800" cy="32498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Division of Client and Server Tasks</a:t>
            </a:r>
            <a:endParaRPr lang="en-US" dirty="0"/>
          </a:p>
        </p:txBody>
      </p:sp>
      <p:sp>
        <p:nvSpPr>
          <p:cNvPr id="3" name="Content Placeholder 2"/>
          <p:cNvSpPr>
            <a:spLocks noGrp="1"/>
          </p:cNvSpPr>
          <p:nvPr>
            <p:ph idx="1"/>
          </p:nvPr>
        </p:nvSpPr>
        <p:spPr>
          <a:xfrm>
            <a:off x="457200" y="1775191"/>
            <a:ext cx="8382000" cy="4701809"/>
          </a:xfrm>
        </p:spPr>
        <p:txBody>
          <a:bodyPr/>
          <a:lstStyle/>
          <a:p>
            <a:r>
              <a:rPr lang="en-US" dirty="0" smtClean="0"/>
              <a:t>Division of labor has tradeoffs</a:t>
            </a:r>
          </a:p>
          <a:p>
            <a:pPr lvl="1"/>
            <a:r>
              <a:rPr lang="en-US" dirty="0" smtClean="0"/>
              <a:t>More processing on client means:</a:t>
            </a:r>
          </a:p>
          <a:p>
            <a:pPr lvl="2"/>
            <a:r>
              <a:rPr lang="en-US" dirty="0" smtClean="0"/>
              <a:t>Application/platform more scalable</a:t>
            </a:r>
          </a:p>
          <a:p>
            <a:pPr lvl="2"/>
            <a:r>
              <a:rPr lang="en-US" dirty="0" smtClean="0"/>
              <a:t>Increased privacy</a:t>
            </a:r>
          </a:p>
          <a:p>
            <a:pPr lvl="2"/>
            <a:r>
              <a:rPr lang="en-US" dirty="0" smtClean="0"/>
              <a:t>Bigger drain on power, CPU, &amp; RAM, but not bandwidth</a:t>
            </a:r>
          </a:p>
          <a:p>
            <a:pPr lvl="1"/>
            <a:r>
              <a:rPr lang="en-US" dirty="0" smtClean="0"/>
              <a:t>More processing on server means:</a:t>
            </a:r>
          </a:p>
          <a:p>
            <a:pPr lvl="2"/>
            <a:r>
              <a:rPr lang="en-US" dirty="0" smtClean="0"/>
              <a:t>Data captured for future research and other uses</a:t>
            </a:r>
          </a:p>
          <a:p>
            <a:pPr lvl="2"/>
            <a:r>
              <a:rPr lang="en-US" dirty="0" smtClean="0"/>
              <a:t>Can exploit data not otherwise available (</a:t>
            </a:r>
            <a:r>
              <a:rPr lang="en-US" dirty="0" err="1" smtClean="0"/>
              <a:t>crowdsourcing</a:t>
            </a:r>
            <a:r>
              <a:rPr lang="en-US" dirty="0" smtClean="0"/>
              <a:t>)</a:t>
            </a:r>
          </a:p>
          <a:p>
            <a:pPr lvl="3"/>
            <a:r>
              <a:rPr lang="en-US" dirty="0" smtClean="0"/>
              <a:t>Example: Google Navigation</a:t>
            </a:r>
          </a:p>
          <a:p>
            <a:pPr lvl="1"/>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28</a:t>
            </a:fld>
            <a:endParaRPr lang="en-US" dirty="0"/>
          </a:p>
        </p:txBody>
      </p:sp>
      <p:pic>
        <p:nvPicPr>
          <p:cNvPr id="7" name="Picture 2"/>
          <p:cNvPicPr>
            <a:picLocks noChangeAspect="1" noChangeArrowheads="1"/>
          </p:cNvPicPr>
          <p:nvPr/>
        </p:nvPicPr>
        <p:blipFill>
          <a:blip r:embed="rId2" cstate="print"/>
          <a:srcRect/>
          <a:stretch>
            <a:fillRect/>
          </a:stretch>
        </p:blipFill>
        <p:spPr bwMode="auto">
          <a:xfrm>
            <a:off x="6553200" y="1752662"/>
            <a:ext cx="1981200" cy="1320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Division of Client and Server Tasks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29</a:t>
            </a:fld>
            <a:endParaRPr lang="en-US" dirty="0"/>
          </a:p>
        </p:txBody>
      </p:sp>
      <p:graphicFrame>
        <p:nvGraphicFramePr>
          <p:cNvPr id="7" name="Content Placeholder 3"/>
          <p:cNvGraphicFramePr>
            <a:graphicFrameLocks noGrp="1"/>
          </p:cNvGraphicFramePr>
          <p:nvPr>
            <p:ph idx="1"/>
          </p:nvPr>
        </p:nvGraphicFramePr>
        <p:xfrm>
          <a:off x="457200" y="1774827"/>
          <a:ext cx="8229599" cy="3987240"/>
        </p:xfrm>
        <a:graphic>
          <a:graphicData uri="http://schemas.openxmlformats.org/drawingml/2006/table">
            <a:tbl>
              <a:tblPr firstRow="1" bandRow="1">
                <a:tableStyleId>{21E4AEA4-8DFA-4A89-87EB-49C32662AFE0}</a:tableStyleId>
              </a:tblPr>
              <a:tblGrid>
                <a:gridCol w="2819400"/>
                <a:gridCol w="1295400"/>
                <a:gridCol w="685800"/>
                <a:gridCol w="838200"/>
                <a:gridCol w="762000"/>
                <a:gridCol w="609600"/>
                <a:gridCol w="1219199"/>
              </a:tblGrid>
              <a:tr h="447249">
                <a:tc>
                  <a:txBody>
                    <a:bodyPr/>
                    <a:lstStyle/>
                    <a:p>
                      <a:pPr marL="0" marR="0" algn="ctr">
                        <a:spcBef>
                          <a:spcPts val="0"/>
                        </a:spcBef>
                        <a:spcAft>
                          <a:spcPts val="0"/>
                        </a:spcAft>
                      </a:pPr>
                      <a:r>
                        <a:rPr lang="en-US" sz="2400" dirty="0">
                          <a:latin typeface="+mj-lt"/>
                        </a:rPr>
                        <a:t> Client Type:</a:t>
                      </a:r>
                      <a:endParaRPr lang="en-US" sz="2400" dirty="0">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lang="en-US" sz="2400" dirty="0">
                          <a:latin typeface="+mj-lt"/>
                        </a:rPr>
                        <a:t>1/Dumb</a:t>
                      </a:r>
                      <a:endParaRPr lang="en-US" sz="2400" dirty="0">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lang="en-US" sz="2400" dirty="0">
                          <a:latin typeface="+mj-lt"/>
                        </a:rPr>
                        <a:t>2</a:t>
                      </a:r>
                      <a:endParaRPr lang="en-US" sz="2400" dirty="0">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lang="en-US" sz="2400" dirty="0">
                          <a:latin typeface="+mj-lt"/>
                        </a:rPr>
                        <a:t>3</a:t>
                      </a:r>
                      <a:endParaRPr lang="en-US" sz="2400" dirty="0">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lang="en-US" sz="2400" dirty="0">
                          <a:latin typeface="+mj-lt"/>
                        </a:rPr>
                        <a:t>4</a:t>
                      </a:r>
                      <a:endParaRPr lang="en-US" sz="2400" dirty="0">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lang="en-US" sz="2400" dirty="0">
                          <a:latin typeface="+mj-lt"/>
                        </a:rPr>
                        <a:t>5</a:t>
                      </a:r>
                      <a:endParaRPr lang="en-US" sz="2400" dirty="0">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lang="en-US" sz="2400" dirty="0">
                          <a:latin typeface="+mj-lt"/>
                        </a:rPr>
                        <a:t>6/Smart</a:t>
                      </a:r>
                      <a:endParaRPr lang="en-US" sz="2400" dirty="0">
                        <a:latin typeface="+mj-lt"/>
                        <a:ea typeface="Times New Roman"/>
                        <a:cs typeface="Times New Roman"/>
                      </a:endParaRPr>
                    </a:p>
                  </a:txBody>
                  <a:tcPr marL="36830" marR="36830" marT="0" marB="0" anchor="ctr"/>
                </a:tc>
              </a:tr>
              <a:tr h="563206">
                <a:tc>
                  <a:txBody>
                    <a:bodyPr/>
                    <a:lstStyle/>
                    <a:p>
                      <a:pPr marL="0" marR="0" algn="l">
                        <a:spcBef>
                          <a:spcPts val="0"/>
                        </a:spcBef>
                        <a:spcAft>
                          <a:spcPts val="0"/>
                        </a:spcAft>
                      </a:pPr>
                      <a:r>
                        <a:rPr lang="en-US" sz="2400" dirty="0">
                          <a:latin typeface="+mj-lt"/>
                        </a:rPr>
                        <a:t>Data Collection</a:t>
                      </a:r>
                      <a:endParaRPr lang="en-US" sz="2400" dirty="0">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lang="en-US" sz="3200" dirty="0" smtClean="0">
                          <a:solidFill>
                            <a:srgbClr val="0F0F0F"/>
                          </a:solidFill>
                          <a:latin typeface="+mj-lt"/>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r>
              <a:tr h="563206">
                <a:tc>
                  <a:txBody>
                    <a:bodyPr/>
                    <a:lstStyle/>
                    <a:p>
                      <a:pPr marL="0" marR="0" algn="l">
                        <a:spcBef>
                          <a:spcPts val="0"/>
                        </a:spcBef>
                        <a:spcAft>
                          <a:spcPts val="0"/>
                        </a:spcAft>
                      </a:pPr>
                      <a:r>
                        <a:rPr lang="en-US" sz="2400" dirty="0" smtClean="0">
                          <a:latin typeface="+mj-lt"/>
                        </a:rPr>
                        <a:t>Data </a:t>
                      </a:r>
                      <a:r>
                        <a:rPr lang="en-US" sz="2400" dirty="0">
                          <a:latin typeface="+mj-lt"/>
                        </a:rPr>
                        <a:t>Transformation</a:t>
                      </a:r>
                      <a:endParaRPr lang="en-US" sz="2400" dirty="0">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r>
              <a:tr h="563206">
                <a:tc>
                  <a:txBody>
                    <a:bodyPr/>
                    <a:lstStyle/>
                    <a:p>
                      <a:pPr marL="0" marR="0" algn="l">
                        <a:spcBef>
                          <a:spcPts val="0"/>
                        </a:spcBef>
                        <a:spcAft>
                          <a:spcPts val="0"/>
                        </a:spcAft>
                      </a:pPr>
                      <a:r>
                        <a:rPr lang="en-US" sz="2400" dirty="0" smtClean="0">
                          <a:latin typeface="+mj-lt"/>
                        </a:rPr>
                        <a:t>Classification</a:t>
                      </a:r>
                    </a:p>
                    <a:p>
                      <a:pPr marL="0" marR="0" algn="l">
                        <a:spcBef>
                          <a:spcPts val="0"/>
                        </a:spcBef>
                        <a:spcAft>
                          <a:spcPts val="0"/>
                        </a:spcAft>
                      </a:pPr>
                      <a:r>
                        <a:rPr lang="en-US" sz="1800" dirty="0" smtClean="0">
                          <a:latin typeface="+mj-lt"/>
                        </a:rPr>
                        <a:t>(e.g.</a:t>
                      </a:r>
                      <a:r>
                        <a:rPr lang="en-US" sz="1800" baseline="0" dirty="0" smtClean="0">
                          <a:latin typeface="+mj-lt"/>
                        </a:rPr>
                        <a:t> activity recognition)</a:t>
                      </a:r>
                      <a:endParaRPr lang="en-US" sz="1800" dirty="0">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r>
              <a:tr h="563206">
                <a:tc>
                  <a:txBody>
                    <a:bodyPr/>
                    <a:lstStyle/>
                    <a:p>
                      <a:pPr marL="0" marR="0" algn="l">
                        <a:spcBef>
                          <a:spcPts val="0"/>
                        </a:spcBef>
                        <a:spcAft>
                          <a:spcPts val="0"/>
                        </a:spcAft>
                      </a:pPr>
                      <a:r>
                        <a:rPr lang="en-US" sz="2400" dirty="0">
                          <a:latin typeface="+mj-lt"/>
                        </a:rPr>
                        <a:t>Model </a:t>
                      </a:r>
                      <a:r>
                        <a:rPr lang="en-US" sz="2400" dirty="0" smtClean="0">
                          <a:latin typeface="+mj-lt"/>
                        </a:rPr>
                        <a:t>Generation</a:t>
                      </a:r>
                      <a:br>
                        <a:rPr lang="en-US" sz="2400" dirty="0" smtClean="0">
                          <a:latin typeface="+mj-lt"/>
                        </a:rPr>
                      </a:br>
                      <a:r>
                        <a:rPr lang="en-US" sz="1600" dirty="0" smtClean="0">
                          <a:latin typeface="+mj-lt"/>
                        </a:rPr>
                        <a:t>(minor</a:t>
                      </a:r>
                      <a:r>
                        <a:rPr lang="en-US" sz="1600" baseline="0" dirty="0" smtClean="0">
                          <a:latin typeface="+mj-lt"/>
                        </a:rPr>
                        <a:t> for impersonal models)</a:t>
                      </a:r>
                      <a:endParaRPr lang="en-US" sz="1600" dirty="0">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r>
              <a:tr h="600693">
                <a:tc>
                  <a:txBody>
                    <a:bodyPr/>
                    <a:lstStyle/>
                    <a:p>
                      <a:pPr marL="0" marR="0" algn="l">
                        <a:spcBef>
                          <a:spcPts val="0"/>
                        </a:spcBef>
                        <a:spcAft>
                          <a:spcPts val="0"/>
                        </a:spcAft>
                      </a:pPr>
                      <a:r>
                        <a:rPr lang="en-US" sz="2400" dirty="0">
                          <a:latin typeface="+mj-lt"/>
                        </a:rPr>
                        <a:t>Data Storage</a:t>
                      </a:r>
                      <a:endParaRPr lang="en-US" sz="2400" dirty="0">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r>
              <a:tr h="563206">
                <a:tc>
                  <a:txBody>
                    <a:bodyPr/>
                    <a:lstStyle/>
                    <a:p>
                      <a:pPr marL="0" marR="0" algn="l">
                        <a:spcBef>
                          <a:spcPts val="0"/>
                        </a:spcBef>
                        <a:spcAft>
                          <a:spcPts val="0"/>
                        </a:spcAft>
                      </a:pPr>
                      <a:r>
                        <a:rPr lang="en-US" sz="2400" dirty="0">
                          <a:latin typeface="+mj-lt"/>
                        </a:rPr>
                        <a:t>Data Reporting</a:t>
                      </a:r>
                      <a:endParaRPr lang="en-US" sz="2400" dirty="0">
                        <a:latin typeface="+mj-lt"/>
                        <a:ea typeface="Times New Roman"/>
                        <a:cs typeface="Times New Roman"/>
                      </a:endParaRPr>
                    </a:p>
                  </a:txBody>
                  <a:tcPr marL="36830" marR="36830" marT="0" marB="0" anchor="ctr"/>
                </a:tc>
                <a:tc>
                  <a:txBody>
                    <a:bodyPr/>
                    <a:lstStyle/>
                    <a:p>
                      <a:pPr algn="ctr"/>
                      <a:endParaRPr lang="en-US" sz="3200">
                        <a:solidFill>
                          <a:srgbClr val="0F0F0F"/>
                        </a:solidFill>
                        <a:latin typeface="+mj-lt"/>
                        <a:ea typeface="Times New Roman"/>
                        <a:cs typeface="Times New Roman"/>
                      </a:endParaRPr>
                    </a:p>
                  </a:txBody>
                  <a:tcPr marL="36830" marR="36830" marT="0" marB="0" anchor="ctr"/>
                </a:tc>
                <a:tc>
                  <a:txBody>
                    <a:bodyPr/>
                    <a:lstStyle/>
                    <a:p>
                      <a:pPr algn="ctr"/>
                      <a:endParaRPr lang="en-US" sz="320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algn="ct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c>
                  <a:txBody>
                    <a:bodyPr/>
                    <a:lstStyle/>
                    <a:p>
                      <a:pPr marL="0" marR="0" algn="ctr">
                        <a:spcBef>
                          <a:spcPts val="0"/>
                        </a:spcBef>
                        <a:spcAft>
                          <a:spcPts val="0"/>
                        </a:spcAft>
                      </a:pPr>
                      <a:r>
                        <a:rPr kumimoji="0" lang="en-US" sz="3200" kern="1200" dirty="0" smtClean="0">
                          <a:solidFill>
                            <a:srgbClr val="0F0F0F"/>
                          </a:solidFill>
                          <a:latin typeface="+mn-lt"/>
                          <a:ea typeface="+mn-ea"/>
                          <a:cs typeface="+mn-cs"/>
                        </a:rPr>
                        <a:t>•</a:t>
                      </a:r>
                      <a:endParaRPr lang="en-US" sz="3200" dirty="0">
                        <a:solidFill>
                          <a:srgbClr val="0F0F0F"/>
                        </a:solidFill>
                        <a:latin typeface="+mj-lt"/>
                        <a:ea typeface="Times New Roman"/>
                        <a:cs typeface="Times New Roman"/>
                      </a:endParaRPr>
                    </a:p>
                  </a:txBody>
                  <a:tcPr marL="36830" marR="36830" marT="0" marB="0" anchor="ctr"/>
                </a:tc>
              </a:tr>
            </a:tbl>
          </a:graphicData>
        </a:graphic>
      </p:graphicFrame>
      <p:sp>
        <p:nvSpPr>
          <p:cNvPr id="8" name="Rectangle 7"/>
          <p:cNvSpPr/>
          <p:nvPr/>
        </p:nvSpPr>
        <p:spPr>
          <a:xfrm>
            <a:off x="609600" y="5867400"/>
            <a:ext cx="8134022" cy="461665"/>
          </a:xfrm>
          <a:prstGeom prst="rect">
            <a:avLst/>
          </a:prstGeom>
        </p:spPr>
        <p:txBody>
          <a:bodyPr wrap="none">
            <a:spAutoFit/>
          </a:bodyPr>
          <a:lstStyle/>
          <a:p>
            <a:r>
              <a:rPr lang="en-US" sz="2400" dirty="0" smtClean="0">
                <a:solidFill>
                  <a:schemeClr val="bg1"/>
                </a:solidFill>
              </a:rPr>
              <a:t>WISDM Possible Division of Client and Server Responsibilities</a:t>
            </a:r>
            <a:r>
              <a:rPr lang="en-US" sz="2400" baseline="30000" dirty="0" smtClean="0">
                <a:solidFill>
                  <a:schemeClr val="bg1"/>
                </a:solidFill>
              </a:rPr>
              <a:t>18</a:t>
            </a:r>
            <a:endParaRPr lang="en-US" sz="2400" baseline="300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Sensors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sensors are found on smart phones?</a:t>
            </a:r>
          </a:p>
          <a:p>
            <a:pPr lvl="1"/>
            <a:r>
              <a:rPr lang="en-US" dirty="0" smtClean="0"/>
              <a:t>Audio sensor (microphone)</a:t>
            </a:r>
          </a:p>
          <a:p>
            <a:pPr lvl="1"/>
            <a:r>
              <a:rPr lang="en-US" dirty="0" smtClean="0"/>
              <a:t>Image sensor (camera, video recorder)</a:t>
            </a:r>
          </a:p>
          <a:p>
            <a:pPr lvl="1"/>
            <a:r>
              <a:rPr lang="en-US" dirty="0" smtClean="0"/>
              <a:t>Location sensor (GPS, cell tower, </a:t>
            </a:r>
            <a:r>
              <a:rPr lang="en-US" dirty="0" err="1" smtClean="0"/>
              <a:t>WiFi</a:t>
            </a:r>
            <a:r>
              <a:rPr lang="en-US" dirty="0" smtClean="0"/>
              <a:t>)</a:t>
            </a:r>
          </a:p>
          <a:p>
            <a:pPr lvl="1"/>
            <a:r>
              <a:rPr lang="en-US" dirty="0" smtClean="0"/>
              <a:t>Proximity and motion sensor (infrared)</a:t>
            </a:r>
          </a:p>
          <a:p>
            <a:pPr lvl="1"/>
            <a:r>
              <a:rPr lang="en-US" dirty="0" smtClean="0"/>
              <a:t>Light sensor</a:t>
            </a:r>
          </a:p>
          <a:p>
            <a:pPr lvl="1"/>
            <a:r>
              <a:rPr lang="en-US" dirty="0" smtClean="0"/>
              <a:t>Tri-Axial Accelerometer;  Gyroscope</a:t>
            </a:r>
          </a:p>
          <a:p>
            <a:pPr lvl="1"/>
            <a:r>
              <a:rPr lang="en-US" dirty="0" smtClean="0"/>
              <a:t>Magnetic field sensor/compass</a:t>
            </a:r>
          </a:p>
          <a:p>
            <a:pPr lvl="1"/>
            <a:r>
              <a:rPr lang="en-US" dirty="0" smtClean="0"/>
              <a:t>Temperature and humidity sensor</a:t>
            </a:r>
          </a:p>
          <a:p>
            <a:pPr lvl="1"/>
            <a:r>
              <a:rPr lang="en-US" dirty="0" smtClean="0"/>
              <a:t>Pressure sensor (barometer)</a:t>
            </a:r>
          </a:p>
          <a:p>
            <a:pPr lvl="1"/>
            <a:r>
              <a:rPr lang="en-US" dirty="0" smtClean="0"/>
              <a:t>Heart Rate Sensor (separate light sensor on Samsung S5)</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3</a:t>
            </a:fld>
            <a:endParaRPr lang="en-US" dirty="0"/>
          </a:p>
        </p:txBody>
      </p:sp>
      <p:sp>
        <p:nvSpPr>
          <p:cNvPr id="1026" name="AutoShape 2" descr="data:image/jpg;base64,/9j/4AAQSkZJRgABAQAAAQABAAD/2wCEAAkGBhQSERQUExQVFRUWGBwYFhgYGBwYHBcYFxwbHBcaFxwaHyYeHBwjHBwcHy8gJCcpLCwsGh8yNTAqNSYrLCkBCQoKDgwOGg8PGjEkHyU0MCwsLCwsLy0sLC8sLC0sLCwsKSwsLCwsLCwsLCwqLCwvLCwpLCwsLCwsLCwsLSwpLP/AABEIAMMBAgMBIgACEQEDEQH/xAAcAAABBAMBAAAAAAAAAAAAAAAHAwQFBgACCAH/xABKEAACAQIDAwULCgMIAgIDAAABAgMAEQQSIQUTMQYiQVHRByMyUmFxcoGRkrEUFTNCU5OhssHSYqLhFiRDVGNzgoPC8KPxFzRE/8QAGwEAAgMBAQEAAAAAAAAAAAAAAgMBBAUGAAf/xAA+EQABAgQEAQgJAwQBBQEAAAABAAIDBBEhBRIxQVEGExRhcZGh0RUiMkJSgbHB4RaS8CMkQ2KiNFOCsvEz/9oADAMBAAIRAxEAPwCuYHa8wjVhI/OJNgx4kk6Dz9FKNylLWzSK5GgzFTb3hpTbDJaNB1E/heoDlGgErGwuWN/LxrNlpYzMbmwaarUiP5qGHUrornFypkA0kW3/AB7K3k24Xtn3bW6wh/Sqrs3kLiZwhjEXPRXF3tZWYLzrjQi4Y/w616vIbFFM6qhFoz4dtJvo+Nv/AHy1fODEf5W958kgTrd2K8xcq5QAAVsOACrb8KSxG0FlIaSONyOF14ew1SDyQxgBOUaRmUgSrcKuW9xmvezqQOkHyGo/auExGEl3U6tG/GxbouRfTouD8aH0LFPsxGnsKLpsPdiJkuKVxZoIjpb6O3wOlMzsXDHjhk/nH/lQ9hxL2c525ptxqdTYeOyhgCVZUZSJo9VlbJHazcWa4A43B6jQjB5mlc4HaaKemQD7isQ5NYTpg/mcfrSi8l8F0wH337arsOxtokAqrm5YAb1b8yQQtzc17CQhb2telPmzagF8ktroos6nMZMuTKM3OvnThwzC9qg4TODSI39w81PSpY6sVgbklgT/AILD/sY/GtTyKwR+o4/5dq1WsXidoQxb6RZljzFM+YFcwJUi4v0qw84pvDylxJAO8Y3bKAOJNCMJxAmjXA/+QRdKlN2q3DkJgvFk94ftr1uQGCP1ZfeH7KgvlW0wbbrFXB4btr34683qv7KRXbO0GAYJOQRcERkgg5SCLLYizL7w66L0NiXxD9zV7pUn8P1V1wPcowkyZkja1yNZLagD+CnWyuScET7lEbMWy6vpcan6vkqirt7aaWATFC/ACN9SVzaADXm87za01l5ZY2NlZjKhbVWYFc3WQSNePEUo4Pie5HePNAJiWqbdliiltHYUcGXeJ4V7Wc9Fv4fLwpWPkkJIg4UBSubVze1vRoUSctsU6qXmY3vYHW1jY8aT/tzigLCeS3Ve2leZgOKPaHNpfrHmoMzL0pv2K0T8jMG7Zir3P8S/tpbAclcJE1wresj9FqkNyvn+0NaNyvn8dvw7KecCxTf/ANgm9Lk/hRTj2bhz9Q+3+lOItkYX7P8AmNCWPldiCbCRuvjTpOVeIygmV7kA6EW1HmpTcCxJ7sjTfXUL3TJIatRRxHJrByizRaeRm7a0j5C4Af4N/OxoY/2uxH2z+0dlaf2wxI/xpPep45M4txH7ggM5Jn3SjDBycwSiwgX2t+6lfmPCDhCv8x/Wgq/LDE/bSe9SH9p8Sb2mkFgT4R7aVE5N4lDGZ7x3oelyuzSjn834Yf4MfumtJMDhvsYz507aE2y0xmKAETTSNzb99tq/AakcTS/9k9oHNdHXICWzyquXKEJDXbQ2ddD41H+mZwUzx2je7r36l7pstsw+CJnyXCr/AIEI/wCtOyvWxMA0yRetE/UUKpeR+MLxoTGHlCFFbEIGbe+AApa9zW3/AOPcbkDuIkRk3geSUKCpEdtb9JkUee/C1QeTkYe1Mt7yi6fB2hfRE9dvRJ4LIp6LMi/ClY9qtKRYkhuDXvfj4J6eHGgHs/nzIragsoI67sARXQ+1IwssKqAqiNQABYAAHQCsjE8PfIODXPzE8OqnmrkpMMjkgMohBtJ2M0pzHV26T4xr2tcee+yem3xNZV1ugWc7Upxh172nnPxNV/lOl5bDpb4k1ZMOve085+JqE5SbFxEkgaOGV1PODIhYHU2tamYbEEOZzONNU6abWCKdSsGDwW0LiJcai7ttygy6c2YYUC4Q6ZsvHoN+NL4bZm08sYTEQFXDWuguRhLqgYZLm/AecXqqu+1g2cpjM1wcxifwg4kB8HjvAG84r2PbG1U0U4pbXsBEy2ucxtZNAT0cPVW1zjTu3w8ll0IVvwuD2pq0UuDcERxs27UFhKIjGGzR5jzJY/MLjje9Y7oOExm9jlxpjZznhG7udIW1vpb61h02AuBTeHb+04wQGnCkoxvCTrEFVOKaABEFunIt72pltfbGJxOUYhi2UkqTHlIzWzahAbaDSrEB4DwatQlNFbmy+cfpRH5HSYubChooYmjtBhgzSshzQ4hWQtZTcM04BHCynqtQ2Y2WQAHnHTmnUaeTyVM7A7oGJwcIhi3WTeCXnKScwaNxfUaXiX8eunviMdCygitePWhAoUSYdrYqKXDsIsKmWPFTLG+KaxjkffOSCnFTzgwvopGhXRDCDHR5c2DhlZY8NKL4iwU4XdDwSLCbTitrbwi7DQD6XugTsiplgUKsy81SM3yhDHITrYHKb6WudTc1KJ3XsVcEpAbRiNvCGfVSxazfWygEcLX01qtk4Ad/X2oqp1y32+64RMLJht0ZTvVczJJeMzSyDREA1aRgDpcAaVTC/ej6f4Wrba21nxJiLlBu4Y4Vs31YlyqTc8TxPRekJJQEIzC+e/HiLca0pcshZbjet0t11esL3VZLPH8mRhK7tYMb3mDKQLqb+H0ggkcNakcPyg2jh4YMI2CHe5IolJcBnkU7wC4NtUyA8QAgueihdBiyjq6lbqQw1HEG4/EVaMZ3SsRLKkjCAZJRMFFwpYIEs3Ova1/LzjS4rINQIYFN6k6jTdECd1Z8T3QMRg1UPgFjUswTNIWs8UYw7KmlgqrYWt08SDVZ5V8t/lywJut3u2Zid4XuXCLpcAiwQcbkkmo7lFyofG7vOsKFM/gEi+8bMb3Yi44X42AvewqHiGo5y+8O2jgwoNA8iju38qCSpVo1MkKkHKWAIUhTYlbgE6A68ToDVv5VclIIosUIYO+JJDuu+uxEckbu+ZCdGAjNwb2zHUjLVDx2JBC6i9tdR02t+FNWb+JdfKO2nB4LGEPpQC3d1hRxRMxfJvADDsY42kniwUWIdc75CX3RPBgbgGQm2gBGhtUiOROzzI3erRpPKjESSMAkeFEq3Ofpcnz2sLUIM3lHtFeZvKvtFV3NrpFPf+UXyU3tvAJDjsRFHfIkjql2zHKDpqOOlM3awUfwL+UUhhLZrllA9IdtKYmUX0I0AHEcQLGrsrGYyJd23kgIqjM3IzZAYi8ekeZLzHnDnbtzz+LjU205o0FVTudYXZ2IzjGxxxiONTnMjAyMXuSQTbgLEDoNDwsOtfaK9zDxl9tLAaGua6OSTShrpT57qfkr93RIsHBljwsWHOcSXdGLMhWdrWsxGqgDUcKo8P1vRPwNJAjxl/8AfVSsScdbkiwABN7jToqXRIbIOTPU8SfyouTopPZe02w8sEygFoijqG4ErYgG2ttKLWyY8biYY8cowab4ljeORjnmaOBiRntwjUkeCQSCKCxJIFgeA0yt0AX6KmcHyg2isSxRSYgRpbKqRtplbOvBL+FrxpuIRoMVjMj25gADU7U0XmAjVX3E8ncQZcK5mgEmDaMRrHA2UAosytJdr2LHKLWW9xoSAYzlJyux2BGHC4hXIjyWOHsqWSBrKzXD6ZTobghrgZhVbbb21mvz8YczBz3t/CACjTLwsALDTQaaUxxeA2jiBGJI8ZKI1yRhopWCL1DTTgPYOoVkiJDzDnHtIHZ5cUyh2Udsk9/j9NfzCuiNtfTR+gv/AJUCtl8k8Ys0ZOExWjrxgcAAML3JFHba7AzRkG/NUesXBrluUcVkSI0sNRQ/ULXwsEONUF9pX30un126f4jWVm0gu+l0Pht8TWVDfZCB1KlS2BHMT0j8TS+ExyhQLpcXBuR1njrSWzhzE87fGq1ylVRNcgXN7+2kysp0uPzQNNfBW4kbmYYfSquyY/qKer+hpymPbxh7T20KjKOqtN8egn21sHkxEOkRviqoxUfD4owJtJ/G/nPbTuLaj+MfePbQVGKbxj7TXseNe9s7a/xHtpTuS8b/ALjfHyTBird2o5x7RkPje+e2llxMh4gnzm/60EoMU1iS7+Ew8I8Bwrf5yccHf3jS4fJWZiNzNe3x8kXpeFuw+CNmY+Jf1XpZfQHu/wBKBh2zKOEr+8a9/tDP9tJ7xojySnRpEb3nyXvSsA6s+iO2UH/DHu/0r0YZT4USHzoOygZh+UuJLBd/Ja/jHtp1BykxFtZ5eLDwjwBIFK/TE9nyZxXtPkhOJS/weA80avkEf+Xi+7XsrwbNg/y8P3a/toLtyoxP28vvGvG5YYr/ADEnvGm/pLEae239x8kHpCW+Hw/KNPzbB/l4fuk/bXvzRh/8vB90n7KCR5Z4v/MSe8aUwvK/Fu1jiJOHjGlv5LYg0VLx+4+S90+W+HwRnl2dBfXDwnzxp+2kfm6D/LwfdJ+2hHFyrxOUE4iW5HjUm/KrE/by+9RQ+SmIPaHB4ob+0fJF6Rlh7vgi+2zYP8vD92v7axMFCOEMXuL2UGW5V4n7eT3jSTcqsT9s/tqTyTxAe+3vPki9JS3wHuCOKxRfYp7i/tpdGT7NfdHZQLw3KPEsG7/ILDSzeSnS7dmyg7+W5A+ueqgh8lJ+K4tD226z5ITiMt8B8Eco8n2a+6OynMeUfUX3f6UAH5QT/bze+aRflDiP8xN77dtWP0TiG8RvefJJM/Ln3T4ea6MjxQHAAeYHsr1toH+L+aubH29P9vL943bWnzzOUc7+W4GnfG7arx+R85BbmdEb8q+SETkCtmldJnaPpX857abttH0vb/WgLLiOaOfJew/xH4+2mMuJ/if327ats5CzjhUxWjv8l4YjBGjSugn2oP8A0/1pvJtZRxKesjtrnqSbyn2ntpBn/wDb148iIzdYze4oxikMaM8V0I+2kH1ox/yXtrWOUMImFiGDEEag3ke1iKAOzFDTRhhcF0BB4EFgDXRu1ogJIwAAAi2AFgBrawrnMTwz0c4MLs1ftTzV+UmxHfZtKIIbTc76X026f4jWUntMrvpb+O3X4xrK1Gt9ULNcbm6sWzV72npH81VXliLTD1/Grbssd7T0j+aqjy30mHr+NFhBpO96szg/tx8ldO5/syKbZ0qDDxtM7SazKcs6qt8scouUZPCt5L9ZD/Y2wsI+Dw2IXCxBhg8ZNlbvgaSFo1VnLeF9Y24DMbUMtl8sMThoZIYZWRJOI6ibBih4qSNCR0VvgOWmKhWJY5iFhV0RcqkBJSDIpBHOBIGhvwrTmMOmYj4jobqVNR6ztMpBqNNwOzfQLJD2ilUZ4+QeBE8qfJ4ysuJMWo8BRhRL3rXmc/XTzdVAVVs1vLb8ansP3RscplYYg5pmzuSqkhsuTMlxzDk5unQKr8fEeer2FSczLl/PvqCG0uTcC+vd1oYjgdE4k0B9N/0oicjeT2HxGzZSMOJsTz8wctGxVfAOHfwLqfCHE6g8RQ5mbT/m/wClTWyOXWJw2HeCJlCtfKxALRZ/D3Z+rmGh/DWrc3CjRpRrYBo4EHUt8R30QMIBur9sfkfgWhgnEGYHCb0rI7HM7Sql2y2GgvYAAa8CadN3O8EFxCbq5z4nI5ds0YhQMgXWxFz03v00O8By/wAVEI1VoyscZhVWjVlKFg1mB4kEAg9HrpVO6VjMkq50O9LsXKDMm9Fn3Z+qCBaseJh2KZ3FkQ0rb+oeNvPw6k0PZw8FXcH4a0pmt7z/AJjSeEPPXz17I3xf85rrwaR29h+yrFEWPk1hW2OMQsTyOoDzur5ZYjezWV+a0WXha/XrrawYXuc4HfFTEzKdxGuaRwQZUd2clTYtoNPB04UOP7eYj5D8j5mQjJntz91cnd38W/Tx6Kewd1PFo7ONySVQAFCQpiBVGUZvCsenQ6aVzMzJYo7PzbyPWcR/UOhpTs3tamnWbAcy1R4Kd21yFwsWzHkVW30cEU+8zk5jLIyFSvg5QBpYXoebNHP9RqZxXL3EyYT5K27yFVRny89kRiyoTe1gT0C/lqG2a3P9RrVw6DNQobxNOqS6ovW1tOA4DZKiFp9laI1gPNRR21yOwIjwTJFKYZJUjaaN1zNvB4MyvqrZukDRdOqhWT8BVo2l3SsTMkCtkG6kSVmA1lkjsIy/mUAWHHjRTsKaislzLkgD2qOy6t4b9XA7bjzS0Vqrviu5zgxHiAIzmvijG28e8Yw4XIAL2YEnXNc1B90bkZhcLhA8KFHTEJCWzs28DwCUswY2BvpzbCoSfun4tkmTvQ3pk5wQ5kEwAkEZzaA26b0y5Q8ucRjYlil3eVWDkquUu6pkDObm5CaaWFY0rJYqyOx0V5LQb+vW1BW2/CnG/WmudDoaBRWBHNfzfpTrZgUyRLJmyFkD5RdspIDZR124U1wJ0fzH4VmGxTRsjoSrIQykdDKQQfURXXy/tvA4KqUXto8jcEcZgkGHIglLIskUpCyZRmVZQ3PDAA3IIJ69NNJ+QuE+TMu5AYo8okDNmUifIqi5tlCG2vG1+OtUnaHdMxcssEl41MBLqFQZWkYFXkcdLEE6cBem8ndBxbQtFnQBs12EahwHfeFQ3ELm6K5X0Zi5aykQimv9Qn3jc8bEdR4bKznh3t4Kx91Hk1hsPDG8EKxEYh4TlLHMqqCC2YnnX6aHqL3uX0TUtyh5ZYnGhVnZMqsWsiKl3YWLNbi1qh4273L6JrVl4ExAkObmTV1981u03S3kF1WqTwZBljDKzKXUMq+Ey3FwvlI4UVNv8ncKZ8ARhImw7zLDdS8TLmHNSaMi5IIJuTc8Da+ogE5UhgSGBuCNCCNQRUttPugYyZ4WeXWFg6WUAGQf4jjgz20v+HGr2NScxMRYLoLqAAg+sW6jWg1PXW3AhDCcADVFJ+SmE3c6biLn/LTfIMymFwsWQ/VCjoFQndF2Dh4tnyCOGJTA8CoyqA1pEBfMw1a511qiPy9xpjlj37ZZS5fmrfvmsmU2uobpAtTXafK7FYiFYZZmeNLWWwF8osuYgXaw4XvXKwcHn4cZj3xQQHAn1nHt24W7E8xGEWCZ7FHf4/8AcT8wro7bQ77H6C/Gub9in+8Rf7ifmFdJba0lj9EVkcqj/VZ2H6haWFe2UDdooN7J6bfE17SmP+lk9NviaylN0CW43KntkLeJPSb4mqlyzwrPiNLWseJtrc1cNkRHcocrEXY3AJFsx6RVV5ZSZZ7ef41ODtD56hPHRWpw/wBsKdSrfzS/8HvivPm1+pPfXtqVTYmJbDnEiGQwA2Mljbp168o4FuANhetpeTGMDxo2GmDS33YMbXewubeYanqrtskncc6a394bXO2w14LC9fgokbNfqT7xe2lEwpU3yA+aRafx8msWzyIuGmLxfSKI2JS+ouLdI1HXUbGecPPTWQoDgebiE/MHXTbdQc26xYZJL2T6zHwgNTa41rc7Ll8T+dacJNYH/cf9KdnZ85hM+6fc3y7zKct+q/68L6cTUwJeHzbTEiEVttrwuFBJrZRfzdL9n/OvbXq7Ok+zPvrUjLsTEh1Q4eYO4uimN8zAcSotcjzUiNkTneHcSndfSd7bmenpzfXThAl9RGPe3s4cbKKu4JOKApYmJiR/GtIRwSScI2tmbpHSxNteo6VvhD3xfPTuKewI/if85r3Rqx2tDzoeHV1KKmiaHZcvRE3vLWvzfL9k3vLUpLgZgiOYpMkhtGxU2c9S6anzVo2yMQZGj3E28UZmXdtmC9ZW1wPLTzLQdefP/Hax22Nl6ruCYjCS9MbW9JaUhjaM5t05061/SvTgpN2Zd0+7BsXyNlB6s1rXvWbMbn+o0LpduU5YhP7fJeJPBIR4OR7FY2I67ix9tbvs+c/4be8tO4sVZQB1U4m2ZiAyIYZc8gzIuRrup1uotciphyrOaYXxiKgH3eHZsvFxrYKI+bpfsm95a9XZ8nTG3vrTw7NmIkIhkIj0kO7ayH+PTm+ukZ8FKiK7xuqP4DlSFb0SRY+qvdGhVpzx/wCPbw4XU1dwWvOjDd6bUHXMptprwraLZ0rLfctqBrmUfGvcE3Nk9H9KkIpiwVVBJIAAAuSei3SamXlHOiuaIhAp1eSEu6lGHZE32R99O2vDsub7L/5E7anJti4kSmH5PLvQMxQIxbKemwvp5aZnZkxRpBDLkQkO+RsqkaEMbWBHlp4k4Rv0g0NPh302324qMzuH1TD5skHGP/5U7a0xCMiMN3xBuc6tYeqnmN2fNEqNJDIiuLozIVDD+Eka6U1Vu9SeY1UnJZjYJcyKXftp4BE0mtwnB2XMwB3VtOmRemkW2NN4qfer21LCdnyqoLE2AAFyT0AAak+Slp+T2LEu4OHl3ts2QKScumumlvL16VciS0MAc/HINK3LRYanTQboQXbD+d6r52XJ0iP71e2vPm1xx3X3nZUv/Z3FsJCMPMRESJLIeYQLkHTiBrbqppidi4lIVnaGRYWtlkKnKb8DfqPQemqboEoDTniTp7TdeGiMF/BI7OhKzxWCHvicGv8AWFdIbZXvyeiP1rm3Yx7/AB/7ifmFdHbcxAE6DnEhVvZSeN7cK+e8qWBsZgaSbHXtC2MLNHGqCW0G77J6bfE15W20orTSg8c7dPlNeUtugQnVXPYOJQYQAnnHeWGvSx/pVA5cnv49fxoh8m9jLJg94WcFd4QARbQk63B+NDjl4e/jzH40GCuaJ4/NWZunR7dSveycSr7COedVMcTrE8b7t1cscuGlXNaQPxGgFh5L1Nw4topsPDJKkmaGZpJzLGd7i5IwMoAPNVVGUXAvp1agbem1vX6+usDeStqJhAivcecFCXGmUWqONRob8DwrdZIiU2XRGB2nCZ3QSR5onwpl56jKEiIbW9iFPG17UCcfIrYmRl1UyuVI6ixIt6qjg/k/Cl8ObsPPWhhmHCTe52fNUAaU0+Z+XBBEfmCWl4f9j/pRW2ZNn2It5VQpERE6OAC+e64adGuCzNaxFtNdBe4lxDWH/N/0pHfm1tbcf6+w1YmZYTcBjMwBaQbivHZCw5Sj8mKdZhh2YSOcHORLmS8+KlMZdYgDzQoFgNPwqRix0bTYhldCsWJkaYhxZV+SKoL68M2nnHkrm8P5PwrYP5PwrHdyaDv8orSnsW1rpm4bcb9Sbz3UnOB8NfPW0p+L/natcGeevG968nax/wCT/nNdgHhsVp6j9lWKN+N30uDwbRTomILwLHkKvDL/ABZXFw0a3YgW4dOlpTZkpGJmhKsDEuEWNmIzyxJMxllOt8pYt6h5bVzy2IJABJIF7C+gvxsOi9hfzVrnHVXLP5O5wRzrdyPU0qQRfMK6adZpsrAjU28Ub9u4hW2ZiXVgYtziUBDDKZGxRKj0iOHnoO7M8P1GmgkXqNOdmHvnqrXw2QEgx7c+bMa6U+5qetKiPz7JfZUxWeEgqCJEIL+CCGBBf+EdPko3bZwcs2KwojmMZkWXfxgq4WG67ySAkZ1EhyqD/ELWsaATtr7K2mxZa17mwCi5Jso4AX4AdXRQz+H9NbBc14aWtIu3Nq2nEKWPy1sugtmbRMi4iSVNyVnmMyMQCke4tEZdbXKhTfr81VnuizA7LuCMjnC7nUEELGc+QX6Om1B4nyfhWBqzpfk62FHbFEUWINMvDrzdx2HFMMaopRPtn+DJ6J+FTfInEMmOwzK0akOLGS4TUEWYjhfgD12qCwHB+rKfhWu8FreSuvgtbF51hNnNp31GiqmxqjtisIxx6FZnWMQ7zEQFkZ1yPmiiRjzgJHuePBTqAQAhFtMvgZpZcqWix4nXOLRyySAxxnXVrXA6/XQMmxJYksSxPEnUnzk+StS3k/CuWPJkFgDozaimkOmla+9fXU3sOutjnurxRg7r+JU4M89TvMWkkXOBzRjDqpZBfwcwPr89CWP6KX0T8KQzUpH9HJ6Jq/LyTZCSdAD81ya0ptTSp4IHOzuqrFyQxRTHYZg6RkOOdJ4A0I52o0PDiLXopbVwyvj4V+UbtDFIcVAZFICZ0KohbVd62p1Byr0UDpZKby4gk3Op8utWsaw0TkZkQRA2jS27Q7Wt7kaV79N6xCflFKI97E24Gzy4h4o2TEzvMu9Q7tGhtHwNm5thcX1vUHyu2lC2yZGWSO0uGwaRgMty8bMXXLe4Kgi+nR5KDrP5K1z1zw5Pw4cUPEXQtNMvC9PaOp04Djqnc6SKUT3Y3/7EXpp+YV0htWH+8AkgXEf4Xvwrm3Yp/vEX+4n5hXS+Owu8nN2ZcoQC1unNfiDWFyqcDEZ2H6tV2QAqaoE7Y1xExHAyOR7x8lZWbWW08o6pH/MayhboEStexJZhhxkD5OfmsBltmN71TuV+GR8Rdi3SNDbpPbV75P7TRcFkJOZt4BppziQKH/LJu/8At+NDgjQ6fIeLX+asTlej9yivkMP+p6mHZWjYSH/U98dlWeXkJlwMWJfEIjTAMisLKUJtYOdDIL5svUDTx+5fd4gmLR43EpMgQ6CBQzlBfnrqACNK684lhbahwG40d7uu3/3aqxObeqYIYv8AV98ftrAE4Ayg+n/Srvh+5HI0jqcQgW8axtkJ3hmXOtxfmCwseNUfclJSjeErFT51Nj+NWJeZkJolsAAkUJsd9Nf4N1DmObqlMNs5TmLM/hMND1Uqdnw9cvvDspFnIB9N/wBKtsvIPLg4cQ+JjjebIUVtEKSEAWfpdfCZegUxsSSl4bDHHtGg1N/l9dENHONlVDgoh0y++OyvBh4h0ze+OyrtL3LjmUri42iMUsrOEOiwMqsVW/OBLCxBsa3XuQy5pVOIQMkjRxjKx3hWMS6n6gyny6g0j0rgtKgjjo/jTh/NdEXNRFSY0UkKrTAnQc8dlbYPZiEEu8nhMND1MR1Ujgm5y+f9KU3tgfSf8xrT5iA6O0ZbUP2SySAlTs2HxpfeHZSTYKIfWm94dlXXaXc7WE4dZMZEjykBs4KgAqWDRk2zqNFJ6yKVg7lLtKy/KUCBIWDbs5icQzJGrITdTddb9BFUnYnggGY/R+xpw4+F9EfNxFRPk8Y4Gb3x2UpFAHOVXlXzuOj1Va8b3PZI8JJM0qZ41dzGFOqRSGNiH4XuL2tVS2b4fqNWYUSQmWOMuAaGh11+f1FkLmubqlMLsxCgZnkueogD1aV6+zYvGm94dlKbJwrTSxQqQGkZUBJsAWNgT5Naue0eQaJiBA2MjXmFmDKd5mUquVY73bNclbcQK86LhstDhtmBctzaONgL6V/mi9le4khUP5FEOmb3x2V6MPEOBn98dlXhe5PKd9/eI7xu6IApO8MaB2ub8zTS2uoNRfKDkE+FwonMysRu94mUjLvlzLZr2by8KCFP4LEeGQyCSQB7Wp0/nG2qkw4gFSq42HDq2V5RlBNi9wbDzCnsOyI8gJkmvYXAYdXRpTPAjmyeb9KmuTOymxk0WHVgpf6xvYZVJOnSbDQVdEvLNfEfEFGtFTrYDVLubBRkmzIfGn98ftpE4KEdM/vj9tXY9z9GxTwLi00CZVKlpc0jFcjRgggra7dQINJSdzGTcySb9CyCdlUKSHTCtkkObgCTwFVOnYEKZnXNNQ8a6bd/DeiPJFVN+TxDgZ/vB2UhiYAyOVaTQXsz5r/gKtXK/ufvgYd4ZlktIIpAFK5XZBILE+ELHjpVUX6KTzV6I+QmZYxZUVFxW/3XqOafWUqdjRBQS8x0B8P+lN32ZB1ze+P21KbB2W+MxEWHRlVnBALXsMqljw46DhUxNyDj+VPCMYgCqrWKEy5mOXdmIG+YWubdBFPmYmFyhEOY9rLm0cbabA92tkLWvdcKmNgoR9t94P20m0EI4b37wftq8Q9yiR96PlCBlkkijAUkO0S52ub2TTTp1FRm2O51JBgziDMpZUikePKRlWckJZuBNxqLVR9I4K5waylSQBZ2p028dK21TObibqu7PRTPHlLi0iHV7/WHkroja2PKzqFDXyoTlAPXauc9kDv0fpr+YV0fi8omBbpWO3TwBriOVbWNjMyilj9QtXDa1NBVA7aid/luRfeNfz5jWV5tdr4iY9cjn+Y1lA3QKCp7ZX0Kek3xqr8tT3/2/GrRs36FPOfjVR5bt38C/Qfj/SvYU8MnKnrVqb/6cfJWfZ3L7DRbLOG3cjOwCPExvGTmBMwLE5CRplUDXXy1Iv3UMIHhWOOfcqJlNwuaJJkCqkQzm6ra9iQOFqEhby16JB1/Gtl0jJvcS5zrkn2uIp4bfcLIzORfwvdbwwlctHNkVoWiICFn3MZSzgtZbnW4J0oYz4neTNIRYu5e3UWa9vxqPWQdf4Gl4yLi7fgeyrsjAlZVxdCOoAueHnugeXO1TmZtP+x/0q+4Dl/hotmDD7pnZsivExzRHIwZ5QWJsXGmUWFxe3WOZcQDoD9ZjwPA2tSZby/geynRRLzEJrIjj6pBsaacf5XgobVuiLmI7quELLGsU+53M8TMQmdFmZGRUGY3VAuW1xpa3Cto+6/h88zmKa++eWEDJzg0IhAkN+bwzaX9fSIBKOv8DWyv5fwPZVD0VhxsXO/d11/HZ13R849PcEbOtZM35n/OaTwzKGBZrAfwt2VpJiA3C/Fug8CxNdD0qG2I01Gh37EjKUTpe6RgzBhoTh3eNHV5InIYRBVIKxFjdrnnC5AA004U9g7rmGErZo52jCQASWQyO+HkZ7uC1rG4F7k8euhAzW6/YeyvN95/YaxH4Zh7qhznbn29ya9/13qU4PciTj+6TDLgpY93IJpEliAuuQLLKZcxbwrjha2tUjZh5/qNR6P5/dNO8JKqHMxPDxW/UVoybJWUY4QT7Rrc17upLeXO1S+AxKpLGzpnVWVmS+XOoIJW41FxpeiTj+6fg5Joc0UzJFG4SU2MsbuVKZLtc5ACuYm5468SKTJfhf3SfgK0L26/dPZUzEOTmmQzFeatFPVdTUU7/wCGoUguaTRF1e6/Ad+xhkBMjvEBls2eMR9910N7k2v66guVfLyHFYNYUSQSMYTJmy5F3CFRksbtc9drUPt6Os+6a3R79J91uyqsDDsLhRWxGONQQR63Dz1PX1WRF7yKKQwDc2T0T8KkeTe044MRFLKhkRDcqrFW4GxVgQQwOvEcKh4MQiBrsbkEDmsPiK034I0v7rdldBCm5dzoge6zhTWhvwIVfKdUVsT3TsI2L3rRyndxxpHOqrvWKOWfQkWVwcvXa9wL01l7qkJw8w3UglZcUkajLky4pwwLNe4K24AG9Cx5fP7p7K1M46/wNc+7DMKoAXuNKC7+HnvtwAT87/4EROX3dAhx0G7iSRWeYTSZ8oClYhHlWxObhe5tVGjbvcvommiyA9P4N2UpvlVHu2pBAFj0+cVYhiVlZYwYBtc3NdUJzONSp3YG0o4MTFLKhkRDdlVircDYqwIIINiNRwq+bQ7puDfFBmSVhHEEjxKqBLnBuWAuLAi49uljQnfEA8D+DdlN2nHX+B7KsYqyRnIjYj3mobl9V1Bfft+u4NAvQy5ooAi3h+6zhwZnMUobfSyxKAhDCWPIA5vzTfU2v66iuUPdFhxGz2hCSCaSLDxPcLkX5OSSQbkm99BahwZx1j2HsrwTeUew9lYgw/DmvD2uNQQfa4eep+wsm530Ujsg9/j9NPzCuidsfTJ6C/rXOOypAJ47sPDTr8YV0btf6ZPQX9a57lPED4sMjgfstbCR6xQS2h9LJ6bfE1lK4+Lvsnpt0+U+SsqW6BIcblTGzD3lPOfjUDymnyzk311+NTmzT3pfOfjVZ5YN36/n+NNwY5Z6vanzl5cfJMxtEjprRtpP434Dsq+7G5OwT7HZocMsuJyOz5iySZgSI5ID4LooNig49JuLGyLyAwiNhFOGDbsTLMzK1pZIYgQW61L5iOg26RXRReUrIJcxzDUEjbYa66HbvWMJet0HfnOTxjWqY9ydWJ6OPXRkwvI7BiUucPEwlOEXKQSqCcHebsX5pJsR1UG9o4cR4mVF8FJXUX6lYgfgKtyWNiec5jWkUAN6b9h2UOg5U4wuICA20u7fhalTtVvGNR8nA+m36UTdk7Ajn2LaHDoZyjO28BV2IayzQycGVQbZdBrY26XvxMSMBjiKgkDYUruaoBDDyh6+1X8Y1odqyeO1GnEcjMNEYSMKgEOHxRJdNHkhMaxvJfws3PcX4g3pdeR+DWaZfk8REs7IbrfKowwktH4nP10rMPLGHtDPe3jTjwv4JvRkEIMezMAWJBOuvGl8Jiyim3jP+Y1H4M89a3c2Hrf8xrpGxS6O13Ufsq5aKUUidqt4x9tJNtV/Hb20VX5JJi8JhEigjjAaHfBlyTRhrbx1YfSLIAePn4iwmW5L4cYppPkkSI0WFCq0a2BknZZhbhmCsoJ4jSsSJyvhw7GHe9qt2IA7/tuKEtEtVA87Vbx39tbYPFszc4kix4m9Fbb3JnCxYDEKkMYtFiZVbKMwaOfKlm4gBdLX4UJNmDn+o1pyOMtxKG8sbTKaXpfu+iB8LIpDBY0rEoBOg6PwreTa7H6xHmNM9nW3kQKlwWS6jiwLC6jynh66M2O5KpPicLIsERgjEhKBMknMFlgkTwSA5GvkPXcumsXhYbCgiIyoc2tagaNBpfUnTzUNhZyUHG2q/jt7a0O1pPtG9tG+PkjhhLiFfDxWlndRdF+jGHUrk8UZgTp03qr8vdg4eLZvMijVo/k2VgoDHeA58zcWvx1qhA5Xy8aKyEIRGYgVq33vI28epGZWgqhzDiS6yZyW5ptfXiKkotqERqAT4IHHqFQ+BHNk9E/CpfknGr4vDq8bTIWGaNRcsLHo6bcbdIFbrXgRIsVwrlFe6p3t9kjKDZIvtd/HNN32tJ47UZZOR8Um0EmaCF4N39RfpGZ1jG8jIsN2CxJ8mtiLUzxfJfDLFiEMEQLDHSXK2ZTA43GQ/VUKwNhpwrnzyvlQG/0TUgVu00uajXYCvzoaFP6KUIH2vJ47e2m8uILxyZiTzdL9FEruncn8PDgyYoY42hxMcKsosxRsOshzn6xzEm5/+xig73J6JqwMVbiMm6KxuUXFLcK7dqgwsjqKfO1SEUA2sBTZ9sP4x/ClOTSI+LgSWN5Iy4DogJZl6gBqesga2BonY3kVFJj4ZTh4jhljckxA2lIZI40eK3MZM2pub5STaxAuYjjMHDXthPZWrS6ttRtcipNPp10BkHPdCN9rP4x/Ckn2s/jH8KNWF5CYMyTK+GS0mJkiGhBSNIM67rXm3Ivccb+a1Y5Sck8LHst2WFRJFhsJMJBfOz4hmWTOb2I5ugtpfzVit5WwYjwxsMipA0b72+uxt4hO6NQId4DFs80eY356294V0Dtc9+j9Bf1rnfZH0yemv5hXQu1278noL+tcnyrcXR2E8D9ls4QKOKDO0PpZPTb4msrzH/Syem3xNZS26BJdqVMbPbvS+c/Gqxyybvw9fxq04Ad6Xz/+VVflXhXaeygEAdJA6T11OGEibq0VN0+b/wDwHyWYPl7iosKcKjgR2KhsozojG7oj8QrGxPm0tW+F7omNjWICdiIixXNz75xZg+a+YWJ0PCoP5sk6l95e2tTs+TqX317a6IyTHVJl61NT6mpNq6LHz/7KxQ90nGrJJIJRmfKCDGhVd2LR5FIsmW5tbrqvb4s+Ykkk3JPEkm5J89YNnv0mP3x+lbrhipB72f8AkTVmBLiBVzIOXsbSw0UF1d17K+n/ADf9Kk4uWeJTCnCrKwhPQLXAOrIG4hSdSB1eeo2HBPJe5Qc48b8em1qU+Y2+0j/m7Ka2E6PDAMLMBcVANxuhzBp1T/CctsXGIsk7ARBwgOU2Ehu4NxzgT41+i1qVj5fY0GUjEveU5nPNuWy5bjTmnLpzbaAVFfNBH+JF/N+2vRsr/Vi9jH9Kk4cHGplRfX1W8a/W/ap5zrSeFPPXz1vM1va/5zS0WFsRlkjLdHMaswuyXkBJdF5zcVPWb8Oi9XP6wigZDWh4dXWl1HFOsXytxEmHTDvMxiTgvmtlDHiwW2gPCl8Ny6xkbB0xDBhGsQNl8CMkotittCTY8deNMjsD/Wj9at2Vp8x/68Xut2UsyVQWmVBBqfZabnU/PdFzn+31Ts8rcUYGw5xEhiYkspINyzZmubZrFtSL2NzTTZrc/wBVbLsO3GaP3G7K3iwZBO7kQm32Z4evSrEOE+Cx2SBlrc0DRXtuhc4Hf6pDe5bW4gAgjo7Kkdq8r8TiDEZpmYxAZNeBBvmI6WJtdjroKQw2xGdFYyotxwKkkeSvH5Of68fuN/WmVdFZDcYGYtAoSAaWoaX3XqgEiqe/27xg3v8AeHG+N5LBecSoQkac05QBpbhTbG8qsTNCkEkzNElsqG1hlFluQLmw4XJpsdh/68Xut+2sXYwHGeL3H7BSWyoDg5soBSh9hooRYH5DTgpL/wDb6rzBPo48h+FbYbHNEyOjFXWxVhoQRwIrV8Oyq2R4zoSbKRw6NacJsF2RSZYxcA+C3SKswo8RsR7TDJJGlvG6A01qnO0eWuKmxCYh5TvI7bsgAKlteao01Op66x+XGMMckZnYrKXL6Lc7zWQA2uobpAsKYvyeP20PsfspE7FP20P8/wC2qJlGFoZ0QUGnqC16/W6Zn/2T7a/K/E4qNI55i6IbgWAuwGUMxAuxA0uai0bmSeiaV+aCP8WH+fspKbDsqNlaNhbnWzcPXS4kN0GAWtg5G3NgAL70C9mDjqnMG0GidZI2KuhDKw4gjgak9pd0DFzSxymXKYrZFTmKDcFiVGhLMMxv0+TSoz5mmIv3rh4xpBthy/6fv9tWJukw9sR0uXECgJbU0OqhrgLVVgTun45TIRMLyMXJKKSrFchMdxzOaLafrTLF8uMTJhRhWdd2FRCcih2SP6NWfiVUnSoc7Jk/g98dteHZcg6E+8XtrM6DBDgWytND7HDTbZMz/wC3ildkP3+P01/MK6E2ubzp/tr+tc+bPgZZo+avhpwYH6w6jXQO2GtOvlQH41yXKUudGZmBFjqKcFtYTqUHcf8ASyem3xNZWbQ+lk9NviaypboEh2pU/s6PvCnyn81VjlTLab2/GrlsuL+7r5z+aqXyx+m9Z+NMwV397brT50f24+STj5P4poBiBBIYiwUPbQljYW6bX0zcL6XpSfkfjVkSNsPIHkJCLpc5RdunSw1uaIGBxkZ2NG0s8YMaIsboxUhg4Iw88Ybvg0vwGmunEzDbRwyYiNpZcJv5WxAEkeRA8bxjIXIZrXawGc3uKvxOUM0xzmgCxcNHbC240976DVZQgtQng5F455JI1w754rZwSotmF1sSbMSNQATfoqDW4axFiDYg9B6aOuG5RYXeshxEAMJwhcmRQtolO8yNezkfw340E9p4hZMTK66q8rsvmZyR+BrQwvFJice5sUAAAEUB3HXx1HVxQRGBostlmIU28dv0qcXkdjGw64gR8xyoXnKGs5Co5Um4RmNgT8Nar8p5v/N/0on4Pb2F+aYhNOGaPdCGw79FIjgumUaPEq2YFrg8OIFW5udjykCEYO7gDYmx4U+v10QMaHE1VQPIfGb4Q5Y95ZmIEsZyLHbOZCG5gFxxrePud44mUboAxMUILqCzBc5EevO5lm07aIknLDBh1RsVFJI8WKQzZcoAlZDEJCigDQdR4eWlRy/wJlmffoBHO8guGvIpwwiG605xz3HRw81Yp5Q4pSoZt8D9c1OOh047p3Ms4oKYRuevnpzHOQv/ACf8xprg/DWlZDzR53/O1dxCcekNJ4H7KoQrbL3P8aN1zUzSsFy7wXRmUsofquoJpvguQ+KmleKMwsYwpZhMpUFyVRcwvziRa3m66umI5Z4Ex4ItiHaRHXLMEG+hjCFX3vMKnnaDQ3Gutr05wXdDwYkyyYkMViw+aYq5EjQzM7jwbk5SNbWua5R2P4u1poypv/jfs7tuALbGvHVWOah/woeTch8WmHfEMqKqZiylxnyxtkdsvihtKhdmuc58xolbc5e4SbBThZCJHjnjWMo2YmWfOhvbKFy9ZoZbNbn+o1s4biE5Nwohmm5SDb1SLfPXtSojGt9lSGy1eXdRRgl3IVBwuW0A14eerBiu57i1kyXhPe2kLbwBAIyokBJ4FSwHtNVrZWJWOeFmLqivGzGM2dVBBJQ+MBqPLRQ2ry0wTYhWTEmOZoJFbExplDZijQrLzCb2F2KgEHTThU4liU7KNgNlW1BZf1HOuANSNPr1HbzIbXVzKkYPkNi50lePdOsbFLrKpzsqhmEdtGsD8R0Uz2tyRxWHw6YiRVCNl0DAsm8F0zr0XFEuPumYHPO+9sFld1GRryhoAnM04l78bddVzlxyyw2I2eEjkzSSfJ7x5Wum5Vs+YkAcTYWJvWVBx/Fokwxj4dGktB9RwsRe9fnXbdMMGGBqh/hXOV/N+lSuyMJLiXjghXNI4sovbgLkknoAF6h8G9g/on4VM8j9opBi4JJJXhVTrIgDFbqQLgggqeBFjoTXTNjPhiPEZdwbUWJvelhc9gvwVegJAKlJ+QWLEjp3ohFV85lVUZHJCMrN0Egj/wBFR/8AY7FtDJOqK0cee5DqSwiNpGQX5yqekUQZuU+DGMk3WJjhZkh37KO8zSJITKAzK31SdVte/G9yE5+WeCME7LNGoCY6NI7EMxxDqYii28E2v0Wv7OSPKTFMo9Wtcv8AjeNRfelzpS30VrmWfwoc7c5KYvCRJJPHlViF8JSVYjMFcA3Viutj0VDK/e5PMaJfdN5T4WfCMIZkkaXEpMFW+ZUXDrGd5pzTmXhQyjbvcnmNX5afmJyTL5gUdUjQjwN+r5JbmBrrKawMUs7pFEpd20VRxOlzx0AA1uafz8jMcsjx7hiyKHOVlIKNcKwJIBBsdR1U35E7QEOOw7tNuACbyZcwF1IswP1T4J8hvpaiVjNpYdcXIkU+HjkaCPfRyESQl1clo42kbImhJta3A2ven4zjc1JR2w4NKZa3a43rc1FqAfW9BSsQoTXCpQuTkvjHWVlgcrESshABsVF2HHnEDU2vTTFbCxMcCzvDIsLWKuRoQ3gnyA9BPH10Zdn7cwQaUxSwLFDiMQzAOqDK8NgUH1gXuObfW9QPKva0LbJkKyRne4bBRoA6li8TOZFKg5gVBF7isNvKebiRQwtFCWjRwPrffcdXencw0BCzZT9+T01/MKPm137+vkjHxNAHZR78npr+YUd9st39f9sfE1lcpiXRmE8D9lq4V7yFOO+lk9Jviaysxq98fU+E3QOs1lLboEl2pVh2Vt6IYdFJN73OmmrXqs8pYDPLmQra54m3E+akcPjFUAFgCONyBr1anjTyPGw9JjPlMgrTk5eHLxOdbWvmpiRTFYGOUINiSeNGPJmPZXjbEcDwo/ePZRZ2DyqwMeHgDSwK8eY5SwvnK4gFrgaXzxDMDfr8EU9blhgN6rifDgBpTfNYq0hQhrZTxUOubU3NiLEmtPpzgdFT5tvBBf5nccSnvf0rU4AgjnL6ieyrXtLaEBllyGEpnYrYqLqWOU2HDS2nRUfLtCL/AE/UVP60ZnXAKeZbRQGKawtpfMx9trU1M9Xnknymw2HxOeVI5FKMoBRX1OUjTr040S9g8p8Piw5gwsB3ZAa8AWxIJHwrLj43Elhly2G9/JHDk+c9kjvXPfyivVnrpxMTbhh4B/1ilRjz9lD7ij9aqfqp3w+P4TvRkTiFzPhScw1A9YraebQW1sW/Fia6X+cj9nB7q1su1D1Qj1LRDlXR2YMv2/hCcMfuQuXzI3UfZWZ26jXUQ2seqH+SvTtc9cI9ztrx5WP+Fe9HO4hcuqH8VvYad4KNg1yCBbqNdJnHSuSROiDhYLEfXcm9Y+1pNE30Ya9i1or+U24VP6piUoWHx8kHQCaioXNUit0K3AdBpu+fxW9hrp07TkTjPG9+sRC3u1pHipmGb5QgvrbLDp5Oup/VcWgaGG1Bv5L3QCBmzBcxlm6j7KwM3VXTXz0/XD7E7a8+eG64fdWl/quJWuXx/Cd6Ld8QXN2GNg19Lg6ddJvLXSnzo/VB7q14dpt4sHuLRQ+VbmEkM16/wveinn3guZDiKz5RXTXzk32cHuL21q2PJ4wwH/rHbUHlW8+74/hT6JicQuZxNSsbcx7kajTWujmmB44bDH/qHbWhdB//ACYT7kUD+UuduVzfH8L3oqLxC51eSkTL5K6Ld4zxwGDP/WOym8kGG6dm4E/9S/tq2/lVn0bT5/hD6KjBc+bzyV5m8lH58PhCNdl4L1IB8Fps+zsD07Lw/qJH6Uv9SA6hR6NjDZBPZZ78npr+YUdtsv39f9tf1pn8g2dx+bEBBBBWRl4ajh5a8xuM3kwYIyiwUXIPDrIA+FYeJzjZxzXN2r40WhJQHwah41Qxx7HeycfDb4msqTnHObhxPR5ayrodZZ7mGpRYXYeHJJMERJvclFP6V7JsaDTvEP3adlZWVyed3FbdASnMPJ/DEa4eA/8AWnZSw5PYYcMNB90nZWVlJzurqqjgKrG2Bhv8vD92nZTHEbBw/wBhD92vZXtZRNe6uqOEBVV7b+yIURmWKNSAxBCAcAfJQx5JoHV2bU5viCaysrpcI9YOrfT7qvidstP5orJ8iTxR0/GmmNwqAaKvsFZWVuhorosYkpiYF8VfdHZWCNRwVPdXsrKyioENSvQo8RPcXspXKthzE6fqL5PJXlZRZRwUVK1YDxU9xeykwB4qe4vZWVlRQL1VuFHip7i9lb7tfET3F7K8rKW4BNXu5XxE9xeysbDp9nH7i9lZWUBCILz5KniJ7i9lephU8RPdHZWVlSQFKWXCp4i+6Kdy7PjynmL7KysoQAhJKawYNerr6T205GGA4Zh5mbq89eVlQ5oropDjxSjYMDpk+8k/dSZQjg8v3r/urKylZWnZTndxWM7AaSS/eyfupu+PlHCWX7x+2srKgw2cB3KRFf8AEe9MH5QYgcJpPeJ6uum8vK3FA6TN09Cno8orKyidBh1PqjuCJkaJT2j3pRMUxAJNydToOJrKysoKBBUr/9k="/>
          <p:cNvSpPr>
            <a:spLocks noChangeAspect="1" noChangeArrowheads="1"/>
          </p:cNvSpPr>
          <p:nvPr/>
        </p:nvSpPr>
        <p:spPr bwMode="auto">
          <a:xfrm>
            <a:off x="77788" y="-901700"/>
            <a:ext cx="2457450" cy="185737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8" name="Picture 4" descr="http://www.atpm.com/8.02/images/jeopardy-starting-board.gif"/>
          <p:cNvPicPr>
            <a:picLocks noChangeAspect="1" noChangeArrowheads="1"/>
          </p:cNvPicPr>
          <p:nvPr/>
        </p:nvPicPr>
        <p:blipFill>
          <a:blip r:embed="rId3" cstate="print"/>
          <a:srcRect/>
          <a:stretch>
            <a:fillRect/>
          </a:stretch>
        </p:blipFill>
        <p:spPr bwMode="auto">
          <a:xfrm>
            <a:off x="7620000" y="304800"/>
            <a:ext cx="1423933" cy="10763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heckerboard(across)">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heckerboard(across)">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heckerboard(across)">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heckerboard(across)">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checkerboard(across)">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checkerboard(across)">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Division of Labor</a:t>
            </a:r>
            <a:endParaRPr lang="en-US" baseline="30000" dirty="0"/>
          </a:p>
        </p:txBody>
      </p:sp>
      <p:sp>
        <p:nvSpPr>
          <p:cNvPr id="3" name="Content Placeholder 2"/>
          <p:cNvSpPr>
            <a:spLocks noGrp="1"/>
          </p:cNvSpPr>
          <p:nvPr>
            <p:ph idx="1"/>
          </p:nvPr>
        </p:nvSpPr>
        <p:spPr>
          <a:xfrm>
            <a:off x="457200" y="1775191"/>
            <a:ext cx="8458200" cy="4625609"/>
          </a:xfrm>
        </p:spPr>
        <p:txBody>
          <a:bodyPr>
            <a:normAutofit fontScale="92500" lnSpcReduction="10000"/>
          </a:bodyPr>
          <a:lstStyle/>
          <a:p>
            <a:r>
              <a:rPr lang="en-US" dirty="0" smtClean="0"/>
              <a:t>WISDM Actitracker app: dumb client</a:t>
            </a:r>
          </a:p>
          <a:p>
            <a:pPr lvl="1">
              <a:spcAft>
                <a:spcPts val="1200"/>
              </a:spcAft>
            </a:pPr>
            <a:r>
              <a:rPr lang="en-US" dirty="0" smtClean="0"/>
              <a:t>May move transformation to client soon</a:t>
            </a:r>
          </a:p>
          <a:p>
            <a:r>
              <a:rPr lang="en-US" dirty="0" err="1" smtClean="0"/>
              <a:t>CenceMe</a:t>
            </a:r>
            <a:r>
              <a:rPr lang="en-US" dirty="0" smtClean="0"/>
              <a:t> Application</a:t>
            </a:r>
            <a:r>
              <a:rPr lang="en-US" baseline="30000" dirty="0" smtClean="0"/>
              <a:t>21</a:t>
            </a:r>
            <a:r>
              <a:rPr lang="en-US" dirty="0" smtClean="0"/>
              <a:t> </a:t>
            </a:r>
          </a:p>
          <a:p>
            <a:pPr lvl="1"/>
            <a:r>
              <a:rPr lang="en-US" dirty="0" smtClean="0"/>
              <a:t>Features generated from raw data on the phone</a:t>
            </a:r>
          </a:p>
          <a:p>
            <a:pPr lvl="1"/>
            <a:r>
              <a:rPr lang="en-US" dirty="0" smtClean="0"/>
              <a:t>Activity classifier trained off line on server but universal model exported to phone (small DT)</a:t>
            </a:r>
          </a:p>
          <a:p>
            <a:pPr lvl="1"/>
            <a:r>
              <a:rPr lang="en-US" dirty="0" smtClean="0"/>
              <a:t>Backend servers generate higher level “facts”</a:t>
            </a:r>
            <a:br>
              <a:rPr lang="en-US" dirty="0" smtClean="0"/>
            </a:br>
            <a:r>
              <a:rPr lang="en-US" dirty="0" smtClean="0"/>
              <a:t>based on phone classification (“primitives”)</a:t>
            </a:r>
          </a:p>
          <a:p>
            <a:pPr lvl="1"/>
            <a:r>
              <a:rPr lang="en-US" dirty="0" smtClean="0"/>
              <a:t>Higher level facts include social context (meeting, partying, dancing), significant places, &amp; </a:t>
            </a:r>
            <a:r>
              <a:rPr lang="en-US" dirty="0" err="1" smtClean="0"/>
              <a:t>crowdsourcing</a:t>
            </a:r>
            <a:endParaRPr lang="en-US" dirty="0" smtClean="0"/>
          </a:p>
          <a:p>
            <a:pPr lvl="1"/>
            <a:endParaRPr lang="en-US"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8872"/>
            <a:ext cx="8382000" cy="1636776"/>
          </a:xfrm>
        </p:spPr>
        <p:txBody>
          <a:bodyPr/>
          <a:lstStyle/>
          <a:p>
            <a:r>
              <a:rPr lang="en-US" dirty="0" smtClean="0"/>
              <a:t>Mobile Platform Considerations</a:t>
            </a:r>
            <a:endParaRPr lang="en-US" dirty="0"/>
          </a:p>
        </p:txBody>
      </p:sp>
      <p:sp>
        <p:nvSpPr>
          <p:cNvPr id="3" name="Text Placeholder 2"/>
          <p:cNvSpPr>
            <a:spLocks noGrp="1"/>
          </p:cNvSpPr>
          <p:nvPr>
            <p:ph type="body" idx="1"/>
          </p:nvPr>
        </p:nvSpPr>
        <p:spPr/>
        <p:txBody>
          <a:bodyPr/>
          <a:lstStyle/>
          <a:p>
            <a:r>
              <a:rPr lang="en-US" dirty="0" smtClean="0"/>
              <a:t>Apple </a:t>
            </a:r>
            <a:r>
              <a:rPr lang="en-US" dirty="0" err="1" smtClean="0"/>
              <a:t>iOS</a:t>
            </a:r>
            <a:r>
              <a:rPr lang="en-US" dirty="0" smtClean="0"/>
              <a:t>, Android, Windows Phone 7, …</a:t>
            </a:r>
            <a:endParaRPr lang="en-US" dirty="0"/>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31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3200400"/>
            <a:ext cx="1828800" cy="146447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447800" y="4800600"/>
            <a:ext cx="1905000" cy="1499810"/>
          </a:xfrm>
          <a:prstGeom prst="rect">
            <a:avLst/>
          </a:prstGeom>
          <a:noFill/>
          <a:ln w="9525">
            <a:noFill/>
            <a:miter lim="800000"/>
            <a:headEnd/>
            <a:tailEnd/>
          </a:ln>
          <a:effectLst/>
        </p:spPr>
      </p:pic>
      <p:pic>
        <p:nvPicPr>
          <p:cNvPr id="1029" name="Picture 5" descr="http://p.nanapi.jp/r/20110125/20110125061942.jpg"/>
          <p:cNvPicPr>
            <a:picLocks noChangeAspect="1" noChangeArrowheads="1"/>
          </p:cNvPicPr>
          <p:nvPr/>
        </p:nvPicPr>
        <p:blipFill>
          <a:blip r:embed="rId4" cstate="print"/>
          <a:srcRect/>
          <a:stretch>
            <a:fillRect/>
          </a:stretch>
        </p:blipFill>
        <p:spPr bwMode="auto">
          <a:xfrm>
            <a:off x="5486400" y="3200400"/>
            <a:ext cx="1524000" cy="1524000"/>
          </a:xfrm>
          <a:prstGeom prst="rect">
            <a:avLst/>
          </a:prstGeom>
          <a:noFill/>
        </p:spPr>
      </p:pic>
      <p:pic>
        <p:nvPicPr>
          <p:cNvPr id="1033" name="Picture 9" descr="http://t3.gstatic.com/images?q=tbn:ANd9GcRv0PWgkTwbe4A33l6DyHCkUbveLQi67rJ0ui1c0m5NTMfCrFOl"/>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934200" y="2895600"/>
            <a:ext cx="2362200" cy="1943100"/>
          </a:xfrm>
          <a:prstGeom prst="rect">
            <a:avLst/>
          </a:prstGeom>
          <a:noFill/>
        </p:spPr>
      </p:pic>
      <p:pic>
        <p:nvPicPr>
          <p:cNvPr id="1037" name="Picture 13" descr="http://www.thinkdigit.com/FCKeditor/uploads/WP7-inart.gif"/>
          <p:cNvPicPr>
            <a:picLocks noChangeAspect="1" noChangeArrowheads="1"/>
          </p:cNvPicPr>
          <p:nvPr/>
        </p:nvPicPr>
        <p:blipFill>
          <a:blip r:embed="rId6" cstate="print"/>
          <a:srcRect/>
          <a:stretch>
            <a:fillRect/>
          </a:stretch>
        </p:blipFill>
        <p:spPr bwMode="auto">
          <a:xfrm>
            <a:off x="6324600" y="5105400"/>
            <a:ext cx="1752600" cy="1211242"/>
          </a:xfrm>
          <a:prstGeom prst="rect">
            <a:avLst/>
          </a:prstGeom>
          <a:noFill/>
        </p:spPr>
      </p:pic>
      <p:pic>
        <p:nvPicPr>
          <p:cNvPr id="1039" name="Picture 15" descr="http://udfl.net/wp-content/uploads/2010/04/Political-Parties.jp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514600" y="3276600"/>
            <a:ext cx="1974749" cy="140017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Platform Considerations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32</a:t>
            </a:fld>
            <a:endParaRPr lang="en-US" dirty="0"/>
          </a:p>
        </p:txBody>
      </p:sp>
      <p:graphicFrame>
        <p:nvGraphicFramePr>
          <p:cNvPr id="7" name="Content Placeholder 7"/>
          <p:cNvGraphicFramePr>
            <a:graphicFrameLocks noGrp="1"/>
          </p:cNvGraphicFramePr>
          <p:nvPr>
            <p:ph idx="1"/>
          </p:nvPr>
        </p:nvGraphicFramePr>
        <p:xfrm>
          <a:off x="381000" y="1905000"/>
          <a:ext cx="8458200" cy="3639372"/>
        </p:xfrm>
        <a:graphic>
          <a:graphicData uri="http://schemas.openxmlformats.org/drawingml/2006/table">
            <a:tbl>
              <a:tblPr firstRow="1" bandRow="1">
                <a:tableStyleId>{21E4AEA4-8DFA-4A89-87EB-49C32662AFE0}</a:tableStyleId>
              </a:tblPr>
              <a:tblGrid>
                <a:gridCol w="2349500"/>
                <a:gridCol w="2036233"/>
                <a:gridCol w="1722967"/>
                <a:gridCol w="2349500"/>
              </a:tblGrid>
              <a:tr h="350188">
                <a:tc>
                  <a:txBody>
                    <a:bodyPr/>
                    <a:lstStyle/>
                    <a:p>
                      <a:pPr marL="0" marR="0" algn="ctr">
                        <a:spcBef>
                          <a:spcPts val="0"/>
                        </a:spcBef>
                        <a:spcAft>
                          <a:spcPts val="0"/>
                        </a:spcAft>
                      </a:pPr>
                      <a:r>
                        <a:rPr lang="en-US" sz="2000" dirty="0">
                          <a:latin typeface="+mn-lt"/>
                        </a:rPr>
                        <a:t>Criterion</a:t>
                      </a:r>
                      <a:endParaRPr lang="en-US" sz="2000" dirty="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dirty="0">
                          <a:latin typeface="+mn-lt"/>
                        </a:rPr>
                        <a:t>Apple </a:t>
                      </a:r>
                      <a:r>
                        <a:rPr lang="en-US" sz="2000" dirty="0" err="1">
                          <a:latin typeface="+mn-lt"/>
                        </a:rPr>
                        <a:t>iOS</a:t>
                      </a:r>
                      <a:endParaRPr lang="en-US" sz="2000" dirty="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a:latin typeface="+mn-lt"/>
                        </a:rPr>
                        <a:t>Android</a:t>
                      </a:r>
                      <a:endParaRPr lang="en-US" sz="2000" dirty="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Windows Phone 7</a:t>
                      </a:r>
                      <a:endParaRPr lang="en-US" sz="2000" dirty="0">
                        <a:latin typeface="+mn-lt"/>
                        <a:ea typeface="Times New Roman"/>
                        <a:cs typeface="Times New Roman"/>
                      </a:endParaRPr>
                    </a:p>
                  </a:txBody>
                  <a:tcPr marL="0" marR="0" marT="0" marB="0" anchor="ctr"/>
                </a:tc>
              </a:tr>
              <a:tr h="350188">
                <a:tc>
                  <a:txBody>
                    <a:bodyPr/>
                    <a:lstStyle/>
                    <a:p>
                      <a:pPr marL="0" marR="0" algn="just">
                        <a:spcBef>
                          <a:spcPts val="0"/>
                        </a:spcBef>
                        <a:spcAft>
                          <a:spcPts val="0"/>
                        </a:spcAft>
                      </a:pPr>
                      <a:r>
                        <a:rPr lang="en-US" sz="2000">
                          <a:latin typeface="+mn-lt"/>
                        </a:rPr>
                        <a:t>Language</a:t>
                      </a:r>
                      <a:endParaRPr lang="en-US" sz="200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a:latin typeface="+mn-lt"/>
                        </a:rPr>
                        <a:t>Objective C</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a:latin typeface="+mn-lt"/>
                        </a:rPr>
                        <a:t>Java</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Visual Basic</a:t>
                      </a:r>
                      <a:endParaRPr lang="en-US" sz="2000" dirty="0">
                        <a:latin typeface="+mn-lt"/>
                        <a:ea typeface="Times New Roman"/>
                        <a:cs typeface="Times New Roman"/>
                      </a:endParaRPr>
                    </a:p>
                  </a:txBody>
                  <a:tcPr marL="0" marR="0" marT="0" marB="0" anchor="ctr"/>
                </a:tc>
              </a:tr>
              <a:tr h="350188">
                <a:tc>
                  <a:txBody>
                    <a:bodyPr/>
                    <a:lstStyle/>
                    <a:p>
                      <a:pPr marL="0" marR="0" algn="just">
                        <a:spcBef>
                          <a:spcPts val="0"/>
                        </a:spcBef>
                        <a:spcAft>
                          <a:spcPts val="0"/>
                        </a:spcAft>
                      </a:pPr>
                      <a:r>
                        <a:rPr lang="en-US" sz="2000">
                          <a:latin typeface="+mn-lt"/>
                        </a:rPr>
                        <a:t>Language Popularity</a:t>
                      </a:r>
                      <a:endParaRPr lang="en-US" sz="200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a:latin typeface="+mn-lt"/>
                        </a:rPr>
                        <a:t>Low (Difficult)</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a:latin typeface="+mn-lt"/>
                        </a:rPr>
                        <a:t>High</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Low</a:t>
                      </a:r>
                      <a:endParaRPr lang="en-US" sz="2000" dirty="0">
                        <a:latin typeface="+mn-lt"/>
                        <a:ea typeface="Times New Roman"/>
                        <a:cs typeface="Times New Roman"/>
                      </a:endParaRPr>
                    </a:p>
                  </a:txBody>
                  <a:tcPr marL="0" marR="0" marT="0" marB="0" anchor="ctr"/>
                </a:tc>
              </a:tr>
              <a:tr h="460521">
                <a:tc>
                  <a:txBody>
                    <a:bodyPr/>
                    <a:lstStyle/>
                    <a:p>
                      <a:pPr marL="0" marR="0" algn="just">
                        <a:spcBef>
                          <a:spcPts val="0"/>
                        </a:spcBef>
                        <a:spcAft>
                          <a:spcPts val="0"/>
                        </a:spcAft>
                      </a:pPr>
                      <a:r>
                        <a:rPr lang="en-US" sz="2000" dirty="0">
                          <a:latin typeface="+mn-lt"/>
                        </a:rPr>
                        <a:t>Developer </a:t>
                      </a:r>
                      <a:r>
                        <a:rPr lang="en-US" sz="2000" dirty="0" smtClean="0">
                          <a:latin typeface="+mn-lt"/>
                        </a:rPr>
                        <a:t>Tools:</a:t>
                      </a:r>
                      <a:endParaRPr lang="en-US" sz="2000" dirty="0">
                        <a:latin typeface="+mn-lt"/>
                        <a:ea typeface="Times New Roman"/>
                        <a:cs typeface="Times New Roman"/>
                      </a:endParaRPr>
                    </a:p>
                  </a:txBody>
                  <a:tcPr marL="73025" marR="73025" marT="0" marB="0" anchor="ctr"/>
                </a:tc>
                <a:tc>
                  <a:txBody>
                    <a:bodyPr/>
                    <a:lstStyle/>
                    <a:p>
                      <a:endParaRPr lang="en-US" sz="3200" dirty="0">
                        <a:latin typeface="+mn-lt"/>
                        <a:ea typeface="Times New Roman"/>
                        <a:cs typeface="Times New Roman"/>
                      </a:endParaRPr>
                    </a:p>
                  </a:txBody>
                  <a:tcPr marL="0" marR="0" marT="0" marB="0" anchor="ctr"/>
                </a:tc>
                <a:tc>
                  <a:txBody>
                    <a:bodyPr/>
                    <a:lstStyle/>
                    <a:p>
                      <a:endParaRPr lang="en-US" sz="3200" dirty="0">
                        <a:latin typeface="+mn-lt"/>
                        <a:ea typeface="Times New Roman"/>
                        <a:cs typeface="Times New Roman"/>
                      </a:endParaRPr>
                    </a:p>
                  </a:txBody>
                  <a:tcPr marL="0" marR="0" marT="0" marB="0" anchor="ctr"/>
                </a:tc>
                <a:tc>
                  <a:txBody>
                    <a:bodyPr/>
                    <a:lstStyle/>
                    <a:p>
                      <a:endParaRPr lang="en-US" sz="3200" dirty="0">
                        <a:latin typeface="+mn-lt"/>
                        <a:ea typeface="Times New Roman"/>
                        <a:cs typeface="Times New Roman"/>
                      </a:endParaRPr>
                    </a:p>
                  </a:txBody>
                  <a:tcPr marL="0" marR="0" marT="0" marB="0" anchor="ctr"/>
                </a:tc>
              </a:tr>
              <a:tr h="350188">
                <a:tc>
                  <a:txBody>
                    <a:bodyPr/>
                    <a:lstStyle/>
                    <a:p>
                      <a:pPr marL="0" marR="0" algn="just">
                        <a:spcBef>
                          <a:spcPts val="0"/>
                        </a:spcBef>
                        <a:spcAft>
                          <a:spcPts val="0"/>
                        </a:spcAft>
                      </a:pPr>
                      <a:r>
                        <a:rPr lang="en-US" sz="2000" dirty="0">
                          <a:latin typeface="+mn-lt"/>
                        </a:rPr>
                        <a:t>     </a:t>
                      </a:r>
                      <a:r>
                        <a:rPr lang="en-US" sz="2000" dirty="0" smtClean="0">
                          <a:latin typeface="+mn-lt"/>
                        </a:rPr>
                        <a:t>     Free</a:t>
                      </a:r>
                      <a:endParaRPr lang="en-US" sz="2000" dirty="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a:latin typeface="+mn-lt"/>
                        </a:rPr>
                        <a:t>No</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a:latin typeface="+mn-lt"/>
                        </a:rPr>
                        <a:t>Yes</a:t>
                      </a:r>
                      <a:endParaRPr lang="en-US" sz="2000" dirty="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Yes</a:t>
                      </a:r>
                      <a:endParaRPr lang="en-US" sz="2000" dirty="0">
                        <a:latin typeface="+mn-lt"/>
                        <a:ea typeface="Times New Roman"/>
                        <a:cs typeface="Times New Roman"/>
                      </a:endParaRPr>
                    </a:p>
                  </a:txBody>
                  <a:tcPr marL="0" marR="0" marT="0" marB="0" anchor="ctr"/>
                </a:tc>
              </a:tr>
              <a:tr h="350188">
                <a:tc>
                  <a:txBody>
                    <a:bodyPr/>
                    <a:lstStyle/>
                    <a:p>
                      <a:pPr marL="0" marR="0" algn="just">
                        <a:spcBef>
                          <a:spcPts val="0"/>
                        </a:spcBef>
                        <a:spcAft>
                          <a:spcPts val="0"/>
                        </a:spcAft>
                      </a:pPr>
                      <a:r>
                        <a:rPr lang="en-US" sz="2000" dirty="0">
                          <a:latin typeface="+mn-lt"/>
                        </a:rPr>
                        <a:t>    </a:t>
                      </a:r>
                      <a:r>
                        <a:rPr lang="en-US" sz="2000" dirty="0" smtClean="0">
                          <a:latin typeface="+mn-lt"/>
                        </a:rPr>
                        <a:t>      </a:t>
                      </a:r>
                      <a:r>
                        <a:rPr lang="en-US" sz="2000" dirty="0">
                          <a:latin typeface="+mn-lt"/>
                        </a:rPr>
                        <a:t>Documentation</a:t>
                      </a:r>
                      <a:endParaRPr lang="en-US" sz="2000" dirty="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a:latin typeface="+mn-lt"/>
                        </a:rPr>
                        <a:t>Limited</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a:latin typeface="+mn-lt"/>
                        </a:rPr>
                        <a:t>Extensive</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Emerging</a:t>
                      </a:r>
                      <a:endParaRPr lang="en-US" sz="2000" dirty="0">
                        <a:latin typeface="+mn-lt"/>
                        <a:ea typeface="Times New Roman"/>
                        <a:cs typeface="Times New Roman"/>
                      </a:endParaRPr>
                    </a:p>
                  </a:txBody>
                  <a:tcPr marL="0" marR="0" marT="0" marB="0" anchor="ctr"/>
                </a:tc>
              </a:tr>
              <a:tr h="350188">
                <a:tc>
                  <a:txBody>
                    <a:bodyPr/>
                    <a:lstStyle/>
                    <a:p>
                      <a:pPr marL="0" marR="0" algn="just">
                        <a:spcBef>
                          <a:spcPts val="0"/>
                        </a:spcBef>
                        <a:spcAft>
                          <a:spcPts val="0"/>
                        </a:spcAft>
                      </a:pPr>
                      <a:r>
                        <a:rPr lang="en-US" sz="2000" dirty="0">
                          <a:latin typeface="+mn-lt"/>
                        </a:rPr>
                        <a:t>Open Source</a:t>
                      </a:r>
                      <a:endParaRPr lang="en-US" sz="2000" dirty="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dirty="0">
                          <a:latin typeface="+mn-lt"/>
                        </a:rPr>
                        <a:t>No</a:t>
                      </a:r>
                      <a:endParaRPr lang="en-US" sz="2000" dirty="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a:latin typeface="+mn-lt"/>
                        </a:rPr>
                        <a:t>Yes</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No</a:t>
                      </a:r>
                      <a:endParaRPr lang="en-US" sz="2000" dirty="0">
                        <a:latin typeface="+mn-lt"/>
                        <a:ea typeface="Times New Roman"/>
                        <a:cs typeface="Times New Roman"/>
                      </a:endParaRPr>
                    </a:p>
                  </a:txBody>
                  <a:tcPr marL="0" marR="0" marT="0" marB="0" anchor="ctr"/>
                </a:tc>
              </a:tr>
              <a:tr h="350188">
                <a:tc>
                  <a:txBody>
                    <a:bodyPr/>
                    <a:lstStyle/>
                    <a:p>
                      <a:pPr marL="0" marR="0" algn="just">
                        <a:spcBef>
                          <a:spcPts val="0"/>
                        </a:spcBef>
                        <a:spcAft>
                          <a:spcPts val="0"/>
                        </a:spcAft>
                      </a:pPr>
                      <a:r>
                        <a:rPr lang="en-US" sz="2000">
                          <a:latin typeface="+mn-lt"/>
                        </a:rPr>
                        <a:t>App Approval</a:t>
                      </a:r>
                      <a:endParaRPr lang="en-US" sz="200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a:latin typeface="+mn-lt"/>
                        </a:rPr>
                        <a:t>Strict Oversight</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a:latin typeface="+mn-lt"/>
                        </a:rPr>
                        <a:t>None</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Some Oversight</a:t>
                      </a:r>
                      <a:endParaRPr lang="en-US" sz="2000" dirty="0">
                        <a:latin typeface="+mn-lt"/>
                        <a:ea typeface="Times New Roman"/>
                        <a:cs typeface="Times New Roman"/>
                      </a:endParaRPr>
                    </a:p>
                  </a:txBody>
                  <a:tcPr marL="0" marR="0" marT="0" marB="0" anchor="ctr"/>
                </a:tc>
              </a:tr>
              <a:tr h="350188">
                <a:tc>
                  <a:txBody>
                    <a:bodyPr/>
                    <a:lstStyle/>
                    <a:p>
                      <a:pPr marL="0" marR="0" algn="just">
                        <a:spcBef>
                          <a:spcPts val="0"/>
                        </a:spcBef>
                        <a:spcAft>
                          <a:spcPts val="0"/>
                        </a:spcAft>
                      </a:pPr>
                      <a:r>
                        <a:rPr lang="en-US" sz="2000" dirty="0">
                          <a:latin typeface="+mn-lt"/>
                        </a:rPr>
                        <a:t>Market </a:t>
                      </a:r>
                      <a:r>
                        <a:rPr lang="en-US" sz="2000" dirty="0" smtClean="0">
                          <a:latin typeface="+mn-lt"/>
                        </a:rPr>
                        <a:t>Share in 2013</a:t>
                      </a:r>
                      <a:endParaRPr lang="en-US" sz="2000" dirty="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dirty="0" smtClean="0">
                          <a:latin typeface="+mn-lt"/>
                        </a:rPr>
                        <a:t>19%</a:t>
                      </a:r>
                      <a:endParaRPr lang="en-US" sz="2000" dirty="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rPr>
                        <a:t>78%</a:t>
                      </a:r>
                      <a:endParaRPr lang="en-US" sz="2000" dirty="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3%</a:t>
                      </a:r>
                      <a:endParaRPr lang="en-US" sz="2000" dirty="0">
                        <a:latin typeface="+mn-lt"/>
                        <a:ea typeface="Times New Roman"/>
                        <a:cs typeface="Times New Roman"/>
                      </a:endParaRPr>
                    </a:p>
                  </a:txBody>
                  <a:tcPr marL="0" marR="0" marT="0" marB="0" anchor="ctr"/>
                </a:tc>
              </a:tr>
              <a:tr h="350188">
                <a:tc>
                  <a:txBody>
                    <a:bodyPr/>
                    <a:lstStyle/>
                    <a:p>
                      <a:pPr marL="0" marR="0" algn="just">
                        <a:spcBef>
                          <a:spcPts val="0"/>
                        </a:spcBef>
                        <a:spcAft>
                          <a:spcPts val="0"/>
                        </a:spcAft>
                      </a:pPr>
                      <a:r>
                        <a:rPr lang="en-US" sz="2000">
                          <a:latin typeface="+mn-lt"/>
                        </a:rPr>
                        <a:t>Hardware Venders</a:t>
                      </a:r>
                      <a:endParaRPr lang="en-US" sz="2000">
                        <a:latin typeface="+mn-lt"/>
                        <a:ea typeface="Times New Roman"/>
                        <a:cs typeface="Times New Roman"/>
                      </a:endParaRPr>
                    </a:p>
                  </a:txBody>
                  <a:tcPr marL="73025" marR="73025" marT="0" marB="0" anchor="ctr"/>
                </a:tc>
                <a:tc>
                  <a:txBody>
                    <a:bodyPr/>
                    <a:lstStyle/>
                    <a:p>
                      <a:pPr marL="0" marR="0" algn="ctr">
                        <a:spcBef>
                          <a:spcPts val="0"/>
                        </a:spcBef>
                        <a:spcAft>
                          <a:spcPts val="0"/>
                        </a:spcAft>
                      </a:pPr>
                      <a:r>
                        <a:rPr lang="en-US" sz="2000">
                          <a:latin typeface="+mn-lt"/>
                        </a:rPr>
                        <a:t>Apple</a:t>
                      </a:r>
                      <a:endParaRPr lang="en-US" sz="200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a:latin typeface="+mn-lt"/>
                        </a:rPr>
                        <a:t>Many </a:t>
                      </a:r>
                      <a:endParaRPr lang="en-US" sz="2000" dirty="0">
                        <a:latin typeface="+mn-lt"/>
                        <a:ea typeface="Times New Roman"/>
                        <a:cs typeface="Times New Roman"/>
                      </a:endParaRPr>
                    </a:p>
                  </a:txBody>
                  <a:tcPr marL="0" marR="0" marT="0" marB="0" anchor="ctr"/>
                </a:tc>
                <a:tc>
                  <a:txBody>
                    <a:bodyPr/>
                    <a:lstStyle/>
                    <a:p>
                      <a:pPr marL="0" marR="0" algn="ctr">
                        <a:spcBef>
                          <a:spcPts val="0"/>
                        </a:spcBef>
                        <a:spcAft>
                          <a:spcPts val="0"/>
                        </a:spcAft>
                      </a:pPr>
                      <a:r>
                        <a:rPr lang="en-US" sz="2000" dirty="0" smtClean="0">
                          <a:latin typeface="+mn-lt"/>
                          <a:ea typeface="Times New Roman"/>
                          <a:cs typeface="Times New Roman"/>
                        </a:rPr>
                        <a:t>Many</a:t>
                      </a:r>
                      <a:endParaRPr lang="en-US" sz="2000" dirty="0">
                        <a:latin typeface="+mn-lt"/>
                        <a:ea typeface="Times New Roman"/>
                        <a:cs typeface="Times New Roman"/>
                      </a:endParaRPr>
                    </a:p>
                  </a:txBody>
                  <a:tcPr marL="0" marR="0" marT="0" marB="0" anchor="ctr"/>
                </a:tc>
              </a:tr>
            </a:tbl>
          </a:graphicData>
        </a:graphic>
      </p:graphicFrame>
      <p:sp>
        <p:nvSpPr>
          <p:cNvPr id="8" name="TextBox 7"/>
          <p:cNvSpPr txBox="1"/>
          <p:nvPr/>
        </p:nvSpPr>
        <p:spPr>
          <a:xfrm>
            <a:off x="2057400" y="5715000"/>
            <a:ext cx="5410200" cy="461665"/>
          </a:xfrm>
          <a:prstGeom prst="rect">
            <a:avLst/>
          </a:prstGeom>
          <a:noFill/>
        </p:spPr>
        <p:txBody>
          <a:bodyPr wrap="square" rtlCol="0">
            <a:spAutoFit/>
          </a:bodyPr>
          <a:lstStyle/>
          <a:p>
            <a:r>
              <a:rPr lang="en-US" sz="2400" dirty="0" smtClean="0">
                <a:solidFill>
                  <a:schemeClr val="bg1"/>
                </a:solidFill>
              </a:rPr>
              <a:t>Mobile Operating System Comparison</a:t>
            </a:r>
            <a:endParaRPr lang="en-US" sz="2400" baseline="30000"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WISDM/Actitracker Experiences</a:t>
            </a:r>
            <a:endParaRPr lang="en-US" dirty="0"/>
          </a:p>
        </p:txBody>
      </p:sp>
      <p:sp>
        <p:nvSpPr>
          <p:cNvPr id="3" name="Content Placeholder 2"/>
          <p:cNvSpPr>
            <a:spLocks noGrp="1"/>
          </p:cNvSpPr>
          <p:nvPr>
            <p:ph idx="1"/>
          </p:nvPr>
        </p:nvSpPr>
        <p:spPr>
          <a:xfrm>
            <a:off x="457200" y="1775191"/>
            <a:ext cx="8382000" cy="4625609"/>
          </a:xfrm>
        </p:spPr>
        <p:txBody>
          <a:bodyPr>
            <a:normAutofit/>
          </a:bodyPr>
          <a:lstStyle/>
          <a:p>
            <a:pPr>
              <a:spcAft>
                <a:spcPts val="600"/>
              </a:spcAft>
            </a:pPr>
            <a:r>
              <a:rPr lang="en-US" sz="3000" dirty="0" smtClean="0"/>
              <a:t>Adopted Android because easy to program, easy to deploy, free, open, &amp; multi-vendor</a:t>
            </a:r>
          </a:p>
          <a:p>
            <a:r>
              <a:rPr lang="en-US" sz="3000" dirty="0" smtClean="0"/>
              <a:t>Android was changing quickly when started</a:t>
            </a:r>
          </a:p>
          <a:p>
            <a:pPr lvl="1">
              <a:spcBef>
                <a:spcPts val="0"/>
              </a:spcBef>
              <a:spcAft>
                <a:spcPts val="1200"/>
              </a:spcAft>
            </a:pPr>
            <a:r>
              <a:rPr lang="en-US" sz="2600" dirty="0" smtClean="0"/>
              <a:t>Big differences between versions</a:t>
            </a:r>
          </a:p>
          <a:p>
            <a:r>
              <a:rPr lang="en-US" sz="3000" dirty="0" smtClean="0"/>
              <a:t>Many vendors </a:t>
            </a:r>
            <a:r>
              <a:rPr lang="en-US" sz="3000" dirty="0" smtClean="0">
                <a:sym typeface="Symbol"/>
              </a:rPr>
              <a:t></a:t>
            </a:r>
            <a:r>
              <a:rPr lang="en-US" sz="3000" dirty="0" smtClean="0">
                <a:sym typeface="Wingdings" pitchFamily="2" charset="2"/>
              </a:rPr>
              <a:t> lots of </a:t>
            </a:r>
            <a:r>
              <a:rPr lang="en-US" sz="3000" dirty="0" smtClean="0"/>
              <a:t>compatibility testing</a:t>
            </a:r>
          </a:p>
          <a:p>
            <a:pPr lvl="1">
              <a:spcBef>
                <a:spcPts val="0"/>
              </a:spcBef>
              <a:spcAft>
                <a:spcPts val="1200"/>
              </a:spcAft>
            </a:pPr>
            <a:r>
              <a:rPr lang="en-US" sz="2600" dirty="0" smtClean="0"/>
              <a:t>Found bugs in some versions but not others</a:t>
            </a:r>
          </a:p>
          <a:p>
            <a:pPr>
              <a:spcAft>
                <a:spcPts val="600"/>
              </a:spcAft>
            </a:pPr>
            <a:r>
              <a:rPr lang="en-US" sz="3000" dirty="0" smtClean="0"/>
              <a:t>Android little oversight: no problem posting app</a:t>
            </a:r>
          </a:p>
          <a:p>
            <a:r>
              <a:rPr lang="en-US" sz="3000" dirty="0" smtClean="0"/>
              <a:t>WEKA data mining suite written in Java</a:t>
            </a:r>
          </a:p>
          <a:p>
            <a:r>
              <a:rPr lang="en-US" sz="3000" dirty="0" smtClean="0"/>
              <a:t>Now porting Actitracker to </a:t>
            </a:r>
            <a:r>
              <a:rPr lang="en-US" sz="3000" dirty="0" err="1" smtClean="0"/>
              <a:t>iOS</a:t>
            </a:r>
            <a:endParaRPr lang="en-US" sz="3000"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7/23/2014</a:t>
            </a:r>
            <a:endParaRPr lang="en-US" dirty="0"/>
          </a:p>
        </p:txBody>
      </p:sp>
      <p:sp>
        <p:nvSpPr>
          <p:cNvPr id="3" name="Footer Placeholder 2"/>
          <p:cNvSpPr>
            <a:spLocks noGrp="1"/>
          </p:cNvSpPr>
          <p:nvPr>
            <p:ph type="ftr" sz="quarter" idx="11"/>
          </p:nvPr>
        </p:nvSpPr>
        <p:spPr/>
        <p:txBody>
          <a:bodyPr/>
          <a:lstStyle/>
          <a:p>
            <a:r>
              <a:rPr lang="en-US" smtClean="0"/>
              <a:t>Gary M. Weiss         DMIN/WORLDCOMP  '14 Tutorial</a:t>
            </a:r>
            <a:endParaRPr lang="en-US" dirty="0"/>
          </a:p>
        </p:txBody>
      </p:sp>
      <p:sp>
        <p:nvSpPr>
          <p:cNvPr id="4" name="Slide Number Placeholder 3"/>
          <p:cNvSpPr>
            <a:spLocks noGrp="1"/>
          </p:cNvSpPr>
          <p:nvPr>
            <p:ph type="sldNum" sz="quarter" idx="12"/>
          </p:nvPr>
        </p:nvSpPr>
        <p:spPr/>
        <p:txBody>
          <a:bodyPr/>
          <a:lstStyle/>
          <a:p>
            <a:fld id="{13EEC2AF-DB56-4B97-A4EE-4677677E2903}" type="slidenum">
              <a:rPr lang="en-US" smtClean="0"/>
              <a:pPr/>
              <a:t>34</a:t>
            </a:fld>
            <a:endParaRPr lang="en-US"/>
          </a:p>
        </p:txBody>
      </p:sp>
      <p:sp>
        <p:nvSpPr>
          <p:cNvPr id="5" name="TextBox 4"/>
          <p:cNvSpPr txBox="1"/>
          <p:nvPr/>
        </p:nvSpPr>
        <p:spPr>
          <a:xfrm>
            <a:off x="1066800" y="2590800"/>
            <a:ext cx="7315200" cy="584775"/>
          </a:xfrm>
          <a:prstGeom prst="rect">
            <a:avLst/>
          </a:prstGeom>
          <a:noFill/>
        </p:spPr>
        <p:txBody>
          <a:bodyPr wrap="square" rtlCol="0">
            <a:spAutoFit/>
          </a:bodyPr>
          <a:lstStyle/>
          <a:p>
            <a:r>
              <a:rPr lang="en-US" sz="3200" dirty="0" smtClean="0">
                <a:solidFill>
                  <a:schemeClr val="bg1"/>
                </a:solidFill>
              </a:rPr>
              <a:t>What can we do with the Mobile Sensors?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7/23/2014</a:t>
            </a:r>
            <a:endParaRPr lang="en-US" dirty="0"/>
          </a:p>
        </p:txBody>
      </p:sp>
      <p:sp>
        <p:nvSpPr>
          <p:cNvPr id="3" name="Footer Placeholder 2"/>
          <p:cNvSpPr>
            <a:spLocks noGrp="1"/>
          </p:cNvSpPr>
          <p:nvPr>
            <p:ph type="ftr" sz="quarter" idx="11"/>
          </p:nvPr>
        </p:nvSpPr>
        <p:spPr/>
        <p:txBody>
          <a:bodyPr/>
          <a:lstStyle/>
          <a:p>
            <a:r>
              <a:rPr lang="en-US" smtClean="0"/>
              <a:t>Gary M. Weiss         DMIN/WORLDCOMP  '14 Tutorial</a:t>
            </a:r>
            <a:endParaRPr lang="en-US" dirty="0"/>
          </a:p>
        </p:txBody>
      </p:sp>
      <p:sp>
        <p:nvSpPr>
          <p:cNvPr id="4" name="Slide Number Placeholder 3"/>
          <p:cNvSpPr>
            <a:spLocks noGrp="1"/>
          </p:cNvSpPr>
          <p:nvPr>
            <p:ph type="sldNum" sz="quarter" idx="12"/>
          </p:nvPr>
        </p:nvSpPr>
        <p:spPr/>
        <p:txBody>
          <a:bodyPr/>
          <a:lstStyle/>
          <a:p>
            <a:fld id="{13EEC2AF-DB56-4B97-A4EE-4677677E2903}" type="slidenum">
              <a:rPr lang="en-US" smtClean="0"/>
              <a:pPr/>
              <a:t>35</a:t>
            </a:fld>
            <a:endParaRPr lang="en-US"/>
          </a:p>
        </p:txBody>
      </p:sp>
      <p:sp>
        <p:nvSpPr>
          <p:cNvPr id="5" name="TextBox 4"/>
          <p:cNvSpPr txBox="1"/>
          <p:nvPr/>
        </p:nvSpPr>
        <p:spPr>
          <a:xfrm>
            <a:off x="990600" y="2590800"/>
            <a:ext cx="7696200" cy="1077218"/>
          </a:xfrm>
          <a:prstGeom prst="rect">
            <a:avLst/>
          </a:prstGeom>
          <a:noFill/>
        </p:spPr>
        <p:txBody>
          <a:bodyPr wrap="square" rtlCol="0">
            <a:spAutoFit/>
          </a:bodyPr>
          <a:lstStyle/>
          <a:p>
            <a:r>
              <a:rPr lang="en-US" sz="3200" dirty="0" smtClean="0">
                <a:solidFill>
                  <a:schemeClr val="bg1"/>
                </a:solidFill>
              </a:rPr>
              <a:t>Let’s think abstractly and not about any specific application. What do sensors tell us?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7/23/2014</a:t>
            </a:r>
            <a:endParaRPr lang="en-US" dirty="0"/>
          </a:p>
        </p:txBody>
      </p:sp>
      <p:sp>
        <p:nvSpPr>
          <p:cNvPr id="3" name="Footer Placeholder 2"/>
          <p:cNvSpPr>
            <a:spLocks noGrp="1"/>
          </p:cNvSpPr>
          <p:nvPr>
            <p:ph type="ftr" sz="quarter" idx="11"/>
          </p:nvPr>
        </p:nvSpPr>
        <p:spPr/>
        <p:txBody>
          <a:bodyPr/>
          <a:lstStyle/>
          <a:p>
            <a:r>
              <a:rPr lang="en-US" smtClean="0"/>
              <a:t>Gary M. Weiss         DMIN/WORLDCOMP  '14 Tutorial</a:t>
            </a:r>
            <a:endParaRPr lang="en-US" dirty="0"/>
          </a:p>
        </p:txBody>
      </p:sp>
      <p:sp>
        <p:nvSpPr>
          <p:cNvPr id="4" name="Slide Number Placeholder 3"/>
          <p:cNvSpPr>
            <a:spLocks noGrp="1"/>
          </p:cNvSpPr>
          <p:nvPr>
            <p:ph type="sldNum" sz="quarter" idx="12"/>
          </p:nvPr>
        </p:nvSpPr>
        <p:spPr/>
        <p:txBody>
          <a:bodyPr/>
          <a:lstStyle/>
          <a:p>
            <a:fld id="{13EEC2AF-DB56-4B97-A4EE-4677677E2903}" type="slidenum">
              <a:rPr lang="en-US" smtClean="0"/>
              <a:pPr/>
              <a:t>36</a:t>
            </a:fld>
            <a:endParaRPr lang="en-US"/>
          </a:p>
        </p:txBody>
      </p:sp>
      <p:sp>
        <p:nvSpPr>
          <p:cNvPr id="5" name="TextBox 4"/>
          <p:cNvSpPr txBox="1"/>
          <p:nvPr/>
        </p:nvSpPr>
        <p:spPr>
          <a:xfrm>
            <a:off x="990600" y="2590800"/>
            <a:ext cx="7696200" cy="2062103"/>
          </a:xfrm>
          <a:prstGeom prst="rect">
            <a:avLst/>
          </a:prstGeom>
          <a:noFill/>
        </p:spPr>
        <p:txBody>
          <a:bodyPr wrap="square" rtlCol="0">
            <a:spAutoFit/>
          </a:bodyPr>
          <a:lstStyle/>
          <a:p>
            <a:r>
              <a:rPr lang="en-US" sz="3200" dirty="0" smtClean="0">
                <a:solidFill>
                  <a:schemeClr val="bg1"/>
                </a:solidFill>
              </a:rPr>
              <a:t>They provide information about the user</a:t>
            </a:r>
          </a:p>
          <a:p>
            <a:endParaRPr lang="en-US" sz="3200" dirty="0" smtClean="0">
              <a:solidFill>
                <a:schemeClr val="bg1"/>
              </a:solidFill>
            </a:endParaRPr>
          </a:p>
          <a:p>
            <a:r>
              <a:rPr lang="en-US" sz="3200" dirty="0" smtClean="0">
                <a:solidFill>
                  <a:schemeClr val="bg1"/>
                </a:solidFill>
              </a:rPr>
              <a:t>They provide information about the immediate environment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7/23/2014</a:t>
            </a:r>
            <a:endParaRPr lang="en-US" dirty="0"/>
          </a:p>
        </p:txBody>
      </p:sp>
      <p:sp>
        <p:nvSpPr>
          <p:cNvPr id="3" name="Footer Placeholder 2"/>
          <p:cNvSpPr>
            <a:spLocks noGrp="1"/>
          </p:cNvSpPr>
          <p:nvPr>
            <p:ph type="ftr" sz="quarter" idx="11"/>
          </p:nvPr>
        </p:nvSpPr>
        <p:spPr/>
        <p:txBody>
          <a:bodyPr/>
          <a:lstStyle/>
          <a:p>
            <a:r>
              <a:rPr lang="en-US" smtClean="0"/>
              <a:t>Gary M. Weiss         DMIN/WORLDCOMP  '14 Tutorial</a:t>
            </a:r>
            <a:endParaRPr lang="en-US" dirty="0"/>
          </a:p>
        </p:txBody>
      </p:sp>
      <p:sp>
        <p:nvSpPr>
          <p:cNvPr id="4" name="Slide Number Placeholder 3"/>
          <p:cNvSpPr>
            <a:spLocks noGrp="1"/>
          </p:cNvSpPr>
          <p:nvPr>
            <p:ph type="sldNum" sz="quarter" idx="12"/>
          </p:nvPr>
        </p:nvSpPr>
        <p:spPr/>
        <p:txBody>
          <a:bodyPr/>
          <a:lstStyle/>
          <a:p>
            <a:fld id="{13EEC2AF-DB56-4B97-A4EE-4677677E2903}" type="slidenum">
              <a:rPr lang="en-US" smtClean="0"/>
              <a:pPr/>
              <a:t>37</a:t>
            </a:fld>
            <a:endParaRPr lang="en-US"/>
          </a:p>
        </p:txBody>
      </p:sp>
      <p:sp>
        <p:nvSpPr>
          <p:cNvPr id="5" name="TextBox 4"/>
          <p:cNvSpPr txBox="1"/>
          <p:nvPr/>
        </p:nvSpPr>
        <p:spPr>
          <a:xfrm>
            <a:off x="609600" y="880170"/>
            <a:ext cx="8229600" cy="4524315"/>
          </a:xfrm>
          <a:prstGeom prst="rect">
            <a:avLst/>
          </a:prstGeom>
          <a:noFill/>
        </p:spPr>
        <p:txBody>
          <a:bodyPr wrap="square" rtlCol="0">
            <a:spAutoFit/>
          </a:bodyPr>
          <a:lstStyle/>
          <a:p>
            <a:r>
              <a:rPr lang="en-US" sz="3200" dirty="0" smtClean="0">
                <a:solidFill>
                  <a:schemeClr val="bg1"/>
                </a:solidFill>
              </a:rPr>
              <a:t>Mostly they tell us about the user.</a:t>
            </a:r>
          </a:p>
          <a:p>
            <a:endParaRPr lang="en-US" sz="3200" dirty="0" smtClean="0">
              <a:solidFill>
                <a:schemeClr val="bg1"/>
              </a:solidFill>
            </a:endParaRPr>
          </a:p>
          <a:p>
            <a:r>
              <a:rPr lang="en-US" sz="3200" dirty="0" smtClean="0">
                <a:solidFill>
                  <a:schemeClr val="bg1"/>
                </a:solidFill>
              </a:rPr>
              <a:t>Mostly they tell us </a:t>
            </a:r>
            <a:r>
              <a:rPr lang="en-US" sz="3200" u="sng" dirty="0" smtClean="0">
                <a:solidFill>
                  <a:schemeClr val="bg1"/>
                </a:solidFill>
              </a:rPr>
              <a:t>what</a:t>
            </a:r>
            <a:r>
              <a:rPr lang="en-US" sz="3200" dirty="0" smtClean="0">
                <a:solidFill>
                  <a:schemeClr val="bg1"/>
                </a:solidFill>
              </a:rPr>
              <a:t> the user is doing.</a:t>
            </a:r>
          </a:p>
          <a:p>
            <a:endParaRPr lang="en-US" sz="3200" dirty="0" smtClean="0">
              <a:solidFill>
                <a:schemeClr val="bg1"/>
              </a:solidFill>
            </a:endParaRPr>
          </a:p>
          <a:p>
            <a:r>
              <a:rPr lang="en-US" sz="3200" dirty="0" smtClean="0">
                <a:solidFill>
                  <a:schemeClr val="bg1"/>
                </a:solidFill>
              </a:rPr>
              <a:t>This is called activity recognition. </a:t>
            </a:r>
          </a:p>
          <a:p>
            <a:endParaRPr lang="en-US" sz="3200" dirty="0" smtClean="0">
              <a:solidFill>
                <a:schemeClr val="bg1"/>
              </a:solidFill>
            </a:endParaRPr>
          </a:p>
          <a:p>
            <a:r>
              <a:rPr lang="en-US" sz="3200" dirty="0" smtClean="0">
                <a:solidFill>
                  <a:schemeClr val="bg1"/>
                </a:solidFill>
              </a:rPr>
              <a:t>Includes even more if “what” includes “where”.</a:t>
            </a:r>
          </a:p>
          <a:p>
            <a:endParaRPr lang="en-US" sz="3200" dirty="0" smtClean="0">
              <a:solidFill>
                <a:schemeClr val="bg1"/>
              </a:solidFill>
            </a:endParaRPr>
          </a:p>
          <a:p>
            <a:r>
              <a:rPr lang="en-US" sz="3200" dirty="0" smtClean="0">
                <a:solidFill>
                  <a:schemeClr val="bg1"/>
                </a:solidFill>
              </a:rPr>
              <a:t>“Eating at Chipotle” or “running in Central Park”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7/23/2014</a:t>
            </a:r>
            <a:endParaRPr lang="en-US" dirty="0"/>
          </a:p>
        </p:txBody>
      </p:sp>
      <p:sp>
        <p:nvSpPr>
          <p:cNvPr id="3" name="Footer Placeholder 2"/>
          <p:cNvSpPr>
            <a:spLocks noGrp="1"/>
          </p:cNvSpPr>
          <p:nvPr>
            <p:ph type="ftr" sz="quarter" idx="11"/>
          </p:nvPr>
        </p:nvSpPr>
        <p:spPr/>
        <p:txBody>
          <a:bodyPr/>
          <a:lstStyle/>
          <a:p>
            <a:r>
              <a:rPr lang="en-US" smtClean="0"/>
              <a:t>Gary M. Weiss         DMIN/WORLDCOMP  '14 Tutorial</a:t>
            </a:r>
            <a:endParaRPr lang="en-US" dirty="0"/>
          </a:p>
        </p:txBody>
      </p:sp>
      <p:sp>
        <p:nvSpPr>
          <p:cNvPr id="4" name="Slide Number Placeholder 3"/>
          <p:cNvSpPr>
            <a:spLocks noGrp="1"/>
          </p:cNvSpPr>
          <p:nvPr>
            <p:ph type="sldNum" sz="quarter" idx="12"/>
          </p:nvPr>
        </p:nvSpPr>
        <p:spPr/>
        <p:txBody>
          <a:bodyPr/>
          <a:lstStyle/>
          <a:p>
            <a:fld id="{13EEC2AF-DB56-4B97-A4EE-4677677E2903}" type="slidenum">
              <a:rPr lang="en-US" smtClean="0"/>
              <a:pPr/>
              <a:t>38</a:t>
            </a:fld>
            <a:endParaRPr lang="en-US"/>
          </a:p>
        </p:txBody>
      </p:sp>
      <p:sp>
        <p:nvSpPr>
          <p:cNvPr id="5" name="TextBox 4"/>
          <p:cNvSpPr txBox="1"/>
          <p:nvPr/>
        </p:nvSpPr>
        <p:spPr>
          <a:xfrm>
            <a:off x="990600" y="2590800"/>
            <a:ext cx="7696200" cy="3046988"/>
          </a:xfrm>
          <a:prstGeom prst="rect">
            <a:avLst/>
          </a:prstGeom>
          <a:noFill/>
        </p:spPr>
        <p:txBody>
          <a:bodyPr wrap="square" rtlCol="0">
            <a:spAutoFit/>
          </a:bodyPr>
          <a:lstStyle/>
          <a:p>
            <a:r>
              <a:rPr lang="en-US" sz="3200" dirty="0" smtClean="0">
                <a:solidFill>
                  <a:schemeClr val="bg1"/>
                </a:solidFill>
              </a:rPr>
              <a:t>We will start with activity recognition and how it works. We will cover applications later. </a:t>
            </a:r>
          </a:p>
          <a:p>
            <a:endParaRPr lang="en-US" sz="3200" dirty="0" smtClean="0">
              <a:solidFill>
                <a:schemeClr val="bg1"/>
              </a:solidFill>
            </a:endParaRPr>
          </a:p>
          <a:p>
            <a:r>
              <a:rPr lang="en-US" sz="3200" dirty="0" smtClean="0">
                <a:solidFill>
                  <a:schemeClr val="bg1"/>
                </a:solidFill>
              </a:rPr>
              <a:t>But first, lets look abstractly at what sensor mining can tell us.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can Sensor Mining Tell Us?</a:t>
            </a:r>
            <a:endParaRPr lang="en-US" dirty="0"/>
          </a:p>
        </p:txBody>
      </p:sp>
      <p:sp>
        <p:nvSpPr>
          <p:cNvPr id="3" name="Content Placeholder 2"/>
          <p:cNvSpPr>
            <a:spLocks noGrp="1"/>
          </p:cNvSpPr>
          <p:nvPr>
            <p:ph idx="1"/>
          </p:nvPr>
        </p:nvSpPr>
        <p:spPr>
          <a:xfrm>
            <a:off x="457200" y="1524000"/>
            <a:ext cx="8458200" cy="5029199"/>
          </a:xfrm>
        </p:spPr>
        <p:txBody>
          <a:bodyPr>
            <a:normAutofit fontScale="77500" lnSpcReduction="20000"/>
          </a:bodyPr>
          <a:lstStyle/>
          <a:p>
            <a:r>
              <a:rPr lang="en-US" sz="3400" u="sng" dirty="0" smtClean="0"/>
              <a:t>Who</a:t>
            </a:r>
            <a:r>
              <a:rPr lang="en-US" sz="3400" dirty="0" smtClean="0"/>
              <a:t> is the user?</a:t>
            </a:r>
          </a:p>
          <a:p>
            <a:pPr lvl="1"/>
            <a:r>
              <a:rPr lang="en-US" sz="2400" dirty="0" smtClean="0"/>
              <a:t>Biometric identification &amp; identifying traits</a:t>
            </a:r>
          </a:p>
          <a:p>
            <a:pPr>
              <a:spcBef>
                <a:spcPts val="1200"/>
              </a:spcBef>
            </a:pPr>
            <a:r>
              <a:rPr lang="en-US" sz="3400" u="sng" dirty="0" smtClean="0"/>
              <a:t>What</a:t>
            </a:r>
            <a:r>
              <a:rPr lang="en-US" sz="3400" dirty="0" smtClean="0"/>
              <a:t> is the user doing?</a:t>
            </a:r>
          </a:p>
          <a:p>
            <a:pPr lvl="1"/>
            <a:r>
              <a:rPr lang="en-US" sz="2400" dirty="0" smtClean="0"/>
              <a:t>Activity recognition</a:t>
            </a:r>
          </a:p>
          <a:p>
            <a:pPr>
              <a:spcBef>
                <a:spcPts val="1200"/>
              </a:spcBef>
            </a:pPr>
            <a:r>
              <a:rPr lang="en-US" sz="3400" u="sng" dirty="0" smtClean="0"/>
              <a:t>Where</a:t>
            </a:r>
            <a:r>
              <a:rPr lang="en-US" sz="3400" dirty="0" smtClean="0"/>
              <a:t>  and </a:t>
            </a:r>
            <a:r>
              <a:rPr lang="en-US" sz="3400" u="sng" dirty="0" smtClean="0"/>
              <a:t>When</a:t>
            </a:r>
            <a:r>
              <a:rPr lang="en-US" sz="3400" dirty="0" smtClean="0"/>
              <a:t> is the user?</a:t>
            </a:r>
          </a:p>
          <a:p>
            <a:pPr lvl="1"/>
            <a:r>
              <a:rPr lang="en-US" sz="2400" dirty="0" smtClean="0"/>
              <a:t>Location and spatial based data mining applications</a:t>
            </a:r>
          </a:p>
          <a:p>
            <a:pPr lvl="1"/>
            <a:r>
              <a:rPr lang="en-US" sz="2400" dirty="0" smtClean="0"/>
              <a:t>Temporal based data mining applications</a:t>
            </a:r>
          </a:p>
          <a:p>
            <a:pPr>
              <a:spcBef>
                <a:spcPts val="1200"/>
              </a:spcBef>
            </a:pPr>
            <a:r>
              <a:rPr lang="en-US" sz="3400" u="sng" dirty="0" smtClean="0"/>
              <a:t>Who</a:t>
            </a:r>
            <a:r>
              <a:rPr lang="en-US" sz="3400" dirty="0" smtClean="0"/>
              <a:t>, </a:t>
            </a:r>
            <a:r>
              <a:rPr lang="en-US" sz="3400" u="sng" dirty="0" smtClean="0"/>
              <a:t>What</a:t>
            </a:r>
            <a:r>
              <a:rPr lang="en-US" sz="3400" dirty="0" smtClean="0"/>
              <a:t>, </a:t>
            </a:r>
            <a:r>
              <a:rPr lang="en-US" sz="3400" u="sng" dirty="0" smtClean="0"/>
              <a:t>Where</a:t>
            </a:r>
            <a:r>
              <a:rPr lang="en-US" sz="3400" dirty="0" smtClean="0"/>
              <a:t>, </a:t>
            </a:r>
            <a:r>
              <a:rPr lang="en-US" sz="3400" u="sng" dirty="0" smtClean="0"/>
              <a:t>When</a:t>
            </a:r>
            <a:r>
              <a:rPr lang="en-US" sz="3400" dirty="0" smtClean="0"/>
              <a:t>, and </a:t>
            </a:r>
            <a:r>
              <a:rPr lang="en-US" sz="3400" u="sng" dirty="0" smtClean="0"/>
              <a:t>Why</a:t>
            </a:r>
            <a:r>
              <a:rPr lang="en-US" sz="3400" dirty="0" smtClean="0"/>
              <a:t>?</a:t>
            </a:r>
          </a:p>
          <a:p>
            <a:pPr lvl="1"/>
            <a:r>
              <a:rPr lang="en-US" sz="2400" dirty="0" smtClean="0"/>
              <a:t> Social networking &amp; context sensitive applications</a:t>
            </a:r>
          </a:p>
          <a:p>
            <a:pPr>
              <a:spcBef>
                <a:spcPts val="1200"/>
              </a:spcBef>
            </a:pPr>
            <a:r>
              <a:rPr lang="en-US" sz="3400" u="sng" dirty="0" smtClean="0"/>
              <a:t>How</a:t>
            </a:r>
            <a:r>
              <a:rPr lang="en-US" sz="3400" dirty="0" smtClean="0"/>
              <a:t> is the user</a:t>
            </a:r>
          </a:p>
          <a:p>
            <a:pPr lvl="1"/>
            <a:r>
              <a:rPr lang="en-US" sz="2600" dirty="0" smtClean="0"/>
              <a:t>Internal health information (heart rate, BP, emotional state, etc.)</a:t>
            </a:r>
          </a:p>
          <a:p>
            <a:pPr>
              <a:spcBef>
                <a:spcPts val="1200"/>
              </a:spcBef>
            </a:pPr>
            <a:r>
              <a:rPr lang="en-US" sz="3400" dirty="0" smtClean="0"/>
              <a:t>Sensing the environment (not user)</a:t>
            </a:r>
          </a:p>
          <a:p>
            <a:pPr lvl="1"/>
            <a:r>
              <a:rPr lang="en-US" sz="2600" dirty="0" err="1" smtClean="0"/>
              <a:t>Crowdsource</a:t>
            </a:r>
            <a:r>
              <a:rPr lang="en-US" sz="2600" dirty="0" smtClean="0"/>
              <a:t> weather, group motions (panic), traffic</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Mobile Devices with Sensors</a:t>
            </a:r>
            <a:endParaRPr lang="en-US" dirty="0"/>
          </a:p>
        </p:txBody>
      </p:sp>
      <p:sp>
        <p:nvSpPr>
          <p:cNvPr id="3" name="Content Placeholder 2"/>
          <p:cNvSpPr>
            <a:spLocks noGrp="1"/>
          </p:cNvSpPr>
          <p:nvPr>
            <p:ph idx="1"/>
          </p:nvPr>
        </p:nvSpPr>
        <p:spPr>
          <a:xfrm>
            <a:off x="457200" y="1775191"/>
            <a:ext cx="8458200" cy="4625609"/>
          </a:xfrm>
        </p:spPr>
        <p:txBody>
          <a:bodyPr>
            <a:normAutofit lnSpcReduction="10000"/>
          </a:bodyPr>
          <a:lstStyle/>
          <a:p>
            <a:pPr>
              <a:spcBef>
                <a:spcPts val="600"/>
              </a:spcBef>
            </a:pPr>
            <a:r>
              <a:rPr lang="en-US" dirty="0" smtClean="0"/>
              <a:t>Tablets have some of the same sensors</a:t>
            </a:r>
          </a:p>
          <a:p>
            <a:pPr lvl="1">
              <a:spcBef>
                <a:spcPts val="600"/>
              </a:spcBef>
            </a:pPr>
            <a:r>
              <a:rPr lang="en-US" sz="2600" dirty="0" smtClean="0"/>
              <a:t>Not as ubiquitous or accessible</a:t>
            </a:r>
          </a:p>
          <a:p>
            <a:pPr>
              <a:spcBef>
                <a:spcPts val="600"/>
              </a:spcBef>
            </a:pPr>
            <a:r>
              <a:rPr lang="en-US" dirty="0" smtClean="0"/>
              <a:t>Smart  Watches much more relevant</a:t>
            </a:r>
          </a:p>
          <a:p>
            <a:pPr lvl="1">
              <a:spcBef>
                <a:spcPts val="600"/>
              </a:spcBef>
            </a:pPr>
            <a:r>
              <a:rPr lang="en-US" sz="2600" dirty="0" smtClean="0"/>
              <a:t>Extension of the smart phone (not standalone)</a:t>
            </a:r>
          </a:p>
          <a:p>
            <a:pPr lvl="1">
              <a:spcBef>
                <a:spcPts val="600"/>
              </a:spcBef>
            </a:pPr>
            <a:r>
              <a:rPr lang="en-US" sz="2600" dirty="0" smtClean="0"/>
              <a:t>Contain tri-axial accelerometer</a:t>
            </a:r>
          </a:p>
          <a:p>
            <a:pPr lvl="1">
              <a:spcBef>
                <a:spcPts val="600"/>
              </a:spcBef>
            </a:pPr>
            <a:r>
              <a:rPr lang="en-US" sz="2600" dirty="0" smtClean="0"/>
              <a:t>Specialized sensors like heart rate sensor</a:t>
            </a:r>
          </a:p>
          <a:p>
            <a:pPr lvl="1">
              <a:spcBef>
                <a:spcPts val="600"/>
              </a:spcBef>
            </a:pPr>
            <a:r>
              <a:rPr lang="en-US" sz="2600" dirty="0" smtClean="0"/>
              <a:t>Big advantage:</a:t>
            </a:r>
          </a:p>
          <a:p>
            <a:pPr lvl="2">
              <a:spcBef>
                <a:spcPts val="600"/>
              </a:spcBef>
            </a:pPr>
            <a:r>
              <a:rPr lang="en-US" sz="2100" dirty="0" smtClean="0"/>
              <a:t>Worn in consistent on-body position (women don’t wear phones)</a:t>
            </a:r>
          </a:p>
          <a:p>
            <a:pPr lvl="1"/>
            <a:r>
              <a:rPr lang="en-US" sz="2600" dirty="0" smtClean="0"/>
              <a:t>Disadvantage:</a:t>
            </a:r>
          </a:p>
          <a:p>
            <a:pPr lvl="2"/>
            <a:r>
              <a:rPr lang="en-US" sz="2100" dirty="0" smtClean="0"/>
              <a:t>Not ubiquitous: not known how common they will be</a:t>
            </a:r>
            <a:endParaRPr lang="en-US" sz="2100"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553200" cy="1069848"/>
          </a:xfrm>
        </p:spPr>
        <p:txBody>
          <a:bodyPr>
            <a:normAutofit fontScale="90000"/>
          </a:bodyPr>
          <a:lstStyle/>
          <a:p>
            <a:r>
              <a:rPr lang="en-US" dirty="0" smtClean="0"/>
              <a:t>Activity Recognition (AR)</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40</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8600" y="2819400"/>
            <a:ext cx="1676400" cy="1338959"/>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2209800" y="2971800"/>
            <a:ext cx="1527058" cy="1219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3886200" y="2971800"/>
            <a:ext cx="1524000" cy="12180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clrChange>
              <a:clrFrom>
                <a:srgbClr val="E0D6BF"/>
              </a:clrFrom>
              <a:clrTo>
                <a:srgbClr val="E0D6BF">
                  <a:alpha val="0"/>
                </a:srgbClr>
              </a:clrTo>
            </a:clrChange>
          </a:blip>
          <a:srcRect/>
          <a:stretch>
            <a:fillRect/>
          </a:stretch>
        </p:blipFill>
        <p:spPr bwMode="auto">
          <a:xfrm>
            <a:off x="6934200" y="4876800"/>
            <a:ext cx="1806702" cy="1445362"/>
          </a:xfrm>
          <a:prstGeom prst="rect">
            <a:avLst/>
          </a:prstGeom>
          <a:noFill/>
          <a:ln w="9525">
            <a:noFill/>
            <a:miter lim="800000"/>
            <a:headEnd/>
            <a:tailEnd/>
          </a:ln>
          <a:effectLst/>
        </p:spPr>
      </p:pic>
      <p:pic>
        <p:nvPicPr>
          <p:cNvPr id="1032" name="Picture 8"/>
          <p:cNvPicPr>
            <a:picLocks noChangeAspect="1" noChangeArrowheads="1"/>
          </p:cNvPicPr>
          <p:nvPr/>
        </p:nvPicPr>
        <p:blipFill>
          <a:blip r:embed="rId6" cstate="print"/>
          <a:srcRect/>
          <a:stretch>
            <a:fillRect/>
          </a:stretch>
        </p:blipFill>
        <p:spPr bwMode="auto">
          <a:xfrm>
            <a:off x="5257800" y="4953000"/>
            <a:ext cx="1600200" cy="1280160"/>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cstate="print">
            <a:clrChange>
              <a:clrFrom>
                <a:srgbClr val="CEE8FF"/>
              </a:clrFrom>
              <a:clrTo>
                <a:srgbClr val="CEE8FF">
                  <a:alpha val="0"/>
                </a:srgbClr>
              </a:clrTo>
            </a:clrChange>
          </a:blip>
          <a:srcRect/>
          <a:stretch>
            <a:fillRect/>
          </a:stretch>
        </p:blipFill>
        <p:spPr bwMode="auto">
          <a:xfrm>
            <a:off x="3276600" y="4876800"/>
            <a:ext cx="1676400" cy="134112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562600" y="2971800"/>
            <a:ext cx="1087438" cy="1524000"/>
          </a:xfrm>
          <a:prstGeom prst="rect">
            <a:avLst/>
          </a:prstGeom>
          <a:ln w="9525">
            <a:noFill/>
            <a:miter lim="800000"/>
            <a:headEnd/>
            <a:tailEnd/>
          </a:ln>
          <a:effectLst/>
        </p:spPr>
      </p:pic>
      <p:pic>
        <p:nvPicPr>
          <p:cNvPr id="1036" name="Picture 12"/>
          <p:cNvPicPr>
            <a:picLocks noChangeAspect="1" noChangeArrowheads="1"/>
          </p:cNvPicPr>
          <p:nvPr/>
        </p:nvPicPr>
        <p:blipFill>
          <a:blip r:embed="rId9" cstate="print"/>
          <a:srcRect t="15929" r="6499"/>
          <a:stretch>
            <a:fillRect/>
          </a:stretch>
        </p:blipFill>
        <p:spPr bwMode="auto">
          <a:xfrm>
            <a:off x="7086600" y="3048000"/>
            <a:ext cx="1641909" cy="1130300"/>
          </a:xfrm>
          <a:prstGeom prst="rect">
            <a:avLst/>
          </a:prstGeom>
          <a:noFill/>
          <a:ln w="9525">
            <a:noFill/>
            <a:miter lim="800000"/>
            <a:headEnd/>
            <a:tailEnd/>
          </a:ln>
          <a:effectLst/>
        </p:spPr>
      </p:pic>
      <p:pic>
        <p:nvPicPr>
          <p:cNvPr id="1037" name="Picture 13"/>
          <p:cNvPicPr>
            <a:picLocks noChangeAspect="1" noChangeArrowheads="1"/>
          </p:cNvPicPr>
          <p:nvPr/>
        </p:nvPicPr>
        <p:blipFill>
          <a:blip r:embed="rId10" cstate="print"/>
          <a:srcRect/>
          <a:stretch>
            <a:fillRect/>
          </a:stretch>
        </p:blipFill>
        <p:spPr bwMode="auto">
          <a:xfrm>
            <a:off x="0" y="4724400"/>
            <a:ext cx="1676400" cy="1354955"/>
          </a:xfrm>
          <a:prstGeom prst="rect">
            <a:avLst/>
          </a:prstGeom>
          <a:noFill/>
          <a:ln w="9525">
            <a:noFill/>
            <a:miter lim="800000"/>
            <a:headEnd/>
            <a:tailEnd/>
          </a:ln>
          <a:effectLst/>
        </p:spPr>
      </p:pic>
      <p:pic>
        <p:nvPicPr>
          <p:cNvPr id="1038" name="Picture 14"/>
          <p:cNvPicPr>
            <a:picLocks noChangeAspect="1" noChangeArrowheads="1"/>
          </p:cNvPicPr>
          <p:nvPr/>
        </p:nvPicPr>
        <p:blipFill>
          <a:blip r:embed="rId11" cstate="print"/>
          <a:srcRect/>
          <a:stretch>
            <a:fillRect/>
          </a:stretch>
        </p:blipFill>
        <p:spPr bwMode="auto">
          <a:xfrm>
            <a:off x="1752600" y="4876800"/>
            <a:ext cx="1524000" cy="1209144"/>
          </a:xfrm>
          <a:prstGeom prst="rect">
            <a:avLst/>
          </a:prstGeom>
          <a:noFill/>
          <a:ln w="9525">
            <a:noFill/>
            <a:miter lim="800000"/>
            <a:headEnd/>
            <a:tailEnd/>
          </a:ln>
          <a:effectLst/>
        </p:spPr>
      </p:pic>
      <p:pic>
        <p:nvPicPr>
          <p:cNvPr id="1039" name="Picture 15"/>
          <p:cNvPicPr>
            <a:picLocks noChangeAspect="1" noChangeArrowheads="1"/>
          </p:cNvPicPr>
          <p:nvPr/>
        </p:nvPicPr>
        <p:blipFill>
          <a:blip r:embed="rId12" cstate="print"/>
          <a:srcRect/>
          <a:stretch>
            <a:fillRect/>
          </a:stretch>
        </p:blipFill>
        <p:spPr bwMode="auto">
          <a:xfrm>
            <a:off x="7543800" y="609600"/>
            <a:ext cx="1312944" cy="9754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Activity Recognition?</a:t>
            </a:r>
            <a:endParaRPr lang="en-US" dirty="0"/>
          </a:p>
        </p:txBody>
      </p:sp>
      <p:sp>
        <p:nvSpPr>
          <p:cNvPr id="3" name="Content Placeholder 2"/>
          <p:cNvSpPr>
            <a:spLocks noGrp="1"/>
          </p:cNvSpPr>
          <p:nvPr>
            <p:ph idx="1"/>
          </p:nvPr>
        </p:nvSpPr>
        <p:spPr/>
        <p:txBody>
          <a:bodyPr>
            <a:normAutofit lnSpcReduction="10000"/>
          </a:bodyPr>
          <a:lstStyle/>
          <a:p>
            <a:r>
              <a:rPr lang="en-US" dirty="0" smtClean="0"/>
              <a:t>Activity recognition identifies user actions</a:t>
            </a:r>
          </a:p>
          <a:p>
            <a:pPr lvl="1"/>
            <a:r>
              <a:rPr lang="en-US" dirty="0" smtClean="0"/>
              <a:t>May also attempt to recognize goals</a:t>
            </a:r>
          </a:p>
          <a:p>
            <a:r>
              <a:rPr lang="en-US" dirty="0" smtClean="0"/>
              <a:t>Examples</a:t>
            </a:r>
          </a:p>
          <a:p>
            <a:pPr lvl="1"/>
            <a:r>
              <a:rPr lang="en-US" dirty="0" smtClean="0"/>
              <a:t>Walking, jogging, running, jumping, washing dishes, playing basketball, reading, partying, studying</a:t>
            </a:r>
          </a:p>
          <a:p>
            <a:r>
              <a:rPr lang="en-US" dirty="0" smtClean="0"/>
              <a:t>Context may matter</a:t>
            </a:r>
          </a:p>
          <a:p>
            <a:pPr lvl="1"/>
            <a:r>
              <a:rPr lang="en-US" dirty="0" smtClean="0"/>
              <a:t>Studying is more likely in a library </a:t>
            </a:r>
          </a:p>
          <a:p>
            <a:pPr lvl="1"/>
            <a:r>
              <a:rPr lang="en-US" dirty="0" smtClean="0"/>
              <a:t>Partying occurs in a social environment</a:t>
            </a:r>
          </a:p>
          <a:p>
            <a:pPr lvl="2"/>
            <a:r>
              <a:rPr lang="en-US" dirty="0" err="1" smtClean="0"/>
              <a:t>CenceMe</a:t>
            </a:r>
            <a:r>
              <a:rPr lang="en-US" dirty="0" smtClean="0"/>
              <a:t> listens for conversations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Activity Recognition Useful?</a:t>
            </a:r>
            <a:endParaRPr lang="en-US" dirty="0"/>
          </a:p>
        </p:txBody>
      </p:sp>
      <p:sp>
        <p:nvSpPr>
          <p:cNvPr id="3" name="Content Placeholder 2"/>
          <p:cNvSpPr>
            <a:spLocks noGrp="1"/>
          </p:cNvSpPr>
          <p:nvPr>
            <p:ph idx="1"/>
          </p:nvPr>
        </p:nvSpPr>
        <p:spPr>
          <a:xfrm>
            <a:off x="457200" y="1600201"/>
            <a:ext cx="8458200" cy="4953000"/>
          </a:xfrm>
        </p:spPr>
        <p:txBody>
          <a:bodyPr>
            <a:normAutofit fontScale="92500" lnSpcReduction="20000"/>
          </a:bodyPr>
          <a:lstStyle/>
          <a:p>
            <a:r>
              <a:rPr lang="en-US" dirty="0" smtClean="0"/>
              <a:t>Context-sensitive applications</a:t>
            </a:r>
          </a:p>
          <a:p>
            <a:pPr lvl="1"/>
            <a:r>
              <a:rPr lang="en-US" dirty="0" smtClean="0"/>
              <a:t>Handle phone calls differently depending on context</a:t>
            </a:r>
          </a:p>
          <a:p>
            <a:pPr lvl="1"/>
            <a:r>
              <a:rPr lang="en-US" dirty="0" smtClean="0"/>
              <a:t>Play music to suit your activity</a:t>
            </a:r>
          </a:p>
          <a:p>
            <a:pPr lvl="1"/>
            <a:r>
              <a:rPr lang="en-US" dirty="0" smtClean="0"/>
              <a:t>Fuse with other info (GPS) for better results</a:t>
            </a:r>
          </a:p>
          <a:p>
            <a:pPr lvl="2"/>
            <a:r>
              <a:rPr lang="en-US" dirty="0" smtClean="0"/>
              <a:t>Can confirm you are on subway vs. traveling in a car</a:t>
            </a:r>
            <a:r>
              <a:rPr lang="en-US" baseline="30000" dirty="0" smtClean="0"/>
              <a:t>19</a:t>
            </a:r>
          </a:p>
          <a:p>
            <a:pPr lvl="1"/>
            <a:r>
              <a:rPr lang="en-US" dirty="0" smtClean="0"/>
              <a:t>Untold new &amp; innovative apps to make phones smarter</a:t>
            </a:r>
          </a:p>
          <a:p>
            <a:pPr>
              <a:spcBef>
                <a:spcPts val="1200"/>
              </a:spcBef>
            </a:pPr>
            <a:r>
              <a:rPr lang="en-US" dirty="0" smtClean="0"/>
              <a:t>Tracking &amp; Health applications</a:t>
            </a:r>
          </a:p>
          <a:p>
            <a:pPr lvl="1"/>
            <a:r>
              <a:rPr lang="en-US" dirty="0" smtClean="0"/>
              <a:t>Track overall activity; detect dangerous activity (falling)</a:t>
            </a:r>
          </a:p>
          <a:p>
            <a:pPr>
              <a:spcBef>
                <a:spcPts val="1200"/>
              </a:spcBef>
            </a:pPr>
            <a:r>
              <a:rPr lang="en-US" dirty="0" smtClean="0"/>
              <a:t>Social applications</a:t>
            </a:r>
          </a:p>
          <a:p>
            <a:pPr lvl="1"/>
            <a:r>
              <a:rPr lang="en-US" dirty="0" smtClean="0"/>
              <a:t>Link users with similar behaviors (joggers, hunters)</a:t>
            </a:r>
          </a:p>
          <a:p>
            <a:pPr>
              <a:spcBef>
                <a:spcPts val="1200"/>
              </a:spcBef>
            </a:pPr>
            <a:r>
              <a:rPr lang="en-US" dirty="0" smtClean="0"/>
              <a:t>In depth look at applications later</a:t>
            </a:r>
          </a:p>
          <a:p>
            <a:pPr lvl="2"/>
            <a:endParaRPr lang="en-US" dirty="0" smtClean="0"/>
          </a:p>
          <a:p>
            <a:pPr lvl="2"/>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763000" cy="1252728"/>
          </a:xfrm>
        </p:spPr>
        <p:txBody>
          <a:bodyPr>
            <a:normAutofit/>
          </a:bodyPr>
          <a:lstStyle/>
          <a:p>
            <a:r>
              <a:rPr lang="en-US" sz="4000" dirty="0" smtClean="0"/>
              <a:t>What Devices Can Do AR?</a:t>
            </a:r>
            <a:endParaRPr lang="en-US" sz="4000" dirty="0"/>
          </a:p>
        </p:txBody>
      </p:sp>
      <p:sp>
        <p:nvSpPr>
          <p:cNvPr id="3" name="Content Placeholder 2"/>
          <p:cNvSpPr>
            <a:spLocks noGrp="1"/>
          </p:cNvSpPr>
          <p:nvPr>
            <p:ph idx="1"/>
          </p:nvPr>
        </p:nvSpPr>
        <p:spPr>
          <a:xfrm>
            <a:off x="457200" y="1775191"/>
            <a:ext cx="8458200" cy="4625609"/>
          </a:xfrm>
        </p:spPr>
        <p:txBody>
          <a:bodyPr>
            <a:normAutofit fontScale="92500" lnSpcReduction="20000"/>
          </a:bodyPr>
          <a:lstStyle/>
          <a:p>
            <a:r>
              <a:rPr lang="en-US" dirty="0" smtClean="0"/>
              <a:t>Smartphones, Smartwatches, and Combination</a:t>
            </a:r>
          </a:p>
          <a:p>
            <a:r>
              <a:rPr lang="en-US" dirty="0" smtClean="0"/>
              <a:t>A single accelerometer but custom hardware</a:t>
            </a:r>
          </a:p>
          <a:p>
            <a:pPr lvl="1"/>
            <a:r>
              <a:rPr lang="en-US" dirty="0" smtClean="0"/>
              <a:t>Pedometers (limited function); FitBit</a:t>
            </a:r>
            <a:r>
              <a:rPr lang="en-US" baseline="30000" dirty="0" smtClean="0"/>
              <a:t>8</a:t>
            </a:r>
          </a:p>
          <a:p>
            <a:pPr>
              <a:spcBef>
                <a:spcPts val="600"/>
              </a:spcBef>
            </a:pPr>
            <a:r>
              <a:rPr lang="en-US" dirty="0" smtClean="0"/>
              <a:t>Dedicated accelerometers placed on various body parts</a:t>
            </a:r>
            <a:r>
              <a:rPr lang="en-US" sz="3600" baseline="30000" dirty="0" smtClean="0"/>
              <a:t>2,13,14,25</a:t>
            </a:r>
            <a:endParaRPr lang="en-US" baseline="30000" dirty="0" smtClean="0"/>
          </a:p>
          <a:p>
            <a:pPr>
              <a:spcBef>
                <a:spcPts val="600"/>
              </a:spcBef>
            </a:pPr>
            <a:r>
              <a:rPr lang="en-US" dirty="0" smtClean="0"/>
              <a:t>Multi-sensor solutions</a:t>
            </a:r>
          </a:p>
          <a:p>
            <a:pPr lvl="1">
              <a:spcBef>
                <a:spcPts val="600"/>
              </a:spcBef>
            </a:pPr>
            <a:r>
              <a:rPr lang="en-US" dirty="0" smtClean="0"/>
              <a:t>eWatch</a:t>
            </a:r>
            <a:r>
              <a:rPr lang="en-US" baseline="30000" dirty="0" smtClean="0"/>
              <a:t>19</a:t>
            </a:r>
            <a:r>
              <a:rPr lang="en-US" dirty="0" smtClean="0"/>
              <a:t>: </a:t>
            </a:r>
            <a:r>
              <a:rPr lang="en-US" dirty="0" err="1" smtClean="0"/>
              <a:t>accelometer</a:t>
            </a:r>
            <a:r>
              <a:rPr lang="en-US" dirty="0" smtClean="0"/>
              <a:t> + light sensor, multiple </a:t>
            </a:r>
            <a:r>
              <a:rPr lang="en-US" dirty="0" err="1" smtClean="0"/>
              <a:t>locs</a:t>
            </a:r>
            <a:r>
              <a:rPr lang="en-US" dirty="0" smtClean="0"/>
              <a:t>.</a:t>
            </a:r>
          </a:p>
          <a:p>
            <a:pPr lvl="1">
              <a:spcBef>
                <a:spcPts val="600"/>
              </a:spcBef>
            </a:pPr>
            <a:r>
              <a:rPr lang="en-US" dirty="0" err="1" smtClean="0"/>
              <a:t>Smartbuckle</a:t>
            </a:r>
            <a:r>
              <a:rPr lang="en-US" dirty="0" smtClean="0"/>
              <a:t>: accelerometer + image sensor on belt</a:t>
            </a:r>
          </a:p>
          <a:p>
            <a:pPr>
              <a:spcBef>
                <a:spcPts val="600"/>
              </a:spcBef>
            </a:pPr>
            <a:r>
              <a:rPr lang="en-US" dirty="0" smtClean="0"/>
              <a:t>Use Phone but not a central component</a:t>
            </a:r>
          </a:p>
          <a:p>
            <a:pPr lvl="1">
              <a:spcBef>
                <a:spcPts val="600"/>
              </a:spcBef>
            </a:pPr>
            <a:r>
              <a:rPr lang="en-US" dirty="0" smtClean="0"/>
              <a:t>Motionbands</a:t>
            </a:r>
            <a:r>
              <a:rPr lang="en-US" baseline="30000" dirty="0" smtClean="0"/>
              <a:t>10</a:t>
            </a:r>
            <a:r>
              <a:rPr lang="en-US" dirty="0" smtClean="0"/>
              <a:t> multi-sensor/location transmits data to smart phone for storage</a:t>
            </a:r>
          </a:p>
          <a:p>
            <a:pPr lvl="1">
              <a:spcBef>
                <a:spcPts val="600"/>
              </a:spcBef>
            </a:pPr>
            <a:endParaRPr lang="en-US"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Mining Approach: Doing AR</a:t>
            </a:r>
            <a:endParaRPr lang="en-US" dirty="0"/>
          </a:p>
        </p:txBody>
      </p:sp>
      <p:sp>
        <p:nvSpPr>
          <p:cNvPr id="3" name="Content Placeholder 2"/>
          <p:cNvSpPr>
            <a:spLocks noGrp="1"/>
          </p:cNvSpPr>
          <p:nvPr>
            <p:ph idx="1"/>
          </p:nvPr>
        </p:nvSpPr>
        <p:spPr>
          <a:xfrm>
            <a:off x="457200" y="1775191"/>
            <a:ext cx="8458200" cy="4625609"/>
          </a:xfrm>
        </p:spPr>
        <p:txBody>
          <a:bodyPr/>
          <a:lstStyle/>
          <a:p>
            <a:pPr marL="633222" indent="-514350">
              <a:buFont typeface="+mj-lt"/>
              <a:buAutoNum type="arabicPeriod"/>
            </a:pPr>
            <a:r>
              <a:rPr lang="en-US" dirty="0" smtClean="0"/>
              <a:t>Collect labeled raw time series sensor data (training data)</a:t>
            </a:r>
          </a:p>
          <a:p>
            <a:pPr marL="633222" indent="-514350">
              <a:buFont typeface="+mj-lt"/>
              <a:buAutoNum type="arabicPeriod"/>
            </a:pPr>
            <a:r>
              <a:rPr lang="en-US" dirty="0" smtClean="0"/>
              <a:t>Prepare data for mining</a:t>
            </a:r>
          </a:p>
          <a:p>
            <a:pPr marL="971550" lvl="1" indent="-514350">
              <a:buFont typeface="Wingdings" pitchFamily="2" charset="2"/>
              <a:buChar char="Ø"/>
            </a:pPr>
            <a:r>
              <a:rPr lang="en-US" dirty="0" smtClean="0"/>
              <a:t>Preprocess and transform data</a:t>
            </a:r>
          </a:p>
          <a:p>
            <a:pPr marL="633222" indent="-514350">
              <a:buFont typeface="+mj-lt"/>
              <a:buAutoNum type="arabicPeriod"/>
            </a:pPr>
            <a:r>
              <a:rPr lang="en-US" dirty="0" smtClean="0"/>
              <a:t>Build classifier using classification algorithms</a:t>
            </a:r>
          </a:p>
          <a:p>
            <a:pPr marL="633222" indent="-514350">
              <a:buFont typeface="+mj-lt"/>
              <a:buAutoNum type="arabicPeriod"/>
            </a:pPr>
            <a:r>
              <a:rPr lang="en-US" dirty="0" smtClean="0"/>
              <a:t>Deploy and use classifier</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Collecting Labeled Activity Data</a:t>
            </a:r>
            <a:endParaRPr lang="en-US" dirty="0"/>
          </a:p>
        </p:txBody>
      </p:sp>
      <p:sp>
        <p:nvSpPr>
          <p:cNvPr id="3" name="Content Placeholder 2"/>
          <p:cNvSpPr>
            <a:spLocks noGrp="1"/>
          </p:cNvSpPr>
          <p:nvPr>
            <p:ph idx="1"/>
          </p:nvPr>
        </p:nvSpPr>
        <p:spPr>
          <a:xfrm>
            <a:off x="457200" y="1775191"/>
            <a:ext cx="8534400" cy="4625609"/>
          </a:xfrm>
        </p:spPr>
        <p:txBody>
          <a:bodyPr>
            <a:normAutofit/>
          </a:bodyPr>
          <a:lstStyle/>
          <a:p>
            <a:r>
              <a:rPr lang="en-US" dirty="0" smtClean="0"/>
              <a:t>Laboratory approach</a:t>
            </a:r>
          </a:p>
          <a:p>
            <a:pPr lvl="1"/>
            <a:r>
              <a:rPr lang="en-US" dirty="0" smtClean="0"/>
              <a:t>Sequence through a specific set of activities</a:t>
            </a:r>
          </a:p>
          <a:p>
            <a:pPr lvl="1"/>
            <a:r>
              <a:rPr lang="en-US" dirty="0" smtClean="0"/>
              <a:t>Insert label into data stream (via app) and then collect sensor data while subject performs activity</a:t>
            </a:r>
          </a:p>
          <a:p>
            <a:r>
              <a:rPr lang="en-US" dirty="0" smtClean="0"/>
              <a:t>Natural approach</a:t>
            </a:r>
          </a:p>
          <a:p>
            <a:pPr lvl="1"/>
            <a:r>
              <a:rPr lang="en-US" dirty="0" smtClean="0"/>
              <a:t>Have subject perform activities “in the wild” and label manually afterwards using video capture (or equivalent)</a:t>
            </a:r>
          </a:p>
          <a:p>
            <a:r>
              <a:rPr lang="en-US" dirty="0" smtClean="0"/>
              <a:t>Both methods require time and effort</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Self-Training</a:t>
            </a:r>
            <a:endParaRPr lang="en-US" dirty="0"/>
          </a:p>
        </p:txBody>
      </p:sp>
      <p:sp>
        <p:nvSpPr>
          <p:cNvPr id="3" name="Content Placeholder 2"/>
          <p:cNvSpPr>
            <a:spLocks noGrp="1"/>
          </p:cNvSpPr>
          <p:nvPr>
            <p:ph idx="1"/>
          </p:nvPr>
        </p:nvSpPr>
        <p:spPr/>
        <p:txBody>
          <a:bodyPr/>
          <a:lstStyle/>
          <a:p>
            <a:r>
              <a:rPr lang="en-US" dirty="0" smtClean="0"/>
              <a:t>If desire a personalized activity recognition model, then to be practical user must provide own training data</a:t>
            </a:r>
          </a:p>
          <a:p>
            <a:pPr lvl="1">
              <a:spcAft>
                <a:spcPts val="1200"/>
              </a:spcAft>
            </a:pPr>
            <a:r>
              <a:rPr lang="en-US" dirty="0" smtClean="0"/>
              <a:t>As we shall see personal models perform best</a:t>
            </a:r>
          </a:p>
          <a:p>
            <a:pPr>
              <a:spcAft>
                <a:spcPts val="1200"/>
              </a:spcAft>
            </a:pPr>
            <a:r>
              <a:rPr lang="en-US" dirty="0" smtClean="0"/>
              <a:t>Similar to laboratory approach but no research assistant</a:t>
            </a:r>
          </a:p>
          <a:p>
            <a:r>
              <a:rPr lang="en-US" dirty="0" smtClean="0"/>
              <a:t>Actitracker app supports self-training and simple for user to provide training data</a:t>
            </a:r>
          </a:p>
          <a:p>
            <a:endParaRPr lang="en-US"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a:xfrm>
            <a:off x="381000" y="1775191"/>
            <a:ext cx="8458200" cy="4701809"/>
          </a:xfrm>
        </p:spPr>
        <p:txBody>
          <a:bodyPr>
            <a:normAutofit fontScale="92500"/>
          </a:bodyPr>
          <a:lstStyle/>
          <a:p>
            <a:r>
              <a:rPr lang="en-US" sz="3000" dirty="0" smtClean="0"/>
              <a:t>Sensor data is time-series data</a:t>
            </a:r>
          </a:p>
          <a:p>
            <a:pPr>
              <a:spcBef>
                <a:spcPts val="600"/>
              </a:spcBef>
            </a:pPr>
            <a:r>
              <a:rPr lang="en-US" sz="3000" dirty="0" smtClean="0"/>
              <a:t>Common classification algorithms expect “examples”</a:t>
            </a:r>
          </a:p>
          <a:p>
            <a:pPr>
              <a:spcBef>
                <a:spcPts val="600"/>
              </a:spcBef>
            </a:pPr>
            <a:r>
              <a:rPr lang="en-US" sz="3000" dirty="0" smtClean="0"/>
              <a:t>Typical approach: extract higher level features using a sliding window &amp; generate fixed length records</a:t>
            </a:r>
          </a:p>
          <a:p>
            <a:pPr lvl="1">
              <a:spcBef>
                <a:spcPts val="300"/>
              </a:spcBef>
            </a:pPr>
            <a:r>
              <a:rPr lang="en-US" dirty="0" smtClean="0"/>
              <a:t>Average acceleration per axis, variance, binned distributing, speed from GPS data, etc.</a:t>
            </a:r>
          </a:p>
          <a:p>
            <a:pPr lvl="1">
              <a:spcBef>
                <a:spcPts val="300"/>
              </a:spcBef>
            </a:pPr>
            <a:r>
              <a:rPr lang="en-US" dirty="0" smtClean="0"/>
              <a:t>Actitracker uses a 10 second window and no overlap</a:t>
            </a:r>
            <a:r>
              <a:rPr lang="en-US" baseline="30000" dirty="0" smtClean="0"/>
              <a:t>15</a:t>
            </a:r>
            <a:endParaRPr lang="en-US" dirty="0" smtClean="0"/>
          </a:p>
          <a:p>
            <a:pPr lvl="1">
              <a:spcBef>
                <a:spcPts val="300"/>
              </a:spcBef>
            </a:pPr>
            <a:r>
              <a:rPr lang="en-US" dirty="0" smtClean="0"/>
              <a:t>One other study uses ~</a:t>
            </a:r>
            <a:r>
              <a:rPr lang="en-US" sz="3000" baseline="8000" dirty="0" smtClean="0"/>
              <a:t>7</a:t>
            </a:r>
            <a:r>
              <a:rPr lang="en-US" dirty="0" smtClean="0"/>
              <a:t>s window with 50% overlap</a:t>
            </a:r>
            <a:r>
              <a:rPr lang="en-US" baseline="30000" dirty="0" smtClean="0"/>
              <a:t>4</a:t>
            </a:r>
          </a:p>
          <a:p>
            <a:pPr>
              <a:spcBef>
                <a:spcPts val="600"/>
              </a:spcBef>
            </a:pPr>
            <a:r>
              <a:rPr lang="en-US" sz="3000" dirty="0" smtClean="0"/>
              <a:t>Alternative: use time series prediction methods</a:t>
            </a:r>
          </a:p>
          <a:p>
            <a:pPr lvl="1">
              <a:spcBef>
                <a:spcPts val="300"/>
              </a:spcBef>
            </a:pPr>
            <a:r>
              <a:rPr lang="en-US" dirty="0" smtClean="0"/>
              <a:t>Few applications actually do this</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Generating AR Classifiers</a:t>
            </a:r>
            <a:endParaRPr lang="en-US" dirty="0"/>
          </a:p>
        </p:txBody>
      </p:sp>
      <p:sp>
        <p:nvSpPr>
          <p:cNvPr id="3" name="Content Placeholder 2"/>
          <p:cNvSpPr>
            <a:spLocks noGrp="1"/>
          </p:cNvSpPr>
          <p:nvPr>
            <p:ph idx="1"/>
          </p:nvPr>
        </p:nvSpPr>
        <p:spPr>
          <a:xfrm>
            <a:off x="457200" y="1775191"/>
            <a:ext cx="8458200" cy="4625609"/>
          </a:xfrm>
        </p:spPr>
        <p:txBody>
          <a:bodyPr/>
          <a:lstStyle/>
          <a:p>
            <a:r>
              <a:rPr lang="en-US" dirty="0" smtClean="0"/>
              <a:t>Process to generate classifiers straightforward</a:t>
            </a:r>
          </a:p>
          <a:p>
            <a:r>
              <a:rPr lang="en-US" dirty="0" smtClean="0"/>
              <a:t>Many techniques:</a:t>
            </a:r>
          </a:p>
          <a:p>
            <a:pPr lvl="1"/>
            <a:r>
              <a:rPr lang="en-US" dirty="0" smtClean="0"/>
              <a:t>Neural nets, decision trees, Naïve Bayes, Random Forest, etc.</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Types of Predictive Models</a:t>
            </a:r>
            <a:endParaRPr lang="en-US" dirty="0"/>
          </a:p>
        </p:txBody>
      </p:sp>
      <p:sp>
        <p:nvSpPr>
          <p:cNvPr id="3" name="Content Placeholder 2"/>
          <p:cNvSpPr>
            <a:spLocks noGrp="1"/>
          </p:cNvSpPr>
          <p:nvPr>
            <p:ph idx="1"/>
          </p:nvPr>
        </p:nvSpPr>
        <p:spPr/>
        <p:txBody>
          <a:bodyPr>
            <a:normAutofit fontScale="92500"/>
          </a:bodyPr>
          <a:lstStyle/>
          <a:p>
            <a:r>
              <a:rPr lang="en-US" dirty="0" smtClean="0"/>
              <a:t>Personal model</a:t>
            </a:r>
          </a:p>
          <a:p>
            <a:pPr lvl="1"/>
            <a:r>
              <a:rPr lang="en-US" dirty="0" smtClean="0"/>
              <a:t>Acquire training data for user &amp; then generate model</a:t>
            </a:r>
          </a:p>
          <a:p>
            <a:pPr lvl="1"/>
            <a:r>
              <a:rPr lang="en-US" dirty="0" smtClean="0"/>
              <a:t>Places data collection requirement on user, but may sometimes by easily automated</a:t>
            </a:r>
          </a:p>
          <a:p>
            <a:r>
              <a:rPr lang="en-US" dirty="0" smtClean="0"/>
              <a:t>Universal/Impersonal Model</a:t>
            </a:r>
          </a:p>
          <a:p>
            <a:pPr lvl="1"/>
            <a:r>
              <a:rPr lang="en-US" dirty="0" smtClean="0"/>
              <a:t>Built on one set of users and applied to everyone else</a:t>
            </a:r>
          </a:p>
          <a:p>
            <a:pPr lvl="2"/>
            <a:r>
              <a:rPr lang="en-US" dirty="0" smtClean="0"/>
              <a:t>No requirement on new user– no run-time training</a:t>
            </a:r>
          </a:p>
          <a:p>
            <a:r>
              <a:rPr lang="en-US" dirty="0" smtClean="0"/>
              <a:t>Personal models almost always do significantly better, even using much less training data</a:t>
            </a:r>
            <a:r>
              <a:rPr lang="en-US" baseline="30000" dirty="0" smtClean="0"/>
              <a:t>15,16,29</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&amp; Sensor Mining</a:t>
            </a:r>
            <a:endParaRPr lang="en-US" dirty="0"/>
          </a:p>
        </p:txBody>
      </p:sp>
      <p:sp>
        <p:nvSpPr>
          <p:cNvPr id="3" name="Content Placeholder 2"/>
          <p:cNvSpPr>
            <a:spLocks noGrp="1"/>
          </p:cNvSpPr>
          <p:nvPr>
            <p:ph idx="1"/>
          </p:nvPr>
        </p:nvSpPr>
        <p:spPr>
          <a:xfrm>
            <a:off x="457200" y="1775191"/>
            <a:ext cx="8458200" cy="4625609"/>
          </a:xfrm>
        </p:spPr>
        <p:txBody>
          <a:bodyPr>
            <a:normAutofit/>
          </a:bodyPr>
          <a:lstStyle/>
          <a:p>
            <a:r>
              <a:rPr lang="en-US" sz="2800" dirty="0" smtClean="0"/>
              <a:t>Data mining: application of computational methods to extract knowledge from </a:t>
            </a:r>
            <a:r>
              <a:rPr lang="en-US" sz="2800" u="sng" dirty="0" smtClean="0"/>
              <a:t>data</a:t>
            </a:r>
          </a:p>
          <a:p>
            <a:pPr lvl="1">
              <a:spcAft>
                <a:spcPts val="600"/>
              </a:spcAft>
            </a:pPr>
            <a:r>
              <a:rPr lang="en-US" sz="2600" dirty="0" smtClean="0"/>
              <a:t>Most data mining involves inferring predictive models, often for classification</a:t>
            </a:r>
          </a:p>
          <a:p>
            <a:pPr>
              <a:spcAft>
                <a:spcPts val="600"/>
              </a:spcAft>
            </a:pPr>
            <a:r>
              <a:rPr lang="en-US" sz="2800" dirty="0" smtClean="0"/>
              <a:t>Sensor mining: application of computational methods to extract knowledge from </a:t>
            </a:r>
            <a:r>
              <a:rPr lang="en-US" sz="2800" u="sng" dirty="0" smtClean="0"/>
              <a:t>sensor data</a:t>
            </a:r>
          </a:p>
          <a:p>
            <a:pPr>
              <a:spcAft>
                <a:spcPts val="600"/>
              </a:spcAft>
            </a:pPr>
            <a:r>
              <a:rPr lang="en-US" sz="2800" dirty="0" smtClean="0"/>
              <a:t>Smart phone sensor mining: … </a:t>
            </a:r>
          </a:p>
          <a:p>
            <a:r>
              <a:rPr lang="en-US" sz="2800" dirty="0" smtClean="0"/>
              <a:t>This tutorial does not focus on mining </a:t>
            </a:r>
            <a:r>
              <a:rPr lang="en-US" sz="2800" i="1" dirty="0" smtClean="0"/>
              <a:t>methods</a:t>
            </a:r>
          </a:p>
          <a:p>
            <a:pPr lvl="1"/>
            <a:r>
              <a:rPr lang="en-US" sz="2500" dirty="0" smtClean="0"/>
              <a:t>Since the methods are not unique to sensor mining</a:t>
            </a:r>
            <a:endParaRPr lang="en-US" sz="2500"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AR Classifier</a:t>
            </a:r>
            <a:endParaRPr lang="en-US" dirty="0"/>
          </a:p>
        </p:txBody>
      </p:sp>
      <p:sp>
        <p:nvSpPr>
          <p:cNvPr id="3" name="Content Placeholder 2"/>
          <p:cNvSpPr>
            <a:spLocks noGrp="1"/>
          </p:cNvSpPr>
          <p:nvPr>
            <p:ph idx="1"/>
          </p:nvPr>
        </p:nvSpPr>
        <p:spPr/>
        <p:txBody>
          <a:bodyPr/>
          <a:lstStyle/>
          <a:p>
            <a:r>
              <a:rPr lang="en-US" dirty="0" smtClean="0"/>
              <a:t>Classifier may run on server</a:t>
            </a:r>
          </a:p>
          <a:p>
            <a:pPr lvl="1"/>
            <a:r>
              <a:rPr lang="en-US" dirty="0" smtClean="0"/>
              <a:t> data must be sent to it</a:t>
            </a:r>
          </a:p>
          <a:p>
            <a:r>
              <a:rPr lang="en-US" dirty="0" smtClean="0"/>
              <a:t>Classifier may run on client device</a:t>
            </a:r>
          </a:p>
          <a:p>
            <a:pPr lvl="1"/>
            <a:r>
              <a:rPr lang="en-US" dirty="0" smtClean="0"/>
              <a:t>Must be able to handle computational requirements</a:t>
            </a:r>
          </a:p>
          <a:p>
            <a:pPr lvl="2"/>
            <a:r>
              <a:rPr lang="en-US" dirty="0" smtClean="0"/>
              <a:t>Simple methods are best</a:t>
            </a:r>
          </a:p>
          <a:p>
            <a:pPr lvl="1"/>
            <a:r>
              <a:rPr lang="en-US" dirty="0" smtClean="0"/>
              <a:t>Models can be exported as code and do not need to run under the data mining system</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Location on Body of Smart Phone</a:t>
            </a:r>
            <a:endParaRPr lang="en-US" dirty="0"/>
          </a:p>
        </p:txBody>
      </p:sp>
      <p:sp>
        <p:nvSpPr>
          <p:cNvPr id="3" name="Content Placeholder 2"/>
          <p:cNvSpPr>
            <a:spLocks noGrp="1"/>
          </p:cNvSpPr>
          <p:nvPr>
            <p:ph idx="1"/>
          </p:nvPr>
        </p:nvSpPr>
        <p:spPr>
          <a:xfrm>
            <a:off x="457200" y="1775191"/>
            <a:ext cx="8458200" cy="4625609"/>
          </a:xfrm>
        </p:spPr>
        <p:txBody>
          <a:bodyPr>
            <a:normAutofit lnSpcReduction="10000"/>
          </a:bodyPr>
          <a:lstStyle/>
          <a:p>
            <a:r>
              <a:rPr lang="en-US" dirty="0" smtClean="0"/>
              <a:t>The location of the smart phone will impact activity recognition</a:t>
            </a:r>
          </a:p>
          <a:p>
            <a:pPr lvl="1"/>
            <a:r>
              <a:rPr lang="en-US" dirty="0" smtClean="0"/>
              <a:t>WISDM study currently assumes phone in pocket</a:t>
            </a:r>
            <a:r>
              <a:rPr lang="en-US" baseline="30000" dirty="0" smtClean="0"/>
              <a:t>15</a:t>
            </a:r>
          </a:p>
          <a:p>
            <a:pPr lvl="1"/>
            <a:r>
              <a:rPr lang="en-US" dirty="0" err="1" smtClean="0"/>
              <a:t>CenceMe</a:t>
            </a:r>
            <a:r>
              <a:rPr lang="en-US" dirty="0" smtClean="0"/>
              <a:t> study showed pocket and belt clip yield similar results</a:t>
            </a:r>
            <a:r>
              <a:rPr lang="en-US" baseline="30000" dirty="0" smtClean="0"/>
              <a:t>21</a:t>
            </a:r>
          </a:p>
          <a:p>
            <a:pPr lvl="1"/>
            <a:r>
              <a:rPr lang="en-US" dirty="0" smtClean="0"/>
              <a:t>Phone in pocket book &amp; elsewhere needs study</a:t>
            </a:r>
          </a:p>
          <a:p>
            <a:r>
              <a:rPr lang="en-US" dirty="0" smtClean="0"/>
              <a:t>Phone orientation can have impact</a:t>
            </a:r>
          </a:p>
          <a:p>
            <a:pPr lvl="1"/>
            <a:r>
              <a:rPr lang="en-US" dirty="0" smtClean="0"/>
              <a:t>WISDM study indicates may not be a problem</a:t>
            </a:r>
          </a:p>
          <a:p>
            <a:pPr lvl="1"/>
            <a:r>
              <a:rPr lang="en-US" dirty="0" smtClean="0"/>
              <a:t>Can correct for orientation using orientation info</a:t>
            </a:r>
          </a:p>
          <a:p>
            <a:r>
              <a:rPr lang="en-US" dirty="0" smtClean="0"/>
              <a:t>Women are trouble </a:t>
            </a:r>
            <a:r>
              <a:rPr lang="en-US" dirty="0" err="1" smtClean="0"/>
              <a:t>w.r.t</a:t>
            </a:r>
            <a:r>
              <a:rPr lang="en-US" dirty="0" smtClean="0"/>
              <a:t>. “wearing” phones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Accelerometer Data for Six </a:t>
            </a:r>
            <a:r>
              <a:rPr lang="en-US" dirty="0" err="1" smtClean="0"/>
              <a:t>Activites</a:t>
            </a:r>
            <a:endParaRPr lang="en-US" dirty="0"/>
          </a:p>
        </p:txBody>
      </p:sp>
      <p:sp>
        <p:nvSpPr>
          <p:cNvPr id="3" name="Content Placeholder 2"/>
          <p:cNvSpPr>
            <a:spLocks noGrp="1"/>
          </p:cNvSpPr>
          <p:nvPr>
            <p:ph idx="1"/>
          </p:nvPr>
        </p:nvSpPr>
        <p:spPr/>
        <p:txBody>
          <a:bodyPr/>
          <a:lstStyle/>
          <a:p>
            <a:r>
              <a:rPr lang="en-US" dirty="0" smtClean="0"/>
              <a:t>Accelerometer data from Android phone</a:t>
            </a:r>
            <a:r>
              <a:rPr lang="en-US" baseline="30000" dirty="0" smtClean="0"/>
              <a:t>15</a:t>
            </a:r>
          </a:p>
          <a:p>
            <a:pPr lvl="1"/>
            <a:r>
              <a:rPr lang="en-US" dirty="0" smtClean="0"/>
              <a:t>Walking</a:t>
            </a:r>
          </a:p>
          <a:p>
            <a:pPr lvl="1"/>
            <a:r>
              <a:rPr lang="en-US" dirty="0" smtClean="0"/>
              <a:t>Jogging</a:t>
            </a:r>
          </a:p>
          <a:p>
            <a:pPr lvl="1"/>
            <a:r>
              <a:rPr lang="en-US" dirty="0" smtClean="0"/>
              <a:t>Climbing Stairs</a:t>
            </a:r>
          </a:p>
          <a:p>
            <a:pPr lvl="1"/>
            <a:r>
              <a:rPr lang="en-US" dirty="0" smtClean="0"/>
              <a:t>Lying Down</a:t>
            </a:r>
          </a:p>
          <a:p>
            <a:pPr lvl="1"/>
            <a:r>
              <a:rPr lang="en-US" dirty="0" smtClean="0"/>
              <a:t>Sitting</a:t>
            </a:r>
          </a:p>
          <a:p>
            <a:pPr lvl="1"/>
            <a:r>
              <a:rPr lang="en-US" dirty="0" smtClean="0"/>
              <a:t>Standing</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52</a:t>
            </a:fld>
            <a:endParaRPr lang="en-US" dirty="0"/>
          </a:p>
        </p:txBody>
      </p:sp>
      <p:pic>
        <p:nvPicPr>
          <p:cNvPr id="7" name="Picture 2"/>
          <p:cNvPicPr>
            <a:picLocks noChangeAspect="1" noChangeArrowheads="1"/>
          </p:cNvPicPr>
          <p:nvPr/>
        </p:nvPicPr>
        <p:blipFill>
          <a:blip r:embed="rId2" cstate="print"/>
          <a:srcRect/>
          <a:stretch>
            <a:fillRect/>
          </a:stretch>
        </p:blipFill>
        <p:spPr bwMode="auto">
          <a:xfrm>
            <a:off x="4191001" y="2590800"/>
            <a:ext cx="4296000" cy="37338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458200" cy="1252728"/>
          </a:xfrm>
        </p:spPr>
        <p:txBody>
          <a:bodyPr>
            <a:normAutofit fontScale="90000"/>
          </a:bodyPr>
          <a:lstStyle/>
          <a:p>
            <a:r>
              <a:rPr lang="en-US" dirty="0" smtClean="0"/>
              <a:t>Accelerometer Data for “Walking”</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53</a:t>
            </a:fld>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4" name="Picture 10"/>
          <p:cNvPicPr>
            <a:picLocks noChangeAspect="1" noChangeArrowheads="1"/>
          </p:cNvPicPr>
          <p:nvPr/>
        </p:nvPicPr>
        <p:blipFill>
          <a:blip r:embed="rId2" cstate="print"/>
          <a:srcRect/>
          <a:stretch>
            <a:fillRect/>
          </a:stretch>
        </p:blipFill>
        <p:spPr bwMode="auto">
          <a:xfrm>
            <a:off x="903288" y="1610800"/>
            <a:ext cx="7104071" cy="484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Accelerometer Data for “Jogging”</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54</a:t>
            </a:fld>
            <a:endParaRPr lang="en-US" dirty="0"/>
          </a:p>
        </p:txBody>
      </p:sp>
      <p:pic>
        <p:nvPicPr>
          <p:cNvPr id="48130" name="Picture 2"/>
          <p:cNvPicPr>
            <a:picLocks noChangeAspect="1" noChangeArrowheads="1"/>
          </p:cNvPicPr>
          <p:nvPr/>
        </p:nvPicPr>
        <p:blipFill>
          <a:blip r:embed="rId2" cstate="print"/>
          <a:srcRect/>
          <a:stretch>
            <a:fillRect/>
          </a:stretch>
        </p:blipFill>
        <p:spPr bwMode="auto">
          <a:xfrm>
            <a:off x="914400" y="1600200"/>
            <a:ext cx="7104070" cy="484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Accelerometer Data for “Up Stairs”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55</a:t>
            </a:fld>
            <a:endParaRPr lang="en-US" dirty="0"/>
          </a:p>
        </p:txBody>
      </p:sp>
      <p:pic>
        <p:nvPicPr>
          <p:cNvPr id="75778" name="Picture 2"/>
          <p:cNvPicPr>
            <a:picLocks noChangeAspect="1" noChangeArrowheads="1"/>
          </p:cNvPicPr>
          <p:nvPr/>
        </p:nvPicPr>
        <p:blipFill>
          <a:blip r:embed="rId2" cstate="print"/>
          <a:srcRect/>
          <a:stretch>
            <a:fillRect/>
          </a:stretch>
        </p:blipFill>
        <p:spPr bwMode="auto">
          <a:xfrm>
            <a:off x="914400" y="1600200"/>
            <a:ext cx="7104070" cy="484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5448"/>
            <a:ext cx="8686800" cy="1252728"/>
          </a:xfrm>
        </p:spPr>
        <p:txBody>
          <a:bodyPr>
            <a:normAutofit fontScale="90000"/>
          </a:bodyPr>
          <a:lstStyle/>
          <a:p>
            <a:r>
              <a:rPr lang="en-US" dirty="0" smtClean="0"/>
              <a:t>Accelerometer Data for “Lying Down”</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56</a:t>
            </a:fld>
            <a:endParaRPr lang="en-US" dirty="0"/>
          </a:p>
        </p:txBody>
      </p:sp>
      <p:pic>
        <p:nvPicPr>
          <p:cNvPr id="77827" name="Picture 3"/>
          <p:cNvPicPr>
            <a:picLocks noChangeAspect="1" noChangeArrowheads="1"/>
          </p:cNvPicPr>
          <p:nvPr/>
        </p:nvPicPr>
        <p:blipFill>
          <a:blip r:embed="rId2" cstate="print"/>
          <a:srcRect/>
          <a:stretch>
            <a:fillRect/>
          </a:stretch>
        </p:blipFill>
        <p:spPr bwMode="auto">
          <a:xfrm>
            <a:off x="914400" y="1600200"/>
            <a:ext cx="7113740" cy="484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Accelerometer Data for “Sitting”</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57</a:t>
            </a:fld>
            <a:endParaRPr lang="en-US" dirty="0"/>
          </a:p>
        </p:txBody>
      </p:sp>
      <p:pic>
        <p:nvPicPr>
          <p:cNvPr id="76802" name="Picture 2"/>
          <p:cNvPicPr>
            <a:picLocks noChangeAspect="1" noChangeArrowheads="1"/>
          </p:cNvPicPr>
          <p:nvPr/>
        </p:nvPicPr>
        <p:blipFill>
          <a:blip r:embed="rId2" cstate="print"/>
          <a:srcRect t="4717"/>
          <a:stretch>
            <a:fillRect/>
          </a:stretch>
        </p:blipFill>
        <p:spPr bwMode="auto">
          <a:xfrm>
            <a:off x="914400" y="1676400"/>
            <a:ext cx="7104070" cy="461772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clrChange>
              <a:clrFrom>
                <a:srgbClr val="F0F0F0"/>
              </a:clrFrom>
              <a:clrTo>
                <a:srgbClr val="F0F0F0">
                  <a:alpha val="0"/>
                </a:srgbClr>
              </a:clrTo>
            </a:clrChange>
          </a:blip>
          <a:srcRect/>
          <a:stretch>
            <a:fillRect/>
          </a:stretch>
        </p:blipFill>
        <p:spPr bwMode="auto">
          <a:xfrm>
            <a:off x="6096000" y="4104828"/>
            <a:ext cx="1600200" cy="1390789"/>
          </a:xfrm>
          <a:prstGeom prst="rect">
            <a:avLst/>
          </a:prstGeom>
          <a:noFill/>
        </p:spPr>
      </p:pic>
      <p:cxnSp>
        <p:nvCxnSpPr>
          <p:cNvPr id="11" name="Straight Arrow Connector 10"/>
          <p:cNvCxnSpPr/>
          <p:nvPr/>
        </p:nvCxnSpPr>
        <p:spPr>
          <a:xfrm rot="10800000" flipV="1">
            <a:off x="6781800" y="4191000"/>
            <a:ext cx="1600200" cy="685800"/>
          </a:xfrm>
          <a:prstGeom prst="straightConnector1">
            <a:avLst/>
          </a:prstGeom>
          <a:ln w="34925">
            <a:tailEnd type="arrow"/>
          </a:ln>
        </p:spPr>
        <p:style>
          <a:lnRef idx="2">
            <a:schemeClr val="accent3"/>
          </a:lnRef>
          <a:fillRef idx="0">
            <a:schemeClr val="accent3"/>
          </a:fillRef>
          <a:effectRef idx="1">
            <a:schemeClr val="accent3"/>
          </a:effectRef>
          <a:fontRef idx="minor">
            <a:schemeClr val="tx1"/>
          </a:fontRef>
        </p:style>
      </p:cxnSp>
      <p:sp>
        <p:nvSpPr>
          <p:cNvPr id="12" name="TextBox 11"/>
          <p:cNvSpPr txBox="1"/>
          <p:nvPr/>
        </p:nvSpPr>
        <p:spPr>
          <a:xfrm>
            <a:off x="8077200" y="3821668"/>
            <a:ext cx="838200" cy="369332"/>
          </a:xfrm>
          <a:prstGeom prst="rect">
            <a:avLst/>
          </a:prstGeom>
          <a:noFill/>
        </p:spPr>
        <p:txBody>
          <a:bodyPr wrap="square" rtlCol="0">
            <a:spAutoFit/>
          </a:bodyPr>
          <a:lstStyle/>
          <a:p>
            <a:r>
              <a:rPr lang="en-US" dirty="0" smtClean="0">
                <a:solidFill>
                  <a:schemeClr val="bg1"/>
                </a:solidFill>
              </a:rPr>
              <a:t>Z axis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Accelerometer Data for “Standing”</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58</a:t>
            </a:fld>
            <a:endParaRPr lang="en-US" dirty="0"/>
          </a:p>
        </p:txBody>
      </p:sp>
      <p:pic>
        <p:nvPicPr>
          <p:cNvPr id="78850" name="Picture 2"/>
          <p:cNvPicPr>
            <a:picLocks noChangeAspect="1" noChangeArrowheads="1"/>
          </p:cNvPicPr>
          <p:nvPr/>
        </p:nvPicPr>
        <p:blipFill>
          <a:blip r:embed="rId2" cstate="print"/>
          <a:srcRect/>
          <a:stretch>
            <a:fillRect/>
          </a:stretch>
        </p:blipFill>
        <p:spPr bwMode="auto">
          <a:xfrm>
            <a:off x="990600" y="1600200"/>
            <a:ext cx="7104071" cy="484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381000"/>
            <a:ext cx="8013192" cy="993648"/>
          </a:xfrm>
        </p:spPr>
        <p:txBody>
          <a:bodyPr/>
          <a:lstStyle/>
          <a:p>
            <a:r>
              <a:rPr lang="en-US" dirty="0" smtClean="0"/>
              <a:t>Activity Recognition Results</a:t>
            </a:r>
            <a:endParaRPr lang="en-US" dirty="0"/>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59</a:t>
            </a:fld>
            <a:endParaRPr lang="en-US"/>
          </a:p>
        </p:txBody>
      </p:sp>
      <p:pic>
        <p:nvPicPr>
          <p:cNvPr id="74754" name="Picture 2"/>
          <p:cNvPicPr>
            <a:picLocks noChangeAspect="1" noChangeArrowheads="1"/>
          </p:cNvPicPr>
          <p:nvPr/>
        </p:nvPicPr>
        <p:blipFill>
          <a:blip r:embed="rId2" cstate="print"/>
          <a:srcRect/>
          <a:stretch>
            <a:fillRect/>
          </a:stretch>
        </p:blipFill>
        <p:spPr bwMode="auto">
          <a:xfrm>
            <a:off x="2438400" y="3124200"/>
            <a:ext cx="3810000" cy="30491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this Tutorial</a:t>
            </a:r>
            <a:endParaRPr lang="en-US" dirty="0"/>
          </a:p>
        </p:txBody>
      </p:sp>
      <p:sp>
        <p:nvSpPr>
          <p:cNvPr id="3" name="Content Placeholder 2"/>
          <p:cNvSpPr>
            <a:spLocks noGrp="1"/>
          </p:cNvSpPr>
          <p:nvPr>
            <p:ph idx="1"/>
          </p:nvPr>
        </p:nvSpPr>
        <p:spPr/>
        <p:txBody>
          <a:bodyPr/>
          <a:lstStyle/>
          <a:p>
            <a:r>
              <a:rPr lang="en-US" dirty="0" smtClean="0"/>
              <a:t>Provide basic introduction to the area</a:t>
            </a:r>
          </a:p>
          <a:p>
            <a:pPr lvl="1"/>
            <a:r>
              <a:rPr lang="en-US" dirty="0" smtClean="0"/>
              <a:t>Taxonomy of the work that has been done</a:t>
            </a:r>
          </a:p>
          <a:p>
            <a:pPr lvl="1"/>
            <a:r>
              <a:rPr lang="en-US" dirty="0" smtClean="0"/>
              <a:t>Highlight some of the many applications</a:t>
            </a:r>
          </a:p>
          <a:p>
            <a:pPr>
              <a:spcBef>
                <a:spcPts val="600"/>
              </a:spcBef>
            </a:pPr>
            <a:r>
              <a:rPr lang="en-US" dirty="0" smtClean="0"/>
              <a:t>Encourage/motivate/promote R&amp;D</a:t>
            </a:r>
          </a:p>
          <a:p>
            <a:pPr lvl="1"/>
            <a:r>
              <a:rPr lang="en-US" dirty="0" smtClean="0"/>
              <a:t>Creative applications waiting to be discovered!</a:t>
            </a:r>
          </a:p>
          <a:p>
            <a:pPr>
              <a:spcBef>
                <a:spcPts val="600"/>
              </a:spcBef>
            </a:pPr>
            <a:r>
              <a:rPr lang="en-US" dirty="0" smtClean="0"/>
              <a:t>Identify challenges and opportunities</a:t>
            </a:r>
          </a:p>
          <a:p>
            <a:pPr lvl="1"/>
            <a:r>
              <a:rPr lang="en-US" dirty="0" smtClean="0"/>
              <a:t>Highlight relevant engineering issues</a:t>
            </a:r>
          </a:p>
          <a:p>
            <a:pPr lvl="1"/>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AR Systems</a:t>
            </a:r>
            <a:endParaRPr lang="en-US" dirty="0"/>
          </a:p>
        </p:txBody>
      </p:sp>
      <p:sp>
        <p:nvSpPr>
          <p:cNvPr id="3" name="Content Placeholder 2"/>
          <p:cNvSpPr>
            <a:spLocks noGrp="1"/>
          </p:cNvSpPr>
          <p:nvPr>
            <p:ph idx="1"/>
          </p:nvPr>
        </p:nvSpPr>
        <p:spPr/>
        <p:txBody>
          <a:bodyPr/>
          <a:lstStyle/>
          <a:p>
            <a:r>
              <a:rPr lang="en-US" dirty="0" smtClean="0"/>
              <a:t>We focus on Smartphone-based AR</a:t>
            </a:r>
          </a:p>
          <a:p>
            <a:pPr lvl="1"/>
            <a:r>
              <a:rPr lang="en-US" dirty="0" smtClean="0"/>
              <a:t>Smartwatches mentioned because may become common and important mobile sensors</a:t>
            </a:r>
          </a:p>
          <a:p>
            <a:r>
              <a:rPr lang="en-US" dirty="0" smtClean="0"/>
              <a:t>Future may introduce more such accessories</a:t>
            </a:r>
          </a:p>
          <a:p>
            <a:pPr lvl="1"/>
            <a:r>
              <a:rPr lang="en-US" dirty="0" smtClean="0"/>
              <a:t>Clothes and footwear with sensors, etc. </a:t>
            </a:r>
          </a:p>
          <a:p>
            <a:r>
              <a:rPr lang="en-US" dirty="0" smtClean="0"/>
              <a:t>Smart houses and vision-based systems could dramatically expand AR capabilities </a:t>
            </a:r>
          </a:p>
          <a:p>
            <a:r>
              <a:rPr lang="en-US" dirty="0" smtClean="0"/>
              <a:t>We briefly cover laboratory-type systems from the past to show potential </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Non-Phone Based System</a:t>
            </a:r>
            <a:endParaRPr lang="en-US" dirty="0"/>
          </a:p>
        </p:txBody>
      </p:sp>
      <p:graphicFrame>
        <p:nvGraphicFramePr>
          <p:cNvPr id="7" name="Content Placeholder 6"/>
          <p:cNvGraphicFramePr>
            <a:graphicFrameLocks noGrp="1"/>
          </p:cNvGraphicFramePr>
          <p:nvPr>
            <p:ph idx="1"/>
          </p:nvPr>
        </p:nvGraphicFramePr>
        <p:xfrm>
          <a:off x="457200" y="2536770"/>
          <a:ext cx="8229601" cy="3940230"/>
        </p:xfrm>
        <a:graphic>
          <a:graphicData uri="http://schemas.openxmlformats.org/drawingml/2006/table">
            <a:tbl>
              <a:tblPr firstRow="1" bandRow="1">
                <a:tableStyleId>{21E4AEA4-8DFA-4A89-87EB-49C32662AFE0}</a:tableStyleId>
              </a:tblPr>
              <a:tblGrid>
                <a:gridCol w="2512194"/>
                <a:gridCol w="1299411"/>
                <a:gridCol w="3086313"/>
                <a:gridCol w="1331683"/>
              </a:tblGrid>
              <a:tr h="357447">
                <a:tc>
                  <a:txBody>
                    <a:bodyPr/>
                    <a:lstStyle/>
                    <a:p>
                      <a:r>
                        <a:rPr lang="en-US" dirty="0" smtClean="0"/>
                        <a:t>Activity</a:t>
                      </a:r>
                      <a:endParaRPr lang="en-US" dirty="0"/>
                    </a:p>
                  </a:txBody>
                  <a:tcPr marL="103953" marR="103953"/>
                </a:tc>
                <a:tc>
                  <a:txBody>
                    <a:bodyPr/>
                    <a:lstStyle/>
                    <a:p>
                      <a:r>
                        <a:rPr lang="en-US" dirty="0" smtClean="0"/>
                        <a:t>Accuracy</a:t>
                      </a:r>
                      <a:endParaRPr lang="en-US" dirty="0"/>
                    </a:p>
                  </a:txBody>
                  <a:tcPr marL="103953" marR="103953"/>
                </a:tc>
                <a:tc>
                  <a:txBody>
                    <a:bodyPr/>
                    <a:lstStyle/>
                    <a:p>
                      <a:r>
                        <a:rPr lang="en-US" dirty="0" smtClean="0"/>
                        <a:t>Activity</a:t>
                      </a:r>
                      <a:endParaRPr lang="en-US" dirty="0"/>
                    </a:p>
                  </a:txBody>
                  <a:tcPr marL="103953" marR="103953"/>
                </a:tc>
                <a:tc>
                  <a:txBody>
                    <a:bodyPr/>
                    <a:lstStyle/>
                    <a:p>
                      <a:r>
                        <a:rPr lang="en-US" dirty="0" smtClean="0"/>
                        <a:t>Accuracy</a:t>
                      </a:r>
                      <a:endParaRPr lang="en-US" dirty="0"/>
                    </a:p>
                  </a:txBody>
                  <a:tcPr marL="103953" marR="103953"/>
                </a:tc>
              </a:tr>
              <a:tr h="357447">
                <a:tc>
                  <a:txBody>
                    <a:bodyPr/>
                    <a:lstStyle/>
                    <a:p>
                      <a:r>
                        <a:rPr lang="en-US" sz="1700" dirty="0" smtClean="0"/>
                        <a:t>Walking</a:t>
                      </a:r>
                      <a:endParaRPr lang="en-US" sz="1700" dirty="0"/>
                    </a:p>
                  </a:txBody>
                  <a:tcPr marL="103953" marR="103953"/>
                </a:tc>
                <a:tc>
                  <a:txBody>
                    <a:bodyPr/>
                    <a:lstStyle/>
                    <a:p>
                      <a:r>
                        <a:rPr lang="en-US" sz="1700" dirty="0" smtClean="0"/>
                        <a:t>89.71</a:t>
                      </a:r>
                      <a:endParaRPr lang="en-US" sz="1700" dirty="0"/>
                    </a:p>
                  </a:txBody>
                  <a:tcPr marL="103953" marR="103953"/>
                </a:tc>
                <a:tc>
                  <a:txBody>
                    <a:bodyPr/>
                    <a:lstStyle/>
                    <a:p>
                      <a:r>
                        <a:rPr lang="en-US" sz="1700" dirty="0" smtClean="0"/>
                        <a:t>Walking carrying items</a:t>
                      </a:r>
                      <a:endParaRPr lang="en-US" sz="1700" dirty="0"/>
                    </a:p>
                  </a:txBody>
                  <a:tcPr marL="103953" marR="103953"/>
                </a:tc>
                <a:tc>
                  <a:txBody>
                    <a:bodyPr/>
                    <a:lstStyle/>
                    <a:p>
                      <a:r>
                        <a:rPr lang="en-US" sz="1700" dirty="0" smtClean="0"/>
                        <a:t>82.10</a:t>
                      </a:r>
                      <a:endParaRPr lang="en-US" sz="1700" dirty="0"/>
                    </a:p>
                  </a:txBody>
                  <a:tcPr marL="103953" marR="103953"/>
                </a:tc>
              </a:tr>
              <a:tr h="357447">
                <a:tc>
                  <a:txBody>
                    <a:bodyPr/>
                    <a:lstStyle/>
                    <a:p>
                      <a:r>
                        <a:rPr lang="en-US" sz="1700" dirty="0" smtClean="0"/>
                        <a:t>Sitting &amp; Relaxing</a:t>
                      </a:r>
                      <a:endParaRPr lang="en-US" sz="1700" dirty="0"/>
                    </a:p>
                  </a:txBody>
                  <a:tcPr marL="103953" marR="103953"/>
                </a:tc>
                <a:tc>
                  <a:txBody>
                    <a:bodyPr/>
                    <a:lstStyle/>
                    <a:p>
                      <a:r>
                        <a:rPr lang="en-US" sz="1700" dirty="0" smtClean="0"/>
                        <a:t>94.78</a:t>
                      </a:r>
                      <a:endParaRPr lang="en-US" sz="1700" dirty="0"/>
                    </a:p>
                  </a:txBody>
                  <a:tcPr marL="103953" marR="103953"/>
                </a:tc>
                <a:tc>
                  <a:txBody>
                    <a:bodyPr/>
                    <a:lstStyle/>
                    <a:p>
                      <a:r>
                        <a:rPr lang="en-US" sz="1700" dirty="0" smtClean="0"/>
                        <a:t>Working</a:t>
                      </a:r>
                      <a:r>
                        <a:rPr lang="en-US" sz="1700" baseline="0" dirty="0" smtClean="0"/>
                        <a:t> on Computer</a:t>
                      </a:r>
                      <a:endParaRPr lang="en-US" sz="1700" dirty="0"/>
                    </a:p>
                  </a:txBody>
                  <a:tcPr marL="103953" marR="103953"/>
                </a:tc>
                <a:tc>
                  <a:txBody>
                    <a:bodyPr/>
                    <a:lstStyle/>
                    <a:p>
                      <a:r>
                        <a:rPr lang="en-US" sz="1700" dirty="0" smtClean="0"/>
                        <a:t>97.49</a:t>
                      </a:r>
                    </a:p>
                  </a:txBody>
                  <a:tcPr marL="103953" marR="103953"/>
                </a:tc>
              </a:tr>
              <a:tr h="357447">
                <a:tc>
                  <a:txBody>
                    <a:bodyPr/>
                    <a:lstStyle/>
                    <a:p>
                      <a:r>
                        <a:rPr lang="en-US" sz="1700" dirty="0" smtClean="0"/>
                        <a:t>Standing Still</a:t>
                      </a:r>
                      <a:endParaRPr lang="en-US" sz="1700" dirty="0"/>
                    </a:p>
                  </a:txBody>
                  <a:tcPr marL="103953" marR="103953"/>
                </a:tc>
                <a:tc>
                  <a:txBody>
                    <a:bodyPr/>
                    <a:lstStyle/>
                    <a:p>
                      <a:r>
                        <a:rPr lang="en-US" sz="1700" dirty="0" smtClean="0"/>
                        <a:t>95.67</a:t>
                      </a:r>
                      <a:endParaRPr lang="en-US" sz="1700" dirty="0"/>
                    </a:p>
                  </a:txBody>
                  <a:tcPr marL="103953" marR="103953"/>
                </a:tc>
                <a:tc>
                  <a:txBody>
                    <a:bodyPr/>
                    <a:lstStyle/>
                    <a:p>
                      <a:r>
                        <a:rPr lang="en-US" sz="1700" dirty="0" smtClean="0"/>
                        <a:t>Eating</a:t>
                      </a:r>
                      <a:r>
                        <a:rPr lang="en-US" sz="1700" baseline="0" dirty="0" smtClean="0"/>
                        <a:t> or Drinking</a:t>
                      </a:r>
                      <a:endParaRPr lang="en-US" sz="1700" dirty="0"/>
                    </a:p>
                  </a:txBody>
                  <a:tcPr marL="103953" marR="103953"/>
                </a:tc>
                <a:tc>
                  <a:txBody>
                    <a:bodyPr/>
                    <a:lstStyle/>
                    <a:p>
                      <a:r>
                        <a:rPr lang="en-US" sz="1700" dirty="0" smtClean="0"/>
                        <a:t>88.67</a:t>
                      </a:r>
                      <a:endParaRPr lang="en-US" sz="1700" dirty="0"/>
                    </a:p>
                  </a:txBody>
                  <a:tcPr marL="103953" marR="103953"/>
                </a:tc>
              </a:tr>
              <a:tr h="357447">
                <a:tc>
                  <a:txBody>
                    <a:bodyPr/>
                    <a:lstStyle/>
                    <a:p>
                      <a:r>
                        <a:rPr lang="en-US" sz="1700" dirty="0" smtClean="0"/>
                        <a:t>Watching TV</a:t>
                      </a:r>
                      <a:endParaRPr lang="en-US" sz="1700" dirty="0"/>
                    </a:p>
                  </a:txBody>
                  <a:tcPr marL="103953" marR="103953"/>
                </a:tc>
                <a:tc>
                  <a:txBody>
                    <a:bodyPr/>
                    <a:lstStyle/>
                    <a:p>
                      <a:r>
                        <a:rPr lang="en-US" sz="1700" dirty="0" smtClean="0"/>
                        <a:t>77.29</a:t>
                      </a:r>
                      <a:endParaRPr lang="en-US" sz="1700" dirty="0"/>
                    </a:p>
                  </a:txBody>
                  <a:tcPr marL="103953" marR="103953"/>
                </a:tc>
                <a:tc>
                  <a:txBody>
                    <a:bodyPr/>
                    <a:lstStyle/>
                    <a:p>
                      <a:r>
                        <a:rPr lang="en-US" sz="1700" dirty="0" smtClean="0"/>
                        <a:t>Reading</a:t>
                      </a:r>
                      <a:endParaRPr lang="en-US" sz="1700" dirty="0"/>
                    </a:p>
                  </a:txBody>
                  <a:tcPr marL="103953" marR="103953"/>
                </a:tc>
                <a:tc>
                  <a:txBody>
                    <a:bodyPr/>
                    <a:lstStyle/>
                    <a:p>
                      <a:r>
                        <a:rPr lang="en-US" sz="1700" dirty="0" smtClean="0"/>
                        <a:t>91.79</a:t>
                      </a:r>
                      <a:endParaRPr lang="en-US" sz="1700" dirty="0"/>
                    </a:p>
                  </a:txBody>
                  <a:tcPr marL="103953" marR="103953"/>
                </a:tc>
              </a:tr>
              <a:tr h="357447">
                <a:tc>
                  <a:txBody>
                    <a:bodyPr/>
                    <a:lstStyle/>
                    <a:p>
                      <a:r>
                        <a:rPr lang="en-US" sz="1700" dirty="0" smtClean="0"/>
                        <a:t>Running</a:t>
                      </a:r>
                      <a:endParaRPr lang="en-US" sz="1700" dirty="0"/>
                    </a:p>
                  </a:txBody>
                  <a:tcPr marL="103953" marR="103953"/>
                </a:tc>
                <a:tc>
                  <a:txBody>
                    <a:bodyPr/>
                    <a:lstStyle/>
                    <a:p>
                      <a:r>
                        <a:rPr lang="en-US" sz="1700" dirty="0" smtClean="0"/>
                        <a:t>87.68</a:t>
                      </a:r>
                      <a:endParaRPr lang="en-US" sz="1700" dirty="0"/>
                    </a:p>
                  </a:txBody>
                  <a:tcPr marL="103953" marR="103953"/>
                </a:tc>
                <a:tc>
                  <a:txBody>
                    <a:bodyPr/>
                    <a:lstStyle/>
                    <a:p>
                      <a:r>
                        <a:rPr lang="en-US" sz="1700" dirty="0" smtClean="0"/>
                        <a:t>Bicycling</a:t>
                      </a:r>
                      <a:endParaRPr lang="en-US" sz="1700" dirty="0"/>
                    </a:p>
                  </a:txBody>
                  <a:tcPr marL="103953" marR="103953"/>
                </a:tc>
                <a:tc>
                  <a:txBody>
                    <a:bodyPr/>
                    <a:lstStyle/>
                    <a:p>
                      <a:r>
                        <a:rPr lang="en-US" sz="1700" dirty="0" smtClean="0"/>
                        <a:t>96.29</a:t>
                      </a:r>
                      <a:endParaRPr lang="en-US" sz="1700" dirty="0"/>
                    </a:p>
                  </a:txBody>
                  <a:tcPr marL="103953" marR="103953"/>
                </a:tc>
              </a:tr>
              <a:tr h="357447">
                <a:tc>
                  <a:txBody>
                    <a:bodyPr/>
                    <a:lstStyle/>
                    <a:p>
                      <a:r>
                        <a:rPr lang="en-US" sz="1700" dirty="0" smtClean="0"/>
                        <a:t>Stretching</a:t>
                      </a:r>
                      <a:endParaRPr lang="en-US" sz="1700" dirty="0"/>
                    </a:p>
                  </a:txBody>
                  <a:tcPr marL="103953" marR="103953"/>
                </a:tc>
                <a:tc>
                  <a:txBody>
                    <a:bodyPr/>
                    <a:lstStyle/>
                    <a:p>
                      <a:r>
                        <a:rPr lang="en-US" sz="1700" dirty="0" smtClean="0"/>
                        <a:t>41.42</a:t>
                      </a:r>
                      <a:endParaRPr lang="en-US" sz="1700" dirty="0"/>
                    </a:p>
                  </a:txBody>
                  <a:tcPr marL="103953" marR="103953"/>
                </a:tc>
                <a:tc>
                  <a:txBody>
                    <a:bodyPr/>
                    <a:lstStyle/>
                    <a:p>
                      <a:r>
                        <a:rPr lang="en-US" sz="1700" dirty="0" smtClean="0"/>
                        <a:t>Strength-training</a:t>
                      </a:r>
                      <a:endParaRPr lang="en-US" sz="1700" dirty="0"/>
                    </a:p>
                  </a:txBody>
                  <a:tcPr marL="103953" marR="103953"/>
                </a:tc>
                <a:tc>
                  <a:txBody>
                    <a:bodyPr/>
                    <a:lstStyle/>
                    <a:p>
                      <a:r>
                        <a:rPr lang="en-US" sz="1700" dirty="0" smtClean="0"/>
                        <a:t>82.51</a:t>
                      </a:r>
                      <a:endParaRPr lang="en-US" sz="1700" dirty="0"/>
                    </a:p>
                  </a:txBody>
                  <a:tcPr marL="103953" marR="103953"/>
                </a:tc>
              </a:tr>
              <a:tr h="357447">
                <a:tc>
                  <a:txBody>
                    <a:bodyPr/>
                    <a:lstStyle/>
                    <a:p>
                      <a:r>
                        <a:rPr lang="en-US" sz="1700" dirty="0" smtClean="0"/>
                        <a:t>Scrubbing</a:t>
                      </a:r>
                      <a:endParaRPr lang="en-US" sz="1700" dirty="0"/>
                    </a:p>
                  </a:txBody>
                  <a:tcPr marL="103953" marR="103953"/>
                </a:tc>
                <a:tc>
                  <a:txBody>
                    <a:bodyPr/>
                    <a:lstStyle/>
                    <a:p>
                      <a:r>
                        <a:rPr lang="en-US" sz="1700" dirty="0" smtClean="0"/>
                        <a:t>81.09</a:t>
                      </a:r>
                      <a:endParaRPr lang="en-US" sz="1700" dirty="0"/>
                    </a:p>
                  </a:txBody>
                  <a:tcPr marL="103953" marR="103953"/>
                </a:tc>
                <a:tc>
                  <a:txBody>
                    <a:bodyPr/>
                    <a:lstStyle/>
                    <a:p>
                      <a:r>
                        <a:rPr lang="en-US" sz="1700" dirty="0" smtClean="0"/>
                        <a:t>Vacuuming</a:t>
                      </a:r>
                      <a:endParaRPr lang="en-US" sz="1700" dirty="0"/>
                    </a:p>
                  </a:txBody>
                  <a:tcPr marL="103953" marR="103953"/>
                </a:tc>
                <a:tc>
                  <a:txBody>
                    <a:bodyPr/>
                    <a:lstStyle/>
                    <a:p>
                      <a:r>
                        <a:rPr lang="en-US" sz="1700" dirty="0" smtClean="0"/>
                        <a:t>96.41</a:t>
                      </a:r>
                      <a:endParaRPr lang="en-US" sz="1700" dirty="0"/>
                    </a:p>
                  </a:txBody>
                  <a:tcPr marL="103953" marR="103953"/>
                </a:tc>
              </a:tr>
              <a:tr h="357447">
                <a:tc>
                  <a:txBody>
                    <a:bodyPr/>
                    <a:lstStyle/>
                    <a:p>
                      <a:r>
                        <a:rPr lang="en-US" sz="1700" dirty="0" smtClean="0"/>
                        <a:t>Folding Laundry</a:t>
                      </a:r>
                      <a:endParaRPr lang="en-US" sz="1700" dirty="0"/>
                    </a:p>
                  </a:txBody>
                  <a:tcPr marL="103953" marR="103953"/>
                </a:tc>
                <a:tc>
                  <a:txBody>
                    <a:bodyPr/>
                    <a:lstStyle/>
                    <a:p>
                      <a:r>
                        <a:rPr lang="en-US" sz="1700" dirty="0" smtClean="0"/>
                        <a:t>95.14</a:t>
                      </a:r>
                      <a:endParaRPr lang="en-US" sz="1700" dirty="0"/>
                    </a:p>
                  </a:txBody>
                  <a:tcPr marL="103953" marR="103953"/>
                </a:tc>
                <a:tc>
                  <a:txBody>
                    <a:bodyPr/>
                    <a:lstStyle/>
                    <a:p>
                      <a:r>
                        <a:rPr lang="en-US" sz="1700" dirty="0" smtClean="0"/>
                        <a:t>Lying</a:t>
                      </a:r>
                      <a:r>
                        <a:rPr lang="en-US" sz="1700" baseline="0" dirty="0" smtClean="0"/>
                        <a:t> Down &amp; Relaxing</a:t>
                      </a:r>
                      <a:endParaRPr lang="en-US" sz="1700" dirty="0"/>
                    </a:p>
                  </a:txBody>
                  <a:tcPr marL="103953" marR="103953"/>
                </a:tc>
                <a:tc>
                  <a:txBody>
                    <a:bodyPr/>
                    <a:lstStyle/>
                    <a:p>
                      <a:r>
                        <a:rPr lang="en-US" sz="1700" dirty="0" smtClean="0"/>
                        <a:t>94.96</a:t>
                      </a:r>
                      <a:endParaRPr lang="en-US" sz="1700" dirty="0"/>
                    </a:p>
                  </a:txBody>
                  <a:tcPr marL="103953" marR="103953"/>
                </a:tc>
              </a:tr>
              <a:tr h="357447">
                <a:tc>
                  <a:txBody>
                    <a:bodyPr/>
                    <a:lstStyle/>
                    <a:p>
                      <a:r>
                        <a:rPr lang="en-US" sz="1700" dirty="0" smtClean="0"/>
                        <a:t>Brushing Teeth</a:t>
                      </a:r>
                      <a:endParaRPr lang="en-US" sz="1700" dirty="0"/>
                    </a:p>
                  </a:txBody>
                  <a:tcPr marL="103953" marR="103953"/>
                </a:tc>
                <a:tc>
                  <a:txBody>
                    <a:bodyPr/>
                    <a:lstStyle/>
                    <a:p>
                      <a:r>
                        <a:rPr lang="en-US" sz="1700" dirty="0" smtClean="0"/>
                        <a:t>85.27</a:t>
                      </a:r>
                      <a:endParaRPr lang="en-US" sz="1700" dirty="0"/>
                    </a:p>
                  </a:txBody>
                  <a:tcPr marL="103953" marR="103953"/>
                </a:tc>
                <a:tc>
                  <a:txBody>
                    <a:bodyPr/>
                    <a:lstStyle/>
                    <a:p>
                      <a:r>
                        <a:rPr lang="en-US" sz="1700" dirty="0" smtClean="0"/>
                        <a:t>Climbing</a:t>
                      </a:r>
                      <a:r>
                        <a:rPr lang="en-US" sz="1700" baseline="0" dirty="0" smtClean="0"/>
                        <a:t> Stairs</a:t>
                      </a:r>
                      <a:endParaRPr lang="en-US" sz="1700" dirty="0"/>
                    </a:p>
                  </a:txBody>
                  <a:tcPr marL="103953" marR="103953"/>
                </a:tc>
                <a:tc>
                  <a:txBody>
                    <a:bodyPr/>
                    <a:lstStyle/>
                    <a:p>
                      <a:r>
                        <a:rPr lang="en-US" sz="1700" dirty="0" smtClean="0"/>
                        <a:t>85.61</a:t>
                      </a:r>
                      <a:endParaRPr lang="en-US" sz="1700" dirty="0"/>
                    </a:p>
                  </a:txBody>
                  <a:tcPr marL="103953" marR="103953"/>
                </a:tc>
              </a:tr>
              <a:tr h="357447">
                <a:tc>
                  <a:txBody>
                    <a:bodyPr/>
                    <a:lstStyle/>
                    <a:p>
                      <a:r>
                        <a:rPr lang="en-US" sz="1700" dirty="0" smtClean="0"/>
                        <a:t>Riding Elevator</a:t>
                      </a:r>
                      <a:endParaRPr lang="en-US" sz="1700" dirty="0"/>
                    </a:p>
                  </a:txBody>
                  <a:tcPr marL="103953" marR="103953"/>
                </a:tc>
                <a:tc>
                  <a:txBody>
                    <a:bodyPr/>
                    <a:lstStyle/>
                    <a:p>
                      <a:r>
                        <a:rPr lang="en-US" sz="1700" dirty="0" smtClean="0"/>
                        <a:t>43.58</a:t>
                      </a:r>
                      <a:endParaRPr lang="en-US" sz="1700" dirty="0"/>
                    </a:p>
                  </a:txBody>
                  <a:tcPr marL="103953" marR="103953"/>
                </a:tc>
                <a:tc>
                  <a:txBody>
                    <a:bodyPr/>
                    <a:lstStyle/>
                    <a:p>
                      <a:r>
                        <a:rPr lang="en-US" sz="1700" dirty="0" smtClean="0"/>
                        <a:t>Riding Escalator</a:t>
                      </a:r>
                      <a:endParaRPr lang="en-US" sz="1700" dirty="0"/>
                    </a:p>
                  </a:txBody>
                  <a:tcPr marL="103953" marR="103953"/>
                </a:tc>
                <a:tc>
                  <a:txBody>
                    <a:bodyPr/>
                    <a:lstStyle/>
                    <a:p>
                      <a:r>
                        <a:rPr lang="en-US" sz="1700" dirty="0" smtClean="0"/>
                        <a:t>70.56</a:t>
                      </a:r>
                      <a:endParaRPr lang="en-US" sz="1700" dirty="0"/>
                    </a:p>
                  </a:txBody>
                  <a:tcPr marL="103953" marR="103953"/>
                </a:tc>
              </a:tr>
            </a:tbl>
          </a:graphicData>
        </a:graphic>
      </p:graphicFrame>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61</a:t>
            </a:fld>
            <a:endParaRPr lang="en-US" dirty="0"/>
          </a:p>
        </p:txBody>
      </p:sp>
      <p:sp>
        <p:nvSpPr>
          <p:cNvPr id="8" name="TextBox 7"/>
          <p:cNvSpPr txBox="1"/>
          <p:nvPr/>
        </p:nvSpPr>
        <p:spPr>
          <a:xfrm>
            <a:off x="457200" y="1600200"/>
            <a:ext cx="8305800" cy="461665"/>
          </a:xfrm>
          <a:prstGeom prst="rect">
            <a:avLst/>
          </a:prstGeom>
          <a:noFill/>
        </p:spPr>
        <p:txBody>
          <a:bodyPr wrap="square" rtlCol="0">
            <a:spAutoFit/>
          </a:bodyPr>
          <a:lstStyle/>
          <a:p>
            <a:r>
              <a:rPr lang="en-US" sz="2400" dirty="0" smtClean="0">
                <a:solidFill>
                  <a:schemeClr val="bg1"/>
                </a:solidFill>
              </a:rPr>
              <a:t>Activity Recognition from User-Annotated Acceleration Data</a:t>
            </a:r>
            <a:r>
              <a:rPr lang="en-US" sz="2400" baseline="30000" dirty="0" smtClean="0">
                <a:solidFill>
                  <a:schemeClr val="bg1"/>
                </a:solidFill>
              </a:rPr>
              <a:t>2</a:t>
            </a:r>
            <a:endParaRPr lang="en-US" sz="2400" baseline="30000" dirty="0">
              <a:solidFill>
                <a:schemeClr val="bg1"/>
              </a:solidFill>
            </a:endParaRPr>
          </a:p>
        </p:txBody>
      </p:sp>
      <p:sp>
        <p:nvSpPr>
          <p:cNvPr id="9" name="TextBox 8"/>
          <p:cNvSpPr txBox="1"/>
          <p:nvPr/>
        </p:nvSpPr>
        <p:spPr>
          <a:xfrm>
            <a:off x="1066800" y="1981200"/>
            <a:ext cx="7086600" cy="461665"/>
          </a:xfrm>
          <a:prstGeom prst="rect">
            <a:avLst/>
          </a:prstGeom>
          <a:noFill/>
        </p:spPr>
        <p:txBody>
          <a:bodyPr wrap="square" rtlCol="0">
            <a:spAutoFit/>
          </a:bodyPr>
          <a:lstStyle/>
          <a:p>
            <a:r>
              <a:rPr lang="en-US" sz="2400" dirty="0" smtClean="0">
                <a:solidFill>
                  <a:schemeClr val="bg1"/>
                </a:solidFill>
              </a:rPr>
              <a:t>Accelerometer on 4 limbs &amp; waist,  universal model</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Non-Phone Based System (cont)</a:t>
            </a:r>
            <a:endParaRPr lang="en-US" dirty="0"/>
          </a:p>
        </p:txBody>
      </p:sp>
      <p:graphicFrame>
        <p:nvGraphicFramePr>
          <p:cNvPr id="7" name="Content Placeholder 6"/>
          <p:cNvGraphicFramePr>
            <a:graphicFrameLocks noGrp="1"/>
          </p:cNvGraphicFramePr>
          <p:nvPr>
            <p:ph idx="1"/>
          </p:nvPr>
        </p:nvGraphicFramePr>
        <p:xfrm>
          <a:off x="1295400" y="2260600"/>
          <a:ext cx="6474182" cy="1854200"/>
        </p:xfrm>
        <a:graphic>
          <a:graphicData uri="http://schemas.openxmlformats.org/drawingml/2006/table">
            <a:tbl>
              <a:tblPr firstRow="1" bandRow="1">
                <a:tableStyleId>{21E4AEA4-8DFA-4A89-87EB-49C32662AFE0}</a:tableStyleId>
              </a:tblPr>
              <a:tblGrid>
                <a:gridCol w="1676718"/>
                <a:gridCol w="2152460"/>
                <a:gridCol w="2645004"/>
              </a:tblGrid>
              <a:tr h="370840">
                <a:tc>
                  <a:txBody>
                    <a:bodyPr/>
                    <a:lstStyle/>
                    <a:p>
                      <a:r>
                        <a:rPr lang="en-US" dirty="0" smtClean="0"/>
                        <a:t>Classifier</a:t>
                      </a:r>
                      <a:endParaRPr lang="en-US" dirty="0"/>
                    </a:p>
                  </a:txBody>
                  <a:tcPr/>
                </a:tc>
                <a:tc>
                  <a:txBody>
                    <a:bodyPr/>
                    <a:lstStyle/>
                    <a:p>
                      <a:pPr algn="ctr"/>
                      <a:r>
                        <a:rPr lang="en-US" dirty="0" smtClean="0"/>
                        <a:t>Personalized Model</a:t>
                      </a:r>
                      <a:endParaRPr lang="en-US" dirty="0"/>
                    </a:p>
                  </a:txBody>
                  <a:tcPr/>
                </a:tc>
                <a:tc>
                  <a:txBody>
                    <a:bodyPr/>
                    <a:lstStyle/>
                    <a:p>
                      <a:pPr algn="ctr"/>
                      <a:r>
                        <a:rPr lang="en-US" dirty="0" smtClean="0"/>
                        <a:t>Universal</a:t>
                      </a:r>
                      <a:r>
                        <a:rPr lang="en-US" baseline="0" dirty="0" smtClean="0"/>
                        <a:t> Model</a:t>
                      </a:r>
                      <a:endParaRPr lang="en-US" dirty="0"/>
                    </a:p>
                  </a:txBody>
                  <a:tcPr/>
                </a:tc>
              </a:tr>
              <a:tr h="370840">
                <a:tc>
                  <a:txBody>
                    <a:bodyPr/>
                    <a:lstStyle/>
                    <a:p>
                      <a:r>
                        <a:rPr lang="en-US" dirty="0" smtClean="0"/>
                        <a:t>Decision Table</a:t>
                      </a:r>
                      <a:endParaRPr lang="en-US" dirty="0"/>
                    </a:p>
                  </a:txBody>
                  <a:tcPr/>
                </a:tc>
                <a:tc>
                  <a:txBody>
                    <a:bodyPr/>
                    <a:lstStyle/>
                    <a:p>
                      <a:pPr algn="ctr"/>
                      <a:r>
                        <a:rPr lang="en-US" dirty="0" smtClean="0"/>
                        <a:t>36.32</a:t>
                      </a:r>
                      <a:endParaRPr lang="en-US" dirty="0"/>
                    </a:p>
                  </a:txBody>
                  <a:tcPr/>
                </a:tc>
                <a:tc>
                  <a:txBody>
                    <a:bodyPr/>
                    <a:lstStyle/>
                    <a:p>
                      <a:pPr algn="ctr"/>
                      <a:r>
                        <a:rPr lang="en-US" u="sng" dirty="0" smtClean="0"/>
                        <a:t>46.75 </a:t>
                      </a:r>
                      <a:endParaRPr lang="en-US" u="sng" dirty="0"/>
                    </a:p>
                  </a:txBody>
                  <a:tcPr/>
                </a:tc>
              </a:tr>
              <a:tr h="370840">
                <a:tc>
                  <a:txBody>
                    <a:bodyPr/>
                    <a:lstStyle/>
                    <a:p>
                      <a:r>
                        <a:rPr lang="en-US" dirty="0" smtClean="0"/>
                        <a:t>Instance-Based</a:t>
                      </a:r>
                      <a:endParaRPr lang="en-US" dirty="0"/>
                    </a:p>
                  </a:txBody>
                  <a:tcPr/>
                </a:tc>
                <a:tc>
                  <a:txBody>
                    <a:bodyPr/>
                    <a:lstStyle/>
                    <a:p>
                      <a:pPr algn="ctr"/>
                      <a:r>
                        <a:rPr lang="en-US" dirty="0" smtClean="0"/>
                        <a:t>69.21 </a:t>
                      </a:r>
                      <a:endParaRPr lang="en-US" dirty="0"/>
                    </a:p>
                  </a:txBody>
                  <a:tcPr/>
                </a:tc>
                <a:tc>
                  <a:txBody>
                    <a:bodyPr/>
                    <a:lstStyle/>
                    <a:p>
                      <a:pPr algn="ctr"/>
                      <a:r>
                        <a:rPr lang="en-US" u="sng" dirty="0" smtClean="0"/>
                        <a:t>82.70</a:t>
                      </a:r>
                      <a:endParaRPr lang="en-US" u="sng" dirty="0"/>
                    </a:p>
                  </a:txBody>
                  <a:tcPr/>
                </a:tc>
              </a:tr>
              <a:tr h="370840">
                <a:tc>
                  <a:txBody>
                    <a:bodyPr/>
                    <a:lstStyle/>
                    <a:p>
                      <a:r>
                        <a:rPr lang="en-US" dirty="0" smtClean="0"/>
                        <a:t>C4.5</a:t>
                      </a:r>
                      <a:endParaRPr lang="en-US" dirty="0"/>
                    </a:p>
                  </a:txBody>
                  <a:tcPr/>
                </a:tc>
                <a:tc>
                  <a:txBody>
                    <a:bodyPr/>
                    <a:lstStyle/>
                    <a:p>
                      <a:pPr algn="ctr"/>
                      <a:r>
                        <a:rPr lang="en-US" dirty="0" smtClean="0"/>
                        <a:t>71.58</a:t>
                      </a:r>
                      <a:endParaRPr lang="en-US" dirty="0"/>
                    </a:p>
                  </a:txBody>
                  <a:tcPr/>
                </a:tc>
                <a:tc>
                  <a:txBody>
                    <a:bodyPr/>
                    <a:lstStyle/>
                    <a:p>
                      <a:pPr algn="ctr"/>
                      <a:r>
                        <a:rPr lang="en-US" u="sng" dirty="0" smtClean="0"/>
                        <a:t>84.26</a:t>
                      </a:r>
                      <a:endParaRPr lang="en-US" u="sng" dirty="0"/>
                    </a:p>
                  </a:txBody>
                  <a:tcPr/>
                </a:tc>
              </a:tr>
              <a:tr h="370840">
                <a:tc>
                  <a:txBody>
                    <a:bodyPr/>
                    <a:lstStyle/>
                    <a:p>
                      <a:r>
                        <a:rPr lang="en-US" dirty="0" smtClean="0"/>
                        <a:t>Naïve Bayes</a:t>
                      </a:r>
                      <a:endParaRPr lang="en-US" dirty="0"/>
                    </a:p>
                  </a:txBody>
                  <a:tcPr/>
                </a:tc>
                <a:tc>
                  <a:txBody>
                    <a:bodyPr/>
                    <a:lstStyle/>
                    <a:p>
                      <a:pPr algn="ctr"/>
                      <a:r>
                        <a:rPr lang="en-US" dirty="0" smtClean="0"/>
                        <a:t>34.94</a:t>
                      </a:r>
                      <a:endParaRPr lang="en-US" dirty="0"/>
                    </a:p>
                  </a:txBody>
                  <a:tcPr/>
                </a:tc>
                <a:tc>
                  <a:txBody>
                    <a:bodyPr/>
                    <a:lstStyle/>
                    <a:p>
                      <a:pPr algn="ctr"/>
                      <a:r>
                        <a:rPr lang="en-US" u="sng" dirty="0" smtClean="0"/>
                        <a:t>52.35</a:t>
                      </a:r>
                      <a:endParaRPr lang="en-US" u="sng" dirty="0"/>
                    </a:p>
                  </a:txBody>
                  <a:tcPr/>
                </a:tc>
              </a:tr>
            </a:tbl>
          </a:graphicData>
        </a:graphic>
      </p:graphicFrame>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62</a:t>
            </a:fld>
            <a:endParaRPr lang="en-US" dirty="0"/>
          </a:p>
        </p:txBody>
      </p:sp>
      <p:sp>
        <p:nvSpPr>
          <p:cNvPr id="8" name="TextBox 7"/>
          <p:cNvSpPr txBox="1"/>
          <p:nvPr/>
        </p:nvSpPr>
        <p:spPr>
          <a:xfrm>
            <a:off x="838200" y="4572000"/>
            <a:ext cx="7620000" cy="1323439"/>
          </a:xfrm>
          <a:prstGeom prst="rect">
            <a:avLst/>
          </a:prstGeom>
          <a:noFill/>
        </p:spPr>
        <p:txBody>
          <a:bodyPr wrap="square" rtlCol="0">
            <a:spAutoFit/>
          </a:bodyPr>
          <a:lstStyle/>
          <a:p>
            <a:r>
              <a:rPr lang="en-US" sz="2000" dirty="0" smtClean="0">
                <a:solidFill>
                  <a:schemeClr val="bg1"/>
                </a:solidFill>
              </a:rPr>
              <a:t>Universal models perform best.  The increase in the amount of data more than compensates for the fact that people move differently. This does not appear to be the case for phone based systems with measurements on one body location. </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WISDM Activity Recognition</a:t>
            </a:r>
            <a:r>
              <a:rPr lang="en-US" sz="4000" baseline="30000" dirty="0" smtClean="0">
                <a:latin typeface="Arial" pitchFamily="34" charset="0"/>
                <a:cs typeface="Arial" pitchFamily="34" charset="0"/>
              </a:rPr>
              <a:t>15</a:t>
            </a:r>
            <a:endParaRPr lang="en-US" sz="4000" baseline="30000"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t>Smart-phone based (Android)</a:t>
            </a:r>
          </a:p>
          <a:p>
            <a:r>
              <a:rPr lang="en-US" dirty="0" smtClean="0"/>
              <a:t>Six activities: walking, jogging, stairs, sitting, standing, lying down (more to come)</a:t>
            </a:r>
          </a:p>
          <a:p>
            <a:r>
              <a:rPr lang="en-US" dirty="0" smtClean="0"/>
              <a:t>Labeled data collected from over 50 users</a:t>
            </a:r>
          </a:p>
          <a:p>
            <a:r>
              <a:rPr lang="en-US" dirty="0" smtClean="0"/>
              <a:t>Data transformed via 10-second windows</a:t>
            </a:r>
          </a:p>
          <a:p>
            <a:pPr lvl="1"/>
            <a:r>
              <a:rPr lang="en-US" dirty="0" smtClean="0"/>
              <a:t>Accelerometer data sampled (</a:t>
            </a:r>
            <a:r>
              <a:rPr lang="en-US" dirty="0" err="1" smtClean="0"/>
              <a:t>x,y,z</a:t>
            </a:r>
            <a:r>
              <a:rPr lang="en-US" dirty="0" smtClean="0"/>
              <a:t>) every 50m</a:t>
            </a:r>
          </a:p>
          <a:p>
            <a:pPr lvl="1"/>
            <a:r>
              <a:rPr lang="en-US" dirty="0" smtClean="0"/>
              <a:t>Features (per axis): </a:t>
            </a:r>
          </a:p>
          <a:p>
            <a:pPr lvl="2"/>
            <a:r>
              <a:rPr lang="en-US" dirty="0" smtClean="0"/>
              <a:t>average, SD, </a:t>
            </a:r>
            <a:r>
              <a:rPr lang="en-US" dirty="0" err="1" smtClean="0"/>
              <a:t>ave</a:t>
            </a:r>
            <a:r>
              <a:rPr lang="en-US" dirty="0" smtClean="0"/>
              <a:t> diff from mean, </a:t>
            </a:r>
            <a:r>
              <a:rPr lang="en-US" dirty="0" err="1" smtClean="0"/>
              <a:t>ave</a:t>
            </a:r>
            <a:r>
              <a:rPr lang="en-US" dirty="0" smtClean="0"/>
              <a:t> resultant </a:t>
            </a:r>
            <a:r>
              <a:rPr lang="en-US" dirty="0" err="1" smtClean="0"/>
              <a:t>accel</a:t>
            </a:r>
            <a:r>
              <a:rPr lang="en-US" dirty="0" smtClean="0"/>
              <a:t>, binned distribution, time between peaks</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WISDM Activity Recognition</a:t>
            </a:r>
            <a:r>
              <a:rPr lang="en-US" sz="4000" baseline="30000" dirty="0" smtClean="0">
                <a:latin typeface="Arial" pitchFamily="34" charset="0"/>
                <a:cs typeface="Arial" pitchFamily="34" charset="0"/>
              </a:rPr>
              <a:t>15</a:t>
            </a:r>
            <a:endParaRPr lang="en-US" sz="4000" baseline="30000" dirty="0"/>
          </a:p>
        </p:txBody>
      </p:sp>
      <p:sp>
        <p:nvSpPr>
          <p:cNvPr id="3" name="Content Placeholder 2"/>
          <p:cNvSpPr>
            <a:spLocks noGrp="1"/>
          </p:cNvSpPr>
          <p:nvPr>
            <p:ph idx="1"/>
          </p:nvPr>
        </p:nvSpPr>
        <p:spPr>
          <a:xfrm>
            <a:off x="457200" y="1775191"/>
            <a:ext cx="8382000" cy="4625609"/>
          </a:xfrm>
        </p:spPr>
        <p:txBody>
          <a:bodyPr/>
          <a:lstStyle/>
          <a:p>
            <a:r>
              <a:rPr lang="en-US" dirty="0" smtClean="0"/>
              <a:t>The 43 features used to build a classifier</a:t>
            </a:r>
          </a:p>
          <a:p>
            <a:pPr lvl="1"/>
            <a:r>
              <a:rPr lang="en-US" dirty="0" smtClean="0"/>
              <a:t>WEKA data mining suite used, multiple techniques</a:t>
            </a:r>
          </a:p>
          <a:p>
            <a:pPr lvl="1"/>
            <a:r>
              <a:rPr lang="en-US" dirty="0" smtClean="0"/>
              <a:t>Personal, universal, hybrid models built</a:t>
            </a:r>
          </a:p>
          <a:p>
            <a:pPr lvl="2"/>
            <a:r>
              <a:rPr lang="en-US" dirty="0" smtClean="0"/>
              <a:t>Universal models built using leave-one-out validation</a:t>
            </a:r>
          </a:p>
          <a:p>
            <a:r>
              <a:rPr lang="en-US" dirty="0" smtClean="0"/>
              <a:t>Architecture (for now) uses “dumb” client</a:t>
            </a:r>
          </a:p>
          <a:p>
            <a:pPr>
              <a:spcBef>
                <a:spcPts val="600"/>
              </a:spcBef>
            </a:pPr>
            <a:r>
              <a:rPr lang="en-US" dirty="0" smtClean="0"/>
              <a:t>Basis of actitracker service (actitracker.com)</a:t>
            </a:r>
          </a:p>
          <a:p>
            <a:pPr lvl="1"/>
            <a:r>
              <a:rPr lang="en-US" dirty="0" smtClean="0"/>
              <a:t>Provides view of activities over time</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rmAutofit fontScale="90000"/>
          </a:bodyPr>
          <a:lstStyle/>
          <a:p>
            <a:r>
              <a:rPr lang="en-US" dirty="0" smtClean="0"/>
              <a:t>WISDM Activity Recognition Results</a:t>
            </a:r>
            <a:endParaRPr lang="en-US" dirty="0"/>
          </a:p>
        </p:txBody>
      </p:sp>
      <p:sp>
        <p:nvSpPr>
          <p:cNvPr id="3" name="Content Placeholder 2"/>
          <p:cNvSpPr>
            <a:spLocks noGrp="1"/>
          </p:cNvSpPr>
          <p:nvPr>
            <p:ph idx="1"/>
          </p:nvPr>
        </p:nvSpPr>
        <p:spPr>
          <a:xfrm>
            <a:off x="457200" y="1775191"/>
            <a:ext cx="8382000" cy="4625609"/>
          </a:xfrm>
        </p:spPr>
        <p:txBody>
          <a:bodyPr/>
          <a:lstStyle/>
          <a:p>
            <a:r>
              <a:rPr lang="en-US" dirty="0" smtClean="0"/>
              <a:t>WISDM results</a:t>
            </a:r>
            <a:r>
              <a:rPr lang="en-US" baseline="30000" dirty="0" smtClean="0"/>
              <a:t>15</a:t>
            </a:r>
            <a:r>
              <a:rPr lang="en-US" dirty="0" smtClean="0"/>
              <a:t> are presented using:</a:t>
            </a:r>
          </a:p>
          <a:p>
            <a:pPr lvl="1"/>
            <a:r>
              <a:rPr lang="en-US" dirty="0" smtClean="0"/>
              <a:t>Confusion matrices and accuracy</a:t>
            </a:r>
          </a:p>
          <a:p>
            <a:r>
              <a:rPr lang="en-US" dirty="0" smtClean="0"/>
              <a:t>Results are shown for various things</a:t>
            </a:r>
          </a:p>
          <a:p>
            <a:pPr lvl="1"/>
            <a:r>
              <a:rPr lang="en-US" dirty="0" smtClean="0"/>
              <a:t>Personal, universal, and hybrid models</a:t>
            </a:r>
            <a:r>
              <a:rPr lang="en-US" baseline="30000" dirty="0" smtClean="0"/>
              <a:t>29</a:t>
            </a:r>
          </a:p>
          <a:p>
            <a:pPr lvl="1"/>
            <a:r>
              <a:rPr lang="en-US" dirty="0" smtClean="0"/>
              <a:t>Most results aggregated over all users but a few per user to show how performance varies by user</a:t>
            </a:r>
          </a:p>
          <a:p>
            <a:pPr lvl="1"/>
            <a:r>
              <a:rPr lang="en-US" dirty="0" smtClean="0"/>
              <a:t>Results for 6 activities (ones shown in the plots)</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WISDM Universal Model- IB3 Matrix</a:t>
            </a:r>
            <a:endParaRPr lang="en-US" dirty="0"/>
          </a:p>
        </p:txBody>
      </p:sp>
      <p:sp>
        <p:nvSpPr>
          <p:cNvPr id="3" name="Date Placeholder 2"/>
          <p:cNvSpPr>
            <a:spLocks noGrp="1"/>
          </p:cNvSpPr>
          <p:nvPr>
            <p:ph type="dt" sz="half" idx="10"/>
          </p:nvPr>
        </p:nvSpPr>
        <p:spPr/>
        <p:txBody>
          <a:bodyPr/>
          <a:lstStyle/>
          <a:p>
            <a:r>
              <a:rPr lang="en-US" smtClean="0"/>
              <a:t>7/23/2014</a:t>
            </a:r>
            <a:endParaRPr lang="en-US"/>
          </a:p>
        </p:txBody>
      </p:sp>
      <p:sp>
        <p:nvSpPr>
          <p:cNvPr id="4" name="Footer Placeholder 3"/>
          <p:cNvSpPr>
            <a:spLocks noGrp="1"/>
          </p:cNvSpPr>
          <p:nvPr>
            <p:ph type="ftr" sz="quarter" idx="11"/>
          </p:nvPr>
        </p:nvSpPr>
        <p:spPr/>
        <p:txBody>
          <a:bodyPr/>
          <a:lstStyle/>
          <a:p>
            <a:r>
              <a:rPr lang="en-US" smtClean="0"/>
              <a:t>Gary M. Weiss         DMIN/WORLDCOMP  '14 Tutorial</a:t>
            </a:r>
            <a:endParaRPr lang="en-US"/>
          </a:p>
        </p:txBody>
      </p:sp>
      <p:sp>
        <p:nvSpPr>
          <p:cNvPr id="5" name="Slide Number Placeholder 4"/>
          <p:cNvSpPr>
            <a:spLocks noGrp="1"/>
          </p:cNvSpPr>
          <p:nvPr>
            <p:ph type="sldNum" sz="quarter" idx="12"/>
          </p:nvPr>
        </p:nvSpPr>
        <p:spPr/>
        <p:txBody>
          <a:bodyPr/>
          <a:lstStyle/>
          <a:p>
            <a:fld id="{13EEC2AF-DB56-4B97-A4EE-4677677E2903}" type="slidenum">
              <a:rPr lang="en-US" smtClean="0"/>
              <a:pPr/>
              <a:t>66</a:t>
            </a:fld>
            <a:endParaRPr lang="en-US"/>
          </a:p>
        </p:txBody>
      </p:sp>
      <p:graphicFrame>
        <p:nvGraphicFramePr>
          <p:cNvPr id="6" name="Table 5"/>
          <p:cNvGraphicFramePr>
            <a:graphicFrameLocks noGrp="1"/>
          </p:cNvGraphicFramePr>
          <p:nvPr/>
        </p:nvGraphicFramePr>
        <p:xfrm>
          <a:off x="533400" y="2094337"/>
          <a:ext cx="8153400" cy="3620663"/>
        </p:xfrm>
        <a:graphic>
          <a:graphicData uri="http://schemas.openxmlformats.org/drawingml/2006/table">
            <a:tbl>
              <a:tblPr>
                <a:tableStyleId>{69CF1AB2-1976-4502-BF36-3FF5EA218861}</a:tableStyleId>
              </a:tblPr>
              <a:tblGrid>
                <a:gridCol w="529499"/>
                <a:gridCol w="1542165"/>
                <a:gridCol w="1089255"/>
                <a:gridCol w="1059312"/>
                <a:gridCol w="833961"/>
                <a:gridCol w="936394"/>
                <a:gridCol w="1180656"/>
                <a:gridCol w="982158"/>
              </a:tblGrid>
              <a:tr h="417089">
                <a:tc rowSpan="2" gridSpan="2">
                  <a:txBody>
                    <a:bodyPr/>
                    <a:lstStyle/>
                    <a:p>
                      <a:pPr algn="ctr" fontAlgn="t"/>
                      <a:r>
                        <a:rPr lang="en-US" sz="2000" b="1" u="none" strike="noStrike" dirty="0" smtClean="0"/>
                        <a:t>72.4%</a:t>
                      </a:r>
                      <a:br>
                        <a:rPr lang="en-US" sz="2000" b="1" u="none" strike="noStrike" dirty="0" smtClean="0"/>
                      </a:br>
                      <a:r>
                        <a:rPr lang="en-US" sz="2000" b="1" u="none" strike="noStrike" dirty="0" smtClean="0"/>
                        <a:t>Accuracy</a:t>
                      </a:r>
                      <a:r>
                        <a:rPr lang="en-US" sz="2000" b="1" u="none" strike="noStrike" dirty="0"/>
                        <a:t> </a:t>
                      </a:r>
                      <a:endParaRPr lang="en-US" sz="2000" b="1" i="0" u="none" strike="noStrike" dirty="0">
                        <a:solidFill>
                          <a:schemeClr val="bg1"/>
                        </a:solidFill>
                        <a:latin typeface="Calibri"/>
                      </a:endParaRPr>
                    </a:p>
                  </a:txBody>
                  <a:tcPr anchor="ctr"/>
                </a:tc>
                <a:tc rowSpan="2" hMerge="1">
                  <a:txBody>
                    <a:bodyPr/>
                    <a:lstStyle/>
                    <a:p>
                      <a:endParaRPr lang="en-US"/>
                    </a:p>
                  </a:txBody>
                  <a:tcPr/>
                </a:tc>
                <a:tc gridSpan="6">
                  <a:txBody>
                    <a:bodyPr/>
                    <a:lstStyle/>
                    <a:p>
                      <a:pPr algn="ctr" fontAlgn="b"/>
                      <a:r>
                        <a:rPr lang="en-US" sz="2000" u="none" strike="noStrike" dirty="0"/>
                        <a:t>Predicted Class</a:t>
                      </a:r>
                      <a:endParaRPr lang="en-US" sz="2000" b="1" i="0" u="none" strike="noStrike" dirty="0">
                        <a:solidFill>
                          <a:schemeClr val="bg1"/>
                        </a:solidFill>
                        <a:latin typeface="Calibri"/>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7943">
                <a:tc gridSpan="2" vMerge="1">
                  <a:txBody>
                    <a:bodyPr/>
                    <a:lstStyle/>
                    <a:p>
                      <a:endParaRPr lang="en-US"/>
                    </a:p>
                  </a:txBody>
                  <a:tcPr/>
                </a:tc>
                <a:tc hMerge="1" vMerge="1">
                  <a:txBody>
                    <a:bodyPr/>
                    <a:lstStyle/>
                    <a:p>
                      <a:endParaRPr lang="en-US"/>
                    </a:p>
                  </a:txBody>
                  <a:tcPr/>
                </a:tc>
                <a:tc>
                  <a:txBody>
                    <a:bodyPr/>
                    <a:lstStyle/>
                    <a:p>
                      <a:pPr algn="ctr" fontAlgn="b"/>
                      <a:r>
                        <a:rPr lang="en-US" sz="2000" u="none" strike="noStrike" dirty="0"/>
                        <a:t>Walking</a:t>
                      </a:r>
                      <a:endParaRPr lang="en-US" sz="2000" b="0" i="0" u="none" strike="noStrike" dirty="0">
                        <a:solidFill>
                          <a:schemeClr val="bg1"/>
                        </a:solidFill>
                        <a:latin typeface="Calibri"/>
                      </a:endParaRPr>
                    </a:p>
                  </a:txBody>
                  <a:tcPr anchor="ctr"/>
                </a:tc>
                <a:tc>
                  <a:txBody>
                    <a:bodyPr/>
                    <a:lstStyle/>
                    <a:p>
                      <a:pPr algn="ctr" fontAlgn="b"/>
                      <a:r>
                        <a:rPr lang="en-US" sz="2000" u="none" strike="noStrike" dirty="0"/>
                        <a:t>Jogging</a:t>
                      </a:r>
                      <a:endParaRPr lang="en-US" sz="2000" b="0" i="0" u="none" strike="noStrike" dirty="0">
                        <a:solidFill>
                          <a:schemeClr val="bg1"/>
                        </a:solidFill>
                        <a:latin typeface="Calibri"/>
                      </a:endParaRPr>
                    </a:p>
                  </a:txBody>
                  <a:tcPr anchor="ctr"/>
                </a:tc>
                <a:tc>
                  <a:txBody>
                    <a:bodyPr/>
                    <a:lstStyle/>
                    <a:p>
                      <a:pPr algn="ctr" fontAlgn="b"/>
                      <a:r>
                        <a:rPr lang="en-US" sz="2000" u="none" strike="noStrike" dirty="0"/>
                        <a:t>Stairs</a:t>
                      </a:r>
                      <a:endParaRPr lang="en-US" sz="2000" b="0" i="0" u="none" strike="noStrike" dirty="0">
                        <a:solidFill>
                          <a:schemeClr val="bg1"/>
                        </a:solidFill>
                        <a:latin typeface="Calibri"/>
                      </a:endParaRPr>
                    </a:p>
                  </a:txBody>
                  <a:tcPr anchor="ctr"/>
                </a:tc>
                <a:tc>
                  <a:txBody>
                    <a:bodyPr/>
                    <a:lstStyle/>
                    <a:p>
                      <a:pPr algn="ctr" fontAlgn="b"/>
                      <a:r>
                        <a:rPr lang="en-US" sz="2000" u="none" strike="noStrike" dirty="0"/>
                        <a:t>Sitting</a:t>
                      </a:r>
                      <a:endParaRPr lang="en-US" sz="2000" b="0" i="0" u="none" strike="noStrike" dirty="0">
                        <a:solidFill>
                          <a:schemeClr val="bg1"/>
                        </a:solidFill>
                        <a:latin typeface="Calibri"/>
                      </a:endParaRPr>
                    </a:p>
                  </a:txBody>
                  <a:tcPr anchor="ctr"/>
                </a:tc>
                <a:tc>
                  <a:txBody>
                    <a:bodyPr/>
                    <a:lstStyle/>
                    <a:p>
                      <a:pPr algn="ctr" fontAlgn="b"/>
                      <a:r>
                        <a:rPr lang="en-US" sz="2000" u="none" strike="noStrike" dirty="0"/>
                        <a:t>Standing</a:t>
                      </a:r>
                      <a:endParaRPr lang="en-US" sz="2000" b="0" i="0" u="none" strike="noStrike" dirty="0">
                        <a:solidFill>
                          <a:schemeClr val="bg1"/>
                        </a:solidFill>
                        <a:latin typeface="Calibri"/>
                      </a:endParaRPr>
                    </a:p>
                  </a:txBody>
                  <a:tcPr anchor="ctr"/>
                </a:tc>
                <a:tc>
                  <a:txBody>
                    <a:bodyPr/>
                    <a:lstStyle/>
                    <a:p>
                      <a:pPr algn="ctr" fontAlgn="b"/>
                      <a:r>
                        <a:rPr lang="en-US" sz="2000" u="none" strike="noStrike" dirty="0" smtClean="0"/>
                        <a:t>Lying</a:t>
                      </a:r>
                      <a:br>
                        <a:rPr lang="en-US" sz="2000" u="none" strike="noStrike" dirty="0" smtClean="0"/>
                      </a:br>
                      <a:r>
                        <a:rPr lang="en-US" sz="2000" u="none" strike="noStrike" dirty="0" smtClean="0"/>
                        <a:t>Down</a:t>
                      </a:r>
                      <a:endParaRPr lang="en-US" sz="2000" b="0" i="0" u="none" strike="noStrike" dirty="0">
                        <a:solidFill>
                          <a:schemeClr val="bg1"/>
                        </a:solidFill>
                        <a:latin typeface="Calibri"/>
                      </a:endParaRPr>
                    </a:p>
                  </a:txBody>
                  <a:tcPr anchor="ctr"/>
                </a:tc>
              </a:tr>
              <a:tr h="417089">
                <a:tc rowSpan="6">
                  <a:txBody>
                    <a:bodyPr/>
                    <a:lstStyle/>
                    <a:p>
                      <a:pPr algn="ctr" fontAlgn="t"/>
                      <a:r>
                        <a:rPr lang="en-US" sz="2000" u="none" strike="noStrike" dirty="0"/>
                        <a:t> Actual Class</a:t>
                      </a:r>
                      <a:endParaRPr lang="en-US" sz="2000" b="1" i="0" u="none" strike="noStrike" dirty="0">
                        <a:solidFill>
                          <a:schemeClr val="bg1"/>
                        </a:solidFill>
                        <a:latin typeface="Calibri"/>
                      </a:endParaRPr>
                    </a:p>
                  </a:txBody>
                  <a:tcPr marL="9525" marR="9525" marT="9525" marB="0" vert="vert270" anchor="ctr"/>
                </a:tc>
                <a:tc>
                  <a:txBody>
                    <a:bodyPr/>
                    <a:lstStyle/>
                    <a:p>
                      <a:pPr algn="ctr" fontAlgn="b"/>
                      <a:r>
                        <a:rPr lang="en-US" sz="2000" u="none" strike="noStrike" dirty="0"/>
                        <a:t>Walking</a:t>
                      </a:r>
                      <a:endParaRPr lang="en-US" sz="2000" b="0" i="0" u="none" strike="noStrike" dirty="0">
                        <a:solidFill>
                          <a:schemeClr val="bg1"/>
                        </a:solidFill>
                        <a:latin typeface="Calibri"/>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2209</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46</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solidFill>
                            <a:schemeClr val="tx2"/>
                          </a:solidFill>
                          <a:latin typeface="Arial" pitchFamily="34" charset="0"/>
                          <a:cs typeface="Arial" pitchFamily="34" charset="0"/>
                        </a:rPr>
                        <a:t>789</a:t>
                      </a:r>
                      <a:endParaRPr lang="en-US" sz="2000" b="0" i="0" u="none" strike="noStrike" dirty="0">
                        <a:solidFill>
                          <a:schemeClr val="tx2"/>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2</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4</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chemeClr val="bg1"/>
                        </a:solidFill>
                        <a:latin typeface="Arial" pitchFamily="34" charset="0"/>
                        <a:cs typeface="Arial" pitchFamily="34" charset="0"/>
                      </a:endParaRPr>
                    </a:p>
                  </a:txBody>
                  <a:tcPr anchor="ctr"/>
                </a:tc>
              </a:tr>
              <a:tr h="417089">
                <a:tc vMerge="1">
                  <a:txBody>
                    <a:bodyPr/>
                    <a:lstStyle/>
                    <a:p>
                      <a:endParaRPr lang="en-US"/>
                    </a:p>
                  </a:txBody>
                  <a:tcPr/>
                </a:tc>
                <a:tc>
                  <a:txBody>
                    <a:bodyPr/>
                    <a:lstStyle/>
                    <a:p>
                      <a:pPr algn="ctr" fontAlgn="b"/>
                      <a:r>
                        <a:rPr lang="en-US" sz="2000" u="none" strike="noStrike" dirty="0"/>
                        <a:t>Jogging</a:t>
                      </a:r>
                      <a:endParaRPr lang="en-US" sz="2000" b="0" i="0" u="none" strike="noStrike" dirty="0">
                        <a:solidFill>
                          <a:schemeClr val="bg1"/>
                        </a:solidFill>
                        <a:latin typeface="Calibri"/>
                      </a:endParaRPr>
                    </a:p>
                  </a:txBody>
                  <a:tcPr anchor="ctr"/>
                </a:tc>
                <a:tc>
                  <a:txBody>
                    <a:bodyPr/>
                    <a:lstStyle/>
                    <a:p>
                      <a:pPr algn="ctr" fontAlgn="b"/>
                      <a:r>
                        <a:rPr lang="en-US" sz="2000" u="none" strike="noStrike" dirty="0">
                          <a:latin typeface="Arial" pitchFamily="34" charset="0"/>
                          <a:cs typeface="Arial" pitchFamily="34" charset="0"/>
                        </a:rPr>
                        <a:t>45</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1656</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148</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1</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chemeClr val="bg1"/>
                        </a:solidFill>
                        <a:latin typeface="Arial" pitchFamily="34" charset="0"/>
                        <a:cs typeface="Arial" pitchFamily="34" charset="0"/>
                      </a:endParaRPr>
                    </a:p>
                  </a:txBody>
                  <a:tcPr anchor="ctr"/>
                </a:tc>
              </a:tr>
              <a:tr h="417089">
                <a:tc vMerge="1">
                  <a:txBody>
                    <a:bodyPr/>
                    <a:lstStyle/>
                    <a:p>
                      <a:endParaRPr lang="en-US"/>
                    </a:p>
                  </a:txBody>
                  <a:tcPr/>
                </a:tc>
                <a:tc>
                  <a:txBody>
                    <a:bodyPr/>
                    <a:lstStyle/>
                    <a:p>
                      <a:pPr algn="ctr" fontAlgn="b"/>
                      <a:r>
                        <a:rPr lang="en-US" sz="2000" u="none" strike="noStrike"/>
                        <a:t>Stairs</a:t>
                      </a:r>
                      <a:endParaRPr lang="en-US" sz="2000" b="0" i="0" u="none" strike="noStrike">
                        <a:solidFill>
                          <a:schemeClr val="bg1"/>
                        </a:solidFill>
                        <a:latin typeface="Calibri"/>
                      </a:endParaRPr>
                    </a:p>
                  </a:txBody>
                  <a:tcPr anchor="ctr"/>
                </a:tc>
                <a:tc>
                  <a:txBody>
                    <a:bodyPr/>
                    <a:lstStyle/>
                    <a:p>
                      <a:pPr algn="ctr" fontAlgn="b"/>
                      <a:r>
                        <a:rPr lang="en-US" sz="2000" i="0" u="none" strike="noStrike" dirty="0">
                          <a:solidFill>
                            <a:schemeClr val="tx2"/>
                          </a:solidFill>
                          <a:latin typeface="Arial" pitchFamily="34" charset="0"/>
                          <a:cs typeface="Arial" pitchFamily="34" charset="0"/>
                        </a:rPr>
                        <a:t>412</a:t>
                      </a:r>
                      <a:endParaRPr lang="en-US" sz="2000" b="0" i="0" u="none" strike="noStrike" dirty="0">
                        <a:solidFill>
                          <a:schemeClr val="tx2"/>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54</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869</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3</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1</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chemeClr val="bg1"/>
                        </a:solidFill>
                        <a:latin typeface="Arial" pitchFamily="34" charset="0"/>
                        <a:cs typeface="Arial" pitchFamily="34" charset="0"/>
                      </a:endParaRPr>
                    </a:p>
                  </a:txBody>
                  <a:tcPr anchor="ctr"/>
                </a:tc>
              </a:tr>
              <a:tr h="417089">
                <a:tc vMerge="1">
                  <a:txBody>
                    <a:bodyPr/>
                    <a:lstStyle/>
                    <a:p>
                      <a:endParaRPr lang="en-US"/>
                    </a:p>
                  </a:txBody>
                  <a:tcPr/>
                </a:tc>
                <a:tc>
                  <a:txBody>
                    <a:bodyPr/>
                    <a:lstStyle/>
                    <a:p>
                      <a:pPr algn="ctr" fontAlgn="b"/>
                      <a:r>
                        <a:rPr lang="en-US" sz="2000" u="none" strike="noStrike"/>
                        <a:t>Sitting</a:t>
                      </a:r>
                      <a:endParaRPr lang="en-US" sz="2000" b="0" i="0" u="none" strike="noStrike">
                        <a:solidFill>
                          <a:schemeClr val="bg1"/>
                        </a:solidFill>
                        <a:latin typeface="Calibri"/>
                      </a:endParaRPr>
                    </a:p>
                  </a:txBody>
                  <a:tcPr anchor="ctr"/>
                </a:tc>
                <a:tc>
                  <a:txBody>
                    <a:bodyPr/>
                    <a:lstStyle/>
                    <a:p>
                      <a:pPr algn="ctr" fontAlgn="b"/>
                      <a:r>
                        <a:rPr lang="en-US" sz="2000" u="none" strike="noStrike">
                          <a:latin typeface="Arial" pitchFamily="34" charset="0"/>
                          <a:cs typeface="Arial" pitchFamily="34" charset="0"/>
                        </a:rPr>
                        <a:t>10</a:t>
                      </a:r>
                      <a:endParaRPr lang="en-US" sz="2000" b="0" i="0" u="none" strike="noStrike">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47</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553</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30</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solidFill>
                            <a:srgbClr val="7030A0"/>
                          </a:solidFill>
                          <a:latin typeface="Arial" pitchFamily="34" charset="0"/>
                          <a:cs typeface="Arial" pitchFamily="34" charset="0"/>
                        </a:rPr>
                        <a:t>241</a:t>
                      </a:r>
                      <a:endParaRPr lang="en-US" sz="2000" b="0" i="0" u="none" strike="noStrike" dirty="0">
                        <a:solidFill>
                          <a:srgbClr val="7030A0"/>
                        </a:solidFill>
                        <a:latin typeface="Arial" pitchFamily="34" charset="0"/>
                        <a:cs typeface="Arial" pitchFamily="34" charset="0"/>
                      </a:endParaRPr>
                    </a:p>
                  </a:txBody>
                  <a:tcPr anchor="ctr"/>
                </a:tc>
              </a:tr>
              <a:tr h="417089">
                <a:tc vMerge="1">
                  <a:txBody>
                    <a:bodyPr/>
                    <a:lstStyle/>
                    <a:p>
                      <a:endParaRPr lang="en-US"/>
                    </a:p>
                  </a:txBody>
                  <a:tcPr/>
                </a:tc>
                <a:tc>
                  <a:txBody>
                    <a:bodyPr/>
                    <a:lstStyle/>
                    <a:p>
                      <a:pPr algn="ctr" fontAlgn="b"/>
                      <a:r>
                        <a:rPr lang="en-US" sz="2000" u="none" strike="noStrike"/>
                        <a:t>Standing</a:t>
                      </a:r>
                      <a:endParaRPr lang="en-US" sz="2000" b="0" i="0" u="none" strike="noStrike">
                        <a:solidFill>
                          <a:schemeClr val="bg1"/>
                        </a:solidFill>
                        <a:latin typeface="Calibri"/>
                      </a:endParaRPr>
                    </a:p>
                  </a:txBody>
                  <a:tcPr anchor="ctr"/>
                </a:tc>
                <a:tc>
                  <a:txBody>
                    <a:bodyPr/>
                    <a:lstStyle/>
                    <a:p>
                      <a:pPr algn="ctr" fontAlgn="b"/>
                      <a:r>
                        <a:rPr lang="en-US" sz="2000" u="none" strike="noStrike">
                          <a:latin typeface="Arial" pitchFamily="34" charset="0"/>
                          <a:cs typeface="Arial" pitchFamily="34" charset="0"/>
                        </a:rPr>
                        <a:t>8</a:t>
                      </a:r>
                      <a:endParaRPr lang="en-US" sz="2000" b="0" i="0" u="none" strike="noStrike">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57</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6</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448</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3</a:t>
                      </a:r>
                      <a:endParaRPr lang="en-US" sz="2000" b="0" i="0" u="none" strike="noStrike" dirty="0">
                        <a:solidFill>
                          <a:schemeClr val="bg1"/>
                        </a:solidFill>
                        <a:latin typeface="Arial" pitchFamily="34" charset="0"/>
                        <a:cs typeface="Arial" pitchFamily="34" charset="0"/>
                      </a:endParaRPr>
                    </a:p>
                  </a:txBody>
                  <a:tcPr anchor="ctr"/>
                </a:tc>
              </a:tr>
              <a:tr h="417089">
                <a:tc vMerge="1">
                  <a:txBody>
                    <a:bodyPr/>
                    <a:lstStyle/>
                    <a:p>
                      <a:endParaRPr lang="en-US"/>
                    </a:p>
                  </a:txBody>
                  <a:tcPr/>
                </a:tc>
                <a:tc>
                  <a:txBody>
                    <a:bodyPr/>
                    <a:lstStyle/>
                    <a:p>
                      <a:pPr algn="ctr" fontAlgn="b"/>
                      <a:r>
                        <a:rPr lang="en-US" sz="2000" u="none" strike="noStrike"/>
                        <a:t>Lying Down</a:t>
                      </a:r>
                      <a:endParaRPr lang="en-US" sz="2000" b="0" i="0" u="none" strike="noStrike">
                        <a:solidFill>
                          <a:schemeClr val="bg1"/>
                        </a:solidFill>
                        <a:latin typeface="Calibri"/>
                      </a:endParaRPr>
                    </a:p>
                  </a:txBody>
                  <a:tcPr anchor="ctr"/>
                </a:tc>
                <a:tc>
                  <a:txBody>
                    <a:bodyPr/>
                    <a:lstStyle/>
                    <a:p>
                      <a:pPr algn="ctr" fontAlgn="b"/>
                      <a:r>
                        <a:rPr lang="en-US" sz="2000" u="none" strike="noStrike">
                          <a:latin typeface="Arial" pitchFamily="34" charset="0"/>
                          <a:cs typeface="Arial" pitchFamily="34" charset="0"/>
                        </a:rPr>
                        <a:t>5</a:t>
                      </a:r>
                      <a:endParaRPr lang="en-US" sz="2000" b="0" i="0" u="none" strike="noStrike">
                        <a:solidFill>
                          <a:schemeClr val="bg1"/>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1</a:t>
                      </a:r>
                      <a:endParaRPr lang="en-US" sz="2000" b="0" i="0" u="none" strike="noStrike">
                        <a:solidFill>
                          <a:schemeClr val="bg1"/>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7</a:t>
                      </a:r>
                      <a:endParaRPr lang="en-US" sz="2000" b="0" i="0" u="none" strike="noStrike">
                        <a:solidFill>
                          <a:schemeClr val="bg1"/>
                        </a:solidFill>
                        <a:latin typeface="Arial" pitchFamily="34" charset="0"/>
                        <a:cs typeface="Arial" pitchFamily="34" charset="0"/>
                      </a:endParaRPr>
                    </a:p>
                  </a:txBody>
                  <a:tcPr anchor="ctr"/>
                </a:tc>
                <a:tc>
                  <a:txBody>
                    <a:bodyPr/>
                    <a:lstStyle/>
                    <a:p>
                      <a:pPr algn="ctr" fontAlgn="b"/>
                      <a:r>
                        <a:rPr lang="en-US" sz="2000" u="none" strike="noStrike" dirty="0">
                          <a:solidFill>
                            <a:srgbClr val="7030A0"/>
                          </a:solidFill>
                          <a:latin typeface="Arial" pitchFamily="34" charset="0"/>
                          <a:cs typeface="Arial" pitchFamily="34" charset="0"/>
                        </a:rPr>
                        <a:t>301</a:t>
                      </a:r>
                      <a:endParaRPr lang="en-US" sz="2000" b="0" i="0" u="none" strike="noStrike" dirty="0">
                        <a:solidFill>
                          <a:srgbClr val="7030A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13</a:t>
                      </a:r>
                      <a:endParaRPr lang="en-US" sz="2000" b="0" i="0" u="none" strike="noStrike" dirty="0">
                        <a:solidFill>
                          <a:schemeClr val="bg1"/>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131</a:t>
                      </a:r>
                      <a:endParaRPr lang="en-US" sz="2000" b="0" i="0" u="none" strike="noStrike" dirty="0">
                        <a:solidFill>
                          <a:srgbClr val="FF0000"/>
                        </a:solidFill>
                        <a:latin typeface="Arial" pitchFamily="34" charset="0"/>
                        <a:cs typeface="Arial" pitchFamily="34" charset="0"/>
                      </a:endParaRPr>
                    </a:p>
                  </a:txBody>
                  <a:tcPr anchor="ct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WISDM Personal Model- IB3 Matrix</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67</a:t>
            </a:fld>
            <a:endParaRPr lang="en-US" dirty="0"/>
          </a:p>
        </p:txBody>
      </p:sp>
      <p:graphicFrame>
        <p:nvGraphicFramePr>
          <p:cNvPr id="7" name="Table 6"/>
          <p:cNvGraphicFramePr>
            <a:graphicFrameLocks noGrp="1"/>
          </p:cNvGraphicFramePr>
          <p:nvPr/>
        </p:nvGraphicFramePr>
        <p:xfrm>
          <a:off x="533400" y="2081152"/>
          <a:ext cx="8062138" cy="3633848"/>
        </p:xfrm>
        <a:graphic>
          <a:graphicData uri="http://schemas.openxmlformats.org/drawingml/2006/table">
            <a:tbl>
              <a:tblPr>
                <a:tableStyleId>{69CF1AB2-1976-4502-BF36-3FF5EA218861}</a:tableStyleId>
              </a:tblPr>
              <a:tblGrid>
                <a:gridCol w="465945"/>
                <a:gridCol w="1435167"/>
                <a:gridCol w="1109980"/>
                <a:gridCol w="1165179"/>
                <a:gridCol w="919265"/>
                <a:gridCol w="977508"/>
                <a:gridCol w="1113085"/>
                <a:gridCol w="876009"/>
              </a:tblGrid>
              <a:tr h="490979">
                <a:tc rowSpan="2" gridSpan="2">
                  <a:txBody>
                    <a:bodyPr/>
                    <a:lstStyle/>
                    <a:p>
                      <a:pPr algn="ctr" fontAlgn="t"/>
                      <a:r>
                        <a:rPr lang="en-US" sz="2000" b="1" u="none" strike="noStrike" dirty="0" smtClean="0"/>
                        <a:t>98.4%</a:t>
                      </a:r>
                      <a:br>
                        <a:rPr lang="en-US" sz="2000" b="1" u="none" strike="noStrike" dirty="0" smtClean="0"/>
                      </a:br>
                      <a:r>
                        <a:rPr lang="en-US" sz="2000" b="1" u="none" strike="noStrike" dirty="0" smtClean="0"/>
                        <a:t>accuracy</a:t>
                      </a:r>
                      <a:r>
                        <a:rPr lang="en-US" sz="2000" b="1" u="none" strike="noStrike" dirty="0"/>
                        <a:t> </a:t>
                      </a:r>
                      <a:endParaRPr lang="en-US" sz="2000" b="1" i="0" u="none" strike="noStrike" dirty="0">
                        <a:solidFill>
                          <a:srgbClr val="000000"/>
                        </a:solidFill>
                        <a:latin typeface="Arial" pitchFamily="34" charset="0"/>
                        <a:cs typeface="Arial" pitchFamily="34" charset="0"/>
                      </a:endParaRPr>
                    </a:p>
                  </a:txBody>
                  <a:tcPr anchor="ctr"/>
                </a:tc>
                <a:tc rowSpan="2" hMerge="1">
                  <a:txBody>
                    <a:bodyPr/>
                    <a:lstStyle/>
                    <a:p>
                      <a:endParaRPr lang="en-US"/>
                    </a:p>
                  </a:txBody>
                  <a:tcPr/>
                </a:tc>
                <a:tc gridSpan="6">
                  <a:txBody>
                    <a:bodyPr/>
                    <a:lstStyle/>
                    <a:p>
                      <a:pPr algn="ctr" fontAlgn="b"/>
                      <a:r>
                        <a:rPr lang="en-US" sz="2000" u="none" strike="noStrike" dirty="0"/>
                        <a:t>Predicted Class</a:t>
                      </a:r>
                      <a:endParaRPr lang="en-US" sz="2000" b="1" i="0" u="none" strike="noStrike" dirty="0">
                        <a:solidFill>
                          <a:srgbClr val="000000"/>
                        </a:solidFill>
                        <a:latin typeface="Arial" pitchFamily="34" charset="0"/>
                        <a:cs typeface="Arial"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0979">
                <a:tc gridSpan="2" vMerge="1">
                  <a:txBody>
                    <a:bodyPr/>
                    <a:lstStyle/>
                    <a:p>
                      <a:endParaRPr lang="en-US"/>
                    </a:p>
                  </a:txBody>
                  <a:tcPr/>
                </a:tc>
                <a:tc hMerge="1" vMerge="1">
                  <a:txBody>
                    <a:bodyPr/>
                    <a:lstStyle/>
                    <a:p>
                      <a:endParaRPr lang="en-US"/>
                    </a:p>
                  </a:txBody>
                  <a:tcPr/>
                </a:tc>
                <a:tc>
                  <a:txBody>
                    <a:bodyPr/>
                    <a:lstStyle/>
                    <a:p>
                      <a:pPr algn="ctr" fontAlgn="b"/>
                      <a:r>
                        <a:rPr lang="en-US" sz="2000" u="none" strike="noStrike" dirty="0"/>
                        <a:t>Walking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t>Jogging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a:t>Stairs</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dirty="0"/>
                        <a:t>Sitting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a:t>Standing</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t>Lying</a:t>
                      </a:r>
                      <a:br>
                        <a:rPr lang="en-US" sz="2000" u="none" strike="noStrike" dirty="0" smtClean="0"/>
                      </a:br>
                      <a:r>
                        <a:rPr lang="en-US" sz="2000" u="none" strike="noStrike" dirty="0" smtClean="0"/>
                        <a:t>Down</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rowSpan="6">
                  <a:txBody>
                    <a:bodyPr/>
                    <a:lstStyle/>
                    <a:p>
                      <a:pPr algn="ctr" fontAlgn="t"/>
                      <a:r>
                        <a:rPr lang="en-US" sz="2000" u="none" strike="noStrike" dirty="0"/>
                        <a:t> Actual Class</a:t>
                      </a:r>
                      <a:endParaRPr lang="en-US" sz="2000" b="1" i="0" u="none" strike="noStrike" dirty="0">
                        <a:solidFill>
                          <a:srgbClr val="000000"/>
                        </a:solidFill>
                        <a:latin typeface="Arial" pitchFamily="34" charset="0"/>
                        <a:cs typeface="Arial" pitchFamily="34" charset="0"/>
                      </a:endParaRPr>
                    </a:p>
                  </a:txBody>
                  <a:tcPr marL="9525" marR="9525" marT="9525" marB="0" vert="vert270" anchor="ctr"/>
                </a:tc>
                <a:tc>
                  <a:txBody>
                    <a:bodyPr/>
                    <a:lstStyle/>
                    <a:p>
                      <a:pPr algn="ctr" fontAlgn="b"/>
                      <a:r>
                        <a:rPr lang="en-US" sz="2000" u="none" strike="noStrike" dirty="0"/>
                        <a:t>Walking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3033</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1</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24</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dirty="0"/>
                        <a:t>Jogging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4</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1788</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4</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a:t>Stairs</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42</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4</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1292</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1</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dirty="0"/>
                        <a:t>Sitting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4</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870</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2</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a:latin typeface="Arial" pitchFamily="34" charset="0"/>
                          <a:cs typeface="Arial" pitchFamily="34" charset="0"/>
                        </a:rPr>
                        <a:t>6</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a:t>Standing</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a:latin typeface="Arial" pitchFamily="34" charset="0"/>
                          <a:cs typeface="Arial" pitchFamily="34" charset="0"/>
                        </a:rPr>
                        <a:t>5</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11</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latin typeface="Arial" pitchFamily="34" charset="0"/>
                          <a:cs typeface="Arial" pitchFamily="34" charset="0"/>
                        </a:rPr>
                        <a:t>1</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solidFill>
                            <a:srgbClr val="FF0000"/>
                          </a:solidFill>
                          <a:latin typeface="Arial" pitchFamily="34" charset="0"/>
                          <a:cs typeface="Arial" pitchFamily="34" charset="0"/>
                        </a:rPr>
                        <a:t>509</a:t>
                      </a:r>
                      <a:endParaRPr lang="en-US" sz="2000" b="0" i="0" u="none" strike="noStrike" dirty="0">
                        <a:solidFill>
                          <a:srgbClr val="FF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a:t>Lying Down</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a:latin typeface="Arial" pitchFamily="34" charset="0"/>
                          <a:cs typeface="Arial" pitchFamily="34" charset="0"/>
                        </a:rPr>
                        <a:t>4</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a:latin typeface="Arial" pitchFamily="34" charset="0"/>
                          <a:cs typeface="Arial" pitchFamily="34" charset="0"/>
                        </a:rPr>
                        <a:t>0</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a:latin typeface="Arial" pitchFamily="34" charset="0"/>
                          <a:cs typeface="Arial" pitchFamily="34" charset="0"/>
                        </a:rPr>
                        <a:t>8</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a:latin typeface="Arial" pitchFamily="34" charset="0"/>
                          <a:cs typeface="Arial" pitchFamily="34" charset="0"/>
                        </a:rPr>
                        <a:t>7</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a:solidFill>
                            <a:srgbClr val="FF0000"/>
                          </a:solidFill>
                          <a:latin typeface="Arial" pitchFamily="34" charset="0"/>
                          <a:cs typeface="Arial" pitchFamily="34" charset="0"/>
                        </a:rPr>
                        <a:t>442</a:t>
                      </a:r>
                      <a:endParaRPr lang="en-US" sz="2000" b="0" i="0" u="none" strike="noStrike" dirty="0">
                        <a:solidFill>
                          <a:srgbClr val="FF0000"/>
                        </a:solidFill>
                        <a:latin typeface="Arial" pitchFamily="34" charset="0"/>
                        <a:cs typeface="Arial" pitchFamily="34" charset="0"/>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WISDM Hybrid Model- IB3 Matrix</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68</a:t>
            </a:fld>
            <a:endParaRPr lang="en-US" dirty="0"/>
          </a:p>
        </p:txBody>
      </p:sp>
      <p:graphicFrame>
        <p:nvGraphicFramePr>
          <p:cNvPr id="7" name="Table 6"/>
          <p:cNvGraphicFramePr>
            <a:graphicFrameLocks noGrp="1"/>
          </p:cNvGraphicFramePr>
          <p:nvPr/>
        </p:nvGraphicFramePr>
        <p:xfrm>
          <a:off x="533400" y="2081152"/>
          <a:ext cx="8062138" cy="3633848"/>
        </p:xfrm>
        <a:graphic>
          <a:graphicData uri="http://schemas.openxmlformats.org/drawingml/2006/table">
            <a:tbl>
              <a:tblPr>
                <a:tableStyleId>{69CF1AB2-1976-4502-BF36-3FF5EA218861}</a:tableStyleId>
              </a:tblPr>
              <a:tblGrid>
                <a:gridCol w="465945"/>
                <a:gridCol w="1435167"/>
                <a:gridCol w="1109980"/>
                <a:gridCol w="1165179"/>
                <a:gridCol w="919265"/>
                <a:gridCol w="977508"/>
                <a:gridCol w="1113085"/>
                <a:gridCol w="876009"/>
              </a:tblGrid>
              <a:tr h="490979">
                <a:tc rowSpan="2" gridSpan="2">
                  <a:txBody>
                    <a:bodyPr/>
                    <a:lstStyle/>
                    <a:p>
                      <a:pPr algn="ctr" fontAlgn="t"/>
                      <a:r>
                        <a:rPr lang="en-US" sz="2000" b="1" u="none" strike="noStrike" dirty="0"/>
                        <a:t> </a:t>
                      </a:r>
                      <a:r>
                        <a:rPr lang="en-US" sz="2000" b="1" u="none" strike="noStrike" dirty="0" smtClean="0"/>
                        <a:t>97.1%</a:t>
                      </a:r>
                      <a:br>
                        <a:rPr lang="en-US" sz="2000" b="1" u="none" strike="noStrike" dirty="0" smtClean="0"/>
                      </a:br>
                      <a:r>
                        <a:rPr lang="en-US" sz="2000" b="1" u="none" strike="noStrike" dirty="0" smtClean="0"/>
                        <a:t>Accuracy</a:t>
                      </a:r>
                      <a:endParaRPr lang="en-US" sz="2000" b="1" i="0" u="none" strike="noStrike" dirty="0">
                        <a:solidFill>
                          <a:srgbClr val="000000"/>
                        </a:solidFill>
                        <a:latin typeface="Arial" pitchFamily="34" charset="0"/>
                        <a:cs typeface="Arial" pitchFamily="34" charset="0"/>
                      </a:endParaRPr>
                    </a:p>
                  </a:txBody>
                  <a:tcPr anchor="ctr"/>
                </a:tc>
                <a:tc rowSpan="2" hMerge="1">
                  <a:txBody>
                    <a:bodyPr/>
                    <a:lstStyle/>
                    <a:p>
                      <a:endParaRPr lang="en-US"/>
                    </a:p>
                  </a:txBody>
                  <a:tcPr/>
                </a:tc>
                <a:tc gridSpan="6">
                  <a:txBody>
                    <a:bodyPr/>
                    <a:lstStyle/>
                    <a:p>
                      <a:pPr algn="ctr" fontAlgn="b"/>
                      <a:r>
                        <a:rPr lang="en-US" sz="2000" u="none" strike="noStrike" dirty="0"/>
                        <a:t>Predicted Class</a:t>
                      </a:r>
                      <a:endParaRPr lang="en-US" sz="2000" b="1" i="0" u="none" strike="noStrike" dirty="0">
                        <a:solidFill>
                          <a:srgbClr val="000000"/>
                        </a:solidFill>
                        <a:latin typeface="Arial" pitchFamily="34" charset="0"/>
                        <a:cs typeface="Arial"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0979">
                <a:tc gridSpan="2" vMerge="1">
                  <a:txBody>
                    <a:bodyPr/>
                    <a:lstStyle/>
                    <a:p>
                      <a:endParaRPr lang="en-US"/>
                    </a:p>
                  </a:txBody>
                  <a:tcPr/>
                </a:tc>
                <a:tc hMerge="1" vMerge="1">
                  <a:txBody>
                    <a:bodyPr/>
                    <a:lstStyle/>
                    <a:p>
                      <a:endParaRPr lang="en-US"/>
                    </a:p>
                  </a:txBody>
                  <a:tcPr/>
                </a:tc>
                <a:tc>
                  <a:txBody>
                    <a:bodyPr/>
                    <a:lstStyle/>
                    <a:p>
                      <a:pPr algn="ctr" fontAlgn="b"/>
                      <a:r>
                        <a:rPr lang="en-US" sz="2000" u="none" strike="noStrike" dirty="0"/>
                        <a:t>Walking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a:t>Jogging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a:t>Stairs</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dirty="0"/>
                        <a:t>Sitting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a:t>Standing</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t>Lying</a:t>
                      </a:r>
                      <a:br>
                        <a:rPr lang="en-US" sz="2000" u="none" strike="noStrike" dirty="0" smtClean="0"/>
                      </a:br>
                      <a:r>
                        <a:rPr lang="en-US" sz="2000" u="none" strike="noStrike" dirty="0" smtClean="0"/>
                        <a:t>Down</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rowSpan="6">
                  <a:txBody>
                    <a:bodyPr/>
                    <a:lstStyle/>
                    <a:p>
                      <a:pPr algn="ctr" fontAlgn="t"/>
                      <a:r>
                        <a:rPr lang="en-US" sz="2000" u="none" strike="noStrike" dirty="0"/>
                        <a:t> Actual Class</a:t>
                      </a:r>
                      <a:endParaRPr lang="en-US" sz="2000" b="1" i="0" u="none" strike="noStrike" dirty="0">
                        <a:solidFill>
                          <a:srgbClr val="000000"/>
                        </a:solidFill>
                        <a:latin typeface="Arial" pitchFamily="34" charset="0"/>
                        <a:cs typeface="Arial" pitchFamily="34" charset="0"/>
                      </a:endParaRPr>
                    </a:p>
                  </a:txBody>
                  <a:tcPr marL="9525" marR="9525" marT="9525" marB="0" vert="vert270" anchor="ctr"/>
                </a:tc>
                <a:tc>
                  <a:txBody>
                    <a:bodyPr/>
                    <a:lstStyle/>
                    <a:p>
                      <a:pPr algn="ctr" fontAlgn="b"/>
                      <a:r>
                        <a:rPr lang="en-US" sz="2000" u="none" strike="noStrike" dirty="0"/>
                        <a:t>Walking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solidFill>
                            <a:srgbClr val="FF0000"/>
                          </a:solidFill>
                          <a:latin typeface="Arial" pitchFamily="34" charset="0"/>
                          <a:cs typeface="Arial" pitchFamily="34" charset="0"/>
                        </a:rPr>
                        <a:t>3028</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2</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32</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2</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2</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dirty="0"/>
                        <a:t>Jogging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5</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solidFill>
                            <a:srgbClr val="FF0000"/>
                          </a:solidFill>
                          <a:latin typeface="Arial" pitchFamily="34" charset="0"/>
                          <a:cs typeface="Arial" pitchFamily="34" charset="0"/>
                        </a:rPr>
                        <a:t>1803</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5</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1</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dirty="0"/>
                        <a:t>Stairs</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86</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13</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solidFill>
                            <a:srgbClr val="FF0000"/>
                          </a:solidFill>
                          <a:latin typeface="Arial" pitchFamily="34" charset="0"/>
                          <a:cs typeface="Arial" pitchFamily="34" charset="0"/>
                        </a:rPr>
                        <a:t>1288</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3</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dirty="0"/>
                        <a:t>Sitting</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4</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b="0" i="0" u="none" strike="noStrike" dirty="0" smtClean="0">
                          <a:solidFill>
                            <a:schemeClr val="dk1"/>
                          </a:solidFill>
                          <a:latin typeface="Arial" pitchFamily="34" charset="0"/>
                          <a:cs typeface="Arial" pitchFamily="34" charset="0"/>
                        </a:rPr>
                        <a:t>1</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6</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solidFill>
                            <a:srgbClr val="FF0000"/>
                          </a:solidFill>
                          <a:latin typeface="Arial" pitchFamily="34" charset="0"/>
                          <a:cs typeface="Arial" pitchFamily="34" charset="0"/>
                        </a:rPr>
                        <a:t>903</a:t>
                      </a:r>
                      <a:endParaRPr lang="en-US" sz="2000" b="0" i="0" u="none" strike="noStrike" dirty="0">
                        <a:solidFill>
                          <a:srgbClr val="FF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2</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24</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a:t>Standing</a:t>
                      </a:r>
                      <a:endParaRPr lang="en-US" sz="2000" b="0" i="0" u="none" strike="noStrike">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2</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14</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latin typeface="Arial" pitchFamily="34" charset="0"/>
                          <a:cs typeface="Arial" pitchFamily="34" charset="0"/>
                        </a:rPr>
                        <a:t>1</a:t>
                      </a:r>
                      <a:endParaRPr lang="en-US" sz="2000" b="0" i="0" u="none" strike="noStrike" dirty="0">
                        <a:solidFill>
                          <a:srgbClr val="000000"/>
                        </a:solidFill>
                        <a:latin typeface="Arial" pitchFamily="34" charset="0"/>
                        <a:cs typeface="Arial" pitchFamily="34" charset="0"/>
                      </a:endParaRPr>
                    </a:p>
                  </a:txBody>
                  <a:tcPr anchor="ctr"/>
                </a:tc>
                <a:tc>
                  <a:txBody>
                    <a:bodyPr/>
                    <a:lstStyle/>
                    <a:p>
                      <a:pPr algn="ctr" fontAlgn="b"/>
                      <a:r>
                        <a:rPr lang="en-US" sz="2000" u="none" strike="noStrike" dirty="0" smtClean="0">
                          <a:solidFill>
                            <a:srgbClr val="FF0000"/>
                          </a:solidFill>
                          <a:latin typeface="Arial" pitchFamily="34" charset="0"/>
                          <a:cs typeface="Arial" pitchFamily="34" charset="0"/>
                        </a:rPr>
                        <a:t>520</a:t>
                      </a:r>
                      <a:endParaRPr lang="en-US" sz="2000" b="0" i="0" u="none" strike="noStrike" dirty="0">
                        <a:solidFill>
                          <a:srgbClr val="FF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3</a:t>
                      </a:r>
                      <a:endParaRPr lang="en-US" sz="2000" b="0" i="0" u="none" strike="noStrike" dirty="0">
                        <a:solidFill>
                          <a:srgbClr val="000000"/>
                        </a:solidFill>
                        <a:latin typeface="Arial" pitchFamily="34" charset="0"/>
                        <a:cs typeface="Arial" pitchFamily="34" charset="0"/>
                      </a:endParaRPr>
                    </a:p>
                  </a:txBody>
                  <a:tcPr marL="9525" marR="9525" marT="9525" marB="0" anchor="ctr"/>
                </a:tc>
              </a:tr>
              <a:tr h="420624">
                <a:tc vMerge="1">
                  <a:txBody>
                    <a:bodyPr/>
                    <a:lstStyle/>
                    <a:p>
                      <a:endParaRPr lang="en-US"/>
                    </a:p>
                  </a:txBody>
                  <a:tcPr/>
                </a:tc>
                <a:tc>
                  <a:txBody>
                    <a:bodyPr/>
                    <a:lstStyle/>
                    <a:p>
                      <a:pPr algn="ctr" fontAlgn="b"/>
                      <a:r>
                        <a:rPr lang="en-US" sz="2000" u="none" strike="noStrike"/>
                        <a:t>Lying Down</a:t>
                      </a:r>
                      <a:endParaRPr lang="en-US" sz="2000" b="0" i="0" u="none" strike="noStrike">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3</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2</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5</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22</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latin typeface="Arial" pitchFamily="34" charset="0"/>
                          <a:cs typeface="Arial" pitchFamily="34" charset="0"/>
                        </a:rPr>
                        <a:t>0</a:t>
                      </a:r>
                      <a:endParaRPr lang="en-US" sz="2000" b="0" i="0" u="none" strike="noStrike" dirty="0">
                        <a:solidFill>
                          <a:srgbClr val="000000"/>
                        </a:solidFill>
                        <a:latin typeface="Arial" pitchFamily="34" charset="0"/>
                        <a:cs typeface="Arial" pitchFamily="34" charset="0"/>
                      </a:endParaRPr>
                    </a:p>
                  </a:txBody>
                  <a:tcPr marL="9525" marR="9525" marT="9525" marB="0" anchor="ctr"/>
                </a:tc>
                <a:tc>
                  <a:txBody>
                    <a:bodyPr/>
                    <a:lstStyle/>
                    <a:p>
                      <a:pPr algn="ctr" fontAlgn="b"/>
                      <a:r>
                        <a:rPr lang="en-US" sz="2000" u="none" strike="noStrike" dirty="0" smtClean="0">
                          <a:solidFill>
                            <a:srgbClr val="FF0000"/>
                          </a:solidFill>
                          <a:latin typeface="Arial" pitchFamily="34" charset="0"/>
                          <a:cs typeface="Arial" pitchFamily="34" charset="0"/>
                        </a:rPr>
                        <a:t>421</a:t>
                      </a:r>
                      <a:endParaRPr lang="en-US" sz="2000" b="0" i="0" u="none" strike="noStrike" dirty="0">
                        <a:solidFill>
                          <a:srgbClr val="FF0000"/>
                        </a:solidFill>
                        <a:latin typeface="Arial" pitchFamily="34" charset="0"/>
                        <a:cs typeface="Arial" pitchFamily="34" charset="0"/>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WISDM AR Accuracy Results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69</a:t>
            </a:fld>
            <a:endParaRPr lang="en-US" dirty="0"/>
          </a:p>
        </p:txBody>
      </p:sp>
      <p:graphicFrame>
        <p:nvGraphicFramePr>
          <p:cNvPr id="7" name="Table 6"/>
          <p:cNvGraphicFramePr>
            <a:graphicFrameLocks noGrp="1"/>
          </p:cNvGraphicFramePr>
          <p:nvPr/>
        </p:nvGraphicFramePr>
        <p:xfrm>
          <a:off x="1219202" y="1828801"/>
          <a:ext cx="7010397" cy="4273705"/>
        </p:xfrm>
        <a:graphic>
          <a:graphicData uri="http://schemas.openxmlformats.org/drawingml/2006/table">
            <a:tbl>
              <a:tblPr>
                <a:tableStyleId>{69CF1AB2-1976-4502-BF36-3FF5EA218861}</a:tableStyleId>
              </a:tblPr>
              <a:tblGrid>
                <a:gridCol w="1561816"/>
                <a:gridCol w="724084"/>
                <a:gridCol w="724084"/>
                <a:gridCol w="724084"/>
                <a:gridCol w="724084"/>
                <a:gridCol w="724084"/>
                <a:gridCol w="948717"/>
                <a:gridCol w="879444"/>
              </a:tblGrid>
              <a:tr h="301547">
                <a:tc rowSpan="3">
                  <a:txBody>
                    <a:bodyPr/>
                    <a:lstStyle/>
                    <a:p>
                      <a:endParaRPr lang="en-US" sz="2000" dirty="0">
                        <a:latin typeface="Calibri"/>
                        <a:ea typeface="Times New Roman"/>
                        <a:cs typeface="Times New Roman"/>
                      </a:endParaRPr>
                    </a:p>
                  </a:txBody>
                  <a:tcPr marL="36830" marR="36830" marT="0" marB="0" anchor="ctr"/>
                </a:tc>
                <a:tc gridSpan="7">
                  <a:txBody>
                    <a:bodyPr/>
                    <a:lstStyle/>
                    <a:p>
                      <a:pPr marL="0" marR="0" algn="ctr">
                        <a:spcBef>
                          <a:spcPts val="0"/>
                        </a:spcBef>
                        <a:spcAft>
                          <a:spcPts val="0"/>
                        </a:spcAft>
                      </a:pPr>
                      <a:r>
                        <a:rPr lang="en-US" sz="2000" b="1" dirty="0"/>
                        <a:t>% of Records Correctly Classified</a:t>
                      </a:r>
                      <a:endParaRPr lang="en-US" sz="2000" b="1" dirty="0">
                        <a:latin typeface="Times New Roman"/>
                        <a:ea typeface="SimSun"/>
                        <a:cs typeface="Times New Roman"/>
                      </a:endParaRPr>
                    </a:p>
                  </a:txBody>
                  <a:tcPr marL="36830" marR="3683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1547">
                <a:tc vMerge="1">
                  <a:txBody>
                    <a:bodyPr/>
                    <a:lstStyle/>
                    <a:p>
                      <a:endParaRPr lang="en-US"/>
                    </a:p>
                  </a:txBody>
                  <a:tcPr/>
                </a:tc>
                <a:tc gridSpan="3">
                  <a:txBody>
                    <a:bodyPr/>
                    <a:lstStyle/>
                    <a:p>
                      <a:pPr marL="0" marR="0" algn="ctr">
                        <a:spcBef>
                          <a:spcPts val="0"/>
                        </a:spcBef>
                        <a:spcAft>
                          <a:spcPts val="0"/>
                        </a:spcAft>
                      </a:pPr>
                      <a:r>
                        <a:rPr lang="en-US" sz="2000" b="1" dirty="0"/>
                        <a:t>Personal</a:t>
                      </a:r>
                      <a:endParaRPr lang="en-US" sz="2000" b="1" dirty="0">
                        <a:latin typeface="Times New Roman"/>
                        <a:ea typeface="SimSun"/>
                        <a:cs typeface="Times New Roman"/>
                      </a:endParaRPr>
                    </a:p>
                  </a:txBody>
                  <a:tcPr marL="36830" marR="3683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2000" b="1" dirty="0" smtClean="0"/>
                        <a:t>Universal</a:t>
                      </a:r>
                      <a:endParaRPr lang="en-US" sz="2000" b="1" dirty="0">
                        <a:latin typeface="Times New Roman"/>
                        <a:ea typeface="SimSun"/>
                        <a:cs typeface="Times New Roman"/>
                      </a:endParaRPr>
                    </a:p>
                  </a:txBody>
                  <a:tcPr marL="36830" marR="36830" marT="0" marB="0" anchor="ct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2000" b="1"/>
                        <a:t>Straw Man</a:t>
                      </a:r>
                      <a:endParaRPr lang="en-US" sz="2000" b="1">
                        <a:latin typeface="Times New Roman"/>
                        <a:ea typeface="SimSun"/>
                        <a:cs typeface="Times New Roman"/>
                      </a:endParaRPr>
                    </a:p>
                  </a:txBody>
                  <a:tcPr marL="36830" marR="36830" marT="0" marB="0" anchor="ctr">
                    <a:lnB w="12700" cap="flat" cmpd="sng" algn="ctr">
                      <a:solidFill>
                        <a:schemeClr val="tx1"/>
                      </a:solidFill>
                      <a:prstDash val="solid"/>
                      <a:round/>
                      <a:headEnd type="none" w="med" len="med"/>
                      <a:tailEnd type="none" w="med" len="med"/>
                    </a:lnB>
                  </a:tcPr>
                </a:tc>
              </a:tr>
              <a:tr h="355702">
                <a:tc vMerge="1">
                  <a:txBody>
                    <a:bodyPr/>
                    <a:lstStyle/>
                    <a:p>
                      <a:endParaRPr lang="en-US"/>
                    </a:p>
                  </a:txBody>
                  <a:tcPr/>
                </a:tc>
                <a:tc>
                  <a:txBody>
                    <a:bodyPr/>
                    <a:lstStyle/>
                    <a:p>
                      <a:pPr marL="0" marR="0" algn="ctr">
                        <a:spcBef>
                          <a:spcPts val="0"/>
                        </a:spcBef>
                        <a:spcAft>
                          <a:spcPts val="0"/>
                        </a:spcAft>
                      </a:pPr>
                      <a:r>
                        <a:rPr lang="en-US" sz="2000" b="1" dirty="0"/>
                        <a:t>IB3</a:t>
                      </a:r>
                      <a:endParaRPr lang="en-US" sz="2000" b="1" dirty="0">
                        <a:latin typeface="Times New Roman"/>
                        <a:ea typeface="SimSun"/>
                        <a:cs typeface="Times New Roman"/>
                      </a:endParaRPr>
                    </a:p>
                  </a:txBody>
                  <a:tcPr marL="36830" marR="36830"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000" b="1" dirty="0"/>
                        <a:t>J48</a:t>
                      </a:r>
                      <a:endParaRPr lang="en-US" sz="2000" b="1" dirty="0">
                        <a:latin typeface="Times New Roman"/>
                        <a:ea typeface="SimSun"/>
                        <a:cs typeface="Times New Roman"/>
                      </a:endParaRPr>
                    </a:p>
                  </a:txBody>
                  <a:tcPr marL="36830" marR="36830"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000" b="1" dirty="0"/>
                        <a:t>NN</a:t>
                      </a:r>
                      <a:endParaRPr lang="en-US" sz="2000" b="1" dirty="0">
                        <a:latin typeface="Times New Roman"/>
                        <a:ea typeface="SimSun"/>
                        <a:cs typeface="Times New Roman"/>
                      </a:endParaRPr>
                    </a:p>
                  </a:txBody>
                  <a:tcPr marL="36830" marR="36830"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000" b="1" dirty="0"/>
                        <a:t>IB3</a:t>
                      </a:r>
                      <a:endParaRPr lang="en-US" sz="2000" b="1" dirty="0">
                        <a:latin typeface="Times New Roman"/>
                        <a:ea typeface="SimSun"/>
                        <a:cs typeface="Times New Roman"/>
                      </a:endParaRPr>
                    </a:p>
                  </a:txBody>
                  <a:tcPr marL="36830" marR="36830"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000" b="1" dirty="0"/>
                        <a:t>J48</a:t>
                      </a:r>
                      <a:endParaRPr lang="en-US" sz="2000" b="1" dirty="0">
                        <a:latin typeface="Times New Roman"/>
                        <a:ea typeface="SimSun"/>
                        <a:cs typeface="Times New Roman"/>
                      </a:endParaRPr>
                    </a:p>
                  </a:txBody>
                  <a:tcPr marL="36830" marR="36830"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000" b="1" dirty="0"/>
                        <a:t>NN</a:t>
                      </a:r>
                      <a:endParaRPr lang="en-US" sz="2000" b="1" dirty="0">
                        <a:latin typeface="Times New Roman"/>
                        <a:ea typeface="SimSun"/>
                        <a:cs typeface="Times New Roman"/>
                      </a:endParaRPr>
                    </a:p>
                  </a:txBody>
                  <a:tcPr marL="36830" marR="36830" marT="0" marB="0" anchor="ctr">
                    <a:lnB w="12700" cap="flat" cmpd="sng" algn="ctr">
                      <a:solidFill>
                        <a:schemeClr val="tx1"/>
                      </a:solidFill>
                      <a:prstDash val="solid"/>
                      <a:round/>
                      <a:headEnd type="none" w="med" len="med"/>
                      <a:tailEnd type="none" w="med" len="med"/>
                    </a:lnB>
                  </a:tcPr>
                </a:tc>
                <a:tc vMerge="1">
                  <a:txBody>
                    <a:bodyPr/>
                    <a:lstStyle/>
                    <a:p>
                      <a:endParaRPr lang="en-US"/>
                    </a:p>
                  </a:txBody>
                  <a:tcPr/>
                </a:tc>
              </a:tr>
              <a:tr h="472629">
                <a:tc>
                  <a:txBody>
                    <a:bodyPr/>
                    <a:lstStyle/>
                    <a:p>
                      <a:pPr marL="0" marR="0" algn="ctr">
                        <a:spcBef>
                          <a:spcPts val="0"/>
                        </a:spcBef>
                        <a:spcAft>
                          <a:spcPts val="0"/>
                        </a:spcAft>
                      </a:pPr>
                      <a:r>
                        <a:rPr lang="en-US" sz="2000" b="1" dirty="0"/>
                        <a:t>Walking</a:t>
                      </a:r>
                      <a:endParaRPr lang="en-US" sz="2000" b="1" dirty="0">
                        <a:latin typeface="Times New Roman"/>
                        <a:ea typeface="SimSun"/>
                        <a:cs typeface="Times New Roman"/>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u="sng" dirty="0">
                          <a:latin typeface="Arial" pitchFamily="34" charset="0"/>
                          <a:cs typeface="Arial" pitchFamily="34" charset="0"/>
                        </a:rPr>
                        <a:t>99.2</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000" dirty="0">
                          <a:latin typeface="Arial" pitchFamily="34" charset="0"/>
                          <a:cs typeface="Arial" pitchFamily="34" charset="0"/>
                        </a:rPr>
                        <a:t>97.5</a:t>
                      </a:r>
                      <a:endParaRPr lang="en-US" sz="2000" dirty="0">
                        <a:latin typeface="Arial" pitchFamily="34" charset="0"/>
                        <a:ea typeface="SimSun"/>
                        <a:cs typeface="Arial" pitchFamily="34" charset="0"/>
                      </a:endParaRPr>
                    </a:p>
                  </a:txBody>
                  <a:tcPr marL="36830" marR="36830"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000" dirty="0">
                          <a:latin typeface="Arial" pitchFamily="34" charset="0"/>
                          <a:cs typeface="Arial" pitchFamily="34" charset="0"/>
                        </a:rPr>
                        <a:t>99.1</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000" dirty="0">
                          <a:latin typeface="Arial" pitchFamily="34" charset="0"/>
                          <a:cs typeface="Arial" pitchFamily="34" charset="0"/>
                        </a:rPr>
                        <a:t>72.4</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000" u="sng" dirty="0">
                          <a:latin typeface="Arial" pitchFamily="34" charset="0"/>
                          <a:cs typeface="Arial" pitchFamily="34" charset="0"/>
                        </a:rPr>
                        <a:t>77.3</a:t>
                      </a:r>
                      <a:endParaRPr lang="en-US" sz="2000" dirty="0">
                        <a:latin typeface="Arial" pitchFamily="34" charset="0"/>
                        <a:ea typeface="SimSun"/>
                        <a:cs typeface="Arial" pitchFamily="34" charset="0"/>
                      </a:endParaRPr>
                    </a:p>
                  </a:txBody>
                  <a:tcPr marL="36830" marR="36830"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000">
                          <a:latin typeface="Arial" pitchFamily="34" charset="0"/>
                          <a:cs typeface="Arial" pitchFamily="34" charset="0"/>
                        </a:rPr>
                        <a:t>60.6</a:t>
                      </a:r>
                      <a:endParaRPr lang="en-US" sz="200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000" dirty="0">
                          <a:latin typeface="Arial" pitchFamily="34" charset="0"/>
                          <a:cs typeface="Arial" pitchFamily="34" charset="0"/>
                        </a:rPr>
                        <a:t>37.7</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72629">
                <a:tc>
                  <a:txBody>
                    <a:bodyPr/>
                    <a:lstStyle/>
                    <a:p>
                      <a:pPr marL="0" marR="0" algn="ctr">
                        <a:spcBef>
                          <a:spcPts val="0"/>
                        </a:spcBef>
                        <a:spcAft>
                          <a:spcPts val="0"/>
                        </a:spcAft>
                      </a:pPr>
                      <a:r>
                        <a:rPr lang="en-US" sz="2000" b="1" dirty="0"/>
                        <a:t>Jogging</a:t>
                      </a:r>
                      <a:endParaRPr lang="en-US" sz="2000" b="1" dirty="0">
                        <a:latin typeface="Times New Roman"/>
                        <a:ea typeface="SimSun"/>
                        <a:cs typeface="Times New Roman"/>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a:latin typeface="Arial" pitchFamily="34" charset="0"/>
                          <a:cs typeface="Arial" pitchFamily="34" charset="0"/>
                        </a:rPr>
                        <a:t>99.6</a:t>
                      </a:r>
                      <a:endParaRPr lang="en-US" sz="200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dirty="0">
                          <a:latin typeface="Arial" pitchFamily="34" charset="0"/>
                          <a:cs typeface="Arial" pitchFamily="34" charset="0"/>
                        </a:rPr>
                        <a:t>98.9</a:t>
                      </a:r>
                      <a:endParaRPr lang="en-US" sz="2000" dirty="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u="sng" dirty="0">
                          <a:latin typeface="Arial" pitchFamily="34" charset="0"/>
                          <a:cs typeface="Arial" pitchFamily="34" charset="0"/>
                        </a:rPr>
                        <a:t>99.9</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89.5</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dirty="0">
                          <a:latin typeface="Arial" pitchFamily="34" charset="0"/>
                          <a:cs typeface="Arial" pitchFamily="34" charset="0"/>
                        </a:rPr>
                        <a:t>89.7</a:t>
                      </a:r>
                      <a:endParaRPr lang="en-US" sz="2000" dirty="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u="sng" dirty="0">
                          <a:latin typeface="Arial" pitchFamily="34" charset="0"/>
                          <a:cs typeface="Arial" pitchFamily="34" charset="0"/>
                        </a:rPr>
                        <a:t>89.9</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22.8</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472629">
                <a:tc>
                  <a:txBody>
                    <a:bodyPr/>
                    <a:lstStyle/>
                    <a:p>
                      <a:pPr marL="0" marR="0" algn="ctr">
                        <a:spcBef>
                          <a:spcPts val="0"/>
                        </a:spcBef>
                        <a:spcAft>
                          <a:spcPts val="0"/>
                        </a:spcAft>
                      </a:pPr>
                      <a:r>
                        <a:rPr lang="en-US" sz="2000" b="1" dirty="0"/>
                        <a:t>Stairs</a:t>
                      </a:r>
                      <a:endParaRPr lang="en-US" sz="2000" b="1" dirty="0">
                        <a:latin typeface="Times New Roman"/>
                        <a:ea typeface="SimSun"/>
                        <a:cs typeface="Times New Roman"/>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a:latin typeface="Arial" pitchFamily="34" charset="0"/>
                          <a:cs typeface="Arial" pitchFamily="34" charset="0"/>
                        </a:rPr>
                        <a:t>96.5</a:t>
                      </a:r>
                      <a:endParaRPr lang="en-US" sz="200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dirty="0">
                          <a:latin typeface="Arial" pitchFamily="34" charset="0"/>
                          <a:cs typeface="Arial" pitchFamily="34" charset="0"/>
                        </a:rPr>
                        <a:t>91.7</a:t>
                      </a:r>
                      <a:endParaRPr lang="en-US" sz="2000" dirty="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u="sng" dirty="0">
                          <a:latin typeface="Arial" pitchFamily="34" charset="0"/>
                          <a:cs typeface="Arial" pitchFamily="34" charset="0"/>
                        </a:rPr>
                        <a:t>98.0</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64.9</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a:latin typeface="Arial" pitchFamily="34" charset="0"/>
                          <a:cs typeface="Arial" pitchFamily="34" charset="0"/>
                        </a:rPr>
                        <a:t>56.7</a:t>
                      </a:r>
                      <a:endParaRPr lang="en-US" sz="200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u="sng" dirty="0">
                          <a:latin typeface="Arial" pitchFamily="34" charset="0"/>
                          <a:cs typeface="Arial" pitchFamily="34" charset="0"/>
                        </a:rPr>
                        <a:t>67.6</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16.5</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472629">
                <a:tc>
                  <a:txBody>
                    <a:bodyPr/>
                    <a:lstStyle/>
                    <a:p>
                      <a:pPr marL="0" marR="0" algn="ctr">
                        <a:spcBef>
                          <a:spcPts val="0"/>
                        </a:spcBef>
                        <a:spcAft>
                          <a:spcPts val="0"/>
                        </a:spcAft>
                      </a:pPr>
                      <a:r>
                        <a:rPr lang="en-US" sz="2000" b="1" dirty="0"/>
                        <a:t>Sitting</a:t>
                      </a:r>
                      <a:endParaRPr lang="en-US" sz="2000" b="1" dirty="0">
                        <a:latin typeface="Times New Roman"/>
                        <a:ea typeface="SimSun"/>
                        <a:cs typeface="Times New Roman"/>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u="sng">
                          <a:latin typeface="Arial" pitchFamily="34" charset="0"/>
                          <a:cs typeface="Arial" pitchFamily="34" charset="0"/>
                        </a:rPr>
                        <a:t>98.6</a:t>
                      </a:r>
                      <a:endParaRPr lang="en-US" sz="200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a:latin typeface="Arial" pitchFamily="34" charset="0"/>
                          <a:cs typeface="Arial" pitchFamily="34" charset="0"/>
                        </a:rPr>
                        <a:t>97.6</a:t>
                      </a:r>
                      <a:endParaRPr lang="en-US" sz="200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dirty="0">
                          <a:latin typeface="Arial" pitchFamily="34" charset="0"/>
                          <a:cs typeface="Arial" pitchFamily="34" charset="0"/>
                        </a:rPr>
                        <a:t>97.7</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62.8</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u="sng" dirty="0">
                          <a:latin typeface="Arial" pitchFamily="34" charset="0"/>
                          <a:cs typeface="Arial" pitchFamily="34" charset="0"/>
                        </a:rPr>
                        <a:t>78.0</a:t>
                      </a:r>
                      <a:endParaRPr lang="en-US" sz="2000" dirty="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dirty="0">
                          <a:latin typeface="Arial" pitchFamily="34" charset="0"/>
                          <a:cs typeface="Arial" pitchFamily="34" charset="0"/>
                        </a:rPr>
                        <a:t>67.6</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10.9</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472629">
                <a:tc>
                  <a:txBody>
                    <a:bodyPr/>
                    <a:lstStyle/>
                    <a:p>
                      <a:pPr marL="0" marR="0" algn="ctr">
                        <a:spcBef>
                          <a:spcPts val="0"/>
                        </a:spcBef>
                        <a:spcAft>
                          <a:spcPts val="0"/>
                        </a:spcAft>
                      </a:pPr>
                      <a:r>
                        <a:rPr lang="en-US" sz="2000" b="1" dirty="0"/>
                        <a:t>Standing</a:t>
                      </a:r>
                      <a:endParaRPr lang="en-US" sz="2000" b="1" dirty="0">
                        <a:latin typeface="Times New Roman"/>
                        <a:ea typeface="SimSun"/>
                        <a:cs typeface="Times New Roman"/>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a:latin typeface="Arial" pitchFamily="34" charset="0"/>
                          <a:cs typeface="Arial" pitchFamily="34" charset="0"/>
                        </a:rPr>
                        <a:t>96.8</a:t>
                      </a:r>
                      <a:endParaRPr lang="en-US" sz="200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a:latin typeface="Arial" pitchFamily="34" charset="0"/>
                          <a:cs typeface="Arial" pitchFamily="34" charset="0"/>
                        </a:rPr>
                        <a:t>96.4</a:t>
                      </a:r>
                      <a:endParaRPr lang="en-US" sz="200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u="sng" dirty="0">
                          <a:latin typeface="Arial" pitchFamily="34" charset="0"/>
                          <a:cs typeface="Arial" pitchFamily="34" charset="0"/>
                        </a:rPr>
                        <a:t>97.3</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85.8</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dirty="0">
                          <a:latin typeface="Arial" pitchFamily="34" charset="0"/>
                          <a:cs typeface="Arial" pitchFamily="34" charset="0"/>
                        </a:rPr>
                        <a:t>92.0</a:t>
                      </a:r>
                      <a:endParaRPr lang="en-US" sz="2000" dirty="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u="sng" dirty="0">
                          <a:latin typeface="Arial" pitchFamily="34" charset="0"/>
                          <a:cs typeface="Arial" pitchFamily="34" charset="0"/>
                        </a:rPr>
                        <a:t>93.6</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6.4</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472629">
                <a:tc>
                  <a:txBody>
                    <a:bodyPr/>
                    <a:lstStyle/>
                    <a:p>
                      <a:pPr marL="0" marR="0" algn="ctr">
                        <a:spcBef>
                          <a:spcPts val="0"/>
                        </a:spcBef>
                        <a:spcAft>
                          <a:spcPts val="0"/>
                        </a:spcAft>
                      </a:pPr>
                      <a:r>
                        <a:rPr lang="en-US" sz="2000" b="1" dirty="0"/>
                        <a:t>Lying Down</a:t>
                      </a:r>
                      <a:endParaRPr lang="en-US" sz="2000" b="1" dirty="0">
                        <a:latin typeface="Times New Roman"/>
                        <a:ea typeface="SimSun"/>
                        <a:cs typeface="Times New Roman"/>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a:latin typeface="Arial" pitchFamily="34" charset="0"/>
                          <a:cs typeface="Arial" pitchFamily="34" charset="0"/>
                        </a:rPr>
                        <a:t>95.9</a:t>
                      </a:r>
                      <a:endParaRPr lang="en-US" sz="200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a:latin typeface="Arial" pitchFamily="34" charset="0"/>
                          <a:cs typeface="Arial" pitchFamily="34" charset="0"/>
                        </a:rPr>
                        <a:t>95.0</a:t>
                      </a:r>
                      <a:endParaRPr lang="en-US" sz="200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u="sng" dirty="0">
                          <a:latin typeface="Arial" pitchFamily="34" charset="0"/>
                          <a:cs typeface="Arial" pitchFamily="34" charset="0"/>
                        </a:rPr>
                        <a:t>96.9</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28.6</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2000" dirty="0">
                          <a:latin typeface="Arial" pitchFamily="34" charset="0"/>
                          <a:cs typeface="Arial" pitchFamily="34" charset="0"/>
                        </a:rPr>
                        <a:t>26.2</a:t>
                      </a:r>
                      <a:endParaRPr lang="en-US" sz="2000" dirty="0">
                        <a:latin typeface="Arial" pitchFamily="34" charset="0"/>
                        <a:ea typeface="SimSun"/>
                        <a:cs typeface="Arial" pitchFamily="34" charset="0"/>
                      </a:endParaRPr>
                    </a:p>
                  </a:txBody>
                  <a:tcPr marL="36830" marR="36830" marT="0" marB="0" anchor="ctr"/>
                </a:tc>
                <a:tc>
                  <a:txBody>
                    <a:bodyPr/>
                    <a:lstStyle/>
                    <a:p>
                      <a:pPr marL="0" marR="0" algn="ctr">
                        <a:spcBef>
                          <a:spcPts val="0"/>
                        </a:spcBef>
                        <a:spcAft>
                          <a:spcPts val="0"/>
                        </a:spcAft>
                      </a:pPr>
                      <a:r>
                        <a:rPr lang="en-US" sz="2000" u="sng" dirty="0">
                          <a:latin typeface="Arial" pitchFamily="34" charset="0"/>
                          <a:cs typeface="Arial" pitchFamily="34" charset="0"/>
                        </a:rPr>
                        <a:t>60.7</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000" dirty="0">
                          <a:latin typeface="Arial" pitchFamily="34" charset="0"/>
                          <a:cs typeface="Arial" pitchFamily="34" charset="0"/>
                        </a:rPr>
                        <a:t>5.7</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472629">
                <a:tc>
                  <a:txBody>
                    <a:bodyPr/>
                    <a:lstStyle/>
                    <a:p>
                      <a:pPr marL="0" marR="0" algn="ctr">
                        <a:spcBef>
                          <a:spcPts val="0"/>
                        </a:spcBef>
                        <a:spcAft>
                          <a:spcPts val="0"/>
                        </a:spcAft>
                      </a:pPr>
                      <a:r>
                        <a:rPr lang="en-US" sz="2000" b="1" dirty="0"/>
                        <a:t>Overall</a:t>
                      </a:r>
                      <a:endParaRPr lang="en-US" sz="2000" b="1" dirty="0">
                        <a:latin typeface="Times New Roman"/>
                        <a:ea typeface="SimSun"/>
                        <a:cs typeface="Times New Roman"/>
                      </a:endParaRPr>
                    </a:p>
                  </a:txBody>
                  <a:tcPr marL="36830" marR="36830" marT="0" marB="0" anchor="ctr">
                    <a:lnR w="12700" cap="flat" cmpd="sng" algn="ctr">
                      <a:solidFill>
                        <a:schemeClr val="tx1"/>
                      </a:solidFill>
                      <a:prstDash val="solid"/>
                      <a:round/>
                      <a:headEnd type="none" w="med" len="med"/>
                      <a:tailEnd type="none" w="med" len="med"/>
                    </a:lnR>
                    <a:solidFill>
                      <a:schemeClr val="accent2"/>
                    </a:solidFill>
                  </a:tcPr>
                </a:tc>
                <a:tc>
                  <a:txBody>
                    <a:bodyPr/>
                    <a:lstStyle/>
                    <a:p>
                      <a:pPr marL="0" marR="0" algn="ctr">
                        <a:spcBef>
                          <a:spcPts val="0"/>
                        </a:spcBef>
                        <a:spcAft>
                          <a:spcPts val="0"/>
                        </a:spcAft>
                      </a:pPr>
                      <a:r>
                        <a:rPr lang="en-US" sz="2000" dirty="0">
                          <a:latin typeface="Arial" pitchFamily="34" charset="0"/>
                          <a:cs typeface="Arial" pitchFamily="34" charset="0"/>
                        </a:rPr>
                        <a:t>98.4</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n-US" sz="2000" dirty="0">
                          <a:latin typeface="Arial" pitchFamily="34" charset="0"/>
                          <a:cs typeface="Arial" pitchFamily="34" charset="0"/>
                        </a:rPr>
                        <a:t>96.6</a:t>
                      </a:r>
                      <a:endParaRPr lang="en-US" sz="2000" dirty="0">
                        <a:latin typeface="Arial" pitchFamily="34" charset="0"/>
                        <a:ea typeface="SimSun"/>
                        <a:cs typeface="Arial" pitchFamily="34" charset="0"/>
                      </a:endParaRPr>
                    </a:p>
                  </a:txBody>
                  <a:tcPr marL="36830" marR="3683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n-US" sz="2000" u="sng" dirty="0">
                          <a:latin typeface="Arial" pitchFamily="34" charset="0"/>
                          <a:cs typeface="Arial" pitchFamily="34" charset="0"/>
                        </a:rPr>
                        <a:t>98.7</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n-US" sz="2000" dirty="0">
                          <a:latin typeface="Arial" pitchFamily="34" charset="0"/>
                          <a:cs typeface="Arial" pitchFamily="34" charset="0"/>
                        </a:rPr>
                        <a:t>72.4</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n-US" sz="2000" u="sng" dirty="0">
                          <a:latin typeface="Arial" pitchFamily="34" charset="0"/>
                          <a:cs typeface="Arial" pitchFamily="34" charset="0"/>
                        </a:rPr>
                        <a:t>74.9</a:t>
                      </a:r>
                      <a:endParaRPr lang="en-US" sz="2000" dirty="0">
                        <a:latin typeface="Arial" pitchFamily="34" charset="0"/>
                        <a:ea typeface="SimSun"/>
                        <a:cs typeface="Arial" pitchFamily="34" charset="0"/>
                      </a:endParaRPr>
                    </a:p>
                  </a:txBody>
                  <a:tcPr marL="36830" marR="3683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n-US" sz="2000" dirty="0">
                          <a:latin typeface="Arial" pitchFamily="34" charset="0"/>
                          <a:cs typeface="Arial" pitchFamily="34" charset="0"/>
                        </a:rPr>
                        <a:t>71.2</a:t>
                      </a:r>
                      <a:endParaRPr lang="en-US" sz="2000" dirty="0">
                        <a:latin typeface="Arial" pitchFamily="34" charset="0"/>
                        <a:ea typeface="SimSun"/>
                        <a:cs typeface="Arial" pitchFamily="34" charset="0"/>
                      </a:endParaRPr>
                    </a:p>
                  </a:txBody>
                  <a:tcPr marL="36830" marR="3683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n-US" sz="2000" dirty="0">
                          <a:latin typeface="Arial" pitchFamily="34" charset="0"/>
                          <a:cs typeface="Arial" pitchFamily="34" charset="0"/>
                        </a:rPr>
                        <a:t>37.7</a:t>
                      </a:r>
                      <a:endParaRPr lang="en-US" sz="2000" dirty="0">
                        <a:latin typeface="Arial" pitchFamily="34" charset="0"/>
                        <a:ea typeface="SimSun"/>
                        <a:cs typeface="Arial"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Might be Interested?</a:t>
            </a:r>
            <a:endParaRPr lang="en-US" dirty="0"/>
          </a:p>
        </p:txBody>
      </p:sp>
      <p:sp>
        <p:nvSpPr>
          <p:cNvPr id="3" name="Content Placeholder 2"/>
          <p:cNvSpPr>
            <a:spLocks noGrp="1"/>
          </p:cNvSpPr>
          <p:nvPr>
            <p:ph idx="1"/>
          </p:nvPr>
        </p:nvSpPr>
        <p:spPr>
          <a:xfrm>
            <a:off x="457200" y="1775191"/>
            <a:ext cx="8458200" cy="4625609"/>
          </a:xfrm>
        </p:spPr>
        <p:txBody>
          <a:bodyPr>
            <a:normAutofit/>
          </a:bodyPr>
          <a:lstStyle/>
          <a:p>
            <a:r>
              <a:rPr lang="en-US" dirty="0" smtClean="0"/>
              <a:t>This tutorial will not be overly technical and should be of interest to a wide audience, including those interested in:</a:t>
            </a:r>
          </a:p>
          <a:p>
            <a:pPr lvl="1"/>
            <a:r>
              <a:rPr lang="en-US" dirty="0" smtClean="0"/>
              <a:t>Expanding their use of </a:t>
            </a:r>
            <a:r>
              <a:rPr lang="en-US" u="sng" dirty="0" smtClean="0"/>
              <a:t>data mining</a:t>
            </a:r>
          </a:p>
          <a:p>
            <a:pPr lvl="1"/>
            <a:r>
              <a:rPr lang="en-US" dirty="0" smtClean="0"/>
              <a:t>Expanding use of </a:t>
            </a:r>
            <a:r>
              <a:rPr lang="en-US" u="sng" dirty="0" smtClean="0"/>
              <a:t>sensors</a:t>
            </a:r>
          </a:p>
          <a:p>
            <a:pPr lvl="1"/>
            <a:r>
              <a:rPr lang="en-US" u="sng" dirty="0" smtClean="0"/>
              <a:t>Mobile communications</a:t>
            </a:r>
            <a:r>
              <a:rPr lang="en-US" dirty="0" smtClean="0"/>
              <a:t> and </a:t>
            </a:r>
            <a:r>
              <a:rPr lang="en-US" u="sng" dirty="0" smtClean="0"/>
              <a:t>ubiquitous computing</a:t>
            </a:r>
          </a:p>
          <a:p>
            <a:pPr lvl="1"/>
            <a:r>
              <a:rPr lang="en-US" dirty="0" smtClean="0"/>
              <a:t>Interesting </a:t>
            </a:r>
            <a:r>
              <a:rPr lang="en-US" u="sng" dirty="0" smtClean="0"/>
              <a:t>software apps</a:t>
            </a:r>
            <a:r>
              <a:rPr lang="en-US" dirty="0" smtClean="0"/>
              <a:t> and impacting the world (and perhaps getting rich)</a:t>
            </a:r>
            <a:endParaRPr lang="en-US" u="sng"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dirty="0"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WISDM Per-User Performance</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70</a:t>
            </a:fld>
            <a:endParaRPr lang="en-US" dirty="0"/>
          </a:p>
        </p:txBody>
      </p:sp>
      <p:graphicFrame>
        <p:nvGraphicFramePr>
          <p:cNvPr id="7" name="Chart 6"/>
          <p:cNvGraphicFramePr/>
          <p:nvPr/>
        </p:nvGraphicFramePr>
        <p:xfrm>
          <a:off x="533400" y="1905000"/>
          <a:ext cx="8077200" cy="4267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WISDM Per-User Performance</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71</a:t>
            </a:fld>
            <a:endParaRPr lang="en-US" dirty="0"/>
          </a:p>
        </p:txBody>
      </p:sp>
      <p:graphicFrame>
        <p:nvGraphicFramePr>
          <p:cNvPr id="7" name="Chart 6"/>
          <p:cNvGraphicFramePr/>
          <p:nvPr/>
        </p:nvGraphicFramePr>
        <p:xfrm>
          <a:off x="685800" y="1905000"/>
          <a:ext cx="7924800" cy="4267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8872"/>
            <a:ext cx="8229600" cy="1636776"/>
          </a:xfrm>
        </p:spPr>
        <p:txBody>
          <a:bodyPr>
            <a:normAutofit/>
          </a:bodyPr>
          <a:lstStyle/>
          <a:p>
            <a:r>
              <a:rPr lang="en-US" sz="4400" dirty="0" smtClean="0"/>
              <a:t>Activity Recognition Applications</a:t>
            </a:r>
            <a:endParaRPr lang="en-US" sz="4400"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72</a:t>
            </a:fld>
            <a:endParaRPr lang="en-US"/>
          </a:p>
        </p:txBody>
      </p:sp>
      <p:pic>
        <p:nvPicPr>
          <p:cNvPr id="53250" name="Picture 2" descr="https://encrypted-tbn1.gstatic.com/images?q=tbn:ANd9GcTaXGjewujZfHt3XUDwhadSMnaQhm2oP5OqLAsugAae9JhaCiPE"/>
          <p:cNvPicPr>
            <a:picLocks noChangeAspect="1" noChangeArrowheads="1"/>
          </p:cNvPicPr>
          <p:nvPr/>
        </p:nvPicPr>
        <p:blipFill>
          <a:blip r:embed="rId2" cstate="print"/>
          <a:srcRect/>
          <a:stretch>
            <a:fillRect/>
          </a:stretch>
        </p:blipFill>
        <p:spPr bwMode="auto">
          <a:xfrm>
            <a:off x="533400" y="2971800"/>
            <a:ext cx="2578344" cy="1457326"/>
          </a:xfrm>
          <a:prstGeom prst="rect">
            <a:avLst/>
          </a:prstGeom>
          <a:noFill/>
        </p:spPr>
      </p:pic>
      <p:pic>
        <p:nvPicPr>
          <p:cNvPr id="53254" name="Picture 6" descr="https://encrypted-tbn0.gstatic.com/images?q=tbn:ANd9GcR_hGqvca0ChATqynPSzRh3LNsGWFtqE6og1dOsGcTvB46XqlS60w"/>
          <p:cNvPicPr>
            <a:picLocks noChangeAspect="1" noChangeArrowheads="1"/>
          </p:cNvPicPr>
          <p:nvPr/>
        </p:nvPicPr>
        <p:blipFill>
          <a:blip r:embed="rId3" cstate="print"/>
          <a:srcRect/>
          <a:stretch>
            <a:fillRect/>
          </a:stretch>
        </p:blipFill>
        <p:spPr bwMode="auto">
          <a:xfrm>
            <a:off x="4267200" y="2971800"/>
            <a:ext cx="2800350" cy="1628775"/>
          </a:xfrm>
          <a:prstGeom prst="rect">
            <a:avLst/>
          </a:prstGeom>
          <a:noFill/>
        </p:spPr>
      </p:pic>
      <p:pic>
        <p:nvPicPr>
          <p:cNvPr id="53261" name="Picture 13"/>
          <p:cNvPicPr>
            <a:picLocks noChangeAspect="1" noChangeArrowheads="1"/>
          </p:cNvPicPr>
          <p:nvPr/>
        </p:nvPicPr>
        <p:blipFill>
          <a:blip r:embed="rId4" cstate="print"/>
          <a:srcRect/>
          <a:stretch>
            <a:fillRect/>
          </a:stretch>
        </p:blipFill>
        <p:spPr bwMode="auto">
          <a:xfrm>
            <a:off x="609601" y="4876800"/>
            <a:ext cx="2717922" cy="1630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458200" cy="1252728"/>
          </a:xfrm>
        </p:spPr>
        <p:txBody>
          <a:bodyPr>
            <a:normAutofit/>
          </a:bodyPr>
          <a:lstStyle/>
          <a:p>
            <a:r>
              <a:rPr lang="en-US" dirty="0" smtClean="0"/>
              <a:t>AR Application Categories</a:t>
            </a:r>
            <a:r>
              <a:rPr lang="en-US" baseline="30000" dirty="0" smtClean="0"/>
              <a:t>28</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Mobile Health (mHealth)</a:t>
            </a:r>
          </a:p>
          <a:p>
            <a:pPr lvl="1"/>
            <a:r>
              <a:rPr lang="en-US" dirty="0" smtClean="0"/>
              <a:t>Fitness Tracking</a:t>
            </a:r>
          </a:p>
          <a:p>
            <a:pPr lvl="1">
              <a:spcAft>
                <a:spcPts val="1200"/>
              </a:spcAft>
            </a:pPr>
            <a:r>
              <a:rPr lang="en-US" dirty="0" smtClean="0"/>
              <a:t>Health Monitoring</a:t>
            </a:r>
          </a:p>
          <a:p>
            <a:r>
              <a:rPr lang="en-US" dirty="0" smtClean="0"/>
              <a:t>Using Context</a:t>
            </a:r>
          </a:p>
          <a:p>
            <a:pPr lvl="1"/>
            <a:r>
              <a:rPr lang="en-US" dirty="0" smtClean="0"/>
              <a:t>General Context Aware Behavior</a:t>
            </a:r>
          </a:p>
          <a:p>
            <a:pPr lvl="1"/>
            <a:r>
              <a:rPr lang="en-US" dirty="0" smtClean="0"/>
              <a:t>Smart Homes and Work Automation</a:t>
            </a:r>
          </a:p>
          <a:p>
            <a:pPr lvl="1"/>
            <a:r>
              <a:rPr lang="en-US" dirty="0" smtClean="0"/>
              <a:t>Self-Managing System</a:t>
            </a:r>
          </a:p>
          <a:p>
            <a:pPr lvl="1"/>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 Application Categories (cont.)</a:t>
            </a:r>
            <a:r>
              <a:rPr lang="en-US" baseline="30000" dirty="0" smtClean="0"/>
              <a:t>28</a:t>
            </a:r>
            <a:endParaRPr lang="en-US" baseline="30000" dirty="0"/>
          </a:p>
        </p:txBody>
      </p:sp>
      <p:sp>
        <p:nvSpPr>
          <p:cNvPr id="3" name="Content Placeholder 2"/>
          <p:cNvSpPr>
            <a:spLocks noGrp="1"/>
          </p:cNvSpPr>
          <p:nvPr>
            <p:ph idx="1"/>
          </p:nvPr>
        </p:nvSpPr>
        <p:spPr>
          <a:xfrm>
            <a:off x="457200" y="1775191"/>
            <a:ext cx="8458200" cy="4625609"/>
          </a:xfrm>
        </p:spPr>
        <p:txBody>
          <a:bodyPr/>
          <a:lstStyle/>
          <a:p>
            <a:r>
              <a:rPr lang="en-US" dirty="0" smtClean="0"/>
              <a:t>Applications for 3</a:t>
            </a:r>
            <a:r>
              <a:rPr lang="en-US" baseline="30000" dirty="0" smtClean="0"/>
              <a:t>rd</a:t>
            </a:r>
            <a:r>
              <a:rPr lang="en-US" dirty="0" smtClean="0"/>
              <a:t> Parties</a:t>
            </a:r>
          </a:p>
          <a:p>
            <a:pPr lvl="1"/>
            <a:r>
              <a:rPr lang="en-US" dirty="0" smtClean="0"/>
              <a:t>Targeted Advertising</a:t>
            </a:r>
          </a:p>
          <a:p>
            <a:pPr lvl="1"/>
            <a:r>
              <a:rPr lang="en-US" dirty="0" smtClean="0"/>
              <a:t>Data Collection for Research</a:t>
            </a:r>
          </a:p>
          <a:p>
            <a:pPr lvl="1"/>
            <a:r>
              <a:rPr lang="en-US" dirty="0" smtClean="0"/>
              <a:t>Corporate Management and Accounting</a:t>
            </a:r>
          </a:p>
          <a:p>
            <a:pPr lvl="2"/>
            <a:r>
              <a:rPr lang="en-US" dirty="0" smtClean="0"/>
              <a:t>Monitor employees and customers </a:t>
            </a:r>
            <a:r>
              <a:rPr lang="en-US" sz="2200" dirty="0" smtClean="0"/>
              <a:t>(Progressive Insurance)</a:t>
            </a:r>
          </a:p>
          <a:p>
            <a:pPr>
              <a:spcBef>
                <a:spcPts val="600"/>
              </a:spcBef>
            </a:pPr>
            <a:r>
              <a:rPr lang="en-US" sz="3000" dirty="0" smtClean="0"/>
              <a:t>Applications for Crowds and Groups</a:t>
            </a:r>
          </a:p>
          <a:p>
            <a:pPr lvl="1">
              <a:spcBef>
                <a:spcPts val="600"/>
              </a:spcBef>
            </a:pPr>
            <a:r>
              <a:rPr lang="en-US" sz="2600" dirty="0" smtClean="0"/>
              <a:t>Traditional and Activity-based Social Networking</a:t>
            </a:r>
          </a:p>
          <a:p>
            <a:pPr lvl="1">
              <a:spcBef>
                <a:spcPts val="600"/>
              </a:spcBef>
            </a:pPr>
            <a:r>
              <a:rPr lang="en-US" sz="2600" dirty="0" smtClean="0"/>
              <a:t>Activity-based </a:t>
            </a:r>
            <a:r>
              <a:rPr lang="en-US" sz="2600" dirty="0" err="1" smtClean="0"/>
              <a:t>Crowdsourcing</a:t>
            </a:r>
            <a:endParaRPr lang="en-US" sz="2600" dirty="0" smtClean="0"/>
          </a:p>
          <a:p>
            <a:endParaRPr lang="en-US" sz="3000"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Actitracker mHealth Application</a:t>
            </a:r>
            <a:r>
              <a:rPr lang="en-US" baseline="30000" dirty="0" smtClean="0"/>
              <a:t>30</a:t>
            </a:r>
            <a:endParaRPr lang="en-US" baseline="30000" dirty="0"/>
          </a:p>
        </p:txBody>
      </p:sp>
      <p:sp>
        <p:nvSpPr>
          <p:cNvPr id="3" name="Content Placeholder 2"/>
          <p:cNvSpPr>
            <a:spLocks noGrp="1"/>
          </p:cNvSpPr>
          <p:nvPr>
            <p:ph idx="1"/>
          </p:nvPr>
        </p:nvSpPr>
        <p:spPr>
          <a:xfrm>
            <a:off x="457200" y="1775191"/>
            <a:ext cx="8458200" cy="4625609"/>
          </a:xfrm>
        </p:spPr>
        <p:txBody>
          <a:bodyPr>
            <a:normAutofit/>
          </a:bodyPr>
          <a:lstStyle/>
          <a:p>
            <a:r>
              <a:rPr lang="en-US" dirty="0" smtClean="0"/>
              <a:t>Actitracker is an activity recognition app</a:t>
            </a:r>
          </a:p>
          <a:p>
            <a:pPr lvl="1"/>
            <a:r>
              <a:rPr lang="en-US" sz="2600" dirty="0" smtClean="0"/>
              <a:t>Created by my WISDM Lab</a:t>
            </a:r>
          </a:p>
          <a:p>
            <a:pPr lvl="1"/>
            <a:r>
              <a:rPr lang="en-US" sz="2600" dirty="0" smtClean="0"/>
              <a:t>Smartphone-based</a:t>
            </a:r>
          </a:p>
          <a:p>
            <a:pPr lvl="2"/>
            <a:r>
              <a:rPr lang="en-US" sz="2200" dirty="0" smtClean="0"/>
              <a:t>Currently available for Android but </a:t>
            </a:r>
            <a:r>
              <a:rPr lang="en-US" sz="2200" dirty="0" err="1" smtClean="0"/>
              <a:t>iOS</a:t>
            </a:r>
            <a:r>
              <a:rPr lang="en-US" sz="2200" dirty="0" smtClean="0"/>
              <a:t> support coming</a:t>
            </a:r>
          </a:p>
          <a:p>
            <a:pPr lvl="1"/>
            <a:r>
              <a:rPr lang="en-US" sz="2600" dirty="0" smtClean="0"/>
              <a:t>Simple client sends raw data to server for processing</a:t>
            </a:r>
          </a:p>
          <a:p>
            <a:pPr lvl="1"/>
            <a:r>
              <a:rPr lang="en-US" sz="2600" dirty="0" smtClean="0"/>
              <a:t>Tracks walking, jogging, stairs, sitting, standing, lying down</a:t>
            </a:r>
          </a:p>
          <a:p>
            <a:pPr lvl="1"/>
            <a:r>
              <a:rPr lang="en-US" sz="2600" dirty="0" smtClean="0"/>
              <a:t>Self-training mode available for improved AR results</a:t>
            </a:r>
          </a:p>
          <a:p>
            <a:pPr lvl="1"/>
            <a:r>
              <a:rPr lang="en-US" sz="2600" dirty="0" smtClean="0"/>
              <a:t>Results currently available from web account</a:t>
            </a:r>
            <a:endParaRPr lang="en-US" sz="2200" dirty="0" smtClean="0"/>
          </a:p>
          <a:p>
            <a:pPr lvl="1"/>
            <a:endParaRPr lang="en-US" sz="2600" dirty="0" smtClean="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Actitracker Sample Results</a:t>
            </a:r>
            <a:br>
              <a:rPr lang="en-US" dirty="0" smtClean="0"/>
            </a:br>
            <a:r>
              <a:rPr lang="en-US" dirty="0" smtClean="0"/>
              <a:t>Distribution of Activities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76</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33400" y="1981200"/>
            <a:ext cx="8401050" cy="3810000"/>
          </a:xfrm>
          <a:prstGeom prst="rect">
            <a:avLst/>
          </a:prstGeom>
          <a:noFill/>
          <a:ln w="9525">
            <a:noFill/>
            <a:miter lim="800000"/>
            <a:headEnd/>
            <a:tailEnd/>
          </a:ln>
        </p:spPr>
      </p:pic>
      <p:sp>
        <p:nvSpPr>
          <p:cNvPr id="8" name="Rectangle 7"/>
          <p:cNvSpPr/>
          <p:nvPr/>
        </p:nvSpPr>
        <p:spPr>
          <a:xfrm>
            <a:off x="1143000" y="2438400"/>
            <a:ext cx="2209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Actitracker Sample Results</a:t>
            </a:r>
            <a:br>
              <a:rPr lang="en-US" dirty="0" smtClean="0"/>
            </a:br>
            <a:r>
              <a:rPr lang="en-US" dirty="0" smtClean="0"/>
              <a:t>Comparison with Other Populations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77</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71475" y="2438400"/>
            <a:ext cx="84010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Actitracker Sample Results</a:t>
            </a:r>
            <a:br>
              <a:rPr lang="en-US" dirty="0" smtClean="0"/>
            </a:br>
            <a:r>
              <a:rPr lang="en-US" dirty="0" smtClean="0"/>
              <a:t>Comparison with Other Populations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78</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71475" y="2209800"/>
            <a:ext cx="84010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Actitracker Results</a:t>
            </a:r>
            <a:endParaRPr lang="en-US" dirty="0"/>
          </a:p>
        </p:txBody>
      </p:sp>
      <p:sp>
        <p:nvSpPr>
          <p:cNvPr id="3" name="Content Placeholder 2"/>
          <p:cNvSpPr>
            <a:spLocks noGrp="1"/>
          </p:cNvSpPr>
          <p:nvPr>
            <p:ph idx="1"/>
          </p:nvPr>
        </p:nvSpPr>
        <p:spPr/>
        <p:txBody>
          <a:bodyPr/>
          <a:lstStyle/>
          <a:p>
            <a:r>
              <a:rPr lang="en-US" dirty="0" smtClean="0"/>
              <a:t>Actitracker also computes</a:t>
            </a:r>
          </a:p>
          <a:p>
            <a:pPr lvl="1"/>
            <a:r>
              <a:rPr lang="en-US" dirty="0" smtClean="0"/>
              <a:t>Calories burned (based on profile info and activities)</a:t>
            </a:r>
          </a:p>
          <a:p>
            <a:pPr lvl="1"/>
            <a:r>
              <a:rPr lang="en-US" dirty="0" smtClean="0"/>
              <a:t>FitDex: A custom created numerical summary of activity</a:t>
            </a:r>
          </a:p>
          <a:p>
            <a:r>
              <a:rPr lang="en-US" dirty="0" smtClean="0"/>
              <a:t>Currently working on incorporating results into the client app for more convenient viewing</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Little Bit About Myself …</a:t>
            </a:r>
            <a:endParaRPr lang="en-US" dirty="0"/>
          </a:p>
        </p:txBody>
      </p:sp>
      <p:sp>
        <p:nvSpPr>
          <p:cNvPr id="3" name="Content Placeholder 2"/>
          <p:cNvSpPr>
            <a:spLocks noGrp="1"/>
          </p:cNvSpPr>
          <p:nvPr>
            <p:ph idx="1"/>
          </p:nvPr>
        </p:nvSpPr>
        <p:spPr>
          <a:xfrm>
            <a:off x="457200" y="1775191"/>
            <a:ext cx="8382000" cy="4625609"/>
          </a:xfrm>
        </p:spPr>
        <p:txBody>
          <a:bodyPr>
            <a:normAutofit fontScale="92500" lnSpcReduction="10000"/>
          </a:bodyPr>
          <a:lstStyle/>
          <a:p>
            <a:r>
              <a:rPr lang="en-US" dirty="0" smtClean="0"/>
              <a:t>Previous research focused on fundamental issues related to data mining (class imbalance)</a:t>
            </a:r>
          </a:p>
          <a:p>
            <a:pPr lvl="1"/>
            <a:r>
              <a:rPr lang="en-US" dirty="0" smtClean="0"/>
              <a:t>While important, not so interesting to students and little immediate, visible impact on the world</a:t>
            </a:r>
          </a:p>
          <a:p>
            <a:pPr>
              <a:spcBef>
                <a:spcPts val="600"/>
              </a:spcBef>
            </a:pPr>
            <a:r>
              <a:rPr lang="en-US" dirty="0" smtClean="0"/>
              <a:t> Six years ago started what is now </a:t>
            </a:r>
            <a:r>
              <a:rPr lang="en-US" dirty="0" smtClean="0">
                <a:solidFill>
                  <a:srgbClr val="A3CF35"/>
                </a:solidFill>
              </a:rPr>
              <a:t>W</a:t>
            </a:r>
            <a:r>
              <a:rPr lang="en-US" dirty="0" smtClean="0">
                <a:solidFill>
                  <a:schemeClr val="accent2"/>
                </a:solidFill>
              </a:rPr>
              <a:t>I</a:t>
            </a:r>
            <a:r>
              <a:rPr lang="en-US" dirty="0" smtClean="0">
                <a:solidFill>
                  <a:srgbClr val="860280"/>
                </a:solidFill>
              </a:rPr>
              <a:t>S</a:t>
            </a:r>
            <a:r>
              <a:rPr lang="en-US" dirty="0" smtClean="0">
                <a:solidFill>
                  <a:schemeClr val="accent5"/>
                </a:solidFill>
              </a:rPr>
              <a:t>D</a:t>
            </a:r>
            <a:r>
              <a:rPr lang="en-US" dirty="0" smtClean="0">
                <a:solidFill>
                  <a:schemeClr val="accent1"/>
                </a:solidFill>
              </a:rPr>
              <a:t>M </a:t>
            </a:r>
            <a:r>
              <a:rPr lang="en-US" dirty="0" smtClean="0">
                <a:solidFill>
                  <a:schemeClr val="bg1"/>
                </a:solidFill>
              </a:rPr>
              <a:t>(Wireless Sensor Data Mining) Lab</a:t>
            </a:r>
          </a:p>
          <a:p>
            <a:pPr lvl="1"/>
            <a:r>
              <a:rPr lang="en-US" dirty="0" smtClean="0"/>
              <a:t>Research on activity recognition, biometrics, and mobile health apps</a:t>
            </a:r>
          </a:p>
          <a:p>
            <a:pPr lvl="1"/>
            <a:r>
              <a:rPr lang="en-US" dirty="0" smtClean="0"/>
              <a:t>Flagship product is the actitracker activity recognition app (actitracker.com)</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Actitracker</a:t>
            </a:r>
            <a:endParaRPr lang="en-US" dirty="0"/>
          </a:p>
        </p:txBody>
      </p:sp>
      <p:sp>
        <p:nvSpPr>
          <p:cNvPr id="3" name="Content Placeholder 2"/>
          <p:cNvSpPr>
            <a:spLocks noGrp="1"/>
          </p:cNvSpPr>
          <p:nvPr>
            <p:ph idx="1"/>
          </p:nvPr>
        </p:nvSpPr>
        <p:spPr/>
        <p:txBody>
          <a:bodyPr/>
          <a:lstStyle/>
          <a:p>
            <a:r>
              <a:rPr lang="en-US" dirty="0" smtClean="0"/>
              <a:t>Available from Google Play</a:t>
            </a:r>
          </a:p>
          <a:p>
            <a:r>
              <a:rPr lang="en-US" dirty="0" smtClean="0"/>
              <a:t>More info from actitracker.com</a:t>
            </a:r>
          </a:p>
          <a:p>
            <a:r>
              <a:rPr lang="en-US" dirty="0" smtClean="0"/>
              <a:t>Activity recognition data sets available</a:t>
            </a:r>
          </a:p>
          <a:p>
            <a:pPr lvl="1"/>
            <a:r>
              <a:rPr lang="en-US" dirty="0" smtClean="0"/>
              <a:t>WISDM research data sets</a:t>
            </a:r>
          </a:p>
          <a:p>
            <a:pPr lvl="2"/>
            <a:r>
              <a:rPr lang="en-US" dirty="0" smtClean="0"/>
              <a:t>All data is labeled</a:t>
            </a:r>
          </a:p>
          <a:p>
            <a:pPr lvl="1"/>
            <a:r>
              <a:rPr lang="en-US" dirty="0" smtClean="0"/>
              <a:t>Actitracker data sets</a:t>
            </a:r>
          </a:p>
          <a:p>
            <a:pPr lvl="2"/>
            <a:r>
              <a:rPr lang="en-US" dirty="0" smtClean="0"/>
              <a:t>Mostly unlabeled data (labeled training data)</a:t>
            </a:r>
          </a:p>
          <a:p>
            <a:pPr lvl="2"/>
            <a:r>
              <a:rPr lang="en-US" dirty="0" smtClean="0"/>
              <a:t>http://www.cis.fordham.edu/wisdm/dataset.php</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FitBit</a:t>
            </a:r>
            <a:r>
              <a:rPr lang="en-US" dirty="0" smtClean="0"/>
              <a:t> mHealth App</a:t>
            </a:r>
            <a:endParaRPr lang="en-US" dirty="0"/>
          </a:p>
        </p:txBody>
      </p:sp>
      <p:sp>
        <p:nvSpPr>
          <p:cNvPr id="3" name="Content Placeholder 2"/>
          <p:cNvSpPr>
            <a:spLocks noGrp="1"/>
          </p:cNvSpPr>
          <p:nvPr>
            <p:ph idx="1"/>
          </p:nvPr>
        </p:nvSpPr>
        <p:spPr/>
        <p:txBody>
          <a:bodyPr/>
          <a:lstStyle/>
          <a:p>
            <a:r>
              <a:rPr lang="en-US" dirty="0" smtClean="0"/>
              <a:t>Tracks steps, activity level (low, med, high), calories burned,  sleep</a:t>
            </a:r>
          </a:p>
          <a:p>
            <a:r>
              <a:rPr lang="en-US" dirty="0" smtClean="0"/>
              <a:t>Sleep tracking</a:t>
            </a:r>
          </a:p>
          <a:p>
            <a:pPr lvl="1"/>
            <a:r>
              <a:rPr lang="en-US" dirty="0" smtClean="0"/>
              <a:t>Tracks total amount of time asleep</a:t>
            </a:r>
          </a:p>
          <a:p>
            <a:pPr lvl="1"/>
            <a:r>
              <a:rPr lang="en-US" dirty="0" smtClean="0"/>
              <a:t>Little precision on quality of sleep</a:t>
            </a:r>
          </a:p>
          <a:p>
            <a:pPr lvl="1"/>
            <a:r>
              <a:rPr lang="en-US" dirty="0" smtClean="0"/>
              <a:t>Does not seem to work well</a:t>
            </a:r>
          </a:p>
          <a:p>
            <a:r>
              <a:rPr lang="en-US" dirty="0" smtClean="0"/>
              <a:t>Step tracking seems worse than phone apps</a:t>
            </a:r>
          </a:p>
          <a:p>
            <a:r>
              <a:rPr lang="en-US" dirty="0" smtClean="0"/>
              <a:t>Does not permit API access to raw data</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EmotionSense</a:t>
            </a:r>
            <a:endParaRPr lang="en-US" dirty="0"/>
          </a:p>
        </p:txBody>
      </p:sp>
      <p:sp>
        <p:nvSpPr>
          <p:cNvPr id="3" name="Content Placeholder 2"/>
          <p:cNvSpPr>
            <a:spLocks noGrp="1"/>
          </p:cNvSpPr>
          <p:nvPr>
            <p:ph idx="1"/>
          </p:nvPr>
        </p:nvSpPr>
        <p:spPr>
          <a:xfrm>
            <a:off x="457200" y="1775191"/>
            <a:ext cx="8534400" cy="4625609"/>
          </a:xfrm>
        </p:spPr>
        <p:txBody>
          <a:bodyPr/>
          <a:lstStyle/>
          <a:p>
            <a:r>
              <a:rPr lang="en-US" dirty="0" smtClean="0"/>
              <a:t>App lets you explore how your smartphone sensor data relates to mood.</a:t>
            </a:r>
          </a:p>
          <a:p>
            <a:r>
              <a:rPr lang="en-US" dirty="0" smtClean="0"/>
              <a:t>Utilizes phone's GPS, accelerometer, and microphone, with a log of the user’s calling and texting patterns. </a:t>
            </a:r>
          </a:p>
          <a:p>
            <a:r>
              <a:rPr lang="en-US" dirty="0" smtClean="0"/>
              <a:t>Users manually enter survey for current mood</a:t>
            </a:r>
          </a:p>
          <a:p>
            <a:r>
              <a:rPr lang="en-US" dirty="0" smtClean="0"/>
              <a:t>General lesson:</a:t>
            </a:r>
          </a:p>
          <a:p>
            <a:pPr lvl="1"/>
            <a:r>
              <a:rPr lang="en-US" dirty="0" smtClean="0"/>
              <a:t>Now that we can collect lots of data can correlate with events (e.g., activity and weight loss)</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as Android App</a:t>
            </a:r>
            <a:endParaRPr lang="en-US" dirty="0"/>
          </a:p>
        </p:txBody>
      </p:sp>
      <p:sp>
        <p:nvSpPr>
          <p:cNvPr id="3" name="Content Placeholder 2"/>
          <p:cNvSpPr>
            <a:spLocks noGrp="1"/>
          </p:cNvSpPr>
          <p:nvPr>
            <p:ph idx="1"/>
          </p:nvPr>
        </p:nvSpPr>
        <p:spPr/>
        <p:txBody>
          <a:bodyPr/>
          <a:lstStyle/>
          <a:p>
            <a:r>
              <a:rPr lang="en-US" dirty="0" smtClean="0"/>
              <a:t>App tracks sleep (place phone on bed)</a:t>
            </a:r>
          </a:p>
          <a:p>
            <a:pPr lvl="1"/>
            <a:r>
              <a:rPr lang="en-US" dirty="0" smtClean="0"/>
              <a:t>Duration</a:t>
            </a:r>
          </a:p>
          <a:p>
            <a:pPr lvl="1"/>
            <a:r>
              <a:rPr lang="en-US" dirty="0" smtClean="0"/>
              <a:t>Quality (e.g., deep sleep)</a:t>
            </a:r>
          </a:p>
          <a:p>
            <a:pPr lvl="1"/>
            <a:r>
              <a:rPr lang="en-US" dirty="0" smtClean="0"/>
              <a:t>Monitors snoring and tries to stop snoring</a:t>
            </a:r>
          </a:p>
          <a:p>
            <a:pPr lvl="2"/>
            <a:r>
              <a:rPr lang="en-US" dirty="0" smtClean="0"/>
              <a:t>Annoying sound</a:t>
            </a:r>
          </a:p>
          <a:p>
            <a:pPr lvl="1"/>
            <a:r>
              <a:rPr lang="en-US" dirty="0" smtClean="0"/>
              <a:t>Graphs accelerometer, sound, etc. </a:t>
            </a:r>
          </a:p>
          <a:p>
            <a:pPr lvl="1"/>
            <a:r>
              <a:rPr lang="en-US" dirty="0" smtClean="0"/>
              <a:t>Can integrate with smartwatch</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Health Monitoring: Fall Detection</a:t>
            </a:r>
            <a:endParaRPr lang="en-US" dirty="0"/>
          </a:p>
        </p:txBody>
      </p:sp>
      <p:sp>
        <p:nvSpPr>
          <p:cNvPr id="3" name="Content Placeholder 2"/>
          <p:cNvSpPr>
            <a:spLocks noGrp="1"/>
          </p:cNvSpPr>
          <p:nvPr>
            <p:ph idx="1"/>
          </p:nvPr>
        </p:nvSpPr>
        <p:spPr>
          <a:xfrm>
            <a:off x="457200" y="1775191"/>
            <a:ext cx="8382000" cy="4625609"/>
          </a:xfrm>
        </p:spPr>
        <p:txBody>
          <a:bodyPr>
            <a:normAutofit lnSpcReduction="10000"/>
          </a:bodyPr>
          <a:lstStyle/>
          <a:p>
            <a:r>
              <a:rPr lang="en-US" dirty="0" smtClean="0"/>
              <a:t>Mainly focused on helping the elderly</a:t>
            </a:r>
          </a:p>
          <a:p>
            <a:pPr>
              <a:spcBef>
                <a:spcPts val="600"/>
              </a:spcBef>
            </a:pPr>
            <a:r>
              <a:rPr lang="en-US" dirty="0" smtClean="0"/>
              <a:t>Mostly camera &amp; accelerometer based</a:t>
            </a:r>
          </a:p>
          <a:p>
            <a:pPr lvl="1">
              <a:spcBef>
                <a:spcPts val="0"/>
              </a:spcBef>
            </a:pPr>
            <a:r>
              <a:rPr lang="en-US" sz="2600" dirty="0" smtClean="0"/>
              <a:t>May also use acoustic or pressure sensors</a:t>
            </a:r>
          </a:p>
          <a:p>
            <a:pPr lvl="1">
              <a:spcBef>
                <a:spcPts val="0"/>
              </a:spcBef>
              <a:spcAft>
                <a:spcPts val="600"/>
              </a:spcAft>
            </a:pPr>
            <a:r>
              <a:rPr lang="en-US" sz="2600" dirty="0" smtClean="0"/>
              <a:t>GE </a:t>
            </a:r>
            <a:r>
              <a:rPr lang="en-US" sz="2600" dirty="0" err="1" smtClean="0"/>
              <a:t>QuietCare</a:t>
            </a:r>
            <a:r>
              <a:rPr lang="en-US" sz="2600" dirty="0" smtClean="0"/>
              <a:t>: camera-based system (nursing homes)</a:t>
            </a:r>
          </a:p>
          <a:p>
            <a:pPr>
              <a:spcBef>
                <a:spcPts val="600"/>
              </a:spcBef>
            </a:pPr>
            <a:r>
              <a:rPr lang="en-US" dirty="0" smtClean="0"/>
              <a:t>Accelerometer-based approach</a:t>
            </a:r>
            <a:r>
              <a:rPr lang="en-US" baseline="30000" dirty="0" smtClean="0"/>
              <a:t> 11,24,27 </a:t>
            </a:r>
          </a:p>
          <a:p>
            <a:pPr lvl="1">
              <a:spcBef>
                <a:spcPts val="0"/>
              </a:spcBef>
            </a:pPr>
            <a:r>
              <a:rPr lang="en-US" sz="2600" dirty="0" smtClean="0"/>
              <a:t>Sensor at waist generally best</a:t>
            </a:r>
          </a:p>
          <a:p>
            <a:pPr lvl="1">
              <a:spcBef>
                <a:spcPts val="0"/>
              </a:spcBef>
            </a:pPr>
            <a:r>
              <a:rPr lang="en-US" sz="2600" dirty="0" smtClean="0"/>
              <a:t>Threshold-based mechanism</a:t>
            </a:r>
            <a:r>
              <a:rPr lang="en-US" sz="2600" baseline="30000" dirty="0" smtClean="0"/>
              <a:t>3</a:t>
            </a:r>
            <a:r>
              <a:rPr lang="en-US" sz="2600" dirty="0" smtClean="0"/>
              <a:t> (2.5g - 3.5g)</a:t>
            </a:r>
          </a:p>
          <a:p>
            <a:pPr lvl="1">
              <a:spcBef>
                <a:spcPts val="0"/>
              </a:spcBef>
              <a:spcAft>
                <a:spcPts val="600"/>
              </a:spcAft>
            </a:pPr>
            <a:r>
              <a:rPr lang="en-US" sz="2600" dirty="0" smtClean="0"/>
              <a:t>Most data from simulated falls</a:t>
            </a:r>
          </a:p>
          <a:p>
            <a:r>
              <a:rPr lang="en-US" dirty="0" smtClean="0"/>
              <a:t>Smartphone apps exist</a:t>
            </a:r>
          </a:p>
          <a:p>
            <a:pPr lvl="1">
              <a:spcBef>
                <a:spcPts val="0"/>
              </a:spcBef>
            </a:pPr>
            <a:r>
              <a:rPr lang="en-US" dirty="0" smtClean="0"/>
              <a:t>Phone can call for help</a:t>
            </a:r>
          </a:p>
          <a:p>
            <a:pPr lvl="2"/>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84</a:t>
            </a:fld>
            <a:endParaRPr lang="en-US" dirty="0"/>
          </a:p>
        </p:txBody>
      </p:sp>
      <p:pic>
        <p:nvPicPr>
          <p:cNvPr id="70658" name="Picture 2" descr="Fade: fall detector - screenshot thumbnail"/>
          <p:cNvPicPr>
            <a:picLocks noChangeAspect="1" noChangeArrowheads="1"/>
          </p:cNvPicPr>
          <p:nvPr/>
        </p:nvPicPr>
        <p:blipFill>
          <a:blip r:embed="rId2" cstate="print"/>
          <a:srcRect/>
          <a:stretch>
            <a:fillRect/>
          </a:stretch>
        </p:blipFill>
        <p:spPr bwMode="auto">
          <a:xfrm>
            <a:off x="7315200" y="3886200"/>
            <a:ext cx="1508760" cy="2514600"/>
          </a:xfrm>
          <a:prstGeom prst="rect">
            <a:avLst/>
          </a:prstGeom>
          <a:noFill/>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Monitoring: Bad Gait</a:t>
            </a:r>
            <a:endParaRPr lang="en-US" dirty="0"/>
          </a:p>
        </p:txBody>
      </p:sp>
      <p:sp>
        <p:nvSpPr>
          <p:cNvPr id="3" name="Content Placeholder 2"/>
          <p:cNvSpPr>
            <a:spLocks noGrp="1"/>
          </p:cNvSpPr>
          <p:nvPr>
            <p:ph idx="1"/>
          </p:nvPr>
        </p:nvSpPr>
        <p:spPr/>
        <p:txBody>
          <a:bodyPr/>
          <a:lstStyle/>
          <a:p>
            <a:r>
              <a:rPr lang="en-US" dirty="0" smtClean="0"/>
              <a:t>Gait (walking speed) informally considered 6</a:t>
            </a:r>
            <a:r>
              <a:rPr lang="en-US" baseline="30000" dirty="0" smtClean="0"/>
              <a:t>th</a:t>
            </a:r>
            <a:r>
              <a:rPr lang="en-US" dirty="0" smtClean="0"/>
              <a:t> vital sign</a:t>
            </a:r>
          </a:p>
          <a:p>
            <a:r>
              <a:rPr lang="en-US" dirty="0" smtClean="0"/>
              <a:t>Work on phone-based gait abnormality detection just beginning </a:t>
            </a:r>
          </a:p>
          <a:p>
            <a:pPr lvl="1"/>
            <a:r>
              <a:rPr lang="en-US" dirty="0" smtClean="0"/>
              <a:t>Currently lab environments with pressure pads and expensive equipment</a:t>
            </a:r>
          </a:p>
          <a:p>
            <a:pPr lvl="1"/>
            <a:r>
              <a:rPr lang="en-US" dirty="0" smtClean="0"/>
              <a:t>My WISDM Lab is beginning to look into this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Health Monitoring: with Accessories</a:t>
            </a:r>
            <a:endParaRPr lang="en-US" dirty="0"/>
          </a:p>
        </p:txBody>
      </p:sp>
      <p:sp>
        <p:nvSpPr>
          <p:cNvPr id="3" name="Content Placeholder 2"/>
          <p:cNvSpPr>
            <a:spLocks noGrp="1"/>
          </p:cNvSpPr>
          <p:nvPr>
            <p:ph idx="1"/>
          </p:nvPr>
        </p:nvSpPr>
        <p:spPr>
          <a:xfrm>
            <a:off x="457200" y="1775191"/>
            <a:ext cx="8534400" cy="4625609"/>
          </a:xfrm>
        </p:spPr>
        <p:txBody>
          <a:bodyPr>
            <a:normAutofit fontScale="92500" lnSpcReduction="20000"/>
          </a:bodyPr>
          <a:lstStyle/>
          <a:p>
            <a:r>
              <a:rPr lang="en-US" dirty="0" err="1" smtClean="0"/>
              <a:t>AliveCor</a:t>
            </a:r>
            <a:r>
              <a:rPr lang="en-US" dirty="0" smtClean="0"/>
              <a:t> Heart Monitor</a:t>
            </a:r>
          </a:p>
          <a:p>
            <a:pPr lvl="1"/>
            <a:r>
              <a:rPr lang="en-US" dirty="0" smtClean="0"/>
              <a:t>ECG via add-on smartphone case: touch with fingers</a:t>
            </a:r>
          </a:p>
          <a:p>
            <a:r>
              <a:rPr lang="en-US" dirty="0" err="1" smtClean="0"/>
              <a:t>IBGStar</a:t>
            </a:r>
            <a:r>
              <a:rPr lang="en-US" dirty="0" smtClean="0"/>
              <a:t> Blood Glucose Monitoring</a:t>
            </a:r>
          </a:p>
          <a:p>
            <a:pPr lvl="1"/>
            <a:r>
              <a:rPr lang="en-US" dirty="0" smtClean="0"/>
              <a:t>Attaches to iPhone</a:t>
            </a:r>
          </a:p>
          <a:p>
            <a:r>
              <a:rPr lang="en-US" dirty="0" smtClean="0"/>
              <a:t>Other accessories send data to smartphone</a:t>
            </a:r>
          </a:p>
          <a:p>
            <a:pPr lvl="1"/>
            <a:r>
              <a:rPr lang="en-US" dirty="0" smtClean="0"/>
              <a:t>Blood pressure, </a:t>
            </a:r>
            <a:r>
              <a:rPr lang="en-US" dirty="0" err="1" smtClean="0"/>
              <a:t>breathanalyzer</a:t>
            </a:r>
            <a:r>
              <a:rPr lang="en-US" dirty="0" smtClean="0"/>
              <a:t>, etc. </a:t>
            </a:r>
          </a:p>
          <a:p>
            <a:r>
              <a:rPr lang="en-US" dirty="0" err="1" smtClean="0"/>
              <a:t>Scandu</a:t>
            </a:r>
            <a:r>
              <a:rPr lang="en-US" dirty="0" smtClean="0"/>
              <a:t> Scout</a:t>
            </a:r>
          </a:p>
          <a:p>
            <a:pPr lvl="1"/>
            <a:r>
              <a:rPr lang="en-US" dirty="0" smtClean="0"/>
              <a:t>Separate device sized of hockey puck that you put on your forehead for 10 sec</a:t>
            </a:r>
          </a:p>
          <a:p>
            <a:pPr lvl="1"/>
            <a:r>
              <a:rPr lang="en-US" dirty="0" smtClean="0"/>
              <a:t>Measures heart rate, temperature, o</a:t>
            </a:r>
            <a:r>
              <a:rPr lang="en-US" baseline="-25000" dirty="0" smtClean="0"/>
              <a:t>2</a:t>
            </a:r>
            <a:r>
              <a:rPr lang="en-US" dirty="0" smtClean="0"/>
              <a:t> saturation, BP, ECG and emotional state </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dirty="0"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86</a:t>
            </a:fld>
            <a:endParaRPr lang="en-US" dirty="0"/>
          </a:p>
        </p:txBody>
      </p:sp>
      <p:pic>
        <p:nvPicPr>
          <p:cNvPr id="161794" name="Picture 2" descr="scanadu scout">
            <a:hlinkClick r:id="rId2"/>
          </p:cNvPr>
          <p:cNvPicPr>
            <a:picLocks noChangeAspect="1" noChangeArrowheads="1"/>
          </p:cNvPicPr>
          <p:nvPr/>
        </p:nvPicPr>
        <p:blipFill>
          <a:blip r:embed="rId3" cstate="print"/>
          <a:srcRect/>
          <a:stretch>
            <a:fillRect/>
          </a:stretch>
        </p:blipFill>
        <p:spPr bwMode="auto">
          <a:xfrm>
            <a:off x="7010400" y="5715000"/>
            <a:ext cx="1330489" cy="885826"/>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686800" cy="1252728"/>
          </a:xfrm>
        </p:spPr>
        <p:txBody>
          <a:bodyPr>
            <a:normAutofit fontScale="90000"/>
          </a:bodyPr>
          <a:lstStyle/>
          <a:p>
            <a:r>
              <a:rPr lang="en-US" dirty="0" smtClean="0"/>
              <a:t>Determining Transportation Modes</a:t>
            </a:r>
            <a:endParaRPr lang="en-US" dirty="0"/>
          </a:p>
        </p:txBody>
      </p:sp>
      <p:sp>
        <p:nvSpPr>
          <p:cNvPr id="3" name="Content Placeholder 2"/>
          <p:cNvSpPr>
            <a:spLocks noGrp="1"/>
          </p:cNvSpPr>
          <p:nvPr>
            <p:ph idx="1"/>
          </p:nvPr>
        </p:nvSpPr>
        <p:spPr>
          <a:xfrm>
            <a:off x="457200" y="1775191"/>
            <a:ext cx="8458200" cy="4625609"/>
          </a:xfrm>
        </p:spPr>
        <p:txBody>
          <a:bodyPr>
            <a:normAutofit fontScale="92500" lnSpcReduction="10000"/>
          </a:bodyPr>
          <a:lstStyle/>
          <a:p>
            <a:r>
              <a:rPr lang="en-US" dirty="0" smtClean="0"/>
              <a:t>Nokia n95 system</a:t>
            </a:r>
            <a:r>
              <a:rPr lang="en-US" baseline="30000" dirty="0" smtClean="0"/>
              <a:t>23</a:t>
            </a:r>
            <a:r>
              <a:rPr lang="en-US" dirty="0" smtClean="0"/>
              <a:t> uses GPS &amp; Accelerometer</a:t>
            </a:r>
            <a:endParaRPr lang="en-US" baseline="30000" dirty="0" smtClean="0"/>
          </a:p>
          <a:p>
            <a:pPr lvl="1"/>
            <a:r>
              <a:rPr lang="en-US" dirty="0" smtClean="0"/>
              <a:t>GIS info may be missing or mode may be ambiguous</a:t>
            </a:r>
          </a:p>
          <a:p>
            <a:pPr lvl="1"/>
            <a:r>
              <a:rPr lang="en-US" dirty="0" smtClean="0"/>
              <a:t>Modes: stationary, walking, running, biking, motorized</a:t>
            </a:r>
          </a:p>
          <a:p>
            <a:pPr lvl="1"/>
            <a:r>
              <a:rPr lang="en-US" dirty="0" smtClean="0"/>
              <a:t>Precision &amp; recall both equal 91.3% using a decision tree and 93.6% when using DT combined with HMM</a:t>
            </a:r>
          </a:p>
          <a:p>
            <a:pPr lvl="1"/>
            <a:r>
              <a:rPr lang="en-US" dirty="0" smtClean="0"/>
              <a:t>To save power shuts off GPS when inside</a:t>
            </a:r>
          </a:p>
          <a:p>
            <a:pPr lvl="2"/>
            <a:r>
              <a:rPr lang="en-US" dirty="0" smtClean="0"/>
              <a:t>Triggers GPS based on change in primary cell phone tower</a:t>
            </a:r>
          </a:p>
          <a:p>
            <a:pPr lvl="2"/>
            <a:r>
              <a:rPr lang="en-US" dirty="0" smtClean="0"/>
              <a:t>GPS lock takes a while so even trying it occasionally saps power</a:t>
            </a:r>
          </a:p>
          <a:p>
            <a:pPr>
              <a:spcBef>
                <a:spcPts val="600"/>
              </a:spcBef>
            </a:pPr>
            <a:r>
              <a:rPr lang="en-US" dirty="0" smtClean="0"/>
              <a:t>Alternatives:</a:t>
            </a:r>
          </a:p>
          <a:p>
            <a:pPr lvl="1">
              <a:spcBef>
                <a:spcPts val="600"/>
              </a:spcBef>
            </a:pPr>
            <a:r>
              <a:rPr lang="en-US" dirty="0" smtClean="0"/>
              <a:t>use GPS &amp; GIS info</a:t>
            </a:r>
            <a:r>
              <a:rPr lang="en-US" baseline="30000" dirty="0" smtClean="0"/>
              <a:t>22</a:t>
            </a:r>
            <a:r>
              <a:rPr lang="en-US" dirty="0" smtClean="0"/>
              <a:t> or only accelerometer</a:t>
            </a:r>
          </a:p>
          <a:p>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87</a:t>
            </a:fld>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606552"/>
            <a:ext cx="8013192" cy="765048"/>
          </a:xfrm>
        </p:spPr>
        <p:txBody>
          <a:bodyPr/>
          <a:lstStyle/>
          <a:p>
            <a:r>
              <a:rPr lang="en-US" dirty="0" smtClean="0"/>
              <a:t>Biometric Identification</a:t>
            </a:r>
            <a:endParaRPr lang="en-US" dirty="0"/>
          </a:p>
        </p:txBody>
      </p:sp>
      <p:sp>
        <p:nvSpPr>
          <p:cNvPr id="4" name="Date Placeholder 3"/>
          <p:cNvSpPr>
            <a:spLocks noGrp="1"/>
          </p:cNvSpPr>
          <p:nvPr>
            <p:ph type="dt" sz="half" idx="10"/>
          </p:nvPr>
        </p:nvSpPr>
        <p:spPr/>
        <p:txBody>
          <a:bodyPr/>
          <a:lstStyle/>
          <a:p>
            <a:r>
              <a:rPr lang="en-US" smtClean="0"/>
              <a:t>7/23/2014</a:t>
            </a:r>
            <a:endParaRPr lang="en-US"/>
          </a:p>
        </p:txBody>
      </p:sp>
      <p:sp>
        <p:nvSpPr>
          <p:cNvPr id="5" name="Footer Placeholder 4"/>
          <p:cNvSpPr>
            <a:spLocks noGrp="1"/>
          </p:cNvSpPr>
          <p:nvPr>
            <p:ph type="ftr" sz="quarter" idx="11"/>
          </p:nvPr>
        </p:nvSpPr>
        <p:spPr/>
        <p:txBody>
          <a:bodyPr/>
          <a:lstStyle/>
          <a:p>
            <a:r>
              <a:rPr lang="en-US" smtClean="0"/>
              <a:t>Gary M. Weiss         DMIN/WORLDCOMP  '14 Tutorial</a:t>
            </a:r>
            <a:endParaRPr lang="en-US"/>
          </a:p>
        </p:txBody>
      </p:sp>
      <p:sp>
        <p:nvSpPr>
          <p:cNvPr id="6" name="Slide Number Placeholder 5"/>
          <p:cNvSpPr>
            <a:spLocks noGrp="1"/>
          </p:cNvSpPr>
          <p:nvPr>
            <p:ph type="sldNum" sz="quarter" idx="12"/>
          </p:nvPr>
        </p:nvSpPr>
        <p:spPr/>
        <p:txBody>
          <a:bodyPr/>
          <a:lstStyle/>
          <a:p>
            <a:fld id="{13EEC2AF-DB56-4B97-A4EE-4677677E2903}" type="slidenum">
              <a:rPr lang="en-US" smtClean="0"/>
              <a:pPr/>
              <a:t>88</a:t>
            </a:fld>
            <a:endParaRPr lang="en-US"/>
          </a:p>
        </p:txBody>
      </p:sp>
      <p:pic>
        <p:nvPicPr>
          <p:cNvPr id="2050" name="Picture 2"/>
          <p:cNvPicPr>
            <a:picLocks noChangeAspect="1" noChangeArrowheads="1"/>
          </p:cNvPicPr>
          <p:nvPr/>
        </p:nvPicPr>
        <p:blipFill>
          <a:blip r:embed="rId2" cstate="print"/>
          <a:srcRect l="20466" t="6805"/>
          <a:stretch>
            <a:fillRect/>
          </a:stretch>
        </p:blipFill>
        <p:spPr bwMode="auto">
          <a:xfrm>
            <a:off x="381000" y="3200400"/>
            <a:ext cx="579016" cy="10201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5029200" y="3581400"/>
            <a:ext cx="2057400" cy="1940943"/>
          </a:xfrm>
          <a:prstGeom prst="rect">
            <a:avLst/>
          </a:prstGeom>
          <a:noFill/>
          <a:ln w="9525">
            <a:noFill/>
            <a:miter lim="800000"/>
            <a:headEnd/>
            <a:tailEnd/>
          </a:ln>
          <a:effectLst/>
        </p:spPr>
      </p:pic>
      <p:pic>
        <p:nvPicPr>
          <p:cNvPr id="51202" name="Picture 2" descr="http://business.fullerton.edu/resources/biometrics/images/art_illu_biometrics1.jpg"/>
          <p:cNvPicPr>
            <a:picLocks noChangeAspect="1" noChangeArrowheads="1"/>
          </p:cNvPicPr>
          <p:nvPr/>
        </p:nvPicPr>
        <p:blipFill>
          <a:blip r:embed="rId4" cstate="print"/>
          <a:srcRect/>
          <a:stretch>
            <a:fillRect/>
          </a:stretch>
        </p:blipFill>
        <p:spPr bwMode="auto">
          <a:xfrm>
            <a:off x="228600" y="4800600"/>
            <a:ext cx="2257425" cy="1504951"/>
          </a:xfrm>
          <a:prstGeom prst="rect">
            <a:avLst/>
          </a:prstGeom>
          <a:noFill/>
        </p:spPr>
      </p:pic>
      <p:pic>
        <p:nvPicPr>
          <p:cNvPr id="51204" name="Picture 4" descr="http://ozgunt.files.wordpress.com/2010/08/biometric2.jpg"/>
          <p:cNvPicPr>
            <a:picLocks noChangeAspect="1" noChangeArrowheads="1"/>
          </p:cNvPicPr>
          <p:nvPr/>
        </p:nvPicPr>
        <p:blipFill>
          <a:blip r:embed="rId5" cstate="print"/>
          <a:srcRect/>
          <a:stretch>
            <a:fillRect/>
          </a:stretch>
        </p:blipFill>
        <p:spPr bwMode="auto">
          <a:xfrm>
            <a:off x="1600200" y="3200400"/>
            <a:ext cx="1676400" cy="1257300"/>
          </a:xfrm>
          <a:prstGeom prst="rect">
            <a:avLst/>
          </a:prstGeom>
          <a:noFill/>
        </p:spPr>
      </p:pic>
      <p:pic>
        <p:nvPicPr>
          <p:cNvPr id="51206" name="Picture 6" descr="http://www.robots.ox.ac.uk/~vdg/images/walker.gif"/>
          <p:cNvPicPr>
            <a:picLocks noChangeAspect="1" noChangeArrowheads="1"/>
          </p:cNvPicPr>
          <p:nvPr/>
        </p:nvPicPr>
        <p:blipFill>
          <a:blip r:embed="rId6" cstate="print"/>
          <a:srcRect l="58537" t="34043" b="11489"/>
          <a:stretch>
            <a:fillRect/>
          </a:stretch>
        </p:blipFill>
        <p:spPr bwMode="auto">
          <a:xfrm>
            <a:off x="7239000" y="3124200"/>
            <a:ext cx="1457325" cy="1219200"/>
          </a:xfrm>
          <a:prstGeom prst="rect">
            <a:avLst/>
          </a:prstGeom>
          <a:noFill/>
        </p:spPr>
      </p:pic>
      <p:pic>
        <p:nvPicPr>
          <p:cNvPr id="51208" name="Picture 8" descr="http://t3.gstatic.com/images?q=tbn:ANd9GcS-xeywPPjy5wgVKGKdrzZiWHvghEilBQab7jwc-dwJFtNxq1O0OQ"/>
          <p:cNvPicPr>
            <a:picLocks noChangeAspect="1" noChangeArrowheads="1"/>
          </p:cNvPicPr>
          <p:nvPr/>
        </p:nvPicPr>
        <p:blipFill>
          <a:blip r:embed="rId7" cstate="print"/>
          <a:srcRect/>
          <a:stretch>
            <a:fillRect/>
          </a:stretch>
        </p:blipFill>
        <p:spPr bwMode="auto">
          <a:xfrm>
            <a:off x="7543800" y="4724400"/>
            <a:ext cx="1222424" cy="1638301"/>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Biometrics</a:t>
            </a:r>
            <a:endParaRPr lang="en-US" dirty="0"/>
          </a:p>
        </p:txBody>
      </p:sp>
      <p:sp>
        <p:nvSpPr>
          <p:cNvPr id="3" name="Content Placeholder 2"/>
          <p:cNvSpPr>
            <a:spLocks noGrp="1"/>
          </p:cNvSpPr>
          <p:nvPr>
            <p:ph idx="1"/>
          </p:nvPr>
        </p:nvSpPr>
        <p:spPr/>
        <p:txBody>
          <a:bodyPr/>
          <a:lstStyle/>
          <a:p>
            <a:r>
              <a:rPr lang="en-US" dirty="0" smtClean="0"/>
              <a:t>Biometrics concerns unique identification based on physical or behavioral traits</a:t>
            </a:r>
          </a:p>
          <a:p>
            <a:pPr lvl="1"/>
            <a:r>
              <a:rPr lang="en-US" dirty="0" smtClean="0"/>
              <a:t>Hard biometrics involves traits that are sufficient to uniquely identify a person</a:t>
            </a:r>
          </a:p>
          <a:p>
            <a:pPr lvl="2"/>
            <a:r>
              <a:rPr lang="en-US" dirty="0" smtClean="0"/>
              <a:t>Fingerprints, DNA, iris, etc.</a:t>
            </a:r>
          </a:p>
          <a:p>
            <a:pPr lvl="1"/>
            <a:r>
              <a:rPr lang="en-US" dirty="0" smtClean="0"/>
              <a:t>Soft biometric traits are not sufficiently distinctive, but may help</a:t>
            </a:r>
          </a:p>
          <a:p>
            <a:pPr lvl="2"/>
            <a:r>
              <a:rPr lang="en-US" dirty="0" smtClean="0"/>
              <a:t>Physical traits: Sex, age, height, weight, etc.</a:t>
            </a:r>
          </a:p>
          <a:p>
            <a:pPr lvl="2"/>
            <a:r>
              <a:rPr lang="en-US" dirty="0" smtClean="0"/>
              <a:t>Behavioral traits: gait, clothes, travel patterns, etc.</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89</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Overview</a:t>
            </a:r>
            <a:endParaRPr lang="en-US" dirty="0"/>
          </a:p>
        </p:txBody>
      </p:sp>
      <p:sp>
        <p:nvSpPr>
          <p:cNvPr id="3" name="Content Placeholder 2"/>
          <p:cNvSpPr>
            <a:spLocks noGrp="1"/>
          </p:cNvSpPr>
          <p:nvPr>
            <p:ph idx="1"/>
          </p:nvPr>
        </p:nvSpPr>
        <p:spPr>
          <a:xfrm>
            <a:off x="457200" y="1775191"/>
            <a:ext cx="8458200" cy="4625609"/>
          </a:xfrm>
        </p:spPr>
        <p:txBody>
          <a:bodyPr/>
          <a:lstStyle/>
          <a:p>
            <a:r>
              <a:rPr lang="en-US" dirty="0" smtClean="0"/>
              <a:t>Sensors,  System Issues, and Platforms</a:t>
            </a:r>
          </a:p>
          <a:p>
            <a:r>
              <a:rPr lang="en-US" dirty="0" smtClean="0"/>
              <a:t>Activity Recognition: Methods and Results</a:t>
            </a:r>
          </a:p>
          <a:p>
            <a:r>
              <a:rPr lang="en-US" dirty="0" smtClean="0"/>
              <a:t>Applications</a:t>
            </a:r>
          </a:p>
          <a:p>
            <a:pPr lvl="1"/>
            <a:r>
              <a:rPr lang="en-US" dirty="0" smtClean="0"/>
              <a:t>Activity Recognition/Fitness</a:t>
            </a:r>
          </a:p>
          <a:p>
            <a:r>
              <a:rPr lang="en-US" dirty="0" smtClean="0"/>
              <a:t>Security Concerns</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Biometrics for Everyone</a:t>
            </a:r>
            <a:endParaRPr lang="en-US" dirty="0"/>
          </a:p>
        </p:txBody>
      </p:sp>
      <p:sp>
        <p:nvSpPr>
          <p:cNvPr id="3" name="Content Placeholder 2"/>
          <p:cNvSpPr>
            <a:spLocks noGrp="1"/>
          </p:cNvSpPr>
          <p:nvPr>
            <p:ph idx="1"/>
          </p:nvPr>
        </p:nvSpPr>
        <p:spPr>
          <a:xfrm>
            <a:off x="457200" y="1775191"/>
            <a:ext cx="8382000" cy="4625609"/>
          </a:xfrm>
        </p:spPr>
        <p:txBody>
          <a:bodyPr/>
          <a:lstStyle/>
          <a:p>
            <a:r>
              <a:rPr lang="en-US" dirty="0" smtClean="0"/>
              <a:t>Equipment getting smaller, cheaper</a:t>
            </a:r>
          </a:p>
          <a:p>
            <a:r>
              <a:rPr lang="en-US" dirty="0" smtClean="0"/>
              <a:t>Biometrics needs sensors and processing</a:t>
            </a:r>
          </a:p>
          <a:p>
            <a:pPr lvl="1"/>
            <a:r>
              <a:rPr lang="en-US" dirty="0" smtClean="0"/>
              <a:t>Laptops have sensors and processing</a:t>
            </a:r>
          </a:p>
          <a:p>
            <a:pPr lvl="2"/>
            <a:r>
              <a:rPr lang="en-US" dirty="0" smtClean="0"/>
              <a:t>Face recognition now an option</a:t>
            </a:r>
          </a:p>
          <a:p>
            <a:r>
              <a:rPr lang="en-US" dirty="0" smtClean="0"/>
              <a:t>Smart phones also  have sensors &amp; processing!</a:t>
            </a:r>
          </a:p>
          <a:p>
            <a:pPr lvl="1"/>
            <a:r>
              <a:rPr lang="en-US" dirty="0" smtClean="0"/>
              <a:t>Camera might be relevant, but so is accelerometer</a:t>
            </a:r>
          </a:p>
          <a:p>
            <a:r>
              <a:rPr lang="en-US" dirty="0" smtClean="0"/>
              <a:t>Substantial work on gait based biometrics</a:t>
            </a:r>
          </a:p>
          <a:p>
            <a:pPr lvl="1"/>
            <a:r>
              <a:rPr lang="en-US" dirty="0" smtClean="0"/>
              <a:t>Much of it is vision based since can be used widely</a:t>
            </a:r>
          </a:p>
          <a:p>
            <a:pPr lvl="2"/>
            <a:r>
              <a:rPr lang="en-US" dirty="0" smtClean="0"/>
              <a:t>Airports, etc.</a:t>
            </a:r>
          </a:p>
          <a:p>
            <a:pPr lvl="1"/>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Gait-Based Biometrics</a:t>
            </a:r>
            <a:endParaRPr lang="en-US" dirty="0"/>
          </a:p>
        </p:txBody>
      </p:sp>
      <p:sp>
        <p:nvSpPr>
          <p:cNvPr id="3" name="Content Placeholder 2"/>
          <p:cNvSpPr>
            <a:spLocks noGrp="1"/>
          </p:cNvSpPr>
          <p:nvPr>
            <p:ph idx="1"/>
          </p:nvPr>
        </p:nvSpPr>
        <p:spPr>
          <a:xfrm>
            <a:off x="457200" y="1775191"/>
            <a:ext cx="8382000" cy="4625609"/>
          </a:xfrm>
        </p:spPr>
        <p:txBody>
          <a:bodyPr>
            <a:normAutofit/>
          </a:bodyPr>
          <a:lstStyle/>
          <a:p>
            <a:r>
              <a:rPr lang="en-US" dirty="0" smtClean="0"/>
              <a:t>Numerous accelerometer-based systems that use dedicated and/or multiple sensors</a:t>
            </a:r>
          </a:p>
          <a:p>
            <a:pPr lvl="1"/>
            <a:r>
              <a:rPr lang="en-US" dirty="0" smtClean="0"/>
              <a:t>See related work section of </a:t>
            </a:r>
            <a:r>
              <a:rPr lang="en-US" i="1" dirty="0" smtClean="0"/>
              <a:t>Cell Phone-Based Biometric Identification</a:t>
            </a:r>
            <a:r>
              <a:rPr lang="en-US" baseline="30000" dirty="0" smtClean="0"/>
              <a:t>16</a:t>
            </a:r>
            <a:r>
              <a:rPr lang="en-US" dirty="0" smtClean="0"/>
              <a:t> for details</a:t>
            </a:r>
          </a:p>
          <a:p>
            <a:r>
              <a:rPr lang="en-US" dirty="0" smtClean="0"/>
              <a:t>Uses for phone-based biometric systems</a:t>
            </a:r>
          </a:p>
          <a:p>
            <a:pPr lvl="2"/>
            <a:r>
              <a:rPr lang="en-US" dirty="0" smtClean="0"/>
              <a:t>Phone security (e.g., to automatically unlock phone)</a:t>
            </a:r>
            <a:r>
              <a:rPr lang="en-US" baseline="30000" dirty="0" smtClean="0"/>
              <a:t>9</a:t>
            </a:r>
            <a:endParaRPr lang="en-US" dirty="0" smtClean="0"/>
          </a:p>
          <a:p>
            <a:pPr lvl="2"/>
            <a:r>
              <a:rPr lang="en-US" dirty="0" smtClean="0"/>
              <a:t>Automatic device customization</a:t>
            </a:r>
            <a:r>
              <a:rPr lang="en-US" baseline="30000" dirty="0" smtClean="0"/>
              <a:t>16</a:t>
            </a:r>
            <a:endParaRPr lang="en-US" dirty="0" smtClean="0"/>
          </a:p>
          <a:p>
            <a:pPr lvl="2"/>
            <a:r>
              <a:rPr lang="en-US" dirty="0" smtClean="0"/>
              <a:t>To better track people for shared devices</a:t>
            </a:r>
          </a:p>
          <a:p>
            <a:pPr lvl="2"/>
            <a:r>
              <a:rPr lang="en-US" dirty="0" smtClean="0"/>
              <a:t>Perhaps for secondary level of physical security</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91</a:t>
            </a:fld>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Time Delay Embeddings</a:t>
            </a:r>
            <a:endParaRPr lang="en-US" dirty="0"/>
          </a:p>
        </p:txBody>
      </p:sp>
      <p:sp>
        <p:nvSpPr>
          <p:cNvPr id="3" name="Content Placeholder 2"/>
          <p:cNvSpPr>
            <a:spLocks noGrp="1"/>
          </p:cNvSpPr>
          <p:nvPr>
            <p:ph idx="1"/>
          </p:nvPr>
        </p:nvSpPr>
        <p:spPr/>
        <p:txBody>
          <a:bodyPr>
            <a:normAutofit lnSpcReduction="10000"/>
          </a:bodyPr>
          <a:lstStyle/>
          <a:p>
            <a:r>
              <a:rPr lang="en-US" dirty="0" smtClean="0"/>
              <a:t>System from McGill university</a:t>
            </a:r>
            <a:r>
              <a:rPr lang="en-US" baseline="30000" dirty="0" smtClean="0"/>
              <a:t>9</a:t>
            </a:r>
          </a:p>
          <a:p>
            <a:pPr lvl="1"/>
            <a:r>
              <a:rPr lang="en-US" dirty="0" smtClean="0"/>
              <a:t>Provides alternative way of extracting features</a:t>
            </a:r>
          </a:p>
          <a:p>
            <a:pPr lvl="1"/>
            <a:r>
              <a:rPr lang="en-US" dirty="0" smtClean="0"/>
              <a:t>Used methods from nonlinear time series analysis</a:t>
            </a:r>
          </a:p>
          <a:p>
            <a:pPr lvl="1"/>
            <a:r>
              <a:rPr lang="en-US" dirty="0" smtClean="0"/>
              <a:t>Uses fewer than a dozen features</a:t>
            </a:r>
          </a:p>
          <a:p>
            <a:pPr lvl="1"/>
            <a:r>
              <a:rPr lang="en-US" dirty="0" smtClean="0"/>
              <a:t>Runs entirely on Android HTC G1 phone</a:t>
            </a:r>
          </a:p>
          <a:p>
            <a:pPr lvl="1"/>
            <a:r>
              <a:rPr lang="en-US" dirty="0" smtClean="0"/>
              <a:t>Collected 12-120 seconds of data from 25 people</a:t>
            </a:r>
          </a:p>
          <a:p>
            <a:pPr lvl="1"/>
            <a:r>
              <a:rPr lang="en-US" dirty="0" smtClean="0"/>
              <a:t>Results: 100% accuracy!</a:t>
            </a:r>
          </a:p>
          <a:p>
            <a:pPr lvl="1"/>
            <a:r>
              <a:rPr lang="en-US" dirty="0" smtClean="0"/>
              <a:t>Video clip from Discovery channel</a:t>
            </a:r>
            <a:r>
              <a:rPr lang="en-US" baseline="30000" dirty="0" smtClean="0"/>
              <a:t>7</a:t>
            </a:r>
          </a:p>
          <a:p>
            <a:pPr lvl="2"/>
            <a:r>
              <a:rPr lang="en-US" dirty="0" smtClean="0"/>
              <a:t>Shows that can quickly identify a user and use it to unlock phone</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WISDM Biometric System</a:t>
            </a:r>
            <a:endParaRPr lang="en-US" dirty="0"/>
          </a:p>
        </p:txBody>
      </p:sp>
      <p:sp>
        <p:nvSpPr>
          <p:cNvPr id="3" name="Content Placeholder 2"/>
          <p:cNvSpPr>
            <a:spLocks noGrp="1"/>
          </p:cNvSpPr>
          <p:nvPr>
            <p:ph idx="1"/>
          </p:nvPr>
        </p:nvSpPr>
        <p:spPr>
          <a:xfrm>
            <a:off x="457200" y="1775191"/>
            <a:ext cx="8458200" cy="4625609"/>
          </a:xfrm>
        </p:spPr>
        <p:txBody>
          <a:bodyPr>
            <a:normAutofit/>
          </a:bodyPr>
          <a:lstStyle/>
          <a:p>
            <a:r>
              <a:rPr lang="en-US" dirty="0" smtClean="0"/>
              <a:t>Same setup as WISDM activity recognition</a:t>
            </a:r>
          </a:p>
          <a:p>
            <a:pPr lvl="1"/>
            <a:r>
              <a:rPr lang="en-US" dirty="0" smtClean="0"/>
              <a:t>Same data collection, feature extraction, WEKA, …</a:t>
            </a:r>
          </a:p>
          <a:p>
            <a:pPr>
              <a:spcBef>
                <a:spcPts val="1200"/>
              </a:spcBef>
            </a:pPr>
            <a:r>
              <a:rPr lang="en-US" dirty="0" smtClean="0"/>
              <a:t>Used for identification and authentication</a:t>
            </a:r>
          </a:p>
          <a:p>
            <a:pPr lvl="1"/>
            <a:r>
              <a:rPr lang="en-US" dirty="0" smtClean="0"/>
              <a:t>36 in initial study but then scaled up past 200</a:t>
            </a:r>
          </a:p>
          <a:p>
            <a:pPr>
              <a:spcBef>
                <a:spcPts val="1200"/>
              </a:spcBef>
            </a:pPr>
            <a:r>
              <a:rPr lang="en-US" dirty="0" smtClean="0"/>
              <a:t>Evaluate single and mixed activities</a:t>
            </a:r>
          </a:p>
          <a:p>
            <a:pPr lvl="1"/>
            <a:r>
              <a:rPr lang="en-US" dirty="0" smtClean="0"/>
              <a:t>Evaluate using 10 sec. and several min. of test data</a:t>
            </a:r>
          </a:p>
          <a:p>
            <a:pPr lvl="2"/>
            <a:r>
              <a:rPr lang="en-US" dirty="0" smtClean="0"/>
              <a:t>Longer sample classify with “Most Frequent Prediction”</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34400" cy="1252728"/>
          </a:xfrm>
        </p:spPr>
        <p:txBody>
          <a:bodyPr>
            <a:normAutofit fontScale="90000"/>
          </a:bodyPr>
          <a:lstStyle/>
          <a:p>
            <a:r>
              <a:rPr lang="en-US" dirty="0" smtClean="0"/>
              <a:t>WISDM Biometric Prediction Results</a:t>
            </a:r>
            <a:endParaRPr lang="en-US" dirty="0"/>
          </a:p>
        </p:txBody>
      </p:sp>
      <p:graphicFrame>
        <p:nvGraphicFramePr>
          <p:cNvPr id="7" name="Content Placeholder 6"/>
          <p:cNvGraphicFramePr>
            <a:graphicFrameLocks noGrp="1"/>
          </p:cNvGraphicFramePr>
          <p:nvPr>
            <p:ph idx="1"/>
          </p:nvPr>
        </p:nvGraphicFramePr>
        <p:xfrm>
          <a:off x="1219200" y="1981200"/>
          <a:ext cx="6857999" cy="1752600"/>
        </p:xfrm>
        <a:graphic>
          <a:graphicData uri="http://schemas.openxmlformats.org/drawingml/2006/table">
            <a:tbl>
              <a:tblPr firstRow="1" bandRow="1">
                <a:tableStyleId>{21E4AEA4-8DFA-4A89-87EB-49C32662AFE0}</a:tableStyleId>
              </a:tblPr>
              <a:tblGrid>
                <a:gridCol w="1323071"/>
                <a:gridCol w="1339730"/>
                <a:gridCol w="766655"/>
                <a:gridCol w="676696"/>
                <a:gridCol w="664834"/>
                <a:gridCol w="853283"/>
                <a:gridCol w="1233730"/>
              </a:tblGrid>
              <a:tr h="370840">
                <a:tc>
                  <a:txBody>
                    <a:bodyPr/>
                    <a:lstStyle/>
                    <a:p>
                      <a:endParaRPr lang="en-US" dirty="0"/>
                    </a:p>
                  </a:txBody>
                  <a:tcPr/>
                </a:tc>
                <a:tc>
                  <a:txBody>
                    <a:bodyPr/>
                    <a:lstStyle/>
                    <a:p>
                      <a:pPr algn="ctr"/>
                      <a:r>
                        <a:rPr lang="en-US" dirty="0" smtClean="0"/>
                        <a:t>Aggregate</a:t>
                      </a:r>
                      <a:endParaRPr lang="en-US" dirty="0"/>
                    </a:p>
                  </a:txBody>
                  <a:tcPr anchor="ctr"/>
                </a:tc>
                <a:tc>
                  <a:txBody>
                    <a:bodyPr/>
                    <a:lstStyle/>
                    <a:p>
                      <a:pPr algn="ctr"/>
                      <a:r>
                        <a:rPr lang="en-US" dirty="0" smtClean="0"/>
                        <a:t>Walk</a:t>
                      </a:r>
                      <a:endParaRPr lang="en-US" dirty="0"/>
                    </a:p>
                  </a:txBody>
                  <a:tcPr anchor="ctr"/>
                </a:tc>
                <a:tc>
                  <a:txBody>
                    <a:bodyPr/>
                    <a:lstStyle/>
                    <a:p>
                      <a:pPr algn="ctr"/>
                      <a:r>
                        <a:rPr lang="en-US" dirty="0" smtClean="0"/>
                        <a:t>Jog</a:t>
                      </a:r>
                      <a:endParaRPr lang="en-US" dirty="0"/>
                    </a:p>
                  </a:txBody>
                  <a:tcPr anchor="ctr"/>
                </a:tc>
                <a:tc>
                  <a:txBody>
                    <a:bodyPr/>
                    <a:lstStyle/>
                    <a:p>
                      <a:pPr algn="ctr"/>
                      <a:r>
                        <a:rPr lang="en-US" dirty="0" smtClean="0"/>
                        <a:t>Up</a:t>
                      </a:r>
                      <a:endParaRPr lang="en-US" dirty="0"/>
                    </a:p>
                  </a:txBody>
                  <a:tcPr anchor="ctr"/>
                </a:tc>
                <a:tc>
                  <a:txBody>
                    <a:bodyPr/>
                    <a:lstStyle/>
                    <a:p>
                      <a:pPr algn="ctr"/>
                      <a:r>
                        <a:rPr lang="en-US" dirty="0" smtClean="0"/>
                        <a:t>Down</a:t>
                      </a:r>
                      <a:endParaRPr lang="en-US" dirty="0"/>
                    </a:p>
                  </a:txBody>
                  <a:tcPr anchor="ctr"/>
                </a:tc>
                <a:tc>
                  <a:txBody>
                    <a:bodyPr/>
                    <a:lstStyle/>
                    <a:p>
                      <a:pPr algn="ctr"/>
                      <a:r>
                        <a:rPr lang="en-US" dirty="0" smtClean="0"/>
                        <a:t>Aggregate</a:t>
                      </a:r>
                      <a:br>
                        <a:rPr lang="en-US" dirty="0" smtClean="0"/>
                      </a:br>
                      <a:r>
                        <a:rPr lang="en-US" dirty="0" smtClean="0"/>
                        <a:t>(Oracle)</a:t>
                      </a:r>
                      <a:endParaRPr lang="en-US" dirty="0"/>
                    </a:p>
                  </a:txBody>
                  <a:tcPr anchor="ctr"/>
                </a:tc>
              </a:tr>
              <a:tr h="370840">
                <a:tc>
                  <a:txBody>
                    <a:bodyPr/>
                    <a:lstStyle/>
                    <a:p>
                      <a:r>
                        <a:rPr lang="en-US" dirty="0" smtClean="0"/>
                        <a:t>J48</a:t>
                      </a:r>
                      <a:endParaRPr lang="en-US" dirty="0"/>
                    </a:p>
                  </a:txBody>
                  <a:tcPr/>
                </a:tc>
                <a:tc>
                  <a:txBody>
                    <a:bodyPr/>
                    <a:lstStyle/>
                    <a:p>
                      <a:pPr algn="ctr"/>
                      <a:r>
                        <a:rPr lang="en-US" dirty="0" smtClean="0"/>
                        <a:t>72.2</a:t>
                      </a:r>
                      <a:endParaRPr lang="en-US" dirty="0"/>
                    </a:p>
                  </a:txBody>
                  <a:tcPr/>
                </a:tc>
                <a:tc>
                  <a:txBody>
                    <a:bodyPr/>
                    <a:lstStyle/>
                    <a:p>
                      <a:pPr algn="ctr"/>
                      <a:r>
                        <a:rPr lang="en-US" dirty="0" smtClean="0"/>
                        <a:t>84.0</a:t>
                      </a:r>
                      <a:endParaRPr lang="en-US" dirty="0"/>
                    </a:p>
                  </a:txBody>
                  <a:tcPr/>
                </a:tc>
                <a:tc>
                  <a:txBody>
                    <a:bodyPr/>
                    <a:lstStyle/>
                    <a:p>
                      <a:pPr algn="ctr"/>
                      <a:r>
                        <a:rPr lang="en-US" dirty="0" smtClean="0"/>
                        <a:t>83.0</a:t>
                      </a:r>
                      <a:endParaRPr lang="en-US" dirty="0"/>
                    </a:p>
                  </a:txBody>
                  <a:tcPr/>
                </a:tc>
                <a:tc>
                  <a:txBody>
                    <a:bodyPr/>
                    <a:lstStyle/>
                    <a:p>
                      <a:pPr algn="ctr"/>
                      <a:r>
                        <a:rPr lang="en-US" dirty="0" smtClean="0"/>
                        <a:t>65.8</a:t>
                      </a:r>
                      <a:endParaRPr lang="en-US" dirty="0"/>
                    </a:p>
                  </a:txBody>
                  <a:tcPr/>
                </a:tc>
                <a:tc>
                  <a:txBody>
                    <a:bodyPr/>
                    <a:lstStyle/>
                    <a:p>
                      <a:pPr algn="ctr"/>
                      <a:r>
                        <a:rPr lang="en-US" dirty="0" smtClean="0"/>
                        <a:t>61.0</a:t>
                      </a:r>
                      <a:endParaRPr lang="en-US" dirty="0"/>
                    </a:p>
                  </a:txBody>
                  <a:tcPr/>
                </a:tc>
                <a:tc>
                  <a:txBody>
                    <a:bodyPr/>
                    <a:lstStyle/>
                    <a:p>
                      <a:pPr algn="ctr"/>
                      <a:r>
                        <a:rPr lang="en-US" dirty="0" smtClean="0"/>
                        <a:t>76.1</a:t>
                      </a:r>
                      <a:endParaRPr lang="en-US" dirty="0"/>
                    </a:p>
                  </a:txBody>
                  <a:tcPr/>
                </a:tc>
              </a:tr>
              <a:tr h="370840">
                <a:tc>
                  <a:txBody>
                    <a:bodyPr/>
                    <a:lstStyle/>
                    <a:p>
                      <a:r>
                        <a:rPr lang="en-US" dirty="0" smtClean="0"/>
                        <a:t>Neural Net</a:t>
                      </a:r>
                      <a:endParaRPr lang="en-US" dirty="0"/>
                    </a:p>
                  </a:txBody>
                  <a:tcPr/>
                </a:tc>
                <a:tc>
                  <a:txBody>
                    <a:bodyPr/>
                    <a:lstStyle/>
                    <a:p>
                      <a:pPr algn="ctr"/>
                      <a:r>
                        <a:rPr lang="en-US" dirty="0" smtClean="0"/>
                        <a:t>69.5</a:t>
                      </a:r>
                      <a:endParaRPr lang="en-US" dirty="0"/>
                    </a:p>
                  </a:txBody>
                  <a:tcPr/>
                </a:tc>
                <a:tc>
                  <a:txBody>
                    <a:bodyPr/>
                    <a:lstStyle/>
                    <a:p>
                      <a:pPr algn="ctr"/>
                      <a:r>
                        <a:rPr lang="en-US" dirty="0" smtClean="0"/>
                        <a:t>90.9</a:t>
                      </a:r>
                      <a:endParaRPr lang="en-US" dirty="0"/>
                    </a:p>
                  </a:txBody>
                  <a:tcPr/>
                </a:tc>
                <a:tc>
                  <a:txBody>
                    <a:bodyPr/>
                    <a:lstStyle/>
                    <a:p>
                      <a:pPr algn="ctr"/>
                      <a:r>
                        <a:rPr lang="en-US" dirty="0" smtClean="0"/>
                        <a:t>92.2</a:t>
                      </a:r>
                      <a:endParaRPr lang="en-US" dirty="0"/>
                    </a:p>
                  </a:txBody>
                  <a:tcPr/>
                </a:tc>
                <a:tc>
                  <a:txBody>
                    <a:bodyPr/>
                    <a:lstStyle/>
                    <a:p>
                      <a:pPr algn="ctr"/>
                      <a:r>
                        <a:rPr lang="en-US" dirty="0" smtClean="0"/>
                        <a:t>63.3</a:t>
                      </a:r>
                      <a:endParaRPr lang="en-US" dirty="0"/>
                    </a:p>
                  </a:txBody>
                  <a:tcPr/>
                </a:tc>
                <a:tc>
                  <a:txBody>
                    <a:bodyPr/>
                    <a:lstStyle/>
                    <a:p>
                      <a:pPr algn="ctr"/>
                      <a:r>
                        <a:rPr lang="en-US" dirty="0" smtClean="0"/>
                        <a:t>54.5</a:t>
                      </a:r>
                      <a:endParaRPr lang="en-US" dirty="0"/>
                    </a:p>
                  </a:txBody>
                  <a:tcPr/>
                </a:tc>
                <a:tc>
                  <a:txBody>
                    <a:bodyPr/>
                    <a:lstStyle/>
                    <a:p>
                      <a:pPr algn="ctr"/>
                      <a:r>
                        <a:rPr lang="en-US" dirty="0" smtClean="0"/>
                        <a:t>78.6</a:t>
                      </a:r>
                      <a:endParaRPr lang="en-US" dirty="0"/>
                    </a:p>
                  </a:txBody>
                  <a:tcPr/>
                </a:tc>
              </a:tr>
              <a:tr h="370840">
                <a:tc>
                  <a:txBody>
                    <a:bodyPr/>
                    <a:lstStyle/>
                    <a:p>
                      <a:r>
                        <a:rPr lang="en-US" dirty="0" smtClean="0"/>
                        <a:t>Straw Man</a:t>
                      </a:r>
                      <a:endParaRPr lang="en-US" dirty="0"/>
                    </a:p>
                  </a:txBody>
                  <a:tcPr/>
                </a:tc>
                <a:tc>
                  <a:txBody>
                    <a:bodyPr/>
                    <a:lstStyle/>
                    <a:p>
                      <a:pPr algn="ctr"/>
                      <a:r>
                        <a:rPr lang="en-US" dirty="0" smtClean="0"/>
                        <a:t>4.3</a:t>
                      </a:r>
                      <a:endParaRPr lang="en-US" dirty="0"/>
                    </a:p>
                  </a:txBody>
                  <a:tcPr/>
                </a:tc>
                <a:tc>
                  <a:txBody>
                    <a:bodyPr/>
                    <a:lstStyle/>
                    <a:p>
                      <a:pPr algn="ctr"/>
                      <a:r>
                        <a:rPr lang="en-US" dirty="0" smtClean="0"/>
                        <a:t>4.2</a:t>
                      </a:r>
                      <a:endParaRPr lang="en-US" dirty="0"/>
                    </a:p>
                  </a:txBody>
                  <a:tcPr/>
                </a:tc>
                <a:tc>
                  <a:txBody>
                    <a:bodyPr/>
                    <a:lstStyle/>
                    <a:p>
                      <a:pPr algn="ctr"/>
                      <a:r>
                        <a:rPr lang="en-US" dirty="0" smtClean="0"/>
                        <a:t>5.0</a:t>
                      </a:r>
                      <a:endParaRPr lang="en-US" dirty="0"/>
                    </a:p>
                  </a:txBody>
                  <a:tcPr/>
                </a:tc>
                <a:tc>
                  <a:txBody>
                    <a:bodyPr/>
                    <a:lstStyle/>
                    <a:p>
                      <a:pPr algn="ctr"/>
                      <a:r>
                        <a:rPr lang="en-US" dirty="0" smtClean="0"/>
                        <a:t>6.5</a:t>
                      </a:r>
                      <a:endParaRPr lang="en-US" dirty="0"/>
                    </a:p>
                  </a:txBody>
                  <a:tcPr/>
                </a:tc>
                <a:tc>
                  <a:txBody>
                    <a:bodyPr/>
                    <a:lstStyle/>
                    <a:p>
                      <a:pPr algn="ctr"/>
                      <a:r>
                        <a:rPr lang="en-US" dirty="0" smtClean="0"/>
                        <a:t>4.7</a:t>
                      </a:r>
                      <a:endParaRPr lang="en-US" dirty="0"/>
                    </a:p>
                  </a:txBody>
                  <a:tcPr/>
                </a:tc>
                <a:tc>
                  <a:txBody>
                    <a:bodyPr/>
                    <a:lstStyle/>
                    <a:p>
                      <a:pPr algn="ctr"/>
                      <a:r>
                        <a:rPr lang="en-US" dirty="0" smtClean="0"/>
                        <a:t>4.3</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94</a:t>
            </a:fld>
            <a:endParaRPr lang="en-US" dirty="0"/>
          </a:p>
        </p:txBody>
      </p:sp>
      <p:graphicFrame>
        <p:nvGraphicFramePr>
          <p:cNvPr id="8" name="Table 7"/>
          <p:cNvGraphicFramePr>
            <a:graphicFrameLocks noGrp="1"/>
          </p:cNvGraphicFramePr>
          <p:nvPr/>
        </p:nvGraphicFramePr>
        <p:xfrm>
          <a:off x="914400" y="4495800"/>
          <a:ext cx="7315200" cy="1381760"/>
        </p:xfrm>
        <a:graphic>
          <a:graphicData uri="http://schemas.openxmlformats.org/drawingml/2006/table">
            <a:tbl>
              <a:tblPr firstRow="1" bandRow="1">
                <a:tableStyleId>{21E4AEA4-8DFA-4A89-87EB-49C32662AFE0}</a:tableStyleId>
              </a:tblPr>
              <a:tblGrid>
                <a:gridCol w="1326986"/>
                <a:gridCol w="1343695"/>
                <a:gridCol w="778949"/>
                <a:gridCol w="772264"/>
                <a:gridCol w="951045"/>
                <a:gridCol w="855808"/>
                <a:gridCol w="1286453"/>
              </a:tblGrid>
              <a:tr h="370840">
                <a:tc>
                  <a:txBody>
                    <a:bodyPr/>
                    <a:lstStyle/>
                    <a:p>
                      <a:pPr algn="ctr"/>
                      <a:endParaRPr lang="en-US" dirty="0"/>
                    </a:p>
                  </a:txBody>
                  <a:tcPr/>
                </a:tc>
                <a:tc>
                  <a:txBody>
                    <a:bodyPr/>
                    <a:lstStyle/>
                    <a:p>
                      <a:pPr algn="ctr"/>
                      <a:r>
                        <a:rPr lang="en-US" dirty="0" smtClean="0"/>
                        <a:t>Aggregate</a:t>
                      </a:r>
                      <a:endParaRPr lang="en-US" dirty="0"/>
                    </a:p>
                  </a:txBody>
                  <a:tcPr/>
                </a:tc>
                <a:tc>
                  <a:txBody>
                    <a:bodyPr/>
                    <a:lstStyle/>
                    <a:p>
                      <a:pPr algn="ctr"/>
                      <a:r>
                        <a:rPr lang="en-US" dirty="0" smtClean="0"/>
                        <a:t>Walk</a:t>
                      </a:r>
                      <a:endParaRPr lang="en-US" dirty="0"/>
                    </a:p>
                  </a:txBody>
                  <a:tcPr/>
                </a:tc>
                <a:tc>
                  <a:txBody>
                    <a:bodyPr/>
                    <a:lstStyle/>
                    <a:p>
                      <a:pPr algn="ctr"/>
                      <a:r>
                        <a:rPr lang="en-US" dirty="0" smtClean="0"/>
                        <a:t>Jog</a:t>
                      </a:r>
                      <a:endParaRPr lang="en-US" dirty="0"/>
                    </a:p>
                  </a:txBody>
                  <a:tcPr/>
                </a:tc>
                <a:tc>
                  <a:txBody>
                    <a:bodyPr/>
                    <a:lstStyle/>
                    <a:p>
                      <a:pPr algn="ctr"/>
                      <a:r>
                        <a:rPr lang="en-US" dirty="0" smtClean="0"/>
                        <a:t>Up</a:t>
                      </a:r>
                      <a:endParaRPr lang="en-US" dirty="0"/>
                    </a:p>
                  </a:txBody>
                  <a:tcPr/>
                </a:tc>
                <a:tc>
                  <a:txBody>
                    <a:bodyPr/>
                    <a:lstStyle/>
                    <a:p>
                      <a:pPr algn="ctr"/>
                      <a:r>
                        <a:rPr lang="en-US" dirty="0" smtClean="0"/>
                        <a:t>Down</a:t>
                      </a:r>
                      <a:endParaRPr lang="en-US" dirty="0"/>
                    </a:p>
                  </a:txBody>
                  <a:tcPr/>
                </a:tc>
                <a:tc>
                  <a:txBody>
                    <a:bodyPr/>
                    <a:lstStyle/>
                    <a:p>
                      <a:pPr algn="ctr"/>
                      <a:r>
                        <a:rPr lang="en-US" dirty="0" smtClean="0"/>
                        <a:t>Aggregate</a:t>
                      </a:r>
                      <a:br>
                        <a:rPr lang="en-US" dirty="0" smtClean="0"/>
                      </a:br>
                      <a:r>
                        <a:rPr lang="en-US" dirty="0" smtClean="0"/>
                        <a:t>(Oracle)</a:t>
                      </a:r>
                      <a:endParaRPr lang="en-US" dirty="0"/>
                    </a:p>
                  </a:txBody>
                  <a:tcPr/>
                </a:tc>
              </a:tr>
              <a:tr h="370840">
                <a:tc>
                  <a:txBody>
                    <a:bodyPr/>
                    <a:lstStyle/>
                    <a:p>
                      <a:r>
                        <a:rPr lang="en-US" dirty="0" smtClean="0"/>
                        <a:t>J48</a:t>
                      </a:r>
                      <a:endParaRPr lang="en-US" dirty="0"/>
                    </a:p>
                  </a:txBody>
                  <a:tcPr/>
                </a:tc>
                <a:tc>
                  <a:txBody>
                    <a:bodyPr/>
                    <a:lstStyle/>
                    <a:p>
                      <a:pPr algn="ctr"/>
                      <a:r>
                        <a:rPr lang="en-US" dirty="0" smtClean="0"/>
                        <a:t>36/36</a:t>
                      </a:r>
                      <a:endParaRPr lang="en-US" dirty="0"/>
                    </a:p>
                  </a:txBody>
                  <a:tcPr/>
                </a:tc>
                <a:tc>
                  <a:txBody>
                    <a:bodyPr/>
                    <a:lstStyle/>
                    <a:p>
                      <a:pPr algn="ctr"/>
                      <a:r>
                        <a:rPr lang="en-US" dirty="0" smtClean="0"/>
                        <a:t>36/36</a:t>
                      </a:r>
                      <a:endParaRPr lang="en-US" dirty="0"/>
                    </a:p>
                  </a:txBody>
                  <a:tcPr/>
                </a:tc>
                <a:tc>
                  <a:txBody>
                    <a:bodyPr/>
                    <a:lstStyle/>
                    <a:p>
                      <a:pPr algn="ctr"/>
                      <a:r>
                        <a:rPr lang="en-US" dirty="0" smtClean="0"/>
                        <a:t>31/32</a:t>
                      </a:r>
                      <a:endParaRPr lang="en-US" dirty="0"/>
                    </a:p>
                  </a:txBody>
                  <a:tcPr/>
                </a:tc>
                <a:tc>
                  <a:txBody>
                    <a:bodyPr/>
                    <a:lstStyle/>
                    <a:p>
                      <a:pPr algn="ctr"/>
                      <a:r>
                        <a:rPr lang="en-US" dirty="0" smtClean="0"/>
                        <a:t>31/31</a:t>
                      </a:r>
                      <a:endParaRPr lang="en-US" dirty="0"/>
                    </a:p>
                  </a:txBody>
                  <a:tcPr/>
                </a:tc>
                <a:tc>
                  <a:txBody>
                    <a:bodyPr/>
                    <a:lstStyle/>
                    <a:p>
                      <a:pPr algn="ctr"/>
                      <a:r>
                        <a:rPr lang="en-US" dirty="0" smtClean="0"/>
                        <a:t>28/31</a:t>
                      </a:r>
                      <a:endParaRPr lang="en-US" dirty="0"/>
                    </a:p>
                  </a:txBody>
                  <a:tcPr/>
                </a:tc>
                <a:tc>
                  <a:txBody>
                    <a:bodyPr/>
                    <a:lstStyle/>
                    <a:p>
                      <a:pPr algn="ctr"/>
                      <a:r>
                        <a:rPr lang="en-US" dirty="0" smtClean="0"/>
                        <a:t>36/36</a:t>
                      </a:r>
                      <a:endParaRPr lang="en-US" dirty="0"/>
                    </a:p>
                  </a:txBody>
                  <a:tcPr/>
                </a:tc>
              </a:tr>
              <a:tr h="370840">
                <a:tc>
                  <a:txBody>
                    <a:bodyPr/>
                    <a:lstStyle/>
                    <a:p>
                      <a:r>
                        <a:rPr lang="en-US" dirty="0" smtClean="0"/>
                        <a:t>Neural Net</a:t>
                      </a:r>
                      <a:endParaRPr lang="en-US" dirty="0"/>
                    </a:p>
                  </a:txBody>
                  <a:tcPr/>
                </a:tc>
                <a:tc>
                  <a:txBody>
                    <a:bodyPr/>
                    <a:lstStyle/>
                    <a:p>
                      <a:pPr algn="ctr"/>
                      <a:r>
                        <a:rPr lang="en-US" dirty="0" smtClean="0"/>
                        <a:t>36/36</a:t>
                      </a:r>
                      <a:endParaRPr lang="en-US" dirty="0"/>
                    </a:p>
                  </a:txBody>
                  <a:tcPr/>
                </a:tc>
                <a:tc>
                  <a:txBody>
                    <a:bodyPr/>
                    <a:lstStyle/>
                    <a:p>
                      <a:pPr algn="ctr"/>
                      <a:r>
                        <a:rPr lang="en-US" dirty="0" smtClean="0"/>
                        <a:t>36/36</a:t>
                      </a:r>
                      <a:endParaRPr lang="en-US" dirty="0"/>
                    </a:p>
                  </a:txBody>
                  <a:tcPr/>
                </a:tc>
                <a:tc>
                  <a:txBody>
                    <a:bodyPr/>
                    <a:lstStyle/>
                    <a:p>
                      <a:pPr algn="ctr"/>
                      <a:r>
                        <a:rPr lang="en-US" dirty="0" smtClean="0"/>
                        <a:t>32/32</a:t>
                      </a:r>
                      <a:endParaRPr lang="en-US" dirty="0"/>
                    </a:p>
                  </a:txBody>
                  <a:tcPr/>
                </a:tc>
                <a:tc>
                  <a:txBody>
                    <a:bodyPr/>
                    <a:lstStyle/>
                    <a:p>
                      <a:pPr algn="ctr"/>
                      <a:r>
                        <a:rPr lang="en-US" dirty="0" smtClean="0"/>
                        <a:t>28.5/31</a:t>
                      </a:r>
                      <a:endParaRPr lang="en-US" dirty="0"/>
                    </a:p>
                  </a:txBody>
                  <a:tcPr/>
                </a:tc>
                <a:tc>
                  <a:txBody>
                    <a:bodyPr/>
                    <a:lstStyle/>
                    <a:p>
                      <a:pPr algn="ctr"/>
                      <a:r>
                        <a:rPr lang="en-US" dirty="0" smtClean="0"/>
                        <a:t>25/31</a:t>
                      </a:r>
                      <a:endParaRPr lang="en-US" dirty="0"/>
                    </a:p>
                  </a:txBody>
                  <a:tcPr/>
                </a:tc>
                <a:tc>
                  <a:txBody>
                    <a:bodyPr/>
                    <a:lstStyle/>
                    <a:p>
                      <a:pPr algn="ctr"/>
                      <a:r>
                        <a:rPr lang="en-US" dirty="0" smtClean="0"/>
                        <a:t>36/36</a:t>
                      </a:r>
                      <a:endParaRPr lang="en-US" dirty="0"/>
                    </a:p>
                  </a:txBody>
                  <a:tcPr/>
                </a:tc>
              </a:tr>
            </a:tbl>
          </a:graphicData>
        </a:graphic>
      </p:graphicFrame>
      <p:sp>
        <p:nvSpPr>
          <p:cNvPr id="9" name="TextBox 8"/>
          <p:cNvSpPr txBox="1"/>
          <p:nvPr/>
        </p:nvSpPr>
        <p:spPr>
          <a:xfrm>
            <a:off x="2667000" y="3810000"/>
            <a:ext cx="3810000" cy="369332"/>
          </a:xfrm>
          <a:prstGeom prst="rect">
            <a:avLst/>
          </a:prstGeom>
          <a:noFill/>
        </p:spPr>
        <p:txBody>
          <a:bodyPr wrap="square" rtlCol="0">
            <a:spAutoFit/>
          </a:bodyPr>
          <a:lstStyle/>
          <a:p>
            <a:r>
              <a:rPr lang="en-US" dirty="0" smtClean="0">
                <a:solidFill>
                  <a:schemeClr val="bg1"/>
                </a:solidFill>
              </a:rPr>
              <a:t>Based on 10 second test samples</a:t>
            </a:r>
            <a:endParaRPr lang="en-US" dirty="0">
              <a:solidFill>
                <a:schemeClr val="bg1"/>
              </a:solidFill>
            </a:endParaRPr>
          </a:p>
        </p:txBody>
      </p:sp>
      <p:sp>
        <p:nvSpPr>
          <p:cNvPr id="10" name="TextBox 9"/>
          <p:cNvSpPr txBox="1"/>
          <p:nvPr/>
        </p:nvSpPr>
        <p:spPr>
          <a:xfrm>
            <a:off x="2057400" y="5955268"/>
            <a:ext cx="5943600" cy="369332"/>
          </a:xfrm>
          <a:prstGeom prst="rect">
            <a:avLst/>
          </a:prstGeom>
          <a:noFill/>
        </p:spPr>
        <p:txBody>
          <a:bodyPr wrap="square" rtlCol="0">
            <a:spAutoFit/>
          </a:bodyPr>
          <a:lstStyle/>
          <a:p>
            <a:r>
              <a:rPr lang="en-US" dirty="0" smtClean="0">
                <a:solidFill>
                  <a:schemeClr val="bg1"/>
                </a:solidFill>
              </a:rPr>
              <a:t>Based on most frequent prediction for 5-10 minutes of data</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448"/>
            <a:ext cx="8839200" cy="1252728"/>
          </a:xfrm>
        </p:spPr>
        <p:txBody>
          <a:bodyPr>
            <a:noAutofit/>
          </a:bodyPr>
          <a:lstStyle/>
          <a:p>
            <a:r>
              <a:rPr lang="en-US" sz="3800" dirty="0" smtClean="0"/>
              <a:t>WISDM Biometric Authentication Results</a:t>
            </a:r>
            <a:endParaRPr lang="en-US" sz="3800" dirty="0"/>
          </a:p>
        </p:txBody>
      </p:sp>
      <p:sp>
        <p:nvSpPr>
          <p:cNvPr id="3" name="Content Placeholder 2"/>
          <p:cNvSpPr>
            <a:spLocks noGrp="1"/>
          </p:cNvSpPr>
          <p:nvPr>
            <p:ph idx="1"/>
          </p:nvPr>
        </p:nvSpPr>
        <p:spPr/>
        <p:txBody>
          <a:bodyPr/>
          <a:lstStyle/>
          <a:p>
            <a:r>
              <a:rPr lang="en-US" dirty="0" smtClean="0"/>
              <a:t>Authentication results:</a:t>
            </a:r>
          </a:p>
          <a:p>
            <a:pPr lvl="1"/>
            <a:r>
              <a:rPr lang="en-US" dirty="0" smtClean="0"/>
              <a:t>Positive authentication of a user</a:t>
            </a:r>
          </a:p>
          <a:p>
            <a:pPr lvl="2"/>
            <a:r>
              <a:rPr lang="en-US" dirty="0" smtClean="0"/>
              <a:t>10 second sample: ~85%</a:t>
            </a:r>
          </a:p>
          <a:p>
            <a:pPr lvl="2"/>
            <a:r>
              <a:rPr lang="en-US" dirty="0" smtClean="0"/>
              <a:t>Most frequent class over 5-10 min: 100%</a:t>
            </a:r>
          </a:p>
          <a:p>
            <a:pPr lvl="1"/>
            <a:r>
              <a:rPr lang="en-US" dirty="0" smtClean="0"/>
              <a:t>Negative Authentication of a user (an imposter)</a:t>
            </a:r>
          </a:p>
          <a:p>
            <a:pPr lvl="2"/>
            <a:r>
              <a:rPr lang="en-US" dirty="0" smtClean="0"/>
              <a:t>10 second sample: ~96%</a:t>
            </a:r>
          </a:p>
          <a:p>
            <a:pPr lvl="2"/>
            <a:r>
              <a:rPr lang="en-US" dirty="0" smtClean="0"/>
              <a:t>Most frequent class over 5-10 min: 100%</a:t>
            </a:r>
          </a:p>
          <a:p>
            <a:pPr>
              <a:spcBef>
                <a:spcPts val="1200"/>
              </a:spcBef>
            </a:pPr>
            <a:r>
              <a:rPr lang="en-US" dirty="0" smtClean="0"/>
              <a:t>Near perfect results extend for unpublished results with 200 subjects (for id and </a:t>
            </a:r>
            <a:r>
              <a:rPr lang="en-US" dirty="0" err="1" smtClean="0"/>
              <a:t>authent</a:t>
            </a:r>
            <a:r>
              <a:rPr lang="en-US" dirty="0" smtClean="0"/>
              <a:t>.)</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95</a:t>
            </a:fld>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Biometrics and User Traits</a:t>
            </a:r>
            <a:endParaRPr lang="en-US" dirty="0"/>
          </a:p>
        </p:txBody>
      </p:sp>
      <p:sp>
        <p:nvSpPr>
          <p:cNvPr id="3" name="Content Placeholder 2"/>
          <p:cNvSpPr>
            <a:spLocks noGrp="1"/>
          </p:cNvSpPr>
          <p:nvPr>
            <p:ph idx="1"/>
          </p:nvPr>
        </p:nvSpPr>
        <p:spPr/>
        <p:txBody>
          <a:bodyPr>
            <a:normAutofit lnSpcReduction="10000"/>
          </a:bodyPr>
          <a:lstStyle/>
          <a:p>
            <a:r>
              <a:rPr lang="en-US" dirty="0" smtClean="0"/>
              <a:t>Soft biometrics traits are not distinctive enough for identification unless combined with other  traits </a:t>
            </a:r>
          </a:p>
          <a:p>
            <a:pPr lvl="1"/>
            <a:r>
              <a:rPr lang="en-US" dirty="0" smtClean="0"/>
              <a:t>Sex, height, weight, …</a:t>
            </a:r>
          </a:p>
          <a:p>
            <a:pPr>
              <a:spcBef>
                <a:spcPts val="600"/>
              </a:spcBef>
            </a:pPr>
            <a:r>
              <a:rPr lang="en-US" dirty="0" smtClean="0"/>
              <a:t>But do we have better uses for these “soft” traits than for identification?</a:t>
            </a:r>
          </a:p>
          <a:p>
            <a:pPr lvl="1">
              <a:spcBef>
                <a:spcPts val="600"/>
              </a:spcBef>
            </a:pPr>
            <a:r>
              <a:rPr lang="en-US" dirty="0" smtClean="0"/>
              <a:t>As data miners, of course we do!</a:t>
            </a:r>
          </a:p>
          <a:p>
            <a:pPr lvl="1">
              <a:spcBef>
                <a:spcPts val="600"/>
              </a:spcBef>
            </a:pPr>
            <a:r>
              <a:rPr lang="en-US" dirty="0" smtClean="0"/>
              <a:t>We want to know </a:t>
            </a:r>
            <a:r>
              <a:rPr lang="en-US" u="sng" dirty="0" smtClean="0"/>
              <a:t>everything</a:t>
            </a:r>
            <a:r>
              <a:rPr lang="en-US" dirty="0" smtClean="0"/>
              <a:t> we possibly can about a person. Somehow we will exploit this.</a:t>
            </a:r>
          </a:p>
          <a:p>
            <a:pPr lvl="2">
              <a:spcBef>
                <a:spcPts val="600"/>
              </a:spcBef>
            </a:pPr>
            <a:r>
              <a:rPr lang="en-US" dirty="0" smtClean="0"/>
              <a:t>We could use weight to improve calories burned </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Expanding the Definition of Trait</a:t>
            </a:r>
            <a:endParaRPr lang="en-US" dirty="0"/>
          </a:p>
        </p:txBody>
      </p:sp>
      <p:sp>
        <p:nvSpPr>
          <p:cNvPr id="3" name="Content Placeholder 2"/>
          <p:cNvSpPr>
            <a:spLocks noGrp="1"/>
          </p:cNvSpPr>
          <p:nvPr>
            <p:ph idx="1"/>
          </p:nvPr>
        </p:nvSpPr>
        <p:spPr>
          <a:xfrm>
            <a:off x="381000" y="1775191"/>
            <a:ext cx="8534400" cy="4625609"/>
          </a:xfrm>
        </p:spPr>
        <p:txBody>
          <a:bodyPr>
            <a:normAutofit/>
          </a:bodyPr>
          <a:lstStyle/>
          <a:p>
            <a:r>
              <a:rPr lang="en-US" dirty="0" smtClean="0"/>
              <a:t>Normally think about traits as being:</a:t>
            </a:r>
          </a:p>
          <a:p>
            <a:pPr lvl="1"/>
            <a:r>
              <a:rPr lang="en-US" dirty="0" smtClean="0"/>
              <a:t>Unchanging: race, skin color, eye color, etc.</a:t>
            </a:r>
          </a:p>
          <a:p>
            <a:pPr lvl="1"/>
            <a:r>
              <a:rPr lang="en-US" dirty="0" smtClean="0"/>
              <a:t> Slow changing: Height, weight, etc.</a:t>
            </a:r>
          </a:p>
          <a:p>
            <a:r>
              <a:rPr lang="en-US" dirty="0" smtClean="0"/>
              <a:t>But want to know everything about a person:</a:t>
            </a:r>
          </a:p>
          <a:p>
            <a:pPr lvl="1"/>
            <a:r>
              <a:rPr lang="en-US" dirty="0" smtClean="0"/>
              <a:t>What they wear, how they feel, if they are tired, etc.</a:t>
            </a:r>
          </a:p>
          <a:p>
            <a:r>
              <a:rPr lang="en-US" dirty="0" smtClean="0"/>
              <a:t>I have not seen this goal stated in context of mobile sensor data mining</a:t>
            </a:r>
          </a:p>
          <a:p>
            <a:pPr lvl="1"/>
            <a:r>
              <a:rPr lang="en-US" dirty="0" smtClean="0"/>
              <a:t>It is the focus of </a:t>
            </a:r>
            <a:r>
              <a:rPr lang="en-US" i="1" dirty="0" smtClean="0"/>
              <a:t>Identifying user traits by mining smart phone accelerometer data</a:t>
            </a:r>
            <a:r>
              <a:rPr lang="en-US" baseline="30000" dirty="0" smtClean="0"/>
              <a:t>26</a:t>
            </a:r>
            <a:endParaRPr lang="en-US" dirty="0"/>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97</a:t>
            </a:fld>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WISDM Trait Identification</a:t>
            </a:r>
            <a:r>
              <a:rPr lang="en-US" sz="3600" baseline="30000" dirty="0" smtClean="0">
                <a:latin typeface="Arial" pitchFamily="34" charset="0"/>
                <a:cs typeface="Arial" pitchFamily="34" charset="0"/>
              </a:rPr>
              <a:t>26</a:t>
            </a:r>
            <a:endParaRPr lang="en-US" sz="3600" baseline="30000"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r>
              <a:rPr lang="en-US" dirty="0" smtClean="0"/>
              <a:t>Data collected from ~70 people</a:t>
            </a:r>
          </a:p>
          <a:p>
            <a:pPr lvl="1"/>
            <a:r>
              <a:rPr lang="en-US" dirty="0" smtClean="0"/>
              <a:t>Accelerometer and survey data</a:t>
            </a:r>
          </a:p>
          <a:p>
            <a:pPr lvl="1"/>
            <a:r>
              <a:rPr lang="en-US" dirty="0" smtClean="0"/>
              <a:t>Survey data includes anything we could think of that might somehow be predictable</a:t>
            </a:r>
          </a:p>
          <a:p>
            <a:pPr lvl="2"/>
            <a:r>
              <a:rPr lang="en-US" dirty="0" smtClean="0"/>
              <a:t>Sex, height, weight, age, race, handedness, disability</a:t>
            </a:r>
          </a:p>
          <a:p>
            <a:pPr lvl="2"/>
            <a:r>
              <a:rPr lang="en-US" dirty="0" smtClean="0"/>
              <a:t>Type of area grew up in {rural, suburban, urban}</a:t>
            </a:r>
          </a:p>
          <a:p>
            <a:pPr lvl="2"/>
            <a:r>
              <a:rPr lang="en-US" dirty="0" smtClean="0"/>
              <a:t>Shoe size, footwear type, size of heels, type of clothing</a:t>
            </a:r>
          </a:p>
          <a:p>
            <a:pPr lvl="2"/>
            <a:r>
              <a:rPr lang="en-US" dirty="0" smtClean="0"/>
              <a:t># hours academic work , # hours exercise</a:t>
            </a:r>
          </a:p>
          <a:p>
            <a:pPr lvl="1"/>
            <a:r>
              <a:rPr lang="en-US" dirty="0" smtClean="0"/>
              <a:t>Too few subjects investigate all factors</a:t>
            </a:r>
          </a:p>
          <a:p>
            <a:pPr lvl="2"/>
            <a:r>
              <a:rPr lang="en-US" dirty="0" smtClean="0"/>
              <a:t>Many were not predictable (maybe with more data)</a:t>
            </a:r>
          </a:p>
        </p:txBody>
      </p:sp>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98</a:t>
            </a:fld>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WISDM Trait Identification Results</a:t>
            </a:r>
            <a:endParaRPr lang="en-US" dirty="0"/>
          </a:p>
        </p:txBody>
      </p:sp>
      <p:graphicFrame>
        <p:nvGraphicFramePr>
          <p:cNvPr id="7" name="Content Placeholder 6"/>
          <p:cNvGraphicFramePr>
            <a:graphicFrameLocks noGrp="1"/>
          </p:cNvGraphicFramePr>
          <p:nvPr>
            <p:ph idx="1"/>
          </p:nvPr>
        </p:nvGraphicFramePr>
        <p:xfrm>
          <a:off x="2548920" y="1828800"/>
          <a:ext cx="3699480" cy="1752601"/>
        </p:xfrm>
        <a:graphic>
          <a:graphicData uri="http://schemas.openxmlformats.org/drawingml/2006/table">
            <a:tbl>
              <a:tblPr firstRow="1" bandRow="1">
                <a:tableStyleId>{21E4AEA4-8DFA-4A89-87EB-49C32662AFE0}</a:tableStyleId>
              </a:tblPr>
              <a:tblGrid>
                <a:gridCol w="1497647"/>
                <a:gridCol w="887730"/>
                <a:gridCol w="1314103"/>
              </a:tblGrid>
              <a:tr h="830179">
                <a:tc>
                  <a:txBody>
                    <a:bodyPr/>
                    <a:lstStyle/>
                    <a:p>
                      <a:pPr algn="ctr"/>
                      <a:r>
                        <a:rPr lang="en-US" sz="2400" dirty="0" smtClean="0"/>
                        <a:t>Accuracy </a:t>
                      </a:r>
                      <a:br>
                        <a:rPr lang="en-US" sz="2400" dirty="0" smtClean="0"/>
                      </a:br>
                      <a:r>
                        <a:rPr lang="en-US" sz="2400" dirty="0" smtClean="0"/>
                        <a:t>71.2%</a:t>
                      </a:r>
                      <a:endParaRPr lang="en-US" sz="2400" dirty="0"/>
                    </a:p>
                  </a:txBody>
                  <a:tcPr anchor="ctr"/>
                </a:tc>
                <a:tc>
                  <a:txBody>
                    <a:bodyPr/>
                    <a:lstStyle/>
                    <a:p>
                      <a:pPr algn="ctr"/>
                      <a:r>
                        <a:rPr lang="en-US" sz="2400" dirty="0" smtClean="0"/>
                        <a:t>Male</a:t>
                      </a:r>
                      <a:endParaRPr lang="en-US" sz="2400" dirty="0"/>
                    </a:p>
                  </a:txBody>
                  <a:tcPr anchor="ctr"/>
                </a:tc>
                <a:tc>
                  <a:txBody>
                    <a:bodyPr/>
                    <a:lstStyle/>
                    <a:p>
                      <a:pPr algn="ctr"/>
                      <a:r>
                        <a:rPr lang="en-US" sz="2400" dirty="0" smtClean="0"/>
                        <a:t>Female</a:t>
                      </a:r>
                      <a:endParaRPr lang="en-US" sz="2400" dirty="0"/>
                    </a:p>
                  </a:txBody>
                  <a:tcPr anchor="ctr"/>
                </a:tc>
              </a:tr>
              <a:tr h="461211">
                <a:tc>
                  <a:txBody>
                    <a:bodyPr/>
                    <a:lstStyle/>
                    <a:p>
                      <a:r>
                        <a:rPr lang="en-US" sz="2400" dirty="0" smtClean="0"/>
                        <a:t>Male</a:t>
                      </a:r>
                      <a:endParaRPr lang="en-US" sz="2400" dirty="0"/>
                    </a:p>
                  </a:txBody>
                  <a:tcPr/>
                </a:tc>
                <a:tc>
                  <a:txBody>
                    <a:bodyPr/>
                    <a:lstStyle/>
                    <a:p>
                      <a:pPr algn="ctr"/>
                      <a:r>
                        <a:rPr lang="en-US" sz="2400" dirty="0" smtClean="0"/>
                        <a:t>31</a:t>
                      </a:r>
                      <a:endParaRPr lang="en-US" sz="2400" dirty="0"/>
                    </a:p>
                  </a:txBody>
                  <a:tcPr/>
                </a:tc>
                <a:tc>
                  <a:txBody>
                    <a:bodyPr/>
                    <a:lstStyle/>
                    <a:p>
                      <a:pPr algn="ctr"/>
                      <a:r>
                        <a:rPr lang="en-US" sz="2400" dirty="0" smtClean="0"/>
                        <a:t>7</a:t>
                      </a:r>
                      <a:endParaRPr lang="en-US" sz="2400" dirty="0"/>
                    </a:p>
                  </a:txBody>
                  <a:tcPr/>
                </a:tc>
              </a:tr>
              <a:tr h="461211">
                <a:tc>
                  <a:txBody>
                    <a:bodyPr/>
                    <a:lstStyle/>
                    <a:p>
                      <a:r>
                        <a:rPr lang="en-US" sz="2400" dirty="0" smtClean="0"/>
                        <a:t>Female</a:t>
                      </a:r>
                      <a:endParaRPr lang="en-US" sz="2400" dirty="0"/>
                    </a:p>
                  </a:txBody>
                  <a:tcPr/>
                </a:tc>
                <a:tc>
                  <a:txBody>
                    <a:bodyPr/>
                    <a:lstStyle/>
                    <a:p>
                      <a:pPr algn="ctr"/>
                      <a:r>
                        <a:rPr lang="en-US" sz="2400" dirty="0" smtClean="0"/>
                        <a:t>12</a:t>
                      </a:r>
                      <a:endParaRPr lang="en-US" sz="2400" dirty="0"/>
                    </a:p>
                  </a:txBody>
                  <a:tcPr/>
                </a:tc>
                <a:tc>
                  <a:txBody>
                    <a:bodyPr/>
                    <a:lstStyle/>
                    <a:p>
                      <a:pPr algn="ctr"/>
                      <a:r>
                        <a:rPr lang="en-US" sz="2400" dirty="0" smtClean="0"/>
                        <a:t>16</a:t>
                      </a:r>
                      <a:endParaRPr lang="en-US" sz="2400" dirty="0"/>
                    </a:p>
                  </a:txBody>
                  <a:tcPr/>
                </a:tc>
              </a:tr>
            </a:tbl>
          </a:graphicData>
        </a:graphic>
      </p:graphicFrame>
      <p:sp>
        <p:nvSpPr>
          <p:cNvPr id="4" name="Date Placeholder 3"/>
          <p:cNvSpPr>
            <a:spLocks noGrp="1"/>
          </p:cNvSpPr>
          <p:nvPr>
            <p:ph type="dt" sz="half" idx="10"/>
          </p:nvPr>
        </p:nvSpPr>
        <p:spPr/>
        <p:txBody>
          <a:bodyPr/>
          <a:lstStyle/>
          <a:p>
            <a:r>
              <a:rPr lang="en-US" smtClean="0"/>
              <a:t>7/23/2014</a:t>
            </a:r>
            <a:endParaRPr lang="en-US" dirty="0"/>
          </a:p>
        </p:txBody>
      </p:sp>
      <p:sp>
        <p:nvSpPr>
          <p:cNvPr id="5" name="Footer Placeholder 4"/>
          <p:cNvSpPr>
            <a:spLocks noGrp="1"/>
          </p:cNvSpPr>
          <p:nvPr>
            <p:ph type="ftr" sz="quarter" idx="11"/>
          </p:nvPr>
        </p:nvSpPr>
        <p:spPr/>
        <p:txBody>
          <a:bodyPr/>
          <a:lstStyle/>
          <a:p>
            <a:r>
              <a:rPr lang="en-US" smtClean="0"/>
              <a:t>Gary M. Weiss         DMIN/WORLDCOMP  '14 Tutorial</a:t>
            </a:r>
            <a:endParaRPr lang="en-US" dirty="0"/>
          </a:p>
        </p:txBody>
      </p:sp>
      <p:sp>
        <p:nvSpPr>
          <p:cNvPr id="6" name="Slide Number Placeholder 5"/>
          <p:cNvSpPr>
            <a:spLocks noGrp="1"/>
          </p:cNvSpPr>
          <p:nvPr>
            <p:ph type="sldNum" sz="quarter" idx="12"/>
          </p:nvPr>
        </p:nvSpPr>
        <p:spPr/>
        <p:txBody>
          <a:bodyPr/>
          <a:lstStyle/>
          <a:p>
            <a:fld id="{13EEC2AF-DB56-4B97-A4EE-4677677E2903}" type="slidenum">
              <a:rPr lang="en-US" smtClean="0"/>
              <a:pPr/>
              <a:t>99</a:t>
            </a:fld>
            <a:endParaRPr lang="en-US" dirty="0"/>
          </a:p>
        </p:txBody>
      </p:sp>
      <p:graphicFrame>
        <p:nvGraphicFramePr>
          <p:cNvPr id="8" name="Table 7"/>
          <p:cNvGraphicFramePr>
            <a:graphicFrameLocks noGrp="1"/>
          </p:cNvGraphicFramePr>
          <p:nvPr/>
        </p:nvGraphicFramePr>
        <p:xfrm>
          <a:off x="457200" y="3962400"/>
          <a:ext cx="3897850" cy="1737360"/>
        </p:xfrm>
        <a:graphic>
          <a:graphicData uri="http://schemas.openxmlformats.org/drawingml/2006/table">
            <a:tbl>
              <a:tblPr firstRow="1" bandRow="1">
                <a:tableStyleId>{21E4AEA4-8DFA-4A89-87EB-49C32662AFE0}</a:tableStyleId>
              </a:tblPr>
              <a:tblGrid>
                <a:gridCol w="1434147"/>
                <a:gridCol w="982980"/>
                <a:gridCol w="1480723"/>
              </a:tblGrid>
              <a:tr h="534202">
                <a:tc>
                  <a:txBody>
                    <a:bodyPr/>
                    <a:lstStyle/>
                    <a:p>
                      <a:pPr algn="ctr"/>
                      <a:r>
                        <a:rPr lang="en-US" sz="2400" dirty="0" smtClean="0"/>
                        <a:t>Accuracy</a:t>
                      </a:r>
                      <a:br>
                        <a:rPr lang="en-US" sz="2400" dirty="0" smtClean="0"/>
                      </a:br>
                      <a:r>
                        <a:rPr lang="en-US" sz="2400" dirty="0" smtClean="0"/>
                        <a:t>83.3%</a:t>
                      </a:r>
                      <a:endParaRPr lang="en-US" sz="2400" dirty="0"/>
                    </a:p>
                  </a:txBody>
                  <a:tcPr/>
                </a:tc>
                <a:tc>
                  <a:txBody>
                    <a:bodyPr/>
                    <a:lstStyle/>
                    <a:p>
                      <a:pPr algn="ctr"/>
                      <a:r>
                        <a:rPr lang="en-US" sz="2400" dirty="0" smtClean="0"/>
                        <a:t>Short</a:t>
                      </a:r>
                      <a:endParaRPr lang="en-US" sz="2400" dirty="0"/>
                    </a:p>
                  </a:txBody>
                  <a:tcPr/>
                </a:tc>
                <a:tc>
                  <a:txBody>
                    <a:bodyPr/>
                    <a:lstStyle/>
                    <a:p>
                      <a:pPr algn="ctr"/>
                      <a:r>
                        <a:rPr lang="en-US" sz="2400" dirty="0" smtClean="0"/>
                        <a:t>Tall</a:t>
                      </a:r>
                      <a:endParaRPr lang="en-US" sz="2400" dirty="0"/>
                    </a:p>
                  </a:txBody>
                  <a:tcPr/>
                </a:tc>
              </a:tr>
              <a:tr h="296779">
                <a:tc>
                  <a:txBody>
                    <a:bodyPr/>
                    <a:lstStyle/>
                    <a:p>
                      <a:r>
                        <a:rPr lang="en-US" sz="2400" dirty="0" smtClean="0"/>
                        <a:t>Short</a:t>
                      </a:r>
                      <a:endParaRPr lang="en-US" sz="2400" dirty="0"/>
                    </a:p>
                  </a:txBody>
                  <a:tcPr/>
                </a:tc>
                <a:tc>
                  <a:txBody>
                    <a:bodyPr/>
                    <a:lstStyle/>
                    <a:p>
                      <a:pPr algn="ctr"/>
                      <a:r>
                        <a:rPr lang="en-US" sz="2400" dirty="0" smtClean="0"/>
                        <a:t>15</a:t>
                      </a:r>
                      <a:endParaRPr lang="en-US" sz="2400" dirty="0"/>
                    </a:p>
                  </a:txBody>
                  <a:tcPr/>
                </a:tc>
                <a:tc>
                  <a:txBody>
                    <a:bodyPr/>
                    <a:lstStyle/>
                    <a:p>
                      <a:pPr algn="ctr"/>
                      <a:r>
                        <a:rPr lang="en-US" sz="2400" dirty="0" smtClean="0"/>
                        <a:t>5</a:t>
                      </a:r>
                      <a:endParaRPr lang="en-US" sz="2400" dirty="0"/>
                    </a:p>
                  </a:txBody>
                  <a:tcPr/>
                </a:tc>
              </a:tr>
              <a:tr h="296779">
                <a:tc>
                  <a:txBody>
                    <a:bodyPr/>
                    <a:lstStyle/>
                    <a:p>
                      <a:r>
                        <a:rPr lang="en-US" sz="2400" dirty="0" smtClean="0"/>
                        <a:t>Tall</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20</a:t>
                      </a:r>
                      <a:endParaRPr lang="en-US" sz="2400" dirty="0"/>
                    </a:p>
                  </a:txBody>
                  <a:tcPr/>
                </a:tc>
              </a:tr>
            </a:tbl>
          </a:graphicData>
        </a:graphic>
      </p:graphicFrame>
      <p:graphicFrame>
        <p:nvGraphicFramePr>
          <p:cNvPr id="10" name="Table 9"/>
          <p:cNvGraphicFramePr>
            <a:graphicFrameLocks noGrp="1"/>
          </p:cNvGraphicFramePr>
          <p:nvPr/>
        </p:nvGraphicFramePr>
        <p:xfrm>
          <a:off x="4724400" y="3962400"/>
          <a:ext cx="4082290" cy="1737360"/>
        </p:xfrm>
        <a:graphic>
          <a:graphicData uri="http://schemas.openxmlformats.org/drawingml/2006/table">
            <a:tbl>
              <a:tblPr firstRow="1" bandRow="1">
                <a:tableStyleId>{21E4AEA4-8DFA-4A89-87EB-49C32662AFE0}</a:tableStyleId>
              </a:tblPr>
              <a:tblGrid>
                <a:gridCol w="1447801"/>
                <a:gridCol w="1219200"/>
                <a:gridCol w="1415289"/>
              </a:tblGrid>
              <a:tr h="370840">
                <a:tc>
                  <a:txBody>
                    <a:bodyPr/>
                    <a:lstStyle/>
                    <a:p>
                      <a:pPr algn="ctr"/>
                      <a:r>
                        <a:rPr lang="en-US" sz="2400" dirty="0" smtClean="0"/>
                        <a:t>Accuracy</a:t>
                      </a:r>
                      <a:br>
                        <a:rPr lang="en-US" sz="2400" dirty="0" smtClean="0"/>
                      </a:br>
                      <a:r>
                        <a:rPr lang="en-US" sz="2400" dirty="0" smtClean="0"/>
                        <a:t>78.9%</a:t>
                      </a:r>
                      <a:endParaRPr lang="en-US" sz="2400" dirty="0"/>
                    </a:p>
                  </a:txBody>
                  <a:tcPr/>
                </a:tc>
                <a:tc>
                  <a:txBody>
                    <a:bodyPr/>
                    <a:lstStyle/>
                    <a:p>
                      <a:pPr algn="ctr"/>
                      <a:r>
                        <a:rPr lang="en-US" sz="2400" dirty="0" smtClean="0"/>
                        <a:t>Light</a:t>
                      </a:r>
                      <a:endParaRPr lang="en-US" sz="2400" dirty="0"/>
                    </a:p>
                  </a:txBody>
                  <a:tcPr/>
                </a:tc>
                <a:tc>
                  <a:txBody>
                    <a:bodyPr/>
                    <a:lstStyle/>
                    <a:p>
                      <a:pPr algn="ctr"/>
                      <a:r>
                        <a:rPr lang="en-US" sz="2400" dirty="0" smtClean="0"/>
                        <a:t>Heavy</a:t>
                      </a:r>
                      <a:endParaRPr lang="en-US" sz="2400" dirty="0"/>
                    </a:p>
                  </a:txBody>
                  <a:tcPr/>
                </a:tc>
              </a:tr>
              <a:tr h="370840">
                <a:tc>
                  <a:txBody>
                    <a:bodyPr/>
                    <a:lstStyle/>
                    <a:p>
                      <a:r>
                        <a:rPr lang="en-US" sz="2400" dirty="0" smtClean="0"/>
                        <a:t>Light</a:t>
                      </a:r>
                      <a:endParaRPr lang="en-US" sz="2400" dirty="0"/>
                    </a:p>
                  </a:txBody>
                  <a:tcPr/>
                </a:tc>
                <a:tc>
                  <a:txBody>
                    <a:bodyPr/>
                    <a:lstStyle/>
                    <a:p>
                      <a:pPr algn="ctr"/>
                      <a:r>
                        <a:rPr lang="en-US" sz="2400" dirty="0" smtClean="0"/>
                        <a:t>13</a:t>
                      </a:r>
                      <a:endParaRPr lang="en-US" sz="2400" dirty="0"/>
                    </a:p>
                  </a:txBody>
                  <a:tcPr/>
                </a:tc>
                <a:tc>
                  <a:txBody>
                    <a:bodyPr/>
                    <a:lstStyle/>
                    <a:p>
                      <a:pPr algn="ctr"/>
                      <a:r>
                        <a:rPr lang="en-US" sz="2400" dirty="0" smtClean="0"/>
                        <a:t>7</a:t>
                      </a:r>
                      <a:endParaRPr lang="en-US" sz="2400" dirty="0"/>
                    </a:p>
                  </a:txBody>
                  <a:tcPr/>
                </a:tc>
              </a:tr>
              <a:tr h="370840">
                <a:tc>
                  <a:txBody>
                    <a:bodyPr/>
                    <a:lstStyle/>
                    <a:p>
                      <a:r>
                        <a:rPr lang="en-US" sz="2400" dirty="0" smtClean="0"/>
                        <a:t>Heavy</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17</a:t>
                      </a:r>
                      <a:endParaRPr lang="en-US" sz="2400" dirty="0"/>
                    </a:p>
                  </a:txBody>
                  <a:tcPr/>
                </a:tc>
              </a:tr>
            </a:tbl>
          </a:graphicData>
        </a:graphic>
      </p:graphicFrame>
      <p:sp>
        <p:nvSpPr>
          <p:cNvPr id="11" name="TextBox 10"/>
          <p:cNvSpPr txBox="1"/>
          <p:nvPr/>
        </p:nvSpPr>
        <p:spPr>
          <a:xfrm>
            <a:off x="762000" y="5943600"/>
            <a:ext cx="7315200" cy="369332"/>
          </a:xfrm>
          <a:prstGeom prst="rect">
            <a:avLst/>
          </a:prstGeom>
          <a:noFill/>
        </p:spPr>
        <p:txBody>
          <a:bodyPr wrap="square" rtlCol="0">
            <a:spAutoFit/>
          </a:bodyPr>
          <a:lstStyle/>
          <a:p>
            <a:r>
              <a:rPr lang="en-US" dirty="0" smtClean="0">
                <a:solidFill>
                  <a:schemeClr val="bg1"/>
                </a:solidFill>
              </a:rPr>
              <a:t>Results for IB3 classifier. For height and weight middle categories removed.</a:t>
            </a:r>
            <a:endParaRPr lang="en-US" dirty="0">
              <a:solidFill>
                <a:schemeClr val="bg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min-tutorial-phone-sensor-mining-v1">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dmin-tutorial-phone-sensor-mining-v1</Template>
  <TotalTime>10492</TotalTime>
  <Words>8187</Words>
  <Application>Microsoft Office PowerPoint</Application>
  <PresentationFormat>On-screen Show (4:3)</PresentationFormat>
  <Paragraphs>1700</Paragraphs>
  <Slides>133</Slides>
  <Notes>1</Notes>
  <HiddenSlides>0</HiddenSlides>
  <MMClips>0</MMClips>
  <ScaleCrop>false</ScaleCrop>
  <HeadingPairs>
    <vt:vector size="4" baseType="variant">
      <vt:variant>
        <vt:lpstr>Theme</vt:lpstr>
      </vt:variant>
      <vt:variant>
        <vt:i4>1</vt:i4>
      </vt:variant>
      <vt:variant>
        <vt:lpstr>Slide Titles</vt:lpstr>
      </vt:variant>
      <vt:variant>
        <vt:i4>133</vt:i4>
      </vt:variant>
    </vt:vector>
  </HeadingPairs>
  <TitlesOfParts>
    <vt:vector size="134" baseType="lpstr">
      <vt:lpstr>dmin-tutorial-phone-sensor-mining-v1</vt:lpstr>
      <vt:lpstr>Smart Phone Sensor Mining Applications:  Ubiquitous Possibilities </vt:lpstr>
      <vt:lpstr>What is a Smart Phone?</vt:lpstr>
      <vt:lpstr>Guess the Sensors</vt:lpstr>
      <vt:lpstr>Other Mobile Devices with Sensors</vt:lpstr>
      <vt:lpstr>Data &amp; Sensor Mining</vt:lpstr>
      <vt:lpstr>Goals for this Tutorial</vt:lpstr>
      <vt:lpstr>Who Might be Interested?</vt:lpstr>
      <vt:lpstr>A Little Bit About Myself …</vt:lpstr>
      <vt:lpstr>Tutorial Overview</vt:lpstr>
      <vt:lpstr>Sensors, Resource Usage, Architecture, and Platforms</vt:lpstr>
      <vt:lpstr>Sensors</vt:lpstr>
      <vt:lpstr>Sensors</vt:lpstr>
      <vt:lpstr>Sensors (cont.) </vt:lpstr>
      <vt:lpstr>Sensors (cont.) </vt:lpstr>
      <vt:lpstr>Sensors (cont.) </vt:lpstr>
      <vt:lpstr>Sensors (cont.) </vt:lpstr>
      <vt:lpstr>Sensors (cont.) </vt:lpstr>
      <vt:lpstr>Sensors (cont.) </vt:lpstr>
      <vt:lpstr>Sensors (cont.) </vt:lpstr>
      <vt:lpstr>Slide 20</vt:lpstr>
      <vt:lpstr>Sensors and Battery Life</vt:lpstr>
      <vt:lpstr>Power Consumption</vt:lpstr>
      <vt:lpstr>Power Consumption</vt:lpstr>
      <vt:lpstr>Power Consumption for WISDM18 </vt:lpstr>
      <vt:lpstr>Power Consumption Nokia n9523</vt:lpstr>
      <vt:lpstr>Resource Issues Summary</vt:lpstr>
      <vt:lpstr>Client vs. Server Responsibilities</vt:lpstr>
      <vt:lpstr>Division of Client and Server Tasks</vt:lpstr>
      <vt:lpstr>Division of Client and Server Tasks</vt:lpstr>
      <vt:lpstr>Example Division of Labor</vt:lpstr>
      <vt:lpstr>Mobile Platform Considerations</vt:lpstr>
      <vt:lpstr>Mobile Platform Considerations</vt:lpstr>
      <vt:lpstr>WISDM/Actitracker Experiences</vt:lpstr>
      <vt:lpstr>Slide 34</vt:lpstr>
      <vt:lpstr>Slide 35</vt:lpstr>
      <vt:lpstr>Slide 36</vt:lpstr>
      <vt:lpstr>Slide 37</vt:lpstr>
      <vt:lpstr>Slide 38</vt:lpstr>
      <vt:lpstr>What can Sensor Mining Tell Us?</vt:lpstr>
      <vt:lpstr>Activity Recognition (AR)</vt:lpstr>
      <vt:lpstr>What is Activity Recognition?</vt:lpstr>
      <vt:lpstr>Why is Activity Recognition Useful?</vt:lpstr>
      <vt:lpstr>What Devices Can Do AR?</vt:lpstr>
      <vt:lpstr>Data Mining Approach: Doing AR</vt:lpstr>
      <vt:lpstr>Collecting Labeled Activity Data</vt:lpstr>
      <vt:lpstr>Self-Training</vt:lpstr>
      <vt:lpstr>Feature Extraction</vt:lpstr>
      <vt:lpstr>Generating AR Classifiers</vt:lpstr>
      <vt:lpstr>Two Types of Predictive Models</vt:lpstr>
      <vt:lpstr>Deploying AR Classifier</vt:lpstr>
      <vt:lpstr>Location on Body of Smart Phone</vt:lpstr>
      <vt:lpstr>Accelerometer Data for Six Activites</vt:lpstr>
      <vt:lpstr>Accelerometer Data for “Walking”</vt:lpstr>
      <vt:lpstr>Accelerometer Data for “Jogging”</vt:lpstr>
      <vt:lpstr>Accelerometer Data for “Up Stairs”</vt:lpstr>
      <vt:lpstr>Accelerometer Data for “Lying Down”</vt:lpstr>
      <vt:lpstr>Accelerometer Data for “Sitting”</vt:lpstr>
      <vt:lpstr>Accelerometer Data for “Standing”</vt:lpstr>
      <vt:lpstr>Activity Recognition Results</vt:lpstr>
      <vt:lpstr>Different Types of AR Systems</vt:lpstr>
      <vt:lpstr>A Non-Phone Based System</vt:lpstr>
      <vt:lpstr>Non-Phone Based System (cont)</vt:lpstr>
      <vt:lpstr>WISDM Activity Recognition15</vt:lpstr>
      <vt:lpstr>WISDM Activity Recognition15</vt:lpstr>
      <vt:lpstr>WISDM Activity Recognition Results</vt:lpstr>
      <vt:lpstr>WISDM Universal Model- IB3 Matrix</vt:lpstr>
      <vt:lpstr>WISDM Personal Model- IB3 Matrix</vt:lpstr>
      <vt:lpstr>WISDM Hybrid Model- IB3 Matrix</vt:lpstr>
      <vt:lpstr>WISDM AR Accuracy Results</vt:lpstr>
      <vt:lpstr>WISDM Per-User Performance</vt:lpstr>
      <vt:lpstr>WISDM Per-User Performance</vt:lpstr>
      <vt:lpstr>Activity Recognition Applications</vt:lpstr>
      <vt:lpstr>AR Application Categories28 </vt:lpstr>
      <vt:lpstr>AR Application Categories (cont.)28</vt:lpstr>
      <vt:lpstr>Actitracker mHealth Application30</vt:lpstr>
      <vt:lpstr>Actitracker Sample Results Distribution of Activities</vt:lpstr>
      <vt:lpstr>Actitracker Sample Results Comparison with Other Populations</vt:lpstr>
      <vt:lpstr>Actitracker Sample Results Comparison with Other Populations</vt:lpstr>
      <vt:lpstr>Other Actitracker Results</vt:lpstr>
      <vt:lpstr>Actitracker</vt:lpstr>
      <vt:lpstr>FitBit mHealth App</vt:lpstr>
      <vt:lpstr>EmotionSense</vt:lpstr>
      <vt:lpstr>Sleep as Android App</vt:lpstr>
      <vt:lpstr>Health Monitoring: Fall Detection</vt:lpstr>
      <vt:lpstr>Health Monitoring: Bad Gait</vt:lpstr>
      <vt:lpstr>Health Monitoring: with Accessories</vt:lpstr>
      <vt:lpstr>Determining Transportation Modes</vt:lpstr>
      <vt:lpstr>Biometric Identification</vt:lpstr>
      <vt:lpstr>Biometrics</vt:lpstr>
      <vt:lpstr>Biometrics for Everyone</vt:lpstr>
      <vt:lpstr>Gait-Based Biometrics</vt:lpstr>
      <vt:lpstr>Using Time Delay Embeddings</vt:lpstr>
      <vt:lpstr>WISDM Biometric System</vt:lpstr>
      <vt:lpstr>WISDM Biometric Prediction Results</vt:lpstr>
      <vt:lpstr>WISDM Biometric Authentication Results</vt:lpstr>
      <vt:lpstr>Soft Biometrics and User Traits</vt:lpstr>
      <vt:lpstr>Expanding the Definition of Trait</vt:lpstr>
      <vt:lpstr>WISDM Trait Identification26</vt:lpstr>
      <vt:lpstr>WISDM Trait Identification Results</vt:lpstr>
      <vt:lpstr>Trait Identification Summary</vt:lpstr>
      <vt:lpstr>Location-Based Applications</vt:lpstr>
      <vt:lpstr>Significant Locations</vt:lpstr>
      <vt:lpstr>Significant Location System12</vt:lpstr>
      <vt:lpstr>Significant Location System12</vt:lpstr>
      <vt:lpstr>Significant Locations: Assoc. Rules</vt:lpstr>
      <vt:lpstr>Improving Transportation</vt:lpstr>
      <vt:lpstr>Role of Location in Social Networks</vt:lpstr>
      <vt:lpstr>A Mining Safety Application1</vt:lpstr>
      <vt:lpstr>A Mining Safety Application (cont.)</vt:lpstr>
      <vt:lpstr>A Mining Safety Application (cont.)</vt:lpstr>
      <vt:lpstr>Integration with Other Info/Apps</vt:lpstr>
      <vt:lpstr>Some Location-Based Apps</vt:lpstr>
      <vt:lpstr>Social Networking Applications</vt:lpstr>
      <vt:lpstr>CenceMe  Research Application</vt:lpstr>
      <vt:lpstr>CenceMe Application</vt:lpstr>
      <vt:lpstr>CenceMe Application</vt:lpstr>
      <vt:lpstr>CenceMe Application</vt:lpstr>
      <vt:lpstr>CenceMe Application</vt:lpstr>
      <vt:lpstr>Security &amp; Privacy</vt:lpstr>
      <vt:lpstr>Security and Privacy</vt:lpstr>
      <vt:lpstr>Security and Privacy</vt:lpstr>
      <vt:lpstr>Security and Privacy</vt:lpstr>
      <vt:lpstr>Security and Privacy</vt:lpstr>
      <vt:lpstr>Security &amp; Privacy: iPhone Controversy</vt:lpstr>
      <vt:lpstr>Security &amp; Privacy: iPhone Controversy</vt:lpstr>
      <vt:lpstr>Future of Sensor Security</vt:lpstr>
      <vt:lpstr>My Contact Information</vt:lpstr>
      <vt:lpstr>Special Thanks To …</vt:lpstr>
      <vt:lpstr>Slide 129</vt:lpstr>
      <vt:lpstr>References</vt:lpstr>
      <vt:lpstr>References</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Phone-Based Sensor Mining</dc:title>
  <dc:creator>Gary Weiss</dc:creator>
  <cp:lastModifiedBy>Gary Weiss</cp:lastModifiedBy>
  <cp:revision>461</cp:revision>
  <dcterms:created xsi:type="dcterms:W3CDTF">2011-07-03T12:47:02Z</dcterms:created>
  <dcterms:modified xsi:type="dcterms:W3CDTF">2014-07-19T01:55:54Z</dcterms:modified>
</cp:coreProperties>
</file>