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6" r:id="rId2"/>
    <p:sldId id="307" r:id="rId3"/>
    <p:sldId id="308" r:id="rId4"/>
    <p:sldId id="309" r:id="rId5"/>
    <p:sldId id="310" r:id="rId6"/>
    <p:sldId id="311" r:id="rId7"/>
    <p:sldId id="312" r:id="rId8"/>
    <p:sldId id="315" r:id="rId9"/>
    <p:sldId id="316" r:id="rId10"/>
    <p:sldId id="318" r:id="rId11"/>
    <p:sldId id="317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9" r:id="rId22"/>
    <p:sldId id="330" r:id="rId23"/>
    <p:sldId id="331" r:id="rId24"/>
    <p:sldId id="33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39B8B-1743-4A55-9969-2F1D1735FF26}" type="doc">
      <dgm:prSet loTypeId="urn:microsoft.com/office/officeart/2005/8/layout/equation1" loCatId="process" qsTypeId="urn:microsoft.com/office/officeart/2005/8/quickstyle/3d3" qsCatId="3D" csTypeId="urn:microsoft.com/office/officeart/2005/8/colors/colorful5" csCatId="colorful" phldr="1"/>
      <dgm:spPr/>
    </dgm:pt>
    <dgm:pt modelId="{71240D46-0E89-4473-9EF4-24C8C6F70A0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en-US" sz="1400" dirty="0">
              <a:latin typeface="Georgia" panose="02040502050405020303" pitchFamily="18" charset="0"/>
              <a:ea typeface="ＭＳ Ｐゴシック" panose="020B0600070205080204" pitchFamily="34" charset="-128"/>
            </a:rPr>
            <a:t>Architecture</a:t>
          </a:r>
          <a:endParaRPr lang="en-CA" sz="1400" dirty="0">
            <a:latin typeface="Georgia" panose="02040502050405020303" pitchFamily="18" charset="0"/>
          </a:endParaRPr>
        </a:p>
      </dgm:t>
    </dgm:pt>
    <dgm:pt modelId="{FE151DAA-2EC9-49A6-B61D-BB1DAAB92F76}" type="parTrans" cxnId="{8F10ECF7-297A-40BD-AF15-DDF7ECE09787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95225B1B-BFE2-4F9F-B403-2306B77D0A5C}" type="sibTrans" cxnId="{8F10ECF7-297A-40BD-AF15-DDF7ECE09787}">
      <dgm:prSet custT="1"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55A358AE-740B-4589-A5B6-60DA265F4A74}">
      <dgm:prSet phldrT="[Text]" custT="1"/>
      <dgm:spPr/>
      <dgm:t>
        <a:bodyPr/>
        <a:lstStyle/>
        <a:p>
          <a:r>
            <a:rPr lang="en-US" altLang="en-US" sz="1400" dirty="0">
              <a:latin typeface="Georgia" panose="02040502050405020303" pitchFamily="18" charset="0"/>
              <a:ea typeface="ＭＳ Ｐゴシック" panose="020B0600070205080204" pitchFamily="34" charset="-128"/>
            </a:rPr>
            <a:t>Program</a:t>
          </a:r>
          <a:endParaRPr lang="en-CA" sz="1400" dirty="0">
            <a:latin typeface="Georgia" panose="02040502050405020303" pitchFamily="18" charset="0"/>
          </a:endParaRPr>
        </a:p>
      </dgm:t>
    </dgm:pt>
    <dgm:pt modelId="{4B58AFFF-8BE7-4CC5-AE2E-42EABC308F78}" type="parTrans" cxnId="{EA8562ED-BAAB-4E61-A1F5-9FAAE539C7EF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D010B0BF-1652-461F-9E1A-8F6DBD719712}" type="sibTrans" cxnId="{EA8562ED-BAAB-4E61-A1F5-9FAAE539C7EF}">
      <dgm:prSet custT="1"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241F2FA3-50ED-4236-8392-3001B4D95827}">
      <dgm:prSet phldrT="[Text]" custT="1"/>
      <dgm:spPr/>
      <dgm:t>
        <a:bodyPr/>
        <a:lstStyle/>
        <a:p>
          <a:r>
            <a:rPr lang="en-US" altLang="en-US" sz="1400" dirty="0">
              <a:latin typeface="Georgia" panose="02040502050405020303" pitchFamily="18" charset="0"/>
              <a:ea typeface="ＭＳ Ｐゴシック" panose="020B0600070205080204" pitchFamily="34" charset="-128"/>
            </a:rPr>
            <a:t>Agent</a:t>
          </a:r>
          <a:endParaRPr lang="en-CA" sz="1400" dirty="0">
            <a:latin typeface="Georgia" panose="02040502050405020303" pitchFamily="18" charset="0"/>
          </a:endParaRPr>
        </a:p>
      </dgm:t>
    </dgm:pt>
    <dgm:pt modelId="{F9FCA17C-AC12-4464-A53D-A6D1CF6DAEA3}" type="parTrans" cxnId="{55E46361-AC2B-4FFA-9C6C-C11796C026C3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2538741D-41FA-4352-BA3A-828DFACDF2AD}" type="sibTrans" cxnId="{55E46361-AC2B-4FFA-9C6C-C11796C026C3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1039B4C6-4007-4175-AF1A-7D28CAB29492}" type="pres">
      <dgm:prSet presAssocID="{5DF39B8B-1743-4A55-9969-2F1D1735FF26}" presName="linearFlow" presStyleCnt="0">
        <dgm:presLayoutVars>
          <dgm:dir/>
          <dgm:resizeHandles val="exact"/>
        </dgm:presLayoutVars>
      </dgm:prSet>
      <dgm:spPr/>
    </dgm:pt>
    <dgm:pt modelId="{7B4F9B33-AFF4-4919-8E43-20A45EBA5203}" type="pres">
      <dgm:prSet presAssocID="{71240D46-0E89-4473-9EF4-24C8C6F70A05}" presName="node" presStyleLbl="node1" presStyleIdx="0" presStyleCnt="3">
        <dgm:presLayoutVars>
          <dgm:bulletEnabled val="1"/>
        </dgm:presLayoutVars>
      </dgm:prSet>
      <dgm:spPr/>
    </dgm:pt>
    <dgm:pt modelId="{A0424330-4C8A-4828-8B2E-3074FA44800C}" type="pres">
      <dgm:prSet presAssocID="{95225B1B-BFE2-4F9F-B403-2306B77D0A5C}" presName="spacerL" presStyleCnt="0"/>
      <dgm:spPr/>
    </dgm:pt>
    <dgm:pt modelId="{9DBB1D81-B00A-42B3-926C-6BE2801A9708}" type="pres">
      <dgm:prSet presAssocID="{95225B1B-BFE2-4F9F-B403-2306B77D0A5C}" presName="sibTrans" presStyleLbl="sibTrans2D1" presStyleIdx="0" presStyleCnt="2"/>
      <dgm:spPr/>
    </dgm:pt>
    <dgm:pt modelId="{8902D2DC-D245-4B40-ACD5-7640235A5A43}" type="pres">
      <dgm:prSet presAssocID="{95225B1B-BFE2-4F9F-B403-2306B77D0A5C}" presName="spacerR" presStyleCnt="0"/>
      <dgm:spPr/>
    </dgm:pt>
    <dgm:pt modelId="{947E1DEF-4726-49EC-A08E-35E8CB6355FD}" type="pres">
      <dgm:prSet presAssocID="{55A358AE-740B-4589-A5B6-60DA265F4A74}" presName="node" presStyleLbl="node1" presStyleIdx="1" presStyleCnt="3">
        <dgm:presLayoutVars>
          <dgm:bulletEnabled val="1"/>
        </dgm:presLayoutVars>
      </dgm:prSet>
      <dgm:spPr/>
    </dgm:pt>
    <dgm:pt modelId="{FB00E5AA-66FA-4A01-97FB-DE90569F29C3}" type="pres">
      <dgm:prSet presAssocID="{D010B0BF-1652-461F-9E1A-8F6DBD719712}" presName="spacerL" presStyleCnt="0"/>
      <dgm:spPr/>
    </dgm:pt>
    <dgm:pt modelId="{50073150-2F32-457B-91F1-4E8C73AC5252}" type="pres">
      <dgm:prSet presAssocID="{D010B0BF-1652-461F-9E1A-8F6DBD719712}" presName="sibTrans" presStyleLbl="sibTrans2D1" presStyleIdx="1" presStyleCnt="2"/>
      <dgm:spPr/>
    </dgm:pt>
    <dgm:pt modelId="{1C5F3A2A-24BC-46B8-ACCF-224D93D3B516}" type="pres">
      <dgm:prSet presAssocID="{D010B0BF-1652-461F-9E1A-8F6DBD719712}" presName="spacerR" presStyleCnt="0"/>
      <dgm:spPr/>
    </dgm:pt>
    <dgm:pt modelId="{02ECBB95-A458-4D01-A4D2-3966086CB573}" type="pres">
      <dgm:prSet presAssocID="{241F2FA3-50ED-4236-8392-3001B4D95827}" presName="node" presStyleLbl="node1" presStyleIdx="2" presStyleCnt="3">
        <dgm:presLayoutVars>
          <dgm:bulletEnabled val="1"/>
        </dgm:presLayoutVars>
      </dgm:prSet>
      <dgm:spPr/>
    </dgm:pt>
  </dgm:ptLst>
  <dgm:cxnLst>
    <dgm:cxn modelId="{60AB8810-04B0-4F64-9DE1-1A9F71E2268A}" type="presOf" srcId="{D010B0BF-1652-461F-9E1A-8F6DBD719712}" destId="{50073150-2F32-457B-91F1-4E8C73AC5252}" srcOrd="0" destOrd="0" presId="urn:microsoft.com/office/officeart/2005/8/layout/equation1"/>
    <dgm:cxn modelId="{29232924-BAF9-4303-A902-8D25C127AB35}" type="presOf" srcId="{5DF39B8B-1743-4A55-9969-2F1D1735FF26}" destId="{1039B4C6-4007-4175-AF1A-7D28CAB29492}" srcOrd="0" destOrd="0" presId="urn:microsoft.com/office/officeart/2005/8/layout/equation1"/>
    <dgm:cxn modelId="{55E46361-AC2B-4FFA-9C6C-C11796C026C3}" srcId="{5DF39B8B-1743-4A55-9969-2F1D1735FF26}" destId="{241F2FA3-50ED-4236-8392-3001B4D95827}" srcOrd="2" destOrd="0" parTransId="{F9FCA17C-AC12-4464-A53D-A6D1CF6DAEA3}" sibTransId="{2538741D-41FA-4352-BA3A-828DFACDF2AD}"/>
    <dgm:cxn modelId="{4F544E51-08C6-4EAE-97D4-26CF0A0FA295}" type="presOf" srcId="{71240D46-0E89-4473-9EF4-24C8C6F70A05}" destId="{7B4F9B33-AFF4-4919-8E43-20A45EBA5203}" srcOrd="0" destOrd="0" presId="urn:microsoft.com/office/officeart/2005/8/layout/equation1"/>
    <dgm:cxn modelId="{E3AFF2A3-C2F7-4B06-82DF-FA7DD6E2E6D4}" type="presOf" srcId="{95225B1B-BFE2-4F9F-B403-2306B77D0A5C}" destId="{9DBB1D81-B00A-42B3-926C-6BE2801A9708}" srcOrd="0" destOrd="0" presId="urn:microsoft.com/office/officeart/2005/8/layout/equation1"/>
    <dgm:cxn modelId="{AC1C85B1-1BC5-46BB-A7AB-86C28089C2D0}" type="presOf" srcId="{241F2FA3-50ED-4236-8392-3001B4D95827}" destId="{02ECBB95-A458-4D01-A4D2-3966086CB573}" srcOrd="0" destOrd="0" presId="urn:microsoft.com/office/officeart/2005/8/layout/equation1"/>
    <dgm:cxn modelId="{EA8562ED-BAAB-4E61-A1F5-9FAAE539C7EF}" srcId="{5DF39B8B-1743-4A55-9969-2F1D1735FF26}" destId="{55A358AE-740B-4589-A5B6-60DA265F4A74}" srcOrd="1" destOrd="0" parTransId="{4B58AFFF-8BE7-4CC5-AE2E-42EABC308F78}" sibTransId="{D010B0BF-1652-461F-9E1A-8F6DBD719712}"/>
    <dgm:cxn modelId="{8F10ECF7-297A-40BD-AF15-DDF7ECE09787}" srcId="{5DF39B8B-1743-4A55-9969-2F1D1735FF26}" destId="{71240D46-0E89-4473-9EF4-24C8C6F70A05}" srcOrd="0" destOrd="0" parTransId="{FE151DAA-2EC9-49A6-B61D-BB1DAAB92F76}" sibTransId="{95225B1B-BFE2-4F9F-B403-2306B77D0A5C}"/>
    <dgm:cxn modelId="{D391EAFF-4581-45B1-ADBB-88EF71C17ED0}" type="presOf" srcId="{55A358AE-740B-4589-A5B6-60DA265F4A74}" destId="{947E1DEF-4726-49EC-A08E-35E8CB6355FD}" srcOrd="0" destOrd="0" presId="urn:microsoft.com/office/officeart/2005/8/layout/equation1"/>
    <dgm:cxn modelId="{96C8DEA8-E5CF-4C24-9AC0-5E62A9A0C2DE}" type="presParOf" srcId="{1039B4C6-4007-4175-AF1A-7D28CAB29492}" destId="{7B4F9B33-AFF4-4919-8E43-20A45EBA5203}" srcOrd="0" destOrd="0" presId="urn:microsoft.com/office/officeart/2005/8/layout/equation1"/>
    <dgm:cxn modelId="{FD4713DA-16D1-431A-BFA1-1B7D0665104D}" type="presParOf" srcId="{1039B4C6-4007-4175-AF1A-7D28CAB29492}" destId="{A0424330-4C8A-4828-8B2E-3074FA44800C}" srcOrd="1" destOrd="0" presId="urn:microsoft.com/office/officeart/2005/8/layout/equation1"/>
    <dgm:cxn modelId="{0D6A96D7-4D07-46ED-9E70-8BDED5FE6614}" type="presParOf" srcId="{1039B4C6-4007-4175-AF1A-7D28CAB29492}" destId="{9DBB1D81-B00A-42B3-926C-6BE2801A9708}" srcOrd="2" destOrd="0" presId="urn:microsoft.com/office/officeart/2005/8/layout/equation1"/>
    <dgm:cxn modelId="{E09CDEDE-8712-4358-B016-11DB53ABAB36}" type="presParOf" srcId="{1039B4C6-4007-4175-AF1A-7D28CAB29492}" destId="{8902D2DC-D245-4B40-ACD5-7640235A5A43}" srcOrd="3" destOrd="0" presId="urn:microsoft.com/office/officeart/2005/8/layout/equation1"/>
    <dgm:cxn modelId="{C6875068-66BA-49E2-85FD-52A38FF2B460}" type="presParOf" srcId="{1039B4C6-4007-4175-AF1A-7D28CAB29492}" destId="{947E1DEF-4726-49EC-A08E-35E8CB6355FD}" srcOrd="4" destOrd="0" presId="urn:microsoft.com/office/officeart/2005/8/layout/equation1"/>
    <dgm:cxn modelId="{893C36FE-AF7C-4FAC-BF7B-4C5A8B930254}" type="presParOf" srcId="{1039B4C6-4007-4175-AF1A-7D28CAB29492}" destId="{FB00E5AA-66FA-4A01-97FB-DE90569F29C3}" srcOrd="5" destOrd="0" presId="urn:microsoft.com/office/officeart/2005/8/layout/equation1"/>
    <dgm:cxn modelId="{EDEB61F9-9326-4BFB-8ACC-EC166EF85563}" type="presParOf" srcId="{1039B4C6-4007-4175-AF1A-7D28CAB29492}" destId="{50073150-2F32-457B-91F1-4E8C73AC5252}" srcOrd="6" destOrd="0" presId="urn:microsoft.com/office/officeart/2005/8/layout/equation1"/>
    <dgm:cxn modelId="{D1E3C624-42EB-479F-BD98-48F97C079B1D}" type="presParOf" srcId="{1039B4C6-4007-4175-AF1A-7D28CAB29492}" destId="{1C5F3A2A-24BC-46B8-ACCF-224D93D3B516}" srcOrd="7" destOrd="0" presId="urn:microsoft.com/office/officeart/2005/8/layout/equation1"/>
    <dgm:cxn modelId="{FD305CED-091C-4390-BF96-DA0FE9BF3CA0}" type="presParOf" srcId="{1039B4C6-4007-4175-AF1A-7D28CAB29492}" destId="{02ECBB95-A458-4D01-A4D2-3966086CB573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4A620C-D4E2-4896-B99F-3B2CDB7B48E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45FF363F-0C83-4C0A-9FC4-5B26FFDF9749}">
      <dgm:prSet phldrT="[Text]" custT="1"/>
      <dgm:spPr/>
      <dgm:t>
        <a:bodyPr/>
        <a:lstStyle/>
        <a:p>
          <a:pPr>
            <a:buClr>
              <a:srgbClr val="C09E4A"/>
            </a:buClr>
            <a:buSzPct val="70000"/>
            <a:buFont typeface="Wingdings" panose="05000000000000000000" pitchFamily="2" charset="2"/>
            <a:buChar char=""/>
          </a:pPr>
          <a:r>
            <a:rPr lang="en-US" altLang="en-US" sz="1400">
              <a:latin typeface="Georgia" panose="02040502050405020303" pitchFamily="18" charset="0"/>
            </a:rPr>
            <a:t>The performance measure defining the criterion of success</a:t>
          </a:r>
          <a:endParaRPr lang="en-CA" sz="1400" dirty="0">
            <a:latin typeface="Georgia" panose="02040502050405020303" pitchFamily="18" charset="0"/>
          </a:endParaRPr>
        </a:p>
      </dgm:t>
    </dgm:pt>
    <dgm:pt modelId="{2FD6DEDB-63F8-427F-86DF-BE8C42BE49E9}" type="parTrans" cxnId="{02C9500B-106C-4DA4-B405-4969F342E140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A4DC5E5A-C6D5-4923-AA18-6EB907129B48}" type="sibTrans" cxnId="{02C9500B-106C-4DA4-B405-4969F342E140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F43B6126-9AC2-4B9A-AB46-9445E881C9DB}">
      <dgm:prSet custT="1"/>
      <dgm:spPr/>
      <dgm:t>
        <a:bodyPr/>
        <a:lstStyle/>
        <a:p>
          <a:r>
            <a:rPr lang="en-US" altLang="en-US" sz="1400">
              <a:latin typeface="Georgia" panose="02040502050405020303" pitchFamily="18" charset="0"/>
            </a:rPr>
            <a:t>The agent’s prior knowledge of the environment</a:t>
          </a:r>
        </a:p>
      </dgm:t>
    </dgm:pt>
    <dgm:pt modelId="{2D29986F-D56B-4D02-8D34-06BBD7866144}" type="parTrans" cxnId="{17F744E7-2B14-4145-B001-2C07F9B0B6D0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1C1743BF-8B1B-4C03-94E9-CFD5C8253C2E}" type="sibTrans" cxnId="{17F744E7-2B14-4145-B001-2C07F9B0B6D0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328122FF-5D4E-476D-AFC9-416616F29DAF}">
      <dgm:prSet custT="1"/>
      <dgm:spPr/>
      <dgm:t>
        <a:bodyPr/>
        <a:lstStyle/>
        <a:p>
          <a:r>
            <a:rPr lang="en-US" altLang="en-US" sz="1400">
              <a:latin typeface="Georgia" panose="02040502050405020303" pitchFamily="18" charset="0"/>
            </a:rPr>
            <a:t>The actions that the agent can perform</a:t>
          </a:r>
        </a:p>
      </dgm:t>
    </dgm:pt>
    <dgm:pt modelId="{066A2BA6-C1E5-4BA3-92E0-03F7319D7ADE}" type="parTrans" cxnId="{83E63118-B425-4206-822B-CE0B0530FCFD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5F1F95A5-89F0-437D-B81F-517856B2DC03}" type="sibTrans" cxnId="{83E63118-B425-4206-822B-CE0B0530FCFD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FDC54088-E717-4658-A31A-87D359303E9D}">
      <dgm:prSet custT="1"/>
      <dgm:spPr/>
      <dgm:t>
        <a:bodyPr/>
        <a:lstStyle/>
        <a:p>
          <a:r>
            <a:rPr lang="en-US" altLang="en-US" sz="1400">
              <a:latin typeface="Georgia" panose="02040502050405020303" pitchFamily="18" charset="0"/>
            </a:rPr>
            <a:t>The agents’s percept sequence up to now</a:t>
          </a:r>
          <a:endParaRPr lang="en-CA" sz="1400">
            <a:latin typeface="Georgia" panose="02040502050405020303" pitchFamily="18" charset="0"/>
          </a:endParaRPr>
        </a:p>
      </dgm:t>
    </dgm:pt>
    <dgm:pt modelId="{4EDC23E5-8D75-4757-8FCA-4839369762EF}" type="parTrans" cxnId="{90476F97-83B4-4625-990A-94F85AB07A1D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A397E949-0431-48F9-A5F0-6EB9AA5927B2}" type="sibTrans" cxnId="{90476F97-83B4-4625-990A-94F85AB07A1D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FB201EEA-76F8-4386-A6D8-E15E2CE45CE9}" type="pres">
      <dgm:prSet presAssocID="{814A620C-D4E2-4896-B99F-3B2CDB7B48EE}" presName="Name0" presStyleCnt="0">
        <dgm:presLayoutVars>
          <dgm:chMax val="7"/>
          <dgm:chPref val="7"/>
          <dgm:dir/>
        </dgm:presLayoutVars>
      </dgm:prSet>
      <dgm:spPr/>
    </dgm:pt>
    <dgm:pt modelId="{9712D8EB-A1CF-4A83-A0A4-C47713FFF72A}" type="pres">
      <dgm:prSet presAssocID="{814A620C-D4E2-4896-B99F-3B2CDB7B48EE}" presName="Name1" presStyleCnt="0"/>
      <dgm:spPr/>
    </dgm:pt>
    <dgm:pt modelId="{0E0A8A28-A67C-4393-8132-3DBABDB14FC6}" type="pres">
      <dgm:prSet presAssocID="{814A620C-D4E2-4896-B99F-3B2CDB7B48EE}" presName="cycle" presStyleCnt="0"/>
      <dgm:spPr/>
    </dgm:pt>
    <dgm:pt modelId="{70368A63-A554-4F50-81C7-F2E166352B2D}" type="pres">
      <dgm:prSet presAssocID="{814A620C-D4E2-4896-B99F-3B2CDB7B48EE}" presName="srcNode" presStyleLbl="node1" presStyleIdx="0" presStyleCnt="4"/>
      <dgm:spPr/>
    </dgm:pt>
    <dgm:pt modelId="{19585221-3D9E-4F7F-BAD7-8FF2812EF227}" type="pres">
      <dgm:prSet presAssocID="{814A620C-D4E2-4896-B99F-3B2CDB7B48EE}" presName="conn" presStyleLbl="parChTrans1D2" presStyleIdx="0" presStyleCnt="1"/>
      <dgm:spPr/>
    </dgm:pt>
    <dgm:pt modelId="{C144AC74-936C-4651-9737-BD6B528F62C2}" type="pres">
      <dgm:prSet presAssocID="{814A620C-D4E2-4896-B99F-3B2CDB7B48EE}" presName="extraNode" presStyleLbl="node1" presStyleIdx="0" presStyleCnt="4"/>
      <dgm:spPr/>
    </dgm:pt>
    <dgm:pt modelId="{4DB47938-F5FB-43B2-BCF7-0D23A50E44F2}" type="pres">
      <dgm:prSet presAssocID="{814A620C-D4E2-4896-B99F-3B2CDB7B48EE}" presName="dstNode" presStyleLbl="node1" presStyleIdx="0" presStyleCnt="4"/>
      <dgm:spPr/>
    </dgm:pt>
    <dgm:pt modelId="{3C6D1F01-F725-4E6D-AAD4-61E9E7D87EB1}" type="pres">
      <dgm:prSet presAssocID="{45FF363F-0C83-4C0A-9FC4-5B26FFDF9749}" presName="text_1" presStyleLbl="node1" presStyleIdx="0" presStyleCnt="4">
        <dgm:presLayoutVars>
          <dgm:bulletEnabled val="1"/>
        </dgm:presLayoutVars>
      </dgm:prSet>
      <dgm:spPr/>
    </dgm:pt>
    <dgm:pt modelId="{ECA52386-AF7A-4595-B8D7-D1C90CEA3EF3}" type="pres">
      <dgm:prSet presAssocID="{45FF363F-0C83-4C0A-9FC4-5B26FFDF9749}" presName="accent_1" presStyleCnt="0"/>
      <dgm:spPr/>
    </dgm:pt>
    <dgm:pt modelId="{B9676949-74EC-4EB1-90F2-D309E53769BE}" type="pres">
      <dgm:prSet presAssocID="{45FF363F-0C83-4C0A-9FC4-5B26FFDF9749}" presName="accentRepeatNode" presStyleLbl="solidFgAcc1" presStyleIdx="0" presStyleCnt="4"/>
      <dgm:spPr/>
    </dgm:pt>
    <dgm:pt modelId="{004CB4C0-0928-4CD6-A0DF-218F53B7D103}" type="pres">
      <dgm:prSet presAssocID="{F43B6126-9AC2-4B9A-AB46-9445E881C9DB}" presName="text_2" presStyleLbl="node1" presStyleIdx="1" presStyleCnt="4">
        <dgm:presLayoutVars>
          <dgm:bulletEnabled val="1"/>
        </dgm:presLayoutVars>
      </dgm:prSet>
      <dgm:spPr/>
    </dgm:pt>
    <dgm:pt modelId="{5AE3B4DD-134E-431F-9251-842F650A67F4}" type="pres">
      <dgm:prSet presAssocID="{F43B6126-9AC2-4B9A-AB46-9445E881C9DB}" presName="accent_2" presStyleCnt="0"/>
      <dgm:spPr/>
    </dgm:pt>
    <dgm:pt modelId="{73E74D87-8C45-42F5-A094-1C014292BFC0}" type="pres">
      <dgm:prSet presAssocID="{F43B6126-9AC2-4B9A-AB46-9445E881C9DB}" presName="accentRepeatNode" presStyleLbl="solidFgAcc1" presStyleIdx="1" presStyleCnt="4"/>
      <dgm:spPr/>
    </dgm:pt>
    <dgm:pt modelId="{C2A247EA-4924-4A05-A784-10274EA7D174}" type="pres">
      <dgm:prSet presAssocID="{328122FF-5D4E-476D-AFC9-416616F29DAF}" presName="text_3" presStyleLbl="node1" presStyleIdx="2" presStyleCnt="4">
        <dgm:presLayoutVars>
          <dgm:bulletEnabled val="1"/>
        </dgm:presLayoutVars>
      </dgm:prSet>
      <dgm:spPr/>
    </dgm:pt>
    <dgm:pt modelId="{AD65B773-8F85-4157-82C3-D86370DD0454}" type="pres">
      <dgm:prSet presAssocID="{328122FF-5D4E-476D-AFC9-416616F29DAF}" presName="accent_3" presStyleCnt="0"/>
      <dgm:spPr/>
    </dgm:pt>
    <dgm:pt modelId="{83D2B5BE-2CBC-4A56-8C97-872B46C48D56}" type="pres">
      <dgm:prSet presAssocID="{328122FF-5D4E-476D-AFC9-416616F29DAF}" presName="accentRepeatNode" presStyleLbl="solidFgAcc1" presStyleIdx="2" presStyleCnt="4"/>
      <dgm:spPr/>
    </dgm:pt>
    <dgm:pt modelId="{2E512BD7-05F2-47CB-8B92-869A8CDDD7F1}" type="pres">
      <dgm:prSet presAssocID="{FDC54088-E717-4658-A31A-87D359303E9D}" presName="text_4" presStyleLbl="node1" presStyleIdx="3" presStyleCnt="4">
        <dgm:presLayoutVars>
          <dgm:bulletEnabled val="1"/>
        </dgm:presLayoutVars>
      </dgm:prSet>
      <dgm:spPr/>
    </dgm:pt>
    <dgm:pt modelId="{1845A1F0-008F-49BB-9800-F6FF3345E739}" type="pres">
      <dgm:prSet presAssocID="{FDC54088-E717-4658-A31A-87D359303E9D}" presName="accent_4" presStyleCnt="0"/>
      <dgm:spPr/>
    </dgm:pt>
    <dgm:pt modelId="{3928FA11-4A57-49CC-9E53-F09619639AC8}" type="pres">
      <dgm:prSet presAssocID="{FDC54088-E717-4658-A31A-87D359303E9D}" presName="accentRepeatNode" presStyleLbl="solidFgAcc1" presStyleIdx="3" presStyleCnt="4"/>
      <dgm:spPr/>
    </dgm:pt>
  </dgm:ptLst>
  <dgm:cxnLst>
    <dgm:cxn modelId="{02C9500B-106C-4DA4-B405-4969F342E140}" srcId="{814A620C-D4E2-4896-B99F-3B2CDB7B48EE}" destId="{45FF363F-0C83-4C0A-9FC4-5B26FFDF9749}" srcOrd="0" destOrd="0" parTransId="{2FD6DEDB-63F8-427F-86DF-BE8C42BE49E9}" sibTransId="{A4DC5E5A-C6D5-4923-AA18-6EB907129B48}"/>
    <dgm:cxn modelId="{615D8F14-F736-439E-A2B5-375BBB95F3AA}" type="presOf" srcId="{FDC54088-E717-4658-A31A-87D359303E9D}" destId="{2E512BD7-05F2-47CB-8B92-869A8CDDD7F1}" srcOrd="0" destOrd="0" presId="urn:microsoft.com/office/officeart/2008/layout/VerticalCurvedList"/>
    <dgm:cxn modelId="{4B269B14-2B90-4E32-A499-4558BED99CF2}" type="presOf" srcId="{328122FF-5D4E-476D-AFC9-416616F29DAF}" destId="{C2A247EA-4924-4A05-A784-10274EA7D174}" srcOrd="0" destOrd="0" presId="urn:microsoft.com/office/officeart/2008/layout/VerticalCurvedList"/>
    <dgm:cxn modelId="{83E63118-B425-4206-822B-CE0B0530FCFD}" srcId="{814A620C-D4E2-4896-B99F-3B2CDB7B48EE}" destId="{328122FF-5D4E-476D-AFC9-416616F29DAF}" srcOrd="2" destOrd="0" parTransId="{066A2BA6-C1E5-4BA3-92E0-03F7319D7ADE}" sibTransId="{5F1F95A5-89F0-437D-B81F-517856B2DC03}"/>
    <dgm:cxn modelId="{90476F97-83B4-4625-990A-94F85AB07A1D}" srcId="{814A620C-D4E2-4896-B99F-3B2CDB7B48EE}" destId="{FDC54088-E717-4658-A31A-87D359303E9D}" srcOrd="3" destOrd="0" parTransId="{4EDC23E5-8D75-4757-8FCA-4839369762EF}" sibTransId="{A397E949-0431-48F9-A5F0-6EB9AA5927B2}"/>
    <dgm:cxn modelId="{087C5099-ABF8-427B-B625-9B9F207B8F17}" type="presOf" srcId="{814A620C-D4E2-4896-B99F-3B2CDB7B48EE}" destId="{FB201EEA-76F8-4386-A6D8-E15E2CE45CE9}" srcOrd="0" destOrd="0" presId="urn:microsoft.com/office/officeart/2008/layout/VerticalCurvedList"/>
    <dgm:cxn modelId="{723D67B2-2566-4407-A81C-BF5605BC5C6C}" type="presOf" srcId="{45FF363F-0C83-4C0A-9FC4-5B26FFDF9749}" destId="{3C6D1F01-F725-4E6D-AAD4-61E9E7D87EB1}" srcOrd="0" destOrd="0" presId="urn:microsoft.com/office/officeart/2008/layout/VerticalCurvedList"/>
    <dgm:cxn modelId="{19DDC3C0-7758-4C42-A8C6-70F39B254257}" type="presOf" srcId="{A4DC5E5A-C6D5-4923-AA18-6EB907129B48}" destId="{19585221-3D9E-4F7F-BAD7-8FF2812EF227}" srcOrd="0" destOrd="0" presId="urn:microsoft.com/office/officeart/2008/layout/VerticalCurvedList"/>
    <dgm:cxn modelId="{20B1E8C8-7124-4D10-8EF2-E497A8237608}" type="presOf" srcId="{F43B6126-9AC2-4B9A-AB46-9445E881C9DB}" destId="{004CB4C0-0928-4CD6-A0DF-218F53B7D103}" srcOrd="0" destOrd="0" presId="urn:microsoft.com/office/officeart/2008/layout/VerticalCurvedList"/>
    <dgm:cxn modelId="{17F744E7-2B14-4145-B001-2C07F9B0B6D0}" srcId="{814A620C-D4E2-4896-B99F-3B2CDB7B48EE}" destId="{F43B6126-9AC2-4B9A-AB46-9445E881C9DB}" srcOrd="1" destOrd="0" parTransId="{2D29986F-D56B-4D02-8D34-06BBD7866144}" sibTransId="{1C1743BF-8B1B-4C03-94E9-CFD5C8253C2E}"/>
    <dgm:cxn modelId="{8CE2E3EF-8FF6-4584-93C6-311A2A3D7FE8}" type="presParOf" srcId="{FB201EEA-76F8-4386-A6D8-E15E2CE45CE9}" destId="{9712D8EB-A1CF-4A83-A0A4-C47713FFF72A}" srcOrd="0" destOrd="0" presId="urn:microsoft.com/office/officeart/2008/layout/VerticalCurvedList"/>
    <dgm:cxn modelId="{7BA34AA6-0C4F-4ACE-B07F-A801417DB238}" type="presParOf" srcId="{9712D8EB-A1CF-4A83-A0A4-C47713FFF72A}" destId="{0E0A8A28-A67C-4393-8132-3DBABDB14FC6}" srcOrd="0" destOrd="0" presId="urn:microsoft.com/office/officeart/2008/layout/VerticalCurvedList"/>
    <dgm:cxn modelId="{9BA97E68-7109-4EC6-B444-C79A4CD2C4BE}" type="presParOf" srcId="{0E0A8A28-A67C-4393-8132-3DBABDB14FC6}" destId="{70368A63-A554-4F50-81C7-F2E166352B2D}" srcOrd="0" destOrd="0" presId="urn:microsoft.com/office/officeart/2008/layout/VerticalCurvedList"/>
    <dgm:cxn modelId="{53D3765F-8334-4EDD-8CFA-92B58E86DFD4}" type="presParOf" srcId="{0E0A8A28-A67C-4393-8132-3DBABDB14FC6}" destId="{19585221-3D9E-4F7F-BAD7-8FF2812EF227}" srcOrd="1" destOrd="0" presId="urn:microsoft.com/office/officeart/2008/layout/VerticalCurvedList"/>
    <dgm:cxn modelId="{C8B09EEB-BAB7-4675-B345-8E1EA6B472D5}" type="presParOf" srcId="{0E0A8A28-A67C-4393-8132-3DBABDB14FC6}" destId="{C144AC74-936C-4651-9737-BD6B528F62C2}" srcOrd="2" destOrd="0" presId="urn:microsoft.com/office/officeart/2008/layout/VerticalCurvedList"/>
    <dgm:cxn modelId="{E8F1950D-FE77-426A-922C-4685482E0A77}" type="presParOf" srcId="{0E0A8A28-A67C-4393-8132-3DBABDB14FC6}" destId="{4DB47938-F5FB-43B2-BCF7-0D23A50E44F2}" srcOrd="3" destOrd="0" presId="urn:microsoft.com/office/officeart/2008/layout/VerticalCurvedList"/>
    <dgm:cxn modelId="{82AA1CB4-D1E6-493D-9B27-79E86558E1BF}" type="presParOf" srcId="{9712D8EB-A1CF-4A83-A0A4-C47713FFF72A}" destId="{3C6D1F01-F725-4E6D-AAD4-61E9E7D87EB1}" srcOrd="1" destOrd="0" presId="urn:microsoft.com/office/officeart/2008/layout/VerticalCurvedList"/>
    <dgm:cxn modelId="{5AEBF7D1-A108-43AD-B352-E8C50C70C11A}" type="presParOf" srcId="{9712D8EB-A1CF-4A83-A0A4-C47713FFF72A}" destId="{ECA52386-AF7A-4595-B8D7-D1C90CEA3EF3}" srcOrd="2" destOrd="0" presId="urn:microsoft.com/office/officeart/2008/layout/VerticalCurvedList"/>
    <dgm:cxn modelId="{5CCE3A28-F06A-4A0D-BD99-107A0211F3AF}" type="presParOf" srcId="{ECA52386-AF7A-4595-B8D7-D1C90CEA3EF3}" destId="{B9676949-74EC-4EB1-90F2-D309E53769BE}" srcOrd="0" destOrd="0" presId="urn:microsoft.com/office/officeart/2008/layout/VerticalCurvedList"/>
    <dgm:cxn modelId="{814680FC-C80C-4686-B342-8178ABD326C0}" type="presParOf" srcId="{9712D8EB-A1CF-4A83-A0A4-C47713FFF72A}" destId="{004CB4C0-0928-4CD6-A0DF-218F53B7D103}" srcOrd="3" destOrd="0" presId="urn:microsoft.com/office/officeart/2008/layout/VerticalCurvedList"/>
    <dgm:cxn modelId="{ECDB87A4-CE71-437B-AF71-97D778EEF347}" type="presParOf" srcId="{9712D8EB-A1CF-4A83-A0A4-C47713FFF72A}" destId="{5AE3B4DD-134E-431F-9251-842F650A67F4}" srcOrd="4" destOrd="0" presId="urn:microsoft.com/office/officeart/2008/layout/VerticalCurvedList"/>
    <dgm:cxn modelId="{7A50A271-34AD-4F9B-8111-8F498E56E5B2}" type="presParOf" srcId="{5AE3B4DD-134E-431F-9251-842F650A67F4}" destId="{73E74D87-8C45-42F5-A094-1C014292BFC0}" srcOrd="0" destOrd="0" presId="urn:microsoft.com/office/officeart/2008/layout/VerticalCurvedList"/>
    <dgm:cxn modelId="{86E82B28-7113-42A9-879E-24732FC763AC}" type="presParOf" srcId="{9712D8EB-A1CF-4A83-A0A4-C47713FFF72A}" destId="{C2A247EA-4924-4A05-A784-10274EA7D174}" srcOrd="5" destOrd="0" presId="urn:microsoft.com/office/officeart/2008/layout/VerticalCurvedList"/>
    <dgm:cxn modelId="{34A0D97D-A0E9-46A8-B0AE-A91C4BFDA867}" type="presParOf" srcId="{9712D8EB-A1CF-4A83-A0A4-C47713FFF72A}" destId="{AD65B773-8F85-4157-82C3-D86370DD0454}" srcOrd="6" destOrd="0" presId="urn:microsoft.com/office/officeart/2008/layout/VerticalCurvedList"/>
    <dgm:cxn modelId="{933D2E7A-E589-4277-9EA0-F629C09BC863}" type="presParOf" srcId="{AD65B773-8F85-4157-82C3-D86370DD0454}" destId="{83D2B5BE-2CBC-4A56-8C97-872B46C48D56}" srcOrd="0" destOrd="0" presId="urn:microsoft.com/office/officeart/2008/layout/VerticalCurvedList"/>
    <dgm:cxn modelId="{18EEA529-C976-48E6-88BD-ADEADD56E3B3}" type="presParOf" srcId="{9712D8EB-A1CF-4A83-A0A4-C47713FFF72A}" destId="{2E512BD7-05F2-47CB-8B92-869A8CDDD7F1}" srcOrd="7" destOrd="0" presId="urn:microsoft.com/office/officeart/2008/layout/VerticalCurvedList"/>
    <dgm:cxn modelId="{B6E282C0-CA08-44F1-9AAE-1F7DDA7CF964}" type="presParOf" srcId="{9712D8EB-A1CF-4A83-A0A4-C47713FFF72A}" destId="{1845A1F0-008F-49BB-9800-F6FF3345E739}" srcOrd="8" destOrd="0" presId="urn:microsoft.com/office/officeart/2008/layout/VerticalCurvedList"/>
    <dgm:cxn modelId="{08393846-97A0-4C82-AB7C-682EBCCC3960}" type="presParOf" srcId="{1845A1F0-008F-49BB-9800-F6FF3345E739}" destId="{3928FA11-4A57-49CC-9E53-F09619639AC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CBD91A-226D-4905-A10F-749A7FA187DD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4A42023D-5811-4EEA-A16E-0F155E7FCF9A}">
      <dgm:prSet phldrT="[Text]" custT="1"/>
      <dgm:spPr/>
      <dgm:t>
        <a:bodyPr/>
        <a:lstStyle/>
        <a:p>
          <a:pPr>
            <a:buSzPct val="80000"/>
            <a:buFont typeface="Times New Roman" panose="02020603050405020304" pitchFamily="18" charset="0"/>
            <a:buBlip>
              <a:blip xmlns:r="http://schemas.openxmlformats.org/officeDocument/2006/relationships" r:embed="rId1"/>
            </a:buBlip>
          </a:pPr>
          <a:r>
            <a:rPr lang="en-US" altLang="en-US" sz="1400" b="1" dirty="0">
              <a:latin typeface="Georgia" panose="02040502050405020303" pitchFamily="18" charset="0"/>
            </a:rPr>
            <a:t>Performance measure</a:t>
          </a:r>
          <a:endParaRPr lang="en-CA" sz="1400" b="1" dirty="0">
            <a:latin typeface="Georgia" panose="02040502050405020303" pitchFamily="18" charset="0"/>
          </a:endParaRPr>
        </a:p>
      </dgm:t>
    </dgm:pt>
    <dgm:pt modelId="{28F0C4BB-FF8A-4F93-9763-5E160C703DC1}" type="parTrans" cxnId="{9CA50D83-499F-4B9B-A027-392E2C1ED7EB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F78F989D-4A05-4FBE-97F3-C12009B7DF4D}" type="sibTrans" cxnId="{9CA50D83-499F-4B9B-A027-392E2C1ED7EB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85A910D0-6217-447B-9BEB-DF0B7FFB81B3}">
      <dgm:prSet phldrT="[Text]" custT="1"/>
      <dgm:spPr/>
      <dgm:t>
        <a:bodyPr/>
        <a:lstStyle/>
        <a:p>
          <a:pPr>
            <a:buSzPct val="80000"/>
            <a:buFont typeface="Times New Roman" panose="02020603050405020304" pitchFamily="18" charset="0"/>
            <a:buBlip>
              <a:blip xmlns:r="http://schemas.openxmlformats.org/officeDocument/2006/relationships" r:embed="rId1"/>
            </a:buBlip>
          </a:pPr>
          <a:r>
            <a:rPr lang="en-US" altLang="en-US" sz="1400" b="1">
              <a:latin typeface="Georgia" panose="02040502050405020303" pitchFamily="18" charset="0"/>
            </a:rPr>
            <a:t>Actions that can perform</a:t>
          </a:r>
          <a:endParaRPr lang="en-CA" sz="1400" b="1" dirty="0">
            <a:latin typeface="Georgia" panose="02040502050405020303" pitchFamily="18" charset="0"/>
          </a:endParaRPr>
        </a:p>
      </dgm:t>
    </dgm:pt>
    <dgm:pt modelId="{D2FFB1AC-E833-417F-B8D7-C41DA9A1B159}" type="parTrans" cxnId="{9BEBF9F5-6410-4440-9035-A120B579F9D2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074EF99C-AD02-41FE-964A-FEF21443CB3B}" type="sibTrans" cxnId="{9BEBF9F5-6410-4440-9035-A120B579F9D2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5481CBE9-0A41-4CCF-8ED6-F438E618D512}">
      <dgm:prSet phldrT="[Text]" custT="1"/>
      <dgm:spPr/>
      <dgm:t>
        <a:bodyPr/>
        <a:lstStyle/>
        <a:p>
          <a:pPr>
            <a:buSzPct val="80000"/>
            <a:buFont typeface="Arial" panose="020B0604020202020204" pitchFamily="34" charset="0"/>
            <a:buBlip>
              <a:blip xmlns:r="http://schemas.openxmlformats.org/officeDocument/2006/relationships" r:embed="rId1"/>
            </a:buBlip>
          </a:pPr>
          <a:r>
            <a:rPr lang="en-US" altLang="en-US" sz="1400" b="1">
              <a:latin typeface="Georgia" panose="02040502050405020303" pitchFamily="18" charset="0"/>
            </a:rPr>
            <a:t>Percept sequences</a:t>
          </a:r>
          <a:endParaRPr lang="en-CA" sz="1400" b="1" dirty="0">
            <a:latin typeface="Georgia" panose="02040502050405020303" pitchFamily="18" charset="0"/>
          </a:endParaRPr>
        </a:p>
      </dgm:t>
    </dgm:pt>
    <dgm:pt modelId="{68961EE5-23D9-4A46-9DBB-AC5D23AA2D9B}" type="parTrans" cxnId="{21F07AB8-E3E5-4FB6-9719-B78808DED431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900D12C3-20C2-4D26-BD7F-5806B70839AB}" type="sibTrans" cxnId="{21F07AB8-E3E5-4FB6-9719-B78808DED431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DC25134B-65B9-4A33-A4F7-9D4E42BBBA95}">
      <dgm:prSet custT="1"/>
      <dgm:spPr/>
      <dgm:t>
        <a:bodyPr/>
        <a:lstStyle/>
        <a:p>
          <a:r>
            <a:rPr lang="en-US" altLang="en-US" sz="1400">
              <a:latin typeface="Georgia" panose="02040502050405020303" pitchFamily="18" charset="0"/>
            </a:rPr>
            <a:t>Awards one point for each clean square</a:t>
          </a:r>
          <a:endParaRPr lang="en-US" altLang="en-US" sz="1400" dirty="0">
            <a:latin typeface="Georgia" panose="02040502050405020303" pitchFamily="18" charset="0"/>
          </a:endParaRPr>
        </a:p>
      </dgm:t>
    </dgm:pt>
    <dgm:pt modelId="{18DB0717-5C99-418C-839F-CFA649047654}" type="parTrans" cxnId="{8EE44C5A-2F23-4EC7-9451-C992913FC127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8A74521E-1B1D-42B2-9B36-931197CF4ACE}" type="sibTrans" cxnId="{8EE44C5A-2F23-4EC7-9451-C992913FC127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C650B8D3-7A34-446C-A498-642119B31481}">
      <dgm:prSet custT="1"/>
      <dgm:spPr/>
      <dgm:t>
        <a:bodyPr/>
        <a:lstStyle/>
        <a:p>
          <a:r>
            <a:rPr lang="en-US" altLang="en-US" sz="1400" b="1">
              <a:latin typeface="Georgia" panose="02040502050405020303" pitchFamily="18" charset="0"/>
            </a:rPr>
            <a:t>Prior knowledge</a:t>
          </a:r>
          <a:endParaRPr lang="en-US" altLang="en-US" sz="1400" b="1" dirty="0">
            <a:latin typeface="Georgia" panose="02040502050405020303" pitchFamily="18" charset="0"/>
          </a:endParaRPr>
        </a:p>
      </dgm:t>
    </dgm:pt>
    <dgm:pt modelId="{7D230455-5483-4502-87F2-1B2D7F148D3E}" type="parTrans" cxnId="{7C781E58-2582-4C60-9C7C-344DB01539A5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72518340-90FF-4E3E-B120-4BC250136F0D}" type="sibTrans" cxnId="{7C781E58-2582-4C60-9C7C-344DB01539A5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BBCC42AF-FB73-4EC8-A51A-0B3FA61E3184}">
      <dgm:prSet custT="1"/>
      <dgm:spPr/>
      <dgm:t>
        <a:bodyPr/>
        <a:lstStyle/>
        <a:p>
          <a:r>
            <a:rPr lang="en-US" altLang="en-US" sz="1400">
              <a:latin typeface="Georgia" panose="02040502050405020303" pitchFamily="18" charset="0"/>
            </a:rPr>
            <a:t>e.g., only two squares</a:t>
          </a:r>
          <a:endParaRPr lang="en-US" altLang="en-US" sz="1400" dirty="0">
            <a:latin typeface="Georgia" panose="02040502050405020303" pitchFamily="18" charset="0"/>
          </a:endParaRPr>
        </a:p>
      </dgm:t>
    </dgm:pt>
    <dgm:pt modelId="{7F46EBF2-335A-4B89-A00F-D4E46979ADE1}" type="parTrans" cxnId="{D61D46B9-88DE-4C77-B5AF-5C4BE94C5216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F6DB7888-2560-4CCD-80D9-EFFEF3AF8063}" type="sibTrans" cxnId="{D61D46B9-88DE-4C77-B5AF-5C4BE94C5216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01FCE5CF-D04A-4C6C-81AE-B9AE9980ECF6}">
      <dgm:prSet custT="1"/>
      <dgm:spPr/>
      <dgm:t>
        <a:bodyPr/>
        <a:lstStyle/>
        <a:p>
          <a:r>
            <a:rPr lang="en-US" altLang="en-US" sz="1400">
              <a:latin typeface="Georgia" panose="02040502050405020303" pitchFamily="18" charset="0"/>
            </a:rPr>
            <a:t>The geography of the environment</a:t>
          </a:r>
          <a:endParaRPr lang="en-US" altLang="en-US" sz="1400" dirty="0">
            <a:latin typeface="Georgia" panose="02040502050405020303" pitchFamily="18" charset="0"/>
          </a:endParaRPr>
        </a:p>
      </dgm:t>
    </dgm:pt>
    <dgm:pt modelId="{27EC852A-86AC-43CE-A468-83C73FD41321}" type="parTrans" cxnId="{753A7674-D420-43CA-A7BE-87FFD571B3B5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F3002171-E831-4B0B-BE8F-DDEF56DC6DAD}" type="sibTrans" cxnId="{753A7674-D420-43CA-A7BE-87FFD571B3B5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9BB36FC5-6071-405A-89E3-7C0378F225B0}">
      <dgm:prSet custT="1"/>
      <dgm:spPr/>
      <dgm:t>
        <a:bodyPr/>
        <a:lstStyle/>
        <a:p>
          <a:r>
            <a:rPr lang="en-US" altLang="en-US" sz="1400">
              <a:latin typeface="Georgia" panose="02040502050405020303" pitchFamily="18" charset="0"/>
            </a:rPr>
            <a:t>Left, Right, Suck and NoOp</a:t>
          </a:r>
          <a:endParaRPr lang="en-US" altLang="en-US" sz="1400" dirty="0">
            <a:latin typeface="Georgia" panose="02040502050405020303" pitchFamily="18" charset="0"/>
          </a:endParaRPr>
        </a:p>
      </dgm:t>
    </dgm:pt>
    <dgm:pt modelId="{35A38EFF-B5B8-4902-BE6B-2D09A6D731D9}" type="parTrans" cxnId="{FB7BE80F-4D7D-4307-8F14-3BDBA29AD4C2}">
      <dgm:prSet/>
      <dgm:spPr/>
      <dgm:t>
        <a:bodyPr/>
        <a:lstStyle/>
        <a:p>
          <a:endParaRPr lang="en-CA"/>
        </a:p>
      </dgm:t>
    </dgm:pt>
    <dgm:pt modelId="{2FF97136-61C1-414D-8CFA-04745891EB23}" type="sibTrans" cxnId="{FB7BE80F-4D7D-4307-8F14-3BDBA29AD4C2}">
      <dgm:prSet/>
      <dgm:spPr/>
      <dgm:t>
        <a:bodyPr/>
        <a:lstStyle/>
        <a:p>
          <a:endParaRPr lang="en-CA"/>
        </a:p>
      </dgm:t>
    </dgm:pt>
    <dgm:pt modelId="{D0A5046F-A7C4-4EC3-9C35-EA90874B1F79}">
      <dgm:prSet custT="1"/>
      <dgm:spPr/>
      <dgm:t>
        <a:bodyPr/>
        <a:lstStyle/>
        <a:p>
          <a:r>
            <a:rPr lang="en-US" altLang="en-US" sz="1400" dirty="0">
              <a:latin typeface="Georgia" panose="02040502050405020303" pitchFamily="18" charset="0"/>
            </a:rPr>
            <a:t>Where is the agent?</a:t>
          </a:r>
        </a:p>
      </dgm:t>
    </dgm:pt>
    <dgm:pt modelId="{6A6BD752-2373-4E92-9E25-4888BE7A1B15}" type="parTrans" cxnId="{95A3B221-8AFC-41DC-BFC6-11A18B24F5B1}">
      <dgm:prSet/>
      <dgm:spPr/>
      <dgm:t>
        <a:bodyPr/>
        <a:lstStyle/>
        <a:p>
          <a:endParaRPr lang="en-CA"/>
        </a:p>
      </dgm:t>
    </dgm:pt>
    <dgm:pt modelId="{3636A012-E0AC-4BC4-9AAE-0AD8529E504F}" type="sibTrans" cxnId="{95A3B221-8AFC-41DC-BFC6-11A18B24F5B1}">
      <dgm:prSet/>
      <dgm:spPr/>
      <dgm:t>
        <a:bodyPr/>
        <a:lstStyle/>
        <a:p>
          <a:endParaRPr lang="en-CA"/>
        </a:p>
      </dgm:t>
    </dgm:pt>
    <dgm:pt modelId="{AD145605-ADCF-4868-AE8C-D617B246ACFC}">
      <dgm:prSet custT="1"/>
      <dgm:spPr/>
      <dgm:t>
        <a:bodyPr/>
        <a:lstStyle/>
        <a:p>
          <a:r>
            <a:rPr lang="en-US" altLang="en-US" sz="1400">
              <a:latin typeface="Georgia" panose="02040502050405020303" pitchFamily="18" charset="0"/>
            </a:rPr>
            <a:t>Whether the location contains dirt?</a:t>
          </a:r>
          <a:endParaRPr lang="en-US" altLang="en-US" sz="1400" dirty="0">
            <a:latin typeface="Georgia" panose="02040502050405020303" pitchFamily="18" charset="0"/>
          </a:endParaRPr>
        </a:p>
      </dgm:t>
    </dgm:pt>
    <dgm:pt modelId="{29B13E85-FA49-4EEA-A7D2-65C26F38DA86}" type="parTrans" cxnId="{0ADE350F-513D-4083-9B77-C672520916E5}">
      <dgm:prSet/>
      <dgm:spPr/>
      <dgm:t>
        <a:bodyPr/>
        <a:lstStyle/>
        <a:p>
          <a:endParaRPr lang="en-CA"/>
        </a:p>
      </dgm:t>
    </dgm:pt>
    <dgm:pt modelId="{1D5C30DD-9A9B-4628-8E26-E89C8444BACA}" type="sibTrans" cxnId="{0ADE350F-513D-4083-9B77-C672520916E5}">
      <dgm:prSet/>
      <dgm:spPr/>
      <dgm:t>
        <a:bodyPr/>
        <a:lstStyle/>
        <a:p>
          <a:endParaRPr lang="en-CA"/>
        </a:p>
      </dgm:t>
    </dgm:pt>
    <dgm:pt modelId="{E112E8B5-D410-47CA-A4BB-ACF46D5910C7}" type="pres">
      <dgm:prSet presAssocID="{D9CBD91A-226D-4905-A10F-749A7FA187DD}" presName="linear" presStyleCnt="0">
        <dgm:presLayoutVars>
          <dgm:animLvl val="lvl"/>
          <dgm:resizeHandles val="exact"/>
        </dgm:presLayoutVars>
      </dgm:prSet>
      <dgm:spPr/>
    </dgm:pt>
    <dgm:pt modelId="{9948A13A-B715-4F0B-B173-127825D71922}" type="pres">
      <dgm:prSet presAssocID="{4A42023D-5811-4EEA-A16E-0F155E7FCF9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5A92E0-44B0-41F9-892C-61E5B9CE45C2}" type="pres">
      <dgm:prSet presAssocID="{4A42023D-5811-4EEA-A16E-0F155E7FCF9A}" presName="childText" presStyleLbl="revTx" presStyleIdx="0" presStyleCnt="4">
        <dgm:presLayoutVars>
          <dgm:bulletEnabled val="1"/>
        </dgm:presLayoutVars>
      </dgm:prSet>
      <dgm:spPr/>
    </dgm:pt>
    <dgm:pt modelId="{B4BBEE3C-2A5E-4327-8BEA-B715D691AC67}" type="pres">
      <dgm:prSet presAssocID="{C650B8D3-7A34-446C-A498-642119B314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730B93-89F8-414A-936B-E01601C323A4}" type="pres">
      <dgm:prSet presAssocID="{C650B8D3-7A34-446C-A498-642119B31481}" presName="childText" presStyleLbl="revTx" presStyleIdx="1" presStyleCnt="4">
        <dgm:presLayoutVars>
          <dgm:bulletEnabled val="1"/>
        </dgm:presLayoutVars>
      </dgm:prSet>
      <dgm:spPr/>
    </dgm:pt>
    <dgm:pt modelId="{7FD4D416-2356-4AC8-858F-ED6178AEB42F}" type="pres">
      <dgm:prSet presAssocID="{85A910D0-6217-447B-9BEB-DF0B7FFB81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B742A1-7CB9-4890-91DD-9F752F803AFF}" type="pres">
      <dgm:prSet presAssocID="{85A910D0-6217-447B-9BEB-DF0B7FFB81B3}" presName="childText" presStyleLbl="revTx" presStyleIdx="2" presStyleCnt="4">
        <dgm:presLayoutVars>
          <dgm:bulletEnabled val="1"/>
        </dgm:presLayoutVars>
      </dgm:prSet>
      <dgm:spPr/>
    </dgm:pt>
    <dgm:pt modelId="{CF711627-702E-45A0-A162-1ECD4B1BFDA7}" type="pres">
      <dgm:prSet presAssocID="{5481CBE9-0A41-4CCF-8ED6-F438E618D51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4AA3235-B472-4D3F-95FD-FD7AACC3F331}" type="pres">
      <dgm:prSet presAssocID="{5481CBE9-0A41-4CCF-8ED6-F438E618D51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157E607-3C55-48D1-A947-2C46780FE918}" type="presOf" srcId="{01FCE5CF-D04A-4C6C-81AE-B9AE9980ECF6}" destId="{9A730B93-89F8-414A-936B-E01601C323A4}" srcOrd="0" destOrd="0" presId="urn:microsoft.com/office/officeart/2005/8/layout/vList2"/>
    <dgm:cxn modelId="{0ADE350F-513D-4083-9B77-C672520916E5}" srcId="{5481CBE9-0A41-4CCF-8ED6-F438E618D512}" destId="{AD145605-ADCF-4868-AE8C-D617B246ACFC}" srcOrd="1" destOrd="0" parTransId="{29B13E85-FA49-4EEA-A7D2-65C26F38DA86}" sibTransId="{1D5C30DD-9A9B-4628-8E26-E89C8444BACA}"/>
    <dgm:cxn modelId="{FB7BE80F-4D7D-4307-8F14-3BDBA29AD4C2}" srcId="{85A910D0-6217-447B-9BEB-DF0B7FFB81B3}" destId="{9BB36FC5-6071-405A-89E3-7C0378F225B0}" srcOrd="0" destOrd="0" parTransId="{35A38EFF-B5B8-4902-BE6B-2D09A6D731D9}" sibTransId="{2FF97136-61C1-414D-8CFA-04745891EB23}"/>
    <dgm:cxn modelId="{95A3B221-8AFC-41DC-BFC6-11A18B24F5B1}" srcId="{5481CBE9-0A41-4CCF-8ED6-F438E618D512}" destId="{D0A5046F-A7C4-4EC3-9C35-EA90874B1F79}" srcOrd="0" destOrd="0" parTransId="{6A6BD752-2373-4E92-9E25-4888BE7A1B15}" sibTransId="{3636A012-E0AC-4BC4-9AAE-0AD8529E504F}"/>
    <dgm:cxn modelId="{753A7674-D420-43CA-A7BE-87FFD571B3B5}" srcId="{C650B8D3-7A34-446C-A498-642119B31481}" destId="{01FCE5CF-D04A-4C6C-81AE-B9AE9980ECF6}" srcOrd="0" destOrd="0" parTransId="{27EC852A-86AC-43CE-A468-83C73FD41321}" sibTransId="{F3002171-E831-4B0B-BE8F-DDEF56DC6DAD}"/>
    <dgm:cxn modelId="{3C834056-69E4-4131-968D-1BE26FE35FDD}" type="presOf" srcId="{85A910D0-6217-447B-9BEB-DF0B7FFB81B3}" destId="{7FD4D416-2356-4AC8-858F-ED6178AEB42F}" srcOrd="0" destOrd="0" presId="urn:microsoft.com/office/officeart/2005/8/layout/vList2"/>
    <dgm:cxn modelId="{D9E55876-D9CC-4E5B-9D7C-1FC7A82E0B85}" type="presOf" srcId="{BBCC42AF-FB73-4EC8-A51A-0B3FA61E3184}" destId="{9A730B93-89F8-414A-936B-E01601C323A4}" srcOrd="0" destOrd="1" presId="urn:microsoft.com/office/officeart/2005/8/layout/vList2"/>
    <dgm:cxn modelId="{7C781E58-2582-4C60-9C7C-344DB01539A5}" srcId="{D9CBD91A-226D-4905-A10F-749A7FA187DD}" destId="{C650B8D3-7A34-446C-A498-642119B31481}" srcOrd="1" destOrd="0" parTransId="{7D230455-5483-4502-87F2-1B2D7F148D3E}" sibTransId="{72518340-90FF-4E3E-B120-4BC250136F0D}"/>
    <dgm:cxn modelId="{8EE44C5A-2F23-4EC7-9451-C992913FC127}" srcId="{4A42023D-5811-4EEA-A16E-0F155E7FCF9A}" destId="{DC25134B-65B9-4A33-A4F7-9D4E42BBBA95}" srcOrd="0" destOrd="0" parTransId="{18DB0717-5C99-418C-839F-CFA649047654}" sibTransId="{8A74521E-1B1D-42B2-9B36-931197CF4ACE}"/>
    <dgm:cxn modelId="{1A16507B-E8C0-423E-8F83-4E145FF4CA55}" type="presOf" srcId="{D0A5046F-A7C4-4EC3-9C35-EA90874B1F79}" destId="{14AA3235-B472-4D3F-95FD-FD7AACC3F331}" srcOrd="0" destOrd="0" presId="urn:microsoft.com/office/officeart/2005/8/layout/vList2"/>
    <dgm:cxn modelId="{9CA50D83-499F-4B9B-A027-392E2C1ED7EB}" srcId="{D9CBD91A-226D-4905-A10F-749A7FA187DD}" destId="{4A42023D-5811-4EEA-A16E-0F155E7FCF9A}" srcOrd="0" destOrd="0" parTransId="{28F0C4BB-FF8A-4F93-9763-5E160C703DC1}" sibTransId="{F78F989D-4A05-4FBE-97F3-C12009B7DF4D}"/>
    <dgm:cxn modelId="{BF393086-4CF1-4D16-B55F-71D4998B71EC}" type="presOf" srcId="{9BB36FC5-6071-405A-89E3-7C0378F225B0}" destId="{15B742A1-7CB9-4890-91DD-9F752F803AFF}" srcOrd="0" destOrd="0" presId="urn:microsoft.com/office/officeart/2005/8/layout/vList2"/>
    <dgm:cxn modelId="{2EF53D92-7F34-49D1-96F9-B78534EAFE7F}" type="presOf" srcId="{5481CBE9-0A41-4CCF-8ED6-F438E618D512}" destId="{CF711627-702E-45A0-A162-1ECD4B1BFDA7}" srcOrd="0" destOrd="0" presId="urn:microsoft.com/office/officeart/2005/8/layout/vList2"/>
    <dgm:cxn modelId="{21F07AB8-E3E5-4FB6-9719-B78808DED431}" srcId="{D9CBD91A-226D-4905-A10F-749A7FA187DD}" destId="{5481CBE9-0A41-4CCF-8ED6-F438E618D512}" srcOrd="3" destOrd="0" parTransId="{68961EE5-23D9-4A46-9DBB-AC5D23AA2D9B}" sibTransId="{900D12C3-20C2-4D26-BD7F-5806B70839AB}"/>
    <dgm:cxn modelId="{D61D46B9-88DE-4C77-B5AF-5C4BE94C5216}" srcId="{C650B8D3-7A34-446C-A498-642119B31481}" destId="{BBCC42AF-FB73-4EC8-A51A-0B3FA61E3184}" srcOrd="1" destOrd="0" parTransId="{7F46EBF2-335A-4B89-A00F-D4E46979ADE1}" sibTransId="{F6DB7888-2560-4CCD-80D9-EFFEF3AF8063}"/>
    <dgm:cxn modelId="{FF7A6ABE-8481-4324-BFBA-D18DE7766A4C}" type="presOf" srcId="{D9CBD91A-226D-4905-A10F-749A7FA187DD}" destId="{E112E8B5-D410-47CA-A4BB-ACF46D5910C7}" srcOrd="0" destOrd="0" presId="urn:microsoft.com/office/officeart/2005/8/layout/vList2"/>
    <dgm:cxn modelId="{FA3841DB-224A-42C2-BCDF-E1D5A5799CBC}" type="presOf" srcId="{DC25134B-65B9-4A33-A4F7-9D4E42BBBA95}" destId="{625A92E0-44B0-41F9-892C-61E5B9CE45C2}" srcOrd="0" destOrd="0" presId="urn:microsoft.com/office/officeart/2005/8/layout/vList2"/>
    <dgm:cxn modelId="{8A6F21E0-8993-4525-A8A1-0B55D423E04E}" type="presOf" srcId="{C650B8D3-7A34-446C-A498-642119B31481}" destId="{B4BBEE3C-2A5E-4327-8BEA-B715D691AC67}" srcOrd="0" destOrd="0" presId="urn:microsoft.com/office/officeart/2005/8/layout/vList2"/>
    <dgm:cxn modelId="{9D11C7E0-C072-4608-8207-56F4A0E8116E}" type="presOf" srcId="{AD145605-ADCF-4868-AE8C-D617B246ACFC}" destId="{14AA3235-B472-4D3F-95FD-FD7AACC3F331}" srcOrd="0" destOrd="1" presId="urn:microsoft.com/office/officeart/2005/8/layout/vList2"/>
    <dgm:cxn modelId="{9BEBF9F5-6410-4440-9035-A120B579F9D2}" srcId="{D9CBD91A-226D-4905-A10F-749A7FA187DD}" destId="{85A910D0-6217-447B-9BEB-DF0B7FFB81B3}" srcOrd="2" destOrd="0" parTransId="{D2FFB1AC-E833-417F-B8D7-C41DA9A1B159}" sibTransId="{074EF99C-AD02-41FE-964A-FEF21443CB3B}"/>
    <dgm:cxn modelId="{56FC4DFC-A53E-4195-B2F2-8E74275FF59E}" type="presOf" srcId="{4A42023D-5811-4EEA-A16E-0F155E7FCF9A}" destId="{9948A13A-B715-4F0B-B173-127825D71922}" srcOrd="0" destOrd="0" presId="urn:microsoft.com/office/officeart/2005/8/layout/vList2"/>
    <dgm:cxn modelId="{A2D7D208-EACC-44A5-A0A1-842FD99924F2}" type="presParOf" srcId="{E112E8B5-D410-47CA-A4BB-ACF46D5910C7}" destId="{9948A13A-B715-4F0B-B173-127825D71922}" srcOrd="0" destOrd="0" presId="urn:microsoft.com/office/officeart/2005/8/layout/vList2"/>
    <dgm:cxn modelId="{D6B72416-FB3D-42D7-8DC4-EE1F4BFD6FA0}" type="presParOf" srcId="{E112E8B5-D410-47CA-A4BB-ACF46D5910C7}" destId="{625A92E0-44B0-41F9-892C-61E5B9CE45C2}" srcOrd="1" destOrd="0" presId="urn:microsoft.com/office/officeart/2005/8/layout/vList2"/>
    <dgm:cxn modelId="{3EE3E694-A715-42D7-BAB2-415773E1D80B}" type="presParOf" srcId="{E112E8B5-D410-47CA-A4BB-ACF46D5910C7}" destId="{B4BBEE3C-2A5E-4327-8BEA-B715D691AC67}" srcOrd="2" destOrd="0" presId="urn:microsoft.com/office/officeart/2005/8/layout/vList2"/>
    <dgm:cxn modelId="{948ECF3D-67AD-45C3-BD41-63E3D8C09797}" type="presParOf" srcId="{E112E8B5-D410-47CA-A4BB-ACF46D5910C7}" destId="{9A730B93-89F8-414A-936B-E01601C323A4}" srcOrd="3" destOrd="0" presId="urn:microsoft.com/office/officeart/2005/8/layout/vList2"/>
    <dgm:cxn modelId="{DADAC6DD-15C8-4300-A27F-C6FA13DD20B9}" type="presParOf" srcId="{E112E8B5-D410-47CA-A4BB-ACF46D5910C7}" destId="{7FD4D416-2356-4AC8-858F-ED6178AEB42F}" srcOrd="4" destOrd="0" presId="urn:microsoft.com/office/officeart/2005/8/layout/vList2"/>
    <dgm:cxn modelId="{EFDE8A52-86AE-47E4-B60C-35A81868723E}" type="presParOf" srcId="{E112E8B5-D410-47CA-A4BB-ACF46D5910C7}" destId="{15B742A1-7CB9-4890-91DD-9F752F803AFF}" srcOrd="5" destOrd="0" presId="urn:microsoft.com/office/officeart/2005/8/layout/vList2"/>
    <dgm:cxn modelId="{294A1B27-777F-4892-AA3F-F784790536E2}" type="presParOf" srcId="{E112E8B5-D410-47CA-A4BB-ACF46D5910C7}" destId="{CF711627-702E-45A0-A162-1ECD4B1BFDA7}" srcOrd="6" destOrd="0" presId="urn:microsoft.com/office/officeart/2005/8/layout/vList2"/>
    <dgm:cxn modelId="{A84C9E2C-98FC-421A-966C-614E8E1E49C1}" type="presParOf" srcId="{E112E8B5-D410-47CA-A4BB-ACF46D5910C7}" destId="{14AA3235-B472-4D3F-95FD-FD7AACC3F33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7165AF-A58D-40F8-9951-AFBBC6DBF2A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68DB5EC-F02D-456E-88BA-26DD54A8AFBF}">
      <dgm:prSet phldrT="[Text]" custT="1"/>
      <dgm:spPr/>
      <dgm:t>
        <a:bodyPr/>
        <a:lstStyle/>
        <a:p>
          <a:r>
            <a:rPr lang="en-CA" sz="1600" b="1" dirty="0">
              <a:solidFill>
                <a:schemeClr val="tx1"/>
              </a:solidFill>
              <a:latin typeface="Georgia" panose="02040502050405020303" pitchFamily="18" charset="0"/>
            </a:rPr>
            <a:t>Environment</a:t>
          </a:r>
        </a:p>
      </dgm:t>
    </dgm:pt>
    <dgm:pt modelId="{86FEECB5-96A4-4236-B337-AE49F8398B1A}" type="parTrans" cxnId="{3F58C112-C6E4-4297-BF49-5996BE882A22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56346EC5-7A7A-4192-B6D2-E85463384D44}" type="sibTrans" cxnId="{3F58C112-C6E4-4297-BF49-5996BE882A22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039896B7-DCAC-4606-8E67-70D83CBC546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en-US" sz="1400" b="1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Fully observable </a:t>
          </a:r>
          <a:r>
            <a:rPr lang="en-US" altLang="en-US" sz="1400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(vs. partially observable)</a:t>
          </a:r>
          <a:endParaRPr lang="en-CA" sz="1400" dirty="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29460BFD-C3FC-46F3-859C-5E20F41B39E7}" type="parTrans" cxnId="{46EB9584-91A8-405E-8822-1B6E43DDEB92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9B4D5A8D-1E79-41F4-BEC8-2AE22AC1CCD4}" type="sibTrans" cxnId="{46EB9584-91A8-405E-8822-1B6E43DDEB92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254C0FB7-452A-4159-A6E4-EAA5E8C52C2D}">
      <dgm:prSet custT="1"/>
      <dgm:spPr/>
      <dgm:t>
        <a:bodyPr/>
        <a:lstStyle/>
        <a:p>
          <a:r>
            <a:rPr lang="en-US" altLang="en-US" sz="1400" b="1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Deterministic</a:t>
          </a:r>
          <a:r>
            <a:rPr lang="en-US" altLang="en-US" sz="1400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 (vs. stochastic) </a:t>
          </a:r>
        </a:p>
      </dgm:t>
    </dgm:pt>
    <dgm:pt modelId="{A16DD20B-87E5-4624-8EE4-EEAA1D4EBCB4}" type="parTrans" cxnId="{438BE573-FEA9-4823-ABDB-2097BDAC5291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6C576DCD-8DD0-43DC-9329-302CA4DDA1AD}" type="sibTrans" cxnId="{438BE573-FEA9-4823-ABDB-2097BDAC5291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499C7B95-05C8-46DE-8A71-03B9441BD18D}">
      <dgm:prSet custT="1"/>
      <dgm:spPr/>
      <dgm:t>
        <a:bodyPr/>
        <a:lstStyle/>
        <a:p>
          <a:r>
            <a:rPr lang="en-US" altLang="en-US" sz="1400" b="1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Episodic</a:t>
          </a:r>
          <a:r>
            <a:rPr lang="en-US" altLang="en-US" sz="1400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 (vs. sequential)</a:t>
          </a:r>
        </a:p>
      </dgm:t>
    </dgm:pt>
    <dgm:pt modelId="{84CCADDA-7B79-4617-9127-402D9B42F7E0}" type="parTrans" cxnId="{2D27BC0E-D7AB-40DC-A726-E0E9B93FEAA7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1886BEBE-4B53-489E-B027-454E9EB49AB8}" type="sibTrans" cxnId="{2D27BC0E-D7AB-40DC-A726-E0E9B93FEAA7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6D6B6C9E-8E2E-4940-9E0F-DA0FDAAD94C2}">
      <dgm:prSet custT="1"/>
      <dgm:spPr/>
      <dgm:t>
        <a:bodyPr/>
        <a:lstStyle/>
        <a:p>
          <a:r>
            <a:rPr lang="en-US" altLang="en-US" sz="1400" b="1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Static</a:t>
          </a:r>
          <a:r>
            <a:rPr lang="en-US" altLang="en-US" sz="1400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 (vs. dynamic)</a:t>
          </a:r>
        </a:p>
      </dgm:t>
    </dgm:pt>
    <dgm:pt modelId="{857268A4-D2FC-4214-BED1-F5FF1D33B9E0}" type="parTrans" cxnId="{25850D26-AA34-4E9A-9E8F-9531EA6C502A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FF4185A0-D9EA-4879-816E-8A315E5DBBF2}" type="sibTrans" cxnId="{25850D26-AA34-4E9A-9E8F-9531EA6C502A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CBEF8DB1-5AF7-4B5E-AAA0-03FBE2BFC378}">
      <dgm:prSet custT="1"/>
      <dgm:spPr/>
      <dgm:t>
        <a:bodyPr/>
        <a:lstStyle/>
        <a:p>
          <a:r>
            <a:rPr lang="en-US" altLang="en-US" sz="1400" b="1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Discrete</a:t>
          </a:r>
          <a:r>
            <a:rPr lang="en-US" altLang="en-US" sz="1400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 (vs. continuous)</a:t>
          </a:r>
        </a:p>
      </dgm:t>
    </dgm:pt>
    <dgm:pt modelId="{96D12DB5-5AC5-401B-AA7C-0D6BB9E434B0}" type="parTrans" cxnId="{F74D0EB2-9ED5-4F51-9C1E-295B1B34D8DF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4F13440F-0CB4-4362-9043-B76AA238FBDE}" type="sibTrans" cxnId="{F74D0EB2-9ED5-4F51-9C1E-295B1B34D8DF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21F398BC-38BF-4401-B8D0-41F9129AEF89}">
      <dgm:prSet custT="1"/>
      <dgm:spPr/>
      <dgm:t>
        <a:bodyPr/>
        <a:lstStyle/>
        <a:p>
          <a:r>
            <a:rPr lang="en-US" altLang="en-US" sz="1400" b="1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Single agent </a:t>
          </a:r>
          <a:r>
            <a:rPr lang="en-US" altLang="en-US" sz="1400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(vs. multiagent):</a:t>
          </a:r>
          <a:endParaRPr lang="en-CA" sz="1400" dirty="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B5EB137B-B4C6-4447-AD55-877AEE83793E}" type="parTrans" cxnId="{FBC75166-7A37-4099-91AC-12C780CDB933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4E2432C3-7B89-49CA-AEF8-5E98F77A9AD6}" type="sibTrans" cxnId="{FBC75166-7A37-4099-91AC-12C780CDB933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C96D4AEB-59BE-48BC-B46E-D719545713E0}" type="pres">
      <dgm:prSet presAssocID="{BD7165AF-A58D-40F8-9951-AFBBC6DBF2A9}" presName="vert0" presStyleCnt="0">
        <dgm:presLayoutVars>
          <dgm:dir/>
          <dgm:animOne val="branch"/>
          <dgm:animLvl val="lvl"/>
        </dgm:presLayoutVars>
      </dgm:prSet>
      <dgm:spPr/>
    </dgm:pt>
    <dgm:pt modelId="{2138A35F-9145-4D7E-8409-75955B6367A6}" type="pres">
      <dgm:prSet presAssocID="{668DB5EC-F02D-456E-88BA-26DD54A8AFBF}" presName="thickLine" presStyleLbl="alignNode1" presStyleIdx="0" presStyleCnt="1"/>
      <dgm:spPr/>
    </dgm:pt>
    <dgm:pt modelId="{B9388BB4-35B5-487F-BB61-FDA84E60D056}" type="pres">
      <dgm:prSet presAssocID="{668DB5EC-F02D-456E-88BA-26DD54A8AFBF}" presName="horz1" presStyleCnt="0"/>
      <dgm:spPr/>
    </dgm:pt>
    <dgm:pt modelId="{8244090F-3882-43E9-BD9D-EB9E9F2696D9}" type="pres">
      <dgm:prSet presAssocID="{668DB5EC-F02D-456E-88BA-26DD54A8AFBF}" presName="tx1" presStyleLbl="revTx" presStyleIdx="0" presStyleCnt="7"/>
      <dgm:spPr/>
    </dgm:pt>
    <dgm:pt modelId="{BB30DEBA-CB8C-4794-917B-EF4DD80E31C7}" type="pres">
      <dgm:prSet presAssocID="{668DB5EC-F02D-456E-88BA-26DD54A8AFBF}" presName="vert1" presStyleCnt="0"/>
      <dgm:spPr/>
    </dgm:pt>
    <dgm:pt modelId="{7D5336B5-9F25-4524-83C7-E467C746B2E4}" type="pres">
      <dgm:prSet presAssocID="{039896B7-DCAC-4606-8E67-70D83CBC546F}" presName="vertSpace2a" presStyleCnt="0"/>
      <dgm:spPr/>
    </dgm:pt>
    <dgm:pt modelId="{901BEC4C-0DB4-4C66-A1CC-525B50E4DB66}" type="pres">
      <dgm:prSet presAssocID="{039896B7-DCAC-4606-8E67-70D83CBC546F}" presName="horz2" presStyleCnt="0"/>
      <dgm:spPr/>
    </dgm:pt>
    <dgm:pt modelId="{DDECFFE4-061C-4313-B9D9-4887C9A17B82}" type="pres">
      <dgm:prSet presAssocID="{039896B7-DCAC-4606-8E67-70D83CBC546F}" presName="horzSpace2" presStyleCnt="0"/>
      <dgm:spPr/>
    </dgm:pt>
    <dgm:pt modelId="{12CF91B2-AAD1-4CCF-9B32-A2AF1A2162B3}" type="pres">
      <dgm:prSet presAssocID="{039896B7-DCAC-4606-8E67-70D83CBC546F}" presName="tx2" presStyleLbl="revTx" presStyleIdx="1" presStyleCnt="7"/>
      <dgm:spPr/>
    </dgm:pt>
    <dgm:pt modelId="{BBDAB324-456F-4C4D-A868-49EFEDFD85FE}" type="pres">
      <dgm:prSet presAssocID="{039896B7-DCAC-4606-8E67-70D83CBC546F}" presName="vert2" presStyleCnt="0"/>
      <dgm:spPr/>
    </dgm:pt>
    <dgm:pt modelId="{27670B6E-2B62-4AC5-A482-A8670D30DBFB}" type="pres">
      <dgm:prSet presAssocID="{039896B7-DCAC-4606-8E67-70D83CBC546F}" presName="thinLine2b" presStyleLbl="callout" presStyleIdx="0" presStyleCnt="6"/>
      <dgm:spPr/>
    </dgm:pt>
    <dgm:pt modelId="{0F0881C9-3A2C-4769-BA09-4CED0772C29F}" type="pres">
      <dgm:prSet presAssocID="{039896B7-DCAC-4606-8E67-70D83CBC546F}" presName="vertSpace2b" presStyleCnt="0"/>
      <dgm:spPr/>
    </dgm:pt>
    <dgm:pt modelId="{32052FD4-E5F3-456A-8FDF-64EA94B33F08}" type="pres">
      <dgm:prSet presAssocID="{254C0FB7-452A-4159-A6E4-EAA5E8C52C2D}" presName="horz2" presStyleCnt="0"/>
      <dgm:spPr/>
    </dgm:pt>
    <dgm:pt modelId="{A0D8AB67-1890-49A1-9A7B-A5D7B297CD6C}" type="pres">
      <dgm:prSet presAssocID="{254C0FB7-452A-4159-A6E4-EAA5E8C52C2D}" presName="horzSpace2" presStyleCnt="0"/>
      <dgm:spPr/>
    </dgm:pt>
    <dgm:pt modelId="{61BFD77F-B877-4729-BDC3-2057C35251E6}" type="pres">
      <dgm:prSet presAssocID="{254C0FB7-452A-4159-A6E4-EAA5E8C52C2D}" presName="tx2" presStyleLbl="revTx" presStyleIdx="2" presStyleCnt="7"/>
      <dgm:spPr/>
    </dgm:pt>
    <dgm:pt modelId="{40D4AA59-1FF7-4CA8-A2E4-6B2960C5680A}" type="pres">
      <dgm:prSet presAssocID="{254C0FB7-452A-4159-A6E4-EAA5E8C52C2D}" presName="vert2" presStyleCnt="0"/>
      <dgm:spPr/>
    </dgm:pt>
    <dgm:pt modelId="{C880839A-472B-4B0A-B3A0-20CE1A149C30}" type="pres">
      <dgm:prSet presAssocID="{254C0FB7-452A-4159-A6E4-EAA5E8C52C2D}" presName="thinLine2b" presStyleLbl="callout" presStyleIdx="1" presStyleCnt="6"/>
      <dgm:spPr/>
    </dgm:pt>
    <dgm:pt modelId="{AC031374-2C82-4E61-ACD8-158419889FB0}" type="pres">
      <dgm:prSet presAssocID="{254C0FB7-452A-4159-A6E4-EAA5E8C52C2D}" presName="vertSpace2b" presStyleCnt="0"/>
      <dgm:spPr/>
    </dgm:pt>
    <dgm:pt modelId="{D533F2F6-FA90-4486-B8C0-BD530573804B}" type="pres">
      <dgm:prSet presAssocID="{499C7B95-05C8-46DE-8A71-03B9441BD18D}" presName="horz2" presStyleCnt="0"/>
      <dgm:spPr/>
    </dgm:pt>
    <dgm:pt modelId="{E6E6AD32-7F89-401A-BE8F-75EF5AD64D2D}" type="pres">
      <dgm:prSet presAssocID="{499C7B95-05C8-46DE-8A71-03B9441BD18D}" presName="horzSpace2" presStyleCnt="0"/>
      <dgm:spPr/>
    </dgm:pt>
    <dgm:pt modelId="{87BC22B1-6275-4866-AAD7-07359470ECD6}" type="pres">
      <dgm:prSet presAssocID="{499C7B95-05C8-46DE-8A71-03B9441BD18D}" presName="tx2" presStyleLbl="revTx" presStyleIdx="3" presStyleCnt="7"/>
      <dgm:spPr/>
    </dgm:pt>
    <dgm:pt modelId="{31622FF9-5111-41F0-8D7D-029C1FF0B02B}" type="pres">
      <dgm:prSet presAssocID="{499C7B95-05C8-46DE-8A71-03B9441BD18D}" presName="vert2" presStyleCnt="0"/>
      <dgm:spPr/>
    </dgm:pt>
    <dgm:pt modelId="{7BC9130F-8EC5-412A-A9E2-FC15EC016267}" type="pres">
      <dgm:prSet presAssocID="{499C7B95-05C8-46DE-8A71-03B9441BD18D}" presName="thinLine2b" presStyleLbl="callout" presStyleIdx="2" presStyleCnt="6"/>
      <dgm:spPr/>
    </dgm:pt>
    <dgm:pt modelId="{C7C9D6EA-C362-43C5-99DF-9D6E63EE92F1}" type="pres">
      <dgm:prSet presAssocID="{499C7B95-05C8-46DE-8A71-03B9441BD18D}" presName="vertSpace2b" presStyleCnt="0"/>
      <dgm:spPr/>
    </dgm:pt>
    <dgm:pt modelId="{AC8358AF-7AAE-4F9A-BE1F-86AD9CD53225}" type="pres">
      <dgm:prSet presAssocID="{6D6B6C9E-8E2E-4940-9E0F-DA0FDAAD94C2}" presName="horz2" presStyleCnt="0"/>
      <dgm:spPr/>
    </dgm:pt>
    <dgm:pt modelId="{EA96A141-782C-45B7-9889-614E7AEF2EB5}" type="pres">
      <dgm:prSet presAssocID="{6D6B6C9E-8E2E-4940-9E0F-DA0FDAAD94C2}" presName="horzSpace2" presStyleCnt="0"/>
      <dgm:spPr/>
    </dgm:pt>
    <dgm:pt modelId="{5C59F036-2E02-421A-9F71-262DD157835E}" type="pres">
      <dgm:prSet presAssocID="{6D6B6C9E-8E2E-4940-9E0F-DA0FDAAD94C2}" presName="tx2" presStyleLbl="revTx" presStyleIdx="4" presStyleCnt="7"/>
      <dgm:spPr/>
    </dgm:pt>
    <dgm:pt modelId="{3C3ADCC5-D71A-461E-B03A-9D9270A70900}" type="pres">
      <dgm:prSet presAssocID="{6D6B6C9E-8E2E-4940-9E0F-DA0FDAAD94C2}" presName="vert2" presStyleCnt="0"/>
      <dgm:spPr/>
    </dgm:pt>
    <dgm:pt modelId="{9E985E3B-4DA0-43CA-9C44-4FE5DDB486C2}" type="pres">
      <dgm:prSet presAssocID="{6D6B6C9E-8E2E-4940-9E0F-DA0FDAAD94C2}" presName="thinLine2b" presStyleLbl="callout" presStyleIdx="3" presStyleCnt="6"/>
      <dgm:spPr/>
    </dgm:pt>
    <dgm:pt modelId="{59E0303B-F3B1-4D87-82E4-90864CDC022E}" type="pres">
      <dgm:prSet presAssocID="{6D6B6C9E-8E2E-4940-9E0F-DA0FDAAD94C2}" presName="vertSpace2b" presStyleCnt="0"/>
      <dgm:spPr/>
    </dgm:pt>
    <dgm:pt modelId="{145E6515-25F3-4C94-BDD8-5C77678D57E8}" type="pres">
      <dgm:prSet presAssocID="{CBEF8DB1-5AF7-4B5E-AAA0-03FBE2BFC378}" presName="horz2" presStyleCnt="0"/>
      <dgm:spPr/>
    </dgm:pt>
    <dgm:pt modelId="{B3E0489F-C9C5-454F-8CDB-626ECAA7F46C}" type="pres">
      <dgm:prSet presAssocID="{CBEF8DB1-5AF7-4B5E-AAA0-03FBE2BFC378}" presName="horzSpace2" presStyleCnt="0"/>
      <dgm:spPr/>
    </dgm:pt>
    <dgm:pt modelId="{09A38D2F-B0C4-40D4-87BA-1347FAB7B52F}" type="pres">
      <dgm:prSet presAssocID="{CBEF8DB1-5AF7-4B5E-AAA0-03FBE2BFC378}" presName="tx2" presStyleLbl="revTx" presStyleIdx="5" presStyleCnt="7"/>
      <dgm:spPr/>
    </dgm:pt>
    <dgm:pt modelId="{DCA9932E-9273-42D3-B35A-C14FF547CE0A}" type="pres">
      <dgm:prSet presAssocID="{CBEF8DB1-5AF7-4B5E-AAA0-03FBE2BFC378}" presName="vert2" presStyleCnt="0"/>
      <dgm:spPr/>
    </dgm:pt>
    <dgm:pt modelId="{A16BEE3F-5677-4533-99D2-85B164811D20}" type="pres">
      <dgm:prSet presAssocID="{CBEF8DB1-5AF7-4B5E-AAA0-03FBE2BFC378}" presName="thinLine2b" presStyleLbl="callout" presStyleIdx="4" presStyleCnt="6"/>
      <dgm:spPr/>
    </dgm:pt>
    <dgm:pt modelId="{D8530DF6-83C9-4EC1-BB2C-2005424C48C6}" type="pres">
      <dgm:prSet presAssocID="{CBEF8DB1-5AF7-4B5E-AAA0-03FBE2BFC378}" presName="vertSpace2b" presStyleCnt="0"/>
      <dgm:spPr/>
    </dgm:pt>
    <dgm:pt modelId="{FA769716-3BC9-4CDC-94B1-4DB166F71005}" type="pres">
      <dgm:prSet presAssocID="{21F398BC-38BF-4401-B8D0-41F9129AEF89}" presName="horz2" presStyleCnt="0"/>
      <dgm:spPr/>
    </dgm:pt>
    <dgm:pt modelId="{45FE8D26-96B6-4D55-A574-2CE1DCCD48EE}" type="pres">
      <dgm:prSet presAssocID="{21F398BC-38BF-4401-B8D0-41F9129AEF89}" presName="horzSpace2" presStyleCnt="0"/>
      <dgm:spPr/>
    </dgm:pt>
    <dgm:pt modelId="{406B37DC-36E8-49C9-A82A-4DB2D8BFD0C2}" type="pres">
      <dgm:prSet presAssocID="{21F398BC-38BF-4401-B8D0-41F9129AEF89}" presName="tx2" presStyleLbl="revTx" presStyleIdx="6" presStyleCnt="7"/>
      <dgm:spPr/>
    </dgm:pt>
    <dgm:pt modelId="{3007CAC7-567D-4EA9-9600-75C266CEB698}" type="pres">
      <dgm:prSet presAssocID="{21F398BC-38BF-4401-B8D0-41F9129AEF89}" presName="vert2" presStyleCnt="0"/>
      <dgm:spPr/>
    </dgm:pt>
    <dgm:pt modelId="{AA9DA16C-A97C-4048-956B-026D87B4BB39}" type="pres">
      <dgm:prSet presAssocID="{21F398BC-38BF-4401-B8D0-41F9129AEF89}" presName="thinLine2b" presStyleLbl="callout" presStyleIdx="5" presStyleCnt="6"/>
      <dgm:spPr/>
    </dgm:pt>
    <dgm:pt modelId="{AEE913B6-76A4-4E28-8060-36922DE3D174}" type="pres">
      <dgm:prSet presAssocID="{21F398BC-38BF-4401-B8D0-41F9129AEF89}" presName="vertSpace2b" presStyleCnt="0"/>
      <dgm:spPr/>
    </dgm:pt>
  </dgm:ptLst>
  <dgm:cxnLst>
    <dgm:cxn modelId="{FA1C8B08-939A-48FF-A703-EF9007B35D61}" type="presOf" srcId="{BD7165AF-A58D-40F8-9951-AFBBC6DBF2A9}" destId="{C96D4AEB-59BE-48BC-B46E-D719545713E0}" srcOrd="0" destOrd="0" presId="urn:microsoft.com/office/officeart/2008/layout/LinedList"/>
    <dgm:cxn modelId="{2D27BC0E-D7AB-40DC-A726-E0E9B93FEAA7}" srcId="{668DB5EC-F02D-456E-88BA-26DD54A8AFBF}" destId="{499C7B95-05C8-46DE-8A71-03B9441BD18D}" srcOrd="2" destOrd="0" parTransId="{84CCADDA-7B79-4617-9127-402D9B42F7E0}" sibTransId="{1886BEBE-4B53-489E-B027-454E9EB49AB8}"/>
    <dgm:cxn modelId="{3F58C112-C6E4-4297-BF49-5996BE882A22}" srcId="{BD7165AF-A58D-40F8-9951-AFBBC6DBF2A9}" destId="{668DB5EC-F02D-456E-88BA-26DD54A8AFBF}" srcOrd="0" destOrd="0" parTransId="{86FEECB5-96A4-4236-B337-AE49F8398B1A}" sibTransId="{56346EC5-7A7A-4192-B6D2-E85463384D44}"/>
    <dgm:cxn modelId="{25850D26-AA34-4E9A-9E8F-9531EA6C502A}" srcId="{668DB5EC-F02D-456E-88BA-26DD54A8AFBF}" destId="{6D6B6C9E-8E2E-4940-9E0F-DA0FDAAD94C2}" srcOrd="3" destOrd="0" parTransId="{857268A4-D2FC-4214-BED1-F5FF1D33B9E0}" sibTransId="{FF4185A0-D9EA-4879-816E-8A315E5DBBF2}"/>
    <dgm:cxn modelId="{07622926-31BB-44A9-99AE-5C43AEA5C40F}" type="presOf" srcId="{499C7B95-05C8-46DE-8A71-03B9441BD18D}" destId="{87BC22B1-6275-4866-AAD7-07359470ECD6}" srcOrd="0" destOrd="0" presId="urn:microsoft.com/office/officeart/2008/layout/LinedList"/>
    <dgm:cxn modelId="{DDC1245D-43C4-4A27-BED4-0479A64E9B82}" type="presOf" srcId="{6D6B6C9E-8E2E-4940-9E0F-DA0FDAAD94C2}" destId="{5C59F036-2E02-421A-9F71-262DD157835E}" srcOrd="0" destOrd="0" presId="urn:microsoft.com/office/officeart/2008/layout/LinedList"/>
    <dgm:cxn modelId="{FBC75166-7A37-4099-91AC-12C780CDB933}" srcId="{668DB5EC-F02D-456E-88BA-26DD54A8AFBF}" destId="{21F398BC-38BF-4401-B8D0-41F9129AEF89}" srcOrd="5" destOrd="0" parTransId="{B5EB137B-B4C6-4447-AD55-877AEE83793E}" sibTransId="{4E2432C3-7B89-49CA-AEF8-5E98F77A9AD6}"/>
    <dgm:cxn modelId="{E6F22149-B721-40FD-B686-A966D07310E5}" type="presOf" srcId="{668DB5EC-F02D-456E-88BA-26DD54A8AFBF}" destId="{8244090F-3882-43E9-BD9D-EB9E9F2696D9}" srcOrd="0" destOrd="0" presId="urn:microsoft.com/office/officeart/2008/layout/LinedList"/>
    <dgm:cxn modelId="{438BE573-FEA9-4823-ABDB-2097BDAC5291}" srcId="{668DB5EC-F02D-456E-88BA-26DD54A8AFBF}" destId="{254C0FB7-452A-4159-A6E4-EAA5E8C52C2D}" srcOrd="1" destOrd="0" parTransId="{A16DD20B-87E5-4624-8EE4-EEAA1D4EBCB4}" sibTransId="{6C576DCD-8DD0-43DC-9329-302CA4DDA1AD}"/>
    <dgm:cxn modelId="{46EB9584-91A8-405E-8822-1B6E43DDEB92}" srcId="{668DB5EC-F02D-456E-88BA-26DD54A8AFBF}" destId="{039896B7-DCAC-4606-8E67-70D83CBC546F}" srcOrd="0" destOrd="0" parTransId="{29460BFD-C3FC-46F3-859C-5E20F41B39E7}" sibTransId="{9B4D5A8D-1E79-41F4-BEC8-2AE22AC1CCD4}"/>
    <dgm:cxn modelId="{F74D0EB2-9ED5-4F51-9C1E-295B1B34D8DF}" srcId="{668DB5EC-F02D-456E-88BA-26DD54A8AFBF}" destId="{CBEF8DB1-5AF7-4B5E-AAA0-03FBE2BFC378}" srcOrd="4" destOrd="0" parTransId="{96D12DB5-5AC5-401B-AA7C-0D6BB9E434B0}" sibTransId="{4F13440F-0CB4-4362-9043-B76AA238FBDE}"/>
    <dgm:cxn modelId="{065ADDB5-2AB9-4D19-970F-B761FE0BE679}" type="presOf" srcId="{CBEF8DB1-5AF7-4B5E-AAA0-03FBE2BFC378}" destId="{09A38D2F-B0C4-40D4-87BA-1347FAB7B52F}" srcOrd="0" destOrd="0" presId="urn:microsoft.com/office/officeart/2008/layout/LinedList"/>
    <dgm:cxn modelId="{5A4C7DB9-48AC-4B75-9C97-D4B70A4E7F41}" type="presOf" srcId="{21F398BC-38BF-4401-B8D0-41F9129AEF89}" destId="{406B37DC-36E8-49C9-A82A-4DB2D8BFD0C2}" srcOrd="0" destOrd="0" presId="urn:microsoft.com/office/officeart/2008/layout/LinedList"/>
    <dgm:cxn modelId="{58C5FDBA-54DC-4280-B6D6-9B84D71D4BC5}" type="presOf" srcId="{039896B7-DCAC-4606-8E67-70D83CBC546F}" destId="{12CF91B2-AAD1-4CCF-9B32-A2AF1A2162B3}" srcOrd="0" destOrd="0" presId="urn:microsoft.com/office/officeart/2008/layout/LinedList"/>
    <dgm:cxn modelId="{26C5EFC1-76DC-4184-9C21-50220C39D200}" type="presOf" srcId="{254C0FB7-452A-4159-A6E4-EAA5E8C52C2D}" destId="{61BFD77F-B877-4729-BDC3-2057C35251E6}" srcOrd="0" destOrd="0" presId="urn:microsoft.com/office/officeart/2008/layout/LinedList"/>
    <dgm:cxn modelId="{B7E1F10F-0F2D-4A0A-9922-816DAA31F62D}" type="presParOf" srcId="{C96D4AEB-59BE-48BC-B46E-D719545713E0}" destId="{2138A35F-9145-4D7E-8409-75955B6367A6}" srcOrd="0" destOrd="0" presId="urn:microsoft.com/office/officeart/2008/layout/LinedList"/>
    <dgm:cxn modelId="{AEA631CF-ADDF-4F10-AA48-47342EEFFEE6}" type="presParOf" srcId="{C96D4AEB-59BE-48BC-B46E-D719545713E0}" destId="{B9388BB4-35B5-487F-BB61-FDA84E60D056}" srcOrd="1" destOrd="0" presId="urn:microsoft.com/office/officeart/2008/layout/LinedList"/>
    <dgm:cxn modelId="{EB2C9B4F-7C83-4606-BBD6-F8CA5EC8F08B}" type="presParOf" srcId="{B9388BB4-35B5-487F-BB61-FDA84E60D056}" destId="{8244090F-3882-43E9-BD9D-EB9E9F2696D9}" srcOrd="0" destOrd="0" presId="urn:microsoft.com/office/officeart/2008/layout/LinedList"/>
    <dgm:cxn modelId="{7394892F-B2BB-4443-B572-6F8D422DFB08}" type="presParOf" srcId="{B9388BB4-35B5-487F-BB61-FDA84E60D056}" destId="{BB30DEBA-CB8C-4794-917B-EF4DD80E31C7}" srcOrd="1" destOrd="0" presId="urn:microsoft.com/office/officeart/2008/layout/LinedList"/>
    <dgm:cxn modelId="{D0E643A2-D7B0-4CE8-B197-3AD820DC00DE}" type="presParOf" srcId="{BB30DEBA-CB8C-4794-917B-EF4DD80E31C7}" destId="{7D5336B5-9F25-4524-83C7-E467C746B2E4}" srcOrd="0" destOrd="0" presId="urn:microsoft.com/office/officeart/2008/layout/LinedList"/>
    <dgm:cxn modelId="{A0A55C3C-2E5A-49B1-BFC3-5D76175A97D1}" type="presParOf" srcId="{BB30DEBA-CB8C-4794-917B-EF4DD80E31C7}" destId="{901BEC4C-0DB4-4C66-A1CC-525B50E4DB66}" srcOrd="1" destOrd="0" presId="urn:microsoft.com/office/officeart/2008/layout/LinedList"/>
    <dgm:cxn modelId="{9580D710-C937-466C-B1D7-BE2353D94A52}" type="presParOf" srcId="{901BEC4C-0DB4-4C66-A1CC-525B50E4DB66}" destId="{DDECFFE4-061C-4313-B9D9-4887C9A17B82}" srcOrd="0" destOrd="0" presId="urn:microsoft.com/office/officeart/2008/layout/LinedList"/>
    <dgm:cxn modelId="{0E7798A7-E9E4-4042-BEC9-8851CD479D5E}" type="presParOf" srcId="{901BEC4C-0DB4-4C66-A1CC-525B50E4DB66}" destId="{12CF91B2-AAD1-4CCF-9B32-A2AF1A2162B3}" srcOrd="1" destOrd="0" presId="urn:microsoft.com/office/officeart/2008/layout/LinedList"/>
    <dgm:cxn modelId="{760B1FBF-45D2-4B3A-A42A-BF0E2FF06CB8}" type="presParOf" srcId="{901BEC4C-0DB4-4C66-A1CC-525B50E4DB66}" destId="{BBDAB324-456F-4C4D-A868-49EFEDFD85FE}" srcOrd="2" destOrd="0" presId="urn:microsoft.com/office/officeart/2008/layout/LinedList"/>
    <dgm:cxn modelId="{548F9D2B-27D8-416F-80BE-960BD5837AC4}" type="presParOf" srcId="{BB30DEBA-CB8C-4794-917B-EF4DD80E31C7}" destId="{27670B6E-2B62-4AC5-A482-A8670D30DBFB}" srcOrd="2" destOrd="0" presId="urn:microsoft.com/office/officeart/2008/layout/LinedList"/>
    <dgm:cxn modelId="{2B8044AF-580B-4ACD-98B2-2FF3D50D88FE}" type="presParOf" srcId="{BB30DEBA-CB8C-4794-917B-EF4DD80E31C7}" destId="{0F0881C9-3A2C-4769-BA09-4CED0772C29F}" srcOrd="3" destOrd="0" presId="urn:microsoft.com/office/officeart/2008/layout/LinedList"/>
    <dgm:cxn modelId="{700B13B8-9BD6-44E8-97C4-4D32A6A30FD8}" type="presParOf" srcId="{BB30DEBA-CB8C-4794-917B-EF4DD80E31C7}" destId="{32052FD4-E5F3-456A-8FDF-64EA94B33F08}" srcOrd="4" destOrd="0" presId="urn:microsoft.com/office/officeart/2008/layout/LinedList"/>
    <dgm:cxn modelId="{7B801FA0-1C08-41CF-B80E-040F5240FA06}" type="presParOf" srcId="{32052FD4-E5F3-456A-8FDF-64EA94B33F08}" destId="{A0D8AB67-1890-49A1-9A7B-A5D7B297CD6C}" srcOrd="0" destOrd="0" presId="urn:microsoft.com/office/officeart/2008/layout/LinedList"/>
    <dgm:cxn modelId="{F04CC5EB-B008-4C9B-BD6E-A90CD2D43C7F}" type="presParOf" srcId="{32052FD4-E5F3-456A-8FDF-64EA94B33F08}" destId="{61BFD77F-B877-4729-BDC3-2057C35251E6}" srcOrd="1" destOrd="0" presId="urn:microsoft.com/office/officeart/2008/layout/LinedList"/>
    <dgm:cxn modelId="{C5E12B20-04BD-4E2E-B27B-AB115CDC83E1}" type="presParOf" srcId="{32052FD4-E5F3-456A-8FDF-64EA94B33F08}" destId="{40D4AA59-1FF7-4CA8-A2E4-6B2960C5680A}" srcOrd="2" destOrd="0" presId="urn:microsoft.com/office/officeart/2008/layout/LinedList"/>
    <dgm:cxn modelId="{7C8AD85F-8458-4269-81FB-D6C314D2286C}" type="presParOf" srcId="{BB30DEBA-CB8C-4794-917B-EF4DD80E31C7}" destId="{C880839A-472B-4B0A-B3A0-20CE1A149C30}" srcOrd="5" destOrd="0" presId="urn:microsoft.com/office/officeart/2008/layout/LinedList"/>
    <dgm:cxn modelId="{9BC8642B-2B61-497C-9A10-C3DA77B5CC97}" type="presParOf" srcId="{BB30DEBA-CB8C-4794-917B-EF4DD80E31C7}" destId="{AC031374-2C82-4E61-ACD8-158419889FB0}" srcOrd="6" destOrd="0" presId="urn:microsoft.com/office/officeart/2008/layout/LinedList"/>
    <dgm:cxn modelId="{AF10BBCC-171C-4F76-A93C-EF9E1B529C4F}" type="presParOf" srcId="{BB30DEBA-CB8C-4794-917B-EF4DD80E31C7}" destId="{D533F2F6-FA90-4486-B8C0-BD530573804B}" srcOrd="7" destOrd="0" presId="urn:microsoft.com/office/officeart/2008/layout/LinedList"/>
    <dgm:cxn modelId="{AE459753-B67A-497D-A8CF-A15938320748}" type="presParOf" srcId="{D533F2F6-FA90-4486-B8C0-BD530573804B}" destId="{E6E6AD32-7F89-401A-BE8F-75EF5AD64D2D}" srcOrd="0" destOrd="0" presId="urn:microsoft.com/office/officeart/2008/layout/LinedList"/>
    <dgm:cxn modelId="{6819826C-3FFC-4CBA-8555-F3FEA70F90D4}" type="presParOf" srcId="{D533F2F6-FA90-4486-B8C0-BD530573804B}" destId="{87BC22B1-6275-4866-AAD7-07359470ECD6}" srcOrd="1" destOrd="0" presId="urn:microsoft.com/office/officeart/2008/layout/LinedList"/>
    <dgm:cxn modelId="{8973E530-E966-4F52-842A-05B246426A67}" type="presParOf" srcId="{D533F2F6-FA90-4486-B8C0-BD530573804B}" destId="{31622FF9-5111-41F0-8D7D-029C1FF0B02B}" srcOrd="2" destOrd="0" presId="urn:microsoft.com/office/officeart/2008/layout/LinedList"/>
    <dgm:cxn modelId="{9B91C949-75D5-47D8-83F3-FB076AA30293}" type="presParOf" srcId="{BB30DEBA-CB8C-4794-917B-EF4DD80E31C7}" destId="{7BC9130F-8EC5-412A-A9E2-FC15EC016267}" srcOrd="8" destOrd="0" presId="urn:microsoft.com/office/officeart/2008/layout/LinedList"/>
    <dgm:cxn modelId="{C4290A2D-2E37-4A3C-8396-8D064EB5F949}" type="presParOf" srcId="{BB30DEBA-CB8C-4794-917B-EF4DD80E31C7}" destId="{C7C9D6EA-C362-43C5-99DF-9D6E63EE92F1}" srcOrd="9" destOrd="0" presId="urn:microsoft.com/office/officeart/2008/layout/LinedList"/>
    <dgm:cxn modelId="{FDC15ED5-0044-44EE-AD4B-296963B5B42F}" type="presParOf" srcId="{BB30DEBA-CB8C-4794-917B-EF4DD80E31C7}" destId="{AC8358AF-7AAE-4F9A-BE1F-86AD9CD53225}" srcOrd="10" destOrd="0" presId="urn:microsoft.com/office/officeart/2008/layout/LinedList"/>
    <dgm:cxn modelId="{4CB70741-B26C-4DAF-B5BC-17727F3DFD74}" type="presParOf" srcId="{AC8358AF-7AAE-4F9A-BE1F-86AD9CD53225}" destId="{EA96A141-782C-45B7-9889-614E7AEF2EB5}" srcOrd="0" destOrd="0" presId="urn:microsoft.com/office/officeart/2008/layout/LinedList"/>
    <dgm:cxn modelId="{79A948A1-4920-4BEA-AB8C-82770AA34C9B}" type="presParOf" srcId="{AC8358AF-7AAE-4F9A-BE1F-86AD9CD53225}" destId="{5C59F036-2E02-421A-9F71-262DD157835E}" srcOrd="1" destOrd="0" presId="urn:microsoft.com/office/officeart/2008/layout/LinedList"/>
    <dgm:cxn modelId="{58B9C343-5F79-4573-8E35-526EC7DE9337}" type="presParOf" srcId="{AC8358AF-7AAE-4F9A-BE1F-86AD9CD53225}" destId="{3C3ADCC5-D71A-461E-B03A-9D9270A70900}" srcOrd="2" destOrd="0" presId="urn:microsoft.com/office/officeart/2008/layout/LinedList"/>
    <dgm:cxn modelId="{AD5A3C70-17E8-4834-ADC2-75B6887A8989}" type="presParOf" srcId="{BB30DEBA-CB8C-4794-917B-EF4DD80E31C7}" destId="{9E985E3B-4DA0-43CA-9C44-4FE5DDB486C2}" srcOrd="11" destOrd="0" presId="urn:microsoft.com/office/officeart/2008/layout/LinedList"/>
    <dgm:cxn modelId="{561462F0-F954-496C-B86B-74C7A8E86D19}" type="presParOf" srcId="{BB30DEBA-CB8C-4794-917B-EF4DD80E31C7}" destId="{59E0303B-F3B1-4D87-82E4-90864CDC022E}" srcOrd="12" destOrd="0" presId="urn:microsoft.com/office/officeart/2008/layout/LinedList"/>
    <dgm:cxn modelId="{4B868CDD-CCEB-4DD1-A701-56E40440536C}" type="presParOf" srcId="{BB30DEBA-CB8C-4794-917B-EF4DD80E31C7}" destId="{145E6515-25F3-4C94-BDD8-5C77678D57E8}" srcOrd="13" destOrd="0" presId="urn:microsoft.com/office/officeart/2008/layout/LinedList"/>
    <dgm:cxn modelId="{C6A73F2E-7758-417E-BF9E-D26C7AE47DB9}" type="presParOf" srcId="{145E6515-25F3-4C94-BDD8-5C77678D57E8}" destId="{B3E0489F-C9C5-454F-8CDB-626ECAA7F46C}" srcOrd="0" destOrd="0" presId="urn:microsoft.com/office/officeart/2008/layout/LinedList"/>
    <dgm:cxn modelId="{D64CF657-5701-40E0-80FC-B453168F04F6}" type="presParOf" srcId="{145E6515-25F3-4C94-BDD8-5C77678D57E8}" destId="{09A38D2F-B0C4-40D4-87BA-1347FAB7B52F}" srcOrd="1" destOrd="0" presId="urn:microsoft.com/office/officeart/2008/layout/LinedList"/>
    <dgm:cxn modelId="{CAC53920-1DCF-43F0-A19F-E76017405AD6}" type="presParOf" srcId="{145E6515-25F3-4C94-BDD8-5C77678D57E8}" destId="{DCA9932E-9273-42D3-B35A-C14FF547CE0A}" srcOrd="2" destOrd="0" presId="urn:microsoft.com/office/officeart/2008/layout/LinedList"/>
    <dgm:cxn modelId="{886E79A1-777F-4946-B918-EF39C0547CE3}" type="presParOf" srcId="{BB30DEBA-CB8C-4794-917B-EF4DD80E31C7}" destId="{A16BEE3F-5677-4533-99D2-85B164811D20}" srcOrd="14" destOrd="0" presId="urn:microsoft.com/office/officeart/2008/layout/LinedList"/>
    <dgm:cxn modelId="{856E20F2-408F-4528-B7AA-EBE1C9095092}" type="presParOf" srcId="{BB30DEBA-CB8C-4794-917B-EF4DD80E31C7}" destId="{D8530DF6-83C9-4EC1-BB2C-2005424C48C6}" srcOrd="15" destOrd="0" presId="urn:microsoft.com/office/officeart/2008/layout/LinedList"/>
    <dgm:cxn modelId="{05802E86-DCC6-4F31-9644-9C1D0ED971E0}" type="presParOf" srcId="{BB30DEBA-CB8C-4794-917B-EF4DD80E31C7}" destId="{FA769716-3BC9-4CDC-94B1-4DB166F71005}" srcOrd="16" destOrd="0" presId="urn:microsoft.com/office/officeart/2008/layout/LinedList"/>
    <dgm:cxn modelId="{66765F73-9F4B-4836-A3C6-C9AC9C216FE8}" type="presParOf" srcId="{FA769716-3BC9-4CDC-94B1-4DB166F71005}" destId="{45FE8D26-96B6-4D55-A574-2CE1DCCD48EE}" srcOrd="0" destOrd="0" presId="urn:microsoft.com/office/officeart/2008/layout/LinedList"/>
    <dgm:cxn modelId="{67A244BA-E38B-4562-89C6-296648627657}" type="presParOf" srcId="{FA769716-3BC9-4CDC-94B1-4DB166F71005}" destId="{406B37DC-36E8-49C9-A82A-4DB2D8BFD0C2}" srcOrd="1" destOrd="0" presId="urn:microsoft.com/office/officeart/2008/layout/LinedList"/>
    <dgm:cxn modelId="{F02CA4EF-AAF8-4DE8-9889-990288CBE92C}" type="presParOf" srcId="{FA769716-3BC9-4CDC-94B1-4DB166F71005}" destId="{3007CAC7-567D-4EA9-9600-75C266CEB698}" srcOrd="2" destOrd="0" presId="urn:microsoft.com/office/officeart/2008/layout/LinedList"/>
    <dgm:cxn modelId="{8CCF4255-043F-42E6-9B01-33CE491E7002}" type="presParOf" srcId="{BB30DEBA-CB8C-4794-917B-EF4DD80E31C7}" destId="{AA9DA16C-A97C-4048-956B-026D87B4BB39}" srcOrd="17" destOrd="0" presId="urn:microsoft.com/office/officeart/2008/layout/LinedList"/>
    <dgm:cxn modelId="{59A378D8-8272-4AED-B46A-D299F8BE0514}" type="presParOf" srcId="{BB30DEBA-CB8C-4794-917B-EF4DD80E31C7}" destId="{AEE913B6-76A4-4E28-8060-36922DE3D174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192BDD-F0CD-4D92-84E3-135620FD125F}" type="doc">
      <dgm:prSet loTypeId="urn:microsoft.com/office/officeart/2008/layout/VerticalCircleLis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42C66A9A-FC42-4B84-BE65-43F360D63A5F}">
      <dgm:prSet phldrT="[Text]" custT="1"/>
      <dgm:spPr/>
      <dgm:t>
        <a:bodyPr/>
        <a:lstStyle/>
        <a:p>
          <a:r>
            <a:rPr lang="en-US" altLang="en-US" sz="1600" b="1" dirty="0">
              <a:latin typeface="Georgia" panose="02040502050405020303" pitchFamily="18" charset="0"/>
              <a:ea typeface="ＭＳ Ｐゴシック" panose="020B0600070205080204" pitchFamily="34" charset="-128"/>
            </a:rPr>
            <a:t>Simple reflex agents	</a:t>
          </a:r>
          <a:endParaRPr lang="en-CA" sz="1600" b="1" dirty="0">
            <a:latin typeface="Georgia" panose="02040502050405020303" pitchFamily="18" charset="0"/>
          </a:endParaRPr>
        </a:p>
      </dgm:t>
    </dgm:pt>
    <dgm:pt modelId="{72F86FDD-FEDF-466A-AC8B-15C8CDCC4BCF}" type="parTrans" cxnId="{94B861FA-42A3-40DC-8A95-77A4CBD48073}">
      <dgm:prSet/>
      <dgm:spPr/>
      <dgm:t>
        <a:bodyPr/>
        <a:lstStyle/>
        <a:p>
          <a:endParaRPr lang="en-CA" sz="1600" b="1">
            <a:latin typeface="Georgia" panose="02040502050405020303" pitchFamily="18" charset="0"/>
          </a:endParaRPr>
        </a:p>
      </dgm:t>
    </dgm:pt>
    <dgm:pt modelId="{3030D2E4-BCCA-4C15-867C-C433BD59823A}" type="sibTrans" cxnId="{94B861FA-42A3-40DC-8A95-77A4CBD48073}">
      <dgm:prSet/>
      <dgm:spPr/>
      <dgm:t>
        <a:bodyPr/>
        <a:lstStyle/>
        <a:p>
          <a:endParaRPr lang="en-CA" sz="1600" b="1">
            <a:latin typeface="Georgia" panose="02040502050405020303" pitchFamily="18" charset="0"/>
          </a:endParaRPr>
        </a:p>
      </dgm:t>
    </dgm:pt>
    <dgm:pt modelId="{B703BE22-C40D-4E0F-A2B2-CC25A87CD9EF}">
      <dgm:prSet custT="1"/>
      <dgm:spPr/>
      <dgm:t>
        <a:bodyPr/>
        <a:lstStyle/>
        <a:p>
          <a:r>
            <a:rPr lang="en-US" altLang="en-US" sz="1600" b="1">
              <a:latin typeface="Georgia" panose="02040502050405020303" pitchFamily="18" charset="0"/>
              <a:ea typeface="ＭＳ Ｐゴシック" panose="020B0600070205080204" pitchFamily="34" charset="-128"/>
            </a:rPr>
            <a:t>Reflex agents with state/model</a:t>
          </a:r>
          <a:endParaRPr lang="en-US" altLang="en-US" sz="1600" b="1" dirty="0">
            <a:latin typeface="Georgia" panose="02040502050405020303" pitchFamily="18" charset="0"/>
            <a:ea typeface="ＭＳ Ｐゴシック" panose="020B0600070205080204" pitchFamily="34" charset="-128"/>
          </a:endParaRPr>
        </a:p>
      </dgm:t>
    </dgm:pt>
    <dgm:pt modelId="{6960A854-4ECA-4191-B8D3-9CD331CAAEB5}" type="parTrans" cxnId="{0127DF7C-3DED-4941-9EDB-FE47136A802A}">
      <dgm:prSet/>
      <dgm:spPr/>
      <dgm:t>
        <a:bodyPr/>
        <a:lstStyle/>
        <a:p>
          <a:endParaRPr lang="en-CA" sz="1600" b="1">
            <a:latin typeface="Georgia" panose="02040502050405020303" pitchFamily="18" charset="0"/>
          </a:endParaRPr>
        </a:p>
      </dgm:t>
    </dgm:pt>
    <dgm:pt modelId="{CC3B4E12-E2FD-4534-BBE7-C8F1BAAA7D33}" type="sibTrans" cxnId="{0127DF7C-3DED-4941-9EDB-FE47136A802A}">
      <dgm:prSet/>
      <dgm:spPr/>
      <dgm:t>
        <a:bodyPr/>
        <a:lstStyle/>
        <a:p>
          <a:endParaRPr lang="en-CA" sz="1600" b="1">
            <a:latin typeface="Georgia" panose="02040502050405020303" pitchFamily="18" charset="0"/>
          </a:endParaRPr>
        </a:p>
      </dgm:t>
    </dgm:pt>
    <dgm:pt modelId="{B5DDB200-86E0-40C0-A8C6-5D60891CB311}">
      <dgm:prSet custT="1"/>
      <dgm:spPr/>
      <dgm:t>
        <a:bodyPr/>
        <a:lstStyle/>
        <a:p>
          <a:r>
            <a:rPr lang="en-US" altLang="en-US" sz="1600" b="1">
              <a:latin typeface="Georgia" panose="02040502050405020303" pitchFamily="18" charset="0"/>
              <a:ea typeface="ＭＳ Ｐゴシック" panose="020B0600070205080204" pitchFamily="34" charset="-128"/>
            </a:rPr>
            <a:t>Goal-based agents</a:t>
          </a:r>
          <a:endParaRPr lang="en-US" altLang="en-US" sz="1600" b="1" dirty="0">
            <a:latin typeface="Georgia" panose="02040502050405020303" pitchFamily="18" charset="0"/>
            <a:ea typeface="ＭＳ Ｐゴシック" panose="020B0600070205080204" pitchFamily="34" charset="-128"/>
          </a:endParaRPr>
        </a:p>
      </dgm:t>
    </dgm:pt>
    <dgm:pt modelId="{D8BAEAB5-58AA-4878-8CAD-CAC56BA3CF50}" type="parTrans" cxnId="{F74E4BB0-2126-410F-BC91-CFC787A52888}">
      <dgm:prSet/>
      <dgm:spPr/>
      <dgm:t>
        <a:bodyPr/>
        <a:lstStyle/>
        <a:p>
          <a:endParaRPr lang="en-CA" sz="1600" b="1">
            <a:latin typeface="Georgia" panose="02040502050405020303" pitchFamily="18" charset="0"/>
          </a:endParaRPr>
        </a:p>
      </dgm:t>
    </dgm:pt>
    <dgm:pt modelId="{E12111AB-046F-4BB1-96E2-3AD4772FC800}" type="sibTrans" cxnId="{F74E4BB0-2126-410F-BC91-CFC787A52888}">
      <dgm:prSet/>
      <dgm:spPr/>
      <dgm:t>
        <a:bodyPr/>
        <a:lstStyle/>
        <a:p>
          <a:endParaRPr lang="en-CA" sz="1600" b="1">
            <a:latin typeface="Georgia" panose="02040502050405020303" pitchFamily="18" charset="0"/>
          </a:endParaRPr>
        </a:p>
      </dgm:t>
    </dgm:pt>
    <dgm:pt modelId="{A0FF76E2-8A11-48AE-981F-5E73ACEA08FD}">
      <dgm:prSet custT="1"/>
      <dgm:spPr/>
      <dgm:t>
        <a:bodyPr/>
        <a:lstStyle/>
        <a:p>
          <a:r>
            <a:rPr lang="en-US" altLang="en-US" sz="1600" b="1">
              <a:latin typeface="Georgia" panose="02040502050405020303" pitchFamily="18" charset="0"/>
              <a:ea typeface="ＭＳ Ｐゴシック" panose="020B0600070205080204" pitchFamily="34" charset="-128"/>
            </a:rPr>
            <a:t>Utility-based agents</a:t>
          </a:r>
          <a:endParaRPr lang="en-US" altLang="en-US" sz="1600" b="1" dirty="0">
            <a:latin typeface="Georgia" panose="02040502050405020303" pitchFamily="18" charset="0"/>
            <a:ea typeface="ＭＳ Ｐゴシック" panose="020B0600070205080204" pitchFamily="34" charset="-128"/>
          </a:endParaRPr>
        </a:p>
      </dgm:t>
    </dgm:pt>
    <dgm:pt modelId="{85C26E0F-E699-40E0-B407-06C78482AB49}" type="parTrans" cxnId="{71419445-A7D3-4ECB-9EFE-729E483BD3F9}">
      <dgm:prSet/>
      <dgm:spPr/>
      <dgm:t>
        <a:bodyPr/>
        <a:lstStyle/>
        <a:p>
          <a:endParaRPr lang="en-CA" sz="1600" b="1">
            <a:latin typeface="Georgia" panose="02040502050405020303" pitchFamily="18" charset="0"/>
          </a:endParaRPr>
        </a:p>
      </dgm:t>
    </dgm:pt>
    <dgm:pt modelId="{09ED5D8C-730D-4060-9E9E-839C5F5CF360}" type="sibTrans" cxnId="{71419445-A7D3-4ECB-9EFE-729E483BD3F9}">
      <dgm:prSet/>
      <dgm:spPr/>
      <dgm:t>
        <a:bodyPr/>
        <a:lstStyle/>
        <a:p>
          <a:endParaRPr lang="en-CA" sz="1600" b="1">
            <a:latin typeface="Georgia" panose="02040502050405020303" pitchFamily="18" charset="0"/>
          </a:endParaRPr>
        </a:p>
      </dgm:t>
    </dgm:pt>
    <dgm:pt modelId="{A6C1F87B-163A-4201-9F90-CD5EDF87B484}">
      <dgm:prSet custT="1"/>
      <dgm:spPr/>
      <dgm:t>
        <a:bodyPr/>
        <a:lstStyle/>
        <a:p>
          <a:r>
            <a:rPr lang="en-US" altLang="en-US" sz="1600" b="1">
              <a:latin typeface="Georgia" panose="02040502050405020303" pitchFamily="18" charset="0"/>
              <a:ea typeface="ＭＳ Ｐゴシック" panose="020B0600070205080204" pitchFamily="34" charset="-128"/>
            </a:rPr>
            <a:t>All these can be turned into learning agents</a:t>
          </a:r>
          <a:endParaRPr lang="en-US" altLang="en-US" sz="1600" b="1" dirty="0">
            <a:latin typeface="Georgia" panose="02040502050405020303" pitchFamily="18" charset="0"/>
            <a:ea typeface="ＭＳ Ｐゴシック" panose="020B0600070205080204" pitchFamily="34" charset="-128"/>
          </a:endParaRPr>
        </a:p>
      </dgm:t>
    </dgm:pt>
    <dgm:pt modelId="{4F67D40D-281F-49E0-868B-44AA6208C0DE}" type="parTrans" cxnId="{C94F9BB8-EC3E-4D5A-92DF-6FA9F1E58781}">
      <dgm:prSet/>
      <dgm:spPr/>
      <dgm:t>
        <a:bodyPr/>
        <a:lstStyle/>
        <a:p>
          <a:endParaRPr lang="en-CA" sz="1600" b="1">
            <a:latin typeface="Georgia" panose="02040502050405020303" pitchFamily="18" charset="0"/>
          </a:endParaRPr>
        </a:p>
      </dgm:t>
    </dgm:pt>
    <dgm:pt modelId="{06694808-0282-4F4A-BBF6-5AF785024259}" type="sibTrans" cxnId="{C94F9BB8-EC3E-4D5A-92DF-6FA9F1E58781}">
      <dgm:prSet/>
      <dgm:spPr/>
      <dgm:t>
        <a:bodyPr/>
        <a:lstStyle/>
        <a:p>
          <a:endParaRPr lang="en-CA" sz="1600" b="1">
            <a:latin typeface="Georgia" panose="02040502050405020303" pitchFamily="18" charset="0"/>
          </a:endParaRPr>
        </a:p>
      </dgm:t>
    </dgm:pt>
    <dgm:pt modelId="{5B82D530-9B2B-4A64-BE57-9D0C0E71EF48}" type="pres">
      <dgm:prSet presAssocID="{39192BDD-F0CD-4D92-84E3-135620FD125F}" presName="Name0" presStyleCnt="0">
        <dgm:presLayoutVars>
          <dgm:dir/>
        </dgm:presLayoutVars>
      </dgm:prSet>
      <dgm:spPr/>
    </dgm:pt>
    <dgm:pt modelId="{8054C3E6-43A8-4ADF-8D9A-FEFE37EFA654}" type="pres">
      <dgm:prSet presAssocID="{42C66A9A-FC42-4B84-BE65-43F360D63A5F}" presName="noChildren" presStyleCnt="0"/>
      <dgm:spPr/>
    </dgm:pt>
    <dgm:pt modelId="{B96B5C3A-C20D-4CDD-BD72-DADD02AACC6F}" type="pres">
      <dgm:prSet presAssocID="{42C66A9A-FC42-4B84-BE65-43F360D63A5F}" presName="gap" presStyleCnt="0"/>
      <dgm:spPr/>
    </dgm:pt>
    <dgm:pt modelId="{DA6DF1F9-8093-4573-BB43-831095C984C7}" type="pres">
      <dgm:prSet presAssocID="{42C66A9A-FC42-4B84-BE65-43F360D63A5F}" presName="medCircle2" presStyleLbl="vennNode1" presStyleIdx="0" presStyleCnt="5"/>
      <dgm:spPr/>
    </dgm:pt>
    <dgm:pt modelId="{3D6D3DEE-E666-436D-8EB6-D52CE8E37C3C}" type="pres">
      <dgm:prSet presAssocID="{42C66A9A-FC42-4B84-BE65-43F360D63A5F}" presName="txLvlOnly1" presStyleLbl="revTx" presStyleIdx="0" presStyleCnt="5"/>
      <dgm:spPr/>
    </dgm:pt>
    <dgm:pt modelId="{E3F6AB6D-FD57-4CFF-B036-29C324C3F7E4}" type="pres">
      <dgm:prSet presAssocID="{B703BE22-C40D-4E0F-A2B2-CC25A87CD9EF}" presName="noChildren" presStyleCnt="0"/>
      <dgm:spPr/>
    </dgm:pt>
    <dgm:pt modelId="{A49BD2C9-7C0A-495A-A1A8-22AEA7FACB22}" type="pres">
      <dgm:prSet presAssocID="{B703BE22-C40D-4E0F-A2B2-CC25A87CD9EF}" presName="gap" presStyleCnt="0"/>
      <dgm:spPr/>
    </dgm:pt>
    <dgm:pt modelId="{4034D52D-E664-4091-A1D4-A4AD28357ED6}" type="pres">
      <dgm:prSet presAssocID="{B703BE22-C40D-4E0F-A2B2-CC25A87CD9EF}" presName="medCircle2" presStyleLbl="vennNode1" presStyleIdx="1" presStyleCnt="5"/>
      <dgm:spPr/>
    </dgm:pt>
    <dgm:pt modelId="{3FAF02C7-1804-4789-AC2A-D99EB0C00DAD}" type="pres">
      <dgm:prSet presAssocID="{B703BE22-C40D-4E0F-A2B2-CC25A87CD9EF}" presName="txLvlOnly1" presStyleLbl="revTx" presStyleIdx="1" presStyleCnt="5"/>
      <dgm:spPr/>
    </dgm:pt>
    <dgm:pt modelId="{D3080101-1DE9-4D1C-878A-CDD5F80C5814}" type="pres">
      <dgm:prSet presAssocID="{B5DDB200-86E0-40C0-A8C6-5D60891CB311}" presName="noChildren" presStyleCnt="0"/>
      <dgm:spPr/>
    </dgm:pt>
    <dgm:pt modelId="{F481906B-70CC-4CE4-AA90-0E87F21A9CF0}" type="pres">
      <dgm:prSet presAssocID="{B5DDB200-86E0-40C0-A8C6-5D60891CB311}" presName="gap" presStyleCnt="0"/>
      <dgm:spPr/>
    </dgm:pt>
    <dgm:pt modelId="{63C9FA9A-DEA6-4F1E-BD16-8ACAF6DC5114}" type="pres">
      <dgm:prSet presAssocID="{B5DDB200-86E0-40C0-A8C6-5D60891CB311}" presName="medCircle2" presStyleLbl="vennNode1" presStyleIdx="2" presStyleCnt="5"/>
      <dgm:spPr/>
    </dgm:pt>
    <dgm:pt modelId="{B6799C8D-E514-4227-835D-18235AE28F4C}" type="pres">
      <dgm:prSet presAssocID="{B5DDB200-86E0-40C0-A8C6-5D60891CB311}" presName="txLvlOnly1" presStyleLbl="revTx" presStyleIdx="2" presStyleCnt="5"/>
      <dgm:spPr/>
    </dgm:pt>
    <dgm:pt modelId="{DE736B21-9EDC-41C6-B5F7-79D45DCC616A}" type="pres">
      <dgm:prSet presAssocID="{A0FF76E2-8A11-48AE-981F-5E73ACEA08FD}" presName="noChildren" presStyleCnt="0"/>
      <dgm:spPr/>
    </dgm:pt>
    <dgm:pt modelId="{44E1F3E8-C3BF-4A8A-A70D-50CD5A9DA54E}" type="pres">
      <dgm:prSet presAssocID="{A0FF76E2-8A11-48AE-981F-5E73ACEA08FD}" presName="gap" presStyleCnt="0"/>
      <dgm:spPr/>
    </dgm:pt>
    <dgm:pt modelId="{0D6B1CA1-5A8E-4E01-9CAA-F6F25E8BFCDB}" type="pres">
      <dgm:prSet presAssocID="{A0FF76E2-8A11-48AE-981F-5E73ACEA08FD}" presName="medCircle2" presStyleLbl="vennNode1" presStyleIdx="3" presStyleCnt="5"/>
      <dgm:spPr/>
    </dgm:pt>
    <dgm:pt modelId="{CDC90915-04C8-4F22-89AB-308E2B9A1C2A}" type="pres">
      <dgm:prSet presAssocID="{A0FF76E2-8A11-48AE-981F-5E73ACEA08FD}" presName="txLvlOnly1" presStyleLbl="revTx" presStyleIdx="3" presStyleCnt="5"/>
      <dgm:spPr/>
    </dgm:pt>
    <dgm:pt modelId="{DE2DF261-F8FA-44D0-A49D-3015C10D6BDE}" type="pres">
      <dgm:prSet presAssocID="{A6C1F87B-163A-4201-9F90-CD5EDF87B484}" presName="noChildren" presStyleCnt="0"/>
      <dgm:spPr/>
    </dgm:pt>
    <dgm:pt modelId="{2804C7C0-009F-4E8A-8184-1F6DAB0797B6}" type="pres">
      <dgm:prSet presAssocID="{A6C1F87B-163A-4201-9F90-CD5EDF87B484}" presName="gap" presStyleCnt="0"/>
      <dgm:spPr/>
    </dgm:pt>
    <dgm:pt modelId="{163B8AC5-C2B3-4DE9-95DD-63A54906F4D7}" type="pres">
      <dgm:prSet presAssocID="{A6C1F87B-163A-4201-9F90-CD5EDF87B484}" presName="medCircle2" presStyleLbl="vennNode1" presStyleIdx="4" presStyleCnt="5"/>
      <dgm:spPr/>
    </dgm:pt>
    <dgm:pt modelId="{8532FCE4-259A-4306-8136-E22296BC44BE}" type="pres">
      <dgm:prSet presAssocID="{A6C1F87B-163A-4201-9F90-CD5EDF87B484}" presName="txLvlOnly1" presStyleLbl="revTx" presStyleIdx="4" presStyleCnt="5"/>
      <dgm:spPr/>
    </dgm:pt>
  </dgm:ptLst>
  <dgm:cxnLst>
    <dgm:cxn modelId="{FDB1D01A-2A72-46A6-97BC-AF40BFD76261}" type="presOf" srcId="{B703BE22-C40D-4E0F-A2B2-CC25A87CD9EF}" destId="{3FAF02C7-1804-4789-AC2A-D99EB0C00DAD}" srcOrd="0" destOrd="0" presId="urn:microsoft.com/office/officeart/2008/layout/VerticalCircleList"/>
    <dgm:cxn modelId="{71419445-A7D3-4ECB-9EFE-729E483BD3F9}" srcId="{39192BDD-F0CD-4D92-84E3-135620FD125F}" destId="{A0FF76E2-8A11-48AE-981F-5E73ACEA08FD}" srcOrd="3" destOrd="0" parTransId="{85C26E0F-E699-40E0-B407-06C78482AB49}" sibTransId="{09ED5D8C-730D-4060-9E9E-839C5F5CF360}"/>
    <dgm:cxn modelId="{9A2FE946-9375-45D5-A704-D6EDB68B984E}" type="presOf" srcId="{B5DDB200-86E0-40C0-A8C6-5D60891CB311}" destId="{B6799C8D-E514-4227-835D-18235AE28F4C}" srcOrd="0" destOrd="0" presId="urn:microsoft.com/office/officeart/2008/layout/VerticalCircleList"/>
    <dgm:cxn modelId="{82BD6055-2892-454D-9010-6D80E1C2DAB4}" type="presOf" srcId="{A6C1F87B-163A-4201-9F90-CD5EDF87B484}" destId="{8532FCE4-259A-4306-8136-E22296BC44BE}" srcOrd="0" destOrd="0" presId="urn:microsoft.com/office/officeart/2008/layout/VerticalCircleList"/>
    <dgm:cxn modelId="{0127DF7C-3DED-4941-9EDB-FE47136A802A}" srcId="{39192BDD-F0CD-4D92-84E3-135620FD125F}" destId="{B703BE22-C40D-4E0F-A2B2-CC25A87CD9EF}" srcOrd="1" destOrd="0" parTransId="{6960A854-4ECA-4191-B8D3-9CD331CAAEB5}" sibTransId="{CC3B4E12-E2FD-4534-BBE7-C8F1BAAA7D33}"/>
    <dgm:cxn modelId="{E1004C80-B1A7-4377-927F-3ED6F9E785C1}" type="presOf" srcId="{42C66A9A-FC42-4B84-BE65-43F360D63A5F}" destId="{3D6D3DEE-E666-436D-8EB6-D52CE8E37C3C}" srcOrd="0" destOrd="0" presId="urn:microsoft.com/office/officeart/2008/layout/VerticalCircleList"/>
    <dgm:cxn modelId="{FA7D32AA-0C31-482D-9CD8-AFB6F48A0E71}" type="presOf" srcId="{39192BDD-F0CD-4D92-84E3-135620FD125F}" destId="{5B82D530-9B2B-4A64-BE57-9D0C0E71EF48}" srcOrd="0" destOrd="0" presId="urn:microsoft.com/office/officeart/2008/layout/VerticalCircleList"/>
    <dgm:cxn modelId="{F74E4BB0-2126-410F-BC91-CFC787A52888}" srcId="{39192BDD-F0CD-4D92-84E3-135620FD125F}" destId="{B5DDB200-86E0-40C0-A8C6-5D60891CB311}" srcOrd="2" destOrd="0" parTransId="{D8BAEAB5-58AA-4878-8CAD-CAC56BA3CF50}" sibTransId="{E12111AB-046F-4BB1-96E2-3AD4772FC800}"/>
    <dgm:cxn modelId="{C94F9BB8-EC3E-4D5A-92DF-6FA9F1E58781}" srcId="{39192BDD-F0CD-4D92-84E3-135620FD125F}" destId="{A6C1F87B-163A-4201-9F90-CD5EDF87B484}" srcOrd="4" destOrd="0" parTransId="{4F67D40D-281F-49E0-868B-44AA6208C0DE}" sibTransId="{06694808-0282-4F4A-BBF6-5AF785024259}"/>
    <dgm:cxn modelId="{6D071DD0-E41C-4730-8704-68EDEF538872}" type="presOf" srcId="{A0FF76E2-8A11-48AE-981F-5E73ACEA08FD}" destId="{CDC90915-04C8-4F22-89AB-308E2B9A1C2A}" srcOrd="0" destOrd="0" presId="urn:microsoft.com/office/officeart/2008/layout/VerticalCircleList"/>
    <dgm:cxn modelId="{94B861FA-42A3-40DC-8A95-77A4CBD48073}" srcId="{39192BDD-F0CD-4D92-84E3-135620FD125F}" destId="{42C66A9A-FC42-4B84-BE65-43F360D63A5F}" srcOrd="0" destOrd="0" parTransId="{72F86FDD-FEDF-466A-AC8B-15C8CDCC4BCF}" sibTransId="{3030D2E4-BCCA-4C15-867C-C433BD59823A}"/>
    <dgm:cxn modelId="{CEF58A46-E042-4D27-A560-840FC546FEDC}" type="presParOf" srcId="{5B82D530-9B2B-4A64-BE57-9D0C0E71EF48}" destId="{8054C3E6-43A8-4ADF-8D9A-FEFE37EFA654}" srcOrd="0" destOrd="0" presId="urn:microsoft.com/office/officeart/2008/layout/VerticalCircleList"/>
    <dgm:cxn modelId="{B60B8FA5-D5D6-4731-A67B-A5FF5383E2E0}" type="presParOf" srcId="{8054C3E6-43A8-4ADF-8D9A-FEFE37EFA654}" destId="{B96B5C3A-C20D-4CDD-BD72-DADD02AACC6F}" srcOrd="0" destOrd="0" presId="urn:microsoft.com/office/officeart/2008/layout/VerticalCircleList"/>
    <dgm:cxn modelId="{54D7C105-060A-404F-827E-F7D75DB403E4}" type="presParOf" srcId="{8054C3E6-43A8-4ADF-8D9A-FEFE37EFA654}" destId="{DA6DF1F9-8093-4573-BB43-831095C984C7}" srcOrd="1" destOrd="0" presId="urn:microsoft.com/office/officeart/2008/layout/VerticalCircleList"/>
    <dgm:cxn modelId="{5A13D315-B241-4750-B2AB-4C296F3ADD80}" type="presParOf" srcId="{8054C3E6-43A8-4ADF-8D9A-FEFE37EFA654}" destId="{3D6D3DEE-E666-436D-8EB6-D52CE8E37C3C}" srcOrd="2" destOrd="0" presId="urn:microsoft.com/office/officeart/2008/layout/VerticalCircleList"/>
    <dgm:cxn modelId="{18E5C0DB-7C70-424C-82B7-1ADABC4AFC4B}" type="presParOf" srcId="{5B82D530-9B2B-4A64-BE57-9D0C0E71EF48}" destId="{E3F6AB6D-FD57-4CFF-B036-29C324C3F7E4}" srcOrd="1" destOrd="0" presId="urn:microsoft.com/office/officeart/2008/layout/VerticalCircleList"/>
    <dgm:cxn modelId="{F71004F7-387D-4C07-94FF-31B4BF43356B}" type="presParOf" srcId="{E3F6AB6D-FD57-4CFF-B036-29C324C3F7E4}" destId="{A49BD2C9-7C0A-495A-A1A8-22AEA7FACB22}" srcOrd="0" destOrd="0" presId="urn:microsoft.com/office/officeart/2008/layout/VerticalCircleList"/>
    <dgm:cxn modelId="{989838D7-7D7D-4673-97B2-AB5ED00410F9}" type="presParOf" srcId="{E3F6AB6D-FD57-4CFF-B036-29C324C3F7E4}" destId="{4034D52D-E664-4091-A1D4-A4AD28357ED6}" srcOrd="1" destOrd="0" presId="urn:microsoft.com/office/officeart/2008/layout/VerticalCircleList"/>
    <dgm:cxn modelId="{88B83008-35E3-4E96-8B1F-0D375004C76A}" type="presParOf" srcId="{E3F6AB6D-FD57-4CFF-B036-29C324C3F7E4}" destId="{3FAF02C7-1804-4789-AC2A-D99EB0C00DAD}" srcOrd="2" destOrd="0" presId="urn:microsoft.com/office/officeart/2008/layout/VerticalCircleList"/>
    <dgm:cxn modelId="{C1D462FC-C8A3-4E24-B69C-F963F042D266}" type="presParOf" srcId="{5B82D530-9B2B-4A64-BE57-9D0C0E71EF48}" destId="{D3080101-1DE9-4D1C-878A-CDD5F80C5814}" srcOrd="2" destOrd="0" presId="urn:microsoft.com/office/officeart/2008/layout/VerticalCircleList"/>
    <dgm:cxn modelId="{A4DF4D9B-B4A2-4AD9-81C1-C4986713A685}" type="presParOf" srcId="{D3080101-1DE9-4D1C-878A-CDD5F80C5814}" destId="{F481906B-70CC-4CE4-AA90-0E87F21A9CF0}" srcOrd="0" destOrd="0" presId="urn:microsoft.com/office/officeart/2008/layout/VerticalCircleList"/>
    <dgm:cxn modelId="{82CBFBBE-9EC7-48FD-B92F-C5F2CA135FB9}" type="presParOf" srcId="{D3080101-1DE9-4D1C-878A-CDD5F80C5814}" destId="{63C9FA9A-DEA6-4F1E-BD16-8ACAF6DC5114}" srcOrd="1" destOrd="0" presId="urn:microsoft.com/office/officeart/2008/layout/VerticalCircleList"/>
    <dgm:cxn modelId="{98DCF153-C144-42AD-9209-E0A26BB275AA}" type="presParOf" srcId="{D3080101-1DE9-4D1C-878A-CDD5F80C5814}" destId="{B6799C8D-E514-4227-835D-18235AE28F4C}" srcOrd="2" destOrd="0" presId="urn:microsoft.com/office/officeart/2008/layout/VerticalCircleList"/>
    <dgm:cxn modelId="{71D0BE9C-0C35-407D-BDF1-2D180C339ADB}" type="presParOf" srcId="{5B82D530-9B2B-4A64-BE57-9D0C0E71EF48}" destId="{DE736B21-9EDC-41C6-B5F7-79D45DCC616A}" srcOrd="3" destOrd="0" presId="urn:microsoft.com/office/officeart/2008/layout/VerticalCircleList"/>
    <dgm:cxn modelId="{9208AD39-EA6B-4A52-AB91-A13DC24D6BD1}" type="presParOf" srcId="{DE736B21-9EDC-41C6-B5F7-79D45DCC616A}" destId="{44E1F3E8-C3BF-4A8A-A70D-50CD5A9DA54E}" srcOrd="0" destOrd="0" presId="urn:microsoft.com/office/officeart/2008/layout/VerticalCircleList"/>
    <dgm:cxn modelId="{53A9F695-EC44-4270-B1C2-45BDAF04FBA8}" type="presParOf" srcId="{DE736B21-9EDC-41C6-B5F7-79D45DCC616A}" destId="{0D6B1CA1-5A8E-4E01-9CAA-F6F25E8BFCDB}" srcOrd="1" destOrd="0" presId="urn:microsoft.com/office/officeart/2008/layout/VerticalCircleList"/>
    <dgm:cxn modelId="{A4922E9B-4BBD-4BDD-947A-78144C822EEC}" type="presParOf" srcId="{DE736B21-9EDC-41C6-B5F7-79D45DCC616A}" destId="{CDC90915-04C8-4F22-89AB-308E2B9A1C2A}" srcOrd="2" destOrd="0" presId="urn:microsoft.com/office/officeart/2008/layout/VerticalCircleList"/>
    <dgm:cxn modelId="{DE2A4807-2808-4458-BA60-9ABFE97CD2AF}" type="presParOf" srcId="{5B82D530-9B2B-4A64-BE57-9D0C0E71EF48}" destId="{DE2DF261-F8FA-44D0-A49D-3015C10D6BDE}" srcOrd="4" destOrd="0" presId="urn:microsoft.com/office/officeart/2008/layout/VerticalCircleList"/>
    <dgm:cxn modelId="{4FB8405A-C553-4397-9C0C-2847FFE03BB2}" type="presParOf" srcId="{DE2DF261-F8FA-44D0-A49D-3015C10D6BDE}" destId="{2804C7C0-009F-4E8A-8184-1F6DAB0797B6}" srcOrd="0" destOrd="0" presId="urn:microsoft.com/office/officeart/2008/layout/VerticalCircleList"/>
    <dgm:cxn modelId="{2C002B2D-219A-495A-9B79-FBE9804B1DA4}" type="presParOf" srcId="{DE2DF261-F8FA-44D0-A49D-3015C10D6BDE}" destId="{163B8AC5-C2B3-4DE9-95DD-63A54906F4D7}" srcOrd="1" destOrd="0" presId="urn:microsoft.com/office/officeart/2008/layout/VerticalCircleList"/>
    <dgm:cxn modelId="{86853D5C-8FDA-4EA5-89B1-DEF261F6799D}" type="presParOf" srcId="{DE2DF261-F8FA-44D0-A49D-3015C10D6BDE}" destId="{8532FCE4-259A-4306-8136-E22296BC44BE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F9B33-AFF4-4919-8E43-20A45EBA5203}">
      <dsp:nvSpPr>
        <dsp:cNvPr id="0" name=""/>
        <dsp:cNvSpPr/>
      </dsp:nvSpPr>
      <dsp:spPr>
        <a:xfrm>
          <a:off x="112306" y="532"/>
          <a:ext cx="1459178" cy="14591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en-US" sz="1400" kern="1200" dirty="0">
              <a:latin typeface="Georgia" panose="02040502050405020303" pitchFamily="18" charset="0"/>
              <a:ea typeface="ＭＳ Ｐゴシック" panose="020B0600070205080204" pitchFamily="34" charset="-128"/>
            </a:rPr>
            <a:t>Architecture</a:t>
          </a:r>
          <a:endParaRPr lang="en-CA" sz="1400" kern="1200" dirty="0">
            <a:latin typeface="Georgia" panose="02040502050405020303" pitchFamily="18" charset="0"/>
          </a:endParaRPr>
        </a:p>
      </dsp:txBody>
      <dsp:txXfrm>
        <a:off x="325998" y="214224"/>
        <a:ext cx="1031794" cy="1031794"/>
      </dsp:txXfrm>
    </dsp:sp>
    <dsp:sp modelId="{9DBB1D81-B00A-42B3-926C-6BE2801A9708}">
      <dsp:nvSpPr>
        <dsp:cNvPr id="0" name=""/>
        <dsp:cNvSpPr/>
      </dsp:nvSpPr>
      <dsp:spPr>
        <a:xfrm>
          <a:off x="1689970" y="306960"/>
          <a:ext cx="846323" cy="846323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>
            <a:latin typeface="Georgia" panose="02040502050405020303" pitchFamily="18" charset="0"/>
          </a:endParaRPr>
        </a:p>
      </dsp:txBody>
      <dsp:txXfrm>
        <a:off x="1802150" y="630594"/>
        <a:ext cx="621963" cy="199055"/>
      </dsp:txXfrm>
    </dsp:sp>
    <dsp:sp modelId="{947E1DEF-4726-49EC-A08E-35E8CB6355FD}">
      <dsp:nvSpPr>
        <dsp:cNvPr id="0" name=""/>
        <dsp:cNvSpPr/>
      </dsp:nvSpPr>
      <dsp:spPr>
        <a:xfrm>
          <a:off x="2654779" y="532"/>
          <a:ext cx="1459178" cy="145917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>
              <a:latin typeface="Georgia" panose="02040502050405020303" pitchFamily="18" charset="0"/>
              <a:ea typeface="ＭＳ Ｐゴシック" panose="020B0600070205080204" pitchFamily="34" charset="-128"/>
            </a:rPr>
            <a:t>Program</a:t>
          </a:r>
          <a:endParaRPr lang="en-CA" sz="1400" kern="1200" dirty="0">
            <a:latin typeface="Georgia" panose="02040502050405020303" pitchFamily="18" charset="0"/>
          </a:endParaRPr>
        </a:p>
      </dsp:txBody>
      <dsp:txXfrm>
        <a:off x="2868471" y="214224"/>
        <a:ext cx="1031794" cy="1031794"/>
      </dsp:txXfrm>
    </dsp:sp>
    <dsp:sp modelId="{50073150-2F32-457B-91F1-4E8C73AC5252}">
      <dsp:nvSpPr>
        <dsp:cNvPr id="0" name=""/>
        <dsp:cNvSpPr/>
      </dsp:nvSpPr>
      <dsp:spPr>
        <a:xfrm>
          <a:off x="4232442" y="306960"/>
          <a:ext cx="846323" cy="846323"/>
        </a:xfrm>
        <a:prstGeom prst="mathEqual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>
            <a:latin typeface="Georgia" panose="02040502050405020303" pitchFamily="18" charset="0"/>
          </a:endParaRPr>
        </a:p>
      </dsp:txBody>
      <dsp:txXfrm>
        <a:off x="4344622" y="481303"/>
        <a:ext cx="621963" cy="497637"/>
      </dsp:txXfrm>
    </dsp:sp>
    <dsp:sp modelId="{02ECBB95-A458-4D01-A4D2-3966086CB573}">
      <dsp:nvSpPr>
        <dsp:cNvPr id="0" name=""/>
        <dsp:cNvSpPr/>
      </dsp:nvSpPr>
      <dsp:spPr>
        <a:xfrm>
          <a:off x="5197251" y="532"/>
          <a:ext cx="1459178" cy="145917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>
              <a:latin typeface="Georgia" panose="02040502050405020303" pitchFamily="18" charset="0"/>
              <a:ea typeface="ＭＳ Ｐゴシック" panose="020B0600070205080204" pitchFamily="34" charset="-128"/>
            </a:rPr>
            <a:t>Agent</a:t>
          </a:r>
          <a:endParaRPr lang="en-CA" sz="1400" kern="1200" dirty="0">
            <a:latin typeface="Georgia" panose="02040502050405020303" pitchFamily="18" charset="0"/>
          </a:endParaRPr>
        </a:p>
      </dsp:txBody>
      <dsp:txXfrm>
        <a:off x="5410943" y="214224"/>
        <a:ext cx="1031794" cy="1031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85221-3D9E-4F7F-BAD7-8FF2812EF227}">
      <dsp:nvSpPr>
        <dsp:cNvPr id="0" name=""/>
        <dsp:cNvSpPr/>
      </dsp:nvSpPr>
      <dsp:spPr>
        <a:xfrm>
          <a:off x="-3364842" y="-517492"/>
          <a:ext cx="4012267" cy="4012267"/>
        </a:xfrm>
        <a:prstGeom prst="blockArc">
          <a:avLst>
            <a:gd name="adj1" fmla="val 18900000"/>
            <a:gd name="adj2" fmla="val 2700000"/>
            <a:gd name="adj3" fmla="val 538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D1F01-F725-4E6D-AAD4-61E9E7D87EB1}">
      <dsp:nvSpPr>
        <dsp:cNvPr id="0" name=""/>
        <dsp:cNvSpPr/>
      </dsp:nvSpPr>
      <dsp:spPr>
        <a:xfrm>
          <a:off x="339496" y="228893"/>
          <a:ext cx="6038464" cy="4580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55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C09E4A"/>
            </a:buClr>
            <a:buSzPct val="70000"/>
            <a:buFont typeface="Wingdings" panose="05000000000000000000" pitchFamily="2" charset="2"/>
            <a:buNone/>
          </a:pPr>
          <a:r>
            <a:rPr lang="en-US" altLang="en-US" sz="1400" kern="1200">
              <a:latin typeface="Georgia" panose="02040502050405020303" pitchFamily="18" charset="0"/>
            </a:rPr>
            <a:t>The performance measure defining the criterion of success</a:t>
          </a:r>
          <a:endParaRPr lang="en-CA" sz="1400" kern="1200" dirty="0">
            <a:latin typeface="Georgia" panose="02040502050405020303" pitchFamily="18" charset="0"/>
          </a:endParaRPr>
        </a:p>
      </dsp:txBody>
      <dsp:txXfrm>
        <a:off x="339496" y="228893"/>
        <a:ext cx="6038464" cy="458025"/>
      </dsp:txXfrm>
    </dsp:sp>
    <dsp:sp modelId="{B9676949-74EC-4EB1-90F2-D309E53769BE}">
      <dsp:nvSpPr>
        <dsp:cNvPr id="0" name=""/>
        <dsp:cNvSpPr/>
      </dsp:nvSpPr>
      <dsp:spPr>
        <a:xfrm>
          <a:off x="53230" y="171640"/>
          <a:ext cx="572531" cy="5725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CB4C0-0928-4CD6-A0DF-218F53B7D103}">
      <dsp:nvSpPr>
        <dsp:cNvPr id="0" name=""/>
        <dsp:cNvSpPr/>
      </dsp:nvSpPr>
      <dsp:spPr>
        <a:xfrm>
          <a:off x="602092" y="916050"/>
          <a:ext cx="5775868" cy="458025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55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>
              <a:latin typeface="Georgia" panose="02040502050405020303" pitchFamily="18" charset="0"/>
            </a:rPr>
            <a:t>The agent’s prior knowledge of the environment</a:t>
          </a:r>
        </a:p>
      </dsp:txBody>
      <dsp:txXfrm>
        <a:off x="602092" y="916050"/>
        <a:ext cx="5775868" cy="458025"/>
      </dsp:txXfrm>
    </dsp:sp>
    <dsp:sp modelId="{73E74D87-8C45-42F5-A094-1C014292BFC0}">
      <dsp:nvSpPr>
        <dsp:cNvPr id="0" name=""/>
        <dsp:cNvSpPr/>
      </dsp:nvSpPr>
      <dsp:spPr>
        <a:xfrm>
          <a:off x="315826" y="858796"/>
          <a:ext cx="572531" cy="5725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247EA-4924-4A05-A784-10274EA7D174}">
      <dsp:nvSpPr>
        <dsp:cNvPr id="0" name=""/>
        <dsp:cNvSpPr/>
      </dsp:nvSpPr>
      <dsp:spPr>
        <a:xfrm>
          <a:off x="602092" y="1603206"/>
          <a:ext cx="5775868" cy="458025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55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>
              <a:latin typeface="Georgia" panose="02040502050405020303" pitchFamily="18" charset="0"/>
            </a:rPr>
            <a:t>The actions that the agent can perform</a:t>
          </a:r>
        </a:p>
      </dsp:txBody>
      <dsp:txXfrm>
        <a:off x="602092" y="1603206"/>
        <a:ext cx="5775868" cy="458025"/>
      </dsp:txXfrm>
    </dsp:sp>
    <dsp:sp modelId="{83D2B5BE-2CBC-4A56-8C97-872B46C48D56}">
      <dsp:nvSpPr>
        <dsp:cNvPr id="0" name=""/>
        <dsp:cNvSpPr/>
      </dsp:nvSpPr>
      <dsp:spPr>
        <a:xfrm>
          <a:off x="315826" y="1545953"/>
          <a:ext cx="572531" cy="5725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12BD7-05F2-47CB-8B92-869A8CDDD7F1}">
      <dsp:nvSpPr>
        <dsp:cNvPr id="0" name=""/>
        <dsp:cNvSpPr/>
      </dsp:nvSpPr>
      <dsp:spPr>
        <a:xfrm>
          <a:off x="339496" y="2290363"/>
          <a:ext cx="6038464" cy="458025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55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>
              <a:latin typeface="Georgia" panose="02040502050405020303" pitchFamily="18" charset="0"/>
            </a:rPr>
            <a:t>The agents’s percept sequence up to now</a:t>
          </a:r>
          <a:endParaRPr lang="en-CA" sz="1400" kern="1200">
            <a:latin typeface="Georgia" panose="02040502050405020303" pitchFamily="18" charset="0"/>
          </a:endParaRPr>
        </a:p>
      </dsp:txBody>
      <dsp:txXfrm>
        <a:off x="339496" y="2290363"/>
        <a:ext cx="6038464" cy="458025"/>
      </dsp:txXfrm>
    </dsp:sp>
    <dsp:sp modelId="{3928FA11-4A57-49CC-9E53-F09619639AC8}">
      <dsp:nvSpPr>
        <dsp:cNvPr id="0" name=""/>
        <dsp:cNvSpPr/>
      </dsp:nvSpPr>
      <dsp:spPr>
        <a:xfrm>
          <a:off x="53230" y="2233110"/>
          <a:ext cx="572531" cy="5725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8A13A-B715-4F0B-B173-127825D71922}">
      <dsp:nvSpPr>
        <dsp:cNvPr id="0" name=""/>
        <dsp:cNvSpPr/>
      </dsp:nvSpPr>
      <dsp:spPr>
        <a:xfrm>
          <a:off x="0" y="49368"/>
          <a:ext cx="8740560" cy="374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80000"/>
            <a:buFont typeface="Times New Roman" panose="02020603050405020304" pitchFamily="18" charset="0"/>
            <a:buNone/>
          </a:pPr>
          <a:r>
            <a:rPr lang="en-US" altLang="en-US" sz="1400" b="1" kern="1200" dirty="0">
              <a:latin typeface="Georgia" panose="02040502050405020303" pitchFamily="18" charset="0"/>
            </a:rPr>
            <a:t>Performance measure</a:t>
          </a:r>
          <a:endParaRPr lang="en-CA" sz="1400" b="1" kern="1200" dirty="0">
            <a:latin typeface="Georgia" panose="02040502050405020303" pitchFamily="18" charset="0"/>
          </a:endParaRPr>
        </a:p>
      </dsp:txBody>
      <dsp:txXfrm>
        <a:off x="18277" y="67645"/>
        <a:ext cx="8704006" cy="337846"/>
      </dsp:txXfrm>
    </dsp:sp>
    <dsp:sp modelId="{625A92E0-44B0-41F9-892C-61E5B9CE45C2}">
      <dsp:nvSpPr>
        <dsp:cNvPr id="0" name=""/>
        <dsp:cNvSpPr/>
      </dsp:nvSpPr>
      <dsp:spPr>
        <a:xfrm>
          <a:off x="0" y="423768"/>
          <a:ext cx="8740560" cy="3312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51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1400" kern="1200">
              <a:latin typeface="Georgia" panose="02040502050405020303" pitchFamily="18" charset="0"/>
            </a:rPr>
            <a:t>Awards one point for each clean square</a:t>
          </a:r>
          <a:endParaRPr lang="en-US" altLang="en-US" sz="1400" kern="1200" dirty="0">
            <a:latin typeface="Georgia" panose="02040502050405020303" pitchFamily="18" charset="0"/>
          </a:endParaRPr>
        </a:p>
      </dsp:txBody>
      <dsp:txXfrm>
        <a:off x="0" y="423768"/>
        <a:ext cx="8740560" cy="331200"/>
      </dsp:txXfrm>
    </dsp:sp>
    <dsp:sp modelId="{B4BBEE3C-2A5E-4327-8BEA-B715D691AC67}">
      <dsp:nvSpPr>
        <dsp:cNvPr id="0" name=""/>
        <dsp:cNvSpPr/>
      </dsp:nvSpPr>
      <dsp:spPr>
        <a:xfrm>
          <a:off x="0" y="754968"/>
          <a:ext cx="8740560" cy="3744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>
              <a:latin typeface="Georgia" panose="02040502050405020303" pitchFamily="18" charset="0"/>
            </a:rPr>
            <a:t>Prior knowledge</a:t>
          </a:r>
          <a:endParaRPr lang="en-US" altLang="en-US" sz="1400" b="1" kern="1200" dirty="0">
            <a:latin typeface="Georgia" panose="02040502050405020303" pitchFamily="18" charset="0"/>
          </a:endParaRPr>
        </a:p>
      </dsp:txBody>
      <dsp:txXfrm>
        <a:off x="18277" y="773245"/>
        <a:ext cx="8704006" cy="337846"/>
      </dsp:txXfrm>
    </dsp:sp>
    <dsp:sp modelId="{9A730B93-89F8-414A-936B-E01601C323A4}">
      <dsp:nvSpPr>
        <dsp:cNvPr id="0" name=""/>
        <dsp:cNvSpPr/>
      </dsp:nvSpPr>
      <dsp:spPr>
        <a:xfrm>
          <a:off x="0" y="1129368"/>
          <a:ext cx="8740560" cy="44505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51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1400" kern="1200">
              <a:latin typeface="Georgia" panose="02040502050405020303" pitchFamily="18" charset="0"/>
            </a:rPr>
            <a:t>The geography of the environment</a:t>
          </a:r>
          <a:endParaRPr lang="en-US" altLang="en-US" sz="1400" kern="1200" dirty="0">
            <a:latin typeface="Georgia" panose="02040502050405020303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1400" kern="1200">
              <a:latin typeface="Georgia" panose="02040502050405020303" pitchFamily="18" charset="0"/>
            </a:rPr>
            <a:t>e.g., only two squares</a:t>
          </a:r>
          <a:endParaRPr lang="en-US" altLang="en-US" sz="1400" kern="1200" dirty="0">
            <a:latin typeface="Georgia" panose="02040502050405020303" pitchFamily="18" charset="0"/>
          </a:endParaRPr>
        </a:p>
      </dsp:txBody>
      <dsp:txXfrm>
        <a:off x="0" y="1129368"/>
        <a:ext cx="8740560" cy="445050"/>
      </dsp:txXfrm>
    </dsp:sp>
    <dsp:sp modelId="{7FD4D416-2356-4AC8-858F-ED6178AEB42F}">
      <dsp:nvSpPr>
        <dsp:cNvPr id="0" name=""/>
        <dsp:cNvSpPr/>
      </dsp:nvSpPr>
      <dsp:spPr>
        <a:xfrm>
          <a:off x="0" y="1574418"/>
          <a:ext cx="8740560" cy="3744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80000"/>
            <a:buFont typeface="Times New Roman" panose="02020603050405020304" pitchFamily="18" charset="0"/>
            <a:buNone/>
          </a:pPr>
          <a:r>
            <a:rPr lang="en-US" altLang="en-US" sz="1400" b="1" kern="1200">
              <a:latin typeface="Georgia" panose="02040502050405020303" pitchFamily="18" charset="0"/>
            </a:rPr>
            <a:t>Actions that can perform</a:t>
          </a:r>
          <a:endParaRPr lang="en-CA" sz="1400" b="1" kern="1200" dirty="0">
            <a:latin typeface="Georgia" panose="02040502050405020303" pitchFamily="18" charset="0"/>
          </a:endParaRPr>
        </a:p>
      </dsp:txBody>
      <dsp:txXfrm>
        <a:off x="18277" y="1592695"/>
        <a:ext cx="8704006" cy="337846"/>
      </dsp:txXfrm>
    </dsp:sp>
    <dsp:sp modelId="{15B742A1-7CB9-4890-91DD-9F752F803AFF}">
      <dsp:nvSpPr>
        <dsp:cNvPr id="0" name=""/>
        <dsp:cNvSpPr/>
      </dsp:nvSpPr>
      <dsp:spPr>
        <a:xfrm>
          <a:off x="0" y="1948818"/>
          <a:ext cx="8740560" cy="3312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51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1400" kern="1200">
              <a:latin typeface="Georgia" panose="02040502050405020303" pitchFamily="18" charset="0"/>
            </a:rPr>
            <a:t>Left, Right, Suck and NoOp</a:t>
          </a:r>
          <a:endParaRPr lang="en-US" altLang="en-US" sz="1400" kern="1200" dirty="0">
            <a:latin typeface="Georgia" panose="02040502050405020303" pitchFamily="18" charset="0"/>
          </a:endParaRPr>
        </a:p>
      </dsp:txBody>
      <dsp:txXfrm>
        <a:off x="0" y="1948818"/>
        <a:ext cx="8740560" cy="331200"/>
      </dsp:txXfrm>
    </dsp:sp>
    <dsp:sp modelId="{CF711627-702E-45A0-A162-1ECD4B1BFDA7}">
      <dsp:nvSpPr>
        <dsp:cNvPr id="0" name=""/>
        <dsp:cNvSpPr/>
      </dsp:nvSpPr>
      <dsp:spPr>
        <a:xfrm>
          <a:off x="0" y="2280018"/>
          <a:ext cx="8740560" cy="374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80000"/>
            <a:buFont typeface="Arial" panose="020B0604020202020204" pitchFamily="34" charset="0"/>
            <a:buNone/>
          </a:pPr>
          <a:r>
            <a:rPr lang="en-US" altLang="en-US" sz="1400" b="1" kern="1200">
              <a:latin typeface="Georgia" panose="02040502050405020303" pitchFamily="18" charset="0"/>
            </a:rPr>
            <a:t>Percept sequences</a:t>
          </a:r>
          <a:endParaRPr lang="en-CA" sz="1400" b="1" kern="1200" dirty="0">
            <a:latin typeface="Georgia" panose="02040502050405020303" pitchFamily="18" charset="0"/>
          </a:endParaRPr>
        </a:p>
      </dsp:txBody>
      <dsp:txXfrm>
        <a:off x="18277" y="2298295"/>
        <a:ext cx="8704006" cy="337846"/>
      </dsp:txXfrm>
    </dsp:sp>
    <dsp:sp modelId="{14AA3235-B472-4D3F-95FD-FD7AACC3F331}">
      <dsp:nvSpPr>
        <dsp:cNvPr id="0" name=""/>
        <dsp:cNvSpPr/>
      </dsp:nvSpPr>
      <dsp:spPr>
        <a:xfrm>
          <a:off x="0" y="2654418"/>
          <a:ext cx="8740560" cy="44505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51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1400" kern="1200" dirty="0">
              <a:latin typeface="Georgia" panose="02040502050405020303" pitchFamily="18" charset="0"/>
            </a:rPr>
            <a:t>Where is the agent?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1400" kern="1200">
              <a:latin typeface="Georgia" panose="02040502050405020303" pitchFamily="18" charset="0"/>
            </a:rPr>
            <a:t>Whether the location contains dirt?</a:t>
          </a:r>
          <a:endParaRPr lang="en-US" altLang="en-US" sz="1400" kern="1200" dirty="0">
            <a:latin typeface="Georgia" panose="02040502050405020303" pitchFamily="18" charset="0"/>
          </a:endParaRPr>
        </a:p>
      </dsp:txBody>
      <dsp:txXfrm>
        <a:off x="0" y="2654418"/>
        <a:ext cx="8740560" cy="445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8A35F-9145-4D7E-8409-75955B6367A6}">
      <dsp:nvSpPr>
        <dsp:cNvPr id="0" name=""/>
        <dsp:cNvSpPr/>
      </dsp:nvSpPr>
      <dsp:spPr>
        <a:xfrm>
          <a:off x="0" y="0"/>
          <a:ext cx="86941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4090F-3882-43E9-BD9D-EB9E9F2696D9}">
      <dsp:nvSpPr>
        <dsp:cNvPr id="0" name=""/>
        <dsp:cNvSpPr/>
      </dsp:nvSpPr>
      <dsp:spPr>
        <a:xfrm>
          <a:off x="0" y="0"/>
          <a:ext cx="1738833" cy="2873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>
              <a:solidFill>
                <a:schemeClr val="tx1"/>
              </a:solidFill>
              <a:latin typeface="Georgia" panose="02040502050405020303" pitchFamily="18" charset="0"/>
            </a:rPr>
            <a:t>Environment</a:t>
          </a:r>
        </a:p>
      </dsp:txBody>
      <dsp:txXfrm>
        <a:off x="0" y="0"/>
        <a:ext cx="1738833" cy="2873384"/>
      </dsp:txXfrm>
    </dsp:sp>
    <dsp:sp modelId="{12CF91B2-AAD1-4CCF-9B32-A2AF1A2162B3}">
      <dsp:nvSpPr>
        <dsp:cNvPr id="0" name=""/>
        <dsp:cNvSpPr/>
      </dsp:nvSpPr>
      <dsp:spPr>
        <a:xfrm>
          <a:off x="1869246" y="22623"/>
          <a:ext cx="6824922" cy="452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en-US" sz="1400" b="1" kern="1200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Fully observable </a:t>
          </a:r>
          <a:r>
            <a:rPr lang="en-US" altLang="en-US" sz="1400" kern="1200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(vs. partially observable)</a:t>
          </a:r>
          <a:endParaRPr lang="en-CA" sz="1400" kern="1200" dirty="0">
            <a:solidFill>
              <a:schemeClr val="tx1"/>
            </a:solidFill>
            <a:latin typeface="Georgia" panose="02040502050405020303" pitchFamily="18" charset="0"/>
          </a:endParaRPr>
        </a:p>
      </dsp:txBody>
      <dsp:txXfrm>
        <a:off x="1869246" y="22623"/>
        <a:ext cx="6824922" cy="452473"/>
      </dsp:txXfrm>
    </dsp:sp>
    <dsp:sp modelId="{27670B6E-2B62-4AC5-A482-A8670D30DBFB}">
      <dsp:nvSpPr>
        <dsp:cNvPr id="0" name=""/>
        <dsp:cNvSpPr/>
      </dsp:nvSpPr>
      <dsp:spPr>
        <a:xfrm>
          <a:off x="1738833" y="475097"/>
          <a:ext cx="69553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FD77F-B877-4729-BDC3-2057C35251E6}">
      <dsp:nvSpPr>
        <dsp:cNvPr id="0" name=""/>
        <dsp:cNvSpPr/>
      </dsp:nvSpPr>
      <dsp:spPr>
        <a:xfrm>
          <a:off x="1869246" y="497721"/>
          <a:ext cx="6824922" cy="452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Deterministic</a:t>
          </a:r>
          <a:r>
            <a:rPr lang="en-US" altLang="en-US" sz="1400" kern="1200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 (vs. stochastic) </a:t>
          </a:r>
        </a:p>
      </dsp:txBody>
      <dsp:txXfrm>
        <a:off x="1869246" y="497721"/>
        <a:ext cx="6824922" cy="452473"/>
      </dsp:txXfrm>
    </dsp:sp>
    <dsp:sp modelId="{C880839A-472B-4B0A-B3A0-20CE1A149C30}">
      <dsp:nvSpPr>
        <dsp:cNvPr id="0" name=""/>
        <dsp:cNvSpPr/>
      </dsp:nvSpPr>
      <dsp:spPr>
        <a:xfrm>
          <a:off x="1738833" y="950194"/>
          <a:ext cx="69553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C22B1-6275-4866-AAD7-07359470ECD6}">
      <dsp:nvSpPr>
        <dsp:cNvPr id="0" name=""/>
        <dsp:cNvSpPr/>
      </dsp:nvSpPr>
      <dsp:spPr>
        <a:xfrm>
          <a:off x="1869246" y="972818"/>
          <a:ext cx="6824922" cy="452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Episodic</a:t>
          </a:r>
          <a:r>
            <a:rPr lang="en-US" altLang="en-US" sz="1400" kern="1200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 (vs. sequential)</a:t>
          </a:r>
        </a:p>
      </dsp:txBody>
      <dsp:txXfrm>
        <a:off x="1869246" y="972818"/>
        <a:ext cx="6824922" cy="452473"/>
      </dsp:txXfrm>
    </dsp:sp>
    <dsp:sp modelId="{7BC9130F-8EC5-412A-A9E2-FC15EC016267}">
      <dsp:nvSpPr>
        <dsp:cNvPr id="0" name=""/>
        <dsp:cNvSpPr/>
      </dsp:nvSpPr>
      <dsp:spPr>
        <a:xfrm>
          <a:off x="1738833" y="1425292"/>
          <a:ext cx="69553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9F036-2E02-421A-9F71-262DD157835E}">
      <dsp:nvSpPr>
        <dsp:cNvPr id="0" name=""/>
        <dsp:cNvSpPr/>
      </dsp:nvSpPr>
      <dsp:spPr>
        <a:xfrm>
          <a:off x="1869246" y="1447916"/>
          <a:ext cx="6824922" cy="452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Static</a:t>
          </a:r>
          <a:r>
            <a:rPr lang="en-US" altLang="en-US" sz="1400" kern="1200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 (vs. dynamic)</a:t>
          </a:r>
        </a:p>
      </dsp:txBody>
      <dsp:txXfrm>
        <a:off x="1869246" y="1447916"/>
        <a:ext cx="6824922" cy="452473"/>
      </dsp:txXfrm>
    </dsp:sp>
    <dsp:sp modelId="{9E985E3B-4DA0-43CA-9C44-4FE5DDB486C2}">
      <dsp:nvSpPr>
        <dsp:cNvPr id="0" name=""/>
        <dsp:cNvSpPr/>
      </dsp:nvSpPr>
      <dsp:spPr>
        <a:xfrm>
          <a:off x="1738833" y="1900389"/>
          <a:ext cx="69553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38D2F-B0C4-40D4-87BA-1347FAB7B52F}">
      <dsp:nvSpPr>
        <dsp:cNvPr id="0" name=""/>
        <dsp:cNvSpPr/>
      </dsp:nvSpPr>
      <dsp:spPr>
        <a:xfrm>
          <a:off x="1869246" y="1923013"/>
          <a:ext cx="6824922" cy="452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Discrete</a:t>
          </a:r>
          <a:r>
            <a:rPr lang="en-US" altLang="en-US" sz="1400" kern="1200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 (vs. continuous)</a:t>
          </a:r>
        </a:p>
      </dsp:txBody>
      <dsp:txXfrm>
        <a:off x="1869246" y="1923013"/>
        <a:ext cx="6824922" cy="452473"/>
      </dsp:txXfrm>
    </dsp:sp>
    <dsp:sp modelId="{A16BEE3F-5677-4533-99D2-85B164811D20}">
      <dsp:nvSpPr>
        <dsp:cNvPr id="0" name=""/>
        <dsp:cNvSpPr/>
      </dsp:nvSpPr>
      <dsp:spPr>
        <a:xfrm>
          <a:off x="1738833" y="2375487"/>
          <a:ext cx="69553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B37DC-36E8-49C9-A82A-4DB2D8BFD0C2}">
      <dsp:nvSpPr>
        <dsp:cNvPr id="0" name=""/>
        <dsp:cNvSpPr/>
      </dsp:nvSpPr>
      <dsp:spPr>
        <a:xfrm>
          <a:off x="1869246" y="2398111"/>
          <a:ext cx="6824922" cy="452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Single agent </a:t>
          </a:r>
          <a:r>
            <a:rPr lang="en-US" altLang="en-US" sz="1400" kern="1200" dirty="0">
              <a:solidFill>
                <a:schemeClr val="tx1"/>
              </a:solidFill>
              <a:latin typeface="Georgia" panose="02040502050405020303" pitchFamily="18" charset="0"/>
              <a:ea typeface="ＭＳ Ｐゴシック" panose="020B0600070205080204" pitchFamily="34" charset="-128"/>
            </a:rPr>
            <a:t>(vs. multiagent):</a:t>
          </a:r>
          <a:endParaRPr lang="en-CA" sz="1400" kern="1200" dirty="0">
            <a:solidFill>
              <a:schemeClr val="tx1"/>
            </a:solidFill>
            <a:latin typeface="Georgia" panose="02040502050405020303" pitchFamily="18" charset="0"/>
          </a:endParaRPr>
        </a:p>
      </dsp:txBody>
      <dsp:txXfrm>
        <a:off x="1869246" y="2398111"/>
        <a:ext cx="6824922" cy="452473"/>
      </dsp:txXfrm>
    </dsp:sp>
    <dsp:sp modelId="{AA9DA16C-A97C-4048-956B-026D87B4BB39}">
      <dsp:nvSpPr>
        <dsp:cNvPr id="0" name=""/>
        <dsp:cNvSpPr/>
      </dsp:nvSpPr>
      <dsp:spPr>
        <a:xfrm>
          <a:off x="1738833" y="2850584"/>
          <a:ext cx="69553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DF1F9-8093-4573-BB43-831095C984C7}">
      <dsp:nvSpPr>
        <dsp:cNvPr id="0" name=""/>
        <dsp:cNvSpPr/>
      </dsp:nvSpPr>
      <dsp:spPr>
        <a:xfrm>
          <a:off x="268629" y="147980"/>
          <a:ext cx="1024541" cy="102454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3D6D3DEE-E666-436D-8EB6-D52CE8E37C3C}">
      <dsp:nvSpPr>
        <dsp:cNvPr id="0" name=""/>
        <dsp:cNvSpPr/>
      </dsp:nvSpPr>
      <dsp:spPr>
        <a:xfrm>
          <a:off x="780900" y="147980"/>
          <a:ext cx="5466301" cy="102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1" kern="1200" dirty="0">
              <a:latin typeface="Georgia" panose="02040502050405020303" pitchFamily="18" charset="0"/>
              <a:ea typeface="ＭＳ Ｐゴシック" panose="020B0600070205080204" pitchFamily="34" charset="-128"/>
            </a:rPr>
            <a:t>Simple reflex agents	</a:t>
          </a:r>
          <a:endParaRPr lang="en-CA" sz="1600" b="1" kern="1200" dirty="0">
            <a:latin typeface="Georgia" panose="02040502050405020303" pitchFamily="18" charset="0"/>
          </a:endParaRPr>
        </a:p>
      </dsp:txBody>
      <dsp:txXfrm>
        <a:off x="780900" y="147980"/>
        <a:ext cx="5466301" cy="1024541"/>
      </dsp:txXfrm>
    </dsp:sp>
    <dsp:sp modelId="{4034D52D-E664-4091-A1D4-A4AD28357ED6}">
      <dsp:nvSpPr>
        <dsp:cNvPr id="0" name=""/>
        <dsp:cNvSpPr/>
      </dsp:nvSpPr>
      <dsp:spPr>
        <a:xfrm>
          <a:off x="268629" y="1172521"/>
          <a:ext cx="1024541" cy="102454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3FAF02C7-1804-4789-AC2A-D99EB0C00DAD}">
      <dsp:nvSpPr>
        <dsp:cNvPr id="0" name=""/>
        <dsp:cNvSpPr/>
      </dsp:nvSpPr>
      <dsp:spPr>
        <a:xfrm>
          <a:off x="780900" y="1172521"/>
          <a:ext cx="5466301" cy="102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1" kern="1200">
              <a:latin typeface="Georgia" panose="02040502050405020303" pitchFamily="18" charset="0"/>
              <a:ea typeface="ＭＳ Ｐゴシック" panose="020B0600070205080204" pitchFamily="34" charset="-128"/>
            </a:rPr>
            <a:t>Reflex agents with state/model</a:t>
          </a:r>
          <a:endParaRPr lang="en-US" altLang="en-US" sz="1600" b="1" kern="1200" dirty="0">
            <a:latin typeface="Georgia" panose="02040502050405020303" pitchFamily="18" charset="0"/>
            <a:ea typeface="ＭＳ Ｐゴシック" panose="020B0600070205080204" pitchFamily="34" charset="-128"/>
          </a:endParaRPr>
        </a:p>
      </dsp:txBody>
      <dsp:txXfrm>
        <a:off x="780900" y="1172521"/>
        <a:ext cx="5466301" cy="1024541"/>
      </dsp:txXfrm>
    </dsp:sp>
    <dsp:sp modelId="{63C9FA9A-DEA6-4F1E-BD16-8ACAF6DC5114}">
      <dsp:nvSpPr>
        <dsp:cNvPr id="0" name=""/>
        <dsp:cNvSpPr/>
      </dsp:nvSpPr>
      <dsp:spPr>
        <a:xfrm>
          <a:off x="268629" y="2197062"/>
          <a:ext cx="1024541" cy="102454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B6799C8D-E514-4227-835D-18235AE28F4C}">
      <dsp:nvSpPr>
        <dsp:cNvPr id="0" name=""/>
        <dsp:cNvSpPr/>
      </dsp:nvSpPr>
      <dsp:spPr>
        <a:xfrm>
          <a:off x="780900" y="2197062"/>
          <a:ext cx="5466301" cy="102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1" kern="1200">
              <a:latin typeface="Georgia" panose="02040502050405020303" pitchFamily="18" charset="0"/>
              <a:ea typeface="ＭＳ Ｐゴシック" panose="020B0600070205080204" pitchFamily="34" charset="-128"/>
            </a:rPr>
            <a:t>Goal-based agents</a:t>
          </a:r>
          <a:endParaRPr lang="en-US" altLang="en-US" sz="1600" b="1" kern="1200" dirty="0">
            <a:latin typeface="Georgia" panose="02040502050405020303" pitchFamily="18" charset="0"/>
            <a:ea typeface="ＭＳ Ｐゴシック" panose="020B0600070205080204" pitchFamily="34" charset="-128"/>
          </a:endParaRPr>
        </a:p>
      </dsp:txBody>
      <dsp:txXfrm>
        <a:off x="780900" y="2197062"/>
        <a:ext cx="5466301" cy="1024541"/>
      </dsp:txXfrm>
    </dsp:sp>
    <dsp:sp modelId="{0D6B1CA1-5A8E-4E01-9CAA-F6F25E8BFCDB}">
      <dsp:nvSpPr>
        <dsp:cNvPr id="0" name=""/>
        <dsp:cNvSpPr/>
      </dsp:nvSpPr>
      <dsp:spPr>
        <a:xfrm>
          <a:off x="268629" y="3221604"/>
          <a:ext cx="1024541" cy="102454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CDC90915-04C8-4F22-89AB-308E2B9A1C2A}">
      <dsp:nvSpPr>
        <dsp:cNvPr id="0" name=""/>
        <dsp:cNvSpPr/>
      </dsp:nvSpPr>
      <dsp:spPr>
        <a:xfrm>
          <a:off x="780900" y="3221604"/>
          <a:ext cx="5466301" cy="102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1" kern="1200">
              <a:latin typeface="Georgia" panose="02040502050405020303" pitchFamily="18" charset="0"/>
              <a:ea typeface="ＭＳ Ｐゴシック" panose="020B0600070205080204" pitchFamily="34" charset="-128"/>
            </a:rPr>
            <a:t>Utility-based agents</a:t>
          </a:r>
          <a:endParaRPr lang="en-US" altLang="en-US" sz="1600" b="1" kern="1200" dirty="0">
            <a:latin typeface="Georgia" panose="02040502050405020303" pitchFamily="18" charset="0"/>
            <a:ea typeface="ＭＳ Ｐゴシック" panose="020B0600070205080204" pitchFamily="34" charset="-128"/>
          </a:endParaRPr>
        </a:p>
      </dsp:txBody>
      <dsp:txXfrm>
        <a:off x="780900" y="3221604"/>
        <a:ext cx="5466301" cy="1024541"/>
      </dsp:txXfrm>
    </dsp:sp>
    <dsp:sp modelId="{163B8AC5-C2B3-4DE9-95DD-63A54906F4D7}">
      <dsp:nvSpPr>
        <dsp:cNvPr id="0" name=""/>
        <dsp:cNvSpPr/>
      </dsp:nvSpPr>
      <dsp:spPr>
        <a:xfrm>
          <a:off x="268629" y="4246145"/>
          <a:ext cx="1024541" cy="102454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8532FCE4-259A-4306-8136-E22296BC44BE}">
      <dsp:nvSpPr>
        <dsp:cNvPr id="0" name=""/>
        <dsp:cNvSpPr/>
      </dsp:nvSpPr>
      <dsp:spPr>
        <a:xfrm>
          <a:off x="780900" y="4246145"/>
          <a:ext cx="5466301" cy="102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1" kern="1200">
              <a:latin typeface="Georgia" panose="02040502050405020303" pitchFamily="18" charset="0"/>
              <a:ea typeface="ＭＳ Ｐゴシック" panose="020B0600070205080204" pitchFamily="34" charset="-128"/>
            </a:rPr>
            <a:t>All these can be turned into learning agents</a:t>
          </a:r>
          <a:endParaRPr lang="en-US" altLang="en-US" sz="1600" b="1" kern="1200" dirty="0">
            <a:latin typeface="Georgia" panose="02040502050405020303" pitchFamily="18" charset="0"/>
            <a:ea typeface="ＭＳ Ｐゴシック" panose="020B0600070205080204" pitchFamily="34" charset="-128"/>
          </a:endParaRPr>
        </a:p>
      </dsp:txBody>
      <dsp:txXfrm>
        <a:off x="780900" y="4246145"/>
        <a:ext cx="5466301" cy="1024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E40BF-A7B3-4827-9E7C-154651320335}" type="datetimeFigureOut">
              <a:rPr lang="en-CA" smtClean="0"/>
              <a:t>2021-01-26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7A9C3-875F-4518-AE31-595DC49C1C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35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696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314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985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282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680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32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678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647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380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352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60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608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797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67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856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656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52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541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27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532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81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67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087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06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1787-9225-4216-922C-BC7F28FA8835}" type="datetime1">
              <a:rPr lang="en-CA" smtClean="0"/>
              <a:t>2021-01-26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49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C0DB-570C-4043-B155-3F1FF2665124}" type="datetime1">
              <a:rPr lang="en-CA" smtClean="0"/>
              <a:t>2021-01-26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93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45EC-783D-48A4-B8A7-5FD963A63375}" type="datetime1">
              <a:rPr lang="en-CA" smtClean="0"/>
              <a:t>2021-01-26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84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A70D-10C7-4951-B4E4-BF4E2C944360}" type="datetime1">
              <a:rPr lang="en-CA" smtClean="0"/>
              <a:t>2021-01-26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86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A3C4-0B05-4082-8C41-4ADBCCFF7D2D}" type="datetime1">
              <a:rPr lang="en-CA" smtClean="0"/>
              <a:t>2021-01-26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33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B569-81B6-451E-B648-C3C974A60CFC}" type="datetime1">
              <a:rPr lang="en-CA" smtClean="0"/>
              <a:t>2021-01-26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52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E11D-2A6E-4264-BDA8-72D960018D35}" type="datetime1">
              <a:rPr lang="en-CA" smtClean="0"/>
              <a:t>2021-01-26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33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AFC7-5AD7-473A-A01C-C8B4AC56F135}" type="datetime1">
              <a:rPr lang="en-CA" smtClean="0"/>
              <a:t>2021-01-26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2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18EC-1D3F-457C-83C2-C5490C6DB8B0}" type="datetime1">
              <a:rPr lang="en-CA" smtClean="0"/>
              <a:t>2021-01-26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80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658C-B567-4FD3-8F34-D9DE8CCA9874}" type="datetime1">
              <a:rPr lang="en-CA" smtClean="0"/>
              <a:t>2021-01-26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77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6523-79E7-4A4F-998C-2EE6CC5B949D}" type="datetime1">
              <a:rPr lang="en-CA" smtClean="0"/>
              <a:t>2021-01-26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65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8745A-E145-4A95-9D00-45F341F3C31E}" type="datetime1">
              <a:rPr lang="en-CA" smtClean="0"/>
              <a:t>2021-01-26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78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BA9E36B-A6D5-40BA-8BD3-2B3509548C3C}"/>
              </a:ext>
            </a:extLst>
          </p:cNvPr>
          <p:cNvSpPr txBox="1">
            <a:spLocks noChangeArrowheads="1"/>
          </p:cNvSpPr>
          <p:nvPr/>
        </p:nvSpPr>
        <p:spPr>
          <a:xfrm>
            <a:off x="3364420" y="1276209"/>
            <a:ext cx="883957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en-US" sz="1600" b="1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Agent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is anything that can be viewed as </a:t>
            </a:r>
            <a:r>
              <a:rPr lang="en-US" altLang="en-US" sz="1600" b="1" dirty="0">
                <a:solidFill>
                  <a:srgbClr val="00206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perceiving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its </a:t>
            </a:r>
            <a:r>
              <a:rPr lang="en-US" altLang="en-US" sz="1600" b="1" dirty="0">
                <a:solidFill>
                  <a:srgbClr val="00206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environment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through </a:t>
            </a:r>
            <a:r>
              <a:rPr lang="en-US" altLang="en-US" sz="1600" b="1" dirty="0">
                <a:solidFill>
                  <a:srgbClr val="00206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sensors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and </a:t>
            </a:r>
            <a:r>
              <a:rPr lang="en-US" altLang="en-US" sz="1600" b="1" dirty="0">
                <a:solidFill>
                  <a:srgbClr val="00206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acting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upon that environment through </a:t>
            </a:r>
            <a:r>
              <a:rPr lang="en-US" altLang="en-US" sz="1600" b="1" dirty="0">
                <a:solidFill>
                  <a:srgbClr val="00206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actuators</a:t>
            </a:r>
          </a:p>
          <a:p>
            <a:pPr lvl="1"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BB713-87B4-4F7B-A515-081C4C74BD1B}"/>
              </a:ext>
            </a:extLst>
          </p:cNvPr>
          <p:cNvGrpSpPr/>
          <p:nvPr/>
        </p:nvGrpSpPr>
        <p:grpSpPr>
          <a:xfrm>
            <a:off x="3673343" y="2233904"/>
            <a:ext cx="2524125" cy="2495631"/>
            <a:chOff x="3611199" y="4248068"/>
            <a:chExt cx="2524125" cy="249563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BB04F59-7EFE-40C8-8417-B03C0662FCA3}"/>
                </a:ext>
              </a:extLst>
            </p:cNvPr>
            <p:cNvSpPr/>
            <p:nvPr/>
          </p:nvSpPr>
          <p:spPr>
            <a:xfrm>
              <a:off x="3611199" y="4305300"/>
              <a:ext cx="2524125" cy="243839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70645F-1717-46A6-96F3-6FF1E657E590}"/>
                </a:ext>
              </a:extLst>
            </p:cNvPr>
            <p:cNvSpPr txBox="1"/>
            <p:nvPr/>
          </p:nvSpPr>
          <p:spPr>
            <a:xfrm>
              <a:off x="3729593" y="4248068"/>
              <a:ext cx="718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latin typeface="Georgia" panose="02040502050405020303" pitchFamily="18" charset="0"/>
                </a:rPr>
                <a:t>Agent</a:t>
              </a:r>
              <a:endParaRPr lang="en-CA" dirty="0">
                <a:latin typeface="Georgia" panose="02040502050405020303" pitchFamily="18" charset="0"/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1DF9EA60-0F84-4CF1-9232-89538EA7551C}"/>
              </a:ext>
            </a:extLst>
          </p:cNvPr>
          <p:cNvSpPr/>
          <p:nvPr/>
        </p:nvSpPr>
        <p:spPr>
          <a:xfrm>
            <a:off x="9009813" y="2291136"/>
            <a:ext cx="2691881" cy="23432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latin typeface="Georgia" panose="02040502050405020303" pitchFamily="18" charset="0"/>
              </a:rPr>
              <a:t>Environment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CC767-A91A-4B8F-9DCD-EA0263E7C2ED}"/>
              </a:ext>
            </a:extLst>
          </p:cNvPr>
          <p:cNvCxnSpPr>
            <a:cxnSpLocks/>
          </p:cNvCxnSpPr>
          <p:nvPr/>
        </p:nvCxnSpPr>
        <p:spPr>
          <a:xfrm flipH="1">
            <a:off x="6521780" y="2746111"/>
            <a:ext cx="2446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B0318B-DAB6-42C9-A286-317BB34F12AF}"/>
              </a:ext>
            </a:extLst>
          </p:cNvPr>
          <p:cNvCxnSpPr>
            <a:cxnSpLocks/>
          </p:cNvCxnSpPr>
          <p:nvPr/>
        </p:nvCxnSpPr>
        <p:spPr>
          <a:xfrm>
            <a:off x="6521780" y="4089136"/>
            <a:ext cx="2446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3601B5F-EE5A-492D-9C75-20D29AB128E3}"/>
              </a:ext>
            </a:extLst>
          </p:cNvPr>
          <p:cNvSpPr txBox="1"/>
          <p:nvPr/>
        </p:nvSpPr>
        <p:spPr>
          <a:xfrm>
            <a:off x="7249353" y="2399563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Georgia" panose="02040502050405020303" pitchFamily="18" charset="0"/>
              </a:rPr>
              <a:t>Percepts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0C5D02-A91D-4540-B936-FAE86BD9485C}"/>
              </a:ext>
            </a:extLst>
          </p:cNvPr>
          <p:cNvSpPr txBox="1"/>
          <p:nvPr/>
        </p:nvSpPr>
        <p:spPr>
          <a:xfrm>
            <a:off x="7249352" y="374258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Georgia" panose="02040502050405020303" pitchFamily="18" charset="0"/>
              </a:rPr>
              <a:t>Actions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17ECC22-E831-420C-96F2-95A5C545E8BB}"/>
              </a:ext>
            </a:extLst>
          </p:cNvPr>
          <p:cNvGrpSpPr/>
          <p:nvPr/>
        </p:nvGrpSpPr>
        <p:grpSpPr>
          <a:xfrm>
            <a:off x="4372629" y="2592222"/>
            <a:ext cx="1215094" cy="1959146"/>
            <a:chOff x="4310485" y="4606386"/>
            <a:chExt cx="1215094" cy="195914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79B9639-7F3A-4346-A528-48A11A72504C}"/>
                </a:ext>
              </a:extLst>
            </p:cNvPr>
            <p:cNvSpPr/>
            <p:nvPr/>
          </p:nvSpPr>
          <p:spPr>
            <a:xfrm>
              <a:off x="4310485" y="5270142"/>
              <a:ext cx="1215094" cy="5537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latin typeface="Georgia" panose="02040502050405020303" pitchFamily="18" charset="0"/>
                </a:rPr>
                <a:t>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FCE913-E4E5-42FA-8338-46512D08028B}"/>
                </a:ext>
              </a:extLst>
            </p:cNvPr>
            <p:cNvSpPr txBox="1"/>
            <p:nvPr/>
          </p:nvSpPr>
          <p:spPr>
            <a:xfrm>
              <a:off x="4517966" y="4606386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bg1"/>
                  </a:solidFill>
                  <a:latin typeface="Georgia" panose="02040502050405020303" pitchFamily="18" charset="0"/>
                </a:rPr>
                <a:t>Sensors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DB5DD1F-1CCF-4BE1-8B5B-A844C18234CE}"/>
                </a:ext>
              </a:extLst>
            </p:cNvPr>
            <p:cNvCxnSpPr>
              <a:stCxn id="31" idx="2"/>
              <a:endCxn id="30" idx="0"/>
            </p:cNvCxnSpPr>
            <p:nvPr/>
          </p:nvCxnSpPr>
          <p:spPr>
            <a:xfrm flipH="1">
              <a:off x="4918032" y="4914163"/>
              <a:ext cx="846" cy="355979"/>
            </a:xfrm>
            <a:prstGeom prst="straightConnector1">
              <a:avLst/>
            </a:prstGeom>
            <a:ln>
              <a:solidFill>
                <a:schemeClr val="bg1"/>
              </a:solidFill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908C4-7E01-479A-BA05-8366D9D141EE}"/>
                </a:ext>
              </a:extLst>
            </p:cNvPr>
            <p:cNvSpPr txBox="1"/>
            <p:nvPr/>
          </p:nvSpPr>
          <p:spPr>
            <a:xfrm>
              <a:off x="4430166" y="6257755"/>
              <a:ext cx="950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bg1"/>
                  </a:solidFill>
                  <a:latin typeface="Georgia" panose="02040502050405020303" pitchFamily="18" charset="0"/>
                </a:rPr>
                <a:t>Actuators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5F92107-5383-4284-BD43-35ADB03F0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5617" y="5875814"/>
              <a:ext cx="846" cy="355979"/>
            </a:xfrm>
            <a:prstGeom prst="straightConnector1">
              <a:avLst/>
            </a:prstGeom>
            <a:ln>
              <a:solidFill>
                <a:schemeClr val="bg1"/>
              </a:solidFill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EA1E5BA-CC4B-4873-8EF4-3A8B950F1B3F}"/>
              </a:ext>
            </a:extLst>
          </p:cNvPr>
          <p:cNvSpPr txBox="1"/>
          <p:nvPr/>
        </p:nvSpPr>
        <p:spPr>
          <a:xfrm>
            <a:off x="3125795" y="5681787"/>
            <a:ext cx="61433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C09E4A"/>
              </a:buClr>
              <a:buSzPct val="7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Examples: </a:t>
            </a:r>
          </a:p>
          <a:p>
            <a:pPr marL="742950" lvl="1" indent="-285750">
              <a:buClr>
                <a:srgbClr val="666699"/>
              </a:buClr>
              <a:buSzPct val="65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Human</a:t>
            </a:r>
          </a:p>
          <a:p>
            <a:pPr marL="742950" lvl="1" indent="-285750">
              <a:buClr>
                <a:srgbClr val="666699"/>
              </a:buClr>
              <a:buSzPct val="65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A robot with cameras and motors</a:t>
            </a:r>
          </a:p>
          <a:p>
            <a:pPr marL="742950" lvl="1" indent="-285750">
              <a:buClr>
                <a:srgbClr val="666699"/>
              </a:buClr>
              <a:buSzPct val="65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A thermostat detecting room temperature.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2C63BC-7D7A-40CC-ABC9-99330EB648B2}"/>
              </a:ext>
            </a:extLst>
          </p:cNvPr>
          <p:cNvSpPr txBox="1"/>
          <p:nvPr/>
        </p:nvSpPr>
        <p:spPr>
          <a:xfrm>
            <a:off x="3545250" y="5275183"/>
            <a:ext cx="86467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The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agent</a:t>
            </a:r>
            <a:r>
              <a:rPr lang="en-US" sz="1600" dirty="0">
                <a:latin typeface="Georgia" panose="02040502050405020303" pitchFamily="18" charset="0"/>
              </a:rPr>
              <a:t> view is quite </a:t>
            </a:r>
            <a:r>
              <a:rPr lang="en-US" sz="1600" b="1" dirty="0">
                <a:latin typeface="Georgia" panose="02040502050405020303" pitchFamily="18" charset="0"/>
              </a:rPr>
              <a:t>generic</a:t>
            </a:r>
            <a:r>
              <a:rPr lang="en-US" sz="16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18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 animBg="1"/>
      <p:bldP spid="27" grpId="0"/>
      <p:bldP spid="28" grpId="0"/>
      <p:bldP spid="37" grpId="0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EFBA0A-E036-4C63-8745-E4AC4157FC60}"/>
              </a:ext>
            </a:extLst>
          </p:cNvPr>
          <p:cNvSpPr txBox="1"/>
          <p:nvPr/>
        </p:nvSpPr>
        <p:spPr>
          <a:xfrm>
            <a:off x="3391270" y="1276209"/>
            <a:ext cx="849592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Deterministic / Stochastic </a:t>
            </a:r>
          </a:p>
          <a:p>
            <a:pPr eaLnBrk="1" hangingPunct="1">
              <a:defRPr/>
            </a:pPr>
            <a:endParaRPr lang="en-US" sz="1600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lvl="1" eaLnBrk="1" hangingPunct="1">
              <a:defRPr/>
            </a:pPr>
            <a:r>
              <a:rPr lang="en-US" sz="1600" dirty="0">
                <a:latin typeface="Georgia" panose="02040502050405020303" pitchFamily="18" charset="0"/>
              </a:rPr>
              <a:t>An environment is </a:t>
            </a:r>
            <a:r>
              <a:rPr lang="en-US" sz="1600" b="1" dirty="0">
                <a:latin typeface="Georgia" panose="02040502050405020303" pitchFamily="18" charset="0"/>
              </a:rPr>
              <a:t>deterministic</a:t>
            </a:r>
            <a:r>
              <a:rPr lang="en-US" sz="1600" dirty="0">
                <a:latin typeface="Georgia" panose="02040502050405020303" pitchFamily="18" charset="0"/>
              </a:rPr>
              <a:t> if the next state of the environment is completely determined by the </a:t>
            </a:r>
            <a:r>
              <a:rPr lang="en-US" sz="1600" u="sng" dirty="0">
                <a:latin typeface="Georgia" panose="02040502050405020303" pitchFamily="18" charset="0"/>
              </a:rPr>
              <a:t>current state</a:t>
            </a:r>
            <a:r>
              <a:rPr lang="en-US" sz="1600" dirty="0">
                <a:latin typeface="Georgia" panose="02040502050405020303" pitchFamily="18" charset="0"/>
              </a:rPr>
              <a:t> of the environment and the </a:t>
            </a:r>
            <a:r>
              <a:rPr lang="en-US" sz="1600" u="sng" dirty="0">
                <a:latin typeface="Georgia" panose="02040502050405020303" pitchFamily="18" charset="0"/>
              </a:rPr>
              <a:t>action</a:t>
            </a:r>
            <a:r>
              <a:rPr lang="en-US" sz="1600" dirty="0">
                <a:latin typeface="Georgia" panose="02040502050405020303" pitchFamily="18" charset="0"/>
              </a:rPr>
              <a:t> of the agent; </a:t>
            </a:r>
          </a:p>
          <a:p>
            <a:pPr lvl="1" eaLnBrk="1" hangingPunct="1">
              <a:defRPr/>
            </a:pPr>
            <a:endParaRPr lang="en-US" sz="1600" dirty="0">
              <a:latin typeface="Georgia" panose="02040502050405020303" pitchFamily="18" charset="0"/>
            </a:endParaRPr>
          </a:p>
          <a:p>
            <a:pPr lvl="1" eaLnBrk="1" hangingPunct="1">
              <a:defRPr/>
            </a:pPr>
            <a:r>
              <a:rPr lang="en-US" sz="1600" dirty="0">
                <a:latin typeface="Georgia" panose="02040502050405020303" pitchFamily="18" charset="0"/>
              </a:rPr>
              <a:t>In a </a:t>
            </a:r>
            <a:r>
              <a:rPr lang="en-US" sz="1600" b="1" dirty="0">
                <a:latin typeface="Georgia" panose="02040502050405020303" pitchFamily="18" charset="0"/>
              </a:rPr>
              <a:t>stochastic</a:t>
            </a:r>
            <a:r>
              <a:rPr lang="en-US" sz="1600" dirty="0">
                <a:latin typeface="Georgia" panose="02040502050405020303" pitchFamily="18" charset="0"/>
              </a:rPr>
              <a:t> environment, there are multiple, unpredictable outcomes. </a:t>
            </a:r>
          </a:p>
          <a:p>
            <a:pPr lvl="1" eaLnBrk="1" hangingPunct="1">
              <a:defRPr/>
            </a:pPr>
            <a:endParaRPr lang="en-US" sz="1600" dirty="0">
              <a:latin typeface="Georgia" panose="02040502050405020303" pitchFamily="18" charset="0"/>
            </a:endParaRPr>
          </a:p>
          <a:p>
            <a:pPr lvl="1" eaLnBrk="1" hangingPunct="1">
              <a:defRPr/>
            </a:pPr>
            <a:r>
              <a:rPr lang="en-US" sz="1600" dirty="0">
                <a:latin typeface="Georgia" panose="02040502050405020303" pitchFamily="18" charset="0"/>
              </a:rPr>
              <a:t>(If the environment is deterministic except for the actions of other agents, then the environment is </a:t>
            </a:r>
            <a:r>
              <a:rPr lang="en-US" sz="1600" b="1" dirty="0">
                <a:latin typeface="Georgia" panose="02040502050405020303" pitchFamily="18" charset="0"/>
              </a:rPr>
              <a:t>strategic</a:t>
            </a:r>
            <a:r>
              <a:rPr lang="en-US" sz="1600" dirty="0">
                <a:latin typeface="Georgia" panose="02040502050405020303" pitchFamily="18" charset="0"/>
              </a:rPr>
              <a:t>).</a:t>
            </a:r>
          </a:p>
          <a:p>
            <a:pPr lvl="1" eaLnBrk="1" hangingPunct="1">
              <a:defRPr/>
            </a:pPr>
            <a:endParaRPr lang="en-US" sz="1600" dirty="0">
              <a:latin typeface="Georgia" panose="02040502050405020303" pitchFamily="18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latin typeface="Georgia" panose="02040502050405020303" pitchFamily="18" charset="0"/>
              </a:rPr>
              <a:t>In a </a:t>
            </a:r>
            <a:r>
              <a:rPr lang="en-US" sz="1600" b="1" dirty="0">
                <a:latin typeface="Georgia" panose="02040502050405020303" pitchFamily="18" charset="0"/>
              </a:rPr>
              <a:t>fully</a:t>
            </a:r>
            <a:r>
              <a:rPr lang="en-US" sz="1600" dirty="0">
                <a:latin typeface="Georgia" panose="02040502050405020303" pitchFamily="18" charset="0"/>
              </a:rPr>
              <a:t> </a:t>
            </a:r>
            <a:r>
              <a:rPr lang="en-US" sz="1600" b="1" dirty="0">
                <a:latin typeface="Georgia" panose="02040502050405020303" pitchFamily="18" charset="0"/>
              </a:rPr>
              <a:t>observable</a:t>
            </a:r>
            <a:r>
              <a:rPr lang="en-US" sz="1600" dirty="0">
                <a:latin typeface="Georgia" panose="02040502050405020303" pitchFamily="18" charset="0"/>
              </a:rPr>
              <a:t>, </a:t>
            </a:r>
            <a:r>
              <a:rPr lang="en-US" sz="1600" b="1" dirty="0">
                <a:latin typeface="Georgia" panose="02040502050405020303" pitchFamily="18" charset="0"/>
              </a:rPr>
              <a:t>deterministic environment</a:t>
            </a:r>
            <a:r>
              <a:rPr lang="en-US" sz="1600" dirty="0">
                <a:latin typeface="Georgia" panose="02040502050405020303" pitchFamily="18" charset="0"/>
              </a:rPr>
              <a:t>, the agent need not deal with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uncertainty</a:t>
            </a:r>
            <a:r>
              <a:rPr lang="en-US" sz="1600" dirty="0">
                <a:latin typeface="Georgia" panose="02040502050405020303" pitchFamily="18" charset="0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7C4F2-7C3B-44C6-9AB2-FD93104AF256}"/>
              </a:ext>
            </a:extLst>
          </p:cNvPr>
          <p:cNvSpPr txBox="1"/>
          <p:nvPr/>
        </p:nvSpPr>
        <p:spPr>
          <a:xfrm>
            <a:off x="3391270" y="4465422"/>
            <a:ext cx="6143346" cy="1032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GB" altLang="en-US" sz="16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Non-deterministic environments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Have aspects beyond the control of the agent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Utility functions have to guess at changes in world</a:t>
            </a:r>
          </a:p>
        </p:txBody>
      </p:sp>
    </p:spTree>
    <p:extLst>
      <p:ext uri="{BB962C8B-B14F-4D97-AF65-F5344CB8AC3E}">
        <p14:creationId xmlns:p14="http://schemas.microsoft.com/office/powerpoint/2010/main" val="168405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755555-34BE-4295-9BEF-EDBB89CD5E8B}"/>
              </a:ext>
            </a:extLst>
          </p:cNvPr>
          <p:cNvSpPr txBox="1"/>
          <p:nvPr/>
        </p:nvSpPr>
        <p:spPr>
          <a:xfrm>
            <a:off x="3275859" y="1347953"/>
            <a:ext cx="8796397" cy="2456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Episodic / Sequential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6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lvl="1" eaLnBrk="1" hangingPunct="1">
              <a:defRPr/>
            </a:pPr>
            <a:r>
              <a:rPr lang="en-US" sz="1600" dirty="0">
                <a:latin typeface="Georgia" panose="02040502050405020303" pitchFamily="18" charset="0"/>
              </a:rPr>
              <a:t>In an </a:t>
            </a:r>
            <a:r>
              <a:rPr lang="en-US" sz="1600" b="1" dirty="0">
                <a:latin typeface="Georgia" panose="02040502050405020303" pitchFamily="18" charset="0"/>
              </a:rPr>
              <a:t>episodic environment</a:t>
            </a:r>
            <a:r>
              <a:rPr lang="en-US" sz="1600" dirty="0">
                <a:latin typeface="Georgia" panose="02040502050405020303" pitchFamily="18" charset="0"/>
              </a:rPr>
              <a:t>, the agent’s experience is divided into </a:t>
            </a:r>
            <a:r>
              <a:rPr lang="en-US" sz="1600" b="1" dirty="0">
                <a:latin typeface="Georgia" panose="02040502050405020303" pitchFamily="18" charset="0"/>
              </a:rPr>
              <a:t>atomic episodes</a:t>
            </a:r>
            <a:r>
              <a:rPr lang="en-US" sz="1600" dirty="0">
                <a:latin typeface="Georgia" panose="02040502050405020303" pitchFamily="18" charset="0"/>
              </a:rPr>
              <a:t>. Each episode consists of the agent perceiving and then performing a single action.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Georgia" panose="02040502050405020303" pitchFamily="18" charset="0"/>
              </a:rPr>
              <a:t>Subsequent episodes </a:t>
            </a:r>
            <a:r>
              <a:rPr lang="en-US" sz="1600" b="1" dirty="0">
                <a:latin typeface="Georgia" panose="02040502050405020303" pitchFamily="18" charset="0"/>
              </a:rPr>
              <a:t>do not depend</a:t>
            </a:r>
            <a:r>
              <a:rPr lang="en-US" sz="1600" dirty="0">
                <a:latin typeface="Georgia" panose="02040502050405020303" pitchFamily="18" charset="0"/>
              </a:rPr>
              <a:t> on what actions occurred in previous episodes. C</a:t>
            </a:r>
            <a:r>
              <a:rPr lang="en-US" sz="1600" dirty="0">
                <a:latin typeface="Georgia" panose="02040502050405020303" pitchFamily="18" charset="0"/>
                <a:sym typeface="Wingdings" charset="0"/>
              </a:rPr>
              <a:t>hoice of action in each episode depends only on the episode itself. </a:t>
            </a:r>
            <a:r>
              <a:rPr lang="en-US" sz="1600" dirty="0">
                <a:latin typeface="Georgia" panose="02040502050405020303" pitchFamily="18" charset="0"/>
              </a:rPr>
              <a:t>(E.g., classifying images.)</a:t>
            </a:r>
            <a:endParaRPr lang="en-US" sz="1600" dirty="0">
              <a:latin typeface="Georgia" panose="02040502050405020303" pitchFamily="18" charset="0"/>
              <a:sym typeface="Wingdings" charset="0"/>
            </a:endParaRPr>
          </a:p>
          <a:p>
            <a:pPr marL="457200" lvl="1" indent="0" eaLnBrk="1" hangingPunct="1">
              <a:buNone/>
              <a:defRPr/>
            </a:pPr>
            <a:r>
              <a:rPr lang="en-US" sz="1600" dirty="0">
                <a:latin typeface="Georgia" panose="02040502050405020303" pitchFamily="18" charset="0"/>
                <a:sym typeface="Wingdings" charset="0"/>
              </a:rPr>
              <a:t>    </a:t>
            </a:r>
          </a:p>
          <a:p>
            <a:pPr lvl="1" eaLnBrk="1" hangingPunct="1">
              <a:defRPr/>
            </a:pPr>
            <a:r>
              <a:rPr lang="en-US" sz="1600" dirty="0">
                <a:latin typeface="Georgia" panose="02040502050405020303" pitchFamily="18" charset="0"/>
              </a:rPr>
              <a:t>In a </a:t>
            </a:r>
            <a:r>
              <a:rPr lang="en-US" sz="1600" b="1" dirty="0">
                <a:latin typeface="Georgia" panose="02040502050405020303" pitchFamily="18" charset="0"/>
              </a:rPr>
              <a:t>sequential environment</a:t>
            </a:r>
            <a:r>
              <a:rPr lang="en-US" sz="1600" dirty="0">
                <a:latin typeface="Georgia" panose="02040502050405020303" pitchFamily="18" charset="0"/>
              </a:rPr>
              <a:t>, the agent engages in a series of connected episodes.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Georgia" panose="02040502050405020303" pitchFamily="18" charset="0"/>
              </a:rPr>
              <a:t>Current decision can affect future decisions. (E.g., chess  and driving)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60A38-CD46-4550-9CB2-1ED8DA6354E1}"/>
              </a:ext>
            </a:extLst>
          </p:cNvPr>
          <p:cNvSpPr txBox="1"/>
          <p:nvPr/>
        </p:nvSpPr>
        <p:spPr>
          <a:xfrm>
            <a:off x="3275859" y="4009046"/>
            <a:ext cx="891180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Static / Dynamic</a:t>
            </a:r>
          </a:p>
          <a:p>
            <a:pPr eaLnBrk="1" hangingPunct="1">
              <a:defRPr/>
            </a:pPr>
            <a:r>
              <a:rPr lang="en-US" sz="1400" b="1" dirty="0">
                <a:latin typeface="Georgia" panose="02040502050405020303" pitchFamily="18" charset="0"/>
              </a:rPr>
              <a:t> </a:t>
            </a:r>
          </a:p>
          <a:p>
            <a:pPr lvl="1" eaLnBrk="1" hangingPunct="1">
              <a:defRPr/>
            </a:pPr>
            <a:r>
              <a:rPr lang="en-US" sz="1600" dirty="0">
                <a:latin typeface="Georgia" panose="02040502050405020303" pitchFamily="18" charset="0"/>
              </a:rPr>
              <a:t>A </a:t>
            </a:r>
            <a:r>
              <a:rPr lang="en-US" sz="1600" b="1" dirty="0">
                <a:latin typeface="Georgia" panose="02040502050405020303" pitchFamily="18" charset="0"/>
              </a:rPr>
              <a:t>static environment </a:t>
            </a:r>
            <a:r>
              <a:rPr lang="en-US" sz="1600" b="1" i="1" u="sng" dirty="0">
                <a:latin typeface="Georgia" panose="02040502050405020303" pitchFamily="18" charset="0"/>
              </a:rPr>
              <a:t>does not change </a:t>
            </a:r>
            <a:r>
              <a:rPr lang="en-US" sz="1600" dirty="0">
                <a:latin typeface="Georgia" panose="02040502050405020303" pitchFamily="18" charset="0"/>
              </a:rPr>
              <a:t>while the agent is thinking.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Georgia" panose="02040502050405020303" pitchFamily="18" charset="0"/>
              </a:rPr>
              <a:t>The passage of time as an agent deliberates is irrelevant.</a:t>
            </a:r>
          </a:p>
          <a:p>
            <a:pPr eaLnBrk="1" hangingPunct="1"/>
            <a:r>
              <a:rPr lang="en-GB" altLang="en-US" dirty="0">
                <a:ea typeface="ＭＳ Ｐゴシック" panose="020B0600070205080204" pitchFamily="34" charset="-128"/>
              </a:rPr>
              <a:t>	</a:t>
            </a:r>
          </a:p>
          <a:p>
            <a:pPr eaLnBrk="1" hangingPunct="1"/>
            <a:r>
              <a:rPr lang="en-GB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         A </a:t>
            </a:r>
            <a:r>
              <a:rPr lang="en-GB" altLang="en-US" sz="16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dynamic environment </a:t>
            </a:r>
            <a:r>
              <a:rPr lang="en-GB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does change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GB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The agent should/could consult the world when choosing actions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GB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Alternatively: anticipate the change during deliberation OR  make decision very fast</a:t>
            </a:r>
          </a:p>
          <a:p>
            <a:pPr lvl="1" eaLnBrk="1" hangingPunct="1">
              <a:defRPr/>
            </a:pPr>
            <a:endParaRPr lang="en-US" sz="1600" dirty="0">
              <a:latin typeface="Georgia" panose="02040502050405020303" pitchFamily="18" charset="0"/>
            </a:endParaRPr>
          </a:p>
          <a:p>
            <a:pPr lvl="1" eaLnBrk="1" hangingPunct="1">
              <a:defRPr/>
            </a:pPr>
            <a:r>
              <a:rPr lang="en-US" sz="1600" dirty="0">
                <a:latin typeface="Georgia" panose="02040502050405020303" pitchFamily="18" charset="0"/>
              </a:rPr>
              <a:t>The environment is </a:t>
            </a:r>
            <a:r>
              <a:rPr lang="en-US" sz="1600" b="1" dirty="0">
                <a:latin typeface="Georgia" panose="02040502050405020303" pitchFamily="18" charset="0"/>
              </a:rPr>
              <a:t>semi-dynamic</a:t>
            </a:r>
            <a:r>
              <a:rPr lang="en-US" sz="1600" dirty="0">
                <a:latin typeface="Georgia" panose="02040502050405020303" pitchFamily="18" charset="0"/>
              </a:rPr>
              <a:t> if the environment itself does not change with the passage of time but the agent's performance score does.</a:t>
            </a:r>
            <a:endParaRPr lang="en-CA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0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3EC-205F-4762-B998-894DFB937A8D}"/>
              </a:ext>
            </a:extLst>
          </p:cNvPr>
          <p:cNvSpPr txBox="1"/>
          <p:nvPr/>
        </p:nvSpPr>
        <p:spPr>
          <a:xfrm>
            <a:off x="3000653" y="1268141"/>
            <a:ext cx="897662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Discrete / Continuous</a:t>
            </a:r>
          </a:p>
          <a:p>
            <a:pPr lvl="1" eaLnBrk="1" hangingPunct="1">
              <a:defRPr/>
            </a:pPr>
            <a:r>
              <a:rPr lang="en-US" sz="1600" dirty="0">
                <a:latin typeface="Georgia" panose="02040502050405020303" pitchFamily="18" charset="0"/>
              </a:rPr>
              <a:t>If the number of distinct percepts and actions is limited, the environment is discrete, otherwise it is continuous.</a:t>
            </a:r>
          </a:p>
          <a:p>
            <a:pPr marL="457200" lvl="1" indent="0" eaLnBrk="1" hangingPunct="1">
              <a:buNone/>
              <a:defRPr/>
            </a:pPr>
            <a:r>
              <a:rPr lang="en-US" sz="1600" dirty="0">
                <a:latin typeface="Georgia" panose="02040502050405020303" pitchFamily="18" charset="0"/>
              </a:rPr>
              <a:t> 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Single agent / Multi-agent </a:t>
            </a:r>
          </a:p>
          <a:p>
            <a:pPr lvl="1" eaLnBrk="1" hangingPunct="1">
              <a:defRPr/>
            </a:pPr>
            <a:r>
              <a:rPr lang="en-US" sz="1600" dirty="0">
                <a:latin typeface="Georgia" panose="02040502050405020303" pitchFamily="18" charset="0"/>
              </a:rPr>
              <a:t>If the environment contains other intelligent agents, the agent needs to be concerned about strategic, game-theoretic aspects of the environment (for either cooperative or competitive agents).</a:t>
            </a:r>
          </a:p>
          <a:p>
            <a:pPr lvl="1" eaLnBrk="1" hangingPunct="1">
              <a:defRPr/>
            </a:pPr>
            <a:endParaRPr lang="en-US" sz="1600" dirty="0">
              <a:latin typeface="Georgia" panose="02040502050405020303" pitchFamily="18" charset="0"/>
            </a:endParaRPr>
          </a:p>
          <a:p>
            <a:pPr lvl="1" algn="ctr" eaLnBrk="1" hangingPunct="1">
              <a:defRPr/>
            </a:pPr>
            <a:r>
              <a:rPr lang="en-US" sz="1600" b="1" dirty="0">
                <a:latin typeface="Georgia" panose="02040502050405020303" pitchFamily="18" charset="0"/>
              </a:rPr>
              <a:t>Most </a:t>
            </a:r>
            <a:r>
              <a:rPr lang="en-US" sz="1600" b="1" dirty="0">
                <a:solidFill>
                  <a:srgbClr val="0070C0"/>
                </a:solidFill>
                <a:latin typeface="Georgia" panose="02040502050405020303" pitchFamily="18" charset="0"/>
              </a:rPr>
              <a:t>engineering environments </a:t>
            </a:r>
            <a:r>
              <a:rPr lang="en-US" sz="1600" b="1" dirty="0">
                <a:latin typeface="Georgia" panose="02040502050405020303" pitchFamily="18" charset="0"/>
              </a:rPr>
              <a:t>don’t have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multi-agent properties</a:t>
            </a:r>
            <a:r>
              <a:rPr lang="en-US" sz="1600" b="1" dirty="0">
                <a:latin typeface="Georgia" panose="02040502050405020303" pitchFamily="18" charset="0"/>
              </a:rPr>
              <a:t>, whereas most </a:t>
            </a:r>
            <a:r>
              <a:rPr lang="en-US" sz="1600" b="1" dirty="0">
                <a:solidFill>
                  <a:srgbClr val="0070C0"/>
                </a:solidFill>
                <a:latin typeface="Georgia" panose="02040502050405020303" pitchFamily="18" charset="0"/>
              </a:rPr>
              <a:t>social and economic systems </a:t>
            </a:r>
            <a:r>
              <a:rPr lang="en-US" sz="1600" b="1" dirty="0">
                <a:latin typeface="Georgia" panose="02040502050405020303" pitchFamily="18" charset="0"/>
              </a:rPr>
              <a:t>get their complexity from the interactions of (more or less) rational agents.</a:t>
            </a:r>
          </a:p>
        </p:txBody>
      </p:sp>
    </p:spTree>
    <p:extLst>
      <p:ext uri="{BB962C8B-B14F-4D97-AF65-F5344CB8AC3E}">
        <p14:creationId xmlns:p14="http://schemas.microsoft.com/office/powerpoint/2010/main" val="264154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E23DB1D6-2C7B-43FE-8BE6-15CED2E48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983" y="1646877"/>
            <a:ext cx="191535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Georgia" panose="02040502050405020303" pitchFamily="18" charset="0"/>
              </a:rPr>
              <a:t>Fully Observable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2ECCADEF-E3E2-4132-8E13-8C2A345B9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637" y="3551944"/>
            <a:ext cx="160020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Georgia" panose="02040502050405020303" pitchFamily="18" charset="0"/>
              </a:rPr>
              <a:t>Deterministic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EE62FD4F-6B53-4A7A-B1C4-D74E109FA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678" y="5773479"/>
            <a:ext cx="207811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Georgia" panose="02040502050405020303" pitchFamily="18" charset="0"/>
              </a:rPr>
              <a:t>Certainty: Search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A3CE01C1-571B-4E3A-9FF4-C6B5DCDB4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1997" y="3551150"/>
            <a:ext cx="160020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Georgia" panose="02040502050405020303" pitchFamily="18" charset="0"/>
              </a:rPr>
              <a:t>Uncertainty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1779EC-1648-4781-9F14-50997F3E7DE1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6805662" y="1985431"/>
            <a:ext cx="26075" cy="1566513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prstDash val="lgDash"/>
            <a:round/>
            <a:headEnd/>
            <a:tailEnd type="arrow" w="med" len="med"/>
          </a:ln>
          <a:effectLst>
            <a:outerShdw blurRad="50800" dist="254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3BD94E-5A12-4C03-B9F4-F76D1C9192AE}"/>
              </a:ext>
            </a:extLst>
          </p:cNvPr>
          <p:cNvCxnSpPr>
            <a:cxnSpLocks noChangeShapeType="1"/>
            <a:stCxn id="15" idx="2"/>
            <a:endCxn id="16" idx="0"/>
          </p:cNvCxnSpPr>
          <p:nvPr/>
        </p:nvCxnSpPr>
        <p:spPr bwMode="auto">
          <a:xfrm flipH="1">
            <a:off x="6831736" y="3890498"/>
            <a:ext cx="1" cy="1882981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prstDash val="lgDash"/>
            <a:round/>
            <a:headEnd/>
            <a:tailEnd type="arrow" w="med" len="med"/>
          </a:ln>
          <a:effectLst>
            <a:outerShdw blurRad="50800" dist="254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E93F60-806A-4E82-93EF-EA57B7971E29}"/>
              </a:ext>
            </a:extLst>
          </p:cNvPr>
          <p:cNvCxnSpPr>
            <a:cxnSpLocks noChangeShapeType="1"/>
            <a:stCxn id="15" idx="3"/>
            <a:endCxn id="17" idx="1"/>
          </p:cNvCxnSpPr>
          <p:nvPr/>
        </p:nvCxnSpPr>
        <p:spPr bwMode="auto">
          <a:xfrm flipV="1">
            <a:off x="7631837" y="3720427"/>
            <a:ext cx="1050160" cy="794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prstDash val="lgDash"/>
            <a:round/>
            <a:headEnd/>
            <a:tailEnd type="arrow" w="med" len="med"/>
          </a:ln>
          <a:effectLst>
            <a:outerShdw blurRad="50800" dist="254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18">
            <a:extLst>
              <a:ext uri="{FF2B5EF4-FFF2-40B4-BE49-F238E27FC236}">
                <a16:creationId xmlns:a16="http://schemas.microsoft.com/office/drawing/2014/main" id="{858865E9-7BFC-4130-B81C-ACE5EFB28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2097" y="2444165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Georgia" panose="02040502050405020303" pitchFamily="18" charset="0"/>
              </a:rPr>
              <a:t>no</a:t>
            </a: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243BF2A3-E5CE-4887-AF3B-3E5A1740B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856" y="2613442"/>
            <a:ext cx="838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Georgia" panose="02040502050405020303" pitchFamily="18" charset="0"/>
              </a:rPr>
              <a:t>yes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E6302225-ADEE-4CEE-B333-BF2C251DB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037" y="4020257"/>
            <a:ext cx="838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Georgia" panose="02040502050405020303" pitchFamily="18" charset="0"/>
              </a:rPr>
              <a:t>yes</a:t>
            </a:r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id="{0F884998-62A7-4923-AE8A-3651BE26F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230" y="3365845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Georgia" panose="02040502050405020303" pitchFamily="18" charset="0"/>
              </a:rPr>
              <a:t>no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2D03342-EC76-465F-A89A-7C811C00B41A}"/>
              </a:ext>
            </a:extLst>
          </p:cNvPr>
          <p:cNvCxnSpPr>
            <a:stCxn id="10" idx="3"/>
            <a:endCxn id="17" idx="0"/>
          </p:cNvCxnSpPr>
          <p:nvPr/>
        </p:nvCxnSpPr>
        <p:spPr>
          <a:xfrm>
            <a:off x="7763340" y="1816154"/>
            <a:ext cx="1718757" cy="1734996"/>
          </a:xfrm>
          <a:prstGeom prst="bentConnector2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86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0F5D8F-6AA1-42AE-B383-3BBE5FBA8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15" y="1618892"/>
            <a:ext cx="83058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71022D-4AF3-4878-949D-147B9A1B8284}"/>
              </a:ext>
            </a:extLst>
          </p:cNvPr>
          <p:cNvSpPr/>
          <p:nvPr/>
        </p:nvSpPr>
        <p:spPr>
          <a:xfrm>
            <a:off x="6305550" y="2790825"/>
            <a:ext cx="4600575" cy="17049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55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0025CF4-610A-437A-AD10-C70F5F6BA9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8760279"/>
              </p:ext>
            </p:extLst>
          </p:nvPr>
        </p:nvGraphicFramePr>
        <p:xfrm>
          <a:off x="5475174" y="1268141"/>
          <a:ext cx="624720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F59FD2-85BB-4163-BC0B-57A4CCF04799}"/>
              </a:ext>
            </a:extLst>
          </p:cNvPr>
          <p:cNvSpPr txBox="1"/>
          <p:nvPr/>
        </p:nvSpPr>
        <p:spPr>
          <a:xfrm>
            <a:off x="3329126" y="3497802"/>
            <a:ext cx="1834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Types of Agents</a:t>
            </a:r>
          </a:p>
        </p:txBody>
      </p:sp>
    </p:spTree>
    <p:extLst>
      <p:ext uri="{BB962C8B-B14F-4D97-AF65-F5344CB8AC3E}">
        <p14:creationId xmlns:p14="http://schemas.microsoft.com/office/powerpoint/2010/main" val="170542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pic>
        <p:nvPicPr>
          <p:cNvPr id="10" name="Picture 4" descr="simple-reflex-agent">
            <a:extLst>
              <a:ext uri="{FF2B5EF4-FFF2-40B4-BE49-F238E27FC236}">
                <a16:creationId xmlns:a16="http://schemas.microsoft.com/office/drawing/2014/main" id="{F7E404E3-7F11-4FC6-A4A4-A85F0215F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9839" y="1901031"/>
            <a:ext cx="4800600" cy="3055938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B651E6A-D16A-482C-95D0-11BBD21E2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639" y="5101431"/>
            <a:ext cx="7496175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97815-AD50-4963-904A-ED176B917641}"/>
              </a:ext>
            </a:extLst>
          </p:cNvPr>
          <p:cNvSpPr txBox="1"/>
          <p:nvPr/>
        </p:nvSpPr>
        <p:spPr>
          <a:xfrm>
            <a:off x="3346881" y="1323849"/>
            <a:ext cx="232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Simple reflex agents</a:t>
            </a:r>
            <a:endParaRPr lang="en-CA" sz="16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2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pic>
        <p:nvPicPr>
          <p:cNvPr id="10" name="Picture 4" descr="simple-reflex-agent">
            <a:extLst>
              <a:ext uri="{FF2B5EF4-FFF2-40B4-BE49-F238E27FC236}">
                <a16:creationId xmlns:a16="http://schemas.microsoft.com/office/drawing/2014/main" id="{F7E404E3-7F11-4FC6-A4A4-A85F0215F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10897" y="1323849"/>
            <a:ext cx="2766383" cy="1761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97815-AD50-4963-904A-ED176B917641}"/>
              </a:ext>
            </a:extLst>
          </p:cNvPr>
          <p:cNvSpPr txBox="1"/>
          <p:nvPr/>
        </p:nvSpPr>
        <p:spPr>
          <a:xfrm>
            <a:off x="3346881" y="1323849"/>
            <a:ext cx="232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Simple reflex agents</a:t>
            </a:r>
            <a:endParaRPr lang="en-CA" sz="1600" b="1" dirty="0"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81B30F-560E-40BE-86D9-015017A05EF8}"/>
              </a:ext>
            </a:extLst>
          </p:cNvPr>
          <p:cNvSpPr txBox="1"/>
          <p:nvPr/>
        </p:nvSpPr>
        <p:spPr>
          <a:xfrm>
            <a:off x="3443725" y="3231691"/>
            <a:ext cx="8743942" cy="2263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600" b="1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Simple but very limited intelligence.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6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Action does not depend on percept history, only on current percept.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Therefore, no memory requirements.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Infinite loops	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Suppose vacuum cleaner does not observe location. </a:t>
            </a:r>
          </a:p>
          <a:p>
            <a:pPr marL="742950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What do you do given location = clean? Left of A or right on B -&gt; infinite loop.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34775E-17C5-4EBD-AD67-09EADAE4155A}"/>
              </a:ext>
            </a:extLst>
          </p:cNvPr>
          <p:cNvSpPr txBox="1"/>
          <p:nvPr/>
        </p:nvSpPr>
        <p:spPr>
          <a:xfrm>
            <a:off x="2926120" y="1739161"/>
            <a:ext cx="64842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buFontTx/>
              <a:buNone/>
              <a:defRPr/>
            </a:pPr>
            <a:r>
              <a:rPr lang="en-US" sz="1600" dirty="0">
                <a:latin typeface="Georgia" panose="02040502050405020303" pitchFamily="18" charset="0"/>
              </a:rPr>
              <a:t>Agents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do not have memory</a:t>
            </a:r>
            <a:r>
              <a:rPr lang="en-US" sz="1600" dirty="0">
                <a:latin typeface="Georgia" panose="02040502050405020303" pitchFamily="18" charset="0"/>
              </a:rPr>
              <a:t> of past world states or percepts.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Georgia" panose="02040502050405020303" pitchFamily="18" charset="0"/>
              </a:rPr>
              <a:t>Actions depend solely on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current percept</a:t>
            </a:r>
            <a:r>
              <a:rPr lang="en-US" sz="1600" dirty="0">
                <a:latin typeface="Georgia" panose="02040502050405020303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Georgia" panose="02040502050405020303" pitchFamily="18" charset="0"/>
              </a:rPr>
              <a:t>Action becomes a “reflex.”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Georgia" panose="02040502050405020303" pitchFamily="18" charset="0"/>
              </a:rPr>
              <a:t>Uses condition-action rules.</a:t>
            </a:r>
          </a:p>
        </p:txBody>
      </p:sp>
    </p:spTree>
    <p:extLst>
      <p:ext uri="{BB962C8B-B14F-4D97-AF65-F5344CB8AC3E}">
        <p14:creationId xmlns:p14="http://schemas.microsoft.com/office/powerpoint/2010/main" val="142714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97815-AD50-4963-904A-ED176B917641}"/>
              </a:ext>
            </a:extLst>
          </p:cNvPr>
          <p:cNvSpPr txBox="1"/>
          <p:nvPr/>
        </p:nvSpPr>
        <p:spPr>
          <a:xfrm>
            <a:off x="3346881" y="1323849"/>
            <a:ext cx="2945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Model-based reflex agents</a:t>
            </a:r>
            <a:endParaRPr lang="en-CA" sz="1600" b="1" dirty="0">
              <a:latin typeface="Georgia" panose="02040502050405020303" pitchFamily="18" charset="0"/>
            </a:endParaRPr>
          </a:p>
        </p:txBody>
      </p:sp>
      <p:pic>
        <p:nvPicPr>
          <p:cNvPr id="12" name="Picture 4" descr="reflex+state-agent">
            <a:extLst>
              <a:ext uri="{FF2B5EF4-FFF2-40B4-BE49-F238E27FC236}">
                <a16:creationId xmlns:a16="http://schemas.microsoft.com/office/drawing/2014/main" id="{60C51A4D-9522-4A38-8557-6C05FEF4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2614" y="3573224"/>
            <a:ext cx="5082624" cy="32358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15E28B-A75A-471F-BED3-D061E45B3951}"/>
              </a:ext>
            </a:extLst>
          </p:cNvPr>
          <p:cNvSpPr txBox="1"/>
          <p:nvPr/>
        </p:nvSpPr>
        <p:spPr>
          <a:xfrm>
            <a:off x="3346880" y="1708606"/>
            <a:ext cx="84249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Georgia" panose="02040502050405020303" pitchFamily="18" charset="0"/>
              </a:rPr>
              <a:t>Agents 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have internal state</a:t>
            </a:r>
            <a:r>
              <a:rPr lang="en-US" sz="1600" dirty="0">
                <a:latin typeface="Georgia" panose="02040502050405020303" pitchFamily="18" charset="0"/>
              </a:rPr>
              <a:t>, which is used to keep track of past states of the world.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Georgia" panose="02040502050405020303" pitchFamily="18" charset="0"/>
              </a:rPr>
              <a:t>Agents </a:t>
            </a:r>
            <a:r>
              <a:rPr lang="en-US" sz="1600" b="1" dirty="0">
                <a:solidFill>
                  <a:srgbClr val="0070C0"/>
                </a:solidFill>
                <a:latin typeface="Georgia" panose="02040502050405020303" pitchFamily="18" charset="0"/>
              </a:rPr>
              <a:t>have the ability to represent change</a:t>
            </a:r>
            <a:r>
              <a:rPr lang="en-US" sz="1600" b="1" dirty="0">
                <a:latin typeface="Georgia" panose="02040502050405020303" pitchFamily="18" charset="0"/>
              </a:rPr>
              <a:t> </a:t>
            </a:r>
            <a:r>
              <a:rPr lang="en-US" sz="1600" dirty="0">
                <a:latin typeface="Georgia" panose="02040502050405020303" pitchFamily="18" charset="0"/>
              </a:rPr>
              <a:t>in the World.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B18496-DB68-408A-82AF-DF368863BBD8}"/>
              </a:ext>
            </a:extLst>
          </p:cNvPr>
          <p:cNvSpPr txBox="1"/>
          <p:nvPr/>
        </p:nvSpPr>
        <p:spPr>
          <a:xfrm>
            <a:off x="3346880" y="2334114"/>
            <a:ext cx="6143346" cy="1068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latin typeface="Georgia" panose="02040502050405020303" pitchFamily="18" charset="0"/>
              </a:rPr>
              <a:t>Requiring two types of knowledge</a:t>
            </a:r>
          </a:p>
          <a:p>
            <a:pPr marL="284163" indent="-284163">
              <a:lnSpc>
                <a:spcPct val="15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latin typeface="Georgia" panose="02040502050405020303" pitchFamily="18" charset="0"/>
              </a:rPr>
              <a:t>How the world evolves independently of the agent</a:t>
            </a:r>
          </a:p>
          <a:p>
            <a:pPr marL="284163" indent="-284163">
              <a:lnSpc>
                <a:spcPct val="15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latin typeface="Georgia" panose="02040502050405020303" pitchFamily="18" charset="0"/>
              </a:rPr>
              <a:t>How the agent’s actions affect the world</a:t>
            </a:r>
          </a:p>
        </p:txBody>
      </p:sp>
    </p:spTree>
    <p:extLst>
      <p:ext uri="{BB962C8B-B14F-4D97-AF65-F5344CB8AC3E}">
        <p14:creationId xmlns:p14="http://schemas.microsoft.com/office/powerpoint/2010/main" val="195019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97815-AD50-4963-904A-ED176B917641}"/>
              </a:ext>
            </a:extLst>
          </p:cNvPr>
          <p:cNvSpPr txBox="1"/>
          <p:nvPr/>
        </p:nvSpPr>
        <p:spPr>
          <a:xfrm>
            <a:off x="3346881" y="1323849"/>
            <a:ext cx="2945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Model-based reflex agents</a:t>
            </a:r>
            <a:endParaRPr lang="en-CA" sz="1600" b="1" dirty="0">
              <a:latin typeface="Georgia" panose="02040502050405020303" pitchFamily="18" charset="0"/>
            </a:endParaRPr>
          </a:p>
        </p:txBody>
      </p:sp>
      <p:pic>
        <p:nvPicPr>
          <p:cNvPr id="15" name="Picture 14" descr="reflex+state-agent">
            <a:extLst>
              <a:ext uri="{FF2B5EF4-FFF2-40B4-BE49-F238E27FC236}">
                <a16:creationId xmlns:a16="http://schemas.microsoft.com/office/drawing/2014/main" id="{B2333D63-A3A9-4A7C-86AA-9F898262DA93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85" y="1663473"/>
            <a:ext cx="5053243" cy="32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DAAE72EA-6505-4CA2-83C6-D3E5813BB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047" y="3339074"/>
            <a:ext cx="2499159" cy="523220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400" b="1" dirty="0">
                <a:latin typeface="Georgia" panose="02040502050405020303" pitchFamily="18" charset="0"/>
              </a:rPr>
              <a:t>If</a:t>
            </a:r>
            <a:r>
              <a:rPr lang="en-US" altLang="ja-JP" sz="1400" dirty="0">
                <a:latin typeface="Georgia" panose="02040502050405020303" pitchFamily="18" charset="0"/>
              </a:rPr>
              <a:t> </a:t>
            </a:r>
            <a:r>
              <a:rPr lang="ja-JP" altLang="en-US" sz="1400" dirty="0">
                <a:latin typeface="Georgia" panose="02040502050405020303" pitchFamily="18" charset="0"/>
              </a:rPr>
              <a:t>“</a:t>
            </a:r>
            <a:r>
              <a:rPr lang="en-US" altLang="ja-JP" sz="1400" dirty="0">
                <a:latin typeface="Georgia" panose="02040502050405020303" pitchFamily="18" charset="0"/>
              </a:rPr>
              <a:t>dangerous </a:t>
            </a:r>
            <a:r>
              <a:rPr lang="en-US" sz="1400" dirty="0">
                <a:latin typeface="Georgia" panose="02040502050405020303" pitchFamily="18" charset="0"/>
              </a:rPr>
              <a:t>driver in front,” </a:t>
            </a:r>
            <a:r>
              <a:rPr lang="en-US" altLang="ja-JP" sz="1400" b="1" dirty="0">
                <a:latin typeface="Georgia" panose="02040502050405020303" pitchFamily="18" charset="0"/>
              </a:rPr>
              <a:t>then</a:t>
            </a:r>
            <a:r>
              <a:rPr lang="en-US" altLang="ja-JP" sz="1400" dirty="0">
                <a:latin typeface="Georgia" panose="02040502050405020303" pitchFamily="18" charset="0"/>
              </a:rPr>
              <a:t> </a:t>
            </a:r>
            <a:r>
              <a:rPr lang="ja-JP" altLang="en-US" sz="1400" dirty="0">
                <a:latin typeface="Georgia" panose="02040502050405020303" pitchFamily="18" charset="0"/>
              </a:rPr>
              <a:t>“</a:t>
            </a:r>
            <a:r>
              <a:rPr lang="en-US" altLang="ja-JP" sz="1400" dirty="0">
                <a:latin typeface="Georgia" panose="02040502050405020303" pitchFamily="18" charset="0"/>
              </a:rPr>
              <a:t>keep distance.</a:t>
            </a:r>
            <a:r>
              <a:rPr lang="ja-JP" altLang="en-US" sz="1400" dirty="0">
                <a:latin typeface="Georgia" panose="02040502050405020303" pitchFamily="18" charset="0"/>
              </a:rPr>
              <a:t>”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5C9E8E63-B73F-4D16-B5E4-B94FF1A3564C}"/>
              </a:ext>
            </a:extLst>
          </p:cNvPr>
          <p:cNvSpPr txBox="1"/>
          <p:nvPr/>
        </p:nvSpPr>
        <p:spPr>
          <a:xfrm>
            <a:off x="6884633" y="2703638"/>
            <a:ext cx="1726706" cy="738664"/>
          </a:xfrm>
          <a:prstGeom prst="rect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400" dirty="0">
                <a:latin typeface="Georgia" panose="02040502050405020303" pitchFamily="18" charset="0"/>
              </a:rPr>
              <a:t>“Infers potentially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dangerous driver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in front.”</a:t>
            </a:r>
          </a:p>
        </p:txBody>
      </p:sp>
      <p:pic>
        <p:nvPicPr>
          <p:cNvPr id="21" name="Picture 7">
            <a:extLst>
              <a:ext uri="{FF2B5EF4-FFF2-40B4-BE49-F238E27FC236}">
                <a16:creationId xmlns:a16="http://schemas.microsoft.com/office/drawing/2014/main" id="{FE0E88F9-059F-4421-8AD7-AD9DB8FDC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002" y="4879902"/>
            <a:ext cx="64008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8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58B463-9428-4640-BF2D-66FA6AC8B3A4}"/>
              </a:ext>
            </a:extLst>
          </p:cNvPr>
          <p:cNvSpPr txBox="1"/>
          <p:nvPr/>
        </p:nvSpPr>
        <p:spPr>
          <a:xfrm>
            <a:off x="3142518" y="1276209"/>
            <a:ext cx="9061482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The </a:t>
            </a:r>
            <a:r>
              <a:rPr lang="en-US" altLang="en-US" sz="1600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agent behavior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is mathematically described by the agent </a:t>
            </a:r>
            <a:r>
              <a:rPr lang="en-US" altLang="en-US" sz="1600" b="1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function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It maps from percept histories to actions: 	[</a:t>
            </a: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P* 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A]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6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The </a:t>
            </a:r>
            <a:r>
              <a:rPr lang="en-US" altLang="en-US" sz="1600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agent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program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runs on the physical </a:t>
            </a:r>
            <a:r>
              <a:rPr lang="en-US" altLang="en-US" sz="1600" b="1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architecture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to produce </a:t>
            </a: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f</a:t>
            </a:r>
            <a:endParaRPr lang="en-US" altLang="en-US" sz="16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0C0C1A4-65C8-4354-BE8B-11D14F0683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3682341"/>
              </p:ext>
            </p:extLst>
          </p:nvPr>
        </p:nvGraphicFramePr>
        <p:xfrm>
          <a:off x="4288890" y="2315353"/>
          <a:ext cx="6768737" cy="1460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F1EBD5E2-30C4-41C0-8EA6-EAA78492C37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374187" y="4792747"/>
            <a:ext cx="4721546" cy="1566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  <a:cs typeface="+mn-cs"/>
              </a:rPr>
              <a:t>Agent: </a:t>
            </a:r>
            <a:r>
              <a:rPr lang="en-US" sz="1600" dirty="0">
                <a:latin typeface="Georgia" panose="02040502050405020303" pitchFamily="18" charset="0"/>
                <a:cs typeface="+mn-cs"/>
              </a:rPr>
              <a:t>Vacuum Cleaner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  <a:cs typeface="+mn-cs"/>
              </a:rPr>
              <a:t>Locations: </a:t>
            </a:r>
            <a:r>
              <a:rPr lang="en-US" sz="1600" dirty="0">
                <a:latin typeface="Georgia" panose="02040502050405020303" pitchFamily="18" charset="0"/>
                <a:cs typeface="+mn-cs"/>
              </a:rPr>
              <a:t>A and B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  <a:cs typeface="+mn-cs"/>
              </a:rPr>
              <a:t>Percepts: </a:t>
            </a:r>
            <a:r>
              <a:rPr lang="en-US" sz="1600" dirty="0">
                <a:latin typeface="Georgia" panose="02040502050405020303" pitchFamily="18" charset="0"/>
                <a:cs typeface="+mn-cs"/>
              </a:rPr>
              <a:t>location and contents, e.g., [A, Dirty]
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  <a:cs typeface="+mn-cs"/>
              </a:rPr>
              <a:t>Actions: </a:t>
            </a:r>
            <a:r>
              <a:rPr lang="en-US" sz="1600" i="1" dirty="0">
                <a:latin typeface="Georgia" panose="02040502050405020303" pitchFamily="18" charset="0"/>
                <a:cs typeface="+mn-cs"/>
              </a:rPr>
              <a:t>Left</a:t>
            </a:r>
            <a:r>
              <a:rPr lang="en-US" sz="1600" dirty="0">
                <a:latin typeface="Georgia" panose="02040502050405020303" pitchFamily="18" charset="0"/>
                <a:cs typeface="+mn-cs"/>
              </a:rPr>
              <a:t>, </a:t>
            </a:r>
            <a:r>
              <a:rPr lang="en-US" sz="1600" i="1" dirty="0">
                <a:latin typeface="Georgia" panose="02040502050405020303" pitchFamily="18" charset="0"/>
                <a:cs typeface="+mn-cs"/>
              </a:rPr>
              <a:t>Right</a:t>
            </a:r>
            <a:r>
              <a:rPr lang="en-US" sz="1600" dirty="0">
                <a:latin typeface="Georgia" panose="02040502050405020303" pitchFamily="18" charset="0"/>
                <a:cs typeface="+mn-cs"/>
              </a:rPr>
              <a:t>, </a:t>
            </a:r>
            <a:r>
              <a:rPr lang="en-US" sz="1600" i="1" dirty="0">
                <a:latin typeface="Georgia" panose="02040502050405020303" pitchFamily="18" charset="0"/>
                <a:cs typeface="+mn-cs"/>
              </a:rPr>
              <a:t>Suck</a:t>
            </a:r>
            <a:r>
              <a:rPr lang="en-US" sz="1600" dirty="0">
                <a:latin typeface="Georgia" panose="02040502050405020303" pitchFamily="18" charset="0"/>
                <a:cs typeface="+mn-cs"/>
              </a:rPr>
              <a:t>, </a:t>
            </a:r>
            <a:r>
              <a:rPr lang="en-US" sz="1600" i="1" dirty="0" err="1">
                <a:latin typeface="Georgia" panose="02040502050405020303" pitchFamily="18" charset="0"/>
                <a:cs typeface="+mn-cs"/>
              </a:rPr>
              <a:t>NoOp</a:t>
            </a:r>
            <a:r>
              <a:rPr lang="en-US" sz="1600" i="1" dirty="0">
                <a:latin typeface="Georgia" panose="02040502050405020303" pitchFamily="18" charset="0"/>
                <a:cs typeface="+mn-cs"/>
              </a:rPr>
              <a:t> ( do nothing)</a:t>
            </a:r>
          </a:p>
          <a:p>
            <a:pPr eaLnBrk="1" hangingPunct="1"/>
            <a:r>
              <a:rPr lang="en-US" altLang="en-US" sz="1600" b="1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Agent’s function</a:t>
            </a:r>
            <a:r>
              <a:rPr lang="en-US" altLang="en-US" sz="1600" b="1" i="1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: </a:t>
            </a: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look-up </a:t>
            </a: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table</a:t>
            </a:r>
          </a:p>
        </p:txBody>
      </p:sp>
      <p:pic>
        <p:nvPicPr>
          <p:cNvPr id="41" name="Picture 40" descr="vacuum2-environment">
            <a:extLst>
              <a:ext uri="{FF2B5EF4-FFF2-40B4-BE49-F238E27FC236}">
                <a16:creationId xmlns:a16="http://schemas.microsoft.com/office/drawing/2014/main" id="{CF674298-9D18-4AEB-8AE2-7E15D5BCC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518" y="4547133"/>
            <a:ext cx="402128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58C5FF-0AC1-4AC6-8864-63F0A17D3793}"/>
              </a:ext>
            </a:extLst>
          </p:cNvPr>
          <p:cNvCxnSpPr>
            <a:stCxn id="14" idx="3"/>
          </p:cNvCxnSpPr>
          <p:nvPr/>
        </p:nvCxnSpPr>
        <p:spPr>
          <a:xfrm>
            <a:off x="2932131" y="4009667"/>
            <a:ext cx="9271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F97BD65-7462-4B0C-9AA7-A5B4EF7F946B}"/>
              </a:ext>
            </a:extLst>
          </p:cNvPr>
          <p:cNvSpPr txBox="1"/>
          <p:nvPr/>
        </p:nvSpPr>
        <p:spPr>
          <a:xfrm>
            <a:off x="3374196" y="4036877"/>
            <a:ext cx="61433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  <a:cs typeface="+mj-cs"/>
              </a:rPr>
              <a:t>E.g., vacuum-cleaner world</a:t>
            </a:r>
            <a:endParaRPr lang="en-CA" sz="16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6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Graphic spid="3" grpId="0">
        <p:bldAsOne/>
      </p:bldGraphic>
      <p:bldP spid="40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97815-AD50-4963-904A-ED176B917641}"/>
              </a:ext>
            </a:extLst>
          </p:cNvPr>
          <p:cNvSpPr txBox="1"/>
          <p:nvPr/>
        </p:nvSpPr>
        <p:spPr>
          <a:xfrm>
            <a:off x="3346881" y="1323849"/>
            <a:ext cx="210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Goal-based agents</a:t>
            </a:r>
            <a:endParaRPr lang="en-CA" sz="1600" b="1" dirty="0"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798D32-EAC0-4A03-969C-5601A9E51D56}"/>
              </a:ext>
            </a:extLst>
          </p:cNvPr>
          <p:cNvSpPr txBox="1"/>
          <p:nvPr/>
        </p:nvSpPr>
        <p:spPr>
          <a:xfrm>
            <a:off x="3346881" y="1720840"/>
            <a:ext cx="884078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latin typeface="Georgia" panose="02040502050405020303" pitchFamily="18" charset="0"/>
              </a:rPr>
              <a:t>In addition to state information, have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goal information</a:t>
            </a:r>
            <a:r>
              <a:rPr 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1600" dirty="0">
                <a:latin typeface="Georgia" panose="02040502050405020303" pitchFamily="18" charset="0"/>
              </a:rPr>
              <a:t>that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describes desirable situations to be achieved</a:t>
            </a:r>
            <a:r>
              <a:rPr lang="en-US" sz="1600" dirty="0">
                <a:latin typeface="Georgia" panose="02040502050405020303" pitchFamily="18" charset="0"/>
              </a:rPr>
              <a:t>.</a:t>
            </a:r>
          </a:p>
          <a:p>
            <a:pPr eaLnBrk="1" hangingPunct="1">
              <a:defRPr/>
            </a:pPr>
            <a:endParaRPr lang="en-US" sz="1600" dirty="0">
              <a:latin typeface="Georgia" panose="02040502050405020303" pitchFamily="18" charset="0"/>
            </a:endParaRPr>
          </a:p>
          <a:p>
            <a:pPr eaLnBrk="1" hangingPunct="1">
              <a:defRPr/>
            </a:pPr>
            <a:r>
              <a:rPr lang="en-US" sz="1600" dirty="0">
                <a:latin typeface="Georgia" panose="02040502050405020303" pitchFamily="18" charset="0"/>
              </a:rPr>
              <a:t>Agents of this kind take </a:t>
            </a:r>
            <a:r>
              <a:rPr lang="en-US" sz="1600" b="1" dirty="0">
                <a:solidFill>
                  <a:srgbClr val="002060"/>
                </a:solidFill>
                <a:latin typeface="Georgia" panose="02040502050405020303" pitchFamily="18" charset="0"/>
              </a:rPr>
              <a:t>future</a:t>
            </a:r>
            <a:r>
              <a:rPr lang="en-US" sz="1600" dirty="0">
                <a:latin typeface="Georgia" panose="02040502050405020303" pitchFamily="18" charset="0"/>
              </a:rPr>
              <a:t> events into consideration. </a:t>
            </a:r>
          </a:p>
          <a:p>
            <a:pPr eaLnBrk="1" hangingPunct="1">
              <a:defRPr/>
            </a:pPr>
            <a:endParaRPr lang="en-US" sz="1600" dirty="0">
              <a:latin typeface="Georgia" panose="02040502050405020303" pitchFamily="18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Georgia" panose="02040502050405020303" pitchFamily="18" charset="0"/>
              </a:rPr>
              <a:t>What </a:t>
            </a:r>
            <a:r>
              <a:rPr lang="en-US" sz="1600" b="1" i="1" dirty="0">
                <a:latin typeface="Georgia" panose="02040502050405020303" pitchFamily="18" charset="0"/>
              </a:rPr>
              <a:t>sequence</a:t>
            </a:r>
            <a:r>
              <a:rPr lang="en-US" sz="1600" b="1" dirty="0">
                <a:latin typeface="Georgia" panose="02040502050405020303" pitchFamily="18" charset="0"/>
              </a:rPr>
              <a:t> of actions can I take to achieve certain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goals</a:t>
            </a:r>
            <a:r>
              <a:rPr lang="en-US" sz="1600" b="1" dirty="0">
                <a:latin typeface="Georgia" panose="02040502050405020303" pitchFamily="18" charset="0"/>
              </a:rPr>
              <a:t>?</a:t>
            </a:r>
          </a:p>
          <a:p>
            <a:pPr eaLnBrk="1" hangingPunct="1">
              <a:defRPr/>
            </a:pPr>
            <a:endParaRPr lang="en-US" sz="1600" dirty="0">
              <a:latin typeface="Georgia" panose="02040502050405020303" pitchFamily="18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Georgia" panose="02040502050405020303" pitchFamily="18" charset="0"/>
              </a:rPr>
              <a:t>Choose actions so as to (eventually) achieve a (given or computed) goal.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sz="1600" b="1" dirty="0">
              <a:latin typeface="Georgia" panose="02040502050405020303" pitchFamily="18" charset="0"/>
            </a:endParaRPr>
          </a:p>
          <a:p>
            <a:pPr eaLnBrk="1" hangingPunct="1">
              <a:defRPr/>
            </a:pPr>
            <a:endParaRPr lang="en-US" sz="1600" i="1" dirty="0">
              <a:solidFill>
                <a:srgbClr val="FF0000"/>
              </a:solidFill>
              <a:latin typeface="Georgia" panose="02040502050405020303" pitchFamily="18" charset="0"/>
              <a:sym typeface="Wingdings" charset="0"/>
            </a:endParaRPr>
          </a:p>
          <a:p>
            <a:pPr eaLnBrk="1" hangingPunct="1">
              <a:defRPr/>
            </a:pPr>
            <a:endParaRPr lang="en-US" sz="1600" i="1" dirty="0">
              <a:solidFill>
                <a:srgbClr val="FF0000"/>
              </a:solidFill>
              <a:latin typeface="Georgia" panose="02040502050405020303" pitchFamily="18" charset="0"/>
              <a:sym typeface="Wingdings" charset="0"/>
            </a:endParaRPr>
          </a:p>
          <a:p>
            <a:pPr eaLnBrk="1" hangingPunct="1">
              <a:defRPr/>
            </a:pPr>
            <a:endParaRPr lang="en-US" sz="1600" i="1" dirty="0">
              <a:solidFill>
                <a:srgbClr val="FF0000"/>
              </a:solidFill>
              <a:latin typeface="Georgia" panose="02040502050405020303" pitchFamily="18" charset="0"/>
              <a:sym typeface="Wingdings" charset="0"/>
            </a:endParaRPr>
          </a:p>
          <a:p>
            <a:pPr eaLnBrk="1" hangingPunct="1">
              <a:defRPr/>
            </a:pPr>
            <a:endParaRPr lang="en-US" sz="1600" i="1" dirty="0">
              <a:solidFill>
                <a:srgbClr val="FF0000"/>
              </a:solidFill>
              <a:latin typeface="Georgia" panose="02040502050405020303" pitchFamily="18" charset="0"/>
              <a:sym typeface="Wingdings" charset="0"/>
            </a:endParaRPr>
          </a:p>
          <a:p>
            <a:pPr algn="ctr" eaLnBrk="1" hangingPunct="1">
              <a:defRPr/>
            </a:pPr>
            <a:r>
              <a:rPr lang="en-US" sz="1600" b="1" i="1" dirty="0">
                <a:solidFill>
                  <a:srgbClr val="FF0000"/>
                </a:solidFill>
                <a:latin typeface="Georgia" panose="02040502050405020303" pitchFamily="18" charset="0"/>
                <a:sym typeface="Wingdings" charset="0"/>
              </a:rPr>
              <a:t>problem solving and search! </a:t>
            </a:r>
            <a:endParaRPr lang="en-CA" sz="1600" dirty="0">
              <a:latin typeface="Georgia" panose="02040502050405020303" pitchFamily="18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71E7E55-2E59-4B19-AFA9-952C8B77684B}"/>
              </a:ext>
            </a:extLst>
          </p:cNvPr>
          <p:cNvSpPr/>
          <p:nvPr/>
        </p:nvSpPr>
        <p:spPr>
          <a:xfrm>
            <a:off x="7447677" y="3855035"/>
            <a:ext cx="639193" cy="98542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35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pic>
        <p:nvPicPr>
          <p:cNvPr id="12" name="Picture 5" descr="goal-based-agent">
            <a:extLst>
              <a:ext uri="{FF2B5EF4-FFF2-40B4-BE49-F238E27FC236}">
                <a16:creationId xmlns:a16="http://schemas.microsoft.com/office/drawing/2014/main" id="{DA3EAB02-220D-4435-958F-2ED76A211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67796" y="1862828"/>
            <a:ext cx="4908550" cy="3124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CFC13A-1E72-427B-B70E-05C9DB43382E}"/>
              </a:ext>
            </a:extLst>
          </p:cNvPr>
          <p:cNvSpPr txBox="1"/>
          <p:nvPr/>
        </p:nvSpPr>
        <p:spPr>
          <a:xfrm>
            <a:off x="3346881" y="1323849"/>
            <a:ext cx="210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Goal-based agents</a:t>
            </a:r>
            <a:endParaRPr lang="en-CA" sz="1600" b="1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8A3D5-82CE-4A04-A72F-315C707DE172}"/>
              </a:ext>
            </a:extLst>
          </p:cNvPr>
          <p:cNvSpPr txBox="1"/>
          <p:nvPr/>
        </p:nvSpPr>
        <p:spPr>
          <a:xfrm>
            <a:off x="4012706" y="6365588"/>
            <a:ext cx="74306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>
                <a:latin typeface="Georgia" panose="02040502050405020303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  <a:sym typeface="Wingdings" charset="0"/>
              </a:rPr>
              <a:t>More flexible than reflex agents</a:t>
            </a:r>
            <a:r>
              <a:rPr lang="en-US" sz="1600" b="1" dirty="0">
                <a:latin typeface="Georgia" panose="02040502050405020303" pitchFamily="18" charset="0"/>
                <a:sym typeface="Wingdings" charset="0"/>
              </a:rPr>
              <a:t>  may involve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  <a:sym typeface="Wingdings" charset="0"/>
              </a:rPr>
              <a:t>search and planning</a:t>
            </a:r>
            <a:endParaRPr lang="en-US" sz="1600" b="1" dirty="0">
              <a:latin typeface="Georgia" panose="02040502050405020303" pitchFamily="18" charset="0"/>
              <a:sym typeface="Wingding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8E156-D1BD-4329-ADF6-3C9D645DE289}"/>
              </a:ext>
            </a:extLst>
          </p:cNvPr>
          <p:cNvSpPr txBox="1"/>
          <p:nvPr/>
        </p:nvSpPr>
        <p:spPr>
          <a:xfrm>
            <a:off x="3346881" y="5187453"/>
            <a:ext cx="8762261" cy="102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en-US" sz="1600" b="1" dirty="0">
                <a:latin typeface="Georgia" panose="02040502050405020303" pitchFamily="18" charset="0"/>
              </a:rPr>
              <a:t>A Reflex agent </a:t>
            </a:r>
            <a:r>
              <a:rPr lang="en-US" altLang="en-US" sz="1600" dirty="0">
                <a:latin typeface="Georgia" panose="02040502050405020303" pitchFamily="18" charset="0"/>
              </a:rPr>
              <a:t>breaks when it sees brake lights.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altLang="en-US" sz="1600" b="1" dirty="0">
              <a:latin typeface="Georgia" panose="02040502050405020303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en-US" sz="1600" b="1" dirty="0">
                <a:latin typeface="Georgia" panose="02040502050405020303" pitchFamily="18" charset="0"/>
              </a:rPr>
              <a:t>Goal based agent </a:t>
            </a:r>
            <a:r>
              <a:rPr lang="en-US" altLang="en-US" sz="1600" dirty="0">
                <a:latin typeface="Georgia" panose="02040502050405020303" pitchFamily="18" charset="0"/>
              </a:rPr>
              <a:t>reasons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en-US" sz="1600" dirty="0">
                <a:solidFill>
                  <a:srgbClr val="002060"/>
                </a:solidFill>
                <a:latin typeface="Georgia" panose="02040502050405020303" pitchFamily="18" charset="0"/>
              </a:rPr>
              <a:t>Brake light  -&gt;  car in front is stopping -&gt; I should stop -&gt; I should use brake</a:t>
            </a:r>
          </a:p>
        </p:txBody>
      </p:sp>
    </p:spTree>
    <p:extLst>
      <p:ext uri="{BB962C8B-B14F-4D97-AF65-F5344CB8AC3E}">
        <p14:creationId xmlns:p14="http://schemas.microsoft.com/office/powerpoint/2010/main" val="38642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CFC13A-1E72-427B-B70E-05C9DB43382E}"/>
              </a:ext>
            </a:extLst>
          </p:cNvPr>
          <p:cNvSpPr txBox="1"/>
          <p:nvPr/>
        </p:nvSpPr>
        <p:spPr>
          <a:xfrm>
            <a:off x="3346881" y="1323849"/>
            <a:ext cx="2281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Utility-based agents</a:t>
            </a:r>
            <a:endParaRPr lang="en-CA" sz="1600" b="1" dirty="0"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1F0C80-3A85-4C3F-BCFD-1E6E66FF8E81}"/>
              </a:ext>
            </a:extLst>
          </p:cNvPr>
          <p:cNvSpPr txBox="1"/>
          <p:nvPr/>
        </p:nvSpPr>
        <p:spPr>
          <a:xfrm>
            <a:off x="3346881" y="1800272"/>
            <a:ext cx="884078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latin typeface="Georgia" panose="02040502050405020303" pitchFamily="18" charset="0"/>
              </a:rPr>
              <a:t>When there are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multiple possible alternatives</a:t>
            </a:r>
            <a:r>
              <a:rPr lang="en-US" sz="1600" b="1" dirty="0">
                <a:latin typeface="Georgia" panose="02040502050405020303" pitchFamily="18" charset="0"/>
              </a:rPr>
              <a:t>, how to decide which one is best?  </a:t>
            </a:r>
          </a:p>
          <a:p>
            <a:pPr eaLnBrk="1" hangingPunct="1">
              <a:defRPr/>
            </a:pPr>
            <a:endParaRPr lang="en-US" sz="1600" dirty="0">
              <a:latin typeface="Georgia" panose="02040502050405020303" pitchFamily="18" charset="0"/>
            </a:endParaRPr>
          </a:p>
          <a:p>
            <a:pPr eaLnBrk="1" hangingPunct="1">
              <a:defRPr/>
            </a:pPr>
            <a:r>
              <a:rPr lang="en-US" sz="1600" dirty="0">
                <a:latin typeface="Georgia" panose="02040502050405020303" pitchFamily="18" charset="0"/>
              </a:rPr>
              <a:t>Goals are qualitative:</a:t>
            </a:r>
            <a:r>
              <a:rPr lang="en-US" sz="1600" dirty="0">
                <a:latin typeface="Georgia" panose="02040502050405020303" pitchFamily="18" charset="0"/>
                <a:sym typeface="Wingdings" charset="0"/>
              </a:rPr>
              <a:t> </a:t>
            </a:r>
            <a:r>
              <a:rPr lang="en-US" sz="1600" dirty="0">
                <a:latin typeface="Georgia" panose="02040502050405020303" pitchFamily="18" charset="0"/>
              </a:rPr>
              <a:t>A goal specifies a crude distinction between a happy and unhappy state, but often need a more general performance measure that describes </a:t>
            </a:r>
            <a:r>
              <a:rPr lang="ja-JP" altLang="en-US" sz="1600" dirty="0">
                <a:latin typeface="Georgia" panose="02040502050405020303" pitchFamily="18" charset="0"/>
              </a:rPr>
              <a:t>“</a:t>
            </a:r>
            <a:r>
              <a:rPr lang="en-US" sz="1600" dirty="0">
                <a:latin typeface="Georgia" panose="02040502050405020303" pitchFamily="18" charset="0"/>
              </a:rPr>
              <a:t>degree of happiness.</a:t>
            </a:r>
            <a:r>
              <a:rPr lang="ja-JP" altLang="en-US" sz="1600" dirty="0">
                <a:latin typeface="Georgia" panose="02040502050405020303" pitchFamily="18" charset="0"/>
              </a:rPr>
              <a:t>”</a:t>
            </a:r>
            <a:endParaRPr lang="en-US" altLang="ja-JP" sz="1600" dirty="0">
              <a:latin typeface="Georgia" panose="02040502050405020303" pitchFamily="18" charset="0"/>
            </a:endParaRPr>
          </a:p>
          <a:p>
            <a:pPr eaLnBrk="1" hangingPunct="1">
              <a:defRPr/>
            </a:pPr>
            <a:endParaRPr lang="en-US" sz="1600" dirty="0">
              <a:latin typeface="Georgia" panose="02040502050405020303" pitchFamily="18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Georgia" panose="02040502050405020303" pitchFamily="18" charset="0"/>
              </a:rPr>
              <a:t>Utility function </a:t>
            </a:r>
            <a:r>
              <a:rPr lang="en-US" sz="1600" dirty="0">
                <a:latin typeface="Georgia" panose="02040502050405020303" pitchFamily="18" charset="0"/>
              </a:rPr>
              <a:t>U: State </a:t>
            </a:r>
            <a:r>
              <a:rPr lang="en-US" sz="1600" dirty="0">
                <a:latin typeface="Georgia" panose="02040502050405020303" pitchFamily="18" charset="0"/>
                <a:sym typeface="Symbol" charset="0"/>
              </a:rPr>
              <a:t></a:t>
            </a:r>
            <a:r>
              <a:rPr lang="en-US" sz="1600" dirty="0">
                <a:latin typeface="Georgia" panose="02040502050405020303" pitchFamily="18" charset="0"/>
              </a:rPr>
              <a:t> R  indicating a measure of success or happiness when at a given state.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 utility function maps a state onto a real number which describes the associated degree of “happiness”, “goodness”, “success”.</a:t>
            </a:r>
          </a:p>
          <a:p>
            <a:pPr eaLnBrk="1" hangingPunct="1">
              <a:defRPr/>
            </a:pPr>
            <a:endParaRPr lang="en-US" sz="1600" b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eaLnBrk="1" hangingPunct="1">
              <a:defRPr/>
            </a:pPr>
            <a:endParaRPr lang="en-US" sz="1600" dirty="0">
              <a:latin typeface="Georgia" panose="02040502050405020303" pitchFamily="18" charset="0"/>
            </a:endParaRPr>
          </a:p>
          <a:p>
            <a:pPr algn="ctr" eaLnBrk="1" hangingPunct="1">
              <a:defRPr/>
            </a:pPr>
            <a:r>
              <a:rPr lang="en-US" sz="1600" dirty="0">
                <a:solidFill>
                  <a:srgbClr val="002060"/>
                </a:solidFill>
                <a:latin typeface="Georgia" panose="02040502050405020303" pitchFamily="18" charset="0"/>
              </a:rPr>
              <a:t>Important for making </a:t>
            </a:r>
            <a:r>
              <a:rPr lang="en-US" sz="1600" b="1" dirty="0">
                <a:solidFill>
                  <a:srgbClr val="002060"/>
                </a:solidFill>
                <a:latin typeface="Georgia" panose="02040502050405020303" pitchFamily="18" charset="0"/>
              </a:rPr>
              <a:t>tradeoffs</a:t>
            </a:r>
            <a:r>
              <a:rPr lang="en-US" sz="1600" dirty="0">
                <a:solidFill>
                  <a:srgbClr val="002060"/>
                </a:solidFill>
                <a:latin typeface="Georgia" panose="02040502050405020303" pitchFamily="18" charset="0"/>
              </a:rPr>
              <a:t>:</a:t>
            </a:r>
            <a:r>
              <a:rPr lang="en-US" sz="1600" dirty="0">
                <a:solidFill>
                  <a:srgbClr val="002060"/>
                </a:solidFill>
                <a:latin typeface="Georgia" panose="02040502050405020303" pitchFamily="18" charset="0"/>
                <a:sym typeface="Wingdings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Georgia" panose="02040502050405020303" pitchFamily="18" charset="0"/>
              </a:rPr>
              <a:t>Allows decisions comparing choice between conflicting goals, and choice between likelihood of success and importance of goal (if achievement is uncertain).</a:t>
            </a:r>
          </a:p>
        </p:txBody>
      </p:sp>
    </p:spTree>
    <p:extLst>
      <p:ext uri="{BB962C8B-B14F-4D97-AF65-F5344CB8AC3E}">
        <p14:creationId xmlns:p14="http://schemas.microsoft.com/office/powerpoint/2010/main" val="258649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CFC13A-1E72-427B-B70E-05C9DB43382E}"/>
              </a:ext>
            </a:extLst>
          </p:cNvPr>
          <p:cNvSpPr txBox="1"/>
          <p:nvPr/>
        </p:nvSpPr>
        <p:spPr>
          <a:xfrm>
            <a:off x="3346881" y="1323849"/>
            <a:ext cx="2281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Utility-based agents</a:t>
            </a:r>
            <a:endParaRPr lang="en-CA" sz="1600" b="1" dirty="0">
              <a:latin typeface="Georgia" panose="02040502050405020303" pitchFamily="18" charset="0"/>
            </a:endParaRPr>
          </a:p>
        </p:txBody>
      </p:sp>
      <p:pic>
        <p:nvPicPr>
          <p:cNvPr id="10" name="Picture 5" descr="utility-based-agent">
            <a:extLst>
              <a:ext uri="{FF2B5EF4-FFF2-40B4-BE49-F238E27FC236}">
                <a16:creationId xmlns:a16="http://schemas.microsoft.com/office/drawing/2014/main" id="{2E004B40-166B-4423-A6FE-EA4268C76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4119" y="1870252"/>
            <a:ext cx="5342137" cy="340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92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CFC13A-1E72-427B-B70E-05C9DB43382E}"/>
              </a:ext>
            </a:extLst>
          </p:cNvPr>
          <p:cNvSpPr txBox="1"/>
          <p:nvPr/>
        </p:nvSpPr>
        <p:spPr>
          <a:xfrm>
            <a:off x="3346881" y="1323849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Learning agents</a:t>
            </a:r>
            <a:endParaRPr lang="en-CA" sz="1600" b="1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A085D-992B-4F03-9F07-E96EFD1538E7}"/>
              </a:ext>
            </a:extLst>
          </p:cNvPr>
          <p:cNvSpPr txBox="1"/>
          <p:nvPr/>
        </p:nvSpPr>
        <p:spPr>
          <a:xfrm>
            <a:off x="2979357" y="1708606"/>
            <a:ext cx="92083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defRPr/>
            </a:pPr>
            <a:r>
              <a:rPr lang="en-US" sz="1600" dirty="0">
                <a:latin typeface="Georgia" panose="02040502050405020303" pitchFamily="18" charset="0"/>
              </a:rPr>
              <a:t>The agents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have the ability to improve performance </a:t>
            </a:r>
            <a:r>
              <a:rPr lang="en-US" sz="1600" dirty="0">
                <a:latin typeface="Georgia" panose="02040502050405020303" pitchFamily="18" charset="0"/>
              </a:rPr>
              <a:t>through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learning</a:t>
            </a:r>
            <a:r>
              <a:rPr lang="en-US" sz="1600" dirty="0">
                <a:latin typeface="Georgia" panose="02040502050405020303" pitchFamily="18" charset="0"/>
              </a:rPr>
              <a:t>.</a:t>
            </a:r>
          </a:p>
        </p:txBody>
      </p:sp>
      <p:pic>
        <p:nvPicPr>
          <p:cNvPr id="16" name="Picture 9" descr="learning-agent">
            <a:extLst>
              <a:ext uri="{FF2B5EF4-FFF2-40B4-BE49-F238E27FC236}">
                <a16:creationId xmlns:a16="http://schemas.microsoft.com/office/drawing/2014/main" id="{24F9BC9A-DB07-4648-B380-FA7537650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6110" y="2376923"/>
            <a:ext cx="4648200" cy="32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1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AF50AD06-567A-4798-A946-65BB594B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553" y="4493518"/>
            <a:ext cx="5964314" cy="19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C93A942-BE40-4AD1-8B3E-E4BE4A05767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096000" y="1347671"/>
            <a:ext cx="4912311" cy="11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sz="1200" b="1" dirty="0">
                <a:solidFill>
                  <a:srgbClr val="FF0000"/>
                </a:solidFill>
                <a:latin typeface="Georgia" panose="02040502050405020303" pitchFamily="18" charset="0"/>
                <a:cs typeface="+mn-cs"/>
              </a:rPr>
              <a:t>Agent: </a:t>
            </a:r>
            <a:r>
              <a:rPr lang="en-US" sz="1200" dirty="0">
                <a:latin typeface="Georgia" panose="02040502050405020303" pitchFamily="18" charset="0"/>
                <a:cs typeface="+mn-cs"/>
              </a:rPr>
              <a:t>Vacuum Cleaner</a:t>
            </a:r>
          </a:p>
          <a:p>
            <a:pPr eaLnBrk="1" hangingPunct="1">
              <a:defRPr/>
            </a:pPr>
            <a:r>
              <a:rPr lang="en-US" sz="1200" b="1" dirty="0">
                <a:solidFill>
                  <a:srgbClr val="FF0000"/>
                </a:solidFill>
                <a:latin typeface="Georgia" panose="02040502050405020303" pitchFamily="18" charset="0"/>
                <a:cs typeface="+mn-cs"/>
              </a:rPr>
              <a:t>Locations: </a:t>
            </a:r>
            <a:r>
              <a:rPr lang="en-US" sz="1200" dirty="0">
                <a:latin typeface="Georgia" panose="02040502050405020303" pitchFamily="18" charset="0"/>
                <a:cs typeface="+mn-cs"/>
              </a:rPr>
              <a:t>A and B</a:t>
            </a:r>
          </a:p>
          <a:p>
            <a:pPr eaLnBrk="1" hangingPunct="1">
              <a:defRPr/>
            </a:pPr>
            <a:r>
              <a:rPr lang="en-US" sz="1200" b="1" dirty="0">
                <a:solidFill>
                  <a:srgbClr val="FF0000"/>
                </a:solidFill>
                <a:latin typeface="Georgia" panose="02040502050405020303" pitchFamily="18" charset="0"/>
                <a:cs typeface="+mn-cs"/>
              </a:rPr>
              <a:t>Percepts: </a:t>
            </a:r>
            <a:r>
              <a:rPr lang="en-US" sz="1200" dirty="0">
                <a:latin typeface="Georgia" panose="02040502050405020303" pitchFamily="18" charset="0"/>
                <a:cs typeface="+mn-cs"/>
              </a:rPr>
              <a:t>location and contents, e.g., [A, Dirty]
</a:t>
            </a:r>
            <a:r>
              <a:rPr lang="en-US" sz="1200" b="1" dirty="0">
                <a:solidFill>
                  <a:srgbClr val="FF0000"/>
                </a:solidFill>
                <a:latin typeface="Georgia" panose="02040502050405020303" pitchFamily="18" charset="0"/>
                <a:cs typeface="+mn-cs"/>
              </a:rPr>
              <a:t>Actions: </a:t>
            </a:r>
            <a:r>
              <a:rPr lang="en-US" sz="1200" i="1" dirty="0">
                <a:latin typeface="Georgia" panose="02040502050405020303" pitchFamily="18" charset="0"/>
                <a:cs typeface="+mn-cs"/>
              </a:rPr>
              <a:t>Left</a:t>
            </a:r>
            <a:r>
              <a:rPr lang="en-US" sz="1200" dirty="0">
                <a:latin typeface="Georgia" panose="02040502050405020303" pitchFamily="18" charset="0"/>
                <a:cs typeface="+mn-cs"/>
              </a:rPr>
              <a:t>, </a:t>
            </a:r>
            <a:r>
              <a:rPr lang="en-US" sz="1200" i="1" dirty="0">
                <a:latin typeface="Georgia" panose="02040502050405020303" pitchFamily="18" charset="0"/>
                <a:cs typeface="+mn-cs"/>
              </a:rPr>
              <a:t>Right</a:t>
            </a:r>
            <a:r>
              <a:rPr lang="en-US" sz="1200" dirty="0">
                <a:latin typeface="Georgia" panose="02040502050405020303" pitchFamily="18" charset="0"/>
                <a:cs typeface="+mn-cs"/>
              </a:rPr>
              <a:t>, </a:t>
            </a:r>
            <a:r>
              <a:rPr lang="en-US" sz="1200" i="1" dirty="0">
                <a:latin typeface="Georgia" panose="02040502050405020303" pitchFamily="18" charset="0"/>
                <a:cs typeface="+mn-cs"/>
              </a:rPr>
              <a:t>Suck</a:t>
            </a:r>
            <a:r>
              <a:rPr lang="en-US" sz="1200" dirty="0">
                <a:latin typeface="Georgia" panose="02040502050405020303" pitchFamily="18" charset="0"/>
                <a:cs typeface="+mn-cs"/>
              </a:rPr>
              <a:t>, </a:t>
            </a:r>
            <a:r>
              <a:rPr lang="en-US" sz="1200" i="1" dirty="0" err="1">
                <a:latin typeface="Georgia" panose="02040502050405020303" pitchFamily="18" charset="0"/>
                <a:cs typeface="+mn-cs"/>
              </a:rPr>
              <a:t>NoOp</a:t>
            </a:r>
            <a:r>
              <a:rPr lang="en-US" sz="1200" i="1" dirty="0">
                <a:latin typeface="Georgia" panose="02040502050405020303" pitchFamily="18" charset="0"/>
                <a:cs typeface="+mn-cs"/>
              </a:rPr>
              <a:t> ( do nothing)</a:t>
            </a:r>
          </a:p>
          <a:p>
            <a:pPr eaLnBrk="1" hangingPunct="1"/>
            <a:r>
              <a:rPr lang="en-US" altLang="en-US" sz="1200" b="1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Agent’s function</a:t>
            </a:r>
            <a:r>
              <a:rPr lang="en-US" altLang="en-US" sz="1200" b="1" i="1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: </a:t>
            </a:r>
            <a:r>
              <a:rPr lang="en-US" altLang="en-US" sz="1200" i="1" dirty="0">
                <a:latin typeface="Georgia" panose="02040502050405020303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look-up </a:t>
            </a:r>
            <a:r>
              <a:rPr lang="en-US" altLang="en-US" sz="12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table</a:t>
            </a:r>
          </a:p>
        </p:txBody>
      </p:sp>
      <p:pic>
        <p:nvPicPr>
          <p:cNvPr id="18" name="Picture 17" descr="vacuum2-environment">
            <a:extLst>
              <a:ext uri="{FF2B5EF4-FFF2-40B4-BE49-F238E27FC236}">
                <a16:creationId xmlns:a16="http://schemas.microsoft.com/office/drawing/2014/main" id="{51C2FBF8-57BD-4F76-8DFB-C36B0C30E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347" y="1371600"/>
            <a:ext cx="2368096" cy="121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C3D3ED-6A75-4C03-8549-04A33347B467}"/>
              </a:ext>
            </a:extLst>
          </p:cNvPr>
          <p:cNvSpPr txBox="1"/>
          <p:nvPr/>
        </p:nvSpPr>
        <p:spPr>
          <a:xfrm>
            <a:off x="4090386" y="6379625"/>
            <a:ext cx="6174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200" dirty="0">
                <a:latin typeface="Georgia" panose="02040502050405020303" pitchFamily="18" charset="0"/>
              </a:rPr>
              <a:t>Artificial Intelligence a modern approach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82D186-CC71-4D20-8736-CAEC138B8817}"/>
              </a:ext>
            </a:extLst>
          </p:cNvPr>
          <p:cNvSpPr txBox="1"/>
          <p:nvPr/>
        </p:nvSpPr>
        <p:spPr>
          <a:xfrm>
            <a:off x="3260347" y="2905461"/>
            <a:ext cx="6143346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1313">
              <a:spcBef>
                <a:spcPts val="600"/>
              </a:spcBef>
              <a:buClrTx/>
              <a:buSzPct val="8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Georgia" panose="02040502050405020303" pitchFamily="18" charset="0"/>
              </a:rPr>
              <a:t>Function</a:t>
            </a: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</a:rPr>
              <a:t> Reflex-Vacuum-Agent([</a:t>
            </a:r>
            <a:r>
              <a:rPr lang="en-US" altLang="en-US" sz="1400" i="1" dirty="0" err="1">
                <a:solidFill>
                  <a:srgbClr val="000000"/>
                </a:solidFill>
                <a:latin typeface="Georgia" panose="02040502050405020303" pitchFamily="18" charset="0"/>
              </a:rPr>
              <a:t>location,status</a:t>
            </a: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</a:rPr>
              <a:t>])  return an action</a:t>
            </a:r>
          </a:p>
          <a:p>
            <a:pPr indent="-341313">
              <a:spcBef>
                <a:spcPts val="600"/>
              </a:spcBef>
              <a:buClrTx/>
              <a:buSzPct val="8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If</a:t>
            </a: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1400" i="1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status =  Dirty</a:t>
            </a: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1400" b="1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then return</a:t>
            </a: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1400" i="1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Suck</a:t>
            </a:r>
          </a:p>
          <a:p>
            <a:pPr indent="-341313">
              <a:spcBef>
                <a:spcPts val="600"/>
              </a:spcBef>
              <a:buClrTx/>
              <a:buSzPct val="8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else if</a:t>
            </a: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1400" i="1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location = A</a:t>
            </a: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1400" b="1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then return</a:t>
            </a: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1400" i="1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Right</a:t>
            </a:r>
          </a:p>
          <a:p>
            <a:pPr indent="-341313">
              <a:spcBef>
                <a:spcPts val="600"/>
              </a:spcBef>
              <a:buClrTx/>
              <a:buSzPct val="8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else if</a:t>
            </a: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1400" i="1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location = B</a:t>
            </a: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1400" b="1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then return</a:t>
            </a: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1400" i="1" dirty="0">
                <a:solidFill>
                  <a:srgbClr val="0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375604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D9D35-7137-4800-B709-278A51C0E7FD}"/>
              </a:ext>
            </a:extLst>
          </p:cNvPr>
          <p:cNvSpPr txBox="1"/>
          <p:nvPr/>
        </p:nvSpPr>
        <p:spPr>
          <a:xfrm>
            <a:off x="3426781" y="1268141"/>
            <a:ext cx="84249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Rational agent </a:t>
            </a:r>
            <a:r>
              <a:rPr lang="en-US" altLang="en-US" sz="1600" b="1" dirty="0">
                <a:solidFill>
                  <a:srgbClr val="FF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1600" b="1" dirty="0">
                <a:solidFill>
                  <a:srgbClr val="000000"/>
                </a:solidFill>
                <a:latin typeface="Georgia" panose="02040502050405020303" pitchFamily="18" charset="0"/>
              </a:rPr>
              <a:t>One that does the right thing </a:t>
            </a:r>
            <a:r>
              <a:rPr lang="en-US" sz="1600" dirty="0">
                <a:latin typeface="Georgia" panose="02040502050405020303" pitchFamily="18" charset="0"/>
              </a:rPr>
              <a:t>based on what:</a:t>
            </a:r>
          </a:p>
          <a:p>
            <a:pPr marL="742950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Georgia" panose="02040502050405020303" pitchFamily="18" charset="0"/>
              </a:rPr>
              <a:t>it can perceive and </a:t>
            </a:r>
          </a:p>
          <a:p>
            <a:pPr marL="742950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Georgia" panose="02040502050405020303" pitchFamily="18" charset="0"/>
              </a:rPr>
              <a:t>the actions it can perform. </a:t>
            </a:r>
          </a:p>
          <a:p>
            <a:pP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600" b="1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09F79E-0E01-404B-9A80-0A77865FE5EA}"/>
              </a:ext>
            </a:extLst>
          </p:cNvPr>
          <p:cNvSpPr txBox="1"/>
          <p:nvPr/>
        </p:nvSpPr>
        <p:spPr>
          <a:xfrm>
            <a:off x="3426781" y="2477391"/>
            <a:ext cx="6143346" cy="1155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Georgia" panose="02040502050405020303" pitchFamily="18" charset="0"/>
              </a:rPr>
              <a:t>What</a:t>
            </a:r>
            <a:r>
              <a:rPr lang="en-US" alt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 is </a:t>
            </a:r>
            <a:r>
              <a:rPr lang="en-US" alt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correct</a:t>
            </a:r>
            <a:r>
              <a:rPr lang="en-US" alt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? </a:t>
            </a:r>
          </a:p>
          <a:p>
            <a:pPr marL="285750" indent="-28575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The actions that cause the agent to be most successful</a:t>
            </a:r>
          </a:p>
          <a:p>
            <a:pPr marL="285750" indent="-28575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We need ways to measure success.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ACE93F-2D8C-4A11-9D18-B0A273A08C23}"/>
              </a:ext>
            </a:extLst>
          </p:cNvPr>
          <p:cNvSpPr txBox="1"/>
          <p:nvPr/>
        </p:nvSpPr>
        <p:spPr>
          <a:xfrm>
            <a:off x="3426781" y="3949456"/>
            <a:ext cx="8549196" cy="1003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Performance measure:</a:t>
            </a:r>
            <a:r>
              <a:rPr lang="en-US" sz="1600" b="1" dirty="0">
                <a:latin typeface="Georgia" panose="02040502050405020303" pitchFamily="18" charset="0"/>
              </a:rPr>
              <a:t> </a:t>
            </a:r>
            <a:r>
              <a:rPr lang="en-US" sz="1600" dirty="0">
                <a:latin typeface="Georgia" panose="02040502050405020303" pitchFamily="18" charset="0"/>
              </a:rPr>
              <a:t>An </a:t>
            </a:r>
            <a:r>
              <a:rPr lang="en-US" sz="1600" b="1" dirty="0">
                <a:latin typeface="Georgia" panose="02040502050405020303" pitchFamily="18" charset="0"/>
              </a:rPr>
              <a:t>objective criterion </a:t>
            </a:r>
            <a:r>
              <a:rPr lang="en-US" sz="1600" dirty="0">
                <a:latin typeface="Georgia" panose="02040502050405020303" pitchFamily="18" charset="0"/>
              </a:rPr>
              <a:t>for </a:t>
            </a:r>
            <a:r>
              <a:rPr lang="en-US" sz="1600" b="1" dirty="0">
                <a:latin typeface="Georgia" panose="02040502050405020303" pitchFamily="18" charset="0"/>
              </a:rPr>
              <a:t>success of an agent's behavior</a:t>
            </a:r>
            <a:r>
              <a:rPr lang="en-US" sz="1600" dirty="0">
                <a:latin typeface="Georgia" panose="02040502050405020303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rgbClr val="002060"/>
                </a:solidFill>
                <a:latin typeface="Georgia" panose="02040502050405020303" pitchFamily="18" charset="0"/>
              </a:rPr>
              <a:t>No universal performance measure for all agents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9E08D3-68D8-4987-8E33-DA618217A69B}"/>
              </a:ext>
            </a:extLst>
          </p:cNvPr>
          <p:cNvSpPr txBox="1"/>
          <p:nvPr/>
        </p:nvSpPr>
        <p:spPr>
          <a:xfrm>
            <a:off x="3426781" y="4842150"/>
            <a:ext cx="8646850" cy="188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600" b="1" dirty="0">
                <a:latin typeface="Georgia" panose="02040502050405020303" pitchFamily="18" charset="0"/>
              </a:rPr>
              <a:t>Performance measures of </a:t>
            </a:r>
          </a:p>
          <a:p>
            <a:pPr marL="285750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a vacuum-cleaner agent</a:t>
            </a:r>
            <a:r>
              <a:rPr lang="en-US" sz="1400" dirty="0">
                <a:latin typeface="Georgia" panose="02040502050405020303" pitchFamily="18" charset="0"/>
              </a:rPr>
              <a:t>: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amount of dirt cleaned up</a:t>
            </a:r>
            <a:r>
              <a:rPr lang="en-US" sz="1400" dirty="0">
                <a:latin typeface="Georgia" panose="02040502050405020303" pitchFamily="18" charset="0"/>
              </a:rPr>
              <a:t>, </a:t>
            </a:r>
            <a:r>
              <a:rPr lang="en-US" sz="1400" b="1" dirty="0">
                <a:latin typeface="Georgia" panose="02040502050405020303" pitchFamily="18" charset="0"/>
              </a:rPr>
              <a:t>amount of time taken</a:t>
            </a:r>
            <a:r>
              <a:rPr lang="en-US" sz="1400" dirty="0">
                <a:latin typeface="Georgia" panose="02040502050405020303" pitchFamily="18" charset="0"/>
              </a:rPr>
              <a:t>,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amount of electricity consumed</a:t>
            </a:r>
            <a:r>
              <a:rPr lang="en-US" sz="1400" dirty="0">
                <a:latin typeface="Georgia" panose="02040502050405020303" pitchFamily="18" charset="0"/>
              </a:rPr>
              <a:t>, </a:t>
            </a:r>
            <a:r>
              <a:rPr lang="en-US" sz="1400" b="1" dirty="0">
                <a:latin typeface="Georgia" panose="02040502050405020303" pitchFamily="18" charset="0"/>
              </a:rPr>
              <a:t>level of noise generated</a:t>
            </a:r>
            <a:r>
              <a:rPr lang="en-US" sz="1400" dirty="0">
                <a:latin typeface="Georgia" panose="02040502050405020303" pitchFamily="18" charset="0"/>
              </a:rPr>
              <a:t>, etc.</a:t>
            </a:r>
          </a:p>
          <a:p>
            <a:pPr marL="285750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Self-driving car</a:t>
            </a:r>
            <a:r>
              <a:rPr lang="en-US" sz="1400" dirty="0">
                <a:latin typeface="Georgia" panose="02040502050405020303" pitchFamily="18" charset="0"/>
              </a:rPr>
              <a:t>: </a:t>
            </a:r>
            <a:r>
              <a:rPr lang="en-US" sz="1400" b="1" dirty="0">
                <a:latin typeface="Georgia" panose="02040502050405020303" pitchFamily="18" charset="0"/>
              </a:rPr>
              <a:t>time to reach destination (minimize),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safety</a:t>
            </a:r>
            <a:r>
              <a:rPr lang="en-US" sz="1400" dirty="0">
                <a:latin typeface="Georgia" panose="02040502050405020303" pitchFamily="18" charset="0"/>
              </a:rPr>
              <a:t>, </a:t>
            </a:r>
            <a:r>
              <a:rPr lang="en-US" sz="1400" b="1" dirty="0">
                <a:latin typeface="Georgia" panose="02040502050405020303" pitchFamily="18" charset="0"/>
              </a:rPr>
              <a:t>predictability of behavior for other agents</a:t>
            </a:r>
            <a:r>
              <a:rPr lang="en-US" sz="1400" dirty="0">
                <a:latin typeface="Georgia" panose="02040502050405020303" pitchFamily="18" charset="0"/>
              </a:rPr>
              <a:t>, reliability, etc.</a:t>
            </a:r>
          </a:p>
          <a:p>
            <a:pPr marL="285750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</a:rPr>
              <a:t>game-playing agent</a:t>
            </a:r>
            <a:r>
              <a:rPr lang="en-US" sz="1400" dirty="0">
                <a:latin typeface="Georgia" panose="02040502050405020303" pitchFamily="18" charset="0"/>
              </a:rPr>
              <a:t>: win/loss percentage (maximize), robustness, unpredictability (to “confuse” opponent), etc.</a:t>
            </a:r>
            <a:endParaRPr lang="en-CA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84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139035-F210-4B7E-84DD-5E7FE384D525}"/>
              </a:ext>
            </a:extLst>
          </p:cNvPr>
          <p:cNvSpPr txBox="1"/>
          <p:nvPr/>
        </p:nvSpPr>
        <p:spPr>
          <a:xfrm>
            <a:off x="3142518" y="1276209"/>
            <a:ext cx="865590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Georgia" panose="02040502050405020303" pitchFamily="18" charset="0"/>
              </a:rPr>
              <a:t>A general rule </a:t>
            </a:r>
            <a:r>
              <a:rPr lang="en-US" alt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-- &gt; </a:t>
            </a:r>
            <a:r>
              <a:rPr lang="en-US" altLang="en-US" sz="1600" b="1" dirty="0">
                <a:solidFill>
                  <a:srgbClr val="000000"/>
                </a:solidFill>
                <a:latin typeface="Georgia" panose="02040502050405020303" pitchFamily="18" charset="0"/>
              </a:rPr>
              <a:t>design performance measures according to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</a:rPr>
              <a:t>What one actually wants in the environment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</a:rPr>
              <a:t>Rather than how one thinks the agent should behave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A98D9-F9C9-4139-A241-96722E449602}"/>
              </a:ext>
            </a:extLst>
          </p:cNvPr>
          <p:cNvSpPr txBox="1"/>
          <p:nvPr/>
        </p:nvSpPr>
        <p:spPr>
          <a:xfrm>
            <a:off x="3142517" y="2391610"/>
            <a:ext cx="90451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latin typeface="Georgia" panose="02040502050405020303" pitchFamily="18" charset="0"/>
              </a:rPr>
              <a:t>E.g., in vacuum-cleaner world</a:t>
            </a:r>
          </a:p>
          <a:p>
            <a:pPr marL="742950" lvl="1" indent="-285750"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latin typeface="Georgia" panose="02040502050405020303" pitchFamily="18" charset="0"/>
              </a:rPr>
              <a:t>We want the floor clean, no matter how the agent behave</a:t>
            </a:r>
          </a:p>
          <a:p>
            <a:pPr marL="742950" lvl="1" indent="-285750"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latin typeface="Georgia" panose="02040502050405020303" pitchFamily="18" charset="0"/>
              </a:rPr>
              <a:t>We don’t restrict how the agent behaves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0BA389-F487-4961-8BA8-AA0C34C72D19}"/>
              </a:ext>
            </a:extLst>
          </p:cNvPr>
          <p:cNvCxnSpPr/>
          <p:nvPr/>
        </p:nvCxnSpPr>
        <p:spPr>
          <a:xfrm>
            <a:off x="2948465" y="3207659"/>
            <a:ext cx="92555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90166F0-8108-44A2-BAB5-B9F49BDD8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4856987"/>
              </p:ext>
            </p:extLst>
          </p:nvPr>
        </p:nvGraphicFramePr>
        <p:xfrm>
          <a:off x="4938555" y="3559781"/>
          <a:ext cx="6415984" cy="2977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226A4DD-E2F3-44B2-B6F2-F19278880141}"/>
              </a:ext>
            </a:extLst>
          </p:cNvPr>
          <p:cNvSpPr txBox="1"/>
          <p:nvPr/>
        </p:nvSpPr>
        <p:spPr>
          <a:xfrm>
            <a:off x="3142517" y="4667935"/>
            <a:ext cx="17400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rgbClr val="000000"/>
                </a:solidFill>
                <a:latin typeface="Georgia" panose="02040502050405020303" pitchFamily="18" charset="0"/>
              </a:rPr>
              <a:t>Rationality depends on</a:t>
            </a:r>
            <a:endParaRPr lang="en-CA" sz="16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1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Graphic spid="7" grpId="0">
        <p:bldAsOne/>
      </p:bldGraphic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A719A-818F-4B56-98F5-3CAEBC4016E5}"/>
              </a:ext>
            </a:extLst>
          </p:cNvPr>
          <p:cNvSpPr txBox="1"/>
          <p:nvPr/>
        </p:nvSpPr>
        <p:spPr>
          <a:xfrm>
            <a:off x="3204840" y="1268141"/>
            <a:ext cx="8620216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sz="1600" b="1" dirty="0">
                <a:latin typeface="Georgia" panose="02040502050405020303" pitchFamily="18" charset="0"/>
              </a:rPr>
              <a:t>Rational Agent 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latin typeface="Georgia" panose="02040502050405020303" pitchFamily="18" charset="0"/>
              </a:rPr>
              <a:t>For each possible percept sequence, a rational agent should select an </a:t>
            </a:r>
            <a:r>
              <a:rPr 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action that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maximizes</a:t>
            </a:r>
            <a:r>
              <a:rPr 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 its performance measure (in expectation) </a:t>
            </a:r>
            <a:r>
              <a:rPr lang="en-US" sz="1600" dirty="0">
                <a:latin typeface="Georgia" panose="02040502050405020303" pitchFamily="18" charset="0"/>
              </a:rPr>
              <a:t>given the evidence provided by the percept sequence and whatever built- in knowledge the agent has.</a:t>
            </a:r>
          </a:p>
          <a:p>
            <a:pPr algn="just" eaLnBrk="1" hangingPunct="1">
              <a:defRPr/>
            </a:pPr>
            <a:endParaRPr lang="en-US" sz="1600" dirty="0">
              <a:latin typeface="Georgia" panose="02040502050405020303" pitchFamily="18" charset="0"/>
            </a:endParaRPr>
          </a:p>
          <a:p>
            <a:pPr algn="just" eaLnBrk="1" hangingPunct="1">
              <a:defRPr/>
            </a:pPr>
            <a:r>
              <a:rPr lang="en-US" sz="1600" dirty="0">
                <a:latin typeface="Georgia" panose="02040502050405020303" pitchFamily="18" charset="0"/>
              </a:rPr>
              <a:t>In </a:t>
            </a:r>
            <a:r>
              <a:rPr lang="en-US" sz="1600" b="1" dirty="0">
                <a:latin typeface="Georgia" panose="02040502050405020303" pitchFamily="18" charset="0"/>
              </a:rPr>
              <a:t>expectation</a:t>
            </a:r>
            <a:r>
              <a:rPr lang="en-US" sz="1600" dirty="0">
                <a:latin typeface="Georgia" panose="02040502050405020303" pitchFamily="18" charset="0"/>
              </a:rPr>
              <a:t>: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Georgia" panose="02040502050405020303" pitchFamily="18" charset="0"/>
              </a:rPr>
              <a:t>Captures actions with stochastic / uncertain effects or actions performed in stochastic environments. We can then look at the expected value of an action.</a:t>
            </a:r>
          </a:p>
          <a:p>
            <a:pPr algn="just" eaLnBrk="1" hangingPunct="1">
              <a:defRPr/>
            </a:pPr>
            <a:endParaRPr lang="en-US" sz="1600" dirty="0">
              <a:latin typeface="Georgia" panose="0204050205040502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ED00DC-BCA4-403A-ABCB-F8FF6E2D6EB2}"/>
              </a:ext>
            </a:extLst>
          </p:cNvPr>
          <p:cNvCxnSpPr/>
          <p:nvPr/>
        </p:nvCxnSpPr>
        <p:spPr>
          <a:xfrm>
            <a:off x="2932131" y="3268689"/>
            <a:ext cx="9259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EB811E-AD7E-4053-81B1-AEF89B3C41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1454091"/>
              </p:ext>
            </p:extLst>
          </p:nvPr>
        </p:nvGraphicFramePr>
        <p:xfrm>
          <a:off x="3204840" y="3429000"/>
          <a:ext cx="8740560" cy="3148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941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EB86E-A1A3-46D4-A92B-250EF944496E}"/>
              </a:ext>
            </a:extLst>
          </p:cNvPr>
          <p:cNvSpPr txBox="1"/>
          <p:nvPr/>
        </p:nvSpPr>
        <p:spPr>
          <a:xfrm>
            <a:off x="3417903" y="1276209"/>
            <a:ext cx="8336132" cy="378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en-US" sz="1600" b="1" dirty="0">
                <a:latin typeface="Georgia" panose="02040502050405020303" pitchFamily="18" charset="0"/>
              </a:rPr>
              <a:t>Omniscience Agent</a:t>
            </a:r>
          </a:p>
          <a:p>
            <a:pPr marL="741363" lvl="1" indent="-284163">
              <a:spcBef>
                <a:spcPts val="7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latin typeface="Georgia" panose="02040502050405020303" pitchFamily="18" charset="0"/>
              </a:rPr>
              <a:t>Knows the </a:t>
            </a:r>
            <a:r>
              <a:rPr lang="en-US" altLang="en-US" sz="1400" i="1" dirty="0">
                <a:latin typeface="Georgia" panose="02040502050405020303" pitchFamily="18" charset="0"/>
              </a:rPr>
              <a:t>actual</a:t>
            </a:r>
            <a:r>
              <a:rPr lang="en-US" altLang="en-US" sz="1400" dirty="0">
                <a:latin typeface="Georgia" panose="02040502050405020303" pitchFamily="18" charset="0"/>
              </a:rPr>
              <a:t> outcome of its actions in advance</a:t>
            </a:r>
          </a:p>
          <a:p>
            <a:pPr marL="741363" lvl="1" indent="-284163">
              <a:spcBef>
                <a:spcPts val="7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latin typeface="Georgia" panose="02040502050405020303" pitchFamily="18" charset="0"/>
              </a:rPr>
              <a:t>No other possible outcomes</a:t>
            </a:r>
          </a:p>
          <a:p>
            <a:pPr marL="741363" lvl="1" indent="-284163">
              <a:spcBef>
                <a:spcPts val="7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latin typeface="Georgia" panose="02040502050405020303" pitchFamily="18" charset="0"/>
              </a:rPr>
              <a:t>However, impossible in real world</a:t>
            </a:r>
          </a:p>
          <a:p>
            <a:pPr>
              <a:lnSpc>
                <a:spcPct val="150000"/>
              </a:lnSpc>
              <a:defRPr/>
            </a:pPr>
            <a:endParaRPr lang="en-US" altLang="en-US" sz="16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16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Rationality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maximizes expected outcome 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while </a:t>
            </a:r>
            <a:r>
              <a:rPr lang="en-US" altLang="en-US" sz="16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perfection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solidFill>
                  <a:srgbClr val="00206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maximizes actual outcome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sz="1600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Rationality</a:t>
            </a:r>
            <a:r>
              <a:rPr lang="en-US" sz="1600" b="1" dirty="0">
                <a:latin typeface="Georgia" panose="02040502050405020303" pitchFamily="18" charset="0"/>
              </a:rPr>
              <a:t> is distinct from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omniscience</a:t>
            </a:r>
            <a:r>
              <a:rPr lang="en-US" sz="1600" b="1" dirty="0">
                <a:latin typeface="Georgia" panose="02040502050405020303" pitchFamily="18" charset="0"/>
              </a:rPr>
              <a:t>. 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Georgia" panose="02040502050405020303" pitchFamily="18" charset="0"/>
              </a:rPr>
              <a:t>We can behave rationally even when faced with incomplete information.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Georgia" panose="02040502050405020303" pitchFamily="18" charset="0"/>
              </a:rPr>
              <a:t>Agents can perform actions in order to modify future percepts so as to obtain useful information:</a:t>
            </a:r>
            <a:r>
              <a:rPr lang="en-US" sz="1400" dirty="0">
                <a:latin typeface="Georgia" panose="02040502050405020303" pitchFamily="18" charset="0"/>
                <a:sym typeface="Wingdings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Georgia" panose="02040502050405020303" pitchFamily="18" charset="0"/>
              </a:rPr>
              <a:t>information gathering, exploration.</a:t>
            </a:r>
            <a:endParaRPr lang="en-US" sz="1200" dirty="0"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4A1A8F-05FB-4AC5-9A0B-D45462B51455}"/>
              </a:ext>
            </a:extLst>
          </p:cNvPr>
          <p:cNvSpPr txBox="1"/>
          <p:nvPr/>
        </p:nvSpPr>
        <p:spPr>
          <a:xfrm>
            <a:off x="3417903" y="5187727"/>
            <a:ext cx="8769764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sz="1600" dirty="0">
                <a:latin typeface="Georgia" panose="02040502050405020303" pitchFamily="18" charset="0"/>
              </a:rPr>
              <a:t>An agent is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autonomous</a:t>
            </a:r>
            <a:r>
              <a:rPr lang="en-US" sz="1600" dirty="0">
                <a:latin typeface="Georgia" panose="02040502050405020303" pitchFamily="18" charset="0"/>
              </a:rPr>
              <a:t> if its behavior is determined by its </a:t>
            </a:r>
            <a:r>
              <a:rPr lang="en-US" sz="1600" b="1" dirty="0">
                <a:latin typeface="Georgia" panose="02040502050405020303" pitchFamily="18" charset="0"/>
              </a:rPr>
              <a:t>own experience </a:t>
            </a:r>
            <a:r>
              <a:rPr lang="en-US" sz="1600" dirty="0">
                <a:latin typeface="Georgia" panose="02040502050405020303" pitchFamily="18" charset="0"/>
              </a:rPr>
              <a:t>(with ability to learn and adapt) </a:t>
            </a:r>
            <a:r>
              <a:rPr lang="en-GB" altLang="en-US" sz="1600" dirty="0">
                <a:latin typeface="Georgia" panose="02040502050405020303" pitchFamily="18" charset="0"/>
              </a:rPr>
              <a:t>rather than knowledge of designer</a:t>
            </a:r>
            <a:r>
              <a:rPr lang="en-US" sz="16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E47CFD-2A6F-4D45-A89C-AA47F21A6479}"/>
              </a:ext>
            </a:extLst>
          </p:cNvPr>
          <p:cNvSpPr txBox="1"/>
          <p:nvPr/>
        </p:nvSpPr>
        <p:spPr>
          <a:xfrm>
            <a:off x="3417903" y="5849895"/>
            <a:ext cx="61433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GB" altLang="en-US" sz="16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Extremes</a:t>
            </a:r>
          </a:p>
          <a:p>
            <a:pPr lvl="1" eaLnBrk="1" hangingPunct="1"/>
            <a:r>
              <a:rPr lang="en-GB" altLang="en-US" sz="16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No autonomy </a:t>
            </a:r>
            <a:r>
              <a:rPr lang="en-GB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– ignores environment/data</a:t>
            </a:r>
          </a:p>
          <a:p>
            <a:pPr lvl="1" eaLnBrk="1" hangingPunct="1"/>
            <a:r>
              <a:rPr lang="en-GB" altLang="en-US" sz="16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Complete autonomy </a:t>
            </a:r>
            <a:r>
              <a:rPr lang="en-GB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– must act randomly/no program</a:t>
            </a:r>
          </a:p>
        </p:txBody>
      </p:sp>
    </p:spTree>
    <p:extLst>
      <p:ext uri="{BB962C8B-B14F-4D97-AF65-F5344CB8AC3E}">
        <p14:creationId xmlns:p14="http://schemas.microsoft.com/office/powerpoint/2010/main" val="150558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91614E-2B54-42A7-BE37-0CF2A17B2B8B}"/>
              </a:ext>
            </a:extLst>
          </p:cNvPr>
          <p:cNvSpPr txBox="1"/>
          <p:nvPr/>
        </p:nvSpPr>
        <p:spPr>
          <a:xfrm>
            <a:off x="3142518" y="1351268"/>
            <a:ext cx="9061482" cy="2259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1600" b="1" dirty="0">
                <a:latin typeface="Georgia" panose="02040502050405020303" pitchFamily="18" charset="0"/>
              </a:rPr>
              <a:t>Must first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specify the setting </a:t>
            </a:r>
            <a:r>
              <a:rPr lang="en-US" sz="1600" b="1" dirty="0">
                <a:latin typeface="Georgia" panose="02040502050405020303" pitchFamily="18" charset="0"/>
              </a:rPr>
              <a:t>for </a:t>
            </a:r>
            <a:r>
              <a:rPr lang="en-US" sz="1600" b="1" dirty="0">
                <a:solidFill>
                  <a:srgbClr val="0070C0"/>
                </a:solidFill>
                <a:latin typeface="Georgia" panose="02040502050405020303" pitchFamily="18" charset="0"/>
              </a:rPr>
              <a:t>intelligent agent design</a:t>
            </a:r>
            <a:r>
              <a:rPr lang="en-US" sz="1600" b="1" dirty="0">
                <a:latin typeface="Georgia" panose="02040502050405020303" pitchFamily="18" charset="0"/>
              </a:rPr>
              <a:t>.</a:t>
            </a:r>
            <a:r>
              <a:rPr lang="en-US" sz="1600" dirty="0">
                <a:latin typeface="Georgia" panose="02040502050405020303" pitchFamily="18" charset="0"/>
              </a:rPr>
              <a:t>
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PEAS: </a:t>
            </a:r>
            <a:r>
              <a:rPr lang="en-US" sz="1600" b="1" dirty="0">
                <a:latin typeface="Georgia" panose="02040502050405020303" pitchFamily="18" charset="0"/>
              </a:rPr>
              <a:t>Performance measure, Environment, Actuators, Sensors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600" dirty="0">
              <a:latin typeface="Georgia" panose="02040502050405020303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 dirty="0">
                <a:latin typeface="Georgia" panose="02040502050405020303" pitchFamily="18" charset="0"/>
              </a:rPr>
              <a:t>Example:  the task of designing a self-driving car
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Georgia" panose="02040502050405020303" pitchFamily="18" charset="0"/>
              </a:rPr>
              <a:t>Performance measure 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Georgia" panose="02040502050405020303" pitchFamily="18" charset="0"/>
              </a:rPr>
              <a:t>   Safe, fast, legal, comfortable trip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Georgia" panose="02040502050405020303" pitchFamily="18" charset="0"/>
              </a:rPr>
              <a:t>Environment 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Georgia" panose="02040502050405020303" pitchFamily="18" charset="0"/>
              </a:rPr>
              <a:t>   Roads, other traffic, pedestrians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Georgia" panose="02040502050405020303" pitchFamily="18" charset="0"/>
              </a:rPr>
              <a:t>Actuators 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Georgia" panose="02040502050405020303" pitchFamily="18" charset="0"/>
              </a:rPr>
              <a:t>  Steering wheel, accelerator, brake, signal, horn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Georgia" panose="02040502050405020303" pitchFamily="18" charset="0"/>
              </a:rPr>
              <a:t>Sensors 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latin typeface="Georgia" panose="02040502050405020303" pitchFamily="18" charset="0"/>
              </a:rPr>
              <a:t>Cameras, LIDAR (light/radar), speedometer, GPS, odometer, engine sensors</a:t>
            </a:r>
            <a:endParaRPr lang="en-CA" sz="1600" dirty="0">
              <a:latin typeface="Georgia" panose="0204050205040502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D46C95-0E00-48FF-B36D-D0E2308A1FF5}"/>
              </a:ext>
            </a:extLst>
          </p:cNvPr>
          <p:cNvCxnSpPr/>
          <p:nvPr/>
        </p:nvCxnSpPr>
        <p:spPr>
          <a:xfrm>
            <a:off x="2932131" y="3790765"/>
            <a:ext cx="9259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A1D5AC9-9957-462E-AA2A-BCECAA34E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795568"/>
              </p:ext>
            </p:extLst>
          </p:nvPr>
        </p:nvGraphicFramePr>
        <p:xfrm>
          <a:off x="3264051" y="3894524"/>
          <a:ext cx="8694169" cy="287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918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Intelligent Agents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Agents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EFBA0A-E036-4C63-8745-E4AC4157FC60}"/>
              </a:ext>
            </a:extLst>
          </p:cNvPr>
          <p:cNvSpPr txBox="1"/>
          <p:nvPr/>
        </p:nvSpPr>
        <p:spPr>
          <a:xfrm>
            <a:off x="3391270" y="1276209"/>
            <a:ext cx="8495929" cy="1155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Fully observable / Partially observable</a:t>
            </a:r>
            <a:r>
              <a:rPr lang="en-US" sz="1600" b="1" dirty="0">
                <a:latin typeface="Georgia" panose="02040502050405020303" pitchFamily="18" charset="0"/>
              </a:rPr>
              <a:t> 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600" dirty="0">
                <a:latin typeface="Georgia" panose="02040502050405020303" pitchFamily="18" charset="0"/>
              </a:rPr>
              <a:t>If an agent’s sensors give it access to the </a:t>
            </a:r>
            <a:r>
              <a:rPr lang="en-US" sz="1600" b="1" dirty="0">
                <a:solidFill>
                  <a:srgbClr val="002060"/>
                </a:solidFill>
                <a:latin typeface="Georgia" panose="02040502050405020303" pitchFamily="18" charset="0"/>
              </a:rPr>
              <a:t>complete state of the environment</a:t>
            </a:r>
            <a:r>
              <a:rPr lang="en-US" sz="1600" b="1" dirty="0">
                <a:latin typeface="Georgia" panose="02040502050405020303" pitchFamily="18" charset="0"/>
              </a:rPr>
              <a:t> </a:t>
            </a:r>
            <a:r>
              <a:rPr lang="en-US" sz="1600" dirty="0">
                <a:latin typeface="Georgia" panose="02040502050405020303" pitchFamily="18" charset="0"/>
              </a:rPr>
              <a:t>needed to choose an action, the environment is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fully observable</a:t>
            </a:r>
            <a:r>
              <a:rPr 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DAEAAD-C316-49F3-93F1-BE7720E80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175" y="2893591"/>
            <a:ext cx="2971800" cy="223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4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1859</Words>
  <Application>Microsoft Office PowerPoint</Application>
  <PresentationFormat>Widescreen</PresentationFormat>
  <Paragraphs>304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 Moradian Zadeh</dc:creator>
  <cp:lastModifiedBy>Pooya Moradian Zadeh</cp:lastModifiedBy>
  <cp:revision>219</cp:revision>
  <dcterms:created xsi:type="dcterms:W3CDTF">2017-01-14T16:44:02Z</dcterms:created>
  <dcterms:modified xsi:type="dcterms:W3CDTF">2021-01-27T01:47:39Z</dcterms:modified>
</cp:coreProperties>
</file>