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6" r:id="rId2"/>
    <p:sldId id="355" r:id="rId3"/>
    <p:sldId id="354" r:id="rId4"/>
    <p:sldId id="360" r:id="rId5"/>
    <p:sldId id="356" r:id="rId6"/>
    <p:sldId id="357" r:id="rId7"/>
    <p:sldId id="365" r:id="rId8"/>
    <p:sldId id="366" r:id="rId9"/>
    <p:sldId id="363" r:id="rId10"/>
    <p:sldId id="361" r:id="rId11"/>
    <p:sldId id="379" r:id="rId12"/>
    <p:sldId id="364" r:id="rId13"/>
    <p:sldId id="380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A8CDA-0D43-4D09-9669-F0D97F264B16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C27C669-8AF1-4052-9D8A-6A5F2AD84C29}">
      <dgm:prSet phldrT="[Text]" custT="1"/>
      <dgm:spPr/>
      <dgm:t>
        <a:bodyPr/>
        <a:lstStyle/>
        <a:p>
          <a:pPr>
            <a:buFont typeface="Wingdings" charset="0"/>
            <a:buChar char="n"/>
          </a:pPr>
          <a:r>
            <a:rPr lang="en-US" sz="1800" dirty="0">
              <a:latin typeface="Georgia" panose="02040502050405020303" pitchFamily="18" charset="0"/>
              <a:ea typeface="+mn-ea"/>
            </a:rPr>
            <a:t>Uninformed search strategies use only the information available in the problem definition</a:t>
          </a:r>
          <a:endParaRPr lang="en-CA" sz="1800" dirty="0">
            <a:latin typeface="Georgia" panose="02040502050405020303" pitchFamily="18" charset="0"/>
          </a:endParaRPr>
        </a:p>
      </dgm:t>
    </dgm:pt>
    <dgm:pt modelId="{2CD2B33A-1436-441C-AA11-13BB5C6E0754}" type="parTrans" cxnId="{073293FD-6A51-4264-893D-89BAFE363D42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4E661499-F617-4FC9-A5F3-B4B9F093056D}" type="sibTrans" cxnId="{073293FD-6A51-4264-893D-89BAFE363D42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3B10D5C1-9D2C-449A-9EE7-6BE707E2A415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  <a:ea typeface="+mn-ea"/>
            </a:rPr>
            <a:t>Breadth-first search</a:t>
          </a:r>
          <a:endParaRPr lang="en-US" sz="1800" dirty="0">
            <a:latin typeface="Georgia" panose="02040502050405020303" pitchFamily="18" charset="0"/>
            <a:ea typeface="+mn-ea"/>
          </a:endParaRPr>
        </a:p>
      </dgm:t>
    </dgm:pt>
    <dgm:pt modelId="{BBA854D2-E66B-4638-A3F8-0718381E0E66}" type="parTrans" cxnId="{41AABEF9-ECB9-42CB-B342-70927AF6064B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92747332-F109-4ABD-977A-6A5FB58A7765}" type="sibTrans" cxnId="{41AABEF9-ECB9-42CB-B342-70927AF6064B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0C4C8D19-1331-4308-969D-DC44AAB7E2B1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  <a:ea typeface="+mn-ea"/>
            </a:rPr>
            <a:t>Uniform-cost search</a:t>
          </a:r>
          <a:endParaRPr lang="en-US" sz="1800" dirty="0">
            <a:latin typeface="Georgia" panose="02040502050405020303" pitchFamily="18" charset="0"/>
            <a:ea typeface="+mn-ea"/>
          </a:endParaRPr>
        </a:p>
      </dgm:t>
    </dgm:pt>
    <dgm:pt modelId="{1B8F627C-C6E1-4CCF-92C6-D25ACDAF11CD}" type="parTrans" cxnId="{2B45F29D-AD47-41F0-8023-6AFD9D484D16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1779714B-3282-4AE6-A269-2EE1200370CC}" type="sibTrans" cxnId="{2B45F29D-AD47-41F0-8023-6AFD9D484D16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0A65AA2C-2459-4799-ADB4-E64DBB0A85FA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  <a:ea typeface="+mn-ea"/>
            </a:rPr>
            <a:t>Depth-first search</a:t>
          </a:r>
          <a:endParaRPr lang="en-US" sz="1800" dirty="0">
            <a:latin typeface="Georgia" panose="02040502050405020303" pitchFamily="18" charset="0"/>
            <a:ea typeface="+mn-ea"/>
          </a:endParaRPr>
        </a:p>
      </dgm:t>
    </dgm:pt>
    <dgm:pt modelId="{EE26FA61-DB5F-46AE-9252-D5DC2C6712BA}" type="parTrans" cxnId="{17BF6A74-6836-49A8-8327-87B311453194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FC745A8D-99B0-4EEB-AB09-9511F6047DCD}" type="sibTrans" cxnId="{17BF6A74-6836-49A8-8327-87B311453194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13CE3FDD-AC0B-415B-968D-29CFBF5CBFE8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  <a:ea typeface="+mn-ea"/>
            </a:rPr>
            <a:t>Depth-limited search</a:t>
          </a:r>
          <a:endParaRPr lang="en-US" sz="1800" dirty="0">
            <a:latin typeface="Georgia" panose="02040502050405020303" pitchFamily="18" charset="0"/>
            <a:ea typeface="+mn-ea"/>
          </a:endParaRPr>
        </a:p>
      </dgm:t>
    </dgm:pt>
    <dgm:pt modelId="{49D1070B-0254-4E91-9796-96BF871B2630}" type="parTrans" cxnId="{F4E40ABD-0A8D-4BDA-AE03-21C39DEAB970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3624575D-2FF0-4690-88E1-48ADE36A10BF}" type="sibTrans" cxnId="{F4E40ABD-0A8D-4BDA-AE03-21C39DEAB970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80722FE3-3F5E-44DD-8F02-AB91F390DE27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  <a:ea typeface="+mn-ea"/>
            </a:rPr>
            <a:t>Iterative deepening search</a:t>
          </a:r>
          <a:endParaRPr lang="en-CA" sz="1800">
            <a:latin typeface="Georgia" panose="02040502050405020303" pitchFamily="18" charset="0"/>
          </a:endParaRPr>
        </a:p>
      </dgm:t>
    </dgm:pt>
    <dgm:pt modelId="{2385F302-A30E-446C-B627-BE9BFF77498C}" type="parTrans" cxnId="{658DE4C5-4DFF-43FF-AD76-873A7A5D8563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5BFE5738-5068-490B-83B3-F42B3AF1B4A5}" type="sibTrans" cxnId="{658DE4C5-4DFF-43FF-AD76-873A7A5D8563}">
      <dgm:prSet/>
      <dgm:spPr/>
      <dgm:t>
        <a:bodyPr/>
        <a:lstStyle/>
        <a:p>
          <a:endParaRPr lang="en-CA" sz="1800">
            <a:latin typeface="Georgia" panose="02040502050405020303" pitchFamily="18" charset="0"/>
          </a:endParaRPr>
        </a:p>
      </dgm:t>
    </dgm:pt>
    <dgm:pt modelId="{4C4ACCE0-0B17-4054-A308-6E3D3B40C58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u="none" strike="noStrike" baseline="0" dirty="0">
              <a:solidFill>
                <a:srgbClr val="070707"/>
              </a:solidFill>
              <a:latin typeface="Georgia" panose="02040502050405020303" pitchFamily="18" charset="0"/>
            </a:rPr>
            <a:t>An uninformed search algorithm is given no clue about how close a state is to the goal(s).</a:t>
          </a:r>
          <a:endParaRPr lang="en-CA" sz="1800" dirty="0">
            <a:latin typeface="Georgia" panose="02040502050405020303" pitchFamily="18" charset="0"/>
          </a:endParaRPr>
        </a:p>
      </dgm:t>
    </dgm:pt>
    <dgm:pt modelId="{8B22B1D4-5AEE-478E-9197-0C6E16A12799}" type="parTrans" cxnId="{279FD315-ED0D-4224-9701-00D24B3A4206}">
      <dgm:prSet/>
      <dgm:spPr/>
      <dgm:t>
        <a:bodyPr/>
        <a:lstStyle/>
        <a:p>
          <a:endParaRPr lang="en-CA"/>
        </a:p>
      </dgm:t>
    </dgm:pt>
    <dgm:pt modelId="{B0189B15-ECAD-4CC7-8C99-3B55B567A289}" type="sibTrans" cxnId="{279FD315-ED0D-4224-9701-00D24B3A4206}">
      <dgm:prSet/>
      <dgm:spPr/>
      <dgm:t>
        <a:bodyPr/>
        <a:lstStyle/>
        <a:p>
          <a:endParaRPr lang="en-CA"/>
        </a:p>
      </dgm:t>
    </dgm:pt>
    <dgm:pt modelId="{D592E2B6-1024-42C0-B2E8-47D7F6433F1C}" type="pres">
      <dgm:prSet presAssocID="{46DA8CDA-0D43-4D09-9669-F0D97F264B16}" presName="linear" presStyleCnt="0">
        <dgm:presLayoutVars>
          <dgm:animLvl val="lvl"/>
          <dgm:resizeHandles val="exact"/>
        </dgm:presLayoutVars>
      </dgm:prSet>
      <dgm:spPr/>
    </dgm:pt>
    <dgm:pt modelId="{DE2A2987-9276-4DFA-B4BE-E2C8DB9429BF}" type="pres">
      <dgm:prSet presAssocID="{CC27C669-8AF1-4052-9D8A-6A5F2AD84C2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EFD086-6F4C-4D73-8162-98DD835B26A2}" type="pres">
      <dgm:prSet presAssocID="{CC27C669-8AF1-4052-9D8A-6A5F2AD84C29}" presName="childText" presStyleLbl="revTx" presStyleIdx="0" presStyleCnt="1">
        <dgm:presLayoutVars>
          <dgm:bulletEnabled val="1"/>
        </dgm:presLayoutVars>
      </dgm:prSet>
      <dgm:spPr/>
    </dgm:pt>
    <dgm:pt modelId="{BB0E605C-3E7D-4458-B319-7400EE211453}" type="pres">
      <dgm:prSet presAssocID="{3B10D5C1-9D2C-449A-9EE7-6BE707E2A41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4A568E3-4C84-46F4-9B6C-66A497750460}" type="pres">
      <dgm:prSet presAssocID="{92747332-F109-4ABD-977A-6A5FB58A7765}" presName="spacer" presStyleCnt="0"/>
      <dgm:spPr/>
    </dgm:pt>
    <dgm:pt modelId="{F47F4B0F-3BEE-4EA2-BB1C-DE516674C6B1}" type="pres">
      <dgm:prSet presAssocID="{0C4C8D19-1331-4308-969D-DC44AAB7E2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30213FF-F4A8-41D1-9D07-BF87362D5D11}" type="pres">
      <dgm:prSet presAssocID="{1779714B-3282-4AE6-A269-2EE1200370CC}" presName="spacer" presStyleCnt="0"/>
      <dgm:spPr/>
    </dgm:pt>
    <dgm:pt modelId="{493E9A5D-F3DF-4867-A00F-E6247F31BF8E}" type="pres">
      <dgm:prSet presAssocID="{0A65AA2C-2459-4799-ADB4-E64DBB0A85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877A3E6-CA17-4CCD-9D07-D6F978A48547}" type="pres">
      <dgm:prSet presAssocID="{FC745A8D-99B0-4EEB-AB09-9511F6047DCD}" presName="spacer" presStyleCnt="0"/>
      <dgm:spPr/>
    </dgm:pt>
    <dgm:pt modelId="{56CD986B-0FD0-4131-BA3C-03288E95C56C}" type="pres">
      <dgm:prSet presAssocID="{13CE3FDD-AC0B-415B-968D-29CFBF5CBFE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879F41A-1A62-4E35-B7A7-9C8ECA45FB2E}" type="pres">
      <dgm:prSet presAssocID="{3624575D-2FF0-4690-88E1-48ADE36A10BF}" presName="spacer" presStyleCnt="0"/>
      <dgm:spPr/>
    </dgm:pt>
    <dgm:pt modelId="{067B57EE-3122-445F-8AA0-479F314A3747}" type="pres">
      <dgm:prSet presAssocID="{80722FE3-3F5E-44DD-8F02-AB91F390DE2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79FD315-ED0D-4224-9701-00D24B3A4206}" srcId="{CC27C669-8AF1-4052-9D8A-6A5F2AD84C29}" destId="{4C4ACCE0-0B17-4054-A308-6E3D3B40C58E}" srcOrd="0" destOrd="0" parTransId="{8B22B1D4-5AEE-478E-9197-0C6E16A12799}" sibTransId="{B0189B15-ECAD-4CC7-8C99-3B55B567A289}"/>
    <dgm:cxn modelId="{67808123-A362-47EA-9CA0-207A6C4EDD52}" type="presOf" srcId="{CC27C669-8AF1-4052-9D8A-6A5F2AD84C29}" destId="{DE2A2987-9276-4DFA-B4BE-E2C8DB9429BF}" srcOrd="0" destOrd="0" presId="urn:microsoft.com/office/officeart/2005/8/layout/vList2"/>
    <dgm:cxn modelId="{8751AA70-4FFA-4C8D-9A21-74F56078C40C}" type="presOf" srcId="{0A65AA2C-2459-4799-ADB4-E64DBB0A85FA}" destId="{493E9A5D-F3DF-4867-A00F-E6247F31BF8E}" srcOrd="0" destOrd="0" presId="urn:microsoft.com/office/officeart/2005/8/layout/vList2"/>
    <dgm:cxn modelId="{17BF6A74-6836-49A8-8327-87B311453194}" srcId="{46DA8CDA-0D43-4D09-9669-F0D97F264B16}" destId="{0A65AA2C-2459-4799-ADB4-E64DBB0A85FA}" srcOrd="3" destOrd="0" parTransId="{EE26FA61-DB5F-46AE-9252-D5DC2C6712BA}" sibTransId="{FC745A8D-99B0-4EEB-AB09-9511F6047DCD}"/>
    <dgm:cxn modelId="{77CB7E88-3D0B-4D8D-9E07-836E195D0004}" type="presOf" srcId="{3B10D5C1-9D2C-449A-9EE7-6BE707E2A415}" destId="{BB0E605C-3E7D-4458-B319-7400EE211453}" srcOrd="0" destOrd="0" presId="urn:microsoft.com/office/officeart/2005/8/layout/vList2"/>
    <dgm:cxn modelId="{E58AD888-4BDD-40C3-B7E7-2882B44C0E0A}" type="presOf" srcId="{46DA8CDA-0D43-4D09-9669-F0D97F264B16}" destId="{D592E2B6-1024-42C0-B2E8-47D7F6433F1C}" srcOrd="0" destOrd="0" presId="urn:microsoft.com/office/officeart/2005/8/layout/vList2"/>
    <dgm:cxn modelId="{2B45F29D-AD47-41F0-8023-6AFD9D484D16}" srcId="{46DA8CDA-0D43-4D09-9669-F0D97F264B16}" destId="{0C4C8D19-1331-4308-969D-DC44AAB7E2B1}" srcOrd="2" destOrd="0" parTransId="{1B8F627C-C6E1-4CCF-92C6-D25ACDAF11CD}" sibTransId="{1779714B-3282-4AE6-A269-2EE1200370CC}"/>
    <dgm:cxn modelId="{7500C3B2-D9C3-489E-B073-825A7B061999}" type="presOf" srcId="{80722FE3-3F5E-44DD-8F02-AB91F390DE27}" destId="{067B57EE-3122-445F-8AA0-479F314A3747}" srcOrd="0" destOrd="0" presId="urn:microsoft.com/office/officeart/2005/8/layout/vList2"/>
    <dgm:cxn modelId="{F4E40ABD-0A8D-4BDA-AE03-21C39DEAB970}" srcId="{46DA8CDA-0D43-4D09-9669-F0D97F264B16}" destId="{13CE3FDD-AC0B-415B-968D-29CFBF5CBFE8}" srcOrd="4" destOrd="0" parTransId="{49D1070B-0254-4E91-9796-96BF871B2630}" sibTransId="{3624575D-2FF0-4690-88E1-48ADE36A10BF}"/>
    <dgm:cxn modelId="{658DE4C5-4DFF-43FF-AD76-873A7A5D8563}" srcId="{46DA8CDA-0D43-4D09-9669-F0D97F264B16}" destId="{80722FE3-3F5E-44DD-8F02-AB91F390DE27}" srcOrd="5" destOrd="0" parTransId="{2385F302-A30E-446C-B627-BE9BFF77498C}" sibTransId="{5BFE5738-5068-490B-83B3-F42B3AF1B4A5}"/>
    <dgm:cxn modelId="{057770DF-9513-4D55-B292-C4BC5290A1EC}" type="presOf" srcId="{4C4ACCE0-0B17-4054-A308-6E3D3B40C58E}" destId="{7BEFD086-6F4C-4D73-8162-98DD835B26A2}" srcOrd="0" destOrd="0" presId="urn:microsoft.com/office/officeart/2005/8/layout/vList2"/>
    <dgm:cxn modelId="{D80FCBE2-D9B2-44FA-962A-090167A3E9A7}" type="presOf" srcId="{13CE3FDD-AC0B-415B-968D-29CFBF5CBFE8}" destId="{56CD986B-0FD0-4131-BA3C-03288E95C56C}" srcOrd="0" destOrd="0" presId="urn:microsoft.com/office/officeart/2005/8/layout/vList2"/>
    <dgm:cxn modelId="{41AABEF9-ECB9-42CB-B342-70927AF6064B}" srcId="{46DA8CDA-0D43-4D09-9669-F0D97F264B16}" destId="{3B10D5C1-9D2C-449A-9EE7-6BE707E2A415}" srcOrd="1" destOrd="0" parTransId="{BBA854D2-E66B-4638-A3F8-0718381E0E66}" sibTransId="{92747332-F109-4ABD-977A-6A5FB58A7765}"/>
    <dgm:cxn modelId="{869429FB-33B9-4674-AC0D-CDAD53BA74F1}" type="presOf" srcId="{0C4C8D19-1331-4308-969D-DC44AAB7E2B1}" destId="{F47F4B0F-3BEE-4EA2-BB1C-DE516674C6B1}" srcOrd="0" destOrd="0" presId="urn:microsoft.com/office/officeart/2005/8/layout/vList2"/>
    <dgm:cxn modelId="{073293FD-6A51-4264-893D-89BAFE363D42}" srcId="{46DA8CDA-0D43-4D09-9669-F0D97F264B16}" destId="{CC27C669-8AF1-4052-9D8A-6A5F2AD84C29}" srcOrd="0" destOrd="0" parTransId="{2CD2B33A-1436-441C-AA11-13BB5C6E0754}" sibTransId="{4E661499-F617-4FC9-A5F3-B4B9F093056D}"/>
    <dgm:cxn modelId="{91EA50DC-1F98-48FB-B60C-D11E5DA61DE6}" type="presParOf" srcId="{D592E2B6-1024-42C0-B2E8-47D7F6433F1C}" destId="{DE2A2987-9276-4DFA-B4BE-E2C8DB9429BF}" srcOrd="0" destOrd="0" presId="urn:microsoft.com/office/officeart/2005/8/layout/vList2"/>
    <dgm:cxn modelId="{4C35B57A-A53A-4469-A424-ED069A0EBD8C}" type="presParOf" srcId="{D592E2B6-1024-42C0-B2E8-47D7F6433F1C}" destId="{7BEFD086-6F4C-4D73-8162-98DD835B26A2}" srcOrd="1" destOrd="0" presId="urn:microsoft.com/office/officeart/2005/8/layout/vList2"/>
    <dgm:cxn modelId="{42C7A9F6-CA10-461F-A0EC-DD63956DFB24}" type="presParOf" srcId="{D592E2B6-1024-42C0-B2E8-47D7F6433F1C}" destId="{BB0E605C-3E7D-4458-B319-7400EE211453}" srcOrd="2" destOrd="0" presId="urn:microsoft.com/office/officeart/2005/8/layout/vList2"/>
    <dgm:cxn modelId="{495FD864-4DE6-4C24-A2CB-ACC1CA7F7930}" type="presParOf" srcId="{D592E2B6-1024-42C0-B2E8-47D7F6433F1C}" destId="{B4A568E3-4C84-46F4-9B6C-66A497750460}" srcOrd="3" destOrd="0" presId="urn:microsoft.com/office/officeart/2005/8/layout/vList2"/>
    <dgm:cxn modelId="{F8521A15-A034-4141-93BB-EF92C9430B3D}" type="presParOf" srcId="{D592E2B6-1024-42C0-B2E8-47D7F6433F1C}" destId="{F47F4B0F-3BEE-4EA2-BB1C-DE516674C6B1}" srcOrd="4" destOrd="0" presId="urn:microsoft.com/office/officeart/2005/8/layout/vList2"/>
    <dgm:cxn modelId="{046D298A-E65E-41FD-82C6-9EEB652740B6}" type="presParOf" srcId="{D592E2B6-1024-42C0-B2E8-47D7F6433F1C}" destId="{D30213FF-F4A8-41D1-9D07-BF87362D5D11}" srcOrd="5" destOrd="0" presId="urn:microsoft.com/office/officeart/2005/8/layout/vList2"/>
    <dgm:cxn modelId="{DC57A8D0-1C03-40F8-A5DC-F4941CE1FC7C}" type="presParOf" srcId="{D592E2B6-1024-42C0-B2E8-47D7F6433F1C}" destId="{493E9A5D-F3DF-4867-A00F-E6247F31BF8E}" srcOrd="6" destOrd="0" presId="urn:microsoft.com/office/officeart/2005/8/layout/vList2"/>
    <dgm:cxn modelId="{312F641E-2936-486A-993C-41C87F17D9AD}" type="presParOf" srcId="{D592E2B6-1024-42C0-B2E8-47D7F6433F1C}" destId="{4877A3E6-CA17-4CCD-9D07-D6F978A48547}" srcOrd="7" destOrd="0" presId="urn:microsoft.com/office/officeart/2005/8/layout/vList2"/>
    <dgm:cxn modelId="{A51CBC5D-CE44-45B0-BD78-3041EF037FC5}" type="presParOf" srcId="{D592E2B6-1024-42C0-B2E8-47D7F6433F1C}" destId="{56CD986B-0FD0-4131-BA3C-03288E95C56C}" srcOrd="8" destOrd="0" presId="urn:microsoft.com/office/officeart/2005/8/layout/vList2"/>
    <dgm:cxn modelId="{0245FA37-7527-47CD-9EC9-47B47CC8D0C6}" type="presParOf" srcId="{D592E2B6-1024-42C0-B2E8-47D7F6433F1C}" destId="{5879F41A-1A62-4E35-B7A7-9C8ECA45FB2E}" srcOrd="9" destOrd="0" presId="urn:microsoft.com/office/officeart/2005/8/layout/vList2"/>
    <dgm:cxn modelId="{46B924D3-0809-4E22-A632-665E0D5578D6}" type="presParOf" srcId="{D592E2B6-1024-42C0-B2E8-47D7F6433F1C}" destId="{067B57EE-3122-445F-8AA0-479F314A374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A2987-9276-4DFA-B4BE-E2C8DB9429BF}">
      <dsp:nvSpPr>
        <dsp:cNvPr id="0" name=""/>
        <dsp:cNvSpPr/>
      </dsp:nvSpPr>
      <dsp:spPr>
        <a:xfrm>
          <a:off x="0" y="41733"/>
          <a:ext cx="8128000" cy="71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charset="0"/>
            <a:buNone/>
          </a:pPr>
          <a:r>
            <a:rPr lang="en-US" sz="1800" kern="1200" dirty="0">
              <a:latin typeface="Georgia" panose="02040502050405020303" pitchFamily="18" charset="0"/>
              <a:ea typeface="+mn-ea"/>
            </a:rPr>
            <a:t>Uninformed search strategies use only the information available in the problem definition</a:t>
          </a:r>
          <a:endParaRPr lang="en-CA" sz="1800" kern="1200" dirty="0">
            <a:latin typeface="Georgia" panose="02040502050405020303" pitchFamily="18" charset="0"/>
          </a:endParaRPr>
        </a:p>
      </dsp:txBody>
      <dsp:txXfrm>
        <a:off x="34726" y="76459"/>
        <a:ext cx="8058548" cy="641908"/>
      </dsp:txXfrm>
    </dsp:sp>
    <dsp:sp modelId="{7BEFD086-6F4C-4D73-8162-98DD835B26A2}">
      <dsp:nvSpPr>
        <dsp:cNvPr id="0" name=""/>
        <dsp:cNvSpPr/>
      </dsp:nvSpPr>
      <dsp:spPr>
        <a:xfrm>
          <a:off x="0" y="753093"/>
          <a:ext cx="8128000" cy="62928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u="none" strike="noStrike" kern="1200" baseline="0" dirty="0">
              <a:solidFill>
                <a:srgbClr val="070707"/>
              </a:solidFill>
              <a:latin typeface="Georgia" panose="02040502050405020303" pitchFamily="18" charset="0"/>
            </a:rPr>
            <a:t>An uninformed search algorithm is given no clue about how close a state is to the goal(s).</a:t>
          </a:r>
          <a:endParaRPr lang="en-CA" sz="1800" kern="1200" dirty="0">
            <a:latin typeface="Georgia" panose="02040502050405020303" pitchFamily="18" charset="0"/>
          </a:endParaRPr>
        </a:p>
      </dsp:txBody>
      <dsp:txXfrm>
        <a:off x="0" y="753093"/>
        <a:ext cx="8128000" cy="629280"/>
      </dsp:txXfrm>
    </dsp:sp>
    <dsp:sp modelId="{BB0E605C-3E7D-4458-B319-7400EE211453}">
      <dsp:nvSpPr>
        <dsp:cNvPr id="0" name=""/>
        <dsp:cNvSpPr/>
      </dsp:nvSpPr>
      <dsp:spPr>
        <a:xfrm>
          <a:off x="0" y="1382373"/>
          <a:ext cx="8128000" cy="71136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  <a:ea typeface="+mn-ea"/>
            </a:rPr>
            <a:t>Breadth-first search</a:t>
          </a:r>
          <a:endParaRPr lang="en-US" sz="1800" kern="1200" dirty="0">
            <a:latin typeface="Georgia" panose="02040502050405020303" pitchFamily="18" charset="0"/>
            <a:ea typeface="+mn-ea"/>
          </a:endParaRPr>
        </a:p>
      </dsp:txBody>
      <dsp:txXfrm>
        <a:off x="34726" y="1417099"/>
        <a:ext cx="8058548" cy="641908"/>
      </dsp:txXfrm>
    </dsp:sp>
    <dsp:sp modelId="{F47F4B0F-3BEE-4EA2-BB1C-DE516674C6B1}">
      <dsp:nvSpPr>
        <dsp:cNvPr id="0" name=""/>
        <dsp:cNvSpPr/>
      </dsp:nvSpPr>
      <dsp:spPr>
        <a:xfrm>
          <a:off x="0" y="2203173"/>
          <a:ext cx="8128000" cy="71136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  <a:ea typeface="+mn-ea"/>
            </a:rPr>
            <a:t>Uniform-cost search</a:t>
          </a:r>
          <a:endParaRPr lang="en-US" sz="1800" kern="1200" dirty="0">
            <a:latin typeface="Georgia" panose="02040502050405020303" pitchFamily="18" charset="0"/>
            <a:ea typeface="+mn-ea"/>
          </a:endParaRPr>
        </a:p>
      </dsp:txBody>
      <dsp:txXfrm>
        <a:off x="34726" y="2237899"/>
        <a:ext cx="8058548" cy="641908"/>
      </dsp:txXfrm>
    </dsp:sp>
    <dsp:sp modelId="{493E9A5D-F3DF-4867-A00F-E6247F31BF8E}">
      <dsp:nvSpPr>
        <dsp:cNvPr id="0" name=""/>
        <dsp:cNvSpPr/>
      </dsp:nvSpPr>
      <dsp:spPr>
        <a:xfrm>
          <a:off x="0" y="3023973"/>
          <a:ext cx="8128000" cy="71136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  <a:ea typeface="+mn-ea"/>
            </a:rPr>
            <a:t>Depth-first search</a:t>
          </a:r>
          <a:endParaRPr lang="en-US" sz="1800" kern="1200" dirty="0">
            <a:latin typeface="Georgia" panose="02040502050405020303" pitchFamily="18" charset="0"/>
            <a:ea typeface="+mn-ea"/>
          </a:endParaRPr>
        </a:p>
      </dsp:txBody>
      <dsp:txXfrm>
        <a:off x="34726" y="3058699"/>
        <a:ext cx="8058548" cy="641908"/>
      </dsp:txXfrm>
    </dsp:sp>
    <dsp:sp modelId="{56CD986B-0FD0-4131-BA3C-03288E95C56C}">
      <dsp:nvSpPr>
        <dsp:cNvPr id="0" name=""/>
        <dsp:cNvSpPr/>
      </dsp:nvSpPr>
      <dsp:spPr>
        <a:xfrm>
          <a:off x="0" y="3844773"/>
          <a:ext cx="8128000" cy="71136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  <a:ea typeface="+mn-ea"/>
            </a:rPr>
            <a:t>Depth-limited search</a:t>
          </a:r>
          <a:endParaRPr lang="en-US" sz="1800" kern="1200" dirty="0">
            <a:latin typeface="Georgia" panose="02040502050405020303" pitchFamily="18" charset="0"/>
            <a:ea typeface="+mn-ea"/>
          </a:endParaRPr>
        </a:p>
      </dsp:txBody>
      <dsp:txXfrm>
        <a:off x="34726" y="3879499"/>
        <a:ext cx="8058548" cy="641908"/>
      </dsp:txXfrm>
    </dsp:sp>
    <dsp:sp modelId="{067B57EE-3122-445F-8AA0-479F314A3747}">
      <dsp:nvSpPr>
        <dsp:cNvPr id="0" name=""/>
        <dsp:cNvSpPr/>
      </dsp:nvSpPr>
      <dsp:spPr>
        <a:xfrm>
          <a:off x="0" y="4665573"/>
          <a:ext cx="8128000" cy="7113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  <a:ea typeface="+mn-ea"/>
            </a:rPr>
            <a:t>Iterative deepening search</a:t>
          </a:r>
          <a:endParaRPr lang="en-CA" sz="1800" kern="1200">
            <a:latin typeface="Georgia" panose="02040502050405020303" pitchFamily="18" charset="0"/>
          </a:endParaRPr>
        </a:p>
      </dsp:txBody>
      <dsp:txXfrm>
        <a:off x="34726" y="4700299"/>
        <a:ext cx="8058548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E40BF-A7B3-4827-9E7C-15465132033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7A9C3-875F-4518-AE31-595DC49C1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5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696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24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68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808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745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131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577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56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270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511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50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668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332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516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342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13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59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28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84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69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43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2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178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06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1787-9225-4216-922C-BC7F28FA8835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49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C0DB-570C-4043-B155-3F1FF2665124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3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45EC-783D-48A4-B8A7-5FD963A63375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8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A70D-10C7-4951-B4E4-BF4E2C944360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8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A3C4-0B05-4082-8C41-4ADBCCFF7D2D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33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569-81B6-451E-B648-C3C974A60CFC}" type="datetime1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52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11D-2A6E-4264-BDA8-72D960018D35}" type="datetime1">
              <a:rPr lang="en-CA" smtClean="0"/>
              <a:t>2021-02-02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33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AFC7-5AD7-473A-A01C-C8B4AC56F135}" type="datetime1">
              <a:rPr lang="en-CA" smtClean="0"/>
              <a:t>2021-02-02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18EC-1D3F-457C-83C2-C5490C6DB8B0}" type="datetime1">
              <a:rPr lang="en-CA" smtClean="0"/>
              <a:t>2021-02-02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8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58C-B567-4FD3-8F34-D9DE8CCA9874}" type="datetime1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7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523-79E7-4A4F-998C-2EE6CC5B949D}" type="datetime1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65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745A-E145-4A95-9D00-45F341F3C31E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78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0134DEB7-1723-44B2-94A7-7708BCEF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1367" y="2812803"/>
            <a:ext cx="2960528" cy="3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Down Arrow 10">
            <a:extLst>
              <a:ext uri="{FF2B5EF4-FFF2-40B4-BE49-F238E27FC236}">
                <a16:creationId xmlns:a16="http://schemas.microsoft.com/office/drawing/2014/main" id="{427655E9-8BDD-4B19-8D18-1C5726323033}"/>
              </a:ext>
            </a:extLst>
          </p:cNvPr>
          <p:cNvSpPr/>
          <p:nvPr/>
        </p:nvSpPr>
        <p:spPr>
          <a:xfrm>
            <a:off x="7543532" y="2550581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BA2070-AB8B-4F53-9238-5263740B1DFC}"/>
              </a:ext>
            </a:extLst>
          </p:cNvPr>
          <p:cNvSpPr txBox="1"/>
          <p:nvPr/>
        </p:nvSpPr>
        <p:spPr>
          <a:xfrm>
            <a:off x="7010056" y="214158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Start state</a:t>
            </a:r>
          </a:p>
        </p:txBody>
      </p:sp>
      <p:sp>
        <p:nvSpPr>
          <p:cNvPr id="43" name="Down Arrow 12">
            <a:extLst>
              <a:ext uri="{FF2B5EF4-FFF2-40B4-BE49-F238E27FC236}">
                <a16:creationId xmlns:a16="http://schemas.microsoft.com/office/drawing/2014/main" id="{7D05A797-7CD9-4048-88E8-15E6D0371319}"/>
              </a:ext>
            </a:extLst>
          </p:cNvPr>
          <p:cNvSpPr/>
          <p:nvPr/>
        </p:nvSpPr>
        <p:spPr>
          <a:xfrm rot="5400000">
            <a:off x="10420907" y="5514191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03D5A2-FE78-4F23-BF13-34E5E0043A1F}"/>
              </a:ext>
            </a:extLst>
          </p:cNvPr>
          <p:cNvSpPr txBox="1"/>
          <p:nvPr/>
        </p:nvSpPr>
        <p:spPr>
          <a:xfrm>
            <a:off x="10696833" y="543762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Goal state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9E5EC43F-2695-48E6-8884-58D6468A2D5A}"/>
              </a:ext>
            </a:extLst>
          </p:cNvPr>
          <p:cNvSpPr>
            <a:spLocks noGrp="1"/>
          </p:cNvSpPr>
          <p:nvPr/>
        </p:nvSpPr>
        <p:spPr>
          <a:xfrm>
            <a:off x="392098" y="1291297"/>
            <a:ext cx="63194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itchFamily="34" charset="-128"/>
              </a:rPr>
              <a:t>Search?</a:t>
            </a:r>
          </a:p>
          <a:p>
            <a:pPr lvl="1" eaLnBrk="1" hangingPunct="1"/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Determine how to achieve some goal; “what to do”</a:t>
            </a:r>
          </a:p>
          <a:p>
            <a:pPr lvl="2" eaLnBrk="1" hangingPunct="1"/>
            <a:endParaRPr lang="en-US" altLang="en-US" sz="1800" dirty="0">
              <a:latin typeface="Georgia" panose="02040502050405020303" pitchFamily="18" charset="0"/>
              <a:ea typeface="ＭＳ Ｐゴシック" pitchFamily="34" charset="-128"/>
            </a:endParaRPr>
          </a:p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itchFamily="34" charset="-128"/>
              </a:rPr>
              <a:t>Logic &amp; inference?</a:t>
            </a:r>
          </a:p>
          <a:p>
            <a:pPr lvl="1" eaLnBrk="1" hangingPunct="1"/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Reason about what to do</a:t>
            </a:r>
          </a:p>
          <a:p>
            <a:pPr lvl="1" eaLnBrk="1" hangingPunct="1"/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Encode knowledge / “expert” systems</a:t>
            </a:r>
          </a:p>
          <a:p>
            <a:pPr lvl="1" eaLnBrk="1" hangingPunct="1"/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Know what to do</a:t>
            </a:r>
          </a:p>
          <a:p>
            <a:pPr lvl="2" eaLnBrk="1" hangingPunct="1"/>
            <a:endParaRPr lang="en-US" altLang="en-US" sz="1800" dirty="0">
              <a:latin typeface="Georgia" panose="02040502050405020303" pitchFamily="18" charset="0"/>
              <a:ea typeface="ＭＳ Ｐゴシック" pitchFamily="34" charset="-128"/>
            </a:endParaRPr>
          </a:p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itchFamily="34" charset="-128"/>
              </a:rPr>
              <a:t>Learning?</a:t>
            </a:r>
          </a:p>
          <a:p>
            <a:pPr lvl="1" eaLnBrk="1" hangingPunct="1"/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Learn what to do</a:t>
            </a:r>
          </a:p>
          <a:p>
            <a:pPr lvl="2" eaLnBrk="1" hangingPunct="1"/>
            <a:endParaRPr lang="en-US" altLang="en-US" sz="1800" dirty="0">
              <a:latin typeface="Georgia" panose="02040502050405020303" pitchFamily="18" charset="0"/>
              <a:ea typeface="ＭＳ Ｐゴシック" pitchFamily="34" charset="-128"/>
            </a:endParaRPr>
          </a:p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itchFamily="34" charset="-128"/>
              </a:rPr>
              <a:t>Modern view: </a:t>
            </a:r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complex &amp; multi-faceted</a:t>
            </a:r>
          </a:p>
        </p:txBody>
      </p:sp>
    </p:spTree>
    <p:extLst>
      <p:ext uri="{BB962C8B-B14F-4D97-AF65-F5344CB8AC3E}">
        <p14:creationId xmlns:p14="http://schemas.microsoft.com/office/powerpoint/2010/main" val="15221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pic>
        <p:nvPicPr>
          <p:cNvPr id="102" name="Picture 4" descr="vacuum2-space">
            <a:extLst>
              <a:ext uri="{FF2B5EF4-FFF2-40B4-BE49-F238E27FC236}">
                <a16:creationId xmlns:a16="http://schemas.microsoft.com/office/drawing/2014/main" id="{90B43C3A-4EAE-4E52-9E9A-9B5F34F4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22527" y="2076959"/>
            <a:ext cx="3925888" cy="3298825"/>
          </a:xfrm>
          <a:prstGeom prst="rect">
            <a:avLst/>
          </a:prstGeom>
          <a:noFill/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409D20A9-A893-4D22-B469-AA4094730236}"/>
              </a:ext>
            </a:extLst>
          </p:cNvPr>
          <p:cNvSpPr>
            <a:spLocks noGrp="1" noChangeArrowheads="1"/>
          </p:cNvSpPr>
          <p:nvPr/>
        </p:nvSpPr>
        <p:spPr>
          <a:xfrm>
            <a:off x="643585" y="2440414"/>
            <a:ext cx="6565083" cy="411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>
                <a:solidFill>
                  <a:srgbClr val="002060"/>
                </a:solidFill>
                <a:latin typeface="Georgia" panose="02040502050405020303" pitchFamily="18" charset="0"/>
              </a:rPr>
              <a:t>single-state problem</a:t>
            </a:r>
            <a:r>
              <a:rPr lang="en-US" altLang="en-US" sz="1800" dirty="0">
                <a:latin typeface="Georgia" panose="02040502050405020303" pitchFamily="18" charset="0"/>
              </a:rPr>
              <a:t>, start in #5. </a:t>
            </a:r>
          </a:p>
          <a:p>
            <a:pPr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Solution? </a:t>
            </a:r>
            <a:r>
              <a:rPr lang="en-US" altLang="en-US" sz="1800" dirty="0">
                <a:latin typeface="Georgia" panose="02040502050405020303" pitchFamily="18" charset="0"/>
              </a:rPr>
              <a:t>	[Right, Suck]</a:t>
            </a:r>
          </a:p>
          <a:p>
            <a:pPr>
              <a:defRPr/>
            </a:pPr>
            <a:endParaRPr lang="en-US" altLang="en-US" sz="1800" u="sng" dirty="0">
              <a:solidFill>
                <a:srgbClr val="CC0099"/>
              </a:solidFill>
              <a:latin typeface="Georgia" panose="02040502050405020303" pitchFamily="18" charset="0"/>
            </a:endParaRPr>
          </a:p>
          <a:p>
            <a:pPr marL="0" indent="0">
              <a:buNone/>
              <a:defRPr/>
            </a:pPr>
            <a:r>
              <a:rPr lang="en-US" sz="1800" b="1" dirty="0" err="1">
                <a:solidFill>
                  <a:srgbClr val="002060"/>
                </a:solidFill>
                <a:latin typeface="Georgia" panose="02040502050405020303" pitchFamily="18" charset="0"/>
              </a:rPr>
              <a:t>Sensorless</a:t>
            </a:r>
            <a:r>
              <a:rPr lang="en-US" sz="1800" b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en-US" sz="1800" dirty="0">
                <a:latin typeface="Georgia" panose="02040502050405020303" pitchFamily="18" charset="0"/>
              </a:rPr>
              <a:t>start in {1,2,3,4,5,6,7,8} </a:t>
            </a: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Solution? </a:t>
            </a:r>
            <a:r>
              <a:rPr lang="en-US" sz="1800" dirty="0">
                <a:latin typeface="Georgia" panose="02040502050405020303" pitchFamily="18" charset="0"/>
              </a:rPr>
              <a:t>[</a:t>
            </a:r>
            <a:r>
              <a:rPr lang="en-US" sz="1800" dirty="0" err="1">
                <a:latin typeface="Georgia" panose="02040502050405020303" pitchFamily="18" charset="0"/>
              </a:rPr>
              <a:t>Right,Suck,Left,Suck</a:t>
            </a:r>
            <a:r>
              <a:rPr lang="en-US" sz="1800" dirty="0">
                <a:latin typeface="Georgia" panose="02040502050405020303" pitchFamily="18" charset="0"/>
              </a:rPr>
              <a:t>]</a:t>
            </a:r>
          </a:p>
          <a:p>
            <a:pPr>
              <a:defRPr/>
            </a:pPr>
            <a:endParaRPr lang="en-US" sz="18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None/>
              <a:defRPr/>
            </a:pPr>
            <a:endParaRPr lang="en-CA" sz="18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>
              <a:defRPr/>
            </a:pPr>
            <a:endParaRPr lang="en-US" altLang="en-US" sz="1800" u="sng" dirty="0">
              <a:solidFill>
                <a:srgbClr val="CC0099"/>
              </a:solidFill>
              <a:latin typeface="Georgia" panose="02040502050405020303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014FF9-CBEA-48E0-A937-3372D84836DC}"/>
              </a:ext>
            </a:extLst>
          </p:cNvPr>
          <p:cNvSpPr txBox="1"/>
          <p:nvPr/>
        </p:nvSpPr>
        <p:spPr>
          <a:xfrm>
            <a:off x="643585" y="1411813"/>
            <a:ext cx="61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  <a:ea typeface="+mj-ea"/>
              </a:rPr>
              <a:t>Example: vacuum world</a:t>
            </a:r>
            <a:endParaRPr lang="en-CA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014FF9-CBEA-48E0-A937-3372D84836DC}"/>
              </a:ext>
            </a:extLst>
          </p:cNvPr>
          <p:cNvSpPr txBox="1"/>
          <p:nvPr/>
        </p:nvSpPr>
        <p:spPr>
          <a:xfrm>
            <a:off x="643585" y="1411813"/>
            <a:ext cx="61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  <a:ea typeface="+mj-ea"/>
              </a:rPr>
              <a:t>Example: The missionaries and cannibals</a:t>
            </a:r>
            <a:endParaRPr lang="en-CA" b="1" dirty="0">
              <a:latin typeface="Georgia" panose="02040502050405020303" pitchFamily="18" charset="0"/>
            </a:endParaRP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D46C2FE-CC81-430C-AEAC-C1AC6A521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06" y="2166937"/>
            <a:ext cx="7707587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2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pic>
        <p:nvPicPr>
          <p:cNvPr id="12" name="Picture 4" descr="8puzzle">
            <a:extLst>
              <a:ext uri="{FF2B5EF4-FFF2-40B4-BE49-F238E27FC236}">
                <a16:creationId xmlns:a16="http://schemas.microsoft.com/office/drawing/2014/main" id="{7961AB41-3730-40B1-A79E-018D51E6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1" y="1676401"/>
            <a:ext cx="4257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8EC534-4293-4E27-A414-63F2050DAEA3}"/>
              </a:ext>
            </a:extLst>
          </p:cNvPr>
          <p:cNvSpPr txBox="1"/>
          <p:nvPr/>
        </p:nvSpPr>
        <p:spPr>
          <a:xfrm>
            <a:off x="1695637" y="4023651"/>
            <a:ext cx="6143346" cy="1703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u="sng" dirty="0">
                <a:solidFill>
                  <a:srgbClr val="FF0000"/>
                </a:solidFill>
                <a:latin typeface="Georgia" panose="02040502050405020303" pitchFamily="18" charset="0"/>
              </a:rPr>
              <a:t>states?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locations of tiles </a:t>
            </a:r>
            <a:endParaRPr lang="en-US" u="sng" dirty="0">
              <a:solidFill>
                <a:srgbClr val="CC0099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u="sng" dirty="0">
                <a:solidFill>
                  <a:srgbClr val="FF0000"/>
                </a:solidFill>
                <a:latin typeface="Georgia" panose="02040502050405020303" pitchFamily="18" charset="0"/>
              </a:rPr>
              <a:t>actions?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move blank left, right, up, down </a:t>
            </a:r>
            <a:endParaRPr lang="en-US" u="sng" dirty="0">
              <a:solidFill>
                <a:srgbClr val="CC0099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u="sng" dirty="0">
                <a:solidFill>
                  <a:srgbClr val="FF0000"/>
                </a:solidFill>
                <a:latin typeface="Georgia" panose="02040502050405020303" pitchFamily="18" charset="0"/>
              </a:rPr>
              <a:t>goal test?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= goal state (given)</a:t>
            </a:r>
            <a:endParaRPr lang="en-US" u="sng" dirty="0">
              <a:solidFill>
                <a:srgbClr val="CC0099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u="sng" dirty="0">
                <a:solidFill>
                  <a:srgbClr val="FF0000"/>
                </a:solidFill>
                <a:latin typeface="Georgia" panose="02040502050405020303" pitchFamily="18" charset="0"/>
              </a:rPr>
              <a:t>path cost? </a:t>
            </a:r>
            <a:r>
              <a:rPr lang="en-US" dirty="0">
                <a:latin typeface="Georgia" panose="02040502050405020303" pitchFamily="18" charset="0"/>
              </a:rPr>
              <a:t>1 per move</a:t>
            </a:r>
            <a:endParaRPr lang="en-CA" dirty="0">
              <a:latin typeface="Georgia" panose="02040502050405020303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395EEE-FFEC-42FB-B8F3-0DFAE398B70F}"/>
              </a:ext>
            </a:extLst>
          </p:cNvPr>
          <p:cNvGrpSpPr>
            <a:grpSpLocks/>
          </p:cNvGrpSpPr>
          <p:nvPr/>
        </p:nvGrpSpPr>
        <p:grpSpPr bwMode="auto">
          <a:xfrm>
            <a:off x="8305430" y="4189229"/>
            <a:ext cx="3429000" cy="1477328"/>
            <a:chOff x="5181600" y="3276600"/>
            <a:chExt cx="3429000" cy="1477900"/>
          </a:xfrm>
        </p:grpSpPr>
        <p:sp>
          <p:nvSpPr>
            <p:cNvPr id="16" name="Rounded Rectangle 28">
              <a:extLst>
                <a:ext uri="{FF2B5EF4-FFF2-40B4-BE49-F238E27FC236}">
                  <a16:creationId xmlns:a16="http://schemas.microsoft.com/office/drawing/2014/main" id="{B5C04BDE-56DA-45E5-8A37-1E1D336B5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276600"/>
              <a:ext cx="3352800" cy="129590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srgbClr val="FF0000"/>
                </a:solidFill>
                <a:latin typeface="Georgia" panose="02040502050405020303" pitchFamily="18" charset="0"/>
                <a:ea typeface="+mn-ea"/>
              </a:endParaRPr>
            </a:p>
          </p:txBody>
        </p: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F672AF6D-2C3C-43D4-8E24-E423C2621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276600"/>
              <a:ext cx="3352800" cy="147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Georgia" panose="02040502050405020303" pitchFamily="18" charset="0"/>
                </a:rPr>
                <a:t># of states:  (n+1)! </a:t>
              </a:r>
              <a:r>
                <a:rPr lang="en-US" altLang="en-US" sz="1800" dirty="0">
                  <a:solidFill>
                    <a:srgbClr val="FF0000"/>
                  </a:solidFill>
                  <a:latin typeface="Georgia" panose="02040502050405020303" pitchFamily="18" charset="0"/>
                </a:rPr>
                <a:t>/ 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Georgia" panose="02040502050405020303" pitchFamily="18" charset="0"/>
                </a:rPr>
                <a:t>   </a:t>
              </a:r>
              <a:r>
                <a:rPr lang="en-US" altLang="en-US" sz="1800" dirty="0">
                  <a:solidFill>
                    <a:srgbClr val="FF0000"/>
                  </a:solidFill>
                  <a:latin typeface="Georgia" panose="02040502050405020303" pitchFamily="18" charset="0"/>
                  <a:cs typeface="Arial" pitchFamily="34" charset="0"/>
                </a:rPr>
                <a:t>8-puzzle: 181,440 states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Georgia" panose="02040502050405020303" pitchFamily="18" charset="0"/>
                  <a:cs typeface="Arial" pitchFamily="34" charset="0"/>
                </a:rPr>
                <a:t> 15-puzzle: 1.3 trillion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Georgia" panose="02040502050405020303" pitchFamily="18" charset="0"/>
                  <a:cs typeface="Arial" pitchFamily="34" charset="0"/>
                </a:rPr>
                <a:t> 24-puzzle: 10^25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Georgia" panose="02040502050405020303" pitchFamily="18" charset="0"/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57897A-1E65-40FD-B544-595AB2F4D9F3}"/>
              </a:ext>
            </a:extLst>
          </p:cNvPr>
          <p:cNvGrpSpPr>
            <a:grpSpLocks/>
          </p:cNvGrpSpPr>
          <p:nvPr/>
        </p:nvGrpSpPr>
        <p:grpSpPr bwMode="auto">
          <a:xfrm>
            <a:off x="3000570" y="6189486"/>
            <a:ext cx="6662823" cy="400110"/>
            <a:chOff x="3785199" y="5915696"/>
            <a:chExt cx="3573087" cy="400110"/>
          </a:xfrm>
        </p:grpSpPr>
        <p:sp>
          <p:nvSpPr>
            <p:cNvPr id="19" name="Rounded Rectangle 32">
              <a:extLst>
                <a:ext uri="{FF2B5EF4-FFF2-40B4-BE49-F238E27FC236}">
                  <a16:creationId xmlns:a16="http://schemas.microsoft.com/office/drawing/2014/main" id="{A367895E-9A64-4CDB-ADA8-5C2E95E08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199" y="5915696"/>
              <a:ext cx="3429000" cy="40011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id="{5958BAB8-A094-49E8-B7B5-37A7D1C14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686" y="5915696"/>
              <a:ext cx="3276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Georgia" panose="02040502050405020303" pitchFamily="18" charset="0"/>
                </a:rPr>
                <a:t>Optimal solution of n-Puzzle family is NP-hard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B743B03-3702-4513-9A55-16E809B8C2EA}"/>
              </a:ext>
            </a:extLst>
          </p:cNvPr>
          <p:cNvSpPr txBox="1"/>
          <p:nvPr/>
        </p:nvSpPr>
        <p:spPr>
          <a:xfrm>
            <a:off x="481764" y="1214532"/>
            <a:ext cx="61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  <a:ea typeface="+mj-ea"/>
              </a:rPr>
              <a:t>Example: 8-Puzzle</a:t>
            </a:r>
            <a:endParaRPr lang="en-CA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CF2CAA28-FC6D-402D-B66F-784F2C4C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60" y="1270062"/>
            <a:ext cx="7894740" cy="52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DB27255-351E-414C-B697-D647C50E50DB}"/>
              </a:ext>
            </a:extLst>
          </p:cNvPr>
          <p:cNvSpPr>
            <a:spLocks noGrp="1"/>
          </p:cNvSpPr>
          <p:nvPr/>
        </p:nvSpPr>
        <p:spPr>
          <a:xfrm>
            <a:off x="700227" y="1075377"/>
            <a:ext cx="63055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800" b="1" dirty="0">
                <a:latin typeface="Georgia" panose="02040502050405020303" pitchFamily="18" charset="0"/>
                <a:ea typeface="ＭＳ Ｐゴシック" pitchFamily="34" charset="-128"/>
              </a:rPr>
              <a:t>Example:  8-Queens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03C8A5E-743B-4902-98A3-BC65A115E484}"/>
              </a:ext>
            </a:extLst>
          </p:cNvPr>
          <p:cNvSpPr>
            <a:spLocks noGrp="1"/>
          </p:cNvSpPr>
          <p:nvPr/>
        </p:nvSpPr>
        <p:spPr>
          <a:xfrm>
            <a:off x="700227" y="229151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Place as many queens as possible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	on the chess board without capture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latin typeface="Georgia" panose="02040502050405020303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itchFamily="34" charset="-128"/>
              </a:rPr>
              <a:t>states?  </a:t>
            </a:r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- any arrangement of n&lt;=8 queens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CC0099"/>
                </a:solidFill>
                <a:latin typeface="Georgia" panose="02040502050405020303" pitchFamily="18" charset="0"/>
                <a:ea typeface="ＭＳ Ｐゴシック" pitchFamily="34" charset="-128"/>
              </a:rPr>
              <a:t>                      </a:t>
            </a:r>
            <a:r>
              <a:rPr lang="en-US" altLang="en-US" sz="1800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itchFamily="34" charset="-128"/>
              </a:rPr>
              <a:t>- </a:t>
            </a:r>
            <a:r>
              <a:rPr lang="en-US" altLang="en-US" sz="1800" i="1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itchFamily="34" charset="-128"/>
              </a:rPr>
              <a:t>or</a:t>
            </a:r>
            <a:r>
              <a:rPr lang="en-US" altLang="en-US" sz="1800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itchFamily="34" charset="-128"/>
              </a:rPr>
              <a:t>   arrangements of n&lt;=8 queens in leftmost n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itchFamily="34" charset="-128"/>
              </a:rPr>
              <a:t>                  	columns, 1 per column, such that no queen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itchFamily="34" charset="-128"/>
              </a:rPr>
              <a:t>                  	attacks any other.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itchFamily="34" charset="-128"/>
              </a:rPr>
              <a:t>initial state?  </a:t>
            </a:r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no queens on the board</a:t>
            </a:r>
            <a:endParaRPr lang="en-US" altLang="en-US" sz="1800" dirty="0">
              <a:solidFill>
                <a:srgbClr val="CC0099"/>
              </a:solidFill>
              <a:latin typeface="Georgia" panose="02040502050405020303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itchFamily="34" charset="-128"/>
              </a:rPr>
              <a:t>actions?  </a:t>
            </a:r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- add queen to any empty square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                    </a:t>
            </a:r>
            <a:r>
              <a:rPr lang="en-US" altLang="en-US" sz="1800" dirty="0">
                <a:solidFill>
                  <a:srgbClr val="4F81BD"/>
                </a:solidFill>
                <a:latin typeface="Georgia" panose="02040502050405020303" pitchFamily="18" charset="0"/>
                <a:ea typeface="ＭＳ Ｐゴシック" pitchFamily="34" charset="-128"/>
              </a:rPr>
              <a:t> - </a:t>
            </a:r>
            <a:r>
              <a:rPr lang="en-US" altLang="en-US" sz="1800" i="1" dirty="0">
                <a:solidFill>
                  <a:srgbClr val="4F81BD"/>
                </a:solidFill>
                <a:latin typeface="Georgia" panose="02040502050405020303" pitchFamily="18" charset="0"/>
                <a:ea typeface="ＭＳ Ｐゴシック" pitchFamily="34" charset="-128"/>
              </a:rPr>
              <a:t>or</a:t>
            </a:r>
            <a:r>
              <a:rPr lang="en-US" altLang="en-US" sz="1800" dirty="0">
                <a:solidFill>
                  <a:srgbClr val="4F81BD"/>
                </a:solidFill>
                <a:latin typeface="Georgia" panose="02040502050405020303" pitchFamily="18" charset="0"/>
                <a:ea typeface="ＭＳ Ｐゴシック" pitchFamily="34" charset="-128"/>
              </a:rPr>
              <a:t>  add queen to leftmost empty square such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4F81BD"/>
                </a:solidFill>
                <a:latin typeface="Georgia" panose="02040502050405020303" pitchFamily="18" charset="0"/>
                <a:ea typeface="ＭＳ Ｐゴシック" pitchFamily="34" charset="-128"/>
              </a:rPr>
              <a:t> 			  	that it is not attacked by other queens.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Georgia" panose="02040502050405020303" pitchFamily="18" charset="0"/>
                <a:ea typeface="ＭＳ Ｐゴシック" pitchFamily="34" charset="-128"/>
              </a:rPr>
              <a:t>goal test?   </a:t>
            </a:r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8 queens on the board, none attacked.</a:t>
            </a:r>
            <a:endParaRPr lang="en-US" altLang="en-US" sz="1800" dirty="0">
              <a:solidFill>
                <a:srgbClr val="CC0099"/>
              </a:solidFill>
              <a:latin typeface="Georgia" panose="02040502050405020303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solidFill>
                  <a:srgbClr val="C0504D"/>
                </a:solidFill>
                <a:latin typeface="Georgia" panose="02040502050405020303" pitchFamily="18" charset="0"/>
                <a:ea typeface="ＭＳ Ｐゴシック" pitchFamily="34" charset="-128"/>
              </a:rPr>
              <a:t>path cost?  </a:t>
            </a:r>
            <a:r>
              <a:rPr lang="en-US" altLang="en-US" sz="1800" dirty="0">
                <a:latin typeface="Georgia" panose="02040502050405020303" pitchFamily="18" charset="0"/>
                <a:ea typeface="ＭＳ Ｐゴシック" pitchFamily="34" charset="-128"/>
              </a:rPr>
              <a:t>1 per move   (not relevant</a:t>
            </a:r>
            <a:r>
              <a:rPr lang="is-IS" altLang="en-US" sz="1800" dirty="0">
                <a:latin typeface="Georgia" panose="02040502050405020303" pitchFamily="18" charset="0"/>
                <a:ea typeface="ＭＳ Ｐゴシック" pitchFamily="34" charset="-128"/>
              </a:rPr>
              <a:t>…)</a:t>
            </a:r>
            <a:endParaRPr lang="en-US" altLang="en-US" sz="1800" dirty="0">
              <a:latin typeface="Georgia" panose="02040502050405020303" pitchFamily="18" charset="0"/>
              <a:ea typeface="ＭＳ Ｐゴシック" pitchFamily="34" charset="-128"/>
            </a:endParaRPr>
          </a:p>
          <a:p>
            <a:pPr eaLnBrk="1" hangingPunct="1"/>
            <a:endParaRPr lang="en-US" altLang="en-US" sz="1800" dirty="0">
              <a:latin typeface="Georgia" panose="02040502050405020303" pitchFamily="18" charset="0"/>
              <a:ea typeface="ＭＳ Ｐゴシック" pitchFamily="34" charset="-12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1AC9ACB-AE25-4FF0-B814-2A28DBA0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07" y="1455367"/>
            <a:ext cx="3386462" cy="341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32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6AC27-439D-424A-9A7C-AEA9EE8EA0E1}"/>
              </a:ext>
            </a:extLst>
          </p:cNvPr>
          <p:cNvSpPr txBox="1"/>
          <p:nvPr/>
        </p:nvSpPr>
        <p:spPr>
          <a:xfrm>
            <a:off x="834500" y="1984991"/>
            <a:ext cx="78744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solution</a:t>
            </a:r>
            <a:r>
              <a:rPr lang="en-US" dirty="0">
                <a:latin typeface="Georgia" panose="02040502050405020303" pitchFamily="18" charset="0"/>
              </a:rPr>
              <a:t> (to a formulated problem) is an 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action sequence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Search algorithms: considering various possible action sequences.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Search tree: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Root: </a:t>
            </a:r>
            <a:r>
              <a:rPr lang="en-US" b="1" dirty="0">
                <a:latin typeface="Georgia" panose="02040502050405020303" pitchFamily="18" charset="0"/>
              </a:rPr>
              <a:t>initial state</a:t>
            </a:r>
            <a:r>
              <a:rPr lang="en-US" dirty="0">
                <a:latin typeface="Georgia" panose="02040502050405020303" pitchFamily="18" charset="0"/>
              </a:rPr>
              <a:t>;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Branches: </a:t>
            </a:r>
            <a:r>
              <a:rPr lang="en-US" b="1" dirty="0">
                <a:latin typeface="Georgia" panose="02040502050405020303" pitchFamily="18" charset="0"/>
              </a:rPr>
              <a:t>actions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Nodes: </a:t>
            </a:r>
            <a:r>
              <a:rPr lang="en-US" b="1" dirty="0">
                <a:latin typeface="Georgia" panose="02040502050405020303" pitchFamily="18" charset="0"/>
              </a:rPr>
              <a:t>states in the state space of the problem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71041-A6F2-4BDE-92F2-9CE50B11D6BC}"/>
              </a:ext>
            </a:extLst>
          </p:cNvPr>
          <p:cNvSpPr txBox="1"/>
          <p:nvPr/>
        </p:nvSpPr>
        <p:spPr>
          <a:xfrm>
            <a:off x="834501" y="1462211"/>
            <a:ext cx="61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Searching for solutions</a:t>
            </a:r>
            <a:endParaRPr lang="en-CA" b="1" dirty="0">
              <a:latin typeface="Georgia" panose="02040502050405020303" pitchFamily="18" charset="0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30150C6-1DE7-40F5-BB9F-38BD1BA8C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4844" t="37500" r="3125" b="28125"/>
          <a:stretch>
            <a:fillRect/>
          </a:stretch>
        </p:blipFill>
        <p:spPr bwMode="auto">
          <a:xfrm>
            <a:off x="2095500" y="4169764"/>
            <a:ext cx="800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975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8466E7-71B8-4CF4-A079-E0EFF9F5768B}"/>
              </a:ext>
            </a:extLst>
          </p:cNvPr>
          <p:cNvSpPr>
            <a:spLocks noGrp="1"/>
          </p:cNvSpPr>
          <p:nvPr/>
        </p:nvSpPr>
        <p:spPr>
          <a:xfrm>
            <a:off x="1768711" y="8169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Georgia" panose="02040502050405020303" pitchFamily="18" charset="0"/>
              </a:rPr>
              <a:t>Example: Route-finding in Romania</a:t>
            </a:r>
          </a:p>
        </p:txBody>
      </p:sp>
      <p:pic>
        <p:nvPicPr>
          <p:cNvPr id="14" name="Content Placeholder 4" descr="romania2.ps">
            <a:extLst>
              <a:ext uri="{FF2B5EF4-FFF2-40B4-BE49-F238E27FC236}">
                <a16:creationId xmlns:a16="http://schemas.microsoft.com/office/drawing/2014/main" id="{2BA483DC-D7F2-4E1F-8B14-BD61C9DEB5CE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96" b="-6096"/>
          <a:stretch>
            <a:fillRect/>
          </a:stretch>
        </p:blipFill>
        <p:spPr>
          <a:xfrm>
            <a:off x="1298770" y="1708607"/>
            <a:ext cx="9169482" cy="504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0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8466E7-71B8-4CF4-A079-E0EFF9F5768B}"/>
              </a:ext>
            </a:extLst>
          </p:cNvPr>
          <p:cNvSpPr>
            <a:spLocks noGrp="1"/>
          </p:cNvSpPr>
          <p:nvPr/>
        </p:nvSpPr>
        <p:spPr>
          <a:xfrm>
            <a:off x="1981200" y="11452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Georgia" panose="02040502050405020303" pitchFamily="18" charset="0"/>
              </a:rPr>
              <a:t>Example: Route-finding in Romania</a:t>
            </a:r>
          </a:p>
        </p:txBody>
      </p:sp>
      <p:pic>
        <p:nvPicPr>
          <p:cNvPr id="10" name="Picture 4" descr="search-map1c">
            <a:extLst>
              <a:ext uri="{FF2B5EF4-FFF2-40B4-BE49-F238E27FC236}">
                <a16:creationId xmlns:a16="http://schemas.microsoft.com/office/drawing/2014/main" id="{20A69334-7A6B-4D20-800E-C5409B26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46" y="2710268"/>
            <a:ext cx="11149389" cy="314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372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8466E7-71B8-4CF4-A079-E0EFF9F5768B}"/>
              </a:ext>
            </a:extLst>
          </p:cNvPr>
          <p:cNvSpPr>
            <a:spLocks noGrp="1"/>
          </p:cNvSpPr>
          <p:nvPr/>
        </p:nvSpPr>
        <p:spPr>
          <a:xfrm>
            <a:off x="1981200" y="11452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Georgia" panose="02040502050405020303" pitchFamily="18" charset="0"/>
              </a:rPr>
              <a:t>Example: Route-finding in Romania</a:t>
            </a:r>
          </a:p>
        </p:txBody>
      </p:sp>
      <p:pic>
        <p:nvPicPr>
          <p:cNvPr id="12" name="Picture 4" descr="search-map2c">
            <a:extLst>
              <a:ext uri="{FF2B5EF4-FFF2-40B4-BE49-F238E27FC236}">
                <a16:creationId xmlns:a16="http://schemas.microsoft.com/office/drawing/2014/main" id="{A3877E0C-F89C-4C23-A038-77DBCC96B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8478" y="2160811"/>
            <a:ext cx="10278632" cy="2536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193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8466E7-71B8-4CF4-A079-E0EFF9F5768B}"/>
              </a:ext>
            </a:extLst>
          </p:cNvPr>
          <p:cNvSpPr>
            <a:spLocks noGrp="1"/>
          </p:cNvSpPr>
          <p:nvPr/>
        </p:nvSpPr>
        <p:spPr>
          <a:xfrm>
            <a:off x="1981200" y="11452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Georgia" panose="02040502050405020303" pitchFamily="18" charset="0"/>
              </a:rPr>
              <a:t>Example: Route-finding in Romania</a:t>
            </a:r>
          </a:p>
        </p:txBody>
      </p:sp>
      <p:pic>
        <p:nvPicPr>
          <p:cNvPr id="10" name="Picture 4" descr="search-map3c">
            <a:extLst>
              <a:ext uri="{FF2B5EF4-FFF2-40B4-BE49-F238E27FC236}">
                <a16:creationId xmlns:a16="http://schemas.microsoft.com/office/drawing/2014/main" id="{C7050D86-FD02-4EA4-9F44-4EA9A3102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4789" y="2288268"/>
            <a:ext cx="10602422" cy="2616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370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0134DEB7-1723-44B2-94A7-7708BCEF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55" y="4585183"/>
            <a:ext cx="2165495" cy="21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Down Arrow 10">
            <a:extLst>
              <a:ext uri="{FF2B5EF4-FFF2-40B4-BE49-F238E27FC236}">
                <a16:creationId xmlns:a16="http://schemas.microsoft.com/office/drawing/2014/main" id="{427655E9-8BDD-4B19-8D18-1C5726323033}"/>
              </a:ext>
            </a:extLst>
          </p:cNvPr>
          <p:cNvSpPr/>
          <p:nvPr/>
        </p:nvSpPr>
        <p:spPr>
          <a:xfrm>
            <a:off x="242896" y="4300902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BA2070-AB8B-4F53-9238-5263740B1DFC}"/>
              </a:ext>
            </a:extLst>
          </p:cNvPr>
          <p:cNvSpPr txBox="1"/>
          <p:nvPr/>
        </p:nvSpPr>
        <p:spPr>
          <a:xfrm>
            <a:off x="2289" y="386984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Start state</a:t>
            </a:r>
          </a:p>
        </p:txBody>
      </p:sp>
      <p:sp>
        <p:nvSpPr>
          <p:cNvPr id="43" name="Down Arrow 12">
            <a:extLst>
              <a:ext uri="{FF2B5EF4-FFF2-40B4-BE49-F238E27FC236}">
                <a16:creationId xmlns:a16="http://schemas.microsoft.com/office/drawing/2014/main" id="{7D05A797-7CD9-4048-88E8-15E6D0371319}"/>
              </a:ext>
            </a:extLst>
          </p:cNvPr>
          <p:cNvSpPr/>
          <p:nvPr/>
        </p:nvSpPr>
        <p:spPr>
          <a:xfrm rot="5400000">
            <a:off x="2408496" y="6508418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03D5A2-FE78-4F23-BF13-34E5E0043A1F}"/>
              </a:ext>
            </a:extLst>
          </p:cNvPr>
          <p:cNvSpPr txBox="1"/>
          <p:nvPr/>
        </p:nvSpPr>
        <p:spPr>
          <a:xfrm>
            <a:off x="2682256" y="641347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Goal state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A576393-EC2F-48F4-8686-BB62B12E10C7}"/>
              </a:ext>
            </a:extLst>
          </p:cNvPr>
          <p:cNvSpPr txBox="1">
            <a:spLocks noChangeArrowheads="1"/>
          </p:cNvSpPr>
          <p:nvPr/>
        </p:nvSpPr>
        <p:spPr>
          <a:xfrm>
            <a:off x="2660988" y="1299067"/>
            <a:ext cx="8650288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Deterministic, fully observable </a:t>
            </a:r>
            <a:r>
              <a:rPr lang="en-US" sz="1800" dirty="0">
                <a:latin typeface="Georgia" panose="02040502050405020303" pitchFamily="18" charset="0"/>
                <a:sym typeface="Wingdings" charset="0"/>
              </a:rPr>
              <a:t>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Georgia" panose="02040502050405020303" pitchFamily="18" charset="0"/>
              </a:rPr>
              <a:t>single-state problem</a:t>
            </a:r>
          </a:p>
          <a:p>
            <a:pPr lvl="1" algn="l">
              <a:defRPr/>
            </a:pPr>
            <a:r>
              <a:rPr lang="en-US" sz="1800" dirty="0">
                <a:latin typeface="Georgia" panose="02040502050405020303" pitchFamily="18" charset="0"/>
              </a:rPr>
              <a:t>Agent knows exactly which state it will be in; solution is a sequence
</a:t>
            </a:r>
          </a:p>
          <a:p>
            <a:pPr algn="l">
              <a:defRPr/>
            </a:pPr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Non-observable</a:t>
            </a:r>
            <a:r>
              <a:rPr lang="en-US" sz="1800" dirty="0">
                <a:solidFill>
                  <a:schemeClr val="accent2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1800" dirty="0">
                <a:latin typeface="Georgia" panose="02040502050405020303" pitchFamily="18" charset="0"/>
                <a:cs typeface="Arial" charset="0"/>
                <a:sym typeface="Wingdings" charset="0"/>
              </a:rPr>
              <a:t> </a:t>
            </a:r>
            <a:r>
              <a:rPr lang="en-US" sz="1800" b="1" dirty="0" err="1">
                <a:solidFill>
                  <a:srgbClr val="002060"/>
                </a:solidFill>
                <a:latin typeface="Georgia" panose="02040502050405020303" pitchFamily="18" charset="0"/>
              </a:rPr>
              <a:t>sensorless</a:t>
            </a:r>
            <a:r>
              <a:rPr lang="en-US" sz="1800" b="1" dirty="0">
                <a:solidFill>
                  <a:srgbClr val="002060"/>
                </a:solidFill>
                <a:latin typeface="Georgia" panose="02040502050405020303" pitchFamily="18" charset="0"/>
              </a:rPr>
              <a:t> problem (conformant problem)</a:t>
            </a:r>
          </a:p>
          <a:p>
            <a:pPr lvl="1" algn="l">
              <a:defRPr/>
            </a:pPr>
            <a:r>
              <a:rPr lang="en-US" sz="1800" dirty="0">
                <a:latin typeface="Georgia" panose="02040502050405020303" pitchFamily="18" charset="0"/>
              </a:rPr>
              <a:t>Agent may have no idea where it is; solution is a sequence
</a:t>
            </a:r>
          </a:p>
          <a:p>
            <a:pPr algn="l">
              <a:defRPr/>
            </a:pPr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Nondeterministic and/or partially observable</a:t>
            </a:r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1800" dirty="0">
                <a:latin typeface="Georgia" panose="02040502050405020303" pitchFamily="18" charset="0"/>
                <a:cs typeface="Arial" charset="0"/>
                <a:sym typeface="Wingdings" charset="0"/>
              </a:rPr>
              <a:t> </a:t>
            </a:r>
            <a:r>
              <a:rPr lang="en-US" sz="1800" b="1" dirty="0">
                <a:solidFill>
                  <a:srgbClr val="002060"/>
                </a:solidFill>
                <a:latin typeface="Georgia" panose="02040502050405020303" pitchFamily="18" charset="0"/>
              </a:rPr>
              <a:t>contingency problem</a:t>
            </a:r>
          </a:p>
          <a:p>
            <a:pPr lvl="1" algn="l">
              <a:defRPr/>
            </a:pPr>
            <a:r>
              <a:rPr lang="en-US" sz="1800" dirty="0">
                <a:latin typeface="Georgia" panose="02040502050405020303" pitchFamily="18" charset="0"/>
              </a:rPr>
              <a:t>percepts provide 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new</a:t>
            </a:r>
            <a:r>
              <a:rPr lang="en-US" sz="1800" dirty="0">
                <a:latin typeface="Georgia" panose="02040502050405020303" pitchFamily="18" charset="0"/>
              </a:rPr>
              <a:t> information about current state</a:t>
            </a:r>
          </a:p>
          <a:p>
            <a:pPr lvl="1" algn="l">
              <a:defRPr/>
            </a:pPr>
            <a:r>
              <a:rPr lang="en-US" sz="1800" dirty="0">
                <a:latin typeface="Georgia" panose="02040502050405020303" pitchFamily="18" charset="0"/>
              </a:rPr>
              <a:t>often 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interleave</a:t>
            </a:r>
            <a:r>
              <a:rPr lang="en-US" sz="1800" dirty="0">
                <a:latin typeface="Georgia" panose="02040502050405020303" pitchFamily="18" charset="0"/>
              </a:rPr>
              <a:t> search, execution
</a:t>
            </a:r>
          </a:p>
          <a:p>
            <a:pPr algn="l">
              <a:defRPr/>
            </a:pPr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Unknown state space </a:t>
            </a:r>
            <a:r>
              <a:rPr lang="en-US" sz="1800" dirty="0">
                <a:latin typeface="Georgia" panose="02040502050405020303" pitchFamily="18" charset="0"/>
                <a:sym typeface="Wingdings" charset="0"/>
              </a:rPr>
              <a:t> </a:t>
            </a:r>
            <a:r>
              <a:rPr lang="en-US" sz="1800" b="1" dirty="0">
                <a:solidFill>
                  <a:srgbClr val="002060"/>
                </a:solidFill>
                <a:latin typeface="Georgia" panose="02040502050405020303" pitchFamily="18" charset="0"/>
              </a:rPr>
              <a:t>exploration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2069B-43EF-4B0D-A0EE-6549D9ACE953}"/>
              </a:ext>
            </a:extLst>
          </p:cNvPr>
          <p:cNvSpPr txBox="1"/>
          <p:nvPr/>
        </p:nvSpPr>
        <p:spPr>
          <a:xfrm>
            <a:off x="136155" y="293318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Georgia" panose="02040502050405020303" pitchFamily="18" charset="0"/>
              </a:rPr>
              <a:t>Problem Types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FF13486-5C7B-4F6B-9DBA-33034BD9982D}"/>
              </a:ext>
            </a:extLst>
          </p:cNvPr>
          <p:cNvSpPr/>
          <p:nvPr/>
        </p:nvSpPr>
        <p:spPr>
          <a:xfrm>
            <a:off x="2201662" y="1270062"/>
            <a:ext cx="437053" cy="3695568"/>
          </a:xfrm>
          <a:prstGeom prst="leftBrace">
            <a:avLst>
              <a:gd name="adj1" fmla="val 12120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88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8466E7-71B8-4CF4-A079-E0EFF9F5768B}"/>
              </a:ext>
            </a:extLst>
          </p:cNvPr>
          <p:cNvSpPr>
            <a:spLocks noGrp="1"/>
          </p:cNvSpPr>
          <p:nvPr/>
        </p:nvSpPr>
        <p:spPr>
          <a:xfrm>
            <a:off x="1981200" y="11452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Georgia" panose="02040502050405020303" pitchFamily="18" charset="0"/>
              </a:rPr>
              <a:t>Example: Route-finding in Romania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C6D2A-03A9-4C2D-8FA2-1CCD38E10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27" y="3008840"/>
            <a:ext cx="10196571" cy="22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51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BAF731B-48BB-41E5-BBCE-D664140221C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31813"/>
            <a:ext cx="10515600" cy="3767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800" dirty="0">
                <a:latin typeface="Georgia" panose="02040502050405020303" pitchFamily="18" charset="0"/>
              </a:rPr>
              <a:t>Implementation: general tree search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9B7F4CEC-CDEF-4508-A0DA-099095CE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4844" t="18750" r="3125" b="9375"/>
          <a:stretch>
            <a:fillRect/>
          </a:stretch>
        </p:blipFill>
        <p:spPr bwMode="auto">
          <a:xfrm>
            <a:off x="2745419" y="1708606"/>
            <a:ext cx="731520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479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53959AD-0B05-491F-94A2-01550BBEEE7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0521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1800" dirty="0">
                <a:latin typeface="Georgia" panose="02040502050405020303" pitchFamily="18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state</a:t>
            </a:r>
            <a:r>
              <a:rPr lang="en-US" sz="1800" dirty="0">
                <a:latin typeface="Georgia" panose="02040502050405020303" pitchFamily="18" charset="0"/>
              </a:rPr>
              <a:t> is a (representation of) a physical configuration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1800" dirty="0">
                <a:latin typeface="Georgia" panose="02040502050405020303" pitchFamily="18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node</a:t>
            </a:r>
            <a:r>
              <a:rPr lang="en-US" sz="1800" dirty="0">
                <a:latin typeface="Georgia" panose="02040502050405020303" pitchFamily="18" charset="0"/>
              </a:rPr>
              <a:t> is a data structure constituting part of a search tree includes 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state</a:t>
            </a:r>
            <a:r>
              <a:rPr lang="en-US" sz="1800" dirty="0">
                <a:latin typeface="Georgia" panose="02040502050405020303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parent node</a:t>
            </a:r>
            <a:r>
              <a:rPr lang="en-US" sz="1800" dirty="0">
                <a:latin typeface="Georgia" panose="02040502050405020303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action</a:t>
            </a:r>
            <a:r>
              <a:rPr lang="en-US" sz="1800" dirty="0">
                <a:latin typeface="Georgia" panose="02040502050405020303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path cost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i="1" dirty="0">
                <a:latin typeface="Georgia" panose="02040502050405020303" pitchFamily="18" charset="0"/>
              </a:rPr>
              <a:t>g(x)</a:t>
            </a:r>
            <a:r>
              <a:rPr lang="en-US" sz="1800" dirty="0">
                <a:latin typeface="Georgia" panose="02040502050405020303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depth</a:t>
            </a:r>
          </a:p>
          <a:p>
            <a:pPr algn="l">
              <a:lnSpc>
                <a:spcPct val="80000"/>
              </a:lnSpc>
              <a:buFont typeface="Wingdings" charset="0"/>
              <a:buChar char="n"/>
              <a:defRPr/>
            </a:pPr>
            <a:endParaRPr lang="en-US" sz="1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80000"/>
              </a:lnSpc>
              <a:buFont typeface="Wingdings" charset="0"/>
              <a:buChar char="n"/>
              <a:defRPr/>
            </a:pPr>
            <a:endParaRPr lang="en-US" sz="1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80000"/>
              </a:lnSpc>
              <a:buFont typeface="Wingdings" charset="0"/>
              <a:buChar char="n"/>
              <a:defRPr/>
            </a:pPr>
            <a:endParaRPr lang="en-US" sz="1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80000"/>
              </a:lnSpc>
              <a:buFont typeface="Wingdings" charset="0"/>
              <a:buChar char="n"/>
              <a:defRPr/>
            </a:pPr>
            <a:endParaRPr lang="en-US" sz="1800" dirty="0">
              <a:latin typeface="Georgia" panose="02040502050405020303" pitchFamily="18" charset="0"/>
            </a:endParaRPr>
          </a:p>
          <a:p>
            <a:pPr algn="l">
              <a:lnSpc>
                <a:spcPct val="80000"/>
              </a:lnSpc>
              <a:buFont typeface="Wingdings" charset="0"/>
              <a:buChar char="n"/>
              <a:defRPr/>
            </a:pPr>
            <a:endParaRPr lang="en-US" sz="1800" dirty="0">
              <a:latin typeface="Georgia" panose="02040502050405020303" pitchFamily="18" charset="0"/>
            </a:endParaRPr>
          </a:p>
          <a:p>
            <a:pPr algn="l">
              <a:lnSpc>
                <a:spcPct val="80000"/>
              </a:lnSpc>
              <a:buFont typeface="Wingdings" charset="0"/>
              <a:buChar char="n"/>
              <a:defRPr/>
            </a:pPr>
            <a:endParaRPr lang="en-US" sz="1800" dirty="0">
              <a:latin typeface="Georgia" panose="02040502050405020303" pitchFamily="18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800" dirty="0">
                <a:latin typeface="Georgia" panose="02040502050405020303" pitchFamily="18" charset="0"/>
              </a:rPr>
              <a:t>The Expand function creates new nodes, filling in the various fields and using the </a:t>
            </a:r>
            <a:r>
              <a:rPr lang="en-US" sz="1800" dirty="0" err="1">
                <a:latin typeface="Georgia" panose="02040502050405020303" pitchFamily="18" charset="0"/>
              </a:rPr>
              <a:t>SuccessorFn</a:t>
            </a:r>
            <a:r>
              <a:rPr lang="en-US" sz="1800" dirty="0">
                <a:latin typeface="Georgia" panose="02040502050405020303" pitchFamily="18" charset="0"/>
              </a:rPr>
              <a:t> of the problem to create the corresponding states.</a:t>
            </a:r>
          </a:p>
        </p:txBody>
      </p:sp>
      <p:pic>
        <p:nvPicPr>
          <p:cNvPr id="14" name="Picture 4" descr="state-vs-node">
            <a:extLst>
              <a:ext uri="{FF2B5EF4-FFF2-40B4-BE49-F238E27FC236}">
                <a16:creationId xmlns:a16="http://schemas.microsoft.com/office/drawing/2014/main" id="{2564E150-D43A-4005-BC9D-B302CDFB9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5569" y="2732843"/>
            <a:ext cx="49815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05F67-CB9B-4DC5-A10E-50BCFB962732}"/>
              </a:ext>
            </a:extLst>
          </p:cNvPr>
          <p:cNvSpPr txBox="1"/>
          <p:nvPr/>
        </p:nvSpPr>
        <p:spPr>
          <a:xfrm>
            <a:off x="4595717" y="129748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Georgia" panose="02040502050405020303" pitchFamily="18" charset="0"/>
              </a:rPr>
              <a:t>State vs. node</a:t>
            </a:r>
          </a:p>
        </p:txBody>
      </p:sp>
    </p:spTree>
    <p:extLst>
      <p:ext uri="{BB962C8B-B14F-4D97-AF65-F5344CB8AC3E}">
        <p14:creationId xmlns:p14="http://schemas.microsoft.com/office/powerpoint/2010/main" val="197892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53959AD-0B05-491F-94A2-01550BBEEE7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0521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05F67-CB9B-4DC5-A10E-50BCFB962732}"/>
              </a:ext>
            </a:extLst>
          </p:cNvPr>
          <p:cNvSpPr txBox="1"/>
          <p:nvPr/>
        </p:nvSpPr>
        <p:spPr>
          <a:xfrm>
            <a:off x="4595717" y="129748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Georgia" panose="02040502050405020303" pitchFamily="18" charset="0"/>
              </a:rPr>
              <a:t>Search Strategies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992B1-050C-4B2E-9F7A-090057849E0D}"/>
              </a:ext>
            </a:extLst>
          </p:cNvPr>
          <p:cNvSpPr txBox="1"/>
          <p:nvPr/>
        </p:nvSpPr>
        <p:spPr>
          <a:xfrm>
            <a:off x="838200" y="1708606"/>
            <a:ext cx="11353800" cy="419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A </a:t>
            </a:r>
            <a:r>
              <a:rPr lang="en-US" b="1" dirty="0">
                <a:latin typeface="Georgia" panose="02040502050405020303" pitchFamily="18" charset="0"/>
              </a:rPr>
              <a:t>search strategy </a:t>
            </a:r>
            <a:r>
              <a:rPr lang="en-US" dirty="0">
                <a:latin typeface="Georgia" panose="02040502050405020303" pitchFamily="18" charset="0"/>
              </a:rPr>
              <a:t>is defined by picking the </a:t>
            </a:r>
            <a:r>
              <a:rPr lang="en-US" b="1" dirty="0">
                <a:solidFill>
                  <a:srgbClr val="002060"/>
                </a:solidFill>
                <a:latin typeface="Georgia" panose="02040502050405020303" pitchFamily="18" charset="0"/>
              </a:rPr>
              <a:t>order of node expansion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Strategies are evaluated along the following dimensions:</a:t>
            </a:r>
          </a:p>
          <a:p>
            <a:pPr marL="7429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completeness: </a:t>
            </a:r>
            <a:r>
              <a:rPr lang="en-US" dirty="0">
                <a:latin typeface="Georgia" panose="02040502050405020303" pitchFamily="18" charset="0"/>
              </a:rPr>
              <a:t>does it always find a solution if one exists?</a:t>
            </a:r>
          </a:p>
          <a:p>
            <a:pPr marL="7429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time complexity: </a:t>
            </a:r>
            <a:r>
              <a:rPr lang="en-US" dirty="0">
                <a:latin typeface="Georgia" panose="02040502050405020303" pitchFamily="18" charset="0"/>
              </a:rPr>
              <a:t>number of nodes generated</a:t>
            </a:r>
          </a:p>
          <a:p>
            <a:pPr marL="7429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space complexity: </a:t>
            </a:r>
            <a:r>
              <a:rPr lang="en-US" dirty="0">
                <a:latin typeface="Georgia" panose="02040502050405020303" pitchFamily="18" charset="0"/>
              </a:rPr>
              <a:t>maximum number of nodes in memory</a:t>
            </a:r>
          </a:p>
          <a:p>
            <a:pPr marL="7429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optimality: </a:t>
            </a:r>
            <a:r>
              <a:rPr lang="en-US" dirty="0">
                <a:latin typeface="Georgia" panose="02040502050405020303" pitchFamily="18" charset="0"/>
              </a:rPr>
              <a:t>does it always find a least-cost solution?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Time and space complexity are measured in terms of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i="1" dirty="0">
                <a:latin typeface="Georgia" panose="02040502050405020303" pitchFamily="18" charset="0"/>
              </a:rPr>
              <a:t>b:</a:t>
            </a:r>
            <a:r>
              <a:rPr lang="en-US" dirty="0">
                <a:latin typeface="Georgia" panose="02040502050405020303" pitchFamily="18" charset="0"/>
              </a:rPr>
              <a:t> maximum branching factor of the search tree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i="1" dirty="0">
                <a:latin typeface="Georgia" panose="02040502050405020303" pitchFamily="18" charset="0"/>
              </a:rPr>
              <a:t>d: </a:t>
            </a:r>
            <a:r>
              <a:rPr lang="en-US" dirty="0">
                <a:latin typeface="Georgia" panose="02040502050405020303" pitchFamily="18" charset="0"/>
              </a:rPr>
              <a:t>depth of the least-cost solution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i="1" dirty="0">
                <a:latin typeface="Georgia" panose="02040502050405020303" pitchFamily="18" charset="0"/>
              </a:rPr>
              <a:t>m</a:t>
            </a:r>
            <a:r>
              <a:rPr lang="en-US" dirty="0">
                <a:latin typeface="Georgia" panose="02040502050405020303" pitchFamily="18" charset="0"/>
              </a:rPr>
              <a:t>: maximum depth of the state space (may be </a:t>
            </a:r>
            <a:r>
              <a:rPr lang="en-US" dirty="0">
                <a:latin typeface="Georgia" panose="02040502050405020303" pitchFamily="18" charset="0"/>
                <a:cs typeface="Arial" pitchFamily="34" charset="0"/>
              </a:rPr>
              <a:t>∞</a:t>
            </a:r>
            <a:r>
              <a:rPr lang="en-US" dirty="0">
                <a:latin typeface="Georgia" panose="02040502050405020303" pitchFamily="18" charset="0"/>
              </a:rPr>
              <a:t>)</a:t>
            </a:r>
            <a:endParaRPr lang="en-CA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50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53959AD-0B05-491F-94A2-01550BBEEE7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0521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05F67-CB9B-4DC5-A10E-50BCFB962732}"/>
              </a:ext>
            </a:extLst>
          </p:cNvPr>
          <p:cNvSpPr txBox="1"/>
          <p:nvPr/>
        </p:nvSpPr>
        <p:spPr>
          <a:xfrm>
            <a:off x="411654" y="378323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Georgia" panose="02040502050405020303" pitchFamily="18" charset="0"/>
              </a:rPr>
              <a:t>Search Strategies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B0B639-5000-453D-9C14-33D54FC7B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87888"/>
              </p:ext>
            </p:extLst>
          </p:nvPr>
        </p:nvGraphicFramePr>
        <p:xfrm>
          <a:off x="3225800" y="12700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48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0134DEB7-1723-44B2-94A7-7708BCEF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5918" y="1879556"/>
            <a:ext cx="2960528" cy="3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Down Arrow 10">
            <a:extLst>
              <a:ext uri="{FF2B5EF4-FFF2-40B4-BE49-F238E27FC236}">
                <a16:creationId xmlns:a16="http://schemas.microsoft.com/office/drawing/2014/main" id="{427655E9-8BDD-4B19-8D18-1C5726323033}"/>
              </a:ext>
            </a:extLst>
          </p:cNvPr>
          <p:cNvSpPr/>
          <p:nvPr/>
        </p:nvSpPr>
        <p:spPr>
          <a:xfrm>
            <a:off x="7818083" y="1617334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BA2070-AB8B-4F53-9238-5263740B1DFC}"/>
              </a:ext>
            </a:extLst>
          </p:cNvPr>
          <p:cNvSpPr txBox="1"/>
          <p:nvPr/>
        </p:nvSpPr>
        <p:spPr>
          <a:xfrm>
            <a:off x="7284607" y="1208333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Start state</a:t>
            </a:r>
          </a:p>
        </p:txBody>
      </p:sp>
      <p:sp>
        <p:nvSpPr>
          <p:cNvPr id="43" name="Down Arrow 12">
            <a:extLst>
              <a:ext uri="{FF2B5EF4-FFF2-40B4-BE49-F238E27FC236}">
                <a16:creationId xmlns:a16="http://schemas.microsoft.com/office/drawing/2014/main" id="{7D05A797-7CD9-4048-88E8-15E6D0371319}"/>
              </a:ext>
            </a:extLst>
          </p:cNvPr>
          <p:cNvSpPr/>
          <p:nvPr/>
        </p:nvSpPr>
        <p:spPr>
          <a:xfrm rot="5400000">
            <a:off x="10695458" y="4580944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03D5A2-FE78-4F23-BF13-34E5E0043A1F}"/>
              </a:ext>
            </a:extLst>
          </p:cNvPr>
          <p:cNvSpPr txBox="1"/>
          <p:nvPr/>
        </p:nvSpPr>
        <p:spPr>
          <a:xfrm>
            <a:off x="10971384" y="4504379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Goal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7B6AA-3FE3-4CF3-823E-136D9DB31245}"/>
              </a:ext>
            </a:extLst>
          </p:cNvPr>
          <p:cNvSpPr txBox="1"/>
          <p:nvPr/>
        </p:nvSpPr>
        <p:spPr>
          <a:xfrm>
            <a:off x="287647" y="1879556"/>
            <a:ext cx="7255451" cy="2673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We will consider the problem of designing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goal-based agents</a:t>
            </a:r>
            <a:r>
              <a:rPr lang="en-US" dirty="0">
                <a:latin typeface="Georgia" panose="02040502050405020303" pitchFamily="18" charset="0"/>
              </a:rPr>
              <a:t> in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observable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deterministic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discrete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known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environments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solution is a fixed sequence of 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Search is the process of looking for the sequence of actions that reaches the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Once the agent begins executing the search solution, it can ignore its percepts (</a:t>
            </a:r>
            <a:r>
              <a:rPr lang="en-US" b="1" dirty="0">
                <a:latin typeface="Georgia" panose="02040502050405020303" pitchFamily="18" charset="0"/>
              </a:rPr>
              <a:t>open-loop system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AD97A-BE1C-4214-97A0-18214DFB50B5}"/>
              </a:ext>
            </a:extLst>
          </p:cNvPr>
          <p:cNvSpPr txBox="1"/>
          <p:nvPr/>
        </p:nvSpPr>
        <p:spPr>
          <a:xfrm>
            <a:off x="503067" y="5440940"/>
            <a:ext cx="11185865" cy="805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A </a:t>
            </a:r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Solution</a:t>
            </a:r>
            <a:r>
              <a:rPr lang="en-US" sz="2000" dirty="0">
                <a:latin typeface="Georgia" panose="02040502050405020303" pitchFamily="18" charset="0"/>
              </a:rPr>
              <a:t> to a problem is an action sequence that leads from the initial state to a goal state.</a:t>
            </a:r>
          </a:p>
          <a:p>
            <a:pPr lvl="1" algn="ctr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Optimal solution</a:t>
            </a:r>
            <a:r>
              <a:rPr lang="en-US" sz="2000" b="1" dirty="0">
                <a:latin typeface="Georgia" panose="02040502050405020303" pitchFamily="18" charset="0"/>
              </a:rPr>
              <a:t>: </a:t>
            </a:r>
            <a:r>
              <a:rPr lang="en-US" sz="2000" dirty="0">
                <a:latin typeface="Georgia" panose="02040502050405020303" pitchFamily="18" charset="0"/>
              </a:rPr>
              <a:t>measured by the path cost function. </a:t>
            </a:r>
          </a:p>
        </p:txBody>
      </p:sp>
    </p:spTree>
    <p:extLst>
      <p:ext uri="{BB962C8B-B14F-4D97-AF65-F5344CB8AC3E}">
        <p14:creationId xmlns:p14="http://schemas.microsoft.com/office/powerpoint/2010/main" val="311950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2069B-43EF-4B0D-A0EE-6549D9ACE953}"/>
              </a:ext>
            </a:extLst>
          </p:cNvPr>
          <p:cNvSpPr txBox="1"/>
          <p:nvPr/>
        </p:nvSpPr>
        <p:spPr>
          <a:xfrm>
            <a:off x="318988" y="3304362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Georgia" panose="02040502050405020303" pitchFamily="18" charset="0"/>
              </a:rPr>
              <a:t>Search Components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FF13486-5C7B-4F6B-9DBA-33034BD9982D}"/>
              </a:ext>
            </a:extLst>
          </p:cNvPr>
          <p:cNvSpPr/>
          <p:nvPr/>
        </p:nvSpPr>
        <p:spPr>
          <a:xfrm>
            <a:off x="3053961" y="1352601"/>
            <a:ext cx="437053" cy="4342471"/>
          </a:xfrm>
          <a:prstGeom prst="leftBrace">
            <a:avLst>
              <a:gd name="adj1" fmla="val 12120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DCAFFC-AC7A-400E-97EF-36AA61A32FDA}"/>
              </a:ext>
            </a:extLst>
          </p:cNvPr>
          <p:cNvSpPr txBox="1">
            <a:spLocks/>
          </p:cNvSpPr>
          <p:nvPr/>
        </p:nvSpPr>
        <p:spPr>
          <a:xfrm>
            <a:off x="3509546" y="139262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Problem: </a:t>
            </a:r>
            <a:r>
              <a:rPr lang="en-US" sz="1800" dirty="0">
                <a:latin typeface="Georgia" panose="02040502050405020303" pitchFamily="18" charset="0"/>
              </a:rPr>
              <a:t>A set of possible </a:t>
            </a:r>
            <a:r>
              <a:rPr lang="en-US" sz="1800" b="1" dirty="0">
                <a:latin typeface="Georgia" panose="02040502050405020303" pitchFamily="18" charset="0"/>
              </a:rPr>
              <a:t>states </a:t>
            </a:r>
            <a:r>
              <a:rPr lang="en-US" sz="1800" dirty="0">
                <a:latin typeface="Georgia" panose="02040502050405020303" pitchFamily="18" charset="0"/>
              </a:rPr>
              <a:t>that the environment can be in. We call this the </a:t>
            </a:r>
            <a:r>
              <a:rPr lang="en-US" sz="1800" b="1" dirty="0">
                <a:latin typeface="Georgia" panose="02040502050405020303" pitchFamily="18" charset="0"/>
              </a:rPr>
              <a:t>state space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  <a:endParaRPr lang="en-US" sz="1800" b="1" dirty="0">
              <a:latin typeface="Georgia" panose="02040502050405020303" pitchFamily="18" charset="0"/>
            </a:endParaRPr>
          </a:p>
          <a:p>
            <a:pPr algn="l"/>
            <a:endParaRPr lang="en-US" sz="1800" b="1" dirty="0">
              <a:latin typeface="Georgia" panose="02040502050405020303" pitchFamily="18" charset="0"/>
            </a:endParaRP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Initial state: </a:t>
            </a:r>
            <a:r>
              <a:rPr lang="en-US" sz="1800" dirty="0">
                <a:latin typeface="Georgia" panose="02040502050405020303" pitchFamily="18" charset="0"/>
              </a:rPr>
              <a:t>The </a:t>
            </a:r>
            <a:r>
              <a:rPr lang="en-US" sz="1800" b="1" dirty="0">
                <a:latin typeface="Georgia" panose="02040502050405020303" pitchFamily="18" charset="0"/>
              </a:rPr>
              <a:t>initial state </a:t>
            </a:r>
            <a:r>
              <a:rPr lang="en-US" sz="1800" dirty="0">
                <a:latin typeface="Georgia" panose="02040502050405020303" pitchFamily="18" charset="0"/>
              </a:rPr>
              <a:t>that the agent starts in</a:t>
            </a:r>
            <a:endParaRPr lang="en-US" sz="1800" b="1" dirty="0">
              <a:latin typeface="Georgia" panose="02040502050405020303" pitchFamily="18" charset="0"/>
            </a:endParaRP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Actions: </a:t>
            </a:r>
            <a:r>
              <a:rPr lang="en-US" sz="1800" dirty="0">
                <a:latin typeface="Georgia" panose="02040502050405020303" pitchFamily="18" charset="0"/>
              </a:rPr>
              <a:t>The </a:t>
            </a:r>
            <a:r>
              <a:rPr lang="en-US" sz="1800" b="1" dirty="0">
                <a:latin typeface="Georgia" panose="02040502050405020303" pitchFamily="18" charset="0"/>
              </a:rPr>
              <a:t>actions </a:t>
            </a:r>
            <a:r>
              <a:rPr lang="en-US" sz="1800" dirty="0">
                <a:latin typeface="Georgia" panose="02040502050405020303" pitchFamily="18" charset="0"/>
              </a:rPr>
              <a:t>available to the agent.</a:t>
            </a:r>
            <a:endParaRPr lang="en-US" sz="18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Transition model: </a:t>
            </a:r>
            <a:r>
              <a:rPr lang="en-US" sz="1800" dirty="0">
                <a:latin typeface="Georgia" panose="02040502050405020303" pitchFamily="18" charset="0"/>
              </a:rPr>
              <a:t>describes what each action does</a:t>
            </a:r>
            <a:endParaRPr lang="en-US" sz="18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lvl="1" algn="l"/>
            <a:r>
              <a:rPr lang="en-US" sz="1800" dirty="0">
                <a:latin typeface="Georgia" panose="02040502050405020303" pitchFamily="18" charset="0"/>
              </a:rPr>
              <a:t>What is the result of performing a given action in a given state?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Goal state: </a:t>
            </a:r>
            <a:r>
              <a:rPr lang="en-US" sz="1800" dirty="0">
                <a:latin typeface="Georgia" panose="02040502050405020303" pitchFamily="18" charset="0"/>
              </a:rPr>
              <a:t>A set of one or more </a:t>
            </a:r>
            <a:r>
              <a:rPr lang="en-US" sz="1800" b="1" dirty="0">
                <a:latin typeface="Georgia" panose="02040502050405020303" pitchFamily="18" charset="0"/>
              </a:rPr>
              <a:t>goal states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  <a:endParaRPr lang="en-US" sz="1800" b="1" dirty="0">
              <a:latin typeface="Georgia" panose="02040502050405020303" pitchFamily="18" charset="0"/>
            </a:endParaRP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Path cost</a:t>
            </a:r>
          </a:p>
          <a:p>
            <a:pPr lvl="1" algn="l"/>
            <a:r>
              <a:rPr lang="en-US" sz="1800" dirty="0">
                <a:latin typeface="Georgia" panose="02040502050405020303" pitchFamily="18" charset="0"/>
              </a:rPr>
              <a:t>Assume that it is a sum of nonnegative </a:t>
            </a:r>
            <a:r>
              <a:rPr lang="en-US" sz="1800" i="1" dirty="0">
                <a:latin typeface="Georgia" panose="02040502050405020303" pitchFamily="18" charset="0"/>
              </a:rPr>
              <a:t>step costs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br>
              <a:rPr lang="en-US" sz="1800" dirty="0">
                <a:latin typeface="Georgia" panose="02040502050405020303" pitchFamily="18" charset="0"/>
              </a:rPr>
            </a:br>
            <a:endParaRPr lang="en-US" sz="1800" dirty="0">
              <a:latin typeface="Georgia" panose="02040502050405020303" pitchFamily="18" charset="0"/>
            </a:endParaRPr>
          </a:p>
          <a:p>
            <a:pPr algn="l"/>
            <a:r>
              <a:rPr lang="en-US" sz="1800" dirty="0">
                <a:latin typeface="Georgia" panose="02040502050405020303" pitchFamily="18" charset="0"/>
              </a:rPr>
              <a:t>The </a:t>
            </a:r>
            <a:r>
              <a:rPr lang="en-US" sz="1800" b="1" dirty="0">
                <a:latin typeface="Georgia" panose="02040502050405020303" pitchFamily="18" charset="0"/>
              </a:rPr>
              <a:t>optimal solution </a:t>
            </a:r>
            <a:r>
              <a:rPr lang="en-US" sz="1800" dirty="0">
                <a:latin typeface="Georgia" panose="02040502050405020303" pitchFamily="18" charset="0"/>
              </a:rPr>
              <a:t>is the sequence of actions that gives the lowest path cost for reaching the goal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34C5831-C9EE-4402-85F5-6877FAE3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854" y="4550380"/>
            <a:ext cx="2165495" cy="21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0">
            <a:extLst>
              <a:ext uri="{FF2B5EF4-FFF2-40B4-BE49-F238E27FC236}">
                <a16:creationId xmlns:a16="http://schemas.microsoft.com/office/drawing/2014/main" id="{A560CEED-3FD7-4D5B-BCA5-4641C539BF47}"/>
              </a:ext>
            </a:extLst>
          </p:cNvPr>
          <p:cNvSpPr/>
          <p:nvPr/>
        </p:nvSpPr>
        <p:spPr>
          <a:xfrm>
            <a:off x="559595" y="4266099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76096-814E-43D6-95C9-3554E32C75A7}"/>
              </a:ext>
            </a:extLst>
          </p:cNvPr>
          <p:cNvSpPr txBox="1"/>
          <p:nvPr/>
        </p:nvSpPr>
        <p:spPr>
          <a:xfrm>
            <a:off x="318988" y="383503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Start state</a:t>
            </a:r>
          </a:p>
        </p:txBody>
      </p:sp>
      <p:sp>
        <p:nvSpPr>
          <p:cNvPr id="18" name="Down Arrow 12">
            <a:extLst>
              <a:ext uri="{FF2B5EF4-FFF2-40B4-BE49-F238E27FC236}">
                <a16:creationId xmlns:a16="http://schemas.microsoft.com/office/drawing/2014/main" id="{E5EB040D-7D73-4CC8-8A67-82F8F694A42F}"/>
              </a:ext>
            </a:extLst>
          </p:cNvPr>
          <p:cNvSpPr/>
          <p:nvPr/>
        </p:nvSpPr>
        <p:spPr>
          <a:xfrm rot="5400000">
            <a:off x="2725195" y="6473615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7B3A-1F72-46F5-BAD7-9F0784B4E657}"/>
              </a:ext>
            </a:extLst>
          </p:cNvPr>
          <p:cNvSpPr txBox="1"/>
          <p:nvPr/>
        </p:nvSpPr>
        <p:spPr>
          <a:xfrm>
            <a:off x="2998955" y="637867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120156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97903A1-6E78-487D-B029-6F444BC8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4844" t="17708" r="3125" b="22917"/>
          <a:stretch>
            <a:fillRect/>
          </a:stretch>
        </p:blipFill>
        <p:spPr bwMode="auto">
          <a:xfrm>
            <a:off x="2209800" y="16764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641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05" name="Rectangle 2">
            <a:extLst>
              <a:ext uri="{FF2B5EF4-FFF2-40B4-BE49-F238E27FC236}">
                <a16:creationId xmlns:a16="http://schemas.microsoft.com/office/drawing/2014/main" id="{ED50389A-0969-4565-9D9B-313FC6F9A283}"/>
              </a:ext>
            </a:extLst>
          </p:cNvPr>
          <p:cNvSpPr txBox="1">
            <a:spLocks noChangeArrowheads="1"/>
          </p:cNvSpPr>
          <p:nvPr/>
        </p:nvSpPr>
        <p:spPr>
          <a:xfrm>
            <a:off x="465337" y="1093319"/>
            <a:ext cx="10515600" cy="558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1800" b="1" dirty="0">
                <a:latin typeface="Georgia" panose="02040502050405020303" pitchFamily="18" charset="0"/>
              </a:rPr>
              <a:t>Example: Romania</a:t>
            </a:r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36504C4F-65F2-44A1-AC09-78A05747CD42}"/>
              </a:ext>
            </a:extLst>
          </p:cNvPr>
          <p:cNvSpPr txBox="1">
            <a:spLocks noChangeArrowheads="1"/>
          </p:cNvSpPr>
          <p:nvPr/>
        </p:nvSpPr>
        <p:spPr>
          <a:xfrm>
            <a:off x="465337" y="19140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dirty="0">
                <a:latin typeface="Georgia" panose="02040502050405020303" pitchFamily="18" charset="0"/>
              </a:rPr>
              <a:t>On holiday in Romania; currently in Arad.</a:t>
            </a:r>
          </a:p>
          <a:p>
            <a:pPr algn="l">
              <a:defRPr/>
            </a:pPr>
            <a:r>
              <a:rPr lang="en-US" sz="1800" dirty="0">
                <a:latin typeface="Georgia" panose="02040502050405020303" pitchFamily="18" charset="0"/>
              </a:rPr>
              <a:t>Flight leaves tomorrow from Bucharest</a:t>
            </a:r>
          </a:p>
          <a:p>
            <a:pPr algn="l">
              <a:defRPr/>
            </a:pPr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Formulate goal:</a:t>
            </a:r>
          </a:p>
          <a:p>
            <a:pPr lvl="1" algn="l">
              <a:defRPr/>
            </a:pPr>
            <a:r>
              <a:rPr lang="en-US" sz="1800" dirty="0">
                <a:latin typeface="Georgia" panose="02040502050405020303" pitchFamily="18" charset="0"/>
              </a:rPr>
              <a:t>be in Bucharest
</a:t>
            </a:r>
          </a:p>
          <a:p>
            <a:pPr algn="l">
              <a:defRPr/>
            </a:pPr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Formulate problem:</a:t>
            </a:r>
          </a:p>
          <a:p>
            <a:pPr lvl="1" algn="l">
              <a:defRPr/>
            </a:pPr>
            <a:r>
              <a:rPr lang="en-US" sz="1800" b="1" dirty="0">
                <a:solidFill>
                  <a:srgbClr val="0070C0"/>
                </a:solidFill>
                <a:latin typeface="Georgia" panose="02040502050405020303" pitchFamily="18" charset="0"/>
              </a:rPr>
              <a:t>states: </a:t>
            </a:r>
            <a:r>
              <a:rPr lang="en-US" sz="1800" dirty="0">
                <a:latin typeface="Georgia" panose="02040502050405020303" pitchFamily="18" charset="0"/>
              </a:rPr>
              <a:t>various cities</a:t>
            </a:r>
          </a:p>
          <a:p>
            <a:pPr lvl="1" algn="l">
              <a:defRPr/>
            </a:pPr>
            <a:r>
              <a:rPr lang="en-US" sz="1800" b="1" dirty="0">
                <a:solidFill>
                  <a:srgbClr val="0070C0"/>
                </a:solidFill>
                <a:latin typeface="Georgia" panose="02040502050405020303" pitchFamily="18" charset="0"/>
              </a:rPr>
              <a:t>actions: </a:t>
            </a:r>
            <a:r>
              <a:rPr lang="en-US" sz="1800" dirty="0">
                <a:latin typeface="Georgia" panose="02040502050405020303" pitchFamily="18" charset="0"/>
              </a:rPr>
              <a:t>drive between cities
</a:t>
            </a:r>
          </a:p>
          <a:p>
            <a:pPr algn="l">
              <a:defRPr/>
            </a:pPr>
            <a:r>
              <a:rPr lang="en-US" sz="1800" b="1" dirty="0">
                <a:solidFill>
                  <a:srgbClr val="FF0000"/>
                </a:solidFill>
                <a:latin typeface="Georgia" panose="02040502050405020303" pitchFamily="18" charset="0"/>
              </a:rPr>
              <a:t>Find solution:</a:t>
            </a:r>
          </a:p>
          <a:p>
            <a:pPr lvl="1" algn="l">
              <a:defRPr/>
            </a:pPr>
            <a:r>
              <a:rPr lang="en-US" sz="1800" dirty="0">
                <a:latin typeface="Georgia" panose="02040502050405020303" pitchFamily="18" charset="0"/>
              </a:rPr>
              <a:t>sequence of cities, e.g., Arad, Sibiu, </a:t>
            </a:r>
            <a:r>
              <a:rPr lang="en-US" sz="1800" dirty="0" err="1">
                <a:latin typeface="Georgia" panose="02040502050405020303" pitchFamily="18" charset="0"/>
              </a:rPr>
              <a:t>Fagaras</a:t>
            </a:r>
            <a:r>
              <a:rPr lang="en-US" sz="1800" dirty="0">
                <a:latin typeface="Georgia" panose="02040502050405020303" pitchFamily="18" charset="0"/>
              </a:rPr>
              <a:t>, Bucharest
</a:t>
            </a: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938A5D6A-5299-4A79-968D-E9851CA5662F}"/>
              </a:ext>
            </a:extLst>
          </p:cNvPr>
          <p:cNvGrpSpPr/>
          <p:nvPr/>
        </p:nvGrpSpPr>
        <p:grpSpPr>
          <a:xfrm>
            <a:off x="4930952" y="1372574"/>
            <a:ext cx="6885227" cy="3587799"/>
            <a:chOff x="1743869" y="1340845"/>
            <a:chExt cx="8704262" cy="5259387"/>
          </a:xfrm>
        </p:grpSpPr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0E29BA2D-84EB-4D7D-8DDF-DCE34A623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3869" y="1340845"/>
              <a:ext cx="8704262" cy="5259387"/>
              <a:chOff x="211138" y="1217613"/>
              <a:chExt cx="8704262" cy="5259387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7C461444-B24C-442C-835B-1E7BDD1AD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963" y="1436688"/>
                <a:ext cx="207962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4AA9C60C-5BBB-4888-9C25-2C05CCAEF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425" y="2047875"/>
                <a:ext cx="207963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AEC50EC4-8A1A-4EA0-9F0C-7FA6216DD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50" y="2692400"/>
                <a:ext cx="206375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F5B5BEE7-22E1-439E-97D9-5554B9914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50" y="3960813"/>
                <a:ext cx="206375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F212A42-2558-4AF4-B900-54D59AEF4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3219450"/>
                <a:ext cx="207963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8B8C5217-BB65-4A40-908B-BAD0D0193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150" y="4421188"/>
                <a:ext cx="207963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9B4B7B85-9887-49CB-BE7A-1C3B4BEB8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875" y="3330575"/>
                <a:ext cx="207963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2D48DAD2-F9D6-46B1-B944-3F6C09C06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688" y="3941763"/>
                <a:ext cx="207962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FFE11DEF-A470-4C4F-9A0D-EFE334393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7200" y="2430463"/>
                <a:ext cx="207963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773766E3-66B8-40D1-ADFE-B92235C07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3575" y="1973263"/>
                <a:ext cx="206375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C413347C-1A92-45E5-A004-F2BE35458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5738" y="4883150"/>
                <a:ext cx="207962" cy="206375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F933124E-AA3A-4F83-A95F-05E3D5784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8963" y="5251450"/>
                <a:ext cx="207962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6437CF5E-E33B-436F-BE10-B3B1227CB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9650" y="3413125"/>
                <a:ext cx="207963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A483BF64-C050-419F-981B-28D289879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338" y="6099175"/>
                <a:ext cx="207962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67056CA6-EBE6-4C3C-8785-9CB5FDA2C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8588" y="4883150"/>
                <a:ext cx="206375" cy="206375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CA5C5C3-34D8-41AE-8C6B-2120E22B5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4675" y="5754688"/>
                <a:ext cx="207963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110BC663-2C1E-43F3-A451-8C51ED757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900" y="5662613"/>
                <a:ext cx="207963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75A80A7A-E3C7-48B8-B9B5-0F13C1B70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5053013"/>
                <a:ext cx="207963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5503302-8128-454C-9B7A-B6CC27B40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125" y="4629150"/>
                <a:ext cx="207963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96BEF130-864F-442A-98FE-E3C272A48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613" y="5827713"/>
                <a:ext cx="207962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85853114-06D3-42EE-B8CC-2195F32C08D0}"/>
                  </a:ext>
                </a:extLst>
              </p:cNvPr>
              <p:cNvCxnSpPr>
                <a:cxnSpLocks noChangeShapeType="1"/>
                <a:stCxn id="391" idx="0"/>
                <a:endCxn id="390" idx="2"/>
              </p:cNvCxnSpPr>
              <p:nvPr/>
            </p:nvCxnSpPr>
            <p:spPr bwMode="auto">
              <a:xfrm flipV="1">
                <a:off x="960438" y="2255838"/>
                <a:ext cx="257175" cy="4365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56C6B582-E2E2-4FB1-85D1-12135E6594E9}"/>
                  </a:ext>
                </a:extLst>
              </p:cNvPr>
              <p:cNvCxnSpPr>
                <a:cxnSpLocks noChangeShapeType="1"/>
                <a:stCxn id="390" idx="0"/>
                <a:endCxn id="389" idx="2"/>
              </p:cNvCxnSpPr>
              <p:nvPr/>
            </p:nvCxnSpPr>
            <p:spPr bwMode="auto">
              <a:xfrm flipV="1">
                <a:off x="1217613" y="1644650"/>
                <a:ext cx="365125" cy="403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92F473-4690-4A8C-9C09-FAE7D85B922C}"/>
                  </a:ext>
                </a:extLst>
              </p:cNvPr>
              <p:cNvCxnSpPr>
                <a:cxnSpLocks noChangeShapeType="1"/>
                <a:stCxn id="393" idx="0"/>
                <a:endCxn id="389" idx="2"/>
              </p:cNvCxnSpPr>
              <p:nvPr/>
            </p:nvCxnSpPr>
            <p:spPr bwMode="auto">
              <a:xfrm flipH="1" flipV="1">
                <a:off x="1582738" y="1644650"/>
                <a:ext cx="1162050" cy="157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4E6CF0B-3904-479D-AE39-442C78D40BBA}"/>
                  </a:ext>
                </a:extLst>
              </p:cNvPr>
              <p:cNvCxnSpPr>
                <a:cxnSpLocks noChangeShapeType="1"/>
                <a:stCxn id="391" idx="3"/>
                <a:endCxn id="393" idx="1"/>
              </p:cNvCxnSpPr>
              <p:nvPr/>
            </p:nvCxnSpPr>
            <p:spPr bwMode="auto">
              <a:xfrm>
                <a:off x="1063625" y="2797175"/>
                <a:ext cx="1577975" cy="5270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ADB007C8-B464-428D-B92C-1FA54D3617C7}"/>
                  </a:ext>
                </a:extLst>
              </p:cNvPr>
              <p:cNvCxnSpPr>
                <a:cxnSpLocks noChangeShapeType="1"/>
                <a:stCxn id="396" idx="0"/>
                <a:endCxn id="393" idx="2"/>
              </p:cNvCxnSpPr>
              <p:nvPr/>
            </p:nvCxnSpPr>
            <p:spPr bwMode="auto">
              <a:xfrm flipH="1" flipV="1">
                <a:off x="2744788" y="3427413"/>
                <a:ext cx="447675" cy="5143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17112953-F298-4F21-99B0-80775961B810}"/>
                  </a:ext>
                </a:extLst>
              </p:cNvPr>
              <p:cNvCxnSpPr>
                <a:cxnSpLocks noChangeShapeType="1"/>
                <a:stCxn id="393" idx="3"/>
                <a:endCxn id="395" idx="1"/>
              </p:cNvCxnSpPr>
              <p:nvPr/>
            </p:nvCxnSpPr>
            <p:spPr bwMode="auto">
              <a:xfrm>
                <a:off x="2849563" y="3324225"/>
                <a:ext cx="1357312" cy="109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5D16CA3C-DB69-4AD0-9542-944764B5BA26}"/>
                  </a:ext>
                </a:extLst>
              </p:cNvPr>
              <p:cNvCxnSpPr>
                <a:cxnSpLocks noChangeShapeType="1"/>
                <a:stCxn id="392" idx="0"/>
                <a:endCxn id="391" idx="2"/>
              </p:cNvCxnSpPr>
              <p:nvPr/>
            </p:nvCxnSpPr>
            <p:spPr bwMode="auto">
              <a:xfrm flipV="1">
                <a:off x="960438" y="2900363"/>
                <a:ext cx="0" cy="1060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90F757E-1B4F-4144-A7E1-13CEEBD02B1D}"/>
                  </a:ext>
                </a:extLst>
              </p:cNvPr>
              <p:cNvCxnSpPr>
                <a:cxnSpLocks noChangeShapeType="1"/>
                <a:stCxn id="392" idx="3"/>
                <a:endCxn id="394" idx="1"/>
              </p:cNvCxnSpPr>
              <p:nvPr/>
            </p:nvCxnSpPr>
            <p:spPr bwMode="auto">
              <a:xfrm>
                <a:off x="1063625" y="4064000"/>
                <a:ext cx="898525" cy="4619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1E7F97D6-2F5E-4D43-92AE-C8C74141CBD4}"/>
                  </a:ext>
                </a:extLst>
              </p:cNvPr>
              <p:cNvCxnSpPr>
                <a:cxnSpLocks noChangeShapeType="1"/>
                <a:stCxn id="406" idx="0"/>
                <a:endCxn id="394" idx="2"/>
              </p:cNvCxnSpPr>
              <p:nvPr/>
            </p:nvCxnSpPr>
            <p:spPr bwMode="auto">
              <a:xfrm flipH="1" flipV="1">
                <a:off x="2066925" y="4629150"/>
                <a:ext cx="68263" cy="4238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6204C893-DF0A-4BA1-96E3-08E1AC78DA7B}"/>
                  </a:ext>
                </a:extLst>
              </p:cNvPr>
              <p:cNvCxnSpPr>
                <a:cxnSpLocks noChangeShapeType="1"/>
                <a:stCxn id="405" idx="0"/>
                <a:endCxn id="406" idx="2"/>
              </p:cNvCxnSpPr>
              <p:nvPr/>
            </p:nvCxnSpPr>
            <p:spPr bwMode="auto">
              <a:xfrm flipV="1">
                <a:off x="2098675" y="5260975"/>
                <a:ext cx="36513" cy="4016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5DDAEC1B-897F-41D4-A17D-BD9452768313}"/>
                  </a:ext>
                </a:extLst>
              </p:cNvPr>
              <p:cNvCxnSpPr>
                <a:cxnSpLocks noChangeShapeType="1"/>
                <a:stCxn id="408" idx="1"/>
                <a:endCxn id="405" idx="3"/>
              </p:cNvCxnSpPr>
              <p:nvPr/>
            </p:nvCxnSpPr>
            <p:spPr bwMode="auto">
              <a:xfrm flipH="1" flipV="1">
                <a:off x="2201863" y="5765800"/>
                <a:ext cx="1174750" cy="1666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6B8D0A42-9570-4948-9FE4-32D9E4A33C71}"/>
                  </a:ext>
                </a:extLst>
              </p:cNvPr>
              <p:cNvCxnSpPr>
                <a:cxnSpLocks noChangeShapeType="1"/>
                <a:stCxn id="408" idx="0"/>
                <a:endCxn id="396" idx="2"/>
              </p:cNvCxnSpPr>
              <p:nvPr/>
            </p:nvCxnSpPr>
            <p:spPr bwMode="auto">
              <a:xfrm flipH="1" flipV="1">
                <a:off x="3192463" y="4149725"/>
                <a:ext cx="288925" cy="16779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3E8664B-606B-4754-BC77-3BAB4F668EDA}"/>
                  </a:ext>
                </a:extLst>
              </p:cNvPr>
              <p:cNvCxnSpPr>
                <a:cxnSpLocks noChangeShapeType="1"/>
                <a:stCxn id="407" idx="1"/>
                <a:endCxn id="396" idx="3"/>
              </p:cNvCxnSpPr>
              <p:nvPr/>
            </p:nvCxnSpPr>
            <p:spPr bwMode="auto">
              <a:xfrm flipH="1" flipV="1">
                <a:off x="3295650" y="4044950"/>
                <a:ext cx="1133475" cy="6889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A018E91-DBA7-4696-B5D4-8E4BC6C0C180}"/>
                  </a:ext>
                </a:extLst>
              </p:cNvPr>
              <p:cNvCxnSpPr>
                <a:cxnSpLocks noChangeShapeType="1"/>
                <a:stCxn id="408" idx="3"/>
                <a:endCxn id="407" idx="2"/>
              </p:cNvCxnSpPr>
              <p:nvPr/>
            </p:nvCxnSpPr>
            <p:spPr bwMode="auto">
              <a:xfrm flipV="1">
                <a:off x="3584575" y="4837113"/>
                <a:ext cx="947738" cy="10953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F685B542-CA68-499A-88F4-7C79390821A7}"/>
                  </a:ext>
                </a:extLst>
              </p:cNvPr>
              <p:cNvCxnSpPr>
                <a:cxnSpLocks noChangeShapeType="1"/>
                <a:stCxn id="400" idx="1"/>
                <a:endCxn id="407" idx="3"/>
              </p:cNvCxnSpPr>
              <p:nvPr/>
            </p:nvCxnSpPr>
            <p:spPr bwMode="auto">
              <a:xfrm flipH="1" flipV="1">
                <a:off x="4637088" y="4733925"/>
                <a:ext cx="1031875" cy="6207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B206965-B66A-4181-899C-4191C780A98E}"/>
                  </a:ext>
                </a:extLst>
              </p:cNvPr>
              <p:cNvCxnSpPr>
                <a:cxnSpLocks noChangeShapeType="1"/>
                <a:stCxn id="400" idx="0"/>
                <a:endCxn id="395" idx="3"/>
              </p:cNvCxnSpPr>
              <p:nvPr/>
            </p:nvCxnSpPr>
            <p:spPr bwMode="auto">
              <a:xfrm flipH="1" flipV="1">
                <a:off x="4414838" y="3433763"/>
                <a:ext cx="1358900" cy="18176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B270BD39-D9D3-4903-A120-BE8014051468}"/>
                  </a:ext>
                </a:extLst>
              </p:cNvPr>
              <p:cNvCxnSpPr>
                <a:cxnSpLocks noChangeShapeType="1"/>
                <a:stCxn id="402" idx="0"/>
                <a:endCxn id="400" idx="2"/>
              </p:cNvCxnSpPr>
              <p:nvPr/>
            </p:nvCxnSpPr>
            <p:spPr bwMode="auto">
              <a:xfrm flipV="1">
                <a:off x="5343525" y="5459413"/>
                <a:ext cx="430213" cy="6397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2D805E3-A6CD-425D-BB18-46C4C998E830}"/>
                  </a:ext>
                </a:extLst>
              </p:cNvPr>
              <p:cNvCxnSpPr>
                <a:cxnSpLocks noChangeShapeType="1"/>
                <a:stCxn id="400" idx="3"/>
                <a:endCxn id="399" idx="1"/>
              </p:cNvCxnSpPr>
              <p:nvPr/>
            </p:nvCxnSpPr>
            <p:spPr bwMode="auto">
              <a:xfrm flipV="1">
                <a:off x="5876925" y="4986338"/>
                <a:ext cx="658813" cy="368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AE299A68-88ED-43A8-9184-B17B4EAB8F8B}"/>
                  </a:ext>
                </a:extLst>
              </p:cNvPr>
              <p:cNvCxnSpPr>
                <a:cxnSpLocks noChangeShapeType="1"/>
                <a:stCxn id="397" idx="1"/>
                <a:endCxn id="398" idx="3"/>
              </p:cNvCxnSpPr>
              <p:nvPr/>
            </p:nvCxnSpPr>
            <p:spPr bwMode="auto">
              <a:xfrm flipH="1" flipV="1">
                <a:off x="5949950" y="2078038"/>
                <a:ext cx="857250" cy="4556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5620E110-6D29-432E-ADD1-C1B6458276AD}"/>
                  </a:ext>
                </a:extLst>
              </p:cNvPr>
              <p:cNvCxnSpPr>
                <a:cxnSpLocks noChangeShapeType="1"/>
                <a:stCxn id="401" idx="0"/>
                <a:endCxn id="397" idx="2"/>
              </p:cNvCxnSpPr>
              <p:nvPr/>
            </p:nvCxnSpPr>
            <p:spPr bwMode="auto">
              <a:xfrm flipH="1" flipV="1">
                <a:off x="6910388" y="2638425"/>
                <a:ext cx="554037" cy="7747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8A372A44-E21C-43FD-8AE3-204C56AED571}"/>
                  </a:ext>
                </a:extLst>
              </p:cNvPr>
              <p:cNvCxnSpPr>
                <a:cxnSpLocks noChangeShapeType="1"/>
                <a:stCxn id="399" idx="0"/>
                <a:endCxn id="401" idx="2"/>
              </p:cNvCxnSpPr>
              <p:nvPr/>
            </p:nvCxnSpPr>
            <p:spPr bwMode="auto">
              <a:xfrm flipV="1">
                <a:off x="6638925" y="3621088"/>
                <a:ext cx="825500" cy="12620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435811AF-D130-4C0F-98BA-A51C217794A5}"/>
                  </a:ext>
                </a:extLst>
              </p:cNvPr>
              <p:cNvCxnSpPr>
                <a:cxnSpLocks noChangeShapeType="1"/>
                <a:stCxn id="399" idx="3"/>
                <a:endCxn id="403" idx="1"/>
              </p:cNvCxnSpPr>
              <p:nvPr/>
            </p:nvCxnSpPr>
            <p:spPr bwMode="auto">
              <a:xfrm>
                <a:off x="6743700" y="4986338"/>
                <a:ext cx="1004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58C7D11-C92B-4085-954F-CFD4BA33831A}"/>
                  </a:ext>
                </a:extLst>
              </p:cNvPr>
              <p:cNvCxnSpPr>
                <a:cxnSpLocks noChangeShapeType="1"/>
                <a:stCxn id="404" idx="0"/>
                <a:endCxn id="403" idx="2"/>
              </p:cNvCxnSpPr>
              <p:nvPr/>
            </p:nvCxnSpPr>
            <p:spPr bwMode="auto">
              <a:xfrm flipH="1" flipV="1">
                <a:off x="7851775" y="5089525"/>
                <a:ext cx="447675" cy="665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2" name="TextBox 34816">
                <a:extLst>
                  <a:ext uri="{FF2B5EF4-FFF2-40B4-BE49-F238E27FC236}">
                    <a16:creationId xmlns:a16="http://schemas.microsoft.com/office/drawing/2014/main" id="{3C7D4852-238F-4993-90A6-2549BEE9D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0041" y="5182504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86</a:t>
                </a:r>
              </a:p>
            </p:txBody>
          </p:sp>
          <p:sp>
            <p:nvSpPr>
              <p:cNvPr id="433" name="TextBox 100">
                <a:extLst>
                  <a:ext uri="{FF2B5EF4-FFF2-40B4-BE49-F238E27FC236}">
                    <a16:creationId xmlns:a16="http://schemas.microsoft.com/office/drawing/2014/main" id="{CD68B209-F61F-4F36-A857-0896A324B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5879" y="4629263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98</a:t>
                </a:r>
              </a:p>
            </p:txBody>
          </p:sp>
          <p:sp>
            <p:nvSpPr>
              <p:cNvPr id="434" name="TextBox 101">
                <a:extLst>
                  <a:ext uri="{FF2B5EF4-FFF2-40B4-BE49-F238E27FC236}">
                    <a16:creationId xmlns:a16="http://schemas.microsoft.com/office/drawing/2014/main" id="{4FB878D1-E761-45C8-974C-B3C476ABE9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5879" y="4076022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142</a:t>
                </a:r>
              </a:p>
            </p:txBody>
          </p:sp>
          <p:sp>
            <p:nvSpPr>
              <p:cNvPr id="435" name="TextBox 34819">
                <a:extLst>
                  <a:ext uri="{FF2B5EF4-FFF2-40B4-BE49-F238E27FC236}">
                    <a16:creationId xmlns:a16="http://schemas.microsoft.com/office/drawing/2014/main" id="{F1FAB168-EA38-4234-9679-7EF63E0EB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8075" y="2692921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92</a:t>
                </a:r>
              </a:p>
            </p:txBody>
          </p:sp>
          <p:sp>
            <p:nvSpPr>
              <p:cNvPr id="436" name="TextBox 34820">
                <a:extLst>
                  <a:ext uri="{FF2B5EF4-FFF2-40B4-BE49-F238E27FC236}">
                    <a16:creationId xmlns:a16="http://schemas.microsoft.com/office/drawing/2014/main" id="{B1020738-1C67-4995-8665-873CADE52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6110" y="1955267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87</a:t>
                </a:r>
              </a:p>
            </p:txBody>
          </p:sp>
          <p:sp>
            <p:nvSpPr>
              <p:cNvPr id="437" name="TextBox 34821">
                <a:extLst>
                  <a:ext uri="{FF2B5EF4-FFF2-40B4-BE49-F238E27FC236}">
                    <a16:creationId xmlns:a16="http://schemas.microsoft.com/office/drawing/2014/main" id="{E82B0522-3DE4-42BB-A4C8-2E668B296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2664" y="5723551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90</a:t>
                </a:r>
              </a:p>
            </p:txBody>
          </p:sp>
          <p:sp>
            <p:nvSpPr>
              <p:cNvPr id="438" name="TextBox 34822">
                <a:extLst>
                  <a:ext uri="{FF2B5EF4-FFF2-40B4-BE49-F238E27FC236}">
                    <a16:creationId xmlns:a16="http://schemas.microsoft.com/office/drawing/2014/main" id="{8110E4E5-5C98-4B44-A437-06F8468FD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51768" y="4824980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85</a:t>
                </a:r>
              </a:p>
            </p:txBody>
          </p:sp>
          <p:sp>
            <p:nvSpPr>
              <p:cNvPr id="439" name="TextBox 34823">
                <a:extLst>
                  <a:ext uri="{FF2B5EF4-FFF2-40B4-BE49-F238E27FC236}">
                    <a16:creationId xmlns:a16="http://schemas.microsoft.com/office/drawing/2014/main" id="{15927BA9-D08F-4DB0-A36A-F6A6EB5AA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647" y="5029126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101</a:t>
                </a:r>
              </a:p>
            </p:txBody>
          </p:sp>
          <p:sp>
            <p:nvSpPr>
              <p:cNvPr id="440" name="TextBox 34824">
                <a:extLst>
                  <a:ext uri="{FF2B5EF4-FFF2-40B4-BE49-F238E27FC236}">
                    <a16:creationId xmlns:a16="http://schemas.microsoft.com/office/drawing/2014/main" id="{4F590C78-BE84-4BA1-A907-EDFE6919F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430" y="4047065"/>
                <a:ext cx="569743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211</a:t>
                </a:r>
              </a:p>
            </p:txBody>
          </p:sp>
          <p:sp>
            <p:nvSpPr>
              <p:cNvPr id="441" name="TextBox 34825">
                <a:extLst>
                  <a:ext uri="{FF2B5EF4-FFF2-40B4-BE49-F238E27FC236}">
                    <a16:creationId xmlns:a16="http://schemas.microsoft.com/office/drawing/2014/main" id="{F67744C1-7E64-42BC-8425-FFADA07F5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6392" y="5342532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138</a:t>
                </a:r>
              </a:p>
            </p:txBody>
          </p:sp>
          <p:sp>
            <p:nvSpPr>
              <p:cNvPr id="442" name="TextBox 34826">
                <a:extLst>
                  <a:ext uri="{FF2B5EF4-FFF2-40B4-BE49-F238E27FC236}">
                    <a16:creationId xmlns:a16="http://schemas.microsoft.com/office/drawing/2014/main" id="{B3D9860A-0521-48C6-9C5A-F536C2D39C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0632" y="4809104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146</a:t>
                </a:r>
              </a:p>
            </p:txBody>
          </p:sp>
          <p:sp>
            <p:nvSpPr>
              <p:cNvPr id="443" name="TextBox 34827">
                <a:extLst>
                  <a:ext uri="{FF2B5EF4-FFF2-40B4-BE49-F238E27FC236}">
                    <a16:creationId xmlns:a16="http://schemas.microsoft.com/office/drawing/2014/main" id="{39649703-4834-4416-AECB-D1C5564CC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107" y="4038475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97</a:t>
                </a:r>
              </a:p>
            </p:txBody>
          </p:sp>
          <p:sp>
            <p:nvSpPr>
              <p:cNvPr id="444" name="TextBox 34828">
                <a:extLst>
                  <a:ext uri="{FF2B5EF4-FFF2-40B4-BE49-F238E27FC236}">
                    <a16:creationId xmlns:a16="http://schemas.microsoft.com/office/drawing/2014/main" id="{2EC8427D-6984-4B6C-A3C2-8670B83CF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6052" y="5510814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120</a:t>
                </a:r>
              </a:p>
            </p:txBody>
          </p:sp>
          <p:sp>
            <p:nvSpPr>
              <p:cNvPr id="445" name="TextBox 34829">
                <a:extLst>
                  <a:ext uri="{FF2B5EF4-FFF2-40B4-BE49-F238E27FC236}">
                    <a16:creationId xmlns:a16="http://schemas.microsoft.com/office/drawing/2014/main" id="{731F7BF1-F644-4725-AE72-0F8E4CF6DA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9268" y="5342532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75</a:t>
                </a:r>
              </a:p>
            </p:txBody>
          </p:sp>
          <p:sp>
            <p:nvSpPr>
              <p:cNvPr id="446" name="TextBox 34830">
                <a:extLst>
                  <a:ext uri="{FF2B5EF4-FFF2-40B4-BE49-F238E27FC236}">
                    <a16:creationId xmlns:a16="http://schemas.microsoft.com/office/drawing/2014/main" id="{88EF9B0F-C275-4C61-82DB-CF85CE719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2702" y="4688445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70</a:t>
                </a:r>
              </a:p>
            </p:txBody>
          </p:sp>
          <p:sp>
            <p:nvSpPr>
              <p:cNvPr id="447" name="TextBox 34831">
                <a:extLst>
                  <a:ext uri="{FF2B5EF4-FFF2-40B4-BE49-F238E27FC236}">
                    <a16:creationId xmlns:a16="http://schemas.microsoft.com/office/drawing/2014/main" id="{50E675CC-526F-4248-9D14-8FECBFC56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103" y="4260435"/>
                <a:ext cx="553621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111</a:t>
                </a:r>
              </a:p>
            </p:txBody>
          </p:sp>
          <p:sp>
            <p:nvSpPr>
              <p:cNvPr id="448" name="TextBox 34832">
                <a:extLst>
                  <a:ext uri="{FF2B5EF4-FFF2-40B4-BE49-F238E27FC236}">
                    <a16:creationId xmlns:a16="http://schemas.microsoft.com/office/drawing/2014/main" id="{7BEDC802-CE73-4FA4-9DF6-28697F6490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521" y="3285026"/>
                <a:ext cx="569743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118</a:t>
                </a:r>
              </a:p>
            </p:txBody>
          </p:sp>
          <p:sp>
            <p:nvSpPr>
              <p:cNvPr id="449" name="TextBox 34833">
                <a:extLst>
                  <a:ext uri="{FF2B5EF4-FFF2-40B4-BE49-F238E27FC236}">
                    <a16:creationId xmlns:a16="http://schemas.microsoft.com/office/drawing/2014/main" id="{F1D3EC55-DF58-41A3-AB36-65255123B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4086" y="2600714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140</a:t>
                </a:r>
              </a:p>
            </p:txBody>
          </p:sp>
          <p:sp>
            <p:nvSpPr>
              <p:cNvPr id="450" name="TextBox 34834">
                <a:extLst>
                  <a:ext uri="{FF2B5EF4-FFF2-40B4-BE49-F238E27FC236}">
                    <a16:creationId xmlns:a16="http://schemas.microsoft.com/office/drawing/2014/main" id="{1EC32B30-5AD2-4117-A3B7-B40AE4A7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7265" y="2139680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151</a:t>
                </a:r>
              </a:p>
            </p:txBody>
          </p:sp>
          <p:sp>
            <p:nvSpPr>
              <p:cNvPr id="451" name="TextBox 34835">
                <a:extLst>
                  <a:ext uri="{FF2B5EF4-FFF2-40B4-BE49-F238E27FC236}">
                    <a16:creationId xmlns:a16="http://schemas.microsoft.com/office/drawing/2014/main" id="{40C393C3-6E78-44DB-905B-4E5A132A6D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383" y="1592666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71</a:t>
                </a:r>
              </a:p>
            </p:txBody>
          </p:sp>
          <p:sp>
            <p:nvSpPr>
              <p:cNvPr id="452" name="TextBox 34836">
                <a:extLst>
                  <a:ext uri="{FF2B5EF4-FFF2-40B4-BE49-F238E27FC236}">
                    <a16:creationId xmlns:a16="http://schemas.microsoft.com/office/drawing/2014/main" id="{96B063AC-0692-4E2E-88A0-8A7224FB3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287" y="2218171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75</a:t>
                </a:r>
              </a:p>
            </p:txBody>
          </p:sp>
          <p:sp>
            <p:nvSpPr>
              <p:cNvPr id="453" name="TextBox 34837">
                <a:extLst>
                  <a:ext uri="{FF2B5EF4-FFF2-40B4-BE49-F238E27FC236}">
                    <a16:creationId xmlns:a16="http://schemas.microsoft.com/office/drawing/2014/main" id="{BCE7DCBA-E545-49BE-ABBA-3EF0AEAD3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6283" y="1217613"/>
                <a:ext cx="947979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Oradea</a:t>
                </a:r>
              </a:p>
            </p:txBody>
          </p:sp>
          <p:sp>
            <p:nvSpPr>
              <p:cNvPr id="454" name="TextBox 34838">
                <a:extLst>
                  <a:ext uri="{FF2B5EF4-FFF2-40B4-BE49-F238E27FC236}">
                    <a16:creationId xmlns:a16="http://schemas.microsoft.com/office/drawing/2014/main" id="{0FB64774-5F4E-4890-9755-453F2C74FF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915" y="2139680"/>
                <a:ext cx="8391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Zerind</a:t>
                </a:r>
              </a:p>
            </p:txBody>
          </p:sp>
          <p:sp>
            <p:nvSpPr>
              <p:cNvPr id="455" name="TextBox 34839">
                <a:extLst>
                  <a:ext uri="{FF2B5EF4-FFF2-40B4-BE49-F238E27FC236}">
                    <a16:creationId xmlns:a16="http://schemas.microsoft.com/office/drawing/2014/main" id="{0FAC7EBA-2188-4370-9E53-392AF8551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138" y="2785127"/>
                <a:ext cx="682280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Arad</a:t>
                </a:r>
              </a:p>
            </p:txBody>
          </p:sp>
          <p:sp>
            <p:nvSpPr>
              <p:cNvPr id="456" name="TextBox 34840">
                <a:extLst>
                  <a:ext uri="{FF2B5EF4-FFF2-40B4-BE49-F238E27FC236}">
                    <a16:creationId xmlns:a16="http://schemas.microsoft.com/office/drawing/2014/main" id="{EC6FD03B-FE2A-488D-97FB-93DD3EFFF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0907" y="3614988"/>
                <a:ext cx="1168918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Timisoara</a:t>
                </a:r>
              </a:p>
            </p:txBody>
          </p:sp>
          <p:sp>
            <p:nvSpPr>
              <p:cNvPr id="457" name="TextBox 34841">
                <a:extLst>
                  <a:ext uri="{FF2B5EF4-FFF2-40B4-BE49-F238E27FC236}">
                    <a16:creationId xmlns:a16="http://schemas.microsoft.com/office/drawing/2014/main" id="{D25ACB5C-EAAE-46FC-9DDC-1BE9CEA839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462" y="4352642"/>
                <a:ext cx="754936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Lugoj</a:t>
                </a:r>
              </a:p>
            </p:txBody>
          </p:sp>
          <p:sp>
            <p:nvSpPr>
              <p:cNvPr id="458" name="TextBox 34842">
                <a:extLst>
                  <a:ext uri="{FF2B5EF4-FFF2-40B4-BE49-F238E27FC236}">
                    <a16:creationId xmlns:a16="http://schemas.microsoft.com/office/drawing/2014/main" id="{B0AA27B7-0605-4237-9017-65824A3ED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462" y="4905883"/>
                <a:ext cx="1056698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Mehadia</a:t>
                </a:r>
              </a:p>
            </p:txBody>
          </p:sp>
          <p:sp>
            <p:nvSpPr>
              <p:cNvPr id="459" name="TextBox 34843">
                <a:extLst>
                  <a:ext uri="{FF2B5EF4-FFF2-40B4-BE49-F238E27FC236}">
                    <a16:creationId xmlns:a16="http://schemas.microsoft.com/office/drawing/2014/main" id="{DB6FA502-8785-4D43-B0C2-82AD102F3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103" y="5735744"/>
                <a:ext cx="996239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Dobreta</a:t>
                </a:r>
              </a:p>
            </p:txBody>
          </p:sp>
          <p:sp>
            <p:nvSpPr>
              <p:cNvPr id="460" name="TextBox 34844">
                <a:extLst>
                  <a:ext uri="{FF2B5EF4-FFF2-40B4-BE49-F238E27FC236}">
                    <a16:creationId xmlns:a16="http://schemas.microsoft.com/office/drawing/2014/main" id="{9125523D-5FC9-4D8F-9D54-EC0F92EA25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0445" y="2785127"/>
                <a:ext cx="70646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Sibiu</a:t>
                </a:r>
              </a:p>
            </p:txBody>
          </p:sp>
          <p:sp>
            <p:nvSpPr>
              <p:cNvPr id="461" name="TextBox 34845">
                <a:extLst>
                  <a:ext uri="{FF2B5EF4-FFF2-40B4-BE49-F238E27FC236}">
                    <a16:creationId xmlns:a16="http://schemas.microsoft.com/office/drawing/2014/main" id="{F75E78B2-A905-4BF7-8A56-FEE7672F6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3393" y="2877334"/>
                <a:ext cx="1020317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Fagaras</a:t>
                </a:r>
              </a:p>
            </p:txBody>
          </p:sp>
          <p:sp>
            <p:nvSpPr>
              <p:cNvPr id="462" name="TextBox 34846">
                <a:extLst>
                  <a:ext uri="{FF2B5EF4-FFF2-40B4-BE49-F238E27FC236}">
                    <a16:creationId xmlns:a16="http://schemas.microsoft.com/office/drawing/2014/main" id="{2FF021D5-7CB6-47FA-9D15-56FE1B261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231" y="3614988"/>
                <a:ext cx="1656086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Rimnicu Vilcea</a:t>
                </a:r>
              </a:p>
            </p:txBody>
          </p:sp>
          <p:sp>
            <p:nvSpPr>
              <p:cNvPr id="463" name="TextBox 95">
                <a:extLst>
                  <a:ext uri="{FF2B5EF4-FFF2-40B4-BE49-F238E27FC236}">
                    <a16:creationId xmlns:a16="http://schemas.microsoft.com/office/drawing/2014/main" id="{2310956E-1785-4C8F-968F-42A481F5F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589" y="4256833"/>
                <a:ext cx="814970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Pitesti</a:t>
                </a:r>
              </a:p>
            </p:txBody>
          </p:sp>
          <p:sp>
            <p:nvSpPr>
              <p:cNvPr id="464" name="TextBox 97">
                <a:extLst>
                  <a:ext uri="{FF2B5EF4-FFF2-40B4-BE49-F238E27FC236}">
                    <a16:creationId xmlns:a16="http://schemas.microsoft.com/office/drawing/2014/main" id="{DF76E7A7-EB1E-42C7-B3CF-816D9F4DE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8017" y="5920157"/>
                <a:ext cx="971949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Cralova</a:t>
                </a:r>
              </a:p>
            </p:txBody>
          </p:sp>
          <p:sp>
            <p:nvSpPr>
              <p:cNvPr id="465" name="TextBox 98">
                <a:extLst>
                  <a:ext uri="{FF2B5EF4-FFF2-40B4-BE49-F238E27FC236}">
                    <a16:creationId xmlns:a16="http://schemas.microsoft.com/office/drawing/2014/main" id="{715E677A-5E6D-4274-B28B-8FFF581AB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5127" y="5366917"/>
                <a:ext cx="1201481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Bucharest</a:t>
                </a:r>
              </a:p>
            </p:txBody>
          </p:sp>
          <p:sp>
            <p:nvSpPr>
              <p:cNvPr id="466" name="TextBox 99">
                <a:extLst>
                  <a:ext uri="{FF2B5EF4-FFF2-40B4-BE49-F238E27FC236}">
                    <a16:creationId xmlns:a16="http://schemas.microsoft.com/office/drawing/2014/main" id="{BBBD93DC-63A3-4903-BFC5-639267777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4145" y="6104571"/>
                <a:ext cx="923689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Giurgiu</a:t>
                </a:r>
              </a:p>
            </p:txBody>
          </p:sp>
          <p:sp>
            <p:nvSpPr>
              <p:cNvPr id="467" name="TextBox 102">
                <a:extLst>
                  <a:ext uri="{FF2B5EF4-FFF2-40B4-BE49-F238E27FC236}">
                    <a16:creationId xmlns:a16="http://schemas.microsoft.com/office/drawing/2014/main" id="{A6B87184-980F-47C8-A9F9-70897DC91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6652" y="4998090"/>
                <a:ext cx="1008013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Urziceni</a:t>
                </a:r>
              </a:p>
            </p:txBody>
          </p:sp>
          <p:sp>
            <p:nvSpPr>
              <p:cNvPr id="468" name="TextBox 103">
                <a:extLst>
                  <a:ext uri="{FF2B5EF4-FFF2-40B4-BE49-F238E27FC236}">
                    <a16:creationId xmlns:a16="http://schemas.microsoft.com/office/drawing/2014/main" id="{D78EC64E-40B0-4F94-B066-57A6A5486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6341" y="1586440"/>
                <a:ext cx="863232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Neamt</a:t>
                </a:r>
              </a:p>
            </p:txBody>
          </p:sp>
          <p:sp>
            <p:nvSpPr>
              <p:cNvPr id="469" name="TextBox 104">
                <a:extLst>
                  <a:ext uri="{FF2B5EF4-FFF2-40B4-BE49-F238E27FC236}">
                    <a16:creationId xmlns:a16="http://schemas.microsoft.com/office/drawing/2014/main" id="{02FEFC16-9DBE-4B7E-937F-0044DFE1FA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3682" y="2324094"/>
                <a:ext cx="561470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Iasi</a:t>
                </a:r>
              </a:p>
            </p:txBody>
          </p:sp>
          <p:sp>
            <p:nvSpPr>
              <p:cNvPr id="470" name="TextBox 105">
                <a:extLst>
                  <a:ext uri="{FF2B5EF4-FFF2-40B4-BE49-F238E27FC236}">
                    <a16:creationId xmlns:a16="http://schemas.microsoft.com/office/drawing/2014/main" id="{500E9681-D3C6-4941-9B87-329E86175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6862" y="3338368"/>
                <a:ext cx="814471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Vaslui</a:t>
                </a:r>
              </a:p>
            </p:txBody>
          </p:sp>
          <p:sp>
            <p:nvSpPr>
              <p:cNvPr id="471" name="TextBox 106">
                <a:extLst>
                  <a:ext uri="{FF2B5EF4-FFF2-40B4-BE49-F238E27FC236}">
                    <a16:creationId xmlns:a16="http://schemas.microsoft.com/office/drawing/2014/main" id="{96A71325-F95C-4422-A7ED-A4923DAAA3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5648" y="4721470"/>
                <a:ext cx="959752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Hirsova</a:t>
                </a:r>
              </a:p>
            </p:txBody>
          </p:sp>
          <p:sp>
            <p:nvSpPr>
              <p:cNvPr id="472" name="TextBox 107">
                <a:extLst>
                  <a:ext uri="{FF2B5EF4-FFF2-40B4-BE49-F238E27FC236}">
                    <a16:creationId xmlns:a16="http://schemas.microsoft.com/office/drawing/2014/main" id="{BBE910DB-6F2A-4629-A0B1-539E75450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7844" y="5916555"/>
                <a:ext cx="79089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Eforie</a:t>
                </a:r>
              </a:p>
            </p:txBody>
          </p:sp>
          <p:sp>
            <p:nvSpPr>
              <p:cNvPr id="473" name="TextBox 142">
                <a:extLst>
                  <a:ext uri="{FF2B5EF4-FFF2-40B4-BE49-F238E27FC236}">
                    <a16:creationId xmlns:a16="http://schemas.microsoft.com/office/drawing/2014/main" id="{E12DA3B9-B04D-43F1-9517-4BB81272D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628" y="3003372"/>
                <a:ext cx="384342" cy="307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99</a:t>
                </a:r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ADE10030-0A6D-4AEB-8C80-788381EAA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525" y="2605088"/>
                <a:ext cx="381000" cy="381000"/>
              </a:xfrm>
              <a:prstGeom prst="ellips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A1E5CAA4-CB62-495C-976C-20087407C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5167313"/>
                <a:ext cx="381000" cy="38100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6" name="TextBox 142">
                <a:extLst>
                  <a:ext uri="{FF2B5EF4-FFF2-40B4-BE49-F238E27FC236}">
                    <a16:creationId xmlns:a16="http://schemas.microsoft.com/office/drawing/2014/main" id="{374F1828-5C80-4F03-88AC-634364ACA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0803" y="3594768"/>
                <a:ext cx="3843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80</a:t>
                </a:r>
              </a:p>
            </p:txBody>
          </p:sp>
        </p:grpSp>
        <p:sp>
          <p:nvSpPr>
            <p:cNvPr id="385" name="TextBox 3">
              <a:extLst>
                <a:ext uri="{FF2B5EF4-FFF2-40B4-BE49-F238E27FC236}">
                  <a16:creationId xmlns:a16="http://schemas.microsoft.com/office/drawing/2014/main" id="{B63E8453-02FF-4295-BADB-006F2129B4C3}"/>
                </a:ext>
              </a:extLst>
            </p:cNvPr>
            <p:cNvSpPr txBox="1"/>
            <p:nvPr/>
          </p:nvSpPr>
          <p:spPr>
            <a:xfrm>
              <a:off x="4614134" y="1958636"/>
              <a:ext cx="2211858" cy="54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 b="1" dirty="0">
                  <a:latin typeface="Georgia" panose="02040502050405020303" pitchFamily="18" charset="0"/>
                </a:rPr>
                <a:t>Start state</a:t>
              </a:r>
            </a:p>
          </p:txBody>
        </p:sp>
        <p:sp>
          <p:nvSpPr>
            <p:cNvPr id="386" name="TextBox 92">
              <a:extLst>
                <a:ext uri="{FF2B5EF4-FFF2-40B4-BE49-F238E27FC236}">
                  <a16:creationId xmlns:a16="http://schemas.microsoft.com/office/drawing/2014/main" id="{DEABD54B-1416-432D-BC1D-EC990C6529B6}"/>
                </a:ext>
              </a:extLst>
            </p:cNvPr>
            <p:cNvSpPr txBox="1"/>
            <p:nvPr/>
          </p:nvSpPr>
          <p:spPr>
            <a:xfrm>
              <a:off x="6774255" y="3340640"/>
              <a:ext cx="1933246" cy="54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 b="1" dirty="0">
                  <a:latin typeface="Georgia" panose="02040502050405020303" pitchFamily="18" charset="0"/>
                </a:rPr>
                <a:t>Goal state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C681D12B-1A10-4713-92E9-85EBA24E0F36}"/>
                </a:ext>
              </a:extLst>
            </p:cNvPr>
            <p:cNvCxnSpPr>
              <a:cxnSpLocks/>
              <a:stCxn id="385" idx="2"/>
              <a:endCxn id="474" idx="7"/>
            </p:cNvCxnSpPr>
            <p:nvPr/>
          </p:nvCxnSpPr>
          <p:spPr>
            <a:xfrm flipH="1">
              <a:off x="2629460" y="2500043"/>
              <a:ext cx="3090604" cy="284073"/>
            </a:xfrm>
            <a:prstGeom prst="straightConnector1">
              <a:avLst/>
            </a:prstGeom>
            <a:ln w="25400">
              <a:solidFill>
                <a:srgbClr val="008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1BE28344-BA74-40CE-973C-E5316003EB2F}"/>
                </a:ext>
              </a:extLst>
            </p:cNvPr>
            <p:cNvCxnSpPr>
              <a:cxnSpLocks/>
              <a:stCxn id="386" idx="2"/>
              <a:endCxn id="475" idx="7"/>
            </p:cNvCxnSpPr>
            <p:nvPr/>
          </p:nvCxnSpPr>
          <p:spPr>
            <a:xfrm flipH="1">
              <a:off x="7436410" y="3882047"/>
              <a:ext cx="304467" cy="14642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9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05" name="Rectangle 2">
            <a:extLst>
              <a:ext uri="{FF2B5EF4-FFF2-40B4-BE49-F238E27FC236}">
                <a16:creationId xmlns:a16="http://schemas.microsoft.com/office/drawing/2014/main" id="{ED50389A-0969-4565-9D9B-313FC6F9A283}"/>
              </a:ext>
            </a:extLst>
          </p:cNvPr>
          <p:cNvSpPr txBox="1">
            <a:spLocks noChangeArrowheads="1"/>
          </p:cNvSpPr>
          <p:nvPr/>
        </p:nvSpPr>
        <p:spPr>
          <a:xfrm>
            <a:off x="465337" y="1093319"/>
            <a:ext cx="10515600" cy="558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1800" b="1" dirty="0">
                <a:latin typeface="Georgia" panose="02040502050405020303" pitchFamily="18" charset="0"/>
              </a:rPr>
              <a:t>Example: Romania</a:t>
            </a: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938A5D6A-5299-4A79-968D-E9851CA5662F}"/>
              </a:ext>
            </a:extLst>
          </p:cNvPr>
          <p:cNvGrpSpPr/>
          <p:nvPr/>
        </p:nvGrpSpPr>
        <p:grpSpPr>
          <a:xfrm>
            <a:off x="5478310" y="1439062"/>
            <a:ext cx="6550933" cy="4257515"/>
            <a:chOff x="92398" y="953602"/>
            <a:chExt cx="10355733" cy="7933457"/>
          </a:xfrm>
        </p:grpSpPr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0E29BA2D-84EB-4D7D-8DDF-DCE34A623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3869" y="1340845"/>
              <a:ext cx="8704262" cy="5259387"/>
              <a:chOff x="211138" y="1217613"/>
              <a:chExt cx="8704262" cy="5259387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7C461444-B24C-442C-835B-1E7BDD1AD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963" y="1436688"/>
                <a:ext cx="207962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4AA9C60C-5BBB-4888-9C25-2C05CCAEF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425" y="2047875"/>
                <a:ext cx="207963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AEC50EC4-8A1A-4EA0-9F0C-7FA6216DD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50" y="2692400"/>
                <a:ext cx="206375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F5B5BEE7-22E1-439E-97D9-5554B9914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50" y="3960813"/>
                <a:ext cx="206375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F212A42-2558-4AF4-B900-54D59AEF4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3219450"/>
                <a:ext cx="207963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8B8C5217-BB65-4A40-908B-BAD0D0193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150" y="4421188"/>
                <a:ext cx="207963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9B4B7B85-9887-49CB-BE7A-1C3B4BEB8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875" y="3330575"/>
                <a:ext cx="207963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2D48DAD2-F9D6-46B1-B944-3F6C09C06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688" y="3941763"/>
                <a:ext cx="207962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FFE11DEF-A470-4C4F-9A0D-EFE334393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7200" y="2430463"/>
                <a:ext cx="207963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773766E3-66B8-40D1-ADFE-B92235C07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3575" y="1973263"/>
                <a:ext cx="206375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C413347C-1A92-45E5-A004-F2BE35458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5738" y="4883150"/>
                <a:ext cx="207962" cy="206375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F933124E-AA3A-4F83-A95F-05E3D5784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8963" y="5251450"/>
                <a:ext cx="207962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6437CF5E-E33B-436F-BE10-B3B1227CB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9650" y="3413125"/>
                <a:ext cx="207963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A483BF64-C050-419F-981B-28D289879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338" y="6099175"/>
                <a:ext cx="207962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67056CA6-EBE6-4C3C-8785-9CB5FDA2C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8588" y="4883150"/>
                <a:ext cx="206375" cy="206375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CA5C5C3-34D8-41AE-8C6B-2120E22B5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4675" y="5754688"/>
                <a:ext cx="207963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110BC663-2C1E-43F3-A451-8C51ED757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900" y="5662613"/>
                <a:ext cx="207963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75A80A7A-E3C7-48B8-B9B5-0F13C1B70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5053013"/>
                <a:ext cx="207963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5503302-8128-454C-9B7A-B6CC27B40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125" y="4629150"/>
                <a:ext cx="207963" cy="207963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96BEF130-864F-442A-98FE-E3C272A48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613" y="5827713"/>
                <a:ext cx="207962" cy="207962"/>
              </a:xfrm>
              <a:prstGeom prst="rect">
                <a:avLst/>
              </a:prstGeom>
              <a:solidFill>
                <a:srgbClr val="7F7F7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85853114-06D3-42EE-B8CC-2195F32C08D0}"/>
                  </a:ext>
                </a:extLst>
              </p:cNvPr>
              <p:cNvCxnSpPr>
                <a:cxnSpLocks noChangeShapeType="1"/>
                <a:stCxn id="391" idx="0"/>
                <a:endCxn id="390" idx="2"/>
              </p:cNvCxnSpPr>
              <p:nvPr/>
            </p:nvCxnSpPr>
            <p:spPr bwMode="auto">
              <a:xfrm flipV="1">
                <a:off x="960438" y="2255838"/>
                <a:ext cx="257175" cy="4365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56C6B582-E2E2-4FB1-85D1-12135E6594E9}"/>
                  </a:ext>
                </a:extLst>
              </p:cNvPr>
              <p:cNvCxnSpPr>
                <a:cxnSpLocks noChangeShapeType="1"/>
                <a:stCxn id="390" idx="0"/>
                <a:endCxn id="389" idx="2"/>
              </p:cNvCxnSpPr>
              <p:nvPr/>
            </p:nvCxnSpPr>
            <p:spPr bwMode="auto">
              <a:xfrm flipV="1">
                <a:off x="1217613" y="1644650"/>
                <a:ext cx="365125" cy="403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92F473-4690-4A8C-9C09-FAE7D85B922C}"/>
                  </a:ext>
                </a:extLst>
              </p:cNvPr>
              <p:cNvCxnSpPr>
                <a:cxnSpLocks noChangeShapeType="1"/>
                <a:stCxn id="393" idx="0"/>
                <a:endCxn id="389" idx="2"/>
              </p:cNvCxnSpPr>
              <p:nvPr/>
            </p:nvCxnSpPr>
            <p:spPr bwMode="auto">
              <a:xfrm flipH="1" flipV="1">
                <a:off x="1582738" y="1644650"/>
                <a:ext cx="1162050" cy="157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4E6CF0B-3904-479D-AE39-442C78D40BBA}"/>
                  </a:ext>
                </a:extLst>
              </p:cNvPr>
              <p:cNvCxnSpPr>
                <a:cxnSpLocks noChangeShapeType="1"/>
                <a:stCxn id="391" idx="3"/>
                <a:endCxn id="393" idx="1"/>
              </p:cNvCxnSpPr>
              <p:nvPr/>
            </p:nvCxnSpPr>
            <p:spPr bwMode="auto">
              <a:xfrm>
                <a:off x="1063625" y="2797175"/>
                <a:ext cx="1577975" cy="5270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ADB007C8-B464-428D-B92C-1FA54D3617C7}"/>
                  </a:ext>
                </a:extLst>
              </p:cNvPr>
              <p:cNvCxnSpPr>
                <a:cxnSpLocks noChangeShapeType="1"/>
                <a:stCxn id="396" idx="0"/>
                <a:endCxn id="393" idx="2"/>
              </p:cNvCxnSpPr>
              <p:nvPr/>
            </p:nvCxnSpPr>
            <p:spPr bwMode="auto">
              <a:xfrm flipH="1" flipV="1">
                <a:off x="2744788" y="3427413"/>
                <a:ext cx="447675" cy="5143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17112953-F298-4F21-99B0-80775961B810}"/>
                  </a:ext>
                </a:extLst>
              </p:cNvPr>
              <p:cNvCxnSpPr>
                <a:cxnSpLocks noChangeShapeType="1"/>
                <a:stCxn id="393" idx="3"/>
                <a:endCxn id="395" idx="1"/>
              </p:cNvCxnSpPr>
              <p:nvPr/>
            </p:nvCxnSpPr>
            <p:spPr bwMode="auto">
              <a:xfrm>
                <a:off x="2849563" y="3324225"/>
                <a:ext cx="1357312" cy="109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5D16CA3C-DB69-4AD0-9542-944764B5BA26}"/>
                  </a:ext>
                </a:extLst>
              </p:cNvPr>
              <p:cNvCxnSpPr>
                <a:cxnSpLocks noChangeShapeType="1"/>
                <a:stCxn id="392" idx="0"/>
                <a:endCxn id="391" idx="2"/>
              </p:cNvCxnSpPr>
              <p:nvPr/>
            </p:nvCxnSpPr>
            <p:spPr bwMode="auto">
              <a:xfrm flipV="1">
                <a:off x="960438" y="2900363"/>
                <a:ext cx="0" cy="1060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90F757E-1B4F-4144-A7E1-13CEEBD02B1D}"/>
                  </a:ext>
                </a:extLst>
              </p:cNvPr>
              <p:cNvCxnSpPr>
                <a:cxnSpLocks noChangeShapeType="1"/>
                <a:stCxn id="392" idx="3"/>
                <a:endCxn id="394" idx="1"/>
              </p:cNvCxnSpPr>
              <p:nvPr/>
            </p:nvCxnSpPr>
            <p:spPr bwMode="auto">
              <a:xfrm>
                <a:off x="1063625" y="4064000"/>
                <a:ext cx="898525" cy="4619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1E7F97D6-2F5E-4D43-92AE-C8C74141CBD4}"/>
                  </a:ext>
                </a:extLst>
              </p:cNvPr>
              <p:cNvCxnSpPr>
                <a:cxnSpLocks noChangeShapeType="1"/>
                <a:stCxn id="406" idx="0"/>
                <a:endCxn id="394" idx="2"/>
              </p:cNvCxnSpPr>
              <p:nvPr/>
            </p:nvCxnSpPr>
            <p:spPr bwMode="auto">
              <a:xfrm flipH="1" flipV="1">
                <a:off x="2066925" y="4629150"/>
                <a:ext cx="68263" cy="4238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6204C893-DF0A-4BA1-96E3-08E1AC78DA7B}"/>
                  </a:ext>
                </a:extLst>
              </p:cNvPr>
              <p:cNvCxnSpPr>
                <a:cxnSpLocks noChangeShapeType="1"/>
                <a:stCxn id="405" idx="0"/>
                <a:endCxn id="406" idx="2"/>
              </p:cNvCxnSpPr>
              <p:nvPr/>
            </p:nvCxnSpPr>
            <p:spPr bwMode="auto">
              <a:xfrm flipV="1">
                <a:off x="2098675" y="5260975"/>
                <a:ext cx="36513" cy="4016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5DDAEC1B-897F-41D4-A17D-BD9452768313}"/>
                  </a:ext>
                </a:extLst>
              </p:cNvPr>
              <p:cNvCxnSpPr>
                <a:cxnSpLocks noChangeShapeType="1"/>
                <a:stCxn id="408" idx="1"/>
                <a:endCxn id="405" idx="3"/>
              </p:cNvCxnSpPr>
              <p:nvPr/>
            </p:nvCxnSpPr>
            <p:spPr bwMode="auto">
              <a:xfrm flipH="1" flipV="1">
                <a:off x="2201863" y="5765800"/>
                <a:ext cx="1174750" cy="1666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6B8D0A42-9570-4948-9FE4-32D9E4A33C71}"/>
                  </a:ext>
                </a:extLst>
              </p:cNvPr>
              <p:cNvCxnSpPr>
                <a:cxnSpLocks noChangeShapeType="1"/>
                <a:stCxn id="408" idx="0"/>
                <a:endCxn id="396" idx="2"/>
              </p:cNvCxnSpPr>
              <p:nvPr/>
            </p:nvCxnSpPr>
            <p:spPr bwMode="auto">
              <a:xfrm flipH="1" flipV="1">
                <a:off x="3192463" y="4149725"/>
                <a:ext cx="288925" cy="16779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3E8664B-606B-4754-BC77-3BAB4F668EDA}"/>
                  </a:ext>
                </a:extLst>
              </p:cNvPr>
              <p:cNvCxnSpPr>
                <a:cxnSpLocks noChangeShapeType="1"/>
                <a:stCxn id="407" idx="1"/>
                <a:endCxn id="396" idx="3"/>
              </p:cNvCxnSpPr>
              <p:nvPr/>
            </p:nvCxnSpPr>
            <p:spPr bwMode="auto">
              <a:xfrm flipH="1" flipV="1">
                <a:off x="3295650" y="4044950"/>
                <a:ext cx="1133475" cy="6889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A018E91-DBA7-4696-B5D4-8E4BC6C0C180}"/>
                  </a:ext>
                </a:extLst>
              </p:cNvPr>
              <p:cNvCxnSpPr>
                <a:cxnSpLocks noChangeShapeType="1"/>
                <a:stCxn id="408" idx="3"/>
                <a:endCxn id="407" idx="2"/>
              </p:cNvCxnSpPr>
              <p:nvPr/>
            </p:nvCxnSpPr>
            <p:spPr bwMode="auto">
              <a:xfrm flipV="1">
                <a:off x="3584575" y="4837113"/>
                <a:ext cx="947738" cy="10953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F685B542-CA68-499A-88F4-7C79390821A7}"/>
                  </a:ext>
                </a:extLst>
              </p:cNvPr>
              <p:cNvCxnSpPr>
                <a:cxnSpLocks noChangeShapeType="1"/>
                <a:stCxn id="400" idx="1"/>
                <a:endCxn id="407" idx="3"/>
              </p:cNvCxnSpPr>
              <p:nvPr/>
            </p:nvCxnSpPr>
            <p:spPr bwMode="auto">
              <a:xfrm flipH="1" flipV="1">
                <a:off x="4637088" y="4733925"/>
                <a:ext cx="1031875" cy="6207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B206965-B66A-4181-899C-4191C780A98E}"/>
                  </a:ext>
                </a:extLst>
              </p:cNvPr>
              <p:cNvCxnSpPr>
                <a:cxnSpLocks noChangeShapeType="1"/>
                <a:stCxn id="400" idx="0"/>
                <a:endCxn id="395" idx="3"/>
              </p:cNvCxnSpPr>
              <p:nvPr/>
            </p:nvCxnSpPr>
            <p:spPr bwMode="auto">
              <a:xfrm flipH="1" flipV="1">
                <a:off x="4414838" y="3433763"/>
                <a:ext cx="1358900" cy="18176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B270BD39-D9D3-4903-A120-BE8014051468}"/>
                  </a:ext>
                </a:extLst>
              </p:cNvPr>
              <p:cNvCxnSpPr>
                <a:cxnSpLocks noChangeShapeType="1"/>
                <a:stCxn id="402" idx="0"/>
                <a:endCxn id="400" idx="2"/>
              </p:cNvCxnSpPr>
              <p:nvPr/>
            </p:nvCxnSpPr>
            <p:spPr bwMode="auto">
              <a:xfrm flipV="1">
                <a:off x="5343525" y="5459413"/>
                <a:ext cx="430213" cy="6397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2D805E3-A6CD-425D-BB18-46C4C998E830}"/>
                  </a:ext>
                </a:extLst>
              </p:cNvPr>
              <p:cNvCxnSpPr>
                <a:cxnSpLocks noChangeShapeType="1"/>
                <a:stCxn id="400" idx="3"/>
                <a:endCxn id="399" idx="1"/>
              </p:cNvCxnSpPr>
              <p:nvPr/>
            </p:nvCxnSpPr>
            <p:spPr bwMode="auto">
              <a:xfrm flipV="1">
                <a:off x="5876925" y="4986338"/>
                <a:ext cx="658813" cy="368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AE299A68-88ED-43A8-9184-B17B4EAB8F8B}"/>
                  </a:ext>
                </a:extLst>
              </p:cNvPr>
              <p:cNvCxnSpPr>
                <a:cxnSpLocks noChangeShapeType="1"/>
                <a:stCxn id="397" idx="1"/>
                <a:endCxn id="398" idx="3"/>
              </p:cNvCxnSpPr>
              <p:nvPr/>
            </p:nvCxnSpPr>
            <p:spPr bwMode="auto">
              <a:xfrm flipH="1" flipV="1">
                <a:off x="5949950" y="2078038"/>
                <a:ext cx="857250" cy="4556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5620E110-6D29-432E-ADD1-C1B6458276AD}"/>
                  </a:ext>
                </a:extLst>
              </p:cNvPr>
              <p:cNvCxnSpPr>
                <a:cxnSpLocks noChangeShapeType="1"/>
                <a:stCxn id="401" idx="0"/>
                <a:endCxn id="397" idx="2"/>
              </p:cNvCxnSpPr>
              <p:nvPr/>
            </p:nvCxnSpPr>
            <p:spPr bwMode="auto">
              <a:xfrm flipH="1" flipV="1">
                <a:off x="6910388" y="2638425"/>
                <a:ext cx="554037" cy="7747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8A372A44-E21C-43FD-8AE3-204C56AED571}"/>
                  </a:ext>
                </a:extLst>
              </p:cNvPr>
              <p:cNvCxnSpPr>
                <a:cxnSpLocks noChangeShapeType="1"/>
                <a:stCxn id="399" idx="0"/>
                <a:endCxn id="401" idx="2"/>
              </p:cNvCxnSpPr>
              <p:nvPr/>
            </p:nvCxnSpPr>
            <p:spPr bwMode="auto">
              <a:xfrm flipV="1">
                <a:off x="6638925" y="3621088"/>
                <a:ext cx="825500" cy="12620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435811AF-D130-4C0F-98BA-A51C217794A5}"/>
                  </a:ext>
                </a:extLst>
              </p:cNvPr>
              <p:cNvCxnSpPr>
                <a:cxnSpLocks noChangeShapeType="1"/>
                <a:stCxn id="399" idx="3"/>
                <a:endCxn id="403" idx="1"/>
              </p:cNvCxnSpPr>
              <p:nvPr/>
            </p:nvCxnSpPr>
            <p:spPr bwMode="auto">
              <a:xfrm>
                <a:off x="6743700" y="4986338"/>
                <a:ext cx="1004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58C7D11-C92B-4085-954F-CFD4BA33831A}"/>
                  </a:ext>
                </a:extLst>
              </p:cNvPr>
              <p:cNvCxnSpPr>
                <a:cxnSpLocks noChangeShapeType="1"/>
                <a:stCxn id="404" idx="0"/>
                <a:endCxn id="403" idx="2"/>
              </p:cNvCxnSpPr>
              <p:nvPr/>
            </p:nvCxnSpPr>
            <p:spPr bwMode="auto">
              <a:xfrm flipH="1" flipV="1">
                <a:off x="7851775" y="5089525"/>
                <a:ext cx="447675" cy="665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2" name="TextBox 34816">
                <a:extLst>
                  <a:ext uri="{FF2B5EF4-FFF2-40B4-BE49-F238E27FC236}">
                    <a16:creationId xmlns:a16="http://schemas.microsoft.com/office/drawing/2014/main" id="{3C7D4852-238F-4993-90A6-2549BEE9D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0041" y="5182504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86</a:t>
                </a:r>
              </a:p>
            </p:txBody>
          </p:sp>
          <p:sp>
            <p:nvSpPr>
              <p:cNvPr id="433" name="TextBox 100">
                <a:extLst>
                  <a:ext uri="{FF2B5EF4-FFF2-40B4-BE49-F238E27FC236}">
                    <a16:creationId xmlns:a16="http://schemas.microsoft.com/office/drawing/2014/main" id="{CD68B209-F61F-4F36-A857-0896A324B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5879" y="4629263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98</a:t>
                </a:r>
              </a:p>
            </p:txBody>
          </p:sp>
          <p:sp>
            <p:nvSpPr>
              <p:cNvPr id="434" name="TextBox 101">
                <a:extLst>
                  <a:ext uri="{FF2B5EF4-FFF2-40B4-BE49-F238E27FC236}">
                    <a16:creationId xmlns:a16="http://schemas.microsoft.com/office/drawing/2014/main" id="{4FB878D1-E761-45C8-974C-B3C476ABE9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5879" y="4076022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142</a:t>
                </a:r>
              </a:p>
            </p:txBody>
          </p:sp>
          <p:sp>
            <p:nvSpPr>
              <p:cNvPr id="435" name="TextBox 34819">
                <a:extLst>
                  <a:ext uri="{FF2B5EF4-FFF2-40B4-BE49-F238E27FC236}">
                    <a16:creationId xmlns:a16="http://schemas.microsoft.com/office/drawing/2014/main" id="{F1FAB168-EA38-4234-9679-7EF63E0EB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8075" y="2692921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92</a:t>
                </a:r>
              </a:p>
            </p:txBody>
          </p:sp>
          <p:sp>
            <p:nvSpPr>
              <p:cNvPr id="436" name="TextBox 34820">
                <a:extLst>
                  <a:ext uri="{FF2B5EF4-FFF2-40B4-BE49-F238E27FC236}">
                    <a16:creationId xmlns:a16="http://schemas.microsoft.com/office/drawing/2014/main" id="{B1020738-1C67-4995-8665-873CADE52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6110" y="1955267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87</a:t>
                </a:r>
              </a:p>
            </p:txBody>
          </p:sp>
          <p:sp>
            <p:nvSpPr>
              <p:cNvPr id="437" name="TextBox 34821">
                <a:extLst>
                  <a:ext uri="{FF2B5EF4-FFF2-40B4-BE49-F238E27FC236}">
                    <a16:creationId xmlns:a16="http://schemas.microsoft.com/office/drawing/2014/main" id="{E82B0522-3DE4-42BB-A4C8-2E668B296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2664" y="5723551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90</a:t>
                </a:r>
              </a:p>
            </p:txBody>
          </p:sp>
          <p:sp>
            <p:nvSpPr>
              <p:cNvPr id="438" name="TextBox 34822">
                <a:extLst>
                  <a:ext uri="{FF2B5EF4-FFF2-40B4-BE49-F238E27FC236}">
                    <a16:creationId xmlns:a16="http://schemas.microsoft.com/office/drawing/2014/main" id="{8110E4E5-5C98-4B44-A437-06F8468FD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51768" y="4824980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85</a:t>
                </a:r>
              </a:p>
            </p:txBody>
          </p:sp>
          <p:sp>
            <p:nvSpPr>
              <p:cNvPr id="439" name="TextBox 34823">
                <a:extLst>
                  <a:ext uri="{FF2B5EF4-FFF2-40B4-BE49-F238E27FC236}">
                    <a16:creationId xmlns:a16="http://schemas.microsoft.com/office/drawing/2014/main" id="{15927BA9-D08F-4DB0-A36A-F6A6EB5AA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647" y="5029126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101</a:t>
                </a:r>
              </a:p>
            </p:txBody>
          </p:sp>
          <p:sp>
            <p:nvSpPr>
              <p:cNvPr id="440" name="TextBox 34824">
                <a:extLst>
                  <a:ext uri="{FF2B5EF4-FFF2-40B4-BE49-F238E27FC236}">
                    <a16:creationId xmlns:a16="http://schemas.microsoft.com/office/drawing/2014/main" id="{4F590C78-BE84-4BA1-A907-EDFE6919F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430" y="4047065"/>
                <a:ext cx="569743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211</a:t>
                </a:r>
              </a:p>
            </p:txBody>
          </p:sp>
          <p:sp>
            <p:nvSpPr>
              <p:cNvPr id="441" name="TextBox 34825">
                <a:extLst>
                  <a:ext uri="{FF2B5EF4-FFF2-40B4-BE49-F238E27FC236}">
                    <a16:creationId xmlns:a16="http://schemas.microsoft.com/office/drawing/2014/main" id="{F67744C1-7E64-42BC-8425-FFADA07F5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6392" y="5342532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138</a:t>
                </a:r>
              </a:p>
            </p:txBody>
          </p:sp>
          <p:sp>
            <p:nvSpPr>
              <p:cNvPr id="442" name="TextBox 34826">
                <a:extLst>
                  <a:ext uri="{FF2B5EF4-FFF2-40B4-BE49-F238E27FC236}">
                    <a16:creationId xmlns:a16="http://schemas.microsoft.com/office/drawing/2014/main" id="{B3D9860A-0521-48C6-9C5A-F536C2D39C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0632" y="4809104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146</a:t>
                </a:r>
              </a:p>
            </p:txBody>
          </p:sp>
          <p:sp>
            <p:nvSpPr>
              <p:cNvPr id="443" name="TextBox 34827">
                <a:extLst>
                  <a:ext uri="{FF2B5EF4-FFF2-40B4-BE49-F238E27FC236}">
                    <a16:creationId xmlns:a16="http://schemas.microsoft.com/office/drawing/2014/main" id="{39649703-4834-4416-AECB-D1C5564CC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107" y="4038475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97</a:t>
                </a:r>
              </a:p>
            </p:txBody>
          </p:sp>
          <p:sp>
            <p:nvSpPr>
              <p:cNvPr id="444" name="TextBox 34828">
                <a:extLst>
                  <a:ext uri="{FF2B5EF4-FFF2-40B4-BE49-F238E27FC236}">
                    <a16:creationId xmlns:a16="http://schemas.microsoft.com/office/drawing/2014/main" id="{2EC8427D-6984-4B6C-A3C2-8670B83CF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6052" y="5510814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120</a:t>
                </a:r>
              </a:p>
            </p:txBody>
          </p:sp>
          <p:sp>
            <p:nvSpPr>
              <p:cNvPr id="445" name="TextBox 34829">
                <a:extLst>
                  <a:ext uri="{FF2B5EF4-FFF2-40B4-BE49-F238E27FC236}">
                    <a16:creationId xmlns:a16="http://schemas.microsoft.com/office/drawing/2014/main" id="{731F7BF1-F644-4725-AE72-0F8E4CF6DA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9268" y="5342532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75</a:t>
                </a:r>
              </a:p>
            </p:txBody>
          </p:sp>
          <p:sp>
            <p:nvSpPr>
              <p:cNvPr id="446" name="TextBox 34830">
                <a:extLst>
                  <a:ext uri="{FF2B5EF4-FFF2-40B4-BE49-F238E27FC236}">
                    <a16:creationId xmlns:a16="http://schemas.microsoft.com/office/drawing/2014/main" id="{88EF9B0F-C275-4C61-82DB-CF85CE719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2702" y="4688445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70</a:t>
                </a:r>
              </a:p>
            </p:txBody>
          </p:sp>
          <p:sp>
            <p:nvSpPr>
              <p:cNvPr id="447" name="TextBox 34831">
                <a:extLst>
                  <a:ext uri="{FF2B5EF4-FFF2-40B4-BE49-F238E27FC236}">
                    <a16:creationId xmlns:a16="http://schemas.microsoft.com/office/drawing/2014/main" id="{50E675CC-526F-4248-9D14-8FECBFC56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103" y="4260435"/>
                <a:ext cx="553621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111</a:t>
                </a:r>
              </a:p>
            </p:txBody>
          </p:sp>
          <p:sp>
            <p:nvSpPr>
              <p:cNvPr id="448" name="TextBox 34832">
                <a:extLst>
                  <a:ext uri="{FF2B5EF4-FFF2-40B4-BE49-F238E27FC236}">
                    <a16:creationId xmlns:a16="http://schemas.microsoft.com/office/drawing/2014/main" id="{7BEDC802-CE73-4FA4-9DF6-28697F6490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521" y="3285026"/>
                <a:ext cx="569743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118</a:t>
                </a:r>
              </a:p>
            </p:txBody>
          </p:sp>
          <p:sp>
            <p:nvSpPr>
              <p:cNvPr id="449" name="TextBox 34833">
                <a:extLst>
                  <a:ext uri="{FF2B5EF4-FFF2-40B4-BE49-F238E27FC236}">
                    <a16:creationId xmlns:a16="http://schemas.microsoft.com/office/drawing/2014/main" id="{F1D3EC55-DF58-41A3-AB36-65255123B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4086" y="2600714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140</a:t>
                </a:r>
              </a:p>
            </p:txBody>
          </p:sp>
          <p:sp>
            <p:nvSpPr>
              <p:cNvPr id="450" name="TextBox 34834">
                <a:extLst>
                  <a:ext uri="{FF2B5EF4-FFF2-40B4-BE49-F238E27FC236}">
                    <a16:creationId xmlns:a16="http://schemas.microsoft.com/office/drawing/2014/main" id="{1EC32B30-5AD2-4117-A3B7-B40AE4A7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7265" y="2139680"/>
                <a:ext cx="585865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151</a:t>
                </a:r>
              </a:p>
            </p:txBody>
          </p:sp>
          <p:sp>
            <p:nvSpPr>
              <p:cNvPr id="451" name="TextBox 34835">
                <a:extLst>
                  <a:ext uri="{FF2B5EF4-FFF2-40B4-BE49-F238E27FC236}">
                    <a16:creationId xmlns:a16="http://schemas.microsoft.com/office/drawing/2014/main" id="{40C393C3-6E78-44DB-905B-4E5A132A6D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383" y="1592666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71</a:t>
                </a:r>
              </a:p>
            </p:txBody>
          </p:sp>
          <p:sp>
            <p:nvSpPr>
              <p:cNvPr id="452" name="TextBox 34836">
                <a:extLst>
                  <a:ext uri="{FF2B5EF4-FFF2-40B4-BE49-F238E27FC236}">
                    <a16:creationId xmlns:a16="http://schemas.microsoft.com/office/drawing/2014/main" id="{96B063AC-0692-4E2E-88A0-8A7224FB3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287" y="2218171"/>
                <a:ext cx="4650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75</a:t>
                </a:r>
              </a:p>
            </p:txBody>
          </p:sp>
          <p:sp>
            <p:nvSpPr>
              <p:cNvPr id="453" name="TextBox 34837">
                <a:extLst>
                  <a:ext uri="{FF2B5EF4-FFF2-40B4-BE49-F238E27FC236}">
                    <a16:creationId xmlns:a16="http://schemas.microsoft.com/office/drawing/2014/main" id="{BCE7DCBA-E545-49BE-ABBA-3EF0AEAD3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6283" y="1217613"/>
                <a:ext cx="947979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Oradea</a:t>
                </a:r>
              </a:p>
            </p:txBody>
          </p:sp>
          <p:sp>
            <p:nvSpPr>
              <p:cNvPr id="454" name="TextBox 34838">
                <a:extLst>
                  <a:ext uri="{FF2B5EF4-FFF2-40B4-BE49-F238E27FC236}">
                    <a16:creationId xmlns:a16="http://schemas.microsoft.com/office/drawing/2014/main" id="{0FB64774-5F4E-4890-9755-453F2C74FF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915" y="2139680"/>
                <a:ext cx="83915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Zerind</a:t>
                </a:r>
              </a:p>
            </p:txBody>
          </p:sp>
          <p:sp>
            <p:nvSpPr>
              <p:cNvPr id="455" name="TextBox 34839">
                <a:extLst>
                  <a:ext uri="{FF2B5EF4-FFF2-40B4-BE49-F238E27FC236}">
                    <a16:creationId xmlns:a16="http://schemas.microsoft.com/office/drawing/2014/main" id="{0FAC7EBA-2188-4370-9E53-392AF8551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138" y="2785127"/>
                <a:ext cx="682280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Arad</a:t>
                </a:r>
              </a:p>
            </p:txBody>
          </p:sp>
          <p:sp>
            <p:nvSpPr>
              <p:cNvPr id="456" name="TextBox 34840">
                <a:extLst>
                  <a:ext uri="{FF2B5EF4-FFF2-40B4-BE49-F238E27FC236}">
                    <a16:creationId xmlns:a16="http://schemas.microsoft.com/office/drawing/2014/main" id="{EC6FD03B-FE2A-488D-97FB-93DD3EFFF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0907" y="3614988"/>
                <a:ext cx="1168918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Timisoara</a:t>
                </a:r>
              </a:p>
            </p:txBody>
          </p:sp>
          <p:sp>
            <p:nvSpPr>
              <p:cNvPr id="457" name="TextBox 34841">
                <a:extLst>
                  <a:ext uri="{FF2B5EF4-FFF2-40B4-BE49-F238E27FC236}">
                    <a16:creationId xmlns:a16="http://schemas.microsoft.com/office/drawing/2014/main" id="{D25ACB5C-EAAE-46FC-9DDC-1BE9CEA839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462" y="4352642"/>
                <a:ext cx="754936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Lugoj</a:t>
                </a:r>
              </a:p>
            </p:txBody>
          </p:sp>
          <p:sp>
            <p:nvSpPr>
              <p:cNvPr id="458" name="TextBox 34842">
                <a:extLst>
                  <a:ext uri="{FF2B5EF4-FFF2-40B4-BE49-F238E27FC236}">
                    <a16:creationId xmlns:a16="http://schemas.microsoft.com/office/drawing/2014/main" id="{B0AA27B7-0605-4237-9017-65824A3ED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462" y="4905883"/>
                <a:ext cx="1056698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Mehadia</a:t>
                </a:r>
              </a:p>
            </p:txBody>
          </p:sp>
          <p:sp>
            <p:nvSpPr>
              <p:cNvPr id="459" name="TextBox 34843">
                <a:extLst>
                  <a:ext uri="{FF2B5EF4-FFF2-40B4-BE49-F238E27FC236}">
                    <a16:creationId xmlns:a16="http://schemas.microsoft.com/office/drawing/2014/main" id="{DB6FA502-8785-4D43-B0C2-82AD102F3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103" y="5735744"/>
                <a:ext cx="996239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accent1"/>
                    </a:solidFill>
                    <a:latin typeface="Arial" pitchFamily="34" charset="0"/>
                  </a:rPr>
                  <a:t>Dobreta</a:t>
                </a:r>
              </a:p>
            </p:txBody>
          </p:sp>
          <p:sp>
            <p:nvSpPr>
              <p:cNvPr id="460" name="TextBox 34844">
                <a:extLst>
                  <a:ext uri="{FF2B5EF4-FFF2-40B4-BE49-F238E27FC236}">
                    <a16:creationId xmlns:a16="http://schemas.microsoft.com/office/drawing/2014/main" id="{9125523D-5FC9-4D8F-9D54-EC0F92EA25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0445" y="2785127"/>
                <a:ext cx="70646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Sibiu</a:t>
                </a:r>
              </a:p>
            </p:txBody>
          </p:sp>
          <p:sp>
            <p:nvSpPr>
              <p:cNvPr id="461" name="TextBox 34845">
                <a:extLst>
                  <a:ext uri="{FF2B5EF4-FFF2-40B4-BE49-F238E27FC236}">
                    <a16:creationId xmlns:a16="http://schemas.microsoft.com/office/drawing/2014/main" id="{F75E78B2-A905-4BF7-8A56-FEE7672F6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3393" y="2877334"/>
                <a:ext cx="1020317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Fagaras</a:t>
                </a:r>
              </a:p>
            </p:txBody>
          </p:sp>
          <p:sp>
            <p:nvSpPr>
              <p:cNvPr id="462" name="TextBox 34846">
                <a:extLst>
                  <a:ext uri="{FF2B5EF4-FFF2-40B4-BE49-F238E27FC236}">
                    <a16:creationId xmlns:a16="http://schemas.microsoft.com/office/drawing/2014/main" id="{2FF021D5-7CB6-47FA-9D15-56FE1B261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231" y="3614988"/>
                <a:ext cx="1656086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Rimnicu Vilcea</a:t>
                </a:r>
              </a:p>
            </p:txBody>
          </p:sp>
          <p:sp>
            <p:nvSpPr>
              <p:cNvPr id="463" name="TextBox 95">
                <a:extLst>
                  <a:ext uri="{FF2B5EF4-FFF2-40B4-BE49-F238E27FC236}">
                    <a16:creationId xmlns:a16="http://schemas.microsoft.com/office/drawing/2014/main" id="{2310956E-1785-4C8F-968F-42A481F5F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589" y="4256833"/>
                <a:ext cx="814970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Pitesti</a:t>
                </a:r>
              </a:p>
            </p:txBody>
          </p:sp>
          <p:sp>
            <p:nvSpPr>
              <p:cNvPr id="464" name="TextBox 97">
                <a:extLst>
                  <a:ext uri="{FF2B5EF4-FFF2-40B4-BE49-F238E27FC236}">
                    <a16:creationId xmlns:a16="http://schemas.microsoft.com/office/drawing/2014/main" id="{DF76E7A7-EB1E-42C7-B3CF-816D9F4DE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8017" y="5920157"/>
                <a:ext cx="971949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Cralova</a:t>
                </a:r>
              </a:p>
            </p:txBody>
          </p:sp>
          <p:sp>
            <p:nvSpPr>
              <p:cNvPr id="465" name="TextBox 98">
                <a:extLst>
                  <a:ext uri="{FF2B5EF4-FFF2-40B4-BE49-F238E27FC236}">
                    <a16:creationId xmlns:a16="http://schemas.microsoft.com/office/drawing/2014/main" id="{715E677A-5E6D-4274-B28B-8FFF581AB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5127" y="5366917"/>
                <a:ext cx="1201481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Bucharest</a:t>
                </a:r>
              </a:p>
            </p:txBody>
          </p:sp>
          <p:sp>
            <p:nvSpPr>
              <p:cNvPr id="466" name="TextBox 99">
                <a:extLst>
                  <a:ext uri="{FF2B5EF4-FFF2-40B4-BE49-F238E27FC236}">
                    <a16:creationId xmlns:a16="http://schemas.microsoft.com/office/drawing/2014/main" id="{BBBD93DC-63A3-4903-BFC5-639267777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4145" y="6104571"/>
                <a:ext cx="923689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Giurgiu</a:t>
                </a:r>
              </a:p>
            </p:txBody>
          </p:sp>
          <p:sp>
            <p:nvSpPr>
              <p:cNvPr id="467" name="TextBox 102">
                <a:extLst>
                  <a:ext uri="{FF2B5EF4-FFF2-40B4-BE49-F238E27FC236}">
                    <a16:creationId xmlns:a16="http://schemas.microsoft.com/office/drawing/2014/main" id="{A6B87184-980F-47C8-A9F9-70897DC91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6652" y="4998090"/>
                <a:ext cx="1008013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Urziceni</a:t>
                </a:r>
              </a:p>
            </p:txBody>
          </p:sp>
          <p:sp>
            <p:nvSpPr>
              <p:cNvPr id="468" name="TextBox 103">
                <a:extLst>
                  <a:ext uri="{FF2B5EF4-FFF2-40B4-BE49-F238E27FC236}">
                    <a16:creationId xmlns:a16="http://schemas.microsoft.com/office/drawing/2014/main" id="{D78EC64E-40B0-4F94-B066-57A6A5486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6341" y="1586440"/>
                <a:ext cx="863232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Neamt</a:t>
                </a:r>
              </a:p>
            </p:txBody>
          </p:sp>
          <p:sp>
            <p:nvSpPr>
              <p:cNvPr id="469" name="TextBox 104">
                <a:extLst>
                  <a:ext uri="{FF2B5EF4-FFF2-40B4-BE49-F238E27FC236}">
                    <a16:creationId xmlns:a16="http://schemas.microsoft.com/office/drawing/2014/main" id="{02FEFC16-9DBE-4B7E-937F-0044DFE1FA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3682" y="2324094"/>
                <a:ext cx="561470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Iasi</a:t>
                </a:r>
              </a:p>
            </p:txBody>
          </p:sp>
          <p:sp>
            <p:nvSpPr>
              <p:cNvPr id="470" name="TextBox 105">
                <a:extLst>
                  <a:ext uri="{FF2B5EF4-FFF2-40B4-BE49-F238E27FC236}">
                    <a16:creationId xmlns:a16="http://schemas.microsoft.com/office/drawing/2014/main" id="{500E9681-D3C6-4941-9B87-329E86175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6862" y="3338368"/>
                <a:ext cx="814471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Vaslui</a:t>
                </a:r>
              </a:p>
            </p:txBody>
          </p:sp>
          <p:sp>
            <p:nvSpPr>
              <p:cNvPr id="471" name="TextBox 106">
                <a:extLst>
                  <a:ext uri="{FF2B5EF4-FFF2-40B4-BE49-F238E27FC236}">
                    <a16:creationId xmlns:a16="http://schemas.microsoft.com/office/drawing/2014/main" id="{96A71325-F95C-4422-A7ED-A4923DAAA3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5648" y="4721470"/>
                <a:ext cx="959752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Hirsova</a:t>
                </a:r>
              </a:p>
            </p:txBody>
          </p:sp>
          <p:sp>
            <p:nvSpPr>
              <p:cNvPr id="472" name="TextBox 107">
                <a:extLst>
                  <a:ext uri="{FF2B5EF4-FFF2-40B4-BE49-F238E27FC236}">
                    <a16:creationId xmlns:a16="http://schemas.microsoft.com/office/drawing/2014/main" id="{BBE910DB-6F2A-4629-A0B1-539E75450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7844" y="5916555"/>
                <a:ext cx="790894" cy="372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4F81BD"/>
                    </a:solidFill>
                    <a:latin typeface="Arial" pitchFamily="34" charset="0"/>
                  </a:rPr>
                  <a:t>Eforie</a:t>
                </a:r>
              </a:p>
            </p:txBody>
          </p:sp>
          <p:sp>
            <p:nvSpPr>
              <p:cNvPr id="473" name="TextBox 142">
                <a:extLst>
                  <a:ext uri="{FF2B5EF4-FFF2-40B4-BE49-F238E27FC236}">
                    <a16:creationId xmlns:a16="http://schemas.microsoft.com/office/drawing/2014/main" id="{E12DA3B9-B04D-43F1-9517-4BB81272D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628" y="3003372"/>
                <a:ext cx="384342" cy="307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99</a:t>
                </a:r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ADE10030-0A6D-4AEB-8C80-788381EAA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525" y="2605088"/>
                <a:ext cx="381000" cy="381000"/>
              </a:xfrm>
              <a:prstGeom prst="ellips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A1E5CAA4-CB62-495C-976C-20087407C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5167313"/>
                <a:ext cx="381000" cy="38100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6" name="TextBox 142">
                <a:extLst>
                  <a:ext uri="{FF2B5EF4-FFF2-40B4-BE49-F238E27FC236}">
                    <a16:creationId xmlns:a16="http://schemas.microsoft.com/office/drawing/2014/main" id="{374F1828-5C80-4F03-88AC-634364ACA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0803" y="3594768"/>
                <a:ext cx="3843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latin typeface="Arial" pitchFamily="34" charset="0"/>
                  </a:rPr>
                  <a:t>80</a:t>
                </a:r>
              </a:p>
            </p:txBody>
          </p:sp>
        </p:grpSp>
        <p:sp>
          <p:nvSpPr>
            <p:cNvPr id="385" name="TextBox 3">
              <a:extLst>
                <a:ext uri="{FF2B5EF4-FFF2-40B4-BE49-F238E27FC236}">
                  <a16:creationId xmlns:a16="http://schemas.microsoft.com/office/drawing/2014/main" id="{B63E8453-02FF-4295-BADB-006F2129B4C3}"/>
                </a:ext>
              </a:extLst>
            </p:cNvPr>
            <p:cNvSpPr txBox="1"/>
            <p:nvPr/>
          </p:nvSpPr>
          <p:spPr>
            <a:xfrm>
              <a:off x="92398" y="953602"/>
              <a:ext cx="2211858" cy="54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 b="1" dirty="0">
                  <a:latin typeface="Georgia" panose="02040502050405020303" pitchFamily="18" charset="0"/>
                </a:rPr>
                <a:t>Start state</a:t>
              </a:r>
            </a:p>
          </p:txBody>
        </p:sp>
        <p:sp>
          <p:nvSpPr>
            <p:cNvPr id="386" name="TextBox 92">
              <a:extLst>
                <a:ext uri="{FF2B5EF4-FFF2-40B4-BE49-F238E27FC236}">
                  <a16:creationId xmlns:a16="http://schemas.microsoft.com/office/drawing/2014/main" id="{DEABD54B-1416-432D-BC1D-EC990C6529B6}"/>
                </a:ext>
              </a:extLst>
            </p:cNvPr>
            <p:cNvSpPr txBox="1"/>
            <p:nvPr/>
          </p:nvSpPr>
          <p:spPr>
            <a:xfrm>
              <a:off x="6876257" y="8198845"/>
              <a:ext cx="2441605" cy="688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 b="1" dirty="0">
                  <a:latin typeface="Georgia" panose="02040502050405020303" pitchFamily="18" charset="0"/>
                </a:rPr>
                <a:t>Goal state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C681D12B-1A10-4713-92E9-85EBA24E0F36}"/>
                </a:ext>
              </a:extLst>
            </p:cNvPr>
            <p:cNvCxnSpPr>
              <a:cxnSpLocks/>
              <a:stCxn id="385" idx="2"/>
              <a:endCxn id="474" idx="1"/>
            </p:cNvCxnSpPr>
            <p:nvPr/>
          </p:nvCxnSpPr>
          <p:spPr>
            <a:xfrm>
              <a:off x="1198328" y="1495009"/>
              <a:ext cx="1161724" cy="1289106"/>
            </a:xfrm>
            <a:prstGeom prst="straightConnector1">
              <a:avLst/>
            </a:prstGeom>
            <a:ln w="25400">
              <a:solidFill>
                <a:srgbClr val="008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1BE28344-BA74-40CE-973C-E5316003EB2F}"/>
                </a:ext>
              </a:extLst>
            </p:cNvPr>
            <p:cNvCxnSpPr>
              <a:cxnSpLocks/>
              <a:stCxn id="386" idx="2"/>
              <a:endCxn id="475" idx="4"/>
            </p:cNvCxnSpPr>
            <p:nvPr/>
          </p:nvCxnSpPr>
          <p:spPr>
            <a:xfrm flipH="1" flipV="1">
              <a:off x="7301707" y="5671545"/>
              <a:ext cx="795352" cy="32155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660A959-33D0-42AC-8443-96E256893A86}"/>
              </a:ext>
            </a:extLst>
          </p:cNvPr>
          <p:cNvSpPr txBox="1"/>
          <p:nvPr/>
        </p:nvSpPr>
        <p:spPr>
          <a:xfrm>
            <a:off x="477271" y="1982436"/>
            <a:ext cx="6143346" cy="430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dirty="0">
                <a:latin typeface="Georgia" panose="02040502050405020303" pitchFamily="18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problem</a:t>
            </a:r>
            <a:r>
              <a:rPr lang="en-US" dirty="0">
                <a:latin typeface="Georgia" panose="02040502050405020303" pitchFamily="18" charset="0"/>
              </a:rPr>
              <a:t> is defined by four items:
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initial state </a:t>
            </a:r>
            <a:r>
              <a:rPr lang="en-US" dirty="0">
                <a:latin typeface="Georgia" panose="02040502050405020303" pitchFamily="18" charset="0"/>
              </a:rPr>
              <a:t>e.g., "at Arad“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actions</a:t>
            </a:r>
            <a:r>
              <a:rPr lang="en-US" dirty="0">
                <a:latin typeface="Georgia" panose="02040502050405020303" pitchFamily="18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successor function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i="1" dirty="0">
                <a:latin typeface="Georgia" panose="02040502050405020303" pitchFamily="18" charset="0"/>
              </a:rPr>
              <a:t>S(x)</a:t>
            </a:r>
            <a:r>
              <a:rPr lang="en-US" dirty="0">
                <a:latin typeface="Georgia" panose="02040502050405020303" pitchFamily="18" charset="0"/>
              </a:rPr>
              <a:t> = set of action–state pairs 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>
                <a:latin typeface="Georgia" panose="02040502050405020303" pitchFamily="18" charset="0"/>
              </a:rPr>
              <a:t>e.g., </a:t>
            </a:r>
            <a:r>
              <a:rPr lang="en-US" i="1" dirty="0">
                <a:latin typeface="Georgia" panose="02040502050405020303" pitchFamily="18" charset="0"/>
              </a:rPr>
              <a:t>S(Arad) = </a:t>
            </a:r>
            <a:r>
              <a:rPr lang="en-US" dirty="0">
                <a:latin typeface="Georgia" panose="02040502050405020303" pitchFamily="18" charset="0"/>
              </a:rPr>
              <a:t>{</a:t>
            </a:r>
            <a:r>
              <a:rPr lang="en-US" i="1" dirty="0">
                <a:latin typeface="Georgia" panose="02040502050405020303" pitchFamily="18" charset="0"/>
              </a:rPr>
              <a:t>&lt;Arad </a:t>
            </a:r>
            <a:r>
              <a:rPr lang="en-US" i="1" dirty="0">
                <a:latin typeface="Georgia" panose="02040502050405020303" pitchFamily="18" charset="0"/>
                <a:sym typeface="Wingdings" pitchFamily="2" charset="2"/>
              </a:rPr>
              <a:t> </a:t>
            </a:r>
            <a:r>
              <a:rPr lang="en-US" i="1" dirty="0" err="1">
                <a:latin typeface="Georgia" panose="02040502050405020303" pitchFamily="18" charset="0"/>
              </a:rPr>
              <a:t>Zerind</a:t>
            </a:r>
            <a:r>
              <a:rPr lang="en-US" i="1" dirty="0">
                <a:latin typeface="Georgia" panose="02040502050405020303" pitchFamily="18" charset="0"/>
              </a:rPr>
              <a:t>, </a:t>
            </a:r>
            <a:r>
              <a:rPr lang="en-US" i="1" dirty="0" err="1">
                <a:latin typeface="Georgia" panose="02040502050405020303" pitchFamily="18" charset="0"/>
              </a:rPr>
              <a:t>Zerind</a:t>
            </a:r>
            <a:r>
              <a:rPr lang="en-US" i="1" dirty="0">
                <a:latin typeface="Georgia" panose="02040502050405020303" pitchFamily="18" charset="0"/>
              </a:rPr>
              <a:t>&gt;, … </a:t>
            </a:r>
            <a:r>
              <a:rPr lang="en-US" dirty="0">
                <a:latin typeface="Georgia" panose="02040502050405020303" pitchFamily="18" charset="0"/>
              </a:rPr>
              <a:t>}
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goal test</a:t>
            </a:r>
            <a:r>
              <a:rPr lang="en-US" dirty="0">
                <a:latin typeface="Georgia" panose="02040502050405020303" pitchFamily="18" charset="0"/>
              </a:rPr>
              <a:t>, can be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explicit</a:t>
            </a:r>
            <a:r>
              <a:rPr lang="en-US" dirty="0">
                <a:latin typeface="Georgia" panose="02040502050405020303" pitchFamily="18" charset="0"/>
              </a:rPr>
              <a:t>, e.g., </a:t>
            </a:r>
            <a:r>
              <a:rPr lang="en-US" i="1" dirty="0">
                <a:latin typeface="Georgia" panose="02040502050405020303" pitchFamily="18" charset="0"/>
              </a:rPr>
              <a:t>x </a:t>
            </a:r>
            <a:r>
              <a:rPr lang="en-US" dirty="0">
                <a:latin typeface="Georgia" panose="02040502050405020303" pitchFamily="18" charset="0"/>
              </a:rPr>
              <a:t>= "at Bucharest"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implicit</a:t>
            </a:r>
            <a:r>
              <a:rPr lang="en-US" dirty="0">
                <a:latin typeface="Georgia" panose="02040502050405020303" pitchFamily="18" charset="0"/>
              </a:rPr>
              <a:t>, e.g., </a:t>
            </a:r>
            <a:r>
              <a:rPr lang="en-US" i="1" dirty="0">
                <a:latin typeface="Georgia" panose="02040502050405020303" pitchFamily="18" charset="0"/>
              </a:rPr>
              <a:t>Checkmate(x)</a:t>
            </a:r>
            <a:r>
              <a:rPr lang="en-US" dirty="0">
                <a:latin typeface="Georgia" panose="02040502050405020303" pitchFamily="18" charset="0"/>
              </a:rPr>
              <a:t>
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path cost</a:t>
            </a:r>
            <a:r>
              <a:rPr lang="en-US" dirty="0">
                <a:latin typeface="Georgia" panose="02040502050405020303" pitchFamily="18" charset="0"/>
              </a:rPr>
              <a:t> (additive)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>
                <a:latin typeface="Georgia" panose="02040502050405020303" pitchFamily="18" charset="0"/>
              </a:rPr>
              <a:t>e.g., sum of distances, number of actions executed, etc.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i="1" dirty="0">
                <a:latin typeface="Georgia" panose="02040502050405020303" pitchFamily="18" charset="0"/>
              </a:rPr>
              <a:t>c(</a:t>
            </a:r>
            <a:r>
              <a:rPr lang="en-US" i="1" dirty="0" err="1">
                <a:latin typeface="Georgia" panose="02040502050405020303" pitchFamily="18" charset="0"/>
              </a:rPr>
              <a:t>x,a,y</a:t>
            </a:r>
            <a:r>
              <a:rPr lang="en-US" i="1" dirty="0">
                <a:latin typeface="Georgia" panose="02040502050405020303" pitchFamily="18" charset="0"/>
              </a:rPr>
              <a:t>) </a:t>
            </a:r>
            <a:r>
              <a:rPr lang="en-US" dirty="0">
                <a:latin typeface="Georgia" panose="02040502050405020303" pitchFamily="18" charset="0"/>
              </a:rPr>
              <a:t>is the </a:t>
            </a:r>
            <a:r>
              <a:rPr lang="en-US" dirty="0">
                <a:solidFill>
                  <a:schemeClr val="accent2"/>
                </a:solidFill>
                <a:latin typeface="Georgia" panose="02040502050405020303" pitchFamily="18" charset="0"/>
              </a:rPr>
              <a:t>step cost</a:t>
            </a:r>
            <a:r>
              <a:rPr lang="en-US" dirty="0">
                <a:latin typeface="Georgia" panose="02040502050405020303" pitchFamily="18" charset="0"/>
              </a:rPr>
              <a:t>, assumed to be </a:t>
            </a:r>
            <a:r>
              <a:rPr lang="en-US" dirty="0">
                <a:latin typeface="Georgia" panose="02040502050405020303" pitchFamily="18" charset="0"/>
                <a:cs typeface="Arial" pitchFamily="34" charset="0"/>
              </a:rPr>
              <a:t>≥ </a:t>
            </a:r>
            <a:r>
              <a:rPr lang="en-US" dirty="0">
                <a:latin typeface="Georgia" panose="02040502050405020303" pitchFamily="18" charset="0"/>
              </a:rPr>
              <a:t>0
</a:t>
            </a:r>
          </a:p>
          <a:p>
            <a:pPr marL="381000" indent="-381000">
              <a:lnSpc>
                <a:spcPct val="80000"/>
              </a:lnSpc>
            </a:pPr>
            <a:r>
              <a:rPr lang="en-US" dirty="0">
                <a:latin typeface="Georgia" panose="02040502050405020303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solution</a:t>
            </a:r>
            <a:r>
              <a:rPr lang="en-US" dirty="0">
                <a:latin typeface="Georgia" panose="02040502050405020303" pitchFamily="18" charset="0"/>
              </a:rPr>
              <a:t> is a sequence of actions leading from the initial state to a goal state</a:t>
            </a:r>
            <a:endParaRPr lang="en-CA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014FF9-CBEA-48E0-A937-3372D84836DC}"/>
              </a:ext>
            </a:extLst>
          </p:cNvPr>
          <p:cNvSpPr txBox="1"/>
          <p:nvPr/>
        </p:nvSpPr>
        <p:spPr>
          <a:xfrm>
            <a:off x="643585" y="1411813"/>
            <a:ext cx="61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  <a:ea typeface="+mj-ea"/>
              </a:rPr>
              <a:t>Example: vacuum world</a:t>
            </a:r>
            <a:endParaRPr lang="en-CA" b="1" dirty="0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EF3D3-9AF5-4A2D-A8A2-457DD83ACB59}"/>
              </a:ext>
            </a:extLst>
          </p:cNvPr>
          <p:cNvSpPr txBox="1"/>
          <p:nvPr/>
        </p:nvSpPr>
        <p:spPr>
          <a:xfrm>
            <a:off x="3218109" y="215560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Georgia" panose="02040502050405020303" pitchFamily="18" charset="0"/>
              </a:rPr>
              <a:t>State- 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4E7376-8E90-4E59-8A4E-0F266BA2C4FE}"/>
              </a:ext>
            </a:extLst>
          </p:cNvPr>
          <p:cNvSpPr txBox="1"/>
          <p:nvPr/>
        </p:nvSpPr>
        <p:spPr>
          <a:xfrm>
            <a:off x="757561" y="2524940"/>
            <a:ext cx="72999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initial state, actions, and transition model define the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state space </a:t>
            </a:r>
            <a:r>
              <a:rPr lang="en-US" dirty="0">
                <a:latin typeface="Georgia" panose="02040502050405020303" pitchFamily="18" charset="0"/>
              </a:rPr>
              <a:t>of the problem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set of all states reachable from initial state by any sequence of actions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Can be represented as a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directed graph </a:t>
            </a:r>
            <a:r>
              <a:rPr lang="en-US" dirty="0">
                <a:latin typeface="Georgia" panose="02040502050405020303" pitchFamily="18" charset="0"/>
              </a:rPr>
              <a:t>where the nodes are states and links between nodes are actions</a:t>
            </a:r>
          </a:p>
        </p:txBody>
      </p:sp>
      <p:pic>
        <p:nvPicPr>
          <p:cNvPr id="16" name="Picture 4" descr="vacuum2-space">
            <a:extLst>
              <a:ext uri="{FF2B5EF4-FFF2-40B4-BE49-F238E27FC236}">
                <a16:creationId xmlns:a16="http://schemas.microsoft.com/office/drawing/2014/main" id="{64A063D6-3DD6-437D-8671-A3BF7005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57532" y="2352167"/>
            <a:ext cx="3925888" cy="3298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10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Solving problems by searching</a:t>
            </a:r>
            <a:endParaRPr lang="en-CA" sz="2400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pic>
        <p:nvPicPr>
          <p:cNvPr id="102" name="Picture 4" descr="vacuum2-space">
            <a:extLst>
              <a:ext uri="{FF2B5EF4-FFF2-40B4-BE49-F238E27FC236}">
                <a16:creationId xmlns:a16="http://schemas.microsoft.com/office/drawing/2014/main" id="{90B43C3A-4EAE-4E52-9E9A-9B5F34F4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57532" y="2352167"/>
            <a:ext cx="3925888" cy="3298825"/>
          </a:xfrm>
          <a:prstGeom prst="rect">
            <a:avLst/>
          </a:prstGeom>
          <a:noFill/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E5014FF9-CBEA-48E0-A937-3372D84836DC}"/>
              </a:ext>
            </a:extLst>
          </p:cNvPr>
          <p:cNvSpPr txBox="1"/>
          <p:nvPr/>
        </p:nvSpPr>
        <p:spPr>
          <a:xfrm>
            <a:off x="643585" y="1411813"/>
            <a:ext cx="61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  <a:ea typeface="+mj-ea"/>
              </a:rPr>
              <a:t>Example: vacuum world</a:t>
            </a:r>
            <a:endParaRPr lang="en-CA" b="1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167C7-B2FA-46A2-ACA1-1D0E049D3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1" y="2501860"/>
            <a:ext cx="6693060" cy="3149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EF3D3-9AF5-4A2D-A8A2-457DD83ACB59}"/>
              </a:ext>
            </a:extLst>
          </p:cNvPr>
          <p:cNvSpPr txBox="1"/>
          <p:nvPr/>
        </p:nvSpPr>
        <p:spPr>
          <a:xfrm>
            <a:off x="3218109" y="2155608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Georgia" panose="02040502050405020303" pitchFamily="18" charset="0"/>
              </a:rPr>
              <a:t>State- Space (2.2</a:t>
            </a:r>
            <a:r>
              <a:rPr lang="en-CA" b="1" baseline="30000" dirty="0">
                <a:latin typeface="Georgia" panose="02040502050405020303" pitchFamily="18" charset="0"/>
              </a:rPr>
              <a:t>n</a:t>
            </a:r>
            <a:r>
              <a:rPr lang="en-CA" b="1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C40329-917F-46B4-B081-E4D443AFED8D}"/>
              </a:ext>
            </a:extLst>
          </p:cNvPr>
          <p:cNvCxnSpPr/>
          <p:nvPr/>
        </p:nvCxnSpPr>
        <p:spPr>
          <a:xfrm flipH="1">
            <a:off x="5335480" y="1781145"/>
            <a:ext cx="662314" cy="4471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AB3CF3-218A-4A21-BABF-C2801A9A939D}"/>
              </a:ext>
            </a:extLst>
          </p:cNvPr>
          <p:cNvSpPr txBox="1"/>
          <p:nvPr/>
        </p:nvSpPr>
        <p:spPr>
          <a:xfrm>
            <a:off x="5954812" y="148533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Number of cells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0DB9E-3799-43FC-B3D5-C6734CD7CD74}"/>
              </a:ext>
            </a:extLst>
          </p:cNvPr>
          <p:cNvSpPr txBox="1"/>
          <p:nvPr/>
        </p:nvSpPr>
        <p:spPr>
          <a:xfrm>
            <a:off x="839168" y="5650992"/>
            <a:ext cx="6143346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u="sng" dirty="0">
                <a:solidFill>
                  <a:srgbClr val="FF0000"/>
                </a:solidFill>
                <a:latin typeface="Georgia" panose="02040502050405020303" pitchFamily="18" charset="0"/>
              </a:rPr>
              <a:t>states?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integer dirt and robot location </a:t>
            </a:r>
            <a:endParaRPr lang="en-US" u="sng" dirty="0">
              <a:solidFill>
                <a:srgbClr val="CC0099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u="sng" dirty="0">
                <a:solidFill>
                  <a:srgbClr val="FF0000"/>
                </a:solidFill>
                <a:latin typeface="Georgia" panose="02040502050405020303" pitchFamily="18" charset="0"/>
              </a:rPr>
              <a:t>actions?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i="1" dirty="0">
                <a:latin typeface="Georgia" panose="02040502050405020303" pitchFamily="18" charset="0"/>
              </a:rPr>
              <a:t>Left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i="1" dirty="0">
                <a:latin typeface="Georgia" panose="02040502050405020303" pitchFamily="18" charset="0"/>
              </a:rPr>
              <a:t>Right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i="1" dirty="0">
                <a:latin typeface="Georgia" panose="02040502050405020303" pitchFamily="18" charset="0"/>
              </a:rPr>
              <a:t>Suck</a:t>
            </a:r>
            <a:endParaRPr lang="en-US" u="sng" dirty="0">
              <a:solidFill>
                <a:srgbClr val="CC0099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u="sng" dirty="0">
                <a:solidFill>
                  <a:srgbClr val="FF0000"/>
                </a:solidFill>
                <a:latin typeface="Georgia" panose="02040502050405020303" pitchFamily="18" charset="0"/>
              </a:rPr>
              <a:t>goal test?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no dirt at all locations</a:t>
            </a:r>
            <a:endParaRPr lang="en-US" u="sng" dirty="0">
              <a:solidFill>
                <a:srgbClr val="CC0099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u="sng" dirty="0">
                <a:solidFill>
                  <a:srgbClr val="FF0000"/>
                </a:solidFill>
                <a:latin typeface="Georgia" panose="02040502050405020303" pitchFamily="18" charset="0"/>
              </a:rPr>
              <a:t>path cost?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1 per action</a:t>
            </a:r>
          </a:p>
        </p:txBody>
      </p:sp>
    </p:spTree>
    <p:extLst>
      <p:ext uri="{BB962C8B-B14F-4D97-AF65-F5344CB8AC3E}">
        <p14:creationId xmlns:p14="http://schemas.microsoft.com/office/powerpoint/2010/main" val="205000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1451</Words>
  <Application>Microsoft Office PowerPoint</Application>
  <PresentationFormat>Widescreen</PresentationFormat>
  <Paragraphs>318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Moradian Zadeh</dc:creator>
  <cp:lastModifiedBy>Pooya Moradian Zadeh</cp:lastModifiedBy>
  <cp:revision>253</cp:revision>
  <dcterms:created xsi:type="dcterms:W3CDTF">2017-01-14T16:44:02Z</dcterms:created>
  <dcterms:modified xsi:type="dcterms:W3CDTF">2021-02-02T15:56:28Z</dcterms:modified>
</cp:coreProperties>
</file>