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0" r:id="rId2"/>
    <p:sldId id="336" r:id="rId3"/>
    <p:sldId id="337" r:id="rId4"/>
    <p:sldId id="338" r:id="rId5"/>
    <p:sldId id="284" r:id="rId6"/>
    <p:sldId id="285" r:id="rId7"/>
    <p:sldId id="293" r:id="rId8"/>
    <p:sldId id="294" r:id="rId9"/>
    <p:sldId id="295" r:id="rId10"/>
    <p:sldId id="296" r:id="rId11"/>
    <p:sldId id="297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28" r:id="rId22"/>
    <p:sldId id="348" r:id="rId23"/>
    <p:sldId id="349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50" r:id="rId34"/>
    <p:sldId id="351" r:id="rId35"/>
    <p:sldId id="352" r:id="rId36"/>
    <p:sldId id="35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40BF-A7B3-4827-9E7C-15465132033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7A9C3-875F-4518-AE31-595DC49C1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5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0BBA4-5232-D24B-A1DD-1C1FBB7F21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0BBA4-5232-D24B-A1DD-1C1FBB7F2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0BBA4-5232-D24B-A1DD-1C1FBB7F2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0BBA4-5232-D24B-A1DD-1C1FBB7F2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0BBA4-5232-D24B-A1DD-1C1FBB7F2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1787-9225-4216-922C-BC7F28FA8835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4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C0DB-570C-4043-B155-3F1FF2665124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3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45EC-783D-48A4-B8A7-5FD963A63375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4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85248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524001"/>
            <a:ext cx="5664200" cy="4608513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800" y="1524001"/>
            <a:ext cx="5666317" cy="4608513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C887-7702-4BD8-B1BA-E89EADA8F705}" type="datetime1">
              <a:rPr lang="en-US"/>
              <a:pPr>
                <a:defRPr/>
              </a:pPr>
              <a:t>2/2/2021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290 - Blind Search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2DD1-14ED-461F-B854-E8121ABD9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A70D-10C7-4951-B4E4-BF4E2C944360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8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A3C4-0B05-4082-8C41-4ADBCCFF7D2D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3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569-81B6-451E-B648-C3C974A60CFC}" type="datetime1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5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11D-2A6E-4264-BDA8-72D960018D35}" type="datetime1">
              <a:rPr lang="en-CA" smtClean="0"/>
              <a:t>2021-02-02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3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AFC7-5AD7-473A-A01C-C8B4AC56F135}" type="datetime1">
              <a:rPr lang="en-CA" smtClean="0"/>
              <a:t>2021-02-02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18EC-1D3F-457C-83C2-C5490C6DB8B0}" type="datetime1">
              <a:rPr lang="en-CA" smtClean="0"/>
              <a:t>2021-02-02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8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58C-B567-4FD3-8F34-D9DE8CCA9874}" type="datetime1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7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523-79E7-4A4F-998C-2EE6CC5B949D}" type="datetime1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5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745A-E145-4A95-9D00-45F341F3C31E}" type="datetime1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7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Georgia" panose="02040502050405020303" pitchFamily="18" charset="0"/>
              </a:rPr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Georgia" panose="02040502050405020303" pitchFamily="18" charset="0"/>
              </a:rPr>
              <a:t>Expand shallowest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  <a:latin typeface="Georgia" panose="02040502050405020303" pitchFamily="18" charset="0"/>
              </a:rPr>
              <a:t>Implementation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>
                <a:latin typeface="Georgia" panose="02040502050405020303" pitchFamily="18" charset="0"/>
              </a:rPr>
              <a:t>fringe</a:t>
            </a:r>
            <a:r>
              <a:rPr lang="en-US" dirty="0">
                <a:latin typeface="Georgia" panose="02040502050405020303" pitchFamily="18" charset="0"/>
              </a:rPr>
              <a:t> is a FIFO queue, i.e., new successors go at end</a:t>
            </a:r>
          </a:p>
        </p:txBody>
      </p:sp>
      <p:pic>
        <p:nvPicPr>
          <p:cNvPr id="28676" name="Picture 4" descr="bfs-progress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657601"/>
            <a:ext cx="42672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252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Uniform/cheapest cost search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5647040"/>
            <a:ext cx="8229600" cy="77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900" dirty="0"/>
              <a:t>What’s next?</a:t>
            </a:r>
            <a:endParaRPr lang="en-US" sz="2100" dirty="0"/>
          </a:p>
          <a:p>
            <a:pPr>
              <a:lnSpc>
                <a:spcPct val="90000"/>
              </a:lnSpc>
              <a:defRPr/>
            </a:pPr>
            <a:endParaRPr lang="en-US" sz="2100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uniform-cost-search-4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8" b="-2718"/>
          <a:stretch>
            <a:fillRect/>
          </a:stretch>
        </p:blipFill>
        <p:spPr>
          <a:xfrm>
            <a:off x="1981200" y="1221676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832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Uniform/cheapest cost search</a:t>
            </a:r>
          </a:p>
        </p:txBody>
      </p:sp>
      <p:pic>
        <p:nvPicPr>
          <p:cNvPr id="5" name="Content Placeholder 4" descr="uniform-cost-search-final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8" b="-27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832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048000"/>
            <a:ext cx="51816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176357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35844" name="Picture 5" descr="dfs-progress0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167063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511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dfs-progress0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048000"/>
            <a:ext cx="5181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79404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dfs-progress0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048001"/>
            <a:ext cx="5181600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19634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dfs-progress0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048000"/>
            <a:ext cx="51816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283942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39940" name="Picture 6" descr="dfs-progress06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4998" y="3284537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4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40964" name="Picture 4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dfs-progress0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167063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881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41988" name="Picture 4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6" descr="dfs-progress08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124201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20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bfs-progress2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3657600"/>
            <a:ext cx="4343400" cy="2800350"/>
          </a:xfrm>
          <a:noFill/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Breadth-first search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524001"/>
            <a:ext cx="8328025" cy="4608513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ea typeface="+mn-ea"/>
              </a:rPr>
              <a:t>Expand shallowest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  <a:ea typeface="+mn-ea"/>
              </a:rPr>
              <a:t>Implementation</a:t>
            </a:r>
            <a:r>
              <a:rPr lang="en-US" dirty="0">
                <a:ea typeface="+mn-ea"/>
              </a:rPr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>
                <a:ea typeface="+mn-ea"/>
              </a:rPr>
              <a:t>fringe</a:t>
            </a:r>
            <a:r>
              <a:rPr lang="en-US" dirty="0">
                <a:ea typeface="+mn-ea"/>
              </a:rPr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410524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43012" name="Picture 4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6" descr="dfs-progress09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14960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958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44036" name="Picture 4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6" descr="dfs-progress10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124201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45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45060" name="Picture 4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6" descr="dfs-progress1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167063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663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Depth-first search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Expand deepest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fringe </a:t>
            </a:r>
            <a:r>
              <a:rPr lang="en-US" dirty="0"/>
              <a:t>= LIFO queue, i.e., put successors at front
</a:t>
            </a:r>
          </a:p>
        </p:txBody>
      </p:sp>
      <p:pic>
        <p:nvPicPr>
          <p:cNvPr id="46084" name="Picture 4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 descr="dfs-progress1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14960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701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Properties of depth-first search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u="sng" dirty="0">
                <a:solidFill>
                  <a:srgbClr val="CC0099"/>
                </a:solidFill>
              </a:rPr>
              <a:t>Complete?</a:t>
            </a:r>
            <a:r>
              <a:rPr lang="en-US" dirty="0"/>
              <a:t> No: fails in infinite-depth spaces, spaces with loops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Modify to avoid repeated states along path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dirty="0">
                <a:sym typeface="Wingdings" charset="0"/>
              </a:rPr>
              <a:t></a:t>
            </a:r>
            <a:r>
              <a:rPr lang="en-US" dirty="0"/>
              <a:t> complete in finite spaces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u="sng" dirty="0">
                <a:solidFill>
                  <a:srgbClr val="CC0099"/>
                </a:solidFill>
              </a:rPr>
              <a:t>Time?</a:t>
            </a:r>
            <a:r>
              <a:rPr lang="en-US" dirty="0"/>
              <a:t> </a:t>
            </a:r>
            <a:r>
              <a:rPr lang="en-US" i="1" dirty="0"/>
              <a:t>O(b</a:t>
            </a:r>
            <a:r>
              <a:rPr lang="en-US" i="1" baseline="30000" dirty="0"/>
              <a:t>m</a:t>
            </a:r>
            <a:r>
              <a:rPr lang="en-US" i="1" dirty="0"/>
              <a:t>)</a:t>
            </a:r>
            <a:r>
              <a:rPr lang="en-US" dirty="0"/>
              <a:t>:</a:t>
            </a:r>
            <a:endParaRPr lang="en-US" i="1" dirty="0"/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 but if solutions are dense, may be much faster than breadth-first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u="sng" dirty="0">
                <a:solidFill>
                  <a:srgbClr val="CC0099"/>
                </a:solidFill>
              </a:rPr>
              <a:t>Space?</a:t>
            </a:r>
            <a:r>
              <a:rPr lang="en-US" dirty="0"/>
              <a:t> </a:t>
            </a:r>
            <a:r>
              <a:rPr lang="en-US" i="1" dirty="0"/>
              <a:t>O(</a:t>
            </a:r>
            <a:r>
              <a:rPr lang="en-US" i="1" dirty="0" err="1"/>
              <a:t>bm</a:t>
            </a:r>
            <a:r>
              <a:rPr lang="en-US" i="1" dirty="0"/>
              <a:t>), </a:t>
            </a:r>
            <a:r>
              <a:rPr lang="en-US" dirty="0"/>
              <a:t>i.e., linear space!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u="sng" dirty="0">
                <a:solidFill>
                  <a:srgbClr val="CC0099"/>
                </a:solidFill>
              </a:rPr>
              <a:t>Optimal?</a:t>
            </a:r>
            <a:r>
              <a:rPr lang="en-US" dirty="0"/>
              <a:t> No
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CA661-B254-4BF6-9102-8F012D3184FD}"/>
              </a:ext>
            </a:extLst>
          </p:cNvPr>
          <p:cNvSpPr txBox="1"/>
          <p:nvPr/>
        </p:nvSpPr>
        <p:spPr>
          <a:xfrm>
            <a:off x="5397623" y="5530632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M= max depth of tree</a:t>
            </a:r>
          </a:p>
          <a:p>
            <a:r>
              <a:rPr lang="en-CA" dirty="0">
                <a:latin typeface="Georgia" panose="02040502050405020303" pitchFamily="18" charset="0"/>
              </a:rPr>
              <a:t>B= branching factor (</a:t>
            </a:r>
            <a:r>
              <a:rPr lang="en-US" dirty="0">
                <a:latin typeface="Georgia" panose="02040502050405020303" pitchFamily="18" charset="0"/>
              </a:rPr>
              <a:t>the number of children at each node</a:t>
            </a:r>
            <a:r>
              <a:rPr lang="en-CA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810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Depth-limited search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400"/>
              <a:t>= depth-first search with depth limit </a:t>
            </a:r>
            <a:r>
              <a:rPr lang="en-US" sz="2400" i="1"/>
              <a:t>l</a:t>
            </a:r>
            <a:r>
              <a:rPr lang="en-US" sz="2400"/>
              <a:t>,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400"/>
              <a:t>i.e., nodes at depth </a:t>
            </a:r>
            <a:r>
              <a:rPr lang="en-US" sz="2400" i="1"/>
              <a:t>l</a:t>
            </a:r>
            <a:r>
              <a:rPr lang="en-US" sz="2400"/>
              <a:t> have no successors
</a:t>
            </a:r>
          </a:p>
          <a:p>
            <a:pPr lvl="4" eaLnBrk="1" hangingPunct="1">
              <a:buFont typeface="Wingdings" charset="0"/>
              <a:buChar char="n"/>
              <a:defRPr/>
            </a:pPr>
            <a:endParaRPr lang="en-US" sz="1600">
              <a:solidFill>
                <a:schemeClr val="accent2"/>
              </a:solidFill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>
                <a:solidFill>
                  <a:schemeClr val="accent2"/>
                </a:solidFill>
              </a:rPr>
              <a:t>Recursive implementation</a:t>
            </a:r>
            <a:r>
              <a:rPr lang="en-US" sz="2400"/>
              <a:t>: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 l="58203" t="36458" r="7422" b="20833"/>
          <a:stretch>
            <a:fillRect/>
          </a:stretch>
        </p:blipFill>
        <p:spPr bwMode="auto">
          <a:xfrm>
            <a:off x="2438400" y="3124200"/>
            <a:ext cx="6705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80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Iterative deepening search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 l="14844" t="18750" r="3125" b="51042"/>
          <a:stretch>
            <a:fillRect/>
          </a:stretch>
        </p:blipFill>
        <p:spPr bwMode="auto">
          <a:xfrm>
            <a:off x="2286000" y="16002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1147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Iterative deepening search </a:t>
            </a:r>
            <a:r>
              <a:rPr lang="en-US" sz="4000" i="1"/>
              <a:t>l </a:t>
            </a:r>
            <a:r>
              <a:rPr lang="en-US" sz="4000"/>
              <a:t>=0</a:t>
            </a:r>
          </a:p>
        </p:txBody>
      </p:sp>
      <p:pic>
        <p:nvPicPr>
          <p:cNvPr id="50179" name="Picture 4" descr="ids-progress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8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Iterative deepening search </a:t>
            </a:r>
            <a:r>
              <a:rPr lang="en-US" sz="4000" i="1"/>
              <a:t>l </a:t>
            </a:r>
            <a:r>
              <a:rPr lang="en-US" sz="4000"/>
              <a:t>=1</a:t>
            </a:r>
          </a:p>
        </p:txBody>
      </p:sp>
      <p:pic>
        <p:nvPicPr>
          <p:cNvPr id="51203" name="Picture 4" descr="ids-progress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9382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Iterative deepening search </a:t>
            </a:r>
            <a:r>
              <a:rPr lang="en-US" sz="4000" i="1"/>
              <a:t>l </a:t>
            </a:r>
            <a:r>
              <a:rPr lang="en-US" sz="4000"/>
              <a:t>=2</a:t>
            </a:r>
          </a:p>
        </p:txBody>
      </p:sp>
      <p:pic>
        <p:nvPicPr>
          <p:cNvPr id="52227" name="Picture 4" descr="ids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52589"/>
            <a:ext cx="76200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23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bfs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657601"/>
            <a:ext cx="4343400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Breadth-first search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ea typeface="+mn-ea"/>
              </a:rPr>
              <a:t>Expand shallowest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  <a:ea typeface="+mn-ea"/>
              </a:rPr>
              <a:t>Implementation</a:t>
            </a:r>
            <a:r>
              <a:rPr lang="en-US" dirty="0">
                <a:ea typeface="+mn-ea"/>
              </a:rPr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>
                <a:ea typeface="+mn-ea"/>
              </a:rPr>
              <a:t>fringe</a:t>
            </a:r>
            <a:r>
              <a:rPr lang="en-US" dirty="0">
                <a:ea typeface="+mn-ea"/>
              </a:rPr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653216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Iterative deepening search </a:t>
            </a:r>
            <a:r>
              <a:rPr lang="en-US" sz="4000" i="1"/>
              <a:t>l </a:t>
            </a:r>
            <a:r>
              <a:rPr lang="en-US" sz="4000"/>
              <a:t>=3</a:t>
            </a:r>
          </a:p>
        </p:txBody>
      </p:sp>
      <p:pic>
        <p:nvPicPr>
          <p:cNvPr id="53251" name="Picture 4" descr="ids-progress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80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Iterative deepening search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Number of nodes generated in a depth-limited search to depth </a:t>
            </a:r>
            <a:r>
              <a:rPr lang="en-US" sz="2400" i="1"/>
              <a:t>d</a:t>
            </a:r>
            <a:r>
              <a:rPr lang="en-US" sz="2400"/>
              <a:t> with branching factor </a:t>
            </a:r>
            <a:r>
              <a:rPr lang="en-US" sz="2400" i="1"/>
              <a:t>b</a:t>
            </a:r>
            <a:r>
              <a:rPr lang="en-US" sz="2400"/>
              <a:t>: 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/>
              <a:t>	N</a:t>
            </a:r>
            <a:r>
              <a:rPr lang="en-US" sz="2400" i="1" baseline="-25000"/>
              <a:t>DLS</a:t>
            </a:r>
            <a:r>
              <a:rPr lang="en-US" sz="2400" i="1"/>
              <a:t> = b</a:t>
            </a:r>
            <a:r>
              <a:rPr lang="en-US" sz="2400" i="1" baseline="30000">
                <a:latin typeface="r" charset="0"/>
              </a:rPr>
              <a:t>0</a:t>
            </a:r>
            <a:r>
              <a:rPr lang="en-US" sz="2400" i="1"/>
              <a:t> + b</a:t>
            </a:r>
            <a:r>
              <a:rPr lang="en-US" sz="2400" i="1" baseline="30000">
                <a:latin typeface="r" charset="0"/>
              </a:rPr>
              <a:t>1</a:t>
            </a:r>
            <a:r>
              <a:rPr lang="en-US" sz="2400" i="1"/>
              <a:t> + b</a:t>
            </a:r>
            <a:r>
              <a:rPr lang="en-US" sz="2400" i="1" baseline="30000">
                <a:latin typeface="r" charset="0"/>
              </a:rPr>
              <a:t>2</a:t>
            </a:r>
            <a:r>
              <a:rPr lang="en-US" sz="2400" i="1"/>
              <a:t> + … + b</a:t>
            </a:r>
            <a:r>
              <a:rPr lang="en-US" sz="2400" i="1" baseline="30000">
                <a:latin typeface="r" charset="0"/>
              </a:rPr>
              <a:t>d-2</a:t>
            </a:r>
            <a:r>
              <a:rPr lang="en-US" sz="2400" i="1"/>
              <a:t> + b</a:t>
            </a:r>
            <a:r>
              <a:rPr lang="en-US" sz="2400" i="1" baseline="30000">
                <a:latin typeface="r" charset="0"/>
              </a:rPr>
              <a:t>d-1</a:t>
            </a:r>
            <a:r>
              <a:rPr lang="en-US" sz="2400" i="1"/>
              <a:t> + b</a:t>
            </a:r>
            <a:r>
              <a:rPr lang="en-US" sz="2400" i="1" baseline="30000">
                <a:latin typeface="r" charset="0"/>
              </a:rPr>
              <a:t>d</a:t>
            </a:r>
            <a:r>
              <a:rPr lang="en-US" sz="24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Number of nodes generated in an iterative deepening search to depth </a:t>
            </a:r>
            <a:r>
              <a:rPr lang="en-US" sz="2400" i="1"/>
              <a:t>d</a:t>
            </a:r>
            <a:r>
              <a:rPr lang="en-US" sz="2400"/>
              <a:t> with branching factor </a:t>
            </a:r>
            <a:r>
              <a:rPr lang="en-US" sz="2400" i="1"/>
              <a:t>b</a:t>
            </a:r>
            <a:r>
              <a:rPr lang="en-US" sz="2400"/>
              <a:t>: 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N</a:t>
            </a:r>
            <a:r>
              <a:rPr lang="en-US" sz="2400" baseline="-25000"/>
              <a:t>IDS</a:t>
            </a:r>
            <a:r>
              <a:rPr lang="en-US" sz="2400"/>
              <a:t> = (d+1)b</a:t>
            </a:r>
            <a:r>
              <a:rPr lang="en-US" sz="2400" baseline="30000"/>
              <a:t>0</a:t>
            </a:r>
            <a:r>
              <a:rPr lang="en-US" sz="2400"/>
              <a:t> + d b^</a:t>
            </a:r>
            <a:r>
              <a:rPr lang="en-US" sz="2400" baseline="30000"/>
              <a:t>1</a:t>
            </a:r>
            <a:r>
              <a:rPr lang="en-US" sz="2400"/>
              <a:t> + (d-1)b^</a:t>
            </a:r>
            <a:r>
              <a:rPr lang="en-US" sz="2400" baseline="30000"/>
              <a:t>2</a:t>
            </a:r>
            <a:r>
              <a:rPr lang="en-US" sz="2400"/>
              <a:t> + … + 3b</a:t>
            </a:r>
            <a:r>
              <a:rPr lang="en-US" sz="2400" baseline="30000"/>
              <a:t>d-2</a:t>
            </a:r>
            <a:r>
              <a:rPr lang="en-US" sz="2400"/>
              <a:t> +2b</a:t>
            </a:r>
            <a:r>
              <a:rPr lang="en-US" sz="2400" baseline="30000"/>
              <a:t>d-1</a:t>
            </a:r>
            <a:r>
              <a:rPr lang="en-US" sz="2400"/>
              <a:t> + 1b</a:t>
            </a:r>
            <a:r>
              <a:rPr lang="en-US" sz="2400" baseline="30000"/>
              <a:t>d</a:t>
            </a:r>
            <a:r>
              <a:rPr lang="en-US" sz="24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For </a:t>
            </a:r>
            <a:r>
              <a:rPr lang="en-US" sz="2400" i="1"/>
              <a:t>b = 10</a:t>
            </a:r>
            <a:r>
              <a:rPr lang="en-US" sz="2400"/>
              <a:t>, </a:t>
            </a:r>
            <a:r>
              <a:rPr lang="en-US" sz="2400" i="1"/>
              <a:t>d = 5</a:t>
            </a:r>
            <a:r>
              <a:rPr lang="en-US" sz="240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</a:t>
            </a:r>
            <a:r>
              <a:rPr lang="en-US" sz="2000" baseline="-25000"/>
              <a:t>DLS </a:t>
            </a:r>
            <a:r>
              <a:rPr lang="en-US" sz="2000"/>
              <a:t>= 1 + 10 + 100 + 1,000 + 10,000 + 100,000 = 111,111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</a:t>
            </a:r>
            <a:r>
              <a:rPr lang="en-US" sz="2000" baseline="-25000"/>
              <a:t>IDS</a:t>
            </a:r>
            <a:r>
              <a:rPr lang="en-US" sz="2000"/>
              <a:t> = 6 + 50 + 400 + 3,000 + 20,000 + 100,000 = 123,456
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Overhead = (123,456 - 111,111)/111,111 = 11%</a:t>
            </a:r>
          </a:p>
        </p:txBody>
      </p:sp>
    </p:spTree>
    <p:extLst>
      <p:ext uri="{BB962C8B-B14F-4D97-AF65-F5344CB8AC3E}">
        <p14:creationId xmlns:p14="http://schemas.microsoft.com/office/powerpoint/2010/main" val="471273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301" y="533400"/>
            <a:ext cx="7993063" cy="8524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Properties of iterative deepening search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
</a:t>
            </a:r>
          </a:p>
          <a:p>
            <a:pPr eaLnBrk="1" hangingPunct="1"/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>
                <a:solidFill>
                  <a:srgbClr val="CC0099"/>
                </a:solidFill>
              </a:rPr>
              <a:t> </a:t>
            </a:r>
            <a:r>
              <a:rPr lang="en-US" i="1"/>
              <a:t>(d+1)b</a:t>
            </a:r>
            <a:r>
              <a:rPr lang="en-US" i="1" baseline="30000"/>
              <a:t>0</a:t>
            </a:r>
            <a:r>
              <a:rPr lang="en-US" i="1"/>
              <a:t> + d b</a:t>
            </a:r>
            <a:r>
              <a:rPr lang="en-US" i="1" baseline="30000"/>
              <a:t>1</a:t>
            </a:r>
            <a:r>
              <a:rPr lang="en-US" i="1"/>
              <a:t> + (d-1)b</a:t>
            </a:r>
            <a:r>
              <a:rPr lang="en-US" i="1" baseline="30000"/>
              <a:t>2</a:t>
            </a:r>
            <a:r>
              <a:rPr lang="en-US" i="1"/>
              <a:t> + … + b</a:t>
            </a:r>
            <a:r>
              <a:rPr lang="en-US" i="1" baseline="30000"/>
              <a:t>d</a:t>
            </a:r>
            <a:r>
              <a:rPr lang="en-US" i="1"/>
              <a:t> = O(b</a:t>
            </a:r>
            <a:r>
              <a:rPr lang="en-US" i="1" baseline="30000"/>
              <a:t>d</a:t>
            </a:r>
            <a:r>
              <a:rPr lang="en-US" i="1"/>
              <a:t>)</a:t>
            </a:r>
            <a:r>
              <a:rPr lang="en-US"/>
              <a:t>
</a:t>
            </a:r>
          </a:p>
          <a:p>
            <a:pPr eaLnBrk="1" hangingPunct="1"/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</a:t>
            </a:r>
            <a:r>
              <a:rPr lang="en-US" i="1"/>
              <a:t>O(bd)</a:t>
            </a:r>
            <a:r>
              <a:rPr lang="en-US"/>
              <a:t>
</a:t>
            </a:r>
          </a:p>
          <a:p>
            <a:pPr eaLnBrk="1" hangingPunct="1"/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Yes, if step cost = 1</a:t>
            </a:r>
          </a:p>
        </p:txBody>
      </p:sp>
    </p:spTree>
    <p:extLst>
      <p:ext uri="{BB962C8B-B14F-4D97-AF65-F5344CB8AC3E}">
        <p14:creationId xmlns:p14="http://schemas.microsoft.com/office/powerpoint/2010/main" val="248004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Summary of algorithms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 l="14063" t="22917" r="17969" b="51042"/>
          <a:stretch>
            <a:fillRect/>
          </a:stretch>
        </p:blipFill>
        <p:spPr bwMode="auto">
          <a:xfrm>
            <a:off x="2667000" y="1676400"/>
            <a:ext cx="6629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3424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Repeated states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ea typeface="+mn-ea"/>
              </a:rPr>
              <a:t>Failure to detect repeated states can turn a linear problem into an exponential one!
</a:t>
            </a:r>
          </a:p>
        </p:txBody>
      </p:sp>
      <p:pic>
        <p:nvPicPr>
          <p:cNvPr id="57348" name="Picture 4" descr="ribbon-sp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82296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416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Graph search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 l="14063" t="16667" r="3125" b="35417"/>
          <a:stretch>
            <a:fillRect/>
          </a:stretch>
        </p:blipFill>
        <p:spPr bwMode="auto">
          <a:xfrm>
            <a:off x="2133600" y="1676400"/>
            <a:ext cx="807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9845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400" dirty="0"/>
              <a:t>Problem formulation usually requires abstracting away real-world details to define a state space that can feasibly be explored</a:t>
            </a:r>
          </a:p>
          <a:p>
            <a:pPr lvl="4" eaLnBrk="1" hangingPunct="1">
              <a:buFont typeface="Wingdings" charset="0"/>
              <a:buChar char="n"/>
              <a:defRPr/>
            </a:pPr>
            <a:endParaRPr lang="en-US" sz="16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/>
              <a:t>Variety of uninformed search strategies</a:t>
            </a:r>
          </a:p>
          <a:p>
            <a:pPr lvl="4" eaLnBrk="1" hangingPunct="1">
              <a:buFont typeface="Wingdings" charset="0"/>
              <a:buChar char="n"/>
              <a:defRPr/>
            </a:pPr>
            <a:endParaRPr lang="en-US" sz="16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/>
              <a:t>Iterative deepening search uses only linear space and not much more time than other uninformed algorithms</a:t>
            </a:r>
          </a:p>
        </p:txBody>
      </p:sp>
    </p:spTree>
    <p:extLst>
      <p:ext uri="{BB962C8B-B14F-4D97-AF65-F5344CB8AC3E}">
        <p14:creationId xmlns:p14="http://schemas.microsoft.com/office/powerpoint/2010/main" val="285481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 descr="bfs-progress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657600"/>
            <a:ext cx="4648200" cy="278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Breadth-first search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ea typeface="+mn-ea"/>
              </a:rPr>
              <a:t>Expand shallowest unexpanded node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chemeClr val="accent2"/>
                </a:solidFill>
                <a:ea typeface="+mn-ea"/>
              </a:rPr>
              <a:t>Implementation</a:t>
            </a:r>
            <a:r>
              <a:rPr lang="en-US" dirty="0">
                <a:ea typeface="+mn-ea"/>
              </a:rPr>
              <a:t>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>
                <a:ea typeface="+mn-ea"/>
              </a:rPr>
              <a:t>fringe</a:t>
            </a:r>
            <a:r>
              <a:rPr lang="en-US" dirty="0">
                <a:ea typeface="+mn-ea"/>
              </a:rPr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38596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Properties of breadth-first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Complete?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(if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finite)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1+b+b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 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O(b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(keeps every node in memory)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 (if cost = 1 per step)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bigger problem (more than time)</a:t>
            </a:r>
          </a:p>
        </p:txBody>
      </p:sp>
    </p:spTree>
    <p:extLst>
      <p:ext uri="{BB962C8B-B14F-4D97-AF65-F5344CB8AC3E}">
        <p14:creationId xmlns:p14="http://schemas.microsoft.com/office/powerpoint/2010/main" val="143355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Uniform-cost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least-cost unexpanded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queue ordered by path cost
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breadth-first if step costs all equal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Yes, if step cost ≥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of nodes with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cost of optimal solution,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ceiling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(C*/ </a:t>
            </a:r>
            <a:r>
              <a:rPr lang="el-G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cost of the optimal solution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of nodes with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cost of optimal solution,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ceiling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(C*/ </a:t>
            </a:r>
            <a:r>
              <a:rPr lang="el-G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 – nodes expanded in increasing order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Uniform/cheapest cost search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5647040"/>
            <a:ext cx="8229600" cy="1030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900" dirty="0"/>
              <a:t>Let’s start from the initial state (Arad), and we have three options. </a:t>
            </a:r>
          </a:p>
          <a:p>
            <a:pPr>
              <a:lnSpc>
                <a:spcPct val="90000"/>
              </a:lnSpc>
              <a:defRPr/>
            </a:pPr>
            <a:r>
              <a:rPr lang="en-US" sz="2900" dirty="0"/>
              <a:t>Which one are we going to explore next according to the cheapest first rule?</a:t>
            </a:r>
            <a:endParaRPr lang="en-US" sz="21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100" dirty="0"/>
          </a:p>
          <a:p>
            <a:pPr>
              <a:lnSpc>
                <a:spcPct val="90000"/>
              </a:lnSpc>
              <a:defRPr/>
            </a:pPr>
            <a:endParaRPr lang="en-US" sz="21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uniform-cost-search-1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8" b="-2718"/>
          <a:stretch>
            <a:fillRect/>
          </a:stretch>
        </p:blipFill>
        <p:spPr>
          <a:xfrm>
            <a:off x="1981200" y="126068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8979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Uniform/cheapest cost search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5647040"/>
            <a:ext cx="8229600" cy="1030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900" dirty="0"/>
              <a:t>Which one are we going to explore next according to the cheapest first rule?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700" dirty="0" err="1">
                <a:solidFill>
                  <a:srgbClr val="FF0000"/>
                </a:solidFill>
              </a:rPr>
              <a:t>Zerind</a:t>
            </a:r>
            <a:r>
              <a:rPr lang="en-US" sz="1700" dirty="0">
                <a:solidFill>
                  <a:srgbClr val="FF0000"/>
                </a:solidFill>
              </a:rPr>
              <a:t> (75)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What’s next?</a:t>
            </a:r>
          </a:p>
          <a:p>
            <a:pPr>
              <a:lnSpc>
                <a:spcPct val="90000"/>
              </a:lnSpc>
              <a:defRPr/>
            </a:pPr>
            <a:endParaRPr lang="en-US" sz="21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uniform-cost-search-2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8" b="-2718"/>
          <a:stretch>
            <a:fillRect/>
          </a:stretch>
        </p:blipFill>
        <p:spPr>
          <a:xfrm>
            <a:off x="1981200" y="1260681"/>
            <a:ext cx="8229600" cy="4386358"/>
          </a:xfrm>
        </p:spPr>
      </p:pic>
    </p:spTree>
    <p:extLst>
      <p:ext uri="{BB962C8B-B14F-4D97-AF65-F5344CB8AC3E}">
        <p14:creationId xmlns:p14="http://schemas.microsoft.com/office/powerpoint/2010/main" val="318166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Uniform/cheapest cost search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5647040"/>
            <a:ext cx="8229600" cy="77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900" dirty="0"/>
              <a:t>What’s next?</a:t>
            </a:r>
            <a:endParaRPr lang="en-US" sz="2100" dirty="0"/>
          </a:p>
          <a:p>
            <a:pPr>
              <a:lnSpc>
                <a:spcPct val="90000"/>
              </a:lnSpc>
              <a:defRPr/>
            </a:pPr>
            <a:endParaRPr lang="en-US" sz="21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uniform-cost-search-3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8" b="-2718"/>
          <a:stretch>
            <a:fillRect/>
          </a:stretch>
        </p:blipFill>
        <p:spPr>
          <a:xfrm>
            <a:off x="1981200" y="126068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9230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996</Words>
  <Application>Microsoft Office PowerPoint</Application>
  <PresentationFormat>Widescreen</PresentationFormat>
  <Paragraphs>146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Georgia</vt:lpstr>
      <vt:lpstr>r</vt:lpstr>
      <vt:lpstr>Times New Roman</vt:lpstr>
      <vt:lpstr>Wingdings</vt:lpstr>
      <vt:lpstr>Office Theme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Uniform/cheapest cost search</vt:lpstr>
      <vt:lpstr>Uniform/cheapest cost search</vt:lpstr>
      <vt:lpstr>Uniform/cheapest cost search</vt:lpstr>
      <vt:lpstr>Uniform/cheapest cost search</vt:lpstr>
      <vt:lpstr>Uniform/cheapest 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Properties of iterative deepening search</vt:lpstr>
      <vt:lpstr>Summary of algorithms</vt:lpstr>
      <vt:lpstr>Repeated states</vt:lpstr>
      <vt:lpstr>Graph search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Moradian Zadeh</dc:creator>
  <cp:lastModifiedBy>Pooya Moradian Zadeh</cp:lastModifiedBy>
  <cp:revision>254</cp:revision>
  <dcterms:created xsi:type="dcterms:W3CDTF">2017-01-14T16:44:02Z</dcterms:created>
  <dcterms:modified xsi:type="dcterms:W3CDTF">2021-02-02T15:56:44Z</dcterms:modified>
</cp:coreProperties>
</file>