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54"/>
  </p:notesMasterIdLst>
  <p:sldIdLst>
    <p:sldId id="257" r:id="rId2"/>
    <p:sldId id="258" r:id="rId3"/>
    <p:sldId id="259" r:id="rId4"/>
    <p:sldId id="260" r:id="rId5"/>
    <p:sldId id="261" r:id="rId6"/>
    <p:sldId id="262" r:id="rId7"/>
    <p:sldId id="263" r:id="rId8"/>
    <p:sldId id="295" r:id="rId9"/>
    <p:sldId id="296"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8" r:id="rId23"/>
    <p:sldId id="297" r:id="rId24"/>
    <p:sldId id="300" r:id="rId25"/>
    <p:sldId id="299" r:id="rId26"/>
    <p:sldId id="301" r:id="rId27"/>
    <p:sldId id="302" r:id="rId28"/>
    <p:sldId id="276" r:id="rId29"/>
    <p:sldId id="303" r:id="rId30"/>
    <p:sldId id="304" r:id="rId31"/>
    <p:sldId id="305" r:id="rId32"/>
    <p:sldId id="306" r:id="rId33"/>
    <p:sldId id="307" r:id="rId34"/>
    <p:sldId id="308"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EC782-C49D-1943-BD57-7E2C95B9948E}" type="datetimeFigureOut">
              <a:rPr lang="en-US" smtClean="0"/>
              <a:t>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B0DE3-92F3-6942-8DB6-47F8FCAE92C5}" type="slidenum">
              <a:rPr lang="en-US" smtClean="0"/>
              <a:t>‹#›</a:t>
            </a:fld>
            <a:endParaRPr lang="en-US"/>
          </a:p>
        </p:txBody>
      </p:sp>
    </p:spTree>
    <p:extLst>
      <p:ext uri="{BB962C8B-B14F-4D97-AF65-F5344CB8AC3E}">
        <p14:creationId xmlns:p14="http://schemas.microsoft.com/office/powerpoint/2010/main" val="38105220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Piazza Poll.</a:t>
            </a:r>
          </a:p>
        </p:txBody>
      </p:sp>
      <p:sp>
        <p:nvSpPr>
          <p:cNvPr id="4" name="Slide Number Placeholder 3"/>
          <p:cNvSpPr>
            <a:spLocks noGrp="1"/>
          </p:cNvSpPr>
          <p:nvPr>
            <p:ph type="sldNum" sz="quarter" idx="10"/>
          </p:nvPr>
        </p:nvSpPr>
        <p:spPr/>
        <p:txBody>
          <a:bodyPr/>
          <a:lstStyle/>
          <a:p>
            <a:fld id="{AFF5F1A0-3076-A84C-A8CB-A8D9EF847AF7}" type="slidenum">
              <a:rPr lang="en-US">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21731205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solidFill>
                <a:srgbClr val="1C1C1C"/>
              </a:solidFill>
              <a:latin typeface="Arial"/>
              <a:ea typeface="ＭＳ Ｐゴシック"/>
            </a:endParaRPr>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solidFill>
                <a:srgbClr val="1C1C1C"/>
              </a:solidFill>
              <a:latin typeface="Arial"/>
              <a:ea typeface="ＭＳ Ｐゴシック"/>
            </a:endParaRP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B4B820AC-8809-EB49-B5E3-E8083D2C2464}" type="slidenum">
              <a:rPr lang="en-US" smtClean="0">
                <a:solidFill>
                  <a:srgbClr val="1C1C1C"/>
                </a:solidFill>
                <a:latin typeface="Arial"/>
                <a:ea typeface="ＭＳ Ｐゴシック"/>
              </a:rPr>
              <a:pPr>
                <a:defRPr/>
              </a:pPr>
              <a:t>‹#›</a:t>
            </a:fld>
            <a:endParaRPr lang="en-US">
              <a:solidFill>
                <a:srgbClr val="1C1C1C"/>
              </a:solidFill>
              <a:latin typeface="Arial"/>
              <a:ea typeface="ＭＳ Ｐゴシック"/>
            </a:endParaRPr>
          </a:p>
        </p:txBody>
      </p:sp>
    </p:spTree>
    <p:extLst>
      <p:ext uri="{BB962C8B-B14F-4D97-AF65-F5344CB8AC3E}">
        <p14:creationId xmlns:p14="http://schemas.microsoft.com/office/powerpoint/2010/main" val="109280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8" name="Footer Placeholder 7"/>
          <p:cNvSpPr>
            <a:spLocks noGrp="1"/>
          </p:cNvSpPr>
          <p:nvPr>
            <p:ph type="ftr" sz="quarter" idx="11"/>
          </p:nvPr>
        </p:nvSpPr>
        <p:spPr/>
        <p:txBody>
          <a:bodyPr/>
          <a:lstStyle/>
          <a:p>
            <a:pPr>
              <a:defRPr/>
            </a:pPr>
            <a:endParaRPr lang="en-US">
              <a:solidFill>
                <a:srgbClr val="000000"/>
              </a:solidFill>
              <a:latin typeface="Arial"/>
              <a:ea typeface="ＭＳ Ｐゴシック"/>
            </a:endParaRPr>
          </a:p>
        </p:txBody>
      </p:sp>
      <p:sp>
        <p:nvSpPr>
          <p:cNvPr id="9" name="Slide Number Placeholder 8"/>
          <p:cNvSpPr>
            <a:spLocks noGrp="1"/>
          </p:cNvSpPr>
          <p:nvPr>
            <p:ph type="sldNum" sz="quarter" idx="12"/>
          </p:nvPr>
        </p:nvSpPr>
        <p:spPr/>
        <p:txBody>
          <a:bodyPr/>
          <a:lstStyle/>
          <a:p>
            <a:pPr>
              <a:defRPr/>
            </a:pPr>
            <a:fld id="{30CE1796-E45D-B649-828B-588D6657DA8F}"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61718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8" name="Footer Placeholder 7"/>
          <p:cNvSpPr>
            <a:spLocks noGrp="1"/>
          </p:cNvSpPr>
          <p:nvPr>
            <p:ph type="ftr" sz="quarter" idx="11"/>
          </p:nvPr>
        </p:nvSpPr>
        <p:spPr/>
        <p:txBody>
          <a:bodyPr/>
          <a:lstStyle/>
          <a:p>
            <a:pPr>
              <a:defRPr/>
            </a:pPr>
            <a:endParaRPr lang="en-US">
              <a:solidFill>
                <a:srgbClr val="000000"/>
              </a:solidFill>
              <a:latin typeface="Arial"/>
              <a:ea typeface="ＭＳ Ｐゴシック"/>
            </a:endParaRPr>
          </a:p>
        </p:txBody>
      </p:sp>
      <p:sp>
        <p:nvSpPr>
          <p:cNvPr id="9" name="Slide Number Placeholder 8"/>
          <p:cNvSpPr>
            <a:spLocks noGrp="1"/>
          </p:cNvSpPr>
          <p:nvPr>
            <p:ph type="sldNum" sz="quarter" idx="12"/>
          </p:nvPr>
        </p:nvSpPr>
        <p:spPr/>
        <p:txBody>
          <a:bodyPr/>
          <a:lstStyle/>
          <a:p>
            <a:pPr>
              <a:defRPr/>
            </a:pPr>
            <a:fld id="{77BBFEF8-E17A-BE41-9074-30934E3B9C16}"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56014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8" name="Footer Placeholder 7"/>
          <p:cNvSpPr>
            <a:spLocks noGrp="1"/>
          </p:cNvSpPr>
          <p:nvPr>
            <p:ph type="ftr" sz="quarter" idx="11"/>
          </p:nvPr>
        </p:nvSpPr>
        <p:spPr/>
        <p:txBody>
          <a:bodyPr/>
          <a:lstStyle/>
          <a:p>
            <a:pPr>
              <a:defRPr/>
            </a:pPr>
            <a:endParaRPr lang="en-US">
              <a:solidFill>
                <a:srgbClr val="000000"/>
              </a:solidFill>
              <a:latin typeface="Arial"/>
              <a:ea typeface="ＭＳ Ｐゴシック"/>
            </a:endParaRPr>
          </a:p>
        </p:txBody>
      </p:sp>
      <p:sp>
        <p:nvSpPr>
          <p:cNvPr id="9" name="Slide Number Placeholder 8"/>
          <p:cNvSpPr>
            <a:spLocks noGrp="1"/>
          </p:cNvSpPr>
          <p:nvPr>
            <p:ph type="sldNum" sz="quarter" idx="12"/>
          </p:nvPr>
        </p:nvSpPr>
        <p:spPr/>
        <p:txBody>
          <a:bodyPr/>
          <a:lstStyle/>
          <a:p>
            <a:pPr>
              <a:defRPr/>
            </a:pPr>
            <a:fld id="{B0D3A95C-D55E-4A45-ABC7-CFFE0AD769F6}"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321018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solidFill>
                <a:srgbClr val="000000"/>
              </a:solidFill>
              <a:latin typeface="Arial"/>
              <a:ea typeface="ＭＳ Ｐゴシック"/>
            </a:endParaRPr>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solidFill>
                <a:srgbClr val="000000"/>
              </a:solidFill>
              <a:latin typeface="Arial"/>
              <a:ea typeface="ＭＳ Ｐゴシック"/>
            </a:endParaRP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F318818A-402D-6248-8665-D1E7CB0CF7A6}"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99413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6" name="Footer Placeholder 5"/>
          <p:cNvSpPr>
            <a:spLocks noGrp="1"/>
          </p:cNvSpPr>
          <p:nvPr>
            <p:ph type="ftr" sz="quarter" idx="11"/>
          </p:nvPr>
        </p:nvSpPr>
        <p:spPr/>
        <p:txBody>
          <a:bodyPr/>
          <a:lstStyle/>
          <a:p>
            <a:pPr>
              <a:defRPr/>
            </a:pPr>
            <a:endParaRPr lang="en-US">
              <a:solidFill>
                <a:srgbClr val="000000"/>
              </a:solidFill>
              <a:latin typeface="Arial"/>
              <a:ea typeface="ＭＳ Ｐゴシック"/>
            </a:endParaRPr>
          </a:p>
        </p:txBody>
      </p:sp>
      <p:sp>
        <p:nvSpPr>
          <p:cNvPr id="7" name="Slide Number Placeholder 6"/>
          <p:cNvSpPr>
            <a:spLocks noGrp="1"/>
          </p:cNvSpPr>
          <p:nvPr>
            <p:ph type="sldNum" sz="quarter" idx="12"/>
          </p:nvPr>
        </p:nvSpPr>
        <p:spPr/>
        <p:txBody>
          <a:bodyPr/>
          <a:lstStyle/>
          <a:p>
            <a:pPr>
              <a:defRPr/>
            </a:pPr>
            <a:fld id="{A8201770-BD14-3A44-8091-F3D202CE50B0}"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18953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8" name="Footer Placeholder 7"/>
          <p:cNvSpPr>
            <a:spLocks noGrp="1"/>
          </p:cNvSpPr>
          <p:nvPr>
            <p:ph type="ftr" sz="quarter" idx="11"/>
          </p:nvPr>
        </p:nvSpPr>
        <p:spPr/>
        <p:txBody>
          <a:bodyPr/>
          <a:lstStyle/>
          <a:p>
            <a:pPr>
              <a:defRPr/>
            </a:pPr>
            <a:endParaRPr lang="en-US">
              <a:solidFill>
                <a:srgbClr val="000000"/>
              </a:solidFill>
              <a:latin typeface="Arial"/>
              <a:ea typeface="ＭＳ Ｐゴシック"/>
            </a:endParaRPr>
          </a:p>
        </p:txBody>
      </p:sp>
      <p:sp>
        <p:nvSpPr>
          <p:cNvPr id="9" name="Slide Number Placeholder 8"/>
          <p:cNvSpPr>
            <a:spLocks noGrp="1"/>
          </p:cNvSpPr>
          <p:nvPr>
            <p:ph type="sldNum" sz="quarter" idx="12"/>
          </p:nvPr>
        </p:nvSpPr>
        <p:spPr/>
        <p:txBody>
          <a:bodyPr/>
          <a:lstStyle/>
          <a:p>
            <a:pPr>
              <a:defRPr/>
            </a:pPr>
            <a:fld id="{ECF2F89C-A665-5A45-9703-4EBD88A876EE}"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93917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solidFill>
                <a:srgbClr val="000000"/>
              </a:solidFill>
              <a:latin typeface="Arial"/>
              <a:ea typeface="ＭＳ Ｐゴシック"/>
            </a:endParaRP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solidFill>
                <a:srgbClr val="000000"/>
              </a:solidFill>
              <a:latin typeface="Arial"/>
              <a:ea typeface="ＭＳ Ｐゴシック"/>
            </a:endParaRPr>
          </a:p>
        </p:txBody>
      </p:sp>
      <p:sp>
        <p:nvSpPr>
          <p:cNvPr id="5" name="Slide Number Placeholder 4"/>
          <p:cNvSpPr>
            <a:spLocks noGrp="1"/>
          </p:cNvSpPr>
          <p:nvPr>
            <p:ph type="sldNum" sz="quarter" idx="12"/>
          </p:nvPr>
        </p:nvSpPr>
        <p:spPr/>
        <p:txBody>
          <a:bodyPr/>
          <a:lstStyle/>
          <a:p>
            <a:pPr>
              <a:defRPr/>
            </a:pPr>
            <a:fld id="{B2FDF5DA-3F4D-7D40-8A55-76C39F7758F3}"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86312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3" name="Footer Placeholder 2"/>
          <p:cNvSpPr>
            <a:spLocks noGrp="1"/>
          </p:cNvSpPr>
          <p:nvPr>
            <p:ph type="ftr" sz="quarter" idx="11"/>
          </p:nvPr>
        </p:nvSpPr>
        <p:spPr/>
        <p:txBody>
          <a:bodyPr/>
          <a:lstStyle/>
          <a:p>
            <a:pPr>
              <a:defRPr/>
            </a:pPr>
            <a:endParaRPr lang="en-US">
              <a:solidFill>
                <a:srgbClr val="000000"/>
              </a:solidFill>
              <a:latin typeface="Arial"/>
              <a:ea typeface="ＭＳ Ｐゴシック"/>
            </a:endParaRPr>
          </a:p>
        </p:txBody>
      </p:sp>
      <p:sp>
        <p:nvSpPr>
          <p:cNvPr id="4" name="Slide Number Placeholder 3"/>
          <p:cNvSpPr>
            <a:spLocks noGrp="1"/>
          </p:cNvSpPr>
          <p:nvPr>
            <p:ph type="sldNum" sz="quarter" idx="12"/>
          </p:nvPr>
        </p:nvSpPr>
        <p:spPr/>
        <p:txBody>
          <a:bodyPr/>
          <a:lstStyle/>
          <a:p>
            <a:pPr>
              <a:defRPr/>
            </a:pPr>
            <a:fld id="{FAF3E467-E910-104E-8693-93B5C5F40426}"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33703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10" name="Footer Placeholder 9"/>
          <p:cNvSpPr>
            <a:spLocks noGrp="1"/>
          </p:cNvSpPr>
          <p:nvPr>
            <p:ph type="ftr" sz="quarter" idx="11"/>
          </p:nvPr>
        </p:nvSpPr>
        <p:spPr/>
        <p:txBody>
          <a:bodyPr/>
          <a:lstStyle/>
          <a:p>
            <a:pPr>
              <a:defRPr/>
            </a:pPr>
            <a:endParaRPr lang="en-US">
              <a:solidFill>
                <a:srgbClr val="000000"/>
              </a:solidFill>
              <a:latin typeface="Arial"/>
              <a:ea typeface="ＭＳ Ｐゴシック"/>
            </a:endParaRPr>
          </a:p>
        </p:txBody>
      </p:sp>
      <p:sp>
        <p:nvSpPr>
          <p:cNvPr id="11" name="Slide Number Placeholder 10"/>
          <p:cNvSpPr>
            <a:spLocks noGrp="1"/>
          </p:cNvSpPr>
          <p:nvPr>
            <p:ph type="sldNum" sz="quarter" idx="12"/>
          </p:nvPr>
        </p:nvSpPr>
        <p:spPr/>
        <p:txBody>
          <a:bodyPr/>
          <a:lstStyle/>
          <a:p>
            <a:pPr>
              <a:defRPr/>
            </a:pPr>
            <a:fld id="{598BFBD1-A1E4-3B41-8CEF-E8B4FA90096B}"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65545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solidFill>
                <a:srgbClr val="000000"/>
              </a:solidFill>
              <a:latin typeface="Arial"/>
              <a:ea typeface="ＭＳ Ｐゴシック"/>
            </a:endParaRPr>
          </a:p>
        </p:txBody>
      </p:sp>
      <p:sp>
        <p:nvSpPr>
          <p:cNvPr id="10" name="Slide Number Placeholder 9"/>
          <p:cNvSpPr>
            <a:spLocks noGrp="1"/>
          </p:cNvSpPr>
          <p:nvPr>
            <p:ph type="sldNum" sz="quarter" idx="12"/>
          </p:nvPr>
        </p:nvSpPr>
        <p:spPr/>
        <p:txBody>
          <a:bodyPr/>
          <a:lstStyle/>
          <a:p>
            <a:pPr>
              <a:defRPr/>
            </a:pPr>
            <a:fld id="{0E12A39E-6706-AF4D-85B0-D37587C1859A}" type="slidenum">
              <a:rPr lang="en-US" smtClean="0">
                <a:solidFill>
                  <a:srgbClr val="333399"/>
                </a:solidFill>
                <a:latin typeface="Arial"/>
                <a:ea typeface="ＭＳ Ｐゴシック"/>
              </a:rPr>
              <a:pPr>
                <a:defRPr/>
              </a:pPr>
              <a:t>‹#›</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0903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defTabSz="914400" fontAlgn="base">
              <a:spcBef>
                <a:spcPct val="0"/>
              </a:spcBef>
              <a:spcAft>
                <a:spcPct val="0"/>
              </a:spcAft>
              <a:defRPr/>
            </a:pPr>
            <a:endParaRPr lang="en-US">
              <a:solidFill>
                <a:srgbClr val="000000"/>
              </a:solidFill>
              <a:latin typeface="Arial"/>
              <a:ea typeface="ＭＳ Ｐゴシック" charset="0"/>
            </a:endParaRP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defTabSz="914400" fontAlgn="base">
              <a:spcBef>
                <a:spcPct val="0"/>
              </a:spcBef>
              <a:spcAft>
                <a:spcPct val="0"/>
              </a:spcAft>
              <a:defRPr/>
            </a:pPr>
            <a:endParaRPr lang="en-US">
              <a:solidFill>
                <a:srgbClr val="000000"/>
              </a:solidFill>
              <a:latin typeface="Arial"/>
              <a:ea typeface="ＭＳ Ｐゴシック" charset="0"/>
            </a:endParaRP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defTabSz="914400" fontAlgn="base">
              <a:spcBef>
                <a:spcPct val="0"/>
              </a:spcBef>
              <a:spcAft>
                <a:spcPct val="0"/>
              </a:spcAft>
              <a:defRPr/>
            </a:pPr>
            <a:fld id="{BD0C29D1-FED9-6C41-9270-7528C44EB016}" type="slidenum">
              <a:rPr lang="en-US" smtClean="0">
                <a:solidFill>
                  <a:srgbClr val="333399"/>
                </a:solidFill>
                <a:latin typeface="Arial"/>
                <a:ea typeface="ＭＳ Ｐゴシック" charset="0"/>
              </a:rPr>
              <a:pPr defTabSz="914400" fontAlgn="base">
                <a:spcBef>
                  <a:spcPct val="0"/>
                </a:spcBef>
                <a:spcAft>
                  <a:spcPct val="0"/>
                </a:spcAft>
                <a:defRPr/>
              </a:pPr>
              <a:t>‹#›</a:t>
            </a:fld>
            <a:endParaRPr lang="en-US">
              <a:solidFill>
                <a:srgbClr val="000000"/>
              </a:solidFill>
              <a:latin typeface="Arial"/>
              <a:ea typeface="ＭＳ Ｐゴシック" charset="0"/>
            </a:endParaRPr>
          </a:p>
        </p:txBody>
      </p:sp>
    </p:spTree>
    <p:extLst>
      <p:ext uri="{BB962C8B-B14F-4D97-AF65-F5344CB8AC3E}">
        <p14:creationId xmlns:p14="http://schemas.microsoft.com/office/powerpoint/2010/main" val="1025838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p:txBody>
          <a:bodyPr/>
          <a:lstStyle/>
          <a:p>
            <a:pPr eaLnBrk="1" hangingPunct="1">
              <a:defRPr/>
            </a:pPr>
            <a:r>
              <a:rPr lang="en-US" dirty="0">
                <a:cs typeface="+mj-cs"/>
              </a:rPr>
              <a:t>Informed Search Problems</a:t>
            </a:r>
          </a:p>
        </p:txBody>
      </p:sp>
      <p:sp>
        <p:nvSpPr>
          <p:cNvPr id="4" name="Rectangle 14"/>
          <p:cNvSpPr>
            <a:spLocks noGrp="1" noChangeArrowheads="1"/>
          </p:cNvSpPr>
          <p:nvPr>
            <p:ph type="sldNum" sz="quarter" idx="12"/>
          </p:nvPr>
        </p:nvSpPr>
        <p:spPr/>
        <p:txBody>
          <a:bodyPr/>
          <a:lstStyle/>
          <a:p>
            <a:pPr>
              <a:defRPr/>
            </a:pPr>
            <a:fld id="{FA304F32-F5BA-A548-AFC1-79D9515D2DB3}" type="slidenum">
              <a:rPr lang="en-US">
                <a:solidFill>
                  <a:srgbClr val="1C1C1C"/>
                </a:solidFill>
                <a:latin typeface="Arial"/>
                <a:ea typeface="ＭＳ Ｐゴシック"/>
              </a:rPr>
              <a:pPr>
                <a:defRPr/>
              </a:pPr>
              <a:t>1</a:t>
            </a:fld>
            <a:endParaRPr lang="en-US">
              <a:solidFill>
                <a:srgbClr val="1C1C1C"/>
              </a:solidFill>
              <a:latin typeface="Arial"/>
              <a:ea typeface="ＭＳ Ｐゴシック"/>
            </a:endParaRPr>
          </a:p>
        </p:txBody>
      </p:sp>
    </p:spTree>
    <p:extLst>
      <p:ext uri="{BB962C8B-B14F-4D97-AF65-F5344CB8AC3E}">
        <p14:creationId xmlns:p14="http://schemas.microsoft.com/office/powerpoint/2010/main" val="236817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Best-first search</a:t>
            </a:r>
          </a:p>
        </p:txBody>
      </p:sp>
      <p:sp>
        <p:nvSpPr>
          <p:cNvPr id="128003"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buFont typeface="Wingdings" charset="0"/>
              <a:buNone/>
              <a:defRPr/>
            </a:pPr>
            <a:r>
              <a:rPr lang="en-US" dirty="0">
                <a:cs typeface="+mn-cs"/>
              </a:rPr>
              <a:t>1. Start with OPEN containing a single node with the initial state and a value resulting from applying </a:t>
            </a:r>
            <a:r>
              <a:rPr lang="en-US" dirty="0" err="1">
                <a:cs typeface="+mn-cs"/>
              </a:rPr>
              <a:t>eval-fn</a:t>
            </a:r>
            <a:r>
              <a:rPr lang="en-US" dirty="0">
                <a:cs typeface="+mn-cs"/>
              </a:rPr>
              <a:t>(node).  </a:t>
            </a:r>
          </a:p>
          <a:p>
            <a:pPr eaLnBrk="1" hangingPunct="1">
              <a:buFont typeface="Wingdings" charset="0"/>
              <a:buNone/>
              <a:defRPr/>
            </a:pPr>
            <a:r>
              <a:rPr lang="en-US" dirty="0">
                <a:cs typeface="+mn-cs"/>
              </a:rPr>
              <a:t>2. Until a goal is found or there are no nodes on OPEN do:</a:t>
            </a:r>
          </a:p>
          <a:p>
            <a:pPr eaLnBrk="1" hangingPunct="1">
              <a:buFont typeface="Wingdings" charset="0"/>
              <a:buNone/>
              <a:defRPr/>
            </a:pPr>
            <a:r>
              <a:rPr lang="en-US" dirty="0">
                <a:cs typeface="+mn-cs"/>
              </a:rPr>
              <a:t>	(a) Select the best node on OPEN.</a:t>
            </a:r>
          </a:p>
          <a:p>
            <a:pPr eaLnBrk="1" hangingPunct="1">
              <a:buFont typeface="Wingdings" charset="0"/>
              <a:buNone/>
              <a:defRPr/>
            </a:pPr>
            <a:r>
              <a:rPr lang="en-US" dirty="0">
                <a:cs typeface="+mn-cs"/>
              </a:rPr>
              <a:t>	(b) Generate its successors.</a:t>
            </a:r>
          </a:p>
          <a:p>
            <a:pPr eaLnBrk="1" hangingPunct="1">
              <a:buFont typeface="Wingdings" charset="0"/>
              <a:buNone/>
              <a:defRPr/>
            </a:pPr>
            <a:r>
              <a:rPr lang="en-US" dirty="0">
                <a:cs typeface="+mn-cs"/>
              </a:rPr>
              <a:t>	(c) For each successor do:</a:t>
            </a:r>
          </a:p>
        </p:txBody>
      </p:sp>
      <p:sp>
        <p:nvSpPr>
          <p:cNvPr id="4" name="Slide Number Placeholder 5"/>
          <p:cNvSpPr>
            <a:spLocks noGrp="1"/>
          </p:cNvSpPr>
          <p:nvPr>
            <p:ph type="sldNum" sz="quarter" idx="12"/>
          </p:nvPr>
        </p:nvSpPr>
        <p:spPr/>
        <p:txBody>
          <a:bodyPr/>
          <a:lstStyle/>
          <a:p>
            <a:pPr>
              <a:defRPr/>
            </a:pPr>
            <a:fld id="{7A254599-096F-7A4E-B08F-8789FCEA9C07}" type="slidenum">
              <a:rPr lang="en-US">
                <a:solidFill>
                  <a:srgbClr val="333399"/>
                </a:solidFill>
                <a:latin typeface="Arial"/>
                <a:ea typeface="ＭＳ Ｐゴシック"/>
              </a:rPr>
              <a:pPr>
                <a:defRPr/>
              </a:pPr>
              <a:t>10</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40407992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Best-first search cont.</a:t>
            </a:r>
          </a:p>
        </p:txBody>
      </p:sp>
      <p:sp>
        <p:nvSpPr>
          <p:cNvPr id="129027" name="Rectangle 3"/>
          <p:cNvSpPr>
            <a:spLocks noGrp="1" noChangeArrowheads="1"/>
          </p:cNvSpPr>
          <p:nvPr>
            <p:ph idx="1"/>
          </p:nvPr>
        </p:nvSpPr>
        <p:spPr>
          <a:xfrm>
            <a:off x="762000" y="2017712"/>
            <a:ext cx="8193088" cy="4306887"/>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ormAutofit lnSpcReduction="10000"/>
          </a:bodyPr>
          <a:lstStyle/>
          <a:p>
            <a:pPr eaLnBrk="1" hangingPunct="1">
              <a:lnSpc>
                <a:spcPct val="90000"/>
              </a:lnSpc>
              <a:buFont typeface="Wingdings" charset="0"/>
              <a:buNone/>
              <a:defRPr/>
            </a:pPr>
            <a:r>
              <a:rPr lang="en-US" dirty="0">
                <a:cs typeface="+mn-cs"/>
              </a:rPr>
              <a:t>	</a:t>
            </a:r>
            <a:r>
              <a:rPr lang="en-US" sz="2800" dirty="0" err="1">
                <a:cs typeface="+mn-cs"/>
              </a:rPr>
              <a:t>i</a:t>
            </a:r>
            <a:r>
              <a:rPr lang="en-US" sz="2800" dirty="0">
                <a:cs typeface="+mn-cs"/>
              </a:rPr>
              <a:t>.	If it has not been generated before, 		evaluate it, add it to OPEN, and record 		its parent.</a:t>
            </a:r>
          </a:p>
          <a:p>
            <a:pPr eaLnBrk="1" hangingPunct="1">
              <a:lnSpc>
                <a:spcPct val="90000"/>
              </a:lnSpc>
              <a:buFont typeface="Wingdings" charset="0"/>
              <a:buNone/>
              <a:defRPr/>
            </a:pPr>
            <a:endParaRPr lang="en-US" sz="800" dirty="0">
              <a:cs typeface="+mn-cs"/>
            </a:endParaRPr>
          </a:p>
          <a:p>
            <a:pPr eaLnBrk="1" hangingPunct="1">
              <a:lnSpc>
                <a:spcPct val="90000"/>
              </a:lnSpc>
              <a:buFont typeface="Wingdings" charset="0"/>
              <a:buNone/>
              <a:defRPr/>
            </a:pPr>
            <a:r>
              <a:rPr lang="en-US" sz="2800" dirty="0">
                <a:cs typeface="+mn-cs"/>
              </a:rPr>
              <a:t>	ii.	If it has been generated before, change 		the parent if this new path is better 		than the previous one.  In that case, 		update the cost of getting to this node 		and to any successors that this node 		may already have (can be avoided when 	certain conditions hold).</a:t>
            </a:r>
          </a:p>
        </p:txBody>
      </p:sp>
      <p:sp>
        <p:nvSpPr>
          <p:cNvPr id="4" name="Slide Number Placeholder 5"/>
          <p:cNvSpPr>
            <a:spLocks noGrp="1"/>
          </p:cNvSpPr>
          <p:nvPr>
            <p:ph type="sldNum" sz="quarter" idx="12"/>
          </p:nvPr>
        </p:nvSpPr>
        <p:spPr/>
        <p:txBody>
          <a:bodyPr/>
          <a:lstStyle/>
          <a:p>
            <a:pPr>
              <a:defRPr/>
            </a:pPr>
            <a:fld id="{0149BB94-F8B0-2448-A622-F798CCB15411}" type="slidenum">
              <a:rPr lang="en-US">
                <a:solidFill>
                  <a:srgbClr val="333399"/>
                </a:solidFill>
                <a:latin typeface="Arial"/>
                <a:ea typeface="ＭＳ Ｐゴシック"/>
              </a:rPr>
              <a:pPr>
                <a:defRPr/>
              </a:pPr>
              <a:t>11</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5113402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Best-First Search</a:t>
            </a:r>
          </a:p>
        </p:txBody>
      </p:sp>
      <p:sp>
        <p:nvSpPr>
          <p:cNvPr id="3" name="Content Placeholder 2"/>
          <p:cNvSpPr>
            <a:spLocks noGrp="1"/>
          </p:cNvSpPr>
          <p:nvPr>
            <p:ph idx="1"/>
          </p:nvPr>
        </p:nvSpPr>
        <p:spPr/>
        <p:txBody>
          <a:bodyPr/>
          <a:lstStyle/>
          <a:p>
            <a:r>
              <a:rPr lang="en-US" dirty="0"/>
              <a:t>Evaluation of each node is h(n).</a:t>
            </a:r>
          </a:p>
          <a:p>
            <a:r>
              <a:rPr lang="en-US" dirty="0"/>
              <a:t>Selection of next node is n</a:t>
            </a:r>
            <a:r>
              <a:rPr lang="en-US" baseline="-25000" dirty="0"/>
              <a:t> </a:t>
            </a:r>
            <a:r>
              <a:rPr lang="en-US" dirty="0"/>
              <a:t>in OPEN</a:t>
            </a:r>
            <a:r>
              <a:rPr lang="en-US" baseline="-25000" dirty="0"/>
              <a:t> </a:t>
            </a:r>
            <a:r>
              <a:rPr lang="en-US" dirty="0"/>
              <a:t>with min(h(n)).</a:t>
            </a:r>
          </a:p>
          <a:p>
            <a:r>
              <a:rPr lang="en-US" dirty="0"/>
              <a:t>Expand until n is the goal, i.e., h(n) = 0.</a:t>
            </a:r>
            <a:endParaRPr lang="en-US" baseline="-25000" dirty="0"/>
          </a:p>
        </p:txBody>
      </p:sp>
      <p:sp>
        <p:nvSpPr>
          <p:cNvPr id="4" name="Slide Number Placeholder 3"/>
          <p:cNvSpPr>
            <a:spLocks noGrp="1"/>
          </p:cNvSpPr>
          <p:nvPr>
            <p:ph type="sldNum" sz="quarter" idx="12"/>
          </p:nvPr>
        </p:nvSpPr>
        <p:spPr/>
        <p:txBody>
          <a:bodyPr/>
          <a:lstStyle/>
          <a:p>
            <a:pPr>
              <a:defRPr/>
            </a:pPr>
            <a:fld id="{B0D3A95C-D55E-4A45-ABC7-CFFE0AD769F6}" type="slidenum">
              <a:rPr lang="en-US">
                <a:solidFill>
                  <a:srgbClr val="333399"/>
                </a:solidFill>
                <a:latin typeface="Arial"/>
                <a:ea typeface="ＭＳ Ｐゴシック"/>
              </a:rPr>
              <a:pPr>
                <a:defRPr/>
              </a:pPr>
              <a:t>12</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88429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a:defRPr/>
            </a:pPr>
            <a:fld id="{D2F816F3-68CF-B540-A3B7-0FFDA9B1DDE5}" type="slidenum">
              <a:rPr lang="en-US">
                <a:solidFill>
                  <a:srgbClr val="333399"/>
                </a:solidFill>
                <a:latin typeface="Arial"/>
                <a:ea typeface="ＭＳ Ｐゴシック"/>
              </a:rPr>
              <a:pPr>
                <a:defRPr/>
              </a:pPr>
              <a:t>13</a:t>
            </a:fld>
            <a:endParaRPr lang="en-US">
              <a:solidFill>
                <a:srgbClr val="000000"/>
              </a:solidFill>
              <a:latin typeface="Arial"/>
              <a:ea typeface="ＭＳ Ｐゴシック"/>
            </a:endParaRPr>
          </a:p>
        </p:txBody>
      </p:sp>
      <p:pic>
        <p:nvPicPr>
          <p:cNvPr id="61442" name="Picture 2" descr="Map                                                            00000010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55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10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Straight-line Distance to Bucharest</a:t>
            </a:r>
          </a:p>
        </p:txBody>
      </p:sp>
      <p:sp>
        <p:nvSpPr>
          <p:cNvPr id="4" name="Slide Number Placeholder 3"/>
          <p:cNvSpPr>
            <a:spLocks noGrp="1"/>
          </p:cNvSpPr>
          <p:nvPr>
            <p:ph type="sldNum" sz="quarter" idx="12"/>
          </p:nvPr>
        </p:nvSpPr>
        <p:spPr/>
        <p:txBody>
          <a:bodyPr/>
          <a:lstStyle/>
          <a:p>
            <a:pPr>
              <a:defRPr/>
            </a:pPr>
            <a:fld id="{B0D3A95C-D55E-4A45-ABC7-CFFE0AD769F6}" type="slidenum">
              <a:rPr lang="en-US">
                <a:solidFill>
                  <a:srgbClr val="333399"/>
                </a:solidFill>
                <a:latin typeface="Arial"/>
                <a:ea typeface="ＭＳ Ｐゴシック"/>
              </a:rPr>
              <a:pPr>
                <a:defRPr/>
              </a:pPr>
              <a:t>14</a:t>
            </a:fld>
            <a:endParaRPr lang="en-US">
              <a:solidFill>
                <a:srgbClr val="000000"/>
              </a:solidFill>
              <a:latin typeface="Arial"/>
              <a:ea typeface="ＭＳ Ｐゴシック"/>
            </a:endParaRPr>
          </a:p>
        </p:txBody>
      </p:sp>
      <p:graphicFrame>
        <p:nvGraphicFramePr>
          <p:cNvPr id="6" name="Table 5"/>
          <p:cNvGraphicFramePr>
            <a:graphicFrameLocks noGrp="1"/>
          </p:cNvGraphicFramePr>
          <p:nvPr>
            <p:extLst>
              <p:ext uri="{D42A27DB-BD31-4B8C-83A1-F6EECF244321}">
                <p14:modId xmlns:p14="http://schemas.microsoft.com/office/powerpoint/2010/main" val="2343607008"/>
              </p:ext>
            </p:extLst>
          </p:nvPr>
        </p:nvGraphicFramePr>
        <p:xfrm>
          <a:off x="1629835" y="2434169"/>
          <a:ext cx="6096000" cy="3708400"/>
        </p:xfrm>
        <a:graphic>
          <a:graphicData uri="http://schemas.openxmlformats.org/drawingml/2006/table">
            <a:tbl>
              <a:tblPr firstRow="1" bandRow="1">
                <a:tableStyleId>{22838BEF-8BB2-4498-84A7-C5851F593DF1}</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b="0" dirty="0"/>
                        <a:t>Arad</a:t>
                      </a:r>
                    </a:p>
                  </a:txBody>
                  <a:tcPr/>
                </a:tc>
                <a:tc>
                  <a:txBody>
                    <a:bodyPr/>
                    <a:lstStyle/>
                    <a:p>
                      <a:r>
                        <a:rPr lang="en-US" b="0" dirty="0"/>
                        <a:t>366</a:t>
                      </a:r>
                    </a:p>
                  </a:txBody>
                  <a:tcPr/>
                </a:tc>
                <a:tc>
                  <a:txBody>
                    <a:bodyPr/>
                    <a:lstStyle/>
                    <a:p>
                      <a:r>
                        <a:rPr lang="en-US" b="0" dirty="0" err="1"/>
                        <a:t>Mehadia</a:t>
                      </a:r>
                      <a:endParaRPr lang="en-US" b="0" dirty="0"/>
                    </a:p>
                  </a:txBody>
                  <a:tcPr/>
                </a:tc>
                <a:tc>
                  <a:txBody>
                    <a:bodyPr/>
                    <a:lstStyle/>
                    <a:p>
                      <a:r>
                        <a:rPr lang="en-US" b="0" dirty="0"/>
                        <a:t>241</a:t>
                      </a:r>
                    </a:p>
                  </a:txBody>
                  <a:tcPr/>
                </a:tc>
                <a:extLst>
                  <a:ext uri="{0D108BD9-81ED-4DB2-BD59-A6C34878D82A}">
                    <a16:rowId xmlns:a16="http://schemas.microsoft.com/office/drawing/2014/main" val="10000"/>
                  </a:ext>
                </a:extLst>
              </a:tr>
              <a:tr h="370840">
                <a:tc>
                  <a:txBody>
                    <a:bodyPr/>
                    <a:lstStyle/>
                    <a:p>
                      <a:r>
                        <a:rPr lang="en-US" dirty="0"/>
                        <a:t>Bucharest</a:t>
                      </a:r>
                    </a:p>
                  </a:txBody>
                  <a:tcPr/>
                </a:tc>
                <a:tc>
                  <a:txBody>
                    <a:bodyPr/>
                    <a:lstStyle/>
                    <a:p>
                      <a:r>
                        <a:rPr lang="en-US" dirty="0"/>
                        <a:t>0</a:t>
                      </a:r>
                    </a:p>
                  </a:txBody>
                  <a:tcPr/>
                </a:tc>
                <a:tc>
                  <a:txBody>
                    <a:bodyPr/>
                    <a:lstStyle/>
                    <a:p>
                      <a:r>
                        <a:rPr lang="en-US" dirty="0" err="1"/>
                        <a:t>Neamt</a:t>
                      </a:r>
                      <a:endParaRPr lang="en-US" dirty="0"/>
                    </a:p>
                  </a:txBody>
                  <a:tcPr/>
                </a:tc>
                <a:tc>
                  <a:txBody>
                    <a:bodyPr/>
                    <a:lstStyle/>
                    <a:p>
                      <a:r>
                        <a:rPr lang="en-US" dirty="0"/>
                        <a:t>234</a:t>
                      </a:r>
                    </a:p>
                  </a:txBody>
                  <a:tcPr/>
                </a:tc>
                <a:extLst>
                  <a:ext uri="{0D108BD9-81ED-4DB2-BD59-A6C34878D82A}">
                    <a16:rowId xmlns:a16="http://schemas.microsoft.com/office/drawing/2014/main" val="10001"/>
                  </a:ext>
                </a:extLst>
              </a:tr>
              <a:tr h="370840">
                <a:tc>
                  <a:txBody>
                    <a:bodyPr/>
                    <a:lstStyle/>
                    <a:p>
                      <a:r>
                        <a:rPr lang="en-US" dirty="0"/>
                        <a:t>Craiova</a:t>
                      </a:r>
                    </a:p>
                  </a:txBody>
                  <a:tcPr/>
                </a:tc>
                <a:tc>
                  <a:txBody>
                    <a:bodyPr/>
                    <a:lstStyle/>
                    <a:p>
                      <a:r>
                        <a:rPr lang="en-US" dirty="0"/>
                        <a:t>160</a:t>
                      </a:r>
                    </a:p>
                  </a:txBody>
                  <a:tcPr/>
                </a:tc>
                <a:tc>
                  <a:txBody>
                    <a:bodyPr/>
                    <a:lstStyle/>
                    <a:p>
                      <a:r>
                        <a:rPr lang="en-US" dirty="0"/>
                        <a:t>Oradea</a:t>
                      </a:r>
                    </a:p>
                  </a:txBody>
                  <a:tcPr/>
                </a:tc>
                <a:tc>
                  <a:txBody>
                    <a:bodyPr/>
                    <a:lstStyle/>
                    <a:p>
                      <a:r>
                        <a:rPr lang="en-US" dirty="0"/>
                        <a:t>380</a:t>
                      </a:r>
                    </a:p>
                  </a:txBody>
                  <a:tcPr/>
                </a:tc>
                <a:extLst>
                  <a:ext uri="{0D108BD9-81ED-4DB2-BD59-A6C34878D82A}">
                    <a16:rowId xmlns:a16="http://schemas.microsoft.com/office/drawing/2014/main" val="10002"/>
                  </a:ext>
                </a:extLst>
              </a:tr>
              <a:tr h="370840">
                <a:tc>
                  <a:txBody>
                    <a:bodyPr/>
                    <a:lstStyle/>
                    <a:p>
                      <a:r>
                        <a:rPr lang="en-US" dirty="0" err="1"/>
                        <a:t>Drobeta</a:t>
                      </a:r>
                      <a:endParaRPr lang="en-US" dirty="0"/>
                    </a:p>
                  </a:txBody>
                  <a:tcPr/>
                </a:tc>
                <a:tc>
                  <a:txBody>
                    <a:bodyPr/>
                    <a:lstStyle/>
                    <a:p>
                      <a:r>
                        <a:rPr lang="en-US" dirty="0"/>
                        <a:t>242</a:t>
                      </a:r>
                    </a:p>
                  </a:txBody>
                  <a:tcPr/>
                </a:tc>
                <a:tc>
                  <a:txBody>
                    <a:bodyPr/>
                    <a:lstStyle/>
                    <a:p>
                      <a:r>
                        <a:rPr lang="en-US" dirty="0"/>
                        <a:t>Pitesti</a:t>
                      </a:r>
                    </a:p>
                  </a:txBody>
                  <a:tcPr/>
                </a:tc>
                <a:tc>
                  <a:txBody>
                    <a:bodyPr/>
                    <a:lstStyle/>
                    <a:p>
                      <a:r>
                        <a:rPr lang="en-US" dirty="0"/>
                        <a:t>100</a:t>
                      </a:r>
                    </a:p>
                  </a:txBody>
                  <a:tcPr/>
                </a:tc>
                <a:extLst>
                  <a:ext uri="{0D108BD9-81ED-4DB2-BD59-A6C34878D82A}">
                    <a16:rowId xmlns:a16="http://schemas.microsoft.com/office/drawing/2014/main" val="10003"/>
                  </a:ext>
                </a:extLst>
              </a:tr>
              <a:tr h="370840">
                <a:tc>
                  <a:txBody>
                    <a:bodyPr/>
                    <a:lstStyle/>
                    <a:p>
                      <a:r>
                        <a:rPr lang="en-US" dirty="0" err="1"/>
                        <a:t>Eforie</a:t>
                      </a:r>
                      <a:endParaRPr lang="en-US" dirty="0"/>
                    </a:p>
                  </a:txBody>
                  <a:tcPr/>
                </a:tc>
                <a:tc>
                  <a:txBody>
                    <a:bodyPr/>
                    <a:lstStyle/>
                    <a:p>
                      <a:r>
                        <a:rPr lang="en-US" dirty="0"/>
                        <a:t>161</a:t>
                      </a:r>
                    </a:p>
                  </a:txBody>
                  <a:tcPr/>
                </a:tc>
                <a:tc>
                  <a:txBody>
                    <a:bodyPr/>
                    <a:lstStyle/>
                    <a:p>
                      <a:r>
                        <a:rPr lang="en-US" dirty="0" err="1"/>
                        <a:t>Rimnicu</a:t>
                      </a:r>
                      <a:endParaRPr lang="en-US" dirty="0"/>
                    </a:p>
                  </a:txBody>
                  <a:tcPr/>
                </a:tc>
                <a:tc>
                  <a:txBody>
                    <a:bodyPr/>
                    <a:lstStyle/>
                    <a:p>
                      <a:r>
                        <a:rPr lang="en-US" dirty="0"/>
                        <a:t>193</a:t>
                      </a:r>
                    </a:p>
                  </a:txBody>
                  <a:tcPr/>
                </a:tc>
                <a:extLst>
                  <a:ext uri="{0D108BD9-81ED-4DB2-BD59-A6C34878D82A}">
                    <a16:rowId xmlns:a16="http://schemas.microsoft.com/office/drawing/2014/main" val="10004"/>
                  </a:ext>
                </a:extLst>
              </a:tr>
              <a:tr h="370840">
                <a:tc>
                  <a:txBody>
                    <a:bodyPr/>
                    <a:lstStyle/>
                    <a:p>
                      <a:r>
                        <a:rPr lang="en-US" dirty="0" err="1"/>
                        <a:t>Fagaras</a:t>
                      </a:r>
                      <a:endParaRPr lang="en-US" dirty="0"/>
                    </a:p>
                  </a:txBody>
                  <a:tcPr/>
                </a:tc>
                <a:tc>
                  <a:txBody>
                    <a:bodyPr/>
                    <a:lstStyle/>
                    <a:p>
                      <a:r>
                        <a:rPr lang="en-US" dirty="0"/>
                        <a:t>176</a:t>
                      </a:r>
                    </a:p>
                  </a:txBody>
                  <a:tcPr/>
                </a:tc>
                <a:tc>
                  <a:txBody>
                    <a:bodyPr/>
                    <a:lstStyle/>
                    <a:p>
                      <a:r>
                        <a:rPr lang="en-US" dirty="0"/>
                        <a:t>Sibiu</a:t>
                      </a:r>
                    </a:p>
                  </a:txBody>
                  <a:tcPr/>
                </a:tc>
                <a:tc>
                  <a:txBody>
                    <a:bodyPr/>
                    <a:lstStyle/>
                    <a:p>
                      <a:r>
                        <a:rPr lang="en-US" dirty="0"/>
                        <a:t>253</a:t>
                      </a:r>
                    </a:p>
                  </a:txBody>
                  <a:tcPr/>
                </a:tc>
                <a:extLst>
                  <a:ext uri="{0D108BD9-81ED-4DB2-BD59-A6C34878D82A}">
                    <a16:rowId xmlns:a16="http://schemas.microsoft.com/office/drawing/2014/main" val="10005"/>
                  </a:ext>
                </a:extLst>
              </a:tr>
              <a:tr h="370840">
                <a:tc>
                  <a:txBody>
                    <a:bodyPr/>
                    <a:lstStyle/>
                    <a:p>
                      <a:r>
                        <a:rPr lang="en-US" dirty="0"/>
                        <a:t>Giurgiu</a:t>
                      </a:r>
                    </a:p>
                  </a:txBody>
                  <a:tcPr/>
                </a:tc>
                <a:tc>
                  <a:txBody>
                    <a:bodyPr/>
                    <a:lstStyle/>
                    <a:p>
                      <a:r>
                        <a:rPr lang="en-US" dirty="0"/>
                        <a:t>77</a:t>
                      </a:r>
                    </a:p>
                  </a:txBody>
                  <a:tcPr/>
                </a:tc>
                <a:tc>
                  <a:txBody>
                    <a:bodyPr/>
                    <a:lstStyle/>
                    <a:p>
                      <a:r>
                        <a:rPr lang="en-US" dirty="0"/>
                        <a:t>Timisoara</a:t>
                      </a:r>
                    </a:p>
                  </a:txBody>
                  <a:tcPr/>
                </a:tc>
                <a:tc>
                  <a:txBody>
                    <a:bodyPr/>
                    <a:lstStyle/>
                    <a:p>
                      <a:r>
                        <a:rPr lang="en-US" dirty="0"/>
                        <a:t>329</a:t>
                      </a:r>
                    </a:p>
                  </a:txBody>
                  <a:tcPr/>
                </a:tc>
                <a:extLst>
                  <a:ext uri="{0D108BD9-81ED-4DB2-BD59-A6C34878D82A}">
                    <a16:rowId xmlns:a16="http://schemas.microsoft.com/office/drawing/2014/main" val="10006"/>
                  </a:ext>
                </a:extLst>
              </a:tr>
              <a:tr h="370840">
                <a:tc>
                  <a:txBody>
                    <a:bodyPr/>
                    <a:lstStyle/>
                    <a:p>
                      <a:r>
                        <a:rPr lang="en-US" dirty="0" err="1"/>
                        <a:t>Hirsova</a:t>
                      </a:r>
                      <a:endParaRPr lang="en-US" dirty="0"/>
                    </a:p>
                  </a:txBody>
                  <a:tcPr/>
                </a:tc>
                <a:tc>
                  <a:txBody>
                    <a:bodyPr/>
                    <a:lstStyle/>
                    <a:p>
                      <a:r>
                        <a:rPr lang="en-US" dirty="0"/>
                        <a:t>151</a:t>
                      </a:r>
                    </a:p>
                  </a:txBody>
                  <a:tcPr/>
                </a:tc>
                <a:tc>
                  <a:txBody>
                    <a:bodyPr/>
                    <a:lstStyle/>
                    <a:p>
                      <a:r>
                        <a:rPr lang="en-US" dirty="0" err="1"/>
                        <a:t>Urziceni</a:t>
                      </a:r>
                      <a:endParaRPr lang="en-US" dirty="0"/>
                    </a:p>
                  </a:txBody>
                  <a:tcPr/>
                </a:tc>
                <a:tc>
                  <a:txBody>
                    <a:bodyPr/>
                    <a:lstStyle/>
                    <a:p>
                      <a:r>
                        <a:rPr lang="en-US" dirty="0"/>
                        <a:t>80</a:t>
                      </a:r>
                    </a:p>
                  </a:txBody>
                  <a:tcPr/>
                </a:tc>
                <a:extLst>
                  <a:ext uri="{0D108BD9-81ED-4DB2-BD59-A6C34878D82A}">
                    <a16:rowId xmlns:a16="http://schemas.microsoft.com/office/drawing/2014/main" val="10007"/>
                  </a:ext>
                </a:extLst>
              </a:tr>
              <a:tr h="370840">
                <a:tc>
                  <a:txBody>
                    <a:bodyPr/>
                    <a:lstStyle/>
                    <a:p>
                      <a:r>
                        <a:rPr lang="en-US" dirty="0"/>
                        <a:t>Iasi</a:t>
                      </a:r>
                    </a:p>
                  </a:txBody>
                  <a:tcPr/>
                </a:tc>
                <a:tc>
                  <a:txBody>
                    <a:bodyPr/>
                    <a:lstStyle/>
                    <a:p>
                      <a:r>
                        <a:rPr lang="en-US" dirty="0"/>
                        <a:t>226</a:t>
                      </a:r>
                    </a:p>
                  </a:txBody>
                  <a:tcPr/>
                </a:tc>
                <a:tc>
                  <a:txBody>
                    <a:bodyPr/>
                    <a:lstStyle/>
                    <a:p>
                      <a:r>
                        <a:rPr lang="en-US" dirty="0" err="1"/>
                        <a:t>Vaslui</a:t>
                      </a:r>
                      <a:endParaRPr lang="en-US" dirty="0"/>
                    </a:p>
                  </a:txBody>
                  <a:tcPr/>
                </a:tc>
                <a:tc>
                  <a:txBody>
                    <a:bodyPr/>
                    <a:lstStyle/>
                    <a:p>
                      <a:r>
                        <a:rPr lang="en-US" dirty="0"/>
                        <a:t>199</a:t>
                      </a:r>
                    </a:p>
                  </a:txBody>
                  <a:tcPr/>
                </a:tc>
                <a:extLst>
                  <a:ext uri="{0D108BD9-81ED-4DB2-BD59-A6C34878D82A}">
                    <a16:rowId xmlns:a16="http://schemas.microsoft.com/office/drawing/2014/main" val="10008"/>
                  </a:ext>
                </a:extLst>
              </a:tr>
              <a:tr h="370840">
                <a:tc>
                  <a:txBody>
                    <a:bodyPr/>
                    <a:lstStyle/>
                    <a:p>
                      <a:r>
                        <a:rPr lang="en-US" dirty="0" err="1"/>
                        <a:t>Lugoj</a:t>
                      </a:r>
                      <a:endParaRPr lang="en-US" dirty="0"/>
                    </a:p>
                  </a:txBody>
                  <a:tcPr/>
                </a:tc>
                <a:tc>
                  <a:txBody>
                    <a:bodyPr/>
                    <a:lstStyle/>
                    <a:p>
                      <a:r>
                        <a:rPr lang="en-US" dirty="0"/>
                        <a:t>244</a:t>
                      </a:r>
                    </a:p>
                  </a:txBody>
                  <a:tcPr/>
                </a:tc>
                <a:tc>
                  <a:txBody>
                    <a:bodyPr/>
                    <a:lstStyle/>
                    <a:p>
                      <a:r>
                        <a:rPr lang="en-US" dirty="0" err="1"/>
                        <a:t>Zerind</a:t>
                      </a:r>
                      <a:endParaRPr lang="en-US" dirty="0"/>
                    </a:p>
                  </a:txBody>
                  <a:tcPr/>
                </a:tc>
                <a:tc>
                  <a:txBody>
                    <a:bodyPr/>
                    <a:lstStyle/>
                    <a:p>
                      <a:r>
                        <a:rPr lang="en-US" dirty="0"/>
                        <a:t>374</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3940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3695"/>
            <a:ext cx="7793037" cy="1143000"/>
          </a:xfrm>
        </p:spPr>
        <p:txBody>
          <a:bodyPr/>
          <a:lstStyle/>
          <a:p>
            <a:endParaRPr lang="en-US"/>
          </a:p>
        </p:txBody>
      </p:sp>
      <p:sp>
        <p:nvSpPr>
          <p:cNvPr id="4" name="Slide Number Placeholder 3"/>
          <p:cNvSpPr>
            <a:spLocks noGrp="1"/>
          </p:cNvSpPr>
          <p:nvPr>
            <p:ph type="sldNum" sz="quarter" idx="12"/>
          </p:nvPr>
        </p:nvSpPr>
        <p:spPr/>
        <p:txBody>
          <a:bodyPr/>
          <a:lstStyle/>
          <a:p>
            <a:pPr>
              <a:defRPr/>
            </a:pPr>
            <a:fld id="{B0D3A95C-D55E-4A45-ABC7-CFFE0AD769F6}" type="slidenum">
              <a:rPr lang="en-US">
                <a:solidFill>
                  <a:srgbClr val="333399"/>
                </a:solidFill>
                <a:latin typeface="Arial"/>
                <a:ea typeface="ＭＳ Ｐゴシック"/>
              </a:rPr>
              <a:pPr>
                <a:defRPr/>
              </a:pPr>
              <a:t>15</a:t>
            </a:fld>
            <a:endParaRPr lang="en-US">
              <a:solidFill>
                <a:srgbClr val="000000"/>
              </a:solidFill>
              <a:latin typeface="Arial"/>
              <a:ea typeface="ＭＳ Ｐゴシック"/>
            </a:endParaRPr>
          </a:p>
        </p:txBody>
      </p:sp>
      <p:pic>
        <p:nvPicPr>
          <p:cNvPr id="7" name="Picture 6"/>
          <p:cNvPicPr>
            <a:picLocks noChangeAspect="1"/>
          </p:cNvPicPr>
          <p:nvPr/>
        </p:nvPicPr>
        <p:blipFill>
          <a:blip r:embed="rId2"/>
          <a:stretch>
            <a:fillRect/>
          </a:stretch>
        </p:blipFill>
        <p:spPr>
          <a:xfrm>
            <a:off x="965200" y="0"/>
            <a:ext cx="7194054" cy="6858000"/>
          </a:xfrm>
          <a:prstGeom prst="rect">
            <a:avLst/>
          </a:prstGeom>
        </p:spPr>
      </p:pic>
    </p:spTree>
    <p:extLst>
      <p:ext uri="{BB962C8B-B14F-4D97-AF65-F5344CB8AC3E}">
        <p14:creationId xmlns:p14="http://schemas.microsoft.com/office/powerpoint/2010/main" val="229175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ormAutofit/>
          </a:bodyPr>
          <a:lstStyle/>
          <a:p>
            <a:pPr eaLnBrk="1" hangingPunct="1">
              <a:defRPr/>
            </a:pPr>
            <a:r>
              <a:rPr lang="en-US">
                <a:cs typeface="+mj-cs"/>
              </a:rPr>
              <a:t>Time and Space Complexity of Best-first Search</a:t>
            </a:r>
          </a:p>
        </p:txBody>
      </p:sp>
      <p:sp>
        <p:nvSpPr>
          <p:cNvPr id="182275" name="Rectangle 3"/>
          <p:cNvSpPr>
            <a:spLocks noGrp="1" noChangeArrowheads="1"/>
          </p:cNvSpPr>
          <p:nvPr>
            <p:ph idx="1"/>
          </p:nvPr>
        </p:nvSpPr>
        <p:spPr/>
        <p:txBody>
          <a:bodyPr/>
          <a:lstStyle/>
          <a:p>
            <a:pPr eaLnBrk="1" hangingPunct="1">
              <a:defRPr/>
            </a:pPr>
            <a:r>
              <a:rPr lang="en-US">
                <a:cs typeface="+mn-cs"/>
              </a:rPr>
              <a:t>Time Complexity = </a:t>
            </a:r>
            <a:r>
              <a:rPr lang="en-US" i="1">
                <a:cs typeface="+mn-cs"/>
              </a:rPr>
              <a:t>O(b</a:t>
            </a:r>
            <a:r>
              <a:rPr lang="en-US" i="1" baseline="30000">
                <a:cs typeface="+mn-cs"/>
              </a:rPr>
              <a:t>m</a:t>
            </a:r>
            <a:r>
              <a:rPr lang="en-US" i="1">
                <a:cs typeface="+mn-cs"/>
              </a:rPr>
              <a:t>)</a:t>
            </a:r>
          </a:p>
          <a:p>
            <a:pPr eaLnBrk="1" hangingPunct="1">
              <a:defRPr/>
            </a:pPr>
            <a:r>
              <a:rPr lang="en-US">
                <a:cs typeface="+mn-cs"/>
              </a:rPr>
              <a:t>Space Complexity = </a:t>
            </a:r>
            <a:r>
              <a:rPr lang="en-US" i="1">
                <a:cs typeface="+mn-cs"/>
              </a:rPr>
              <a:t>O(b</a:t>
            </a:r>
            <a:r>
              <a:rPr lang="en-US" i="1" baseline="30000">
                <a:cs typeface="+mn-cs"/>
              </a:rPr>
              <a:t>m</a:t>
            </a:r>
            <a:r>
              <a:rPr lang="en-US" i="1">
                <a:cs typeface="+mn-cs"/>
              </a:rPr>
              <a:t>)</a:t>
            </a:r>
          </a:p>
          <a:p>
            <a:pPr lvl="1" eaLnBrk="1" hangingPunct="1">
              <a:defRPr/>
            </a:pPr>
            <a:r>
              <a:rPr lang="en-US"/>
              <a:t>High space complexity because nodes are kept in memory to update paths.</a:t>
            </a:r>
          </a:p>
          <a:p>
            <a:pPr eaLnBrk="1" hangingPunct="1">
              <a:defRPr/>
            </a:pPr>
            <a:r>
              <a:rPr lang="en-US">
                <a:cs typeface="+mn-cs"/>
              </a:rPr>
              <a:t>These are worst-case complexities.  A good heuristic substantially reduces them.</a:t>
            </a:r>
          </a:p>
        </p:txBody>
      </p:sp>
      <p:sp>
        <p:nvSpPr>
          <p:cNvPr id="4" name="Slide Number Placeholder 5"/>
          <p:cNvSpPr>
            <a:spLocks noGrp="1"/>
          </p:cNvSpPr>
          <p:nvPr>
            <p:ph type="sldNum" sz="quarter" idx="12"/>
          </p:nvPr>
        </p:nvSpPr>
        <p:spPr/>
        <p:txBody>
          <a:bodyPr/>
          <a:lstStyle/>
          <a:p>
            <a:pPr>
              <a:defRPr/>
            </a:pPr>
            <a:fld id="{1EC266AA-2038-BC4D-8B87-D4FBE9BBE308}" type="slidenum">
              <a:rPr lang="en-US">
                <a:solidFill>
                  <a:srgbClr val="333399"/>
                </a:solidFill>
                <a:latin typeface="Arial"/>
                <a:ea typeface="ＭＳ Ｐゴシック"/>
              </a:rPr>
              <a:pPr>
                <a:defRPr/>
              </a:pPr>
              <a:t>16</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17367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150938" y="617538"/>
            <a:ext cx="7993062" cy="11430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ormAutofit/>
          </a:bodyPr>
          <a:lstStyle/>
          <a:p>
            <a:pPr eaLnBrk="1" hangingPunct="1">
              <a:defRPr/>
            </a:pPr>
            <a:r>
              <a:rPr lang="en-US">
                <a:cs typeface="+mj-cs"/>
              </a:rPr>
              <a:t>Problems with best-first search</a:t>
            </a:r>
          </a:p>
        </p:txBody>
      </p:sp>
      <p:sp>
        <p:nvSpPr>
          <p:cNvPr id="130051"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n-cs"/>
              </a:rPr>
              <a:t>Uses a lot of space</a:t>
            </a:r>
          </a:p>
          <a:p>
            <a:pPr lvl="1" eaLnBrk="1" hangingPunct="1">
              <a:buFont typeface="Wingdings" charset="0"/>
              <a:buNone/>
              <a:defRPr/>
            </a:pPr>
            <a:endParaRPr lang="en-US" sz="800"/>
          </a:p>
          <a:p>
            <a:pPr eaLnBrk="1" hangingPunct="1">
              <a:defRPr/>
            </a:pPr>
            <a:r>
              <a:rPr lang="en-US">
                <a:cs typeface="+mn-cs"/>
              </a:rPr>
              <a:t>The resulting algorithm is complete but not optimal</a:t>
            </a:r>
          </a:p>
          <a:p>
            <a:pPr lvl="1" eaLnBrk="1" hangingPunct="1">
              <a:defRPr/>
            </a:pPr>
            <a:r>
              <a:rPr lang="en-US"/>
              <a:t>Complete if no infinite path explored.</a:t>
            </a:r>
          </a:p>
          <a:p>
            <a:pPr eaLnBrk="1" hangingPunct="1">
              <a:defRPr/>
            </a:pPr>
            <a:endParaRPr lang="en-US" sz="900">
              <a:cs typeface="+mn-cs"/>
            </a:endParaRPr>
          </a:p>
          <a:p>
            <a:pPr eaLnBrk="1" hangingPunct="1">
              <a:defRPr/>
            </a:pPr>
            <a:r>
              <a:rPr lang="en-US">
                <a:cs typeface="+mn-cs"/>
              </a:rPr>
              <a:t>Analogy: water</a:t>
            </a:r>
          </a:p>
          <a:p>
            <a:pPr eaLnBrk="1" hangingPunct="1">
              <a:defRPr/>
            </a:pPr>
            <a:endParaRPr lang="en-US" sz="900">
              <a:cs typeface="+mn-cs"/>
            </a:endParaRPr>
          </a:p>
          <a:p>
            <a:pPr eaLnBrk="1" hangingPunct="1">
              <a:defRPr/>
            </a:pPr>
            <a:r>
              <a:rPr lang="en-US">
                <a:cs typeface="+mn-cs"/>
              </a:rPr>
              <a:t>Problem: rivers are not the shortest path</a:t>
            </a:r>
          </a:p>
        </p:txBody>
      </p:sp>
      <p:sp>
        <p:nvSpPr>
          <p:cNvPr id="4" name="Slide Number Placeholder 5"/>
          <p:cNvSpPr>
            <a:spLocks noGrp="1"/>
          </p:cNvSpPr>
          <p:nvPr>
            <p:ph type="sldNum" sz="quarter" idx="12"/>
          </p:nvPr>
        </p:nvSpPr>
        <p:spPr/>
        <p:txBody>
          <a:bodyPr/>
          <a:lstStyle/>
          <a:p>
            <a:pPr>
              <a:defRPr/>
            </a:pPr>
            <a:fld id="{45706E81-AD0B-754E-84B3-0B338C6142D2}" type="slidenum">
              <a:rPr lang="en-US">
                <a:solidFill>
                  <a:srgbClr val="333399"/>
                </a:solidFill>
                <a:latin typeface="Arial"/>
                <a:ea typeface="ＭＳ Ｐゴシック"/>
              </a:rPr>
              <a:pPr>
                <a:defRPr/>
              </a:pPr>
              <a:t>17</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5254783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Minimizing total path cost: A*</a:t>
            </a:r>
          </a:p>
        </p:txBody>
      </p:sp>
      <p:sp>
        <p:nvSpPr>
          <p:cNvPr id="131075"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n-cs"/>
              </a:rPr>
              <a:t>Similar to best-first search except that the evaluation is based on total path (solution) cost:</a:t>
            </a:r>
          </a:p>
          <a:p>
            <a:pPr eaLnBrk="1" hangingPunct="1">
              <a:buFont typeface="Wingdings" charset="0"/>
              <a:buNone/>
              <a:defRPr/>
            </a:pPr>
            <a:endParaRPr lang="en-US" sz="800">
              <a:cs typeface="+mn-cs"/>
            </a:endParaRPr>
          </a:p>
          <a:p>
            <a:pPr eaLnBrk="1" hangingPunct="1">
              <a:buFont typeface="Wingdings" charset="0"/>
              <a:buNone/>
              <a:defRPr/>
            </a:pPr>
            <a:r>
              <a:rPr lang="en-US">
                <a:cs typeface="+mn-cs"/>
              </a:rPr>
              <a:t>	</a:t>
            </a:r>
            <a:r>
              <a:rPr lang="en-US" i="1">
                <a:latin typeface="Times" charset="0"/>
                <a:cs typeface="+mn-cs"/>
              </a:rPr>
              <a:t>f</a:t>
            </a:r>
            <a:r>
              <a:rPr lang="en-US">
                <a:latin typeface="Times" charset="0"/>
                <a:cs typeface="+mn-cs"/>
              </a:rPr>
              <a:t>(</a:t>
            </a:r>
            <a:r>
              <a:rPr lang="en-US" i="1">
                <a:latin typeface="Times" charset="0"/>
                <a:cs typeface="+mn-cs"/>
              </a:rPr>
              <a:t>n</a:t>
            </a:r>
            <a:r>
              <a:rPr lang="en-US">
                <a:latin typeface="Times" charset="0"/>
                <a:cs typeface="+mn-cs"/>
              </a:rPr>
              <a:t>) = </a:t>
            </a:r>
            <a:r>
              <a:rPr lang="en-US" i="1">
                <a:latin typeface="Times" charset="0"/>
                <a:cs typeface="+mn-cs"/>
              </a:rPr>
              <a:t>g</a:t>
            </a:r>
            <a:r>
              <a:rPr lang="en-US">
                <a:latin typeface="Times" charset="0"/>
                <a:cs typeface="+mn-cs"/>
              </a:rPr>
              <a:t>(</a:t>
            </a:r>
            <a:r>
              <a:rPr lang="en-US" i="1">
                <a:latin typeface="Times" charset="0"/>
                <a:cs typeface="+mn-cs"/>
              </a:rPr>
              <a:t>n</a:t>
            </a:r>
            <a:r>
              <a:rPr lang="en-US">
                <a:latin typeface="Times" charset="0"/>
                <a:cs typeface="+mn-cs"/>
              </a:rPr>
              <a:t>) </a:t>
            </a:r>
            <a:r>
              <a:rPr lang="en-US">
                <a:latin typeface="Symbol" charset="0"/>
                <a:cs typeface="+mn-cs"/>
              </a:rPr>
              <a:t>+</a:t>
            </a:r>
            <a:r>
              <a:rPr lang="en-US">
                <a:latin typeface="Times" charset="0"/>
                <a:cs typeface="+mn-cs"/>
              </a:rPr>
              <a:t> </a:t>
            </a:r>
            <a:r>
              <a:rPr lang="en-US" i="1">
                <a:latin typeface="Times" charset="0"/>
                <a:cs typeface="+mn-cs"/>
              </a:rPr>
              <a:t>h</a:t>
            </a:r>
            <a:r>
              <a:rPr lang="en-US">
                <a:latin typeface="Times" charset="0"/>
                <a:cs typeface="+mn-cs"/>
              </a:rPr>
              <a:t>(</a:t>
            </a:r>
            <a:r>
              <a:rPr lang="en-US" i="1">
                <a:latin typeface="Times" charset="0"/>
                <a:cs typeface="+mn-cs"/>
              </a:rPr>
              <a:t>n</a:t>
            </a:r>
            <a:r>
              <a:rPr lang="en-US">
                <a:latin typeface="Times" charset="0"/>
                <a:cs typeface="+mn-cs"/>
              </a:rPr>
              <a:t>)</a:t>
            </a:r>
            <a:r>
              <a:rPr lang="en-US">
                <a:cs typeface="+mn-cs"/>
              </a:rPr>
              <a:t>	where:</a:t>
            </a:r>
          </a:p>
          <a:p>
            <a:pPr eaLnBrk="1" hangingPunct="1">
              <a:buFont typeface="Wingdings" charset="0"/>
              <a:buNone/>
              <a:defRPr/>
            </a:pPr>
            <a:r>
              <a:rPr lang="en-US">
                <a:cs typeface="+mn-cs"/>
              </a:rPr>
              <a:t>	</a:t>
            </a:r>
            <a:r>
              <a:rPr lang="en-US" i="1">
                <a:latin typeface="Times" charset="0"/>
                <a:cs typeface="+mn-cs"/>
              </a:rPr>
              <a:t>g</a:t>
            </a:r>
            <a:r>
              <a:rPr lang="en-US">
                <a:latin typeface="Times" charset="0"/>
                <a:cs typeface="+mn-cs"/>
              </a:rPr>
              <a:t>(</a:t>
            </a:r>
            <a:r>
              <a:rPr lang="en-US" i="1">
                <a:latin typeface="Times" charset="0"/>
                <a:cs typeface="+mn-cs"/>
              </a:rPr>
              <a:t>n</a:t>
            </a:r>
            <a:r>
              <a:rPr lang="en-US">
                <a:latin typeface="Times" charset="0"/>
                <a:cs typeface="+mn-cs"/>
              </a:rPr>
              <a:t>) =</a:t>
            </a:r>
            <a:r>
              <a:rPr lang="en-US">
                <a:cs typeface="+mn-cs"/>
              </a:rPr>
              <a:t> </a:t>
            </a:r>
            <a:r>
              <a:rPr lang="en-US" sz="2800">
                <a:cs typeface="+mn-cs"/>
              </a:rPr>
              <a:t>cost of path from the initial state to </a:t>
            </a:r>
            <a:r>
              <a:rPr lang="en-US" i="1">
                <a:latin typeface="Times" charset="0"/>
                <a:cs typeface="+mn-cs"/>
              </a:rPr>
              <a:t>n</a:t>
            </a:r>
            <a:endParaRPr lang="en-US">
              <a:cs typeface="+mn-cs"/>
            </a:endParaRPr>
          </a:p>
          <a:p>
            <a:pPr eaLnBrk="1" hangingPunct="1">
              <a:buFont typeface="Wingdings" charset="0"/>
              <a:buNone/>
              <a:defRPr/>
            </a:pPr>
            <a:r>
              <a:rPr lang="en-US">
                <a:cs typeface="+mn-cs"/>
              </a:rPr>
              <a:t>	</a:t>
            </a:r>
            <a:r>
              <a:rPr lang="en-US" i="1">
                <a:latin typeface="Times" charset="0"/>
                <a:cs typeface="+mn-cs"/>
              </a:rPr>
              <a:t>h</a:t>
            </a:r>
            <a:r>
              <a:rPr lang="en-US">
                <a:latin typeface="Times" charset="0"/>
                <a:cs typeface="+mn-cs"/>
              </a:rPr>
              <a:t>(</a:t>
            </a:r>
            <a:r>
              <a:rPr lang="en-US" i="1">
                <a:latin typeface="Times" charset="0"/>
                <a:cs typeface="+mn-cs"/>
              </a:rPr>
              <a:t>n</a:t>
            </a:r>
            <a:r>
              <a:rPr lang="en-US">
                <a:latin typeface="Times" charset="0"/>
                <a:cs typeface="+mn-cs"/>
              </a:rPr>
              <a:t>) =</a:t>
            </a:r>
            <a:r>
              <a:rPr lang="en-US">
                <a:cs typeface="+mn-cs"/>
              </a:rPr>
              <a:t> </a:t>
            </a:r>
            <a:r>
              <a:rPr lang="en-US" sz="2800">
                <a:cs typeface="+mn-cs"/>
              </a:rPr>
              <a:t>estimate of the remaining distance</a:t>
            </a:r>
          </a:p>
        </p:txBody>
      </p:sp>
      <p:sp>
        <p:nvSpPr>
          <p:cNvPr id="4" name="Slide Number Placeholder 5"/>
          <p:cNvSpPr>
            <a:spLocks noGrp="1"/>
          </p:cNvSpPr>
          <p:nvPr>
            <p:ph type="sldNum" sz="quarter" idx="12"/>
          </p:nvPr>
        </p:nvSpPr>
        <p:spPr/>
        <p:txBody>
          <a:bodyPr/>
          <a:lstStyle/>
          <a:p>
            <a:pPr>
              <a:defRPr/>
            </a:pPr>
            <a:fld id="{EDFC6BD0-4F5E-8645-8E7E-9573C8AA8A9A}" type="slidenum">
              <a:rPr lang="en-US">
                <a:solidFill>
                  <a:srgbClr val="333399"/>
                </a:solidFill>
                <a:latin typeface="Arial"/>
                <a:ea typeface="ＭＳ Ｐゴシック"/>
              </a:rPr>
              <a:pPr>
                <a:defRPr/>
              </a:pPr>
              <a:t>18</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44358188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Admissibility and Monotonicity</a:t>
            </a:r>
          </a:p>
        </p:txBody>
      </p:sp>
      <p:sp>
        <p:nvSpPr>
          <p:cNvPr id="133123" name="Rectangle 3"/>
          <p:cNvSpPr>
            <a:spLocks noGrp="1" noChangeArrowheads="1"/>
          </p:cNvSpPr>
          <p:nvPr>
            <p:ph idx="1"/>
          </p:nvPr>
        </p:nvSpPr>
        <p:spPr>
          <a:xfrm>
            <a:off x="685800" y="2209800"/>
            <a:ext cx="7924800" cy="38862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lnSpc>
                <a:spcPct val="90000"/>
              </a:lnSpc>
              <a:defRPr/>
            </a:pPr>
            <a:r>
              <a:rPr lang="en-US" sz="2800">
                <a:solidFill>
                  <a:schemeClr val="hlink"/>
                </a:solidFill>
                <a:cs typeface="+mn-cs"/>
              </a:rPr>
              <a:t>Admissible heuristic </a:t>
            </a:r>
            <a:r>
              <a:rPr lang="en-US" sz="2800">
                <a:cs typeface="+mn-cs"/>
              </a:rPr>
              <a:t>= never overestimates the actual cost to reach a goal.</a:t>
            </a:r>
          </a:p>
          <a:p>
            <a:pPr eaLnBrk="1" hangingPunct="1">
              <a:lnSpc>
                <a:spcPct val="90000"/>
              </a:lnSpc>
              <a:defRPr/>
            </a:pPr>
            <a:endParaRPr lang="en-US" sz="800">
              <a:cs typeface="+mn-cs"/>
            </a:endParaRPr>
          </a:p>
          <a:p>
            <a:pPr eaLnBrk="1" hangingPunct="1">
              <a:lnSpc>
                <a:spcPct val="90000"/>
              </a:lnSpc>
              <a:defRPr/>
            </a:pPr>
            <a:r>
              <a:rPr lang="en-US" sz="2800">
                <a:solidFill>
                  <a:schemeClr val="hlink"/>
                </a:solidFill>
                <a:cs typeface="+mn-cs"/>
              </a:rPr>
              <a:t>Monotone heuristic </a:t>
            </a:r>
            <a:r>
              <a:rPr lang="en-US" sz="2800">
                <a:cs typeface="+mn-cs"/>
              </a:rPr>
              <a:t>= the </a:t>
            </a:r>
            <a:r>
              <a:rPr lang="en-US" sz="2800" i="1">
                <a:latin typeface="Times" charset="0"/>
                <a:cs typeface="+mn-cs"/>
              </a:rPr>
              <a:t>f</a:t>
            </a:r>
            <a:r>
              <a:rPr lang="en-US" sz="2800">
                <a:cs typeface="+mn-cs"/>
              </a:rPr>
              <a:t> value never decreases along any path.</a:t>
            </a:r>
          </a:p>
          <a:p>
            <a:pPr eaLnBrk="1" hangingPunct="1">
              <a:lnSpc>
                <a:spcPct val="90000"/>
              </a:lnSpc>
              <a:defRPr/>
            </a:pPr>
            <a:endParaRPr lang="en-US" sz="800">
              <a:cs typeface="+mn-cs"/>
            </a:endParaRPr>
          </a:p>
          <a:p>
            <a:pPr eaLnBrk="1" hangingPunct="1">
              <a:lnSpc>
                <a:spcPct val="90000"/>
              </a:lnSpc>
              <a:defRPr/>
            </a:pPr>
            <a:r>
              <a:rPr lang="en-US" sz="2800">
                <a:cs typeface="+mn-cs"/>
              </a:rPr>
              <a:t>When </a:t>
            </a:r>
            <a:r>
              <a:rPr lang="en-US" sz="2800" i="1">
                <a:latin typeface="Times" charset="0"/>
                <a:cs typeface="+mn-cs"/>
              </a:rPr>
              <a:t>h</a:t>
            </a:r>
            <a:r>
              <a:rPr lang="en-US" sz="2800">
                <a:cs typeface="+mn-cs"/>
              </a:rPr>
              <a:t> is admissible, monotonicity can be maintained when combined with pathmax: 	 </a:t>
            </a:r>
            <a:r>
              <a:rPr lang="en-US" sz="2800" i="1">
                <a:latin typeface="Times" charset="0"/>
                <a:cs typeface="+mn-cs"/>
              </a:rPr>
              <a:t>f</a:t>
            </a:r>
            <a:r>
              <a:rPr lang="en-US" sz="2800">
                <a:latin typeface="Times" charset="0"/>
                <a:cs typeface="+mn-cs"/>
              </a:rPr>
              <a:t>(</a:t>
            </a:r>
            <a:r>
              <a:rPr lang="en-US" sz="2800" i="1">
                <a:latin typeface="Times" charset="0"/>
                <a:cs typeface="+mn-cs"/>
              </a:rPr>
              <a:t>n</a:t>
            </a:r>
            <a:r>
              <a:rPr lang="en-US" sz="2800">
                <a:latin typeface="Times" charset="0"/>
                <a:cs typeface="+mn-cs"/>
                <a:sym typeface="Symbol" charset="0"/>
              </a:rPr>
              <a:t></a:t>
            </a:r>
            <a:r>
              <a:rPr lang="en-US" sz="2800">
                <a:latin typeface="Times" charset="0"/>
                <a:cs typeface="+mn-cs"/>
              </a:rPr>
              <a:t>) = max(</a:t>
            </a:r>
            <a:r>
              <a:rPr lang="en-US" sz="2800" i="1">
                <a:latin typeface="Times" charset="0"/>
                <a:cs typeface="+mn-cs"/>
              </a:rPr>
              <a:t>f</a:t>
            </a:r>
            <a:r>
              <a:rPr lang="en-US" sz="2800">
                <a:latin typeface="Times" charset="0"/>
                <a:cs typeface="+mn-cs"/>
              </a:rPr>
              <a:t>(</a:t>
            </a:r>
            <a:r>
              <a:rPr lang="en-US" sz="2800" i="1">
                <a:latin typeface="Times" charset="0"/>
                <a:cs typeface="+mn-cs"/>
              </a:rPr>
              <a:t>n</a:t>
            </a:r>
            <a:r>
              <a:rPr lang="en-US" sz="2800">
                <a:latin typeface="Times" charset="0"/>
                <a:cs typeface="+mn-cs"/>
              </a:rPr>
              <a:t>), </a:t>
            </a:r>
            <a:r>
              <a:rPr lang="en-US" sz="2800" i="1">
                <a:latin typeface="Times" charset="0"/>
                <a:cs typeface="+mn-cs"/>
              </a:rPr>
              <a:t>g</a:t>
            </a:r>
            <a:r>
              <a:rPr lang="en-US" sz="2800">
                <a:latin typeface="Times" charset="0"/>
                <a:cs typeface="+mn-cs"/>
              </a:rPr>
              <a:t>(</a:t>
            </a:r>
            <a:r>
              <a:rPr lang="en-US" sz="2800" i="1">
                <a:latin typeface="Times" charset="0"/>
                <a:cs typeface="+mn-cs"/>
              </a:rPr>
              <a:t>n</a:t>
            </a:r>
            <a:r>
              <a:rPr lang="en-US" sz="2800">
                <a:latin typeface="Times" charset="0"/>
                <a:cs typeface="+mn-cs"/>
                <a:sym typeface="Symbol" charset="0"/>
              </a:rPr>
              <a:t></a:t>
            </a:r>
            <a:r>
              <a:rPr lang="en-US" sz="2800">
                <a:latin typeface="Times" charset="0"/>
                <a:cs typeface="+mn-cs"/>
              </a:rPr>
              <a:t>)</a:t>
            </a:r>
            <a:r>
              <a:rPr lang="en-US" sz="2800">
                <a:latin typeface="Symbol" charset="0"/>
                <a:cs typeface="+mn-cs"/>
              </a:rPr>
              <a:t>+</a:t>
            </a:r>
            <a:r>
              <a:rPr lang="en-US" sz="2800" i="1">
                <a:latin typeface="Times" charset="0"/>
                <a:cs typeface="+mn-cs"/>
              </a:rPr>
              <a:t>h</a:t>
            </a:r>
            <a:r>
              <a:rPr lang="en-US" sz="2800">
                <a:latin typeface="Times" charset="0"/>
                <a:cs typeface="+mn-cs"/>
              </a:rPr>
              <a:t>(</a:t>
            </a:r>
            <a:r>
              <a:rPr lang="en-US" sz="2800" i="1">
                <a:latin typeface="Times" charset="0"/>
                <a:cs typeface="+mn-cs"/>
              </a:rPr>
              <a:t>n</a:t>
            </a:r>
            <a:r>
              <a:rPr lang="en-US" sz="2800">
                <a:latin typeface="Times" charset="0"/>
                <a:cs typeface="+mn-cs"/>
                <a:sym typeface="Symbol" charset="0"/>
              </a:rPr>
              <a:t></a:t>
            </a:r>
            <a:r>
              <a:rPr lang="en-US" sz="2800">
                <a:latin typeface="Times" charset="0"/>
                <a:cs typeface="+mn-cs"/>
              </a:rPr>
              <a:t>))</a:t>
            </a:r>
            <a:endParaRPr lang="en-US" sz="2800">
              <a:cs typeface="+mn-cs"/>
            </a:endParaRPr>
          </a:p>
          <a:p>
            <a:pPr eaLnBrk="1" hangingPunct="1">
              <a:lnSpc>
                <a:spcPct val="90000"/>
              </a:lnSpc>
              <a:defRPr/>
            </a:pPr>
            <a:endParaRPr lang="en-US" sz="2800">
              <a:cs typeface="+mn-cs"/>
            </a:endParaRPr>
          </a:p>
        </p:txBody>
      </p:sp>
      <p:sp>
        <p:nvSpPr>
          <p:cNvPr id="4" name="Slide Number Placeholder 5"/>
          <p:cNvSpPr>
            <a:spLocks noGrp="1"/>
          </p:cNvSpPr>
          <p:nvPr>
            <p:ph type="sldNum" sz="quarter" idx="12"/>
          </p:nvPr>
        </p:nvSpPr>
        <p:spPr/>
        <p:txBody>
          <a:bodyPr/>
          <a:lstStyle/>
          <a:p>
            <a:pPr>
              <a:defRPr/>
            </a:pPr>
            <a:fld id="{5D4F2CBC-5F6B-7848-AA96-CA034CE2710B}" type="slidenum">
              <a:rPr lang="en-US">
                <a:solidFill>
                  <a:srgbClr val="333399"/>
                </a:solidFill>
                <a:latin typeface="Arial"/>
                <a:ea typeface="ＭＳ Ｐゴシック"/>
              </a:rPr>
              <a:pPr>
                <a:defRPr/>
              </a:pPr>
              <a:t>19</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30862434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Example of a search tree</a:t>
            </a:r>
          </a:p>
        </p:txBody>
      </p:sp>
      <p:sp>
        <p:nvSpPr>
          <p:cNvPr id="113667"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buFont typeface="Wingdings" charset="0"/>
              <a:buNone/>
              <a:defRPr/>
            </a:pPr>
            <a:r>
              <a:rPr lang="en-US">
                <a:cs typeface="+mn-cs"/>
              </a:rPr>
              <a:t> </a:t>
            </a:r>
          </a:p>
        </p:txBody>
      </p:sp>
      <p:sp>
        <p:nvSpPr>
          <p:cNvPr id="11" name="Slide Number Placeholder 5"/>
          <p:cNvSpPr>
            <a:spLocks noGrp="1"/>
          </p:cNvSpPr>
          <p:nvPr>
            <p:ph type="sldNum" sz="quarter" idx="12"/>
          </p:nvPr>
        </p:nvSpPr>
        <p:spPr/>
        <p:txBody>
          <a:bodyPr/>
          <a:lstStyle/>
          <a:p>
            <a:pPr>
              <a:defRPr/>
            </a:pPr>
            <a:fld id="{980AF222-282A-024D-8093-A819027DFDAE}" type="slidenum">
              <a:rPr lang="en-US">
                <a:solidFill>
                  <a:srgbClr val="333399"/>
                </a:solidFill>
                <a:latin typeface="Arial"/>
                <a:ea typeface="ＭＳ Ｐゴシック"/>
              </a:rPr>
              <a:pPr>
                <a:defRPr/>
              </a:pPr>
              <a:t>2</a:t>
            </a:fld>
            <a:endParaRPr lang="en-US">
              <a:solidFill>
                <a:srgbClr val="000000"/>
              </a:solidFill>
              <a:latin typeface="Arial"/>
              <a:ea typeface="ＭＳ Ｐゴシック"/>
            </a:endParaRPr>
          </a:p>
        </p:txBody>
      </p:sp>
      <p:graphicFrame>
        <p:nvGraphicFramePr>
          <p:cNvPr id="20484" name="Object 4"/>
          <p:cNvGraphicFramePr>
            <a:graphicFrameLocks/>
          </p:cNvGraphicFramePr>
          <p:nvPr/>
        </p:nvGraphicFramePr>
        <p:xfrm>
          <a:off x="2057400" y="1908175"/>
          <a:ext cx="4914900" cy="4486275"/>
        </p:xfrm>
        <a:graphic>
          <a:graphicData uri="http://schemas.openxmlformats.org/presentationml/2006/ole">
            <mc:AlternateContent xmlns:mc="http://schemas.openxmlformats.org/markup-compatibility/2006">
              <mc:Choice xmlns:v="urn:schemas-microsoft-com:vml" Requires="v">
                <p:oleObj name="Worksheet" r:id="rId2" imgW="4965700" imgH="4140200" progId="Excel.Sheet.8">
                  <p:embed/>
                </p:oleObj>
              </mc:Choice>
              <mc:Fallback>
                <p:oleObj name="Worksheet" r:id="rId2" imgW="4965700" imgH="4140200" progId="Excel.Sheet.8">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8175"/>
                        <a:ext cx="4914900" cy="448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13669" name="Line 5"/>
          <p:cNvSpPr>
            <a:spLocks noChangeShapeType="1"/>
          </p:cNvSpPr>
          <p:nvPr/>
        </p:nvSpPr>
        <p:spPr bwMode="auto">
          <a:xfrm flipH="1">
            <a:off x="2743200" y="2984500"/>
            <a:ext cx="1600200" cy="58420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113670" name="Line 6"/>
          <p:cNvSpPr>
            <a:spLocks noChangeShapeType="1"/>
          </p:cNvSpPr>
          <p:nvPr/>
        </p:nvSpPr>
        <p:spPr bwMode="auto">
          <a:xfrm flipV="1">
            <a:off x="4343400" y="2971800"/>
            <a:ext cx="0" cy="609600"/>
          </a:xfrm>
          <a:prstGeom prst="line">
            <a:avLst/>
          </a:prstGeom>
          <a:noFill/>
          <a:ln w="254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113671" name="Line 7"/>
          <p:cNvSpPr>
            <a:spLocks noChangeShapeType="1"/>
          </p:cNvSpPr>
          <p:nvPr/>
        </p:nvSpPr>
        <p:spPr bwMode="auto">
          <a:xfrm flipH="1" flipV="1">
            <a:off x="4343400" y="2971800"/>
            <a:ext cx="1676400" cy="609600"/>
          </a:xfrm>
          <a:prstGeom prst="line">
            <a:avLst/>
          </a:prstGeom>
          <a:noFill/>
          <a:ln w="254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113672" name="Line 8"/>
          <p:cNvSpPr>
            <a:spLocks noChangeShapeType="1"/>
          </p:cNvSpPr>
          <p:nvPr/>
        </p:nvSpPr>
        <p:spPr bwMode="auto">
          <a:xfrm flipH="1">
            <a:off x="2743200" y="4737100"/>
            <a:ext cx="1600200" cy="58420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113673" name="Line 9"/>
          <p:cNvSpPr>
            <a:spLocks noChangeShapeType="1"/>
          </p:cNvSpPr>
          <p:nvPr/>
        </p:nvSpPr>
        <p:spPr bwMode="auto">
          <a:xfrm flipV="1">
            <a:off x="4343400" y="4724400"/>
            <a:ext cx="0" cy="609600"/>
          </a:xfrm>
          <a:prstGeom prst="line">
            <a:avLst/>
          </a:prstGeom>
          <a:noFill/>
          <a:ln w="254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
        <p:nvSpPr>
          <p:cNvPr id="113674" name="Line 10"/>
          <p:cNvSpPr>
            <a:spLocks noChangeShapeType="1"/>
          </p:cNvSpPr>
          <p:nvPr/>
        </p:nvSpPr>
        <p:spPr bwMode="auto">
          <a:xfrm flipH="1" flipV="1">
            <a:off x="4343400" y="4724400"/>
            <a:ext cx="1676400" cy="609600"/>
          </a:xfrm>
          <a:prstGeom prst="line">
            <a:avLst/>
          </a:prstGeom>
          <a:noFill/>
          <a:ln w="254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en-US" sz="2400">
              <a:solidFill>
                <a:srgbClr val="000000"/>
              </a:solidFill>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8780254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0D3A95C-D55E-4A45-ABC7-CFFE0AD769F6}" type="slidenum">
              <a:rPr lang="en-US">
                <a:solidFill>
                  <a:srgbClr val="333399"/>
                </a:solidFill>
                <a:latin typeface="Arial"/>
                <a:ea typeface="ＭＳ Ｐゴシック"/>
              </a:rPr>
              <a:pPr>
                <a:defRPr/>
              </a:pPr>
              <a:t>20</a:t>
            </a:fld>
            <a:endParaRPr lang="en-US">
              <a:solidFill>
                <a:srgbClr val="000000"/>
              </a:solidFill>
              <a:latin typeface="Arial"/>
              <a:ea typeface="ＭＳ Ｐゴシック"/>
            </a:endParaRPr>
          </a:p>
        </p:txBody>
      </p:sp>
      <p:pic>
        <p:nvPicPr>
          <p:cNvPr id="5" name="Picture 4"/>
          <p:cNvPicPr>
            <a:picLocks noChangeAspect="1"/>
          </p:cNvPicPr>
          <p:nvPr/>
        </p:nvPicPr>
        <p:blipFill>
          <a:blip r:embed="rId2"/>
          <a:stretch>
            <a:fillRect/>
          </a:stretch>
        </p:blipFill>
        <p:spPr>
          <a:xfrm>
            <a:off x="254000" y="279400"/>
            <a:ext cx="8636000" cy="6286500"/>
          </a:xfrm>
          <a:prstGeom prst="rect">
            <a:avLst/>
          </a:prstGeom>
        </p:spPr>
      </p:pic>
    </p:spTree>
    <p:extLst>
      <p:ext uri="{BB962C8B-B14F-4D97-AF65-F5344CB8AC3E}">
        <p14:creationId xmlns:p14="http://schemas.microsoft.com/office/powerpoint/2010/main" val="3336072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0D3A95C-D55E-4A45-ABC7-CFFE0AD769F6}" type="slidenum">
              <a:rPr lang="en-US">
                <a:solidFill>
                  <a:srgbClr val="333399"/>
                </a:solidFill>
                <a:latin typeface="Arial"/>
                <a:ea typeface="ＭＳ Ｐゴシック"/>
              </a:rPr>
              <a:pPr>
                <a:defRPr/>
              </a:pPr>
              <a:t>21</a:t>
            </a:fld>
            <a:endParaRPr lang="en-US">
              <a:solidFill>
                <a:srgbClr val="000000"/>
              </a:solidFill>
              <a:latin typeface="Arial"/>
              <a:ea typeface="ＭＳ Ｐゴシック"/>
            </a:endParaRPr>
          </a:p>
        </p:txBody>
      </p:sp>
      <p:pic>
        <p:nvPicPr>
          <p:cNvPr id="5" name="Picture 4"/>
          <p:cNvPicPr>
            <a:picLocks noChangeAspect="1"/>
          </p:cNvPicPr>
          <p:nvPr/>
        </p:nvPicPr>
        <p:blipFill>
          <a:blip r:embed="rId3"/>
          <a:stretch>
            <a:fillRect/>
          </a:stretch>
        </p:blipFill>
        <p:spPr>
          <a:xfrm>
            <a:off x="254000" y="622300"/>
            <a:ext cx="8636000" cy="5613400"/>
          </a:xfrm>
          <a:prstGeom prst="rect">
            <a:avLst/>
          </a:prstGeom>
        </p:spPr>
      </p:pic>
      <p:sp>
        <p:nvSpPr>
          <p:cNvPr id="6" name="Rectangle 5"/>
          <p:cNvSpPr/>
          <p:nvPr/>
        </p:nvSpPr>
        <p:spPr bwMode="auto">
          <a:xfrm>
            <a:off x="117707" y="3196683"/>
            <a:ext cx="9032488" cy="3184293"/>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7" name="Rectangle 6"/>
          <p:cNvSpPr/>
          <p:nvPr/>
        </p:nvSpPr>
        <p:spPr bwMode="auto">
          <a:xfrm>
            <a:off x="4466683" y="2589561"/>
            <a:ext cx="167268" cy="198244"/>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Tree>
    <p:extLst>
      <p:ext uri="{BB962C8B-B14F-4D97-AF65-F5344CB8AC3E}">
        <p14:creationId xmlns:p14="http://schemas.microsoft.com/office/powerpoint/2010/main" val="37881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80" name="Picture 79" descr="A picture containing text, crossword puzzle, scoreboard&#10;&#10;Description automatically generated">
            <a:extLst>
              <a:ext uri="{FF2B5EF4-FFF2-40B4-BE49-F238E27FC236}">
                <a16:creationId xmlns:a16="http://schemas.microsoft.com/office/drawing/2014/main" id="{EB310F24-F911-4302-80C8-AEB6E22CD16F}"/>
              </a:ext>
            </a:extLst>
          </p:cNvPr>
          <p:cNvPicPr>
            <a:picLocks noChangeAspect="1"/>
          </p:cNvPicPr>
          <p:nvPr/>
        </p:nvPicPr>
        <p:blipFill rotWithShape="1">
          <a:blip r:embed="rId2">
            <a:duotone>
              <a:prstClr val="black"/>
              <a:srgbClr val="00B0F0">
                <a:tint val="45000"/>
                <a:satMod val="400000"/>
              </a:srgbClr>
            </a:duotone>
          </a:blip>
          <a:srcRect b="87042"/>
          <a:stretch/>
        </p:blipFill>
        <p:spPr>
          <a:xfrm>
            <a:off x="4077149" y="519113"/>
            <a:ext cx="5066851" cy="821415"/>
          </a:xfrm>
          <a:prstGeom prst="rect">
            <a:avLst/>
          </a:prstGeom>
        </p:spPr>
      </p:pic>
      <p:pic>
        <p:nvPicPr>
          <p:cNvPr id="9" name="Picture 8" descr="A screen shot of a game&#10;&#10;Description automatically generated with low confidence">
            <a:extLst>
              <a:ext uri="{FF2B5EF4-FFF2-40B4-BE49-F238E27FC236}">
                <a16:creationId xmlns:a16="http://schemas.microsoft.com/office/drawing/2014/main" id="{F771EC2C-D804-4E48-9C63-7CCFB68AD785}"/>
              </a:ext>
            </a:extLst>
          </p:cNvPr>
          <p:cNvPicPr>
            <a:picLocks noChangeAspect="1"/>
          </p:cNvPicPr>
          <p:nvPr/>
        </p:nvPicPr>
        <p:blipFill>
          <a:blip r:embed="rId3">
            <a:duotone>
              <a:prstClr val="black"/>
              <a:srgbClr val="0070C0">
                <a:tint val="45000"/>
                <a:satMod val="400000"/>
              </a:srgbClr>
            </a:duotone>
          </a:blip>
          <a:stretch>
            <a:fillRect/>
          </a:stretch>
        </p:blipFill>
        <p:spPr>
          <a:xfrm>
            <a:off x="367036" y="1251050"/>
            <a:ext cx="3829050" cy="1543050"/>
          </a:xfrm>
          <a:prstGeom prst="rect">
            <a:avLst/>
          </a:prstGeom>
        </p:spPr>
      </p:pic>
    </p:spTree>
    <p:extLst>
      <p:ext uri="{BB962C8B-B14F-4D97-AF65-F5344CB8AC3E}">
        <p14:creationId xmlns:p14="http://schemas.microsoft.com/office/powerpoint/2010/main" val="5807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80" name="Picture 79" descr="A picture containing text, crossword puzzle, scoreboard&#10;&#10;Description automatically generated">
            <a:extLst>
              <a:ext uri="{FF2B5EF4-FFF2-40B4-BE49-F238E27FC236}">
                <a16:creationId xmlns:a16="http://schemas.microsoft.com/office/drawing/2014/main" id="{EB310F24-F911-4302-80C8-AEB6E22CD16F}"/>
              </a:ext>
            </a:extLst>
          </p:cNvPr>
          <p:cNvPicPr>
            <a:picLocks noChangeAspect="1"/>
          </p:cNvPicPr>
          <p:nvPr/>
        </p:nvPicPr>
        <p:blipFill rotWithShape="1">
          <a:blip r:embed="rId2">
            <a:duotone>
              <a:prstClr val="black"/>
              <a:srgbClr val="00B0F0">
                <a:tint val="45000"/>
                <a:satMod val="400000"/>
              </a:srgbClr>
            </a:duotone>
          </a:blip>
          <a:srcRect b="70516"/>
          <a:stretch/>
        </p:blipFill>
        <p:spPr>
          <a:xfrm>
            <a:off x="4077149" y="519114"/>
            <a:ext cx="5066851" cy="1868980"/>
          </a:xfrm>
          <a:prstGeom prst="rect">
            <a:avLst/>
          </a:prstGeom>
        </p:spPr>
      </p:pic>
      <p:pic>
        <p:nvPicPr>
          <p:cNvPr id="9" name="Picture 8" descr="A screen shot of a game&#10;&#10;Description automatically generated with low confidence">
            <a:extLst>
              <a:ext uri="{FF2B5EF4-FFF2-40B4-BE49-F238E27FC236}">
                <a16:creationId xmlns:a16="http://schemas.microsoft.com/office/drawing/2014/main" id="{F771EC2C-D804-4E48-9C63-7CCFB68AD785}"/>
              </a:ext>
            </a:extLst>
          </p:cNvPr>
          <p:cNvPicPr>
            <a:picLocks noChangeAspect="1"/>
          </p:cNvPicPr>
          <p:nvPr/>
        </p:nvPicPr>
        <p:blipFill>
          <a:blip r:embed="rId3">
            <a:duotone>
              <a:prstClr val="black"/>
              <a:srgbClr val="0070C0">
                <a:tint val="45000"/>
                <a:satMod val="400000"/>
              </a:srgbClr>
            </a:duotone>
          </a:blip>
          <a:stretch>
            <a:fillRect/>
          </a:stretch>
        </p:blipFill>
        <p:spPr>
          <a:xfrm>
            <a:off x="367036" y="1251050"/>
            <a:ext cx="3829050" cy="1543050"/>
          </a:xfrm>
          <a:prstGeom prst="rect">
            <a:avLst/>
          </a:prstGeom>
        </p:spPr>
      </p:pic>
    </p:spTree>
    <p:extLst>
      <p:ext uri="{BB962C8B-B14F-4D97-AF65-F5344CB8AC3E}">
        <p14:creationId xmlns:p14="http://schemas.microsoft.com/office/powerpoint/2010/main" val="419390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80" name="Picture 79" descr="A picture containing text, crossword puzzle, scoreboard&#10;&#10;Description automatically generated">
            <a:extLst>
              <a:ext uri="{FF2B5EF4-FFF2-40B4-BE49-F238E27FC236}">
                <a16:creationId xmlns:a16="http://schemas.microsoft.com/office/drawing/2014/main" id="{EB310F24-F911-4302-80C8-AEB6E22CD16F}"/>
              </a:ext>
            </a:extLst>
          </p:cNvPr>
          <p:cNvPicPr>
            <a:picLocks noChangeAspect="1"/>
          </p:cNvPicPr>
          <p:nvPr/>
        </p:nvPicPr>
        <p:blipFill rotWithShape="1">
          <a:blip r:embed="rId2">
            <a:duotone>
              <a:prstClr val="black"/>
              <a:srgbClr val="00B0F0">
                <a:tint val="45000"/>
                <a:satMod val="400000"/>
              </a:srgbClr>
            </a:duotone>
          </a:blip>
          <a:srcRect b="54095"/>
          <a:stretch/>
        </p:blipFill>
        <p:spPr>
          <a:xfrm>
            <a:off x="4077149" y="519114"/>
            <a:ext cx="5066851" cy="2909886"/>
          </a:xfrm>
          <a:prstGeom prst="rect">
            <a:avLst/>
          </a:prstGeom>
        </p:spPr>
      </p:pic>
      <p:pic>
        <p:nvPicPr>
          <p:cNvPr id="9" name="Picture 8" descr="A screen shot of a game&#10;&#10;Description automatically generated with low confidence">
            <a:extLst>
              <a:ext uri="{FF2B5EF4-FFF2-40B4-BE49-F238E27FC236}">
                <a16:creationId xmlns:a16="http://schemas.microsoft.com/office/drawing/2014/main" id="{F771EC2C-D804-4E48-9C63-7CCFB68AD785}"/>
              </a:ext>
            </a:extLst>
          </p:cNvPr>
          <p:cNvPicPr>
            <a:picLocks noChangeAspect="1"/>
          </p:cNvPicPr>
          <p:nvPr/>
        </p:nvPicPr>
        <p:blipFill>
          <a:blip r:embed="rId3">
            <a:duotone>
              <a:prstClr val="black"/>
              <a:srgbClr val="0070C0">
                <a:tint val="45000"/>
                <a:satMod val="400000"/>
              </a:srgbClr>
            </a:duotone>
          </a:blip>
          <a:stretch>
            <a:fillRect/>
          </a:stretch>
        </p:blipFill>
        <p:spPr>
          <a:xfrm>
            <a:off x="367036" y="1251050"/>
            <a:ext cx="3829050" cy="1543050"/>
          </a:xfrm>
          <a:prstGeom prst="rect">
            <a:avLst/>
          </a:prstGeom>
        </p:spPr>
      </p:pic>
    </p:spTree>
    <p:extLst>
      <p:ext uri="{BB962C8B-B14F-4D97-AF65-F5344CB8AC3E}">
        <p14:creationId xmlns:p14="http://schemas.microsoft.com/office/powerpoint/2010/main" val="114828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80" name="Picture 79" descr="A picture containing text, crossword puzzle, scoreboard&#10;&#10;Description automatically generated">
            <a:extLst>
              <a:ext uri="{FF2B5EF4-FFF2-40B4-BE49-F238E27FC236}">
                <a16:creationId xmlns:a16="http://schemas.microsoft.com/office/drawing/2014/main" id="{EB310F24-F911-4302-80C8-AEB6E22CD16F}"/>
              </a:ext>
            </a:extLst>
          </p:cNvPr>
          <p:cNvPicPr>
            <a:picLocks noChangeAspect="1"/>
          </p:cNvPicPr>
          <p:nvPr/>
        </p:nvPicPr>
        <p:blipFill rotWithShape="1">
          <a:blip r:embed="rId2">
            <a:duotone>
              <a:prstClr val="black"/>
              <a:srgbClr val="00B0F0">
                <a:tint val="45000"/>
                <a:satMod val="400000"/>
              </a:srgbClr>
            </a:duotone>
          </a:blip>
          <a:srcRect t="-2" b="36907"/>
          <a:stretch/>
        </p:blipFill>
        <p:spPr>
          <a:xfrm>
            <a:off x="4077149" y="519113"/>
            <a:ext cx="5066851" cy="3999621"/>
          </a:xfrm>
          <a:prstGeom prst="rect">
            <a:avLst/>
          </a:prstGeom>
        </p:spPr>
      </p:pic>
      <p:pic>
        <p:nvPicPr>
          <p:cNvPr id="9" name="Picture 8" descr="A screen shot of a game&#10;&#10;Description automatically generated with low confidence">
            <a:extLst>
              <a:ext uri="{FF2B5EF4-FFF2-40B4-BE49-F238E27FC236}">
                <a16:creationId xmlns:a16="http://schemas.microsoft.com/office/drawing/2014/main" id="{F771EC2C-D804-4E48-9C63-7CCFB68AD785}"/>
              </a:ext>
            </a:extLst>
          </p:cNvPr>
          <p:cNvPicPr>
            <a:picLocks noChangeAspect="1"/>
          </p:cNvPicPr>
          <p:nvPr/>
        </p:nvPicPr>
        <p:blipFill>
          <a:blip r:embed="rId3">
            <a:duotone>
              <a:prstClr val="black"/>
              <a:srgbClr val="0070C0">
                <a:tint val="45000"/>
                <a:satMod val="400000"/>
              </a:srgbClr>
            </a:duotone>
          </a:blip>
          <a:stretch>
            <a:fillRect/>
          </a:stretch>
        </p:blipFill>
        <p:spPr>
          <a:xfrm>
            <a:off x="367036" y="1251050"/>
            <a:ext cx="3829050" cy="1543050"/>
          </a:xfrm>
          <a:prstGeom prst="rect">
            <a:avLst/>
          </a:prstGeom>
        </p:spPr>
      </p:pic>
    </p:spTree>
    <p:extLst>
      <p:ext uri="{BB962C8B-B14F-4D97-AF65-F5344CB8AC3E}">
        <p14:creationId xmlns:p14="http://schemas.microsoft.com/office/powerpoint/2010/main" val="1966511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80" name="Picture 79" descr="A picture containing text, crossword puzzle, scoreboard&#10;&#10;Description automatically generated">
            <a:extLst>
              <a:ext uri="{FF2B5EF4-FFF2-40B4-BE49-F238E27FC236}">
                <a16:creationId xmlns:a16="http://schemas.microsoft.com/office/drawing/2014/main" id="{EB310F24-F911-4302-80C8-AEB6E22CD16F}"/>
              </a:ext>
            </a:extLst>
          </p:cNvPr>
          <p:cNvPicPr>
            <a:picLocks noChangeAspect="1"/>
          </p:cNvPicPr>
          <p:nvPr/>
        </p:nvPicPr>
        <p:blipFill rotWithShape="1">
          <a:blip r:embed="rId2">
            <a:duotone>
              <a:prstClr val="black"/>
              <a:srgbClr val="00B0F0">
                <a:tint val="45000"/>
                <a:satMod val="400000"/>
              </a:srgbClr>
            </a:duotone>
          </a:blip>
          <a:srcRect t="-3" b="19741"/>
          <a:stretch/>
        </p:blipFill>
        <p:spPr>
          <a:xfrm>
            <a:off x="4077149" y="519113"/>
            <a:ext cx="5066851" cy="5087837"/>
          </a:xfrm>
          <a:prstGeom prst="rect">
            <a:avLst/>
          </a:prstGeom>
        </p:spPr>
      </p:pic>
      <p:pic>
        <p:nvPicPr>
          <p:cNvPr id="9" name="Picture 8" descr="A screen shot of a game&#10;&#10;Description automatically generated with low confidence">
            <a:extLst>
              <a:ext uri="{FF2B5EF4-FFF2-40B4-BE49-F238E27FC236}">
                <a16:creationId xmlns:a16="http://schemas.microsoft.com/office/drawing/2014/main" id="{F771EC2C-D804-4E48-9C63-7CCFB68AD785}"/>
              </a:ext>
            </a:extLst>
          </p:cNvPr>
          <p:cNvPicPr>
            <a:picLocks noChangeAspect="1"/>
          </p:cNvPicPr>
          <p:nvPr/>
        </p:nvPicPr>
        <p:blipFill>
          <a:blip r:embed="rId3">
            <a:duotone>
              <a:prstClr val="black"/>
              <a:srgbClr val="0070C0">
                <a:tint val="45000"/>
                <a:satMod val="400000"/>
              </a:srgbClr>
            </a:duotone>
          </a:blip>
          <a:stretch>
            <a:fillRect/>
          </a:stretch>
        </p:blipFill>
        <p:spPr>
          <a:xfrm>
            <a:off x="367036" y="1251050"/>
            <a:ext cx="3829050" cy="1543050"/>
          </a:xfrm>
          <a:prstGeom prst="rect">
            <a:avLst/>
          </a:prstGeom>
        </p:spPr>
      </p:pic>
    </p:spTree>
    <p:extLst>
      <p:ext uri="{BB962C8B-B14F-4D97-AF65-F5344CB8AC3E}">
        <p14:creationId xmlns:p14="http://schemas.microsoft.com/office/powerpoint/2010/main" val="283196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80" name="Picture 79" descr="A picture containing text, crossword puzzle, scoreboard&#10;&#10;Description automatically generated">
            <a:extLst>
              <a:ext uri="{FF2B5EF4-FFF2-40B4-BE49-F238E27FC236}">
                <a16:creationId xmlns:a16="http://schemas.microsoft.com/office/drawing/2014/main" id="{EB310F24-F911-4302-80C8-AEB6E22CD16F}"/>
              </a:ext>
            </a:extLst>
          </p:cNvPr>
          <p:cNvPicPr>
            <a:picLocks noChangeAspect="1"/>
          </p:cNvPicPr>
          <p:nvPr/>
        </p:nvPicPr>
        <p:blipFill rotWithShape="1">
          <a:blip r:embed="rId2">
            <a:duotone>
              <a:prstClr val="black"/>
              <a:srgbClr val="00B0F0">
                <a:tint val="45000"/>
                <a:satMod val="400000"/>
              </a:srgbClr>
            </a:duotone>
          </a:blip>
          <a:srcRect t="-3" b="5"/>
          <a:stretch/>
        </p:blipFill>
        <p:spPr>
          <a:xfrm>
            <a:off x="4077149" y="519113"/>
            <a:ext cx="5066851" cy="6338887"/>
          </a:xfrm>
          <a:prstGeom prst="rect">
            <a:avLst/>
          </a:prstGeom>
        </p:spPr>
      </p:pic>
      <p:pic>
        <p:nvPicPr>
          <p:cNvPr id="9" name="Picture 8" descr="A screen shot of a game&#10;&#10;Description automatically generated with low confidence">
            <a:extLst>
              <a:ext uri="{FF2B5EF4-FFF2-40B4-BE49-F238E27FC236}">
                <a16:creationId xmlns:a16="http://schemas.microsoft.com/office/drawing/2014/main" id="{F771EC2C-D804-4E48-9C63-7CCFB68AD785}"/>
              </a:ext>
            </a:extLst>
          </p:cNvPr>
          <p:cNvPicPr>
            <a:picLocks noChangeAspect="1"/>
          </p:cNvPicPr>
          <p:nvPr/>
        </p:nvPicPr>
        <p:blipFill>
          <a:blip r:embed="rId3">
            <a:duotone>
              <a:prstClr val="black"/>
              <a:srgbClr val="0070C0">
                <a:tint val="45000"/>
                <a:satMod val="400000"/>
              </a:srgbClr>
            </a:duotone>
          </a:blip>
          <a:stretch>
            <a:fillRect/>
          </a:stretch>
        </p:blipFill>
        <p:spPr>
          <a:xfrm>
            <a:off x="367036" y="1251050"/>
            <a:ext cx="3829050" cy="1543050"/>
          </a:xfrm>
          <a:prstGeom prst="rect">
            <a:avLst/>
          </a:prstGeom>
        </p:spPr>
      </p:pic>
    </p:spTree>
    <p:extLst>
      <p:ext uri="{BB962C8B-B14F-4D97-AF65-F5344CB8AC3E}">
        <p14:creationId xmlns:p14="http://schemas.microsoft.com/office/powerpoint/2010/main" val="968994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2"/>
          </p:nvPr>
        </p:nvSpPr>
        <p:spPr/>
        <p:txBody>
          <a:bodyPr/>
          <a:lstStyle/>
          <a:p>
            <a:pPr>
              <a:defRPr/>
            </a:pPr>
            <a:fld id="{554C5D8C-1371-7642-932E-594B08637D26}" type="slidenum">
              <a:rPr lang="en-US">
                <a:solidFill>
                  <a:srgbClr val="333399"/>
                </a:solidFill>
                <a:latin typeface="Arial"/>
                <a:ea typeface="ＭＳ Ｐゴシック"/>
              </a:rPr>
              <a:pPr>
                <a:defRPr/>
              </a:pPr>
              <a:t>28</a:t>
            </a:fld>
            <a:endParaRPr lang="en-US">
              <a:solidFill>
                <a:srgbClr val="000000"/>
              </a:solidFill>
              <a:latin typeface="Arial"/>
              <a:ea typeface="ＭＳ Ｐゴシック"/>
            </a:endParaRPr>
          </a:p>
        </p:txBody>
      </p:sp>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000000"/>
              </a:solidFill>
              <a:latin typeface="Arial"/>
              <a:ea typeface="ＭＳ Ｐゴシック"/>
            </a:endParaRPr>
          </a:p>
        </p:txBody>
      </p:sp>
      <p:pic>
        <p:nvPicPr>
          <p:cNvPr id="13209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741363"/>
            <a:ext cx="4483100" cy="5981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2100" name="Line 4"/>
          <p:cNvSpPr>
            <a:spLocks noChangeShapeType="1"/>
          </p:cNvSpPr>
          <p:nvPr/>
        </p:nvSpPr>
        <p:spPr bwMode="auto">
          <a:xfrm>
            <a:off x="4573588" y="720725"/>
            <a:ext cx="1587" cy="600233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1" name="Line 5"/>
          <p:cNvSpPr>
            <a:spLocks noChangeShapeType="1"/>
          </p:cNvSpPr>
          <p:nvPr/>
        </p:nvSpPr>
        <p:spPr bwMode="auto">
          <a:xfrm flipH="1">
            <a:off x="2308225" y="1404938"/>
            <a:ext cx="88900" cy="4127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2" name="Line 6"/>
          <p:cNvSpPr>
            <a:spLocks noChangeShapeType="1"/>
          </p:cNvSpPr>
          <p:nvPr/>
        </p:nvSpPr>
        <p:spPr bwMode="auto">
          <a:xfrm>
            <a:off x="2409825" y="1404938"/>
            <a:ext cx="1109663" cy="4127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3" name="Line 7"/>
          <p:cNvSpPr>
            <a:spLocks noChangeShapeType="1"/>
          </p:cNvSpPr>
          <p:nvPr/>
        </p:nvSpPr>
        <p:spPr bwMode="auto">
          <a:xfrm flipH="1">
            <a:off x="1298575" y="1404938"/>
            <a:ext cx="1098550" cy="4095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4" name="Line 8"/>
          <p:cNvSpPr>
            <a:spLocks noChangeShapeType="1"/>
          </p:cNvSpPr>
          <p:nvPr/>
        </p:nvSpPr>
        <p:spPr bwMode="auto">
          <a:xfrm>
            <a:off x="2430463" y="2466975"/>
            <a:ext cx="1065212"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5" name="Line 9"/>
          <p:cNvSpPr>
            <a:spLocks noChangeShapeType="1"/>
          </p:cNvSpPr>
          <p:nvPr/>
        </p:nvSpPr>
        <p:spPr bwMode="auto">
          <a:xfrm flipH="1">
            <a:off x="1309688" y="2466975"/>
            <a:ext cx="1120775" cy="4127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6" name="Line 10"/>
          <p:cNvSpPr>
            <a:spLocks noChangeShapeType="1"/>
          </p:cNvSpPr>
          <p:nvPr/>
        </p:nvSpPr>
        <p:spPr bwMode="auto">
          <a:xfrm flipH="1">
            <a:off x="2214563" y="2466975"/>
            <a:ext cx="203200" cy="40163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7" name="Line 11"/>
          <p:cNvSpPr>
            <a:spLocks noChangeShapeType="1"/>
          </p:cNvSpPr>
          <p:nvPr/>
        </p:nvSpPr>
        <p:spPr bwMode="auto">
          <a:xfrm>
            <a:off x="2433638" y="3549650"/>
            <a:ext cx="838200" cy="381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8" name="Line 12"/>
          <p:cNvSpPr>
            <a:spLocks noChangeShapeType="1"/>
          </p:cNvSpPr>
          <p:nvPr/>
        </p:nvSpPr>
        <p:spPr bwMode="auto">
          <a:xfrm flipH="1">
            <a:off x="2192338" y="3549650"/>
            <a:ext cx="228600" cy="381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09" name="Line 13"/>
          <p:cNvSpPr>
            <a:spLocks noChangeShapeType="1"/>
          </p:cNvSpPr>
          <p:nvPr/>
        </p:nvSpPr>
        <p:spPr bwMode="auto">
          <a:xfrm flipH="1">
            <a:off x="422275" y="3549650"/>
            <a:ext cx="906463" cy="38893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10" name="Line 14"/>
          <p:cNvSpPr>
            <a:spLocks noChangeShapeType="1"/>
          </p:cNvSpPr>
          <p:nvPr/>
        </p:nvSpPr>
        <p:spPr bwMode="auto">
          <a:xfrm>
            <a:off x="1341438" y="3549650"/>
            <a:ext cx="212725" cy="38893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11" name="Line 15"/>
          <p:cNvSpPr>
            <a:spLocks noChangeShapeType="1"/>
          </p:cNvSpPr>
          <p:nvPr/>
        </p:nvSpPr>
        <p:spPr bwMode="auto">
          <a:xfrm flipH="1">
            <a:off x="2368550" y="4613275"/>
            <a:ext cx="249238"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12" name="Line 16"/>
          <p:cNvSpPr>
            <a:spLocks noChangeShapeType="1"/>
          </p:cNvSpPr>
          <p:nvPr/>
        </p:nvSpPr>
        <p:spPr bwMode="auto">
          <a:xfrm>
            <a:off x="2462213" y="5675313"/>
            <a:ext cx="679450" cy="4095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13" name="Line 17"/>
          <p:cNvSpPr>
            <a:spLocks noChangeShapeType="1"/>
          </p:cNvSpPr>
          <p:nvPr/>
        </p:nvSpPr>
        <p:spPr bwMode="auto">
          <a:xfrm flipH="1">
            <a:off x="1773238" y="5675313"/>
            <a:ext cx="663575"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pic>
        <p:nvPicPr>
          <p:cNvPr id="132114"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741363"/>
            <a:ext cx="4484688" cy="5986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b="1">
                <a:solidFill>
                  <a:srgbClr val="000000"/>
                </a:solidFill>
                <a:latin typeface="Times" charset="0"/>
                <a:ea typeface="ＭＳ Ｐゴシック"/>
              </a:rPr>
              <a:t>Example: tracing A* with two different heuristics</a:t>
            </a:r>
            <a:endParaRPr lang="en-US">
              <a:solidFill>
                <a:srgbClr val="000000"/>
              </a:solidFill>
              <a:latin typeface="Times" charset="0"/>
              <a:ea typeface="ＭＳ Ｐゴシック"/>
            </a:endParaRPr>
          </a:p>
        </p:txBody>
      </p:sp>
      <p:sp>
        <p:nvSpPr>
          <p:cNvPr id="132116" name="Line 20"/>
          <p:cNvSpPr>
            <a:spLocks noChangeShapeType="1"/>
          </p:cNvSpPr>
          <p:nvPr/>
        </p:nvSpPr>
        <p:spPr bwMode="auto">
          <a:xfrm flipH="1">
            <a:off x="5821363" y="1416050"/>
            <a:ext cx="1079500"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17" name="Line 21"/>
          <p:cNvSpPr>
            <a:spLocks noChangeShapeType="1"/>
          </p:cNvSpPr>
          <p:nvPr/>
        </p:nvSpPr>
        <p:spPr bwMode="auto">
          <a:xfrm flipH="1">
            <a:off x="6799263" y="1416050"/>
            <a:ext cx="101600" cy="381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18" name="Line 22"/>
          <p:cNvSpPr>
            <a:spLocks noChangeShapeType="1"/>
          </p:cNvSpPr>
          <p:nvPr/>
        </p:nvSpPr>
        <p:spPr bwMode="auto">
          <a:xfrm>
            <a:off x="6913563" y="1416050"/>
            <a:ext cx="1074737"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19" name="Line 23"/>
          <p:cNvSpPr>
            <a:spLocks noChangeShapeType="1"/>
          </p:cNvSpPr>
          <p:nvPr/>
        </p:nvSpPr>
        <p:spPr bwMode="auto">
          <a:xfrm flipH="1">
            <a:off x="5788025" y="2468563"/>
            <a:ext cx="1092200" cy="40163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20" name="Line 24"/>
          <p:cNvSpPr>
            <a:spLocks noChangeShapeType="1"/>
          </p:cNvSpPr>
          <p:nvPr/>
        </p:nvSpPr>
        <p:spPr bwMode="auto">
          <a:xfrm flipH="1">
            <a:off x="6670675" y="2468563"/>
            <a:ext cx="196850" cy="40163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21" name="Line 25"/>
          <p:cNvSpPr>
            <a:spLocks noChangeShapeType="1"/>
          </p:cNvSpPr>
          <p:nvPr/>
        </p:nvSpPr>
        <p:spPr bwMode="auto">
          <a:xfrm>
            <a:off x="6880225" y="2481263"/>
            <a:ext cx="1150938" cy="3873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22" name="Line 26"/>
          <p:cNvSpPr>
            <a:spLocks noChangeShapeType="1"/>
          </p:cNvSpPr>
          <p:nvPr/>
        </p:nvSpPr>
        <p:spPr bwMode="auto">
          <a:xfrm flipH="1">
            <a:off x="6456363" y="3549650"/>
            <a:ext cx="444500" cy="3683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23" name="Line 27"/>
          <p:cNvSpPr>
            <a:spLocks noChangeShapeType="1"/>
          </p:cNvSpPr>
          <p:nvPr/>
        </p:nvSpPr>
        <p:spPr bwMode="auto">
          <a:xfrm>
            <a:off x="6913563" y="3549650"/>
            <a:ext cx="609600" cy="3683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24" name="Line 28"/>
          <p:cNvSpPr>
            <a:spLocks noChangeShapeType="1"/>
          </p:cNvSpPr>
          <p:nvPr/>
        </p:nvSpPr>
        <p:spPr bwMode="auto">
          <a:xfrm flipH="1">
            <a:off x="6210300" y="4622800"/>
            <a:ext cx="228600" cy="3683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25" name="Line 29"/>
          <p:cNvSpPr>
            <a:spLocks noChangeShapeType="1"/>
          </p:cNvSpPr>
          <p:nvPr/>
        </p:nvSpPr>
        <p:spPr bwMode="auto">
          <a:xfrm flipH="1">
            <a:off x="5748338" y="5665788"/>
            <a:ext cx="665162"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32126" name="Line 30"/>
          <p:cNvSpPr>
            <a:spLocks noChangeShapeType="1"/>
          </p:cNvSpPr>
          <p:nvPr/>
        </p:nvSpPr>
        <p:spPr bwMode="auto">
          <a:xfrm>
            <a:off x="6438900" y="5665788"/>
            <a:ext cx="644525"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grpSp>
        <p:nvGrpSpPr>
          <p:cNvPr id="4" name="Group 3"/>
          <p:cNvGrpSpPr/>
          <p:nvPr/>
        </p:nvGrpSpPr>
        <p:grpSpPr>
          <a:xfrm>
            <a:off x="2104982" y="750066"/>
            <a:ext cx="426393" cy="403076"/>
            <a:chOff x="2104982" y="750066"/>
            <a:chExt cx="426393" cy="403076"/>
          </a:xfrm>
        </p:grpSpPr>
        <p:sp>
          <p:nvSpPr>
            <p:cNvPr id="2" name="Rectangle 1"/>
            <p:cNvSpPr>
              <a:spLocks noChangeAspect="1"/>
            </p:cNvSpPr>
            <p:nvPr/>
          </p:nvSpPr>
          <p:spPr bwMode="auto">
            <a:xfrm>
              <a:off x="2104982" y="750066"/>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33" name="Rectangle 32"/>
            <p:cNvSpPr>
              <a:spLocks noChangeAspect="1"/>
            </p:cNvSpPr>
            <p:nvPr/>
          </p:nvSpPr>
          <p:spPr bwMode="auto">
            <a:xfrm>
              <a:off x="2335664" y="754583"/>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34" name="Rectangle 33"/>
            <p:cNvSpPr>
              <a:spLocks noChangeAspect="1"/>
            </p:cNvSpPr>
            <p:nvPr/>
          </p:nvSpPr>
          <p:spPr bwMode="auto">
            <a:xfrm>
              <a:off x="2122748" y="959177"/>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35" name="Rectangle 34"/>
            <p:cNvSpPr>
              <a:spLocks noChangeAspect="1"/>
            </p:cNvSpPr>
            <p:nvPr/>
          </p:nvSpPr>
          <p:spPr bwMode="auto">
            <a:xfrm>
              <a:off x="2327336" y="954995"/>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grpSp>
      <p:grpSp>
        <p:nvGrpSpPr>
          <p:cNvPr id="5" name="Group 4"/>
          <p:cNvGrpSpPr/>
          <p:nvPr/>
        </p:nvGrpSpPr>
        <p:grpSpPr>
          <a:xfrm>
            <a:off x="979114" y="1813599"/>
            <a:ext cx="2683321" cy="642038"/>
            <a:chOff x="979114" y="1813599"/>
            <a:chExt cx="2683321" cy="642038"/>
          </a:xfrm>
        </p:grpSpPr>
        <p:sp>
          <p:nvSpPr>
            <p:cNvPr id="36" name="Rectangle 35"/>
            <p:cNvSpPr>
              <a:spLocks noChangeAspect="1"/>
            </p:cNvSpPr>
            <p:nvPr/>
          </p:nvSpPr>
          <p:spPr bwMode="auto">
            <a:xfrm>
              <a:off x="979114" y="2042360"/>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38" name="Rectangle 37"/>
            <p:cNvSpPr>
              <a:spLocks noChangeAspect="1"/>
            </p:cNvSpPr>
            <p:nvPr/>
          </p:nvSpPr>
          <p:spPr bwMode="auto">
            <a:xfrm>
              <a:off x="979114" y="1814513"/>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39" name="Rectangle 38"/>
            <p:cNvSpPr>
              <a:spLocks noChangeAspect="1"/>
            </p:cNvSpPr>
            <p:nvPr/>
          </p:nvSpPr>
          <p:spPr bwMode="auto">
            <a:xfrm>
              <a:off x="1200719" y="1822298"/>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0" name="Rectangle 39"/>
            <p:cNvSpPr>
              <a:spLocks noChangeAspect="1"/>
            </p:cNvSpPr>
            <p:nvPr/>
          </p:nvSpPr>
          <p:spPr bwMode="auto">
            <a:xfrm>
              <a:off x="1213951" y="2035591"/>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1" name="Rectangle 40"/>
            <p:cNvSpPr>
              <a:spLocks noChangeAspect="1"/>
            </p:cNvSpPr>
            <p:nvPr/>
          </p:nvSpPr>
          <p:spPr bwMode="auto">
            <a:xfrm>
              <a:off x="1209787" y="2240185"/>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2" name="Rectangle 41"/>
            <p:cNvSpPr>
              <a:spLocks noChangeAspect="1"/>
            </p:cNvSpPr>
            <p:nvPr/>
          </p:nvSpPr>
          <p:spPr bwMode="auto">
            <a:xfrm>
              <a:off x="2116707" y="1814513"/>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3" name="Rectangle 42"/>
            <p:cNvSpPr>
              <a:spLocks noChangeAspect="1"/>
            </p:cNvSpPr>
            <p:nvPr/>
          </p:nvSpPr>
          <p:spPr bwMode="auto">
            <a:xfrm>
              <a:off x="2328157" y="1815427"/>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4" name="Rectangle 43"/>
            <p:cNvSpPr>
              <a:spLocks noChangeAspect="1"/>
            </p:cNvSpPr>
            <p:nvPr/>
          </p:nvSpPr>
          <p:spPr bwMode="auto">
            <a:xfrm>
              <a:off x="2113405" y="2033816"/>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5" name="Rectangle 44"/>
            <p:cNvSpPr>
              <a:spLocks noChangeAspect="1"/>
            </p:cNvSpPr>
            <p:nvPr/>
          </p:nvSpPr>
          <p:spPr bwMode="auto">
            <a:xfrm>
              <a:off x="3234868" y="2035638"/>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6" name="Rectangle 45"/>
            <p:cNvSpPr>
              <a:spLocks noChangeAspect="1"/>
            </p:cNvSpPr>
            <p:nvPr/>
          </p:nvSpPr>
          <p:spPr bwMode="auto">
            <a:xfrm>
              <a:off x="3234868" y="181359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7" name="Rectangle 46"/>
            <p:cNvSpPr>
              <a:spLocks noChangeAspect="1"/>
            </p:cNvSpPr>
            <p:nvPr/>
          </p:nvSpPr>
          <p:spPr bwMode="auto">
            <a:xfrm>
              <a:off x="3444794" y="1817688"/>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8" name="Rectangle 47"/>
            <p:cNvSpPr>
              <a:spLocks noChangeAspect="1"/>
            </p:cNvSpPr>
            <p:nvPr/>
          </p:nvSpPr>
          <p:spPr bwMode="auto">
            <a:xfrm>
              <a:off x="3466724" y="2039680"/>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49" name="Rectangle 48"/>
            <p:cNvSpPr>
              <a:spLocks noChangeAspect="1"/>
            </p:cNvSpPr>
            <p:nvPr/>
          </p:nvSpPr>
          <p:spPr bwMode="auto">
            <a:xfrm>
              <a:off x="3462560" y="2261672"/>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grpSp>
      <p:grpSp>
        <p:nvGrpSpPr>
          <p:cNvPr id="6" name="Group 5"/>
          <p:cNvGrpSpPr/>
          <p:nvPr/>
        </p:nvGrpSpPr>
        <p:grpSpPr>
          <a:xfrm>
            <a:off x="997231" y="2879725"/>
            <a:ext cx="2651973" cy="414027"/>
            <a:chOff x="997231" y="2879725"/>
            <a:chExt cx="2651973" cy="414027"/>
          </a:xfrm>
        </p:grpSpPr>
        <p:sp>
          <p:nvSpPr>
            <p:cNvPr id="50" name="Rectangle 49"/>
            <p:cNvSpPr>
              <a:spLocks noChangeAspect="1"/>
            </p:cNvSpPr>
            <p:nvPr/>
          </p:nvSpPr>
          <p:spPr bwMode="auto">
            <a:xfrm>
              <a:off x="997231" y="2879725"/>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1" name="Rectangle 50"/>
            <p:cNvSpPr>
              <a:spLocks noChangeAspect="1"/>
            </p:cNvSpPr>
            <p:nvPr/>
          </p:nvSpPr>
          <p:spPr bwMode="auto">
            <a:xfrm>
              <a:off x="1200719" y="2879725"/>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2" name="Rectangle 51"/>
            <p:cNvSpPr>
              <a:spLocks noChangeAspect="1"/>
            </p:cNvSpPr>
            <p:nvPr/>
          </p:nvSpPr>
          <p:spPr bwMode="auto">
            <a:xfrm>
              <a:off x="1210338" y="3099787"/>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3" name="Rectangle 52"/>
            <p:cNvSpPr>
              <a:spLocks noChangeAspect="1"/>
            </p:cNvSpPr>
            <p:nvPr/>
          </p:nvSpPr>
          <p:spPr bwMode="auto">
            <a:xfrm>
              <a:off x="2108714" y="2879725"/>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4" name="Rectangle 53"/>
            <p:cNvSpPr>
              <a:spLocks noChangeAspect="1"/>
            </p:cNvSpPr>
            <p:nvPr/>
          </p:nvSpPr>
          <p:spPr bwMode="auto">
            <a:xfrm>
              <a:off x="2337546" y="3099787"/>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5" name="Rectangle 54"/>
            <p:cNvSpPr>
              <a:spLocks noChangeAspect="1"/>
            </p:cNvSpPr>
            <p:nvPr/>
          </p:nvSpPr>
          <p:spPr bwMode="auto">
            <a:xfrm>
              <a:off x="2108339" y="3099787"/>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6" name="Rectangle 55"/>
            <p:cNvSpPr>
              <a:spLocks noChangeAspect="1"/>
            </p:cNvSpPr>
            <p:nvPr/>
          </p:nvSpPr>
          <p:spPr bwMode="auto">
            <a:xfrm>
              <a:off x="3216366" y="3099787"/>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7" name="Rectangle 56"/>
            <p:cNvSpPr>
              <a:spLocks noChangeAspect="1"/>
            </p:cNvSpPr>
            <p:nvPr/>
          </p:nvSpPr>
          <p:spPr bwMode="auto">
            <a:xfrm>
              <a:off x="3216366" y="2879725"/>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8" name="Rectangle 57"/>
            <p:cNvSpPr>
              <a:spLocks noChangeAspect="1"/>
            </p:cNvSpPr>
            <p:nvPr/>
          </p:nvSpPr>
          <p:spPr bwMode="auto">
            <a:xfrm>
              <a:off x="3453493" y="2879725"/>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59" name="Rectangle 58"/>
            <p:cNvSpPr>
              <a:spLocks noChangeAspect="1"/>
            </p:cNvSpPr>
            <p:nvPr/>
          </p:nvSpPr>
          <p:spPr bwMode="auto">
            <a:xfrm>
              <a:off x="3453493" y="3099787"/>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grpSp>
      <p:grpSp>
        <p:nvGrpSpPr>
          <p:cNvPr id="7" name="Group 6"/>
          <p:cNvGrpSpPr/>
          <p:nvPr/>
        </p:nvGrpSpPr>
        <p:grpSpPr>
          <a:xfrm>
            <a:off x="84753" y="3955986"/>
            <a:ext cx="3345826" cy="405328"/>
            <a:chOff x="84753" y="3955986"/>
            <a:chExt cx="3345826" cy="405328"/>
          </a:xfrm>
        </p:grpSpPr>
        <p:sp>
          <p:nvSpPr>
            <p:cNvPr id="60" name="Rectangle 59"/>
            <p:cNvSpPr>
              <a:spLocks noChangeAspect="1"/>
            </p:cNvSpPr>
            <p:nvPr/>
          </p:nvSpPr>
          <p:spPr bwMode="auto">
            <a:xfrm>
              <a:off x="324419" y="3955986"/>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1" name="Rectangle 60"/>
            <p:cNvSpPr>
              <a:spLocks noChangeAspect="1"/>
            </p:cNvSpPr>
            <p:nvPr/>
          </p:nvSpPr>
          <p:spPr bwMode="auto">
            <a:xfrm>
              <a:off x="84753" y="416734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2" name="Rectangle 61"/>
            <p:cNvSpPr>
              <a:spLocks noChangeAspect="1"/>
            </p:cNvSpPr>
            <p:nvPr/>
          </p:nvSpPr>
          <p:spPr bwMode="auto">
            <a:xfrm>
              <a:off x="324419" y="416734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3" name="Rectangle 62"/>
            <p:cNvSpPr>
              <a:spLocks noChangeAspect="1"/>
            </p:cNvSpPr>
            <p:nvPr/>
          </p:nvSpPr>
          <p:spPr bwMode="auto">
            <a:xfrm>
              <a:off x="2105352" y="4158650"/>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4" name="Rectangle 63"/>
            <p:cNvSpPr>
              <a:spLocks noChangeAspect="1"/>
            </p:cNvSpPr>
            <p:nvPr/>
          </p:nvSpPr>
          <p:spPr bwMode="auto">
            <a:xfrm>
              <a:off x="2338957" y="416734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5" name="Rectangle 64"/>
            <p:cNvSpPr>
              <a:spLocks noChangeAspect="1"/>
            </p:cNvSpPr>
            <p:nvPr/>
          </p:nvSpPr>
          <p:spPr bwMode="auto">
            <a:xfrm>
              <a:off x="979114" y="3955986"/>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6" name="Rectangle 65"/>
            <p:cNvSpPr>
              <a:spLocks noChangeAspect="1"/>
            </p:cNvSpPr>
            <p:nvPr/>
          </p:nvSpPr>
          <p:spPr bwMode="auto">
            <a:xfrm>
              <a:off x="1199521" y="3955986"/>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7" name="Rectangle 66"/>
            <p:cNvSpPr>
              <a:spLocks noChangeAspect="1"/>
            </p:cNvSpPr>
            <p:nvPr/>
          </p:nvSpPr>
          <p:spPr bwMode="auto">
            <a:xfrm>
              <a:off x="994414" y="416734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8" name="Rectangle 67"/>
            <p:cNvSpPr>
              <a:spLocks noChangeAspect="1"/>
            </p:cNvSpPr>
            <p:nvPr/>
          </p:nvSpPr>
          <p:spPr bwMode="auto">
            <a:xfrm>
              <a:off x="1207521" y="416734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69" name="Rectangle 68"/>
            <p:cNvSpPr>
              <a:spLocks noChangeAspect="1"/>
            </p:cNvSpPr>
            <p:nvPr/>
          </p:nvSpPr>
          <p:spPr bwMode="auto">
            <a:xfrm>
              <a:off x="3020655" y="3955986"/>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70" name="Rectangle 69"/>
            <p:cNvSpPr>
              <a:spLocks noChangeAspect="1"/>
            </p:cNvSpPr>
            <p:nvPr/>
          </p:nvSpPr>
          <p:spPr bwMode="auto">
            <a:xfrm>
              <a:off x="3216366" y="3955986"/>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71" name="Rectangle 70"/>
            <p:cNvSpPr>
              <a:spLocks noChangeAspect="1"/>
            </p:cNvSpPr>
            <p:nvPr/>
          </p:nvSpPr>
          <p:spPr bwMode="auto">
            <a:xfrm>
              <a:off x="3020655" y="416734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72" name="Rectangle 71"/>
            <p:cNvSpPr>
              <a:spLocks noChangeAspect="1"/>
            </p:cNvSpPr>
            <p:nvPr/>
          </p:nvSpPr>
          <p:spPr bwMode="auto">
            <a:xfrm>
              <a:off x="3234868" y="4167349"/>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grpSp>
      <p:sp>
        <p:nvSpPr>
          <p:cNvPr id="73" name="Rectangle 72"/>
          <p:cNvSpPr>
            <a:spLocks noChangeAspect="1"/>
          </p:cNvSpPr>
          <p:nvPr/>
        </p:nvSpPr>
        <p:spPr bwMode="auto">
          <a:xfrm>
            <a:off x="2343534" y="5233134"/>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grpSp>
        <p:nvGrpSpPr>
          <p:cNvPr id="8" name="Group 7"/>
          <p:cNvGrpSpPr/>
          <p:nvPr/>
        </p:nvGrpSpPr>
        <p:grpSpPr>
          <a:xfrm>
            <a:off x="2781079" y="6298503"/>
            <a:ext cx="435287" cy="193965"/>
            <a:chOff x="2781079" y="6298503"/>
            <a:chExt cx="435287" cy="193965"/>
          </a:xfrm>
        </p:grpSpPr>
        <p:sp>
          <p:nvSpPr>
            <p:cNvPr id="74" name="Rectangle 73"/>
            <p:cNvSpPr>
              <a:spLocks noChangeAspect="1"/>
            </p:cNvSpPr>
            <p:nvPr/>
          </p:nvSpPr>
          <p:spPr bwMode="auto">
            <a:xfrm>
              <a:off x="2781079" y="6298503"/>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sp>
          <p:nvSpPr>
            <p:cNvPr id="75" name="Rectangle 74"/>
            <p:cNvSpPr>
              <a:spLocks noChangeAspect="1"/>
            </p:cNvSpPr>
            <p:nvPr/>
          </p:nvSpPr>
          <p:spPr bwMode="auto">
            <a:xfrm>
              <a:off x="3020655" y="6298503"/>
              <a:ext cx="195711" cy="193965"/>
            </a:xfrm>
            <a:prstGeom prst="rect">
              <a:avLst/>
            </a:prstGeom>
            <a:solidFill>
              <a:srgbClr val="FF0000">
                <a:alpha val="4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000000"/>
                </a:solidFill>
                <a:latin typeface="Times New Roman" charset="0"/>
                <a:ea typeface="ＭＳ Ｐゴシック" charset="0"/>
              </a:endParaRPr>
            </a:p>
          </p:txBody>
        </p:sp>
      </p:grpSp>
    </p:spTree>
    <p:extLst>
      <p:ext uri="{BB962C8B-B14F-4D97-AF65-F5344CB8AC3E}">
        <p14:creationId xmlns:p14="http://schemas.microsoft.com/office/powerpoint/2010/main" val="25284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9" name="Picture 8" descr="Background pattern&#10;&#10;Description automatically generated">
            <a:extLst>
              <a:ext uri="{FF2B5EF4-FFF2-40B4-BE49-F238E27FC236}">
                <a16:creationId xmlns:a16="http://schemas.microsoft.com/office/drawing/2014/main" id="{992C59A5-7FA0-450B-B325-F61C34D9C074}"/>
              </a:ext>
            </a:extLst>
          </p:cNvPr>
          <p:cNvPicPr>
            <a:picLocks noChangeAspect="1"/>
          </p:cNvPicPr>
          <p:nvPr/>
        </p:nvPicPr>
        <p:blipFill>
          <a:blip r:embed="rId2"/>
          <a:stretch>
            <a:fillRect/>
          </a:stretch>
        </p:blipFill>
        <p:spPr>
          <a:xfrm>
            <a:off x="1723607" y="1154095"/>
            <a:ext cx="6296025" cy="4114800"/>
          </a:xfrm>
          <a:prstGeom prst="rect">
            <a:avLst/>
          </a:prstGeom>
        </p:spPr>
      </p:pic>
      <p:sp>
        <p:nvSpPr>
          <p:cNvPr id="10" name="Oval 9">
            <a:extLst>
              <a:ext uri="{FF2B5EF4-FFF2-40B4-BE49-F238E27FC236}">
                <a16:creationId xmlns:a16="http://schemas.microsoft.com/office/drawing/2014/main" id="{A843B6B6-F0CF-4840-9DD7-DE708BFF5A76}"/>
              </a:ext>
            </a:extLst>
          </p:cNvPr>
          <p:cNvSpPr/>
          <p:nvPr/>
        </p:nvSpPr>
        <p:spPr>
          <a:xfrm>
            <a:off x="3080550" y="1402669"/>
            <a:ext cx="506027" cy="497149"/>
          </a:xfrm>
          <a:prstGeom prst="ellipse">
            <a:avLst/>
          </a:prstGeom>
          <a:solidFill>
            <a:srgbClr val="00B0F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85" name="TextBox 84">
            <a:extLst>
              <a:ext uri="{FF2B5EF4-FFF2-40B4-BE49-F238E27FC236}">
                <a16:creationId xmlns:a16="http://schemas.microsoft.com/office/drawing/2014/main" id="{9A4DD6E8-3D7A-4DD4-90EE-AB95CD4555ED}"/>
              </a:ext>
            </a:extLst>
          </p:cNvPr>
          <p:cNvSpPr txBox="1"/>
          <p:nvPr/>
        </p:nvSpPr>
        <p:spPr>
          <a:xfrm>
            <a:off x="85871" y="2822038"/>
            <a:ext cx="1406233" cy="307777"/>
          </a:xfrm>
          <a:prstGeom prst="rect">
            <a:avLst/>
          </a:prstGeom>
          <a:noFill/>
        </p:spPr>
        <p:txBody>
          <a:bodyPr wrap="square">
            <a:spAutoFit/>
          </a:bodyPr>
          <a:lstStyle/>
          <a:p>
            <a:r>
              <a:rPr lang="da-DK" sz="1400" b="1" dirty="0">
                <a:latin typeface="Times New Roman" panose="02020603050405020304" pitchFamily="18" charset="0"/>
                <a:cs typeface="Times New Roman" panose="02020603050405020304" pitchFamily="18" charset="0"/>
              </a:rPr>
              <a:t>f(B) = 6 + 8 = 14</a:t>
            </a:r>
            <a:endParaRPr lang="en-CA" sz="1400" b="1"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C8268515-ABC7-483E-AD50-E120CC03E096}"/>
              </a:ext>
            </a:extLst>
          </p:cNvPr>
          <p:cNvSpPr txBox="1"/>
          <p:nvPr/>
        </p:nvSpPr>
        <p:spPr>
          <a:xfrm>
            <a:off x="6692421" y="1811043"/>
            <a:ext cx="1324992" cy="307777"/>
          </a:xfrm>
          <a:prstGeom prst="rect">
            <a:avLst/>
          </a:prstGeom>
          <a:noFill/>
        </p:spPr>
        <p:txBody>
          <a:bodyPr wrap="square">
            <a:spAutoFit/>
          </a:bodyPr>
          <a:lstStyle/>
          <a:p>
            <a:r>
              <a:rPr lang="en-CA" sz="1400" b="1" dirty="0">
                <a:latin typeface="Times New Roman" panose="02020603050405020304" pitchFamily="18" charset="0"/>
                <a:cs typeface="Times New Roman" panose="02020603050405020304" pitchFamily="18" charset="0"/>
              </a:rPr>
              <a:t>f(F) = 3 + 6 = 9</a:t>
            </a:r>
          </a:p>
        </p:txBody>
      </p:sp>
      <p:sp>
        <p:nvSpPr>
          <p:cNvPr id="88" name="Oval 87">
            <a:extLst>
              <a:ext uri="{FF2B5EF4-FFF2-40B4-BE49-F238E27FC236}">
                <a16:creationId xmlns:a16="http://schemas.microsoft.com/office/drawing/2014/main" id="{C2AC3480-4655-4EBF-8544-72AB2FDC4214}"/>
              </a:ext>
            </a:extLst>
          </p:cNvPr>
          <p:cNvSpPr/>
          <p:nvPr/>
        </p:nvSpPr>
        <p:spPr>
          <a:xfrm>
            <a:off x="5177160" y="4813173"/>
            <a:ext cx="506027" cy="497149"/>
          </a:xfrm>
          <a:prstGeom prst="ellipse">
            <a:avLst/>
          </a:prstGeom>
          <a:solidFill>
            <a:srgbClr val="00206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89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26"/>
          <p:cNvSpPr>
            <a:spLocks noGrp="1" noChangeArrowheads="1"/>
          </p:cNvSpPr>
          <p:nvPr>
            <p:ph type="title"/>
          </p:nvPr>
        </p:nvSpPr>
        <p:spPr/>
        <p:txBody>
          <a:bodyPr/>
          <a:lstStyle/>
          <a:p>
            <a:pPr eaLnBrk="1" hangingPunct="1">
              <a:defRPr/>
            </a:pPr>
            <a:r>
              <a:rPr lang="en-US">
                <a:cs typeface="+mj-cs"/>
              </a:rPr>
              <a:t>How to Improve Search?</a:t>
            </a:r>
          </a:p>
        </p:txBody>
      </p:sp>
      <p:sp>
        <p:nvSpPr>
          <p:cNvPr id="179203" name="Rectangle 1027"/>
          <p:cNvSpPr>
            <a:spLocks noGrp="1" noChangeArrowheads="1"/>
          </p:cNvSpPr>
          <p:nvPr>
            <p:ph idx="1"/>
          </p:nvPr>
        </p:nvSpPr>
        <p:spPr/>
        <p:txBody>
          <a:bodyPr/>
          <a:lstStyle/>
          <a:p>
            <a:pPr eaLnBrk="1" hangingPunct="1">
              <a:defRPr/>
            </a:pPr>
            <a:endParaRPr lang="en-US">
              <a:cs typeface="+mn-cs"/>
            </a:endParaRPr>
          </a:p>
          <a:p>
            <a:pPr eaLnBrk="1" hangingPunct="1">
              <a:defRPr/>
            </a:pPr>
            <a:r>
              <a:rPr lang="en-US">
                <a:cs typeface="+mn-cs"/>
              </a:rPr>
              <a:t>Avoid repeated states.</a:t>
            </a:r>
          </a:p>
          <a:p>
            <a:pPr eaLnBrk="1" hangingPunct="1">
              <a:defRPr/>
            </a:pPr>
            <a:endParaRPr lang="en-US">
              <a:cs typeface="+mn-cs"/>
            </a:endParaRPr>
          </a:p>
          <a:p>
            <a:pPr eaLnBrk="1" hangingPunct="1">
              <a:defRPr/>
            </a:pPr>
            <a:r>
              <a:rPr lang="en-US">
                <a:cs typeface="+mn-cs"/>
              </a:rPr>
              <a:t>Use domain knowledge to intelligently guide search with heuristics.</a:t>
            </a:r>
          </a:p>
        </p:txBody>
      </p:sp>
      <p:sp>
        <p:nvSpPr>
          <p:cNvPr id="4" name="Slide Number Placeholder 5"/>
          <p:cNvSpPr>
            <a:spLocks noGrp="1"/>
          </p:cNvSpPr>
          <p:nvPr>
            <p:ph type="sldNum" sz="quarter" idx="12"/>
          </p:nvPr>
        </p:nvSpPr>
        <p:spPr/>
        <p:txBody>
          <a:bodyPr/>
          <a:lstStyle/>
          <a:p>
            <a:pPr>
              <a:defRPr/>
            </a:pPr>
            <a:fld id="{4A913B83-20D6-4342-8156-4B505093DA60}" type="slidenum">
              <a:rPr lang="en-US">
                <a:solidFill>
                  <a:srgbClr val="333399"/>
                </a:solidFill>
                <a:latin typeface="Arial"/>
                <a:ea typeface="ＭＳ Ｐゴシック"/>
              </a:rPr>
              <a:pPr>
                <a:defRPr/>
              </a:pPr>
              <a:t>3</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374239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9" name="Picture 8" descr="Background pattern&#10;&#10;Description automatically generated">
            <a:extLst>
              <a:ext uri="{FF2B5EF4-FFF2-40B4-BE49-F238E27FC236}">
                <a16:creationId xmlns:a16="http://schemas.microsoft.com/office/drawing/2014/main" id="{992C59A5-7FA0-450B-B325-F61C34D9C074}"/>
              </a:ext>
            </a:extLst>
          </p:cNvPr>
          <p:cNvPicPr>
            <a:picLocks noChangeAspect="1"/>
          </p:cNvPicPr>
          <p:nvPr/>
        </p:nvPicPr>
        <p:blipFill>
          <a:blip r:embed="rId2"/>
          <a:stretch>
            <a:fillRect/>
          </a:stretch>
        </p:blipFill>
        <p:spPr>
          <a:xfrm>
            <a:off x="1723607" y="1154095"/>
            <a:ext cx="6296025" cy="4114800"/>
          </a:xfrm>
          <a:prstGeom prst="rect">
            <a:avLst/>
          </a:prstGeom>
        </p:spPr>
      </p:pic>
      <p:sp>
        <p:nvSpPr>
          <p:cNvPr id="10" name="Oval 9">
            <a:extLst>
              <a:ext uri="{FF2B5EF4-FFF2-40B4-BE49-F238E27FC236}">
                <a16:creationId xmlns:a16="http://schemas.microsoft.com/office/drawing/2014/main" id="{A843B6B6-F0CF-4840-9DD7-DE708BFF5A76}"/>
              </a:ext>
            </a:extLst>
          </p:cNvPr>
          <p:cNvSpPr/>
          <p:nvPr/>
        </p:nvSpPr>
        <p:spPr>
          <a:xfrm>
            <a:off x="6130907" y="1775534"/>
            <a:ext cx="506027" cy="497149"/>
          </a:xfrm>
          <a:prstGeom prst="ellipse">
            <a:avLst/>
          </a:prstGeom>
          <a:solidFill>
            <a:srgbClr val="00B0F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85" name="TextBox 84">
            <a:extLst>
              <a:ext uri="{FF2B5EF4-FFF2-40B4-BE49-F238E27FC236}">
                <a16:creationId xmlns:a16="http://schemas.microsoft.com/office/drawing/2014/main" id="{9A4DD6E8-3D7A-4DD4-90EE-AB95CD4555ED}"/>
              </a:ext>
            </a:extLst>
          </p:cNvPr>
          <p:cNvSpPr txBox="1"/>
          <p:nvPr/>
        </p:nvSpPr>
        <p:spPr>
          <a:xfrm>
            <a:off x="85871" y="2822038"/>
            <a:ext cx="1406233" cy="307777"/>
          </a:xfrm>
          <a:prstGeom prst="rect">
            <a:avLst/>
          </a:prstGeom>
          <a:noFill/>
        </p:spPr>
        <p:txBody>
          <a:bodyPr wrap="square">
            <a:spAutoFit/>
          </a:bodyPr>
          <a:lstStyle/>
          <a:p>
            <a:r>
              <a:rPr lang="da-DK" sz="1400" b="1" dirty="0">
                <a:latin typeface="Times New Roman" panose="02020603050405020304" pitchFamily="18" charset="0"/>
                <a:cs typeface="Times New Roman" panose="02020603050405020304" pitchFamily="18" charset="0"/>
              </a:rPr>
              <a:t>f(B) = 6 + 8 = 14</a:t>
            </a:r>
            <a:endParaRPr lang="en-CA" sz="1400" b="1"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1A1E4E4-7ACA-4FA7-B34D-2E57743961A4}"/>
              </a:ext>
            </a:extLst>
          </p:cNvPr>
          <p:cNvSpPr/>
          <p:nvPr/>
        </p:nvSpPr>
        <p:spPr>
          <a:xfrm>
            <a:off x="3087345" y="139379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CDF0A5F4-1937-436A-B864-4AFABBA456E5}"/>
              </a:ext>
            </a:extLst>
          </p:cNvPr>
          <p:cNvSpPr txBox="1"/>
          <p:nvPr/>
        </p:nvSpPr>
        <p:spPr>
          <a:xfrm>
            <a:off x="3504461" y="2426571"/>
            <a:ext cx="1680099" cy="307777"/>
          </a:xfrm>
          <a:prstGeom prst="rect">
            <a:avLst/>
          </a:prstGeom>
          <a:noFill/>
        </p:spPr>
        <p:txBody>
          <a:bodyPr wrap="square">
            <a:spAutoFit/>
          </a:bodyPr>
          <a:lstStyle/>
          <a:p>
            <a:r>
              <a:rPr lang="en-CA" sz="1400" b="1">
                <a:latin typeface="Times New Roman" panose="02020603050405020304" pitchFamily="18" charset="0"/>
                <a:cs typeface="Times New Roman" panose="02020603050405020304" pitchFamily="18" charset="0"/>
              </a:rPr>
              <a:t>f(G) = (3+1) + 5 = 9</a:t>
            </a:r>
            <a:endParaRPr lang="en-CA" sz="1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7D200A1-AFA1-4E12-ADB9-ED760B3B3E3F}"/>
              </a:ext>
            </a:extLst>
          </p:cNvPr>
          <p:cNvSpPr txBox="1"/>
          <p:nvPr/>
        </p:nvSpPr>
        <p:spPr>
          <a:xfrm>
            <a:off x="7312781" y="2463872"/>
            <a:ext cx="2393403" cy="307777"/>
          </a:xfrm>
          <a:prstGeom prst="rect">
            <a:avLst/>
          </a:prstGeom>
          <a:noFill/>
        </p:spPr>
        <p:txBody>
          <a:bodyPr wrap="square">
            <a:spAutoFit/>
          </a:bodyPr>
          <a:lstStyle/>
          <a:p>
            <a:r>
              <a:rPr lang="pt-BR" sz="1400" dirty="0">
                <a:latin typeface="Times New Roman" panose="02020603050405020304" pitchFamily="18" charset="0"/>
                <a:cs typeface="Times New Roman" panose="02020603050405020304" pitchFamily="18" charset="0"/>
              </a:rPr>
              <a:t>f(H) = (3+7) + 3 = 13</a:t>
            </a:r>
            <a:endParaRPr lang="en-CA"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042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9" name="Picture 8" descr="Background pattern&#10;&#10;Description automatically generated">
            <a:extLst>
              <a:ext uri="{FF2B5EF4-FFF2-40B4-BE49-F238E27FC236}">
                <a16:creationId xmlns:a16="http://schemas.microsoft.com/office/drawing/2014/main" id="{992C59A5-7FA0-450B-B325-F61C34D9C074}"/>
              </a:ext>
            </a:extLst>
          </p:cNvPr>
          <p:cNvPicPr>
            <a:picLocks noChangeAspect="1"/>
          </p:cNvPicPr>
          <p:nvPr/>
        </p:nvPicPr>
        <p:blipFill>
          <a:blip r:embed="rId2"/>
          <a:stretch>
            <a:fillRect/>
          </a:stretch>
        </p:blipFill>
        <p:spPr>
          <a:xfrm>
            <a:off x="1723607" y="1154095"/>
            <a:ext cx="6296025" cy="4114800"/>
          </a:xfrm>
          <a:prstGeom prst="rect">
            <a:avLst/>
          </a:prstGeom>
        </p:spPr>
      </p:pic>
      <p:sp>
        <p:nvSpPr>
          <p:cNvPr id="10" name="Oval 9">
            <a:extLst>
              <a:ext uri="{FF2B5EF4-FFF2-40B4-BE49-F238E27FC236}">
                <a16:creationId xmlns:a16="http://schemas.microsoft.com/office/drawing/2014/main" id="{A843B6B6-F0CF-4840-9DD7-DE708BFF5A76}"/>
              </a:ext>
            </a:extLst>
          </p:cNvPr>
          <p:cNvSpPr/>
          <p:nvPr/>
        </p:nvSpPr>
        <p:spPr>
          <a:xfrm>
            <a:off x="4996581" y="2529073"/>
            <a:ext cx="506027" cy="497149"/>
          </a:xfrm>
          <a:prstGeom prst="ellipse">
            <a:avLst/>
          </a:prstGeom>
          <a:solidFill>
            <a:srgbClr val="00B0F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85" name="TextBox 84">
            <a:extLst>
              <a:ext uri="{FF2B5EF4-FFF2-40B4-BE49-F238E27FC236}">
                <a16:creationId xmlns:a16="http://schemas.microsoft.com/office/drawing/2014/main" id="{9A4DD6E8-3D7A-4DD4-90EE-AB95CD4555ED}"/>
              </a:ext>
            </a:extLst>
          </p:cNvPr>
          <p:cNvSpPr txBox="1"/>
          <p:nvPr/>
        </p:nvSpPr>
        <p:spPr>
          <a:xfrm>
            <a:off x="85871" y="2822038"/>
            <a:ext cx="1406233" cy="307777"/>
          </a:xfrm>
          <a:prstGeom prst="rect">
            <a:avLst/>
          </a:prstGeom>
          <a:noFill/>
        </p:spPr>
        <p:txBody>
          <a:bodyPr wrap="square">
            <a:spAutoFit/>
          </a:bodyPr>
          <a:lstStyle/>
          <a:p>
            <a:r>
              <a:rPr lang="da-DK" sz="1400" b="1" dirty="0">
                <a:latin typeface="Times New Roman" panose="02020603050405020304" pitchFamily="18" charset="0"/>
                <a:cs typeface="Times New Roman" panose="02020603050405020304" pitchFamily="18" charset="0"/>
              </a:rPr>
              <a:t>f(B) = 6 + 8 = 14</a:t>
            </a:r>
            <a:endParaRPr lang="en-CA" sz="1400" b="1"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1A1E4E4-7ACA-4FA7-B34D-2E57743961A4}"/>
              </a:ext>
            </a:extLst>
          </p:cNvPr>
          <p:cNvSpPr/>
          <p:nvPr/>
        </p:nvSpPr>
        <p:spPr>
          <a:xfrm>
            <a:off x="3087345" y="139379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7D200A1-AFA1-4E12-ADB9-ED760B3B3E3F}"/>
              </a:ext>
            </a:extLst>
          </p:cNvPr>
          <p:cNvSpPr txBox="1"/>
          <p:nvPr/>
        </p:nvSpPr>
        <p:spPr>
          <a:xfrm>
            <a:off x="7312781" y="2463872"/>
            <a:ext cx="2393403" cy="307777"/>
          </a:xfrm>
          <a:prstGeom prst="rect">
            <a:avLst/>
          </a:prstGeom>
          <a:noFill/>
        </p:spPr>
        <p:txBody>
          <a:bodyPr wrap="square">
            <a:spAutoFit/>
          </a:bodyPr>
          <a:lstStyle/>
          <a:p>
            <a:r>
              <a:rPr lang="pt-BR" sz="1400" dirty="0">
                <a:latin typeface="Times New Roman" panose="02020603050405020304" pitchFamily="18" charset="0"/>
                <a:cs typeface="Times New Roman" panose="02020603050405020304" pitchFamily="18" charset="0"/>
              </a:rPr>
              <a:t>f(H) = (3+7) + 3 = 13</a:t>
            </a:r>
            <a:endParaRPr lang="en-CA" sz="1400"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BC47CEB9-2378-45D8-9FFA-2DAD84CFAD55}"/>
              </a:ext>
            </a:extLst>
          </p:cNvPr>
          <p:cNvSpPr/>
          <p:nvPr/>
        </p:nvSpPr>
        <p:spPr>
          <a:xfrm>
            <a:off x="6133865" y="176813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DD34832-F6D7-4E9C-AECF-E5965D33FD03}"/>
              </a:ext>
            </a:extLst>
          </p:cNvPr>
          <p:cNvSpPr txBox="1"/>
          <p:nvPr/>
        </p:nvSpPr>
        <p:spPr>
          <a:xfrm>
            <a:off x="6083659" y="3708357"/>
            <a:ext cx="2167476" cy="307777"/>
          </a:xfrm>
          <a:prstGeom prst="rect">
            <a:avLst/>
          </a:prstGeom>
          <a:noFill/>
        </p:spPr>
        <p:txBody>
          <a:bodyPr wrap="square">
            <a:spAutoFit/>
          </a:bodyPr>
          <a:lstStyle/>
          <a:p>
            <a:r>
              <a:rPr lang="en-CA" sz="1400" b="1" dirty="0">
                <a:latin typeface="Times New Roman" panose="02020603050405020304" pitchFamily="18" charset="0"/>
                <a:cs typeface="Times New Roman" panose="02020603050405020304" pitchFamily="18" charset="0"/>
              </a:rPr>
              <a:t>f(I)(3+1+3) + 1 = 8</a:t>
            </a:r>
          </a:p>
        </p:txBody>
      </p:sp>
    </p:spTree>
    <p:extLst>
      <p:ext uri="{BB962C8B-B14F-4D97-AF65-F5344CB8AC3E}">
        <p14:creationId xmlns:p14="http://schemas.microsoft.com/office/powerpoint/2010/main" val="600647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9" name="Picture 8" descr="Background pattern&#10;&#10;Description automatically generated">
            <a:extLst>
              <a:ext uri="{FF2B5EF4-FFF2-40B4-BE49-F238E27FC236}">
                <a16:creationId xmlns:a16="http://schemas.microsoft.com/office/drawing/2014/main" id="{992C59A5-7FA0-450B-B325-F61C34D9C074}"/>
              </a:ext>
            </a:extLst>
          </p:cNvPr>
          <p:cNvPicPr>
            <a:picLocks noChangeAspect="1"/>
          </p:cNvPicPr>
          <p:nvPr/>
        </p:nvPicPr>
        <p:blipFill>
          <a:blip r:embed="rId2"/>
          <a:stretch>
            <a:fillRect/>
          </a:stretch>
        </p:blipFill>
        <p:spPr>
          <a:xfrm>
            <a:off x="1723607" y="1154095"/>
            <a:ext cx="6296025" cy="4114800"/>
          </a:xfrm>
          <a:prstGeom prst="rect">
            <a:avLst/>
          </a:prstGeom>
        </p:spPr>
      </p:pic>
      <p:sp>
        <p:nvSpPr>
          <p:cNvPr id="10" name="Oval 9">
            <a:extLst>
              <a:ext uri="{FF2B5EF4-FFF2-40B4-BE49-F238E27FC236}">
                <a16:creationId xmlns:a16="http://schemas.microsoft.com/office/drawing/2014/main" id="{A843B6B6-F0CF-4840-9DD7-DE708BFF5A76}"/>
              </a:ext>
            </a:extLst>
          </p:cNvPr>
          <p:cNvSpPr/>
          <p:nvPr/>
        </p:nvSpPr>
        <p:spPr>
          <a:xfrm>
            <a:off x="5751183" y="3285194"/>
            <a:ext cx="506027" cy="497149"/>
          </a:xfrm>
          <a:prstGeom prst="ellipse">
            <a:avLst/>
          </a:prstGeom>
          <a:solidFill>
            <a:srgbClr val="00B0F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85" name="TextBox 84">
            <a:extLst>
              <a:ext uri="{FF2B5EF4-FFF2-40B4-BE49-F238E27FC236}">
                <a16:creationId xmlns:a16="http://schemas.microsoft.com/office/drawing/2014/main" id="{9A4DD6E8-3D7A-4DD4-90EE-AB95CD4555ED}"/>
              </a:ext>
            </a:extLst>
          </p:cNvPr>
          <p:cNvSpPr txBox="1"/>
          <p:nvPr/>
        </p:nvSpPr>
        <p:spPr>
          <a:xfrm>
            <a:off x="85871" y="2822038"/>
            <a:ext cx="1406233" cy="307777"/>
          </a:xfrm>
          <a:prstGeom prst="rect">
            <a:avLst/>
          </a:prstGeom>
          <a:noFill/>
        </p:spPr>
        <p:txBody>
          <a:bodyPr wrap="square">
            <a:spAutoFit/>
          </a:bodyPr>
          <a:lstStyle/>
          <a:p>
            <a:r>
              <a:rPr lang="da-DK" sz="1400" b="1" dirty="0">
                <a:latin typeface="Times New Roman" panose="02020603050405020304" pitchFamily="18" charset="0"/>
                <a:cs typeface="Times New Roman" panose="02020603050405020304" pitchFamily="18" charset="0"/>
              </a:rPr>
              <a:t>f(B) = 6 + 8 = 14</a:t>
            </a:r>
            <a:endParaRPr lang="en-CA" sz="1400" b="1"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1A1E4E4-7ACA-4FA7-B34D-2E57743961A4}"/>
              </a:ext>
            </a:extLst>
          </p:cNvPr>
          <p:cNvSpPr/>
          <p:nvPr/>
        </p:nvSpPr>
        <p:spPr>
          <a:xfrm>
            <a:off x="3087345" y="139379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7D200A1-AFA1-4E12-ADB9-ED760B3B3E3F}"/>
              </a:ext>
            </a:extLst>
          </p:cNvPr>
          <p:cNvSpPr txBox="1"/>
          <p:nvPr/>
        </p:nvSpPr>
        <p:spPr>
          <a:xfrm>
            <a:off x="7312781" y="2463872"/>
            <a:ext cx="2393403" cy="307777"/>
          </a:xfrm>
          <a:prstGeom prst="rect">
            <a:avLst/>
          </a:prstGeom>
          <a:noFill/>
        </p:spPr>
        <p:txBody>
          <a:bodyPr wrap="square">
            <a:spAutoFit/>
          </a:bodyPr>
          <a:lstStyle/>
          <a:p>
            <a:r>
              <a:rPr lang="pt-BR" sz="1400" dirty="0">
                <a:latin typeface="Times New Roman" panose="02020603050405020304" pitchFamily="18" charset="0"/>
                <a:cs typeface="Times New Roman" panose="02020603050405020304" pitchFamily="18" charset="0"/>
              </a:rPr>
              <a:t>f(H) = (3+7) + 3 = 13</a:t>
            </a:r>
            <a:endParaRPr lang="en-CA" sz="1400"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BC47CEB9-2378-45D8-9FFA-2DAD84CFAD55}"/>
              </a:ext>
            </a:extLst>
          </p:cNvPr>
          <p:cNvSpPr/>
          <p:nvPr/>
        </p:nvSpPr>
        <p:spPr>
          <a:xfrm>
            <a:off x="6133865" y="176813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DD34832-F6D7-4E9C-AECF-E5965D33FD03}"/>
              </a:ext>
            </a:extLst>
          </p:cNvPr>
          <p:cNvSpPr txBox="1"/>
          <p:nvPr/>
        </p:nvSpPr>
        <p:spPr>
          <a:xfrm>
            <a:off x="6083659" y="3708357"/>
            <a:ext cx="2167476" cy="307777"/>
          </a:xfrm>
          <a:prstGeom prst="rect">
            <a:avLst/>
          </a:prstGeom>
          <a:noFill/>
        </p:spPr>
        <p:txBody>
          <a:bodyPr wrap="square">
            <a:spAutoFit/>
          </a:bodyPr>
          <a:lstStyle/>
          <a:p>
            <a:r>
              <a:rPr lang="en-CA" sz="1400" b="1" dirty="0">
                <a:latin typeface="Times New Roman" panose="02020603050405020304" pitchFamily="18" charset="0"/>
                <a:cs typeface="Times New Roman" panose="02020603050405020304" pitchFamily="18" charset="0"/>
              </a:rPr>
              <a:t>f(I)(3+1+3) + 1 = 8</a:t>
            </a:r>
          </a:p>
        </p:txBody>
      </p:sp>
      <p:sp>
        <p:nvSpPr>
          <p:cNvPr id="11" name="Oval 10">
            <a:extLst>
              <a:ext uri="{FF2B5EF4-FFF2-40B4-BE49-F238E27FC236}">
                <a16:creationId xmlns:a16="http://schemas.microsoft.com/office/drawing/2014/main" id="{5611DE03-5732-43E2-B188-A4A4DDF74B75}"/>
              </a:ext>
            </a:extLst>
          </p:cNvPr>
          <p:cNvSpPr/>
          <p:nvPr/>
        </p:nvSpPr>
        <p:spPr>
          <a:xfrm>
            <a:off x="4990125" y="2540830"/>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559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9" name="Picture 8" descr="Background pattern&#10;&#10;Description automatically generated">
            <a:extLst>
              <a:ext uri="{FF2B5EF4-FFF2-40B4-BE49-F238E27FC236}">
                <a16:creationId xmlns:a16="http://schemas.microsoft.com/office/drawing/2014/main" id="{992C59A5-7FA0-450B-B325-F61C34D9C074}"/>
              </a:ext>
            </a:extLst>
          </p:cNvPr>
          <p:cNvPicPr>
            <a:picLocks noChangeAspect="1"/>
          </p:cNvPicPr>
          <p:nvPr/>
        </p:nvPicPr>
        <p:blipFill>
          <a:blip r:embed="rId2"/>
          <a:stretch>
            <a:fillRect/>
          </a:stretch>
        </p:blipFill>
        <p:spPr>
          <a:xfrm>
            <a:off x="1723607" y="1154095"/>
            <a:ext cx="6296025" cy="4114800"/>
          </a:xfrm>
          <a:prstGeom prst="rect">
            <a:avLst/>
          </a:prstGeom>
        </p:spPr>
      </p:pic>
      <p:sp>
        <p:nvSpPr>
          <p:cNvPr id="10" name="Oval 9">
            <a:extLst>
              <a:ext uri="{FF2B5EF4-FFF2-40B4-BE49-F238E27FC236}">
                <a16:creationId xmlns:a16="http://schemas.microsoft.com/office/drawing/2014/main" id="{A843B6B6-F0CF-4840-9DD7-DE708BFF5A76}"/>
              </a:ext>
            </a:extLst>
          </p:cNvPr>
          <p:cNvSpPr/>
          <p:nvPr/>
        </p:nvSpPr>
        <p:spPr>
          <a:xfrm>
            <a:off x="5751183" y="3285194"/>
            <a:ext cx="506027" cy="497149"/>
          </a:xfrm>
          <a:prstGeom prst="ellipse">
            <a:avLst/>
          </a:prstGeom>
          <a:solidFill>
            <a:srgbClr val="FF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85" name="TextBox 84">
            <a:extLst>
              <a:ext uri="{FF2B5EF4-FFF2-40B4-BE49-F238E27FC236}">
                <a16:creationId xmlns:a16="http://schemas.microsoft.com/office/drawing/2014/main" id="{9A4DD6E8-3D7A-4DD4-90EE-AB95CD4555ED}"/>
              </a:ext>
            </a:extLst>
          </p:cNvPr>
          <p:cNvSpPr txBox="1"/>
          <p:nvPr/>
        </p:nvSpPr>
        <p:spPr>
          <a:xfrm>
            <a:off x="85871" y="2822038"/>
            <a:ext cx="1406233" cy="307777"/>
          </a:xfrm>
          <a:prstGeom prst="rect">
            <a:avLst/>
          </a:prstGeom>
          <a:noFill/>
        </p:spPr>
        <p:txBody>
          <a:bodyPr wrap="square">
            <a:spAutoFit/>
          </a:bodyPr>
          <a:lstStyle/>
          <a:p>
            <a:r>
              <a:rPr lang="da-DK" sz="1400" b="1" dirty="0">
                <a:latin typeface="Times New Roman" panose="02020603050405020304" pitchFamily="18" charset="0"/>
                <a:cs typeface="Times New Roman" panose="02020603050405020304" pitchFamily="18" charset="0"/>
              </a:rPr>
              <a:t>f(B) = 6 + 8 = 14</a:t>
            </a:r>
            <a:endParaRPr lang="en-CA" sz="1400" b="1"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1A1E4E4-7ACA-4FA7-B34D-2E57743961A4}"/>
              </a:ext>
            </a:extLst>
          </p:cNvPr>
          <p:cNvSpPr/>
          <p:nvPr/>
        </p:nvSpPr>
        <p:spPr>
          <a:xfrm>
            <a:off x="3087345" y="139379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7D200A1-AFA1-4E12-ADB9-ED760B3B3E3F}"/>
              </a:ext>
            </a:extLst>
          </p:cNvPr>
          <p:cNvSpPr txBox="1"/>
          <p:nvPr/>
        </p:nvSpPr>
        <p:spPr>
          <a:xfrm>
            <a:off x="7312781" y="2463872"/>
            <a:ext cx="2393403" cy="307777"/>
          </a:xfrm>
          <a:prstGeom prst="rect">
            <a:avLst/>
          </a:prstGeom>
          <a:noFill/>
        </p:spPr>
        <p:txBody>
          <a:bodyPr wrap="square">
            <a:spAutoFit/>
          </a:bodyPr>
          <a:lstStyle/>
          <a:p>
            <a:r>
              <a:rPr lang="pt-BR" sz="1400" dirty="0">
                <a:latin typeface="Times New Roman" panose="02020603050405020304" pitchFamily="18" charset="0"/>
                <a:cs typeface="Times New Roman" panose="02020603050405020304" pitchFamily="18" charset="0"/>
              </a:rPr>
              <a:t>f(H) = (3+7) + 3 = 13</a:t>
            </a:r>
            <a:endParaRPr lang="en-CA" sz="1400"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BC47CEB9-2378-45D8-9FFA-2DAD84CFAD55}"/>
              </a:ext>
            </a:extLst>
          </p:cNvPr>
          <p:cNvSpPr/>
          <p:nvPr/>
        </p:nvSpPr>
        <p:spPr>
          <a:xfrm>
            <a:off x="6133865" y="176813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5611DE03-5732-43E2-B188-A4A4DDF74B75}"/>
              </a:ext>
            </a:extLst>
          </p:cNvPr>
          <p:cNvSpPr/>
          <p:nvPr/>
        </p:nvSpPr>
        <p:spPr>
          <a:xfrm>
            <a:off x="4990125" y="2540830"/>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A343EC9D-9D37-45CE-8BBC-0184E3CBAD15}"/>
              </a:ext>
            </a:extLst>
          </p:cNvPr>
          <p:cNvSpPr txBox="1"/>
          <p:nvPr/>
        </p:nvSpPr>
        <p:spPr>
          <a:xfrm>
            <a:off x="2669960" y="5186270"/>
            <a:ext cx="4851646" cy="307777"/>
          </a:xfrm>
          <a:prstGeom prst="rect">
            <a:avLst/>
          </a:prstGeom>
          <a:noFill/>
        </p:spPr>
        <p:txBody>
          <a:bodyPr wrap="square">
            <a:spAutoFit/>
          </a:bodyPr>
          <a:lstStyle/>
          <a:p>
            <a:r>
              <a:rPr lang="en-CA" sz="1400" b="1" dirty="0">
                <a:latin typeface="Times New Roman" panose="02020603050405020304" pitchFamily="18" charset="0"/>
                <a:cs typeface="Times New Roman" panose="02020603050405020304" pitchFamily="18" charset="0"/>
              </a:rPr>
              <a:t>f(E) = (3+1+3+5) + 3 = 15</a:t>
            </a:r>
          </a:p>
        </p:txBody>
      </p:sp>
      <p:sp>
        <p:nvSpPr>
          <p:cNvPr id="16" name="TextBox 15">
            <a:extLst>
              <a:ext uri="{FF2B5EF4-FFF2-40B4-BE49-F238E27FC236}">
                <a16:creationId xmlns:a16="http://schemas.microsoft.com/office/drawing/2014/main" id="{E3D32024-E7DF-4D4A-81B4-A7F57CCB997F}"/>
              </a:ext>
            </a:extLst>
          </p:cNvPr>
          <p:cNvSpPr txBox="1"/>
          <p:nvPr/>
        </p:nvSpPr>
        <p:spPr>
          <a:xfrm>
            <a:off x="7079168" y="3195213"/>
            <a:ext cx="2144731" cy="307777"/>
          </a:xfrm>
          <a:prstGeom prst="rect">
            <a:avLst/>
          </a:prstGeom>
          <a:noFill/>
        </p:spPr>
        <p:txBody>
          <a:bodyPr wrap="square">
            <a:spAutoFit/>
          </a:bodyPr>
          <a:lstStyle/>
          <a:p>
            <a:r>
              <a:rPr lang="pt-BR" sz="1400" b="1" dirty="0">
                <a:latin typeface="Times New Roman" panose="02020603050405020304" pitchFamily="18" charset="0"/>
                <a:cs typeface="Times New Roman" panose="02020603050405020304" pitchFamily="18" charset="0"/>
              </a:rPr>
              <a:t>f(H) = (3+1+3+2) + 3 = 12</a:t>
            </a:r>
            <a:endParaRPr lang="en-CA" sz="1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1A5A883-6D12-45C9-99A1-3B5F8C80D99E}"/>
              </a:ext>
            </a:extLst>
          </p:cNvPr>
          <p:cNvSpPr txBox="1"/>
          <p:nvPr/>
        </p:nvSpPr>
        <p:spPr>
          <a:xfrm>
            <a:off x="5674277" y="5142122"/>
            <a:ext cx="2809781" cy="307777"/>
          </a:xfrm>
          <a:prstGeom prst="rect">
            <a:avLst/>
          </a:prstGeom>
          <a:noFill/>
        </p:spPr>
        <p:txBody>
          <a:bodyPr wrap="square">
            <a:spAutoFit/>
          </a:bodyPr>
          <a:lstStyle/>
          <a:p>
            <a:r>
              <a:rPr lang="en-CA" sz="1400" b="1" dirty="0">
                <a:latin typeface="Times New Roman" panose="02020603050405020304" pitchFamily="18" charset="0"/>
                <a:cs typeface="Times New Roman" panose="02020603050405020304" pitchFamily="18" charset="0"/>
              </a:rPr>
              <a:t>f(J) = (3+1+3+3) + 0 = 10</a:t>
            </a:r>
          </a:p>
        </p:txBody>
      </p:sp>
      <p:sp>
        <p:nvSpPr>
          <p:cNvPr id="18" name="Oval 17">
            <a:extLst>
              <a:ext uri="{FF2B5EF4-FFF2-40B4-BE49-F238E27FC236}">
                <a16:creationId xmlns:a16="http://schemas.microsoft.com/office/drawing/2014/main" id="{E265AC41-AD4E-4556-A455-32114E21C2E9}"/>
              </a:ext>
            </a:extLst>
          </p:cNvPr>
          <p:cNvSpPr/>
          <p:nvPr/>
        </p:nvSpPr>
        <p:spPr>
          <a:xfrm>
            <a:off x="5186006" y="4821775"/>
            <a:ext cx="506027" cy="497149"/>
          </a:xfrm>
          <a:prstGeom prst="ellipse">
            <a:avLst/>
          </a:prstGeom>
          <a:solidFill>
            <a:schemeClr val="tx1">
              <a:alpha val="23137"/>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32373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6858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000000"/>
              </a:solidFill>
              <a:latin typeface="Arial"/>
              <a:ea typeface="ＭＳ Ｐゴシック"/>
            </a:endParaRPr>
          </a:p>
        </p:txBody>
      </p:sp>
      <p:sp>
        <p:nvSpPr>
          <p:cNvPr id="132115" name="Text Box 19"/>
          <p:cNvSpPr txBox="1">
            <a:spLocks noChangeArrowheads="1"/>
          </p:cNvSpPr>
          <p:nvPr/>
        </p:nvSpPr>
        <p:spPr bwMode="auto">
          <a:xfrm>
            <a:off x="788988" y="127000"/>
            <a:ext cx="8121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800" b="1" dirty="0">
                <a:solidFill>
                  <a:srgbClr val="000000"/>
                </a:solidFill>
                <a:latin typeface="Times" charset="0"/>
                <a:ea typeface="ＭＳ Ｐゴシック"/>
              </a:rPr>
              <a:t>Example: tracing A*</a:t>
            </a:r>
            <a:endParaRPr lang="en-US" dirty="0">
              <a:solidFill>
                <a:srgbClr val="000000"/>
              </a:solidFill>
              <a:latin typeface="Times" charset="0"/>
              <a:ea typeface="ＭＳ Ｐゴシック"/>
            </a:endParaRPr>
          </a:p>
        </p:txBody>
      </p:sp>
      <p:pic>
        <p:nvPicPr>
          <p:cNvPr id="9" name="Picture 8" descr="Background pattern&#10;&#10;Description automatically generated">
            <a:extLst>
              <a:ext uri="{FF2B5EF4-FFF2-40B4-BE49-F238E27FC236}">
                <a16:creationId xmlns:a16="http://schemas.microsoft.com/office/drawing/2014/main" id="{992C59A5-7FA0-450B-B325-F61C34D9C074}"/>
              </a:ext>
            </a:extLst>
          </p:cNvPr>
          <p:cNvPicPr>
            <a:picLocks noChangeAspect="1"/>
          </p:cNvPicPr>
          <p:nvPr/>
        </p:nvPicPr>
        <p:blipFill>
          <a:blip r:embed="rId2"/>
          <a:stretch>
            <a:fillRect/>
          </a:stretch>
        </p:blipFill>
        <p:spPr>
          <a:xfrm>
            <a:off x="1723607" y="1154095"/>
            <a:ext cx="6296025" cy="4114800"/>
          </a:xfrm>
          <a:prstGeom prst="rect">
            <a:avLst/>
          </a:prstGeom>
        </p:spPr>
      </p:pic>
      <p:sp>
        <p:nvSpPr>
          <p:cNvPr id="10" name="Oval 9">
            <a:extLst>
              <a:ext uri="{FF2B5EF4-FFF2-40B4-BE49-F238E27FC236}">
                <a16:creationId xmlns:a16="http://schemas.microsoft.com/office/drawing/2014/main" id="{A843B6B6-F0CF-4840-9DD7-DE708BFF5A76}"/>
              </a:ext>
            </a:extLst>
          </p:cNvPr>
          <p:cNvSpPr/>
          <p:nvPr/>
        </p:nvSpPr>
        <p:spPr>
          <a:xfrm>
            <a:off x="5751183" y="3285194"/>
            <a:ext cx="506027" cy="497149"/>
          </a:xfrm>
          <a:prstGeom prst="ellipse">
            <a:avLst/>
          </a:prstGeom>
          <a:solidFill>
            <a:srgbClr val="0070C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85" name="TextBox 84">
            <a:extLst>
              <a:ext uri="{FF2B5EF4-FFF2-40B4-BE49-F238E27FC236}">
                <a16:creationId xmlns:a16="http://schemas.microsoft.com/office/drawing/2014/main" id="{9A4DD6E8-3D7A-4DD4-90EE-AB95CD4555ED}"/>
              </a:ext>
            </a:extLst>
          </p:cNvPr>
          <p:cNvSpPr txBox="1"/>
          <p:nvPr/>
        </p:nvSpPr>
        <p:spPr>
          <a:xfrm>
            <a:off x="85871" y="2822038"/>
            <a:ext cx="1406233" cy="307777"/>
          </a:xfrm>
          <a:prstGeom prst="rect">
            <a:avLst/>
          </a:prstGeom>
          <a:noFill/>
        </p:spPr>
        <p:txBody>
          <a:bodyPr wrap="square">
            <a:spAutoFit/>
          </a:bodyPr>
          <a:lstStyle/>
          <a:p>
            <a:r>
              <a:rPr lang="da-DK" sz="1400" b="1" dirty="0">
                <a:latin typeface="Times New Roman" panose="02020603050405020304" pitchFamily="18" charset="0"/>
                <a:cs typeface="Times New Roman" panose="02020603050405020304" pitchFamily="18" charset="0"/>
              </a:rPr>
              <a:t>f(B) = 6 + 8 = 14</a:t>
            </a:r>
            <a:endParaRPr lang="en-CA" sz="1400" b="1"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1A1E4E4-7ACA-4FA7-B34D-2E57743961A4}"/>
              </a:ext>
            </a:extLst>
          </p:cNvPr>
          <p:cNvSpPr/>
          <p:nvPr/>
        </p:nvSpPr>
        <p:spPr>
          <a:xfrm>
            <a:off x="3087345" y="139379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7D200A1-AFA1-4E12-ADB9-ED760B3B3E3F}"/>
              </a:ext>
            </a:extLst>
          </p:cNvPr>
          <p:cNvSpPr txBox="1"/>
          <p:nvPr/>
        </p:nvSpPr>
        <p:spPr>
          <a:xfrm>
            <a:off x="7312781" y="2463872"/>
            <a:ext cx="2393403" cy="307777"/>
          </a:xfrm>
          <a:prstGeom prst="rect">
            <a:avLst/>
          </a:prstGeom>
          <a:noFill/>
        </p:spPr>
        <p:txBody>
          <a:bodyPr wrap="square">
            <a:spAutoFit/>
          </a:bodyPr>
          <a:lstStyle/>
          <a:p>
            <a:r>
              <a:rPr lang="pt-BR" sz="1400" dirty="0">
                <a:latin typeface="Times New Roman" panose="02020603050405020304" pitchFamily="18" charset="0"/>
                <a:cs typeface="Times New Roman" panose="02020603050405020304" pitchFamily="18" charset="0"/>
              </a:rPr>
              <a:t>f(H) = (3+7) + 3 = 13</a:t>
            </a:r>
            <a:endParaRPr lang="en-CA" sz="1400"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BC47CEB9-2378-45D8-9FFA-2DAD84CFAD55}"/>
              </a:ext>
            </a:extLst>
          </p:cNvPr>
          <p:cNvSpPr/>
          <p:nvPr/>
        </p:nvSpPr>
        <p:spPr>
          <a:xfrm>
            <a:off x="6133865" y="1768138"/>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5611DE03-5732-43E2-B188-A4A4DDF74B75}"/>
              </a:ext>
            </a:extLst>
          </p:cNvPr>
          <p:cNvSpPr/>
          <p:nvPr/>
        </p:nvSpPr>
        <p:spPr>
          <a:xfrm>
            <a:off x="4990125" y="2540830"/>
            <a:ext cx="506027" cy="497149"/>
          </a:xfrm>
          <a:prstGeom prst="ellipse">
            <a:avLst/>
          </a:prstGeom>
          <a:solidFill>
            <a:srgbClr val="C00000">
              <a:alpha val="2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A343EC9D-9D37-45CE-8BBC-0184E3CBAD15}"/>
              </a:ext>
            </a:extLst>
          </p:cNvPr>
          <p:cNvSpPr txBox="1"/>
          <p:nvPr/>
        </p:nvSpPr>
        <p:spPr>
          <a:xfrm>
            <a:off x="2669960" y="5186270"/>
            <a:ext cx="4851646" cy="307777"/>
          </a:xfrm>
          <a:prstGeom prst="rect">
            <a:avLst/>
          </a:prstGeom>
          <a:noFill/>
        </p:spPr>
        <p:txBody>
          <a:bodyPr wrap="square">
            <a:spAutoFit/>
          </a:bodyPr>
          <a:lstStyle/>
          <a:p>
            <a:r>
              <a:rPr lang="en-CA" sz="1400" b="1" dirty="0">
                <a:latin typeface="Times New Roman" panose="02020603050405020304" pitchFamily="18" charset="0"/>
                <a:cs typeface="Times New Roman" panose="02020603050405020304" pitchFamily="18" charset="0"/>
              </a:rPr>
              <a:t>f(E) = (3+1+3+5) + 3 = 15</a:t>
            </a:r>
          </a:p>
        </p:txBody>
      </p:sp>
      <p:sp>
        <p:nvSpPr>
          <p:cNvPr id="16" name="TextBox 15">
            <a:extLst>
              <a:ext uri="{FF2B5EF4-FFF2-40B4-BE49-F238E27FC236}">
                <a16:creationId xmlns:a16="http://schemas.microsoft.com/office/drawing/2014/main" id="{E3D32024-E7DF-4D4A-81B4-A7F57CCB997F}"/>
              </a:ext>
            </a:extLst>
          </p:cNvPr>
          <p:cNvSpPr txBox="1"/>
          <p:nvPr/>
        </p:nvSpPr>
        <p:spPr>
          <a:xfrm>
            <a:off x="7079168" y="3195213"/>
            <a:ext cx="2144731" cy="307777"/>
          </a:xfrm>
          <a:prstGeom prst="rect">
            <a:avLst/>
          </a:prstGeom>
          <a:noFill/>
        </p:spPr>
        <p:txBody>
          <a:bodyPr wrap="square">
            <a:spAutoFit/>
          </a:bodyPr>
          <a:lstStyle/>
          <a:p>
            <a:r>
              <a:rPr lang="pt-BR" sz="1400" b="1" dirty="0">
                <a:latin typeface="Times New Roman" panose="02020603050405020304" pitchFamily="18" charset="0"/>
                <a:cs typeface="Times New Roman" panose="02020603050405020304" pitchFamily="18" charset="0"/>
              </a:rPr>
              <a:t>f(H) = (3+1+3+2) + 3 = 12</a:t>
            </a:r>
            <a:endParaRPr lang="en-CA" sz="1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1A5A883-6D12-45C9-99A1-3B5F8C80D99E}"/>
              </a:ext>
            </a:extLst>
          </p:cNvPr>
          <p:cNvSpPr txBox="1"/>
          <p:nvPr/>
        </p:nvSpPr>
        <p:spPr>
          <a:xfrm>
            <a:off x="5674277" y="5142122"/>
            <a:ext cx="2809781" cy="307777"/>
          </a:xfrm>
          <a:prstGeom prst="rect">
            <a:avLst/>
          </a:prstGeom>
          <a:noFill/>
        </p:spPr>
        <p:txBody>
          <a:bodyPr wrap="square">
            <a:spAutoFit/>
          </a:bodyPr>
          <a:lstStyle/>
          <a:p>
            <a:r>
              <a:rPr lang="en-CA" sz="1400" b="1" dirty="0">
                <a:latin typeface="Times New Roman" panose="02020603050405020304" pitchFamily="18" charset="0"/>
                <a:cs typeface="Times New Roman" panose="02020603050405020304" pitchFamily="18" charset="0"/>
              </a:rPr>
              <a:t>f(J) = (3+1+3+3) + 0 = 10</a:t>
            </a:r>
          </a:p>
        </p:txBody>
      </p:sp>
    </p:spTree>
    <p:extLst>
      <p:ext uri="{BB962C8B-B14F-4D97-AF65-F5344CB8AC3E}">
        <p14:creationId xmlns:p14="http://schemas.microsoft.com/office/powerpoint/2010/main" val="46483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Optimality of A*</a:t>
            </a:r>
          </a:p>
        </p:txBody>
      </p:sp>
      <p:sp>
        <p:nvSpPr>
          <p:cNvPr id="134147"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buFont typeface="Wingdings" charset="0"/>
              <a:buNone/>
              <a:defRPr/>
            </a:pPr>
            <a:r>
              <a:rPr lang="en-US">
                <a:cs typeface="+mn-cs"/>
              </a:rPr>
              <a:t>Intuitive explanation for monotone </a:t>
            </a:r>
            <a:r>
              <a:rPr lang="en-US" i="1">
                <a:latin typeface="Times" charset="0"/>
                <a:cs typeface="+mn-cs"/>
              </a:rPr>
              <a:t>h</a:t>
            </a:r>
            <a:r>
              <a:rPr lang="en-US">
                <a:cs typeface="+mn-cs"/>
              </a:rPr>
              <a:t>:</a:t>
            </a:r>
          </a:p>
          <a:p>
            <a:pPr eaLnBrk="1" hangingPunct="1">
              <a:defRPr/>
            </a:pPr>
            <a:r>
              <a:rPr lang="en-US" sz="2800">
                <a:cs typeface="+mn-cs"/>
              </a:rPr>
              <a:t>If </a:t>
            </a:r>
            <a:r>
              <a:rPr lang="en-US" i="1">
                <a:latin typeface="Times" charset="0"/>
                <a:cs typeface="+mn-cs"/>
              </a:rPr>
              <a:t>h</a:t>
            </a:r>
            <a:r>
              <a:rPr lang="en-US" sz="2800">
                <a:cs typeface="+mn-cs"/>
              </a:rPr>
              <a:t> is a lower-bound, then </a:t>
            </a:r>
            <a:r>
              <a:rPr lang="en-US" i="1">
                <a:latin typeface="Times" charset="0"/>
                <a:cs typeface="+mn-cs"/>
              </a:rPr>
              <a:t>f</a:t>
            </a:r>
            <a:r>
              <a:rPr lang="en-US" sz="2800">
                <a:cs typeface="+mn-cs"/>
              </a:rPr>
              <a:t> is a lower-bound on shortest-path through that node.</a:t>
            </a:r>
          </a:p>
          <a:p>
            <a:pPr eaLnBrk="1" hangingPunct="1">
              <a:defRPr/>
            </a:pPr>
            <a:r>
              <a:rPr lang="en-US" sz="2800">
                <a:cs typeface="+mn-cs"/>
              </a:rPr>
              <a:t>Therefore,  </a:t>
            </a:r>
            <a:r>
              <a:rPr lang="en-US" i="1">
                <a:latin typeface="Times" charset="0"/>
                <a:cs typeface="+mn-cs"/>
              </a:rPr>
              <a:t>f</a:t>
            </a:r>
            <a:r>
              <a:rPr lang="en-US" sz="2800">
                <a:cs typeface="+mn-cs"/>
              </a:rPr>
              <a:t> never decreases.</a:t>
            </a:r>
          </a:p>
          <a:p>
            <a:pPr eaLnBrk="1" hangingPunct="1">
              <a:defRPr/>
            </a:pPr>
            <a:r>
              <a:rPr lang="en-US" sz="2800">
                <a:cs typeface="+mn-cs"/>
              </a:rPr>
              <a:t>It is obvious that the first solution found is optimal (as long as a solution is accepted when </a:t>
            </a:r>
            <a:r>
              <a:rPr lang="en-US" sz="2800" i="1">
                <a:latin typeface="Times" charset="0"/>
                <a:cs typeface="+mn-cs"/>
              </a:rPr>
              <a:t>f</a:t>
            </a:r>
            <a:r>
              <a:rPr lang="en-US" sz="2800">
                <a:latin typeface="Times" charset="0"/>
                <a:cs typeface="+mn-cs"/>
              </a:rPr>
              <a:t>(</a:t>
            </a:r>
            <a:r>
              <a:rPr lang="en-US" sz="2800" i="1">
                <a:latin typeface="Times" charset="0"/>
                <a:cs typeface="+mn-cs"/>
              </a:rPr>
              <a:t>solution</a:t>
            </a:r>
            <a:r>
              <a:rPr lang="en-US" sz="2800">
                <a:latin typeface="Times" charset="0"/>
                <a:cs typeface="+mn-cs"/>
              </a:rPr>
              <a:t>) </a:t>
            </a:r>
            <a:r>
              <a:rPr lang="en-US" sz="2800">
                <a:latin typeface="Symbol" charset="0"/>
                <a:cs typeface="+mn-cs"/>
              </a:rPr>
              <a:t></a:t>
            </a:r>
            <a:r>
              <a:rPr lang="en-US" sz="2800">
                <a:latin typeface="Times" charset="0"/>
                <a:cs typeface="+mn-cs"/>
              </a:rPr>
              <a:t> </a:t>
            </a:r>
            <a:r>
              <a:rPr lang="en-US" sz="2800" i="1">
                <a:latin typeface="Times" charset="0"/>
                <a:cs typeface="+mn-cs"/>
              </a:rPr>
              <a:t>f</a:t>
            </a:r>
            <a:r>
              <a:rPr lang="en-US" sz="2800">
                <a:latin typeface="Times" charset="0"/>
                <a:cs typeface="+mn-cs"/>
              </a:rPr>
              <a:t>(</a:t>
            </a:r>
            <a:r>
              <a:rPr lang="en-US" sz="2800" i="1">
                <a:latin typeface="Times" charset="0"/>
                <a:cs typeface="+mn-cs"/>
              </a:rPr>
              <a:t>node</a:t>
            </a:r>
            <a:r>
              <a:rPr lang="en-US" sz="2800">
                <a:latin typeface="Times" charset="0"/>
                <a:cs typeface="+mn-cs"/>
              </a:rPr>
              <a:t>)</a:t>
            </a:r>
            <a:r>
              <a:rPr lang="en-US" sz="2800">
                <a:cs typeface="+mn-cs"/>
              </a:rPr>
              <a:t> for every other </a:t>
            </a:r>
            <a:r>
              <a:rPr lang="en-US" sz="2800" i="1">
                <a:latin typeface="Times" charset="0"/>
                <a:cs typeface="+mn-cs"/>
              </a:rPr>
              <a:t>node</a:t>
            </a:r>
            <a:r>
              <a:rPr lang="en-US" sz="2800" i="1">
                <a:cs typeface="+mn-cs"/>
              </a:rPr>
              <a:t>).</a:t>
            </a:r>
          </a:p>
        </p:txBody>
      </p:sp>
      <p:sp>
        <p:nvSpPr>
          <p:cNvPr id="4" name="Slide Number Placeholder 5"/>
          <p:cNvSpPr>
            <a:spLocks noGrp="1"/>
          </p:cNvSpPr>
          <p:nvPr>
            <p:ph type="sldNum" sz="quarter" idx="12"/>
          </p:nvPr>
        </p:nvSpPr>
        <p:spPr/>
        <p:txBody>
          <a:bodyPr/>
          <a:lstStyle/>
          <a:p>
            <a:pPr>
              <a:defRPr/>
            </a:pPr>
            <a:fld id="{1EFEA33E-6714-FA4E-8CCD-0FB217B5624A}" type="slidenum">
              <a:rPr lang="en-US">
                <a:solidFill>
                  <a:srgbClr val="333399"/>
                </a:solidFill>
                <a:latin typeface="Arial"/>
                <a:ea typeface="ＭＳ Ｐゴシック"/>
              </a:rPr>
              <a:pPr>
                <a:defRPr/>
              </a:pPr>
              <a:t>35</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42569604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Proof of optimality of A*</a:t>
            </a:r>
          </a:p>
        </p:txBody>
      </p:sp>
      <p:sp>
        <p:nvSpPr>
          <p:cNvPr id="135171" name="Rectangle 3"/>
          <p:cNvSpPr>
            <a:spLocks noGrp="1" noChangeArrowheads="1"/>
          </p:cNvSpPr>
          <p:nvPr>
            <p:ph idx="1"/>
          </p:nvPr>
        </p:nvSpPr>
        <p:spPr>
          <a:xfrm>
            <a:off x="685800" y="1981200"/>
            <a:ext cx="8458200" cy="44958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ormAutofit fontScale="92500" lnSpcReduction="10000"/>
          </a:bodyPr>
          <a:lstStyle/>
          <a:p>
            <a:pPr eaLnBrk="1" hangingPunct="1">
              <a:lnSpc>
                <a:spcPct val="90000"/>
              </a:lnSpc>
              <a:buFont typeface="Wingdings" charset="0"/>
              <a:buNone/>
              <a:defRPr/>
            </a:pPr>
            <a:r>
              <a:rPr lang="en-US" sz="2400">
                <a:cs typeface="+mn-cs"/>
              </a:rPr>
              <a:t>Let </a:t>
            </a:r>
            <a:r>
              <a:rPr lang="en-US" sz="2400" i="1">
                <a:latin typeface="Times" charset="0"/>
                <a:cs typeface="+mn-cs"/>
              </a:rPr>
              <a:t>O</a:t>
            </a:r>
            <a:r>
              <a:rPr lang="en-US" sz="2400">
                <a:cs typeface="+mn-cs"/>
              </a:rPr>
              <a:t> be an optimal solution with path cost </a:t>
            </a:r>
            <a:r>
              <a:rPr lang="en-US" sz="2400" i="1">
                <a:latin typeface="Times" charset="0"/>
                <a:cs typeface="+mn-cs"/>
              </a:rPr>
              <a:t>f</a:t>
            </a:r>
            <a:r>
              <a:rPr lang="en-US" sz="2400">
                <a:latin typeface="Times" charset="0"/>
                <a:cs typeface="+mn-cs"/>
              </a:rPr>
              <a:t>*.</a:t>
            </a:r>
            <a:endParaRPr lang="en-US" sz="2400">
              <a:cs typeface="+mn-cs"/>
            </a:endParaRPr>
          </a:p>
          <a:p>
            <a:pPr eaLnBrk="1" hangingPunct="1">
              <a:lnSpc>
                <a:spcPct val="90000"/>
              </a:lnSpc>
              <a:buFont typeface="Wingdings" charset="0"/>
              <a:buNone/>
              <a:defRPr/>
            </a:pPr>
            <a:r>
              <a:rPr lang="en-US" sz="2400">
                <a:cs typeface="+mn-cs"/>
              </a:rPr>
              <a:t>Let </a:t>
            </a:r>
            <a:r>
              <a:rPr lang="en-US" sz="2400" i="1">
                <a:latin typeface="Times" charset="0"/>
                <a:cs typeface="+mn-cs"/>
              </a:rPr>
              <a:t>SO</a:t>
            </a:r>
            <a:r>
              <a:rPr lang="en-US" sz="2400">
                <a:cs typeface="+mn-cs"/>
              </a:rPr>
              <a:t> be a suboptimal goal state, that is </a:t>
            </a:r>
            <a:r>
              <a:rPr lang="en-US" sz="2400" i="1">
                <a:latin typeface="Times" charset="0"/>
                <a:cs typeface="+mn-cs"/>
              </a:rPr>
              <a:t>g</a:t>
            </a:r>
            <a:r>
              <a:rPr lang="en-US" sz="2400">
                <a:latin typeface="Times" charset="0"/>
                <a:cs typeface="+mn-cs"/>
              </a:rPr>
              <a:t>(</a:t>
            </a:r>
            <a:r>
              <a:rPr lang="en-US" sz="2400" i="1">
                <a:latin typeface="Times" charset="0"/>
                <a:cs typeface="+mn-cs"/>
              </a:rPr>
              <a:t>SO</a:t>
            </a:r>
            <a:r>
              <a:rPr lang="en-US" sz="2400">
                <a:latin typeface="Times" charset="0"/>
                <a:cs typeface="+mn-cs"/>
              </a:rPr>
              <a:t>) </a:t>
            </a:r>
            <a:r>
              <a:rPr lang="en-US" sz="2400">
                <a:latin typeface="Symbol" charset="0"/>
                <a:cs typeface="+mn-cs"/>
              </a:rPr>
              <a:t>&gt;</a:t>
            </a:r>
            <a:r>
              <a:rPr lang="en-US" sz="2400">
                <a:latin typeface="Times" charset="0"/>
                <a:cs typeface="+mn-cs"/>
              </a:rPr>
              <a:t> </a:t>
            </a:r>
            <a:r>
              <a:rPr lang="en-US" sz="2400" i="1">
                <a:latin typeface="Times" charset="0"/>
                <a:cs typeface="+mn-cs"/>
              </a:rPr>
              <a:t>f</a:t>
            </a:r>
            <a:r>
              <a:rPr lang="en-US" sz="2400">
                <a:latin typeface="Times" charset="0"/>
                <a:cs typeface="+mn-cs"/>
              </a:rPr>
              <a:t>*</a:t>
            </a:r>
            <a:endParaRPr lang="en-US" sz="2400">
              <a:cs typeface="+mn-cs"/>
            </a:endParaRPr>
          </a:p>
          <a:p>
            <a:pPr eaLnBrk="1" hangingPunct="1">
              <a:lnSpc>
                <a:spcPct val="90000"/>
              </a:lnSpc>
              <a:buFont typeface="Wingdings" charset="0"/>
              <a:buNone/>
              <a:defRPr/>
            </a:pPr>
            <a:endParaRPr lang="en-US" sz="600">
              <a:cs typeface="+mn-cs"/>
            </a:endParaRPr>
          </a:p>
          <a:p>
            <a:pPr eaLnBrk="1" hangingPunct="1">
              <a:lnSpc>
                <a:spcPct val="90000"/>
              </a:lnSpc>
              <a:buFont typeface="Wingdings" charset="0"/>
              <a:buNone/>
              <a:defRPr/>
            </a:pPr>
            <a:r>
              <a:rPr lang="en-US" sz="2400">
                <a:cs typeface="+mn-cs"/>
              </a:rPr>
              <a:t>Suppose that A* terminates the search with </a:t>
            </a:r>
            <a:r>
              <a:rPr lang="en-US" sz="2400" i="1">
                <a:latin typeface="Times" charset="0"/>
                <a:cs typeface="+mn-cs"/>
              </a:rPr>
              <a:t>SO</a:t>
            </a:r>
            <a:r>
              <a:rPr lang="en-US" sz="2400">
                <a:cs typeface="+mn-cs"/>
              </a:rPr>
              <a:t>.</a:t>
            </a:r>
          </a:p>
          <a:p>
            <a:pPr eaLnBrk="1" hangingPunct="1">
              <a:lnSpc>
                <a:spcPct val="90000"/>
              </a:lnSpc>
              <a:buFont typeface="Wingdings" charset="0"/>
              <a:buNone/>
              <a:defRPr/>
            </a:pPr>
            <a:endParaRPr lang="en-US" sz="600">
              <a:cs typeface="+mn-cs"/>
            </a:endParaRPr>
          </a:p>
          <a:p>
            <a:pPr eaLnBrk="1" hangingPunct="1">
              <a:lnSpc>
                <a:spcPct val="90000"/>
              </a:lnSpc>
              <a:buFont typeface="Wingdings" charset="0"/>
              <a:buNone/>
              <a:defRPr/>
            </a:pPr>
            <a:r>
              <a:rPr lang="en-US" sz="2400">
                <a:cs typeface="+mn-cs"/>
              </a:rPr>
              <a:t>Let </a:t>
            </a:r>
            <a:r>
              <a:rPr lang="en-US" sz="2400" i="1">
                <a:latin typeface="Times" charset="0"/>
                <a:cs typeface="+mn-cs"/>
              </a:rPr>
              <a:t>n</a:t>
            </a:r>
            <a:r>
              <a:rPr lang="en-US" sz="2400">
                <a:cs typeface="+mn-cs"/>
              </a:rPr>
              <a:t> be a leaf node on the optimal path to </a:t>
            </a:r>
            <a:r>
              <a:rPr lang="en-US" sz="2400" i="1">
                <a:latin typeface="Times" charset="0"/>
                <a:cs typeface="+mn-cs"/>
              </a:rPr>
              <a:t>O</a:t>
            </a:r>
            <a:endParaRPr lang="en-US" sz="2400">
              <a:cs typeface="+mn-cs"/>
            </a:endParaRPr>
          </a:p>
          <a:p>
            <a:pPr eaLnBrk="1" hangingPunct="1">
              <a:lnSpc>
                <a:spcPct val="90000"/>
              </a:lnSpc>
              <a:buFont typeface="Wingdings" charset="0"/>
              <a:buNone/>
              <a:defRPr/>
            </a:pPr>
            <a:r>
              <a:rPr lang="en-US" i="1">
                <a:latin typeface="Times" charset="0"/>
                <a:cs typeface="+mn-cs"/>
              </a:rPr>
              <a:t>f</a:t>
            </a:r>
            <a:r>
              <a:rPr lang="en-US">
                <a:latin typeface="Times" charset="0"/>
                <a:cs typeface="+mn-cs"/>
              </a:rPr>
              <a:t>* ≥ </a:t>
            </a:r>
            <a:r>
              <a:rPr lang="en-US" i="1">
                <a:latin typeface="Times" charset="0"/>
                <a:cs typeface="+mn-cs"/>
              </a:rPr>
              <a:t>f</a:t>
            </a:r>
            <a:r>
              <a:rPr lang="en-US">
                <a:latin typeface="Times" charset="0"/>
                <a:cs typeface="+mn-cs"/>
              </a:rPr>
              <a:t>(</a:t>
            </a:r>
            <a:r>
              <a:rPr lang="en-US" i="1">
                <a:latin typeface="Times" charset="0"/>
                <a:cs typeface="+mn-cs"/>
              </a:rPr>
              <a:t>n</a:t>
            </a:r>
            <a:r>
              <a:rPr lang="en-US">
                <a:latin typeface="Times" charset="0"/>
                <a:cs typeface="+mn-cs"/>
              </a:rPr>
              <a:t>)</a:t>
            </a:r>
            <a:r>
              <a:rPr lang="en-US">
                <a:cs typeface="+mn-cs"/>
              </a:rPr>
              <a:t>		</a:t>
            </a:r>
            <a:r>
              <a:rPr lang="en-US" sz="2800" b="1">
                <a:cs typeface="+mn-cs"/>
              </a:rPr>
              <a:t>admissibility of</a:t>
            </a:r>
            <a:r>
              <a:rPr lang="en-US" sz="2800" b="1">
                <a:latin typeface="Times" charset="0"/>
                <a:cs typeface="+mn-cs"/>
              </a:rPr>
              <a:t> </a:t>
            </a:r>
            <a:r>
              <a:rPr lang="en-US" sz="2800" b="1" i="1">
                <a:latin typeface="Times" charset="0"/>
                <a:cs typeface="+mn-cs"/>
              </a:rPr>
              <a:t>h</a:t>
            </a:r>
            <a:endParaRPr lang="en-US" sz="2800" b="1">
              <a:cs typeface="+mn-cs"/>
            </a:endParaRPr>
          </a:p>
          <a:p>
            <a:pPr eaLnBrk="1" hangingPunct="1">
              <a:lnSpc>
                <a:spcPct val="90000"/>
              </a:lnSpc>
              <a:buFont typeface="Wingdings" charset="0"/>
              <a:buNone/>
              <a:defRPr/>
            </a:pPr>
            <a:r>
              <a:rPr lang="en-US" i="1">
                <a:latin typeface="Times" charset="0"/>
                <a:cs typeface="+mn-cs"/>
              </a:rPr>
              <a:t>f</a:t>
            </a:r>
            <a:r>
              <a:rPr lang="en-US">
                <a:latin typeface="Times" charset="0"/>
                <a:cs typeface="+mn-cs"/>
              </a:rPr>
              <a:t>(</a:t>
            </a:r>
            <a:r>
              <a:rPr lang="en-US" i="1">
                <a:latin typeface="Times" charset="0"/>
                <a:cs typeface="+mn-cs"/>
              </a:rPr>
              <a:t>n</a:t>
            </a:r>
            <a:r>
              <a:rPr lang="en-US">
                <a:latin typeface="Times" charset="0"/>
                <a:cs typeface="+mn-cs"/>
              </a:rPr>
              <a:t>) ≥ </a:t>
            </a:r>
            <a:r>
              <a:rPr lang="en-US" i="1">
                <a:latin typeface="Times" charset="0"/>
                <a:cs typeface="+mn-cs"/>
              </a:rPr>
              <a:t>f</a:t>
            </a:r>
            <a:r>
              <a:rPr lang="en-US">
                <a:latin typeface="Times" charset="0"/>
                <a:cs typeface="+mn-cs"/>
              </a:rPr>
              <a:t>(</a:t>
            </a:r>
            <a:r>
              <a:rPr lang="en-US" i="1">
                <a:latin typeface="Times" charset="0"/>
                <a:cs typeface="+mn-cs"/>
              </a:rPr>
              <a:t>SO</a:t>
            </a:r>
            <a:r>
              <a:rPr lang="en-US">
                <a:latin typeface="Times" charset="0"/>
                <a:cs typeface="+mn-cs"/>
              </a:rPr>
              <a:t>)</a:t>
            </a:r>
            <a:r>
              <a:rPr lang="en-US">
                <a:cs typeface="+mn-cs"/>
              </a:rPr>
              <a:t> 	</a:t>
            </a:r>
            <a:r>
              <a:rPr lang="en-US" sz="2800" b="1" i="1">
                <a:latin typeface="Times" charset="0"/>
                <a:cs typeface="+mn-cs"/>
              </a:rPr>
              <a:t>n</a:t>
            </a:r>
            <a:r>
              <a:rPr lang="en-US" sz="2800" b="1">
                <a:cs typeface="+mn-cs"/>
              </a:rPr>
              <a:t> was not chosen for expansion</a:t>
            </a:r>
          </a:p>
          <a:p>
            <a:pPr eaLnBrk="1" hangingPunct="1">
              <a:lnSpc>
                <a:spcPct val="90000"/>
              </a:lnSpc>
              <a:buFont typeface="Wingdings" charset="0"/>
              <a:buNone/>
              <a:defRPr/>
            </a:pPr>
            <a:r>
              <a:rPr lang="en-US" i="1">
                <a:latin typeface="Times" charset="0"/>
                <a:cs typeface="+mn-cs"/>
              </a:rPr>
              <a:t>f</a:t>
            </a:r>
            <a:r>
              <a:rPr lang="en-US">
                <a:latin typeface="Times" charset="0"/>
                <a:cs typeface="+mn-cs"/>
              </a:rPr>
              <a:t>* ≥ </a:t>
            </a:r>
            <a:r>
              <a:rPr lang="en-US" i="1">
                <a:latin typeface="Times" charset="0"/>
                <a:cs typeface="+mn-cs"/>
              </a:rPr>
              <a:t>f</a:t>
            </a:r>
            <a:r>
              <a:rPr lang="en-US">
                <a:latin typeface="Times" charset="0"/>
                <a:cs typeface="+mn-cs"/>
              </a:rPr>
              <a:t>(</a:t>
            </a:r>
            <a:r>
              <a:rPr lang="en-US" i="1">
                <a:latin typeface="Times" charset="0"/>
                <a:cs typeface="+mn-cs"/>
              </a:rPr>
              <a:t>n</a:t>
            </a:r>
            <a:r>
              <a:rPr lang="en-US">
                <a:latin typeface="Times" charset="0"/>
                <a:cs typeface="+mn-cs"/>
              </a:rPr>
              <a:t>) ≥ </a:t>
            </a:r>
            <a:r>
              <a:rPr lang="en-US" i="1">
                <a:latin typeface="Times" charset="0"/>
                <a:cs typeface="+mn-cs"/>
              </a:rPr>
              <a:t>f</a:t>
            </a:r>
            <a:r>
              <a:rPr lang="en-US">
                <a:latin typeface="Times" charset="0"/>
                <a:cs typeface="+mn-cs"/>
              </a:rPr>
              <a:t>(</a:t>
            </a:r>
            <a:r>
              <a:rPr lang="en-US" i="1">
                <a:latin typeface="Times" charset="0"/>
                <a:cs typeface="+mn-cs"/>
              </a:rPr>
              <a:t>SO</a:t>
            </a:r>
            <a:r>
              <a:rPr lang="en-US">
                <a:latin typeface="Times" charset="0"/>
                <a:cs typeface="+mn-cs"/>
              </a:rPr>
              <a:t>)</a:t>
            </a:r>
            <a:r>
              <a:rPr lang="en-US">
                <a:cs typeface="+mn-cs"/>
              </a:rPr>
              <a:t>    </a:t>
            </a:r>
          </a:p>
          <a:p>
            <a:pPr eaLnBrk="1" hangingPunct="1">
              <a:lnSpc>
                <a:spcPct val="90000"/>
              </a:lnSpc>
              <a:buFont typeface="Wingdings" charset="0"/>
              <a:buNone/>
              <a:defRPr/>
            </a:pPr>
            <a:r>
              <a:rPr lang="en-US" i="1">
                <a:latin typeface="Times" charset="0"/>
                <a:cs typeface="+mn-cs"/>
              </a:rPr>
              <a:t>f</a:t>
            </a:r>
            <a:r>
              <a:rPr lang="en-US">
                <a:latin typeface="Times" charset="0"/>
                <a:cs typeface="+mn-cs"/>
              </a:rPr>
              <a:t>(</a:t>
            </a:r>
            <a:r>
              <a:rPr lang="en-US" i="1">
                <a:latin typeface="Times" charset="0"/>
                <a:cs typeface="+mn-cs"/>
              </a:rPr>
              <a:t>SO</a:t>
            </a:r>
            <a:r>
              <a:rPr lang="en-US">
                <a:latin typeface="Times" charset="0"/>
                <a:cs typeface="+mn-cs"/>
              </a:rPr>
              <a:t>) = </a:t>
            </a:r>
            <a:r>
              <a:rPr lang="en-US" i="1">
                <a:latin typeface="Times" charset="0"/>
                <a:cs typeface="+mn-cs"/>
              </a:rPr>
              <a:t>g</a:t>
            </a:r>
            <a:r>
              <a:rPr lang="en-US">
                <a:latin typeface="Times" charset="0"/>
                <a:cs typeface="+mn-cs"/>
              </a:rPr>
              <a:t>(</a:t>
            </a:r>
            <a:r>
              <a:rPr lang="en-US" i="1">
                <a:latin typeface="Times" charset="0"/>
                <a:cs typeface="+mn-cs"/>
              </a:rPr>
              <a:t>SO</a:t>
            </a:r>
            <a:r>
              <a:rPr lang="en-US">
                <a:latin typeface="Times" charset="0"/>
                <a:cs typeface="+mn-cs"/>
              </a:rPr>
              <a:t>)</a:t>
            </a:r>
            <a:r>
              <a:rPr lang="en-US">
                <a:cs typeface="+mn-cs"/>
              </a:rPr>
              <a:t> 	</a:t>
            </a:r>
            <a:r>
              <a:rPr lang="en-US" sz="2800" b="1" i="1">
                <a:latin typeface="Times" charset="0"/>
                <a:cs typeface="+mn-cs"/>
              </a:rPr>
              <a:t>SO</a:t>
            </a:r>
            <a:r>
              <a:rPr lang="en-US" sz="2800" b="1">
                <a:cs typeface="+mn-cs"/>
              </a:rPr>
              <a:t> is a goal, </a:t>
            </a:r>
            <a:r>
              <a:rPr lang="en-US" sz="2800" b="1" i="1">
                <a:latin typeface="Times" charset="0"/>
                <a:cs typeface="+mn-cs"/>
              </a:rPr>
              <a:t>h</a:t>
            </a:r>
            <a:r>
              <a:rPr lang="en-US" sz="2800" b="1">
                <a:latin typeface="Times" charset="0"/>
                <a:cs typeface="+mn-cs"/>
              </a:rPr>
              <a:t>(</a:t>
            </a:r>
            <a:r>
              <a:rPr lang="en-US" sz="2800" b="1" i="1">
                <a:latin typeface="Times" charset="0"/>
                <a:cs typeface="+mn-cs"/>
              </a:rPr>
              <a:t>SO</a:t>
            </a:r>
            <a:r>
              <a:rPr lang="en-US" sz="2800" b="1">
                <a:latin typeface="Times" charset="0"/>
                <a:cs typeface="+mn-cs"/>
              </a:rPr>
              <a:t>) = 0</a:t>
            </a:r>
            <a:endParaRPr lang="en-US">
              <a:cs typeface="+mn-cs"/>
            </a:endParaRPr>
          </a:p>
          <a:p>
            <a:pPr eaLnBrk="1" hangingPunct="1">
              <a:lnSpc>
                <a:spcPct val="90000"/>
              </a:lnSpc>
              <a:buFont typeface="Wingdings" charset="0"/>
              <a:buNone/>
              <a:defRPr/>
            </a:pPr>
            <a:r>
              <a:rPr lang="en-US" i="1">
                <a:latin typeface="Times" charset="0"/>
                <a:cs typeface="+mn-cs"/>
              </a:rPr>
              <a:t>f</a:t>
            </a:r>
            <a:r>
              <a:rPr lang="en-US">
                <a:latin typeface="Times" charset="0"/>
                <a:cs typeface="+mn-cs"/>
              </a:rPr>
              <a:t>* ≥ </a:t>
            </a:r>
            <a:r>
              <a:rPr lang="en-US" i="1">
                <a:latin typeface="Times" charset="0"/>
                <a:cs typeface="+mn-cs"/>
              </a:rPr>
              <a:t>g</a:t>
            </a:r>
            <a:r>
              <a:rPr lang="en-US">
                <a:latin typeface="Times" charset="0"/>
                <a:cs typeface="+mn-cs"/>
              </a:rPr>
              <a:t>(</a:t>
            </a:r>
            <a:r>
              <a:rPr lang="en-US" i="1">
                <a:latin typeface="Times" charset="0"/>
                <a:cs typeface="+mn-cs"/>
              </a:rPr>
              <a:t>SO</a:t>
            </a:r>
            <a:r>
              <a:rPr lang="en-US">
                <a:latin typeface="Times" charset="0"/>
                <a:cs typeface="+mn-cs"/>
              </a:rPr>
              <a:t>)</a:t>
            </a:r>
            <a:r>
              <a:rPr lang="en-US">
                <a:cs typeface="+mn-cs"/>
              </a:rPr>
              <a:t>   	</a:t>
            </a:r>
            <a:r>
              <a:rPr lang="en-US" sz="2800" b="1">
                <a:cs typeface="+mn-cs"/>
              </a:rPr>
              <a:t>contradiction!</a:t>
            </a:r>
          </a:p>
        </p:txBody>
      </p:sp>
      <p:sp>
        <p:nvSpPr>
          <p:cNvPr id="4" name="Slide Number Placeholder 5"/>
          <p:cNvSpPr>
            <a:spLocks noGrp="1"/>
          </p:cNvSpPr>
          <p:nvPr>
            <p:ph type="sldNum" sz="quarter" idx="12"/>
          </p:nvPr>
        </p:nvSpPr>
        <p:spPr/>
        <p:txBody>
          <a:bodyPr/>
          <a:lstStyle/>
          <a:p>
            <a:pPr>
              <a:defRPr/>
            </a:pPr>
            <a:fld id="{D19A228C-C923-ED45-B1CF-57F891476F16}" type="slidenum">
              <a:rPr lang="en-US">
                <a:solidFill>
                  <a:srgbClr val="333399"/>
                </a:solidFill>
                <a:latin typeface="Arial"/>
                <a:ea typeface="ＭＳ Ｐゴシック"/>
              </a:rPr>
              <a:pPr>
                <a:defRPr/>
              </a:pPr>
              <a:t>36</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7548385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Completeness of A* </a:t>
            </a:r>
          </a:p>
        </p:txBody>
      </p:sp>
      <p:sp>
        <p:nvSpPr>
          <p:cNvPr id="136195"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buFont typeface="Wingdings" charset="0"/>
              <a:buNone/>
              <a:defRPr/>
            </a:pPr>
            <a:r>
              <a:rPr lang="en-US">
                <a:cs typeface="+mn-cs"/>
              </a:rPr>
              <a:t>A* is complete unless there are infinitely many nodes with </a:t>
            </a:r>
            <a:r>
              <a:rPr lang="en-US" i="1">
                <a:latin typeface="Times" charset="0"/>
                <a:cs typeface="+mn-cs"/>
              </a:rPr>
              <a:t>f</a:t>
            </a:r>
            <a:r>
              <a:rPr lang="en-US">
                <a:latin typeface="Times" charset="0"/>
                <a:cs typeface="+mn-cs"/>
              </a:rPr>
              <a:t>(</a:t>
            </a:r>
            <a:r>
              <a:rPr lang="en-US" i="1">
                <a:latin typeface="Times" charset="0"/>
                <a:cs typeface="+mn-cs"/>
              </a:rPr>
              <a:t>n</a:t>
            </a:r>
            <a:r>
              <a:rPr lang="en-US">
                <a:latin typeface="Times" charset="0"/>
                <a:cs typeface="+mn-cs"/>
              </a:rPr>
              <a:t>) &lt; </a:t>
            </a:r>
            <a:r>
              <a:rPr lang="en-US" i="1">
                <a:latin typeface="Times" charset="0"/>
                <a:cs typeface="+mn-cs"/>
              </a:rPr>
              <a:t>f</a:t>
            </a:r>
            <a:r>
              <a:rPr lang="en-US">
                <a:latin typeface="Times" charset="0"/>
                <a:cs typeface="+mn-cs"/>
              </a:rPr>
              <a:t>*</a:t>
            </a:r>
            <a:endParaRPr lang="en-US">
              <a:cs typeface="+mn-cs"/>
            </a:endParaRPr>
          </a:p>
          <a:p>
            <a:pPr eaLnBrk="1" hangingPunct="1">
              <a:buFont typeface="Wingdings" charset="0"/>
              <a:buNone/>
              <a:defRPr/>
            </a:pPr>
            <a:endParaRPr lang="en-US" sz="800">
              <a:cs typeface="+mn-cs"/>
            </a:endParaRPr>
          </a:p>
          <a:p>
            <a:pPr eaLnBrk="1" hangingPunct="1">
              <a:buFont typeface="Wingdings" charset="0"/>
              <a:buNone/>
              <a:defRPr/>
            </a:pPr>
            <a:r>
              <a:rPr lang="en-US">
                <a:cs typeface="+mn-cs"/>
              </a:rPr>
              <a:t>A* is complete when:</a:t>
            </a:r>
          </a:p>
          <a:p>
            <a:pPr eaLnBrk="1" hangingPunct="1">
              <a:buFont typeface="Wingdings" charset="0"/>
              <a:buNone/>
              <a:defRPr/>
            </a:pPr>
            <a:r>
              <a:rPr lang="en-US">
                <a:cs typeface="+mn-cs"/>
              </a:rPr>
              <a:t>  (1) 	there is a positive lower bound on 		the cost of operators.</a:t>
            </a:r>
          </a:p>
          <a:p>
            <a:pPr eaLnBrk="1" hangingPunct="1">
              <a:buFont typeface="Wingdings" charset="0"/>
              <a:buNone/>
              <a:defRPr/>
            </a:pPr>
            <a:r>
              <a:rPr lang="en-US">
                <a:cs typeface="+mn-cs"/>
              </a:rPr>
              <a:t>  (2) 	the branching factor is finite.</a:t>
            </a:r>
          </a:p>
        </p:txBody>
      </p:sp>
      <p:sp>
        <p:nvSpPr>
          <p:cNvPr id="4" name="Slide Number Placeholder 5"/>
          <p:cNvSpPr>
            <a:spLocks noGrp="1"/>
          </p:cNvSpPr>
          <p:nvPr>
            <p:ph type="sldNum" sz="quarter" idx="12"/>
          </p:nvPr>
        </p:nvSpPr>
        <p:spPr/>
        <p:txBody>
          <a:bodyPr/>
          <a:lstStyle/>
          <a:p>
            <a:pPr>
              <a:defRPr/>
            </a:pPr>
            <a:fld id="{C2098CE6-543D-EC4B-B028-2B462C58FDDA}" type="slidenum">
              <a:rPr lang="en-US">
                <a:solidFill>
                  <a:srgbClr val="333399"/>
                </a:solidFill>
                <a:latin typeface="Arial"/>
                <a:ea typeface="ＭＳ Ｐゴシック"/>
              </a:rPr>
              <a:pPr>
                <a:defRPr/>
              </a:pPr>
              <a:t>37</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67252864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A* is maximally efficient</a:t>
            </a:r>
          </a:p>
        </p:txBody>
      </p:sp>
      <p:sp>
        <p:nvSpPr>
          <p:cNvPr id="137219"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dirty="0">
                <a:cs typeface="+mn-cs"/>
              </a:rPr>
              <a:t>For a given heuristic function, no optimal algorithm is guaranteed to do less work.</a:t>
            </a:r>
          </a:p>
          <a:p>
            <a:pPr eaLnBrk="1" hangingPunct="1">
              <a:defRPr/>
            </a:pPr>
            <a:endParaRPr lang="en-US" sz="900" dirty="0">
              <a:cs typeface="+mn-cs"/>
            </a:endParaRPr>
          </a:p>
          <a:p>
            <a:pPr eaLnBrk="1" hangingPunct="1">
              <a:defRPr/>
            </a:pPr>
            <a:r>
              <a:rPr lang="en-US" dirty="0">
                <a:cs typeface="+mn-cs"/>
              </a:rPr>
              <a:t>Aside from ties in </a:t>
            </a:r>
            <a:r>
              <a:rPr lang="en-US" i="1" dirty="0">
                <a:latin typeface="Times" charset="0"/>
                <a:cs typeface="+mn-cs"/>
              </a:rPr>
              <a:t>f</a:t>
            </a:r>
            <a:r>
              <a:rPr lang="en-US" dirty="0">
                <a:cs typeface="+mn-cs"/>
              </a:rPr>
              <a:t>, A* expands </a:t>
            </a:r>
            <a:r>
              <a:rPr lang="en-US" dirty="0">
                <a:solidFill>
                  <a:schemeClr val="hlink"/>
                </a:solidFill>
                <a:cs typeface="+mn-cs"/>
              </a:rPr>
              <a:t>every node necessary </a:t>
            </a:r>
            <a:r>
              <a:rPr lang="en-US" dirty="0">
                <a:cs typeface="+mn-cs"/>
              </a:rPr>
              <a:t>for the proof that we</a:t>
            </a:r>
            <a:r>
              <a:rPr lang="en-US" dirty="0">
                <a:latin typeface="Arial"/>
                <a:cs typeface="+mn-cs"/>
              </a:rPr>
              <a:t>’</a:t>
            </a:r>
            <a:r>
              <a:rPr lang="en-US" dirty="0">
                <a:cs typeface="+mn-cs"/>
              </a:rPr>
              <a:t>ve found the shortest path, and </a:t>
            </a:r>
            <a:r>
              <a:rPr lang="en-US" dirty="0">
                <a:solidFill>
                  <a:schemeClr val="hlink"/>
                </a:solidFill>
                <a:cs typeface="+mn-cs"/>
              </a:rPr>
              <a:t>no other nodes</a:t>
            </a:r>
            <a:r>
              <a:rPr lang="en-US" dirty="0">
                <a:cs typeface="+mn-cs"/>
              </a:rPr>
              <a:t>.</a:t>
            </a:r>
          </a:p>
        </p:txBody>
      </p:sp>
      <p:sp>
        <p:nvSpPr>
          <p:cNvPr id="4" name="Slide Number Placeholder 5"/>
          <p:cNvSpPr>
            <a:spLocks noGrp="1"/>
          </p:cNvSpPr>
          <p:nvPr>
            <p:ph type="sldNum" sz="quarter" idx="12"/>
          </p:nvPr>
        </p:nvSpPr>
        <p:spPr/>
        <p:txBody>
          <a:bodyPr/>
          <a:lstStyle/>
          <a:p>
            <a:pPr>
              <a:defRPr/>
            </a:pPr>
            <a:fld id="{67B402EB-3595-4C42-A8D7-C3790A9007B9}" type="slidenum">
              <a:rPr lang="en-US">
                <a:solidFill>
                  <a:srgbClr val="333399"/>
                </a:solidFill>
                <a:latin typeface="Arial"/>
                <a:ea typeface="ＭＳ Ｐゴシック"/>
              </a:rPr>
              <a:pPr>
                <a:defRPr/>
              </a:pPr>
              <a:t>38</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48805652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sz="4000">
                <a:cs typeface="+mj-cs"/>
              </a:rPr>
              <a:t>Measuring the heuristics payoff</a:t>
            </a:r>
            <a:endParaRPr lang="en-US">
              <a:cs typeface="+mj-cs"/>
            </a:endParaRPr>
          </a:p>
        </p:txBody>
      </p:sp>
      <p:sp>
        <p:nvSpPr>
          <p:cNvPr id="139267" name="Rectangle 3"/>
          <p:cNvSpPr>
            <a:spLocks noGrp="1" noChangeArrowheads="1"/>
          </p:cNvSpPr>
          <p:nvPr>
            <p:ph idx="1"/>
          </p:nvPr>
        </p:nvSpPr>
        <p:spPr>
          <a:xfrm>
            <a:off x="685800" y="1981200"/>
            <a:ext cx="8077200" cy="41148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n-cs"/>
              </a:rPr>
              <a:t>The effective branching factor b* is:</a:t>
            </a:r>
          </a:p>
          <a:p>
            <a:pPr eaLnBrk="1" hangingPunct="1">
              <a:buFont typeface="Wingdings" charset="0"/>
              <a:buNone/>
              <a:defRPr/>
            </a:pPr>
            <a:r>
              <a:rPr lang="en-US">
                <a:cs typeface="+mn-cs"/>
              </a:rPr>
              <a:t>		 N = 1 + b* + (b*)</a:t>
            </a:r>
            <a:r>
              <a:rPr lang="en-US" baseline="30000">
                <a:cs typeface="+mn-cs"/>
              </a:rPr>
              <a:t>2</a:t>
            </a:r>
            <a:r>
              <a:rPr lang="en-US">
                <a:cs typeface="+mn-cs"/>
              </a:rPr>
              <a:t> + ... + (b*)</a:t>
            </a:r>
            <a:r>
              <a:rPr lang="en-US" baseline="30000">
                <a:cs typeface="+mn-cs"/>
              </a:rPr>
              <a:t>d</a:t>
            </a:r>
          </a:p>
          <a:p>
            <a:pPr eaLnBrk="1" hangingPunct="1">
              <a:defRPr/>
            </a:pPr>
            <a:r>
              <a:rPr lang="en-US">
                <a:cs typeface="+mn-cs"/>
              </a:rPr>
              <a:t>Domination among heuristic functions</a:t>
            </a:r>
          </a:p>
        </p:txBody>
      </p:sp>
      <p:sp>
        <p:nvSpPr>
          <p:cNvPr id="6" name="Slide Number Placeholder 5"/>
          <p:cNvSpPr>
            <a:spLocks noGrp="1"/>
          </p:cNvSpPr>
          <p:nvPr>
            <p:ph type="sldNum" sz="quarter" idx="12"/>
          </p:nvPr>
        </p:nvSpPr>
        <p:spPr/>
        <p:txBody>
          <a:bodyPr/>
          <a:lstStyle/>
          <a:p>
            <a:pPr>
              <a:defRPr/>
            </a:pPr>
            <a:fld id="{7B0C4F05-ADDA-BE42-A5EE-4D17B05D4CCA}" type="slidenum">
              <a:rPr lang="en-US">
                <a:solidFill>
                  <a:srgbClr val="333399"/>
                </a:solidFill>
                <a:latin typeface="Arial"/>
                <a:ea typeface="ＭＳ Ｐゴシック"/>
              </a:rPr>
              <a:pPr>
                <a:defRPr/>
              </a:pPr>
              <a:t>39</a:t>
            </a:fld>
            <a:endParaRPr lang="en-US">
              <a:solidFill>
                <a:srgbClr val="000000"/>
              </a:solidFill>
              <a:latin typeface="Arial"/>
              <a:ea typeface="ＭＳ Ｐゴシック"/>
            </a:endParaRPr>
          </a:p>
        </p:txBody>
      </p:sp>
      <p:sp>
        <p:nvSpPr>
          <p:cNvPr id="139268" name="Rectangle 4"/>
          <p:cNvSpPr>
            <a:spLocks noChangeArrowheads="1"/>
          </p:cNvSpPr>
          <p:nvPr/>
        </p:nvSpPr>
        <p:spPr bwMode="auto">
          <a:xfrm>
            <a:off x="1841500" y="3746500"/>
            <a:ext cx="5461000" cy="1955800"/>
          </a:xfrm>
          <a:prstGeom prst="rect">
            <a:avLst/>
          </a:prstGeom>
          <a:solidFill>
            <a:srgbClr val="CCECFF"/>
          </a:solidFill>
          <a:ln w="25400">
            <a:solidFill>
              <a:schemeClr val="tx1"/>
            </a:solidFill>
            <a:miter lim="800000"/>
            <a:headEnd/>
            <a:tailEnd/>
          </a:ln>
          <a:effectLst>
            <a:outerShdw blurRad="63500" dist="107763" dir="2700000" algn="ctr" rotWithShape="0">
              <a:schemeClr val="bg1">
                <a:alpha val="74998"/>
              </a:schemeClr>
            </a:outerShdw>
          </a:effectLst>
        </p:spPr>
        <p:txBody>
          <a:bodyPr wrap="none" anchor="ctr"/>
          <a:lstStyle/>
          <a:p>
            <a:pPr>
              <a:defRPr/>
            </a:pPr>
            <a:endParaRPr lang="en-US">
              <a:solidFill>
                <a:srgbClr val="000000"/>
              </a:solidFill>
              <a:latin typeface="Arial"/>
              <a:ea typeface="ＭＳ Ｐゴシック"/>
            </a:endParaRPr>
          </a:p>
        </p:txBody>
      </p:sp>
      <p:graphicFrame>
        <p:nvGraphicFramePr>
          <p:cNvPr id="50181" name="Object 5"/>
          <p:cNvGraphicFramePr>
            <a:graphicFrameLocks/>
          </p:cNvGraphicFramePr>
          <p:nvPr/>
        </p:nvGraphicFramePr>
        <p:xfrm>
          <a:off x="762000" y="2952750"/>
          <a:ext cx="7759700" cy="3829050"/>
        </p:xfrm>
        <a:graphic>
          <a:graphicData uri="http://schemas.openxmlformats.org/presentationml/2006/ole">
            <mc:AlternateContent xmlns:mc="http://schemas.openxmlformats.org/markup-compatibility/2006">
              <mc:Choice xmlns:v="urn:schemas-microsoft-com:vml" Requires="v">
                <p:oleObj name="Document" r:id="rId2" imgW="7772400" imgH="4229100" progId="Word.Document.8">
                  <p:embed/>
                </p:oleObj>
              </mc:Choice>
              <mc:Fallback>
                <p:oleObj name="Document" r:id="rId2" imgW="7772400" imgH="4229100" progId="Word.Document.8">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52750"/>
                        <a:ext cx="7759700" cy="3829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162039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182688" y="609600"/>
            <a:ext cx="7504112" cy="11430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Avoiding repeated states</a:t>
            </a:r>
          </a:p>
        </p:txBody>
      </p:sp>
      <p:sp>
        <p:nvSpPr>
          <p:cNvPr id="119811" name="Rectangle 3"/>
          <p:cNvSpPr>
            <a:spLocks noGrp="1" noChangeArrowheads="1"/>
          </p:cNvSpPr>
          <p:nvPr>
            <p:ph idx="1"/>
          </p:nvPr>
        </p:nvSpPr>
        <p:spPr>
          <a:xfrm>
            <a:off x="1182688" y="2209800"/>
            <a:ext cx="7620000" cy="3922713"/>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n-cs"/>
              </a:rPr>
              <a:t>Do not re-generate the state you just came from.</a:t>
            </a:r>
          </a:p>
          <a:p>
            <a:pPr eaLnBrk="1" hangingPunct="1">
              <a:buFont typeface="Wingdings" charset="0"/>
              <a:buNone/>
              <a:defRPr/>
            </a:pPr>
            <a:endParaRPr lang="en-US" sz="800">
              <a:cs typeface="+mn-cs"/>
            </a:endParaRPr>
          </a:p>
          <a:p>
            <a:pPr eaLnBrk="1" hangingPunct="1">
              <a:defRPr/>
            </a:pPr>
            <a:r>
              <a:rPr lang="en-US">
                <a:cs typeface="+mn-cs"/>
              </a:rPr>
              <a:t>Do not create paths with cycles.</a:t>
            </a:r>
          </a:p>
          <a:p>
            <a:pPr eaLnBrk="1" hangingPunct="1">
              <a:buFont typeface="Wingdings" charset="0"/>
              <a:buNone/>
              <a:defRPr/>
            </a:pPr>
            <a:endParaRPr lang="en-US" sz="800">
              <a:cs typeface="+mn-cs"/>
            </a:endParaRPr>
          </a:p>
          <a:p>
            <a:pPr eaLnBrk="1" hangingPunct="1">
              <a:defRPr/>
            </a:pPr>
            <a:r>
              <a:rPr lang="en-US">
                <a:cs typeface="+mn-cs"/>
              </a:rPr>
              <a:t>Do not generate any state that was generated before (using a hash table to store all generated nodes)</a:t>
            </a:r>
          </a:p>
        </p:txBody>
      </p:sp>
      <p:sp>
        <p:nvSpPr>
          <p:cNvPr id="4" name="Slide Number Placeholder 5"/>
          <p:cNvSpPr>
            <a:spLocks noGrp="1"/>
          </p:cNvSpPr>
          <p:nvPr>
            <p:ph type="sldNum" sz="quarter" idx="12"/>
          </p:nvPr>
        </p:nvSpPr>
        <p:spPr/>
        <p:txBody>
          <a:bodyPr/>
          <a:lstStyle/>
          <a:p>
            <a:pPr>
              <a:defRPr/>
            </a:pPr>
            <a:fld id="{B14616CB-1620-5846-A88C-5E20D2AF5D2A}" type="slidenum">
              <a:rPr lang="en-US">
                <a:solidFill>
                  <a:srgbClr val="333399"/>
                </a:solidFill>
                <a:latin typeface="Arial"/>
                <a:ea typeface="ＭＳ Ｐゴシック"/>
              </a:rPr>
              <a:pPr>
                <a:defRPr/>
              </a:pPr>
              <a:t>4</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92938520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ormAutofit/>
          </a:bodyPr>
          <a:lstStyle/>
          <a:p>
            <a:pPr eaLnBrk="1" hangingPunct="1">
              <a:defRPr/>
            </a:pPr>
            <a:r>
              <a:rPr lang="en-US">
                <a:cs typeface="+mj-cs"/>
              </a:rPr>
              <a:t>Measuring the Heuristics Payoff (cont.)</a:t>
            </a:r>
          </a:p>
        </p:txBody>
      </p:sp>
      <p:sp>
        <p:nvSpPr>
          <p:cNvPr id="186371" name="Rectangle 3"/>
          <p:cNvSpPr>
            <a:spLocks noGrp="1" noChangeArrowheads="1"/>
          </p:cNvSpPr>
          <p:nvPr>
            <p:ph idx="1"/>
          </p:nvPr>
        </p:nvSpPr>
        <p:spPr/>
        <p:txBody>
          <a:bodyPr/>
          <a:lstStyle/>
          <a:p>
            <a:pPr eaLnBrk="1" hangingPunct="1">
              <a:defRPr/>
            </a:pPr>
            <a:r>
              <a:rPr lang="en-US">
                <a:cs typeface="+mn-cs"/>
              </a:rPr>
              <a:t>h2 </a:t>
            </a:r>
            <a:r>
              <a:rPr lang="en-US" b="1">
                <a:cs typeface="+mn-cs"/>
              </a:rPr>
              <a:t>dominates</a:t>
            </a:r>
            <a:r>
              <a:rPr lang="en-US">
                <a:cs typeface="+mn-cs"/>
              </a:rPr>
              <a:t> h1 is if, for any node </a:t>
            </a:r>
            <a:r>
              <a:rPr lang="en-US" i="1">
                <a:cs typeface="+mn-cs"/>
              </a:rPr>
              <a:t>n</a:t>
            </a:r>
            <a:r>
              <a:rPr lang="en-US">
                <a:cs typeface="+mn-cs"/>
              </a:rPr>
              <a:t>, </a:t>
            </a:r>
            <a:r>
              <a:rPr lang="en-US" i="1">
                <a:cs typeface="+mn-cs"/>
              </a:rPr>
              <a:t>h2(n)</a:t>
            </a:r>
            <a:r>
              <a:rPr lang="en-US">
                <a:cs typeface="+mn-cs"/>
              </a:rPr>
              <a:t> </a:t>
            </a:r>
            <a:r>
              <a:rPr lang="en-US">
                <a:cs typeface="+mn-cs"/>
                <a:sym typeface="Symbol" charset="0"/>
              </a:rPr>
              <a:t></a:t>
            </a:r>
            <a:r>
              <a:rPr lang="en-US">
                <a:cs typeface="+mn-cs"/>
              </a:rPr>
              <a:t> </a:t>
            </a:r>
            <a:r>
              <a:rPr lang="en-US" i="1">
                <a:cs typeface="+mn-cs"/>
              </a:rPr>
              <a:t>h1(n)</a:t>
            </a:r>
          </a:p>
          <a:p>
            <a:pPr lvl="1" eaLnBrk="1" hangingPunct="1">
              <a:defRPr/>
            </a:pPr>
            <a:r>
              <a:rPr lang="en-US"/>
              <a:t>As long as h2 does not overestimate.</a:t>
            </a:r>
          </a:p>
          <a:p>
            <a:pPr eaLnBrk="1" hangingPunct="1">
              <a:defRPr/>
            </a:pPr>
            <a:r>
              <a:rPr lang="en-US">
                <a:cs typeface="+mn-cs"/>
              </a:rPr>
              <a:t>Intuition:  The higher value represents a closer approximation to the actual cost of the solution.  Therefore, less states are expanded.</a:t>
            </a:r>
          </a:p>
        </p:txBody>
      </p:sp>
      <p:sp>
        <p:nvSpPr>
          <p:cNvPr id="4" name="Slide Number Placeholder 5"/>
          <p:cNvSpPr>
            <a:spLocks noGrp="1"/>
          </p:cNvSpPr>
          <p:nvPr>
            <p:ph type="sldNum" sz="quarter" idx="12"/>
          </p:nvPr>
        </p:nvSpPr>
        <p:spPr/>
        <p:txBody>
          <a:bodyPr/>
          <a:lstStyle/>
          <a:p>
            <a:pPr>
              <a:defRPr/>
            </a:pPr>
            <a:fld id="{AAF28274-9CE5-184A-9DC8-AD9019FA778C}" type="slidenum">
              <a:rPr lang="en-US">
                <a:solidFill>
                  <a:srgbClr val="333399"/>
                </a:solidFill>
                <a:latin typeface="Arial"/>
                <a:ea typeface="ＭＳ Ｐゴシック"/>
              </a:rPr>
              <a:pPr>
                <a:defRPr/>
              </a:pPr>
              <a:t>40</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047521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a:bodyPr>
          <a:lstStyle/>
          <a:p>
            <a:pPr eaLnBrk="1" hangingPunct="1">
              <a:defRPr/>
            </a:pPr>
            <a:r>
              <a:rPr lang="en-US">
                <a:cs typeface="+mj-cs"/>
              </a:rPr>
              <a:t>Time and Space Complexity of A* Search</a:t>
            </a:r>
          </a:p>
        </p:txBody>
      </p:sp>
      <p:sp>
        <p:nvSpPr>
          <p:cNvPr id="189443" name="Rectangle 3"/>
          <p:cNvSpPr>
            <a:spLocks noGrp="1" noChangeArrowheads="1"/>
          </p:cNvSpPr>
          <p:nvPr>
            <p:ph idx="1"/>
          </p:nvPr>
        </p:nvSpPr>
        <p:spPr/>
        <p:txBody>
          <a:bodyPr>
            <a:normAutofit/>
          </a:bodyPr>
          <a:lstStyle/>
          <a:p>
            <a:pPr eaLnBrk="1" hangingPunct="1">
              <a:defRPr/>
            </a:pPr>
            <a:r>
              <a:rPr lang="en-US" sz="2800">
                <a:cs typeface="+mn-cs"/>
              </a:rPr>
              <a:t>Time Complexity = exponential unless the error in the heuristic function is less than or equal to the logarithm of the actual path cost.</a:t>
            </a:r>
          </a:p>
          <a:p>
            <a:pPr lvl="1" eaLnBrk="1" hangingPunct="1">
              <a:defRPr/>
            </a:pPr>
            <a:r>
              <a:rPr lang="en-US" sz="2400" i="1"/>
              <a:t> </a:t>
            </a:r>
            <a:r>
              <a:rPr lang="en-US" sz="2400"/>
              <a:t>|</a:t>
            </a:r>
            <a:r>
              <a:rPr lang="en-US" sz="2400" i="1"/>
              <a:t>h(n) –  h*(n)</a:t>
            </a:r>
            <a:r>
              <a:rPr lang="en-US" sz="2400"/>
              <a:t>|</a:t>
            </a:r>
            <a:r>
              <a:rPr lang="en-US" sz="2400" i="1"/>
              <a:t> </a:t>
            </a:r>
            <a:r>
              <a:rPr lang="en-US" sz="2400" i="1">
                <a:sym typeface="Symbol" charset="0"/>
              </a:rPr>
              <a:t></a:t>
            </a:r>
            <a:r>
              <a:rPr lang="en-US" sz="2400" i="1"/>
              <a:t> O(log h*(n))</a:t>
            </a:r>
          </a:p>
          <a:p>
            <a:pPr eaLnBrk="1" hangingPunct="1">
              <a:defRPr/>
            </a:pPr>
            <a:r>
              <a:rPr lang="en-US" sz="2800">
                <a:cs typeface="+mn-cs"/>
              </a:rPr>
              <a:t>Space Complexity = </a:t>
            </a:r>
            <a:r>
              <a:rPr lang="en-US" sz="2800" i="1">
                <a:cs typeface="+mn-cs"/>
              </a:rPr>
              <a:t>O(b</a:t>
            </a:r>
            <a:r>
              <a:rPr lang="en-US" sz="2800" i="1" baseline="30000">
                <a:cs typeface="+mn-cs"/>
              </a:rPr>
              <a:t>m</a:t>
            </a:r>
            <a:r>
              <a:rPr lang="en-US" sz="2800" i="1">
                <a:cs typeface="+mn-cs"/>
              </a:rPr>
              <a:t>)</a:t>
            </a:r>
          </a:p>
          <a:p>
            <a:pPr lvl="1" eaLnBrk="1" hangingPunct="1">
              <a:defRPr/>
            </a:pPr>
            <a:r>
              <a:rPr lang="en-US" sz="2400"/>
              <a:t>High space complexity because all generated nodes are kept in memory.</a:t>
            </a:r>
          </a:p>
          <a:p>
            <a:pPr eaLnBrk="1" hangingPunct="1">
              <a:defRPr/>
            </a:pPr>
            <a:r>
              <a:rPr lang="en-US" sz="2800">
                <a:cs typeface="+mn-cs"/>
              </a:rPr>
              <a:t>These are worst-case complexities.  A good heuristic substantially reduces them.</a:t>
            </a:r>
          </a:p>
        </p:txBody>
      </p:sp>
      <p:sp>
        <p:nvSpPr>
          <p:cNvPr id="4" name="Slide Number Placeholder 5"/>
          <p:cNvSpPr>
            <a:spLocks noGrp="1"/>
          </p:cNvSpPr>
          <p:nvPr>
            <p:ph type="sldNum" sz="quarter" idx="12"/>
          </p:nvPr>
        </p:nvSpPr>
        <p:spPr/>
        <p:txBody>
          <a:bodyPr/>
          <a:lstStyle/>
          <a:p>
            <a:pPr>
              <a:defRPr/>
            </a:pPr>
            <a:fld id="{7CCB592E-FF3C-0F42-9029-1305DB0C046C}" type="slidenum">
              <a:rPr lang="en-US">
                <a:solidFill>
                  <a:srgbClr val="333399"/>
                </a:solidFill>
                <a:latin typeface="Arial"/>
                <a:ea typeface="ＭＳ Ｐゴシック"/>
              </a:rPr>
              <a:pPr>
                <a:defRPr/>
              </a:pPr>
              <a:t>41</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4294230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Search with limited memory</a:t>
            </a:r>
          </a:p>
        </p:txBody>
      </p:sp>
      <p:sp>
        <p:nvSpPr>
          <p:cNvPr id="145411" name="Rectangle 3"/>
          <p:cNvSpPr>
            <a:spLocks noGrp="1" noChangeArrowheads="1"/>
          </p:cNvSpPr>
          <p:nvPr>
            <p:ph idx="1"/>
          </p:nvPr>
        </p:nvSpPr>
        <p:spPr>
          <a:xfrm>
            <a:off x="1182688" y="2017713"/>
            <a:ext cx="7580312" cy="4114800"/>
          </a:xfrm>
        </p:spPr>
        <p:txBody>
          <a:bodyPr/>
          <a:lstStyle/>
          <a:p>
            <a:pPr eaLnBrk="1" hangingPunct="1">
              <a:buFont typeface="Wingdings" charset="0"/>
              <a:buNone/>
              <a:defRPr/>
            </a:pPr>
            <a:r>
              <a:rPr lang="en-US" b="1">
                <a:solidFill>
                  <a:schemeClr val="folHlink"/>
                </a:solidFill>
                <a:cs typeface="+mn-cs"/>
              </a:rPr>
              <a:t>Problem</a:t>
            </a:r>
            <a:r>
              <a:rPr lang="en-US">
                <a:cs typeface="+mn-cs"/>
              </a:rPr>
              <a:t>: How to handle the exponential growth of memory used by admissible search algorithms such as A*.</a:t>
            </a:r>
          </a:p>
          <a:p>
            <a:pPr eaLnBrk="1" hangingPunct="1">
              <a:defRPr/>
            </a:pPr>
            <a:endParaRPr lang="en-US" sz="1200">
              <a:cs typeface="+mn-cs"/>
            </a:endParaRPr>
          </a:p>
          <a:p>
            <a:pPr eaLnBrk="1" hangingPunct="1">
              <a:buFont typeface="Wingdings" charset="0"/>
              <a:buNone/>
              <a:defRPr/>
            </a:pPr>
            <a:r>
              <a:rPr lang="en-US" b="1">
                <a:solidFill>
                  <a:schemeClr val="folHlink"/>
                </a:solidFill>
                <a:cs typeface="+mn-cs"/>
              </a:rPr>
              <a:t>Solutions</a:t>
            </a:r>
            <a:r>
              <a:rPr lang="en-US">
                <a:cs typeface="+mn-cs"/>
              </a:rPr>
              <a:t>:</a:t>
            </a:r>
          </a:p>
          <a:p>
            <a:pPr eaLnBrk="1" hangingPunct="1">
              <a:defRPr/>
            </a:pPr>
            <a:r>
              <a:rPr lang="en-US">
                <a:cs typeface="+mn-cs"/>
              </a:rPr>
              <a:t>IDA*   [Korf, 1985]</a:t>
            </a:r>
          </a:p>
          <a:p>
            <a:pPr eaLnBrk="1" hangingPunct="1">
              <a:defRPr/>
            </a:pPr>
            <a:r>
              <a:rPr lang="en-US">
                <a:cs typeface="+mn-cs"/>
              </a:rPr>
              <a:t>SMA*   [Russell, 1992]</a:t>
            </a:r>
          </a:p>
          <a:p>
            <a:pPr eaLnBrk="1" hangingPunct="1">
              <a:defRPr/>
            </a:pPr>
            <a:r>
              <a:rPr lang="en-US">
                <a:cs typeface="+mn-cs"/>
              </a:rPr>
              <a:t>RBFS   [Korf, 1993]</a:t>
            </a:r>
          </a:p>
        </p:txBody>
      </p:sp>
      <p:sp>
        <p:nvSpPr>
          <p:cNvPr id="4" name="Slide Number Placeholder 5"/>
          <p:cNvSpPr>
            <a:spLocks noGrp="1"/>
          </p:cNvSpPr>
          <p:nvPr>
            <p:ph type="sldNum" sz="quarter" idx="12"/>
          </p:nvPr>
        </p:nvSpPr>
        <p:spPr/>
        <p:txBody>
          <a:bodyPr/>
          <a:lstStyle/>
          <a:p>
            <a:pPr>
              <a:defRPr/>
            </a:pPr>
            <a:fld id="{8C8674D9-A2D1-2549-81B5-EDB4F24398E9}" type="slidenum">
              <a:rPr lang="en-US">
                <a:solidFill>
                  <a:srgbClr val="333399"/>
                </a:solidFill>
                <a:latin typeface="Arial"/>
                <a:ea typeface="ＭＳ Ｐゴシック"/>
              </a:rPr>
              <a:pPr>
                <a:defRPr/>
              </a:pPr>
              <a:t>42</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334911765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cs typeface="+mj-cs"/>
              </a:rPr>
              <a:t>IDA* - Iterative Deepening A*</a:t>
            </a:r>
          </a:p>
        </p:txBody>
      </p:sp>
      <p:sp>
        <p:nvSpPr>
          <p:cNvPr id="146435" name="Rectangle 3"/>
          <p:cNvSpPr>
            <a:spLocks noGrp="1" noChangeArrowheads="1"/>
          </p:cNvSpPr>
          <p:nvPr>
            <p:ph idx="1"/>
          </p:nvPr>
        </p:nvSpPr>
        <p:spPr>
          <a:xfrm>
            <a:off x="1182688" y="2209800"/>
            <a:ext cx="7580312" cy="3922713"/>
          </a:xfrm>
        </p:spPr>
        <p:txBody>
          <a:bodyPr>
            <a:normAutofit/>
          </a:bodyPr>
          <a:lstStyle/>
          <a:p>
            <a:pPr eaLnBrk="1" hangingPunct="1">
              <a:lnSpc>
                <a:spcPct val="90000"/>
              </a:lnSpc>
              <a:defRPr/>
            </a:pPr>
            <a:r>
              <a:rPr lang="en-US" sz="2800">
                <a:cs typeface="+mn-cs"/>
              </a:rPr>
              <a:t>Beginning with an f-bound equal to the	 f-value of the initial state, perform a depth-first search bounded by the f-bound instead of a depth bound.</a:t>
            </a:r>
          </a:p>
          <a:p>
            <a:pPr eaLnBrk="1" hangingPunct="1">
              <a:lnSpc>
                <a:spcPct val="90000"/>
              </a:lnSpc>
              <a:defRPr/>
            </a:pPr>
            <a:endParaRPr lang="en-US" sz="1200">
              <a:cs typeface="+mn-cs"/>
            </a:endParaRPr>
          </a:p>
          <a:p>
            <a:pPr eaLnBrk="1" hangingPunct="1">
              <a:lnSpc>
                <a:spcPct val="90000"/>
              </a:lnSpc>
              <a:defRPr/>
            </a:pPr>
            <a:r>
              <a:rPr lang="en-US" sz="2800">
                <a:cs typeface="+mn-cs"/>
              </a:rPr>
              <a:t>Unless the goal is found, increase the 		 f-bound to the lowest f-value found in the previous search that exceeds the previous  f-bound, and restart the depth first search.</a:t>
            </a:r>
          </a:p>
          <a:p>
            <a:pPr eaLnBrk="1" hangingPunct="1">
              <a:lnSpc>
                <a:spcPct val="90000"/>
              </a:lnSpc>
              <a:defRPr/>
            </a:pPr>
            <a:endParaRPr lang="en-US">
              <a:cs typeface="+mn-cs"/>
            </a:endParaRPr>
          </a:p>
        </p:txBody>
      </p:sp>
      <p:sp>
        <p:nvSpPr>
          <p:cNvPr id="4" name="Slide Number Placeholder 5"/>
          <p:cNvSpPr>
            <a:spLocks noGrp="1"/>
          </p:cNvSpPr>
          <p:nvPr>
            <p:ph type="sldNum" sz="quarter" idx="12"/>
          </p:nvPr>
        </p:nvSpPr>
        <p:spPr/>
        <p:txBody>
          <a:bodyPr/>
          <a:lstStyle/>
          <a:p>
            <a:pPr>
              <a:defRPr/>
            </a:pPr>
            <a:fld id="{7BF299C1-D769-C24F-8A3F-447856B531CA}" type="slidenum">
              <a:rPr lang="en-US">
                <a:solidFill>
                  <a:srgbClr val="333399"/>
                </a:solidFill>
                <a:latin typeface="Arial"/>
                <a:ea typeface="ＭＳ Ｐゴシック"/>
              </a:rPr>
              <a:pPr>
                <a:defRPr/>
              </a:pPr>
              <a:t>43</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996405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en-US">
                <a:cs typeface="+mj-cs"/>
              </a:rPr>
              <a:t>Advantages of IDA*</a:t>
            </a:r>
          </a:p>
        </p:txBody>
      </p:sp>
      <p:sp>
        <p:nvSpPr>
          <p:cNvPr id="147459" name="Rectangle 3"/>
          <p:cNvSpPr>
            <a:spLocks noGrp="1" noChangeArrowheads="1"/>
          </p:cNvSpPr>
          <p:nvPr>
            <p:ph idx="1"/>
          </p:nvPr>
        </p:nvSpPr>
        <p:spPr>
          <a:xfrm>
            <a:off x="1182688" y="2209800"/>
            <a:ext cx="7772400" cy="3922713"/>
          </a:xfrm>
        </p:spPr>
        <p:txBody>
          <a:bodyPr/>
          <a:lstStyle/>
          <a:p>
            <a:pPr eaLnBrk="1" hangingPunct="1">
              <a:defRPr/>
            </a:pPr>
            <a:r>
              <a:rPr lang="en-US">
                <a:cs typeface="+mn-cs"/>
              </a:rPr>
              <a:t>Use depth-first search with f-cost limit instead of depth limit.</a:t>
            </a:r>
          </a:p>
          <a:p>
            <a:pPr eaLnBrk="1" hangingPunct="1">
              <a:buFont typeface="Wingdings" charset="0"/>
              <a:buNone/>
              <a:defRPr/>
            </a:pPr>
            <a:endParaRPr lang="en-US" sz="800">
              <a:cs typeface="+mn-cs"/>
            </a:endParaRPr>
          </a:p>
          <a:p>
            <a:pPr eaLnBrk="1" hangingPunct="1">
              <a:defRPr/>
            </a:pPr>
            <a:r>
              <a:rPr lang="en-US">
                <a:cs typeface="+mn-cs"/>
              </a:rPr>
              <a:t>IDA* is complete and optimal but it uses less memory [</a:t>
            </a:r>
            <a:r>
              <a:rPr lang="en-US" i="1">
                <a:cs typeface="+mn-cs"/>
              </a:rPr>
              <a:t>O(bf*/</a:t>
            </a:r>
            <a:r>
              <a:rPr lang="en-US" i="1">
                <a:cs typeface="+mn-cs"/>
                <a:sym typeface="Symbol" charset="0"/>
              </a:rPr>
              <a:t></a:t>
            </a:r>
            <a:r>
              <a:rPr lang="en-US">
                <a:cs typeface="+mn-cs"/>
              </a:rPr>
              <a:t>)] and more time than A*.</a:t>
            </a:r>
          </a:p>
          <a:p>
            <a:pPr eaLnBrk="1" hangingPunct="1">
              <a:defRPr/>
            </a:pPr>
            <a:endParaRPr lang="en-US">
              <a:cs typeface="+mn-cs"/>
            </a:endParaRPr>
          </a:p>
        </p:txBody>
      </p:sp>
      <p:sp>
        <p:nvSpPr>
          <p:cNvPr id="4" name="Slide Number Placeholder 5"/>
          <p:cNvSpPr>
            <a:spLocks noGrp="1"/>
          </p:cNvSpPr>
          <p:nvPr>
            <p:ph type="sldNum" sz="quarter" idx="12"/>
          </p:nvPr>
        </p:nvSpPr>
        <p:spPr/>
        <p:txBody>
          <a:bodyPr/>
          <a:lstStyle/>
          <a:p>
            <a:pPr>
              <a:defRPr/>
            </a:pPr>
            <a:fld id="{7EF310C0-51B6-8043-9CC6-8DEF98E6BE83}" type="slidenum">
              <a:rPr lang="en-US">
                <a:solidFill>
                  <a:srgbClr val="333399"/>
                </a:solidFill>
                <a:latin typeface="Arial"/>
                <a:ea typeface="ＭＳ Ｐゴシック"/>
              </a:rPr>
              <a:pPr>
                <a:defRPr/>
              </a:pPr>
              <a:t>44</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1824476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SMA*</a:t>
            </a:r>
          </a:p>
        </p:txBody>
      </p:sp>
      <p:sp>
        <p:nvSpPr>
          <p:cNvPr id="148483" name="Rectangle 3"/>
          <p:cNvSpPr>
            <a:spLocks noGrp="1" noChangeArrowheads="1"/>
          </p:cNvSpPr>
          <p:nvPr>
            <p:ph idx="1"/>
          </p:nvPr>
        </p:nvSpPr>
        <p:spPr>
          <a:xfrm>
            <a:off x="638175" y="2057400"/>
            <a:ext cx="8305800" cy="4114800"/>
          </a:xfrm>
        </p:spPr>
        <p:txBody>
          <a:bodyPr>
            <a:normAutofit fontScale="92500" lnSpcReduction="10000"/>
          </a:bodyPr>
          <a:lstStyle/>
          <a:p>
            <a:pPr eaLnBrk="1" hangingPunct="1">
              <a:lnSpc>
                <a:spcPct val="90000"/>
              </a:lnSpc>
              <a:defRPr/>
            </a:pPr>
            <a:r>
              <a:rPr lang="en-US" sz="2800">
                <a:cs typeface="+mn-cs"/>
              </a:rPr>
              <a:t>Utilizes whatever memory is available.</a:t>
            </a:r>
          </a:p>
          <a:p>
            <a:pPr eaLnBrk="1" hangingPunct="1">
              <a:lnSpc>
                <a:spcPct val="90000"/>
              </a:lnSpc>
              <a:defRPr/>
            </a:pPr>
            <a:r>
              <a:rPr lang="en-US" sz="2800">
                <a:cs typeface="+mn-cs"/>
              </a:rPr>
              <a:t>Avoids repeated states as far as memory allows.</a:t>
            </a:r>
          </a:p>
          <a:p>
            <a:pPr eaLnBrk="1" hangingPunct="1">
              <a:lnSpc>
                <a:spcPct val="90000"/>
              </a:lnSpc>
              <a:defRPr/>
            </a:pPr>
            <a:r>
              <a:rPr lang="en-US" sz="2800">
                <a:cs typeface="+mn-cs"/>
              </a:rPr>
              <a:t>Complete if the available memory is sufficient to store the shallowest solution path.</a:t>
            </a:r>
          </a:p>
          <a:p>
            <a:pPr eaLnBrk="1" hangingPunct="1">
              <a:lnSpc>
                <a:spcPct val="90000"/>
              </a:lnSpc>
              <a:defRPr/>
            </a:pPr>
            <a:r>
              <a:rPr lang="en-US" sz="2800">
                <a:cs typeface="+mn-cs"/>
              </a:rPr>
              <a:t>Returns the best solution that can be reached with the available memory.</a:t>
            </a:r>
          </a:p>
          <a:p>
            <a:pPr eaLnBrk="1" hangingPunct="1">
              <a:lnSpc>
                <a:spcPct val="90000"/>
              </a:lnSpc>
              <a:defRPr/>
            </a:pPr>
            <a:r>
              <a:rPr lang="en-US" sz="2800">
                <a:cs typeface="+mn-cs"/>
              </a:rPr>
              <a:t>Optimal if enough memory is available to store the shallowest optimal solution path.</a:t>
            </a:r>
          </a:p>
          <a:p>
            <a:pPr eaLnBrk="1" hangingPunct="1">
              <a:lnSpc>
                <a:spcPct val="90000"/>
              </a:lnSpc>
              <a:defRPr/>
            </a:pPr>
            <a:r>
              <a:rPr lang="en-US" sz="2800">
                <a:cs typeface="+mn-cs"/>
              </a:rPr>
              <a:t>Optimally efficient when enough memory is available for the entire search tree.</a:t>
            </a:r>
          </a:p>
        </p:txBody>
      </p:sp>
      <p:sp>
        <p:nvSpPr>
          <p:cNvPr id="4" name="Slide Number Placeholder 5"/>
          <p:cNvSpPr>
            <a:spLocks noGrp="1"/>
          </p:cNvSpPr>
          <p:nvPr>
            <p:ph type="sldNum" sz="quarter" idx="12"/>
          </p:nvPr>
        </p:nvSpPr>
        <p:spPr/>
        <p:txBody>
          <a:bodyPr/>
          <a:lstStyle/>
          <a:p>
            <a:pPr>
              <a:defRPr/>
            </a:pPr>
            <a:fld id="{587A79D7-FBEB-B341-B7D5-E4BB69A32921}" type="slidenum">
              <a:rPr lang="en-US">
                <a:solidFill>
                  <a:srgbClr val="333399"/>
                </a:solidFill>
                <a:latin typeface="Arial"/>
                <a:ea typeface="ＭＳ Ｐゴシック"/>
              </a:rPr>
              <a:pPr>
                <a:defRPr/>
              </a:pPr>
              <a:t>45</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66276327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chor="ctr"/>
          <a:lstStyle/>
          <a:p>
            <a:pPr eaLnBrk="1" hangingPunct="1">
              <a:defRPr/>
            </a:pPr>
            <a:r>
              <a:rPr lang="en-US">
                <a:cs typeface="+mj-cs"/>
              </a:rPr>
              <a:t>SMA* cont.	</a:t>
            </a:r>
          </a:p>
        </p:txBody>
      </p:sp>
      <p:sp>
        <p:nvSpPr>
          <p:cNvPr id="149507"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buFont typeface="Wingdings" charset="0"/>
              <a:buNone/>
              <a:defRPr/>
            </a:pPr>
            <a:r>
              <a:rPr lang="en-US">
                <a:cs typeface="+mn-cs"/>
              </a:rPr>
              <a:t> </a:t>
            </a:r>
          </a:p>
        </p:txBody>
      </p:sp>
      <p:sp>
        <p:nvSpPr>
          <p:cNvPr id="62" name="Slide Number Placeholder 5"/>
          <p:cNvSpPr>
            <a:spLocks noGrp="1"/>
          </p:cNvSpPr>
          <p:nvPr>
            <p:ph type="sldNum" sz="quarter" idx="12"/>
          </p:nvPr>
        </p:nvSpPr>
        <p:spPr/>
        <p:txBody>
          <a:bodyPr/>
          <a:lstStyle/>
          <a:p>
            <a:pPr>
              <a:defRPr/>
            </a:pPr>
            <a:fld id="{56B08C87-7E66-AA4F-8211-8FFC495B6F90}" type="slidenum">
              <a:rPr lang="en-US">
                <a:solidFill>
                  <a:srgbClr val="333399"/>
                </a:solidFill>
                <a:latin typeface="Arial"/>
                <a:ea typeface="ＭＳ Ｐゴシック"/>
              </a:rPr>
              <a:pPr>
                <a:defRPr/>
              </a:pPr>
              <a:t>46</a:t>
            </a:fld>
            <a:endParaRPr lang="en-US">
              <a:solidFill>
                <a:srgbClr val="000000"/>
              </a:solidFill>
              <a:latin typeface="Arial"/>
              <a:ea typeface="ＭＳ Ｐゴシック"/>
            </a:endParaRPr>
          </a:p>
        </p:txBody>
      </p:sp>
      <p:sp>
        <p:nvSpPr>
          <p:cNvPr id="149508" name="Rectangle 4"/>
          <p:cNvSpPr>
            <a:spLocks noChangeArrowheads="1"/>
          </p:cNvSpPr>
          <p:nvPr/>
        </p:nvSpPr>
        <p:spPr bwMode="auto">
          <a:xfrm>
            <a:off x="1074738" y="1954213"/>
            <a:ext cx="6994525" cy="4167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79375" tIns="39687" rIns="79375" bIns="39687"/>
          <a:lstStyle/>
          <a:p>
            <a:pPr marL="298450" indent="-298450" defTabSz="795338">
              <a:spcBef>
                <a:spcPct val="20000"/>
              </a:spcBef>
              <a:defRPr/>
            </a:pPr>
            <a:r>
              <a:rPr lang="en-US" sz="1600">
                <a:solidFill>
                  <a:srgbClr val="000000"/>
                </a:solidFill>
                <a:latin typeface="Helvetica" charset="0"/>
                <a:ea typeface="ＭＳ Ｐゴシック"/>
              </a:rPr>
              <a:t> </a:t>
            </a:r>
          </a:p>
        </p:txBody>
      </p:sp>
      <p:sp>
        <p:nvSpPr>
          <p:cNvPr id="149509" name="Oval 5"/>
          <p:cNvSpPr>
            <a:spLocks noChangeArrowheads="1"/>
          </p:cNvSpPr>
          <p:nvPr/>
        </p:nvSpPr>
        <p:spPr bwMode="auto">
          <a:xfrm>
            <a:off x="4546600" y="23495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0" name="Oval 6"/>
          <p:cNvSpPr>
            <a:spLocks noChangeArrowheads="1"/>
          </p:cNvSpPr>
          <p:nvPr/>
        </p:nvSpPr>
        <p:spPr bwMode="auto">
          <a:xfrm>
            <a:off x="1879600" y="55499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1" name="Oval 7"/>
          <p:cNvSpPr>
            <a:spLocks noChangeArrowheads="1"/>
          </p:cNvSpPr>
          <p:nvPr/>
        </p:nvSpPr>
        <p:spPr bwMode="auto">
          <a:xfrm>
            <a:off x="2641600" y="55499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2" name="Oval 8"/>
          <p:cNvSpPr>
            <a:spLocks noChangeArrowheads="1"/>
          </p:cNvSpPr>
          <p:nvPr/>
        </p:nvSpPr>
        <p:spPr bwMode="auto">
          <a:xfrm>
            <a:off x="2260600" y="45593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3" name="Oval 9"/>
          <p:cNvSpPr>
            <a:spLocks noChangeArrowheads="1"/>
          </p:cNvSpPr>
          <p:nvPr/>
        </p:nvSpPr>
        <p:spPr bwMode="auto">
          <a:xfrm>
            <a:off x="3022600" y="45593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4" name="Oval 10"/>
          <p:cNvSpPr>
            <a:spLocks noChangeArrowheads="1"/>
          </p:cNvSpPr>
          <p:nvPr/>
        </p:nvSpPr>
        <p:spPr bwMode="auto">
          <a:xfrm>
            <a:off x="5537200" y="55499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5" name="Oval 11"/>
          <p:cNvSpPr>
            <a:spLocks noChangeArrowheads="1"/>
          </p:cNvSpPr>
          <p:nvPr/>
        </p:nvSpPr>
        <p:spPr bwMode="auto">
          <a:xfrm>
            <a:off x="2641600" y="35687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6" name="Oval 12"/>
          <p:cNvSpPr>
            <a:spLocks noChangeArrowheads="1"/>
          </p:cNvSpPr>
          <p:nvPr/>
        </p:nvSpPr>
        <p:spPr bwMode="auto">
          <a:xfrm>
            <a:off x="5918200" y="45593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7" name="Oval 13"/>
          <p:cNvSpPr>
            <a:spLocks noChangeArrowheads="1"/>
          </p:cNvSpPr>
          <p:nvPr/>
        </p:nvSpPr>
        <p:spPr bwMode="auto">
          <a:xfrm>
            <a:off x="6299200" y="55499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8" name="Oval 14"/>
          <p:cNvSpPr>
            <a:spLocks noChangeArrowheads="1"/>
          </p:cNvSpPr>
          <p:nvPr/>
        </p:nvSpPr>
        <p:spPr bwMode="auto">
          <a:xfrm>
            <a:off x="6680200" y="45593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19" name="Oval 15"/>
          <p:cNvSpPr>
            <a:spLocks noChangeArrowheads="1"/>
          </p:cNvSpPr>
          <p:nvPr/>
        </p:nvSpPr>
        <p:spPr bwMode="auto">
          <a:xfrm>
            <a:off x="6299200" y="35687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20" name="Rectangle 16"/>
          <p:cNvSpPr>
            <a:spLocks noChangeArrowheads="1"/>
          </p:cNvSpPr>
          <p:nvPr/>
        </p:nvSpPr>
        <p:spPr bwMode="auto">
          <a:xfrm>
            <a:off x="4551363" y="20256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49521" name="Rectangle 17"/>
          <p:cNvSpPr>
            <a:spLocks noChangeArrowheads="1"/>
          </p:cNvSpPr>
          <p:nvPr/>
        </p:nvSpPr>
        <p:spPr bwMode="auto">
          <a:xfrm>
            <a:off x="2620963" y="32575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B</a:t>
            </a:r>
          </a:p>
        </p:txBody>
      </p:sp>
      <p:sp>
        <p:nvSpPr>
          <p:cNvPr id="149522" name="Rectangle 18"/>
          <p:cNvSpPr>
            <a:spLocks noChangeArrowheads="1"/>
          </p:cNvSpPr>
          <p:nvPr/>
        </p:nvSpPr>
        <p:spPr bwMode="auto">
          <a:xfrm>
            <a:off x="2201863" y="4248150"/>
            <a:ext cx="3270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C</a:t>
            </a:r>
          </a:p>
        </p:txBody>
      </p:sp>
      <p:sp>
        <p:nvSpPr>
          <p:cNvPr id="149523" name="Rectangle 19"/>
          <p:cNvSpPr>
            <a:spLocks noChangeArrowheads="1"/>
          </p:cNvSpPr>
          <p:nvPr/>
        </p:nvSpPr>
        <p:spPr bwMode="auto">
          <a:xfrm>
            <a:off x="3027363" y="4248150"/>
            <a:ext cx="3270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D</a:t>
            </a:r>
          </a:p>
        </p:txBody>
      </p:sp>
      <p:sp>
        <p:nvSpPr>
          <p:cNvPr id="149524" name="Rectangle 20"/>
          <p:cNvSpPr>
            <a:spLocks noChangeArrowheads="1"/>
          </p:cNvSpPr>
          <p:nvPr/>
        </p:nvSpPr>
        <p:spPr bwMode="auto">
          <a:xfrm>
            <a:off x="1833563" y="52387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E</a:t>
            </a:r>
          </a:p>
        </p:txBody>
      </p:sp>
      <p:sp>
        <p:nvSpPr>
          <p:cNvPr id="149525" name="Rectangle 21"/>
          <p:cNvSpPr>
            <a:spLocks noChangeArrowheads="1"/>
          </p:cNvSpPr>
          <p:nvPr/>
        </p:nvSpPr>
        <p:spPr bwMode="auto">
          <a:xfrm>
            <a:off x="2646363" y="5238750"/>
            <a:ext cx="3048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F</a:t>
            </a:r>
          </a:p>
        </p:txBody>
      </p:sp>
      <p:sp>
        <p:nvSpPr>
          <p:cNvPr id="149526" name="Rectangle 22"/>
          <p:cNvSpPr>
            <a:spLocks noChangeArrowheads="1"/>
          </p:cNvSpPr>
          <p:nvPr/>
        </p:nvSpPr>
        <p:spPr bwMode="auto">
          <a:xfrm>
            <a:off x="6278563" y="3257550"/>
            <a:ext cx="3397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G</a:t>
            </a:r>
          </a:p>
        </p:txBody>
      </p:sp>
      <p:sp>
        <p:nvSpPr>
          <p:cNvPr id="149527" name="Rectangle 23"/>
          <p:cNvSpPr>
            <a:spLocks noChangeArrowheads="1"/>
          </p:cNvSpPr>
          <p:nvPr/>
        </p:nvSpPr>
        <p:spPr bwMode="auto">
          <a:xfrm>
            <a:off x="5859463" y="4248150"/>
            <a:ext cx="3270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H</a:t>
            </a:r>
          </a:p>
        </p:txBody>
      </p:sp>
      <p:sp>
        <p:nvSpPr>
          <p:cNvPr id="149528" name="Rectangle 24"/>
          <p:cNvSpPr>
            <a:spLocks noChangeArrowheads="1"/>
          </p:cNvSpPr>
          <p:nvPr/>
        </p:nvSpPr>
        <p:spPr bwMode="auto">
          <a:xfrm>
            <a:off x="6710363" y="4248150"/>
            <a:ext cx="2381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I</a:t>
            </a:r>
          </a:p>
        </p:txBody>
      </p:sp>
      <p:sp>
        <p:nvSpPr>
          <p:cNvPr id="149529" name="Rectangle 25"/>
          <p:cNvSpPr>
            <a:spLocks noChangeArrowheads="1"/>
          </p:cNvSpPr>
          <p:nvPr/>
        </p:nvSpPr>
        <p:spPr bwMode="auto">
          <a:xfrm>
            <a:off x="5529263" y="5238750"/>
            <a:ext cx="28257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J</a:t>
            </a:r>
          </a:p>
        </p:txBody>
      </p:sp>
      <p:sp>
        <p:nvSpPr>
          <p:cNvPr id="149530" name="Rectangle 26"/>
          <p:cNvSpPr>
            <a:spLocks noChangeArrowheads="1"/>
          </p:cNvSpPr>
          <p:nvPr/>
        </p:nvSpPr>
        <p:spPr bwMode="auto">
          <a:xfrm>
            <a:off x="6303963" y="52387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K</a:t>
            </a:r>
          </a:p>
        </p:txBody>
      </p:sp>
      <p:sp>
        <p:nvSpPr>
          <p:cNvPr id="149531" name="Rectangle 27"/>
          <p:cNvSpPr>
            <a:spLocks noChangeArrowheads="1"/>
          </p:cNvSpPr>
          <p:nvPr/>
        </p:nvSpPr>
        <p:spPr bwMode="auto">
          <a:xfrm>
            <a:off x="4830763" y="23177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0+12=12</a:t>
            </a:r>
          </a:p>
        </p:txBody>
      </p:sp>
      <p:sp>
        <p:nvSpPr>
          <p:cNvPr id="149532" name="Rectangle 28"/>
          <p:cNvSpPr>
            <a:spLocks noChangeArrowheads="1"/>
          </p:cNvSpPr>
          <p:nvPr/>
        </p:nvSpPr>
        <p:spPr bwMode="auto">
          <a:xfrm>
            <a:off x="6583363" y="3536950"/>
            <a:ext cx="86995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8+5=13</a:t>
            </a:r>
          </a:p>
        </p:txBody>
      </p:sp>
      <p:sp>
        <p:nvSpPr>
          <p:cNvPr id="149533" name="Rectangle 29"/>
          <p:cNvSpPr>
            <a:spLocks noChangeArrowheads="1"/>
          </p:cNvSpPr>
          <p:nvPr/>
        </p:nvSpPr>
        <p:spPr bwMode="auto">
          <a:xfrm>
            <a:off x="7002463" y="45402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24+0=24</a:t>
            </a:r>
          </a:p>
        </p:txBody>
      </p:sp>
      <p:sp>
        <p:nvSpPr>
          <p:cNvPr id="149534" name="Rectangle 30"/>
          <p:cNvSpPr>
            <a:spLocks noChangeArrowheads="1"/>
          </p:cNvSpPr>
          <p:nvPr/>
        </p:nvSpPr>
        <p:spPr bwMode="auto">
          <a:xfrm>
            <a:off x="4919663" y="45402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16+2=18</a:t>
            </a:r>
          </a:p>
        </p:txBody>
      </p:sp>
      <p:sp>
        <p:nvSpPr>
          <p:cNvPr id="149535" name="Rectangle 31"/>
          <p:cNvSpPr>
            <a:spLocks noChangeArrowheads="1"/>
          </p:cNvSpPr>
          <p:nvPr/>
        </p:nvSpPr>
        <p:spPr bwMode="auto">
          <a:xfrm>
            <a:off x="6596063" y="55308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24+5=29</a:t>
            </a:r>
          </a:p>
        </p:txBody>
      </p:sp>
      <p:sp>
        <p:nvSpPr>
          <p:cNvPr id="149536" name="Rectangle 32"/>
          <p:cNvSpPr>
            <a:spLocks noChangeArrowheads="1"/>
          </p:cNvSpPr>
          <p:nvPr/>
        </p:nvSpPr>
        <p:spPr bwMode="auto">
          <a:xfrm>
            <a:off x="4500563" y="55308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24+0=24</a:t>
            </a:r>
          </a:p>
        </p:txBody>
      </p:sp>
      <p:sp>
        <p:nvSpPr>
          <p:cNvPr id="149537" name="Line 33"/>
          <p:cNvSpPr>
            <a:spLocks noChangeShapeType="1"/>
          </p:cNvSpPr>
          <p:nvPr/>
        </p:nvSpPr>
        <p:spPr bwMode="auto">
          <a:xfrm flipH="1">
            <a:off x="2908300" y="2578100"/>
            <a:ext cx="1651000" cy="1041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38" name="Line 34"/>
          <p:cNvSpPr>
            <a:spLocks noChangeShapeType="1"/>
          </p:cNvSpPr>
          <p:nvPr/>
        </p:nvSpPr>
        <p:spPr bwMode="auto">
          <a:xfrm>
            <a:off x="4826000" y="2578100"/>
            <a:ext cx="1485900" cy="10287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39" name="Rectangle 35"/>
          <p:cNvSpPr>
            <a:spLocks noChangeArrowheads="1"/>
          </p:cNvSpPr>
          <p:nvPr/>
        </p:nvSpPr>
        <p:spPr bwMode="auto">
          <a:xfrm>
            <a:off x="1630363" y="35369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10+5=15</a:t>
            </a:r>
          </a:p>
        </p:txBody>
      </p:sp>
      <p:sp>
        <p:nvSpPr>
          <p:cNvPr id="149540" name="Line 36"/>
          <p:cNvSpPr>
            <a:spLocks noChangeShapeType="1"/>
          </p:cNvSpPr>
          <p:nvPr/>
        </p:nvSpPr>
        <p:spPr bwMode="auto">
          <a:xfrm flipH="1">
            <a:off x="2451100" y="38608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1" name="Line 37"/>
          <p:cNvSpPr>
            <a:spLocks noChangeShapeType="1"/>
          </p:cNvSpPr>
          <p:nvPr/>
        </p:nvSpPr>
        <p:spPr bwMode="auto">
          <a:xfrm>
            <a:off x="2870200" y="3860800"/>
            <a:ext cx="203200" cy="711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2" name="Line 38"/>
          <p:cNvSpPr>
            <a:spLocks noChangeShapeType="1"/>
          </p:cNvSpPr>
          <p:nvPr/>
        </p:nvSpPr>
        <p:spPr bwMode="auto">
          <a:xfrm flipH="1">
            <a:off x="6134100" y="3860800"/>
            <a:ext cx="2413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3" name="Line 39"/>
          <p:cNvSpPr>
            <a:spLocks noChangeShapeType="1"/>
          </p:cNvSpPr>
          <p:nvPr/>
        </p:nvSpPr>
        <p:spPr bwMode="auto">
          <a:xfrm>
            <a:off x="6540500" y="3848100"/>
            <a:ext cx="190500" cy="7366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4" name="Line 40"/>
          <p:cNvSpPr>
            <a:spLocks noChangeShapeType="1"/>
          </p:cNvSpPr>
          <p:nvPr/>
        </p:nvSpPr>
        <p:spPr bwMode="auto">
          <a:xfrm flipH="1">
            <a:off x="2082800" y="48514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5" name="Line 41"/>
          <p:cNvSpPr>
            <a:spLocks noChangeShapeType="1"/>
          </p:cNvSpPr>
          <p:nvPr/>
        </p:nvSpPr>
        <p:spPr bwMode="auto">
          <a:xfrm>
            <a:off x="2476500" y="4851400"/>
            <a:ext cx="215900" cy="711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6" name="Line 42"/>
          <p:cNvSpPr>
            <a:spLocks noChangeShapeType="1"/>
          </p:cNvSpPr>
          <p:nvPr/>
        </p:nvSpPr>
        <p:spPr bwMode="auto">
          <a:xfrm flipH="1">
            <a:off x="5740400" y="4851400"/>
            <a:ext cx="2667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7" name="Line 43"/>
          <p:cNvSpPr>
            <a:spLocks noChangeShapeType="1"/>
          </p:cNvSpPr>
          <p:nvPr/>
        </p:nvSpPr>
        <p:spPr bwMode="auto">
          <a:xfrm>
            <a:off x="6146800" y="4838700"/>
            <a:ext cx="215900" cy="711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48" name="Rectangle 44"/>
          <p:cNvSpPr>
            <a:spLocks noChangeArrowheads="1"/>
          </p:cNvSpPr>
          <p:nvPr/>
        </p:nvSpPr>
        <p:spPr bwMode="auto">
          <a:xfrm>
            <a:off x="2468563" y="49212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10</a:t>
            </a:r>
          </a:p>
        </p:txBody>
      </p:sp>
      <p:sp>
        <p:nvSpPr>
          <p:cNvPr id="149549" name="Rectangle 45"/>
          <p:cNvSpPr>
            <a:spLocks noChangeArrowheads="1"/>
          </p:cNvSpPr>
          <p:nvPr/>
        </p:nvSpPr>
        <p:spPr bwMode="auto">
          <a:xfrm>
            <a:off x="1858963" y="48958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10</a:t>
            </a:r>
          </a:p>
        </p:txBody>
      </p:sp>
      <p:sp>
        <p:nvSpPr>
          <p:cNvPr id="149550" name="Rectangle 46"/>
          <p:cNvSpPr>
            <a:spLocks noChangeArrowheads="1"/>
          </p:cNvSpPr>
          <p:nvPr/>
        </p:nvSpPr>
        <p:spPr bwMode="auto">
          <a:xfrm>
            <a:off x="2874963" y="39179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10</a:t>
            </a:r>
          </a:p>
        </p:txBody>
      </p:sp>
      <p:sp>
        <p:nvSpPr>
          <p:cNvPr id="149551" name="Rectangle 47"/>
          <p:cNvSpPr>
            <a:spLocks noChangeArrowheads="1"/>
          </p:cNvSpPr>
          <p:nvPr/>
        </p:nvSpPr>
        <p:spPr bwMode="auto">
          <a:xfrm>
            <a:off x="2227263" y="39179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10</a:t>
            </a:r>
          </a:p>
        </p:txBody>
      </p:sp>
      <p:sp>
        <p:nvSpPr>
          <p:cNvPr id="149552" name="Rectangle 48"/>
          <p:cNvSpPr>
            <a:spLocks noChangeArrowheads="1"/>
          </p:cNvSpPr>
          <p:nvPr/>
        </p:nvSpPr>
        <p:spPr bwMode="auto">
          <a:xfrm>
            <a:off x="3459163" y="27749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10</a:t>
            </a:r>
          </a:p>
        </p:txBody>
      </p:sp>
      <p:sp>
        <p:nvSpPr>
          <p:cNvPr id="149553" name="Rectangle 49"/>
          <p:cNvSpPr>
            <a:spLocks noChangeArrowheads="1"/>
          </p:cNvSpPr>
          <p:nvPr/>
        </p:nvSpPr>
        <p:spPr bwMode="auto">
          <a:xfrm>
            <a:off x="6189663" y="4933950"/>
            <a:ext cx="293687"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8</a:t>
            </a:r>
          </a:p>
        </p:txBody>
      </p:sp>
      <p:sp>
        <p:nvSpPr>
          <p:cNvPr id="149554" name="Rectangle 50"/>
          <p:cNvSpPr>
            <a:spLocks noChangeArrowheads="1"/>
          </p:cNvSpPr>
          <p:nvPr/>
        </p:nvSpPr>
        <p:spPr bwMode="auto">
          <a:xfrm>
            <a:off x="5618163" y="4933950"/>
            <a:ext cx="293687"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8</a:t>
            </a:r>
          </a:p>
        </p:txBody>
      </p:sp>
      <p:sp>
        <p:nvSpPr>
          <p:cNvPr id="149555" name="Rectangle 51"/>
          <p:cNvSpPr>
            <a:spLocks noChangeArrowheads="1"/>
          </p:cNvSpPr>
          <p:nvPr/>
        </p:nvSpPr>
        <p:spPr bwMode="auto">
          <a:xfrm>
            <a:off x="6024563" y="3879850"/>
            <a:ext cx="293687"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8</a:t>
            </a:r>
          </a:p>
        </p:txBody>
      </p:sp>
      <p:sp>
        <p:nvSpPr>
          <p:cNvPr id="149556" name="Rectangle 52"/>
          <p:cNvSpPr>
            <a:spLocks noChangeArrowheads="1"/>
          </p:cNvSpPr>
          <p:nvPr/>
        </p:nvSpPr>
        <p:spPr bwMode="auto">
          <a:xfrm>
            <a:off x="5491163" y="2813050"/>
            <a:ext cx="293687"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8</a:t>
            </a:r>
          </a:p>
        </p:txBody>
      </p:sp>
      <p:sp>
        <p:nvSpPr>
          <p:cNvPr id="149557" name="Rectangle 53"/>
          <p:cNvSpPr>
            <a:spLocks noChangeArrowheads="1"/>
          </p:cNvSpPr>
          <p:nvPr/>
        </p:nvSpPr>
        <p:spPr bwMode="auto">
          <a:xfrm>
            <a:off x="6532563" y="38925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00"/>
                </a:solidFill>
                <a:latin typeface="Helvetica" charset="0"/>
                <a:ea typeface="ＭＳ Ｐゴシック"/>
              </a:rPr>
              <a:t>16</a:t>
            </a:r>
          </a:p>
        </p:txBody>
      </p:sp>
      <p:sp>
        <p:nvSpPr>
          <p:cNvPr id="149558" name="Rectangle 54"/>
          <p:cNvSpPr>
            <a:spLocks noChangeArrowheads="1"/>
          </p:cNvSpPr>
          <p:nvPr/>
        </p:nvSpPr>
        <p:spPr bwMode="auto">
          <a:xfrm>
            <a:off x="2597150" y="5518150"/>
            <a:ext cx="3683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59" name="Rectangle 55"/>
          <p:cNvSpPr>
            <a:spLocks noChangeArrowheads="1"/>
          </p:cNvSpPr>
          <p:nvPr/>
        </p:nvSpPr>
        <p:spPr bwMode="auto">
          <a:xfrm>
            <a:off x="2978150" y="4527550"/>
            <a:ext cx="3683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60" name="Rectangle 56"/>
          <p:cNvSpPr>
            <a:spLocks noChangeArrowheads="1"/>
          </p:cNvSpPr>
          <p:nvPr/>
        </p:nvSpPr>
        <p:spPr bwMode="auto">
          <a:xfrm>
            <a:off x="5492750" y="5518150"/>
            <a:ext cx="3683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61" name="Rectangle 57"/>
          <p:cNvSpPr>
            <a:spLocks noChangeArrowheads="1"/>
          </p:cNvSpPr>
          <p:nvPr/>
        </p:nvSpPr>
        <p:spPr bwMode="auto">
          <a:xfrm>
            <a:off x="6635750" y="4527550"/>
            <a:ext cx="3683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49562" name="Rectangle 58"/>
          <p:cNvSpPr>
            <a:spLocks noChangeArrowheads="1"/>
          </p:cNvSpPr>
          <p:nvPr/>
        </p:nvSpPr>
        <p:spPr bwMode="auto">
          <a:xfrm>
            <a:off x="1262063" y="45275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20+5=25</a:t>
            </a:r>
          </a:p>
        </p:txBody>
      </p:sp>
      <p:sp>
        <p:nvSpPr>
          <p:cNvPr id="149563" name="Rectangle 59"/>
          <p:cNvSpPr>
            <a:spLocks noChangeArrowheads="1"/>
          </p:cNvSpPr>
          <p:nvPr/>
        </p:nvSpPr>
        <p:spPr bwMode="auto">
          <a:xfrm>
            <a:off x="881063" y="55308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30+5=35</a:t>
            </a:r>
          </a:p>
        </p:txBody>
      </p:sp>
      <p:sp>
        <p:nvSpPr>
          <p:cNvPr id="149564" name="Rectangle 60"/>
          <p:cNvSpPr>
            <a:spLocks noChangeArrowheads="1"/>
          </p:cNvSpPr>
          <p:nvPr/>
        </p:nvSpPr>
        <p:spPr bwMode="auto">
          <a:xfrm>
            <a:off x="2963863" y="55308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30+0=30</a:t>
            </a:r>
          </a:p>
        </p:txBody>
      </p:sp>
      <p:sp>
        <p:nvSpPr>
          <p:cNvPr id="149565" name="Rectangle 61"/>
          <p:cNvSpPr>
            <a:spLocks noChangeArrowheads="1"/>
          </p:cNvSpPr>
          <p:nvPr/>
        </p:nvSpPr>
        <p:spPr bwMode="auto">
          <a:xfrm>
            <a:off x="3344863" y="4540250"/>
            <a:ext cx="98266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20+0=20</a:t>
            </a:r>
          </a:p>
        </p:txBody>
      </p:sp>
    </p:spTree>
    <p:extLst>
      <p:ext uri="{BB962C8B-B14F-4D97-AF65-F5344CB8AC3E}">
        <p14:creationId xmlns:p14="http://schemas.microsoft.com/office/powerpoint/2010/main" val="227054932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chor="ctr"/>
          <a:lstStyle/>
          <a:p>
            <a:pPr eaLnBrk="1" hangingPunct="1">
              <a:defRPr/>
            </a:pPr>
            <a:r>
              <a:rPr lang="en-US">
                <a:cs typeface="+mj-cs"/>
              </a:rPr>
              <a:t>SMA* cont.</a:t>
            </a:r>
          </a:p>
        </p:txBody>
      </p:sp>
      <p:sp>
        <p:nvSpPr>
          <p:cNvPr id="150531"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buFont typeface="Wingdings" charset="0"/>
              <a:buNone/>
              <a:defRPr/>
            </a:pPr>
            <a:r>
              <a:rPr lang="en-US">
                <a:cs typeface="+mn-cs"/>
              </a:rPr>
              <a:t> </a:t>
            </a:r>
          </a:p>
        </p:txBody>
      </p:sp>
      <p:sp>
        <p:nvSpPr>
          <p:cNvPr id="42" name="Slide Number Placeholder 5"/>
          <p:cNvSpPr>
            <a:spLocks noGrp="1"/>
          </p:cNvSpPr>
          <p:nvPr>
            <p:ph type="sldNum" sz="quarter" idx="12"/>
          </p:nvPr>
        </p:nvSpPr>
        <p:spPr/>
        <p:txBody>
          <a:bodyPr/>
          <a:lstStyle/>
          <a:p>
            <a:pPr>
              <a:defRPr/>
            </a:pPr>
            <a:fld id="{21032F26-5F45-6E4C-B1B6-24C2DA421EF8}" type="slidenum">
              <a:rPr lang="en-US">
                <a:solidFill>
                  <a:srgbClr val="333399"/>
                </a:solidFill>
                <a:latin typeface="Arial"/>
                <a:ea typeface="ＭＳ Ｐゴシック"/>
              </a:rPr>
              <a:pPr>
                <a:defRPr/>
              </a:pPr>
              <a:t>47</a:t>
            </a:fld>
            <a:endParaRPr lang="en-US">
              <a:solidFill>
                <a:srgbClr val="000000"/>
              </a:solidFill>
              <a:latin typeface="Arial"/>
              <a:ea typeface="ＭＳ Ｐゴシック"/>
            </a:endParaRPr>
          </a:p>
        </p:txBody>
      </p:sp>
      <p:sp>
        <p:nvSpPr>
          <p:cNvPr id="150532" name="Rectangle 4"/>
          <p:cNvSpPr>
            <a:spLocks noChangeArrowheads="1"/>
          </p:cNvSpPr>
          <p:nvPr/>
        </p:nvSpPr>
        <p:spPr bwMode="auto">
          <a:xfrm>
            <a:off x="1074738" y="2081213"/>
            <a:ext cx="6994525" cy="4167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79375" tIns="39687" rIns="79375" bIns="39687"/>
          <a:lstStyle/>
          <a:p>
            <a:pPr marL="298450" indent="-298450" defTabSz="795338">
              <a:spcBef>
                <a:spcPct val="20000"/>
              </a:spcBef>
              <a:defRPr/>
            </a:pPr>
            <a:r>
              <a:rPr lang="en-US">
                <a:solidFill>
                  <a:srgbClr val="000000"/>
                </a:solidFill>
                <a:latin typeface="Helvetica" charset="0"/>
                <a:ea typeface="ＭＳ Ｐゴシック"/>
              </a:rPr>
              <a:t> </a:t>
            </a:r>
          </a:p>
        </p:txBody>
      </p:sp>
      <p:sp>
        <p:nvSpPr>
          <p:cNvPr id="150533" name="Oval 5"/>
          <p:cNvSpPr>
            <a:spLocks noChangeArrowheads="1"/>
          </p:cNvSpPr>
          <p:nvPr/>
        </p:nvSpPr>
        <p:spPr bwMode="auto">
          <a:xfrm>
            <a:off x="1917700" y="27432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34" name="Rectangle 6"/>
          <p:cNvSpPr>
            <a:spLocks noChangeArrowheads="1"/>
          </p:cNvSpPr>
          <p:nvPr/>
        </p:nvSpPr>
        <p:spPr bwMode="auto">
          <a:xfrm>
            <a:off x="1054100" y="2387600"/>
            <a:ext cx="1638300" cy="30099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35" name="Oval 7"/>
          <p:cNvSpPr>
            <a:spLocks noChangeArrowheads="1"/>
          </p:cNvSpPr>
          <p:nvPr/>
        </p:nvSpPr>
        <p:spPr bwMode="auto">
          <a:xfrm>
            <a:off x="3340100" y="37338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36" name="Oval 8"/>
          <p:cNvSpPr>
            <a:spLocks noChangeArrowheads="1"/>
          </p:cNvSpPr>
          <p:nvPr/>
        </p:nvSpPr>
        <p:spPr bwMode="auto">
          <a:xfrm>
            <a:off x="3721100" y="27432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37" name="Line 9"/>
          <p:cNvSpPr>
            <a:spLocks noChangeShapeType="1"/>
          </p:cNvSpPr>
          <p:nvPr/>
        </p:nvSpPr>
        <p:spPr bwMode="auto">
          <a:xfrm flipH="1">
            <a:off x="3530600" y="30353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38" name="Rectangle 10"/>
          <p:cNvSpPr>
            <a:spLocks noChangeArrowheads="1"/>
          </p:cNvSpPr>
          <p:nvPr/>
        </p:nvSpPr>
        <p:spPr bwMode="auto">
          <a:xfrm>
            <a:off x="2857500" y="2400300"/>
            <a:ext cx="1638300" cy="29972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39" name="Oval 11"/>
          <p:cNvSpPr>
            <a:spLocks noChangeArrowheads="1"/>
          </p:cNvSpPr>
          <p:nvPr/>
        </p:nvSpPr>
        <p:spPr bwMode="auto">
          <a:xfrm>
            <a:off x="4965700" y="37338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0" name="Oval 12"/>
          <p:cNvSpPr>
            <a:spLocks noChangeArrowheads="1"/>
          </p:cNvSpPr>
          <p:nvPr/>
        </p:nvSpPr>
        <p:spPr bwMode="auto">
          <a:xfrm>
            <a:off x="5727700" y="37338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1" name="Oval 13"/>
          <p:cNvSpPr>
            <a:spLocks noChangeArrowheads="1"/>
          </p:cNvSpPr>
          <p:nvPr/>
        </p:nvSpPr>
        <p:spPr bwMode="auto">
          <a:xfrm>
            <a:off x="5346700" y="27432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2" name="Line 14"/>
          <p:cNvSpPr>
            <a:spLocks noChangeShapeType="1"/>
          </p:cNvSpPr>
          <p:nvPr/>
        </p:nvSpPr>
        <p:spPr bwMode="auto">
          <a:xfrm flipH="1">
            <a:off x="5156200" y="30353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3" name="Line 15"/>
          <p:cNvSpPr>
            <a:spLocks noChangeShapeType="1"/>
          </p:cNvSpPr>
          <p:nvPr/>
        </p:nvSpPr>
        <p:spPr bwMode="auto">
          <a:xfrm>
            <a:off x="5575300" y="3035300"/>
            <a:ext cx="203200" cy="711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4" name="Rectangle 16"/>
          <p:cNvSpPr>
            <a:spLocks noChangeArrowheads="1"/>
          </p:cNvSpPr>
          <p:nvPr/>
        </p:nvSpPr>
        <p:spPr bwMode="auto">
          <a:xfrm>
            <a:off x="4673600" y="2400300"/>
            <a:ext cx="1638300" cy="29972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5" name="Oval 17"/>
          <p:cNvSpPr>
            <a:spLocks noChangeArrowheads="1"/>
          </p:cNvSpPr>
          <p:nvPr/>
        </p:nvSpPr>
        <p:spPr bwMode="auto">
          <a:xfrm>
            <a:off x="7188200" y="47244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6" name="Oval 18"/>
          <p:cNvSpPr>
            <a:spLocks noChangeArrowheads="1"/>
          </p:cNvSpPr>
          <p:nvPr/>
        </p:nvSpPr>
        <p:spPr bwMode="auto">
          <a:xfrm>
            <a:off x="7569200" y="37338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7" name="Oval 19"/>
          <p:cNvSpPr>
            <a:spLocks noChangeArrowheads="1"/>
          </p:cNvSpPr>
          <p:nvPr/>
        </p:nvSpPr>
        <p:spPr bwMode="auto">
          <a:xfrm>
            <a:off x="7188200" y="27432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8" name="Line 20"/>
          <p:cNvSpPr>
            <a:spLocks noChangeShapeType="1"/>
          </p:cNvSpPr>
          <p:nvPr/>
        </p:nvSpPr>
        <p:spPr bwMode="auto">
          <a:xfrm>
            <a:off x="7416800" y="3035300"/>
            <a:ext cx="203200" cy="711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49" name="Line 21"/>
          <p:cNvSpPr>
            <a:spLocks noChangeShapeType="1"/>
          </p:cNvSpPr>
          <p:nvPr/>
        </p:nvSpPr>
        <p:spPr bwMode="auto">
          <a:xfrm flipH="1">
            <a:off x="7416800" y="40386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50" name="Rectangle 22"/>
          <p:cNvSpPr>
            <a:spLocks noChangeArrowheads="1"/>
          </p:cNvSpPr>
          <p:nvPr/>
        </p:nvSpPr>
        <p:spPr bwMode="auto">
          <a:xfrm>
            <a:off x="6477000" y="2400300"/>
            <a:ext cx="1638300" cy="29972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0551" name="Rectangle 23"/>
          <p:cNvSpPr>
            <a:spLocks noChangeArrowheads="1"/>
          </p:cNvSpPr>
          <p:nvPr/>
        </p:nvSpPr>
        <p:spPr bwMode="auto">
          <a:xfrm>
            <a:off x="1897063" y="24574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0552" name="Rectangle 24"/>
          <p:cNvSpPr>
            <a:spLocks noChangeArrowheads="1"/>
          </p:cNvSpPr>
          <p:nvPr/>
        </p:nvSpPr>
        <p:spPr bwMode="auto">
          <a:xfrm>
            <a:off x="3700463" y="24701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0553" name="Rectangle 25"/>
          <p:cNvSpPr>
            <a:spLocks noChangeArrowheads="1"/>
          </p:cNvSpPr>
          <p:nvPr/>
        </p:nvSpPr>
        <p:spPr bwMode="auto">
          <a:xfrm>
            <a:off x="5326063" y="24574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0554" name="Rectangle 26"/>
          <p:cNvSpPr>
            <a:spLocks noChangeArrowheads="1"/>
          </p:cNvSpPr>
          <p:nvPr/>
        </p:nvSpPr>
        <p:spPr bwMode="auto">
          <a:xfrm>
            <a:off x="7167563" y="24574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0555" name="Rectangle 27"/>
          <p:cNvSpPr>
            <a:spLocks noChangeArrowheads="1"/>
          </p:cNvSpPr>
          <p:nvPr/>
        </p:nvSpPr>
        <p:spPr bwMode="auto">
          <a:xfrm>
            <a:off x="3281363" y="34480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B</a:t>
            </a:r>
          </a:p>
        </p:txBody>
      </p:sp>
      <p:sp>
        <p:nvSpPr>
          <p:cNvPr id="150556" name="Rectangle 28"/>
          <p:cNvSpPr>
            <a:spLocks noChangeArrowheads="1"/>
          </p:cNvSpPr>
          <p:nvPr/>
        </p:nvSpPr>
        <p:spPr bwMode="auto">
          <a:xfrm>
            <a:off x="7535863" y="3448050"/>
            <a:ext cx="3397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G</a:t>
            </a:r>
          </a:p>
        </p:txBody>
      </p:sp>
      <p:sp>
        <p:nvSpPr>
          <p:cNvPr id="150557" name="Rectangle 29"/>
          <p:cNvSpPr>
            <a:spLocks noChangeArrowheads="1"/>
          </p:cNvSpPr>
          <p:nvPr/>
        </p:nvSpPr>
        <p:spPr bwMode="auto">
          <a:xfrm>
            <a:off x="5694363" y="3448050"/>
            <a:ext cx="3397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G</a:t>
            </a:r>
          </a:p>
        </p:txBody>
      </p:sp>
      <p:sp>
        <p:nvSpPr>
          <p:cNvPr id="150558" name="Rectangle 30"/>
          <p:cNvSpPr>
            <a:spLocks noChangeArrowheads="1"/>
          </p:cNvSpPr>
          <p:nvPr/>
        </p:nvSpPr>
        <p:spPr bwMode="auto">
          <a:xfrm>
            <a:off x="7142163" y="4438650"/>
            <a:ext cx="3270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H</a:t>
            </a:r>
          </a:p>
        </p:txBody>
      </p:sp>
      <p:sp>
        <p:nvSpPr>
          <p:cNvPr id="150559" name="Rectangle 31"/>
          <p:cNvSpPr>
            <a:spLocks noChangeArrowheads="1"/>
          </p:cNvSpPr>
          <p:nvPr/>
        </p:nvSpPr>
        <p:spPr bwMode="auto">
          <a:xfrm>
            <a:off x="4919663" y="34480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B</a:t>
            </a:r>
          </a:p>
        </p:txBody>
      </p:sp>
      <p:sp>
        <p:nvSpPr>
          <p:cNvPr id="150560" name="Rectangle 32"/>
          <p:cNvSpPr>
            <a:spLocks noChangeArrowheads="1"/>
          </p:cNvSpPr>
          <p:nvPr/>
        </p:nvSpPr>
        <p:spPr bwMode="auto">
          <a:xfrm>
            <a:off x="1477963" y="27241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12</a:t>
            </a:r>
          </a:p>
        </p:txBody>
      </p:sp>
      <p:sp>
        <p:nvSpPr>
          <p:cNvPr id="150561" name="Rectangle 33"/>
          <p:cNvSpPr>
            <a:spLocks noChangeArrowheads="1"/>
          </p:cNvSpPr>
          <p:nvPr/>
        </p:nvSpPr>
        <p:spPr bwMode="auto">
          <a:xfrm>
            <a:off x="2900363" y="37274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15</a:t>
            </a:r>
          </a:p>
        </p:txBody>
      </p:sp>
      <p:sp>
        <p:nvSpPr>
          <p:cNvPr id="150562" name="Rectangle 34"/>
          <p:cNvSpPr>
            <a:spLocks noChangeArrowheads="1"/>
          </p:cNvSpPr>
          <p:nvPr/>
        </p:nvSpPr>
        <p:spPr bwMode="auto">
          <a:xfrm>
            <a:off x="4906963" y="27241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13</a:t>
            </a:r>
          </a:p>
        </p:txBody>
      </p:sp>
      <p:sp>
        <p:nvSpPr>
          <p:cNvPr id="150563" name="Rectangle 35"/>
          <p:cNvSpPr>
            <a:spLocks noChangeArrowheads="1"/>
          </p:cNvSpPr>
          <p:nvPr/>
        </p:nvSpPr>
        <p:spPr bwMode="auto">
          <a:xfrm>
            <a:off x="4576763" y="37274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15</a:t>
            </a:r>
          </a:p>
        </p:txBody>
      </p:sp>
      <p:sp>
        <p:nvSpPr>
          <p:cNvPr id="150564" name="Rectangle 36"/>
          <p:cNvSpPr>
            <a:spLocks noChangeArrowheads="1"/>
          </p:cNvSpPr>
          <p:nvPr/>
        </p:nvSpPr>
        <p:spPr bwMode="auto">
          <a:xfrm>
            <a:off x="5948363" y="37147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13</a:t>
            </a:r>
          </a:p>
        </p:txBody>
      </p:sp>
      <p:sp>
        <p:nvSpPr>
          <p:cNvPr id="150565" name="Rectangle 37"/>
          <p:cNvSpPr>
            <a:spLocks noChangeArrowheads="1"/>
          </p:cNvSpPr>
          <p:nvPr/>
        </p:nvSpPr>
        <p:spPr bwMode="auto">
          <a:xfrm>
            <a:off x="6405563" y="2711450"/>
            <a:ext cx="76835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13(15)</a:t>
            </a:r>
          </a:p>
        </p:txBody>
      </p:sp>
      <p:sp>
        <p:nvSpPr>
          <p:cNvPr id="150566" name="Rectangle 38"/>
          <p:cNvSpPr>
            <a:spLocks noChangeArrowheads="1"/>
          </p:cNvSpPr>
          <p:nvPr/>
        </p:nvSpPr>
        <p:spPr bwMode="auto">
          <a:xfrm>
            <a:off x="7777163" y="37147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13</a:t>
            </a:r>
          </a:p>
        </p:txBody>
      </p:sp>
      <p:sp>
        <p:nvSpPr>
          <p:cNvPr id="150567" name="Rectangle 39"/>
          <p:cNvSpPr>
            <a:spLocks noChangeArrowheads="1"/>
          </p:cNvSpPr>
          <p:nvPr/>
        </p:nvSpPr>
        <p:spPr bwMode="auto">
          <a:xfrm>
            <a:off x="6748463" y="4641850"/>
            <a:ext cx="406400" cy="577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18</a:t>
            </a:r>
          </a:p>
          <a:p>
            <a:pPr>
              <a:defRPr/>
            </a:pPr>
            <a:r>
              <a:rPr lang="en-US" sz="1600">
                <a:solidFill>
                  <a:srgbClr val="0000FF"/>
                </a:solidFill>
                <a:latin typeface="Helvetica" charset="0"/>
                <a:ea typeface="ＭＳ Ｐゴシック"/>
              </a:rPr>
              <a:t>inf</a:t>
            </a:r>
          </a:p>
        </p:txBody>
      </p:sp>
      <p:sp>
        <p:nvSpPr>
          <p:cNvPr id="150568" name="Rectangle 40"/>
          <p:cNvSpPr>
            <a:spLocks noChangeArrowheads="1"/>
          </p:cNvSpPr>
          <p:nvPr/>
        </p:nvSpPr>
        <p:spPr bwMode="auto">
          <a:xfrm>
            <a:off x="3294063" y="27241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12</a:t>
            </a:r>
          </a:p>
        </p:txBody>
      </p:sp>
      <p:sp>
        <p:nvSpPr>
          <p:cNvPr id="150569" name="Line 41"/>
          <p:cNvSpPr>
            <a:spLocks noChangeShapeType="1"/>
          </p:cNvSpPr>
          <p:nvPr/>
        </p:nvSpPr>
        <p:spPr bwMode="auto">
          <a:xfrm>
            <a:off x="6851650" y="4705350"/>
            <a:ext cx="241300" cy="1778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Tree>
    <p:extLst>
      <p:ext uri="{BB962C8B-B14F-4D97-AF65-F5344CB8AC3E}">
        <p14:creationId xmlns:p14="http://schemas.microsoft.com/office/powerpoint/2010/main" val="18123992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chor="ctr"/>
          <a:lstStyle/>
          <a:p>
            <a:pPr eaLnBrk="1" hangingPunct="1">
              <a:defRPr/>
            </a:pPr>
            <a:r>
              <a:rPr lang="en-US">
                <a:cs typeface="+mj-cs"/>
              </a:rPr>
              <a:t>SMA* cont.</a:t>
            </a:r>
          </a:p>
        </p:txBody>
      </p:sp>
      <p:sp>
        <p:nvSpPr>
          <p:cNvPr id="151555" name="Rectangle 3"/>
          <p:cNvSpPr>
            <a:spLocks noGrp="1" noChangeArrowheads="1"/>
          </p:cNvSpPr>
          <p:nvPr>
            <p:ph idx="1"/>
          </p:nvPr>
        </p:nvSpPr>
        <p:spPr>
          <a:xfrm>
            <a:off x="1182688" y="2038880"/>
            <a:ext cx="7772400" cy="41148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buFont typeface="Wingdings" charset="0"/>
              <a:buNone/>
              <a:defRPr/>
            </a:pPr>
            <a:r>
              <a:rPr lang="en-US">
                <a:cs typeface="+mn-cs"/>
              </a:rPr>
              <a:t> </a:t>
            </a:r>
          </a:p>
        </p:txBody>
      </p:sp>
      <p:sp>
        <p:nvSpPr>
          <p:cNvPr id="54" name="Slide Number Placeholder 5"/>
          <p:cNvSpPr>
            <a:spLocks noGrp="1"/>
          </p:cNvSpPr>
          <p:nvPr>
            <p:ph type="sldNum" sz="quarter" idx="12"/>
          </p:nvPr>
        </p:nvSpPr>
        <p:spPr/>
        <p:txBody>
          <a:bodyPr/>
          <a:lstStyle/>
          <a:p>
            <a:pPr>
              <a:defRPr/>
            </a:pPr>
            <a:fld id="{D63ADCE5-1449-2346-B3AE-2FB5AFC4D892}" type="slidenum">
              <a:rPr lang="en-US">
                <a:solidFill>
                  <a:srgbClr val="333399"/>
                </a:solidFill>
                <a:latin typeface="Arial"/>
                <a:ea typeface="ＭＳ Ｐゴシック"/>
              </a:rPr>
              <a:pPr>
                <a:defRPr/>
              </a:pPr>
              <a:t>48</a:t>
            </a:fld>
            <a:endParaRPr lang="en-US">
              <a:solidFill>
                <a:srgbClr val="000000"/>
              </a:solidFill>
              <a:latin typeface="Arial"/>
              <a:ea typeface="ＭＳ Ｐゴシック"/>
            </a:endParaRPr>
          </a:p>
        </p:txBody>
      </p:sp>
      <p:sp>
        <p:nvSpPr>
          <p:cNvPr id="151556" name="Rectangle 4"/>
          <p:cNvSpPr>
            <a:spLocks noChangeArrowheads="1"/>
          </p:cNvSpPr>
          <p:nvPr/>
        </p:nvSpPr>
        <p:spPr bwMode="auto">
          <a:xfrm>
            <a:off x="1074738" y="2081213"/>
            <a:ext cx="6994525" cy="4167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79375" tIns="39687" rIns="79375" bIns="39687"/>
          <a:lstStyle/>
          <a:p>
            <a:pPr marL="298450" indent="-298450" defTabSz="795338">
              <a:spcBef>
                <a:spcPct val="20000"/>
              </a:spcBef>
              <a:defRPr/>
            </a:pPr>
            <a:r>
              <a:rPr lang="en-US">
                <a:solidFill>
                  <a:srgbClr val="000000"/>
                </a:solidFill>
                <a:latin typeface="Helvetica" charset="0"/>
                <a:ea typeface="ＭＳ Ｐゴシック"/>
              </a:rPr>
              <a:t>  </a:t>
            </a:r>
          </a:p>
        </p:txBody>
      </p:sp>
      <p:sp>
        <p:nvSpPr>
          <p:cNvPr id="151557" name="Oval 5"/>
          <p:cNvSpPr>
            <a:spLocks noChangeArrowheads="1"/>
          </p:cNvSpPr>
          <p:nvPr/>
        </p:nvSpPr>
        <p:spPr bwMode="auto">
          <a:xfrm>
            <a:off x="2070100" y="48133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58" name="Oval 6"/>
          <p:cNvSpPr>
            <a:spLocks noChangeArrowheads="1"/>
          </p:cNvSpPr>
          <p:nvPr/>
        </p:nvSpPr>
        <p:spPr bwMode="auto">
          <a:xfrm>
            <a:off x="1689100" y="38227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59" name="Oval 7"/>
          <p:cNvSpPr>
            <a:spLocks noChangeArrowheads="1"/>
          </p:cNvSpPr>
          <p:nvPr/>
        </p:nvSpPr>
        <p:spPr bwMode="auto">
          <a:xfrm>
            <a:off x="1308100" y="28321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0" name="Line 8"/>
          <p:cNvSpPr>
            <a:spLocks noChangeShapeType="1"/>
          </p:cNvSpPr>
          <p:nvPr/>
        </p:nvSpPr>
        <p:spPr bwMode="auto">
          <a:xfrm>
            <a:off x="1511300" y="3124200"/>
            <a:ext cx="2286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1" name="Line 9"/>
          <p:cNvSpPr>
            <a:spLocks noChangeShapeType="1"/>
          </p:cNvSpPr>
          <p:nvPr/>
        </p:nvSpPr>
        <p:spPr bwMode="auto">
          <a:xfrm>
            <a:off x="1905000" y="4114800"/>
            <a:ext cx="2286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2" name="Rectangle 10"/>
          <p:cNvSpPr>
            <a:spLocks noChangeArrowheads="1"/>
          </p:cNvSpPr>
          <p:nvPr/>
        </p:nvSpPr>
        <p:spPr bwMode="auto">
          <a:xfrm>
            <a:off x="1054100" y="2476500"/>
            <a:ext cx="1638300" cy="30099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3" name="Oval 11"/>
          <p:cNvSpPr>
            <a:spLocks noChangeArrowheads="1"/>
          </p:cNvSpPr>
          <p:nvPr/>
        </p:nvSpPr>
        <p:spPr bwMode="auto">
          <a:xfrm>
            <a:off x="3187700" y="38227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4" name="Oval 12"/>
          <p:cNvSpPr>
            <a:spLocks noChangeArrowheads="1"/>
          </p:cNvSpPr>
          <p:nvPr/>
        </p:nvSpPr>
        <p:spPr bwMode="auto">
          <a:xfrm>
            <a:off x="3949700" y="38227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5" name="Oval 13"/>
          <p:cNvSpPr>
            <a:spLocks noChangeArrowheads="1"/>
          </p:cNvSpPr>
          <p:nvPr/>
        </p:nvSpPr>
        <p:spPr bwMode="auto">
          <a:xfrm>
            <a:off x="3568700" y="28321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6" name="Line 14"/>
          <p:cNvSpPr>
            <a:spLocks noChangeShapeType="1"/>
          </p:cNvSpPr>
          <p:nvPr/>
        </p:nvSpPr>
        <p:spPr bwMode="auto">
          <a:xfrm flipH="1">
            <a:off x="3378200" y="31242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7" name="Line 15"/>
          <p:cNvSpPr>
            <a:spLocks noChangeShapeType="1"/>
          </p:cNvSpPr>
          <p:nvPr/>
        </p:nvSpPr>
        <p:spPr bwMode="auto">
          <a:xfrm>
            <a:off x="3797300" y="3124200"/>
            <a:ext cx="203200" cy="711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8" name="Rectangle 16"/>
          <p:cNvSpPr>
            <a:spLocks noChangeArrowheads="1"/>
          </p:cNvSpPr>
          <p:nvPr/>
        </p:nvSpPr>
        <p:spPr bwMode="auto">
          <a:xfrm>
            <a:off x="2857500" y="2489200"/>
            <a:ext cx="1638300" cy="29972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69" name="Oval 17"/>
          <p:cNvSpPr>
            <a:spLocks noChangeArrowheads="1"/>
          </p:cNvSpPr>
          <p:nvPr/>
        </p:nvSpPr>
        <p:spPr bwMode="auto">
          <a:xfrm>
            <a:off x="5003800" y="48133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0" name="Oval 18"/>
          <p:cNvSpPr>
            <a:spLocks noChangeArrowheads="1"/>
          </p:cNvSpPr>
          <p:nvPr/>
        </p:nvSpPr>
        <p:spPr bwMode="auto">
          <a:xfrm>
            <a:off x="5384800" y="38227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1" name="Oval 19"/>
          <p:cNvSpPr>
            <a:spLocks noChangeArrowheads="1"/>
          </p:cNvSpPr>
          <p:nvPr/>
        </p:nvSpPr>
        <p:spPr bwMode="auto">
          <a:xfrm>
            <a:off x="5765800" y="28321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2" name="Line 20"/>
          <p:cNvSpPr>
            <a:spLocks noChangeShapeType="1"/>
          </p:cNvSpPr>
          <p:nvPr/>
        </p:nvSpPr>
        <p:spPr bwMode="auto">
          <a:xfrm flipH="1">
            <a:off x="5575300" y="31242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3" name="Line 21"/>
          <p:cNvSpPr>
            <a:spLocks noChangeShapeType="1"/>
          </p:cNvSpPr>
          <p:nvPr/>
        </p:nvSpPr>
        <p:spPr bwMode="auto">
          <a:xfrm flipH="1">
            <a:off x="5207000" y="41148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4" name="Rectangle 22"/>
          <p:cNvSpPr>
            <a:spLocks noChangeArrowheads="1"/>
          </p:cNvSpPr>
          <p:nvPr/>
        </p:nvSpPr>
        <p:spPr bwMode="auto">
          <a:xfrm>
            <a:off x="4673600" y="2489200"/>
            <a:ext cx="1638300" cy="29972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5" name="Oval 23"/>
          <p:cNvSpPr>
            <a:spLocks noChangeArrowheads="1"/>
          </p:cNvSpPr>
          <p:nvPr/>
        </p:nvSpPr>
        <p:spPr bwMode="auto">
          <a:xfrm>
            <a:off x="7340600" y="48133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6" name="Oval 24"/>
          <p:cNvSpPr>
            <a:spLocks noChangeArrowheads="1"/>
          </p:cNvSpPr>
          <p:nvPr/>
        </p:nvSpPr>
        <p:spPr bwMode="auto">
          <a:xfrm>
            <a:off x="6959600" y="38227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7" name="Oval 25"/>
          <p:cNvSpPr>
            <a:spLocks noChangeArrowheads="1"/>
          </p:cNvSpPr>
          <p:nvPr/>
        </p:nvSpPr>
        <p:spPr bwMode="auto">
          <a:xfrm>
            <a:off x="7340600" y="2832100"/>
            <a:ext cx="279400" cy="2794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8" name="Line 26"/>
          <p:cNvSpPr>
            <a:spLocks noChangeShapeType="1"/>
          </p:cNvSpPr>
          <p:nvPr/>
        </p:nvSpPr>
        <p:spPr bwMode="auto">
          <a:xfrm flipH="1">
            <a:off x="7150100" y="3124200"/>
            <a:ext cx="254000" cy="6985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79" name="Line 27"/>
          <p:cNvSpPr>
            <a:spLocks noChangeShapeType="1"/>
          </p:cNvSpPr>
          <p:nvPr/>
        </p:nvSpPr>
        <p:spPr bwMode="auto">
          <a:xfrm>
            <a:off x="7175500" y="4114800"/>
            <a:ext cx="215900" cy="711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80" name="Rectangle 28"/>
          <p:cNvSpPr>
            <a:spLocks noChangeArrowheads="1"/>
          </p:cNvSpPr>
          <p:nvPr/>
        </p:nvSpPr>
        <p:spPr bwMode="auto">
          <a:xfrm>
            <a:off x="6477000" y="2489200"/>
            <a:ext cx="1638300" cy="29972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151581" name="Rectangle 29"/>
          <p:cNvSpPr>
            <a:spLocks noChangeArrowheads="1"/>
          </p:cNvSpPr>
          <p:nvPr/>
        </p:nvSpPr>
        <p:spPr bwMode="auto">
          <a:xfrm>
            <a:off x="1287463" y="25209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1582" name="Rectangle 30"/>
          <p:cNvSpPr>
            <a:spLocks noChangeArrowheads="1"/>
          </p:cNvSpPr>
          <p:nvPr/>
        </p:nvSpPr>
        <p:spPr bwMode="auto">
          <a:xfrm>
            <a:off x="3548063" y="25336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1583" name="Rectangle 31"/>
          <p:cNvSpPr>
            <a:spLocks noChangeArrowheads="1"/>
          </p:cNvSpPr>
          <p:nvPr/>
        </p:nvSpPr>
        <p:spPr bwMode="auto">
          <a:xfrm>
            <a:off x="7332663" y="25209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1584" name="Rectangle 32"/>
          <p:cNvSpPr>
            <a:spLocks noChangeArrowheads="1"/>
          </p:cNvSpPr>
          <p:nvPr/>
        </p:nvSpPr>
        <p:spPr bwMode="auto">
          <a:xfrm>
            <a:off x="5732463" y="25209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A</a:t>
            </a:r>
          </a:p>
        </p:txBody>
      </p:sp>
      <p:sp>
        <p:nvSpPr>
          <p:cNvPr id="151585" name="Rectangle 33"/>
          <p:cNvSpPr>
            <a:spLocks noChangeArrowheads="1"/>
          </p:cNvSpPr>
          <p:nvPr/>
        </p:nvSpPr>
        <p:spPr bwMode="auto">
          <a:xfrm>
            <a:off x="1693863" y="3524250"/>
            <a:ext cx="3397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G</a:t>
            </a:r>
          </a:p>
        </p:txBody>
      </p:sp>
      <p:sp>
        <p:nvSpPr>
          <p:cNvPr id="151586" name="Rectangle 34"/>
          <p:cNvSpPr>
            <a:spLocks noChangeArrowheads="1"/>
          </p:cNvSpPr>
          <p:nvPr/>
        </p:nvSpPr>
        <p:spPr bwMode="auto">
          <a:xfrm>
            <a:off x="3941763" y="3536950"/>
            <a:ext cx="3397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G</a:t>
            </a:r>
          </a:p>
        </p:txBody>
      </p:sp>
      <p:sp>
        <p:nvSpPr>
          <p:cNvPr id="151587" name="Rectangle 35"/>
          <p:cNvSpPr>
            <a:spLocks noChangeArrowheads="1"/>
          </p:cNvSpPr>
          <p:nvPr/>
        </p:nvSpPr>
        <p:spPr bwMode="auto">
          <a:xfrm>
            <a:off x="2100263" y="4502150"/>
            <a:ext cx="2381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I</a:t>
            </a:r>
          </a:p>
        </p:txBody>
      </p:sp>
      <p:sp>
        <p:nvSpPr>
          <p:cNvPr id="151588" name="Rectangle 36"/>
          <p:cNvSpPr>
            <a:spLocks noChangeArrowheads="1"/>
          </p:cNvSpPr>
          <p:nvPr/>
        </p:nvSpPr>
        <p:spPr bwMode="auto">
          <a:xfrm>
            <a:off x="3141663" y="35242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B</a:t>
            </a:r>
          </a:p>
        </p:txBody>
      </p:sp>
      <p:sp>
        <p:nvSpPr>
          <p:cNvPr id="151589" name="Rectangle 37"/>
          <p:cNvSpPr>
            <a:spLocks noChangeArrowheads="1"/>
          </p:cNvSpPr>
          <p:nvPr/>
        </p:nvSpPr>
        <p:spPr bwMode="auto">
          <a:xfrm>
            <a:off x="5338763" y="35242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B</a:t>
            </a:r>
          </a:p>
        </p:txBody>
      </p:sp>
      <p:sp>
        <p:nvSpPr>
          <p:cNvPr id="151590" name="Rectangle 38"/>
          <p:cNvSpPr>
            <a:spLocks noChangeArrowheads="1"/>
          </p:cNvSpPr>
          <p:nvPr/>
        </p:nvSpPr>
        <p:spPr bwMode="auto">
          <a:xfrm>
            <a:off x="6913563" y="3536950"/>
            <a:ext cx="31591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B</a:t>
            </a:r>
          </a:p>
        </p:txBody>
      </p:sp>
      <p:sp>
        <p:nvSpPr>
          <p:cNvPr id="151591" name="Rectangle 39"/>
          <p:cNvSpPr>
            <a:spLocks noChangeArrowheads="1"/>
          </p:cNvSpPr>
          <p:nvPr/>
        </p:nvSpPr>
        <p:spPr bwMode="auto">
          <a:xfrm>
            <a:off x="4945063" y="4514850"/>
            <a:ext cx="3270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C</a:t>
            </a:r>
          </a:p>
        </p:txBody>
      </p:sp>
      <p:sp>
        <p:nvSpPr>
          <p:cNvPr id="151592" name="Rectangle 40"/>
          <p:cNvSpPr>
            <a:spLocks noChangeArrowheads="1"/>
          </p:cNvSpPr>
          <p:nvPr/>
        </p:nvSpPr>
        <p:spPr bwMode="auto">
          <a:xfrm>
            <a:off x="7307263" y="4514850"/>
            <a:ext cx="32702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D</a:t>
            </a:r>
          </a:p>
        </p:txBody>
      </p:sp>
      <p:sp>
        <p:nvSpPr>
          <p:cNvPr id="151593" name="Rectangle 41"/>
          <p:cNvSpPr>
            <a:spLocks noChangeArrowheads="1"/>
          </p:cNvSpPr>
          <p:nvPr/>
        </p:nvSpPr>
        <p:spPr bwMode="auto">
          <a:xfrm>
            <a:off x="1541463" y="2800350"/>
            <a:ext cx="76835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15(15)</a:t>
            </a:r>
          </a:p>
        </p:txBody>
      </p:sp>
      <p:sp>
        <p:nvSpPr>
          <p:cNvPr id="151594" name="Rectangle 42"/>
          <p:cNvSpPr>
            <a:spLocks noChangeArrowheads="1"/>
          </p:cNvSpPr>
          <p:nvPr/>
        </p:nvSpPr>
        <p:spPr bwMode="auto">
          <a:xfrm>
            <a:off x="1655763" y="48069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24</a:t>
            </a:r>
          </a:p>
        </p:txBody>
      </p:sp>
      <p:sp>
        <p:nvSpPr>
          <p:cNvPr id="151595" name="Rectangle 43"/>
          <p:cNvSpPr>
            <a:spLocks noChangeArrowheads="1"/>
          </p:cNvSpPr>
          <p:nvPr/>
        </p:nvSpPr>
        <p:spPr bwMode="auto">
          <a:xfrm>
            <a:off x="3167063" y="28130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15</a:t>
            </a:r>
          </a:p>
        </p:txBody>
      </p:sp>
      <p:sp>
        <p:nvSpPr>
          <p:cNvPr id="151596" name="Rectangle 44"/>
          <p:cNvSpPr>
            <a:spLocks noChangeArrowheads="1"/>
          </p:cNvSpPr>
          <p:nvPr/>
        </p:nvSpPr>
        <p:spPr bwMode="auto">
          <a:xfrm>
            <a:off x="2786063" y="38163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15</a:t>
            </a:r>
          </a:p>
        </p:txBody>
      </p:sp>
      <p:sp>
        <p:nvSpPr>
          <p:cNvPr id="151597" name="Rectangle 45"/>
          <p:cNvSpPr>
            <a:spLocks noChangeArrowheads="1"/>
          </p:cNvSpPr>
          <p:nvPr/>
        </p:nvSpPr>
        <p:spPr bwMode="auto">
          <a:xfrm>
            <a:off x="4995863" y="2800350"/>
            <a:ext cx="76835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15(24)</a:t>
            </a:r>
          </a:p>
        </p:txBody>
      </p:sp>
      <p:sp>
        <p:nvSpPr>
          <p:cNvPr id="151598" name="Rectangle 46"/>
          <p:cNvSpPr>
            <a:spLocks noChangeArrowheads="1"/>
          </p:cNvSpPr>
          <p:nvPr/>
        </p:nvSpPr>
        <p:spPr bwMode="auto">
          <a:xfrm>
            <a:off x="4614863" y="4692650"/>
            <a:ext cx="406400" cy="577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25</a:t>
            </a:r>
          </a:p>
          <a:p>
            <a:pPr>
              <a:defRPr/>
            </a:pPr>
            <a:r>
              <a:rPr lang="en-US" sz="1600">
                <a:solidFill>
                  <a:srgbClr val="0000FF"/>
                </a:solidFill>
                <a:latin typeface="Helvetica" charset="0"/>
                <a:ea typeface="ＭＳ Ｐゴシック"/>
              </a:rPr>
              <a:t>inf</a:t>
            </a:r>
          </a:p>
        </p:txBody>
      </p:sp>
      <p:sp>
        <p:nvSpPr>
          <p:cNvPr id="151599" name="Rectangle 47"/>
          <p:cNvSpPr>
            <a:spLocks noChangeArrowheads="1"/>
          </p:cNvSpPr>
          <p:nvPr/>
        </p:nvSpPr>
        <p:spPr bwMode="auto">
          <a:xfrm>
            <a:off x="6583363" y="2800350"/>
            <a:ext cx="76835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20(24)</a:t>
            </a:r>
          </a:p>
        </p:txBody>
      </p:sp>
      <p:sp>
        <p:nvSpPr>
          <p:cNvPr id="151600" name="Rectangle 48"/>
          <p:cNvSpPr>
            <a:spLocks noChangeArrowheads="1"/>
          </p:cNvSpPr>
          <p:nvPr/>
        </p:nvSpPr>
        <p:spPr bwMode="auto">
          <a:xfrm>
            <a:off x="7218363" y="3790950"/>
            <a:ext cx="757237"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20(inf)</a:t>
            </a:r>
          </a:p>
        </p:txBody>
      </p:sp>
      <p:sp>
        <p:nvSpPr>
          <p:cNvPr id="151601" name="Rectangle 49"/>
          <p:cNvSpPr>
            <a:spLocks noChangeArrowheads="1"/>
          </p:cNvSpPr>
          <p:nvPr/>
        </p:nvSpPr>
        <p:spPr bwMode="auto">
          <a:xfrm>
            <a:off x="7612063" y="47942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20</a:t>
            </a:r>
          </a:p>
        </p:txBody>
      </p:sp>
      <p:sp>
        <p:nvSpPr>
          <p:cNvPr id="151602" name="Rectangle 50"/>
          <p:cNvSpPr>
            <a:spLocks noChangeArrowheads="1"/>
          </p:cNvSpPr>
          <p:nvPr/>
        </p:nvSpPr>
        <p:spPr bwMode="auto">
          <a:xfrm>
            <a:off x="1973263" y="3790950"/>
            <a:ext cx="757237"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24(inf)</a:t>
            </a:r>
          </a:p>
        </p:txBody>
      </p:sp>
      <p:sp>
        <p:nvSpPr>
          <p:cNvPr id="151603" name="Rectangle 51"/>
          <p:cNvSpPr>
            <a:spLocks noChangeArrowheads="1"/>
          </p:cNvSpPr>
          <p:nvPr/>
        </p:nvSpPr>
        <p:spPr bwMode="auto">
          <a:xfrm>
            <a:off x="4170363" y="3817938"/>
            <a:ext cx="4191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defRPr/>
            </a:pPr>
            <a:r>
              <a:rPr lang="en-US" sz="1600">
                <a:solidFill>
                  <a:srgbClr val="0000FF"/>
                </a:solidFill>
                <a:latin typeface="Helvetica" charset="0"/>
                <a:ea typeface="ＭＳ Ｐゴシック"/>
              </a:rPr>
              <a:t>24</a:t>
            </a:r>
          </a:p>
        </p:txBody>
      </p:sp>
      <p:sp>
        <p:nvSpPr>
          <p:cNvPr id="151604" name="Rectangle 52"/>
          <p:cNvSpPr>
            <a:spLocks noChangeArrowheads="1"/>
          </p:cNvSpPr>
          <p:nvPr/>
        </p:nvSpPr>
        <p:spPr bwMode="auto">
          <a:xfrm>
            <a:off x="4970463" y="3803650"/>
            <a:ext cx="406400"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defRPr/>
            </a:pPr>
            <a:r>
              <a:rPr lang="en-US" sz="1600">
                <a:solidFill>
                  <a:srgbClr val="0000FF"/>
                </a:solidFill>
                <a:latin typeface="Helvetica" charset="0"/>
                <a:ea typeface="ＭＳ Ｐゴシック"/>
              </a:rPr>
              <a:t>15</a:t>
            </a:r>
          </a:p>
        </p:txBody>
      </p:sp>
      <p:sp>
        <p:nvSpPr>
          <p:cNvPr id="151605" name="Line 53"/>
          <p:cNvSpPr>
            <a:spLocks noChangeShapeType="1"/>
          </p:cNvSpPr>
          <p:nvPr/>
        </p:nvSpPr>
        <p:spPr bwMode="auto">
          <a:xfrm>
            <a:off x="4705350" y="4768850"/>
            <a:ext cx="228600" cy="152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56" name="Rectangle 55"/>
          <p:cNvSpPr>
            <a:spLocks noChangeArrowheads="1"/>
          </p:cNvSpPr>
          <p:nvPr/>
        </p:nvSpPr>
        <p:spPr bwMode="auto">
          <a:xfrm>
            <a:off x="2025635" y="4781554"/>
            <a:ext cx="3683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
        <p:nvSpPr>
          <p:cNvPr id="59" name="Rectangle 58"/>
          <p:cNvSpPr>
            <a:spLocks noChangeArrowheads="1"/>
          </p:cNvSpPr>
          <p:nvPr/>
        </p:nvSpPr>
        <p:spPr bwMode="auto">
          <a:xfrm>
            <a:off x="7300905" y="4781554"/>
            <a:ext cx="368300" cy="368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a:ea typeface="ＭＳ Ｐゴシック"/>
            </a:endParaRPr>
          </a:p>
        </p:txBody>
      </p:sp>
    </p:spTree>
    <p:extLst>
      <p:ext uri="{BB962C8B-B14F-4D97-AF65-F5344CB8AC3E}">
        <p14:creationId xmlns:p14="http://schemas.microsoft.com/office/powerpoint/2010/main" val="31134154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150938" y="617538"/>
            <a:ext cx="7993062" cy="1143000"/>
          </a:xfrm>
        </p:spPr>
        <p:txBody>
          <a:bodyPr/>
          <a:lstStyle/>
          <a:p>
            <a:pPr eaLnBrk="1" hangingPunct="1">
              <a:defRPr/>
            </a:pPr>
            <a:r>
              <a:rPr lang="en-US">
                <a:cs typeface="+mj-cs"/>
              </a:rPr>
              <a:t>RBFS</a:t>
            </a:r>
            <a:r>
              <a:rPr lang="en-US" sz="4000">
                <a:cs typeface="+mj-cs"/>
              </a:rPr>
              <a:t> - </a:t>
            </a:r>
            <a:r>
              <a:rPr lang="en-US" sz="3600">
                <a:cs typeface="+mj-cs"/>
              </a:rPr>
              <a:t>Recursive Best-First Search</a:t>
            </a:r>
            <a:endParaRPr lang="en-US">
              <a:cs typeface="+mj-cs"/>
            </a:endParaRPr>
          </a:p>
        </p:txBody>
      </p:sp>
      <p:sp>
        <p:nvSpPr>
          <p:cNvPr id="4" name="Slide Number Placeholder 5"/>
          <p:cNvSpPr>
            <a:spLocks noGrp="1"/>
          </p:cNvSpPr>
          <p:nvPr>
            <p:ph type="sldNum" sz="quarter" idx="12"/>
          </p:nvPr>
        </p:nvSpPr>
        <p:spPr/>
        <p:txBody>
          <a:bodyPr/>
          <a:lstStyle/>
          <a:p>
            <a:pPr>
              <a:defRPr/>
            </a:pPr>
            <a:fld id="{8BBA9C6D-EFE7-E440-8236-AC002DEB4482}" type="slidenum">
              <a:rPr lang="en-US">
                <a:solidFill>
                  <a:srgbClr val="333399"/>
                </a:solidFill>
                <a:latin typeface="Arial"/>
                <a:ea typeface="ＭＳ Ｐゴシック"/>
              </a:rPr>
              <a:pPr>
                <a:defRPr/>
              </a:pPr>
              <a:t>49</a:t>
            </a:fld>
            <a:endParaRPr lang="en-US">
              <a:solidFill>
                <a:srgbClr val="000000"/>
              </a:solidFill>
              <a:latin typeface="Arial"/>
              <a:ea typeface="ＭＳ Ｐゴシック"/>
            </a:endParaRPr>
          </a:p>
        </p:txBody>
      </p:sp>
      <p:pic>
        <p:nvPicPr>
          <p:cNvPr id="60419" name="Picture 3" descr="Fig 4.1                                                        00000010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9154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41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What are heuristics?</a:t>
            </a:r>
          </a:p>
        </p:txBody>
      </p:sp>
      <p:sp>
        <p:nvSpPr>
          <p:cNvPr id="124931" name="Rectangle 3"/>
          <p:cNvSpPr>
            <a:spLocks noGrp="1" noChangeArrowheads="1"/>
          </p:cNvSpPr>
          <p:nvPr>
            <p:ph idx="1"/>
          </p:nvPr>
        </p:nvSpPr>
        <p:spPr>
          <a:xfrm>
            <a:off x="1182688" y="2017713"/>
            <a:ext cx="7391400" cy="41148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ormAutofit/>
          </a:bodyPr>
          <a:lstStyle/>
          <a:p>
            <a:pPr eaLnBrk="1" hangingPunct="1">
              <a:lnSpc>
                <a:spcPct val="90000"/>
              </a:lnSpc>
              <a:defRPr/>
            </a:pPr>
            <a:r>
              <a:rPr lang="en-US" sz="2800">
                <a:cs typeface="+mn-cs"/>
              </a:rPr>
              <a:t>Heuristic: problem-specific knowledge that reduces expected search effort.</a:t>
            </a:r>
          </a:p>
          <a:p>
            <a:pPr eaLnBrk="1" hangingPunct="1">
              <a:lnSpc>
                <a:spcPct val="90000"/>
              </a:lnSpc>
              <a:defRPr/>
            </a:pPr>
            <a:r>
              <a:rPr lang="en-US" sz="2800">
                <a:cs typeface="+mn-cs"/>
              </a:rPr>
              <a:t>Heuristic functions evaluate the relative desirability of expanding a node.</a:t>
            </a:r>
          </a:p>
          <a:p>
            <a:pPr eaLnBrk="1" hangingPunct="1">
              <a:lnSpc>
                <a:spcPct val="90000"/>
              </a:lnSpc>
              <a:defRPr/>
            </a:pPr>
            <a:r>
              <a:rPr lang="en-US" sz="2800">
                <a:cs typeface="+mn-cs"/>
              </a:rPr>
              <a:t>Heuristics are often estimates of the distance to a goal.</a:t>
            </a:r>
          </a:p>
          <a:p>
            <a:pPr eaLnBrk="1" hangingPunct="1">
              <a:lnSpc>
                <a:spcPct val="90000"/>
              </a:lnSpc>
              <a:defRPr/>
            </a:pPr>
            <a:r>
              <a:rPr lang="en-US" sz="2800">
                <a:cs typeface="+mn-cs"/>
              </a:rPr>
              <a:t>In blind search techniques, such knowledge can be encoded only via state space and operator representation.</a:t>
            </a:r>
          </a:p>
        </p:txBody>
      </p:sp>
      <p:sp>
        <p:nvSpPr>
          <p:cNvPr id="4" name="Slide Number Placeholder 5"/>
          <p:cNvSpPr>
            <a:spLocks noGrp="1"/>
          </p:cNvSpPr>
          <p:nvPr>
            <p:ph type="sldNum" sz="quarter" idx="12"/>
          </p:nvPr>
        </p:nvSpPr>
        <p:spPr/>
        <p:txBody>
          <a:bodyPr/>
          <a:lstStyle/>
          <a:p>
            <a:pPr>
              <a:defRPr/>
            </a:pPr>
            <a:fld id="{E3556D65-B7F0-DA4F-BAF6-EDC934822A76}" type="slidenum">
              <a:rPr lang="en-US">
                <a:solidFill>
                  <a:srgbClr val="333399"/>
                </a:solidFill>
                <a:latin typeface="Arial"/>
                <a:ea typeface="ＭＳ Ｐゴシック"/>
              </a:rPr>
              <a:pPr>
                <a:defRPr/>
              </a:pPr>
              <a:t>5</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402323893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a:defRPr/>
            </a:pPr>
            <a:fld id="{D2F816F3-68CF-B540-A3B7-0FFDA9B1DDE5}" type="slidenum">
              <a:rPr lang="en-US">
                <a:solidFill>
                  <a:srgbClr val="333399"/>
                </a:solidFill>
                <a:latin typeface="Arial"/>
                <a:ea typeface="ＭＳ Ｐゴシック"/>
              </a:rPr>
              <a:pPr>
                <a:defRPr/>
              </a:pPr>
              <a:t>50</a:t>
            </a:fld>
            <a:endParaRPr lang="en-US">
              <a:solidFill>
                <a:srgbClr val="000000"/>
              </a:solidFill>
              <a:latin typeface="Arial"/>
              <a:ea typeface="ＭＳ Ｐゴシック"/>
            </a:endParaRPr>
          </a:p>
        </p:txBody>
      </p:sp>
      <p:pic>
        <p:nvPicPr>
          <p:cNvPr id="61442" name="Picture 2" descr="Map                                                            00000010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55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740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pPr>
              <a:defRPr/>
            </a:pPr>
            <a:fld id="{F6D91728-A68B-E24E-A717-9DE8F71D20F6}" type="slidenum">
              <a:rPr lang="en-US">
                <a:solidFill>
                  <a:srgbClr val="333399"/>
                </a:solidFill>
                <a:latin typeface="Arial"/>
                <a:ea typeface="ＭＳ Ｐゴシック"/>
              </a:rPr>
              <a:pPr>
                <a:defRPr/>
              </a:pPr>
              <a:t>51</a:t>
            </a:fld>
            <a:endParaRPr lang="en-US">
              <a:solidFill>
                <a:srgbClr val="000000"/>
              </a:solidFill>
              <a:latin typeface="Arial"/>
              <a:ea typeface="ＭＳ Ｐゴシック"/>
            </a:endParaRPr>
          </a:p>
        </p:txBody>
      </p:sp>
      <p:pic>
        <p:nvPicPr>
          <p:cNvPr id="62466" name="Picture 2" descr="&#10;Fig 4.2 ab                                                     00000010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93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247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a:defRPr/>
            </a:pPr>
            <a:fld id="{E90F8104-8020-C740-946F-7B283754103D}" type="slidenum">
              <a:rPr lang="en-US">
                <a:solidFill>
                  <a:srgbClr val="333399"/>
                </a:solidFill>
                <a:latin typeface="Arial"/>
                <a:ea typeface="ＭＳ Ｐゴシック"/>
              </a:rPr>
              <a:pPr>
                <a:defRPr/>
              </a:pPr>
              <a:t>52</a:t>
            </a:fld>
            <a:endParaRPr lang="en-US">
              <a:solidFill>
                <a:srgbClr val="000000"/>
              </a:solidFill>
              <a:latin typeface="Arial"/>
              <a:ea typeface="ＭＳ Ｐゴシック"/>
            </a:endParaRPr>
          </a:p>
        </p:txBody>
      </p:sp>
      <p:pic>
        <p:nvPicPr>
          <p:cNvPr id="63490" name="Picture 2" descr=" Fig 4.2 c                                                      00000010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9144000" cy="359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06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j-cs"/>
              </a:rPr>
              <a:t>Examples of heuristics</a:t>
            </a:r>
          </a:p>
        </p:txBody>
      </p:sp>
      <p:sp>
        <p:nvSpPr>
          <p:cNvPr id="125955" name="Rectangle 3"/>
          <p:cNvSpPr>
            <a:spLocks noGrp="1" noChangeArrowheads="1"/>
          </p:cNvSpPr>
          <p:nvPr>
            <p:ph idx="1"/>
          </p:nvPr>
        </p:nvSpPr>
        <p:spPr>
          <a:xfrm>
            <a:off x="685800" y="2057400"/>
            <a:ext cx="7772400" cy="40386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ormAutofit lnSpcReduction="10000"/>
          </a:bodyPr>
          <a:lstStyle/>
          <a:p>
            <a:pPr eaLnBrk="1" hangingPunct="1">
              <a:lnSpc>
                <a:spcPct val="90000"/>
              </a:lnSpc>
              <a:defRPr/>
            </a:pPr>
            <a:r>
              <a:rPr lang="en-US" sz="2800">
                <a:cs typeface="+mn-cs"/>
              </a:rPr>
              <a:t>Travel planning</a:t>
            </a:r>
          </a:p>
          <a:p>
            <a:pPr lvl="1" eaLnBrk="1" hangingPunct="1">
              <a:lnSpc>
                <a:spcPct val="90000"/>
              </a:lnSpc>
              <a:defRPr/>
            </a:pPr>
            <a:r>
              <a:rPr lang="en-US" sz="2400"/>
              <a:t> </a:t>
            </a:r>
            <a:r>
              <a:rPr lang="en-US" sz="2400" b="1"/>
              <a:t>Euclidean distance </a:t>
            </a:r>
            <a:endParaRPr lang="en-US" sz="2400"/>
          </a:p>
          <a:p>
            <a:pPr eaLnBrk="1" hangingPunct="1">
              <a:lnSpc>
                <a:spcPct val="90000"/>
              </a:lnSpc>
              <a:defRPr/>
            </a:pPr>
            <a:r>
              <a:rPr lang="en-US" sz="2800">
                <a:cs typeface="+mn-cs"/>
              </a:rPr>
              <a:t>8-puzzle</a:t>
            </a:r>
          </a:p>
          <a:p>
            <a:pPr lvl="1" eaLnBrk="1" hangingPunct="1">
              <a:lnSpc>
                <a:spcPct val="90000"/>
              </a:lnSpc>
              <a:defRPr/>
            </a:pPr>
            <a:r>
              <a:rPr lang="en-US" sz="2400" b="1"/>
              <a:t>Manhattan distance</a:t>
            </a:r>
          </a:p>
          <a:p>
            <a:pPr lvl="1" eaLnBrk="1" hangingPunct="1">
              <a:lnSpc>
                <a:spcPct val="90000"/>
              </a:lnSpc>
              <a:defRPr/>
            </a:pPr>
            <a:r>
              <a:rPr lang="en-US" sz="2400" b="1"/>
              <a:t>Number of misplaced tiles</a:t>
            </a:r>
          </a:p>
          <a:p>
            <a:pPr eaLnBrk="1" hangingPunct="1">
              <a:lnSpc>
                <a:spcPct val="90000"/>
              </a:lnSpc>
              <a:defRPr/>
            </a:pPr>
            <a:r>
              <a:rPr lang="en-US" sz="2800">
                <a:cs typeface="+mn-cs"/>
              </a:rPr>
              <a:t>Traveling salesman problem</a:t>
            </a:r>
          </a:p>
          <a:p>
            <a:pPr lvl="1" eaLnBrk="1" hangingPunct="1">
              <a:lnSpc>
                <a:spcPct val="90000"/>
              </a:lnSpc>
              <a:defRPr/>
            </a:pPr>
            <a:r>
              <a:rPr lang="en-US" sz="2400" b="1"/>
              <a:t>Minimum spanning tree</a:t>
            </a:r>
          </a:p>
          <a:p>
            <a:pPr lvl="1" eaLnBrk="1" hangingPunct="1">
              <a:lnSpc>
                <a:spcPct val="90000"/>
              </a:lnSpc>
              <a:buFont typeface="Wingdings" charset="0"/>
              <a:buNone/>
              <a:defRPr/>
            </a:pPr>
            <a:endParaRPr lang="en-US" sz="2400"/>
          </a:p>
          <a:p>
            <a:pPr eaLnBrk="1" hangingPunct="1">
              <a:lnSpc>
                <a:spcPct val="90000"/>
              </a:lnSpc>
              <a:buFont typeface="Wingdings" charset="0"/>
              <a:buNone/>
              <a:defRPr/>
            </a:pPr>
            <a:r>
              <a:rPr lang="en-US" sz="2800">
                <a:cs typeface="+mn-cs"/>
              </a:rPr>
              <a:t>	Where do heuristics come from?</a:t>
            </a:r>
          </a:p>
        </p:txBody>
      </p:sp>
      <p:sp>
        <p:nvSpPr>
          <p:cNvPr id="4" name="Slide Number Placeholder 5"/>
          <p:cNvSpPr>
            <a:spLocks noGrp="1"/>
          </p:cNvSpPr>
          <p:nvPr>
            <p:ph type="sldNum" sz="quarter" idx="12"/>
          </p:nvPr>
        </p:nvSpPr>
        <p:spPr/>
        <p:txBody>
          <a:bodyPr/>
          <a:lstStyle/>
          <a:p>
            <a:pPr>
              <a:defRPr/>
            </a:pPr>
            <a:fld id="{92A51A9C-0C49-F047-AB11-987B2CB1166D}" type="slidenum">
              <a:rPr lang="en-US">
                <a:solidFill>
                  <a:srgbClr val="333399"/>
                </a:solidFill>
                <a:latin typeface="Arial"/>
                <a:ea typeface="ＭＳ Ｐゴシック"/>
              </a:rPr>
              <a:pPr>
                <a:defRPr/>
              </a:pPr>
              <a:t>6</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22933497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150938" y="617538"/>
            <a:ext cx="7993062" cy="11430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ormAutofit/>
          </a:bodyPr>
          <a:lstStyle/>
          <a:p>
            <a:pPr eaLnBrk="1" hangingPunct="1">
              <a:defRPr/>
            </a:pPr>
            <a:r>
              <a:rPr lang="en-US">
                <a:cs typeface="+mj-cs"/>
              </a:rPr>
              <a:t>Heuristics from relaxed models</a:t>
            </a:r>
          </a:p>
        </p:txBody>
      </p:sp>
      <p:sp>
        <p:nvSpPr>
          <p:cNvPr id="126979" name="Rectangle 3"/>
          <p:cNvSpPr>
            <a:spLocks noGrp="1" noChangeArrowheads="1"/>
          </p:cNvSpPr>
          <p:nvPr>
            <p:ph idx="1"/>
          </p:nvPr>
        </p:nvSpPr>
        <p:spPr>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a:cs typeface="+mn-cs"/>
              </a:rPr>
              <a:t>Heuristics can be generated via simplified models of the problem</a:t>
            </a:r>
          </a:p>
          <a:p>
            <a:pPr eaLnBrk="1" hangingPunct="1">
              <a:buFont typeface="Wingdings" charset="0"/>
              <a:buNone/>
              <a:defRPr/>
            </a:pPr>
            <a:endParaRPr lang="en-US" sz="800">
              <a:cs typeface="+mn-cs"/>
            </a:endParaRPr>
          </a:p>
          <a:p>
            <a:pPr eaLnBrk="1" hangingPunct="1">
              <a:defRPr/>
            </a:pPr>
            <a:r>
              <a:rPr lang="en-US">
                <a:cs typeface="+mn-cs"/>
              </a:rPr>
              <a:t>Simplification can be modeled as deleting constraints on operators</a:t>
            </a:r>
          </a:p>
          <a:p>
            <a:pPr eaLnBrk="1" hangingPunct="1">
              <a:buFont typeface="Wingdings" charset="0"/>
              <a:buNone/>
              <a:defRPr/>
            </a:pPr>
            <a:endParaRPr lang="en-US" sz="800">
              <a:cs typeface="+mn-cs"/>
            </a:endParaRPr>
          </a:p>
          <a:p>
            <a:pPr eaLnBrk="1" hangingPunct="1">
              <a:defRPr/>
            </a:pPr>
            <a:r>
              <a:rPr lang="en-US">
                <a:cs typeface="+mn-cs"/>
              </a:rPr>
              <a:t>Key property: Heuristic value can be calculated efficiently</a:t>
            </a:r>
          </a:p>
        </p:txBody>
      </p:sp>
      <p:sp>
        <p:nvSpPr>
          <p:cNvPr id="4" name="Slide Number Placeholder 5"/>
          <p:cNvSpPr>
            <a:spLocks noGrp="1"/>
          </p:cNvSpPr>
          <p:nvPr>
            <p:ph type="sldNum" sz="quarter" idx="12"/>
          </p:nvPr>
        </p:nvSpPr>
        <p:spPr/>
        <p:txBody>
          <a:bodyPr/>
          <a:lstStyle/>
          <a:p>
            <a:pPr>
              <a:defRPr/>
            </a:pPr>
            <a:fld id="{1454822C-A0C1-0942-96B8-2306EFF4BF83}" type="slidenum">
              <a:rPr lang="en-US">
                <a:solidFill>
                  <a:srgbClr val="333399"/>
                </a:solidFill>
                <a:latin typeface="Arial"/>
                <a:ea typeface="ＭＳ Ｐゴシック"/>
              </a:rPr>
              <a:pPr>
                <a:defRPr/>
              </a:pPr>
              <a:t>7</a:t>
            </a:fld>
            <a:endParaRPr lang="en-US">
              <a:solidFill>
                <a:srgbClr val="000000"/>
              </a:solidFill>
              <a:latin typeface="Arial"/>
              <a:ea typeface="ＭＳ Ｐゴシック"/>
            </a:endParaRPr>
          </a:p>
        </p:txBody>
      </p:sp>
    </p:spTree>
    <p:extLst>
      <p:ext uri="{BB962C8B-B14F-4D97-AF65-F5344CB8AC3E}">
        <p14:creationId xmlns:p14="http://schemas.microsoft.com/office/powerpoint/2010/main" val="514799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150938" y="617538"/>
            <a:ext cx="7993062" cy="1143000"/>
          </a:xfrm>
          <a:extLst>
            <a:ext uri="{91240B29-F687-4f45-9708-019B960494DF}">
              <a14:hiddenLine xmlns:a14="http://schemas.microsoft.com/office/drawing/2010/main" xmlns="" w="12700">
                <a:solidFill>
                  <a:schemeClr val="tx1"/>
                </a:solidFill>
                <a:miter lim="800000"/>
                <a:headEnd/>
                <a:tailEnd/>
              </a14:hiddenLine>
            </a:ext>
          </a:extLst>
        </p:spPr>
        <p:txBody>
          <a:bodyPr lIns="90487" tIns="44450" rIns="90487" bIns="44450">
            <a:normAutofit/>
          </a:bodyPr>
          <a:lstStyle/>
          <a:p>
            <a:pPr eaLnBrk="1" hangingPunct="1">
              <a:defRPr/>
            </a:pPr>
            <a:r>
              <a:rPr lang="en-US" dirty="0">
                <a:cs typeface="+mj-cs"/>
              </a:rPr>
              <a:t>Distance Measures</a:t>
            </a:r>
          </a:p>
        </p:txBody>
      </p:sp>
      <p:sp>
        <p:nvSpPr>
          <p:cNvPr id="4" name="Slide Number Placeholder 5"/>
          <p:cNvSpPr>
            <a:spLocks noGrp="1"/>
          </p:cNvSpPr>
          <p:nvPr>
            <p:ph type="sldNum" sz="quarter" idx="12"/>
          </p:nvPr>
        </p:nvSpPr>
        <p:spPr/>
        <p:txBody>
          <a:bodyPr/>
          <a:lstStyle/>
          <a:p>
            <a:pPr>
              <a:defRPr/>
            </a:pPr>
            <a:fld id="{1454822C-A0C1-0942-96B8-2306EFF4BF83}" type="slidenum">
              <a:rPr lang="en-US">
                <a:solidFill>
                  <a:srgbClr val="333399"/>
                </a:solidFill>
                <a:latin typeface="Arial"/>
                <a:ea typeface="ＭＳ Ｐゴシック"/>
              </a:rPr>
              <a:pPr>
                <a:defRPr/>
              </a:pPr>
              <a:t>8</a:t>
            </a:fld>
            <a:endParaRPr lang="en-US">
              <a:solidFill>
                <a:srgbClr val="000000"/>
              </a:solidFill>
              <a:latin typeface="Arial"/>
              <a:ea typeface="ＭＳ Ｐゴシック"/>
            </a:endParaRPr>
          </a:p>
        </p:txBody>
      </p:sp>
      <p:pic>
        <p:nvPicPr>
          <p:cNvPr id="8" name="Picture 7" descr="A diagram of a compass&#10;&#10;Description automatically generated with medium confidence">
            <a:extLst>
              <a:ext uri="{FF2B5EF4-FFF2-40B4-BE49-F238E27FC236}">
                <a16:creationId xmlns:a16="http://schemas.microsoft.com/office/drawing/2014/main" id="{FC6382CA-C947-4AC8-B0FB-BFD06BD98426}"/>
              </a:ext>
            </a:extLst>
          </p:cNvPr>
          <p:cNvPicPr>
            <a:picLocks noChangeAspect="1"/>
          </p:cNvPicPr>
          <p:nvPr/>
        </p:nvPicPr>
        <p:blipFill>
          <a:blip r:embed="rId2"/>
          <a:stretch>
            <a:fillRect/>
          </a:stretch>
        </p:blipFill>
        <p:spPr>
          <a:xfrm>
            <a:off x="1067538" y="1637402"/>
            <a:ext cx="7339615" cy="2379259"/>
          </a:xfrm>
          <a:prstGeom prst="rect">
            <a:avLst/>
          </a:prstGeom>
        </p:spPr>
      </p:pic>
      <p:pic>
        <p:nvPicPr>
          <p:cNvPr id="11" name="Picture 10" descr="Diagram&#10;&#10;Description automatically generated">
            <a:extLst>
              <a:ext uri="{FF2B5EF4-FFF2-40B4-BE49-F238E27FC236}">
                <a16:creationId xmlns:a16="http://schemas.microsoft.com/office/drawing/2014/main" id="{8F5F862B-29F6-4383-AE31-86B6FFDD56CC}"/>
              </a:ext>
            </a:extLst>
          </p:cNvPr>
          <p:cNvPicPr>
            <a:picLocks noChangeAspect="1"/>
          </p:cNvPicPr>
          <p:nvPr/>
        </p:nvPicPr>
        <p:blipFill>
          <a:blip r:embed="rId3"/>
          <a:stretch>
            <a:fillRect/>
          </a:stretch>
        </p:blipFill>
        <p:spPr>
          <a:xfrm>
            <a:off x="849097" y="4404369"/>
            <a:ext cx="4462952" cy="1836093"/>
          </a:xfrm>
          <a:prstGeom prst="rect">
            <a:avLst/>
          </a:prstGeom>
        </p:spPr>
      </p:pic>
      <p:pic>
        <p:nvPicPr>
          <p:cNvPr id="13" name="Picture 12" descr="A picture containing text, clock&#10;&#10;Description automatically generated">
            <a:extLst>
              <a:ext uri="{FF2B5EF4-FFF2-40B4-BE49-F238E27FC236}">
                <a16:creationId xmlns:a16="http://schemas.microsoft.com/office/drawing/2014/main" id="{A66E2D75-988E-4C92-9D88-8796E8BC777F}"/>
              </a:ext>
            </a:extLst>
          </p:cNvPr>
          <p:cNvPicPr>
            <a:picLocks noChangeAspect="1"/>
          </p:cNvPicPr>
          <p:nvPr/>
        </p:nvPicPr>
        <p:blipFill rotWithShape="1">
          <a:blip r:embed="rId4"/>
          <a:srcRect r="46541"/>
          <a:stretch/>
        </p:blipFill>
        <p:spPr>
          <a:xfrm>
            <a:off x="5876270" y="4253485"/>
            <a:ext cx="2607076" cy="2019300"/>
          </a:xfrm>
          <a:prstGeom prst="rect">
            <a:avLst/>
          </a:prstGeom>
        </p:spPr>
      </p:pic>
    </p:spTree>
    <p:extLst>
      <p:ext uri="{BB962C8B-B14F-4D97-AF65-F5344CB8AC3E}">
        <p14:creationId xmlns:p14="http://schemas.microsoft.com/office/powerpoint/2010/main" val="1499003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150938" y="617538"/>
            <a:ext cx="7993062" cy="1143000"/>
          </a:xfrm>
          <a:extLst>
            <a:ext uri="{91240B29-F687-4f45-9708-019B960494DF}">
              <a14:hiddenLine xmlns="" xmlns:a14="http://schemas.microsoft.com/office/drawing/2010/main" w="12700">
                <a:solidFill>
                  <a:schemeClr val="tx1"/>
                </a:solidFill>
                <a:miter lim="800000"/>
                <a:headEnd/>
                <a:tailEnd/>
              </a14:hiddenLine>
            </a:ext>
          </a:extLst>
        </p:spPr>
        <p:txBody>
          <a:bodyPr lIns="90487" tIns="44450" rIns="90487" bIns="44450">
            <a:normAutofit/>
          </a:bodyPr>
          <a:lstStyle/>
          <a:p>
            <a:pPr eaLnBrk="1" hangingPunct="1">
              <a:defRPr/>
            </a:pPr>
            <a:r>
              <a:rPr lang="en-US" dirty="0">
                <a:cs typeface="+mj-cs"/>
              </a:rPr>
              <a:t>Distance Measures</a:t>
            </a:r>
          </a:p>
        </p:txBody>
      </p:sp>
      <p:sp>
        <p:nvSpPr>
          <p:cNvPr id="4" name="Slide Number Placeholder 5"/>
          <p:cNvSpPr>
            <a:spLocks noGrp="1"/>
          </p:cNvSpPr>
          <p:nvPr>
            <p:ph type="sldNum" sz="quarter" idx="12"/>
          </p:nvPr>
        </p:nvSpPr>
        <p:spPr/>
        <p:txBody>
          <a:bodyPr/>
          <a:lstStyle/>
          <a:p>
            <a:pPr>
              <a:defRPr/>
            </a:pPr>
            <a:fld id="{1454822C-A0C1-0942-96B8-2306EFF4BF83}" type="slidenum">
              <a:rPr lang="en-US">
                <a:solidFill>
                  <a:srgbClr val="333399"/>
                </a:solidFill>
                <a:latin typeface="Arial"/>
                <a:ea typeface="ＭＳ Ｐゴシック"/>
              </a:rPr>
              <a:pPr>
                <a:defRPr/>
              </a:pPr>
              <a:t>9</a:t>
            </a:fld>
            <a:endParaRPr lang="en-US">
              <a:solidFill>
                <a:srgbClr val="000000"/>
              </a:solidFill>
              <a:latin typeface="Arial"/>
              <a:ea typeface="ＭＳ Ｐゴシック"/>
            </a:endParaRPr>
          </a:p>
        </p:txBody>
      </p:sp>
      <p:graphicFrame>
        <p:nvGraphicFramePr>
          <p:cNvPr id="7" name="Table 6">
            <a:extLst>
              <a:ext uri="{FF2B5EF4-FFF2-40B4-BE49-F238E27FC236}">
                <a16:creationId xmlns:a16="http://schemas.microsoft.com/office/drawing/2014/main" id="{1CECF452-0D32-4684-AB7C-5CC82D7C9731}"/>
              </a:ext>
            </a:extLst>
          </p:cNvPr>
          <p:cNvGraphicFramePr>
            <a:graphicFrameLocks noGrp="1"/>
          </p:cNvGraphicFramePr>
          <p:nvPr>
            <p:extLst>
              <p:ext uri="{D42A27DB-BD31-4B8C-83A1-F6EECF244321}">
                <p14:modId xmlns:p14="http://schemas.microsoft.com/office/powerpoint/2010/main" val="4213764835"/>
              </p:ext>
            </p:extLst>
          </p:nvPr>
        </p:nvGraphicFramePr>
        <p:xfrm>
          <a:off x="2907437" y="1711437"/>
          <a:ext cx="979503" cy="1112520"/>
        </p:xfrm>
        <a:graphic>
          <a:graphicData uri="http://schemas.openxmlformats.org/drawingml/2006/table">
            <a:tbl>
              <a:tblPr firstRow="1" bandRow="1">
                <a:tableStyleId>{5C22544A-7EE6-4342-B048-85BDC9FD1C3A}</a:tableStyleId>
              </a:tblPr>
              <a:tblGrid>
                <a:gridCol w="326501">
                  <a:extLst>
                    <a:ext uri="{9D8B030D-6E8A-4147-A177-3AD203B41FA5}">
                      <a16:colId xmlns:a16="http://schemas.microsoft.com/office/drawing/2014/main" val="810683376"/>
                    </a:ext>
                  </a:extLst>
                </a:gridCol>
                <a:gridCol w="324528">
                  <a:extLst>
                    <a:ext uri="{9D8B030D-6E8A-4147-A177-3AD203B41FA5}">
                      <a16:colId xmlns:a16="http://schemas.microsoft.com/office/drawing/2014/main" val="454506933"/>
                    </a:ext>
                  </a:extLst>
                </a:gridCol>
                <a:gridCol w="328474">
                  <a:extLst>
                    <a:ext uri="{9D8B030D-6E8A-4147-A177-3AD203B41FA5}">
                      <a16:colId xmlns:a16="http://schemas.microsoft.com/office/drawing/2014/main" val="223271572"/>
                    </a:ext>
                  </a:extLst>
                </a:gridCol>
              </a:tblGrid>
              <a:tr h="370840">
                <a:tc>
                  <a:txBody>
                    <a:bodyPr/>
                    <a:lstStyle/>
                    <a:p>
                      <a:r>
                        <a:rPr lang="en-CA" dirty="0"/>
                        <a:t>2</a:t>
                      </a:r>
                    </a:p>
                  </a:txBody>
                  <a:tcPr/>
                </a:tc>
                <a:tc>
                  <a:txBody>
                    <a:bodyPr/>
                    <a:lstStyle/>
                    <a:p>
                      <a:r>
                        <a:rPr lang="en-CA" dirty="0"/>
                        <a:t>1</a:t>
                      </a:r>
                    </a:p>
                  </a:txBody>
                  <a:tcPr/>
                </a:tc>
                <a:tc>
                  <a:txBody>
                    <a:bodyPr/>
                    <a:lstStyle/>
                    <a:p>
                      <a:r>
                        <a:rPr lang="en-CA" dirty="0"/>
                        <a:t>3</a:t>
                      </a:r>
                    </a:p>
                  </a:txBody>
                  <a:tcPr/>
                </a:tc>
                <a:extLst>
                  <a:ext uri="{0D108BD9-81ED-4DB2-BD59-A6C34878D82A}">
                    <a16:rowId xmlns:a16="http://schemas.microsoft.com/office/drawing/2014/main" val="1970023749"/>
                  </a:ext>
                </a:extLst>
              </a:tr>
              <a:tr h="370840">
                <a:tc>
                  <a:txBody>
                    <a:bodyPr/>
                    <a:lstStyle/>
                    <a:p>
                      <a:r>
                        <a:rPr lang="en-CA" dirty="0"/>
                        <a:t>5</a:t>
                      </a:r>
                    </a:p>
                  </a:txBody>
                  <a:tcPr/>
                </a:tc>
                <a:tc>
                  <a:txBody>
                    <a:bodyPr/>
                    <a:lstStyle/>
                    <a:p>
                      <a:r>
                        <a:rPr lang="en-CA" dirty="0"/>
                        <a:t>4</a:t>
                      </a:r>
                    </a:p>
                  </a:txBody>
                  <a:tcPr/>
                </a:tc>
                <a:tc>
                  <a:txBody>
                    <a:bodyPr/>
                    <a:lstStyle/>
                    <a:p>
                      <a:endParaRPr lang="en-CA" dirty="0"/>
                    </a:p>
                  </a:txBody>
                  <a:tcPr/>
                </a:tc>
                <a:extLst>
                  <a:ext uri="{0D108BD9-81ED-4DB2-BD59-A6C34878D82A}">
                    <a16:rowId xmlns:a16="http://schemas.microsoft.com/office/drawing/2014/main" val="2591359776"/>
                  </a:ext>
                </a:extLst>
              </a:tr>
              <a:tr h="370840">
                <a:tc>
                  <a:txBody>
                    <a:bodyPr/>
                    <a:lstStyle/>
                    <a:p>
                      <a:r>
                        <a:rPr lang="en-CA" dirty="0"/>
                        <a:t>6</a:t>
                      </a:r>
                    </a:p>
                  </a:txBody>
                  <a:tcPr/>
                </a:tc>
                <a:tc>
                  <a:txBody>
                    <a:bodyPr/>
                    <a:lstStyle/>
                    <a:p>
                      <a:r>
                        <a:rPr lang="en-CA" dirty="0"/>
                        <a:t>7</a:t>
                      </a:r>
                    </a:p>
                  </a:txBody>
                  <a:tcPr/>
                </a:tc>
                <a:tc>
                  <a:txBody>
                    <a:bodyPr/>
                    <a:lstStyle/>
                    <a:p>
                      <a:r>
                        <a:rPr lang="en-CA" dirty="0"/>
                        <a:t>8</a:t>
                      </a:r>
                    </a:p>
                  </a:txBody>
                  <a:tcPr/>
                </a:tc>
                <a:extLst>
                  <a:ext uri="{0D108BD9-81ED-4DB2-BD59-A6C34878D82A}">
                    <a16:rowId xmlns:a16="http://schemas.microsoft.com/office/drawing/2014/main" val="3967087839"/>
                  </a:ext>
                </a:extLst>
              </a:tr>
            </a:tbl>
          </a:graphicData>
        </a:graphic>
      </p:graphicFrame>
      <p:graphicFrame>
        <p:nvGraphicFramePr>
          <p:cNvPr id="10" name="Table 9">
            <a:extLst>
              <a:ext uri="{FF2B5EF4-FFF2-40B4-BE49-F238E27FC236}">
                <a16:creationId xmlns:a16="http://schemas.microsoft.com/office/drawing/2014/main" id="{4C514E1B-995B-405F-A22C-B4B6FCE6C206}"/>
              </a:ext>
            </a:extLst>
          </p:cNvPr>
          <p:cNvGraphicFramePr>
            <a:graphicFrameLocks noGrp="1"/>
          </p:cNvGraphicFramePr>
          <p:nvPr>
            <p:extLst>
              <p:ext uri="{D42A27DB-BD31-4B8C-83A1-F6EECF244321}">
                <p14:modId xmlns:p14="http://schemas.microsoft.com/office/powerpoint/2010/main" val="3189890335"/>
              </p:ext>
            </p:extLst>
          </p:nvPr>
        </p:nvGraphicFramePr>
        <p:xfrm>
          <a:off x="5190479" y="1711437"/>
          <a:ext cx="979503" cy="1112520"/>
        </p:xfrm>
        <a:graphic>
          <a:graphicData uri="http://schemas.openxmlformats.org/drawingml/2006/table">
            <a:tbl>
              <a:tblPr firstRow="1" bandRow="1">
                <a:tableStyleId>{073A0DAA-6AF3-43AB-8588-CEC1D06C72B9}</a:tableStyleId>
              </a:tblPr>
              <a:tblGrid>
                <a:gridCol w="326501">
                  <a:extLst>
                    <a:ext uri="{9D8B030D-6E8A-4147-A177-3AD203B41FA5}">
                      <a16:colId xmlns:a16="http://schemas.microsoft.com/office/drawing/2014/main" val="810683376"/>
                    </a:ext>
                  </a:extLst>
                </a:gridCol>
                <a:gridCol w="324528">
                  <a:extLst>
                    <a:ext uri="{9D8B030D-6E8A-4147-A177-3AD203B41FA5}">
                      <a16:colId xmlns:a16="http://schemas.microsoft.com/office/drawing/2014/main" val="454506933"/>
                    </a:ext>
                  </a:extLst>
                </a:gridCol>
                <a:gridCol w="328474">
                  <a:extLst>
                    <a:ext uri="{9D8B030D-6E8A-4147-A177-3AD203B41FA5}">
                      <a16:colId xmlns:a16="http://schemas.microsoft.com/office/drawing/2014/main" val="223271572"/>
                    </a:ext>
                  </a:extLst>
                </a:gridCol>
              </a:tblGrid>
              <a:tr h="370840">
                <a:tc>
                  <a:txBody>
                    <a:bodyPr/>
                    <a:lstStyle/>
                    <a:p>
                      <a:r>
                        <a:rPr lang="en-CA" dirty="0"/>
                        <a:t>1</a:t>
                      </a:r>
                    </a:p>
                  </a:txBody>
                  <a:tcPr/>
                </a:tc>
                <a:tc>
                  <a:txBody>
                    <a:bodyPr/>
                    <a:lstStyle/>
                    <a:p>
                      <a:r>
                        <a:rPr lang="en-CA" dirty="0"/>
                        <a:t>2</a:t>
                      </a:r>
                    </a:p>
                  </a:txBody>
                  <a:tcPr/>
                </a:tc>
                <a:tc>
                  <a:txBody>
                    <a:bodyPr/>
                    <a:lstStyle/>
                    <a:p>
                      <a:r>
                        <a:rPr lang="en-CA" dirty="0"/>
                        <a:t>3</a:t>
                      </a:r>
                    </a:p>
                  </a:txBody>
                  <a:tcPr/>
                </a:tc>
                <a:extLst>
                  <a:ext uri="{0D108BD9-81ED-4DB2-BD59-A6C34878D82A}">
                    <a16:rowId xmlns:a16="http://schemas.microsoft.com/office/drawing/2014/main" val="1970023749"/>
                  </a:ext>
                </a:extLst>
              </a:tr>
              <a:tr h="370840">
                <a:tc>
                  <a:txBody>
                    <a:bodyPr/>
                    <a:lstStyle/>
                    <a:p>
                      <a:r>
                        <a:rPr lang="en-CA" dirty="0"/>
                        <a:t>4</a:t>
                      </a:r>
                    </a:p>
                  </a:txBody>
                  <a:tcPr/>
                </a:tc>
                <a:tc>
                  <a:txBody>
                    <a:bodyPr/>
                    <a:lstStyle/>
                    <a:p>
                      <a:r>
                        <a:rPr lang="en-CA" dirty="0"/>
                        <a:t>5</a:t>
                      </a:r>
                    </a:p>
                  </a:txBody>
                  <a:tcPr/>
                </a:tc>
                <a:tc>
                  <a:txBody>
                    <a:bodyPr/>
                    <a:lstStyle/>
                    <a:p>
                      <a:r>
                        <a:rPr lang="en-CA" dirty="0"/>
                        <a:t>6</a:t>
                      </a:r>
                    </a:p>
                  </a:txBody>
                  <a:tcPr/>
                </a:tc>
                <a:extLst>
                  <a:ext uri="{0D108BD9-81ED-4DB2-BD59-A6C34878D82A}">
                    <a16:rowId xmlns:a16="http://schemas.microsoft.com/office/drawing/2014/main" val="2591359776"/>
                  </a:ext>
                </a:extLst>
              </a:tr>
              <a:tr h="370840">
                <a:tc>
                  <a:txBody>
                    <a:bodyPr/>
                    <a:lstStyle/>
                    <a:p>
                      <a:r>
                        <a:rPr lang="en-CA" dirty="0"/>
                        <a:t>7</a:t>
                      </a:r>
                    </a:p>
                  </a:txBody>
                  <a:tcPr/>
                </a:tc>
                <a:tc>
                  <a:txBody>
                    <a:bodyPr/>
                    <a:lstStyle/>
                    <a:p>
                      <a:r>
                        <a:rPr lang="en-CA" dirty="0"/>
                        <a:t>8</a:t>
                      </a:r>
                    </a:p>
                  </a:txBody>
                  <a:tcPr/>
                </a:tc>
                <a:tc>
                  <a:txBody>
                    <a:bodyPr/>
                    <a:lstStyle/>
                    <a:p>
                      <a:endParaRPr lang="en-CA" dirty="0"/>
                    </a:p>
                  </a:txBody>
                  <a:tcPr/>
                </a:tc>
                <a:extLst>
                  <a:ext uri="{0D108BD9-81ED-4DB2-BD59-A6C34878D82A}">
                    <a16:rowId xmlns:a16="http://schemas.microsoft.com/office/drawing/2014/main" val="3967087839"/>
                  </a:ext>
                </a:extLst>
              </a:tr>
            </a:tbl>
          </a:graphicData>
        </a:graphic>
      </p:graphicFrame>
      <p:graphicFrame>
        <p:nvGraphicFramePr>
          <p:cNvPr id="2" name="Table 2">
            <a:extLst>
              <a:ext uri="{FF2B5EF4-FFF2-40B4-BE49-F238E27FC236}">
                <a16:creationId xmlns:a16="http://schemas.microsoft.com/office/drawing/2014/main" id="{0C5DB9C2-03B9-4E3E-B8F1-18D2D961C57C}"/>
              </a:ext>
            </a:extLst>
          </p:cNvPr>
          <p:cNvGraphicFramePr>
            <a:graphicFrameLocks noGrp="1"/>
          </p:cNvGraphicFramePr>
          <p:nvPr>
            <p:extLst>
              <p:ext uri="{D42A27DB-BD31-4B8C-83A1-F6EECF244321}">
                <p14:modId xmlns:p14="http://schemas.microsoft.com/office/powerpoint/2010/main" val="4278292009"/>
              </p:ext>
            </p:extLst>
          </p:nvPr>
        </p:nvGraphicFramePr>
        <p:xfrm>
          <a:off x="3054304" y="3050561"/>
          <a:ext cx="5418664" cy="741680"/>
        </p:xfrm>
        <a:graphic>
          <a:graphicData uri="http://schemas.openxmlformats.org/drawingml/2006/table">
            <a:tbl>
              <a:tblPr firstRow="1" bandRow="1">
                <a:tableStyleId>{6E25E649-3F16-4E02-A733-19D2CDBF48F0}</a:tableStyleId>
              </a:tblPr>
              <a:tblGrid>
                <a:gridCol w="677333">
                  <a:extLst>
                    <a:ext uri="{9D8B030D-6E8A-4147-A177-3AD203B41FA5}">
                      <a16:colId xmlns:a16="http://schemas.microsoft.com/office/drawing/2014/main" val="1926493958"/>
                    </a:ext>
                  </a:extLst>
                </a:gridCol>
                <a:gridCol w="677333">
                  <a:extLst>
                    <a:ext uri="{9D8B030D-6E8A-4147-A177-3AD203B41FA5}">
                      <a16:colId xmlns:a16="http://schemas.microsoft.com/office/drawing/2014/main" val="1710642979"/>
                    </a:ext>
                  </a:extLst>
                </a:gridCol>
                <a:gridCol w="677333">
                  <a:extLst>
                    <a:ext uri="{9D8B030D-6E8A-4147-A177-3AD203B41FA5}">
                      <a16:colId xmlns:a16="http://schemas.microsoft.com/office/drawing/2014/main" val="972020123"/>
                    </a:ext>
                  </a:extLst>
                </a:gridCol>
                <a:gridCol w="677333">
                  <a:extLst>
                    <a:ext uri="{9D8B030D-6E8A-4147-A177-3AD203B41FA5}">
                      <a16:colId xmlns:a16="http://schemas.microsoft.com/office/drawing/2014/main" val="655184143"/>
                    </a:ext>
                  </a:extLst>
                </a:gridCol>
                <a:gridCol w="677333">
                  <a:extLst>
                    <a:ext uri="{9D8B030D-6E8A-4147-A177-3AD203B41FA5}">
                      <a16:colId xmlns:a16="http://schemas.microsoft.com/office/drawing/2014/main" val="1878491315"/>
                    </a:ext>
                  </a:extLst>
                </a:gridCol>
                <a:gridCol w="677333">
                  <a:extLst>
                    <a:ext uri="{9D8B030D-6E8A-4147-A177-3AD203B41FA5}">
                      <a16:colId xmlns:a16="http://schemas.microsoft.com/office/drawing/2014/main" val="948877978"/>
                    </a:ext>
                  </a:extLst>
                </a:gridCol>
                <a:gridCol w="677333">
                  <a:extLst>
                    <a:ext uri="{9D8B030D-6E8A-4147-A177-3AD203B41FA5}">
                      <a16:colId xmlns:a16="http://schemas.microsoft.com/office/drawing/2014/main" val="2626389908"/>
                    </a:ext>
                  </a:extLst>
                </a:gridCol>
                <a:gridCol w="677333">
                  <a:extLst>
                    <a:ext uri="{9D8B030D-6E8A-4147-A177-3AD203B41FA5}">
                      <a16:colId xmlns:a16="http://schemas.microsoft.com/office/drawing/2014/main" val="2323024323"/>
                    </a:ext>
                  </a:extLst>
                </a:gridCol>
              </a:tblGrid>
              <a:tr h="370840">
                <a:tc>
                  <a:txBody>
                    <a:bodyPr/>
                    <a:lstStyle/>
                    <a:p>
                      <a:r>
                        <a:rPr lang="en-CA" dirty="0"/>
                        <a:t>1</a:t>
                      </a:r>
                    </a:p>
                  </a:txBody>
                  <a:tcPr/>
                </a:tc>
                <a:tc>
                  <a:txBody>
                    <a:bodyPr/>
                    <a:lstStyle/>
                    <a:p>
                      <a:r>
                        <a:rPr lang="en-CA" dirty="0"/>
                        <a:t>2</a:t>
                      </a:r>
                    </a:p>
                  </a:txBody>
                  <a:tcPr/>
                </a:tc>
                <a:tc>
                  <a:txBody>
                    <a:bodyPr/>
                    <a:lstStyle/>
                    <a:p>
                      <a:r>
                        <a:rPr lang="en-CA" dirty="0"/>
                        <a:t>3</a:t>
                      </a:r>
                    </a:p>
                  </a:txBody>
                  <a:tcPr/>
                </a:tc>
                <a:tc>
                  <a:txBody>
                    <a:bodyPr/>
                    <a:lstStyle/>
                    <a:p>
                      <a:r>
                        <a:rPr lang="en-CA" dirty="0"/>
                        <a:t>4</a:t>
                      </a:r>
                    </a:p>
                  </a:txBody>
                  <a:tcPr/>
                </a:tc>
                <a:tc>
                  <a:txBody>
                    <a:bodyPr/>
                    <a:lstStyle/>
                    <a:p>
                      <a:r>
                        <a:rPr lang="en-CA" dirty="0"/>
                        <a:t>5</a:t>
                      </a:r>
                    </a:p>
                  </a:txBody>
                  <a:tcPr/>
                </a:tc>
                <a:tc>
                  <a:txBody>
                    <a:bodyPr/>
                    <a:lstStyle/>
                    <a:p>
                      <a:r>
                        <a:rPr lang="en-CA" dirty="0"/>
                        <a:t>6</a:t>
                      </a:r>
                    </a:p>
                  </a:txBody>
                  <a:tcPr/>
                </a:tc>
                <a:tc>
                  <a:txBody>
                    <a:bodyPr/>
                    <a:lstStyle/>
                    <a:p>
                      <a:r>
                        <a:rPr lang="en-CA" dirty="0"/>
                        <a:t>7</a:t>
                      </a:r>
                    </a:p>
                  </a:txBody>
                  <a:tcPr/>
                </a:tc>
                <a:tc>
                  <a:txBody>
                    <a:bodyPr/>
                    <a:lstStyle/>
                    <a:p>
                      <a:r>
                        <a:rPr lang="en-CA" dirty="0"/>
                        <a:t>8</a:t>
                      </a:r>
                    </a:p>
                  </a:txBody>
                  <a:tcPr/>
                </a:tc>
                <a:extLst>
                  <a:ext uri="{0D108BD9-81ED-4DB2-BD59-A6C34878D82A}">
                    <a16:rowId xmlns:a16="http://schemas.microsoft.com/office/drawing/2014/main" val="1871261611"/>
                  </a:ext>
                </a:extLst>
              </a:tr>
              <a:tr h="370840">
                <a:tc>
                  <a:txBody>
                    <a:bodyPr/>
                    <a:lstStyle/>
                    <a:p>
                      <a:r>
                        <a:rPr lang="en-CA" dirty="0"/>
                        <a:t>1</a:t>
                      </a:r>
                    </a:p>
                  </a:txBody>
                  <a:tcPr/>
                </a:tc>
                <a:tc>
                  <a:txBody>
                    <a:bodyPr/>
                    <a:lstStyle/>
                    <a:p>
                      <a:r>
                        <a:rPr lang="en-CA" dirty="0"/>
                        <a:t>1</a:t>
                      </a:r>
                    </a:p>
                  </a:txBody>
                  <a:tcPr/>
                </a:tc>
                <a:tc>
                  <a:txBody>
                    <a:bodyPr/>
                    <a:lstStyle/>
                    <a:p>
                      <a:r>
                        <a:rPr lang="en-CA" dirty="0"/>
                        <a:t>0</a:t>
                      </a:r>
                    </a:p>
                  </a:txBody>
                  <a:tcPr/>
                </a:tc>
                <a:tc>
                  <a:txBody>
                    <a:bodyPr/>
                    <a:lstStyle/>
                    <a:p>
                      <a:r>
                        <a:rPr lang="en-CA" dirty="0"/>
                        <a:t>1</a:t>
                      </a:r>
                    </a:p>
                  </a:txBody>
                  <a:tcPr/>
                </a:tc>
                <a:tc>
                  <a:txBody>
                    <a:bodyPr/>
                    <a:lstStyle/>
                    <a:p>
                      <a:r>
                        <a:rPr lang="en-CA" dirty="0"/>
                        <a:t>1</a:t>
                      </a:r>
                    </a:p>
                  </a:txBody>
                  <a:tcPr/>
                </a:tc>
                <a:tc>
                  <a:txBody>
                    <a:bodyPr/>
                    <a:lstStyle/>
                    <a:p>
                      <a:r>
                        <a:rPr lang="en-CA" dirty="0"/>
                        <a:t>3</a:t>
                      </a:r>
                    </a:p>
                  </a:txBody>
                  <a:tcPr/>
                </a:tc>
                <a:tc>
                  <a:txBody>
                    <a:bodyPr/>
                    <a:lstStyle/>
                    <a:p>
                      <a:r>
                        <a:rPr lang="en-CA" dirty="0"/>
                        <a:t>1</a:t>
                      </a:r>
                    </a:p>
                  </a:txBody>
                  <a:tcPr/>
                </a:tc>
                <a:tc>
                  <a:txBody>
                    <a:bodyPr/>
                    <a:lstStyle/>
                    <a:p>
                      <a:r>
                        <a:rPr lang="en-CA" dirty="0"/>
                        <a:t>1</a:t>
                      </a:r>
                    </a:p>
                  </a:txBody>
                  <a:tcPr/>
                </a:tc>
                <a:extLst>
                  <a:ext uri="{0D108BD9-81ED-4DB2-BD59-A6C34878D82A}">
                    <a16:rowId xmlns:a16="http://schemas.microsoft.com/office/drawing/2014/main" val="1004992982"/>
                  </a:ext>
                </a:extLst>
              </a:tr>
            </a:tbl>
          </a:graphicData>
        </a:graphic>
      </p:graphicFrame>
      <p:sp>
        <p:nvSpPr>
          <p:cNvPr id="5" name="TextBox 4">
            <a:extLst>
              <a:ext uri="{FF2B5EF4-FFF2-40B4-BE49-F238E27FC236}">
                <a16:creationId xmlns:a16="http://schemas.microsoft.com/office/drawing/2014/main" id="{482FC3E7-4D68-4B57-B469-846618B3DDE8}"/>
              </a:ext>
            </a:extLst>
          </p:cNvPr>
          <p:cNvSpPr txBox="1"/>
          <p:nvPr/>
        </p:nvSpPr>
        <p:spPr>
          <a:xfrm>
            <a:off x="91507" y="3412523"/>
            <a:ext cx="3049233" cy="369332"/>
          </a:xfrm>
          <a:prstGeom prst="rect">
            <a:avLst/>
          </a:prstGeom>
          <a:noFill/>
        </p:spPr>
        <p:txBody>
          <a:bodyPr wrap="none" rtlCol="0">
            <a:spAutoFit/>
          </a:bodyPr>
          <a:lstStyle/>
          <a:p>
            <a:r>
              <a:rPr lang="en-CA" dirty="0"/>
              <a:t>Manhattan distance = Sum(</a:t>
            </a:r>
          </a:p>
        </p:txBody>
      </p:sp>
      <p:sp>
        <p:nvSpPr>
          <p:cNvPr id="12" name="TextBox 11">
            <a:extLst>
              <a:ext uri="{FF2B5EF4-FFF2-40B4-BE49-F238E27FC236}">
                <a16:creationId xmlns:a16="http://schemas.microsoft.com/office/drawing/2014/main" id="{E416822D-F242-451E-8155-90F0833013CC}"/>
              </a:ext>
            </a:extLst>
          </p:cNvPr>
          <p:cNvSpPr txBox="1"/>
          <p:nvPr/>
        </p:nvSpPr>
        <p:spPr>
          <a:xfrm>
            <a:off x="8392542" y="3422909"/>
            <a:ext cx="550151" cy="369332"/>
          </a:xfrm>
          <a:prstGeom prst="rect">
            <a:avLst/>
          </a:prstGeom>
          <a:noFill/>
        </p:spPr>
        <p:txBody>
          <a:bodyPr wrap="none" rtlCol="0">
            <a:spAutoFit/>
          </a:bodyPr>
          <a:lstStyle/>
          <a:p>
            <a:r>
              <a:rPr lang="en-CA" dirty="0"/>
              <a:t>)=9</a:t>
            </a:r>
          </a:p>
        </p:txBody>
      </p:sp>
      <p:cxnSp>
        <p:nvCxnSpPr>
          <p:cNvPr id="13" name="Straight Arrow Connector 12">
            <a:extLst>
              <a:ext uri="{FF2B5EF4-FFF2-40B4-BE49-F238E27FC236}">
                <a16:creationId xmlns:a16="http://schemas.microsoft.com/office/drawing/2014/main" id="{E490A04E-D665-4F5A-9159-CDB501FF83EF}"/>
              </a:ext>
            </a:extLst>
          </p:cNvPr>
          <p:cNvCxnSpPr/>
          <p:nvPr/>
        </p:nvCxnSpPr>
        <p:spPr>
          <a:xfrm>
            <a:off x="4083728" y="2314382"/>
            <a:ext cx="976544" cy="0"/>
          </a:xfrm>
          <a:prstGeom prst="straightConnector1">
            <a:avLst/>
          </a:prstGeom>
          <a:ln w="571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Table 14">
            <a:extLst>
              <a:ext uri="{FF2B5EF4-FFF2-40B4-BE49-F238E27FC236}">
                <a16:creationId xmlns:a16="http://schemas.microsoft.com/office/drawing/2014/main" id="{B95AFEF9-59D5-4E96-91B5-43503001FD17}"/>
              </a:ext>
            </a:extLst>
          </p:cNvPr>
          <p:cNvGraphicFramePr>
            <a:graphicFrameLocks noGrp="1"/>
          </p:cNvGraphicFramePr>
          <p:nvPr>
            <p:extLst>
              <p:ext uri="{D42A27DB-BD31-4B8C-83A1-F6EECF244321}">
                <p14:modId xmlns:p14="http://schemas.microsoft.com/office/powerpoint/2010/main" val="56113698"/>
              </p:ext>
            </p:extLst>
          </p:nvPr>
        </p:nvGraphicFramePr>
        <p:xfrm>
          <a:off x="2907437" y="4154203"/>
          <a:ext cx="979503" cy="1112520"/>
        </p:xfrm>
        <a:graphic>
          <a:graphicData uri="http://schemas.openxmlformats.org/drawingml/2006/table">
            <a:tbl>
              <a:tblPr firstRow="1" bandRow="1">
                <a:tableStyleId>{5C22544A-7EE6-4342-B048-85BDC9FD1C3A}</a:tableStyleId>
              </a:tblPr>
              <a:tblGrid>
                <a:gridCol w="326501">
                  <a:extLst>
                    <a:ext uri="{9D8B030D-6E8A-4147-A177-3AD203B41FA5}">
                      <a16:colId xmlns:a16="http://schemas.microsoft.com/office/drawing/2014/main" val="810683376"/>
                    </a:ext>
                  </a:extLst>
                </a:gridCol>
                <a:gridCol w="324528">
                  <a:extLst>
                    <a:ext uri="{9D8B030D-6E8A-4147-A177-3AD203B41FA5}">
                      <a16:colId xmlns:a16="http://schemas.microsoft.com/office/drawing/2014/main" val="454506933"/>
                    </a:ext>
                  </a:extLst>
                </a:gridCol>
                <a:gridCol w="328474">
                  <a:extLst>
                    <a:ext uri="{9D8B030D-6E8A-4147-A177-3AD203B41FA5}">
                      <a16:colId xmlns:a16="http://schemas.microsoft.com/office/drawing/2014/main" val="223271572"/>
                    </a:ext>
                  </a:extLst>
                </a:gridCol>
              </a:tblGrid>
              <a:tr h="370840">
                <a:tc>
                  <a:txBody>
                    <a:bodyPr/>
                    <a:lstStyle/>
                    <a:p>
                      <a:r>
                        <a:rPr lang="en-CA" dirty="0"/>
                        <a:t>3</a:t>
                      </a:r>
                    </a:p>
                  </a:txBody>
                  <a:tcPr/>
                </a:tc>
                <a:tc>
                  <a:txBody>
                    <a:bodyPr/>
                    <a:lstStyle/>
                    <a:p>
                      <a:r>
                        <a:rPr lang="en-CA" dirty="0"/>
                        <a:t>1</a:t>
                      </a:r>
                    </a:p>
                  </a:txBody>
                  <a:tcPr/>
                </a:tc>
                <a:tc>
                  <a:txBody>
                    <a:bodyPr/>
                    <a:lstStyle/>
                    <a:p>
                      <a:r>
                        <a:rPr lang="en-CA" dirty="0"/>
                        <a:t>5</a:t>
                      </a:r>
                    </a:p>
                  </a:txBody>
                  <a:tcPr/>
                </a:tc>
                <a:extLst>
                  <a:ext uri="{0D108BD9-81ED-4DB2-BD59-A6C34878D82A}">
                    <a16:rowId xmlns:a16="http://schemas.microsoft.com/office/drawing/2014/main" val="1970023749"/>
                  </a:ext>
                </a:extLst>
              </a:tr>
              <a:tr h="370840">
                <a:tc>
                  <a:txBody>
                    <a:bodyPr/>
                    <a:lstStyle/>
                    <a:p>
                      <a:r>
                        <a:rPr lang="en-CA" dirty="0"/>
                        <a:t>4</a:t>
                      </a:r>
                    </a:p>
                  </a:txBody>
                  <a:tcPr/>
                </a:tc>
                <a:tc>
                  <a:txBody>
                    <a:bodyPr/>
                    <a:lstStyle/>
                    <a:p>
                      <a:r>
                        <a:rPr lang="en-CA" dirty="0"/>
                        <a:t>2</a:t>
                      </a:r>
                    </a:p>
                  </a:txBody>
                  <a:tcPr/>
                </a:tc>
                <a:tc>
                  <a:txBody>
                    <a:bodyPr/>
                    <a:lstStyle/>
                    <a:p>
                      <a:r>
                        <a:rPr lang="en-CA" dirty="0"/>
                        <a:t>6</a:t>
                      </a:r>
                    </a:p>
                  </a:txBody>
                  <a:tcPr/>
                </a:tc>
                <a:extLst>
                  <a:ext uri="{0D108BD9-81ED-4DB2-BD59-A6C34878D82A}">
                    <a16:rowId xmlns:a16="http://schemas.microsoft.com/office/drawing/2014/main" val="2591359776"/>
                  </a:ext>
                </a:extLst>
              </a:tr>
              <a:tr h="370840">
                <a:tc>
                  <a:txBody>
                    <a:bodyPr/>
                    <a:lstStyle/>
                    <a:p>
                      <a:endParaRPr lang="en-CA" dirty="0"/>
                    </a:p>
                  </a:txBody>
                  <a:tcPr/>
                </a:tc>
                <a:tc>
                  <a:txBody>
                    <a:bodyPr/>
                    <a:lstStyle/>
                    <a:p>
                      <a:r>
                        <a:rPr lang="en-CA" dirty="0"/>
                        <a:t>8</a:t>
                      </a:r>
                    </a:p>
                  </a:txBody>
                  <a:tcPr/>
                </a:tc>
                <a:tc>
                  <a:txBody>
                    <a:bodyPr/>
                    <a:lstStyle/>
                    <a:p>
                      <a:r>
                        <a:rPr lang="en-CA" dirty="0"/>
                        <a:t>7</a:t>
                      </a:r>
                    </a:p>
                  </a:txBody>
                  <a:tcPr/>
                </a:tc>
                <a:extLst>
                  <a:ext uri="{0D108BD9-81ED-4DB2-BD59-A6C34878D82A}">
                    <a16:rowId xmlns:a16="http://schemas.microsoft.com/office/drawing/2014/main" val="3967087839"/>
                  </a:ext>
                </a:extLst>
              </a:tr>
            </a:tbl>
          </a:graphicData>
        </a:graphic>
      </p:graphicFrame>
      <p:graphicFrame>
        <p:nvGraphicFramePr>
          <p:cNvPr id="16" name="Table 15">
            <a:extLst>
              <a:ext uri="{FF2B5EF4-FFF2-40B4-BE49-F238E27FC236}">
                <a16:creationId xmlns:a16="http://schemas.microsoft.com/office/drawing/2014/main" id="{927E173B-A0FE-4397-8635-ADC928F3294E}"/>
              </a:ext>
            </a:extLst>
          </p:cNvPr>
          <p:cNvGraphicFramePr>
            <a:graphicFrameLocks noGrp="1"/>
          </p:cNvGraphicFramePr>
          <p:nvPr>
            <p:extLst>
              <p:ext uri="{D42A27DB-BD31-4B8C-83A1-F6EECF244321}">
                <p14:modId xmlns:p14="http://schemas.microsoft.com/office/powerpoint/2010/main" val="3067800899"/>
              </p:ext>
            </p:extLst>
          </p:nvPr>
        </p:nvGraphicFramePr>
        <p:xfrm>
          <a:off x="5190479" y="4154203"/>
          <a:ext cx="979503" cy="1112520"/>
        </p:xfrm>
        <a:graphic>
          <a:graphicData uri="http://schemas.openxmlformats.org/drawingml/2006/table">
            <a:tbl>
              <a:tblPr firstRow="1" bandRow="1">
                <a:tableStyleId>{073A0DAA-6AF3-43AB-8588-CEC1D06C72B9}</a:tableStyleId>
              </a:tblPr>
              <a:tblGrid>
                <a:gridCol w="326501">
                  <a:extLst>
                    <a:ext uri="{9D8B030D-6E8A-4147-A177-3AD203B41FA5}">
                      <a16:colId xmlns:a16="http://schemas.microsoft.com/office/drawing/2014/main" val="810683376"/>
                    </a:ext>
                  </a:extLst>
                </a:gridCol>
                <a:gridCol w="324528">
                  <a:extLst>
                    <a:ext uri="{9D8B030D-6E8A-4147-A177-3AD203B41FA5}">
                      <a16:colId xmlns:a16="http://schemas.microsoft.com/office/drawing/2014/main" val="454506933"/>
                    </a:ext>
                  </a:extLst>
                </a:gridCol>
                <a:gridCol w="328474">
                  <a:extLst>
                    <a:ext uri="{9D8B030D-6E8A-4147-A177-3AD203B41FA5}">
                      <a16:colId xmlns:a16="http://schemas.microsoft.com/office/drawing/2014/main" val="223271572"/>
                    </a:ext>
                  </a:extLst>
                </a:gridCol>
              </a:tblGrid>
              <a:tr h="370840">
                <a:tc>
                  <a:txBody>
                    <a:bodyPr/>
                    <a:lstStyle/>
                    <a:p>
                      <a:r>
                        <a:rPr lang="en-CA" dirty="0"/>
                        <a:t>1</a:t>
                      </a:r>
                    </a:p>
                  </a:txBody>
                  <a:tcPr/>
                </a:tc>
                <a:tc>
                  <a:txBody>
                    <a:bodyPr/>
                    <a:lstStyle/>
                    <a:p>
                      <a:r>
                        <a:rPr lang="en-CA" dirty="0"/>
                        <a:t>2</a:t>
                      </a:r>
                    </a:p>
                  </a:txBody>
                  <a:tcPr/>
                </a:tc>
                <a:tc>
                  <a:txBody>
                    <a:bodyPr/>
                    <a:lstStyle/>
                    <a:p>
                      <a:r>
                        <a:rPr lang="en-CA" dirty="0"/>
                        <a:t>3</a:t>
                      </a:r>
                    </a:p>
                  </a:txBody>
                  <a:tcPr/>
                </a:tc>
                <a:extLst>
                  <a:ext uri="{0D108BD9-81ED-4DB2-BD59-A6C34878D82A}">
                    <a16:rowId xmlns:a16="http://schemas.microsoft.com/office/drawing/2014/main" val="1970023749"/>
                  </a:ext>
                </a:extLst>
              </a:tr>
              <a:tr h="370840">
                <a:tc>
                  <a:txBody>
                    <a:bodyPr/>
                    <a:lstStyle/>
                    <a:p>
                      <a:r>
                        <a:rPr lang="en-CA" dirty="0"/>
                        <a:t>4</a:t>
                      </a:r>
                    </a:p>
                  </a:txBody>
                  <a:tcPr/>
                </a:tc>
                <a:tc>
                  <a:txBody>
                    <a:bodyPr/>
                    <a:lstStyle/>
                    <a:p>
                      <a:r>
                        <a:rPr lang="en-CA" dirty="0"/>
                        <a:t>5</a:t>
                      </a:r>
                    </a:p>
                  </a:txBody>
                  <a:tcPr/>
                </a:tc>
                <a:tc>
                  <a:txBody>
                    <a:bodyPr/>
                    <a:lstStyle/>
                    <a:p>
                      <a:r>
                        <a:rPr lang="en-CA" dirty="0"/>
                        <a:t>6</a:t>
                      </a:r>
                    </a:p>
                  </a:txBody>
                  <a:tcPr/>
                </a:tc>
                <a:extLst>
                  <a:ext uri="{0D108BD9-81ED-4DB2-BD59-A6C34878D82A}">
                    <a16:rowId xmlns:a16="http://schemas.microsoft.com/office/drawing/2014/main" val="2591359776"/>
                  </a:ext>
                </a:extLst>
              </a:tr>
              <a:tr h="370840">
                <a:tc>
                  <a:txBody>
                    <a:bodyPr/>
                    <a:lstStyle/>
                    <a:p>
                      <a:r>
                        <a:rPr lang="en-CA" dirty="0"/>
                        <a:t>7</a:t>
                      </a:r>
                    </a:p>
                  </a:txBody>
                  <a:tcPr/>
                </a:tc>
                <a:tc>
                  <a:txBody>
                    <a:bodyPr/>
                    <a:lstStyle/>
                    <a:p>
                      <a:r>
                        <a:rPr lang="en-CA" dirty="0"/>
                        <a:t>8</a:t>
                      </a:r>
                    </a:p>
                  </a:txBody>
                  <a:tcPr/>
                </a:tc>
                <a:tc>
                  <a:txBody>
                    <a:bodyPr/>
                    <a:lstStyle/>
                    <a:p>
                      <a:endParaRPr lang="en-CA" dirty="0"/>
                    </a:p>
                  </a:txBody>
                  <a:tcPr/>
                </a:tc>
                <a:extLst>
                  <a:ext uri="{0D108BD9-81ED-4DB2-BD59-A6C34878D82A}">
                    <a16:rowId xmlns:a16="http://schemas.microsoft.com/office/drawing/2014/main" val="3967087839"/>
                  </a:ext>
                </a:extLst>
              </a:tr>
            </a:tbl>
          </a:graphicData>
        </a:graphic>
      </p:graphicFrame>
      <p:cxnSp>
        <p:nvCxnSpPr>
          <p:cNvPr id="17" name="Straight Arrow Connector 16">
            <a:extLst>
              <a:ext uri="{FF2B5EF4-FFF2-40B4-BE49-F238E27FC236}">
                <a16:creationId xmlns:a16="http://schemas.microsoft.com/office/drawing/2014/main" id="{059E858A-923C-40DC-BD7E-8B6CA116DAEE}"/>
              </a:ext>
            </a:extLst>
          </p:cNvPr>
          <p:cNvCxnSpPr/>
          <p:nvPr/>
        </p:nvCxnSpPr>
        <p:spPr>
          <a:xfrm>
            <a:off x="4083728" y="4757148"/>
            <a:ext cx="976544" cy="0"/>
          </a:xfrm>
          <a:prstGeom prst="straightConnector1">
            <a:avLst/>
          </a:prstGeom>
          <a:ln w="571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8" name="Table 2">
            <a:extLst>
              <a:ext uri="{FF2B5EF4-FFF2-40B4-BE49-F238E27FC236}">
                <a16:creationId xmlns:a16="http://schemas.microsoft.com/office/drawing/2014/main" id="{6D4B92A4-13B2-43B9-B40A-1BCEB60310D5}"/>
              </a:ext>
            </a:extLst>
          </p:cNvPr>
          <p:cNvGraphicFramePr>
            <a:graphicFrameLocks noGrp="1"/>
          </p:cNvGraphicFramePr>
          <p:nvPr>
            <p:extLst>
              <p:ext uri="{D42A27DB-BD31-4B8C-83A1-F6EECF244321}">
                <p14:modId xmlns:p14="http://schemas.microsoft.com/office/powerpoint/2010/main" val="738803845"/>
              </p:ext>
            </p:extLst>
          </p:nvPr>
        </p:nvGraphicFramePr>
        <p:xfrm>
          <a:off x="2962797" y="5498782"/>
          <a:ext cx="5418664" cy="741680"/>
        </p:xfrm>
        <a:graphic>
          <a:graphicData uri="http://schemas.openxmlformats.org/drawingml/2006/table">
            <a:tbl>
              <a:tblPr firstRow="1" bandRow="1">
                <a:tableStyleId>{6E25E649-3F16-4E02-A733-19D2CDBF48F0}</a:tableStyleId>
              </a:tblPr>
              <a:tblGrid>
                <a:gridCol w="677333">
                  <a:extLst>
                    <a:ext uri="{9D8B030D-6E8A-4147-A177-3AD203B41FA5}">
                      <a16:colId xmlns:a16="http://schemas.microsoft.com/office/drawing/2014/main" val="1926493958"/>
                    </a:ext>
                  </a:extLst>
                </a:gridCol>
                <a:gridCol w="677333">
                  <a:extLst>
                    <a:ext uri="{9D8B030D-6E8A-4147-A177-3AD203B41FA5}">
                      <a16:colId xmlns:a16="http://schemas.microsoft.com/office/drawing/2014/main" val="1710642979"/>
                    </a:ext>
                  </a:extLst>
                </a:gridCol>
                <a:gridCol w="677333">
                  <a:extLst>
                    <a:ext uri="{9D8B030D-6E8A-4147-A177-3AD203B41FA5}">
                      <a16:colId xmlns:a16="http://schemas.microsoft.com/office/drawing/2014/main" val="972020123"/>
                    </a:ext>
                  </a:extLst>
                </a:gridCol>
                <a:gridCol w="677333">
                  <a:extLst>
                    <a:ext uri="{9D8B030D-6E8A-4147-A177-3AD203B41FA5}">
                      <a16:colId xmlns:a16="http://schemas.microsoft.com/office/drawing/2014/main" val="655184143"/>
                    </a:ext>
                  </a:extLst>
                </a:gridCol>
                <a:gridCol w="677333">
                  <a:extLst>
                    <a:ext uri="{9D8B030D-6E8A-4147-A177-3AD203B41FA5}">
                      <a16:colId xmlns:a16="http://schemas.microsoft.com/office/drawing/2014/main" val="1878491315"/>
                    </a:ext>
                  </a:extLst>
                </a:gridCol>
                <a:gridCol w="677333">
                  <a:extLst>
                    <a:ext uri="{9D8B030D-6E8A-4147-A177-3AD203B41FA5}">
                      <a16:colId xmlns:a16="http://schemas.microsoft.com/office/drawing/2014/main" val="948877978"/>
                    </a:ext>
                  </a:extLst>
                </a:gridCol>
                <a:gridCol w="677333">
                  <a:extLst>
                    <a:ext uri="{9D8B030D-6E8A-4147-A177-3AD203B41FA5}">
                      <a16:colId xmlns:a16="http://schemas.microsoft.com/office/drawing/2014/main" val="2626389908"/>
                    </a:ext>
                  </a:extLst>
                </a:gridCol>
                <a:gridCol w="677333">
                  <a:extLst>
                    <a:ext uri="{9D8B030D-6E8A-4147-A177-3AD203B41FA5}">
                      <a16:colId xmlns:a16="http://schemas.microsoft.com/office/drawing/2014/main" val="2323024323"/>
                    </a:ext>
                  </a:extLst>
                </a:gridCol>
              </a:tblGrid>
              <a:tr h="370840">
                <a:tc>
                  <a:txBody>
                    <a:bodyPr/>
                    <a:lstStyle/>
                    <a:p>
                      <a:r>
                        <a:rPr lang="en-CA" dirty="0"/>
                        <a:t>1</a:t>
                      </a:r>
                    </a:p>
                  </a:txBody>
                  <a:tcPr/>
                </a:tc>
                <a:tc>
                  <a:txBody>
                    <a:bodyPr/>
                    <a:lstStyle/>
                    <a:p>
                      <a:r>
                        <a:rPr lang="en-CA" dirty="0"/>
                        <a:t>2</a:t>
                      </a:r>
                    </a:p>
                  </a:txBody>
                  <a:tcPr/>
                </a:tc>
                <a:tc>
                  <a:txBody>
                    <a:bodyPr/>
                    <a:lstStyle/>
                    <a:p>
                      <a:r>
                        <a:rPr lang="en-CA" dirty="0"/>
                        <a:t>3</a:t>
                      </a:r>
                    </a:p>
                  </a:txBody>
                  <a:tcPr/>
                </a:tc>
                <a:tc>
                  <a:txBody>
                    <a:bodyPr/>
                    <a:lstStyle/>
                    <a:p>
                      <a:r>
                        <a:rPr lang="en-CA" dirty="0"/>
                        <a:t>4</a:t>
                      </a:r>
                    </a:p>
                  </a:txBody>
                  <a:tcPr/>
                </a:tc>
                <a:tc>
                  <a:txBody>
                    <a:bodyPr/>
                    <a:lstStyle/>
                    <a:p>
                      <a:r>
                        <a:rPr lang="en-CA" dirty="0"/>
                        <a:t>5</a:t>
                      </a:r>
                    </a:p>
                  </a:txBody>
                  <a:tcPr/>
                </a:tc>
                <a:tc>
                  <a:txBody>
                    <a:bodyPr/>
                    <a:lstStyle/>
                    <a:p>
                      <a:r>
                        <a:rPr lang="en-CA" dirty="0"/>
                        <a:t>6</a:t>
                      </a:r>
                    </a:p>
                  </a:txBody>
                  <a:tcPr/>
                </a:tc>
                <a:tc>
                  <a:txBody>
                    <a:bodyPr/>
                    <a:lstStyle/>
                    <a:p>
                      <a:r>
                        <a:rPr lang="en-CA" dirty="0"/>
                        <a:t>7</a:t>
                      </a:r>
                    </a:p>
                  </a:txBody>
                  <a:tcPr/>
                </a:tc>
                <a:tc>
                  <a:txBody>
                    <a:bodyPr/>
                    <a:lstStyle/>
                    <a:p>
                      <a:r>
                        <a:rPr lang="en-CA" dirty="0"/>
                        <a:t>8</a:t>
                      </a:r>
                    </a:p>
                  </a:txBody>
                  <a:tcPr/>
                </a:tc>
                <a:extLst>
                  <a:ext uri="{0D108BD9-81ED-4DB2-BD59-A6C34878D82A}">
                    <a16:rowId xmlns:a16="http://schemas.microsoft.com/office/drawing/2014/main" val="1871261611"/>
                  </a:ext>
                </a:extLst>
              </a:tr>
              <a:tr h="370840">
                <a:tc>
                  <a:txBody>
                    <a:bodyPr/>
                    <a:lstStyle/>
                    <a:p>
                      <a:r>
                        <a:rPr lang="en-CA" dirty="0"/>
                        <a:t>1</a:t>
                      </a:r>
                    </a:p>
                  </a:txBody>
                  <a:tcPr/>
                </a:tc>
                <a:tc>
                  <a:txBody>
                    <a:bodyPr/>
                    <a:lstStyle/>
                    <a:p>
                      <a:r>
                        <a:rPr lang="en-CA" dirty="0"/>
                        <a:t>1</a:t>
                      </a:r>
                    </a:p>
                  </a:txBody>
                  <a:tcPr/>
                </a:tc>
                <a:tc>
                  <a:txBody>
                    <a:bodyPr/>
                    <a:lstStyle/>
                    <a:p>
                      <a:r>
                        <a:rPr lang="en-CA" dirty="0"/>
                        <a:t>2</a:t>
                      </a:r>
                    </a:p>
                  </a:txBody>
                  <a:tcPr/>
                </a:tc>
                <a:tc>
                  <a:txBody>
                    <a:bodyPr/>
                    <a:lstStyle/>
                    <a:p>
                      <a:r>
                        <a:rPr lang="en-CA" dirty="0"/>
                        <a:t>0</a:t>
                      </a:r>
                    </a:p>
                  </a:txBody>
                  <a:tcPr/>
                </a:tc>
                <a:tc>
                  <a:txBody>
                    <a:bodyPr/>
                    <a:lstStyle/>
                    <a:p>
                      <a:r>
                        <a:rPr lang="en-CA" dirty="0"/>
                        <a:t>2</a:t>
                      </a:r>
                    </a:p>
                  </a:txBody>
                  <a:tcPr/>
                </a:tc>
                <a:tc>
                  <a:txBody>
                    <a:bodyPr/>
                    <a:lstStyle/>
                    <a:p>
                      <a:r>
                        <a:rPr lang="en-CA" dirty="0"/>
                        <a:t>0</a:t>
                      </a:r>
                    </a:p>
                  </a:txBody>
                  <a:tcPr/>
                </a:tc>
                <a:tc>
                  <a:txBody>
                    <a:bodyPr/>
                    <a:lstStyle/>
                    <a:p>
                      <a:r>
                        <a:rPr lang="en-CA" dirty="0"/>
                        <a:t>2</a:t>
                      </a:r>
                    </a:p>
                  </a:txBody>
                  <a:tcPr/>
                </a:tc>
                <a:tc>
                  <a:txBody>
                    <a:bodyPr/>
                    <a:lstStyle/>
                    <a:p>
                      <a:r>
                        <a:rPr lang="en-CA" dirty="0"/>
                        <a:t>0</a:t>
                      </a:r>
                    </a:p>
                  </a:txBody>
                  <a:tcPr/>
                </a:tc>
                <a:extLst>
                  <a:ext uri="{0D108BD9-81ED-4DB2-BD59-A6C34878D82A}">
                    <a16:rowId xmlns:a16="http://schemas.microsoft.com/office/drawing/2014/main" val="1004992982"/>
                  </a:ext>
                </a:extLst>
              </a:tr>
            </a:tbl>
          </a:graphicData>
        </a:graphic>
      </p:graphicFrame>
      <p:sp>
        <p:nvSpPr>
          <p:cNvPr id="19" name="TextBox 18">
            <a:extLst>
              <a:ext uri="{FF2B5EF4-FFF2-40B4-BE49-F238E27FC236}">
                <a16:creationId xmlns:a16="http://schemas.microsoft.com/office/drawing/2014/main" id="{A6D5EB95-4432-41A3-9CFC-843A25952277}"/>
              </a:ext>
            </a:extLst>
          </p:cNvPr>
          <p:cNvSpPr txBox="1"/>
          <p:nvPr/>
        </p:nvSpPr>
        <p:spPr>
          <a:xfrm>
            <a:off x="0" y="5860744"/>
            <a:ext cx="3049233" cy="369332"/>
          </a:xfrm>
          <a:prstGeom prst="rect">
            <a:avLst/>
          </a:prstGeom>
          <a:noFill/>
        </p:spPr>
        <p:txBody>
          <a:bodyPr wrap="none" rtlCol="0">
            <a:spAutoFit/>
          </a:bodyPr>
          <a:lstStyle/>
          <a:p>
            <a:r>
              <a:rPr lang="en-CA" dirty="0"/>
              <a:t>Manhattan distance = Sum(</a:t>
            </a:r>
          </a:p>
        </p:txBody>
      </p:sp>
      <p:sp>
        <p:nvSpPr>
          <p:cNvPr id="20" name="TextBox 19">
            <a:extLst>
              <a:ext uri="{FF2B5EF4-FFF2-40B4-BE49-F238E27FC236}">
                <a16:creationId xmlns:a16="http://schemas.microsoft.com/office/drawing/2014/main" id="{78ACDECA-3EB0-4099-9B01-F0C6AF662BC6}"/>
              </a:ext>
            </a:extLst>
          </p:cNvPr>
          <p:cNvSpPr txBox="1"/>
          <p:nvPr/>
        </p:nvSpPr>
        <p:spPr>
          <a:xfrm>
            <a:off x="8301035" y="5871130"/>
            <a:ext cx="550151" cy="369332"/>
          </a:xfrm>
          <a:prstGeom prst="rect">
            <a:avLst/>
          </a:prstGeom>
          <a:noFill/>
        </p:spPr>
        <p:txBody>
          <a:bodyPr wrap="none" rtlCol="0">
            <a:spAutoFit/>
          </a:bodyPr>
          <a:lstStyle/>
          <a:p>
            <a:r>
              <a:rPr lang="en-CA" dirty="0"/>
              <a:t>)=8</a:t>
            </a:r>
          </a:p>
        </p:txBody>
      </p:sp>
      <p:cxnSp>
        <p:nvCxnSpPr>
          <p:cNvPr id="21" name="Straight Connector 20">
            <a:extLst>
              <a:ext uri="{FF2B5EF4-FFF2-40B4-BE49-F238E27FC236}">
                <a16:creationId xmlns:a16="http://schemas.microsoft.com/office/drawing/2014/main" id="{8575E1AF-D519-40CE-BEDA-3B3DAB1D0949}"/>
              </a:ext>
            </a:extLst>
          </p:cNvPr>
          <p:cNvCxnSpPr/>
          <p:nvPr/>
        </p:nvCxnSpPr>
        <p:spPr>
          <a:xfrm>
            <a:off x="0" y="3959441"/>
            <a:ext cx="9144000" cy="0"/>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8969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9" grpId="0"/>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63</TotalTime>
  <Words>1899</Words>
  <Application>Microsoft Office PowerPoint</Application>
  <PresentationFormat>On-screen Show (4:3)</PresentationFormat>
  <Paragraphs>411</Paragraphs>
  <Slides>52</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4" baseType="lpstr">
      <vt:lpstr>Arial</vt:lpstr>
      <vt:lpstr>Calibri</vt:lpstr>
      <vt:lpstr>Helvetica</vt:lpstr>
      <vt:lpstr>Rockwell</vt:lpstr>
      <vt:lpstr>Rockwell Condensed</vt:lpstr>
      <vt:lpstr>Symbol</vt:lpstr>
      <vt:lpstr>Times</vt:lpstr>
      <vt:lpstr>Times New Roman</vt:lpstr>
      <vt:lpstr>Wingdings</vt:lpstr>
      <vt:lpstr>Wood Type</vt:lpstr>
      <vt:lpstr>Worksheet</vt:lpstr>
      <vt:lpstr>Document</vt:lpstr>
      <vt:lpstr>Informed Search Problems</vt:lpstr>
      <vt:lpstr>Example of a search tree</vt:lpstr>
      <vt:lpstr>How to Improve Search?</vt:lpstr>
      <vt:lpstr>Avoiding repeated states</vt:lpstr>
      <vt:lpstr>What are heuristics?</vt:lpstr>
      <vt:lpstr>Examples of heuristics</vt:lpstr>
      <vt:lpstr>Heuristics from relaxed models</vt:lpstr>
      <vt:lpstr>Distance Measures</vt:lpstr>
      <vt:lpstr>Distance Measures</vt:lpstr>
      <vt:lpstr>Best-first search</vt:lpstr>
      <vt:lpstr>Best-first search cont.</vt:lpstr>
      <vt:lpstr>Greedy Best-First Search</vt:lpstr>
      <vt:lpstr>PowerPoint Presentation</vt:lpstr>
      <vt:lpstr>Straight-line Distance to Bucharest</vt:lpstr>
      <vt:lpstr>PowerPoint Presentation</vt:lpstr>
      <vt:lpstr>Time and Space Complexity of Best-first Search</vt:lpstr>
      <vt:lpstr>Problems with best-first search</vt:lpstr>
      <vt:lpstr>Minimizing total path cost: A*</vt:lpstr>
      <vt:lpstr>Admissibility and Monotonicity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Optimality of A*</vt:lpstr>
      <vt:lpstr>Proof of optimality of A*</vt:lpstr>
      <vt:lpstr>Completeness of A* </vt:lpstr>
      <vt:lpstr>A* is maximally efficient</vt:lpstr>
      <vt:lpstr>Measuring the heuristics payoff</vt:lpstr>
      <vt:lpstr>Measuring the Heuristics Payoff (cont.)</vt:lpstr>
      <vt:lpstr>Time and Space Complexity of A* Search</vt:lpstr>
      <vt:lpstr>Search with limited memory</vt:lpstr>
      <vt:lpstr>IDA* - Iterative Deepening A*</vt:lpstr>
      <vt:lpstr>Advantages of IDA*</vt:lpstr>
      <vt:lpstr>SMA*</vt:lpstr>
      <vt:lpstr>SMA* cont. </vt:lpstr>
      <vt:lpstr>SMA* cont.</vt:lpstr>
      <vt:lpstr>SMA* cont.</vt:lpstr>
      <vt:lpstr>RBFS - Recursive Best-First Search</vt:lpstr>
      <vt:lpstr>PowerPoint Presentation</vt:lpstr>
      <vt:lpstr>PowerPoint Presentation</vt:lpstr>
      <vt:lpstr>PowerPoint Presentation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Search Problems</dc:title>
  <dc:creator>Zachary Rubinstein</dc:creator>
  <cp:lastModifiedBy>Pooya Moradian Zadeh</cp:lastModifiedBy>
  <cp:revision>9</cp:revision>
  <dcterms:created xsi:type="dcterms:W3CDTF">2014-02-03T22:49:33Z</dcterms:created>
  <dcterms:modified xsi:type="dcterms:W3CDTF">2021-02-03T11:53:42Z</dcterms:modified>
</cp:coreProperties>
</file>