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66" r:id="rId3"/>
    <p:sldId id="265" r:id="rId4"/>
    <p:sldId id="267" r:id="rId5"/>
    <p:sldId id="268" r:id="rId6"/>
    <p:sldId id="269" r:id="rId7"/>
    <p:sldId id="270" r:id="rId8"/>
    <p:sldId id="271" r:id="rId9"/>
    <p:sldId id="274" r:id="rId10"/>
    <p:sldId id="273" r:id="rId11"/>
    <p:sldId id="272" r:id="rId12"/>
    <p:sldId id="275" r:id="rId13"/>
    <p:sldId id="279" r:id="rId14"/>
    <p:sldId id="280" r:id="rId15"/>
    <p:sldId id="276" r:id="rId16"/>
    <p:sldId id="277" r:id="rId17"/>
    <p:sldId id="27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36" autoAdjust="0"/>
    <p:restoredTop sz="94660"/>
  </p:normalViewPr>
  <p:slideViewPr>
    <p:cSldViewPr snapToGrid="0">
      <p:cViewPr varScale="1">
        <p:scale>
          <a:sx n="78" d="100"/>
          <a:sy n="78" d="100"/>
        </p:scale>
        <p:origin x="94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81151A-363B-4FE5-B8D7-1BB2FBE160DE}" type="datetimeFigureOut">
              <a:rPr lang="en-CA" smtClean="0"/>
              <a:t>2023-05-25</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09CA67-B969-4E0F-AAAA-4570FCE8C5F0}" type="slidenum">
              <a:rPr lang="en-CA" smtClean="0"/>
              <a:t>‹#›</a:t>
            </a:fld>
            <a:endParaRPr lang="en-CA"/>
          </a:p>
        </p:txBody>
      </p:sp>
    </p:spTree>
    <p:extLst>
      <p:ext uri="{BB962C8B-B14F-4D97-AF65-F5344CB8AC3E}">
        <p14:creationId xmlns:p14="http://schemas.microsoft.com/office/powerpoint/2010/main" val="232251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Logarithms convert multiplicative relationships into additive ones</a:t>
            </a:r>
          </a:p>
          <a:p>
            <a:endParaRPr lang="en-US" dirty="0"/>
          </a:p>
          <a:p>
            <a:r>
              <a:rPr lang="en-US" b="0" i="0" dirty="0">
                <a:solidFill>
                  <a:srgbClr val="374151"/>
                </a:solidFill>
                <a:effectLst/>
                <a:latin typeface="Söhne"/>
              </a:rPr>
              <a:t>Logarithms convert multiplicative relationships into additive ones, making it easier to work with and optimize the objective function.</a:t>
            </a:r>
            <a:endParaRPr lang="en-US" dirty="0"/>
          </a:p>
          <a:p>
            <a:endParaRPr lang="en-US" dirty="0"/>
          </a:p>
          <a:p>
            <a:r>
              <a:rPr lang="en-CA" b="0" i="0" dirty="0">
                <a:solidFill>
                  <a:srgbClr val="374151"/>
                </a:solidFill>
                <a:effectLst/>
                <a:latin typeface="Söhne"/>
              </a:rPr>
              <a:t>log(ab) = log(a) + log(b)</a:t>
            </a:r>
            <a:endParaRPr lang="en-CA" dirty="0"/>
          </a:p>
        </p:txBody>
      </p:sp>
      <p:sp>
        <p:nvSpPr>
          <p:cNvPr id="4" name="Slide Number Placeholder 3"/>
          <p:cNvSpPr>
            <a:spLocks noGrp="1"/>
          </p:cNvSpPr>
          <p:nvPr>
            <p:ph type="sldNum" sz="quarter" idx="5"/>
          </p:nvPr>
        </p:nvSpPr>
        <p:spPr/>
        <p:txBody>
          <a:bodyPr/>
          <a:lstStyle/>
          <a:p>
            <a:fld id="{9A09CA67-B969-4E0F-AAAA-4570FCE8C5F0}" type="slidenum">
              <a:rPr lang="en-CA" smtClean="0"/>
              <a:t>2</a:t>
            </a:fld>
            <a:endParaRPr lang="en-CA"/>
          </a:p>
        </p:txBody>
      </p:sp>
    </p:spTree>
    <p:extLst>
      <p:ext uri="{BB962C8B-B14F-4D97-AF65-F5344CB8AC3E}">
        <p14:creationId xmlns:p14="http://schemas.microsoft.com/office/powerpoint/2010/main" val="1505828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9A09CA67-B969-4E0F-AAAA-4570FCE8C5F0}" type="slidenum">
              <a:rPr lang="en-CA" smtClean="0"/>
              <a:t>3</a:t>
            </a:fld>
            <a:endParaRPr lang="en-CA"/>
          </a:p>
        </p:txBody>
      </p:sp>
    </p:spTree>
    <p:extLst>
      <p:ext uri="{BB962C8B-B14F-4D97-AF65-F5344CB8AC3E}">
        <p14:creationId xmlns:p14="http://schemas.microsoft.com/office/powerpoint/2010/main" val="23980212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logit(p) = log(p / (1 - p))</a:t>
            </a:r>
          </a:p>
          <a:p>
            <a:endParaRPr lang="en-CA" dirty="0"/>
          </a:p>
        </p:txBody>
      </p:sp>
      <p:sp>
        <p:nvSpPr>
          <p:cNvPr id="4" name="Slide Number Placeholder 3"/>
          <p:cNvSpPr>
            <a:spLocks noGrp="1"/>
          </p:cNvSpPr>
          <p:nvPr>
            <p:ph type="sldNum" sz="quarter" idx="5"/>
          </p:nvPr>
        </p:nvSpPr>
        <p:spPr/>
        <p:txBody>
          <a:bodyPr/>
          <a:lstStyle/>
          <a:p>
            <a:fld id="{9A09CA67-B969-4E0F-AAAA-4570FCE8C5F0}" type="slidenum">
              <a:rPr lang="en-CA" smtClean="0"/>
              <a:t>4</a:t>
            </a:fld>
            <a:endParaRPr lang="en-CA"/>
          </a:p>
        </p:txBody>
      </p:sp>
    </p:spTree>
    <p:extLst>
      <p:ext uri="{BB962C8B-B14F-4D97-AF65-F5344CB8AC3E}">
        <p14:creationId xmlns:p14="http://schemas.microsoft.com/office/powerpoint/2010/main" val="38843743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9A09CA67-B969-4E0F-AAAA-4570FCE8C5F0}" type="slidenum">
              <a:rPr lang="en-CA" smtClean="0"/>
              <a:t>5</a:t>
            </a:fld>
            <a:endParaRPr lang="en-CA"/>
          </a:p>
        </p:txBody>
      </p:sp>
    </p:spTree>
    <p:extLst>
      <p:ext uri="{BB962C8B-B14F-4D97-AF65-F5344CB8AC3E}">
        <p14:creationId xmlns:p14="http://schemas.microsoft.com/office/powerpoint/2010/main" val="28413424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Accuracy = (Number of correct predictions) / (Total number of predictions)</a:t>
            </a:r>
            <a:endParaRPr lang="en-CA" dirty="0"/>
          </a:p>
        </p:txBody>
      </p:sp>
      <p:sp>
        <p:nvSpPr>
          <p:cNvPr id="4" name="Slide Number Placeholder 3"/>
          <p:cNvSpPr>
            <a:spLocks noGrp="1"/>
          </p:cNvSpPr>
          <p:nvPr>
            <p:ph type="sldNum" sz="quarter" idx="5"/>
          </p:nvPr>
        </p:nvSpPr>
        <p:spPr/>
        <p:txBody>
          <a:bodyPr/>
          <a:lstStyle/>
          <a:p>
            <a:fld id="{9A09CA67-B969-4E0F-AAAA-4570FCE8C5F0}" type="slidenum">
              <a:rPr lang="en-CA" smtClean="0"/>
              <a:t>17</a:t>
            </a:fld>
            <a:endParaRPr lang="en-CA"/>
          </a:p>
        </p:txBody>
      </p:sp>
    </p:spTree>
    <p:extLst>
      <p:ext uri="{BB962C8B-B14F-4D97-AF65-F5344CB8AC3E}">
        <p14:creationId xmlns:p14="http://schemas.microsoft.com/office/powerpoint/2010/main" val="2282899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EB9F1-EDB0-61A1-6E41-7B04F023A9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E8D0CF4A-9389-5B63-1142-388B900C63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C6F9387E-0651-31D3-F179-ED063157C6C9}"/>
              </a:ext>
            </a:extLst>
          </p:cNvPr>
          <p:cNvSpPr>
            <a:spLocks noGrp="1"/>
          </p:cNvSpPr>
          <p:nvPr>
            <p:ph type="dt" sz="half" idx="10"/>
          </p:nvPr>
        </p:nvSpPr>
        <p:spPr/>
        <p:txBody>
          <a:bodyPr/>
          <a:lstStyle/>
          <a:p>
            <a:fld id="{8CB575EE-314E-4948-A9F1-D54979986E12}" type="datetimeFigureOut">
              <a:rPr lang="en-CA" smtClean="0"/>
              <a:t>2023-05-25</a:t>
            </a:fld>
            <a:endParaRPr lang="en-CA"/>
          </a:p>
        </p:txBody>
      </p:sp>
      <p:sp>
        <p:nvSpPr>
          <p:cNvPr id="5" name="Footer Placeholder 4">
            <a:extLst>
              <a:ext uri="{FF2B5EF4-FFF2-40B4-BE49-F238E27FC236}">
                <a16:creationId xmlns:a16="http://schemas.microsoft.com/office/drawing/2014/main" id="{25DBC621-37EF-9067-B6E1-07FFC4B955C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604ACF1-2D1E-C650-FECF-2130F64FCA08}"/>
              </a:ext>
            </a:extLst>
          </p:cNvPr>
          <p:cNvSpPr>
            <a:spLocks noGrp="1"/>
          </p:cNvSpPr>
          <p:nvPr>
            <p:ph type="sldNum" sz="quarter" idx="12"/>
          </p:nvPr>
        </p:nvSpPr>
        <p:spPr/>
        <p:txBody>
          <a:bodyPr/>
          <a:lstStyle/>
          <a:p>
            <a:fld id="{6A65ED7E-3C56-4208-9407-509B05D530EA}" type="slidenum">
              <a:rPr lang="en-CA" smtClean="0"/>
              <a:t>‹#›</a:t>
            </a:fld>
            <a:endParaRPr lang="en-CA"/>
          </a:p>
        </p:txBody>
      </p:sp>
    </p:spTree>
    <p:extLst>
      <p:ext uri="{BB962C8B-B14F-4D97-AF65-F5344CB8AC3E}">
        <p14:creationId xmlns:p14="http://schemas.microsoft.com/office/powerpoint/2010/main" val="4105404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CC0A-E820-31C4-70C7-E4E6E19B3B35}"/>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CDE69D9-F22D-9ABA-8AE0-E024DB833D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0419138-45C0-EE64-A2B5-B6FDAA7A2384}"/>
              </a:ext>
            </a:extLst>
          </p:cNvPr>
          <p:cNvSpPr>
            <a:spLocks noGrp="1"/>
          </p:cNvSpPr>
          <p:nvPr>
            <p:ph type="dt" sz="half" idx="10"/>
          </p:nvPr>
        </p:nvSpPr>
        <p:spPr/>
        <p:txBody>
          <a:bodyPr/>
          <a:lstStyle/>
          <a:p>
            <a:fld id="{8CB575EE-314E-4948-A9F1-D54979986E12}" type="datetimeFigureOut">
              <a:rPr lang="en-CA" smtClean="0"/>
              <a:t>2023-05-25</a:t>
            </a:fld>
            <a:endParaRPr lang="en-CA"/>
          </a:p>
        </p:txBody>
      </p:sp>
      <p:sp>
        <p:nvSpPr>
          <p:cNvPr id="5" name="Footer Placeholder 4">
            <a:extLst>
              <a:ext uri="{FF2B5EF4-FFF2-40B4-BE49-F238E27FC236}">
                <a16:creationId xmlns:a16="http://schemas.microsoft.com/office/drawing/2014/main" id="{6552A372-FCA6-5D60-D303-90DC3A36EFC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FF2ACE9-540F-136F-1E3B-E5B7EAF27BA2}"/>
              </a:ext>
            </a:extLst>
          </p:cNvPr>
          <p:cNvSpPr>
            <a:spLocks noGrp="1"/>
          </p:cNvSpPr>
          <p:nvPr>
            <p:ph type="sldNum" sz="quarter" idx="12"/>
          </p:nvPr>
        </p:nvSpPr>
        <p:spPr/>
        <p:txBody>
          <a:bodyPr/>
          <a:lstStyle/>
          <a:p>
            <a:fld id="{6A65ED7E-3C56-4208-9407-509B05D530EA}" type="slidenum">
              <a:rPr lang="en-CA" smtClean="0"/>
              <a:t>‹#›</a:t>
            </a:fld>
            <a:endParaRPr lang="en-CA"/>
          </a:p>
        </p:txBody>
      </p:sp>
    </p:spTree>
    <p:extLst>
      <p:ext uri="{BB962C8B-B14F-4D97-AF65-F5344CB8AC3E}">
        <p14:creationId xmlns:p14="http://schemas.microsoft.com/office/powerpoint/2010/main" val="19965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E245C4-1B30-A9DC-0EA2-C703B5EA923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5AAE92D-9D00-C6E4-0DA2-3074FE5414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7FF3E87-96D3-40E3-9233-F8147E0218E2}"/>
              </a:ext>
            </a:extLst>
          </p:cNvPr>
          <p:cNvSpPr>
            <a:spLocks noGrp="1"/>
          </p:cNvSpPr>
          <p:nvPr>
            <p:ph type="dt" sz="half" idx="10"/>
          </p:nvPr>
        </p:nvSpPr>
        <p:spPr/>
        <p:txBody>
          <a:bodyPr/>
          <a:lstStyle/>
          <a:p>
            <a:fld id="{8CB575EE-314E-4948-A9F1-D54979986E12}" type="datetimeFigureOut">
              <a:rPr lang="en-CA" smtClean="0"/>
              <a:t>2023-05-25</a:t>
            </a:fld>
            <a:endParaRPr lang="en-CA"/>
          </a:p>
        </p:txBody>
      </p:sp>
      <p:sp>
        <p:nvSpPr>
          <p:cNvPr id="5" name="Footer Placeholder 4">
            <a:extLst>
              <a:ext uri="{FF2B5EF4-FFF2-40B4-BE49-F238E27FC236}">
                <a16:creationId xmlns:a16="http://schemas.microsoft.com/office/drawing/2014/main" id="{F7B422EE-3C48-EC7D-832E-3628A99709C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F37FD75-4954-B4EA-4C9F-BC54BD5A1DE7}"/>
              </a:ext>
            </a:extLst>
          </p:cNvPr>
          <p:cNvSpPr>
            <a:spLocks noGrp="1"/>
          </p:cNvSpPr>
          <p:nvPr>
            <p:ph type="sldNum" sz="quarter" idx="12"/>
          </p:nvPr>
        </p:nvSpPr>
        <p:spPr/>
        <p:txBody>
          <a:bodyPr/>
          <a:lstStyle/>
          <a:p>
            <a:fld id="{6A65ED7E-3C56-4208-9407-509B05D530EA}" type="slidenum">
              <a:rPr lang="en-CA" smtClean="0"/>
              <a:t>‹#›</a:t>
            </a:fld>
            <a:endParaRPr lang="en-CA"/>
          </a:p>
        </p:txBody>
      </p:sp>
    </p:spTree>
    <p:extLst>
      <p:ext uri="{BB962C8B-B14F-4D97-AF65-F5344CB8AC3E}">
        <p14:creationId xmlns:p14="http://schemas.microsoft.com/office/powerpoint/2010/main" val="469199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1F2F0-707D-7E27-4617-8E7C707D9C3C}"/>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2F41C1B7-2087-3665-C8DD-B2BFE6DE0BF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145461F-2F9B-BEB8-A88F-F2972A796359}"/>
              </a:ext>
            </a:extLst>
          </p:cNvPr>
          <p:cNvSpPr>
            <a:spLocks noGrp="1"/>
          </p:cNvSpPr>
          <p:nvPr>
            <p:ph type="dt" sz="half" idx="10"/>
          </p:nvPr>
        </p:nvSpPr>
        <p:spPr/>
        <p:txBody>
          <a:bodyPr/>
          <a:lstStyle/>
          <a:p>
            <a:fld id="{8CB575EE-314E-4948-A9F1-D54979986E12}" type="datetimeFigureOut">
              <a:rPr lang="en-CA" smtClean="0"/>
              <a:t>2023-05-25</a:t>
            </a:fld>
            <a:endParaRPr lang="en-CA"/>
          </a:p>
        </p:txBody>
      </p:sp>
      <p:sp>
        <p:nvSpPr>
          <p:cNvPr id="5" name="Footer Placeholder 4">
            <a:extLst>
              <a:ext uri="{FF2B5EF4-FFF2-40B4-BE49-F238E27FC236}">
                <a16:creationId xmlns:a16="http://schemas.microsoft.com/office/drawing/2014/main" id="{4943D891-6845-5266-E2E9-E49AA3275B5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0AD3BE7-083D-6B31-1062-9B3E719201E8}"/>
              </a:ext>
            </a:extLst>
          </p:cNvPr>
          <p:cNvSpPr>
            <a:spLocks noGrp="1"/>
          </p:cNvSpPr>
          <p:nvPr>
            <p:ph type="sldNum" sz="quarter" idx="12"/>
          </p:nvPr>
        </p:nvSpPr>
        <p:spPr/>
        <p:txBody>
          <a:bodyPr/>
          <a:lstStyle/>
          <a:p>
            <a:fld id="{6A65ED7E-3C56-4208-9407-509B05D530EA}" type="slidenum">
              <a:rPr lang="en-CA" smtClean="0"/>
              <a:t>‹#›</a:t>
            </a:fld>
            <a:endParaRPr lang="en-CA"/>
          </a:p>
        </p:txBody>
      </p:sp>
    </p:spTree>
    <p:extLst>
      <p:ext uri="{BB962C8B-B14F-4D97-AF65-F5344CB8AC3E}">
        <p14:creationId xmlns:p14="http://schemas.microsoft.com/office/powerpoint/2010/main" val="4045950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42A8A-AAF9-0420-A9F7-DA63F44BE8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770C6DF0-A260-3537-FD7C-FB442530F2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8C40058-BD09-F52F-1530-CA20D541AAE8}"/>
              </a:ext>
            </a:extLst>
          </p:cNvPr>
          <p:cNvSpPr>
            <a:spLocks noGrp="1"/>
          </p:cNvSpPr>
          <p:nvPr>
            <p:ph type="dt" sz="half" idx="10"/>
          </p:nvPr>
        </p:nvSpPr>
        <p:spPr/>
        <p:txBody>
          <a:bodyPr/>
          <a:lstStyle/>
          <a:p>
            <a:fld id="{8CB575EE-314E-4948-A9F1-D54979986E12}" type="datetimeFigureOut">
              <a:rPr lang="en-CA" smtClean="0"/>
              <a:t>2023-05-25</a:t>
            </a:fld>
            <a:endParaRPr lang="en-CA"/>
          </a:p>
        </p:txBody>
      </p:sp>
      <p:sp>
        <p:nvSpPr>
          <p:cNvPr id="5" name="Footer Placeholder 4">
            <a:extLst>
              <a:ext uri="{FF2B5EF4-FFF2-40B4-BE49-F238E27FC236}">
                <a16:creationId xmlns:a16="http://schemas.microsoft.com/office/drawing/2014/main" id="{AA9E772F-0271-2F28-77A9-83BA37E03FA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1C41B3B-E898-218D-E700-B269E2D195DB}"/>
              </a:ext>
            </a:extLst>
          </p:cNvPr>
          <p:cNvSpPr>
            <a:spLocks noGrp="1"/>
          </p:cNvSpPr>
          <p:nvPr>
            <p:ph type="sldNum" sz="quarter" idx="12"/>
          </p:nvPr>
        </p:nvSpPr>
        <p:spPr/>
        <p:txBody>
          <a:bodyPr/>
          <a:lstStyle/>
          <a:p>
            <a:fld id="{6A65ED7E-3C56-4208-9407-509B05D530EA}" type="slidenum">
              <a:rPr lang="en-CA" smtClean="0"/>
              <a:t>‹#›</a:t>
            </a:fld>
            <a:endParaRPr lang="en-CA"/>
          </a:p>
        </p:txBody>
      </p:sp>
    </p:spTree>
    <p:extLst>
      <p:ext uri="{BB962C8B-B14F-4D97-AF65-F5344CB8AC3E}">
        <p14:creationId xmlns:p14="http://schemas.microsoft.com/office/powerpoint/2010/main" val="5251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F2177-B958-0893-3DE1-3B4131FC5805}"/>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E995564C-7CC9-19E7-2268-206FC7E542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AD4C84EA-884E-C471-83B5-BA34D8F9DC1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F0CFD302-D4F1-D80C-8D06-AD2A5082A5DB}"/>
              </a:ext>
            </a:extLst>
          </p:cNvPr>
          <p:cNvSpPr>
            <a:spLocks noGrp="1"/>
          </p:cNvSpPr>
          <p:nvPr>
            <p:ph type="dt" sz="half" idx="10"/>
          </p:nvPr>
        </p:nvSpPr>
        <p:spPr/>
        <p:txBody>
          <a:bodyPr/>
          <a:lstStyle/>
          <a:p>
            <a:fld id="{8CB575EE-314E-4948-A9F1-D54979986E12}" type="datetimeFigureOut">
              <a:rPr lang="en-CA" smtClean="0"/>
              <a:t>2023-05-25</a:t>
            </a:fld>
            <a:endParaRPr lang="en-CA"/>
          </a:p>
        </p:txBody>
      </p:sp>
      <p:sp>
        <p:nvSpPr>
          <p:cNvPr id="6" name="Footer Placeholder 5">
            <a:extLst>
              <a:ext uri="{FF2B5EF4-FFF2-40B4-BE49-F238E27FC236}">
                <a16:creationId xmlns:a16="http://schemas.microsoft.com/office/drawing/2014/main" id="{C9CE1556-F5E8-04A5-FD45-8A623B3C9AD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3AA17C83-2978-9AE8-099C-7715F8D44AEF}"/>
              </a:ext>
            </a:extLst>
          </p:cNvPr>
          <p:cNvSpPr>
            <a:spLocks noGrp="1"/>
          </p:cNvSpPr>
          <p:nvPr>
            <p:ph type="sldNum" sz="quarter" idx="12"/>
          </p:nvPr>
        </p:nvSpPr>
        <p:spPr/>
        <p:txBody>
          <a:bodyPr/>
          <a:lstStyle/>
          <a:p>
            <a:fld id="{6A65ED7E-3C56-4208-9407-509B05D530EA}" type="slidenum">
              <a:rPr lang="en-CA" smtClean="0"/>
              <a:t>‹#›</a:t>
            </a:fld>
            <a:endParaRPr lang="en-CA"/>
          </a:p>
        </p:txBody>
      </p:sp>
    </p:spTree>
    <p:extLst>
      <p:ext uri="{BB962C8B-B14F-4D97-AF65-F5344CB8AC3E}">
        <p14:creationId xmlns:p14="http://schemas.microsoft.com/office/powerpoint/2010/main" val="3007514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FEFD4-52CE-8B21-7AA6-DDD3458A27D6}"/>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ABF1EC3-EDF6-CBAF-F757-045C968092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A700FF-4F1C-45FA-ECC7-CC1E333928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93BD6CBD-DB0C-A181-7FAA-D84A47FFBF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2F961C-2F39-58F7-B309-845A4877081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EE18357F-BA37-CA8A-EBEA-611CC4E4F02F}"/>
              </a:ext>
            </a:extLst>
          </p:cNvPr>
          <p:cNvSpPr>
            <a:spLocks noGrp="1"/>
          </p:cNvSpPr>
          <p:nvPr>
            <p:ph type="dt" sz="half" idx="10"/>
          </p:nvPr>
        </p:nvSpPr>
        <p:spPr/>
        <p:txBody>
          <a:bodyPr/>
          <a:lstStyle/>
          <a:p>
            <a:fld id="{8CB575EE-314E-4948-A9F1-D54979986E12}" type="datetimeFigureOut">
              <a:rPr lang="en-CA" smtClean="0"/>
              <a:t>2023-05-25</a:t>
            </a:fld>
            <a:endParaRPr lang="en-CA"/>
          </a:p>
        </p:txBody>
      </p:sp>
      <p:sp>
        <p:nvSpPr>
          <p:cNvPr id="8" name="Footer Placeholder 7">
            <a:extLst>
              <a:ext uri="{FF2B5EF4-FFF2-40B4-BE49-F238E27FC236}">
                <a16:creationId xmlns:a16="http://schemas.microsoft.com/office/drawing/2014/main" id="{C442F8CF-DA93-A979-835F-1523E28AAEBE}"/>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9BAE5FDA-8A1E-F36F-1F59-32FEB56C5EC1}"/>
              </a:ext>
            </a:extLst>
          </p:cNvPr>
          <p:cNvSpPr>
            <a:spLocks noGrp="1"/>
          </p:cNvSpPr>
          <p:nvPr>
            <p:ph type="sldNum" sz="quarter" idx="12"/>
          </p:nvPr>
        </p:nvSpPr>
        <p:spPr/>
        <p:txBody>
          <a:bodyPr/>
          <a:lstStyle/>
          <a:p>
            <a:fld id="{6A65ED7E-3C56-4208-9407-509B05D530EA}" type="slidenum">
              <a:rPr lang="en-CA" smtClean="0"/>
              <a:t>‹#›</a:t>
            </a:fld>
            <a:endParaRPr lang="en-CA"/>
          </a:p>
        </p:txBody>
      </p:sp>
    </p:spTree>
    <p:extLst>
      <p:ext uri="{BB962C8B-B14F-4D97-AF65-F5344CB8AC3E}">
        <p14:creationId xmlns:p14="http://schemas.microsoft.com/office/powerpoint/2010/main" val="1644656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E56CD-35CF-79D2-226B-898F7938550B}"/>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B2BA2709-81C7-8570-2B27-77AF9DFB4BDD}"/>
              </a:ext>
            </a:extLst>
          </p:cNvPr>
          <p:cNvSpPr>
            <a:spLocks noGrp="1"/>
          </p:cNvSpPr>
          <p:nvPr>
            <p:ph type="dt" sz="half" idx="10"/>
          </p:nvPr>
        </p:nvSpPr>
        <p:spPr/>
        <p:txBody>
          <a:bodyPr/>
          <a:lstStyle/>
          <a:p>
            <a:fld id="{8CB575EE-314E-4948-A9F1-D54979986E12}" type="datetimeFigureOut">
              <a:rPr lang="en-CA" smtClean="0"/>
              <a:t>2023-05-25</a:t>
            </a:fld>
            <a:endParaRPr lang="en-CA"/>
          </a:p>
        </p:txBody>
      </p:sp>
      <p:sp>
        <p:nvSpPr>
          <p:cNvPr id="4" name="Footer Placeholder 3">
            <a:extLst>
              <a:ext uri="{FF2B5EF4-FFF2-40B4-BE49-F238E27FC236}">
                <a16:creationId xmlns:a16="http://schemas.microsoft.com/office/drawing/2014/main" id="{053936D0-23CE-6F71-2D8C-EDED5EFF02AB}"/>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C827BC03-3BDC-0C7A-E80D-5F5327756B76}"/>
              </a:ext>
            </a:extLst>
          </p:cNvPr>
          <p:cNvSpPr>
            <a:spLocks noGrp="1"/>
          </p:cNvSpPr>
          <p:nvPr>
            <p:ph type="sldNum" sz="quarter" idx="12"/>
          </p:nvPr>
        </p:nvSpPr>
        <p:spPr/>
        <p:txBody>
          <a:bodyPr/>
          <a:lstStyle/>
          <a:p>
            <a:fld id="{6A65ED7E-3C56-4208-9407-509B05D530EA}" type="slidenum">
              <a:rPr lang="en-CA" smtClean="0"/>
              <a:t>‹#›</a:t>
            </a:fld>
            <a:endParaRPr lang="en-CA"/>
          </a:p>
        </p:txBody>
      </p:sp>
    </p:spTree>
    <p:extLst>
      <p:ext uri="{BB962C8B-B14F-4D97-AF65-F5344CB8AC3E}">
        <p14:creationId xmlns:p14="http://schemas.microsoft.com/office/powerpoint/2010/main" val="2342779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F77812-558D-99FB-26FC-97ED664514CA}"/>
              </a:ext>
            </a:extLst>
          </p:cNvPr>
          <p:cNvSpPr>
            <a:spLocks noGrp="1"/>
          </p:cNvSpPr>
          <p:nvPr>
            <p:ph type="dt" sz="half" idx="10"/>
          </p:nvPr>
        </p:nvSpPr>
        <p:spPr/>
        <p:txBody>
          <a:bodyPr/>
          <a:lstStyle/>
          <a:p>
            <a:fld id="{8CB575EE-314E-4948-A9F1-D54979986E12}" type="datetimeFigureOut">
              <a:rPr lang="en-CA" smtClean="0"/>
              <a:t>2023-05-25</a:t>
            </a:fld>
            <a:endParaRPr lang="en-CA"/>
          </a:p>
        </p:txBody>
      </p:sp>
      <p:sp>
        <p:nvSpPr>
          <p:cNvPr id="3" name="Footer Placeholder 2">
            <a:extLst>
              <a:ext uri="{FF2B5EF4-FFF2-40B4-BE49-F238E27FC236}">
                <a16:creationId xmlns:a16="http://schemas.microsoft.com/office/drawing/2014/main" id="{9F63AEA6-0A93-72DD-DFC8-EB3AC14CA789}"/>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E68B389F-F993-6250-1A76-A23BD82C5218}"/>
              </a:ext>
            </a:extLst>
          </p:cNvPr>
          <p:cNvSpPr>
            <a:spLocks noGrp="1"/>
          </p:cNvSpPr>
          <p:nvPr>
            <p:ph type="sldNum" sz="quarter" idx="12"/>
          </p:nvPr>
        </p:nvSpPr>
        <p:spPr/>
        <p:txBody>
          <a:bodyPr/>
          <a:lstStyle/>
          <a:p>
            <a:fld id="{6A65ED7E-3C56-4208-9407-509B05D530EA}" type="slidenum">
              <a:rPr lang="en-CA" smtClean="0"/>
              <a:t>‹#›</a:t>
            </a:fld>
            <a:endParaRPr lang="en-CA"/>
          </a:p>
        </p:txBody>
      </p:sp>
    </p:spTree>
    <p:extLst>
      <p:ext uri="{BB962C8B-B14F-4D97-AF65-F5344CB8AC3E}">
        <p14:creationId xmlns:p14="http://schemas.microsoft.com/office/powerpoint/2010/main" val="3793829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42A79-E188-5A0B-32B9-C7F30D812F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1938717D-C975-97FB-739B-BAE8F1388D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FA5F4B57-610D-2A42-31FA-4A141B82B8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F948CF-171F-7942-684B-8532A3C0BA5F}"/>
              </a:ext>
            </a:extLst>
          </p:cNvPr>
          <p:cNvSpPr>
            <a:spLocks noGrp="1"/>
          </p:cNvSpPr>
          <p:nvPr>
            <p:ph type="dt" sz="half" idx="10"/>
          </p:nvPr>
        </p:nvSpPr>
        <p:spPr/>
        <p:txBody>
          <a:bodyPr/>
          <a:lstStyle/>
          <a:p>
            <a:fld id="{8CB575EE-314E-4948-A9F1-D54979986E12}" type="datetimeFigureOut">
              <a:rPr lang="en-CA" smtClean="0"/>
              <a:t>2023-05-25</a:t>
            </a:fld>
            <a:endParaRPr lang="en-CA"/>
          </a:p>
        </p:txBody>
      </p:sp>
      <p:sp>
        <p:nvSpPr>
          <p:cNvPr id="6" name="Footer Placeholder 5">
            <a:extLst>
              <a:ext uri="{FF2B5EF4-FFF2-40B4-BE49-F238E27FC236}">
                <a16:creationId xmlns:a16="http://schemas.microsoft.com/office/drawing/2014/main" id="{0CDCB2AB-7782-398B-FF6A-D3C9C6C58FD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F0C7734-F057-1EB0-9C11-69B58A54BD58}"/>
              </a:ext>
            </a:extLst>
          </p:cNvPr>
          <p:cNvSpPr>
            <a:spLocks noGrp="1"/>
          </p:cNvSpPr>
          <p:nvPr>
            <p:ph type="sldNum" sz="quarter" idx="12"/>
          </p:nvPr>
        </p:nvSpPr>
        <p:spPr/>
        <p:txBody>
          <a:bodyPr/>
          <a:lstStyle/>
          <a:p>
            <a:fld id="{6A65ED7E-3C56-4208-9407-509B05D530EA}" type="slidenum">
              <a:rPr lang="en-CA" smtClean="0"/>
              <a:t>‹#›</a:t>
            </a:fld>
            <a:endParaRPr lang="en-CA"/>
          </a:p>
        </p:txBody>
      </p:sp>
    </p:spTree>
    <p:extLst>
      <p:ext uri="{BB962C8B-B14F-4D97-AF65-F5344CB8AC3E}">
        <p14:creationId xmlns:p14="http://schemas.microsoft.com/office/powerpoint/2010/main" val="452476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42941-A951-EF83-6255-F101D4A628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9AF4CB4F-6533-2238-722D-0CDB2A0386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3F0D84B6-0601-C670-699F-6D504356D9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EA6844-8CA7-F1A2-EF0B-9DEA304CC26C}"/>
              </a:ext>
            </a:extLst>
          </p:cNvPr>
          <p:cNvSpPr>
            <a:spLocks noGrp="1"/>
          </p:cNvSpPr>
          <p:nvPr>
            <p:ph type="dt" sz="half" idx="10"/>
          </p:nvPr>
        </p:nvSpPr>
        <p:spPr/>
        <p:txBody>
          <a:bodyPr/>
          <a:lstStyle/>
          <a:p>
            <a:fld id="{8CB575EE-314E-4948-A9F1-D54979986E12}" type="datetimeFigureOut">
              <a:rPr lang="en-CA" smtClean="0"/>
              <a:t>2023-05-25</a:t>
            </a:fld>
            <a:endParaRPr lang="en-CA"/>
          </a:p>
        </p:txBody>
      </p:sp>
      <p:sp>
        <p:nvSpPr>
          <p:cNvPr id="6" name="Footer Placeholder 5">
            <a:extLst>
              <a:ext uri="{FF2B5EF4-FFF2-40B4-BE49-F238E27FC236}">
                <a16:creationId xmlns:a16="http://schemas.microsoft.com/office/drawing/2014/main" id="{4C95B6C9-11BB-4BEB-8D74-8C3FBF63374C}"/>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EF086F4-6483-9732-436C-8F42487D6329}"/>
              </a:ext>
            </a:extLst>
          </p:cNvPr>
          <p:cNvSpPr>
            <a:spLocks noGrp="1"/>
          </p:cNvSpPr>
          <p:nvPr>
            <p:ph type="sldNum" sz="quarter" idx="12"/>
          </p:nvPr>
        </p:nvSpPr>
        <p:spPr/>
        <p:txBody>
          <a:bodyPr/>
          <a:lstStyle/>
          <a:p>
            <a:fld id="{6A65ED7E-3C56-4208-9407-509B05D530EA}" type="slidenum">
              <a:rPr lang="en-CA" smtClean="0"/>
              <a:t>‹#›</a:t>
            </a:fld>
            <a:endParaRPr lang="en-CA"/>
          </a:p>
        </p:txBody>
      </p:sp>
    </p:spTree>
    <p:extLst>
      <p:ext uri="{BB962C8B-B14F-4D97-AF65-F5344CB8AC3E}">
        <p14:creationId xmlns:p14="http://schemas.microsoft.com/office/powerpoint/2010/main" val="1417145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7D2FF4-75E5-BD00-5DBE-A0340661FC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A146FE59-B621-57A3-ABDD-8F501D46FA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7FB60D5-08AB-3739-94C5-5A4F85F0E8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B575EE-314E-4948-A9F1-D54979986E12}" type="datetimeFigureOut">
              <a:rPr lang="en-CA" smtClean="0"/>
              <a:t>2023-05-25</a:t>
            </a:fld>
            <a:endParaRPr lang="en-CA"/>
          </a:p>
        </p:txBody>
      </p:sp>
      <p:sp>
        <p:nvSpPr>
          <p:cNvPr id="5" name="Footer Placeholder 4">
            <a:extLst>
              <a:ext uri="{FF2B5EF4-FFF2-40B4-BE49-F238E27FC236}">
                <a16:creationId xmlns:a16="http://schemas.microsoft.com/office/drawing/2014/main" id="{2EB42DDD-5935-37CD-5242-B113ACF3D2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0C7C07EF-378E-E0B9-E8FF-B9B4C804A9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65ED7E-3C56-4208-9407-509B05D530EA}" type="slidenum">
              <a:rPr lang="en-CA" smtClean="0"/>
              <a:t>‹#›</a:t>
            </a:fld>
            <a:endParaRPr lang="en-CA"/>
          </a:p>
        </p:txBody>
      </p:sp>
    </p:spTree>
    <p:extLst>
      <p:ext uri="{BB962C8B-B14F-4D97-AF65-F5344CB8AC3E}">
        <p14:creationId xmlns:p14="http://schemas.microsoft.com/office/powerpoint/2010/main" val="12990665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E6839-2439-23A7-DD2A-0180D272B4BF}"/>
              </a:ext>
            </a:extLst>
          </p:cNvPr>
          <p:cNvSpPr>
            <a:spLocks noGrp="1"/>
          </p:cNvSpPr>
          <p:nvPr>
            <p:ph type="ctrTitle"/>
          </p:nvPr>
        </p:nvSpPr>
        <p:spPr/>
        <p:txBody>
          <a:bodyPr>
            <a:normAutofit/>
          </a:bodyPr>
          <a:lstStyle/>
          <a:p>
            <a:r>
              <a:rPr lang="en-CA" sz="6000" i="0" dirty="0">
                <a:solidFill>
                  <a:srgbClr val="374151"/>
                </a:solidFill>
                <a:effectLst/>
                <a:latin typeface="Arial" panose="020B0604020202020204" pitchFamily="34" charset="0"/>
                <a:cs typeface="Arial" panose="020B0604020202020204" pitchFamily="34" charset="0"/>
              </a:rPr>
              <a:t>Logistic Classification </a:t>
            </a:r>
            <a:r>
              <a:rPr lang="en-CA" sz="6000" i="0" dirty="0">
                <a:solidFill>
                  <a:srgbClr val="292929"/>
                </a:solidFill>
                <a:effectLst/>
                <a:latin typeface="Arial" panose="020B0604020202020204" pitchFamily="34" charset="0"/>
                <a:cs typeface="Arial" panose="020B0604020202020204" pitchFamily="34" charset="0"/>
              </a:rPr>
              <a:t> </a:t>
            </a:r>
            <a:br>
              <a:rPr lang="en-CA" sz="6000" i="0" dirty="0">
                <a:solidFill>
                  <a:srgbClr val="292929"/>
                </a:solidFill>
                <a:effectLst/>
                <a:latin typeface="Arial" panose="020B0604020202020204" pitchFamily="34" charset="0"/>
                <a:cs typeface="Arial" panose="020B0604020202020204" pitchFamily="34" charset="0"/>
              </a:rPr>
            </a:br>
            <a:endParaRPr lang="en-CA" dirty="0"/>
          </a:p>
        </p:txBody>
      </p:sp>
      <p:sp>
        <p:nvSpPr>
          <p:cNvPr id="3" name="Subtitle 2">
            <a:extLst>
              <a:ext uri="{FF2B5EF4-FFF2-40B4-BE49-F238E27FC236}">
                <a16:creationId xmlns:a16="http://schemas.microsoft.com/office/drawing/2014/main" id="{694842AB-899D-837D-472B-EA172FF64650}"/>
              </a:ext>
            </a:extLst>
          </p:cNvPr>
          <p:cNvSpPr>
            <a:spLocks noGrp="1"/>
          </p:cNvSpPr>
          <p:nvPr>
            <p:ph type="subTitle" idx="1"/>
          </p:nvPr>
        </p:nvSpPr>
        <p:spPr/>
        <p:txBody>
          <a:bodyPr>
            <a:normAutofit/>
          </a:bodyPr>
          <a:lstStyle/>
          <a:p>
            <a:r>
              <a:rPr lang="en-CA" sz="3200" dirty="0">
                <a:solidFill>
                  <a:srgbClr val="292929"/>
                </a:solidFill>
                <a:latin typeface="Arial" panose="020B0604020202020204" pitchFamily="34" charset="0"/>
                <a:cs typeface="Arial" panose="020B0604020202020204" pitchFamily="34" charset="0"/>
              </a:rPr>
              <a:t>Classification Using Logistic Regression</a:t>
            </a:r>
            <a:endParaRPr lang="en-CA" sz="3200" dirty="0"/>
          </a:p>
        </p:txBody>
      </p:sp>
    </p:spTree>
    <p:extLst>
      <p:ext uri="{BB962C8B-B14F-4D97-AF65-F5344CB8AC3E}">
        <p14:creationId xmlns:p14="http://schemas.microsoft.com/office/powerpoint/2010/main" val="3263543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5FB9F-4F87-CC37-92C4-C35FE1576D3F}"/>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EE42AB70-1C8E-A8F5-F9BA-738192E9A38F}"/>
              </a:ext>
            </a:extLst>
          </p:cNvPr>
          <p:cNvSpPr>
            <a:spLocks noGrp="1"/>
          </p:cNvSpPr>
          <p:nvPr>
            <p:ph idx="1"/>
          </p:nvPr>
        </p:nvSpPr>
        <p:spPr/>
        <p:txBody>
          <a:bodyPr/>
          <a:lstStyle/>
          <a:p>
            <a:endParaRPr lang="en-CA" dirty="0"/>
          </a:p>
          <a:p>
            <a:endParaRPr lang="en-CA" dirty="0"/>
          </a:p>
          <a:p>
            <a:endParaRPr lang="en-CA" dirty="0"/>
          </a:p>
          <a:p>
            <a:pPr marL="0" indent="0">
              <a:buNone/>
            </a:pPr>
            <a:r>
              <a:rPr lang="en-CA" b="0" i="0" dirty="0">
                <a:solidFill>
                  <a:srgbClr val="374151"/>
                </a:solidFill>
                <a:effectLst/>
                <a:latin typeface="Söhne"/>
              </a:rPr>
              <a:t>      </a:t>
            </a:r>
            <a:r>
              <a:rPr lang="en-CA" b="1" i="0" dirty="0">
                <a:solidFill>
                  <a:srgbClr val="374151"/>
                </a:solidFill>
                <a:effectLst/>
                <a:latin typeface="Söhne"/>
              </a:rPr>
              <a:t>Can we apply the sigmoid function for multi</a:t>
            </a:r>
            <a:r>
              <a:rPr lang="en-CA" b="1" dirty="0">
                <a:solidFill>
                  <a:srgbClr val="374151"/>
                </a:solidFill>
                <a:latin typeface="Söhne"/>
              </a:rPr>
              <a:t>-</a:t>
            </a:r>
            <a:r>
              <a:rPr lang="en-CA" b="1" i="0" dirty="0">
                <a:solidFill>
                  <a:srgbClr val="374151"/>
                </a:solidFill>
                <a:effectLst/>
                <a:latin typeface="Söhne"/>
              </a:rPr>
              <a:t>class classification?</a:t>
            </a:r>
            <a:endParaRPr lang="en-CA" b="1" dirty="0"/>
          </a:p>
        </p:txBody>
      </p:sp>
    </p:spTree>
    <p:extLst>
      <p:ext uri="{BB962C8B-B14F-4D97-AF65-F5344CB8AC3E}">
        <p14:creationId xmlns:p14="http://schemas.microsoft.com/office/powerpoint/2010/main" val="1968456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DFB7E-81AB-CADF-3822-74E304C1EE0D}"/>
              </a:ext>
            </a:extLst>
          </p:cNvPr>
          <p:cNvSpPr>
            <a:spLocks noGrp="1"/>
          </p:cNvSpPr>
          <p:nvPr>
            <p:ph type="title"/>
          </p:nvPr>
        </p:nvSpPr>
        <p:spPr/>
        <p:txBody>
          <a:bodyPr/>
          <a:lstStyle/>
          <a:p>
            <a:r>
              <a:rPr lang="en-CA" sz="4400" b="1" dirty="0">
                <a:solidFill>
                  <a:srgbClr val="FF0000"/>
                </a:solidFill>
              </a:rPr>
              <a:t>Muli-class classification</a:t>
            </a:r>
            <a:endParaRPr lang="en-CA" dirty="0"/>
          </a:p>
        </p:txBody>
      </p:sp>
      <p:sp>
        <p:nvSpPr>
          <p:cNvPr id="4" name="Content Placeholder 3">
            <a:extLst>
              <a:ext uri="{FF2B5EF4-FFF2-40B4-BE49-F238E27FC236}">
                <a16:creationId xmlns:a16="http://schemas.microsoft.com/office/drawing/2014/main" id="{0FD577FA-4CD6-109B-C799-A810000F3B9A}"/>
              </a:ext>
            </a:extLst>
          </p:cNvPr>
          <p:cNvSpPr>
            <a:spLocks noGrp="1"/>
          </p:cNvSpPr>
          <p:nvPr>
            <p:ph idx="1"/>
          </p:nvPr>
        </p:nvSpPr>
        <p:spPr/>
        <p:txBody>
          <a:bodyPr/>
          <a:lstStyle/>
          <a:p>
            <a:r>
              <a:rPr lang="en-US" b="0" i="0" dirty="0">
                <a:solidFill>
                  <a:srgbClr val="374151"/>
                </a:solidFill>
                <a:effectLst/>
                <a:latin typeface="Söhne"/>
              </a:rPr>
              <a:t>The sigmoid function is primarily used for binary classification, where there are only two classes (e.g., positive and negative). However, it can be adapted for multi-class classification using different strategies, such as </a:t>
            </a:r>
            <a:r>
              <a:rPr lang="en-US" b="1" i="0" dirty="0">
                <a:solidFill>
                  <a:srgbClr val="374151"/>
                </a:solidFill>
                <a:effectLst/>
                <a:latin typeface="Söhne"/>
              </a:rPr>
              <a:t>one-vs-all (one-vs-rest) </a:t>
            </a:r>
            <a:r>
              <a:rPr lang="en-US" b="0" i="0" dirty="0">
                <a:solidFill>
                  <a:srgbClr val="374151"/>
                </a:solidFill>
                <a:effectLst/>
                <a:latin typeface="Söhne"/>
              </a:rPr>
              <a:t>or </a:t>
            </a:r>
            <a:r>
              <a:rPr lang="en-US" b="1" i="0" dirty="0">
                <a:solidFill>
                  <a:srgbClr val="374151"/>
                </a:solidFill>
                <a:effectLst/>
                <a:latin typeface="Söhne"/>
              </a:rPr>
              <a:t>one-vs-one</a:t>
            </a:r>
            <a:r>
              <a:rPr lang="en-US" b="0" i="0" dirty="0">
                <a:solidFill>
                  <a:srgbClr val="374151"/>
                </a:solidFill>
                <a:effectLst/>
                <a:latin typeface="Söhne"/>
              </a:rPr>
              <a:t> approaches.</a:t>
            </a:r>
            <a:endParaRPr lang="en-CA" dirty="0"/>
          </a:p>
        </p:txBody>
      </p:sp>
    </p:spTree>
    <p:extLst>
      <p:ext uri="{BB962C8B-B14F-4D97-AF65-F5344CB8AC3E}">
        <p14:creationId xmlns:p14="http://schemas.microsoft.com/office/powerpoint/2010/main" val="543745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71C3C-63BC-CD7C-720B-EF456F107AD7}"/>
              </a:ext>
            </a:extLst>
          </p:cNvPr>
          <p:cNvSpPr>
            <a:spLocks noGrp="1"/>
          </p:cNvSpPr>
          <p:nvPr>
            <p:ph type="title"/>
          </p:nvPr>
        </p:nvSpPr>
        <p:spPr/>
        <p:txBody>
          <a:bodyPr/>
          <a:lstStyle/>
          <a:p>
            <a:r>
              <a:rPr lang="en-US" b="0" i="0" dirty="0">
                <a:solidFill>
                  <a:srgbClr val="374151"/>
                </a:solidFill>
                <a:effectLst/>
                <a:latin typeface="Söhne"/>
              </a:rPr>
              <a:t>one-vs-all approach</a:t>
            </a:r>
            <a:endParaRPr lang="en-CA" dirty="0"/>
          </a:p>
        </p:txBody>
      </p:sp>
      <p:sp>
        <p:nvSpPr>
          <p:cNvPr id="3" name="Content Placeholder 2">
            <a:extLst>
              <a:ext uri="{FF2B5EF4-FFF2-40B4-BE49-F238E27FC236}">
                <a16:creationId xmlns:a16="http://schemas.microsoft.com/office/drawing/2014/main" id="{1655F49D-5D9E-DEFF-B277-3E0086238B71}"/>
              </a:ext>
            </a:extLst>
          </p:cNvPr>
          <p:cNvSpPr>
            <a:spLocks noGrp="1"/>
          </p:cNvSpPr>
          <p:nvPr>
            <p:ph idx="1"/>
          </p:nvPr>
        </p:nvSpPr>
        <p:spPr/>
        <p:txBody>
          <a:bodyPr>
            <a:normAutofit fontScale="85000" lnSpcReduction="20000"/>
          </a:bodyPr>
          <a:lstStyle/>
          <a:p>
            <a:pPr marL="0" indent="0" algn="l">
              <a:buNone/>
            </a:pPr>
            <a:r>
              <a:rPr lang="en-US" b="1" dirty="0">
                <a:solidFill>
                  <a:srgbClr val="374151"/>
                </a:solidFill>
                <a:latin typeface="Söhne"/>
              </a:rPr>
              <a:t>1. </a:t>
            </a:r>
            <a:r>
              <a:rPr lang="en-US" b="1" i="0" dirty="0">
                <a:solidFill>
                  <a:schemeClr val="accent1"/>
                </a:solidFill>
                <a:effectLst/>
                <a:latin typeface="Söhne"/>
              </a:rPr>
              <a:t>One-vs-All (One-vs-Rest) Strategy</a:t>
            </a:r>
            <a:r>
              <a:rPr lang="en-US" b="0" i="0" dirty="0">
                <a:solidFill>
                  <a:schemeClr val="accent1"/>
                </a:solidFill>
                <a:effectLst/>
                <a:latin typeface="Söhne"/>
              </a:rPr>
              <a:t>: </a:t>
            </a:r>
            <a:r>
              <a:rPr lang="en-US" b="0" i="0" dirty="0">
                <a:solidFill>
                  <a:srgbClr val="374151"/>
                </a:solidFill>
                <a:effectLst/>
                <a:latin typeface="Söhne"/>
              </a:rPr>
              <a:t>In this approach, you train multiple binary logistic regression models, each considering one class as the positive class and the rest as the negative class. During inference, you apply each model to the input, and the class with the highest sigmoid output is assigned.</a:t>
            </a:r>
          </a:p>
          <a:p>
            <a:pPr algn="l"/>
            <a:r>
              <a:rPr lang="en-US" b="0" i="0" dirty="0">
                <a:solidFill>
                  <a:srgbClr val="374151"/>
                </a:solidFill>
                <a:effectLst/>
                <a:latin typeface="Söhne"/>
              </a:rPr>
              <a:t>For example, if you have three classes (A, B, and C), you would train three separate logistic regression models:</a:t>
            </a:r>
          </a:p>
          <a:p>
            <a:pPr algn="l"/>
            <a:endParaRPr lang="en-US" b="0" i="0" dirty="0">
              <a:solidFill>
                <a:srgbClr val="374151"/>
              </a:solidFill>
              <a:effectLst/>
              <a:latin typeface="Söhne"/>
            </a:endParaRPr>
          </a:p>
          <a:p>
            <a:pPr marL="0" indent="0" algn="ctr">
              <a:buNone/>
            </a:pPr>
            <a:r>
              <a:rPr lang="en-US" b="1" i="0" dirty="0">
                <a:solidFill>
                  <a:srgbClr val="0070C0"/>
                </a:solidFill>
                <a:effectLst/>
                <a:latin typeface="Söhne"/>
              </a:rPr>
              <a:t>Model 1</a:t>
            </a:r>
            <a:r>
              <a:rPr lang="en-US" b="0" i="0" dirty="0">
                <a:solidFill>
                  <a:srgbClr val="0070C0"/>
                </a:solidFill>
                <a:effectLst/>
                <a:latin typeface="Söhne"/>
              </a:rPr>
              <a:t>: </a:t>
            </a:r>
            <a:r>
              <a:rPr lang="en-US" b="0" i="0" dirty="0">
                <a:effectLst/>
                <a:latin typeface="Söhne"/>
              </a:rPr>
              <a:t>Class A vs. not Class A (B or C)</a:t>
            </a:r>
          </a:p>
          <a:p>
            <a:pPr marL="0" indent="0" algn="ctr">
              <a:buNone/>
            </a:pPr>
            <a:r>
              <a:rPr lang="en-US" b="1" i="0" dirty="0">
                <a:solidFill>
                  <a:srgbClr val="0070C0"/>
                </a:solidFill>
                <a:effectLst/>
                <a:latin typeface="Söhne"/>
              </a:rPr>
              <a:t>Model 2: </a:t>
            </a:r>
            <a:r>
              <a:rPr lang="en-US" b="0" i="0" dirty="0">
                <a:effectLst/>
                <a:latin typeface="Söhne"/>
              </a:rPr>
              <a:t>Class B vs. not Class B (A or C)</a:t>
            </a:r>
          </a:p>
          <a:p>
            <a:pPr marL="0" indent="0" algn="ctr">
              <a:buNone/>
            </a:pPr>
            <a:r>
              <a:rPr lang="en-US" b="1" i="0" dirty="0">
                <a:solidFill>
                  <a:srgbClr val="0070C0"/>
                </a:solidFill>
                <a:effectLst/>
                <a:latin typeface="Söhne"/>
              </a:rPr>
              <a:t>Model 3: </a:t>
            </a:r>
            <a:r>
              <a:rPr lang="en-US" b="0" i="0" dirty="0">
                <a:effectLst/>
                <a:latin typeface="Söhne"/>
              </a:rPr>
              <a:t>Class C vs. not Class C (A or B)</a:t>
            </a:r>
          </a:p>
          <a:p>
            <a:pPr marL="0" indent="0" algn="ctr">
              <a:buNone/>
            </a:pPr>
            <a:endParaRPr lang="en-US" b="0" i="0" dirty="0">
              <a:effectLst/>
              <a:latin typeface="Söhne"/>
            </a:endParaRPr>
          </a:p>
          <a:p>
            <a:pPr algn="l"/>
            <a:r>
              <a:rPr lang="en-US" b="0" i="0" dirty="0">
                <a:solidFill>
                  <a:srgbClr val="374151"/>
                </a:solidFill>
                <a:effectLst/>
                <a:latin typeface="Söhne"/>
              </a:rPr>
              <a:t>During inference, you would apply each model to the input, and the class with the highest sigmoid output (probability) is chosen as the final predicted class.</a:t>
            </a:r>
          </a:p>
          <a:p>
            <a:endParaRPr lang="en-CA" dirty="0"/>
          </a:p>
        </p:txBody>
      </p:sp>
    </p:spTree>
    <p:extLst>
      <p:ext uri="{BB962C8B-B14F-4D97-AF65-F5344CB8AC3E}">
        <p14:creationId xmlns:p14="http://schemas.microsoft.com/office/powerpoint/2010/main" val="2705544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60835-8F24-9ED7-AF2B-2A6CC6607483}"/>
              </a:ext>
            </a:extLst>
          </p:cNvPr>
          <p:cNvSpPr>
            <a:spLocks noGrp="1"/>
          </p:cNvSpPr>
          <p:nvPr>
            <p:ph type="title"/>
          </p:nvPr>
        </p:nvSpPr>
        <p:spPr/>
        <p:txBody>
          <a:bodyPr/>
          <a:lstStyle/>
          <a:p>
            <a:r>
              <a:rPr lang="en-US" b="0" i="0" dirty="0">
                <a:solidFill>
                  <a:srgbClr val="374151"/>
                </a:solidFill>
                <a:effectLst/>
                <a:latin typeface="Söhne"/>
              </a:rPr>
              <a:t>one-vs-all approach example</a:t>
            </a:r>
            <a:endParaRPr lang="en-CA" dirty="0"/>
          </a:p>
        </p:txBody>
      </p:sp>
      <p:sp>
        <p:nvSpPr>
          <p:cNvPr id="3" name="Content Placeholder 2">
            <a:extLst>
              <a:ext uri="{FF2B5EF4-FFF2-40B4-BE49-F238E27FC236}">
                <a16:creationId xmlns:a16="http://schemas.microsoft.com/office/drawing/2014/main" id="{9D4B66A2-674F-609A-E2C0-4EDC082AAD3B}"/>
              </a:ext>
            </a:extLst>
          </p:cNvPr>
          <p:cNvSpPr>
            <a:spLocks noGrp="1"/>
          </p:cNvSpPr>
          <p:nvPr>
            <p:ph idx="1"/>
          </p:nvPr>
        </p:nvSpPr>
        <p:spPr/>
        <p:txBody>
          <a:bodyPr>
            <a:normAutofit fontScale="85000" lnSpcReduction="20000"/>
          </a:bodyPr>
          <a:lstStyle/>
          <a:p>
            <a:pPr algn="l"/>
            <a:r>
              <a:rPr lang="en-US" b="0" i="0" dirty="0">
                <a:solidFill>
                  <a:srgbClr val="374151"/>
                </a:solidFill>
                <a:effectLst/>
                <a:latin typeface="Söhne"/>
              </a:rPr>
              <a:t>Let's consider an example of the one-vs-all (one-vs-rest) approach for multi-class classification using the sigmoid function. Assume we have three classes: </a:t>
            </a:r>
            <a:r>
              <a:rPr lang="en-US" b="1" i="0" dirty="0">
                <a:solidFill>
                  <a:srgbClr val="374151"/>
                </a:solidFill>
                <a:effectLst/>
                <a:latin typeface="Söhne"/>
              </a:rPr>
              <a:t>Class A</a:t>
            </a:r>
            <a:r>
              <a:rPr lang="en-US" b="0" i="0" dirty="0">
                <a:solidFill>
                  <a:srgbClr val="374151"/>
                </a:solidFill>
                <a:effectLst/>
                <a:latin typeface="Söhne"/>
              </a:rPr>
              <a:t>, </a:t>
            </a:r>
            <a:r>
              <a:rPr lang="en-US" b="1" i="0" dirty="0">
                <a:solidFill>
                  <a:srgbClr val="374151"/>
                </a:solidFill>
                <a:effectLst/>
                <a:latin typeface="Söhne"/>
              </a:rPr>
              <a:t>Class B</a:t>
            </a:r>
            <a:r>
              <a:rPr lang="en-US" b="0" i="0" dirty="0">
                <a:solidFill>
                  <a:srgbClr val="374151"/>
                </a:solidFill>
                <a:effectLst/>
                <a:latin typeface="Söhne"/>
              </a:rPr>
              <a:t>, and </a:t>
            </a:r>
            <a:r>
              <a:rPr lang="en-US" b="1" i="0" dirty="0">
                <a:solidFill>
                  <a:srgbClr val="374151"/>
                </a:solidFill>
                <a:effectLst/>
                <a:latin typeface="Söhne"/>
              </a:rPr>
              <a:t>Class C</a:t>
            </a:r>
            <a:r>
              <a:rPr lang="en-US" b="0" i="0" dirty="0">
                <a:solidFill>
                  <a:srgbClr val="374151"/>
                </a:solidFill>
                <a:effectLst/>
                <a:latin typeface="Söhne"/>
              </a:rPr>
              <a:t>.</a:t>
            </a:r>
          </a:p>
          <a:p>
            <a:pPr algn="l"/>
            <a:endParaRPr lang="en-US" b="0" i="0" dirty="0">
              <a:solidFill>
                <a:srgbClr val="374151"/>
              </a:solidFill>
              <a:effectLst/>
              <a:latin typeface="Söhne"/>
            </a:endParaRPr>
          </a:p>
          <a:p>
            <a:pPr algn="l"/>
            <a:r>
              <a:rPr lang="en-US" b="0" i="0" dirty="0">
                <a:solidFill>
                  <a:srgbClr val="374151"/>
                </a:solidFill>
                <a:effectLst/>
                <a:latin typeface="Söhne"/>
              </a:rPr>
              <a:t>In the one-vs-all strategy, we train multiple binary logistic regression models, each considering one class as the positive class and the rest as the negative class.</a:t>
            </a:r>
          </a:p>
          <a:p>
            <a:pPr marL="0" indent="0" algn="ctr">
              <a:buNone/>
            </a:pPr>
            <a:r>
              <a:rPr lang="en-US" b="1" dirty="0">
                <a:solidFill>
                  <a:srgbClr val="0070C0"/>
                </a:solidFill>
                <a:latin typeface="Söhne"/>
              </a:rPr>
              <a:t>1.</a:t>
            </a:r>
            <a:r>
              <a:rPr lang="en-US" b="1" i="0" dirty="0">
                <a:solidFill>
                  <a:srgbClr val="0070C0"/>
                </a:solidFill>
                <a:effectLst/>
                <a:latin typeface="Söhne"/>
              </a:rPr>
              <a:t> Model 1:</a:t>
            </a:r>
            <a:r>
              <a:rPr lang="en-US" b="0" i="0" dirty="0">
                <a:solidFill>
                  <a:srgbClr val="374151"/>
                </a:solidFill>
                <a:effectLst/>
                <a:latin typeface="Söhne"/>
              </a:rPr>
              <a:t> Class A vs. not Class A (B or C)</a:t>
            </a:r>
          </a:p>
          <a:p>
            <a:pPr marL="0" indent="0" algn="ctr">
              <a:buNone/>
            </a:pPr>
            <a:r>
              <a:rPr lang="en-US" b="1" dirty="0">
                <a:solidFill>
                  <a:srgbClr val="0070C0"/>
                </a:solidFill>
                <a:latin typeface="Söhne"/>
              </a:rPr>
              <a:t>2. </a:t>
            </a:r>
            <a:r>
              <a:rPr lang="en-US" b="1" i="0" dirty="0">
                <a:solidFill>
                  <a:srgbClr val="0070C0"/>
                </a:solidFill>
                <a:effectLst/>
                <a:latin typeface="Söhne"/>
              </a:rPr>
              <a:t>Model 2</a:t>
            </a:r>
            <a:r>
              <a:rPr lang="en-US" b="0" i="0" dirty="0">
                <a:solidFill>
                  <a:srgbClr val="374151"/>
                </a:solidFill>
                <a:effectLst/>
                <a:latin typeface="Söhne"/>
              </a:rPr>
              <a:t>: Class B vs. not Class B (A or C)</a:t>
            </a:r>
          </a:p>
          <a:p>
            <a:pPr marL="0" indent="0" algn="ctr">
              <a:buNone/>
            </a:pPr>
            <a:r>
              <a:rPr lang="en-US" b="1" i="0" dirty="0">
                <a:solidFill>
                  <a:srgbClr val="0070C0"/>
                </a:solidFill>
                <a:effectLst/>
                <a:latin typeface="Söhne"/>
              </a:rPr>
              <a:t>3. Model 3</a:t>
            </a:r>
            <a:r>
              <a:rPr lang="en-US" b="0" i="0" dirty="0">
                <a:solidFill>
                  <a:srgbClr val="374151"/>
                </a:solidFill>
                <a:effectLst/>
                <a:latin typeface="Söhne"/>
              </a:rPr>
              <a:t>: Class C vs. not Class C (A or B)</a:t>
            </a:r>
          </a:p>
          <a:p>
            <a:pPr marL="0" indent="0" algn="ctr">
              <a:buNone/>
            </a:pPr>
            <a:endParaRPr lang="en-US" b="0" i="0" dirty="0">
              <a:solidFill>
                <a:srgbClr val="374151"/>
              </a:solidFill>
              <a:effectLst/>
              <a:latin typeface="Söhne"/>
            </a:endParaRPr>
          </a:p>
          <a:p>
            <a:pPr algn="l"/>
            <a:r>
              <a:rPr lang="en-US" b="0" i="0" dirty="0">
                <a:solidFill>
                  <a:srgbClr val="374151"/>
                </a:solidFill>
                <a:effectLst/>
                <a:latin typeface="Söhne"/>
              </a:rPr>
              <a:t>Assume we have trained these models, and during inference, we want to classify a new input example.</a:t>
            </a:r>
          </a:p>
          <a:p>
            <a:endParaRPr lang="en-CA" dirty="0"/>
          </a:p>
        </p:txBody>
      </p:sp>
    </p:spTree>
    <p:extLst>
      <p:ext uri="{BB962C8B-B14F-4D97-AF65-F5344CB8AC3E}">
        <p14:creationId xmlns:p14="http://schemas.microsoft.com/office/powerpoint/2010/main" val="2090683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60835-8F24-9ED7-AF2B-2A6CC6607483}"/>
              </a:ext>
            </a:extLst>
          </p:cNvPr>
          <p:cNvSpPr>
            <a:spLocks noGrp="1"/>
          </p:cNvSpPr>
          <p:nvPr>
            <p:ph type="title"/>
          </p:nvPr>
        </p:nvSpPr>
        <p:spPr/>
        <p:txBody>
          <a:bodyPr/>
          <a:lstStyle/>
          <a:p>
            <a:r>
              <a:rPr lang="en-US" b="0" i="0" dirty="0">
                <a:solidFill>
                  <a:srgbClr val="374151"/>
                </a:solidFill>
                <a:effectLst/>
                <a:latin typeface="Söhne"/>
              </a:rPr>
              <a:t>one-vs-all approach example</a:t>
            </a:r>
            <a:endParaRPr lang="en-CA" dirty="0"/>
          </a:p>
        </p:txBody>
      </p:sp>
      <p:sp>
        <p:nvSpPr>
          <p:cNvPr id="3" name="Content Placeholder 2">
            <a:extLst>
              <a:ext uri="{FF2B5EF4-FFF2-40B4-BE49-F238E27FC236}">
                <a16:creationId xmlns:a16="http://schemas.microsoft.com/office/drawing/2014/main" id="{9D4B66A2-674F-609A-E2C0-4EDC082AAD3B}"/>
              </a:ext>
            </a:extLst>
          </p:cNvPr>
          <p:cNvSpPr>
            <a:spLocks noGrp="1"/>
          </p:cNvSpPr>
          <p:nvPr>
            <p:ph idx="1"/>
          </p:nvPr>
        </p:nvSpPr>
        <p:spPr/>
        <p:txBody>
          <a:bodyPr>
            <a:normAutofit fontScale="77500" lnSpcReduction="20000"/>
          </a:bodyPr>
          <a:lstStyle/>
          <a:p>
            <a:pPr algn="l"/>
            <a:r>
              <a:rPr lang="en-US" b="0" i="0" dirty="0">
                <a:solidFill>
                  <a:srgbClr val="374151"/>
                </a:solidFill>
                <a:effectLst/>
                <a:latin typeface="Söhne"/>
              </a:rPr>
              <a:t>Let's say we obtain the following sigmoid outputs from each model for the input example:</a:t>
            </a:r>
          </a:p>
          <a:p>
            <a:pPr algn="l"/>
            <a:endParaRPr lang="en-US" b="0" i="0" dirty="0">
              <a:solidFill>
                <a:srgbClr val="374151"/>
              </a:solidFill>
              <a:effectLst/>
              <a:latin typeface="Söhne"/>
            </a:endParaRPr>
          </a:p>
          <a:p>
            <a:pPr marL="0" indent="0" algn="ctr">
              <a:buNone/>
            </a:pPr>
            <a:r>
              <a:rPr lang="en-US" b="1" i="0" dirty="0">
                <a:solidFill>
                  <a:srgbClr val="0070C0"/>
                </a:solidFill>
                <a:effectLst/>
                <a:latin typeface="Söhne"/>
              </a:rPr>
              <a:t>   Model 1</a:t>
            </a:r>
            <a:r>
              <a:rPr lang="en-US" b="0" i="0" dirty="0">
                <a:solidFill>
                  <a:srgbClr val="374151"/>
                </a:solidFill>
                <a:effectLst/>
                <a:latin typeface="Söhne"/>
              </a:rPr>
              <a:t> (Class A vs. not Class A): sigmoid_output_1 = 0.9</a:t>
            </a:r>
          </a:p>
          <a:p>
            <a:pPr marL="0" indent="0" algn="ctr">
              <a:buNone/>
            </a:pPr>
            <a:r>
              <a:rPr lang="en-US" b="0" i="0" dirty="0">
                <a:solidFill>
                  <a:srgbClr val="374151"/>
                </a:solidFill>
                <a:effectLst/>
                <a:latin typeface="Söhne"/>
              </a:rPr>
              <a:t>   </a:t>
            </a:r>
            <a:r>
              <a:rPr lang="en-US" b="1" i="0" dirty="0">
                <a:solidFill>
                  <a:srgbClr val="0070C0"/>
                </a:solidFill>
                <a:effectLst/>
                <a:latin typeface="Söhne"/>
              </a:rPr>
              <a:t>Model 2</a:t>
            </a:r>
            <a:r>
              <a:rPr lang="en-US" b="0" i="0" dirty="0">
                <a:solidFill>
                  <a:srgbClr val="374151"/>
                </a:solidFill>
                <a:effectLst/>
                <a:latin typeface="Söhne"/>
              </a:rPr>
              <a:t> (Class B vs. not Class B): sigmoid_output_2 = 0.3</a:t>
            </a:r>
          </a:p>
          <a:p>
            <a:pPr marL="0" indent="0" algn="ctr">
              <a:buNone/>
            </a:pPr>
            <a:r>
              <a:rPr lang="en-US" b="0" i="0" dirty="0">
                <a:solidFill>
                  <a:srgbClr val="374151"/>
                </a:solidFill>
                <a:effectLst/>
                <a:latin typeface="Söhne"/>
              </a:rPr>
              <a:t>   </a:t>
            </a:r>
            <a:r>
              <a:rPr lang="en-US" b="1" i="0" dirty="0">
                <a:solidFill>
                  <a:srgbClr val="0070C0"/>
                </a:solidFill>
                <a:effectLst/>
                <a:latin typeface="Söhne"/>
              </a:rPr>
              <a:t>Model 3</a:t>
            </a:r>
            <a:r>
              <a:rPr lang="en-US" b="0" i="0" dirty="0">
                <a:solidFill>
                  <a:srgbClr val="374151"/>
                </a:solidFill>
                <a:effectLst/>
                <a:latin typeface="Söhne"/>
              </a:rPr>
              <a:t> (Class C vs. not Class C): sigmoid_output_3 = 0.7</a:t>
            </a:r>
          </a:p>
          <a:p>
            <a:pPr marL="0" indent="0" algn="l">
              <a:buNone/>
            </a:pPr>
            <a:endParaRPr lang="en-US" b="0" i="0" dirty="0">
              <a:solidFill>
                <a:srgbClr val="374151"/>
              </a:solidFill>
              <a:effectLst/>
              <a:latin typeface="Söhne"/>
            </a:endParaRPr>
          </a:p>
          <a:p>
            <a:pPr algn="l"/>
            <a:r>
              <a:rPr lang="en-US" b="0" i="0" dirty="0">
                <a:solidFill>
                  <a:srgbClr val="374151"/>
                </a:solidFill>
                <a:effectLst/>
                <a:latin typeface="Söhne"/>
              </a:rPr>
              <a:t>To determine the final predicted class using the one-vs-all strategy, we choose the class with the highest sigmoid output. In this case, </a:t>
            </a:r>
            <a:r>
              <a:rPr lang="en-US" b="1" i="0" dirty="0">
                <a:solidFill>
                  <a:srgbClr val="374151"/>
                </a:solidFill>
                <a:effectLst/>
                <a:latin typeface="Söhne"/>
              </a:rPr>
              <a:t>Class A has the highest sigmoid output (0.9) from Model 1</a:t>
            </a:r>
            <a:r>
              <a:rPr lang="en-US" b="0" i="0" dirty="0">
                <a:solidFill>
                  <a:srgbClr val="374151"/>
                </a:solidFill>
                <a:effectLst/>
                <a:latin typeface="Söhne"/>
              </a:rPr>
              <a:t>. Therefore, </a:t>
            </a:r>
            <a:r>
              <a:rPr lang="en-US" b="0" i="0" u="sng" dirty="0">
                <a:solidFill>
                  <a:srgbClr val="374151"/>
                </a:solidFill>
                <a:effectLst/>
                <a:latin typeface="Söhne"/>
              </a:rPr>
              <a:t>we assign the input example to Class A as the final predicted class.</a:t>
            </a:r>
          </a:p>
          <a:p>
            <a:pPr algn="l"/>
            <a:r>
              <a:rPr lang="en-US" b="0" i="0" dirty="0">
                <a:solidFill>
                  <a:srgbClr val="374151"/>
                </a:solidFill>
                <a:effectLst/>
                <a:latin typeface="Söhne"/>
              </a:rPr>
              <a:t>The one-vs-all approach allows us to use the sigmoid function for multi-class classification by training multiple binary logistic regression models and selecting the class with the highest sigmoid output as the predicted class.</a:t>
            </a:r>
          </a:p>
          <a:p>
            <a:endParaRPr lang="en-CA" dirty="0"/>
          </a:p>
        </p:txBody>
      </p:sp>
    </p:spTree>
    <p:extLst>
      <p:ext uri="{BB962C8B-B14F-4D97-AF65-F5344CB8AC3E}">
        <p14:creationId xmlns:p14="http://schemas.microsoft.com/office/powerpoint/2010/main" val="19116382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314C2-1F71-E536-BE4C-369A8C11E940}"/>
              </a:ext>
            </a:extLst>
          </p:cNvPr>
          <p:cNvSpPr>
            <a:spLocks noGrp="1"/>
          </p:cNvSpPr>
          <p:nvPr>
            <p:ph type="title"/>
          </p:nvPr>
        </p:nvSpPr>
        <p:spPr/>
        <p:txBody>
          <a:bodyPr/>
          <a:lstStyle/>
          <a:p>
            <a:r>
              <a:rPr lang="en-US" b="0" i="0" dirty="0">
                <a:solidFill>
                  <a:srgbClr val="374151"/>
                </a:solidFill>
                <a:effectLst/>
                <a:latin typeface="Söhne"/>
              </a:rPr>
              <a:t>one-vs-one approach</a:t>
            </a:r>
            <a:endParaRPr lang="en-CA" dirty="0"/>
          </a:p>
        </p:txBody>
      </p:sp>
      <p:sp>
        <p:nvSpPr>
          <p:cNvPr id="3" name="Content Placeholder 2">
            <a:extLst>
              <a:ext uri="{FF2B5EF4-FFF2-40B4-BE49-F238E27FC236}">
                <a16:creationId xmlns:a16="http://schemas.microsoft.com/office/drawing/2014/main" id="{90E3443A-66F5-923F-D68F-F978FE852048}"/>
              </a:ext>
            </a:extLst>
          </p:cNvPr>
          <p:cNvSpPr>
            <a:spLocks noGrp="1"/>
          </p:cNvSpPr>
          <p:nvPr>
            <p:ph idx="1"/>
          </p:nvPr>
        </p:nvSpPr>
        <p:spPr/>
        <p:txBody>
          <a:bodyPr/>
          <a:lstStyle/>
          <a:p>
            <a:pPr algn="l">
              <a:buFont typeface="+mj-lt"/>
              <a:buAutoNum type="arabicPeriod" startAt="2"/>
            </a:pPr>
            <a:r>
              <a:rPr lang="en-US" b="1" i="0" dirty="0">
                <a:solidFill>
                  <a:srgbClr val="0070C0"/>
                </a:solidFill>
                <a:effectLst/>
                <a:latin typeface="Söhne"/>
              </a:rPr>
              <a:t>One-vs-One Strategy: </a:t>
            </a:r>
            <a:r>
              <a:rPr lang="en-US" b="0" i="0" dirty="0">
                <a:solidFill>
                  <a:srgbClr val="374151"/>
                </a:solidFill>
                <a:effectLst/>
                <a:latin typeface="Söhne"/>
              </a:rPr>
              <a:t>In this approach, you train a binary logistic regression model for every pair of classes. For example, if you have three classes (A, B, and C), you would train three models: </a:t>
            </a:r>
            <a:r>
              <a:rPr lang="en-US" b="1" i="0" dirty="0">
                <a:solidFill>
                  <a:srgbClr val="374151"/>
                </a:solidFill>
                <a:effectLst/>
                <a:latin typeface="Söhne"/>
              </a:rPr>
              <a:t>A vs. B</a:t>
            </a:r>
            <a:r>
              <a:rPr lang="en-US" b="0" i="0" dirty="0">
                <a:solidFill>
                  <a:srgbClr val="374151"/>
                </a:solidFill>
                <a:effectLst/>
                <a:latin typeface="Söhne"/>
              </a:rPr>
              <a:t>, </a:t>
            </a:r>
            <a:r>
              <a:rPr lang="en-US" b="1" i="0" dirty="0">
                <a:solidFill>
                  <a:srgbClr val="374151"/>
                </a:solidFill>
                <a:effectLst/>
                <a:latin typeface="Söhne"/>
              </a:rPr>
              <a:t>A vs. C</a:t>
            </a:r>
            <a:r>
              <a:rPr lang="en-US" b="0" i="0" dirty="0">
                <a:solidFill>
                  <a:srgbClr val="374151"/>
                </a:solidFill>
                <a:effectLst/>
                <a:latin typeface="Söhne"/>
              </a:rPr>
              <a:t>, and </a:t>
            </a:r>
            <a:r>
              <a:rPr lang="en-US" b="1" i="0" dirty="0">
                <a:solidFill>
                  <a:srgbClr val="374151"/>
                </a:solidFill>
                <a:effectLst/>
                <a:latin typeface="Söhne"/>
              </a:rPr>
              <a:t>B vs. C</a:t>
            </a:r>
            <a:r>
              <a:rPr lang="en-US" b="0" i="0" dirty="0">
                <a:solidFill>
                  <a:srgbClr val="374151"/>
                </a:solidFill>
                <a:effectLst/>
                <a:latin typeface="Söhne"/>
              </a:rPr>
              <a:t>.</a:t>
            </a:r>
          </a:p>
          <a:p>
            <a:pPr algn="l">
              <a:buFont typeface="+mj-lt"/>
              <a:buAutoNum type="arabicPeriod" startAt="2"/>
            </a:pPr>
            <a:endParaRPr lang="en-US" b="0" i="0" dirty="0">
              <a:solidFill>
                <a:srgbClr val="374151"/>
              </a:solidFill>
              <a:effectLst/>
              <a:latin typeface="Söhne"/>
            </a:endParaRPr>
          </a:p>
          <a:p>
            <a:pPr algn="l"/>
            <a:r>
              <a:rPr lang="en-US" b="0" i="0" dirty="0">
                <a:solidFill>
                  <a:srgbClr val="374151"/>
                </a:solidFill>
                <a:effectLst/>
                <a:latin typeface="Söhne"/>
              </a:rPr>
              <a:t>During inference, you apply each pair-wise model to the input, and the class that wins the most binary classification competitions is assigned as the final predicted class.</a:t>
            </a:r>
          </a:p>
          <a:p>
            <a:endParaRPr lang="en-CA" dirty="0"/>
          </a:p>
        </p:txBody>
      </p:sp>
    </p:spTree>
    <p:extLst>
      <p:ext uri="{BB962C8B-B14F-4D97-AF65-F5344CB8AC3E}">
        <p14:creationId xmlns:p14="http://schemas.microsoft.com/office/powerpoint/2010/main" val="28043671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0D2F9-6848-707A-4A02-A4709E8B6BEA}"/>
              </a:ext>
            </a:extLst>
          </p:cNvPr>
          <p:cNvSpPr>
            <a:spLocks noGrp="1"/>
          </p:cNvSpPr>
          <p:nvPr>
            <p:ph type="title"/>
          </p:nvPr>
        </p:nvSpPr>
        <p:spPr/>
        <p:txBody>
          <a:bodyPr/>
          <a:lstStyle/>
          <a:p>
            <a:r>
              <a:rPr lang="en-US" b="0" i="0" dirty="0">
                <a:solidFill>
                  <a:srgbClr val="374151"/>
                </a:solidFill>
                <a:effectLst/>
                <a:latin typeface="Söhne"/>
              </a:rPr>
              <a:t>one-vs-one approach- example</a:t>
            </a:r>
            <a:endParaRPr lang="en-CA" dirty="0"/>
          </a:p>
        </p:txBody>
      </p:sp>
      <p:sp>
        <p:nvSpPr>
          <p:cNvPr id="3" name="Content Placeholder 2">
            <a:extLst>
              <a:ext uri="{FF2B5EF4-FFF2-40B4-BE49-F238E27FC236}">
                <a16:creationId xmlns:a16="http://schemas.microsoft.com/office/drawing/2014/main" id="{59413B79-1C0A-E05B-DEA4-6A15E28F614A}"/>
              </a:ext>
            </a:extLst>
          </p:cNvPr>
          <p:cNvSpPr>
            <a:spLocks noGrp="1"/>
          </p:cNvSpPr>
          <p:nvPr>
            <p:ph idx="1"/>
          </p:nvPr>
        </p:nvSpPr>
        <p:spPr/>
        <p:txBody>
          <a:bodyPr/>
          <a:lstStyle/>
          <a:p>
            <a:pPr algn="l"/>
            <a:r>
              <a:rPr lang="en-US" b="0" i="0" dirty="0">
                <a:solidFill>
                  <a:srgbClr val="374151"/>
                </a:solidFill>
                <a:effectLst/>
                <a:latin typeface="Söhne"/>
              </a:rPr>
              <a:t>In the one-vs-one strategy, we create binary logistic regression models for each pair of classes. In this case, we would create three models:</a:t>
            </a:r>
          </a:p>
          <a:p>
            <a:pPr algn="ctr">
              <a:buFont typeface="+mj-lt"/>
              <a:buAutoNum type="arabicPeriod"/>
            </a:pPr>
            <a:r>
              <a:rPr lang="en-US" b="0" i="0" dirty="0">
                <a:solidFill>
                  <a:srgbClr val="374151"/>
                </a:solidFill>
                <a:effectLst/>
                <a:latin typeface="Söhne"/>
              </a:rPr>
              <a:t> </a:t>
            </a:r>
            <a:r>
              <a:rPr lang="en-US" b="1" i="0" dirty="0">
                <a:solidFill>
                  <a:srgbClr val="0070C0"/>
                </a:solidFill>
                <a:effectLst/>
                <a:latin typeface="Söhne"/>
              </a:rPr>
              <a:t>Model 1:</a:t>
            </a:r>
            <a:r>
              <a:rPr lang="en-US" b="0" i="0" dirty="0">
                <a:solidFill>
                  <a:srgbClr val="374151"/>
                </a:solidFill>
                <a:effectLst/>
                <a:latin typeface="Söhne"/>
              </a:rPr>
              <a:t> Class A vs. Class B</a:t>
            </a:r>
          </a:p>
          <a:p>
            <a:pPr algn="ctr">
              <a:buFont typeface="+mj-lt"/>
              <a:buAutoNum type="arabicPeriod"/>
            </a:pPr>
            <a:r>
              <a:rPr lang="en-US" b="0" i="0" dirty="0">
                <a:solidFill>
                  <a:srgbClr val="374151"/>
                </a:solidFill>
                <a:effectLst/>
                <a:latin typeface="Söhne"/>
              </a:rPr>
              <a:t> </a:t>
            </a:r>
            <a:r>
              <a:rPr lang="en-US" b="1" i="0" dirty="0">
                <a:solidFill>
                  <a:srgbClr val="0070C0"/>
                </a:solidFill>
                <a:effectLst/>
                <a:latin typeface="Söhne"/>
              </a:rPr>
              <a:t>Model 2: </a:t>
            </a:r>
            <a:r>
              <a:rPr lang="en-US" b="0" i="0" dirty="0">
                <a:solidFill>
                  <a:srgbClr val="374151"/>
                </a:solidFill>
                <a:effectLst/>
                <a:latin typeface="Söhne"/>
              </a:rPr>
              <a:t>Class A vs. Class C</a:t>
            </a:r>
          </a:p>
          <a:p>
            <a:pPr algn="ctr">
              <a:buFont typeface="+mj-lt"/>
              <a:buAutoNum type="arabicPeriod"/>
            </a:pPr>
            <a:r>
              <a:rPr lang="en-US" b="0" i="0" dirty="0">
                <a:solidFill>
                  <a:srgbClr val="374151"/>
                </a:solidFill>
                <a:effectLst/>
                <a:latin typeface="Söhne"/>
              </a:rPr>
              <a:t> </a:t>
            </a:r>
            <a:r>
              <a:rPr lang="en-US" b="1" i="0" dirty="0">
                <a:solidFill>
                  <a:srgbClr val="0070C0"/>
                </a:solidFill>
                <a:effectLst/>
                <a:latin typeface="Söhne"/>
              </a:rPr>
              <a:t>Model 3: </a:t>
            </a:r>
            <a:r>
              <a:rPr lang="en-US" b="0" i="0" dirty="0">
                <a:solidFill>
                  <a:srgbClr val="374151"/>
                </a:solidFill>
                <a:effectLst/>
                <a:latin typeface="Söhne"/>
              </a:rPr>
              <a:t>Class B vs. Class C</a:t>
            </a:r>
          </a:p>
          <a:p>
            <a:pPr algn="ctr">
              <a:buFont typeface="+mj-lt"/>
              <a:buAutoNum type="arabicPeriod"/>
            </a:pPr>
            <a:endParaRPr lang="en-US" b="0" i="0" dirty="0">
              <a:solidFill>
                <a:srgbClr val="374151"/>
              </a:solidFill>
              <a:effectLst/>
              <a:latin typeface="Söhne"/>
            </a:endParaRPr>
          </a:p>
          <a:p>
            <a:pPr algn="l"/>
            <a:r>
              <a:rPr lang="en-US" b="0" i="0" dirty="0">
                <a:solidFill>
                  <a:srgbClr val="374151"/>
                </a:solidFill>
                <a:effectLst/>
                <a:latin typeface="Söhne"/>
              </a:rPr>
              <a:t>Assume we have trained these models, and during inference, we want to classify a new input example.</a:t>
            </a:r>
          </a:p>
          <a:p>
            <a:endParaRPr lang="en-CA" dirty="0"/>
          </a:p>
        </p:txBody>
      </p:sp>
    </p:spTree>
    <p:extLst>
      <p:ext uri="{BB962C8B-B14F-4D97-AF65-F5344CB8AC3E}">
        <p14:creationId xmlns:p14="http://schemas.microsoft.com/office/powerpoint/2010/main" val="33326444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4A09D-4181-16A7-5C5A-C12562325365}"/>
              </a:ext>
            </a:extLst>
          </p:cNvPr>
          <p:cNvSpPr>
            <a:spLocks noGrp="1"/>
          </p:cNvSpPr>
          <p:nvPr>
            <p:ph type="title"/>
          </p:nvPr>
        </p:nvSpPr>
        <p:spPr/>
        <p:txBody>
          <a:bodyPr/>
          <a:lstStyle/>
          <a:p>
            <a:r>
              <a:rPr lang="en-US" b="0" i="0" dirty="0">
                <a:solidFill>
                  <a:srgbClr val="374151"/>
                </a:solidFill>
                <a:effectLst/>
                <a:latin typeface="Söhne"/>
              </a:rPr>
              <a:t>one-vs-one approach example</a:t>
            </a:r>
            <a:endParaRPr lang="en-CA" dirty="0"/>
          </a:p>
        </p:txBody>
      </p:sp>
      <p:sp>
        <p:nvSpPr>
          <p:cNvPr id="3" name="Content Placeholder 2">
            <a:extLst>
              <a:ext uri="{FF2B5EF4-FFF2-40B4-BE49-F238E27FC236}">
                <a16:creationId xmlns:a16="http://schemas.microsoft.com/office/drawing/2014/main" id="{6866308E-D414-CF28-435F-FD8A72D0BAE3}"/>
              </a:ext>
            </a:extLst>
          </p:cNvPr>
          <p:cNvSpPr>
            <a:spLocks noGrp="1"/>
          </p:cNvSpPr>
          <p:nvPr>
            <p:ph idx="1"/>
          </p:nvPr>
        </p:nvSpPr>
        <p:spPr/>
        <p:txBody>
          <a:bodyPr>
            <a:normAutofit fontScale="70000" lnSpcReduction="20000"/>
          </a:bodyPr>
          <a:lstStyle/>
          <a:p>
            <a:pPr algn="l"/>
            <a:r>
              <a:rPr lang="en-US" b="0" i="0" dirty="0">
                <a:solidFill>
                  <a:srgbClr val="374151"/>
                </a:solidFill>
                <a:effectLst/>
                <a:latin typeface="Söhne"/>
              </a:rPr>
              <a:t>Let's say we obtain the following sigmoid outputs from each model for the input example:</a:t>
            </a:r>
          </a:p>
          <a:p>
            <a:pPr marL="0" indent="0" algn="l">
              <a:buNone/>
            </a:pPr>
            <a:r>
              <a:rPr lang="en-US" b="0" i="0" dirty="0">
                <a:solidFill>
                  <a:srgbClr val="374151"/>
                </a:solidFill>
                <a:effectLst/>
                <a:latin typeface="Söhne"/>
              </a:rPr>
              <a:t>    </a:t>
            </a:r>
          </a:p>
          <a:p>
            <a:pPr marL="0" indent="0" algn="ctr">
              <a:buNone/>
            </a:pPr>
            <a:r>
              <a:rPr lang="en-US" b="0" i="0" dirty="0">
                <a:solidFill>
                  <a:srgbClr val="374151"/>
                </a:solidFill>
                <a:effectLst/>
                <a:latin typeface="Söhne"/>
              </a:rPr>
              <a:t>    </a:t>
            </a:r>
            <a:r>
              <a:rPr lang="en-US" b="1" i="0" dirty="0">
                <a:solidFill>
                  <a:srgbClr val="0070C0"/>
                </a:solidFill>
                <a:effectLst/>
                <a:latin typeface="Söhne"/>
              </a:rPr>
              <a:t>Model 1</a:t>
            </a:r>
            <a:r>
              <a:rPr lang="en-US" b="0" i="0" dirty="0">
                <a:solidFill>
                  <a:srgbClr val="374151"/>
                </a:solidFill>
                <a:effectLst/>
                <a:latin typeface="Söhne"/>
              </a:rPr>
              <a:t> (Class A vs. Class B): sigmoid_output_1 = 0.8 A</a:t>
            </a:r>
          </a:p>
          <a:p>
            <a:pPr marL="0" indent="0" algn="ctr">
              <a:buNone/>
            </a:pPr>
            <a:r>
              <a:rPr lang="en-US" b="0" i="0" dirty="0">
                <a:solidFill>
                  <a:srgbClr val="374151"/>
                </a:solidFill>
                <a:effectLst/>
                <a:latin typeface="Söhne"/>
              </a:rPr>
              <a:t>    </a:t>
            </a:r>
            <a:r>
              <a:rPr lang="en-US" b="1" i="0" dirty="0">
                <a:solidFill>
                  <a:srgbClr val="0070C0"/>
                </a:solidFill>
                <a:effectLst/>
                <a:latin typeface="Söhne"/>
              </a:rPr>
              <a:t>Model 2 </a:t>
            </a:r>
            <a:r>
              <a:rPr lang="en-US" b="0" i="0" dirty="0">
                <a:solidFill>
                  <a:srgbClr val="374151"/>
                </a:solidFill>
                <a:effectLst/>
                <a:latin typeface="Söhne"/>
              </a:rPr>
              <a:t>(Class A vs. Class C): sigmoid_output_2 = 0.6 A</a:t>
            </a:r>
          </a:p>
          <a:p>
            <a:pPr marL="0" indent="0" algn="ctr">
              <a:buNone/>
            </a:pPr>
            <a:r>
              <a:rPr lang="en-US" b="0" i="0" dirty="0">
                <a:solidFill>
                  <a:srgbClr val="374151"/>
                </a:solidFill>
                <a:effectLst/>
                <a:latin typeface="Söhne"/>
              </a:rPr>
              <a:t>    </a:t>
            </a:r>
            <a:r>
              <a:rPr lang="en-US" b="1" i="0" dirty="0">
                <a:solidFill>
                  <a:srgbClr val="0070C0"/>
                </a:solidFill>
                <a:effectLst/>
                <a:latin typeface="Söhne"/>
              </a:rPr>
              <a:t>Model 3</a:t>
            </a:r>
            <a:r>
              <a:rPr lang="en-US" b="0" i="0" dirty="0">
                <a:solidFill>
                  <a:srgbClr val="374151"/>
                </a:solidFill>
                <a:effectLst/>
                <a:latin typeface="Söhne"/>
              </a:rPr>
              <a:t> (Class B vs. Class C): sigmoid_output_3 = 0.4 B</a:t>
            </a:r>
          </a:p>
          <a:p>
            <a:pPr marL="0" indent="0" algn="l">
              <a:buNone/>
            </a:pPr>
            <a:endParaRPr lang="en-US" b="0" i="0" dirty="0">
              <a:solidFill>
                <a:srgbClr val="374151"/>
              </a:solidFill>
              <a:effectLst/>
              <a:latin typeface="Söhne"/>
            </a:endParaRPr>
          </a:p>
          <a:p>
            <a:pPr algn="l"/>
            <a:r>
              <a:rPr lang="en-US" b="0" i="0" dirty="0">
                <a:solidFill>
                  <a:srgbClr val="374151"/>
                </a:solidFill>
                <a:effectLst/>
                <a:latin typeface="Söhne"/>
              </a:rPr>
              <a:t>To determine the final predicted class using the one-vs-one strategy, </a:t>
            </a:r>
            <a:r>
              <a:rPr lang="en-US" b="1" i="0" dirty="0">
                <a:solidFill>
                  <a:srgbClr val="374151"/>
                </a:solidFill>
                <a:effectLst/>
                <a:latin typeface="Söhne"/>
              </a:rPr>
              <a:t>we count the number of times each class wins in the binary classification competitions. </a:t>
            </a:r>
            <a:r>
              <a:rPr lang="en-US" b="0" i="0" dirty="0">
                <a:solidFill>
                  <a:srgbClr val="374151"/>
                </a:solidFill>
                <a:effectLst/>
                <a:latin typeface="Söhne"/>
              </a:rPr>
              <a:t>In this case, we have:</a:t>
            </a:r>
          </a:p>
          <a:p>
            <a:pPr algn="l">
              <a:buFont typeface="Arial" panose="020B0604020202020204" pitchFamily="34" charset="0"/>
              <a:buChar char="•"/>
            </a:pPr>
            <a:r>
              <a:rPr lang="en-US" b="0" i="0" dirty="0">
                <a:solidFill>
                  <a:srgbClr val="374151"/>
                </a:solidFill>
                <a:effectLst/>
                <a:latin typeface="Söhne"/>
              </a:rPr>
              <a:t>Class A wins twice (Model 1 and Model 2)</a:t>
            </a:r>
          </a:p>
          <a:p>
            <a:pPr algn="l">
              <a:buFont typeface="Arial" panose="020B0604020202020204" pitchFamily="34" charset="0"/>
              <a:buChar char="•"/>
            </a:pPr>
            <a:r>
              <a:rPr lang="en-US" b="0" i="0" dirty="0">
                <a:solidFill>
                  <a:srgbClr val="374151"/>
                </a:solidFill>
                <a:effectLst/>
                <a:latin typeface="Söhne"/>
              </a:rPr>
              <a:t>Class B wins once (Model 3)</a:t>
            </a:r>
          </a:p>
          <a:p>
            <a:pPr algn="l">
              <a:buFont typeface="Arial" panose="020B0604020202020204" pitchFamily="34" charset="0"/>
              <a:buChar char="•"/>
            </a:pPr>
            <a:r>
              <a:rPr lang="en-US" b="0" i="0" dirty="0">
                <a:solidFill>
                  <a:srgbClr val="374151"/>
                </a:solidFill>
                <a:effectLst/>
                <a:latin typeface="Söhne"/>
              </a:rPr>
              <a:t>Class C does not win any binary competition</a:t>
            </a:r>
          </a:p>
          <a:p>
            <a:pPr algn="l"/>
            <a:r>
              <a:rPr lang="en-US" b="0" i="0" dirty="0">
                <a:solidFill>
                  <a:srgbClr val="374151"/>
                </a:solidFill>
                <a:effectLst/>
                <a:latin typeface="Söhne"/>
              </a:rPr>
              <a:t>Since Class A wins the most competitions, </a:t>
            </a:r>
            <a:r>
              <a:rPr lang="en-US" dirty="0">
                <a:solidFill>
                  <a:srgbClr val="374151"/>
                </a:solidFill>
                <a:latin typeface="Söhne"/>
              </a:rPr>
              <a:t> </a:t>
            </a:r>
            <a:r>
              <a:rPr lang="en-US" b="0" i="0" dirty="0">
                <a:solidFill>
                  <a:srgbClr val="374151"/>
                </a:solidFill>
                <a:effectLst/>
                <a:latin typeface="Söhne"/>
              </a:rPr>
              <a:t>we assign the final predicted class as Class A </a:t>
            </a:r>
            <a:r>
              <a:rPr lang="en-US" b="1" i="0" dirty="0">
                <a:solidFill>
                  <a:srgbClr val="374151"/>
                </a:solidFill>
                <a:effectLst/>
                <a:latin typeface="Söhne"/>
              </a:rPr>
              <a:t>because it received the most votes.</a:t>
            </a:r>
          </a:p>
          <a:p>
            <a:endParaRPr lang="en-CA" dirty="0"/>
          </a:p>
        </p:txBody>
      </p:sp>
    </p:spTree>
    <p:extLst>
      <p:ext uri="{BB962C8B-B14F-4D97-AF65-F5344CB8AC3E}">
        <p14:creationId xmlns:p14="http://schemas.microsoft.com/office/powerpoint/2010/main" val="2985841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D8F7E-23CB-8694-33BF-896F9D89E254}"/>
              </a:ext>
            </a:extLst>
          </p:cNvPr>
          <p:cNvSpPr>
            <a:spLocks noGrp="1"/>
          </p:cNvSpPr>
          <p:nvPr>
            <p:ph type="title"/>
          </p:nvPr>
        </p:nvSpPr>
        <p:spPr/>
        <p:txBody>
          <a:bodyPr/>
          <a:lstStyle/>
          <a:p>
            <a:r>
              <a:rPr lang="en-CA" sz="4400" b="0" i="0" dirty="0">
                <a:solidFill>
                  <a:srgbClr val="374151"/>
                </a:solidFill>
                <a:effectLst/>
                <a:latin typeface="Söhne"/>
              </a:rPr>
              <a:t>Logistic classification</a:t>
            </a:r>
            <a:br>
              <a:rPr lang="en-CA" sz="4400" dirty="0"/>
            </a:br>
            <a:endParaRPr lang="en-CA" dirty="0"/>
          </a:p>
        </p:txBody>
      </p:sp>
      <p:sp>
        <p:nvSpPr>
          <p:cNvPr id="3" name="Content Placeholder 2">
            <a:extLst>
              <a:ext uri="{FF2B5EF4-FFF2-40B4-BE49-F238E27FC236}">
                <a16:creationId xmlns:a16="http://schemas.microsoft.com/office/drawing/2014/main" id="{B8971361-DCF6-24FC-BAB5-ED34AD902100}"/>
              </a:ext>
            </a:extLst>
          </p:cNvPr>
          <p:cNvSpPr>
            <a:spLocks noGrp="1"/>
          </p:cNvSpPr>
          <p:nvPr>
            <p:ph idx="1"/>
          </p:nvPr>
        </p:nvSpPr>
        <p:spPr/>
        <p:txBody>
          <a:bodyPr/>
          <a:lstStyle/>
          <a:p>
            <a:pPr algn="l"/>
            <a:r>
              <a:rPr lang="en-US" b="0" i="0" dirty="0">
                <a:solidFill>
                  <a:srgbClr val="374151"/>
                </a:solidFill>
                <a:effectLst/>
                <a:latin typeface="Söhne"/>
              </a:rPr>
              <a:t>In binary logistic classification, the target variable has two possible values, typically represented as 1 and 0, or "yes" and "no." The goal is to estimate the probability that an instance belongs to the positive class based on its input features.</a:t>
            </a:r>
          </a:p>
          <a:p>
            <a:pPr algn="l"/>
            <a:r>
              <a:rPr lang="en-US" b="0" i="0" dirty="0">
                <a:solidFill>
                  <a:srgbClr val="374151"/>
                </a:solidFill>
                <a:effectLst/>
                <a:latin typeface="Söhne"/>
              </a:rPr>
              <a:t>The logistic regression model assumes </a:t>
            </a:r>
            <a:r>
              <a:rPr lang="en-US" b="1" i="0" dirty="0">
                <a:solidFill>
                  <a:srgbClr val="374151"/>
                </a:solidFill>
                <a:effectLst/>
                <a:latin typeface="Söhne"/>
              </a:rPr>
              <a:t>a linear relationship between the input features</a:t>
            </a:r>
            <a:r>
              <a:rPr lang="en-US" b="0" i="0" dirty="0">
                <a:solidFill>
                  <a:srgbClr val="374151"/>
                </a:solidFill>
                <a:effectLst/>
                <a:latin typeface="Söhne"/>
              </a:rPr>
              <a:t> and the </a:t>
            </a:r>
            <a:r>
              <a:rPr lang="en-US" b="1" i="0" dirty="0">
                <a:solidFill>
                  <a:srgbClr val="374151"/>
                </a:solidFill>
                <a:effectLst/>
                <a:latin typeface="Söhne"/>
              </a:rPr>
              <a:t>log-odds of the positive class</a:t>
            </a:r>
            <a:r>
              <a:rPr lang="en-US" b="0" i="0" dirty="0">
                <a:solidFill>
                  <a:srgbClr val="374151"/>
                </a:solidFill>
                <a:effectLst/>
                <a:latin typeface="Söhne"/>
              </a:rPr>
              <a:t>. It applies the logistic function (also called the sigmoid function) to the linear combination of the input features and model coefficients to convert it into a probability between 0 and 1.</a:t>
            </a:r>
          </a:p>
          <a:p>
            <a:endParaRPr lang="en-CA" dirty="0"/>
          </a:p>
        </p:txBody>
      </p:sp>
    </p:spTree>
    <p:extLst>
      <p:ext uri="{BB962C8B-B14F-4D97-AF65-F5344CB8AC3E}">
        <p14:creationId xmlns:p14="http://schemas.microsoft.com/office/powerpoint/2010/main" val="339461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FB3B4-C4FD-9564-08FD-6B50F3DB9FB9}"/>
              </a:ext>
            </a:extLst>
          </p:cNvPr>
          <p:cNvSpPr>
            <a:spLocks noGrp="1"/>
          </p:cNvSpPr>
          <p:nvPr>
            <p:ph type="title"/>
          </p:nvPr>
        </p:nvSpPr>
        <p:spPr/>
        <p:txBody>
          <a:bodyPr/>
          <a:lstStyle/>
          <a:p>
            <a:r>
              <a:rPr lang="en-CA" sz="4400" b="0" i="0" dirty="0">
                <a:solidFill>
                  <a:srgbClr val="374151"/>
                </a:solidFill>
                <a:effectLst/>
                <a:latin typeface="Söhne"/>
              </a:rPr>
              <a:t>Logistic classification</a:t>
            </a:r>
            <a:endParaRPr lang="en-CA" dirty="0"/>
          </a:p>
        </p:txBody>
      </p:sp>
      <p:pic>
        <p:nvPicPr>
          <p:cNvPr id="3074" name="Picture 2" descr="Linear vs Logistic Regression: Differences, Examples - Data Analytics">
            <a:extLst>
              <a:ext uri="{FF2B5EF4-FFF2-40B4-BE49-F238E27FC236}">
                <a16:creationId xmlns:a16="http://schemas.microsoft.com/office/drawing/2014/main" id="{0AD1C24D-C036-249E-7229-5E96D0079B3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005780" y="2148848"/>
            <a:ext cx="8180439" cy="43440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6459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0525B-AB69-7759-5295-840E5D1B1F3C}"/>
              </a:ext>
            </a:extLst>
          </p:cNvPr>
          <p:cNvSpPr>
            <a:spLocks noGrp="1"/>
          </p:cNvSpPr>
          <p:nvPr>
            <p:ph type="title"/>
          </p:nvPr>
        </p:nvSpPr>
        <p:spPr/>
        <p:txBody>
          <a:bodyPr/>
          <a:lstStyle/>
          <a:p>
            <a:r>
              <a:rPr lang="en-CA" sz="4400" b="0" i="0" dirty="0">
                <a:solidFill>
                  <a:srgbClr val="374151"/>
                </a:solidFill>
                <a:effectLst/>
                <a:latin typeface="Söhne"/>
              </a:rPr>
              <a:t>Logistic classification</a:t>
            </a:r>
            <a:endParaRPr lang="en-CA" dirty="0"/>
          </a:p>
        </p:txBody>
      </p:sp>
      <p:sp>
        <p:nvSpPr>
          <p:cNvPr id="3" name="Content Placeholder 2">
            <a:extLst>
              <a:ext uri="{FF2B5EF4-FFF2-40B4-BE49-F238E27FC236}">
                <a16:creationId xmlns:a16="http://schemas.microsoft.com/office/drawing/2014/main" id="{3408FE3F-2AB3-A713-CF30-9EDFBC805244}"/>
              </a:ext>
            </a:extLst>
          </p:cNvPr>
          <p:cNvSpPr>
            <a:spLocks noGrp="1"/>
          </p:cNvSpPr>
          <p:nvPr>
            <p:ph idx="1"/>
          </p:nvPr>
        </p:nvSpPr>
        <p:spPr/>
        <p:txBody>
          <a:bodyPr/>
          <a:lstStyle/>
          <a:p>
            <a:pPr algn="l"/>
            <a:r>
              <a:rPr lang="en-US" b="0" i="0" dirty="0">
                <a:solidFill>
                  <a:srgbClr val="374151"/>
                </a:solidFill>
                <a:effectLst/>
                <a:latin typeface="Söhne"/>
              </a:rPr>
              <a:t>Mathematically, the logistic function is defined as:</a:t>
            </a:r>
          </a:p>
          <a:p>
            <a:pPr marL="0" indent="0" algn="l">
              <a:buNone/>
            </a:pPr>
            <a:r>
              <a:rPr lang="en-US" b="0" i="0" dirty="0">
                <a:solidFill>
                  <a:srgbClr val="374151"/>
                </a:solidFill>
                <a:effectLst/>
                <a:latin typeface="Söhne"/>
              </a:rPr>
              <a:t>        p = 1 / (1 + exp(-z)),</a:t>
            </a:r>
          </a:p>
          <a:p>
            <a:pPr marL="0" indent="0" algn="l">
              <a:buNone/>
            </a:pPr>
            <a:r>
              <a:rPr lang="en-US" b="0" i="0" dirty="0">
                <a:solidFill>
                  <a:srgbClr val="374151"/>
                </a:solidFill>
                <a:effectLst/>
                <a:latin typeface="Söhne"/>
              </a:rPr>
              <a:t>   where </a:t>
            </a:r>
            <a:r>
              <a:rPr lang="en-US" b="1" i="0" dirty="0">
                <a:solidFill>
                  <a:srgbClr val="374151"/>
                </a:solidFill>
                <a:effectLst/>
                <a:latin typeface="Söhne"/>
              </a:rPr>
              <a:t>p represents the probability of the positive class</a:t>
            </a:r>
            <a:r>
              <a:rPr lang="en-US" b="0" i="0" dirty="0">
                <a:solidFill>
                  <a:srgbClr val="374151"/>
                </a:solidFill>
                <a:effectLst/>
                <a:latin typeface="Söhne"/>
              </a:rPr>
              <a:t>, and z is the linear combination of the input features and model coefficients:</a:t>
            </a:r>
          </a:p>
          <a:p>
            <a:pPr marL="0" indent="0" algn="l">
              <a:buNone/>
            </a:pPr>
            <a:r>
              <a:rPr lang="en-US" b="0" i="0" dirty="0">
                <a:solidFill>
                  <a:srgbClr val="374151"/>
                </a:solidFill>
                <a:effectLst/>
                <a:latin typeface="Söhne"/>
              </a:rPr>
              <a:t>                       z = β₀ + β₁x₁ + β₂x₂ + ... + βₚxₚ,</a:t>
            </a:r>
          </a:p>
          <a:p>
            <a:pPr marL="0" indent="0" algn="l">
              <a:buNone/>
            </a:pPr>
            <a:endParaRPr lang="en-US" b="0" i="0" dirty="0">
              <a:solidFill>
                <a:srgbClr val="374151"/>
              </a:solidFill>
              <a:effectLst/>
              <a:latin typeface="Söhne"/>
            </a:endParaRPr>
          </a:p>
          <a:p>
            <a:pPr marL="0" indent="0" algn="l">
              <a:buNone/>
            </a:pPr>
            <a:r>
              <a:rPr lang="en-US" b="0" i="0" dirty="0">
                <a:solidFill>
                  <a:srgbClr val="374151"/>
                </a:solidFill>
                <a:effectLst/>
                <a:latin typeface="Söhne"/>
              </a:rPr>
              <a:t> where β₀, β₁, β₂, ..., βₚ are the model coefficients (weights), and x₁, x₂, ..., xₚ are the input features.</a:t>
            </a:r>
          </a:p>
          <a:p>
            <a:endParaRPr lang="en-CA" dirty="0"/>
          </a:p>
        </p:txBody>
      </p:sp>
    </p:spTree>
    <p:extLst>
      <p:ext uri="{BB962C8B-B14F-4D97-AF65-F5344CB8AC3E}">
        <p14:creationId xmlns:p14="http://schemas.microsoft.com/office/powerpoint/2010/main" val="3274508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29143-5691-D8AA-3E1F-DA354F1B1049}"/>
              </a:ext>
            </a:extLst>
          </p:cNvPr>
          <p:cNvSpPr>
            <a:spLocks noGrp="1"/>
          </p:cNvSpPr>
          <p:nvPr>
            <p:ph type="title"/>
          </p:nvPr>
        </p:nvSpPr>
        <p:spPr/>
        <p:txBody>
          <a:bodyPr/>
          <a:lstStyle/>
          <a:p>
            <a:r>
              <a:rPr lang="en-CA" sz="4400" b="0" i="0" dirty="0">
                <a:solidFill>
                  <a:srgbClr val="374151"/>
                </a:solidFill>
                <a:effectLst/>
                <a:latin typeface="Söhne"/>
              </a:rPr>
              <a:t>Logistic classification</a:t>
            </a:r>
            <a:endParaRPr lang="en-CA" dirty="0"/>
          </a:p>
        </p:txBody>
      </p:sp>
      <p:sp>
        <p:nvSpPr>
          <p:cNvPr id="3" name="Content Placeholder 2">
            <a:extLst>
              <a:ext uri="{FF2B5EF4-FFF2-40B4-BE49-F238E27FC236}">
                <a16:creationId xmlns:a16="http://schemas.microsoft.com/office/drawing/2014/main" id="{15521443-360A-5861-B500-25091D095B1C}"/>
              </a:ext>
            </a:extLst>
          </p:cNvPr>
          <p:cNvSpPr>
            <a:spLocks noGrp="1"/>
          </p:cNvSpPr>
          <p:nvPr>
            <p:ph idx="1"/>
          </p:nvPr>
        </p:nvSpPr>
        <p:spPr>
          <a:xfrm>
            <a:off x="838200" y="1530658"/>
            <a:ext cx="10515600" cy="4879974"/>
          </a:xfrm>
        </p:spPr>
        <p:txBody>
          <a:bodyPr>
            <a:normAutofit fontScale="40000" lnSpcReduction="20000"/>
          </a:bodyPr>
          <a:lstStyle/>
          <a:p>
            <a:r>
              <a:rPr lang="en-US" sz="4400" b="0" i="0" dirty="0">
                <a:solidFill>
                  <a:srgbClr val="374151"/>
                </a:solidFill>
                <a:effectLst/>
                <a:latin typeface="Söhne"/>
              </a:rPr>
              <a:t>During the training process, the logistic regression model estimates the optimal values for the coefficients </a:t>
            </a:r>
            <a:r>
              <a:rPr lang="en-US" sz="4400" b="1" i="0" dirty="0">
                <a:solidFill>
                  <a:srgbClr val="374151"/>
                </a:solidFill>
                <a:effectLst/>
                <a:latin typeface="Söhne"/>
              </a:rPr>
              <a:t>by maximizing the log likelihood of the observed data:</a:t>
            </a:r>
          </a:p>
          <a:p>
            <a:pPr marL="0" indent="0" algn="ctr">
              <a:buNone/>
            </a:pPr>
            <a:endParaRPr lang="es-ES" sz="4400" b="1" dirty="0">
              <a:solidFill>
                <a:srgbClr val="0070C0"/>
              </a:solidFill>
              <a:latin typeface="Söhne"/>
            </a:endParaRPr>
          </a:p>
          <a:p>
            <a:pPr marL="0" indent="0" algn="ctr">
              <a:buNone/>
            </a:pPr>
            <a:r>
              <a:rPr lang="es-ES" sz="4400" b="1" dirty="0">
                <a:solidFill>
                  <a:srgbClr val="0070C0"/>
                </a:solidFill>
                <a:latin typeface="Söhne"/>
              </a:rPr>
              <a:t> </a:t>
            </a:r>
            <a:r>
              <a:rPr lang="es-ES" sz="4400" b="1" dirty="0" err="1">
                <a:solidFill>
                  <a:srgbClr val="0070C0"/>
                </a:solidFill>
                <a:latin typeface="Söhne"/>
              </a:rPr>
              <a:t>Maximize</a:t>
            </a:r>
            <a:r>
              <a:rPr lang="es-ES" sz="4400" b="1" dirty="0">
                <a:solidFill>
                  <a:srgbClr val="0070C0"/>
                </a:solidFill>
                <a:latin typeface="Söhne"/>
              </a:rPr>
              <a:t> J(β₀, β₁) =  [∑(y * log(p) + (1 - y) * log(1 - p))]</a:t>
            </a:r>
          </a:p>
          <a:p>
            <a:pPr marL="0" indent="0">
              <a:buNone/>
            </a:pPr>
            <a:endParaRPr lang="en-US" sz="4400" b="1" i="0" dirty="0">
              <a:solidFill>
                <a:srgbClr val="0070C0"/>
              </a:solidFill>
              <a:effectLst/>
              <a:latin typeface="Söhne"/>
            </a:endParaRPr>
          </a:p>
          <a:p>
            <a:r>
              <a:rPr lang="en-US" sz="4400" b="1" i="0" dirty="0">
                <a:solidFill>
                  <a:srgbClr val="374151"/>
                </a:solidFill>
                <a:effectLst/>
                <a:latin typeface="Söhne"/>
              </a:rPr>
              <a:t> OR </a:t>
            </a:r>
            <a:r>
              <a:rPr lang="en-US" sz="4400" b="0" i="0" dirty="0">
                <a:solidFill>
                  <a:srgbClr val="374151"/>
                </a:solidFill>
                <a:effectLst/>
                <a:latin typeface="Söhne"/>
              </a:rPr>
              <a:t>minimizing the </a:t>
            </a:r>
            <a:r>
              <a:rPr lang="en-US" sz="4400" b="1" i="0" dirty="0">
                <a:solidFill>
                  <a:srgbClr val="374151"/>
                </a:solidFill>
                <a:effectLst/>
                <a:latin typeface="Söhne"/>
              </a:rPr>
              <a:t>negative log-likelihood loss function</a:t>
            </a:r>
            <a:r>
              <a:rPr lang="en-US" sz="4400" dirty="0">
                <a:solidFill>
                  <a:srgbClr val="374151"/>
                </a:solidFill>
                <a:latin typeface="Söhne"/>
              </a:rPr>
              <a:t>:</a:t>
            </a:r>
          </a:p>
          <a:p>
            <a:endParaRPr lang="en-US" sz="4400" b="0" i="0" dirty="0">
              <a:solidFill>
                <a:srgbClr val="374151"/>
              </a:solidFill>
              <a:effectLst/>
              <a:latin typeface="Söhne"/>
            </a:endParaRPr>
          </a:p>
          <a:p>
            <a:pPr marL="0" indent="0" algn="ctr">
              <a:buNone/>
            </a:pPr>
            <a:r>
              <a:rPr lang="en-US" sz="4400" dirty="0">
                <a:solidFill>
                  <a:srgbClr val="374151"/>
                </a:solidFill>
                <a:latin typeface="Söhne"/>
              </a:rPr>
              <a:t> </a:t>
            </a:r>
            <a:r>
              <a:rPr lang="es-ES" sz="4400" b="1" dirty="0" err="1">
                <a:solidFill>
                  <a:srgbClr val="0070C0"/>
                </a:solidFill>
                <a:latin typeface="Söhne"/>
              </a:rPr>
              <a:t>Minimize</a:t>
            </a:r>
            <a:r>
              <a:rPr lang="es-ES" sz="4400" b="1" dirty="0">
                <a:solidFill>
                  <a:srgbClr val="0070C0"/>
                </a:solidFill>
                <a:latin typeface="Söhne"/>
              </a:rPr>
              <a:t> J(β₀, β₁) =  - [∑(y * log(p) + (1 - y) * log(1 - p))]</a:t>
            </a:r>
          </a:p>
          <a:p>
            <a:pPr marL="0" indent="0" algn="ctr">
              <a:buNone/>
            </a:pPr>
            <a:endParaRPr lang="en-US" sz="4400" dirty="0">
              <a:solidFill>
                <a:srgbClr val="374151"/>
              </a:solidFill>
              <a:latin typeface="Söhne"/>
            </a:endParaRPr>
          </a:p>
          <a:p>
            <a:pPr marL="0" indent="0">
              <a:buNone/>
            </a:pPr>
            <a:r>
              <a:rPr lang="en-US" sz="4400" b="0" i="0" dirty="0">
                <a:solidFill>
                  <a:srgbClr val="374151"/>
                </a:solidFill>
                <a:effectLst/>
                <a:latin typeface="Söhne"/>
              </a:rPr>
              <a:t>This is typically solved using optimization algorithms like gradient descent.</a:t>
            </a:r>
          </a:p>
          <a:p>
            <a:endParaRPr lang="en-US" sz="4400" dirty="0">
              <a:solidFill>
                <a:srgbClr val="374151"/>
              </a:solidFill>
              <a:latin typeface="Söhne"/>
            </a:endParaRPr>
          </a:p>
          <a:p>
            <a:pPr marL="0" indent="0">
              <a:buNone/>
            </a:pPr>
            <a:r>
              <a:rPr lang="es-ES" sz="4400" b="0" i="0" dirty="0">
                <a:solidFill>
                  <a:srgbClr val="343541"/>
                </a:solidFill>
                <a:effectLst/>
                <a:latin typeface="Söhne"/>
              </a:rPr>
              <a:t>           </a:t>
            </a:r>
            <a:endParaRPr lang="en-US" sz="4400" dirty="0">
              <a:solidFill>
                <a:srgbClr val="374151"/>
              </a:solidFill>
              <a:latin typeface="Söhne"/>
            </a:endParaRPr>
          </a:p>
          <a:p>
            <a:r>
              <a:rPr lang="en-US" sz="4400" dirty="0"/>
              <a:t>Once the model is trained, it can be used to make predictions on new instances by </a:t>
            </a:r>
            <a:r>
              <a:rPr lang="en-US" sz="4400" b="1" dirty="0"/>
              <a:t>calculating the probability of the positive class using the learned coefficients and the logistic function</a:t>
            </a:r>
            <a:r>
              <a:rPr lang="en-US" sz="4400" dirty="0"/>
              <a:t>. A threshold (e.g., 0.5) is often used to convert the predicted probabilities into binary class labels.</a:t>
            </a:r>
          </a:p>
          <a:p>
            <a:endParaRPr lang="en-US" dirty="0"/>
          </a:p>
          <a:p>
            <a:endParaRPr lang="en-US" dirty="0"/>
          </a:p>
          <a:p>
            <a:endParaRPr lang="en-US" dirty="0"/>
          </a:p>
          <a:p>
            <a:endParaRPr lang="en-US" dirty="0"/>
          </a:p>
          <a:p>
            <a:endParaRPr lang="en-US" dirty="0"/>
          </a:p>
          <a:p>
            <a:endParaRPr lang="en-US" dirty="0"/>
          </a:p>
          <a:p>
            <a:endParaRPr lang="en-US" dirty="0"/>
          </a:p>
          <a:p>
            <a:endParaRPr lang="en-CA" dirty="0"/>
          </a:p>
        </p:txBody>
      </p:sp>
    </p:spTree>
    <p:extLst>
      <p:ext uri="{BB962C8B-B14F-4D97-AF65-F5344CB8AC3E}">
        <p14:creationId xmlns:p14="http://schemas.microsoft.com/office/powerpoint/2010/main" val="1543450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40C61-A21E-2D0B-C145-81102E2142EC}"/>
              </a:ext>
            </a:extLst>
          </p:cNvPr>
          <p:cNvSpPr>
            <a:spLocks noGrp="1"/>
          </p:cNvSpPr>
          <p:nvPr>
            <p:ph type="title"/>
          </p:nvPr>
        </p:nvSpPr>
        <p:spPr/>
        <p:txBody>
          <a:bodyPr/>
          <a:lstStyle/>
          <a:p>
            <a:r>
              <a:rPr lang="en-CA" sz="4400" b="0" i="0" dirty="0">
                <a:solidFill>
                  <a:srgbClr val="374151"/>
                </a:solidFill>
                <a:effectLst/>
                <a:latin typeface="Söhne"/>
              </a:rPr>
              <a:t>Logistic classification – Training steps</a:t>
            </a:r>
            <a:endParaRPr lang="en-CA" dirty="0"/>
          </a:p>
        </p:txBody>
      </p:sp>
      <p:sp>
        <p:nvSpPr>
          <p:cNvPr id="3" name="Content Placeholder 2">
            <a:extLst>
              <a:ext uri="{FF2B5EF4-FFF2-40B4-BE49-F238E27FC236}">
                <a16:creationId xmlns:a16="http://schemas.microsoft.com/office/drawing/2014/main" id="{59BE3094-68BE-142A-A9E7-61991F499B5C}"/>
              </a:ext>
            </a:extLst>
          </p:cNvPr>
          <p:cNvSpPr>
            <a:spLocks noGrp="1"/>
          </p:cNvSpPr>
          <p:nvPr>
            <p:ph idx="1"/>
          </p:nvPr>
        </p:nvSpPr>
        <p:spPr/>
        <p:txBody>
          <a:bodyPr>
            <a:normAutofit fontScale="92500" lnSpcReduction="20000"/>
          </a:bodyPr>
          <a:lstStyle/>
          <a:p>
            <a:pPr algn="l">
              <a:buFont typeface="+mj-lt"/>
              <a:buAutoNum type="arabicPeriod"/>
            </a:pPr>
            <a:r>
              <a:rPr lang="en-US" b="0" i="0" dirty="0">
                <a:solidFill>
                  <a:schemeClr val="accent1"/>
                </a:solidFill>
                <a:effectLst/>
                <a:latin typeface="Söhne"/>
              </a:rPr>
              <a:t> Initialize the model parameters</a:t>
            </a:r>
            <a:r>
              <a:rPr lang="en-US" b="0" i="0" dirty="0">
                <a:solidFill>
                  <a:srgbClr val="374151"/>
                </a:solidFill>
                <a:effectLst/>
                <a:latin typeface="Söhne"/>
              </a:rPr>
              <a:t> β₀ and β₁ to some initial values.</a:t>
            </a:r>
          </a:p>
          <a:p>
            <a:pPr algn="l">
              <a:buFont typeface="+mj-lt"/>
              <a:buAutoNum type="arabicPeriod"/>
            </a:pPr>
            <a:r>
              <a:rPr lang="en-US" b="0" i="0" dirty="0">
                <a:solidFill>
                  <a:schemeClr val="accent1"/>
                </a:solidFill>
                <a:effectLst/>
                <a:latin typeface="Söhne"/>
              </a:rPr>
              <a:t>Calculate the linear combination </a:t>
            </a:r>
            <a:r>
              <a:rPr lang="en-US" b="0" i="0" dirty="0">
                <a:solidFill>
                  <a:srgbClr val="374151"/>
                </a:solidFill>
                <a:effectLst/>
                <a:latin typeface="Söhne"/>
              </a:rPr>
              <a:t>of the input features and the parameters for each training example.</a:t>
            </a:r>
          </a:p>
          <a:p>
            <a:pPr algn="l">
              <a:buFont typeface="+mj-lt"/>
              <a:buAutoNum type="arabicPeriod"/>
            </a:pPr>
            <a:r>
              <a:rPr lang="en-US" i="0" dirty="0">
                <a:solidFill>
                  <a:schemeClr val="accent1"/>
                </a:solidFill>
                <a:effectLst/>
                <a:latin typeface="Söhne"/>
              </a:rPr>
              <a:t>Apply the sigmoid function </a:t>
            </a:r>
            <a:r>
              <a:rPr lang="en-US" b="0" i="0" dirty="0">
                <a:solidFill>
                  <a:srgbClr val="374151"/>
                </a:solidFill>
                <a:effectLst/>
                <a:latin typeface="Söhne"/>
              </a:rPr>
              <a:t>to the linear combination to obtain the predicted probabilities p.</a:t>
            </a:r>
          </a:p>
          <a:p>
            <a:pPr algn="l">
              <a:buFont typeface="+mj-lt"/>
              <a:buAutoNum type="arabicPeriod"/>
            </a:pPr>
            <a:r>
              <a:rPr lang="en-US" i="0" dirty="0">
                <a:solidFill>
                  <a:schemeClr val="accent1"/>
                </a:solidFill>
                <a:effectLst/>
                <a:latin typeface="Söhne"/>
              </a:rPr>
              <a:t>Compute the negative log-likelihood loss</a:t>
            </a:r>
            <a:r>
              <a:rPr lang="en-US" b="1" i="0" dirty="0">
                <a:solidFill>
                  <a:srgbClr val="374151"/>
                </a:solidFill>
                <a:effectLst/>
                <a:latin typeface="Söhne"/>
              </a:rPr>
              <a:t> </a:t>
            </a:r>
            <a:r>
              <a:rPr lang="en-US" b="0" i="0" dirty="0">
                <a:solidFill>
                  <a:srgbClr val="374151"/>
                </a:solidFill>
                <a:effectLst/>
                <a:latin typeface="Söhne"/>
              </a:rPr>
              <a:t>J(β₀, β₁) using the formula: -[∑(y * log(p) + (1 - y) * log(1 - p))].</a:t>
            </a:r>
          </a:p>
          <a:p>
            <a:pPr algn="l">
              <a:buFont typeface="+mj-lt"/>
              <a:buAutoNum type="arabicPeriod"/>
            </a:pPr>
            <a:r>
              <a:rPr lang="en-US" b="0" i="0" dirty="0">
                <a:solidFill>
                  <a:schemeClr val="accent1"/>
                </a:solidFill>
                <a:effectLst/>
                <a:latin typeface="Söhne"/>
              </a:rPr>
              <a:t>Compute the gradient of the loss function </a:t>
            </a:r>
            <a:r>
              <a:rPr lang="en-US" b="0" i="0" dirty="0">
                <a:solidFill>
                  <a:srgbClr val="374151"/>
                </a:solidFill>
                <a:effectLst/>
                <a:latin typeface="Söhne"/>
              </a:rPr>
              <a:t>with respect to the parameters β₀ and β₁.</a:t>
            </a:r>
          </a:p>
          <a:p>
            <a:pPr algn="l">
              <a:buFont typeface="+mj-lt"/>
              <a:buAutoNum type="arabicPeriod"/>
            </a:pPr>
            <a:r>
              <a:rPr lang="en-US" b="0" i="0" dirty="0">
                <a:solidFill>
                  <a:schemeClr val="accent1"/>
                </a:solidFill>
                <a:effectLst/>
                <a:latin typeface="Söhne"/>
              </a:rPr>
              <a:t>Update the parameters using an optimization algorithm </a:t>
            </a:r>
            <a:r>
              <a:rPr lang="en-US" b="0" i="0" dirty="0">
                <a:solidFill>
                  <a:srgbClr val="374151"/>
                </a:solidFill>
                <a:effectLst/>
                <a:latin typeface="Söhne"/>
              </a:rPr>
              <a:t>such as gradient descent </a:t>
            </a:r>
          </a:p>
          <a:p>
            <a:pPr algn="l">
              <a:buFont typeface="+mj-lt"/>
              <a:buAutoNum type="arabicPeriod"/>
            </a:pPr>
            <a:r>
              <a:rPr lang="en-US" i="0" dirty="0">
                <a:solidFill>
                  <a:schemeClr val="accent1"/>
                </a:solidFill>
                <a:effectLst/>
                <a:latin typeface="Söhne"/>
              </a:rPr>
              <a:t>Repeat steps 2-6 until convergence </a:t>
            </a:r>
            <a:r>
              <a:rPr lang="en-US" b="0" i="0" dirty="0">
                <a:solidFill>
                  <a:srgbClr val="374151"/>
                </a:solidFill>
                <a:effectLst/>
                <a:latin typeface="Söhne"/>
              </a:rPr>
              <a:t>or for a fixed number of iterations.</a:t>
            </a:r>
          </a:p>
          <a:p>
            <a:endParaRPr lang="en-CA" dirty="0"/>
          </a:p>
        </p:txBody>
      </p:sp>
    </p:spTree>
    <p:extLst>
      <p:ext uri="{BB962C8B-B14F-4D97-AF65-F5344CB8AC3E}">
        <p14:creationId xmlns:p14="http://schemas.microsoft.com/office/powerpoint/2010/main" val="4041587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5D6E6-1323-C9AB-A951-FA5168296081}"/>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B40D0FF2-995F-00EC-B601-21E952EA9D62}"/>
              </a:ext>
            </a:extLst>
          </p:cNvPr>
          <p:cNvSpPr>
            <a:spLocks noGrp="1"/>
          </p:cNvSpPr>
          <p:nvPr>
            <p:ph idx="1"/>
          </p:nvPr>
        </p:nvSpPr>
        <p:spPr/>
        <p:txBody>
          <a:bodyPr/>
          <a:lstStyle/>
          <a:p>
            <a:pPr marL="0" indent="0">
              <a:buNone/>
            </a:pPr>
            <a:endParaRPr lang="en-US" dirty="0">
              <a:solidFill>
                <a:srgbClr val="FF0000"/>
              </a:solidFill>
              <a:latin typeface="Söhne"/>
            </a:endParaRPr>
          </a:p>
          <a:p>
            <a:pPr marL="0" indent="0">
              <a:buNone/>
            </a:pPr>
            <a:endParaRPr lang="en-US" dirty="0">
              <a:solidFill>
                <a:srgbClr val="FF0000"/>
              </a:solidFill>
              <a:latin typeface="Söhne"/>
            </a:endParaRPr>
          </a:p>
          <a:p>
            <a:pPr marL="0" indent="0">
              <a:buNone/>
            </a:pPr>
            <a:r>
              <a:rPr lang="en-US" dirty="0">
                <a:solidFill>
                  <a:srgbClr val="FF0000"/>
                </a:solidFill>
                <a:latin typeface="Söhne"/>
              </a:rPr>
              <a:t>I</a:t>
            </a:r>
            <a:r>
              <a:rPr lang="en-US" b="0" i="0" dirty="0">
                <a:solidFill>
                  <a:srgbClr val="FF0000"/>
                </a:solidFill>
                <a:effectLst/>
                <a:latin typeface="Söhne"/>
              </a:rPr>
              <a:t>s it possible to apply linear regression and then use the sigmoid function, p = 1 / (1 + exp(-z)), to obtain probabilities for classification?</a:t>
            </a:r>
            <a:endParaRPr lang="en-CA" dirty="0">
              <a:solidFill>
                <a:srgbClr val="FF0000"/>
              </a:solidFill>
            </a:endParaRPr>
          </a:p>
        </p:txBody>
      </p:sp>
    </p:spTree>
    <p:extLst>
      <p:ext uri="{BB962C8B-B14F-4D97-AF65-F5344CB8AC3E}">
        <p14:creationId xmlns:p14="http://schemas.microsoft.com/office/powerpoint/2010/main" val="2678825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DEBDA0-A9F0-EBF4-344C-F60F657E64B8}"/>
              </a:ext>
            </a:extLst>
          </p:cNvPr>
          <p:cNvSpPr>
            <a:spLocks noGrp="1"/>
          </p:cNvSpPr>
          <p:nvPr>
            <p:ph idx="1"/>
          </p:nvPr>
        </p:nvSpPr>
        <p:spPr>
          <a:xfrm>
            <a:off x="838200" y="344129"/>
            <a:ext cx="10515600" cy="5832834"/>
          </a:xfrm>
        </p:spPr>
        <p:txBody>
          <a:bodyPr>
            <a:normAutofit fontScale="77500" lnSpcReduction="20000"/>
          </a:bodyPr>
          <a:lstStyle/>
          <a:p>
            <a:pPr marL="0" indent="0" algn="l">
              <a:buNone/>
            </a:pPr>
            <a:r>
              <a:rPr lang="en-US" b="0" i="0" dirty="0">
                <a:solidFill>
                  <a:srgbClr val="374151"/>
                </a:solidFill>
                <a:effectLst/>
                <a:latin typeface="Söhne"/>
              </a:rPr>
              <a:t>Yes, Here's how you can do it:</a:t>
            </a:r>
          </a:p>
          <a:p>
            <a:pPr marL="0" indent="0" algn="l">
              <a:buNone/>
            </a:pPr>
            <a:endParaRPr lang="en-US" b="0" i="0" dirty="0">
              <a:solidFill>
                <a:srgbClr val="374151"/>
              </a:solidFill>
              <a:effectLst/>
              <a:latin typeface="Söhne"/>
            </a:endParaRPr>
          </a:p>
          <a:p>
            <a:pPr algn="l">
              <a:buFont typeface="+mj-lt"/>
              <a:buAutoNum type="arabicPeriod"/>
            </a:pPr>
            <a:r>
              <a:rPr lang="en-US" b="0" i="0" dirty="0">
                <a:solidFill>
                  <a:schemeClr val="accent1"/>
                </a:solidFill>
                <a:effectLst/>
                <a:latin typeface="Söhne"/>
              </a:rPr>
              <a:t>Apply Linear Regression: </a:t>
            </a:r>
            <a:r>
              <a:rPr lang="en-US" b="0" i="0" dirty="0">
                <a:solidFill>
                  <a:srgbClr val="374151"/>
                </a:solidFill>
                <a:effectLst/>
                <a:latin typeface="Söhne"/>
              </a:rPr>
              <a:t>First, perform linear regression on your dataset. Linear regression aims to find the best-fit line that minimizes the squared error between the predicted values and the actual values. The linear regression model will give you a continuous output.</a:t>
            </a:r>
          </a:p>
          <a:p>
            <a:pPr algn="l">
              <a:buFont typeface="+mj-lt"/>
              <a:buAutoNum type="arabicPeriod"/>
            </a:pPr>
            <a:r>
              <a:rPr lang="en-US" b="0" i="0" dirty="0">
                <a:solidFill>
                  <a:schemeClr val="accent1"/>
                </a:solidFill>
                <a:effectLst/>
                <a:latin typeface="Söhne"/>
              </a:rPr>
              <a:t>Apply Sigmoid Function: </a:t>
            </a:r>
            <a:r>
              <a:rPr lang="en-US" b="0" i="0" dirty="0">
                <a:solidFill>
                  <a:srgbClr val="374151"/>
                </a:solidFill>
                <a:effectLst/>
                <a:latin typeface="Söhne"/>
              </a:rPr>
              <a:t>Once you have the output from the linear regression model, you can apply the sigmoid function to obtain probabilities for classification. The sigmoid function takes any real-valued number as input and maps it to a value between 0 and 1. In logistic regression, this value represents the probability of belonging to the positive class.</a:t>
            </a:r>
          </a:p>
          <a:p>
            <a:pPr marL="0" indent="0" algn="l">
              <a:buNone/>
            </a:pPr>
            <a:r>
              <a:rPr lang="en-US" dirty="0">
                <a:solidFill>
                  <a:srgbClr val="374151"/>
                </a:solidFill>
                <a:latin typeface="Söhne"/>
              </a:rPr>
              <a:t>                                        </a:t>
            </a:r>
            <a:r>
              <a:rPr lang="en-US" b="0" i="0" dirty="0">
                <a:solidFill>
                  <a:srgbClr val="374151"/>
                </a:solidFill>
                <a:effectLst/>
                <a:latin typeface="Söhne"/>
              </a:rPr>
              <a:t>p = 1 / (1 + exp(-z)),</a:t>
            </a:r>
          </a:p>
          <a:p>
            <a:pPr marL="0" indent="0" algn="l">
              <a:buNone/>
            </a:pPr>
            <a:r>
              <a:rPr lang="en-US" b="0" i="0" dirty="0">
                <a:solidFill>
                  <a:srgbClr val="374151"/>
                </a:solidFill>
                <a:effectLst/>
                <a:latin typeface="Söhne"/>
              </a:rPr>
              <a:t>        where p is the predicted probability, and z is the output from the linear regression model.</a:t>
            </a:r>
          </a:p>
          <a:p>
            <a:pPr marL="0" indent="0" algn="l">
              <a:buNone/>
            </a:pPr>
            <a:r>
              <a:rPr lang="en-US" b="0" i="0" dirty="0">
                <a:solidFill>
                  <a:schemeClr val="accent1"/>
                </a:solidFill>
                <a:effectLst/>
                <a:latin typeface="Söhne"/>
              </a:rPr>
              <a:t>3. Set a Threshold: </a:t>
            </a:r>
            <a:r>
              <a:rPr lang="en-US" b="0" i="0" dirty="0">
                <a:solidFill>
                  <a:srgbClr val="374151"/>
                </a:solidFill>
                <a:effectLst/>
                <a:latin typeface="Söhne"/>
              </a:rPr>
              <a:t>To convert the predicted probabilities into class labels, you can set a threshold value. For example, if the predicted probability is </a:t>
            </a:r>
            <a:r>
              <a:rPr lang="en-US" b="1" i="0" dirty="0">
                <a:solidFill>
                  <a:srgbClr val="374151"/>
                </a:solidFill>
                <a:effectLst/>
                <a:latin typeface="Söhne"/>
              </a:rPr>
              <a:t>greater than or equal to 0.5</a:t>
            </a:r>
            <a:r>
              <a:rPr lang="en-US" b="0" i="0" dirty="0">
                <a:solidFill>
                  <a:srgbClr val="374151"/>
                </a:solidFill>
                <a:effectLst/>
                <a:latin typeface="Söhne"/>
              </a:rPr>
              <a:t>, you can assign it to the </a:t>
            </a:r>
            <a:r>
              <a:rPr lang="en-US" b="1" i="0" dirty="0">
                <a:solidFill>
                  <a:srgbClr val="374151"/>
                </a:solidFill>
                <a:effectLst/>
                <a:latin typeface="Söhne"/>
              </a:rPr>
              <a:t>positive class</a:t>
            </a:r>
            <a:r>
              <a:rPr lang="en-US" b="0" i="0" dirty="0">
                <a:solidFill>
                  <a:srgbClr val="374151"/>
                </a:solidFill>
                <a:effectLst/>
                <a:latin typeface="Söhne"/>
              </a:rPr>
              <a:t>, and if it is </a:t>
            </a:r>
            <a:r>
              <a:rPr lang="en-US" b="1" i="0" dirty="0">
                <a:solidFill>
                  <a:srgbClr val="374151"/>
                </a:solidFill>
                <a:effectLst/>
                <a:latin typeface="Söhne"/>
              </a:rPr>
              <a:t>less than 0.5</a:t>
            </a:r>
            <a:r>
              <a:rPr lang="en-US" b="0" i="0" dirty="0">
                <a:solidFill>
                  <a:srgbClr val="374151"/>
                </a:solidFill>
                <a:effectLst/>
                <a:latin typeface="Söhne"/>
              </a:rPr>
              <a:t>, you can assign it to the </a:t>
            </a:r>
            <a:r>
              <a:rPr lang="en-US" b="1" i="0" dirty="0">
                <a:solidFill>
                  <a:srgbClr val="374151"/>
                </a:solidFill>
                <a:effectLst/>
                <a:latin typeface="Söhne"/>
              </a:rPr>
              <a:t>negative class</a:t>
            </a:r>
            <a:r>
              <a:rPr lang="en-US" b="0" i="0" dirty="0">
                <a:solidFill>
                  <a:srgbClr val="374151"/>
                </a:solidFill>
                <a:effectLst/>
                <a:latin typeface="Söhne"/>
              </a:rPr>
              <a:t>.</a:t>
            </a:r>
          </a:p>
          <a:p>
            <a:pPr marL="0" indent="0" algn="l">
              <a:buNone/>
            </a:pPr>
            <a:r>
              <a:rPr lang="en-US" b="0" i="0" dirty="0">
                <a:solidFill>
                  <a:srgbClr val="374151"/>
                </a:solidFill>
                <a:effectLst/>
                <a:latin typeface="Söhne"/>
              </a:rPr>
              <a:t>        If p &gt;= 0.5, class = 1 (Positive class) If p &lt; 0.5, class = 0 (Negative class)</a:t>
            </a:r>
          </a:p>
          <a:p>
            <a:endParaRPr lang="en-CA" dirty="0"/>
          </a:p>
        </p:txBody>
      </p:sp>
    </p:spTree>
    <p:extLst>
      <p:ext uri="{BB962C8B-B14F-4D97-AF65-F5344CB8AC3E}">
        <p14:creationId xmlns:p14="http://schemas.microsoft.com/office/powerpoint/2010/main" val="2055523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D0D3D-E6EC-D0AE-652A-1DA1F2EE293E}"/>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5974D34A-1F0D-15A4-DA03-6880D899A38B}"/>
              </a:ext>
            </a:extLst>
          </p:cNvPr>
          <p:cNvSpPr>
            <a:spLocks noGrp="1"/>
          </p:cNvSpPr>
          <p:nvPr>
            <p:ph idx="1"/>
          </p:nvPr>
        </p:nvSpPr>
        <p:spPr/>
        <p:txBody>
          <a:bodyPr/>
          <a:lstStyle/>
          <a:p>
            <a:endParaRPr lang="en-CA" dirty="0"/>
          </a:p>
          <a:p>
            <a:endParaRPr lang="en-CA" sz="3600" b="1" dirty="0"/>
          </a:p>
          <a:p>
            <a:pPr marL="0" indent="0">
              <a:buNone/>
            </a:pPr>
            <a:endParaRPr lang="en-CA" sz="3600" b="1" dirty="0"/>
          </a:p>
          <a:p>
            <a:pPr marL="0" indent="0">
              <a:buNone/>
            </a:pPr>
            <a:r>
              <a:rPr lang="en-CA" sz="3600" b="1" dirty="0"/>
              <a:t>                           </a:t>
            </a:r>
            <a:r>
              <a:rPr lang="en-CA" sz="3600" b="1" dirty="0">
                <a:solidFill>
                  <a:srgbClr val="FF0000"/>
                </a:solidFill>
              </a:rPr>
              <a:t>Muli-class classification</a:t>
            </a:r>
          </a:p>
        </p:txBody>
      </p:sp>
    </p:spTree>
    <p:extLst>
      <p:ext uri="{BB962C8B-B14F-4D97-AF65-F5344CB8AC3E}">
        <p14:creationId xmlns:p14="http://schemas.microsoft.com/office/powerpoint/2010/main" val="17023151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541</TotalTime>
  <Words>1728</Words>
  <Application>Microsoft Office PowerPoint</Application>
  <PresentationFormat>Widescreen</PresentationFormat>
  <Paragraphs>123</Paragraphs>
  <Slides>17</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Söhne</vt:lpstr>
      <vt:lpstr>Office Theme</vt:lpstr>
      <vt:lpstr>Logistic Classification   </vt:lpstr>
      <vt:lpstr>Logistic classification </vt:lpstr>
      <vt:lpstr>Logistic classification</vt:lpstr>
      <vt:lpstr>Logistic classification</vt:lpstr>
      <vt:lpstr>Logistic classification</vt:lpstr>
      <vt:lpstr>Logistic classification – Training steps</vt:lpstr>
      <vt:lpstr>PowerPoint Presentation</vt:lpstr>
      <vt:lpstr>PowerPoint Presentation</vt:lpstr>
      <vt:lpstr>PowerPoint Presentation</vt:lpstr>
      <vt:lpstr>PowerPoint Presentation</vt:lpstr>
      <vt:lpstr>Muli-class classification</vt:lpstr>
      <vt:lpstr>one-vs-all approach</vt:lpstr>
      <vt:lpstr>one-vs-all approach example</vt:lpstr>
      <vt:lpstr>one-vs-all approach example</vt:lpstr>
      <vt:lpstr>one-vs-one approach</vt:lpstr>
      <vt:lpstr>one-vs-one approach- example</vt:lpstr>
      <vt:lpstr>one-vs-one approach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Adel Abusitta</dc:creator>
  <cp:lastModifiedBy>Adel Abusitta</cp:lastModifiedBy>
  <cp:revision>70</cp:revision>
  <dcterms:created xsi:type="dcterms:W3CDTF">2023-05-21T23:38:25Z</dcterms:created>
  <dcterms:modified xsi:type="dcterms:W3CDTF">2023-05-26T02:01:14Z</dcterms:modified>
</cp:coreProperties>
</file>