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40"/>
  </p:handoutMasterIdLst>
  <p:sldIdLst>
    <p:sldId id="256" r:id="rId3"/>
    <p:sldId id="534" r:id="rId4"/>
    <p:sldId id="535" r:id="rId5"/>
    <p:sldId id="475" r:id="rId6"/>
    <p:sldId id="476" r:id="rId7"/>
    <p:sldId id="343" r:id="rId8"/>
    <p:sldId id="508" r:id="rId9"/>
    <p:sldId id="306" r:id="rId10"/>
    <p:sldId id="507" r:id="rId12"/>
    <p:sldId id="351" r:id="rId13"/>
    <p:sldId id="381" r:id="rId14"/>
    <p:sldId id="346" r:id="rId15"/>
    <p:sldId id="382" r:id="rId16"/>
    <p:sldId id="322" r:id="rId17"/>
    <p:sldId id="344" r:id="rId18"/>
    <p:sldId id="352" r:id="rId19"/>
    <p:sldId id="565" r:id="rId20"/>
    <p:sldId id="423" r:id="rId21"/>
    <p:sldId id="383" r:id="rId22"/>
    <p:sldId id="407" r:id="rId23"/>
    <p:sldId id="347" r:id="rId24"/>
    <p:sldId id="319" r:id="rId25"/>
    <p:sldId id="348" r:id="rId26"/>
    <p:sldId id="323" r:id="rId27"/>
    <p:sldId id="325" r:id="rId28"/>
    <p:sldId id="326" r:id="rId29"/>
    <p:sldId id="327" r:id="rId30"/>
    <p:sldId id="328" r:id="rId31"/>
    <p:sldId id="331" r:id="rId32"/>
    <p:sldId id="353" r:id="rId33"/>
    <p:sldId id="354" r:id="rId34"/>
    <p:sldId id="582" r:id="rId35"/>
    <p:sldId id="583" r:id="rId36"/>
    <p:sldId id="584" r:id="rId37"/>
    <p:sldId id="586" r:id="rId38"/>
    <p:sldId id="5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CC764"/>
    <a:srgbClr val="FF7C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5064" autoAdjust="0"/>
  </p:normalViewPr>
  <p:slideViewPr>
    <p:cSldViewPr snapToObjects="1" showGuides="1">
      <p:cViewPr>
        <p:scale>
          <a:sx n="66" d="100"/>
          <a:sy n="66" d="100"/>
        </p:scale>
        <p:origin x="1494" y="294"/>
      </p:cViewPr>
      <p:guideLst>
        <p:guide orient="horz" pos="2094"/>
        <p:guide pos="30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022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AE110-0B2B-41F6-9B17-7498F729DE3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A035-7F47-4A01-BD7A-510802AF20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C95DC-8EDB-4357-8065-E0DCCC19CCB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 proposed Fourier Transform </a:t>
            </a:r>
            <a:r>
              <a:rPr lang="en-US" baseline="0" dirty="0"/>
              <a:t>in 1805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IN"/>
              <a:t>T=10, sigma/T =0.6, noise=1.5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IN"/>
              <a:t>T=10, noise=0.05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IN"/>
              <a:t>T=10, sigma/T = 0.1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C4F777F-6D94-44BB-A91F-096545E56F9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32F7-8529-4FBE-A363-C9D741849D2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C7F3-F1A2-4ADF-82B2-972E1C0EBE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1740-0420-49D8-B14D-6B134C966B9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79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0EFC-11D7-4E47-9D11-5090A62A7F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4574"/>
          </a:xfrm>
        </p:spPr>
        <p:txBody>
          <a:bodyPr/>
          <a:lstStyle>
            <a:lvl1pPr>
              <a:defRPr sz="3600">
                <a:latin typeface="+mj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5600"/>
            <a:ext cx="7886700" cy="4551363"/>
          </a:xfrm>
        </p:spPr>
        <p:txBody>
          <a:bodyPr/>
          <a:lstStyle>
            <a:lvl1pPr>
              <a:lnSpc>
                <a:spcPct val="110000"/>
              </a:lnSpc>
              <a:defRPr sz="2400">
                <a:latin typeface="+mn-ea"/>
              </a:defRPr>
            </a:lvl1pPr>
            <a:lvl2pPr>
              <a:lnSpc>
                <a:spcPct val="110000"/>
              </a:lnSpc>
              <a:defRPr sz="2000">
                <a:latin typeface="+mn-ea"/>
              </a:defRPr>
            </a:lvl2pPr>
            <a:lvl3pPr>
              <a:lnSpc>
                <a:spcPct val="110000"/>
              </a:lnSpc>
              <a:defRPr sz="1800">
                <a:latin typeface="+mn-ea"/>
              </a:defRPr>
            </a:lvl3pPr>
            <a:lvl4pPr>
              <a:lnSpc>
                <a:spcPct val="110000"/>
              </a:lnSpc>
              <a:defRPr sz="1600">
                <a:latin typeface="+mn-ea"/>
              </a:defRPr>
            </a:lvl4pPr>
            <a:lvl5pPr>
              <a:lnSpc>
                <a:spcPct val="110000"/>
              </a:lnSpc>
              <a:defRPr sz="1600">
                <a:latin typeface="+mn-ea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6F76-B610-416F-A030-10DD0283D81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409701"/>
            <a:ext cx="7874000" cy="1015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4000">
                <a:schemeClr val="accent4">
                  <a:lumMod val="0"/>
                  <a:lumOff val="100000"/>
                </a:schemeClr>
              </a:gs>
              <a:gs pos="0">
                <a:schemeClr val="accent4">
                  <a:lumMod val="7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0EFC-11D7-4E47-9D11-5090A62A7F3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660D-3EF3-403F-9349-594AF261AD0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7052-CB29-47D9-B694-AC847426D98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DA97-42A7-4552-8387-C3BFEE9561F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79A9-D1BD-4549-B4AF-21EC4BA89EC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3652-5D32-46E6-8780-52907FCD5DF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1F4-6DF8-443C-AD3B-EA32956773C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52D7-6F67-497C-A96F-162C31247B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emf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043189" y="1062505"/>
            <a:ext cx="2965361" cy="2965361"/>
          </a:xfrm>
          <a:prstGeom prst="ellipse">
            <a:avLst/>
          </a:prstGeom>
          <a:noFill/>
          <a:ln w="317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7856" y="1790163"/>
            <a:ext cx="8136094" cy="1638837"/>
          </a:xfrm>
          <a:prstGeom prst="rect">
            <a:avLst/>
          </a:prstGeom>
          <a:gradFill flip="none" rotWithShape="1">
            <a:gsLst>
              <a:gs pos="18000">
                <a:schemeClr val="bg1"/>
              </a:gs>
              <a:gs pos="100000">
                <a:schemeClr val="accent4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430" y="1787525"/>
            <a:ext cx="8517890" cy="1611630"/>
          </a:xfrm>
        </p:spPr>
        <p:txBody>
          <a:bodyPr/>
          <a:lstStyle/>
          <a:p>
            <a:pPr algn="l"/>
            <a:r>
              <a:rPr lang="en-US" sz="4800" dirty="0"/>
              <a:t>Finding Periodic Discrete Events in Noisy Streams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79" y="3769894"/>
            <a:ext cx="8066171" cy="29515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200" b="1" dirty="0"/>
              <a:t>Abhirup Ghosh</a:t>
            </a:r>
            <a:r>
              <a:rPr lang="en-US" sz="2200" dirty="0"/>
              <a:t>, Christopher Lucas, Rik Sarkar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School of Informatics</a:t>
            </a:r>
            <a:endParaRPr lang="en-US" dirty="0"/>
          </a:p>
          <a:p>
            <a:r>
              <a:rPr lang="en-US" sz="2800" dirty="0"/>
              <a:t>The University of Edinburgh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1026" name="Picture 2" descr="Image result for school of informatics edinburgh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11" y="64168"/>
            <a:ext cx="2990877" cy="8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63"/>
    </mc:Choice>
    <mc:Fallback>
      <p:transition spd="slow" advTm="212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sz="3600" dirty="0"/>
              <a:t>Talk Outline</a:t>
            </a:r>
            <a:endParaRPr lang="x-none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30000"/>
              </a:lnSpc>
            </a:pPr>
            <a:r>
              <a:rPr lang="en-US" sz="2800" dirty="0"/>
              <a:t>Generic model of periodic event streams</a:t>
            </a:r>
            <a:endParaRPr lang="en-US" sz="2800" dirty="0"/>
          </a:p>
          <a:p>
            <a:pPr>
              <a:lnSpc>
                <a:spcPct val="230000"/>
              </a:lnSpc>
            </a:pPr>
            <a:r>
              <a:rPr lang="en-US" sz="2800" dirty="0"/>
              <a:t>Fast online algorithm to detect periodicity</a:t>
            </a:r>
            <a:endParaRPr lang="en-US" sz="2800" dirty="0"/>
          </a:p>
          <a:p>
            <a:pPr>
              <a:lnSpc>
                <a:spcPct val="230000"/>
              </a:lnSpc>
            </a:pPr>
            <a:r>
              <a:rPr lang="en-US" sz="2800" dirty="0"/>
              <a:t>Works on real and synthetic data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1970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sz="3600"/>
              <a:t>Model - periodic events</a:t>
            </a:r>
            <a:endParaRPr lang="x-none" altLang="en-IN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92605" y="2898140"/>
            <a:ext cx="6179636" cy="2106930"/>
            <a:chOff x="2823" y="3124"/>
            <a:chExt cx="9732" cy="3318"/>
          </a:xfrm>
        </p:grpSpPr>
        <p:pic>
          <p:nvPicPr>
            <p:cNvPr id="7" name="Picture 6" descr="nor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90" y="3620"/>
              <a:ext cx="3649" cy="282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823" y="3124"/>
              <a:ext cx="9732" cy="3155"/>
              <a:chOff x="1289050" y="2130463"/>
              <a:chExt cx="6243690" cy="1457253"/>
            </a:xfrm>
          </p:grpSpPr>
          <p:grpSp>
            <p:nvGrpSpPr>
              <p:cNvPr id="35" name="Group 34"/>
              <p:cNvGrpSpPr/>
              <p:nvPr/>
            </p:nvGrpSpPr>
            <p:grpSpPr>
              <a:xfrm rot="0">
                <a:off x="1289050" y="2176186"/>
                <a:ext cx="5616409" cy="1411530"/>
                <a:chOff x="3296389" y="8219114"/>
                <a:chExt cx="8821848" cy="2514868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9748008" y="8219114"/>
                  <a:ext cx="0" cy="2502320"/>
                </a:xfrm>
                <a:prstGeom prst="line">
                  <a:avLst/>
                </a:prstGeom>
                <a:ln w="1047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296389" y="10733982"/>
                  <a:ext cx="8821848" cy="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487377" y="3237416"/>
                <a:ext cx="1045363" cy="28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dirty="0">
                    <a:latin typeface="Arial" panose="02080604020202020204" charset="0"/>
                    <a:cs typeface="Arial" panose="02080604020202020204" charset="0"/>
                  </a:rPr>
                  <a:t>Time</a:t>
                </a:r>
                <a:endParaRPr lang="en-US" sz="2000" dirty="0"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1585461" y="2130463"/>
                <a:ext cx="0" cy="1450210"/>
              </a:xfrm>
              <a:prstGeom prst="line">
                <a:avLst/>
              </a:prstGeom>
              <a:ln w="1047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1611556" y="2791235"/>
                <a:ext cx="377982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013485" y="2722869"/>
                    <a:ext cx="91491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6495" y="2778291"/>
                    <a:ext cx="914918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Content Placeholder 2"/>
          <p:cNvSpPr>
            <a:spLocks noGrp="1"/>
          </p:cNvSpPr>
          <p:nvPr/>
        </p:nvSpPr>
        <p:spPr>
          <a:xfrm>
            <a:off x="628650" y="5210175"/>
            <a:ext cx="7882890" cy="1206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800" dirty="0"/>
              <a:t>Phase changes: Gaussian delays add up</a:t>
            </a:r>
            <a:endParaRPr lang="x-none" altLang="en-US" sz="2800" dirty="0"/>
          </a:p>
          <a:p>
            <a:pPr>
              <a:lnSpc>
                <a:spcPct val="120000"/>
              </a:lnSpc>
            </a:pPr>
            <a:r>
              <a:rPr lang="x-none" altLang="en-US" sz="2800" dirty="0"/>
              <a:t>More variance - faster phase change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663825" y="2767965"/>
            <a:ext cx="290449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 sz="2800">
                <a:latin typeface="+mn-ea"/>
              </a:rPr>
              <a:t>Periodic Events</a:t>
            </a:r>
            <a:endParaRPr lang="x-none" altLang="en-IN" sz="2800">
              <a:latin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42765" y="3286125"/>
            <a:ext cx="1450340" cy="3517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29790" y="3286125"/>
            <a:ext cx="1221105" cy="3517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/>
        </p:nvSpPr>
        <p:spPr>
          <a:xfrm>
            <a:off x="628650" y="1487170"/>
            <a:ext cx="8214360" cy="11093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x-none" altLang="en-US" sz="2500" dirty="0"/>
              <a:t>Next event occurs in a Gaussian neighborhood at distance </a:t>
            </a:r>
            <a:r>
              <a:rPr lang="x-none" altLang="en-US" sz="2500" i="1" dirty="0">
                <a:sym typeface="+mn-ea"/>
              </a:rPr>
              <a:t>T.</a:t>
            </a:r>
            <a:endParaRPr lang="x-none" altLang="en-US" sz="2500" i="1" dirty="0">
              <a:sym typeface="+mn-ea"/>
            </a:endParaRPr>
          </a:p>
        </p:txBody>
      </p:sp>
    </p:spTree>
  </p:cSld>
  <p:clrMapOvr>
    <a:masterClrMapping/>
  </p:clrMapOvr>
  <p:transition advTm="43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/>
          <p:nvPr>
            <p:ph idx="1"/>
          </p:nvPr>
        </p:nvSpPr>
        <p:spPr>
          <a:xfrm>
            <a:off x="628650" y="1480820"/>
            <a:ext cx="8018145" cy="4425315"/>
          </a:xfrm>
        </p:spPr>
        <p:txBody>
          <a:bodyPr anchor="t" anchorCtr="0">
            <a:noAutofit/>
          </a:bodyPr>
          <a:p>
            <a:pPr marL="342900" indent="-342900" algn="l">
              <a:lnSpc>
                <a:spcPct val="120000"/>
              </a:lnSpc>
            </a:pPr>
            <a:r>
              <a:rPr lang="x-none" altLang="en-IN">
                <a:sym typeface="+mn-ea"/>
              </a:rPr>
              <a:t>Noise events are distributed uniformly</a:t>
            </a:r>
            <a:endParaRPr lang="x-none" altLang="en-IN">
              <a:sym typeface="+mn-ea"/>
            </a:endParaRPr>
          </a:p>
          <a:p>
            <a:pPr marL="800100" lvl="1" indent="-342900" algn="l">
              <a:lnSpc>
                <a:spcPct val="120000"/>
              </a:lnSpc>
            </a:pPr>
            <a:r>
              <a:rPr lang="x-none" altLang="en-IN" sz="2400"/>
              <a:t>Inter event distance - Exponential distribution</a:t>
            </a:r>
            <a:endParaRPr lang="x-none" altLang="en-IN" sz="2400"/>
          </a:p>
          <a:p>
            <a:pPr algn="l">
              <a:lnSpc>
                <a:spcPct val="100000"/>
              </a:lnSpc>
            </a:pPr>
            <a:endParaRPr lang="x-none" altLang="en-IN" sz="2400"/>
          </a:p>
          <a:p>
            <a:pPr algn="l">
              <a:lnSpc>
                <a:spcPct val="100000"/>
              </a:lnSpc>
            </a:pPr>
            <a:endParaRPr lang="x-none" altLang="en-IN" sz="2800"/>
          </a:p>
          <a:p>
            <a:pPr algn="l">
              <a:lnSpc>
                <a:spcPct val="100000"/>
              </a:lnSpc>
            </a:pPr>
            <a:endParaRPr lang="x-none" altLang="en-IN" sz="2800"/>
          </a:p>
          <a:p>
            <a:pPr algn="l">
              <a:lnSpc>
                <a:spcPct val="100000"/>
              </a:lnSpc>
            </a:pPr>
            <a:endParaRPr lang="x-none" altLang="en-IN" sz="2800"/>
          </a:p>
          <a:p>
            <a:pPr marL="0" indent="0" algn="l">
              <a:lnSpc>
                <a:spcPct val="100000"/>
              </a:lnSpc>
              <a:buNone/>
            </a:pPr>
            <a:endParaRPr lang="x-none" altLang="en-IN" sz="2800"/>
          </a:p>
          <a:p>
            <a:pPr marL="0" indent="0" algn="l">
              <a:lnSpc>
                <a:spcPct val="100000"/>
              </a:lnSpc>
              <a:buNone/>
            </a:pPr>
            <a:endParaRPr lang="x-none" altLang="en-IN"/>
          </a:p>
          <a:p>
            <a:pPr marL="342900" indent="-342900" algn="l">
              <a:lnSpc>
                <a:spcPct val="100000"/>
              </a:lnSpc>
            </a:pPr>
            <a:r>
              <a:rPr lang="x-none" altLang="en-IN"/>
              <a:t>Noise event rate - Exponential distribution rate</a:t>
            </a:r>
            <a:endParaRPr lang="x-none" alt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</a:t>
            </a:r>
            <a:r>
              <a:rPr lang="x-none" altLang="en-US" sz="3600" dirty="0"/>
              <a:t>-</a:t>
            </a:r>
            <a:r>
              <a:rPr lang="en-US" sz="3600" dirty="0"/>
              <a:t> noise events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24355" y="3540760"/>
            <a:ext cx="5700395" cy="1786733"/>
            <a:chOff x="2513" y="4496"/>
            <a:chExt cx="8977" cy="2814"/>
          </a:xfrm>
        </p:grpSpPr>
        <p:pic>
          <p:nvPicPr>
            <p:cNvPr id="8" name="Picture 7" descr="exp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60" y="4523"/>
              <a:ext cx="8615" cy="2147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 rot="0">
              <a:off x="2513" y="4496"/>
              <a:ext cx="8977" cy="2814"/>
              <a:chOff x="1289050" y="2614987"/>
              <a:chExt cx="5759295" cy="1299493"/>
            </a:xfrm>
          </p:grpSpPr>
          <p:grpSp>
            <p:nvGrpSpPr>
              <p:cNvPr id="35" name="Group 34"/>
              <p:cNvGrpSpPr/>
              <p:nvPr/>
            </p:nvGrpSpPr>
            <p:grpSpPr>
              <a:xfrm rot="0">
                <a:off x="1289050" y="2622382"/>
                <a:ext cx="5616409" cy="965471"/>
                <a:chOff x="3296389" y="9014084"/>
                <a:chExt cx="8821848" cy="172014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8625331" y="9014084"/>
                  <a:ext cx="0" cy="1720142"/>
                </a:xfrm>
                <a:prstGeom prst="line">
                  <a:avLst/>
                </a:prstGeom>
                <a:ln w="1047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296389" y="10733982"/>
                  <a:ext cx="8821848" cy="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002982" y="3626294"/>
                <a:ext cx="1045363" cy="28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dirty="0">
                    <a:latin typeface="Arial" panose="02080604020202020204" charset="0"/>
                    <a:cs typeface="Arial" panose="02080604020202020204" charset="0"/>
                  </a:rPr>
                  <a:t>Time</a:t>
                </a:r>
                <a:endParaRPr lang="en-US" sz="2000" dirty="0">
                  <a:latin typeface="Arial" panose="02080604020202020204" charset="0"/>
                  <a:cs typeface="Arial" panose="0208060402020202020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1585560" y="2614987"/>
                <a:ext cx="0" cy="965470"/>
              </a:xfrm>
              <a:prstGeom prst="line">
                <a:avLst/>
              </a:prstGeom>
              <a:ln w="1047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Straight Arrow Connector 9"/>
          <p:cNvCxnSpPr/>
          <p:nvPr/>
        </p:nvCxnSpPr>
        <p:spPr>
          <a:xfrm>
            <a:off x="3790315" y="3540760"/>
            <a:ext cx="1251585" cy="46736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4590" y="3022600"/>
            <a:ext cx="24879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 sz="2800">
                <a:latin typeface="+mn-ea"/>
              </a:rPr>
              <a:t>Noise Events</a:t>
            </a:r>
            <a:endParaRPr lang="x-none" altLang="en-IN" sz="2800">
              <a:latin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29155" y="3540760"/>
            <a:ext cx="1221105" cy="46736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2"/>
    </mc:Choice>
    <mc:Fallback>
      <p:transition spd="slow" advTm="210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sz="3600"/>
              <a:t>Model - event stream</a:t>
            </a:r>
            <a:endParaRPr lang="x-none" altLang="en-IN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>
              <a:buNone/>
            </a:pPr>
            <a:r>
              <a:rPr lang="x-none" altLang="en-IN" sz="3200"/>
              <a:t>Time ordered sequence of periodic and noise events</a:t>
            </a:r>
            <a:endParaRPr lang="x-none" altLang="en-IN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912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9"/>
    </mc:Choice>
    <mc:Fallback>
      <p:transition spd="slow" advTm="37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Particle Filter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5"/>
            <a:ext cx="8147050" cy="4746625"/>
          </a:xfrm>
        </p:spPr>
        <p:txBody>
          <a:bodyPr>
            <a:noAutofit/>
          </a:bodyPr>
          <a:lstStyle/>
          <a:p>
            <a:r>
              <a:rPr lang="en-GB" sz="2800" dirty="0"/>
              <a:t>Online sequential sampling to estimate latent states</a:t>
            </a:r>
            <a:endParaRPr lang="en-GB" sz="2800" dirty="0"/>
          </a:p>
          <a:p>
            <a:r>
              <a:rPr lang="en-GB" sz="2800" dirty="0"/>
              <a:t>A particle: A guess of period, phase</a:t>
            </a:r>
            <a:r>
              <a:rPr lang="x-none" altLang="en-GB" sz="2800" dirty="0"/>
              <a:t>,</a:t>
            </a:r>
            <a:r>
              <a:rPr lang="en-GB" sz="2800" dirty="0"/>
              <a:t> etc.</a:t>
            </a:r>
            <a:endParaRPr lang="en-GB" sz="2800" dirty="0"/>
          </a:p>
          <a:p>
            <a:endParaRPr lang="x-none" altLang="en-GB" sz="2800" dirty="0"/>
          </a:p>
          <a:p>
            <a:r>
              <a:rPr lang="x-none" altLang="en-GB" sz="2800" dirty="0"/>
              <a:t>Algorithm Steps:</a:t>
            </a:r>
            <a:endParaRPr lang="x-none" altLang="en-GB" sz="2800" dirty="0"/>
          </a:p>
          <a:p>
            <a:pPr lvl="1"/>
            <a:r>
              <a:rPr lang="x-none" altLang="en-GB" sz="2500" dirty="0"/>
              <a:t>Initialization using priors</a:t>
            </a:r>
            <a:endParaRPr lang="x-none" altLang="en-GB" sz="2500" dirty="0"/>
          </a:p>
          <a:p>
            <a:pPr lvl="1"/>
            <a:r>
              <a:rPr lang="x-none" altLang="en-GB" sz="2500" dirty="0"/>
              <a:t>Likelihood weighting</a:t>
            </a:r>
            <a:endParaRPr lang="x-none" altLang="en-GB" sz="2500" dirty="0"/>
          </a:p>
          <a:p>
            <a:pPr lvl="1"/>
            <a:r>
              <a:rPr lang="x-none" altLang="en-GB" sz="2500" dirty="0"/>
              <a:t>Resample</a:t>
            </a:r>
            <a:endParaRPr lang="x-none" altLang="en-GB" sz="2500" dirty="0"/>
          </a:p>
          <a:p>
            <a:pPr lvl="1"/>
            <a:r>
              <a:rPr lang="x-none" altLang="en-GB" sz="2500" dirty="0"/>
              <a:t>Applying dynamics</a:t>
            </a:r>
            <a:endParaRPr lang="x-none" alt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68"/>
    </mc:Choice>
    <mc:Fallback>
      <p:transition spd="slow" advTm="50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en-US" sz="3400" dirty="0"/>
              <a:t>Likelihood weighting</a:t>
            </a:r>
            <a:endParaRPr lang="x-none" alt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47200" y="3627996"/>
            <a:ext cx="2844165" cy="939559"/>
            <a:chOff x="3119" y="4366"/>
            <a:chExt cx="4488" cy="1866"/>
          </a:xfrm>
        </p:grpSpPr>
        <p:grpSp>
          <p:nvGrpSpPr>
            <p:cNvPr id="27" name="Group 26"/>
            <p:cNvGrpSpPr/>
            <p:nvPr/>
          </p:nvGrpSpPr>
          <p:grpSpPr>
            <a:xfrm>
              <a:off x="3215" y="4366"/>
              <a:ext cx="2388" cy="1866"/>
              <a:chOff x="1683" y="3478"/>
              <a:chExt cx="2088" cy="1155"/>
            </a:xfrm>
          </p:grpSpPr>
          <p:pic>
            <p:nvPicPr>
              <p:cNvPr id="5" name="Picture 4" descr="nor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41" y="4129"/>
                <a:ext cx="1930" cy="504"/>
              </a:xfrm>
              <a:prstGeom prst="rect">
                <a:avLst/>
              </a:prstGeom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1683" y="3478"/>
                <a:ext cx="1150" cy="661"/>
                <a:chOff x="1310017" y="2208167"/>
                <a:chExt cx="730146" cy="42029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1310017" y="2624078"/>
                  <a:ext cx="7301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4:artisticCrisscrossEtching id="{FA7A56FE-5FCA-462E-A4F0-4095299A27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2210" y="2395930"/>
                      <a:ext cx="325200" cy="461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9639" y="2208167"/>
                      <a:ext cx="428878" cy="42029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660" r="-37736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 b="1">
                          <a:noFill/>
                        </a:rPr>
                        <a:t> </a:t>
                      </a:r>
                      <a:endParaRPr lang="en-US" b="1">
                        <a:noFill/>
                      </a:endParaRPr>
                    </a:p>
                  </p:txBody>
                </p:sp>
              </mc:Fallback>
            </mc:AlternateContent>
          </p:grpSp>
        </p:grpSp>
        <p:grpSp>
          <p:nvGrpSpPr>
            <p:cNvPr id="79" name="Group 78"/>
            <p:cNvGrpSpPr/>
            <p:nvPr/>
          </p:nvGrpSpPr>
          <p:grpSpPr>
            <a:xfrm>
              <a:off x="3119" y="4690"/>
              <a:ext cx="4488" cy="1515"/>
              <a:chOff x="1296611" y="2329891"/>
              <a:chExt cx="2491408" cy="59544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296611" y="2925339"/>
                <a:ext cx="24914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1354183" y="2329891"/>
                <a:ext cx="0" cy="591005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343785" y="4804410"/>
            <a:ext cx="2908300" cy="788035"/>
            <a:chOff x="3091" y="6282"/>
            <a:chExt cx="4590" cy="1564"/>
          </a:xfrm>
        </p:grpSpPr>
        <p:grpSp>
          <p:nvGrpSpPr>
            <p:cNvPr id="48" name="Group 47"/>
            <p:cNvGrpSpPr/>
            <p:nvPr/>
          </p:nvGrpSpPr>
          <p:grpSpPr>
            <a:xfrm>
              <a:off x="3240" y="6431"/>
              <a:ext cx="4214" cy="1415"/>
              <a:chOff x="1757" y="4879"/>
              <a:chExt cx="3472" cy="876"/>
            </a:xfrm>
          </p:grpSpPr>
          <p:pic>
            <p:nvPicPr>
              <p:cNvPr id="7" name="Picture 6" descr="nor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" y="4879"/>
                <a:ext cx="535" cy="876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1757" y="4928"/>
                <a:ext cx="3217" cy="678"/>
                <a:chOff x="1356973" y="3085940"/>
                <a:chExt cx="2042963" cy="430608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356973" y="3177116"/>
                  <a:ext cx="20429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4:artisticCrisscrossEtching id="{FF8F2892-E426-4330-8BE7-C31D993649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6356" y="3141488"/>
                      <a:ext cx="303474" cy="3931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4285" y="3085940"/>
                      <a:ext cx="377550" cy="43060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4000" r="-46000" b="-1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1" name="Group 80"/>
            <p:cNvGrpSpPr/>
            <p:nvPr/>
          </p:nvGrpSpPr>
          <p:grpSpPr>
            <a:xfrm>
              <a:off x="3091" y="6282"/>
              <a:ext cx="4590" cy="1518"/>
              <a:chOff x="1284876" y="2995202"/>
              <a:chExt cx="2548175" cy="59700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284876" y="3592204"/>
                <a:ext cx="2548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38602" y="2995202"/>
                <a:ext cx="0" cy="590851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2356485" y="2817495"/>
            <a:ext cx="2849245" cy="781685"/>
            <a:chOff x="3110" y="2796"/>
            <a:chExt cx="4497" cy="155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110" y="4306"/>
              <a:ext cx="4497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15" y="2883"/>
              <a:ext cx="0" cy="1441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215" y="2796"/>
              <a:ext cx="2884" cy="1552"/>
              <a:chOff x="2106" y="2496"/>
              <a:chExt cx="2521" cy="962"/>
            </a:xfrm>
          </p:grpSpPr>
          <p:pic>
            <p:nvPicPr>
              <p:cNvPr id="3" name="Picture 2" descr="nor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5" y="2582"/>
                <a:ext cx="1202" cy="876"/>
              </a:xfrm>
              <a:prstGeom prst="rect">
                <a:avLst/>
              </a:prstGeom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2106" y="2496"/>
                <a:ext cx="1986" cy="773"/>
                <a:chOff x="1088552" y="1640792"/>
                <a:chExt cx="1748573" cy="716583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1088552" y="1723610"/>
                  <a:ext cx="17485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4:artisticCrisscrossEtching id="{99742D30-6B63-41A2-B2D0-4E180CACD5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4475" y="1808173"/>
                      <a:ext cx="3490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1691" y="1640792"/>
                      <a:ext cx="556140" cy="71658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7317" r="-75610" b="-4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14" name="Straight Arrow Connector 13"/>
          <p:cNvCxnSpPr/>
          <p:nvPr/>
        </p:nvCxnSpPr>
        <p:spPr>
          <a:xfrm flipV="1">
            <a:off x="2052955" y="1826260"/>
            <a:ext cx="290830" cy="48450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2955" y="2176145"/>
            <a:ext cx="444119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16050" y="1588135"/>
            <a:ext cx="0" cy="58737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25065" y="1588135"/>
            <a:ext cx="0" cy="58737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64285" y="2247900"/>
            <a:ext cx="129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GB">
                <a:latin typeface="+mn-ea"/>
              </a:rPr>
              <a:t>Events</a:t>
            </a:r>
            <a:endParaRPr lang="x-none" altLang="en-GB">
              <a:latin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18285" y="1826260"/>
            <a:ext cx="305435" cy="48450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908685" y="1826260"/>
            <a:ext cx="76200" cy="76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0" name="Oval 19"/>
          <p:cNvSpPr/>
          <p:nvPr/>
        </p:nvSpPr>
        <p:spPr>
          <a:xfrm flipH="1">
            <a:off x="1188085" y="1833880"/>
            <a:ext cx="76200" cy="76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 flipH="1">
            <a:off x="1050925" y="1831340"/>
            <a:ext cx="76200" cy="76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ransition advTm="74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en-US" sz="3400" dirty="0"/>
              <a:t>Likelihood weighting</a:t>
            </a:r>
            <a:endParaRPr lang="x-none" alt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46960" y="3627996"/>
            <a:ext cx="2844165" cy="939559"/>
            <a:chOff x="3119" y="4366"/>
            <a:chExt cx="4488" cy="1866"/>
          </a:xfrm>
        </p:grpSpPr>
        <p:grpSp>
          <p:nvGrpSpPr>
            <p:cNvPr id="27" name="Group 26"/>
            <p:cNvGrpSpPr/>
            <p:nvPr/>
          </p:nvGrpSpPr>
          <p:grpSpPr>
            <a:xfrm>
              <a:off x="3215" y="4366"/>
              <a:ext cx="2388" cy="1866"/>
              <a:chOff x="1683" y="3478"/>
              <a:chExt cx="2088" cy="1155"/>
            </a:xfrm>
          </p:grpSpPr>
          <p:pic>
            <p:nvPicPr>
              <p:cNvPr id="5" name="Picture 4" descr="nor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41" y="4129"/>
                <a:ext cx="1930" cy="504"/>
              </a:xfrm>
              <a:prstGeom prst="rect">
                <a:avLst/>
              </a:prstGeom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1683" y="3478"/>
                <a:ext cx="1150" cy="661"/>
                <a:chOff x="1310017" y="2208167"/>
                <a:chExt cx="730146" cy="42029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1310017" y="2624078"/>
                  <a:ext cx="73014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4:artisticCrisscrossEtching id="{FA7A56FE-5FCA-462E-A4F0-4095299A27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2210" y="2395930"/>
                      <a:ext cx="325200" cy="461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9639" y="2208167"/>
                      <a:ext cx="428878" cy="42029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660" r="-37736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 b="1">
                          <a:noFill/>
                        </a:rPr>
                        <a:t> </a:t>
                      </a:r>
                      <a:endParaRPr lang="en-US" b="1">
                        <a:noFill/>
                      </a:endParaRPr>
                    </a:p>
                  </p:txBody>
                </p:sp>
              </mc:Fallback>
            </mc:AlternateContent>
          </p:grpSp>
        </p:grpSp>
        <p:grpSp>
          <p:nvGrpSpPr>
            <p:cNvPr id="79" name="Group 78"/>
            <p:cNvGrpSpPr/>
            <p:nvPr/>
          </p:nvGrpSpPr>
          <p:grpSpPr>
            <a:xfrm>
              <a:off x="3119" y="4690"/>
              <a:ext cx="4488" cy="1515"/>
              <a:chOff x="1296611" y="2329891"/>
              <a:chExt cx="2491408" cy="59544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296611" y="2925339"/>
                <a:ext cx="24914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1354183" y="2329891"/>
                <a:ext cx="0" cy="591005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343785" y="4798060"/>
            <a:ext cx="2908300" cy="788035"/>
            <a:chOff x="3091" y="6282"/>
            <a:chExt cx="4590" cy="1564"/>
          </a:xfrm>
        </p:grpSpPr>
        <p:grpSp>
          <p:nvGrpSpPr>
            <p:cNvPr id="48" name="Group 47"/>
            <p:cNvGrpSpPr/>
            <p:nvPr/>
          </p:nvGrpSpPr>
          <p:grpSpPr>
            <a:xfrm>
              <a:off x="3240" y="6431"/>
              <a:ext cx="4214" cy="1415"/>
              <a:chOff x="1757" y="4879"/>
              <a:chExt cx="3472" cy="876"/>
            </a:xfrm>
          </p:grpSpPr>
          <p:pic>
            <p:nvPicPr>
              <p:cNvPr id="7" name="Picture 6" descr="norm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" y="4879"/>
                <a:ext cx="535" cy="876"/>
              </a:xfrm>
              <a:prstGeom prst="rect">
                <a:avLst/>
              </a:prstGeom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1757" y="4928"/>
                <a:ext cx="3217" cy="678"/>
                <a:chOff x="1356973" y="3085940"/>
                <a:chExt cx="2042963" cy="430608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356973" y="3177116"/>
                  <a:ext cx="20429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4:artisticCrisscrossEtching id="{FF8F2892-E426-4330-8BE7-C31D993649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6356" y="3141488"/>
                      <a:ext cx="303474" cy="3931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4285" y="3085940"/>
                      <a:ext cx="377550" cy="43060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4000" r="-46000" b="-18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1" name="Group 80"/>
            <p:cNvGrpSpPr/>
            <p:nvPr/>
          </p:nvGrpSpPr>
          <p:grpSpPr>
            <a:xfrm>
              <a:off x="3091" y="6282"/>
              <a:ext cx="4590" cy="1518"/>
              <a:chOff x="1284876" y="2995202"/>
              <a:chExt cx="2548175" cy="59700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284876" y="3592204"/>
                <a:ext cx="25481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38602" y="2995202"/>
                <a:ext cx="0" cy="590851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510540" y="5909310"/>
            <a:ext cx="80784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ea"/>
              </a:rPr>
              <a:t>Given </a:t>
            </a:r>
            <a:r>
              <a:rPr lang="x-none" altLang="en-US" sz="2800" dirty="0">
                <a:latin typeface="+mn-ea"/>
              </a:rPr>
              <a:t>a particle</a:t>
            </a:r>
            <a:r>
              <a:rPr lang="en-US" sz="2800" dirty="0">
                <a:latin typeface="+mn-ea"/>
              </a:rPr>
              <a:t> how likely is </a:t>
            </a:r>
            <a:r>
              <a:rPr lang="x-none" altLang="en-US" sz="2800" dirty="0">
                <a:latin typeface="+mn-ea"/>
              </a:rPr>
              <a:t>the new event</a:t>
            </a:r>
            <a:r>
              <a:rPr lang="en-US" sz="2800" dirty="0">
                <a:latin typeface="+mn-ea"/>
              </a:rPr>
              <a:t>?</a:t>
            </a:r>
            <a:endParaRPr lang="en-US" sz="2800" dirty="0">
              <a:latin typeface="+mn-e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969473" y="4053888"/>
            <a:ext cx="473225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69473" y="5030722"/>
            <a:ext cx="359659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5969635" y="2415540"/>
            <a:ext cx="1849120" cy="3166110"/>
            <a:chOff x="5134871" y="1146810"/>
            <a:chExt cx="1849120" cy="316611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5134871" y="1572895"/>
              <a:ext cx="0" cy="2740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775586" y="1146810"/>
              <a:ext cx="1208405" cy="39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80604020202020204" charset="0"/>
                  <a:cs typeface="Arial" panose="02080604020202020204" charset="0"/>
                </a:rPr>
                <a:t>Weight</a:t>
              </a:r>
              <a:endParaRPr lang="en-US" sz="2000" dirty="0">
                <a:latin typeface="Arial" panose="02080604020202020204" charset="0"/>
                <a:cs typeface="Arial" panose="0208060402020202020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135517" y="1585657"/>
              <a:ext cx="1719862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56485" y="2817495"/>
            <a:ext cx="2849245" cy="781685"/>
            <a:chOff x="3110" y="2796"/>
            <a:chExt cx="4497" cy="155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110" y="4306"/>
              <a:ext cx="4497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15" y="2883"/>
              <a:ext cx="0" cy="1441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215" y="2796"/>
              <a:ext cx="2884" cy="1552"/>
              <a:chOff x="2106" y="2496"/>
              <a:chExt cx="2521" cy="962"/>
            </a:xfrm>
          </p:grpSpPr>
          <p:pic>
            <p:nvPicPr>
              <p:cNvPr id="3" name="Picture 2" descr="norm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5" y="2582"/>
                <a:ext cx="1202" cy="876"/>
              </a:xfrm>
              <a:prstGeom prst="rect">
                <a:avLst/>
              </a:prstGeom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2106" y="2496"/>
                <a:ext cx="1986" cy="773"/>
                <a:chOff x="1088552" y="1640792"/>
                <a:chExt cx="1748573" cy="716583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1088552" y="1723610"/>
                  <a:ext cx="17485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4:artisticCrisscrossEtching id="{99742D30-6B63-41A2-B2D0-4E180CACD5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4475" y="1808173"/>
                      <a:ext cx="3490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1691" y="1640792"/>
                      <a:ext cx="556140" cy="71658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7317" r="-75610" b="-4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63" name="Straight Connector 62"/>
          <p:cNvCxnSpPr/>
          <p:nvPr/>
        </p:nvCxnSpPr>
        <p:spPr>
          <a:xfrm>
            <a:off x="3923665" y="3822700"/>
            <a:ext cx="0" cy="72580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23665" y="4832350"/>
            <a:ext cx="0" cy="72580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2955" y="1826260"/>
            <a:ext cx="290830" cy="48450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2955" y="2176145"/>
            <a:ext cx="444119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16050" y="1588135"/>
            <a:ext cx="0" cy="58737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25065" y="1588135"/>
            <a:ext cx="0" cy="58737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23665" y="1588135"/>
            <a:ext cx="0" cy="57467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64285" y="2247900"/>
            <a:ext cx="129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GB">
                <a:latin typeface="+mn-ea"/>
              </a:rPr>
              <a:t>Events</a:t>
            </a:r>
            <a:endParaRPr lang="x-none" altLang="en-GB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23665" y="2854325"/>
            <a:ext cx="0" cy="72580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18285" y="1826260"/>
            <a:ext cx="305435" cy="48450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9472" y="3006510"/>
            <a:ext cx="1586041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908685" y="1826260"/>
            <a:ext cx="76200" cy="76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0" name="Oval 19"/>
          <p:cNvSpPr/>
          <p:nvPr/>
        </p:nvSpPr>
        <p:spPr>
          <a:xfrm flipH="1">
            <a:off x="1188085" y="1833880"/>
            <a:ext cx="76200" cy="76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 flipH="1">
            <a:off x="1050925" y="1831340"/>
            <a:ext cx="76200" cy="76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ransition advTm="74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2" grpId="0" bldLvl="0" animBg="1"/>
      <p:bldP spid="93" grpId="0" bldLvl="0" animBg="1"/>
      <p:bldP spid="1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115695" y="3465195"/>
            <a:ext cx="2204720" cy="556260"/>
            <a:chOff x="1757" y="4857"/>
            <a:chExt cx="3472" cy="876"/>
          </a:xfrm>
        </p:grpSpPr>
        <p:pic>
          <p:nvPicPr>
            <p:cNvPr id="7" name="Picture 6" descr="nor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94" y="4857"/>
              <a:ext cx="535" cy="876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1757" y="5015"/>
              <a:ext cx="3217" cy="628"/>
              <a:chOff x="1356973" y="3141368"/>
              <a:chExt cx="2042963" cy="39878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1356973" y="3177116"/>
                <a:ext cx="20429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4:artisticCrisscrossEtching id="{FF8F2892-E426-4330-8BE7-C31D993649AB}"/>
                      </a:ext>
                    </a:extLst>
                  </p:cNvPr>
                  <p:cNvSpPr txBox="1"/>
                  <p:nvPr/>
                </p:nvSpPr>
                <p:spPr>
                  <a:xfrm>
                    <a:off x="2216356" y="3141488"/>
                    <a:ext cx="303474" cy="3931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6128" y="3141368"/>
                    <a:ext cx="307340" cy="39878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000" r="-46000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Group 26"/>
          <p:cNvGrpSpPr/>
          <p:nvPr/>
        </p:nvGrpSpPr>
        <p:grpSpPr>
          <a:xfrm>
            <a:off x="1132840" y="2643504"/>
            <a:ext cx="1261745" cy="662941"/>
            <a:chOff x="1784" y="3563"/>
            <a:chExt cx="1987" cy="1044"/>
          </a:xfrm>
        </p:grpSpPr>
        <p:pic>
          <p:nvPicPr>
            <p:cNvPr id="5" name="Picture 4" descr="nor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1" y="4103"/>
              <a:ext cx="1930" cy="504"/>
            </a:xfrm>
            <a:prstGeom prst="rect">
              <a:avLst/>
            </a:prstGeom>
          </p:spPr>
        </p:pic>
        <p:grpSp>
          <p:nvGrpSpPr>
            <p:cNvPr id="78" name="Group 77"/>
            <p:cNvGrpSpPr/>
            <p:nvPr/>
          </p:nvGrpSpPr>
          <p:grpSpPr>
            <a:xfrm>
              <a:off x="1784" y="3563"/>
              <a:ext cx="1074" cy="516"/>
              <a:chOff x="1373870" y="2262564"/>
              <a:chExt cx="682166" cy="32763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1373870" y="2590198"/>
                <a:ext cx="6821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4:artisticCrisscrossEtching id="{FA7A56FE-5FCA-462E-A4F0-4095299A273B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210" y="2395930"/>
                    <a:ext cx="325200" cy="4618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4079" y="2262564"/>
                    <a:ext cx="323298" cy="32134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5660" r="-37736"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 b="1">
                        <a:noFill/>
                      </a:rPr>
                      <a:t> </a:t>
                    </a:r>
                    <a:endParaRPr lang="en-US" b="1">
                      <a:noFill/>
                    </a:endParaRPr>
                  </a:p>
                </p:txBody>
              </p:sp>
            </mc:Fallback>
          </mc:AlternateContent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en-US" sz="3400" dirty="0"/>
              <a:t>Resampling</a:t>
            </a:r>
            <a:endParaRPr lang="x-none" alt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36056" y="2557719"/>
            <a:ext cx="2088241" cy="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055452" y="2710891"/>
            <a:ext cx="1649836" cy="595448"/>
            <a:chOff x="1296611" y="2329891"/>
            <a:chExt cx="1649836" cy="59544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296611" y="2925339"/>
              <a:ext cx="1649836" cy="0"/>
            </a:xfrm>
            <a:prstGeom prst="line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354183" y="2329891"/>
              <a:ext cx="0" cy="591005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043717" y="3509296"/>
            <a:ext cx="2357201" cy="506940"/>
            <a:chOff x="1284876" y="3085264"/>
            <a:chExt cx="2357201" cy="50694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284876" y="3592204"/>
              <a:ext cx="2357201" cy="0"/>
            </a:xfrm>
            <a:prstGeom prst="line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338602" y="3085264"/>
              <a:ext cx="0" cy="5031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flipV="1">
            <a:off x="1106560" y="2003502"/>
            <a:ext cx="0" cy="56675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901277" y="2080680"/>
            <a:ext cx="1586041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01278" y="2861358"/>
            <a:ext cx="473225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01278" y="3629912"/>
            <a:ext cx="359659" cy="31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3901277" y="2080681"/>
            <a:ext cx="1723846" cy="1878030"/>
            <a:chOff x="5134708" y="1699681"/>
            <a:chExt cx="1723846" cy="187803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5134708" y="1699681"/>
              <a:ext cx="0" cy="1878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38692" y="3565587"/>
              <a:ext cx="1719862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21410" y="2007235"/>
            <a:ext cx="1816735" cy="556260"/>
            <a:chOff x="1766" y="2561"/>
            <a:chExt cx="2861" cy="876"/>
          </a:xfrm>
        </p:grpSpPr>
        <p:pic>
          <p:nvPicPr>
            <p:cNvPr id="3" name="Picture 2" descr="norm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5" y="2561"/>
              <a:ext cx="1202" cy="876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1766" y="2678"/>
              <a:ext cx="2297" cy="587"/>
              <a:chOff x="789171" y="1808988"/>
              <a:chExt cx="2022388" cy="54340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789171" y="1927514"/>
                <a:ext cx="20223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4:artisticCrisscrossEtching id="{99742D30-6B63-41A2-B2D0-4E180CACD598}"/>
                      </a:ext>
                    </a:extLst>
                  </p:cNvPr>
                  <p:cNvSpPr txBox="1"/>
                  <p:nvPr/>
                </p:nvSpPr>
                <p:spPr>
                  <a:xfrm>
                    <a:off x="1294475" y="1808173"/>
                    <a:ext cx="349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4565" y="1808988"/>
                    <a:ext cx="410302" cy="54340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7317" r="-75610" b="-4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3" name="Group 142"/>
          <p:cNvGrpSpPr/>
          <p:nvPr/>
        </p:nvGrpSpPr>
        <p:grpSpPr>
          <a:xfrm>
            <a:off x="1941005" y="4201416"/>
            <a:ext cx="4867275" cy="1692275"/>
            <a:chOff x="1914970" y="3740406"/>
            <a:chExt cx="4867275" cy="1692275"/>
          </a:xfrm>
        </p:grpSpPr>
        <p:sp>
          <p:nvSpPr>
            <p:cNvPr id="141" name="Arrow: Curved Right 140"/>
            <p:cNvSpPr/>
            <p:nvPr/>
          </p:nvSpPr>
          <p:spPr>
            <a:xfrm rot="16200000">
              <a:off x="4180872" y="2159148"/>
              <a:ext cx="911329" cy="407384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4970" y="4731641"/>
              <a:ext cx="4867275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n-ea"/>
                </a:rPr>
                <a:t>Resample 3 </a:t>
              </a:r>
              <a:r>
                <a:rPr lang="x-none" sz="2000" dirty="0">
                  <a:latin typeface="+mn-ea"/>
                </a:rPr>
                <a:t>particles</a:t>
              </a:r>
              <a:r>
                <a:rPr lang="x-none" altLang="en-US" sz="2000" dirty="0">
                  <a:latin typeface="+mn-ea"/>
                </a:rPr>
                <a:t> with replacement</a:t>
              </a:r>
              <a:r>
                <a:rPr lang="en-US" sz="2000" dirty="0">
                  <a:latin typeface="+mn-ea"/>
                </a:rPr>
                <a:t> </a:t>
              </a:r>
              <a:r>
                <a:rPr lang="x-none" altLang="en-US" sz="2000" dirty="0">
                  <a:latin typeface="+mn-ea"/>
                </a:rPr>
                <a:t>proportional to weights</a:t>
              </a:r>
              <a:endParaRPr lang="x-none" altLang="en-US" sz="2000" dirty="0">
                <a:latin typeface="+mn-e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3290" y="1931670"/>
            <a:ext cx="2091055" cy="2084070"/>
            <a:chOff x="9454" y="2442"/>
            <a:chExt cx="3293" cy="3282"/>
          </a:xfrm>
        </p:grpSpPr>
        <p:grpSp>
          <p:nvGrpSpPr>
            <p:cNvPr id="111" name="Group 110"/>
            <p:cNvGrpSpPr/>
            <p:nvPr/>
          </p:nvGrpSpPr>
          <p:grpSpPr>
            <a:xfrm>
              <a:off x="9495" y="2442"/>
              <a:ext cx="2598" cy="952"/>
              <a:chOff x="9484" y="3655"/>
              <a:chExt cx="2598" cy="95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9606" y="3655"/>
                <a:ext cx="1987" cy="952"/>
                <a:chOff x="1784" y="3655"/>
                <a:chExt cx="1987" cy="952"/>
              </a:xfrm>
            </p:grpSpPr>
            <p:pic>
              <p:nvPicPr>
                <p:cNvPr id="66" name="Picture 65" descr="norm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1" y="4103"/>
                  <a:ext cx="1930" cy="504"/>
                </a:xfrm>
                <a:prstGeom prst="rect">
                  <a:avLst/>
                </a:prstGeom>
              </p:spPr>
            </p:pic>
            <p:grpSp>
              <p:nvGrpSpPr>
                <p:cNvPr id="67" name="Group 66"/>
                <p:cNvGrpSpPr/>
                <p:nvPr/>
              </p:nvGrpSpPr>
              <p:grpSpPr>
                <a:xfrm>
                  <a:off x="1784" y="3655"/>
                  <a:ext cx="1074" cy="534"/>
                  <a:chOff x="1373870" y="2320991"/>
                  <a:chExt cx="682166" cy="339129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 flipH="1">
                    <a:off x="1373870" y="2590198"/>
                    <a:ext cx="68216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TextBox 22">
                        <a:extLst>
                          <a:ext uri="{FF2B5EF4-FFF2-40B4-BE49-F238E27FC236}">
                            <a14:artisticCrisscrossEtching id="{FA7A56FE-5FCA-462E-A4F0-4095299A27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02210" y="2395930"/>
                        <a:ext cx="325200" cy="4618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03443" y="2320991"/>
                        <a:ext cx="292811" cy="339129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l="-5660" r="-37736" b="-1316"/>
                        </a:stretch>
                      </a:blipFill>
                    </p:spPr>
                    <p:txBody>
                      <a:bodyPr/>
                      <a:p>
                        <a:r>
                          <a:rPr lang="en-US" b="1">
                            <a:noFill/>
                          </a:rPr>
                          <a:t> </a:t>
                        </a:r>
                        <a:endParaRPr lang="en-US" b="1">
                          <a:noFill/>
                        </a:endParaRPr>
                      </a:p>
                    </p:txBody>
                  </p:sp>
                </mc:Fallback>
              </mc:AlternateContent>
            </p:grpSp>
          </p:grpSp>
          <p:grpSp>
            <p:nvGrpSpPr>
              <p:cNvPr id="77" name="Group 76"/>
              <p:cNvGrpSpPr/>
              <p:nvPr/>
            </p:nvGrpSpPr>
            <p:grpSpPr>
              <a:xfrm>
                <a:off x="9484" y="3669"/>
                <a:ext cx="2598" cy="938"/>
                <a:chOff x="1296611" y="2329891"/>
                <a:chExt cx="1649836" cy="595448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6611" y="2925339"/>
                  <a:ext cx="1649836" cy="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1354183" y="2329891"/>
                  <a:ext cx="0" cy="591005"/>
                </a:xfrm>
                <a:prstGeom prst="line">
                  <a:avLst/>
                </a:prstGeom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" name="Group 125"/>
            <p:cNvGrpSpPr/>
            <p:nvPr/>
          </p:nvGrpSpPr>
          <p:grpSpPr>
            <a:xfrm>
              <a:off x="9459" y="3714"/>
              <a:ext cx="3288" cy="892"/>
              <a:chOff x="9454" y="2555"/>
              <a:chExt cx="3288" cy="892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9454" y="3428"/>
                <a:ext cx="3289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9565" y="2555"/>
                <a:ext cx="0" cy="893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9588" y="2561"/>
                <a:ext cx="2861" cy="876"/>
                <a:chOff x="1766" y="2561"/>
                <a:chExt cx="2861" cy="876"/>
              </a:xfrm>
            </p:grpSpPr>
            <p:pic>
              <p:nvPicPr>
                <p:cNvPr id="106" name="Picture 105" descr="norm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5" y="2561"/>
                  <a:ext cx="1202" cy="876"/>
                </a:xfrm>
                <a:prstGeom prst="rect">
                  <a:avLst/>
                </a:prstGeom>
              </p:spPr>
            </p:pic>
            <p:grpSp>
              <p:nvGrpSpPr>
                <p:cNvPr id="107" name="Group 106"/>
                <p:cNvGrpSpPr/>
                <p:nvPr/>
              </p:nvGrpSpPr>
              <p:grpSpPr>
                <a:xfrm>
                  <a:off x="1766" y="2678"/>
                  <a:ext cx="2297" cy="587"/>
                  <a:chOff x="789171" y="1808988"/>
                  <a:chExt cx="2022388" cy="543406"/>
                </a:xfrm>
              </p:grpSpPr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789171" y="1927514"/>
                    <a:ext cx="202238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4:artisticCrisscrossEtching id="{99742D30-6B63-41A2-B2D0-4E180CACD5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4475" y="1808173"/>
                        <a:ext cx="34901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4565" y="1808988"/>
                        <a:ext cx="410302" cy="543406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l="-7317" r="-75610" b="-46154"/>
                        </a:stretch>
                      </a:blipFill>
                    </p:spPr>
                    <p:txBody>
                      <a:bodyPr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27" name="Group 126"/>
            <p:cNvGrpSpPr/>
            <p:nvPr/>
          </p:nvGrpSpPr>
          <p:grpSpPr>
            <a:xfrm>
              <a:off x="9454" y="4832"/>
              <a:ext cx="3288" cy="892"/>
              <a:chOff x="9454" y="2555"/>
              <a:chExt cx="3288" cy="892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9454" y="3428"/>
                <a:ext cx="3289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9565" y="2555"/>
                <a:ext cx="0" cy="893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/>
              <p:cNvGrpSpPr/>
              <p:nvPr/>
            </p:nvGrpSpPr>
            <p:grpSpPr>
              <a:xfrm>
                <a:off x="9588" y="2561"/>
                <a:ext cx="2861" cy="876"/>
                <a:chOff x="1766" y="2561"/>
                <a:chExt cx="2861" cy="876"/>
              </a:xfrm>
            </p:grpSpPr>
            <p:pic>
              <p:nvPicPr>
                <p:cNvPr id="145" name="Picture 144" descr="norm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5" y="2561"/>
                  <a:ext cx="1202" cy="876"/>
                </a:xfrm>
                <a:prstGeom prst="rect">
                  <a:avLst/>
                </a:prstGeom>
              </p:spPr>
            </p:pic>
            <p:grpSp>
              <p:nvGrpSpPr>
                <p:cNvPr id="146" name="Group 145"/>
                <p:cNvGrpSpPr/>
                <p:nvPr/>
              </p:nvGrpSpPr>
              <p:grpSpPr>
                <a:xfrm>
                  <a:off x="1766" y="2678"/>
                  <a:ext cx="2297" cy="587"/>
                  <a:chOff x="789171" y="1808988"/>
                  <a:chExt cx="2022388" cy="543406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 flipH="1">
                    <a:off x="789171" y="1927514"/>
                    <a:ext cx="202238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4:artisticCrisscrossEtching id="{99742D30-6B63-41A2-B2D0-4E180CACD5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4475" y="1808173"/>
                        <a:ext cx="34901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48" name="TextBox 1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4565" y="1808988"/>
                        <a:ext cx="410302" cy="543406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 l="-7317" r="-75610" b="-46154"/>
                        </a:stretch>
                      </a:blipFill>
                    </p:spPr>
                    <p:txBody>
                      <a:bodyPr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sp>
        <p:nvSpPr>
          <p:cNvPr id="19" name="TextBox 18"/>
          <p:cNvSpPr txBox="1"/>
          <p:nvPr/>
        </p:nvSpPr>
        <p:spPr>
          <a:xfrm>
            <a:off x="3655695" y="4015740"/>
            <a:ext cx="2183130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sz="1600" dirty="0">
                <a:latin typeface="Arial" panose="02080604020202020204" charset="0"/>
                <a:cs typeface="Arial" panose="02080604020202020204" charset="0"/>
              </a:rPr>
              <a:t>Weight</a:t>
            </a:r>
          </a:p>
        </p:txBody>
      </p:sp>
    </p:spTree>
  </p:cSld>
  <p:clrMapOvr>
    <a:masterClrMapping/>
  </p:clrMapOvr>
  <p:transition advTm="3175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28650" y="1597025"/>
            <a:ext cx="8147050" cy="4364355"/>
          </a:xfrm>
        </p:spPr>
        <p:txBody>
          <a:bodyPr>
            <a:noAutofit/>
          </a:bodyPr>
          <a:p>
            <a:r>
              <a:rPr lang="x-none" altLang="en-IN" sz="2800">
                <a:sym typeface="+mn-ea"/>
              </a:rPr>
              <a:t>Perturb each resampled particle</a:t>
            </a:r>
            <a:endParaRPr lang="en-GB" sz="2800" dirty="0"/>
          </a:p>
          <a:p>
            <a:endParaRPr lang="en-GB" sz="2800" dirty="0"/>
          </a:p>
          <a:p>
            <a:endParaRPr lang="x-none" altLang="en-IN" sz="2800">
              <a:sym typeface="+mn-ea"/>
            </a:endParaRPr>
          </a:p>
          <a:p>
            <a:endParaRPr lang="x-none" altLang="en-IN" sz="2800">
              <a:sym typeface="+mn-ea"/>
            </a:endParaRPr>
          </a:p>
          <a:p>
            <a:endParaRPr lang="x-none" altLang="en-IN" sz="2800">
              <a:sym typeface="+mn-ea"/>
            </a:endParaRPr>
          </a:p>
          <a:p>
            <a:endParaRPr lang="x-none" altLang="en-IN" sz="2800">
              <a:sym typeface="+mn-ea"/>
            </a:endParaRPr>
          </a:p>
          <a:p>
            <a:r>
              <a:rPr lang="x-none" altLang="en-IN" sz="2800">
                <a:sym typeface="+mn-ea"/>
              </a:rPr>
              <a:t>Enables to track system dynamics with small number of particles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Applying Dynamics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127" name="Group 126"/>
          <p:cNvGrpSpPr/>
          <p:nvPr/>
        </p:nvGrpSpPr>
        <p:grpSpPr>
          <a:xfrm rot="0">
            <a:off x="665480" y="3059561"/>
            <a:ext cx="3024790" cy="914269"/>
            <a:chOff x="9454" y="2515"/>
            <a:chExt cx="3289" cy="932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9454" y="3428"/>
              <a:ext cx="3289" cy="0"/>
            </a:xfrm>
            <a:prstGeom prst="line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9565" y="2515"/>
              <a:ext cx="0" cy="893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588" y="2571"/>
              <a:ext cx="2861" cy="876"/>
              <a:chOff x="1766" y="2571"/>
              <a:chExt cx="2861" cy="876"/>
            </a:xfrm>
          </p:grpSpPr>
          <p:pic>
            <p:nvPicPr>
              <p:cNvPr id="145" name="Picture 144" descr="norm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425" y="2571"/>
                <a:ext cx="1202" cy="876"/>
              </a:xfrm>
              <a:prstGeom prst="rect">
                <a:avLst/>
              </a:prstGeom>
            </p:spPr>
          </p:pic>
          <p:cxnSp>
            <p:nvCxnSpPr>
              <p:cNvPr id="147" name="Straight Connector 146"/>
              <p:cNvCxnSpPr/>
              <p:nvPr/>
            </p:nvCxnSpPr>
            <p:spPr>
              <a:xfrm flipH="1">
                <a:off x="1766" y="2806"/>
                <a:ext cx="22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1505585" y="3213100"/>
            <a:ext cx="357505" cy="702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IN" sz="2400" i="1"/>
              <a:t>T</a:t>
            </a:r>
            <a:endParaRPr lang="x-none" altLang="en-IN" sz="2400" i="1"/>
          </a:p>
        </p:txBody>
      </p:sp>
      <p:sp>
        <p:nvSpPr>
          <p:cNvPr id="32" name="Right Arrow 31"/>
          <p:cNvSpPr/>
          <p:nvPr/>
        </p:nvSpPr>
        <p:spPr>
          <a:xfrm>
            <a:off x="4114165" y="3213100"/>
            <a:ext cx="896620" cy="70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252085" y="3084146"/>
            <a:ext cx="3024505" cy="916354"/>
            <a:chOff x="8151" y="4617"/>
            <a:chExt cx="4763" cy="1443"/>
          </a:xfrm>
        </p:grpSpPr>
        <p:grpSp>
          <p:nvGrpSpPr>
            <p:cNvPr id="33" name="Group 32"/>
            <p:cNvGrpSpPr/>
            <p:nvPr/>
          </p:nvGrpSpPr>
          <p:grpSpPr>
            <a:xfrm>
              <a:off x="8151" y="4617"/>
              <a:ext cx="4763" cy="1443"/>
              <a:chOff x="8151" y="4617"/>
              <a:chExt cx="4763" cy="1443"/>
            </a:xfrm>
          </p:grpSpPr>
          <p:grpSp>
            <p:nvGrpSpPr>
              <p:cNvPr id="5" name="Group 4"/>
              <p:cNvGrpSpPr/>
              <p:nvPr/>
            </p:nvGrpSpPr>
            <p:grpSpPr>
              <a:xfrm rot="0">
                <a:off x="8151" y="4617"/>
                <a:ext cx="4763" cy="1443"/>
                <a:chOff x="9454" y="2520"/>
                <a:chExt cx="3289" cy="934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9454" y="3428"/>
                  <a:ext cx="3289" cy="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9565" y="2520"/>
                  <a:ext cx="0" cy="893"/>
                </a:xfrm>
                <a:prstGeom prst="line">
                  <a:avLst/>
                </a:prstGeom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9588" y="2578"/>
                  <a:ext cx="1571" cy="876"/>
                  <a:chOff x="1766" y="2578"/>
                  <a:chExt cx="1571" cy="876"/>
                </a:xfrm>
              </p:grpSpPr>
              <p:pic>
                <p:nvPicPr>
                  <p:cNvPr id="10" name="Picture 9" descr="norm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8" y="2578"/>
                    <a:ext cx="559" cy="876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1766" y="2806"/>
                    <a:ext cx="132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7" name="Picture 26" descr="symbols"/>
              <p:cNvPicPr>
                <a:picLocks noChangeAspect="1"/>
              </p:cNvPicPr>
              <p:nvPr/>
            </p:nvPicPr>
            <p:blipFill>
              <a:blip r:embed="rId3"/>
              <a:srcRect l="61062" b="40207"/>
              <a:stretch>
                <a:fillRect/>
              </a:stretch>
            </p:blipFill>
            <p:spPr>
              <a:xfrm>
                <a:off x="8961" y="5226"/>
                <a:ext cx="379" cy="574"/>
              </a:xfrm>
              <a:prstGeom prst="rect">
                <a:avLst/>
              </a:prstGeom>
            </p:spPr>
          </p:pic>
        </p:grpSp>
        <p:pic>
          <p:nvPicPr>
            <p:cNvPr id="34" name="Picture 33" descr="symbols"/>
            <p:cNvPicPr>
              <a:picLocks noChangeAspect="1"/>
            </p:cNvPicPr>
            <p:nvPr/>
          </p:nvPicPr>
          <p:blipFill>
            <a:blip r:embed="rId4"/>
            <a:srcRect r="54118" b="50000"/>
            <a:stretch>
              <a:fillRect/>
            </a:stretch>
          </p:blipFill>
          <p:spPr>
            <a:xfrm>
              <a:off x="10393" y="4859"/>
              <a:ext cx="674" cy="725"/>
            </a:xfrm>
            <a:prstGeom prst="rect">
              <a:avLst/>
            </a:prstGeom>
          </p:spPr>
        </p:pic>
      </p:grpSp>
      <p:pic>
        <p:nvPicPr>
          <p:cNvPr id="35" name="Picture 34" descr="symbols"/>
          <p:cNvPicPr>
            <a:picLocks noChangeAspect="1"/>
          </p:cNvPicPr>
          <p:nvPr/>
        </p:nvPicPr>
        <p:blipFill>
          <a:blip r:embed="rId5"/>
          <a:srcRect t="64690" r="65759"/>
          <a:stretch>
            <a:fillRect/>
          </a:stretch>
        </p:blipFill>
        <p:spPr>
          <a:xfrm>
            <a:off x="3043555" y="3180715"/>
            <a:ext cx="319405" cy="325120"/>
          </a:xfrm>
          <a:prstGeom prst="rect">
            <a:avLst/>
          </a:prstGeom>
        </p:spPr>
      </p:pic>
    </p:spTree>
  </p:cSld>
  <p:clrMapOvr>
    <a:masterClrMapping/>
  </p:clrMapOvr>
  <p:transition advTm="5361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IN"/>
              <a:t>Motivations &amp; Applications (1)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5"/>
            <a:ext cx="7886700" cy="4736465"/>
          </a:xfrm>
        </p:spPr>
        <p:txBody>
          <a:bodyPr>
            <a:normAutofit lnSpcReduction="10000"/>
          </a:bodyPr>
          <a:p>
            <a:r>
              <a:rPr lang="x-none" altLang="en-IN" sz="2800"/>
              <a:t>Periodic signals are ubiquitous</a:t>
            </a:r>
            <a:endParaRPr lang="x-none" altLang="en-IN" sz="2800"/>
          </a:p>
          <a:p>
            <a:pPr lvl="1"/>
            <a:r>
              <a:rPr lang="x-none" altLang="en-IN" sz="2330"/>
              <a:t>Footsteps and heart beats</a:t>
            </a:r>
            <a:endParaRPr lang="x-none" altLang="en-IN" sz="2330"/>
          </a:p>
          <a:p>
            <a:endParaRPr lang="x-none" altLang="en-IN" sz="2800"/>
          </a:p>
          <a:p>
            <a:endParaRPr lang="x-none" altLang="en-IN" sz="2800"/>
          </a:p>
          <a:p>
            <a:endParaRPr lang="x-none" altLang="en-IN" sz="2800"/>
          </a:p>
          <a:p>
            <a:endParaRPr lang="x-none" altLang="en-IN" sz="2800"/>
          </a:p>
          <a:p>
            <a:r>
              <a:rPr lang="x-none" altLang="en-IN" sz="2800"/>
              <a:t>Helps to detect a</a:t>
            </a:r>
            <a:r>
              <a:rPr lang="x-none" sz="2800">
                <a:sym typeface="+mn-ea"/>
              </a:rPr>
              <a:t>nomalous events</a:t>
            </a:r>
            <a:endParaRPr lang="x-none" sz="2800">
              <a:sym typeface="+mn-ea"/>
            </a:endParaRPr>
          </a:p>
          <a:p>
            <a:pPr lvl="1"/>
            <a:r>
              <a:rPr lang="x-none" altLang="en-IN" sz="2330"/>
              <a:t>Useful in medical </a:t>
            </a:r>
            <a:r>
              <a:rPr lang="x-none" sz="2330">
                <a:sym typeface="+mn-ea"/>
              </a:rPr>
              <a:t>diagnosis</a:t>
            </a:r>
            <a:endParaRPr lang="x-none" sz="230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8" name="Picture 7" descr="striding-151823_1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155" y="2741930"/>
            <a:ext cx="1602740" cy="1818640"/>
          </a:xfrm>
          <a:prstGeom prst="rect">
            <a:avLst/>
          </a:prstGeom>
        </p:spPr>
      </p:pic>
      <p:pic>
        <p:nvPicPr>
          <p:cNvPr id="7" name="Picture 6" descr="ekg-2069872_1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37180"/>
            <a:ext cx="1899285" cy="1723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Iterative process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>
              <a:buNone/>
            </a:pPr>
            <a:r>
              <a:rPr lang="x-none" altLang="en-IN" sz="3600"/>
              <a:t>Same steps for each new event</a:t>
            </a:r>
            <a:endParaRPr lang="x-none" altLang="en-IN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832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Incorporating noise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1955" y="3347085"/>
            <a:ext cx="2356485" cy="10693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 sz="2000">
                <a:solidFill>
                  <a:schemeClr val="tx1"/>
                </a:solidFill>
                <a:latin typeface="+mn-ea"/>
              </a:rPr>
              <a:t>Comes from periodic process</a:t>
            </a:r>
            <a:endParaRPr lang="x-none" altLang="en-GB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80025" y="3347085"/>
            <a:ext cx="2356485" cy="10693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 sz="2000">
                <a:solidFill>
                  <a:schemeClr val="tx1"/>
                </a:solidFill>
                <a:latin typeface="+mn-ea"/>
              </a:rPr>
              <a:t>Comes from</a:t>
            </a:r>
            <a:endParaRPr lang="x-none" altLang="en-GB" sz="20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x-none" altLang="en-GB" sz="2000">
                <a:solidFill>
                  <a:schemeClr val="tx1"/>
                </a:solidFill>
                <a:latin typeface="+mn-ea"/>
              </a:rPr>
              <a:t>noise process</a:t>
            </a:r>
            <a:endParaRPr lang="x-none" altLang="en-GB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0895" y="1673860"/>
            <a:ext cx="2356485" cy="7150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 sz="2000">
                <a:solidFill>
                  <a:schemeClr val="tx1"/>
                </a:solidFill>
                <a:latin typeface="+mn-ea"/>
              </a:rPr>
              <a:t>A new event</a:t>
            </a:r>
            <a:endParaRPr lang="x-none" altLang="en-GB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4117975" y="1419860"/>
            <a:ext cx="855980" cy="3000375"/>
          </a:xfrm>
          <a:prstGeom prst="leftBrace">
            <a:avLst>
              <a:gd name="adj1" fmla="val 8333"/>
              <a:gd name="adj2" fmla="val 499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6" name="Content Placeholder 15"/>
          <p:cNvSpPr/>
          <p:nvPr>
            <p:ph idx="1"/>
          </p:nvPr>
        </p:nvSpPr>
        <p:spPr>
          <a:xfrm>
            <a:off x="628650" y="5177790"/>
            <a:ext cx="7886700" cy="629285"/>
          </a:xfrm>
        </p:spPr>
        <p:txBody>
          <a:bodyPr>
            <a:noAutofit/>
          </a:bodyPr>
          <a:p>
            <a:r>
              <a:rPr lang="x-none" altLang="en-GB" sz="2800"/>
              <a:t>Probabilistically mark the new event as periodic / noise event</a:t>
            </a:r>
            <a:endParaRPr lang="x-none" altLang="en-GB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23"/>
    </mc:Choice>
    <mc:Fallback>
      <p:transition spd="slow" advTm="5482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</a:t>
            </a:r>
            <a:r>
              <a:rPr lang="x-none" altLang="en-US" dirty="0"/>
              <a:t>w</a:t>
            </a:r>
            <a:r>
              <a:rPr lang="en-US" dirty="0"/>
              <a:t>eighting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 dirty="0"/>
          </a:p>
        </p:txBody>
      </p:sp>
      <p:sp>
        <p:nvSpPr>
          <p:cNvPr id="7" name="Cross 6"/>
          <p:cNvSpPr/>
          <p:nvPr/>
        </p:nvSpPr>
        <p:spPr>
          <a:xfrm>
            <a:off x="4393253" y="4367359"/>
            <a:ext cx="316414" cy="333829"/>
          </a:xfrm>
          <a:prstGeom prst="plus">
            <a:avLst>
              <a:gd name="adj" fmla="val 45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40630" y="4320703"/>
            <a:ext cx="2075543" cy="584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Periodic component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24073" y="4320703"/>
            <a:ext cx="2103261" cy="5846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>
                <a:solidFill>
                  <a:schemeClr val="tx1"/>
                </a:solidFill>
                <a:latin typeface="+mn-ea"/>
              </a:rPr>
              <a:t>Noise</a:t>
            </a:r>
            <a:r>
              <a:rPr lang="en-US" dirty="0">
                <a:solidFill>
                  <a:schemeClr val="tx1"/>
                </a:solidFill>
              </a:rPr>
              <a:t>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214278" y="5310619"/>
                <a:ext cx="1943604" cy="69668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comes from periodic Gaussian</a:t>
                </a: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0" y="5310505"/>
                <a:ext cx="1943735" cy="666750"/>
              </a:xfrm>
              <a:prstGeom prst="roundRect">
                <a:avLst/>
              </a:prstGeom>
              <a:blipFill rotWithShape="1">
                <a:blip r:embed="rId1"/>
                <a:stretch>
                  <a:fillRect t="-877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/>
              <p:cNvSpPr/>
              <p:nvPr/>
            </p:nvSpPr>
            <p:spPr>
              <a:xfrm>
                <a:off x="7329620" y="5308697"/>
                <a:ext cx="1625496" cy="70053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No periodic event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20" y="5308697"/>
                <a:ext cx="1625496" cy="700530"/>
              </a:xfrm>
              <a:prstGeom prst="roundRect">
                <a:avLst/>
              </a:prstGeom>
              <a:blipFill rotWithShape="1">
                <a:blip r:embed="rId2"/>
                <a:stretch>
                  <a:fillRect t="-870" b="-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5400000">
            <a:off x="2097656" y="4179549"/>
            <a:ext cx="361492" cy="1896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010154" y="2194891"/>
            <a:ext cx="5420596" cy="1584163"/>
            <a:chOff x="2010154" y="2194891"/>
            <a:chExt cx="5420596" cy="1584163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6058335" y="2194891"/>
              <a:ext cx="0" cy="15410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010154" y="2250548"/>
              <a:ext cx="5420596" cy="1528506"/>
              <a:chOff x="2010154" y="2250548"/>
              <a:chExt cx="5420596" cy="152850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27" t="17349" r="14014" b="30217"/>
              <a:stretch>
                <a:fillRect/>
              </a:stretch>
            </p:blipFill>
            <p:spPr>
              <a:xfrm>
                <a:off x="4800429" y="2250548"/>
                <a:ext cx="2630321" cy="1528506"/>
              </a:xfrm>
              <a:prstGeom prst="rect">
                <a:avLst/>
              </a:prstGeom>
              <a:noFill/>
            </p:spPr>
          </p:pic>
          <p:cxnSp>
            <p:nvCxnSpPr>
              <p:cNvPr id="22" name="Straight Connector 21"/>
              <p:cNvCxnSpPr/>
              <p:nvPr/>
            </p:nvCxnSpPr>
            <p:spPr>
              <a:xfrm flipH="1">
                <a:off x="2010154" y="2737670"/>
                <a:ext cx="40431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516028" y="2572852"/>
                    <a:ext cx="98382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28" y="2725252"/>
                    <a:ext cx="983826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3" name="Left Brace 52"/>
          <p:cNvSpPr/>
          <p:nvPr/>
        </p:nvSpPr>
        <p:spPr>
          <a:xfrm rot="5400000">
            <a:off x="6786245" y="4009390"/>
            <a:ext cx="361315" cy="2238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0746" y="1933806"/>
            <a:ext cx="6284637" cy="1810453"/>
            <a:chOff x="1540746" y="1933806"/>
            <a:chExt cx="6284637" cy="1810453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306708" y="2516072"/>
              <a:ext cx="0" cy="1213892"/>
            </a:xfrm>
            <a:prstGeom prst="line">
              <a:avLst/>
            </a:prstGeom>
            <a:ln w="698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0746" y="3739083"/>
              <a:ext cx="6284637" cy="0"/>
            </a:xfrm>
            <a:prstGeom prst="line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982200" y="2516072"/>
              <a:ext cx="0" cy="1213892"/>
            </a:xfrm>
            <a:prstGeom prst="line">
              <a:avLst/>
            </a:prstGeom>
            <a:ln w="698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44151" y="2009582"/>
                  <a:ext cx="9838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751" y="2009582"/>
                  <a:ext cx="983826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89233" y="2088111"/>
                  <a:ext cx="811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783" y="1933806"/>
                  <a:ext cx="811634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 flipV="1">
              <a:off x="3638728" y="2530367"/>
              <a:ext cx="0" cy="1213892"/>
            </a:xfrm>
            <a:prstGeom prst="line">
              <a:avLst/>
            </a:prstGeom>
            <a:ln w="698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75470" y="2037171"/>
                  <a:ext cx="811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870" y="2011771"/>
                  <a:ext cx="811634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74262" y="2496090"/>
            <a:ext cx="4048659" cy="1233874"/>
            <a:chOff x="3650101" y="2490409"/>
            <a:chExt cx="4048659" cy="123387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8" t="17927" r="65798" b="16662"/>
            <a:stretch>
              <a:fillRect/>
            </a:stretch>
          </p:blipFill>
          <p:spPr>
            <a:xfrm>
              <a:off x="3650101" y="2490409"/>
              <a:ext cx="4048659" cy="1091050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 flipV="1">
              <a:off x="6567280" y="3370207"/>
              <a:ext cx="0" cy="3533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668329" y="3381797"/>
              <a:ext cx="0" cy="3409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779411" y="3397699"/>
              <a:ext cx="0" cy="321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895348" y="3410491"/>
              <a:ext cx="0" cy="3117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133808" y="3437961"/>
              <a:ext cx="0" cy="2834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513981" y="3468446"/>
              <a:ext cx="0" cy="2525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08852" y="3428241"/>
              <a:ext cx="0" cy="2890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3141" y="3449621"/>
              <a:ext cx="0" cy="2723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399684" y="3461877"/>
              <a:ext cx="0" cy="2591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450995" y="3370924"/>
              <a:ext cx="0" cy="3533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36516" y="3200400"/>
            <a:ext cx="220017" cy="413862"/>
            <a:chOff x="6336516" y="3200400"/>
            <a:chExt cx="220017" cy="41386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336579" y="3200400"/>
              <a:ext cx="35646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338702" y="3284220"/>
              <a:ext cx="6315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36882" y="3398517"/>
              <a:ext cx="101704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336516" y="3507468"/>
              <a:ext cx="163794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338524" y="3614262"/>
              <a:ext cx="218009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05355" y="5316220"/>
            <a:ext cx="2090420" cy="612000"/>
            <a:chOff x="3473" y="8372"/>
            <a:chExt cx="3292" cy="964"/>
          </a:xfrm>
        </p:grpSpPr>
        <p:sp>
          <p:nvSpPr>
            <p:cNvPr id="18" name="Rounded Rectangle 17"/>
            <p:cNvSpPr/>
            <p:nvPr/>
          </p:nvSpPr>
          <p:spPr>
            <a:xfrm>
              <a:off x="3473" y="8372"/>
              <a:ext cx="3292" cy="9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500">
                  <a:solidFill>
                    <a:schemeClr val="tx1"/>
                  </a:solidFill>
                  <a:latin typeface="+mn-ea"/>
                </a:rPr>
                <a:t>No noise event since 	 </a:t>
              </a:r>
              <a:endParaRPr lang="x-none" altLang="en-IN" sz="15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04" y="8661"/>
              <a:ext cx="981" cy="633"/>
            </a:xfrm>
            <a:prstGeom prst="rect">
              <a:avLst/>
            </a:prstGeom>
            <a:blipFill rotWithShape="1">
              <a:blip r:embed="rId9"/>
              <a:stretch>
                <a:fillRect/>
              </a:stretch>
            </a:blipFill>
          </p:spPr>
          <p:txBody>
            <a:bodyPr/>
            <a:p>
              <a:r>
                <a:rPr lang="en-US">
                  <a:noFill/>
                </a:rPr>
                <a:t> 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8695" y="5318760"/>
            <a:ext cx="2090420" cy="612140"/>
            <a:chOff x="7557" y="8376"/>
            <a:chExt cx="3292" cy="964"/>
          </a:xfrm>
        </p:grpSpPr>
        <p:sp>
          <p:nvSpPr>
            <p:cNvPr id="30" name="Rounded Rectangle 29"/>
            <p:cNvSpPr/>
            <p:nvPr/>
          </p:nvSpPr>
          <p:spPr>
            <a:xfrm>
              <a:off x="7557" y="8376"/>
              <a:ext cx="3292" cy="9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500" i="1">
                  <a:solidFill>
                    <a:schemeClr val="tx1"/>
                  </a:solidFill>
                  <a:latin typeface="+mn-ea"/>
                </a:rPr>
                <a:t>  </a:t>
              </a:r>
              <a:r>
                <a:rPr lang="x-none" altLang="en-IN" sz="1500">
                  <a:solidFill>
                    <a:schemeClr val="tx1"/>
                  </a:solidFill>
                  <a:latin typeface="+mn-ea"/>
                </a:rPr>
                <a:t>comes from exponential</a:t>
              </a:r>
              <a:endParaRPr lang="x-none" altLang="en-IN" sz="15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836" y="8389"/>
              <a:ext cx="756" cy="488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</p:spPr>
          <p:txBody>
            <a:bodyPr/>
            <a:p>
              <a:r>
                <a:rPr 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934"/>
    </mc:Choice>
    <mc:Fallback>
      <p:transition spd="slow" advTm="119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9" grpId="0" bldLvl="0" animBg="1"/>
      <p:bldP spid="10" grpId="0" bldLvl="0" animBg="1"/>
      <p:bldP spid="13" grpId="0" animBg="1"/>
      <p:bldP spid="14" grpId="0" animBg="1"/>
      <p:bldP spid="5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Period estimate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Median of the period values in all particles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6"/>
    </mc:Choice>
    <mc:Fallback>
      <p:transition spd="slow" advTm="688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5"/>
    </mc:Choice>
    <mc:Fallback>
      <p:transition spd="slow" advTm="241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/>
        </p:nvSpPr>
        <p:spPr>
          <a:xfrm>
            <a:off x="628650" y="1625600"/>
            <a:ext cx="8025130" cy="4551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 dirty="0"/>
              <a:t>Synthetic dataset: generated using the model</a:t>
            </a:r>
            <a:endParaRPr lang="x-none" altLang="en-US" dirty="0"/>
          </a:p>
          <a:p>
            <a:endParaRPr lang="x-none" altLang="en-US" dirty="0"/>
          </a:p>
          <a:p>
            <a:r>
              <a:rPr lang="x-none" altLang="en-US" dirty="0"/>
              <a:t>Real dataset: Footstep and pulse events</a:t>
            </a:r>
            <a:endParaRPr lang="x-none" altLang="en-US" dirty="0"/>
          </a:p>
          <a:p>
            <a:endParaRPr lang="x-none"/>
          </a:p>
          <a:p>
            <a:r>
              <a:rPr lang="x-none"/>
              <a:t>Comparison with Fourier Transform, Autocorrelation, and Segment periodicity</a:t>
            </a:r>
            <a:endParaRPr lang="x-none"/>
          </a:p>
          <a:p>
            <a:endParaRPr lang="x-none"/>
          </a:p>
          <a:p>
            <a:r>
              <a:rPr lang="x-none"/>
              <a:t>Period estimation error:</a:t>
            </a:r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5" name="Picture 4" descr="g44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720" y="5064760"/>
            <a:ext cx="3770630" cy="821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37"/>
    </mc:Choice>
    <mc:Fallback>
      <p:transition spd="slow" advTm="43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particles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3047" y="5550506"/>
            <a:ext cx="7706560" cy="6343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Reasonable accuracy with small number of particles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489" y="2439064"/>
            <a:ext cx="617380" cy="17589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88108" y="3133356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Median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781796" y="2844683"/>
            <a:ext cx="141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75 percentile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788108" y="3657230"/>
            <a:ext cx="141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25 percentile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26" y="1653417"/>
            <a:ext cx="4872368" cy="369854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94414" y="4130550"/>
            <a:ext cx="480815" cy="660458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3047" y="5564183"/>
            <a:ext cx="7706560" cy="4516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26"/>
    </mc:Choice>
    <mc:Fallback>
      <p:transition spd="slow" advTm="47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Varying how fast phase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965835" y="5549265"/>
            <a:ext cx="6906260" cy="7842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/>
              <a:t>Particle filter has small error even when phase changes </a:t>
            </a:r>
            <a:r>
              <a:rPr lang="x-none" altLang="en-US" sz="2200" dirty="0"/>
              <a:t>quickly</a:t>
            </a:r>
            <a:endParaRPr lang="x-none" altLang="en-US" sz="2200" dirty="0"/>
          </a:p>
        </p:txBody>
      </p:sp>
      <p:sp>
        <p:nvSpPr>
          <p:cNvPr id="66" name="Rectangle 65"/>
          <p:cNvSpPr/>
          <p:nvPr/>
        </p:nvSpPr>
        <p:spPr>
          <a:xfrm>
            <a:off x="944880" y="5643245"/>
            <a:ext cx="6893560" cy="713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428115" y="1673860"/>
            <a:ext cx="4890770" cy="3641090"/>
            <a:chOff x="-2048" y="2756"/>
            <a:chExt cx="7702" cy="57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048" y="2756"/>
              <a:ext cx="7703" cy="5735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-1015" y="3055"/>
              <a:ext cx="5750" cy="4320"/>
              <a:chOff x="2696239" y="2580964"/>
              <a:chExt cx="3650935" cy="274330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96239" y="2580968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74134" y="2580967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54140" y="2580966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48962" y="2580964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029182" y="2590712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616344" y="2595822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199690" y="258951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-771" y="3055"/>
              <a:ext cx="5717" cy="4354"/>
              <a:chOff x="2851355" y="2580963"/>
              <a:chExt cx="3630083" cy="276454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851355" y="2585888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419160" y="2590712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999249" y="2617057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579301" y="2580963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166827" y="259071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56586" y="2606984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33954" y="2606983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-583" y="3027"/>
              <a:ext cx="5772" cy="4379"/>
              <a:chOff x="2961965" y="2563352"/>
              <a:chExt cx="3665214" cy="278048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961965" y="2615384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59266" y="2606984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36901" y="2584862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724392" y="2590712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309248" y="2606984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894238" y="2607248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79695" y="2563352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21" y="1673191"/>
            <a:ext cx="4891446" cy="3641807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558561" y="1902684"/>
            <a:ext cx="3002280" cy="995655"/>
            <a:chOff x="6168161" y="2606623"/>
            <a:chExt cx="3002280" cy="995655"/>
          </a:xfrm>
        </p:grpSpPr>
        <p:sp>
          <p:nvSpPr>
            <p:cNvPr id="38" name="TextBox 37"/>
            <p:cNvSpPr txBox="1"/>
            <p:nvPr/>
          </p:nvSpPr>
          <p:spPr>
            <a:xfrm>
              <a:off x="6931431" y="2606623"/>
              <a:ext cx="223901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Fourier Transform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168161" y="2615488"/>
              <a:ext cx="212725" cy="986790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6347460" y="2817219"/>
              <a:ext cx="584200" cy="17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739220" y="2715367"/>
            <a:ext cx="3092450" cy="617220"/>
            <a:chOff x="6653620" y="3419306"/>
            <a:chExt cx="3092450" cy="617220"/>
          </a:xfrm>
        </p:grpSpPr>
        <p:sp>
          <p:nvSpPr>
            <p:cNvPr id="46" name="Oval 45"/>
            <p:cNvSpPr/>
            <p:nvPr/>
          </p:nvSpPr>
          <p:spPr>
            <a:xfrm>
              <a:off x="6653620" y="3463756"/>
              <a:ext cx="146685" cy="572770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3375" y="3419306"/>
              <a:ext cx="251269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Segment periodicity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787515" y="3602079"/>
              <a:ext cx="445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873115" y="3335020"/>
            <a:ext cx="2503171" cy="812165"/>
            <a:chOff x="6457020" y="4039026"/>
            <a:chExt cx="2623432" cy="812165"/>
          </a:xfrm>
        </p:grpSpPr>
        <p:sp>
          <p:nvSpPr>
            <p:cNvPr id="58" name="Oval 57"/>
            <p:cNvSpPr/>
            <p:nvPr/>
          </p:nvSpPr>
          <p:spPr>
            <a:xfrm>
              <a:off x="6457020" y="4039026"/>
              <a:ext cx="169545" cy="812165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45503" y="4230161"/>
              <a:ext cx="213494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Autocorrelation</a:t>
              </a:r>
              <a:endParaRPr lang="en-US" dirty="0"/>
            </a:p>
          </p:txBody>
        </p:sp>
        <p:cxnSp>
          <p:nvCxnSpPr>
            <p:cNvPr id="60" name="Straight Arrow Connector 59"/>
            <p:cNvCxnSpPr>
              <a:endCxn id="58" idx="6"/>
            </p:cNvCxnSpPr>
            <p:nvPr/>
          </p:nvCxnSpPr>
          <p:spPr>
            <a:xfrm flipH="1">
              <a:off x="6626724" y="4438441"/>
              <a:ext cx="300809" cy="6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444231" y="3812113"/>
            <a:ext cx="3081655" cy="676275"/>
            <a:chOff x="6053831" y="4516052"/>
            <a:chExt cx="3081655" cy="676275"/>
          </a:xfrm>
        </p:grpSpPr>
        <p:sp>
          <p:nvSpPr>
            <p:cNvPr id="32" name="Oval 31"/>
            <p:cNvSpPr/>
            <p:nvPr/>
          </p:nvSpPr>
          <p:spPr>
            <a:xfrm>
              <a:off x="6053831" y="4516052"/>
              <a:ext cx="163414" cy="553759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89821" y="4826567"/>
              <a:ext cx="214566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Particle Filter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33" idx="1"/>
              <a:endCxn id="32" idx="5"/>
            </p:cNvCxnSpPr>
            <p:nvPr/>
          </p:nvCxnSpPr>
          <p:spPr>
            <a:xfrm flipH="1" flipV="1">
              <a:off x="6193155" y="4988284"/>
              <a:ext cx="796925" cy="20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93"/>
    </mc:Choice>
    <mc:Fallback>
      <p:transition spd="slow" advTm="467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Varying amount of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443865" y="5802630"/>
            <a:ext cx="7645400" cy="601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Particle filter has small error in noisy signal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11910" y="1739900"/>
            <a:ext cx="5050790" cy="3638550"/>
            <a:chOff x="-819" y="2769"/>
            <a:chExt cx="7954" cy="57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819" y="2769"/>
              <a:ext cx="7955" cy="5731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98" y="3117"/>
              <a:ext cx="5672" cy="4358"/>
              <a:chOff x="2099357" y="2344001"/>
              <a:chExt cx="3601549" cy="276741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099357" y="23821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08464" y="2382969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96981" y="23440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185498" y="23440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64905" y="2357497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53422" y="23567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9" y="3066"/>
              <a:ext cx="5672" cy="4358"/>
              <a:chOff x="2099356" y="2344001"/>
              <a:chExt cx="3601550" cy="27674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099356" y="2382101"/>
                <a:ext cx="215527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08464" y="2382969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496981" y="23440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185498" y="23440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64905" y="2357497"/>
                <a:ext cx="171670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553422" y="23567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54" y="3091"/>
              <a:ext cx="5672" cy="4358"/>
              <a:chOff x="2099357" y="2344001"/>
              <a:chExt cx="3601549" cy="276741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099357" y="23821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08464" y="2382969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96981" y="23440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185498" y="23440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64905" y="2357497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53422" y="2356701"/>
                <a:ext cx="147484" cy="27284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Rectangle 76"/>
          <p:cNvSpPr/>
          <p:nvPr/>
        </p:nvSpPr>
        <p:spPr>
          <a:xfrm>
            <a:off x="487680" y="5855335"/>
            <a:ext cx="7615555" cy="4083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46" y="1739382"/>
            <a:ext cx="5051329" cy="363931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235075" y="5029835"/>
            <a:ext cx="5661660" cy="396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Average # noise events per periodic event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5285498" y="3979528"/>
            <a:ext cx="2830195" cy="709590"/>
            <a:chOff x="4353196" y="4557072"/>
            <a:chExt cx="2724863" cy="709590"/>
          </a:xfrm>
        </p:grpSpPr>
        <p:sp>
          <p:nvSpPr>
            <p:cNvPr id="48" name="Oval 47"/>
            <p:cNvSpPr/>
            <p:nvPr/>
          </p:nvSpPr>
          <p:spPr>
            <a:xfrm>
              <a:off x="4353196" y="4557072"/>
              <a:ext cx="193185" cy="709590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92603" y="4736777"/>
              <a:ext cx="1885456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Particle Filter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endCxn id="48" idx="6"/>
            </p:cNvCxnSpPr>
            <p:nvPr/>
          </p:nvCxnSpPr>
          <p:spPr>
            <a:xfrm flipH="1" flipV="1">
              <a:off x="4546621" y="4912054"/>
              <a:ext cx="662722" cy="10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5972810" y="3725521"/>
            <a:ext cx="2438400" cy="365760"/>
            <a:chOff x="8841172" y="751453"/>
            <a:chExt cx="2438400" cy="365760"/>
          </a:xfrm>
        </p:grpSpPr>
        <p:sp>
          <p:nvSpPr>
            <p:cNvPr id="74" name="TextBox 73"/>
            <p:cNvSpPr txBox="1"/>
            <p:nvPr/>
          </p:nvSpPr>
          <p:spPr>
            <a:xfrm>
              <a:off x="9048182" y="751453"/>
              <a:ext cx="223139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dirty="0">
                  <a:latin typeface="+mn-ea"/>
                </a:rPr>
                <a:t>Autocorrelation</a:t>
              </a:r>
              <a:endParaRPr lang="x-none" altLang="en-US" dirty="0">
                <a:latin typeface="+mn-ea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8841172" y="980077"/>
              <a:ext cx="2438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649640" y="2692886"/>
            <a:ext cx="3094355" cy="1261110"/>
            <a:chOff x="13188177" y="2697757"/>
            <a:chExt cx="3094355" cy="1261110"/>
          </a:xfrm>
        </p:grpSpPr>
        <p:sp>
          <p:nvSpPr>
            <p:cNvPr id="64" name="Oval 63"/>
            <p:cNvSpPr/>
            <p:nvPr/>
          </p:nvSpPr>
          <p:spPr>
            <a:xfrm>
              <a:off x="13188177" y="2831742"/>
              <a:ext cx="165100" cy="1127125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670142" y="2697757"/>
              <a:ext cx="261239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en-US" dirty="0">
                  <a:latin typeface="+mn-ea"/>
                </a:rPr>
                <a:t>Segment periodicity</a:t>
              </a:r>
              <a:endParaRPr lang="x-none" altLang="en-US" dirty="0">
                <a:latin typeface="+mn-ea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13336722" y="2901106"/>
              <a:ext cx="3765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60169" y="2131932"/>
            <a:ext cx="3771265" cy="1026014"/>
            <a:chOff x="8198335" y="2711224"/>
            <a:chExt cx="3771265" cy="1026014"/>
          </a:xfrm>
        </p:grpSpPr>
        <p:sp>
          <p:nvSpPr>
            <p:cNvPr id="56" name="TextBox 55"/>
            <p:cNvSpPr txBox="1"/>
            <p:nvPr/>
          </p:nvSpPr>
          <p:spPr>
            <a:xfrm>
              <a:off x="9611845" y="2888389"/>
              <a:ext cx="235775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Fourier Transform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8198335" y="2711224"/>
              <a:ext cx="208509" cy="1026014"/>
            </a:xfrm>
            <a:prstGeom prst="ellipse">
              <a:avLst/>
            </a:prstGeom>
            <a:noFill/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8391801" y="3071032"/>
              <a:ext cx="1219200" cy="222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52"/>
    </mc:Choice>
    <mc:Fallback>
      <p:transition spd="slow" advTm="443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618488"/>
            <a:ext cx="4913222" cy="4206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Tracking changing step periodicity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8" name="Content Placeholder 5"/>
          <p:cNvSpPr txBox="1"/>
          <p:nvPr/>
        </p:nvSpPr>
        <p:spPr>
          <a:xfrm>
            <a:off x="439420" y="5974715"/>
            <a:ext cx="820610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Particle filter closely tracks changing step periodicity</a:t>
            </a:r>
            <a:endParaRPr lang="en-US" sz="2200" dirty="0"/>
          </a:p>
        </p:txBody>
      </p:sp>
      <p:sp>
        <p:nvSpPr>
          <p:cNvPr id="27" name="Rectangle 26"/>
          <p:cNvSpPr/>
          <p:nvPr/>
        </p:nvSpPr>
        <p:spPr>
          <a:xfrm>
            <a:off x="466725" y="5973445"/>
            <a:ext cx="8159750" cy="4940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618488"/>
            <a:ext cx="4913222" cy="4206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618488"/>
            <a:ext cx="4913222" cy="420624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556250" y="3149566"/>
            <a:ext cx="2796049" cy="365760"/>
            <a:chOff x="6165850" y="3149566"/>
            <a:chExt cx="2796049" cy="365760"/>
          </a:xfrm>
        </p:grpSpPr>
        <p:sp>
          <p:nvSpPr>
            <p:cNvPr id="14" name="TextBox 13"/>
            <p:cNvSpPr txBox="1"/>
            <p:nvPr/>
          </p:nvSpPr>
          <p:spPr>
            <a:xfrm>
              <a:off x="7242319" y="3149566"/>
              <a:ext cx="17195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Autocorrelation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165850" y="3352165"/>
              <a:ext cx="107632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74740" y="3961837"/>
            <a:ext cx="2385975" cy="612068"/>
            <a:chOff x="6784340" y="3961837"/>
            <a:chExt cx="2385975" cy="612068"/>
          </a:xfrm>
        </p:grpSpPr>
        <p:sp>
          <p:nvSpPr>
            <p:cNvPr id="19" name="TextBox 18"/>
            <p:cNvSpPr txBox="1"/>
            <p:nvPr/>
          </p:nvSpPr>
          <p:spPr>
            <a:xfrm>
              <a:off x="7345960" y="3961837"/>
              <a:ext cx="1824355" cy="39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Ground truth</a:t>
              </a:r>
              <a:endParaRPr sz="200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6784340" y="4159885"/>
              <a:ext cx="561340" cy="4140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449164" y="3149855"/>
            <a:ext cx="1829435" cy="1126309"/>
            <a:chOff x="235127" y="4018184"/>
            <a:chExt cx="1829435" cy="1126309"/>
          </a:xfrm>
        </p:grpSpPr>
        <p:sp>
          <p:nvSpPr>
            <p:cNvPr id="33" name="TextBox 32"/>
            <p:cNvSpPr txBox="1"/>
            <p:nvPr/>
          </p:nvSpPr>
          <p:spPr>
            <a:xfrm>
              <a:off x="235127" y="4018184"/>
              <a:ext cx="1829435" cy="39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Particle Filter</a:t>
              </a:r>
              <a:endParaRPr lang="en-US" sz="2000" dirty="0"/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>
            <a:xfrm flipH="1">
              <a:off x="321588" y="4414444"/>
              <a:ext cx="828854" cy="7300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999480" y="4705644"/>
            <a:ext cx="2560955" cy="701040"/>
            <a:chOff x="-296402" y="3038413"/>
            <a:chExt cx="2560955" cy="701040"/>
          </a:xfrm>
        </p:grpSpPr>
        <p:sp>
          <p:nvSpPr>
            <p:cNvPr id="36" name="TextBox 35"/>
            <p:cNvSpPr txBox="1"/>
            <p:nvPr/>
          </p:nvSpPr>
          <p:spPr>
            <a:xfrm>
              <a:off x="220488" y="3038413"/>
              <a:ext cx="2044065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ea"/>
                </a:rPr>
                <a:t>Segment </a:t>
              </a:r>
              <a:r>
                <a:rPr lang="x-none" altLang="en-US" sz="2000" dirty="0">
                  <a:latin typeface="+mn-ea"/>
                </a:rPr>
                <a:t>periodicity</a:t>
              </a:r>
              <a:endParaRPr lang="x-none" altLang="en-US" sz="2000" dirty="0">
                <a:latin typeface="+mn-ea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-296402" y="3229889"/>
              <a:ext cx="458470" cy="21145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5608" y="4897052"/>
            <a:ext cx="2434417" cy="640080"/>
            <a:chOff x="370675" y="3114613"/>
            <a:chExt cx="2434417" cy="640080"/>
          </a:xfrm>
        </p:grpSpPr>
        <p:sp>
          <p:nvSpPr>
            <p:cNvPr id="10" name="TextBox 9"/>
            <p:cNvSpPr txBox="1"/>
            <p:nvPr/>
          </p:nvSpPr>
          <p:spPr>
            <a:xfrm>
              <a:off x="370675" y="3114613"/>
              <a:ext cx="1215390" cy="640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Fourier</a:t>
              </a:r>
              <a:endParaRPr lang="en-US" dirty="0"/>
            </a:p>
            <a:p>
              <a:r>
                <a:rPr lang="en-US" dirty="0"/>
                <a:t>Transform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355387" y="3114681"/>
              <a:ext cx="1449705" cy="2870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89"/>
    </mc:Choice>
    <mc:Fallback>
      <p:transition spd="slow" advTm="40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Motivations &amp; Applications (2)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55" y="1625600"/>
            <a:ext cx="5847080" cy="4551680"/>
          </a:xfrm>
        </p:spPr>
        <p:txBody>
          <a:bodyPr>
            <a:normAutofit fontScale="90000" lnSpcReduction="10000"/>
          </a:bodyPr>
          <a:p>
            <a:r>
              <a:rPr lang="x-none" sz="2700">
                <a:sym typeface="+mn-ea"/>
              </a:rPr>
              <a:t>Designing services customized to users' schedules</a:t>
            </a:r>
            <a:endParaRPr lang="x-none" altLang="en-IN" sz="2400"/>
          </a:p>
          <a:p>
            <a:pPr lvl="1"/>
            <a:r>
              <a:rPr lang="x-none" altLang="en-IN" sz="2400">
                <a:sym typeface="+mn-ea"/>
              </a:rPr>
              <a:t>Periodic app usage: </a:t>
            </a:r>
            <a:r>
              <a:rPr lang="x-none" altLang="en-IN" sz="2400"/>
              <a:t>check weather forecast every morning</a:t>
            </a:r>
            <a:endParaRPr lang="x-none" altLang="en-IN" sz="2400"/>
          </a:p>
          <a:p>
            <a:pPr lvl="1"/>
            <a:r>
              <a:rPr lang="x-none" altLang="en-IN" sz="2400"/>
              <a:t>Optimize app behaviors using periodic usage pattern</a:t>
            </a:r>
            <a:endParaRPr lang="x-none" altLang="en-IN" sz="2400"/>
          </a:p>
          <a:p>
            <a:pPr lvl="1"/>
            <a:endParaRPr lang="x-none" altLang="en-IN" sz="2400"/>
          </a:p>
          <a:p>
            <a:pPr lvl="1"/>
            <a:endParaRPr lang="x-none" altLang="en-IN" sz="2400"/>
          </a:p>
          <a:p>
            <a:pPr lvl="0"/>
            <a:r>
              <a:rPr lang="x-none" altLang="en-IN" sz="2880"/>
              <a:t>Periodic pattern in traffic congestion</a:t>
            </a:r>
            <a:endParaRPr lang="x-none" altLang="en-IN" sz="2880"/>
          </a:p>
          <a:p>
            <a:pPr lvl="1"/>
            <a:r>
              <a:rPr lang="x-none" altLang="en-IN" sz="2400"/>
              <a:t>Predict long term traffic behavior</a:t>
            </a:r>
            <a:endParaRPr lang="x-none" altLang="en-IN" sz="2400"/>
          </a:p>
          <a:p>
            <a:pPr lvl="0"/>
            <a:endParaRPr lang="x-none" altLang="en-IN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10" name="Picture 9" descr="traffic-queue-30921_1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2110" y="4116070"/>
            <a:ext cx="2035175" cy="17881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414135" y="1525905"/>
            <a:ext cx="2426970" cy="2426970"/>
            <a:chOff x="10101" y="2403"/>
            <a:chExt cx="3822" cy="3822"/>
          </a:xfrm>
        </p:grpSpPr>
        <p:pic>
          <p:nvPicPr>
            <p:cNvPr id="7" name="Picture 6" descr="applications-2344385_1920"/>
            <p:cNvPicPr>
              <a:picLocks noChangeAspect="1"/>
            </p:cNvPicPr>
            <p:nvPr/>
          </p:nvPicPr>
          <p:blipFill>
            <a:blip r:embed="rId2">
              <a:lum bright="-18000" contrast="-12000"/>
            </a:blip>
            <a:stretch>
              <a:fillRect/>
            </a:stretch>
          </p:blipFill>
          <p:spPr>
            <a:xfrm>
              <a:off x="10101" y="2403"/>
              <a:ext cx="3823" cy="3823"/>
            </a:xfrm>
            <a:prstGeom prst="rect">
              <a:avLst/>
            </a:prstGeom>
          </p:spPr>
        </p:pic>
        <p:pic>
          <p:nvPicPr>
            <p:cNvPr id="5" name="Picture 4" descr="Weather-sun-clouds-rain.sv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07" y="3033"/>
              <a:ext cx="745" cy="74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5551805"/>
            <a:ext cx="7559675" cy="8255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Particle Filter is faster than Fourier Transform. Other methods are worse.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359" y="1606141"/>
            <a:ext cx="4915591" cy="3794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8843" y="2101516"/>
            <a:ext cx="241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Fourier Transform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7504" y="3015377"/>
            <a:ext cx="1830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Particle Filter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4576610" y="2563181"/>
            <a:ext cx="621032" cy="940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6017504" y="3477042"/>
            <a:ext cx="915315" cy="9666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6419" y="5550974"/>
            <a:ext cx="7606772" cy="916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30808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9400"/>
            <a:ext cx="8025130" cy="4551680"/>
          </a:xfrm>
        </p:spPr>
        <p:txBody>
          <a:bodyPr>
            <a:noAutofit/>
          </a:bodyPr>
          <a:lstStyle/>
          <a:p>
            <a:r>
              <a:rPr lang="en-US" dirty="0"/>
              <a:t>Uses constant and low number of particles</a:t>
            </a:r>
            <a:endParaRPr lang="en-US" dirty="0"/>
          </a:p>
          <a:p>
            <a:endParaRPr lang="x-none" altLang="en-US" dirty="0">
              <a:sym typeface="+mn-ea"/>
            </a:endParaRPr>
          </a:p>
          <a:p>
            <a:r>
              <a:rPr lang="x-none" altLang="en-US" dirty="0">
                <a:sym typeface="+mn-ea"/>
              </a:rPr>
              <a:t>A</a:t>
            </a:r>
            <a:r>
              <a:rPr lang="en-US" dirty="0">
                <a:sym typeface="+mn-ea"/>
              </a:rPr>
              <a:t>dap</a:t>
            </a:r>
            <a:r>
              <a:rPr lang="x-none" altLang="en-US" dirty="0">
                <a:sym typeface="+mn-ea"/>
              </a:rPr>
              <a:t>ts </a:t>
            </a:r>
            <a:r>
              <a:rPr lang="en-US" dirty="0">
                <a:sym typeface="+mn-ea"/>
              </a:rPr>
              <a:t>to </a:t>
            </a:r>
            <a:r>
              <a:rPr lang="x-none" altLang="en-US" dirty="0">
                <a:sym typeface="+mn-ea"/>
              </a:rPr>
              <a:t>system </a:t>
            </a:r>
            <a:r>
              <a:rPr lang="en-US" dirty="0">
                <a:sym typeface="+mn-ea"/>
              </a:rPr>
              <a:t>dynamics</a:t>
            </a:r>
            <a:r>
              <a:rPr lang="x-none" altLang="en-US" dirty="0">
                <a:sym typeface="+mn-ea"/>
              </a:rPr>
              <a:t>:</a:t>
            </a:r>
            <a:endParaRPr lang="x-none" altLang="en-US" dirty="0">
              <a:sym typeface="+mn-ea"/>
            </a:endParaRPr>
          </a:p>
          <a:p>
            <a:pPr lvl="1"/>
            <a:r>
              <a:rPr lang="en-US" sz="2400" dirty="0"/>
              <a:t>Varying noise and phase </a:t>
            </a:r>
            <a:r>
              <a:rPr lang="x-none" altLang="en-US" sz="2400" dirty="0"/>
              <a:t>change </a:t>
            </a:r>
            <a:r>
              <a:rPr lang="en-US" sz="2400" dirty="0"/>
              <a:t>parameters our method outperforms other methods</a:t>
            </a:r>
            <a:endParaRPr lang="en-US" dirty="0"/>
          </a:p>
          <a:p>
            <a:endParaRPr lang="en-US" dirty="0"/>
          </a:p>
          <a:p>
            <a:r>
              <a:rPr lang="x-none" altLang="en-US" dirty="0"/>
              <a:t>Provides f</a:t>
            </a:r>
            <a:r>
              <a:rPr lang="en-US" dirty="0"/>
              <a:t>aster computation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Successfully tracks walking speed &amp; predicts next pulse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advTm="3936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Likelihood Weighting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5" name="Picture 4" descr="Screenshot from 2017-11-06 14-43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955" y="1673860"/>
            <a:ext cx="4968875" cy="40532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Re-weighting function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5" name="Picture 4" descr="Screenshot from 2017-11-06 14-46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155" y="1673860"/>
            <a:ext cx="5113655" cy="4244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Online experiment</a:t>
            </a:r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5" name="Picture 4" descr="Screenshot from 2017-11-06 14-47-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498600"/>
            <a:ext cx="5649595" cy="5090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step periodicity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t="746" r="23108" b="24468"/>
          <a:stretch>
            <a:fillRect/>
          </a:stretch>
        </p:blipFill>
        <p:spPr>
          <a:xfrm>
            <a:off x="438150" y="1612900"/>
            <a:ext cx="5340350" cy="37580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t="81443" r="58882" b="2986"/>
          <a:stretch>
            <a:fillRect/>
          </a:stretch>
        </p:blipFill>
        <p:spPr>
          <a:xfrm>
            <a:off x="5702300" y="1892080"/>
            <a:ext cx="2616200" cy="58324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9" t="80577" r="1609" b="2572"/>
          <a:stretch>
            <a:fillRect/>
          </a:stretch>
        </p:blipFill>
        <p:spPr>
          <a:xfrm>
            <a:off x="5702300" y="2512611"/>
            <a:ext cx="3427943" cy="636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34"/>
    </mc:Choice>
    <mc:Fallback>
      <p:transition spd="slow" advTm="28634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pulse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5" name="Content Placeholder 5"/>
          <p:cNvSpPr txBox="1"/>
          <p:nvPr/>
        </p:nvSpPr>
        <p:spPr>
          <a:xfrm>
            <a:off x="628650" y="1587745"/>
            <a:ext cx="8375650" cy="529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next pulse = current pulse + period estimate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383" y="2199339"/>
            <a:ext cx="5390649" cy="4021595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586990" y="2345914"/>
            <a:ext cx="2365146" cy="777651"/>
            <a:chOff x="6805295" y="2606623"/>
            <a:chExt cx="2365146" cy="777651"/>
          </a:xfrm>
        </p:grpSpPr>
        <p:sp>
          <p:nvSpPr>
            <p:cNvPr id="38" name="TextBox 37"/>
            <p:cNvSpPr txBox="1"/>
            <p:nvPr/>
          </p:nvSpPr>
          <p:spPr>
            <a:xfrm>
              <a:off x="6931431" y="2606623"/>
              <a:ext cx="223901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Fourier Transform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6805295" y="2926439"/>
              <a:ext cx="839470" cy="457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55105" y="5184140"/>
            <a:ext cx="2061120" cy="1158875"/>
            <a:chOff x="6475185" y="2635609"/>
            <a:chExt cx="2061120" cy="1158875"/>
          </a:xfrm>
        </p:grpSpPr>
        <p:sp>
          <p:nvSpPr>
            <p:cNvPr id="47" name="TextBox 46"/>
            <p:cNvSpPr txBox="1"/>
            <p:nvPr/>
          </p:nvSpPr>
          <p:spPr>
            <a:xfrm>
              <a:off x="6475185" y="3154404"/>
              <a:ext cx="166751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Segment</a:t>
              </a:r>
              <a:endParaRPr lang="en-US" dirty="0"/>
            </a:p>
            <a:p>
              <a:r>
                <a:rPr lang="en-US" dirty="0"/>
                <a:t>periodicity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233285" y="2635609"/>
              <a:ext cx="1303020" cy="6102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174740" y="3491865"/>
            <a:ext cx="2340611" cy="548640"/>
            <a:chOff x="6616076" y="4047281"/>
            <a:chExt cx="2453062" cy="548640"/>
          </a:xfrm>
        </p:grpSpPr>
        <p:sp>
          <p:nvSpPr>
            <p:cNvPr id="59" name="TextBox 58"/>
            <p:cNvSpPr txBox="1"/>
            <p:nvPr/>
          </p:nvSpPr>
          <p:spPr>
            <a:xfrm>
              <a:off x="6934189" y="4047281"/>
              <a:ext cx="213494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Autocorrelation</a:t>
              </a:r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6616076" y="4289216"/>
              <a:ext cx="311458" cy="3067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62610" y="4040713"/>
            <a:ext cx="2024380" cy="685592"/>
            <a:chOff x="6990080" y="4826567"/>
            <a:chExt cx="2024380" cy="685592"/>
          </a:xfrm>
        </p:grpSpPr>
        <p:sp>
          <p:nvSpPr>
            <p:cNvPr id="33" name="TextBox 32"/>
            <p:cNvSpPr txBox="1"/>
            <p:nvPr/>
          </p:nvSpPr>
          <p:spPr>
            <a:xfrm>
              <a:off x="6990080" y="4826567"/>
              <a:ext cx="129794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Particle</a:t>
              </a:r>
              <a:endParaRPr lang="en-US" dirty="0"/>
            </a:p>
            <a:p>
              <a:r>
                <a:rPr lang="en-US" dirty="0"/>
                <a:t>Filter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047990" y="5146399"/>
              <a:ext cx="966470" cy="365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14"/>
    </mc:Choice>
    <mc:Fallback>
      <p:transition spd="slow" advTm="757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hase-change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1945005"/>
            <a:ext cx="7727315" cy="1775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262687" cy="1044574"/>
          </a:xfrm>
        </p:spPr>
        <p:txBody>
          <a:bodyPr>
            <a:noAutofit/>
          </a:bodyPr>
          <a:lstStyle/>
          <a:p>
            <a:r>
              <a:rPr lang="x-none" altLang="en-GB" sz="3400" dirty="0"/>
              <a:t>Real signals - approximately periodic</a:t>
            </a:r>
            <a:endParaRPr lang="x-none" altLang="en-GB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492760" y="4727575"/>
            <a:ext cx="8160385" cy="10382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Delays between footsteps accumulate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– phase changes</a:t>
            </a:r>
            <a:endParaRPr lang="en-US" sz="2800" dirty="0"/>
          </a:p>
        </p:txBody>
      </p:sp>
      <p:pic>
        <p:nvPicPr>
          <p:cNvPr id="5" name="Picture 4" descr="phase-change-sinwa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933575"/>
            <a:ext cx="7658735" cy="1177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0740000">
            <a:off x="171450" y="1605280"/>
            <a:ext cx="914400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sz="2400">
                <a:latin typeface="+mn-ea"/>
              </a:rPr>
              <a:t>Footstep Event</a:t>
            </a:r>
            <a:endParaRPr lang="x-none" altLang="en-IN" sz="24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24"/>
    </mc:Choice>
    <mc:Fallback>
      <p:transition spd="slow" advTm="292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/>
              <a:t>Real signals - noisy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95068" y="2373630"/>
            <a:ext cx="7882792" cy="2584450"/>
            <a:chOff x="748" y="4925"/>
            <a:chExt cx="12374" cy="40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" y="4925"/>
              <a:ext cx="11844" cy="405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78" y="6723"/>
              <a:ext cx="394" cy="13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5" name="TextBox 4"/>
            <p:cNvSpPr txBox="1"/>
            <p:nvPr/>
          </p:nvSpPr>
          <p:spPr>
            <a:xfrm rot="10740000">
              <a:off x="748" y="6493"/>
              <a:ext cx="1148" cy="19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x-none" altLang="en-IN">
                  <a:latin typeface="+mn-ea"/>
                </a:rPr>
                <a:t>Footstep</a:t>
              </a:r>
              <a:endParaRPr lang="x-none" altLang="en-IN">
                <a:latin typeface="+mn-ea"/>
              </a:endParaRPr>
            </a:p>
            <a:p>
              <a:pPr algn="ctr"/>
              <a:r>
                <a:rPr lang="x-none" altLang="en-IN">
                  <a:latin typeface="+mn-ea"/>
                </a:rPr>
                <a:t>Event</a:t>
              </a:r>
              <a:endParaRPr lang="x-none" altLang="en-IN">
                <a:latin typeface="+mn-e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4958080"/>
            <a:ext cx="7649210" cy="1516380"/>
          </a:xfrm>
        </p:spPr>
        <p:txBody>
          <a:bodyPr>
            <a:noAutofit/>
          </a:bodyPr>
          <a:p>
            <a:pPr marL="457200" indent="-457200"/>
            <a:r>
              <a:rPr lang="x-none" altLang="en-US" sz="2800" dirty="0"/>
              <a:t>Spurious events due to noise</a:t>
            </a:r>
            <a:endParaRPr lang="x-none" altLang="en-US" sz="2800" dirty="0"/>
          </a:p>
          <a:p>
            <a:pPr marL="457200" indent="-457200"/>
            <a:r>
              <a:rPr lang="x-none" altLang="en-US" sz="2800" dirty="0"/>
              <a:t>Event stream: interleaved periodic and noise events</a:t>
            </a:r>
            <a:endParaRPr lang="x-none" altLang="en-US" sz="2600" dirty="0"/>
          </a:p>
        </p:txBody>
      </p:sp>
      <p:sp>
        <p:nvSpPr>
          <p:cNvPr id="3" name="Content Placeholder 10"/>
          <p:cNvSpPr>
            <a:spLocks noGrp="1"/>
          </p:cNvSpPr>
          <p:nvPr/>
        </p:nvSpPr>
        <p:spPr>
          <a:xfrm>
            <a:off x="628650" y="1563370"/>
            <a:ext cx="7649210" cy="59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altLang="en-US" sz="3200" dirty="0"/>
              <a:t>Example: footsteps</a:t>
            </a:r>
            <a:endParaRPr lang="x-none" altLang="en-US" sz="3200" dirty="0"/>
          </a:p>
        </p:txBody>
      </p:sp>
    </p:spTree>
  </p:cSld>
  <p:clrMapOvr>
    <a:masterClrMapping/>
  </p:clrMapOvr>
  <p:transition advTm="4483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en-US" dirty="0"/>
              <a:t>Problem Statement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7660"/>
            <a:ext cx="7886700" cy="43916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x-none" altLang="en-IN" sz="3200">
                <a:sym typeface="+mn-ea"/>
              </a:rPr>
              <a:t>Detect Period </a:t>
            </a:r>
            <a:r>
              <a:rPr lang="x-none" altLang="en-IN" sz="3200" i="1">
                <a:sym typeface="+mn-ea"/>
              </a:rPr>
              <a:t>T</a:t>
            </a:r>
            <a:r>
              <a:rPr lang="x-none" altLang="en-IN" sz="3200">
                <a:sym typeface="+mn-ea"/>
              </a:rPr>
              <a:t> in point event streams where</a:t>
            </a:r>
            <a:endParaRPr lang="x-none" altLang="en-IN" sz="3200">
              <a:sym typeface="+mn-ea"/>
            </a:endParaRPr>
          </a:p>
          <a:p>
            <a:pPr>
              <a:lnSpc>
                <a:spcPct val="130000"/>
              </a:lnSpc>
            </a:pPr>
            <a:endParaRPr lang="en-US" sz="3200" dirty="0"/>
          </a:p>
          <a:p>
            <a:pPr lvl="1">
              <a:lnSpc>
                <a:spcPct val="130000"/>
              </a:lnSpc>
            </a:pPr>
            <a:r>
              <a:rPr lang="en-US" sz="2665" dirty="0"/>
              <a:t>Phase changes</a:t>
            </a:r>
            <a:endParaRPr lang="en-US" sz="2665" dirty="0"/>
          </a:p>
          <a:p>
            <a:pPr lvl="1">
              <a:lnSpc>
                <a:spcPct val="130000"/>
              </a:lnSpc>
            </a:pPr>
            <a:r>
              <a:rPr lang="en-US" sz="2665" dirty="0"/>
              <a:t>Periodicity changes</a:t>
            </a:r>
            <a:endParaRPr lang="en-US" sz="2665" dirty="0"/>
          </a:p>
          <a:p>
            <a:pPr lvl="1">
              <a:lnSpc>
                <a:spcPct val="130000"/>
              </a:lnSpc>
            </a:pPr>
            <a:r>
              <a:rPr lang="en-US" sz="2665" dirty="0"/>
              <a:t>Contains noise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9"/>
    </mc:Choice>
    <mc:Fallback>
      <p:transition spd="slow" advTm="1563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latin typeface="+mn-ea"/>
              </a:rPr>
              <a:t>Related Work</a:t>
            </a:r>
            <a:endParaRPr lang="x-none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9"/>
    </mc:Choice>
    <mc:Fallback>
      <p:transition spd="slow" advTm="37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49095"/>
            <a:ext cx="7649210" cy="2480310"/>
          </a:xfrm>
        </p:spPr>
        <p:txBody>
          <a:bodyPr>
            <a:noAutofit/>
          </a:bodyPr>
          <a:lstStyle/>
          <a:p>
            <a:r>
              <a:rPr lang="x-none" altLang="en-US" sz="2600" dirty="0"/>
              <a:t>D</a:t>
            </a:r>
            <a:r>
              <a:rPr lang="en-US" sz="2600" dirty="0"/>
              <a:t>ecompos</a:t>
            </a:r>
            <a:r>
              <a:rPr lang="x-none" altLang="en-US" sz="2600" dirty="0"/>
              <a:t>es</a:t>
            </a:r>
            <a:r>
              <a:rPr lang="en-US" sz="2600" dirty="0"/>
              <a:t> a signal into multiple sine waves</a:t>
            </a:r>
            <a:endParaRPr lang="en-US" sz="2600" dirty="0"/>
          </a:p>
          <a:p>
            <a:endParaRPr lang="en-US" sz="2600" dirty="0"/>
          </a:p>
          <a:p>
            <a:r>
              <a:rPr lang="x-none" altLang="en-US" sz="2600" dirty="0"/>
              <a:t>F</a:t>
            </a:r>
            <a:r>
              <a:rPr lang="en-US" sz="2600" dirty="0"/>
              <a:t>ails when no global sine wave fits </a:t>
            </a:r>
            <a:r>
              <a:rPr lang="x-none" altLang="en-US" sz="2600" dirty="0"/>
              <a:t>- </a:t>
            </a:r>
            <a:r>
              <a:rPr lang="x-none" altLang="en-US" dirty="0">
                <a:sym typeface="+mn-ea"/>
              </a:rPr>
              <a:t>When phase / periodicity changes</a:t>
            </a:r>
            <a:endParaRPr lang="x-non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4326"/>
            <a:ext cx="7886700" cy="1325563"/>
          </a:xfrm>
        </p:spPr>
        <p:txBody>
          <a:bodyPr>
            <a:normAutofit/>
          </a:bodyPr>
          <a:lstStyle/>
          <a:p>
            <a:r>
              <a:rPr lang="en-GB" dirty="0"/>
              <a:t>Fourier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1450" y="4272280"/>
            <a:ext cx="8514080" cy="2115185"/>
            <a:chOff x="270" y="6368"/>
            <a:chExt cx="13408" cy="3331"/>
          </a:xfrm>
        </p:grpSpPr>
        <p:pic>
          <p:nvPicPr>
            <p:cNvPr id="7" name="Picture 6" descr="phase-change-event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1" y="6903"/>
              <a:ext cx="12169" cy="2796"/>
            </a:xfrm>
            <a:prstGeom prst="rect">
              <a:avLst/>
            </a:prstGeom>
          </p:spPr>
        </p:pic>
        <p:pic>
          <p:nvPicPr>
            <p:cNvPr id="5" name="Picture 4" descr="phase-change-sinwav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" y="6885"/>
              <a:ext cx="12061" cy="185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0740000">
              <a:off x="270" y="6368"/>
              <a:ext cx="1440" cy="2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x-none" altLang="en-IN" sz="2400">
                  <a:latin typeface="+mn-ea"/>
                </a:rPr>
                <a:t>Footstep Event</a:t>
              </a:r>
              <a:endParaRPr lang="x-none" altLang="en-IN" sz="2400"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65"/>
    </mc:Choice>
    <mc:Fallback>
      <p:transition spd="slow" advTm="4046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5922"/>
            <a:ext cx="7886700" cy="1044574"/>
          </a:xfrm>
        </p:spPr>
        <p:txBody>
          <a:bodyPr/>
          <a:lstStyle/>
          <a:p>
            <a:r>
              <a:rPr lang="x-none" altLang="en-US" sz="3200" dirty="0"/>
              <a:t>Segment Periodicity [</a:t>
            </a:r>
            <a:r>
              <a:rPr lang="x-none" altLang="en-IN" sz="2400">
                <a:latin typeface="+mn-ea"/>
                <a:sym typeface="+mn-ea"/>
              </a:rPr>
              <a:t>Li et. al '12, '15</a:t>
            </a:r>
            <a:r>
              <a:rPr lang="x-none" altLang="en-IN" sz="3200">
                <a:latin typeface="+mn-ea"/>
                <a:sym typeface="+mn-ea"/>
              </a:rPr>
              <a:t>]</a:t>
            </a:r>
            <a:endParaRPr lang="x-none" altLang="en-IN" sz="3200" dirty="0">
              <a:latin typeface="+mn-ea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90" y="4942205"/>
            <a:ext cx="7871460" cy="110998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x-none" altLang="en-US" dirty="0">
                <a:sym typeface="+mn-ea"/>
              </a:rPr>
              <a:t>Doesn't work when phase / periodicity changes</a:t>
            </a:r>
            <a:endParaRPr lang="x-none" altLang="en-US" dirty="0">
              <a:sym typeface="+mn-ea"/>
            </a:endParaRPr>
          </a:p>
          <a:p>
            <a:pPr lvl="0"/>
            <a:r>
              <a:rPr lang="x-none" altLang="en-US" dirty="0"/>
              <a:t>Expensive - tests </a:t>
            </a:r>
            <a:r>
              <a:rPr lang="en-US" dirty="0"/>
              <a:t>all </a:t>
            </a:r>
            <a:r>
              <a:rPr lang="x-none" altLang="en-US" dirty="0"/>
              <a:t>periods</a:t>
            </a:r>
            <a:endParaRPr lang="x-none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15C7-7AAF-49C4-8660-4E2481D483FD}" type="slidenum">
              <a:rPr lang="en-US" smtClean="0"/>
            </a:fld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62965" y="3963670"/>
            <a:ext cx="36036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 sz="2000">
                <a:latin typeface="+mn-ea"/>
              </a:rPr>
              <a:t>Segment length = period</a:t>
            </a:r>
            <a:endParaRPr lang="x-none" altLang="en-GB" sz="2000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37200" y="3963670"/>
            <a:ext cx="173291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GB" sz="2000">
                <a:latin typeface="+mn-ea"/>
              </a:rPr>
              <a:t>Otherwise</a:t>
            </a:r>
            <a:endParaRPr lang="x-none" altLang="en-GB" sz="2000"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93875" y="2651760"/>
            <a:ext cx="1328420" cy="1235710"/>
            <a:chOff x="2945" y="4896"/>
            <a:chExt cx="2092" cy="1946"/>
          </a:xfrm>
        </p:grpSpPr>
        <p:grpSp>
          <p:nvGrpSpPr>
            <p:cNvPr id="90" name="Group 89"/>
            <p:cNvGrpSpPr/>
            <p:nvPr/>
          </p:nvGrpSpPr>
          <p:grpSpPr>
            <a:xfrm>
              <a:off x="2945" y="5016"/>
              <a:ext cx="2092" cy="1826"/>
              <a:chOff x="3114" y="5136"/>
              <a:chExt cx="2092" cy="1826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3114" y="6962"/>
                <a:ext cx="2092" cy="0"/>
              </a:xfrm>
              <a:prstGeom prst="line">
                <a:avLst/>
              </a:prstGeom>
              <a:ln w="47625" cmpd="sng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640" y="5503"/>
                <a:ext cx="0" cy="1459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883" y="5136"/>
                <a:ext cx="0" cy="1826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029" y="5503"/>
                <a:ext cx="0" cy="1459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2945" y="4896"/>
              <a:ext cx="2092" cy="19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87670" y="2651760"/>
            <a:ext cx="1760855" cy="1235710"/>
            <a:chOff x="7440" y="4656"/>
            <a:chExt cx="2773" cy="1946"/>
          </a:xfrm>
        </p:grpSpPr>
        <p:grpSp>
          <p:nvGrpSpPr>
            <p:cNvPr id="91" name="Group 90"/>
            <p:cNvGrpSpPr/>
            <p:nvPr/>
          </p:nvGrpSpPr>
          <p:grpSpPr>
            <a:xfrm>
              <a:off x="7440" y="5490"/>
              <a:ext cx="2747" cy="1112"/>
              <a:chOff x="6599" y="5850"/>
              <a:chExt cx="2747" cy="111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6599" y="6962"/>
                <a:ext cx="2747" cy="0"/>
              </a:xfrm>
              <a:prstGeom prst="line">
                <a:avLst/>
              </a:prstGeom>
              <a:ln w="47625" cmpd="sng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6840" y="6221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7681" y="5996"/>
                <a:ext cx="0" cy="936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8041" y="6334"/>
                <a:ext cx="0" cy="604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7321" y="6221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8975" y="6236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9140" y="6050"/>
                <a:ext cx="0" cy="912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8162" y="6552"/>
                <a:ext cx="0" cy="380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552" y="6221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7561" y="5850"/>
                <a:ext cx="0" cy="1082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10" y="6221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132" y="5850"/>
                <a:ext cx="0" cy="1082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262" y="6221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838" y="5865"/>
                <a:ext cx="0" cy="1082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7887" y="6221"/>
                <a:ext cx="0" cy="711"/>
              </a:xfrm>
              <a:prstGeom prst="line">
                <a:avLst/>
              </a:prstGeom>
              <a:ln w="1016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7441" y="4656"/>
              <a:ext cx="2773" cy="19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sp>
        <p:nvSpPr>
          <p:cNvPr id="9" name="Content Placeholder 2"/>
          <p:cNvSpPr>
            <a:spLocks noGrp="1"/>
          </p:cNvSpPr>
          <p:nvPr/>
        </p:nvSpPr>
        <p:spPr>
          <a:xfrm>
            <a:off x="643890" y="1618615"/>
            <a:ext cx="7871460" cy="485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altLang="en-US" sz="2800" dirty="0">
                <a:sym typeface="+mn-ea"/>
              </a:rPr>
              <a:t>Histogram of events modulo period</a:t>
            </a:r>
            <a:endParaRPr lang="x-none" altLang="en-US" sz="2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01"/>
    </mc:Choice>
    <mc:Fallback>
      <p:transition spd="slow" advTm="4710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4064</Words>
  <Application>Kingsoft Office WPP</Application>
  <PresentationFormat>On-screen Show (4:3)</PresentationFormat>
  <Paragraphs>404</Paragraphs>
  <Slides>36</Slides>
  <Notes>5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Theme</vt:lpstr>
      <vt:lpstr>Finding Periodic Discrete Events in Noisy Streams</vt:lpstr>
      <vt:lpstr>Motivations &amp; Applications (1)</vt:lpstr>
      <vt:lpstr>Motivations &amp; Applications (2)</vt:lpstr>
      <vt:lpstr>Real signals - approximately periodic</vt:lpstr>
      <vt:lpstr>Real signals - noisy</vt:lpstr>
      <vt:lpstr>Problem Statement</vt:lpstr>
      <vt:lpstr>Related Work</vt:lpstr>
      <vt:lpstr>Fourier Transform</vt:lpstr>
      <vt:lpstr>Segment Periodicity [Li et. al '12, '15]</vt:lpstr>
      <vt:lpstr>Talk Outline</vt:lpstr>
      <vt:lpstr>Model - periodic events</vt:lpstr>
      <vt:lpstr>Model - noise events</vt:lpstr>
      <vt:lpstr>Model - event stream</vt:lpstr>
      <vt:lpstr>Algorithm</vt:lpstr>
      <vt:lpstr>Particle Filter</vt:lpstr>
      <vt:lpstr>Likelihood weighting</vt:lpstr>
      <vt:lpstr>Likelihood weighting</vt:lpstr>
      <vt:lpstr>Resampling</vt:lpstr>
      <vt:lpstr>Applying Dynamics</vt:lpstr>
      <vt:lpstr>Iterative process</vt:lpstr>
      <vt:lpstr>Incorporating noise</vt:lpstr>
      <vt:lpstr>Likelihood weighting</vt:lpstr>
      <vt:lpstr>Period estimate</vt:lpstr>
      <vt:lpstr>Experiments</vt:lpstr>
      <vt:lpstr>Experiment Setup</vt:lpstr>
      <vt:lpstr>Number of particles</vt:lpstr>
      <vt:lpstr>Varying how fast phase changes</vt:lpstr>
      <vt:lpstr>Varying amount of noise</vt:lpstr>
      <vt:lpstr>Tracking changing step periodicity</vt:lpstr>
      <vt:lpstr>Computation time</vt:lpstr>
      <vt:lpstr>Summary</vt:lpstr>
      <vt:lpstr>Likelihood Weighting</vt:lpstr>
      <vt:lpstr>Re-weighting function</vt:lpstr>
      <vt:lpstr>Online experiment</vt:lpstr>
      <vt:lpstr>Error in step periodicity</vt:lpstr>
      <vt:lpstr>Next pulse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periodicity in noisy streams of point events</dc:title>
  <dc:creator>GHOSH Abhirup</dc:creator>
  <cp:lastModifiedBy>abhirup</cp:lastModifiedBy>
  <cp:revision>1713</cp:revision>
  <dcterms:created xsi:type="dcterms:W3CDTF">2017-11-07T05:16:16Z</dcterms:created>
  <dcterms:modified xsi:type="dcterms:W3CDTF">2017-11-07T05:16:16Z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16393ܥ-10.1.0.5707</vt:lpwstr>
  </property>
</Properties>
</file>