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678" r:id="rId3"/>
    <p:sldId id="675" r:id="rId4"/>
    <p:sldId id="666" r:id="rId5"/>
    <p:sldId id="633" r:id="rId6"/>
    <p:sldId id="631" r:id="rId7"/>
    <p:sldId id="659" r:id="rId8"/>
    <p:sldId id="664" r:id="rId9"/>
    <p:sldId id="662" r:id="rId10"/>
    <p:sldId id="636" r:id="rId11"/>
    <p:sldId id="642" r:id="rId12"/>
    <p:sldId id="638" r:id="rId13"/>
    <p:sldId id="654" r:id="rId14"/>
    <p:sldId id="677" r:id="rId15"/>
    <p:sldId id="676" r:id="rId16"/>
    <p:sldId id="658" r:id="rId17"/>
    <p:sldId id="672" r:id="rId18"/>
    <p:sldId id="679" r:id="rId19"/>
    <p:sldId id="610" r:id="rId20"/>
    <p:sldId id="645" r:id="rId21"/>
    <p:sldId id="646" r:id="rId22"/>
    <p:sldId id="651" r:id="rId23"/>
    <p:sldId id="612" r:id="rId24"/>
    <p:sldId id="611" r:id="rId25"/>
    <p:sldId id="671" r:id="rId26"/>
    <p:sldId id="617" r:id="rId27"/>
    <p:sldId id="618" r:id="rId28"/>
    <p:sldId id="650" r:id="rId29"/>
    <p:sldId id="657" r:id="rId30"/>
    <p:sldId id="619" r:id="rId31"/>
    <p:sldId id="623" r:id="rId32"/>
    <p:sldId id="673" r:id="rId33"/>
    <p:sldId id="674" r:id="rId34"/>
    <p:sldId id="680" r:id="rId35"/>
    <p:sldId id="639" r:id="rId36"/>
    <p:sldId id="64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B8DE72-94CF-41D4-973B-4C086E3DB3A5}">
          <p14:sldIdLst>
            <p14:sldId id="256"/>
            <p14:sldId id="678"/>
            <p14:sldId id="675"/>
            <p14:sldId id="666"/>
            <p14:sldId id="633"/>
            <p14:sldId id="631"/>
            <p14:sldId id="659"/>
            <p14:sldId id="664"/>
            <p14:sldId id="662"/>
            <p14:sldId id="636"/>
            <p14:sldId id="642"/>
            <p14:sldId id="638"/>
            <p14:sldId id="654"/>
            <p14:sldId id="677"/>
            <p14:sldId id="676"/>
            <p14:sldId id="658"/>
            <p14:sldId id="672"/>
            <p14:sldId id="679"/>
            <p14:sldId id="610"/>
            <p14:sldId id="645"/>
            <p14:sldId id="646"/>
            <p14:sldId id="651"/>
            <p14:sldId id="612"/>
            <p14:sldId id="611"/>
            <p14:sldId id="671"/>
            <p14:sldId id="617"/>
            <p14:sldId id="618"/>
            <p14:sldId id="650"/>
            <p14:sldId id="657"/>
            <p14:sldId id="619"/>
            <p14:sldId id="623"/>
            <p14:sldId id="673"/>
            <p14:sldId id="674"/>
            <p14:sldId id="680"/>
            <p14:sldId id="639"/>
            <p14:sldId id="6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0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00"/>
    <a:srgbClr val="336600"/>
    <a:srgbClr val="CC3399"/>
    <a:srgbClr val="FF9900"/>
    <a:srgbClr val="0066FF"/>
    <a:srgbClr val="00CC66"/>
    <a:srgbClr val="00FF00"/>
    <a:srgbClr val="963322"/>
    <a:srgbClr val="2661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9" autoAdjust="0"/>
    <p:restoredTop sz="91604" autoAdjust="0"/>
  </p:normalViewPr>
  <p:slideViewPr>
    <p:cSldViewPr snapToGrid="0" snapToObjects="1" showGuides="1">
      <p:cViewPr varScale="1">
        <p:scale>
          <a:sx n="75" d="100"/>
          <a:sy n="75" d="100"/>
        </p:scale>
        <p:origin x="878" y="62"/>
      </p:cViewPr>
      <p:guideLst>
        <p:guide orient="horz" pos="2115"/>
        <p:guide pos="3084"/>
      </p:guideLst>
    </p:cSldViewPr>
  </p:slideViewPr>
  <p:notesTextViewPr>
    <p:cViewPr>
      <p:scale>
        <a:sx n="3" d="2"/>
        <a:sy n="3" d="2"/>
      </p:scale>
      <p:origin x="0" y="-43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319" cy="7631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AE110-0B2B-41F6-9B17-7498F729DE39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8A035-7F47-4A01-BD7A-510802AF20DE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C95DC-8EDB-4357-8065-E0DCCC19CCBA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F777F-6D94-44BB-A91F-096545E56F9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4F777F-6D94-44BB-A91F-096545E56F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66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Didn’t discuss – mention.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Multi res</a:t>
            </a:r>
          </a:p>
          <a:p>
            <a:r>
              <a:rPr lang="en-GB" dirty="0"/>
              <a:t>Prediction , clustering</a:t>
            </a:r>
          </a:p>
          <a:p>
            <a:r>
              <a:rPr lang="en-GB" dirty="0"/>
              <a:t>Vector x</a:t>
            </a:r>
          </a:p>
          <a:p>
            <a:r>
              <a:rPr lang="en-GB" dirty="0"/>
              <a:t>All same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4F777F-6D94-44BB-A91F-096545E56F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41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200" b="0" i="0">
                    <a:latin typeface="Cambria Math" panose="02040503050406030204" pitchFamily="18" charset="0"/>
                  </a:rPr>
                  <a:t>𝑟=100 𝑚</a:t>
                </a:r>
                <a:endParaRPr lang="en-US" sz="12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777F-6D94-44BB-A91F-096545E56F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89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Different from the 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4F777F-6D94-44BB-A91F-096545E56F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5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More general than angles and work without localization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4F777F-6D94-44BB-A91F-096545E56F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84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Connection,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4F777F-6D94-44BB-A91F-096545E56F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337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Homotopy equal -&gt; same source / dest</a:t>
            </a:r>
          </a:p>
          <a:p>
            <a:r>
              <a:rPr lang="en-GB" dirty="0"/>
              <a:t>Theorems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4F777F-6D94-44BB-A91F-096545E56F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858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3900 trajectories – 2.5 x 2.1 km. A point every 250 m^2 – 20,000 points.</a:t>
            </a:r>
          </a:p>
          <a:p>
            <a:endParaRPr lang="en-GB" dirty="0"/>
          </a:p>
          <a:p>
            <a:r>
              <a:rPr lang="en-GB" dirty="0"/>
              <a:t>We construct a planar graph using triangulation by Delaunay triangulation of random points in the points.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4F777F-6D94-44BB-A91F-096545E56F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959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Neural network for sequence modelling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4F777F-6D94-44BB-A91F-096545E56F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2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Nearest neighbours – Explain a bucket contains similar trajectories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4F777F-6D94-44BB-A91F-096545E56F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3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4F777F-6D94-44BB-A91F-096545E56F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66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32F7-8529-4FBE-A363-C9D741849D27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C7F3-F1A2-4ADF-82B2-972E1C0EBEA7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1740-0420-49D8-B14D-6B134C966B95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77939"/>
            <a:ext cx="78867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0EFC-11D7-4E47-9D11-5090A62A7F32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7283"/>
            <a:ext cx="7886700" cy="1044574"/>
          </a:xfrm>
        </p:spPr>
        <p:txBody>
          <a:bodyPr/>
          <a:lstStyle>
            <a:lvl1pPr>
              <a:defRPr sz="3600">
                <a:latin typeface="+mj-e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8387"/>
            <a:ext cx="7886700" cy="4808576"/>
          </a:xfrm>
        </p:spPr>
        <p:txBody>
          <a:bodyPr/>
          <a:lstStyle>
            <a:lvl1pPr>
              <a:lnSpc>
                <a:spcPct val="110000"/>
              </a:lnSpc>
              <a:defRPr sz="2400">
                <a:latin typeface="+mn-ea"/>
              </a:defRPr>
            </a:lvl1pPr>
            <a:lvl2pPr>
              <a:lnSpc>
                <a:spcPct val="110000"/>
              </a:lnSpc>
              <a:defRPr sz="2000">
                <a:latin typeface="+mn-ea"/>
              </a:defRPr>
            </a:lvl2pPr>
            <a:lvl3pPr>
              <a:lnSpc>
                <a:spcPct val="110000"/>
              </a:lnSpc>
              <a:defRPr sz="1800">
                <a:latin typeface="+mn-ea"/>
              </a:defRPr>
            </a:lvl3pPr>
            <a:lvl4pPr>
              <a:lnSpc>
                <a:spcPct val="110000"/>
              </a:lnSpc>
              <a:defRPr sz="1600">
                <a:latin typeface="+mn-ea"/>
              </a:defRPr>
            </a:lvl4pPr>
            <a:lvl5pPr>
              <a:lnSpc>
                <a:spcPct val="110000"/>
              </a:lnSpc>
              <a:defRPr sz="1600">
                <a:latin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6F76-B610-416F-A030-10DD0283D815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628650" y="1191857"/>
            <a:ext cx="7874000" cy="10159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94000">
                <a:schemeClr val="accent4">
                  <a:lumMod val="0"/>
                  <a:lumOff val="100000"/>
                </a:schemeClr>
              </a:gs>
              <a:gs pos="0">
                <a:schemeClr val="accent4">
                  <a:lumMod val="7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0EFC-11D7-4E47-9D11-5090A62A7F32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660D-3EF3-403F-9349-594AF261AD01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7052-CB29-47D9-B694-AC847426D984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DA97-42A7-4552-8387-C3BFEE9561FD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79A9-D1BD-4549-B4AF-21EC4BA89ECF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3652-5D32-46E6-8780-52907FCD5DFD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21F4-6DF8-443C-AD3B-EA32956773C0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E52D7-6F67-497C-A96F-162C31247B4B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215C7-7AAF-49C4-8660-4E2481D483FD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hyperlink" Target="http://www.freestockphotos.biz/stockphoto/14531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://www.freestockphotos.biz/stockphoto/14531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8.png"/><Relationship Id="rId5" Type="http://schemas.openxmlformats.org/officeDocument/2006/relationships/hyperlink" Target="http://www.freestockphotos.biz/stockphoto/14531" TargetMode="External"/><Relationship Id="rId4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8.png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hyperlink" Target="http://www.freestockphotos.biz/stockphoto/14531" TargetMode="External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://www.freestockphotos.biz/stockphoto/14531" TargetMode="Externa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3" Type="http://schemas.openxmlformats.org/officeDocument/2006/relationships/image" Target="../media/image510.png"/><Relationship Id="rId7" Type="http://schemas.openxmlformats.org/officeDocument/2006/relationships/image" Target="../media/image55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5" Type="http://schemas.openxmlformats.org/officeDocument/2006/relationships/image" Target="../media/image530.png"/><Relationship Id="rId4" Type="http://schemas.openxmlformats.org/officeDocument/2006/relationships/image" Target="../media/image520.png"/><Relationship Id="rId9" Type="http://schemas.openxmlformats.org/officeDocument/2006/relationships/image" Target="../media/image57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hyperlink" Target="http://www.freestockphotos.biz/stockphoto/14531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stockphotos.biz/stockphoto/1453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0.png"/><Relationship Id="rId10" Type="http://schemas.openxmlformats.org/officeDocument/2006/relationships/image" Target="../media/image14.png"/><Relationship Id="rId4" Type="http://schemas.openxmlformats.org/officeDocument/2006/relationships/image" Target="../media/image80.png"/><Relationship Id="rId9" Type="http://schemas.openxmlformats.org/officeDocument/2006/relationships/image" Target="../media/image13.png"/><Relationship Id="rId14" Type="http://schemas.openxmlformats.org/officeDocument/2006/relationships/hyperlink" Target="http://www.freestockphotos.biz/stockphoto/1453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7856" y="1673663"/>
            <a:ext cx="8136094" cy="1755337"/>
          </a:xfrm>
          <a:prstGeom prst="rect">
            <a:avLst/>
          </a:prstGeom>
          <a:gradFill flip="none" rotWithShape="1">
            <a:gsLst>
              <a:gs pos="18000">
                <a:schemeClr val="bg1"/>
              </a:gs>
              <a:gs pos="100000">
                <a:schemeClr val="accent4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430" y="1787525"/>
            <a:ext cx="8517890" cy="1611630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Topological Signatures For Fast Mobility Analysis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179" y="3922532"/>
            <a:ext cx="8066171" cy="2433819"/>
          </a:xfrm>
        </p:spPr>
        <p:txBody>
          <a:bodyPr>
            <a:normAutofit fontScale="92500" lnSpcReduction="20000"/>
          </a:bodyPr>
          <a:lstStyle/>
          <a:p>
            <a:endParaRPr lang="en-US" sz="2800" dirty="0"/>
          </a:p>
          <a:p>
            <a:r>
              <a:rPr lang="en-US" sz="2800" b="1" dirty="0"/>
              <a:t>Abhirup Ghosh, </a:t>
            </a:r>
            <a:r>
              <a:rPr lang="en-US" sz="2800" dirty="0"/>
              <a:t>Benedek Rozemberczki, *Subramanian Ramamoorthy, Rik Sarkar </a:t>
            </a:r>
          </a:p>
          <a:p>
            <a:endParaRPr lang="en-GB" sz="2800" dirty="0"/>
          </a:p>
          <a:p>
            <a:r>
              <a:rPr lang="en-GB" sz="2800" dirty="0"/>
              <a:t>U</a:t>
            </a:r>
            <a:r>
              <a:rPr lang="en-US" sz="2800" dirty="0"/>
              <a:t>niversity of Edinburgh, </a:t>
            </a:r>
          </a:p>
          <a:p>
            <a:r>
              <a:rPr lang="en-US" sz="2800" dirty="0"/>
              <a:t>*FiveAI Ltd., Edinburgh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  <a:t>1</a:t>
            </a:fld>
            <a:endParaRPr lang="en-US" dirty="0"/>
          </a:p>
        </p:txBody>
      </p:sp>
      <p:pic>
        <p:nvPicPr>
          <p:cNvPr id="1026" name="Picture 2" descr="Image result for school of informatics edinburg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11" y="64168"/>
            <a:ext cx="2990877" cy="80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182"/>
    </mc:Choice>
    <mc:Fallback>
      <p:transition spd="slow" advTm="1618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8E4C0-F419-4618-A74F-2012FDB60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using differential forms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C052B-48BF-472A-912E-5CF11ADCA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8599"/>
            <a:ext cx="7886700" cy="4977752"/>
          </a:xfrm>
        </p:spPr>
        <p:txBody>
          <a:bodyPr>
            <a:normAutofit/>
          </a:bodyPr>
          <a:lstStyle/>
          <a:p>
            <a:r>
              <a:rPr lang="en-GB" dirty="0"/>
              <a:t>Formalise using differential forms on a graph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Steps to build topological signatures:</a:t>
            </a:r>
          </a:p>
          <a:p>
            <a:r>
              <a:rPr lang="en-GB" dirty="0"/>
              <a:t>Discretize domain – create planar graph</a:t>
            </a:r>
          </a:p>
          <a:p>
            <a:r>
              <a:rPr lang="en-GB" dirty="0"/>
              <a:t>Construct differential forms on edges</a:t>
            </a:r>
          </a:p>
          <a:p>
            <a:r>
              <a:rPr lang="en-GB" dirty="0"/>
              <a:t>Build topological signatures using differential forms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7598E-E0C0-4AF8-9E0D-AA4802B14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09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984"/>
    </mc:Choice>
    <mc:Fallback>
      <p:transition spd="slow" advTm="2398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8E4C0-F419-4618-A74F-2012FDB60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Discrete domain – Planar graph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7598E-E0C0-4AF8-9E0D-AA4802B14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D15E2-E757-412F-8C1B-952AD5AB662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6" t="1882" r="5132" b="9043"/>
          <a:stretch/>
        </p:blipFill>
        <p:spPr>
          <a:xfrm>
            <a:off x="1153856" y="3331115"/>
            <a:ext cx="2345861" cy="22722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3" name="Content Placeholder 2">
            <a:extLst>
              <a:ext uri="{FF2B5EF4-FFF2-40B4-BE49-F238E27FC236}">
                <a16:creationId xmlns:a16="http://schemas.microsoft.com/office/drawing/2014/main" id="{E1DE0F48-2350-4FFB-9449-85640B681990}"/>
              </a:ext>
            </a:extLst>
          </p:cNvPr>
          <p:cNvSpPr txBox="1">
            <a:spLocks/>
          </p:cNvSpPr>
          <p:nvPr/>
        </p:nvSpPr>
        <p:spPr>
          <a:xfrm>
            <a:off x="1295297" y="5692298"/>
            <a:ext cx="2033357" cy="773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GB" sz="2000" dirty="0"/>
              <a:t>Discretization by road network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5B73A370-F621-461B-8EEC-682FE700163C}"/>
              </a:ext>
            </a:extLst>
          </p:cNvPr>
          <p:cNvSpPr/>
          <p:nvPr/>
        </p:nvSpPr>
        <p:spPr>
          <a:xfrm>
            <a:off x="4365749" y="3324181"/>
            <a:ext cx="2401289" cy="2307555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65C4A7B-0482-4C07-95A4-396068D31FDF}"/>
              </a:ext>
            </a:extLst>
          </p:cNvPr>
          <p:cNvGrpSpPr/>
          <p:nvPr/>
        </p:nvGrpSpPr>
        <p:grpSpPr>
          <a:xfrm>
            <a:off x="5301505" y="4428866"/>
            <a:ext cx="736090" cy="608769"/>
            <a:chOff x="7911564" y="4926823"/>
            <a:chExt cx="736090" cy="608769"/>
          </a:xfrm>
        </p:grpSpPr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BC6DEE04-0974-4FDC-A37E-B158AC6522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11564" y="4926823"/>
              <a:ext cx="497214" cy="15583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Isosceles Triangle 275">
              <a:extLst>
                <a:ext uri="{FF2B5EF4-FFF2-40B4-BE49-F238E27FC236}">
                  <a16:creationId xmlns:a16="http://schemas.microsoft.com/office/drawing/2014/main" id="{FA5A3DB8-35BB-421E-A024-13E75C6188D0}"/>
                </a:ext>
              </a:extLst>
            </p:cNvPr>
            <p:cNvSpPr/>
            <p:nvPr/>
          </p:nvSpPr>
          <p:spPr>
            <a:xfrm>
              <a:off x="8345302" y="4941953"/>
              <a:ext cx="302352" cy="593639"/>
            </a:xfrm>
            <a:prstGeom prst="triangle">
              <a:avLst>
                <a:gd name="adj" fmla="val 20749"/>
              </a:avLst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86AC414D-C7A5-41B2-AF9A-BA8A74497449}"/>
                </a:ext>
              </a:extLst>
            </p:cNvPr>
            <p:cNvCxnSpPr>
              <a:cxnSpLocks/>
            </p:cNvCxnSpPr>
            <p:nvPr/>
          </p:nvCxnSpPr>
          <p:spPr>
            <a:xfrm>
              <a:off x="7911564" y="5082659"/>
              <a:ext cx="434406" cy="42012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1A93BCC-2CE0-43D8-9732-CBE2D6DA9CE0}"/>
              </a:ext>
            </a:extLst>
          </p:cNvPr>
          <p:cNvGrpSpPr/>
          <p:nvPr/>
        </p:nvGrpSpPr>
        <p:grpSpPr>
          <a:xfrm>
            <a:off x="4421160" y="3333406"/>
            <a:ext cx="2344631" cy="2202640"/>
            <a:chOff x="7014208" y="3821206"/>
            <a:chExt cx="2344631" cy="2202640"/>
          </a:xfrm>
        </p:grpSpPr>
        <p:sp>
          <p:nvSpPr>
            <p:cNvPr id="229" name="Isosceles Triangle 228">
              <a:extLst>
                <a:ext uri="{FF2B5EF4-FFF2-40B4-BE49-F238E27FC236}">
                  <a16:creationId xmlns:a16="http://schemas.microsoft.com/office/drawing/2014/main" id="{72ABC259-9E42-4177-B4DE-7C4C549E9820}"/>
                </a:ext>
              </a:extLst>
            </p:cNvPr>
            <p:cNvSpPr/>
            <p:nvPr/>
          </p:nvSpPr>
          <p:spPr>
            <a:xfrm rot="17641691">
              <a:off x="7552084" y="3891263"/>
              <a:ext cx="477976" cy="337861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120C869-BF11-4F3D-A07E-61E769B094C2}"/>
                </a:ext>
              </a:extLst>
            </p:cNvPr>
            <p:cNvGrpSpPr/>
            <p:nvPr/>
          </p:nvGrpSpPr>
          <p:grpSpPr>
            <a:xfrm>
              <a:off x="7014208" y="3861163"/>
              <a:ext cx="2344631" cy="2162683"/>
              <a:chOff x="7014208" y="3861163"/>
              <a:chExt cx="2344631" cy="2162683"/>
            </a:xfrm>
          </p:grpSpPr>
          <p:sp>
            <p:nvSpPr>
              <p:cNvPr id="228" name="Isosceles Triangle 227">
                <a:extLst>
                  <a:ext uri="{FF2B5EF4-FFF2-40B4-BE49-F238E27FC236}">
                    <a16:creationId xmlns:a16="http://schemas.microsoft.com/office/drawing/2014/main" id="{42477E52-2508-4EA1-AF34-51AC4AD5B61D}"/>
                  </a:ext>
                </a:extLst>
              </p:cNvPr>
              <p:cNvSpPr/>
              <p:nvPr/>
            </p:nvSpPr>
            <p:spPr>
              <a:xfrm>
                <a:off x="7402641" y="3967865"/>
                <a:ext cx="440236" cy="366824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Isosceles Triangle 229">
                <a:extLst>
                  <a:ext uri="{FF2B5EF4-FFF2-40B4-BE49-F238E27FC236}">
                    <a16:creationId xmlns:a16="http://schemas.microsoft.com/office/drawing/2014/main" id="{DA14AF91-CE27-4C7D-9A6E-4E092B13C8CF}"/>
                  </a:ext>
                </a:extLst>
              </p:cNvPr>
              <p:cNvSpPr/>
              <p:nvPr/>
            </p:nvSpPr>
            <p:spPr>
              <a:xfrm rot="17641691">
                <a:off x="7331780" y="4343111"/>
                <a:ext cx="477976" cy="337861"/>
              </a:xfrm>
              <a:prstGeom prst="triangle">
                <a:avLst>
                  <a:gd name="adj" fmla="val 0"/>
                </a:avLst>
              </a:pr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Isosceles Triangle 230">
                <a:extLst>
                  <a:ext uri="{FF2B5EF4-FFF2-40B4-BE49-F238E27FC236}">
                    <a16:creationId xmlns:a16="http://schemas.microsoft.com/office/drawing/2014/main" id="{439E9E81-2393-43B3-848C-1B130F6D1F08}"/>
                  </a:ext>
                </a:extLst>
              </p:cNvPr>
              <p:cNvSpPr/>
              <p:nvPr/>
            </p:nvSpPr>
            <p:spPr>
              <a:xfrm rot="17369368">
                <a:off x="7024967" y="4256093"/>
                <a:ext cx="333180" cy="337861"/>
              </a:xfrm>
              <a:prstGeom prst="triangle">
                <a:avLst>
                  <a:gd name="adj" fmla="val 65768"/>
                </a:avLst>
              </a:pr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32" name="Isosceles Triangle 231">
                <a:extLst>
                  <a:ext uri="{FF2B5EF4-FFF2-40B4-BE49-F238E27FC236}">
                    <a16:creationId xmlns:a16="http://schemas.microsoft.com/office/drawing/2014/main" id="{C57E4DCD-E67C-42B3-ADF3-2EB48C8EC617}"/>
                  </a:ext>
                </a:extLst>
              </p:cNvPr>
              <p:cNvSpPr/>
              <p:nvPr/>
            </p:nvSpPr>
            <p:spPr>
              <a:xfrm rot="17641691">
                <a:off x="7600076" y="4620768"/>
                <a:ext cx="477976" cy="337861"/>
              </a:xfrm>
              <a:prstGeom prst="triangle">
                <a:avLst>
                  <a:gd name="adj" fmla="val 27874"/>
                </a:avLst>
              </a:pr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Isosceles Triangle 232">
                <a:extLst>
                  <a:ext uri="{FF2B5EF4-FFF2-40B4-BE49-F238E27FC236}">
                    <a16:creationId xmlns:a16="http://schemas.microsoft.com/office/drawing/2014/main" id="{BD9C4DEF-8B5F-4899-BADE-C73480B64144}"/>
                  </a:ext>
                </a:extLst>
              </p:cNvPr>
              <p:cNvSpPr/>
              <p:nvPr/>
            </p:nvSpPr>
            <p:spPr>
              <a:xfrm rot="16548989">
                <a:off x="7707221" y="4273636"/>
                <a:ext cx="468735" cy="272910"/>
              </a:xfrm>
              <a:prstGeom prst="triangle">
                <a:avLst>
                  <a:gd name="adj" fmla="val 63747"/>
                </a:avLst>
              </a:pr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04D296FA-6B51-4D07-B8CB-7C97AA881C57}"/>
                  </a:ext>
                </a:extLst>
              </p:cNvPr>
              <p:cNvCxnSpPr>
                <a:stCxn id="229" idx="4"/>
                <a:endCxn id="233" idx="4"/>
              </p:cNvCxnSpPr>
              <p:nvPr/>
            </p:nvCxnSpPr>
            <p:spPr>
              <a:xfrm>
                <a:off x="8042676" y="3910701"/>
                <a:ext cx="58416" cy="28005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Isosceles Triangle 235">
                <a:extLst>
                  <a:ext uri="{FF2B5EF4-FFF2-40B4-BE49-F238E27FC236}">
                    <a16:creationId xmlns:a16="http://schemas.microsoft.com/office/drawing/2014/main" id="{9A59DE64-AE39-4373-8822-F482B24640E5}"/>
                  </a:ext>
                </a:extLst>
              </p:cNvPr>
              <p:cNvSpPr/>
              <p:nvPr/>
            </p:nvSpPr>
            <p:spPr>
              <a:xfrm rot="8533165">
                <a:off x="7117758" y="3929643"/>
                <a:ext cx="369174" cy="425543"/>
              </a:xfrm>
              <a:prstGeom prst="triangle">
                <a:avLst>
                  <a:gd name="adj" fmla="val 54464"/>
                </a:avLst>
              </a:pr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DFF83BD1-F011-4B65-8030-6137A3F3215C}"/>
                  </a:ext>
                </a:extLst>
              </p:cNvPr>
              <p:cNvCxnSpPr>
                <a:stCxn id="236" idx="2"/>
                <a:endCxn id="229" idx="0"/>
              </p:cNvCxnSpPr>
              <p:nvPr/>
            </p:nvCxnSpPr>
            <p:spPr>
              <a:xfrm>
                <a:off x="7317884" y="3861163"/>
                <a:ext cx="318896" cy="13024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5EB84CE5-6E5A-4D9F-8BF2-11DB452E8B5F}"/>
                  </a:ext>
                </a:extLst>
              </p:cNvPr>
              <p:cNvCxnSpPr>
                <a:stCxn id="236" idx="4"/>
                <a:endCxn id="231" idx="0"/>
              </p:cNvCxnSpPr>
              <p:nvPr/>
            </p:nvCxnSpPr>
            <p:spPr>
              <a:xfrm>
                <a:off x="7036394" y="4097028"/>
                <a:ext cx="12055" cy="21727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BB7BC763-7431-4813-ABD3-0BA4234B9BF2}"/>
                  </a:ext>
                </a:extLst>
              </p:cNvPr>
              <p:cNvCxnSpPr>
                <a:stCxn id="233" idx="4"/>
              </p:cNvCxnSpPr>
              <p:nvPr/>
            </p:nvCxnSpPr>
            <p:spPr>
              <a:xfrm>
                <a:off x="8099217" y="4191944"/>
                <a:ext cx="428928" cy="18362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7748D6F4-935F-4D60-AB48-A1F0041C857F}"/>
                  </a:ext>
                </a:extLst>
              </p:cNvPr>
              <p:cNvCxnSpPr>
                <a:endCxn id="229" idx="4"/>
              </p:cNvCxnSpPr>
              <p:nvPr/>
            </p:nvCxnSpPr>
            <p:spPr>
              <a:xfrm flipH="1" flipV="1">
                <a:off x="8034993" y="3916597"/>
                <a:ext cx="528205" cy="48037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064E28EB-3274-44CF-A275-313013EACE20}"/>
                  </a:ext>
                </a:extLst>
              </p:cNvPr>
              <p:cNvCxnSpPr>
                <a:cxnSpLocks/>
                <a:endCxn id="232" idx="4"/>
              </p:cNvCxnSpPr>
              <p:nvPr/>
            </p:nvCxnSpPr>
            <p:spPr>
              <a:xfrm flipH="1">
                <a:off x="8082985" y="4375573"/>
                <a:ext cx="445160" cy="27053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C549D251-1BAE-47A7-917A-6E612CAA31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06554" y="4375573"/>
                <a:ext cx="128937" cy="53460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B6B05C68-6704-4526-AD21-74B33FACFF92}"/>
                  </a:ext>
                </a:extLst>
              </p:cNvPr>
              <p:cNvCxnSpPr>
                <a:cxnSpLocks/>
                <a:stCxn id="232" idx="2"/>
              </p:cNvCxnSpPr>
              <p:nvPr/>
            </p:nvCxnSpPr>
            <p:spPr>
              <a:xfrm flipH="1">
                <a:off x="7482461" y="5082659"/>
                <a:ext cx="421265" cy="25522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019DC80C-4842-4DC4-A92F-4D7E5E29F878}"/>
                  </a:ext>
                </a:extLst>
              </p:cNvPr>
              <p:cNvCxnSpPr>
                <a:cxnSpLocks/>
                <a:endCxn id="232" idx="0"/>
              </p:cNvCxnSpPr>
              <p:nvPr/>
            </p:nvCxnSpPr>
            <p:spPr>
              <a:xfrm flipV="1">
                <a:off x="7482461" y="4811608"/>
                <a:ext cx="162648" cy="52628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E0A84132-6B9D-4BFC-92AD-1C968474FE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48373" y="5084515"/>
                <a:ext cx="434088" cy="25337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1D4F0FFE-BC2E-4795-A19A-BDA57C4A731F}"/>
                  </a:ext>
                </a:extLst>
              </p:cNvPr>
              <p:cNvCxnSpPr>
                <a:cxnSpLocks/>
                <a:endCxn id="232" idx="0"/>
              </p:cNvCxnSpPr>
              <p:nvPr/>
            </p:nvCxnSpPr>
            <p:spPr>
              <a:xfrm flipV="1">
                <a:off x="7048373" y="4811608"/>
                <a:ext cx="596736" cy="27290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FBE9A75B-C820-4FD2-970A-1DD2EDFF9399}"/>
                  </a:ext>
                </a:extLst>
              </p:cNvPr>
              <p:cNvCxnSpPr>
                <a:endCxn id="231" idx="2"/>
              </p:cNvCxnSpPr>
              <p:nvPr/>
            </p:nvCxnSpPr>
            <p:spPr>
              <a:xfrm flipV="1">
                <a:off x="7048373" y="4643261"/>
                <a:ext cx="251243" cy="43923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9E1404DA-E4FE-46C9-BBF1-4D600250F750}"/>
                  </a:ext>
                </a:extLst>
              </p:cNvPr>
              <p:cNvCxnSpPr>
                <a:stCxn id="231" idx="2"/>
              </p:cNvCxnSpPr>
              <p:nvPr/>
            </p:nvCxnSpPr>
            <p:spPr>
              <a:xfrm flipH="1">
                <a:off x="7036666" y="4643261"/>
                <a:ext cx="262950" cy="1497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40D59238-1841-4581-838B-D6B7D1D81B91}"/>
                  </a:ext>
                </a:extLst>
              </p:cNvPr>
              <p:cNvCxnSpPr>
                <a:endCxn id="231" idx="0"/>
              </p:cNvCxnSpPr>
              <p:nvPr/>
            </p:nvCxnSpPr>
            <p:spPr>
              <a:xfrm flipV="1">
                <a:off x="7029050" y="4314305"/>
                <a:ext cx="19399" cy="33212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29D8C539-09B6-4FCE-AA05-3F1F0431F1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48373" y="4645939"/>
                <a:ext cx="1" cy="43161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5213B933-DF00-4CDB-B305-B256C26F0017}"/>
                  </a:ext>
                </a:extLst>
              </p:cNvPr>
              <p:cNvCxnSpPr>
                <a:cxnSpLocks/>
                <a:stCxn id="233" idx="2"/>
              </p:cNvCxnSpPr>
              <p:nvPr/>
            </p:nvCxnSpPr>
            <p:spPr>
              <a:xfrm>
                <a:off x="8055465" y="4658266"/>
                <a:ext cx="351089" cy="26855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Isosceles Triangle 268">
                <a:extLst>
                  <a:ext uri="{FF2B5EF4-FFF2-40B4-BE49-F238E27FC236}">
                    <a16:creationId xmlns:a16="http://schemas.microsoft.com/office/drawing/2014/main" id="{9747F2B3-F98F-49FB-9888-C92963079389}"/>
                  </a:ext>
                </a:extLst>
              </p:cNvPr>
              <p:cNvSpPr/>
              <p:nvPr/>
            </p:nvSpPr>
            <p:spPr>
              <a:xfrm>
                <a:off x="8406552" y="4396247"/>
                <a:ext cx="429772" cy="535965"/>
              </a:xfrm>
              <a:prstGeom prst="triangle">
                <a:avLst>
                  <a:gd name="adj" fmla="val 100000"/>
                </a:avLst>
              </a:pr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70" name="Isosceles Triangle 269">
                <a:extLst>
                  <a:ext uri="{FF2B5EF4-FFF2-40B4-BE49-F238E27FC236}">
                    <a16:creationId xmlns:a16="http://schemas.microsoft.com/office/drawing/2014/main" id="{E324190A-3DE6-45B8-8576-8A39794F7D62}"/>
                  </a:ext>
                </a:extLst>
              </p:cNvPr>
              <p:cNvSpPr/>
              <p:nvPr/>
            </p:nvSpPr>
            <p:spPr>
              <a:xfrm>
                <a:off x="7239281" y="5333852"/>
                <a:ext cx="498127" cy="400370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71" name="Isosceles Triangle 270">
                <a:extLst>
                  <a:ext uri="{FF2B5EF4-FFF2-40B4-BE49-F238E27FC236}">
                    <a16:creationId xmlns:a16="http://schemas.microsoft.com/office/drawing/2014/main" id="{9617E2D0-E1B0-4D75-8944-7D3C863F34D4}"/>
                  </a:ext>
                </a:extLst>
              </p:cNvPr>
              <p:cNvSpPr/>
              <p:nvPr/>
            </p:nvSpPr>
            <p:spPr>
              <a:xfrm rot="17641691">
                <a:off x="7804591" y="5397503"/>
                <a:ext cx="477976" cy="448733"/>
              </a:xfrm>
              <a:prstGeom prst="triangle">
                <a:avLst>
                  <a:gd name="adj" fmla="val 0"/>
                </a:avLst>
              </a:pr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35DAF921-482F-4E31-8422-9594F3FB875C}"/>
                  </a:ext>
                </a:extLst>
              </p:cNvPr>
              <p:cNvCxnSpPr>
                <a:stCxn id="271" idx="4"/>
                <a:endCxn id="270" idx="0"/>
              </p:cNvCxnSpPr>
              <p:nvPr/>
            </p:nvCxnSpPr>
            <p:spPr>
              <a:xfrm flipH="1" flipV="1">
                <a:off x="7488344" y="5333852"/>
                <a:ext cx="849788" cy="16892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1DB4EEE6-6F42-4569-B12D-6C9F6F9AF6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542718" y="4368803"/>
                <a:ext cx="276543" cy="2349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" name="Isosceles Triangle 278">
                <a:extLst>
                  <a:ext uri="{FF2B5EF4-FFF2-40B4-BE49-F238E27FC236}">
                    <a16:creationId xmlns:a16="http://schemas.microsoft.com/office/drawing/2014/main" id="{184D4905-D316-4452-BD2A-60D63C1E9F99}"/>
                  </a:ext>
                </a:extLst>
              </p:cNvPr>
              <p:cNvSpPr/>
              <p:nvPr/>
            </p:nvSpPr>
            <p:spPr>
              <a:xfrm rot="638991">
                <a:off x="8383837" y="5535204"/>
                <a:ext cx="549506" cy="401441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80" name="Isosceles Triangle 279">
                <a:extLst>
                  <a:ext uri="{FF2B5EF4-FFF2-40B4-BE49-F238E27FC236}">
                    <a16:creationId xmlns:a16="http://schemas.microsoft.com/office/drawing/2014/main" id="{976FECB3-D64D-4073-BBBF-539D6FB54AA2}"/>
                  </a:ext>
                </a:extLst>
              </p:cNvPr>
              <p:cNvSpPr/>
              <p:nvPr/>
            </p:nvSpPr>
            <p:spPr>
              <a:xfrm rot="2685369">
                <a:off x="8500626" y="3907862"/>
                <a:ext cx="502944" cy="322170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131BAEDB-0177-464B-A80A-8A671FCE5E2E}"/>
                  </a:ext>
                </a:extLst>
              </p:cNvPr>
              <p:cNvCxnSpPr>
                <a:cxnSpLocks/>
                <a:stCxn id="280" idx="2"/>
                <a:endCxn id="229" idx="4"/>
              </p:cNvCxnSpPr>
              <p:nvPr/>
            </p:nvCxnSpPr>
            <p:spPr>
              <a:xfrm flipH="1" flipV="1">
                <a:off x="8042676" y="3910701"/>
                <a:ext cx="417431" cy="9557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F48DDDB6-66D9-4D92-98EB-E0D89EA0AB6E}"/>
                  </a:ext>
                </a:extLst>
              </p:cNvPr>
              <p:cNvCxnSpPr>
                <a:cxnSpLocks/>
                <a:endCxn id="280" idx="2"/>
              </p:cNvCxnSpPr>
              <p:nvPr/>
            </p:nvCxnSpPr>
            <p:spPr>
              <a:xfrm flipH="1" flipV="1">
                <a:off x="8469062" y="3991098"/>
                <a:ext cx="78703" cy="37559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C462E86-4B7F-449C-9EF5-A728CEA233CF}"/>
                  </a:ext>
                </a:extLst>
              </p:cNvPr>
              <p:cNvCxnSpPr>
                <a:stCxn id="270" idx="2"/>
              </p:cNvCxnSpPr>
              <p:nvPr/>
            </p:nvCxnSpPr>
            <p:spPr>
              <a:xfrm flipH="1" flipV="1">
                <a:off x="7048374" y="5074816"/>
                <a:ext cx="190907" cy="65940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C8DE5994-43D1-47C7-AAB6-419AF92D1B5A}"/>
                  </a:ext>
                </a:extLst>
              </p:cNvPr>
              <p:cNvCxnSpPr>
                <a:stCxn id="271" idx="2"/>
                <a:endCxn id="279" idx="2"/>
              </p:cNvCxnSpPr>
              <p:nvPr/>
            </p:nvCxnSpPr>
            <p:spPr>
              <a:xfrm flipV="1">
                <a:off x="8158874" y="5878059"/>
                <a:ext cx="195530" cy="6128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56B40FE0-FED9-4D9F-AB0C-923C950859E0}"/>
                  </a:ext>
                </a:extLst>
              </p:cNvPr>
              <p:cNvCxnSpPr>
                <a:stCxn id="279" idx="2"/>
                <a:endCxn id="271" idx="4"/>
              </p:cNvCxnSpPr>
              <p:nvPr/>
            </p:nvCxnSpPr>
            <p:spPr>
              <a:xfrm flipH="1" flipV="1">
                <a:off x="8338133" y="5502782"/>
                <a:ext cx="16272" cy="37527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1" name="Isosceles Triangle 290">
                <a:extLst>
                  <a:ext uri="{FF2B5EF4-FFF2-40B4-BE49-F238E27FC236}">
                    <a16:creationId xmlns:a16="http://schemas.microsoft.com/office/drawing/2014/main" id="{1DCFDFF4-AED6-4DBB-9E87-BAD68413714B}"/>
                  </a:ext>
                </a:extLst>
              </p:cNvPr>
              <p:cNvSpPr/>
              <p:nvPr/>
            </p:nvSpPr>
            <p:spPr>
              <a:xfrm rot="1361300">
                <a:off x="7040349" y="5717429"/>
                <a:ext cx="356266" cy="224771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27FE26C1-34E5-4CC6-8D9B-9C08F313303E}"/>
                  </a:ext>
                </a:extLst>
              </p:cNvPr>
              <p:cNvCxnSpPr>
                <a:cxnSpLocks/>
                <a:stCxn id="291" idx="2"/>
              </p:cNvCxnSpPr>
              <p:nvPr/>
            </p:nvCxnSpPr>
            <p:spPr>
              <a:xfrm flipV="1">
                <a:off x="7014208" y="5086537"/>
                <a:ext cx="44770" cy="77236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C685C267-2B79-45C3-92A5-25957F0CA806}"/>
                  </a:ext>
                </a:extLst>
              </p:cNvPr>
              <p:cNvCxnSpPr>
                <a:stCxn id="291" idx="4"/>
                <a:endCxn id="270" idx="4"/>
              </p:cNvCxnSpPr>
              <p:nvPr/>
            </p:nvCxnSpPr>
            <p:spPr>
              <a:xfrm flipV="1">
                <a:off x="7342904" y="5734223"/>
                <a:ext cx="394504" cy="27388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1C31E127-40B1-47A6-82D3-64FA5ECA51C8}"/>
                  </a:ext>
                </a:extLst>
              </p:cNvPr>
              <p:cNvCxnSpPr>
                <a:endCxn id="271" idx="2"/>
              </p:cNvCxnSpPr>
              <p:nvPr/>
            </p:nvCxnSpPr>
            <p:spPr>
              <a:xfrm flipV="1">
                <a:off x="7354652" y="5939339"/>
                <a:ext cx="804222" cy="8450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A7DE79C3-4B1C-4CD5-A2EA-D2DB2F944703}"/>
                  </a:ext>
                </a:extLst>
              </p:cNvPr>
              <p:cNvCxnSpPr>
                <a:stCxn id="279" idx="0"/>
                <a:endCxn id="269" idx="3"/>
              </p:cNvCxnSpPr>
              <p:nvPr/>
            </p:nvCxnSpPr>
            <p:spPr>
              <a:xfrm flipV="1">
                <a:off x="8692756" y="4932213"/>
                <a:ext cx="143568" cy="60644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Isosceles Triangle 305">
                <a:extLst>
                  <a:ext uri="{FF2B5EF4-FFF2-40B4-BE49-F238E27FC236}">
                    <a16:creationId xmlns:a16="http://schemas.microsoft.com/office/drawing/2014/main" id="{96D2089B-7700-4F67-B9D2-709D1C7CDBF5}"/>
                  </a:ext>
                </a:extLst>
              </p:cNvPr>
              <p:cNvSpPr/>
              <p:nvPr/>
            </p:nvSpPr>
            <p:spPr>
              <a:xfrm rot="3833325">
                <a:off x="8820325" y="4908433"/>
                <a:ext cx="554396" cy="361894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07" name="Isosceles Triangle 306">
                <a:extLst>
                  <a:ext uri="{FF2B5EF4-FFF2-40B4-BE49-F238E27FC236}">
                    <a16:creationId xmlns:a16="http://schemas.microsoft.com/office/drawing/2014/main" id="{D7F0466C-A3E4-47B0-97EA-473F7C716ECF}"/>
                  </a:ext>
                </a:extLst>
              </p:cNvPr>
              <p:cNvSpPr/>
              <p:nvPr/>
            </p:nvSpPr>
            <p:spPr>
              <a:xfrm rot="16415659">
                <a:off x="8744142" y="4191646"/>
                <a:ext cx="568425" cy="380390"/>
              </a:xfrm>
              <a:prstGeom prst="triangle">
                <a:avLst>
                  <a:gd name="adj" fmla="val 44597"/>
                </a:avLst>
              </a:pr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0AB48706-BC2D-458B-AE64-0194ABA618EC}"/>
                  </a:ext>
                </a:extLst>
              </p:cNvPr>
              <p:cNvCxnSpPr>
                <a:stCxn id="307" idx="2"/>
                <a:endCxn id="306" idx="0"/>
              </p:cNvCxnSpPr>
              <p:nvPr/>
            </p:nvCxnSpPr>
            <p:spPr>
              <a:xfrm>
                <a:off x="9201764" y="4678440"/>
                <a:ext cx="58239" cy="32447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9E041612-D5E9-431C-A9D6-15246F944160}"/>
                  </a:ext>
                </a:extLst>
              </p:cNvPr>
              <p:cNvCxnSpPr>
                <a:stCxn id="306" idx="2"/>
                <a:endCxn id="307" idx="2"/>
              </p:cNvCxnSpPr>
              <p:nvPr/>
            </p:nvCxnSpPr>
            <p:spPr>
              <a:xfrm flipV="1">
                <a:off x="8822677" y="4678440"/>
                <a:ext cx="379087" cy="24849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F19411D9-95CC-41ED-8E47-1157E3C9B179}"/>
                  </a:ext>
                </a:extLst>
              </p:cNvPr>
              <p:cNvCxnSpPr>
                <a:cxnSpLocks/>
                <a:stCxn id="307" idx="4"/>
                <a:endCxn id="280" idx="0"/>
              </p:cNvCxnSpPr>
              <p:nvPr/>
            </p:nvCxnSpPr>
            <p:spPr>
              <a:xfrm flipH="1" flipV="1">
                <a:off x="8856561" y="3954559"/>
                <a:ext cx="378025" cy="15657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736B38F-1596-4FAD-B495-D2338DD2AE01}"/>
                  </a:ext>
                </a:extLst>
              </p:cNvPr>
              <p:cNvCxnSpPr>
                <a:stCxn id="306" idx="4"/>
                <a:endCxn id="279" idx="4"/>
              </p:cNvCxnSpPr>
              <p:nvPr/>
            </p:nvCxnSpPr>
            <p:spPr>
              <a:xfrm flipH="1">
                <a:off x="8894446" y="5424752"/>
                <a:ext cx="152964" cy="56356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F8E6F35F-71D4-4596-A33C-756F19F55C64}"/>
                  </a:ext>
                </a:extLst>
              </p:cNvPr>
              <p:cNvCxnSpPr>
                <a:stCxn id="279" idx="0"/>
                <a:endCxn id="306" idx="4"/>
              </p:cNvCxnSpPr>
              <p:nvPr/>
            </p:nvCxnSpPr>
            <p:spPr>
              <a:xfrm flipV="1">
                <a:off x="8692756" y="5424752"/>
                <a:ext cx="354654" cy="11391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8" name="Isosceles Triangle 317">
                <a:extLst>
                  <a:ext uri="{FF2B5EF4-FFF2-40B4-BE49-F238E27FC236}">
                    <a16:creationId xmlns:a16="http://schemas.microsoft.com/office/drawing/2014/main" id="{A7DC6C74-4D3E-4E17-A436-84C4995DCB96}"/>
                  </a:ext>
                </a:extLst>
              </p:cNvPr>
              <p:cNvSpPr/>
              <p:nvPr/>
            </p:nvSpPr>
            <p:spPr>
              <a:xfrm rot="3271617">
                <a:off x="9088986" y="5336898"/>
                <a:ext cx="291802" cy="247904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BC3D77F7-4488-40C9-9918-306D19432223}"/>
                  </a:ext>
                </a:extLst>
              </p:cNvPr>
              <p:cNvCxnSpPr>
                <a:stCxn id="318" idx="4"/>
                <a:endCxn id="279" idx="4"/>
              </p:cNvCxnSpPr>
              <p:nvPr/>
            </p:nvCxnSpPr>
            <p:spPr>
              <a:xfrm flipH="1">
                <a:off x="8894446" y="5657769"/>
                <a:ext cx="317480" cy="33054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8D3A6FA7-90B6-43E9-A7F7-A9B3EACD9FBC}"/>
                  </a:ext>
                </a:extLst>
              </p:cNvPr>
              <p:cNvCxnSpPr>
                <a:stCxn id="318" idx="0"/>
                <a:endCxn id="306" idx="0"/>
              </p:cNvCxnSpPr>
              <p:nvPr/>
            </p:nvCxnSpPr>
            <p:spPr>
              <a:xfrm flipH="1" flipV="1">
                <a:off x="9260003" y="5002916"/>
                <a:ext cx="75829" cy="37983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3EFE54C8-A882-4C8E-A843-BEDDC94CE9B9}"/>
              </a:ext>
            </a:extLst>
          </p:cNvPr>
          <p:cNvGrpSpPr/>
          <p:nvPr/>
        </p:nvGrpSpPr>
        <p:grpSpPr>
          <a:xfrm>
            <a:off x="4382719" y="3337870"/>
            <a:ext cx="2371739" cy="2233679"/>
            <a:chOff x="5564147" y="2820004"/>
            <a:chExt cx="2975667" cy="2581179"/>
          </a:xfrm>
        </p:grpSpPr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6335DC72-448F-45B2-83FB-5680C9C2E21B}"/>
                </a:ext>
              </a:extLst>
            </p:cNvPr>
            <p:cNvGrpSpPr/>
            <p:nvPr/>
          </p:nvGrpSpPr>
          <p:grpSpPr>
            <a:xfrm>
              <a:off x="5564147" y="2820004"/>
              <a:ext cx="2896121" cy="2581179"/>
              <a:chOff x="5564682" y="2820004"/>
              <a:chExt cx="2896121" cy="2581179"/>
            </a:xfrm>
          </p:grpSpPr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D21E4B9F-7856-4163-A67E-F8F4A8D2D9CD}"/>
                  </a:ext>
                </a:extLst>
              </p:cNvPr>
              <p:cNvSpPr/>
              <p:nvPr/>
            </p:nvSpPr>
            <p:spPr>
              <a:xfrm>
                <a:off x="7838365" y="4043278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DDBE90AC-7EE7-456B-9E7D-C86BA674090E}"/>
                  </a:ext>
                </a:extLst>
              </p:cNvPr>
              <p:cNvSpPr/>
              <p:nvPr/>
            </p:nvSpPr>
            <p:spPr>
              <a:xfrm>
                <a:off x="7832002" y="3430625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6E092233-D04A-4236-929A-8528507622D7}"/>
                  </a:ext>
                </a:extLst>
              </p:cNvPr>
              <p:cNvSpPr/>
              <p:nvPr/>
            </p:nvSpPr>
            <p:spPr>
              <a:xfrm>
                <a:off x="8290427" y="3757532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52" name="Oval 351">
                <a:extLst>
                  <a:ext uri="{FF2B5EF4-FFF2-40B4-BE49-F238E27FC236}">
                    <a16:creationId xmlns:a16="http://schemas.microsoft.com/office/drawing/2014/main" id="{6F463483-15B7-4FF3-9FAB-2D6BEC751506}"/>
                  </a:ext>
                </a:extLst>
              </p:cNvPr>
              <p:cNvSpPr/>
              <p:nvPr/>
            </p:nvSpPr>
            <p:spPr>
              <a:xfrm>
                <a:off x="8326388" y="3117449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E43CB773-A80C-49F6-AFB0-E19D6F75EB7D}"/>
                  </a:ext>
                </a:extLst>
              </p:cNvPr>
              <p:cNvSpPr/>
              <p:nvPr/>
            </p:nvSpPr>
            <p:spPr>
              <a:xfrm>
                <a:off x="7864711" y="2919383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7E80978C-9D63-4400-B8E8-5C3C9D642FC9}"/>
                  </a:ext>
                </a:extLst>
              </p:cNvPr>
              <p:cNvSpPr/>
              <p:nvPr/>
            </p:nvSpPr>
            <p:spPr>
              <a:xfrm>
                <a:off x="7389040" y="2976645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C4710FA9-6A25-47E8-A317-E47B3D3420FA}"/>
                  </a:ext>
                </a:extLst>
              </p:cNvPr>
              <p:cNvSpPr/>
              <p:nvPr/>
            </p:nvSpPr>
            <p:spPr>
              <a:xfrm>
                <a:off x="7458273" y="3406669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id="{2312C2AC-29C5-4DD2-B495-D67D92B6B7F4}"/>
                  </a:ext>
                </a:extLst>
              </p:cNvPr>
              <p:cNvSpPr/>
              <p:nvPr/>
            </p:nvSpPr>
            <p:spPr>
              <a:xfrm>
                <a:off x="6802562" y="2865383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9BC4ACD7-E1F8-4C80-8325-FF44CF7BA31D}"/>
                  </a:ext>
                </a:extLst>
              </p:cNvPr>
              <p:cNvSpPr/>
              <p:nvPr/>
            </p:nvSpPr>
            <p:spPr>
              <a:xfrm>
                <a:off x="5944521" y="2820004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A639E96E-8CB8-4AB5-8D22-36D099102AF6}"/>
                  </a:ext>
                </a:extLst>
              </p:cNvPr>
              <p:cNvSpPr/>
              <p:nvPr/>
            </p:nvSpPr>
            <p:spPr>
              <a:xfrm>
                <a:off x="6303372" y="2938977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59" name="Oval 358">
                <a:extLst>
                  <a:ext uri="{FF2B5EF4-FFF2-40B4-BE49-F238E27FC236}">
                    <a16:creationId xmlns:a16="http://schemas.microsoft.com/office/drawing/2014/main" id="{BCC393DF-F535-4FB0-A01B-E4CFDE81C8F9}"/>
                  </a:ext>
                </a:extLst>
              </p:cNvPr>
              <p:cNvSpPr/>
              <p:nvPr/>
            </p:nvSpPr>
            <p:spPr>
              <a:xfrm>
                <a:off x="7297692" y="4047375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id="{BFD46CAE-BCDF-4829-BCD6-568C4FAFE843}"/>
                  </a:ext>
                </a:extLst>
              </p:cNvPr>
              <p:cNvSpPr/>
              <p:nvPr/>
            </p:nvSpPr>
            <p:spPr>
              <a:xfrm>
                <a:off x="6909225" y="3208636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id="{23411102-E072-45C0-9AF8-B3C566C9EB2A}"/>
                  </a:ext>
                </a:extLst>
              </p:cNvPr>
              <p:cNvSpPr/>
              <p:nvPr/>
            </p:nvSpPr>
            <p:spPr>
              <a:xfrm>
                <a:off x="6566213" y="3356943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62" name="Oval 361">
                <a:extLst>
                  <a:ext uri="{FF2B5EF4-FFF2-40B4-BE49-F238E27FC236}">
                    <a16:creationId xmlns:a16="http://schemas.microsoft.com/office/drawing/2014/main" id="{00D068BA-2C99-4DF1-ACBE-7A15CB5B2A50}"/>
                  </a:ext>
                </a:extLst>
              </p:cNvPr>
              <p:cNvSpPr/>
              <p:nvPr/>
            </p:nvSpPr>
            <p:spPr>
              <a:xfrm>
                <a:off x="6036085" y="3333999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63" name="Oval 362">
                <a:extLst>
                  <a:ext uri="{FF2B5EF4-FFF2-40B4-BE49-F238E27FC236}">
                    <a16:creationId xmlns:a16="http://schemas.microsoft.com/office/drawing/2014/main" id="{66D968F5-A009-4655-B907-BDBCA7D4E94C}"/>
                  </a:ext>
                </a:extLst>
              </p:cNvPr>
              <p:cNvSpPr/>
              <p:nvPr/>
            </p:nvSpPr>
            <p:spPr>
              <a:xfrm>
                <a:off x="5595139" y="309457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906112CB-EB94-4DC9-B34B-AF70BF4D5811}"/>
                  </a:ext>
                </a:extLst>
              </p:cNvPr>
              <p:cNvSpPr/>
              <p:nvPr/>
            </p:nvSpPr>
            <p:spPr>
              <a:xfrm>
                <a:off x="5612926" y="3357047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id="{06865156-DFCD-4BA5-B2EF-6ACD02751D4F}"/>
                  </a:ext>
                </a:extLst>
              </p:cNvPr>
              <p:cNvSpPr/>
              <p:nvPr/>
            </p:nvSpPr>
            <p:spPr>
              <a:xfrm>
                <a:off x="5590296" y="372309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28697337-B7D6-42B5-9E68-B56CC80F4529}"/>
                  </a:ext>
                </a:extLst>
              </p:cNvPr>
              <p:cNvSpPr/>
              <p:nvPr/>
            </p:nvSpPr>
            <p:spPr>
              <a:xfrm>
                <a:off x="5903383" y="3711567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50165629-4059-4E97-97DF-64312F993CB5}"/>
                  </a:ext>
                </a:extLst>
              </p:cNvPr>
              <p:cNvSpPr/>
              <p:nvPr/>
            </p:nvSpPr>
            <p:spPr>
              <a:xfrm>
                <a:off x="6324670" y="389907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7DDBA0BB-6938-4676-94EE-B8AA226B9CD5}"/>
                  </a:ext>
                </a:extLst>
              </p:cNvPr>
              <p:cNvSpPr/>
              <p:nvPr/>
            </p:nvSpPr>
            <p:spPr>
              <a:xfrm>
                <a:off x="6859564" y="3734434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7587F968-52A4-4A20-9718-3B366CA01B18}"/>
                  </a:ext>
                </a:extLst>
              </p:cNvPr>
              <p:cNvSpPr/>
              <p:nvPr/>
            </p:nvSpPr>
            <p:spPr>
              <a:xfrm>
                <a:off x="6672257" y="4206647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F847EDF0-E48F-46D1-A521-1D062AC4E741}"/>
                  </a:ext>
                </a:extLst>
              </p:cNvPr>
              <p:cNvSpPr/>
              <p:nvPr/>
            </p:nvSpPr>
            <p:spPr>
              <a:xfrm>
                <a:off x="8352803" y="413481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FE52D18D-3460-4DC4-94EA-53E9BEC1BB57}"/>
                  </a:ext>
                </a:extLst>
              </p:cNvPr>
              <p:cNvSpPr/>
              <p:nvPr/>
            </p:nvSpPr>
            <p:spPr>
              <a:xfrm>
                <a:off x="7637824" y="4767967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34DFB962-3397-412A-BCD5-0E83A994D03B}"/>
                  </a:ext>
                </a:extLst>
              </p:cNvPr>
              <p:cNvSpPr/>
              <p:nvPr/>
            </p:nvSpPr>
            <p:spPr>
              <a:xfrm>
                <a:off x="8112073" y="4621297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14F73040-FD7F-484C-81D0-28C8CE25CCAC}"/>
                  </a:ext>
                </a:extLst>
              </p:cNvPr>
              <p:cNvSpPr/>
              <p:nvPr/>
            </p:nvSpPr>
            <p:spPr>
              <a:xfrm>
                <a:off x="7205806" y="4729297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AF015B3F-5785-4B57-87F3-910623E5E13D}"/>
                  </a:ext>
                </a:extLst>
              </p:cNvPr>
              <p:cNvSpPr/>
              <p:nvPr/>
            </p:nvSpPr>
            <p:spPr>
              <a:xfrm>
                <a:off x="7232823" y="51254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DC0E88FC-26A7-401F-970D-34AE8E696163}"/>
                  </a:ext>
                </a:extLst>
              </p:cNvPr>
              <p:cNvSpPr/>
              <p:nvPr/>
            </p:nvSpPr>
            <p:spPr>
              <a:xfrm>
                <a:off x="8311459" y="4875967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FCDCCE47-5B49-4EBC-A490-44B88D8D81A8}"/>
                  </a:ext>
                </a:extLst>
              </p:cNvPr>
              <p:cNvSpPr/>
              <p:nvPr/>
            </p:nvSpPr>
            <p:spPr>
              <a:xfrm>
                <a:off x="7918711" y="525249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4F8543E9-CFA4-401F-A430-CD1B5882C795}"/>
                  </a:ext>
                </a:extLst>
              </p:cNvPr>
              <p:cNvSpPr/>
              <p:nvPr/>
            </p:nvSpPr>
            <p:spPr>
              <a:xfrm>
                <a:off x="6457755" y="4977566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id="{495D3554-13B3-4DA3-A7CE-3669F74E41F8}"/>
                  </a:ext>
                </a:extLst>
              </p:cNvPr>
              <p:cNvSpPr/>
              <p:nvPr/>
            </p:nvSpPr>
            <p:spPr>
              <a:xfrm>
                <a:off x="6143224" y="4519785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0E407A27-05B6-47DE-B744-E24F4ED8D975}"/>
                  </a:ext>
                </a:extLst>
              </p:cNvPr>
              <p:cNvSpPr/>
              <p:nvPr/>
            </p:nvSpPr>
            <p:spPr>
              <a:xfrm>
                <a:off x="5836521" y="4982438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675C616F-43CA-4969-8188-B7BB546E2E18}"/>
                  </a:ext>
                </a:extLst>
              </p:cNvPr>
              <p:cNvSpPr/>
              <p:nvPr/>
            </p:nvSpPr>
            <p:spPr>
              <a:xfrm>
                <a:off x="5612926" y="424118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2F758AEB-FF6D-427B-9B41-5380AFD0A7F1}"/>
                  </a:ext>
                </a:extLst>
              </p:cNvPr>
              <p:cNvSpPr/>
              <p:nvPr/>
            </p:nvSpPr>
            <p:spPr>
              <a:xfrm>
                <a:off x="5564682" y="5104996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4AD73C89-AAA1-4C24-86FB-771BDBEAFC01}"/>
                  </a:ext>
                </a:extLst>
              </p:cNvPr>
              <p:cNvSpPr/>
              <p:nvPr/>
            </p:nvSpPr>
            <p:spPr>
              <a:xfrm>
                <a:off x="5969200" y="5293183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1945B3E6-8AFB-4098-AC07-A3D98AFB7D37}"/>
                  </a:ext>
                </a:extLst>
              </p:cNvPr>
              <p:cNvSpPr/>
              <p:nvPr/>
            </p:nvSpPr>
            <p:spPr>
              <a:xfrm>
                <a:off x="6972415" y="5216267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22E628E7-8ED5-4D41-81E0-E2D6472B170D}"/>
                </a:ext>
              </a:extLst>
            </p:cNvPr>
            <p:cNvSpPr/>
            <p:nvPr/>
          </p:nvSpPr>
          <p:spPr>
            <a:xfrm>
              <a:off x="8431814" y="4569123"/>
              <a:ext cx="108000" cy="108000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D8DA63A-B16D-46E5-8AFA-00700B7F7635}"/>
              </a:ext>
            </a:extLst>
          </p:cNvPr>
          <p:cNvGrpSpPr/>
          <p:nvPr/>
        </p:nvGrpSpPr>
        <p:grpSpPr>
          <a:xfrm>
            <a:off x="1153856" y="3281979"/>
            <a:ext cx="2363158" cy="2321393"/>
            <a:chOff x="1390704" y="2484402"/>
            <a:chExt cx="2363158" cy="2321393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8CDA1F6-5CB9-42BD-95A9-E4D307F642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3526" y="2576023"/>
              <a:ext cx="454059" cy="962602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8C0F2FF-956D-48B5-A13D-9C18A9CF637C}"/>
                </a:ext>
              </a:extLst>
            </p:cNvPr>
            <p:cNvCxnSpPr>
              <a:cxnSpLocks/>
            </p:cNvCxnSpPr>
            <p:nvPr/>
          </p:nvCxnSpPr>
          <p:spPr>
            <a:xfrm>
              <a:off x="1917585" y="2576022"/>
              <a:ext cx="360466" cy="164868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624C55B-5868-4752-BCBE-B663F69B96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051" y="2526604"/>
              <a:ext cx="143935" cy="214554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D06774B-8555-4E75-BF97-FC4453F69971}"/>
                </a:ext>
              </a:extLst>
            </p:cNvPr>
            <p:cNvCxnSpPr>
              <a:cxnSpLocks/>
            </p:cNvCxnSpPr>
            <p:nvPr/>
          </p:nvCxnSpPr>
          <p:spPr>
            <a:xfrm>
              <a:off x="2270699" y="2741158"/>
              <a:ext cx="412899" cy="238010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78E75A6-D0CB-4D16-9E87-7E844B657635}"/>
                </a:ext>
              </a:extLst>
            </p:cNvPr>
            <p:cNvCxnSpPr>
              <a:cxnSpLocks/>
            </p:cNvCxnSpPr>
            <p:nvPr/>
          </p:nvCxnSpPr>
          <p:spPr>
            <a:xfrm>
              <a:off x="1397954" y="4453283"/>
              <a:ext cx="201453" cy="32452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6BCCBF9-6CEC-47E2-8221-22FCBF8B55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6097" y="4485737"/>
              <a:ext cx="161318" cy="297560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01DBEB1-7C52-47A1-B2FA-6002D94332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7415" y="3764466"/>
              <a:ext cx="323582" cy="730822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B4EE10E-5FDF-454D-A9C9-EB4A4F2884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70554" y="3545559"/>
              <a:ext cx="440445" cy="211974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879D88C-9F99-4627-A273-3F9E101D7A3D}"/>
                </a:ext>
              </a:extLst>
            </p:cNvPr>
            <p:cNvCxnSpPr>
              <a:cxnSpLocks/>
            </p:cNvCxnSpPr>
            <p:nvPr/>
          </p:nvCxnSpPr>
          <p:spPr>
            <a:xfrm>
              <a:off x="1910997" y="3755821"/>
              <a:ext cx="619386" cy="98900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6CDD1FA-FAA1-48F2-9200-872D6F3B6D70}"/>
                </a:ext>
              </a:extLst>
            </p:cNvPr>
            <p:cNvCxnSpPr/>
            <p:nvPr/>
          </p:nvCxnSpPr>
          <p:spPr>
            <a:xfrm flipH="1">
              <a:off x="2350151" y="3852938"/>
              <a:ext cx="180233" cy="752907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6EBEA3A-DED8-4DB6-9871-B9922AB2EC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2018" y="4485736"/>
              <a:ext cx="748133" cy="119841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B738453-842B-43EA-8170-DD2BCC264ADB}"/>
                </a:ext>
              </a:extLst>
            </p:cNvPr>
            <p:cNvCxnSpPr/>
            <p:nvPr/>
          </p:nvCxnSpPr>
          <p:spPr>
            <a:xfrm flipV="1">
              <a:off x="2530384" y="2967821"/>
              <a:ext cx="156861" cy="886900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1445079-9445-400A-A354-138DF0FEC8F8}"/>
                </a:ext>
              </a:extLst>
            </p:cNvPr>
            <p:cNvCxnSpPr/>
            <p:nvPr/>
          </p:nvCxnSpPr>
          <p:spPr>
            <a:xfrm>
              <a:off x="2683598" y="2979168"/>
              <a:ext cx="450682" cy="158825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6280D30-3FDE-4DAB-8798-57A26AED6173}"/>
                </a:ext>
              </a:extLst>
            </p:cNvPr>
            <p:cNvCxnSpPr/>
            <p:nvPr/>
          </p:nvCxnSpPr>
          <p:spPr>
            <a:xfrm flipH="1">
              <a:off x="2980145" y="3137993"/>
              <a:ext cx="154135" cy="828910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A566DBF-084B-4625-87F3-E9BB04AFAB19}"/>
                </a:ext>
              </a:extLst>
            </p:cNvPr>
            <p:cNvCxnSpPr/>
            <p:nvPr/>
          </p:nvCxnSpPr>
          <p:spPr>
            <a:xfrm flipH="1" flipV="1">
              <a:off x="2530384" y="3848584"/>
              <a:ext cx="449761" cy="120734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84B763E-D3C3-4ED7-88FB-222096D9A0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5923" y="3974300"/>
              <a:ext cx="111935" cy="702270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905B7DC-EE4E-4411-B5FE-6DC77CF0EB35}"/>
                </a:ext>
              </a:extLst>
            </p:cNvPr>
            <p:cNvCxnSpPr/>
            <p:nvPr/>
          </p:nvCxnSpPr>
          <p:spPr>
            <a:xfrm flipH="1" flipV="1">
              <a:off x="2364770" y="4623069"/>
              <a:ext cx="499498" cy="53501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9B7C736-4A59-416D-9D28-FB5229648D1B}"/>
                </a:ext>
              </a:extLst>
            </p:cNvPr>
            <p:cNvCxnSpPr/>
            <p:nvPr/>
          </p:nvCxnSpPr>
          <p:spPr>
            <a:xfrm>
              <a:off x="2977859" y="3966903"/>
              <a:ext cx="483479" cy="79306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FD81773-6DE3-4DAF-BCBB-F82AD39ECE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1337" y="3229988"/>
              <a:ext cx="100921" cy="816221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E0BAD64-8F44-4AF9-9ADC-23ED1B311FC8}"/>
                </a:ext>
              </a:extLst>
            </p:cNvPr>
            <p:cNvCxnSpPr/>
            <p:nvPr/>
          </p:nvCxnSpPr>
          <p:spPr>
            <a:xfrm flipH="1" flipV="1">
              <a:off x="3134280" y="3137993"/>
              <a:ext cx="427978" cy="91995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B38DCB-69E0-49C6-886D-D9E45A7A19CA}"/>
                </a:ext>
              </a:extLst>
            </p:cNvPr>
            <p:cNvCxnSpPr/>
            <p:nvPr/>
          </p:nvCxnSpPr>
          <p:spPr>
            <a:xfrm flipV="1">
              <a:off x="3562258" y="2518716"/>
              <a:ext cx="153494" cy="711272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B9E403B-32A2-4E8C-B973-6350C3739F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3360" y="2552459"/>
              <a:ext cx="139713" cy="585534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3311A99-2C6A-4D4E-9513-61E14AC0BBFE}"/>
                </a:ext>
              </a:extLst>
            </p:cNvPr>
            <p:cNvCxnSpPr>
              <a:cxnSpLocks/>
            </p:cNvCxnSpPr>
            <p:nvPr/>
          </p:nvCxnSpPr>
          <p:spPr>
            <a:xfrm>
              <a:off x="3562258" y="3229988"/>
              <a:ext cx="191604" cy="19576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A9DCEDB-B6DD-4FFA-A823-674ED848A6D2}"/>
                </a:ext>
              </a:extLst>
            </p:cNvPr>
            <p:cNvCxnSpPr>
              <a:cxnSpLocks/>
            </p:cNvCxnSpPr>
            <p:nvPr/>
          </p:nvCxnSpPr>
          <p:spPr>
            <a:xfrm>
              <a:off x="3461337" y="4046210"/>
              <a:ext cx="246307" cy="12687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E3EC104-EA1C-4FF7-9483-87C0B7B180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1850" y="4600608"/>
              <a:ext cx="54723" cy="199373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3BA8211-8C72-450F-A2AF-84BC9B7DCD0E}"/>
                </a:ext>
              </a:extLst>
            </p:cNvPr>
            <p:cNvCxnSpPr/>
            <p:nvPr/>
          </p:nvCxnSpPr>
          <p:spPr>
            <a:xfrm>
              <a:off x="2864268" y="4667778"/>
              <a:ext cx="517431" cy="83769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FE21486-223A-4A31-A5AA-3E043D16FB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6097" y="2882188"/>
              <a:ext cx="237736" cy="212384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B0E44DC-C736-4599-A7CB-3948F0872F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3598" y="2541054"/>
              <a:ext cx="166054" cy="444985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072EA712-417D-4A0E-987B-DF7D0E110E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8269" y="4047375"/>
              <a:ext cx="67329" cy="704173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1AB8A439-FF68-4031-84EF-E2F5A196C8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07331" y="4060563"/>
              <a:ext cx="25052" cy="707404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C4C664A-51D3-41A4-8E35-58875FD6AE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79357" y="4751547"/>
              <a:ext cx="353026" cy="16420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D960D6B1-5759-4ADE-ACB2-33FA9E9BD4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14143" y="4787575"/>
              <a:ext cx="892566" cy="18220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50EE223-4406-4683-AEB4-47950866B1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5788" y="4688366"/>
              <a:ext cx="608480" cy="113882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1D272605-0D9D-489E-8028-B24056654C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5530" y="3251230"/>
              <a:ext cx="44236" cy="816590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E36A11EA-1AB9-4B93-8BD7-06B1BB3AAE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30748" y="2484402"/>
              <a:ext cx="23114" cy="755374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4B22540-DED4-4265-B414-E7136E7ABF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2551" y="2518716"/>
              <a:ext cx="432641" cy="30851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2C2BE8B-8231-43E9-A055-DA26D172B4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49652" y="2541054"/>
              <a:ext cx="412899" cy="5207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7FA55C19-2D8A-4BC9-96C4-293BB378F3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00784" y="2518716"/>
              <a:ext cx="442092" cy="2233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32E7F12F-3010-4777-B1DC-B068D1DB5A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3422" y="2531872"/>
              <a:ext cx="518564" cy="40604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D44AD90-8DA7-426D-834A-0B051628DD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4540" y="2566236"/>
              <a:ext cx="488882" cy="30776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1FFC309D-0A59-450A-8906-D8244F0E4B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10696" y="2874004"/>
              <a:ext cx="52830" cy="661866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BA4346F3-7C9F-4419-AFE6-C721878C3B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7954" y="3550692"/>
              <a:ext cx="72600" cy="91330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0F2C0EBE-A4F5-43DA-BE3C-06297B6D2B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0704" y="4453284"/>
              <a:ext cx="23439" cy="343401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Content Placeholder 2">
            <a:extLst>
              <a:ext uri="{FF2B5EF4-FFF2-40B4-BE49-F238E27FC236}">
                <a16:creationId xmlns:a16="http://schemas.microsoft.com/office/drawing/2014/main" id="{FC5ECD48-EE45-4D05-A66B-6CD3E1C95BF5}"/>
              </a:ext>
            </a:extLst>
          </p:cNvPr>
          <p:cNvSpPr txBox="1">
            <a:spLocks/>
          </p:cNvSpPr>
          <p:nvPr/>
        </p:nvSpPr>
        <p:spPr>
          <a:xfrm>
            <a:off x="4615071" y="5677134"/>
            <a:ext cx="1958872" cy="762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GB" sz="2000" dirty="0"/>
              <a:t>Triangulating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GB" sz="2000" dirty="0"/>
              <a:t>random points</a:t>
            </a:r>
          </a:p>
        </p:txBody>
      </p:sp>
      <p:sp>
        <p:nvSpPr>
          <p:cNvPr id="241" name="Content Placeholder 2">
            <a:extLst>
              <a:ext uri="{FF2B5EF4-FFF2-40B4-BE49-F238E27FC236}">
                <a16:creationId xmlns:a16="http://schemas.microsoft.com/office/drawing/2014/main" id="{E554E261-2AD2-434D-830A-54737AA2A051}"/>
              </a:ext>
            </a:extLst>
          </p:cNvPr>
          <p:cNvSpPr txBox="1">
            <a:spLocks/>
          </p:cNvSpPr>
          <p:nvPr/>
        </p:nvSpPr>
        <p:spPr>
          <a:xfrm>
            <a:off x="6842381" y="3609272"/>
            <a:ext cx="2401289" cy="1093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Obstacles – Regions with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no / less mobility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4581D28-BF6D-4CE5-8B9F-E99EEA4F9E42}"/>
              </a:ext>
            </a:extLst>
          </p:cNvPr>
          <p:cNvSpPr/>
          <p:nvPr/>
        </p:nvSpPr>
        <p:spPr>
          <a:xfrm>
            <a:off x="5288183" y="4419284"/>
            <a:ext cx="731520" cy="571500"/>
          </a:xfrm>
          <a:custGeom>
            <a:avLst/>
            <a:gdLst>
              <a:gd name="connsiteX0" fmla="*/ 236220 w 731520"/>
              <a:gd name="connsiteY0" fmla="*/ 0 h 571500"/>
              <a:gd name="connsiteX1" fmla="*/ 236220 w 731520"/>
              <a:gd name="connsiteY1" fmla="*/ 0 h 571500"/>
              <a:gd name="connsiteX2" fmla="*/ 213360 w 731520"/>
              <a:gd name="connsiteY2" fmla="*/ 60960 h 571500"/>
              <a:gd name="connsiteX3" fmla="*/ 167640 w 731520"/>
              <a:gd name="connsiteY3" fmla="*/ 121920 h 571500"/>
              <a:gd name="connsiteX4" fmla="*/ 144780 w 731520"/>
              <a:gd name="connsiteY4" fmla="*/ 175260 h 571500"/>
              <a:gd name="connsiteX5" fmla="*/ 106680 w 731520"/>
              <a:gd name="connsiteY5" fmla="*/ 243840 h 571500"/>
              <a:gd name="connsiteX6" fmla="*/ 83820 w 731520"/>
              <a:gd name="connsiteY6" fmla="*/ 266700 h 571500"/>
              <a:gd name="connsiteX7" fmla="*/ 30480 w 731520"/>
              <a:gd name="connsiteY7" fmla="*/ 312420 h 571500"/>
              <a:gd name="connsiteX8" fmla="*/ 22860 w 731520"/>
              <a:gd name="connsiteY8" fmla="*/ 335280 h 571500"/>
              <a:gd name="connsiteX9" fmla="*/ 0 w 731520"/>
              <a:gd name="connsiteY9" fmla="*/ 350520 h 571500"/>
              <a:gd name="connsiteX10" fmla="*/ 22860 w 731520"/>
              <a:gd name="connsiteY10" fmla="*/ 358140 h 571500"/>
              <a:gd name="connsiteX11" fmla="*/ 129540 w 731520"/>
              <a:gd name="connsiteY11" fmla="*/ 373380 h 571500"/>
              <a:gd name="connsiteX12" fmla="*/ 205740 w 731520"/>
              <a:gd name="connsiteY12" fmla="*/ 388620 h 571500"/>
              <a:gd name="connsiteX13" fmla="*/ 228600 w 731520"/>
              <a:gd name="connsiteY13" fmla="*/ 403860 h 571500"/>
              <a:gd name="connsiteX14" fmla="*/ 251460 w 731520"/>
              <a:gd name="connsiteY14" fmla="*/ 434340 h 571500"/>
              <a:gd name="connsiteX15" fmla="*/ 281940 w 731520"/>
              <a:gd name="connsiteY15" fmla="*/ 441960 h 571500"/>
              <a:gd name="connsiteX16" fmla="*/ 304800 w 731520"/>
              <a:gd name="connsiteY16" fmla="*/ 472440 h 571500"/>
              <a:gd name="connsiteX17" fmla="*/ 358140 w 731520"/>
              <a:gd name="connsiteY17" fmla="*/ 495300 h 571500"/>
              <a:gd name="connsiteX18" fmla="*/ 411480 w 731520"/>
              <a:gd name="connsiteY18" fmla="*/ 518160 h 571500"/>
              <a:gd name="connsiteX19" fmla="*/ 457200 w 731520"/>
              <a:gd name="connsiteY19" fmla="*/ 548640 h 571500"/>
              <a:gd name="connsiteX20" fmla="*/ 480060 w 731520"/>
              <a:gd name="connsiteY20" fmla="*/ 563880 h 571500"/>
              <a:gd name="connsiteX21" fmla="*/ 502920 w 731520"/>
              <a:gd name="connsiteY21" fmla="*/ 571500 h 571500"/>
              <a:gd name="connsiteX22" fmla="*/ 571500 w 731520"/>
              <a:gd name="connsiteY22" fmla="*/ 556260 h 571500"/>
              <a:gd name="connsiteX23" fmla="*/ 586740 w 731520"/>
              <a:gd name="connsiteY23" fmla="*/ 533400 h 571500"/>
              <a:gd name="connsiteX24" fmla="*/ 609600 w 731520"/>
              <a:gd name="connsiteY24" fmla="*/ 502920 h 571500"/>
              <a:gd name="connsiteX25" fmla="*/ 640080 w 731520"/>
              <a:gd name="connsiteY25" fmla="*/ 480060 h 571500"/>
              <a:gd name="connsiteX26" fmla="*/ 655320 w 731520"/>
              <a:gd name="connsiteY26" fmla="*/ 457200 h 571500"/>
              <a:gd name="connsiteX27" fmla="*/ 678180 w 731520"/>
              <a:gd name="connsiteY27" fmla="*/ 441960 h 571500"/>
              <a:gd name="connsiteX28" fmla="*/ 701040 w 731520"/>
              <a:gd name="connsiteY28" fmla="*/ 411480 h 571500"/>
              <a:gd name="connsiteX29" fmla="*/ 731520 w 731520"/>
              <a:gd name="connsiteY29" fmla="*/ 365760 h 571500"/>
              <a:gd name="connsiteX30" fmla="*/ 723900 w 731520"/>
              <a:gd name="connsiteY30" fmla="*/ 236220 h 571500"/>
              <a:gd name="connsiteX31" fmla="*/ 685800 w 731520"/>
              <a:gd name="connsiteY31" fmla="*/ 198120 h 571500"/>
              <a:gd name="connsiteX32" fmla="*/ 403860 w 731520"/>
              <a:gd name="connsiteY32" fmla="*/ 190500 h 571500"/>
              <a:gd name="connsiteX33" fmla="*/ 335280 w 731520"/>
              <a:gd name="connsiteY33" fmla="*/ 152400 h 571500"/>
              <a:gd name="connsiteX34" fmla="*/ 304800 w 731520"/>
              <a:gd name="connsiteY34" fmla="*/ 106680 h 571500"/>
              <a:gd name="connsiteX35" fmla="*/ 289560 w 731520"/>
              <a:gd name="connsiteY35" fmla="*/ 53340 h 571500"/>
              <a:gd name="connsiteX36" fmla="*/ 243840 w 731520"/>
              <a:gd name="connsiteY36" fmla="*/ 30480 h 571500"/>
              <a:gd name="connsiteX37" fmla="*/ 236220 w 731520"/>
              <a:gd name="connsiteY37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31520" h="571500">
                <a:moveTo>
                  <a:pt x="236220" y="0"/>
                </a:moveTo>
                <a:lnTo>
                  <a:pt x="236220" y="0"/>
                </a:lnTo>
                <a:cubicBezTo>
                  <a:pt x="228600" y="20320"/>
                  <a:pt x="222340" y="41203"/>
                  <a:pt x="213360" y="60960"/>
                </a:cubicBezTo>
                <a:cubicBezTo>
                  <a:pt x="206975" y="75006"/>
                  <a:pt x="172093" y="116354"/>
                  <a:pt x="167640" y="121920"/>
                </a:cubicBezTo>
                <a:cubicBezTo>
                  <a:pt x="151781" y="185355"/>
                  <a:pt x="171092" y="122637"/>
                  <a:pt x="144780" y="175260"/>
                </a:cubicBezTo>
                <a:cubicBezTo>
                  <a:pt x="125616" y="213588"/>
                  <a:pt x="154732" y="195788"/>
                  <a:pt x="106680" y="243840"/>
                </a:cubicBezTo>
                <a:cubicBezTo>
                  <a:pt x="99060" y="251460"/>
                  <a:pt x="90833" y="258518"/>
                  <a:pt x="83820" y="266700"/>
                </a:cubicBezTo>
                <a:cubicBezTo>
                  <a:pt x="46726" y="309977"/>
                  <a:pt x="78955" y="288183"/>
                  <a:pt x="30480" y="312420"/>
                </a:cubicBezTo>
                <a:cubicBezTo>
                  <a:pt x="27940" y="320040"/>
                  <a:pt x="27878" y="329008"/>
                  <a:pt x="22860" y="335280"/>
                </a:cubicBezTo>
                <a:cubicBezTo>
                  <a:pt x="17139" y="342431"/>
                  <a:pt x="0" y="341362"/>
                  <a:pt x="0" y="350520"/>
                </a:cubicBezTo>
                <a:cubicBezTo>
                  <a:pt x="0" y="358552"/>
                  <a:pt x="14950" y="356744"/>
                  <a:pt x="22860" y="358140"/>
                </a:cubicBezTo>
                <a:cubicBezTo>
                  <a:pt x="58234" y="364383"/>
                  <a:pt x="94108" y="367475"/>
                  <a:pt x="129540" y="373380"/>
                </a:cubicBezTo>
                <a:cubicBezTo>
                  <a:pt x="155091" y="377638"/>
                  <a:pt x="205740" y="388620"/>
                  <a:pt x="205740" y="388620"/>
                </a:cubicBezTo>
                <a:cubicBezTo>
                  <a:pt x="213360" y="393700"/>
                  <a:pt x="222124" y="397384"/>
                  <a:pt x="228600" y="403860"/>
                </a:cubicBezTo>
                <a:cubicBezTo>
                  <a:pt x="237580" y="412840"/>
                  <a:pt x="241126" y="426958"/>
                  <a:pt x="251460" y="434340"/>
                </a:cubicBezTo>
                <a:cubicBezTo>
                  <a:pt x="259982" y="440427"/>
                  <a:pt x="271780" y="439420"/>
                  <a:pt x="281940" y="441960"/>
                </a:cubicBezTo>
                <a:cubicBezTo>
                  <a:pt x="289560" y="452120"/>
                  <a:pt x="295157" y="464175"/>
                  <a:pt x="304800" y="472440"/>
                </a:cubicBezTo>
                <a:cubicBezTo>
                  <a:pt x="326999" y="491468"/>
                  <a:pt x="335439" y="483950"/>
                  <a:pt x="358140" y="495300"/>
                </a:cubicBezTo>
                <a:cubicBezTo>
                  <a:pt x="410763" y="521612"/>
                  <a:pt x="348045" y="502301"/>
                  <a:pt x="411480" y="518160"/>
                </a:cubicBezTo>
                <a:lnTo>
                  <a:pt x="457200" y="548640"/>
                </a:lnTo>
                <a:cubicBezTo>
                  <a:pt x="464820" y="553720"/>
                  <a:pt x="471372" y="560984"/>
                  <a:pt x="480060" y="563880"/>
                </a:cubicBezTo>
                <a:lnTo>
                  <a:pt x="502920" y="571500"/>
                </a:lnTo>
                <a:cubicBezTo>
                  <a:pt x="525780" y="566420"/>
                  <a:pt x="550181" y="565950"/>
                  <a:pt x="571500" y="556260"/>
                </a:cubicBezTo>
                <a:cubicBezTo>
                  <a:pt x="579837" y="552470"/>
                  <a:pt x="581417" y="540852"/>
                  <a:pt x="586740" y="533400"/>
                </a:cubicBezTo>
                <a:cubicBezTo>
                  <a:pt x="594122" y="523066"/>
                  <a:pt x="600620" y="511900"/>
                  <a:pt x="609600" y="502920"/>
                </a:cubicBezTo>
                <a:cubicBezTo>
                  <a:pt x="618580" y="493940"/>
                  <a:pt x="631100" y="489040"/>
                  <a:pt x="640080" y="480060"/>
                </a:cubicBezTo>
                <a:cubicBezTo>
                  <a:pt x="646556" y="473584"/>
                  <a:pt x="648844" y="463676"/>
                  <a:pt x="655320" y="457200"/>
                </a:cubicBezTo>
                <a:cubicBezTo>
                  <a:pt x="661796" y="450724"/>
                  <a:pt x="671704" y="448436"/>
                  <a:pt x="678180" y="441960"/>
                </a:cubicBezTo>
                <a:cubicBezTo>
                  <a:pt x="687160" y="432980"/>
                  <a:pt x="693757" y="421884"/>
                  <a:pt x="701040" y="411480"/>
                </a:cubicBezTo>
                <a:cubicBezTo>
                  <a:pt x="711544" y="396475"/>
                  <a:pt x="731520" y="365760"/>
                  <a:pt x="731520" y="365760"/>
                </a:cubicBezTo>
                <a:cubicBezTo>
                  <a:pt x="728980" y="322580"/>
                  <a:pt x="730316" y="278996"/>
                  <a:pt x="723900" y="236220"/>
                </a:cubicBezTo>
                <a:cubicBezTo>
                  <a:pt x="722243" y="225174"/>
                  <a:pt x="697617" y="199006"/>
                  <a:pt x="685800" y="198120"/>
                </a:cubicBezTo>
                <a:cubicBezTo>
                  <a:pt x="592049" y="191089"/>
                  <a:pt x="497840" y="193040"/>
                  <a:pt x="403860" y="190500"/>
                </a:cubicBezTo>
                <a:cubicBezTo>
                  <a:pt x="351457" y="155565"/>
                  <a:pt x="375516" y="165812"/>
                  <a:pt x="335280" y="152400"/>
                </a:cubicBezTo>
                <a:cubicBezTo>
                  <a:pt x="325120" y="137160"/>
                  <a:pt x="309242" y="124449"/>
                  <a:pt x="304800" y="106680"/>
                </a:cubicBezTo>
                <a:cubicBezTo>
                  <a:pt x="304302" y="104689"/>
                  <a:pt x="293535" y="58309"/>
                  <a:pt x="289560" y="53340"/>
                </a:cubicBezTo>
                <a:cubicBezTo>
                  <a:pt x="278817" y="39911"/>
                  <a:pt x="258899" y="35500"/>
                  <a:pt x="243840" y="30480"/>
                </a:cubicBezTo>
                <a:lnTo>
                  <a:pt x="23622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8" name="Content Placeholder 2">
            <a:extLst>
              <a:ext uri="{FF2B5EF4-FFF2-40B4-BE49-F238E27FC236}">
                <a16:creationId xmlns:a16="http://schemas.microsoft.com/office/drawing/2014/main" id="{7976D3A6-D2D2-4559-A87F-ED6A3DC93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8385"/>
            <a:ext cx="7886700" cy="1844897"/>
          </a:xfrm>
        </p:spPr>
        <p:txBody>
          <a:bodyPr>
            <a:noAutofit/>
          </a:bodyPr>
          <a:lstStyle/>
          <a:p>
            <a:r>
              <a:rPr lang="en-GB" dirty="0"/>
              <a:t>Road networks naturally discretize the domain</a:t>
            </a:r>
          </a:p>
          <a:p>
            <a:r>
              <a:rPr lang="en-GB" dirty="0"/>
              <a:t>Triangulation on random points creates planar graph</a:t>
            </a:r>
          </a:p>
          <a:p>
            <a:r>
              <a:rPr lang="en-GB" dirty="0"/>
              <a:t>Trajectories are sequence of edges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5394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973"/>
    </mc:Choice>
    <mc:Fallback>
      <p:transition spd="slow" advTm="309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C2E66-E2F7-4032-BE5E-06A9898D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Differential 1-form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7F89BF-3014-48F8-8953-35D4C89F7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8386"/>
                <a:ext cx="7886700" cy="1989178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Differential 1-forms are weights on edge set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of the planar graph – 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GB" sz="2800" b="0" i="1" dirty="0"/>
              </a:p>
              <a:p>
                <a:r>
                  <a:rPr lang="en-GB" dirty="0"/>
                  <a:t>Weights are associated with directed edges so that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7F89BF-3014-48F8-8953-35D4C89F7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8386"/>
                <a:ext cx="7886700" cy="1989178"/>
              </a:xfrm>
              <a:blipFill>
                <a:blip r:embed="rId4"/>
                <a:stretch>
                  <a:fillRect l="-1005" t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58B33-BD48-4E4A-BB0D-9538E4303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7394E8-FDA3-492E-80BD-191C5CF091AD}"/>
              </a:ext>
            </a:extLst>
          </p:cNvPr>
          <p:cNvGrpSpPr/>
          <p:nvPr/>
        </p:nvGrpSpPr>
        <p:grpSpPr>
          <a:xfrm>
            <a:off x="2224927" y="3577494"/>
            <a:ext cx="4694145" cy="1517014"/>
            <a:chOff x="2195406" y="4082335"/>
            <a:chExt cx="4694145" cy="151701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B4B04ED-2B3F-496D-9B8E-27A1ABEA8598}"/>
                </a:ext>
              </a:extLst>
            </p:cNvPr>
            <p:cNvGrpSpPr/>
            <p:nvPr/>
          </p:nvGrpSpPr>
          <p:grpSpPr>
            <a:xfrm>
              <a:off x="2810396" y="4082335"/>
              <a:ext cx="3523208" cy="1517014"/>
              <a:chOff x="1925782" y="3202436"/>
              <a:chExt cx="2297806" cy="94253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8ABA9D8-765E-41B1-BC5F-69D102D9D94C}"/>
                  </a:ext>
                </a:extLst>
              </p:cNvPr>
              <p:cNvSpPr/>
              <p:nvPr/>
            </p:nvSpPr>
            <p:spPr>
              <a:xfrm>
                <a:off x="1925782" y="3564639"/>
                <a:ext cx="180109" cy="1904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CAAFD71-12A0-4B40-A308-1D89CDC014BC}"/>
                  </a:ext>
                </a:extLst>
              </p:cNvPr>
              <p:cNvSpPr/>
              <p:nvPr/>
            </p:nvSpPr>
            <p:spPr>
              <a:xfrm>
                <a:off x="4043479" y="3564639"/>
                <a:ext cx="180109" cy="1904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A92420D-4077-40E9-ADB4-C33A942906BF}"/>
                  </a:ext>
                </a:extLst>
              </p:cNvPr>
              <p:cNvCxnSpPr/>
              <p:nvPr/>
            </p:nvCxnSpPr>
            <p:spPr>
              <a:xfrm>
                <a:off x="2105891" y="3717485"/>
                <a:ext cx="1937588" cy="0"/>
              </a:xfrm>
              <a:prstGeom prst="straightConnector1">
                <a:avLst/>
              </a:prstGeom>
              <a:ln w="38100">
                <a:solidFill>
                  <a:srgbClr val="CC0000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619E67A-F24B-440A-8C14-719244368B42}"/>
                  </a:ext>
                </a:extLst>
              </p:cNvPr>
              <p:cNvCxnSpPr/>
              <p:nvPr/>
            </p:nvCxnSpPr>
            <p:spPr>
              <a:xfrm>
                <a:off x="2105891" y="3599980"/>
                <a:ext cx="1937588" cy="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2B6BC9C5-B1D7-491F-9B9E-3974E46593ED}"/>
                      </a:ext>
                    </a:extLst>
                  </p:cNvPr>
                  <p:cNvSpPr txBox="1"/>
                  <p:nvPr/>
                </p:nvSpPr>
                <p:spPr>
                  <a:xfrm>
                    <a:off x="2384160" y="3202436"/>
                    <a:ext cx="1200277" cy="3250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e>
                          </m:d>
                          <m:r>
                            <a:rPr lang="en-GB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2000" i="1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2B6BC9C5-B1D7-491F-9B9E-3974E46593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4160" y="3202436"/>
                    <a:ext cx="1200277" cy="32508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C40542D2-EBEA-4176-B7EA-2CF43E405259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264" y="3819886"/>
                    <a:ext cx="1375455" cy="3250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80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800" i="1">
                                  <a:solidFill>
                                    <a:srgbClr val="CC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rgbClr val="CC0000"/>
                                  </a:solidFill>
                                  <a:latin typeface="Cambria Math" panose="02040503050406030204" pitchFamily="18" charset="0"/>
                                </a:rPr>
                                <m:t>𝑏𝑎</m:t>
                              </m:r>
                            </m:e>
                          </m:d>
                          <m:r>
                            <a:rPr lang="en-GB" sz="2800" b="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=−1</m:t>
                          </m:r>
                        </m:oMath>
                      </m:oMathPara>
                    </a14:m>
                    <a:endParaRPr lang="en-US" sz="2000" i="1" dirty="0">
                      <a:solidFill>
                        <a:srgbClr val="CC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C40542D2-EBEA-4176-B7EA-2CF43E4052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264" y="3819886"/>
                    <a:ext cx="1375455" cy="32508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0453D61-04B3-4DFE-B4F9-A16FFE839BB0}"/>
                    </a:ext>
                  </a:extLst>
                </p:cNvPr>
                <p:cNvSpPr txBox="1"/>
                <p:nvPr/>
              </p:nvSpPr>
              <p:spPr>
                <a:xfrm>
                  <a:off x="6377039" y="4491355"/>
                  <a:ext cx="51251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i="1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0453D61-04B3-4DFE-B4F9-A16FFE839B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7039" y="4491355"/>
                  <a:ext cx="512512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396A3DB-4E26-4689-B96B-BCD23BCEAEB3}"/>
                    </a:ext>
                  </a:extLst>
                </p:cNvPr>
                <p:cNvSpPr txBox="1"/>
                <p:nvPr/>
              </p:nvSpPr>
              <p:spPr>
                <a:xfrm>
                  <a:off x="2195406" y="4445595"/>
                  <a:ext cx="55662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3600" i="1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396A3DB-4E26-4689-B96B-BCD23BCEAE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406" y="4445595"/>
                  <a:ext cx="556626" cy="6463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2169097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304"/>
    </mc:Choice>
    <mc:Fallback>
      <p:transition spd="slow" advTm="4130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D565-2219-48B1-9BCB-B66BAFA5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Differential forms on a planar graph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91157-32B6-43E2-A71D-2A871DAC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8387"/>
            <a:ext cx="8271510" cy="1824235"/>
          </a:xfrm>
        </p:spPr>
        <p:txBody>
          <a:bodyPr>
            <a:normAutofit fontScale="92500"/>
          </a:bodyPr>
          <a:lstStyle/>
          <a:p>
            <a:r>
              <a:rPr lang="en-GB" dirty="0"/>
              <a:t>Multiple straight walks from an obstacle to the boundary in random directions</a:t>
            </a:r>
          </a:p>
          <a:p>
            <a:r>
              <a:rPr lang="en-GB" dirty="0"/>
              <a:t>Assign differential forms / directed weights on crossing edges</a:t>
            </a:r>
          </a:p>
          <a:p>
            <a:r>
              <a:rPr lang="en-GB" dirty="0"/>
              <a:t>Weight at an edge is the number of crossing walks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C9C25-AEEC-44FF-AE89-DC288B40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F2411C-BF96-454F-A761-F01DECD71840}"/>
              </a:ext>
            </a:extLst>
          </p:cNvPr>
          <p:cNvGrpSpPr/>
          <p:nvPr/>
        </p:nvGrpSpPr>
        <p:grpSpPr>
          <a:xfrm>
            <a:off x="2185693" y="3441843"/>
            <a:ext cx="2967309" cy="2793959"/>
            <a:chOff x="1397954" y="2484402"/>
            <a:chExt cx="2355908" cy="228356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2CC766-3059-4291-B106-B72971274A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3526" y="2576023"/>
              <a:ext cx="454059" cy="962602"/>
            </a:xfrm>
            <a:prstGeom prst="line">
              <a:avLst/>
            </a:prstGeom>
            <a:ln w="12700">
              <a:solidFill>
                <a:schemeClr val="tx1">
                  <a:alpha val="66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32164A-EDCF-4175-A5B1-D9E05388B78C}"/>
                </a:ext>
              </a:extLst>
            </p:cNvPr>
            <p:cNvCxnSpPr>
              <a:cxnSpLocks/>
            </p:cNvCxnSpPr>
            <p:nvPr/>
          </p:nvCxnSpPr>
          <p:spPr>
            <a:xfrm>
              <a:off x="1922878" y="2575752"/>
              <a:ext cx="760720" cy="403415"/>
            </a:xfrm>
            <a:prstGeom prst="line">
              <a:avLst/>
            </a:prstGeom>
            <a:ln w="12700">
              <a:solidFill>
                <a:schemeClr val="tx1">
                  <a:alpha val="66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030202-0D31-4F80-B92C-9ECD30F0DCA6}"/>
                </a:ext>
              </a:extLst>
            </p:cNvPr>
            <p:cNvCxnSpPr>
              <a:cxnSpLocks/>
            </p:cNvCxnSpPr>
            <p:nvPr/>
          </p:nvCxnSpPr>
          <p:spPr>
            <a:xfrm>
              <a:off x="1456925" y="3549499"/>
              <a:ext cx="1073460" cy="305222"/>
            </a:xfrm>
            <a:prstGeom prst="line">
              <a:avLst/>
            </a:prstGeom>
            <a:ln w="12700">
              <a:solidFill>
                <a:schemeClr val="tx1">
                  <a:alpha val="66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FCE3E63-4F58-44F1-84EF-B6FCDC718B8E}"/>
                </a:ext>
              </a:extLst>
            </p:cNvPr>
            <p:cNvCxnSpPr/>
            <p:nvPr/>
          </p:nvCxnSpPr>
          <p:spPr>
            <a:xfrm flipH="1">
              <a:off x="2350151" y="3852938"/>
              <a:ext cx="180233" cy="752907"/>
            </a:xfrm>
            <a:prstGeom prst="line">
              <a:avLst/>
            </a:prstGeom>
            <a:ln w="12700">
              <a:solidFill>
                <a:schemeClr val="tx1">
                  <a:alpha val="66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AD7E5A-3A8B-4D79-8014-C545827B39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7954" y="4455827"/>
              <a:ext cx="952197" cy="149750"/>
            </a:xfrm>
            <a:prstGeom prst="line">
              <a:avLst/>
            </a:prstGeom>
            <a:ln w="12700">
              <a:solidFill>
                <a:schemeClr val="tx1">
                  <a:alpha val="66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6AE83C1-916E-423A-9F0B-789A1F0BA089}"/>
                </a:ext>
              </a:extLst>
            </p:cNvPr>
            <p:cNvCxnSpPr/>
            <p:nvPr/>
          </p:nvCxnSpPr>
          <p:spPr>
            <a:xfrm flipV="1">
              <a:off x="2530384" y="2967821"/>
              <a:ext cx="156861" cy="886900"/>
            </a:xfrm>
            <a:prstGeom prst="line">
              <a:avLst/>
            </a:prstGeom>
            <a:ln w="12700">
              <a:solidFill>
                <a:schemeClr val="tx1">
                  <a:alpha val="66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C16247F-A0B0-43CC-8197-EC96C0B01E47}"/>
                </a:ext>
              </a:extLst>
            </p:cNvPr>
            <p:cNvCxnSpPr/>
            <p:nvPr/>
          </p:nvCxnSpPr>
          <p:spPr>
            <a:xfrm>
              <a:off x="2683598" y="2979168"/>
              <a:ext cx="450682" cy="158825"/>
            </a:xfrm>
            <a:prstGeom prst="line">
              <a:avLst/>
            </a:prstGeom>
            <a:ln w="12700">
              <a:solidFill>
                <a:schemeClr val="tx1">
                  <a:alpha val="66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786A7C2-0A6A-4567-9D23-2F22DE2FFDCF}"/>
                </a:ext>
              </a:extLst>
            </p:cNvPr>
            <p:cNvCxnSpPr/>
            <p:nvPr/>
          </p:nvCxnSpPr>
          <p:spPr>
            <a:xfrm flipH="1">
              <a:off x="2980145" y="3137993"/>
              <a:ext cx="154135" cy="828910"/>
            </a:xfrm>
            <a:prstGeom prst="line">
              <a:avLst/>
            </a:prstGeom>
            <a:ln w="12700">
              <a:solidFill>
                <a:schemeClr val="tx1">
                  <a:alpha val="66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C9A07B2-8ACF-47A7-BB35-B252B6BA1F97}"/>
                </a:ext>
              </a:extLst>
            </p:cNvPr>
            <p:cNvCxnSpPr/>
            <p:nvPr/>
          </p:nvCxnSpPr>
          <p:spPr>
            <a:xfrm flipH="1" flipV="1">
              <a:off x="2530384" y="3848584"/>
              <a:ext cx="449761" cy="120734"/>
            </a:xfrm>
            <a:prstGeom prst="line">
              <a:avLst/>
            </a:prstGeom>
            <a:ln w="12700">
              <a:solidFill>
                <a:schemeClr val="tx1">
                  <a:alpha val="66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E74BF6-7FA6-460B-86A2-CAB2A6A3D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5923" y="3974300"/>
              <a:ext cx="111935" cy="702270"/>
            </a:xfrm>
            <a:prstGeom prst="line">
              <a:avLst/>
            </a:prstGeom>
            <a:ln w="12700">
              <a:solidFill>
                <a:schemeClr val="tx1">
                  <a:alpha val="66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9D151F0-5E4A-41FE-8986-F1CD75C99472}"/>
                </a:ext>
              </a:extLst>
            </p:cNvPr>
            <p:cNvCxnSpPr/>
            <p:nvPr/>
          </p:nvCxnSpPr>
          <p:spPr>
            <a:xfrm flipH="1" flipV="1">
              <a:off x="2364770" y="4623069"/>
              <a:ext cx="499498" cy="53501"/>
            </a:xfrm>
            <a:prstGeom prst="line">
              <a:avLst/>
            </a:prstGeom>
            <a:ln w="12700">
              <a:solidFill>
                <a:schemeClr val="tx1">
                  <a:alpha val="66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29286CB-76EA-4A5D-AF4D-AE2D37739821}"/>
                </a:ext>
              </a:extLst>
            </p:cNvPr>
            <p:cNvCxnSpPr/>
            <p:nvPr/>
          </p:nvCxnSpPr>
          <p:spPr>
            <a:xfrm>
              <a:off x="2977859" y="3966903"/>
              <a:ext cx="483479" cy="79306"/>
            </a:xfrm>
            <a:prstGeom prst="line">
              <a:avLst/>
            </a:prstGeom>
            <a:ln w="12700">
              <a:solidFill>
                <a:schemeClr val="tx1">
                  <a:alpha val="66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FA9C21C-C1D8-4ADA-B9D8-D1868EF0C0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1337" y="3229988"/>
              <a:ext cx="100921" cy="816221"/>
            </a:xfrm>
            <a:prstGeom prst="line">
              <a:avLst/>
            </a:prstGeom>
            <a:ln w="12700">
              <a:solidFill>
                <a:schemeClr val="tx1">
                  <a:alpha val="66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F54D4C-EB4B-4BC1-8881-58F2B5D2377C}"/>
                </a:ext>
              </a:extLst>
            </p:cNvPr>
            <p:cNvCxnSpPr/>
            <p:nvPr/>
          </p:nvCxnSpPr>
          <p:spPr>
            <a:xfrm flipH="1" flipV="1">
              <a:off x="3134280" y="3137993"/>
              <a:ext cx="427978" cy="91995"/>
            </a:xfrm>
            <a:prstGeom prst="line">
              <a:avLst/>
            </a:prstGeom>
            <a:ln w="12700">
              <a:solidFill>
                <a:schemeClr val="tx1">
                  <a:alpha val="66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98129AC-FBAB-46B5-9592-BD448AA51250}"/>
                </a:ext>
              </a:extLst>
            </p:cNvPr>
            <p:cNvCxnSpPr/>
            <p:nvPr/>
          </p:nvCxnSpPr>
          <p:spPr>
            <a:xfrm flipV="1">
              <a:off x="3562258" y="2518716"/>
              <a:ext cx="153494" cy="711272"/>
            </a:xfrm>
            <a:prstGeom prst="line">
              <a:avLst/>
            </a:prstGeom>
            <a:ln w="12700">
              <a:solidFill>
                <a:schemeClr val="tx1">
                  <a:alpha val="66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86DE2E9-E9E5-4BDC-9FB9-ADC74C6A08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3360" y="2552459"/>
              <a:ext cx="139713" cy="585534"/>
            </a:xfrm>
            <a:prstGeom prst="line">
              <a:avLst/>
            </a:prstGeom>
            <a:ln w="12700">
              <a:solidFill>
                <a:schemeClr val="tx1">
                  <a:alpha val="66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5AB9FA-057C-47A4-A067-A5C7DD6AD5B6}"/>
                </a:ext>
              </a:extLst>
            </p:cNvPr>
            <p:cNvCxnSpPr>
              <a:cxnSpLocks/>
            </p:cNvCxnSpPr>
            <p:nvPr/>
          </p:nvCxnSpPr>
          <p:spPr>
            <a:xfrm>
              <a:off x="3562258" y="3229988"/>
              <a:ext cx="191604" cy="19576"/>
            </a:xfrm>
            <a:prstGeom prst="line">
              <a:avLst/>
            </a:prstGeom>
            <a:ln w="12700">
              <a:solidFill>
                <a:schemeClr val="tx1">
                  <a:alpha val="66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2B47992-E072-46D4-B97C-EF85041D608B}"/>
                </a:ext>
              </a:extLst>
            </p:cNvPr>
            <p:cNvCxnSpPr>
              <a:cxnSpLocks/>
            </p:cNvCxnSpPr>
            <p:nvPr/>
          </p:nvCxnSpPr>
          <p:spPr>
            <a:xfrm>
              <a:off x="3461337" y="4046210"/>
              <a:ext cx="246307" cy="12687"/>
            </a:xfrm>
            <a:prstGeom prst="line">
              <a:avLst/>
            </a:prstGeom>
            <a:ln w="12700">
              <a:solidFill>
                <a:schemeClr val="tx1">
                  <a:alpha val="66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DFD26D4-4D51-452A-8AA8-E7AE4F56674C}"/>
                </a:ext>
              </a:extLst>
            </p:cNvPr>
            <p:cNvCxnSpPr/>
            <p:nvPr/>
          </p:nvCxnSpPr>
          <p:spPr>
            <a:xfrm>
              <a:off x="2864268" y="4667778"/>
              <a:ext cx="517431" cy="83769"/>
            </a:xfrm>
            <a:prstGeom prst="line">
              <a:avLst/>
            </a:prstGeom>
            <a:ln w="12700">
              <a:solidFill>
                <a:schemeClr val="tx1">
                  <a:alpha val="66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01BA61F-AF9E-4AA3-943D-2F8B3FE01C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3598" y="2541054"/>
              <a:ext cx="166054" cy="444985"/>
            </a:xfrm>
            <a:prstGeom prst="line">
              <a:avLst/>
            </a:prstGeom>
            <a:ln w="12700">
              <a:solidFill>
                <a:schemeClr val="tx1">
                  <a:alpha val="66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13717BD-3DA7-4ADC-90E6-3A8608E297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8269" y="4047375"/>
              <a:ext cx="67329" cy="704173"/>
            </a:xfrm>
            <a:prstGeom prst="line">
              <a:avLst/>
            </a:prstGeom>
            <a:ln w="12700">
              <a:solidFill>
                <a:schemeClr val="tx1">
                  <a:alpha val="66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8D0DFC6-DC1E-4DFE-97E1-082169CF67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07331" y="4060563"/>
              <a:ext cx="25052" cy="707404"/>
            </a:xfrm>
            <a:prstGeom prst="line">
              <a:avLst/>
            </a:prstGeom>
            <a:ln w="12700">
              <a:solidFill>
                <a:schemeClr val="tx1">
                  <a:alpha val="66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2EE0751-E340-4392-B5A2-F455C874A5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79357" y="4751547"/>
              <a:ext cx="353026" cy="16420"/>
            </a:xfrm>
            <a:prstGeom prst="line">
              <a:avLst/>
            </a:prstGeom>
            <a:ln w="12700">
              <a:solidFill>
                <a:schemeClr val="tx1">
                  <a:alpha val="66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06BDE04-585C-40F0-9039-FDC50574A9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5530" y="3251230"/>
              <a:ext cx="44236" cy="816590"/>
            </a:xfrm>
            <a:prstGeom prst="line">
              <a:avLst/>
            </a:prstGeom>
            <a:ln w="12700">
              <a:solidFill>
                <a:schemeClr val="tx1">
                  <a:alpha val="66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F724785-E04A-4073-AD70-A7B0889223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30748" y="2484402"/>
              <a:ext cx="23114" cy="755374"/>
            </a:xfrm>
            <a:prstGeom prst="line">
              <a:avLst/>
            </a:prstGeom>
            <a:ln w="12700">
              <a:solidFill>
                <a:schemeClr val="tx1">
                  <a:alpha val="66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F0DFB2F-3AF9-4F76-A635-554AA413B3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2551" y="2518716"/>
              <a:ext cx="432641" cy="30851"/>
            </a:xfrm>
            <a:prstGeom prst="line">
              <a:avLst/>
            </a:prstGeom>
            <a:ln w="12700">
              <a:solidFill>
                <a:schemeClr val="tx1">
                  <a:alpha val="66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F94C53E-535F-4AF2-BCE7-911FBB3D21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49652" y="2541054"/>
              <a:ext cx="412899" cy="5207"/>
            </a:xfrm>
            <a:prstGeom prst="line">
              <a:avLst/>
            </a:prstGeom>
            <a:ln w="12700">
              <a:solidFill>
                <a:schemeClr val="tx1">
                  <a:alpha val="66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D87E301-027B-4D98-A0CB-46C576500B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9572" y="2541055"/>
              <a:ext cx="913305" cy="34697"/>
            </a:xfrm>
            <a:prstGeom prst="line">
              <a:avLst/>
            </a:prstGeom>
            <a:ln w="12700">
              <a:solidFill>
                <a:schemeClr val="tx1">
                  <a:alpha val="66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FDA0D9A-C637-403D-8420-22D1378EED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7954" y="3550692"/>
              <a:ext cx="72600" cy="913308"/>
            </a:xfrm>
            <a:prstGeom prst="line">
              <a:avLst/>
            </a:prstGeom>
            <a:ln w="12700">
              <a:solidFill>
                <a:schemeClr val="tx1">
                  <a:alpha val="66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7AFA5D83-3D39-4699-B62C-54112FF42717}"/>
              </a:ext>
            </a:extLst>
          </p:cNvPr>
          <p:cNvGrpSpPr/>
          <p:nvPr/>
        </p:nvGrpSpPr>
        <p:grpSpPr>
          <a:xfrm>
            <a:off x="1821055" y="3252124"/>
            <a:ext cx="3853877" cy="3064533"/>
            <a:chOff x="1807857" y="3012244"/>
            <a:chExt cx="3853877" cy="3064533"/>
          </a:xfrm>
        </p:grpSpPr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F23D7071-18F1-4DA2-A943-C0303E1DCD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3646" y="4129784"/>
              <a:ext cx="223080" cy="194699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18063D00-4619-4CFD-9DE3-4CBA77A5AA14}"/>
                </a:ext>
              </a:extLst>
            </p:cNvPr>
            <p:cNvCxnSpPr>
              <a:cxnSpLocks/>
            </p:cNvCxnSpPr>
            <p:nvPr/>
          </p:nvCxnSpPr>
          <p:spPr>
            <a:xfrm>
              <a:off x="3050357" y="4144634"/>
              <a:ext cx="2611377" cy="672724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8C33487A-5327-46F9-8B9C-3E63787607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9958" y="3012244"/>
              <a:ext cx="43434" cy="111754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7315A147-DFB8-4DA5-BB79-FFC94EB52E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6387" y="3652159"/>
              <a:ext cx="962413" cy="51015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40307491-5D1B-4B7D-A5CC-A8818AB8B2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7857" y="4129784"/>
              <a:ext cx="1262144" cy="1174807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82C9216-0C1C-4F9F-A8B4-426C8874F96E}"/>
              </a:ext>
            </a:extLst>
          </p:cNvPr>
          <p:cNvCxnSpPr>
            <a:cxnSpLocks/>
          </p:cNvCxnSpPr>
          <p:nvPr/>
        </p:nvCxnSpPr>
        <p:spPr>
          <a:xfrm>
            <a:off x="3215955" y="4536914"/>
            <a:ext cx="2108399" cy="2006146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A4E1E28-5D2F-4928-9AD3-CFB0C88BD74A}"/>
              </a:ext>
            </a:extLst>
          </p:cNvPr>
          <p:cNvCxnSpPr>
            <a:cxnSpLocks/>
          </p:cNvCxnSpPr>
          <p:nvPr/>
        </p:nvCxnSpPr>
        <p:spPr>
          <a:xfrm flipV="1">
            <a:off x="3063555" y="3729697"/>
            <a:ext cx="2611377" cy="572908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63AFF2DD-3ED3-41B7-A39F-98F8594386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697810" y="3945731"/>
            <a:ext cx="753232" cy="679160"/>
          </a:xfrm>
          <a:prstGeom prst="rect">
            <a:avLst/>
          </a:prstGeom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FEB1B51-BEBF-4BE8-A1D1-9A3C712E7A52}"/>
              </a:ext>
            </a:extLst>
          </p:cNvPr>
          <p:cNvGrpSpPr/>
          <p:nvPr/>
        </p:nvGrpSpPr>
        <p:grpSpPr>
          <a:xfrm>
            <a:off x="2206367" y="3523432"/>
            <a:ext cx="2946635" cy="2712370"/>
            <a:chOff x="2818252" y="3003232"/>
            <a:chExt cx="2946635" cy="2712370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A87AF7E-7F8E-4FCE-B407-72DCC42CE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7909" y="3845849"/>
              <a:ext cx="97167" cy="513567"/>
            </a:xfrm>
            <a:prstGeom prst="straightConnector1">
              <a:avLst/>
            </a:prstGeom>
            <a:ln w="47625">
              <a:solidFill>
                <a:srgbClr val="CC3399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08B1889-0BB6-4DA5-A392-F2C65F9D8A87}"/>
                </a:ext>
              </a:extLst>
            </p:cNvPr>
            <p:cNvCxnSpPr>
              <a:cxnSpLocks/>
            </p:cNvCxnSpPr>
            <p:nvPr/>
          </p:nvCxnSpPr>
          <p:spPr>
            <a:xfrm>
              <a:off x="2973302" y="4253251"/>
              <a:ext cx="1029346" cy="291747"/>
            </a:xfrm>
            <a:prstGeom prst="straightConnector1">
              <a:avLst/>
            </a:prstGeom>
            <a:ln w="47625">
              <a:solidFill>
                <a:srgbClr val="CC3399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3D6BCAA-E70C-42AA-B040-D424D157F1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2901" y="3217618"/>
              <a:ext cx="383083" cy="791404"/>
            </a:xfrm>
            <a:prstGeom prst="straightConnector1">
              <a:avLst/>
            </a:prstGeom>
            <a:ln w="47625">
              <a:solidFill>
                <a:srgbClr val="CC3399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CBC4B2E-DCA8-4D2D-A6F9-EDB21806BB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45041" y="3131812"/>
              <a:ext cx="654060" cy="318947"/>
            </a:xfrm>
            <a:prstGeom prst="straightConnector1">
              <a:avLst/>
            </a:prstGeom>
            <a:ln w="47625">
              <a:solidFill>
                <a:srgbClr val="CC3399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58DA49A-71E3-4707-A7A2-CEEBAC19FD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9965" y="4023020"/>
              <a:ext cx="100945" cy="518798"/>
            </a:xfrm>
            <a:prstGeom prst="straightConnector1">
              <a:avLst/>
            </a:prstGeom>
            <a:ln w="47625">
              <a:solidFill>
                <a:srgbClr val="CC3399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A294E8A-008C-4CE1-B7B4-3F98F57F43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8531" y="4060657"/>
              <a:ext cx="57134" cy="615230"/>
            </a:xfrm>
            <a:prstGeom prst="straightConnector1">
              <a:avLst/>
            </a:prstGeom>
            <a:ln w="47625">
              <a:solidFill>
                <a:srgbClr val="CC3399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9FB98F0-820B-4B22-A750-E36E3CD43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3795" y="4075387"/>
              <a:ext cx="61092" cy="600500"/>
            </a:xfrm>
            <a:prstGeom prst="straightConnector1">
              <a:avLst/>
            </a:prstGeom>
            <a:ln w="47625">
              <a:solidFill>
                <a:srgbClr val="CC3399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FE99E15-F7A2-4975-AEA9-2E261F7195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27269" y="3549069"/>
              <a:ext cx="403641" cy="160518"/>
            </a:xfrm>
            <a:prstGeom prst="straightConnector1">
              <a:avLst/>
            </a:prstGeom>
            <a:ln w="47625">
              <a:solidFill>
                <a:srgbClr val="CC3399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5468D8E9-233B-4BAF-AACC-44581B64C989}"/>
                </a:ext>
              </a:extLst>
            </p:cNvPr>
            <p:cNvCxnSpPr>
              <a:cxnSpLocks/>
            </p:cNvCxnSpPr>
            <p:nvPr/>
          </p:nvCxnSpPr>
          <p:spPr>
            <a:xfrm>
              <a:off x="4323097" y="4632158"/>
              <a:ext cx="377594" cy="96079"/>
            </a:xfrm>
            <a:prstGeom prst="straightConnector1">
              <a:avLst/>
            </a:prstGeom>
            <a:ln w="47625">
              <a:solidFill>
                <a:srgbClr val="CC3399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0965C460-DD68-4FF7-BC37-F0C40C4E1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0773" y="4878397"/>
              <a:ext cx="86805" cy="546909"/>
            </a:xfrm>
            <a:prstGeom prst="straightConnector1">
              <a:avLst/>
            </a:prstGeom>
            <a:ln w="47625">
              <a:solidFill>
                <a:srgbClr val="CC3399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1211F699-9055-4634-8143-79E7FF61BBEC}"/>
                </a:ext>
              </a:extLst>
            </p:cNvPr>
            <p:cNvCxnSpPr>
              <a:cxnSpLocks/>
            </p:cNvCxnSpPr>
            <p:nvPr/>
          </p:nvCxnSpPr>
          <p:spPr>
            <a:xfrm>
              <a:off x="2967559" y="5343696"/>
              <a:ext cx="826267" cy="126613"/>
            </a:xfrm>
            <a:prstGeom prst="straightConnector1">
              <a:avLst/>
            </a:prstGeom>
            <a:ln w="47625">
              <a:solidFill>
                <a:srgbClr val="CC3399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91C5F74E-A02E-4779-BE74-46CD862DB2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8252" y="4282419"/>
              <a:ext cx="61915" cy="894425"/>
            </a:xfrm>
            <a:prstGeom prst="straightConnector1">
              <a:avLst/>
            </a:prstGeom>
            <a:ln w="47625">
              <a:solidFill>
                <a:srgbClr val="CC3399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FFECC857-EC4F-4CCA-86AC-E2390C34DF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0155" y="4962476"/>
              <a:ext cx="59063" cy="419537"/>
            </a:xfrm>
            <a:prstGeom prst="straightConnector1">
              <a:avLst/>
            </a:prstGeom>
            <a:ln w="47625">
              <a:solidFill>
                <a:srgbClr val="CC3399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1A941F6E-B267-430C-A64D-81000FBD361A}"/>
                </a:ext>
              </a:extLst>
            </p:cNvPr>
            <p:cNvCxnSpPr>
              <a:cxnSpLocks/>
            </p:cNvCxnSpPr>
            <p:nvPr/>
          </p:nvCxnSpPr>
          <p:spPr>
            <a:xfrm>
              <a:off x="5354643" y="5678927"/>
              <a:ext cx="289579" cy="36675"/>
            </a:xfrm>
            <a:prstGeom prst="straightConnector1">
              <a:avLst/>
            </a:prstGeom>
            <a:ln w="47625">
              <a:solidFill>
                <a:srgbClr val="CC3399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8BC7D437-8CBC-4781-8B95-FA6F848E5E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5307" y="3123115"/>
              <a:ext cx="110061" cy="458578"/>
            </a:xfrm>
            <a:prstGeom prst="straightConnector1">
              <a:avLst/>
            </a:prstGeom>
            <a:ln w="47625">
              <a:solidFill>
                <a:srgbClr val="CC3399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EAAEDE7F-3CF0-4690-B0CA-677FD5A5C1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5483" y="3215431"/>
              <a:ext cx="110061" cy="458578"/>
            </a:xfrm>
            <a:prstGeom prst="straightConnector1">
              <a:avLst/>
            </a:prstGeom>
            <a:ln w="47625">
              <a:solidFill>
                <a:srgbClr val="CC3399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088ADD28-C276-488E-89A8-19DEE52FC2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40269" y="3280200"/>
              <a:ext cx="18755" cy="474720"/>
            </a:xfrm>
            <a:prstGeom prst="straightConnector1">
              <a:avLst/>
            </a:prstGeom>
            <a:ln w="47625">
              <a:solidFill>
                <a:srgbClr val="CC3399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1B4EBCF9-BAA7-408D-BCC5-FB75824BFF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3070" y="3003232"/>
              <a:ext cx="602887" cy="6298"/>
            </a:xfrm>
            <a:prstGeom prst="straightConnector1">
              <a:avLst/>
            </a:prstGeom>
            <a:ln w="47625">
              <a:solidFill>
                <a:srgbClr val="CC3399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7EC14F9-5FC2-49B2-8262-EB7E16E58ADF}"/>
              </a:ext>
            </a:extLst>
          </p:cNvPr>
          <p:cNvSpPr/>
          <p:nvPr/>
        </p:nvSpPr>
        <p:spPr>
          <a:xfrm>
            <a:off x="5746972" y="4528569"/>
            <a:ext cx="2511587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latin typeface="+Body Asian"/>
              </a:rPr>
              <a:t>Assign directed edge weights</a:t>
            </a:r>
            <a:endParaRPr lang="en-US" sz="2800" dirty="0">
              <a:latin typeface="+Body Asian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94A2BE-BAAD-4C63-BD1D-CBF8FD992AB3}"/>
              </a:ext>
            </a:extLst>
          </p:cNvPr>
          <p:cNvSpPr txBox="1"/>
          <p:nvPr/>
        </p:nvSpPr>
        <p:spPr>
          <a:xfrm>
            <a:off x="2075366" y="4063131"/>
            <a:ext cx="340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1</a:t>
            </a:r>
            <a:endParaRPr lang="en-US" sz="32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11F717E-564D-4888-AD97-0DA94B791B37}"/>
              </a:ext>
            </a:extLst>
          </p:cNvPr>
          <p:cNvSpPr txBox="1"/>
          <p:nvPr/>
        </p:nvSpPr>
        <p:spPr>
          <a:xfrm>
            <a:off x="2583076" y="4815306"/>
            <a:ext cx="340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2</a:t>
            </a:r>
            <a:endParaRPr lang="en-US" sz="32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2991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399"/>
    </mc:Choice>
    <mc:Fallback>
      <p:transition spd="slow" advTm="433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64" grpId="0"/>
      <p:bldP spid="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D565-2219-48B1-9BCB-B66BAFA5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Integrate differential forms along trajectory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91157-32B6-43E2-A71D-2A871DAC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8387"/>
            <a:ext cx="7886700" cy="548599"/>
          </a:xfrm>
        </p:spPr>
        <p:txBody>
          <a:bodyPr>
            <a:normAutofit/>
          </a:bodyPr>
          <a:lstStyle/>
          <a:p>
            <a:r>
              <a:rPr lang="en-GB" dirty="0"/>
              <a:t>Integration over a path = Sum the differential 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C9C25-AEEC-44FF-AE89-DC288B40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97520" y="6356351"/>
            <a:ext cx="417830" cy="365125"/>
          </a:xfrm>
        </p:spPr>
        <p:txBody>
          <a:bodyPr/>
          <a:lstStyle/>
          <a:p>
            <a:fld id="{6D4215C7-7AAF-49C4-8660-4E2481D483FD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0938A3C-6607-4910-BBB9-E03377EBA7B8}"/>
              </a:ext>
            </a:extLst>
          </p:cNvPr>
          <p:cNvGrpSpPr/>
          <p:nvPr/>
        </p:nvGrpSpPr>
        <p:grpSpPr>
          <a:xfrm>
            <a:off x="2406929" y="2527382"/>
            <a:ext cx="3318998" cy="3246639"/>
            <a:chOff x="2845579" y="3180546"/>
            <a:chExt cx="2967309" cy="279395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4F2411C-BF96-454F-A761-F01DECD71840}"/>
                </a:ext>
              </a:extLst>
            </p:cNvPr>
            <p:cNvGrpSpPr/>
            <p:nvPr/>
          </p:nvGrpSpPr>
          <p:grpSpPr>
            <a:xfrm>
              <a:off x="2845579" y="3180546"/>
              <a:ext cx="2967309" cy="2793959"/>
              <a:chOff x="1397954" y="2484402"/>
              <a:chExt cx="2355908" cy="2283565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D2CC766-3059-4291-B106-B72971274A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3526" y="2576023"/>
                <a:ext cx="454059" cy="962602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B32164A-EDCF-4175-A5B1-D9E05388B7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2878" y="2575752"/>
                <a:ext cx="760720" cy="403415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B030202-0D31-4F80-B92C-9ECD30F0DC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6925" y="3549499"/>
                <a:ext cx="1073460" cy="305222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FCE3E63-4F58-44F1-84EF-B6FCDC718B8E}"/>
                  </a:ext>
                </a:extLst>
              </p:cNvPr>
              <p:cNvCxnSpPr/>
              <p:nvPr/>
            </p:nvCxnSpPr>
            <p:spPr>
              <a:xfrm flipH="1">
                <a:off x="2350151" y="3852938"/>
                <a:ext cx="180233" cy="752907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6AD7E5A-3A8B-4D79-8014-C545827B39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97954" y="4455827"/>
                <a:ext cx="952197" cy="149750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6AE83C1-916E-423A-9F0B-789A1F0BA089}"/>
                  </a:ext>
                </a:extLst>
              </p:cNvPr>
              <p:cNvCxnSpPr/>
              <p:nvPr/>
            </p:nvCxnSpPr>
            <p:spPr>
              <a:xfrm flipV="1">
                <a:off x="2530384" y="2967821"/>
                <a:ext cx="156861" cy="886900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C16247F-A0B0-43CC-8197-EC96C0B01E47}"/>
                  </a:ext>
                </a:extLst>
              </p:cNvPr>
              <p:cNvCxnSpPr/>
              <p:nvPr/>
            </p:nvCxnSpPr>
            <p:spPr>
              <a:xfrm>
                <a:off x="2683598" y="2979168"/>
                <a:ext cx="450682" cy="158825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786A7C2-0A6A-4567-9D23-2F22DE2FFDCF}"/>
                  </a:ext>
                </a:extLst>
              </p:cNvPr>
              <p:cNvCxnSpPr/>
              <p:nvPr/>
            </p:nvCxnSpPr>
            <p:spPr>
              <a:xfrm flipH="1">
                <a:off x="2980145" y="3137993"/>
                <a:ext cx="154135" cy="828910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C9A07B2-8ACF-47A7-BB35-B252B6BA1F97}"/>
                  </a:ext>
                </a:extLst>
              </p:cNvPr>
              <p:cNvCxnSpPr/>
              <p:nvPr/>
            </p:nvCxnSpPr>
            <p:spPr>
              <a:xfrm flipH="1" flipV="1">
                <a:off x="2530384" y="3848584"/>
                <a:ext cx="449761" cy="120734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CE74BF6-7FA6-460B-86A2-CAB2A6A3DE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65923" y="3974300"/>
                <a:ext cx="111935" cy="702270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9D151F0-5E4A-41FE-8986-F1CD75C99472}"/>
                  </a:ext>
                </a:extLst>
              </p:cNvPr>
              <p:cNvCxnSpPr/>
              <p:nvPr/>
            </p:nvCxnSpPr>
            <p:spPr>
              <a:xfrm flipH="1" flipV="1">
                <a:off x="2364770" y="4623069"/>
                <a:ext cx="499498" cy="53501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29286CB-76EA-4A5D-AF4D-AE2D37739821}"/>
                  </a:ext>
                </a:extLst>
              </p:cNvPr>
              <p:cNvCxnSpPr/>
              <p:nvPr/>
            </p:nvCxnSpPr>
            <p:spPr>
              <a:xfrm>
                <a:off x="2977859" y="3966903"/>
                <a:ext cx="483479" cy="79306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3FA9C21C-C1D8-4ADA-B9D8-D1868EF0C0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61337" y="3229988"/>
                <a:ext cx="100921" cy="816221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8F54D4C-EB4B-4BC1-8881-58F2B5D2377C}"/>
                  </a:ext>
                </a:extLst>
              </p:cNvPr>
              <p:cNvCxnSpPr/>
              <p:nvPr/>
            </p:nvCxnSpPr>
            <p:spPr>
              <a:xfrm flipH="1" flipV="1">
                <a:off x="3134280" y="3137993"/>
                <a:ext cx="427978" cy="91995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98129AC-FBAB-46B5-9592-BD448AA51250}"/>
                  </a:ext>
                </a:extLst>
              </p:cNvPr>
              <p:cNvCxnSpPr/>
              <p:nvPr/>
            </p:nvCxnSpPr>
            <p:spPr>
              <a:xfrm flipV="1">
                <a:off x="3562258" y="2518716"/>
                <a:ext cx="153494" cy="711272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86DE2E9-E9E5-4BDC-9FB9-ADC74C6A08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3360" y="2552459"/>
                <a:ext cx="139713" cy="585534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05AB9FA-057C-47A4-A067-A5C7DD6AD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2258" y="3229988"/>
                <a:ext cx="191604" cy="19576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2B47992-E072-46D4-B97C-EF85041D60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1337" y="4046210"/>
                <a:ext cx="246307" cy="12687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DFD26D4-4D51-452A-8AA8-E7AE4F56674C}"/>
                  </a:ext>
                </a:extLst>
              </p:cNvPr>
              <p:cNvCxnSpPr/>
              <p:nvPr/>
            </p:nvCxnSpPr>
            <p:spPr>
              <a:xfrm>
                <a:off x="2864268" y="4667778"/>
                <a:ext cx="517431" cy="83769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01BA61F-AF9E-4AA3-943D-2F8B3FE01C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83598" y="2541054"/>
                <a:ext cx="166054" cy="444985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13717BD-3DA7-4ADC-90E6-3A8608E297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88269" y="4047375"/>
                <a:ext cx="67329" cy="704173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8D0DFC6-DC1E-4DFE-97E1-082169CF67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07331" y="4060563"/>
                <a:ext cx="25052" cy="707404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2EE0751-E340-4392-B5A2-F455C874A5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79357" y="4751547"/>
                <a:ext cx="353026" cy="16420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06BDE04-585C-40F0-9039-FDC50574A9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05530" y="3251230"/>
                <a:ext cx="44236" cy="816590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F724785-E04A-4073-AD70-A7B0889223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30748" y="2484402"/>
                <a:ext cx="23114" cy="755374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F0DFB2F-3AF9-4F76-A635-554AA413B3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62551" y="2518716"/>
                <a:ext cx="432641" cy="30851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F94C53E-535F-4AF2-BCE7-911FBB3D21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49652" y="2541054"/>
                <a:ext cx="412899" cy="5207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D87E301-027B-4D98-A0CB-46C576500B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9572" y="2541055"/>
                <a:ext cx="913305" cy="34697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FDA0D9A-C637-403D-8420-22D1378EED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7954" y="3550692"/>
                <a:ext cx="72600" cy="913308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A87AF7E-7F8E-4FCE-B407-72DCC42CE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5910" y="4104752"/>
              <a:ext cx="97167" cy="513567"/>
            </a:xfrm>
            <a:prstGeom prst="straightConnector1">
              <a:avLst/>
            </a:prstGeom>
            <a:ln w="47625">
              <a:solidFill>
                <a:srgbClr val="CC3399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08B1889-0BB6-4DA5-A392-F2C65F9D8A87}"/>
                </a:ext>
              </a:extLst>
            </p:cNvPr>
            <p:cNvCxnSpPr>
              <a:cxnSpLocks/>
            </p:cNvCxnSpPr>
            <p:nvPr/>
          </p:nvCxnSpPr>
          <p:spPr>
            <a:xfrm>
              <a:off x="3021303" y="4512154"/>
              <a:ext cx="1029346" cy="291747"/>
            </a:xfrm>
            <a:prstGeom prst="straightConnector1">
              <a:avLst/>
            </a:prstGeom>
            <a:ln w="47625">
              <a:solidFill>
                <a:srgbClr val="CC3399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3D6BCAA-E70C-42AA-B040-D424D157F1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0902" y="3476521"/>
              <a:ext cx="383083" cy="791404"/>
            </a:xfrm>
            <a:prstGeom prst="straightConnector1">
              <a:avLst/>
            </a:prstGeom>
            <a:ln w="47625">
              <a:solidFill>
                <a:srgbClr val="CC3399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CBC4B2E-DCA8-4D2D-A6F9-EDB21806BB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93042" y="3390715"/>
              <a:ext cx="654060" cy="318947"/>
            </a:xfrm>
            <a:prstGeom prst="straightConnector1">
              <a:avLst/>
            </a:prstGeom>
            <a:ln w="47625">
              <a:solidFill>
                <a:srgbClr val="CC3399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58DA49A-71E3-4707-A7A2-CEEBAC19FD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966" y="4281923"/>
              <a:ext cx="100945" cy="518798"/>
            </a:xfrm>
            <a:prstGeom prst="straightConnector1">
              <a:avLst/>
            </a:prstGeom>
            <a:ln w="47625">
              <a:solidFill>
                <a:srgbClr val="CC3399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A294E8A-008C-4CE1-B7B4-3F98F57F43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6532" y="4319560"/>
              <a:ext cx="57134" cy="615230"/>
            </a:xfrm>
            <a:prstGeom prst="straightConnector1">
              <a:avLst/>
            </a:prstGeom>
            <a:ln w="47625">
              <a:solidFill>
                <a:srgbClr val="CC3399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9FB98F0-820B-4B22-A750-E36E3CD43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1796" y="4334290"/>
              <a:ext cx="61092" cy="600500"/>
            </a:xfrm>
            <a:prstGeom prst="straightConnector1">
              <a:avLst/>
            </a:prstGeom>
            <a:ln w="47625">
              <a:solidFill>
                <a:srgbClr val="CC3399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FE99E15-F7A2-4975-AEA9-2E261F7195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75270" y="3807972"/>
              <a:ext cx="403641" cy="160518"/>
            </a:xfrm>
            <a:prstGeom prst="straightConnector1">
              <a:avLst/>
            </a:prstGeom>
            <a:ln w="47625">
              <a:solidFill>
                <a:srgbClr val="CC3399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5468D8E9-233B-4BAF-AACC-44581B64C989}"/>
                </a:ext>
              </a:extLst>
            </p:cNvPr>
            <p:cNvCxnSpPr>
              <a:cxnSpLocks/>
            </p:cNvCxnSpPr>
            <p:nvPr/>
          </p:nvCxnSpPr>
          <p:spPr>
            <a:xfrm>
              <a:off x="4371098" y="4891061"/>
              <a:ext cx="377594" cy="96079"/>
            </a:xfrm>
            <a:prstGeom prst="straightConnector1">
              <a:avLst/>
            </a:prstGeom>
            <a:ln w="47625">
              <a:solidFill>
                <a:srgbClr val="CC3399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0965C460-DD68-4FF7-BC37-F0C40C4E1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8774" y="5137300"/>
              <a:ext cx="86805" cy="546909"/>
            </a:xfrm>
            <a:prstGeom prst="straightConnector1">
              <a:avLst/>
            </a:prstGeom>
            <a:ln w="47625">
              <a:solidFill>
                <a:srgbClr val="CC3399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1211F699-9055-4634-8143-79E7FF61BBEC}"/>
                </a:ext>
              </a:extLst>
            </p:cNvPr>
            <p:cNvCxnSpPr>
              <a:cxnSpLocks/>
            </p:cNvCxnSpPr>
            <p:nvPr/>
          </p:nvCxnSpPr>
          <p:spPr>
            <a:xfrm>
              <a:off x="3015560" y="5602599"/>
              <a:ext cx="826267" cy="126613"/>
            </a:xfrm>
            <a:prstGeom prst="straightConnector1">
              <a:avLst/>
            </a:prstGeom>
            <a:ln w="47625">
              <a:solidFill>
                <a:srgbClr val="CC3399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91C5F74E-A02E-4779-BE74-46CD862DB2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253" y="4541322"/>
              <a:ext cx="61915" cy="894425"/>
            </a:xfrm>
            <a:prstGeom prst="straightConnector1">
              <a:avLst/>
            </a:prstGeom>
            <a:ln w="47625">
              <a:solidFill>
                <a:srgbClr val="CC3399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FFECC857-EC4F-4CCA-86AC-E2390C34DF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8156" y="5221379"/>
              <a:ext cx="59063" cy="419537"/>
            </a:xfrm>
            <a:prstGeom prst="straightConnector1">
              <a:avLst/>
            </a:prstGeom>
            <a:ln w="47625">
              <a:solidFill>
                <a:srgbClr val="CC3399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1A941F6E-B267-430C-A64D-81000FBD361A}"/>
                </a:ext>
              </a:extLst>
            </p:cNvPr>
            <p:cNvCxnSpPr>
              <a:cxnSpLocks/>
            </p:cNvCxnSpPr>
            <p:nvPr/>
          </p:nvCxnSpPr>
          <p:spPr>
            <a:xfrm>
              <a:off x="5402644" y="5937830"/>
              <a:ext cx="289579" cy="36675"/>
            </a:xfrm>
            <a:prstGeom prst="straightConnector1">
              <a:avLst/>
            </a:prstGeom>
            <a:ln w="47625">
              <a:solidFill>
                <a:srgbClr val="CC3399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8BC7D437-8CBC-4781-8B95-FA6F848E5E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308" y="3382018"/>
              <a:ext cx="110061" cy="458578"/>
            </a:xfrm>
            <a:prstGeom prst="straightConnector1">
              <a:avLst/>
            </a:prstGeom>
            <a:ln w="47625">
              <a:solidFill>
                <a:srgbClr val="CC3399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EAAEDE7F-3CF0-4690-B0CA-677FD5A5C1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3484" y="3474334"/>
              <a:ext cx="110061" cy="458578"/>
            </a:xfrm>
            <a:prstGeom prst="straightConnector1">
              <a:avLst/>
            </a:prstGeom>
            <a:ln w="47625">
              <a:solidFill>
                <a:srgbClr val="CC3399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088ADD28-C276-488E-89A8-19DEE52FC2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88270" y="3539103"/>
              <a:ext cx="18755" cy="474720"/>
            </a:xfrm>
            <a:prstGeom prst="straightConnector1">
              <a:avLst/>
            </a:prstGeom>
            <a:ln w="47625">
              <a:solidFill>
                <a:srgbClr val="CC3399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1B4EBCF9-BAA7-408D-BCC5-FB75824BFF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1071" y="3262135"/>
              <a:ext cx="602887" cy="6298"/>
            </a:xfrm>
            <a:prstGeom prst="straightConnector1">
              <a:avLst/>
            </a:prstGeom>
            <a:ln w="47625">
              <a:solidFill>
                <a:srgbClr val="CC3399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A361E6E5-4E85-4FFB-A906-51798CDB64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21684" y="3321546"/>
            <a:ext cx="666089" cy="600586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8E858D05-FD5B-4C6D-9078-3C1F135C4533}"/>
              </a:ext>
            </a:extLst>
          </p:cNvPr>
          <p:cNvGrpSpPr/>
          <p:nvPr/>
        </p:nvGrpSpPr>
        <p:grpSpPr>
          <a:xfrm>
            <a:off x="1871761" y="2547875"/>
            <a:ext cx="1255092" cy="2838509"/>
            <a:chOff x="1577477" y="2350560"/>
            <a:chExt cx="1368763" cy="2983342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5517474-3F73-4E9E-8C9C-6A906E7FA552}"/>
                </a:ext>
              </a:extLst>
            </p:cNvPr>
            <p:cNvSpPr/>
            <p:nvPr/>
          </p:nvSpPr>
          <p:spPr>
            <a:xfrm>
              <a:off x="2149740" y="2470027"/>
              <a:ext cx="796500" cy="2863875"/>
            </a:xfrm>
            <a:custGeom>
              <a:avLst/>
              <a:gdLst>
                <a:gd name="connsiteX0" fmla="*/ 856977 w 856977"/>
                <a:gd name="connsiteY0" fmla="*/ 0 h 3200400"/>
                <a:gd name="connsiteX1" fmla="*/ 105137 w 856977"/>
                <a:gd name="connsiteY1" fmla="*/ 1625600 h 3200400"/>
                <a:gd name="connsiteX2" fmla="*/ 23857 w 856977"/>
                <a:gd name="connsiteY2" fmla="*/ 3200400 h 32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6977" h="3200400">
                  <a:moveTo>
                    <a:pt x="856977" y="0"/>
                  </a:moveTo>
                  <a:cubicBezTo>
                    <a:pt x="550483" y="546100"/>
                    <a:pt x="243990" y="1092200"/>
                    <a:pt x="105137" y="1625600"/>
                  </a:cubicBezTo>
                  <a:cubicBezTo>
                    <a:pt x="-33716" y="2159000"/>
                    <a:pt x="-4930" y="2679700"/>
                    <a:pt x="23857" y="3200400"/>
                  </a:cubicBezTo>
                </a:path>
              </a:pathLst>
            </a:custGeom>
            <a:noFill/>
            <a:ln w="127000" cap="rnd">
              <a:solidFill>
                <a:srgbClr val="FF0000">
                  <a:alpha val="38000"/>
                </a:srgbClr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2FD4086B-ED3C-40D3-9EE6-D57A48E6CD4C}"/>
                    </a:ext>
                  </a:extLst>
                </p:cNvPr>
                <p:cNvSpPr txBox="1"/>
                <p:nvPr/>
              </p:nvSpPr>
              <p:spPr>
                <a:xfrm>
                  <a:off x="1577477" y="2350560"/>
                  <a:ext cx="110678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[−</m:t>
                        </m:r>
                        <m:r>
                          <a:rPr lang="en-GB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GB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3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2FD4086B-ED3C-40D3-9EE6-D57A48E6CD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7477" y="2350560"/>
                  <a:ext cx="1106782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FFE55C8-739A-4FD1-945B-05184F67759B}"/>
              </a:ext>
            </a:extLst>
          </p:cNvPr>
          <p:cNvGrpSpPr/>
          <p:nvPr/>
        </p:nvGrpSpPr>
        <p:grpSpPr>
          <a:xfrm>
            <a:off x="2368128" y="2629444"/>
            <a:ext cx="2751615" cy="2939496"/>
            <a:chOff x="2122796" y="2476219"/>
            <a:chExt cx="3000823" cy="3089482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076B33A-45EB-4857-97B9-8F7DDFD32369}"/>
                </a:ext>
              </a:extLst>
            </p:cNvPr>
            <p:cNvSpPr/>
            <p:nvPr/>
          </p:nvSpPr>
          <p:spPr>
            <a:xfrm>
              <a:off x="2122796" y="2476219"/>
              <a:ext cx="2674385" cy="3089482"/>
            </a:xfrm>
            <a:custGeom>
              <a:avLst/>
              <a:gdLst>
                <a:gd name="connsiteX0" fmla="*/ 894080 w 2877448"/>
                <a:gd name="connsiteY0" fmla="*/ 0 h 3452518"/>
                <a:gd name="connsiteX1" fmla="*/ 2225040 w 2877448"/>
                <a:gd name="connsiteY1" fmla="*/ 680720 h 3452518"/>
                <a:gd name="connsiteX2" fmla="*/ 2804160 w 2877448"/>
                <a:gd name="connsiteY2" fmla="*/ 883920 h 3452518"/>
                <a:gd name="connsiteX3" fmla="*/ 2854960 w 2877448"/>
                <a:gd name="connsiteY3" fmla="*/ 1178560 h 3452518"/>
                <a:gd name="connsiteX4" fmla="*/ 2672080 w 2877448"/>
                <a:gd name="connsiteY4" fmla="*/ 2397760 h 3452518"/>
                <a:gd name="connsiteX5" fmla="*/ 2489200 w 2877448"/>
                <a:gd name="connsiteY5" fmla="*/ 3444240 h 3452518"/>
                <a:gd name="connsiteX6" fmla="*/ 2489200 w 2877448"/>
                <a:gd name="connsiteY6" fmla="*/ 3444240 h 3452518"/>
                <a:gd name="connsiteX7" fmla="*/ 2113280 w 2877448"/>
                <a:gd name="connsiteY7" fmla="*/ 3444240 h 3452518"/>
                <a:gd name="connsiteX8" fmla="*/ 1432560 w 2877448"/>
                <a:gd name="connsiteY8" fmla="*/ 3332480 h 3452518"/>
                <a:gd name="connsiteX9" fmla="*/ 0 w 2877448"/>
                <a:gd name="connsiteY9" fmla="*/ 3129280 h 345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448" h="3452518">
                  <a:moveTo>
                    <a:pt x="894080" y="0"/>
                  </a:moveTo>
                  <a:cubicBezTo>
                    <a:pt x="1400386" y="266700"/>
                    <a:pt x="1906693" y="533400"/>
                    <a:pt x="2225040" y="680720"/>
                  </a:cubicBezTo>
                  <a:cubicBezTo>
                    <a:pt x="2543387" y="828040"/>
                    <a:pt x="2699173" y="800947"/>
                    <a:pt x="2804160" y="883920"/>
                  </a:cubicBezTo>
                  <a:cubicBezTo>
                    <a:pt x="2909147" y="966893"/>
                    <a:pt x="2876973" y="926253"/>
                    <a:pt x="2854960" y="1178560"/>
                  </a:cubicBezTo>
                  <a:cubicBezTo>
                    <a:pt x="2832947" y="1430867"/>
                    <a:pt x="2733040" y="2020147"/>
                    <a:pt x="2672080" y="2397760"/>
                  </a:cubicBezTo>
                  <a:cubicBezTo>
                    <a:pt x="2611120" y="2775373"/>
                    <a:pt x="2489200" y="3444240"/>
                    <a:pt x="2489200" y="3444240"/>
                  </a:cubicBezTo>
                  <a:lnTo>
                    <a:pt x="2489200" y="3444240"/>
                  </a:lnTo>
                  <a:cubicBezTo>
                    <a:pt x="2426547" y="3444240"/>
                    <a:pt x="2289387" y="3462867"/>
                    <a:pt x="2113280" y="3444240"/>
                  </a:cubicBezTo>
                  <a:cubicBezTo>
                    <a:pt x="1937173" y="3425613"/>
                    <a:pt x="1432560" y="3332480"/>
                    <a:pt x="1432560" y="3332480"/>
                  </a:cubicBezTo>
                  <a:lnTo>
                    <a:pt x="0" y="3129280"/>
                  </a:lnTo>
                </a:path>
              </a:pathLst>
            </a:custGeom>
            <a:noFill/>
            <a:ln w="127000" cap="rnd">
              <a:solidFill>
                <a:srgbClr val="0000FF">
                  <a:alpha val="38000"/>
                </a:srgbClr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530F58B-D7B4-4200-9468-6AD9945D6CF8}"/>
                    </a:ext>
                  </a:extLst>
                </p:cNvPr>
                <p:cNvSpPr txBox="1"/>
                <p:nvPr/>
              </p:nvSpPr>
              <p:spPr>
                <a:xfrm>
                  <a:off x="4016837" y="2487041"/>
                  <a:ext cx="110678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GB" sz="3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GB" sz="3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3600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530F58B-D7B4-4200-9468-6AD9945D6C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6837" y="2487041"/>
                  <a:ext cx="1106782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DFEAA869-ABB1-4C14-A191-1BB8F503D546}"/>
              </a:ext>
            </a:extLst>
          </p:cNvPr>
          <p:cNvSpPr/>
          <p:nvPr/>
        </p:nvSpPr>
        <p:spPr>
          <a:xfrm>
            <a:off x="1179964" y="5942949"/>
            <a:ext cx="6214865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atin typeface="+Body Asian"/>
              </a:rPr>
              <a:t>Integration values can separate the trajectories</a:t>
            </a:r>
            <a:endParaRPr lang="en-US" sz="2400" dirty="0">
              <a:latin typeface="+Body Asi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58A7FF-A92B-4C1B-A500-65FC579BFB58}"/>
              </a:ext>
            </a:extLst>
          </p:cNvPr>
          <p:cNvSpPr txBox="1"/>
          <p:nvPr/>
        </p:nvSpPr>
        <p:spPr>
          <a:xfrm>
            <a:off x="2308838" y="3230148"/>
            <a:ext cx="340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1</a:t>
            </a:r>
            <a:endParaRPr lang="en-US" sz="32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22232D2-4E7F-48DE-A7F0-0E76398ECE00}"/>
              </a:ext>
            </a:extLst>
          </p:cNvPr>
          <p:cNvSpPr txBox="1"/>
          <p:nvPr/>
        </p:nvSpPr>
        <p:spPr>
          <a:xfrm>
            <a:off x="2034976" y="4314098"/>
            <a:ext cx="340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1</a:t>
            </a:r>
            <a:endParaRPr lang="en-US" sz="3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5FC87B-4812-46A4-82C5-5ABD9F40BF29}"/>
              </a:ext>
            </a:extLst>
          </p:cNvPr>
          <p:cNvSpPr txBox="1"/>
          <p:nvPr/>
        </p:nvSpPr>
        <p:spPr>
          <a:xfrm>
            <a:off x="3487189" y="2801424"/>
            <a:ext cx="340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1</a:t>
            </a:r>
            <a:endParaRPr lang="en-US" sz="32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895BB68-C8FD-434E-B235-64C604983DC6}"/>
              </a:ext>
            </a:extLst>
          </p:cNvPr>
          <p:cNvSpPr txBox="1"/>
          <p:nvPr/>
        </p:nvSpPr>
        <p:spPr>
          <a:xfrm>
            <a:off x="4278917" y="3165083"/>
            <a:ext cx="340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1</a:t>
            </a:r>
            <a:endParaRPr lang="en-US" sz="3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CC1A8EC-D546-4958-96E5-EB772399BD17}"/>
              </a:ext>
            </a:extLst>
          </p:cNvPr>
          <p:cNvSpPr txBox="1"/>
          <p:nvPr/>
        </p:nvSpPr>
        <p:spPr>
          <a:xfrm>
            <a:off x="4369668" y="3868057"/>
            <a:ext cx="340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1</a:t>
            </a:r>
            <a:endParaRPr lang="en-US" sz="3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1B6588-ED92-4F30-830F-ECE547719877}"/>
              </a:ext>
            </a:extLst>
          </p:cNvPr>
          <p:cNvSpPr txBox="1"/>
          <p:nvPr/>
        </p:nvSpPr>
        <p:spPr>
          <a:xfrm>
            <a:off x="4229423" y="4823301"/>
            <a:ext cx="340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1</a:t>
            </a:r>
            <a:endParaRPr lang="en-US" sz="3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E485C27-D672-4148-8056-21FE79CE1EEE}"/>
              </a:ext>
            </a:extLst>
          </p:cNvPr>
          <p:cNvSpPr txBox="1"/>
          <p:nvPr/>
        </p:nvSpPr>
        <p:spPr>
          <a:xfrm>
            <a:off x="3059683" y="4942781"/>
            <a:ext cx="340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1</a:t>
            </a:r>
            <a:endParaRPr lang="en-US" sz="32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5201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223"/>
    </mc:Choice>
    <mc:Fallback>
      <p:transition spd="slow" advTm="352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D565-2219-48B1-9BCB-B66BAFA5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Differential forms for all obstacles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91157-32B6-43E2-A71D-2A871DAC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8387"/>
            <a:ext cx="7886700" cy="1210435"/>
          </a:xfrm>
        </p:spPr>
        <p:txBody>
          <a:bodyPr>
            <a:normAutofit/>
          </a:bodyPr>
          <a:lstStyle/>
          <a:p>
            <a:r>
              <a:rPr lang="en-GB" dirty="0"/>
              <a:t>Construct differential forms for all obstacles</a:t>
            </a:r>
          </a:p>
          <a:p>
            <a:r>
              <a:rPr lang="en-GB" dirty="0"/>
              <a:t>Maintain them separately at edges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C9C25-AEEC-44FF-AE89-DC288B40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32954" y="6356351"/>
            <a:ext cx="482395" cy="365125"/>
          </a:xfrm>
        </p:spPr>
        <p:txBody>
          <a:bodyPr/>
          <a:lstStyle/>
          <a:p>
            <a:fld id="{6D4215C7-7AAF-49C4-8660-4E2481D483FD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715B1763-22B5-45FF-BA04-3B6CBBE87D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2778627"/>
                  </p:ext>
                </p:extLst>
              </p:nvPr>
            </p:nvGraphicFramePr>
            <p:xfrm>
              <a:off x="10225057" y="3458735"/>
              <a:ext cx="1835366" cy="118872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917683">
                      <a:extLst>
                        <a:ext uri="{9D8B030D-6E8A-4147-A177-3AD203B41FA5}">
                          <a16:colId xmlns:a16="http://schemas.microsoft.com/office/drawing/2014/main" val="2699833315"/>
                        </a:ext>
                      </a:extLst>
                    </a:gridCol>
                    <a:gridCol w="917683">
                      <a:extLst>
                        <a:ext uri="{9D8B030D-6E8A-4147-A177-3AD203B41FA5}">
                          <a16:colId xmlns:a16="http://schemas.microsoft.com/office/drawing/2014/main" val="2755998711"/>
                        </a:ext>
                      </a:extLst>
                    </a:gridCol>
                  </a:tblGrid>
                  <a:tr h="26114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GB" sz="20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30684522"/>
                      </a:ext>
                    </a:extLst>
                  </a:tr>
                  <a:tr h="26114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62289772"/>
                      </a:ext>
                    </a:extLst>
                  </a:tr>
                  <a:tr h="26114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𝑏𝑎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125088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715B1763-22B5-45FF-BA04-3B6CBBE87D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2778627"/>
                  </p:ext>
                </p:extLst>
              </p:nvPr>
            </p:nvGraphicFramePr>
            <p:xfrm>
              <a:off x="10225057" y="3458735"/>
              <a:ext cx="1835366" cy="118872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917683">
                      <a:extLst>
                        <a:ext uri="{9D8B030D-6E8A-4147-A177-3AD203B41FA5}">
                          <a16:colId xmlns:a16="http://schemas.microsoft.com/office/drawing/2014/main" val="2699833315"/>
                        </a:ext>
                      </a:extLst>
                    </a:gridCol>
                    <a:gridCol w="917683">
                      <a:extLst>
                        <a:ext uri="{9D8B030D-6E8A-4147-A177-3AD203B41FA5}">
                          <a16:colId xmlns:a16="http://schemas.microsoft.com/office/drawing/2014/main" val="275599871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2" t="-1538" r="-101325" b="-2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662" t="-1538" r="-1325" b="-2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06845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2" t="-100000" r="-101325" b="-1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662" t="-100000" r="-1325" b="-1015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2897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2" t="-203077" r="-101325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662" t="-203077" r="-1325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250884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06AF305E-F84B-4561-A1D4-37FACA2F7012}"/>
              </a:ext>
            </a:extLst>
          </p:cNvPr>
          <p:cNvGrpSpPr/>
          <p:nvPr/>
        </p:nvGrpSpPr>
        <p:grpSpPr>
          <a:xfrm>
            <a:off x="2408870" y="2552829"/>
            <a:ext cx="3854192" cy="3452700"/>
            <a:chOff x="1150427" y="2392147"/>
            <a:chExt cx="4288011" cy="37602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4F2411C-BF96-454F-A761-F01DECD71840}"/>
                </a:ext>
              </a:extLst>
            </p:cNvPr>
            <p:cNvGrpSpPr/>
            <p:nvPr/>
          </p:nvGrpSpPr>
          <p:grpSpPr>
            <a:xfrm>
              <a:off x="1661962" y="2709310"/>
              <a:ext cx="3244726" cy="3160128"/>
              <a:chOff x="1397954" y="2484402"/>
              <a:chExt cx="2355908" cy="2283565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D2CC766-3059-4291-B106-B72971274A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3526" y="2576023"/>
                <a:ext cx="454059" cy="962602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B32164A-EDCF-4175-A5B1-D9E05388B7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2878" y="2575752"/>
                <a:ext cx="760720" cy="403415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B030202-0D31-4F80-B92C-9ECD30F0DC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6925" y="3549499"/>
                <a:ext cx="1073460" cy="305222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FCE3E63-4F58-44F1-84EF-B6FCDC718B8E}"/>
                  </a:ext>
                </a:extLst>
              </p:cNvPr>
              <p:cNvCxnSpPr/>
              <p:nvPr/>
            </p:nvCxnSpPr>
            <p:spPr>
              <a:xfrm flipH="1">
                <a:off x="2350151" y="3852938"/>
                <a:ext cx="180233" cy="752907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6AD7E5A-3A8B-4D79-8014-C545827B39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97954" y="4455827"/>
                <a:ext cx="952197" cy="149750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6AE83C1-916E-423A-9F0B-789A1F0BA089}"/>
                  </a:ext>
                </a:extLst>
              </p:cNvPr>
              <p:cNvCxnSpPr/>
              <p:nvPr/>
            </p:nvCxnSpPr>
            <p:spPr>
              <a:xfrm flipV="1">
                <a:off x="2530384" y="2967821"/>
                <a:ext cx="156861" cy="886900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C16247F-A0B0-43CC-8197-EC96C0B01E47}"/>
                  </a:ext>
                </a:extLst>
              </p:cNvPr>
              <p:cNvCxnSpPr/>
              <p:nvPr/>
            </p:nvCxnSpPr>
            <p:spPr>
              <a:xfrm>
                <a:off x="2683598" y="2979168"/>
                <a:ext cx="450682" cy="158825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786A7C2-0A6A-4567-9D23-2F22DE2FFDCF}"/>
                  </a:ext>
                </a:extLst>
              </p:cNvPr>
              <p:cNvCxnSpPr/>
              <p:nvPr/>
            </p:nvCxnSpPr>
            <p:spPr>
              <a:xfrm flipH="1">
                <a:off x="2980145" y="3137993"/>
                <a:ext cx="154135" cy="828910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C9A07B2-8ACF-47A7-BB35-B252B6BA1F97}"/>
                  </a:ext>
                </a:extLst>
              </p:cNvPr>
              <p:cNvCxnSpPr/>
              <p:nvPr/>
            </p:nvCxnSpPr>
            <p:spPr>
              <a:xfrm flipH="1" flipV="1">
                <a:off x="2530384" y="3848584"/>
                <a:ext cx="449761" cy="120734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CE74BF6-7FA6-460B-86A2-CAB2A6A3DE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65923" y="3974300"/>
                <a:ext cx="111935" cy="702270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9D151F0-5E4A-41FE-8986-F1CD75C99472}"/>
                  </a:ext>
                </a:extLst>
              </p:cNvPr>
              <p:cNvCxnSpPr/>
              <p:nvPr/>
            </p:nvCxnSpPr>
            <p:spPr>
              <a:xfrm flipH="1" flipV="1">
                <a:off x="2364770" y="4623069"/>
                <a:ext cx="499498" cy="53501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29286CB-76EA-4A5D-AF4D-AE2D37739821}"/>
                  </a:ext>
                </a:extLst>
              </p:cNvPr>
              <p:cNvCxnSpPr/>
              <p:nvPr/>
            </p:nvCxnSpPr>
            <p:spPr>
              <a:xfrm>
                <a:off x="2977859" y="3966903"/>
                <a:ext cx="483479" cy="79306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3FA9C21C-C1D8-4ADA-B9D8-D1868EF0C0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61337" y="3229988"/>
                <a:ext cx="100921" cy="816221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8F54D4C-EB4B-4BC1-8881-58F2B5D2377C}"/>
                  </a:ext>
                </a:extLst>
              </p:cNvPr>
              <p:cNvCxnSpPr/>
              <p:nvPr/>
            </p:nvCxnSpPr>
            <p:spPr>
              <a:xfrm flipH="1" flipV="1">
                <a:off x="3134280" y="3137993"/>
                <a:ext cx="427978" cy="91995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98129AC-FBAB-46B5-9592-BD448AA51250}"/>
                  </a:ext>
                </a:extLst>
              </p:cNvPr>
              <p:cNvCxnSpPr/>
              <p:nvPr/>
            </p:nvCxnSpPr>
            <p:spPr>
              <a:xfrm flipV="1">
                <a:off x="3562258" y="2518716"/>
                <a:ext cx="153494" cy="711272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86DE2E9-E9E5-4BDC-9FB9-ADC74C6A08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3360" y="2552459"/>
                <a:ext cx="139713" cy="585534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05AB9FA-057C-47A4-A067-A5C7DD6AD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2258" y="3229988"/>
                <a:ext cx="191604" cy="19576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2B47992-E072-46D4-B97C-EF85041D60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1337" y="4046210"/>
                <a:ext cx="246307" cy="12687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DFD26D4-4D51-452A-8AA8-E7AE4F56674C}"/>
                  </a:ext>
                </a:extLst>
              </p:cNvPr>
              <p:cNvCxnSpPr/>
              <p:nvPr/>
            </p:nvCxnSpPr>
            <p:spPr>
              <a:xfrm>
                <a:off x="2864268" y="4667778"/>
                <a:ext cx="517431" cy="83769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01BA61F-AF9E-4AA3-943D-2F8B3FE01C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83598" y="2541054"/>
                <a:ext cx="166054" cy="444985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13717BD-3DA7-4ADC-90E6-3A8608E297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88269" y="4047375"/>
                <a:ext cx="67329" cy="704173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8D0DFC6-DC1E-4DFE-97E1-082169CF67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07331" y="4060563"/>
                <a:ext cx="25052" cy="707404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2EE0751-E340-4392-B5A2-F455C874A5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79357" y="4751547"/>
                <a:ext cx="353026" cy="16420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06BDE04-585C-40F0-9039-FDC50574A9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05530" y="3251230"/>
                <a:ext cx="44236" cy="816590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F724785-E04A-4073-AD70-A7B0889223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30748" y="2484402"/>
                <a:ext cx="23114" cy="755374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F0DFB2F-3AF9-4F76-A635-554AA413B3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62551" y="2518716"/>
                <a:ext cx="432641" cy="30851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F94C53E-535F-4AF2-BCE7-911FBB3D21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49652" y="2541054"/>
                <a:ext cx="412899" cy="5207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D87E301-027B-4D98-A0CB-46C576500B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9572" y="2541055"/>
                <a:ext cx="913305" cy="34697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FDA0D9A-C637-403D-8420-22D1378EED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7954" y="3550692"/>
                <a:ext cx="72600" cy="913308"/>
              </a:xfrm>
              <a:prstGeom prst="line">
                <a:avLst/>
              </a:prstGeom>
              <a:ln w="12700">
                <a:solidFill>
                  <a:schemeClr val="tx1">
                    <a:alpha val="66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7AFA5D83-3D39-4699-B62C-54112FF42717}"/>
                </a:ext>
              </a:extLst>
            </p:cNvPr>
            <p:cNvGrpSpPr/>
            <p:nvPr/>
          </p:nvGrpSpPr>
          <p:grpSpPr>
            <a:xfrm>
              <a:off x="1263234" y="2392147"/>
              <a:ext cx="4072259" cy="3656025"/>
              <a:chOff x="1807857" y="2921550"/>
              <a:chExt cx="3724090" cy="3232395"/>
            </a:xfrm>
          </p:grpSpPr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F23D7071-18F1-4DA2-A943-C0303E1DC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59538" y="4129784"/>
                <a:ext cx="397188" cy="202416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18063D00-4619-4CFD-9DE3-4CBA77A5AA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0357" y="4144634"/>
                <a:ext cx="2481590" cy="921187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8C33487A-5327-46F9-8B9C-3E63787607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63392" y="2921550"/>
                <a:ext cx="161523" cy="120823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7315A147-DFB8-4DA5-BB79-FFC94EB52E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34420" y="3601873"/>
                <a:ext cx="924380" cy="56043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40307491-5D1B-4B7D-A5CC-A8818AB8B2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07857" y="4129784"/>
                <a:ext cx="1262144" cy="1174807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CA026C7-B5F8-4AA0-8440-CB54699EBCF7}"/>
                </a:ext>
              </a:extLst>
            </p:cNvPr>
            <p:cNvCxnSpPr>
              <a:cxnSpLocks/>
            </p:cNvCxnSpPr>
            <p:nvPr/>
          </p:nvCxnSpPr>
          <p:spPr>
            <a:xfrm>
              <a:off x="2621897" y="3858901"/>
              <a:ext cx="2152845" cy="2210156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0C8303F-B313-42CA-BD65-467A54A020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6627" y="2859025"/>
              <a:ext cx="2606974" cy="943316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9EAC4AC-F2BE-4A54-8CC5-93C99780D377}"/>
                </a:ext>
              </a:extLst>
            </p:cNvPr>
            <p:cNvGrpSpPr/>
            <p:nvPr/>
          </p:nvGrpSpPr>
          <p:grpSpPr>
            <a:xfrm>
              <a:off x="1150427" y="2431556"/>
              <a:ext cx="4288011" cy="3720877"/>
              <a:chOff x="1768939" y="2763520"/>
              <a:chExt cx="4288011" cy="3720877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4E9AC24C-0C64-4159-B371-36F362BA885C}"/>
                  </a:ext>
                </a:extLst>
              </p:cNvPr>
              <p:cNvGrpSpPr/>
              <p:nvPr/>
            </p:nvGrpSpPr>
            <p:grpSpPr>
              <a:xfrm>
                <a:off x="1768939" y="2763520"/>
                <a:ext cx="4288011" cy="3720877"/>
                <a:chOff x="1768939" y="2763520"/>
                <a:chExt cx="4288011" cy="3720877"/>
              </a:xfrm>
            </p:grpSpPr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98373A86-E5F7-4A41-91D4-D8B2610D01DD}"/>
                    </a:ext>
                  </a:extLst>
                </p:cNvPr>
                <p:cNvGrpSpPr/>
                <p:nvPr/>
              </p:nvGrpSpPr>
              <p:grpSpPr>
                <a:xfrm>
                  <a:off x="2904280" y="2763520"/>
                  <a:ext cx="3152670" cy="3720877"/>
                  <a:chOff x="1240171" y="2752562"/>
                  <a:chExt cx="2883124" cy="3289733"/>
                </a:xfrm>
              </p:grpSpPr>
              <p:cxnSp>
                <p:nvCxnSpPr>
                  <p:cNvPr id="90" name="Straight Arrow Connector 89">
                    <a:extLst>
                      <a:ext uri="{FF2B5EF4-FFF2-40B4-BE49-F238E27FC236}">
                        <a16:creationId xmlns:a16="http://schemas.microsoft.com/office/drawing/2014/main" id="{0D8C723C-6515-478F-AC82-A729632984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943460" y="4129785"/>
                    <a:ext cx="113267" cy="1912510"/>
                  </a:xfrm>
                  <a:prstGeom prst="straightConnector1">
                    <a:avLst/>
                  </a:prstGeom>
                  <a:ln w="50800">
                    <a:solidFill>
                      <a:srgbClr val="C00000"/>
                    </a:solidFill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Arrow Connector 90">
                    <a:extLst>
                      <a:ext uri="{FF2B5EF4-FFF2-40B4-BE49-F238E27FC236}">
                        <a16:creationId xmlns:a16="http://schemas.microsoft.com/office/drawing/2014/main" id="{9AF9A184-93D0-4883-BA64-993892D099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75400" y="4271636"/>
                    <a:ext cx="1047895" cy="477947"/>
                  </a:xfrm>
                  <a:prstGeom prst="straightConnector1">
                    <a:avLst/>
                  </a:prstGeom>
                  <a:ln w="50800">
                    <a:solidFill>
                      <a:srgbClr val="C00000"/>
                    </a:solidFill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Arrow Connector 91">
                    <a:extLst>
                      <a:ext uri="{FF2B5EF4-FFF2-40B4-BE49-F238E27FC236}">
                        <a16:creationId xmlns:a16="http://schemas.microsoft.com/office/drawing/2014/main" id="{74D04196-71AE-4121-BDC4-1F5047BFB3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63392" y="3391819"/>
                    <a:ext cx="830645" cy="737968"/>
                  </a:xfrm>
                  <a:prstGeom prst="straightConnector1">
                    <a:avLst/>
                  </a:prstGeom>
                  <a:ln w="50800">
                    <a:solidFill>
                      <a:srgbClr val="C00000"/>
                    </a:solidFill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Arrow Connector 92">
                    <a:extLst>
                      <a:ext uri="{FF2B5EF4-FFF2-40B4-BE49-F238E27FC236}">
                        <a16:creationId xmlns:a16="http://schemas.microsoft.com/office/drawing/2014/main" id="{C1A1365C-18FE-4C3D-85DF-83BEF4E234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621546" y="2752562"/>
                    <a:ext cx="437255" cy="1409751"/>
                  </a:xfrm>
                  <a:prstGeom prst="straightConnector1">
                    <a:avLst/>
                  </a:prstGeom>
                  <a:ln w="50800">
                    <a:solidFill>
                      <a:srgbClr val="C00000"/>
                    </a:solidFill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Arrow Connector 93">
                    <a:extLst>
                      <a:ext uri="{FF2B5EF4-FFF2-40B4-BE49-F238E27FC236}">
                        <a16:creationId xmlns:a16="http://schemas.microsoft.com/office/drawing/2014/main" id="{BA668A74-B336-43EE-A813-2869B59521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240171" y="4251279"/>
                    <a:ext cx="1782589" cy="1624285"/>
                  </a:xfrm>
                  <a:prstGeom prst="straightConnector1">
                    <a:avLst/>
                  </a:prstGeom>
                  <a:ln w="50800">
                    <a:solidFill>
                      <a:srgbClr val="C00000"/>
                    </a:solidFill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EF63CFEC-DBFA-434E-9687-92FCF98861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596451" y="3031697"/>
                  <a:ext cx="2257074" cy="1426958"/>
                </a:xfrm>
                <a:prstGeom prst="straightConnector1">
                  <a:avLst/>
                </a:prstGeom>
                <a:ln w="50800">
                  <a:solidFill>
                    <a:srgbClr val="C00000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A79D7748-D40A-49AA-A9A4-11D0133836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68939" y="4442655"/>
                  <a:ext cx="2997872" cy="572750"/>
                </a:xfrm>
                <a:prstGeom prst="straightConnector1">
                  <a:avLst/>
                </a:prstGeom>
                <a:ln w="50800">
                  <a:solidFill>
                    <a:srgbClr val="C00000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35D16ECA-D42B-4810-82C2-79C12DFD58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tretch>
                <a:fillRect/>
              </a:stretch>
            </p:blipFill>
            <p:spPr>
              <a:xfrm>
                <a:off x="4562526" y="4077019"/>
                <a:ext cx="661642" cy="617072"/>
              </a:xfrm>
              <a:prstGeom prst="rect">
                <a:avLst/>
              </a:prstGeom>
            </p:spPr>
          </p:pic>
        </p:grp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63AFF2DD-3ED3-41B7-A39F-98F859438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2345514" y="3394470"/>
              <a:ext cx="700095" cy="65293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7A91BC41-A871-4F0B-AF60-8AFE3644E3C1}"/>
                    </a:ext>
                  </a:extLst>
                </p:cNvPr>
                <p:cNvSpPr/>
                <p:nvPr/>
              </p:nvSpPr>
              <p:spPr>
                <a:xfrm>
                  <a:off x="1791647" y="3468862"/>
                  <a:ext cx="798407" cy="6368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GB" sz="32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7A91BC41-A871-4F0B-AF60-8AFE3644E3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1647" y="3468862"/>
                  <a:ext cx="798407" cy="63687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56452CB-D833-4E55-8619-2EBD81C9F2B1}"/>
                    </a:ext>
                  </a:extLst>
                </p:cNvPr>
                <p:cNvSpPr/>
                <p:nvPr/>
              </p:nvSpPr>
              <p:spPr>
                <a:xfrm>
                  <a:off x="4499416" y="3769974"/>
                  <a:ext cx="808965" cy="6368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56452CB-D833-4E55-8619-2EBD81C9F2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416" y="3769974"/>
                  <a:ext cx="808965" cy="63687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556500D-777C-4B42-A905-BFEF98A6E056}"/>
                  </a:ext>
                </a:extLst>
              </p:cNvPr>
              <p:cNvSpPr txBox="1"/>
              <p:nvPr/>
            </p:nvSpPr>
            <p:spPr>
              <a:xfrm>
                <a:off x="9795947" y="4700323"/>
                <a:ext cx="269358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/>
                  <a:t>Differential forms for edge between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556500D-777C-4B42-A905-BFEF98A6E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5947" y="4700323"/>
                <a:ext cx="2693586" cy="707886"/>
              </a:xfrm>
              <a:prstGeom prst="rect">
                <a:avLst/>
              </a:prstGeom>
              <a:blipFill>
                <a:blip r:embed="rId9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24742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297"/>
    </mc:Choice>
    <mc:Fallback>
      <p:transition spd="slow" advTm="11297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206CB-5615-4F55-8294-D1B29D28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Topological signature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F81F9-5FA1-493A-BA7C-011D5E893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8387"/>
            <a:ext cx="7886700" cy="1874312"/>
          </a:xfrm>
        </p:spPr>
        <p:txBody>
          <a:bodyPr anchor="t">
            <a:normAutofit/>
          </a:bodyPr>
          <a:lstStyle/>
          <a:p>
            <a:r>
              <a:rPr lang="en-GB" dirty="0"/>
              <a:t>Topological signature: integration of differential forms along a trajectory</a:t>
            </a:r>
          </a:p>
          <a:p>
            <a:r>
              <a:rPr lang="en-GB" dirty="0"/>
              <a:t>Maintain integrations for different obstacles in separate dimensions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D70E1-2358-4BFD-86C5-2EEEDC8BE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210117-84B9-4D85-A17A-158EBA9ADCDF}"/>
              </a:ext>
            </a:extLst>
          </p:cNvPr>
          <p:cNvSpPr/>
          <p:nvPr/>
        </p:nvSpPr>
        <p:spPr>
          <a:xfrm>
            <a:off x="1139372" y="3690258"/>
            <a:ext cx="3860800" cy="1967230"/>
          </a:xfrm>
          <a:prstGeom prst="rect">
            <a:avLst/>
          </a:prstGeom>
          <a:noFill/>
          <a:ln w="22225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4A013BB-FC22-42D4-9785-948BCF6C5589}"/>
              </a:ext>
            </a:extLst>
          </p:cNvPr>
          <p:cNvSpPr/>
          <p:nvPr/>
        </p:nvSpPr>
        <p:spPr>
          <a:xfrm flipH="1">
            <a:off x="1966981" y="3715107"/>
            <a:ext cx="1980413" cy="1838240"/>
          </a:xfrm>
          <a:custGeom>
            <a:avLst/>
            <a:gdLst>
              <a:gd name="connsiteX0" fmla="*/ 3495040 w 3495040"/>
              <a:gd name="connsiteY0" fmla="*/ 1463040 h 1463040"/>
              <a:gd name="connsiteX1" fmla="*/ 2722880 w 3495040"/>
              <a:gd name="connsiteY1" fmla="*/ 1330960 h 1463040"/>
              <a:gd name="connsiteX2" fmla="*/ 2600960 w 3495040"/>
              <a:gd name="connsiteY2" fmla="*/ 812800 h 1463040"/>
              <a:gd name="connsiteX3" fmla="*/ 2011680 w 3495040"/>
              <a:gd name="connsiteY3" fmla="*/ 762000 h 1463040"/>
              <a:gd name="connsiteX4" fmla="*/ 1381760 w 3495040"/>
              <a:gd name="connsiteY4" fmla="*/ 223520 h 1463040"/>
              <a:gd name="connsiteX5" fmla="*/ 701040 w 3495040"/>
              <a:gd name="connsiteY5" fmla="*/ 132080 h 1463040"/>
              <a:gd name="connsiteX6" fmla="*/ 0 w 3495040"/>
              <a:gd name="connsiteY6" fmla="*/ 0 h 14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95040" h="1463040">
                <a:moveTo>
                  <a:pt x="3495040" y="1463040"/>
                </a:moveTo>
                <a:cubicBezTo>
                  <a:pt x="3183466" y="1451186"/>
                  <a:pt x="2871893" y="1439333"/>
                  <a:pt x="2722880" y="1330960"/>
                </a:cubicBezTo>
                <a:cubicBezTo>
                  <a:pt x="2573867" y="1222587"/>
                  <a:pt x="2719493" y="907627"/>
                  <a:pt x="2600960" y="812800"/>
                </a:cubicBezTo>
                <a:cubicBezTo>
                  <a:pt x="2482427" y="717973"/>
                  <a:pt x="2214880" y="860213"/>
                  <a:pt x="2011680" y="762000"/>
                </a:cubicBezTo>
                <a:cubicBezTo>
                  <a:pt x="1808480" y="663787"/>
                  <a:pt x="1600200" y="328507"/>
                  <a:pt x="1381760" y="223520"/>
                </a:cubicBezTo>
                <a:cubicBezTo>
                  <a:pt x="1163320" y="118533"/>
                  <a:pt x="931333" y="169333"/>
                  <a:pt x="701040" y="132080"/>
                </a:cubicBezTo>
                <a:cubicBezTo>
                  <a:pt x="470747" y="94827"/>
                  <a:pt x="235373" y="47413"/>
                  <a:pt x="0" y="0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F2DDC3-9507-4B76-B70D-64432141C1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661216" y="3872445"/>
            <a:ext cx="451194" cy="4068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4ED002-8DF7-4673-9070-0F55C73FD2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005817" y="4538794"/>
            <a:ext cx="414652" cy="3738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B1E2BD-2CA4-4767-BA58-BB37B7E53A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11219" y="4991166"/>
            <a:ext cx="436547" cy="3936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7DE7D64D-7DA0-4350-BDBB-2C1940ABB2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7097708"/>
                  </p:ext>
                </p:extLst>
              </p:nvPr>
            </p:nvGraphicFramePr>
            <p:xfrm>
              <a:off x="5473247" y="4250085"/>
              <a:ext cx="2672080" cy="118872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668020">
                      <a:extLst>
                        <a:ext uri="{9D8B030D-6E8A-4147-A177-3AD203B41FA5}">
                          <a16:colId xmlns:a16="http://schemas.microsoft.com/office/drawing/2014/main" val="2699833315"/>
                        </a:ext>
                      </a:extLst>
                    </a:gridCol>
                    <a:gridCol w="668020">
                      <a:extLst>
                        <a:ext uri="{9D8B030D-6E8A-4147-A177-3AD203B41FA5}">
                          <a16:colId xmlns:a16="http://schemas.microsoft.com/office/drawing/2014/main" val="2755998711"/>
                        </a:ext>
                      </a:extLst>
                    </a:gridCol>
                    <a:gridCol w="668020">
                      <a:extLst>
                        <a:ext uri="{9D8B030D-6E8A-4147-A177-3AD203B41FA5}">
                          <a16:colId xmlns:a16="http://schemas.microsoft.com/office/drawing/2014/main" val="2331258707"/>
                        </a:ext>
                      </a:extLst>
                    </a:gridCol>
                    <a:gridCol w="668020">
                      <a:extLst>
                        <a:ext uri="{9D8B030D-6E8A-4147-A177-3AD203B41FA5}">
                          <a16:colId xmlns:a16="http://schemas.microsoft.com/office/drawing/2014/main" val="527098980"/>
                        </a:ext>
                      </a:extLst>
                    </a:gridCol>
                  </a:tblGrid>
                  <a:tr h="26114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GB" sz="20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30684522"/>
                      </a:ext>
                    </a:extLst>
                  </a:tr>
                  <a:tr h="2611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>
                              <a:solidFill>
                                <a:srgbClr val="0000FF"/>
                              </a:solidFill>
                            </a:rPr>
                            <a:t>5</a:t>
                          </a:r>
                          <a:endParaRPr lang="en-US" sz="20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>
                              <a:solidFill>
                                <a:srgbClr val="0000FF"/>
                              </a:solidFill>
                            </a:rPr>
                            <a:t>-6</a:t>
                          </a:r>
                          <a:endParaRPr lang="en-US" sz="20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>
                              <a:solidFill>
                                <a:srgbClr val="0000FF"/>
                              </a:solidFill>
                            </a:rPr>
                            <a:t>-7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lang="en-GB" sz="2000" dirty="0">
                              <a:solidFill>
                                <a:srgbClr val="0000FF"/>
                              </a:solidFill>
                            </a:rPr>
                            <a:t>-9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62289772"/>
                      </a:ext>
                    </a:extLst>
                  </a:tr>
                  <a:tr h="2611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>
                              <a:solidFill>
                                <a:srgbClr val="C00000"/>
                              </a:solidFill>
                            </a:rPr>
                            <a:t>4</a:t>
                          </a:r>
                          <a:endParaRPr lang="en-US" sz="20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>
                              <a:solidFill>
                                <a:srgbClr val="C00000"/>
                              </a:solidFill>
                            </a:rPr>
                            <a:t>-5</a:t>
                          </a:r>
                          <a:endParaRPr lang="en-US" sz="20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000" dirty="0">
                              <a:solidFill>
                                <a:srgbClr val="C00000"/>
                              </a:solidFill>
                            </a:rPr>
                            <a:t>-6</a:t>
                          </a:r>
                          <a:endParaRPr lang="en-US" sz="20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>
                              <a:solidFill>
                                <a:srgbClr val="C00000"/>
                              </a:solidFill>
                            </a:rPr>
                            <a:t>4</a:t>
                          </a:r>
                          <a:endParaRPr lang="en-US" sz="20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764073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7DE7D64D-7DA0-4350-BDBB-2C1940ABB2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7097708"/>
                  </p:ext>
                </p:extLst>
              </p:nvPr>
            </p:nvGraphicFramePr>
            <p:xfrm>
              <a:off x="5473247" y="4250085"/>
              <a:ext cx="2672080" cy="118872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668020">
                      <a:extLst>
                        <a:ext uri="{9D8B030D-6E8A-4147-A177-3AD203B41FA5}">
                          <a16:colId xmlns:a16="http://schemas.microsoft.com/office/drawing/2014/main" val="2699833315"/>
                        </a:ext>
                      </a:extLst>
                    </a:gridCol>
                    <a:gridCol w="668020">
                      <a:extLst>
                        <a:ext uri="{9D8B030D-6E8A-4147-A177-3AD203B41FA5}">
                          <a16:colId xmlns:a16="http://schemas.microsoft.com/office/drawing/2014/main" val="2755998711"/>
                        </a:ext>
                      </a:extLst>
                    </a:gridCol>
                    <a:gridCol w="668020">
                      <a:extLst>
                        <a:ext uri="{9D8B030D-6E8A-4147-A177-3AD203B41FA5}">
                          <a16:colId xmlns:a16="http://schemas.microsoft.com/office/drawing/2014/main" val="2331258707"/>
                        </a:ext>
                      </a:extLst>
                    </a:gridCol>
                    <a:gridCol w="668020">
                      <a:extLst>
                        <a:ext uri="{9D8B030D-6E8A-4147-A177-3AD203B41FA5}">
                          <a16:colId xmlns:a16="http://schemas.microsoft.com/office/drawing/2014/main" val="527098980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909" t="-1538" r="-301818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909" t="-1538" r="-201818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909" t="-1538" r="-101818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0909" t="-1538" r="-1818" b="-2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06845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>
                              <a:solidFill>
                                <a:srgbClr val="0000FF"/>
                              </a:solidFill>
                            </a:rPr>
                            <a:t>5</a:t>
                          </a:r>
                          <a:endParaRPr lang="en-US" sz="20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>
                              <a:solidFill>
                                <a:srgbClr val="0000FF"/>
                              </a:solidFill>
                            </a:rPr>
                            <a:t>-6</a:t>
                          </a:r>
                          <a:endParaRPr lang="en-US" sz="20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>
                              <a:solidFill>
                                <a:srgbClr val="0000FF"/>
                              </a:solidFill>
                            </a:rPr>
                            <a:t>-7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lang="en-GB" sz="2000" dirty="0">
                              <a:solidFill>
                                <a:srgbClr val="0000FF"/>
                              </a:solidFill>
                            </a:rPr>
                            <a:t>-9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622897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>
                              <a:solidFill>
                                <a:srgbClr val="C00000"/>
                              </a:solidFill>
                            </a:rPr>
                            <a:t>4</a:t>
                          </a:r>
                          <a:endParaRPr lang="en-US" sz="20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>
                              <a:solidFill>
                                <a:srgbClr val="C00000"/>
                              </a:solidFill>
                            </a:rPr>
                            <a:t>-5</a:t>
                          </a:r>
                          <a:endParaRPr lang="en-US" sz="20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000" dirty="0">
                              <a:solidFill>
                                <a:srgbClr val="C00000"/>
                              </a:solidFill>
                            </a:rPr>
                            <a:t>-6</a:t>
                          </a:r>
                          <a:endParaRPr lang="en-US" sz="20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>
                              <a:solidFill>
                                <a:srgbClr val="C00000"/>
                              </a:solidFill>
                            </a:rPr>
                            <a:t>4</a:t>
                          </a:r>
                          <a:endParaRPr lang="en-US" sz="20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7640732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6FB4EE45-8489-4DBB-9BE3-FD500D2178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585640" y="4797770"/>
            <a:ext cx="463637" cy="4647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4D0B7C6-80BA-44C0-B37A-3CCD9093D110}"/>
                  </a:ext>
                </a:extLst>
              </p:cNvPr>
              <p:cNvSpPr/>
              <p:nvPr/>
            </p:nvSpPr>
            <p:spPr>
              <a:xfrm>
                <a:off x="1997753" y="3866234"/>
                <a:ext cx="6515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GB" sz="2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4D0B7C6-80BA-44C0-B37A-3CCD9093D1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753" y="3866234"/>
                <a:ext cx="65158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EDA2C26-B5E7-400B-85F1-5F07DC8E93AF}"/>
                  </a:ext>
                </a:extLst>
              </p:cNvPr>
              <p:cNvSpPr/>
              <p:nvPr/>
            </p:nvSpPr>
            <p:spPr>
              <a:xfrm>
                <a:off x="4301677" y="4538794"/>
                <a:ext cx="6598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EDA2C26-B5E7-400B-85F1-5F07DC8E9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677" y="4538794"/>
                <a:ext cx="65986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5F79C33-0171-4847-8007-AA9200AC767A}"/>
                  </a:ext>
                </a:extLst>
              </p:cNvPr>
              <p:cNvSpPr/>
              <p:nvPr/>
            </p:nvSpPr>
            <p:spPr>
              <a:xfrm>
                <a:off x="3437057" y="5030127"/>
                <a:ext cx="6598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5F79C33-0171-4847-8007-AA9200AC76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057" y="5030127"/>
                <a:ext cx="65986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2D6CD1A-7C7C-4846-B0E5-326174F60026}"/>
                  </a:ext>
                </a:extLst>
              </p:cNvPr>
              <p:cNvSpPr/>
              <p:nvPr/>
            </p:nvSpPr>
            <p:spPr>
              <a:xfrm>
                <a:off x="1928605" y="4763317"/>
                <a:ext cx="57169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2D6CD1A-7C7C-4846-B0E5-326174F600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605" y="4763317"/>
                <a:ext cx="57169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7095F7C0-ADFB-48CE-9FF3-18ED20B164A9}"/>
              </a:ext>
            </a:extLst>
          </p:cNvPr>
          <p:cNvSpPr txBox="1"/>
          <p:nvPr/>
        </p:nvSpPr>
        <p:spPr>
          <a:xfrm>
            <a:off x="5422447" y="3754728"/>
            <a:ext cx="2773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>
                <a:latin typeface="+Body Asian"/>
              </a:rPr>
              <a:t>Topological Signatures</a:t>
            </a:r>
            <a:endParaRPr lang="en-US" sz="2200" dirty="0">
              <a:latin typeface="+Body Asian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FC7F548-D9D9-4A22-91A5-6114E0F88EA7}"/>
              </a:ext>
            </a:extLst>
          </p:cNvPr>
          <p:cNvSpPr/>
          <p:nvPr/>
        </p:nvSpPr>
        <p:spPr>
          <a:xfrm>
            <a:off x="1182198" y="3760768"/>
            <a:ext cx="3352800" cy="1678037"/>
          </a:xfrm>
          <a:custGeom>
            <a:avLst/>
            <a:gdLst>
              <a:gd name="connsiteX0" fmla="*/ 0 w 3352800"/>
              <a:gd name="connsiteY0" fmla="*/ 1671483 h 1678037"/>
              <a:gd name="connsiteX1" fmla="*/ 265471 w 3352800"/>
              <a:gd name="connsiteY1" fmla="*/ 1612490 h 1678037"/>
              <a:gd name="connsiteX2" fmla="*/ 294967 w 3352800"/>
              <a:gd name="connsiteY2" fmla="*/ 1199535 h 1678037"/>
              <a:gd name="connsiteX3" fmla="*/ 806245 w 3352800"/>
              <a:gd name="connsiteY3" fmla="*/ 707922 h 1678037"/>
              <a:gd name="connsiteX4" fmla="*/ 1337187 w 3352800"/>
              <a:gd name="connsiteY4" fmla="*/ 668593 h 1678037"/>
              <a:gd name="connsiteX5" fmla="*/ 1966451 w 3352800"/>
              <a:gd name="connsiteY5" fmla="*/ 668593 h 1678037"/>
              <a:gd name="connsiteX6" fmla="*/ 2625212 w 3352800"/>
              <a:gd name="connsiteY6" fmla="*/ 383458 h 1678037"/>
              <a:gd name="connsiteX7" fmla="*/ 3106993 w 3352800"/>
              <a:gd name="connsiteY7" fmla="*/ 432619 h 1678037"/>
              <a:gd name="connsiteX8" fmla="*/ 3352800 w 3352800"/>
              <a:gd name="connsiteY8" fmla="*/ 0 h 167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2800" h="1678037">
                <a:moveTo>
                  <a:pt x="0" y="1671483"/>
                </a:moveTo>
                <a:cubicBezTo>
                  <a:pt x="108155" y="1681315"/>
                  <a:pt x="216310" y="1691148"/>
                  <a:pt x="265471" y="1612490"/>
                </a:cubicBezTo>
                <a:cubicBezTo>
                  <a:pt x="314632" y="1533832"/>
                  <a:pt x="204838" y="1350296"/>
                  <a:pt x="294967" y="1199535"/>
                </a:cubicBezTo>
                <a:cubicBezTo>
                  <a:pt x="385096" y="1048774"/>
                  <a:pt x="632542" y="796412"/>
                  <a:pt x="806245" y="707922"/>
                </a:cubicBezTo>
                <a:cubicBezTo>
                  <a:pt x="979948" y="619432"/>
                  <a:pt x="1143819" y="675148"/>
                  <a:pt x="1337187" y="668593"/>
                </a:cubicBezTo>
                <a:cubicBezTo>
                  <a:pt x="1530555" y="662038"/>
                  <a:pt x="1751780" y="716116"/>
                  <a:pt x="1966451" y="668593"/>
                </a:cubicBezTo>
                <a:cubicBezTo>
                  <a:pt x="2181122" y="621070"/>
                  <a:pt x="2435122" y="422787"/>
                  <a:pt x="2625212" y="383458"/>
                </a:cubicBezTo>
                <a:cubicBezTo>
                  <a:pt x="2815302" y="344129"/>
                  <a:pt x="2985728" y="496529"/>
                  <a:pt x="3106993" y="432619"/>
                </a:cubicBezTo>
                <a:cubicBezTo>
                  <a:pt x="3228258" y="368709"/>
                  <a:pt x="3290529" y="184354"/>
                  <a:pt x="3352800" y="0"/>
                </a:cubicBezTo>
              </a:path>
            </a:pathLst>
          </a:custGeom>
          <a:noFill/>
          <a:ln w="28575">
            <a:solidFill>
              <a:srgbClr val="0000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798C53-1E7C-4159-911F-8DED65AE2F6E}"/>
              </a:ext>
            </a:extLst>
          </p:cNvPr>
          <p:cNvSpPr/>
          <p:nvPr/>
        </p:nvSpPr>
        <p:spPr>
          <a:xfrm>
            <a:off x="7494288" y="4238113"/>
            <a:ext cx="651039" cy="1188720"/>
          </a:xfrm>
          <a:prstGeom prst="rect">
            <a:avLst/>
          </a:prstGeom>
          <a:noFill/>
          <a:ln w="63500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6101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910"/>
    </mc:Choice>
    <mc:Fallback>
      <p:transition spd="slow" advTm="359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957C-872A-4CEC-B355-873071180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Signatures preserve topological properties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22406D-33B7-4D03-93B8-53DE23623F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8387"/>
                <a:ext cx="8088630" cy="31060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𝑇h𝑒𝑜𝑟𝑒𝑚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 4.1 −</m:t>
                    </m:r>
                  </m:oMath>
                </a14:m>
                <a:r>
                  <a:rPr lang="en-GB" sz="2200" dirty="0"/>
                  <a:t> Trajectories of same homotopy have the same signatures and trajectories of different homotopy have different signatures</a:t>
                </a:r>
              </a:p>
              <a:p>
                <a14:m>
                  <m:oMath xmlns:m="http://schemas.openxmlformats.org/officeDocument/2006/math">
                    <m:r>
                      <a:rPr lang="en-GB" sz="2200" i="1" dirty="0">
                        <a:latin typeface="Cambria Math" panose="02040503050406030204" pitchFamily="18" charset="0"/>
                      </a:rPr>
                      <m:t>𝑇h𝑒𝑜𝑟𝑒𝑚</m:t>
                    </m:r>
                    <m:r>
                      <a:rPr lang="en-GB" sz="2200" i="1" dirty="0">
                        <a:latin typeface="Cambria Math" panose="02040503050406030204" pitchFamily="18" charset="0"/>
                      </a:rPr>
                      <m:t> 4.3 −</m:t>
                    </m:r>
                  </m:oMath>
                </a14:m>
                <a:r>
                  <a:rPr lang="en-GB" sz="2200" dirty="0"/>
                  <a:t> We can efficiently find a trajectory up to topological equivalence from its signature</a:t>
                </a:r>
              </a:p>
              <a:p>
                <a:r>
                  <a:rPr lang="en-GB" sz="2200" dirty="0"/>
                  <a:t>Theorems are valid for non self-intersecting trajectories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22406D-33B7-4D03-93B8-53DE23623F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8387"/>
                <a:ext cx="8088630" cy="3106060"/>
              </a:xfrm>
              <a:blipFill>
                <a:blip r:embed="rId3"/>
                <a:stretch>
                  <a:fillRect l="-829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F9D10-B294-4E91-9E06-1DE3998D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74000" y="6356351"/>
            <a:ext cx="641350" cy="365125"/>
          </a:xfrm>
        </p:spPr>
        <p:txBody>
          <a:bodyPr/>
          <a:lstStyle/>
          <a:p>
            <a:fld id="{6D4215C7-7AAF-49C4-8660-4E2481D483FD}" type="slidenum">
              <a:rPr lang="en-US" smtClean="0"/>
              <a:t>17</a:t>
            </a:fld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3163425-6F6F-41DA-8B9E-E65CF077B1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945808" y="5289309"/>
            <a:ext cx="625024" cy="56356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8746832-C0B8-485E-89A3-C34E2BC67F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896463" y="4695073"/>
            <a:ext cx="625024" cy="5635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A08BBC7-1A69-4051-89A1-1DE07BC126ED}"/>
                  </a:ext>
                </a:extLst>
              </p:cNvPr>
              <p:cNvSpPr/>
              <p:nvPr/>
            </p:nvSpPr>
            <p:spPr>
              <a:xfrm>
                <a:off x="1018047" y="4971487"/>
                <a:ext cx="10943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𝑡𝑎𝑟𝑡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A08BBC7-1A69-4051-89A1-1DE07BC126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47" y="4971487"/>
                <a:ext cx="109433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4EA10F2-C2BD-4137-97EB-236854DD325D}"/>
                  </a:ext>
                </a:extLst>
              </p:cNvPr>
              <p:cNvSpPr/>
              <p:nvPr/>
            </p:nvSpPr>
            <p:spPr>
              <a:xfrm>
                <a:off x="7109976" y="5204589"/>
                <a:ext cx="8709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𝑛𝑑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4EA10F2-C2BD-4137-97EB-236854DD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976" y="5204589"/>
                <a:ext cx="87094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62313133-4CD5-4C86-AAD2-69C7D6D455A8}"/>
              </a:ext>
            </a:extLst>
          </p:cNvPr>
          <p:cNvSpPr/>
          <p:nvPr/>
        </p:nvSpPr>
        <p:spPr>
          <a:xfrm>
            <a:off x="2124806" y="5166391"/>
            <a:ext cx="144000" cy="144000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0B3E3D2-4DDE-4BD4-9115-D66440DED744}"/>
              </a:ext>
            </a:extLst>
          </p:cNvPr>
          <p:cNvSpPr/>
          <p:nvPr/>
        </p:nvSpPr>
        <p:spPr>
          <a:xfrm>
            <a:off x="6997956" y="5435396"/>
            <a:ext cx="144000" cy="144000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69BCD33-D23A-4888-A705-2D70ACDF7CC4}"/>
              </a:ext>
            </a:extLst>
          </p:cNvPr>
          <p:cNvSpPr/>
          <p:nvPr/>
        </p:nvSpPr>
        <p:spPr>
          <a:xfrm>
            <a:off x="2211825" y="4505739"/>
            <a:ext cx="4775200" cy="1454717"/>
          </a:xfrm>
          <a:custGeom>
            <a:avLst/>
            <a:gdLst>
              <a:gd name="connsiteX0" fmla="*/ 0 w 5943600"/>
              <a:gd name="connsiteY0" fmla="*/ 736821 h 1454717"/>
              <a:gd name="connsiteX1" fmla="*/ 863600 w 5943600"/>
              <a:gd name="connsiteY1" fmla="*/ 675861 h 1454717"/>
              <a:gd name="connsiteX2" fmla="*/ 538480 w 5943600"/>
              <a:gd name="connsiteY2" fmla="*/ 1163541 h 1454717"/>
              <a:gd name="connsiteX3" fmla="*/ 711200 w 5943600"/>
              <a:gd name="connsiteY3" fmla="*/ 1427701 h 1454717"/>
              <a:gd name="connsiteX4" fmla="*/ 1513840 w 5943600"/>
              <a:gd name="connsiteY4" fmla="*/ 1366741 h 1454717"/>
              <a:gd name="connsiteX5" fmla="*/ 1452880 w 5943600"/>
              <a:gd name="connsiteY5" fmla="*/ 726661 h 1454717"/>
              <a:gd name="connsiteX6" fmla="*/ 2123440 w 5943600"/>
              <a:gd name="connsiteY6" fmla="*/ 675861 h 1454717"/>
              <a:gd name="connsiteX7" fmla="*/ 2570480 w 5943600"/>
              <a:gd name="connsiteY7" fmla="*/ 675861 h 1454717"/>
              <a:gd name="connsiteX8" fmla="*/ 2468880 w 5943600"/>
              <a:gd name="connsiteY8" fmla="*/ 310101 h 1454717"/>
              <a:gd name="connsiteX9" fmla="*/ 2783840 w 5943600"/>
              <a:gd name="connsiteY9" fmla="*/ 15461 h 1454717"/>
              <a:gd name="connsiteX10" fmla="*/ 3291840 w 5943600"/>
              <a:gd name="connsiteY10" fmla="*/ 66261 h 1454717"/>
              <a:gd name="connsiteX11" fmla="*/ 3515360 w 5943600"/>
              <a:gd name="connsiteY11" fmla="*/ 279621 h 1454717"/>
              <a:gd name="connsiteX12" fmla="*/ 3291840 w 5943600"/>
              <a:gd name="connsiteY12" fmla="*/ 797781 h 1454717"/>
              <a:gd name="connsiteX13" fmla="*/ 4003040 w 5943600"/>
              <a:gd name="connsiteY13" fmla="*/ 828261 h 1454717"/>
              <a:gd name="connsiteX14" fmla="*/ 4439920 w 5943600"/>
              <a:gd name="connsiteY14" fmla="*/ 828261 h 1454717"/>
              <a:gd name="connsiteX15" fmla="*/ 5140960 w 5943600"/>
              <a:gd name="connsiteY15" fmla="*/ 980661 h 1454717"/>
              <a:gd name="connsiteX16" fmla="*/ 5943600 w 5943600"/>
              <a:gd name="connsiteY16" fmla="*/ 1072101 h 1454717"/>
              <a:gd name="connsiteX0" fmla="*/ 0 w 5943600"/>
              <a:gd name="connsiteY0" fmla="*/ 736821 h 1454717"/>
              <a:gd name="connsiteX1" fmla="*/ 863600 w 5943600"/>
              <a:gd name="connsiteY1" fmla="*/ 675861 h 1454717"/>
              <a:gd name="connsiteX2" fmla="*/ 538480 w 5943600"/>
              <a:gd name="connsiteY2" fmla="*/ 1163541 h 1454717"/>
              <a:gd name="connsiteX3" fmla="*/ 711200 w 5943600"/>
              <a:gd name="connsiteY3" fmla="*/ 1427701 h 1454717"/>
              <a:gd name="connsiteX4" fmla="*/ 1513840 w 5943600"/>
              <a:gd name="connsiteY4" fmla="*/ 1366741 h 1454717"/>
              <a:gd name="connsiteX5" fmla="*/ 1452880 w 5943600"/>
              <a:gd name="connsiteY5" fmla="*/ 726661 h 1454717"/>
              <a:gd name="connsiteX6" fmla="*/ 2123440 w 5943600"/>
              <a:gd name="connsiteY6" fmla="*/ 675861 h 1454717"/>
              <a:gd name="connsiteX7" fmla="*/ 2570480 w 5943600"/>
              <a:gd name="connsiteY7" fmla="*/ 675861 h 1454717"/>
              <a:gd name="connsiteX8" fmla="*/ 2468880 w 5943600"/>
              <a:gd name="connsiteY8" fmla="*/ 310101 h 1454717"/>
              <a:gd name="connsiteX9" fmla="*/ 2783840 w 5943600"/>
              <a:gd name="connsiteY9" fmla="*/ 15461 h 1454717"/>
              <a:gd name="connsiteX10" fmla="*/ 3291840 w 5943600"/>
              <a:gd name="connsiteY10" fmla="*/ 66261 h 1454717"/>
              <a:gd name="connsiteX11" fmla="*/ 3515360 w 5943600"/>
              <a:gd name="connsiteY11" fmla="*/ 279621 h 1454717"/>
              <a:gd name="connsiteX12" fmla="*/ 3291840 w 5943600"/>
              <a:gd name="connsiteY12" fmla="*/ 797781 h 1454717"/>
              <a:gd name="connsiteX13" fmla="*/ 4003040 w 5943600"/>
              <a:gd name="connsiteY13" fmla="*/ 828261 h 1454717"/>
              <a:gd name="connsiteX14" fmla="*/ 4439920 w 5943600"/>
              <a:gd name="connsiteY14" fmla="*/ 828261 h 1454717"/>
              <a:gd name="connsiteX15" fmla="*/ 4866640 w 5943600"/>
              <a:gd name="connsiteY15" fmla="*/ 919701 h 1454717"/>
              <a:gd name="connsiteX16" fmla="*/ 5943600 w 5943600"/>
              <a:gd name="connsiteY16" fmla="*/ 1072101 h 1454717"/>
              <a:gd name="connsiteX0" fmla="*/ 0 w 5374640"/>
              <a:gd name="connsiteY0" fmla="*/ 736821 h 1454717"/>
              <a:gd name="connsiteX1" fmla="*/ 863600 w 5374640"/>
              <a:gd name="connsiteY1" fmla="*/ 675861 h 1454717"/>
              <a:gd name="connsiteX2" fmla="*/ 538480 w 5374640"/>
              <a:gd name="connsiteY2" fmla="*/ 1163541 h 1454717"/>
              <a:gd name="connsiteX3" fmla="*/ 711200 w 5374640"/>
              <a:gd name="connsiteY3" fmla="*/ 1427701 h 1454717"/>
              <a:gd name="connsiteX4" fmla="*/ 1513840 w 5374640"/>
              <a:gd name="connsiteY4" fmla="*/ 1366741 h 1454717"/>
              <a:gd name="connsiteX5" fmla="*/ 1452880 w 5374640"/>
              <a:gd name="connsiteY5" fmla="*/ 726661 h 1454717"/>
              <a:gd name="connsiteX6" fmla="*/ 2123440 w 5374640"/>
              <a:gd name="connsiteY6" fmla="*/ 675861 h 1454717"/>
              <a:gd name="connsiteX7" fmla="*/ 2570480 w 5374640"/>
              <a:gd name="connsiteY7" fmla="*/ 675861 h 1454717"/>
              <a:gd name="connsiteX8" fmla="*/ 2468880 w 5374640"/>
              <a:gd name="connsiteY8" fmla="*/ 310101 h 1454717"/>
              <a:gd name="connsiteX9" fmla="*/ 2783840 w 5374640"/>
              <a:gd name="connsiteY9" fmla="*/ 15461 h 1454717"/>
              <a:gd name="connsiteX10" fmla="*/ 3291840 w 5374640"/>
              <a:gd name="connsiteY10" fmla="*/ 66261 h 1454717"/>
              <a:gd name="connsiteX11" fmla="*/ 3515360 w 5374640"/>
              <a:gd name="connsiteY11" fmla="*/ 279621 h 1454717"/>
              <a:gd name="connsiteX12" fmla="*/ 3291840 w 5374640"/>
              <a:gd name="connsiteY12" fmla="*/ 797781 h 1454717"/>
              <a:gd name="connsiteX13" fmla="*/ 4003040 w 5374640"/>
              <a:gd name="connsiteY13" fmla="*/ 828261 h 1454717"/>
              <a:gd name="connsiteX14" fmla="*/ 4439920 w 5374640"/>
              <a:gd name="connsiteY14" fmla="*/ 828261 h 1454717"/>
              <a:gd name="connsiteX15" fmla="*/ 4866640 w 5374640"/>
              <a:gd name="connsiteY15" fmla="*/ 919701 h 1454717"/>
              <a:gd name="connsiteX16" fmla="*/ 5374640 w 5374640"/>
              <a:gd name="connsiteY16" fmla="*/ 970501 h 1454717"/>
              <a:gd name="connsiteX0" fmla="*/ 0 w 5374640"/>
              <a:gd name="connsiteY0" fmla="*/ 736821 h 1454717"/>
              <a:gd name="connsiteX1" fmla="*/ 863600 w 5374640"/>
              <a:gd name="connsiteY1" fmla="*/ 675861 h 1454717"/>
              <a:gd name="connsiteX2" fmla="*/ 538480 w 5374640"/>
              <a:gd name="connsiteY2" fmla="*/ 1163541 h 1454717"/>
              <a:gd name="connsiteX3" fmla="*/ 711200 w 5374640"/>
              <a:gd name="connsiteY3" fmla="*/ 1427701 h 1454717"/>
              <a:gd name="connsiteX4" fmla="*/ 1513840 w 5374640"/>
              <a:gd name="connsiteY4" fmla="*/ 1366741 h 1454717"/>
              <a:gd name="connsiteX5" fmla="*/ 1452880 w 5374640"/>
              <a:gd name="connsiteY5" fmla="*/ 726661 h 1454717"/>
              <a:gd name="connsiteX6" fmla="*/ 2123440 w 5374640"/>
              <a:gd name="connsiteY6" fmla="*/ 675861 h 1454717"/>
              <a:gd name="connsiteX7" fmla="*/ 2570480 w 5374640"/>
              <a:gd name="connsiteY7" fmla="*/ 675861 h 1454717"/>
              <a:gd name="connsiteX8" fmla="*/ 2468880 w 5374640"/>
              <a:gd name="connsiteY8" fmla="*/ 310101 h 1454717"/>
              <a:gd name="connsiteX9" fmla="*/ 2783840 w 5374640"/>
              <a:gd name="connsiteY9" fmla="*/ 15461 h 1454717"/>
              <a:gd name="connsiteX10" fmla="*/ 3291840 w 5374640"/>
              <a:gd name="connsiteY10" fmla="*/ 66261 h 1454717"/>
              <a:gd name="connsiteX11" fmla="*/ 3515360 w 5374640"/>
              <a:gd name="connsiteY11" fmla="*/ 279621 h 1454717"/>
              <a:gd name="connsiteX12" fmla="*/ 3291840 w 5374640"/>
              <a:gd name="connsiteY12" fmla="*/ 797781 h 1454717"/>
              <a:gd name="connsiteX13" fmla="*/ 3738880 w 5374640"/>
              <a:gd name="connsiteY13" fmla="*/ 838421 h 1454717"/>
              <a:gd name="connsiteX14" fmla="*/ 4439920 w 5374640"/>
              <a:gd name="connsiteY14" fmla="*/ 828261 h 1454717"/>
              <a:gd name="connsiteX15" fmla="*/ 4866640 w 5374640"/>
              <a:gd name="connsiteY15" fmla="*/ 919701 h 1454717"/>
              <a:gd name="connsiteX16" fmla="*/ 5374640 w 5374640"/>
              <a:gd name="connsiteY16" fmla="*/ 970501 h 1454717"/>
              <a:gd name="connsiteX0" fmla="*/ 0 w 5374640"/>
              <a:gd name="connsiteY0" fmla="*/ 736821 h 1454717"/>
              <a:gd name="connsiteX1" fmla="*/ 863600 w 5374640"/>
              <a:gd name="connsiteY1" fmla="*/ 675861 h 1454717"/>
              <a:gd name="connsiteX2" fmla="*/ 538480 w 5374640"/>
              <a:gd name="connsiteY2" fmla="*/ 1163541 h 1454717"/>
              <a:gd name="connsiteX3" fmla="*/ 711200 w 5374640"/>
              <a:gd name="connsiteY3" fmla="*/ 1427701 h 1454717"/>
              <a:gd name="connsiteX4" fmla="*/ 1513840 w 5374640"/>
              <a:gd name="connsiteY4" fmla="*/ 1366741 h 1454717"/>
              <a:gd name="connsiteX5" fmla="*/ 1452880 w 5374640"/>
              <a:gd name="connsiteY5" fmla="*/ 726661 h 1454717"/>
              <a:gd name="connsiteX6" fmla="*/ 2123440 w 5374640"/>
              <a:gd name="connsiteY6" fmla="*/ 675861 h 1454717"/>
              <a:gd name="connsiteX7" fmla="*/ 2570480 w 5374640"/>
              <a:gd name="connsiteY7" fmla="*/ 675861 h 1454717"/>
              <a:gd name="connsiteX8" fmla="*/ 2468880 w 5374640"/>
              <a:gd name="connsiteY8" fmla="*/ 310101 h 1454717"/>
              <a:gd name="connsiteX9" fmla="*/ 2783840 w 5374640"/>
              <a:gd name="connsiteY9" fmla="*/ 15461 h 1454717"/>
              <a:gd name="connsiteX10" fmla="*/ 3291840 w 5374640"/>
              <a:gd name="connsiteY10" fmla="*/ 66261 h 1454717"/>
              <a:gd name="connsiteX11" fmla="*/ 3515360 w 5374640"/>
              <a:gd name="connsiteY11" fmla="*/ 279621 h 1454717"/>
              <a:gd name="connsiteX12" fmla="*/ 3291840 w 5374640"/>
              <a:gd name="connsiteY12" fmla="*/ 797781 h 1454717"/>
              <a:gd name="connsiteX13" fmla="*/ 3738880 w 5374640"/>
              <a:gd name="connsiteY13" fmla="*/ 838421 h 1454717"/>
              <a:gd name="connsiteX14" fmla="*/ 4114800 w 5374640"/>
              <a:gd name="connsiteY14" fmla="*/ 818101 h 1454717"/>
              <a:gd name="connsiteX15" fmla="*/ 4866640 w 5374640"/>
              <a:gd name="connsiteY15" fmla="*/ 919701 h 1454717"/>
              <a:gd name="connsiteX16" fmla="*/ 5374640 w 5374640"/>
              <a:gd name="connsiteY16" fmla="*/ 970501 h 1454717"/>
              <a:gd name="connsiteX0" fmla="*/ 0 w 5374640"/>
              <a:gd name="connsiteY0" fmla="*/ 736821 h 1454717"/>
              <a:gd name="connsiteX1" fmla="*/ 863600 w 5374640"/>
              <a:gd name="connsiteY1" fmla="*/ 675861 h 1454717"/>
              <a:gd name="connsiteX2" fmla="*/ 538480 w 5374640"/>
              <a:gd name="connsiteY2" fmla="*/ 1163541 h 1454717"/>
              <a:gd name="connsiteX3" fmla="*/ 711200 w 5374640"/>
              <a:gd name="connsiteY3" fmla="*/ 1427701 h 1454717"/>
              <a:gd name="connsiteX4" fmla="*/ 1513840 w 5374640"/>
              <a:gd name="connsiteY4" fmla="*/ 1366741 h 1454717"/>
              <a:gd name="connsiteX5" fmla="*/ 1452880 w 5374640"/>
              <a:gd name="connsiteY5" fmla="*/ 726661 h 1454717"/>
              <a:gd name="connsiteX6" fmla="*/ 2123440 w 5374640"/>
              <a:gd name="connsiteY6" fmla="*/ 675861 h 1454717"/>
              <a:gd name="connsiteX7" fmla="*/ 2570480 w 5374640"/>
              <a:gd name="connsiteY7" fmla="*/ 675861 h 1454717"/>
              <a:gd name="connsiteX8" fmla="*/ 2468880 w 5374640"/>
              <a:gd name="connsiteY8" fmla="*/ 310101 h 1454717"/>
              <a:gd name="connsiteX9" fmla="*/ 2783840 w 5374640"/>
              <a:gd name="connsiteY9" fmla="*/ 15461 h 1454717"/>
              <a:gd name="connsiteX10" fmla="*/ 3291840 w 5374640"/>
              <a:gd name="connsiteY10" fmla="*/ 66261 h 1454717"/>
              <a:gd name="connsiteX11" fmla="*/ 3515360 w 5374640"/>
              <a:gd name="connsiteY11" fmla="*/ 279621 h 1454717"/>
              <a:gd name="connsiteX12" fmla="*/ 3291840 w 5374640"/>
              <a:gd name="connsiteY12" fmla="*/ 797781 h 1454717"/>
              <a:gd name="connsiteX13" fmla="*/ 3738880 w 5374640"/>
              <a:gd name="connsiteY13" fmla="*/ 838421 h 1454717"/>
              <a:gd name="connsiteX14" fmla="*/ 4114800 w 5374640"/>
              <a:gd name="connsiteY14" fmla="*/ 818101 h 1454717"/>
              <a:gd name="connsiteX15" fmla="*/ 4348480 w 5374640"/>
              <a:gd name="connsiteY15" fmla="*/ 838421 h 1454717"/>
              <a:gd name="connsiteX16" fmla="*/ 5374640 w 5374640"/>
              <a:gd name="connsiteY16" fmla="*/ 970501 h 1454717"/>
              <a:gd name="connsiteX0" fmla="*/ 0 w 4775200"/>
              <a:gd name="connsiteY0" fmla="*/ 736821 h 1454717"/>
              <a:gd name="connsiteX1" fmla="*/ 863600 w 4775200"/>
              <a:gd name="connsiteY1" fmla="*/ 675861 h 1454717"/>
              <a:gd name="connsiteX2" fmla="*/ 538480 w 4775200"/>
              <a:gd name="connsiteY2" fmla="*/ 1163541 h 1454717"/>
              <a:gd name="connsiteX3" fmla="*/ 711200 w 4775200"/>
              <a:gd name="connsiteY3" fmla="*/ 1427701 h 1454717"/>
              <a:gd name="connsiteX4" fmla="*/ 1513840 w 4775200"/>
              <a:gd name="connsiteY4" fmla="*/ 1366741 h 1454717"/>
              <a:gd name="connsiteX5" fmla="*/ 1452880 w 4775200"/>
              <a:gd name="connsiteY5" fmla="*/ 726661 h 1454717"/>
              <a:gd name="connsiteX6" fmla="*/ 2123440 w 4775200"/>
              <a:gd name="connsiteY6" fmla="*/ 675861 h 1454717"/>
              <a:gd name="connsiteX7" fmla="*/ 2570480 w 4775200"/>
              <a:gd name="connsiteY7" fmla="*/ 675861 h 1454717"/>
              <a:gd name="connsiteX8" fmla="*/ 2468880 w 4775200"/>
              <a:gd name="connsiteY8" fmla="*/ 310101 h 1454717"/>
              <a:gd name="connsiteX9" fmla="*/ 2783840 w 4775200"/>
              <a:gd name="connsiteY9" fmla="*/ 15461 h 1454717"/>
              <a:gd name="connsiteX10" fmla="*/ 3291840 w 4775200"/>
              <a:gd name="connsiteY10" fmla="*/ 66261 h 1454717"/>
              <a:gd name="connsiteX11" fmla="*/ 3515360 w 4775200"/>
              <a:gd name="connsiteY11" fmla="*/ 279621 h 1454717"/>
              <a:gd name="connsiteX12" fmla="*/ 3291840 w 4775200"/>
              <a:gd name="connsiteY12" fmla="*/ 797781 h 1454717"/>
              <a:gd name="connsiteX13" fmla="*/ 3738880 w 4775200"/>
              <a:gd name="connsiteY13" fmla="*/ 838421 h 1454717"/>
              <a:gd name="connsiteX14" fmla="*/ 4114800 w 4775200"/>
              <a:gd name="connsiteY14" fmla="*/ 818101 h 1454717"/>
              <a:gd name="connsiteX15" fmla="*/ 4348480 w 4775200"/>
              <a:gd name="connsiteY15" fmla="*/ 838421 h 1454717"/>
              <a:gd name="connsiteX16" fmla="*/ 4775200 w 4775200"/>
              <a:gd name="connsiteY16" fmla="*/ 980661 h 145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775200" h="1454717">
                <a:moveTo>
                  <a:pt x="0" y="736821"/>
                </a:moveTo>
                <a:cubicBezTo>
                  <a:pt x="386926" y="670781"/>
                  <a:pt x="773853" y="604741"/>
                  <a:pt x="863600" y="675861"/>
                </a:cubicBezTo>
                <a:cubicBezTo>
                  <a:pt x="953347" y="746981"/>
                  <a:pt x="563880" y="1038234"/>
                  <a:pt x="538480" y="1163541"/>
                </a:cubicBezTo>
                <a:cubicBezTo>
                  <a:pt x="513080" y="1288848"/>
                  <a:pt x="548640" y="1393834"/>
                  <a:pt x="711200" y="1427701"/>
                </a:cubicBezTo>
                <a:cubicBezTo>
                  <a:pt x="873760" y="1461568"/>
                  <a:pt x="1390227" y="1483581"/>
                  <a:pt x="1513840" y="1366741"/>
                </a:cubicBezTo>
                <a:cubicBezTo>
                  <a:pt x="1637453" y="1249901"/>
                  <a:pt x="1351280" y="841808"/>
                  <a:pt x="1452880" y="726661"/>
                </a:cubicBezTo>
                <a:cubicBezTo>
                  <a:pt x="1554480" y="611514"/>
                  <a:pt x="1937173" y="684328"/>
                  <a:pt x="2123440" y="675861"/>
                </a:cubicBezTo>
                <a:cubicBezTo>
                  <a:pt x="2309707" y="667394"/>
                  <a:pt x="2512907" y="736821"/>
                  <a:pt x="2570480" y="675861"/>
                </a:cubicBezTo>
                <a:cubicBezTo>
                  <a:pt x="2628053" y="614901"/>
                  <a:pt x="2433320" y="420168"/>
                  <a:pt x="2468880" y="310101"/>
                </a:cubicBezTo>
                <a:cubicBezTo>
                  <a:pt x="2504440" y="200034"/>
                  <a:pt x="2646680" y="56101"/>
                  <a:pt x="2783840" y="15461"/>
                </a:cubicBezTo>
                <a:cubicBezTo>
                  <a:pt x="2921000" y="-25179"/>
                  <a:pt x="3169920" y="22234"/>
                  <a:pt x="3291840" y="66261"/>
                </a:cubicBezTo>
                <a:cubicBezTo>
                  <a:pt x="3413760" y="110288"/>
                  <a:pt x="3515360" y="157701"/>
                  <a:pt x="3515360" y="279621"/>
                </a:cubicBezTo>
                <a:cubicBezTo>
                  <a:pt x="3515360" y="401541"/>
                  <a:pt x="3254587" y="704648"/>
                  <a:pt x="3291840" y="797781"/>
                </a:cubicBezTo>
                <a:cubicBezTo>
                  <a:pt x="3329093" y="890914"/>
                  <a:pt x="3601720" y="835034"/>
                  <a:pt x="3738880" y="838421"/>
                </a:cubicBezTo>
                <a:cubicBezTo>
                  <a:pt x="3876040" y="841808"/>
                  <a:pt x="4013200" y="818101"/>
                  <a:pt x="4114800" y="818101"/>
                </a:cubicBezTo>
                <a:cubicBezTo>
                  <a:pt x="4216400" y="818101"/>
                  <a:pt x="4097867" y="797781"/>
                  <a:pt x="4348480" y="838421"/>
                </a:cubicBezTo>
                <a:cubicBezTo>
                  <a:pt x="4599093" y="879061"/>
                  <a:pt x="4499186" y="955261"/>
                  <a:pt x="4775200" y="980661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630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623"/>
    </mc:Choice>
    <mc:Fallback>
      <p:transition spd="slow" advTm="3462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04944-F254-4C3E-9898-674F6F243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More on properties of signatures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DA15B-3543-40F5-94F6-F8F00AD39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Signatures are compact representations</a:t>
            </a:r>
          </a:p>
          <a:p>
            <a:r>
              <a:rPr lang="en-GB" sz="2800" dirty="0"/>
              <a:t>Analysis algorithms run efficiently on signatures</a:t>
            </a:r>
          </a:p>
          <a:p>
            <a:r>
              <a:rPr lang="en-GB" sz="2800" dirty="0"/>
              <a:t>Efficient ways to compute signatures</a:t>
            </a:r>
          </a:p>
          <a:p>
            <a:pPr lvl="1"/>
            <a:r>
              <a:rPr lang="en-GB" sz="2800" dirty="0"/>
              <a:t>Online</a:t>
            </a:r>
          </a:p>
          <a:p>
            <a:pPr lvl="1"/>
            <a:r>
              <a:rPr lang="en-GB" sz="2800" dirty="0"/>
              <a:t>Distributed</a:t>
            </a:r>
          </a:p>
          <a:p>
            <a:r>
              <a:rPr lang="en-GB" sz="2800" dirty="0"/>
              <a:t>Framework is general – flexible ways to create differential 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BDF99-B408-4289-BC1B-92BB5C24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8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190"/>
    </mc:Choice>
    <mc:Fallback>
      <p:transition spd="slow" advTm="2919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658FBD-4085-42DF-8183-F2FA2AAB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Body Asian"/>
              </a:rPr>
              <a:t>Applications &amp; 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AD595-0C8A-4ED8-9157-173D8340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805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19"/>
    </mc:Choice>
    <mc:Fallback>
      <p:transition spd="slow" advTm="411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4CFE2-FA95-45D0-8359-04FF6366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Mobility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9392A-73F4-4AE5-A203-E389B274A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8386"/>
            <a:ext cx="7886700" cy="2878493"/>
          </a:xfrm>
        </p:spPr>
        <p:txBody>
          <a:bodyPr>
            <a:normAutofit/>
          </a:bodyPr>
          <a:lstStyle/>
          <a:p>
            <a:r>
              <a:rPr lang="en-US" sz="2800" dirty="0"/>
              <a:t>We want to analyze mobility </a:t>
            </a:r>
            <a:r>
              <a:rPr lang="en-GB" sz="2800" dirty="0"/>
              <a:t>for</a:t>
            </a:r>
            <a:endParaRPr lang="en-US" sz="2800" dirty="0"/>
          </a:p>
          <a:p>
            <a:pPr lvl="1"/>
            <a:r>
              <a:rPr lang="en-US" sz="2800" dirty="0"/>
              <a:t>Clustering similar trajectories</a:t>
            </a:r>
          </a:p>
          <a:p>
            <a:pPr lvl="1"/>
            <a:r>
              <a:rPr lang="en-US" sz="2800" dirty="0"/>
              <a:t>Predicting motion at large scale</a:t>
            </a:r>
          </a:p>
          <a:p>
            <a:pPr lvl="1"/>
            <a:r>
              <a:rPr lang="en-US" sz="2800" dirty="0"/>
              <a:t>Finding nearest neighbor trajectories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A8044-EA4F-4399-9A7B-043FCEA1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E7F937-BA77-464B-BDE5-099BA97BBE2B}"/>
              </a:ext>
            </a:extLst>
          </p:cNvPr>
          <p:cNvGrpSpPr/>
          <p:nvPr/>
        </p:nvGrpSpPr>
        <p:grpSpPr>
          <a:xfrm rot="658163">
            <a:off x="2264215" y="3613309"/>
            <a:ext cx="4292953" cy="2579303"/>
            <a:chOff x="1537607" y="3396343"/>
            <a:chExt cx="5440136" cy="27432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A99453D-FD82-47F7-8809-6EA25B5EB6EA}"/>
                </a:ext>
              </a:extLst>
            </p:cNvPr>
            <p:cNvSpPr/>
            <p:nvPr/>
          </p:nvSpPr>
          <p:spPr>
            <a:xfrm>
              <a:off x="1817915" y="3772675"/>
              <a:ext cx="5007428" cy="1600200"/>
            </a:xfrm>
            <a:custGeom>
              <a:avLst/>
              <a:gdLst>
                <a:gd name="connsiteX0" fmla="*/ 0 w 5007428"/>
                <a:gd name="connsiteY0" fmla="*/ 1600200 h 1600200"/>
                <a:gd name="connsiteX1" fmla="*/ 261257 w 5007428"/>
                <a:gd name="connsiteY1" fmla="*/ 1349829 h 1600200"/>
                <a:gd name="connsiteX2" fmla="*/ 805542 w 5007428"/>
                <a:gd name="connsiteY2" fmla="*/ 1436915 h 1600200"/>
                <a:gd name="connsiteX3" fmla="*/ 1415142 w 5007428"/>
                <a:gd name="connsiteY3" fmla="*/ 1164772 h 1600200"/>
                <a:gd name="connsiteX4" fmla="*/ 1970314 w 5007428"/>
                <a:gd name="connsiteY4" fmla="*/ 903515 h 1600200"/>
                <a:gd name="connsiteX5" fmla="*/ 2612571 w 5007428"/>
                <a:gd name="connsiteY5" fmla="*/ 1045029 h 1600200"/>
                <a:gd name="connsiteX6" fmla="*/ 3483428 w 5007428"/>
                <a:gd name="connsiteY6" fmla="*/ 478972 h 1600200"/>
                <a:gd name="connsiteX7" fmla="*/ 4572000 w 5007428"/>
                <a:gd name="connsiteY7" fmla="*/ 119743 h 1600200"/>
                <a:gd name="connsiteX8" fmla="*/ 5007428 w 5007428"/>
                <a:gd name="connsiteY8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7428" h="1600200">
                  <a:moveTo>
                    <a:pt x="0" y="1600200"/>
                  </a:moveTo>
                  <a:cubicBezTo>
                    <a:pt x="63500" y="1488621"/>
                    <a:pt x="127000" y="1377043"/>
                    <a:pt x="261257" y="1349829"/>
                  </a:cubicBezTo>
                  <a:cubicBezTo>
                    <a:pt x="395514" y="1322615"/>
                    <a:pt x="613228" y="1467758"/>
                    <a:pt x="805542" y="1436915"/>
                  </a:cubicBezTo>
                  <a:cubicBezTo>
                    <a:pt x="997856" y="1406072"/>
                    <a:pt x="1221013" y="1253672"/>
                    <a:pt x="1415142" y="1164772"/>
                  </a:cubicBezTo>
                  <a:cubicBezTo>
                    <a:pt x="1609271" y="1075872"/>
                    <a:pt x="1770743" y="923472"/>
                    <a:pt x="1970314" y="903515"/>
                  </a:cubicBezTo>
                  <a:cubicBezTo>
                    <a:pt x="2169885" y="883558"/>
                    <a:pt x="2360385" y="1115786"/>
                    <a:pt x="2612571" y="1045029"/>
                  </a:cubicBezTo>
                  <a:cubicBezTo>
                    <a:pt x="2864757" y="974272"/>
                    <a:pt x="3156857" y="633186"/>
                    <a:pt x="3483428" y="478972"/>
                  </a:cubicBezTo>
                  <a:cubicBezTo>
                    <a:pt x="3809999" y="324758"/>
                    <a:pt x="4318000" y="199572"/>
                    <a:pt x="4572000" y="119743"/>
                  </a:cubicBezTo>
                  <a:cubicBezTo>
                    <a:pt x="4826000" y="39914"/>
                    <a:pt x="4916714" y="19957"/>
                    <a:pt x="500742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136A8AE-1702-40AC-8BDD-CBAB094BFDAB}"/>
                </a:ext>
              </a:extLst>
            </p:cNvPr>
            <p:cNvSpPr/>
            <p:nvPr/>
          </p:nvSpPr>
          <p:spPr>
            <a:xfrm>
              <a:off x="1915886" y="3842657"/>
              <a:ext cx="5040085" cy="1578429"/>
            </a:xfrm>
            <a:custGeom>
              <a:avLst/>
              <a:gdLst>
                <a:gd name="connsiteX0" fmla="*/ 0 w 5040085"/>
                <a:gd name="connsiteY0" fmla="*/ 1578429 h 1578429"/>
                <a:gd name="connsiteX1" fmla="*/ 174171 w 5040085"/>
                <a:gd name="connsiteY1" fmla="*/ 1338943 h 1578429"/>
                <a:gd name="connsiteX2" fmla="*/ 664028 w 5040085"/>
                <a:gd name="connsiteY2" fmla="*/ 1480457 h 1578429"/>
                <a:gd name="connsiteX3" fmla="*/ 1491343 w 5040085"/>
                <a:gd name="connsiteY3" fmla="*/ 1099457 h 1578429"/>
                <a:gd name="connsiteX4" fmla="*/ 1981200 w 5040085"/>
                <a:gd name="connsiteY4" fmla="*/ 881743 h 1578429"/>
                <a:gd name="connsiteX5" fmla="*/ 2558143 w 5040085"/>
                <a:gd name="connsiteY5" fmla="*/ 1110343 h 1578429"/>
                <a:gd name="connsiteX6" fmla="*/ 3233057 w 5040085"/>
                <a:gd name="connsiteY6" fmla="*/ 576943 h 1578429"/>
                <a:gd name="connsiteX7" fmla="*/ 3592285 w 5040085"/>
                <a:gd name="connsiteY7" fmla="*/ 457200 h 1578429"/>
                <a:gd name="connsiteX8" fmla="*/ 4484914 w 5040085"/>
                <a:gd name="connsiteY8" fmla="*/ 174172 h 1578429"/>
                <a:gd name="connsiteX9" fmla="*/ 5040085 w 5040085"/>
                <a:gd name="connsiteY9" fmla="*/ 0 h 1578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40085" h="1578429">
                  <a:moveTo>
                    <a:pt x="0" y="1578429"/>
                  </a:moveTo>
                  <a:cubicBezTo>
                    <a:pt x="31750" y="1466850"/>
                    <a:pt x="63500" y="1355272"/>
                    <a:pt x="174171" y="1338943"/>
                  </a:cubicBezTo>
                  <a:cubicBezTo>
                    <a:pt x="284842" y="1322614"/>
                    <a:pt x="444499" y="1520371"/>
                    <a:pt x="664028" y="1480457"/>
                  </a:cubicBezTo>
                  <a:cubicBezTo>
                    <a:pt x="883557" y="1440543"/>
                    <a:pt x="1271814" y="1199243"/>
                    <a:pt x="1491343" y="1099457"/>
                  </a:cubicBezTo>
                  <a:cubicBezTo>
                    <a:pt x="1710872" y="999671"/>
                    <a:pt x="1803400" y="879929"/>
                    <a:pt x="1981200" y="881743"/>
                  </a:cubicBezTo>
                  <a:cubicBezTo>
                    <a:pt x="2159000" y="883557"/>
                    <a:pt x="2349500" y="1161143"/>
                    <a:pt x="2558143" y="1110343"/>
                  </a:cubicBezTo>
                  <a:cubicBezTo>
                    <a:pt x="2766786" y="1059543"/>
                    <a:pt x="3060700" y="685800"/>
                    <a:pt x="3233057" y="576943"/>
                  </a:cubicBezTo>
                  <a:cubicBezTo>
                    <a:pt x="3405414" y="468086"/>
                    <a:pt x="3592285" y="457200"/>
                    <a:pt x="3592285" y="457200"/>
                  </a:cubicBezTo>
                  <a:lnTo>
                    <a:pt x="4484914" y="174172"/>
                  </a:lnTo>
                  <a:lnTo>
                    <a:pt x="5040085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A8003D7-9344-43CC-896E-FD98241224E2}"/>
                </a:ext>
              </a:extLst>
            </p:cNvPr>
            <p:cNvSpPr/>
            <p:nvPr/>
          </p:nvSpPr>
          <p:spPr>
            <a:xfrm>
              <a:off x="1537607" y="3865203"/>
              <a:ext cx="4876800" cy="1415143"/>
            </a:xfrm>
            <a:custGeom>
              <a:avLst/>
              <a:gdLst>
                <a:gd name="connsiteX0" fmla="*/ 4876800 w 4876800"/>
                <a:gd name="connsiteY0" fmla="*/ 0 h 1415143"/>
                <a:gd name="connsiteX1" fmla="*/ 4332515 w 4876800"/>
                <a:gd name="connsiteY1" fmla="*/ 174171 h 1415143"/>
                <a:gd name="connsiteX2" fmla="*/ 3537858 w 4876800"/>
                <a:gd name="connsiteY2" fmla="*/ 391885 h 1415143"/>
                <a:gd name="connsiteX3" fmla="*/ 3004458 w 4876800"/>
                <a:gd name="connsiteY3" fmla="*/ 707571 h 1415143"/>
                <a:gd name="connsiteX4" fmla="*/ 2307772 w 4876800"/>
                <a:gd name="connsiteY4" fmla="*/ 957943 h 1415143"/>
                <a:gd name="connsiteX5" fmla="*/ 1730829 w 4876800"/>
                <a:gd name="connsiteY5" fmla="*/ 859971 h 1415143"/>
                <a:gd name="connsiteX6" fmla="*/ 990600 w 4876800"/>
                <a:gd name="connsiteY6" fmla="*/ 1230085 h 1415143"/>
                <a:gd name="connsiteX7" fmla="*/ 0 w 4876800"/>
                <a:gd name="connsiteY7" fmla="*/ 1415143 h 1415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76800" h="1415143">
                  <a:moveTo>
                    <a:pt x="4876800" y="0"/>
                  </a:moveTo>
                  <a:cubicBezTo>
                    <a:pt x="4716236" y="54428"/>
                    <a:pt x="4555672" y="108857"/>
                    <a:pt x="4332515" y="174171"/>
                  </a:cubicBezTo>
                  <a:cubicBezTo>
                    <a:pt x="4109358" y="239485"/>
                    <a:pt x="3759201" y="302985"/>
                    <a:pt x="3537858" y="391885"/>
                  </a:cubicBezTo>
                  <a:cubicBezTo>
                    <a:pt x="3316515" y="480785"/>
                    <a:pt x="3209472" y="613228"/>
                    <a:pt x="3004458" y="707571"/>
                  </a:cubicBezTo>
                  <a:cubicBezTo>
                    <a:pt x="2799444" y="801914"/>
                    <a:pt x="2520043" y="932543"/>
                    <a:pt x="2307772" y="957943"/>
                  </a:cubicBezTo>
                  <a:cubicBezTo>
                    <a:pt x="2095501" y="983343"/>
                    <a:pt x="1950358" y="814614"/>
                    <a:pt x="1730829" y="859971"/>
                  </a:cubicBezTo>
                  <a:cubicBezTo>
                    <a:pt x="1511300" y="905328"/>
                    <a:pt x="1279071" y="1137556"/>
                    <a:pt x="990600" y="1230085"/>
                  </a:cubicBezTo>
                  <a:cubicBezTo>
                    <a:pt x="702129" y="1322614"/>
                    <a:pt x="351064" y="1368878"/>
                    <a:pt x="0" y="141514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D82BC60-B65E-4EF3-8512-49487CAF38FB}"/>
                </a:ext>
              </a:extLst>
            </p:cNvPr>
            <p:cNvSpPr/>
            <p:nvPr/>
          </p:nvSpPr>
          <p:spPr>
            <a:xfrm>
              <a:off x="3276600" y="3472543"/>
              <a:ext cx="1578429" cy="2373086"/>
            </a:xfrm>
            <a:custGeom>
              <a:avLst/>
              <a:gdLst>
                <a:gd name="connsiteX0" fmla="*/ 0 w 1578429"/>
                <a:gd name="connsiteY0" fmla="*/ 2373086 h 2373086"/>
                <a:gd name="connsiteX1" fmla="*/ 511629 w 1578429"/>
                <a:gd name="connsiteY1" fmla="*/ 1992086 h 2373086"/>
                <a:gd name="connsiteX2" fmla="*/ 631371 w 1578429"/>
                <a:gd name="connsiteY2" fmla="*/ 1621971 h 2373086"/>
                <a:gd name="connsiteX3" fmla="*/ 696686 w 1578429"/>
                <a:gd name="connsiteY3" fmla="*/ 990600 h 2373086"/>
                <a:gd name="connsiteX4" fmla="*/ 1045029 w 1578429"/>
                <a:gd name="connsiteY4" fmla="*/ 489857 h 2373086"/>
                <a:gd name="connsiteX5" fmla="*/ 1578429 w 1578429"/>
                <a:gd name="connsiteY5" fmla="*/ 0 h 2373086"/>
                <a:gd name="connsiteX6" fmla="*/ 1578429 w 1578429"/>
                <a:gd name="connsiteY6" fmla="*/ 0 h 2373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8429" h="2373086">
                  <a:moveTo>
                    <a:pt x="0" y="2373086"/>
                  </a:moveTo>
                  <a:cubicBezTo>
                    <a:pt x="203200" y="2245179"/>
                    <a:pt x="406401" y="2117272"/>
                    <a:pt x="511629" y="1992086"/>
                  </a:cubicBezTo>
                  <a:cubicBezTo>
                    <a:pt x="616858" y="1866900"/>
                    <a:pt x="600528" y="1788885"/>
                    <a:pt x="631371" y="1621971"/>
                  </a:cubicBezTo>
                  <a:cubicBezTo>
                    <a:pt x="662214" y="1455057"/>
                    <a:pt x="627743" y="1179286"/>
                    <a:pt x="696686" y="990600"/>
                  </a:cubicBezTo>
                  <a:cubicBezTo>
                    <a:pt x="765629" y="801914"/>
                    <a:pt x="898072" y="654957"/>
                    <a:pt x="1045029" y="489857"/>
                  </a:cubicBezTo>
                  <a:cubicBezTo>
                    <a:pt x="1191986" y="324757"/>
                    <a:pt x="1578429" y="0"/>
                    <a:pt x="1578429" y="0"/>
                  </a:cubicBezTo>
                  <a:lnTo>
                    <a:pt x="1578429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06187A8-7D81-4C95-8834-BD6802D2A561}"/>
                </a:ext>
              </a:extLst>
            </p:cNvPr>
            <p:cNvSpPr/>
            <p:nvPr/>
          </p:nvSpPr>
          <p:spPr>
            <a:xfrm>
              <a:off x="3341914" y="3396343"/>
              <a:ext cx="2917372" cy="2525486"/>
            </a:xfrm>
            <a:custGeom>
              <a:avLst/>
              <a:gdLst>
                <a:gd name="connsiteX0" fmla="*/ 0 w 2917372"/>
                <a:gd name="connsiteY0" fmla="*/ 2525486 h 2525486"/>
                <a:gd name="connsiteX1" fmla="*/ 359229 w 2917372"/>
                <a:gd name="connsiteY1" fmla="*/ 2296886 h 2525486"/>
                <a:gd name="connsiteX2" fmla="*/ 642257 w 2917372"/>
                <a:gd name="connsiteY2" fmla="*/ 2068286 h 2525486"/>
                <a:gd name="connsiteX3" fmla="*/ 685800 w 2917372"/>
                <a:gd name="connsiteY3" fmla="*/ 1480457 h 2525486"/>
                <a:gd name="connsiteX4" fmla="*/ 707572 w 2917372"/>
                <a:gd name="connsiteY4" fmla="*/ 1001486 h 2525486"/>
                <a:gd name="connsiteX5" fmla="*/ 1153886 w 2917372"/>
                <a:gd name="connsiteY5" fmla="*/ 544286 h 2525486"/>
                <a:gd name="connsiteX6" fmla="*/ 1404257 w 2917372"/>
                <a:gd name="connsiteY6" fmla="*/ 315686 h 2525486"/>
                <a:gd name="connsiteX7" fmla="*/ 1981200 w 2917372"/>
                <a:gd name="connsiteY7" fmla="*/ 315686 h 2525486"/>
                <a:gd name="connsiteX8" fmla="*/ 2438400 w 2917372"/>
                <a:gd name="connsiteY8" fmla="*/ 239486 h 2525486"/>
                <a:gd name="connsiteX9" fmla="*/ 2917372 w 2917372"/>
                <a:gd name="connsiteY9" fmla="*/ 0 h 2525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17372" h="2525486">
                  <a:moveTo>
                    <a:pt x="0" y="2525486"/>
                  </a:moveTo>
                  <a:cubicBezTo>
                    <a:pt x="126093" y="2449286"/>
                    <a:pt x="252186" y="2373086"/>
                    <a:pt x="359229" y="2296886"/>
                  </a:cubicBezTo>
                  <a:cubicBezTo>
                    <a:pt x="466272" y="2220686"/>
                    <a:pt x="587829" y="2204357"/>
                    <a:pt x="642257" y="2068286"/>
                  </a:cubicBezTo>
                  <a:cubicBezTo>
                    <a:pt x="696686" y="1932214"/>
                    <a:pt x="674914" y="1658257"/>
                    <a:pt x="685800" y="1480457"/>
                  </a:cubicBezTo>
                  <a:cubicBezTo>
                    <a:pt x="696686" y="1302657"/>
                    <a:pt x="629558" y="1157514"/>
                    <a:pt x="707572" y="1001486"/>
                  </a:cubicBezTo>
                  <a:cubicBezTo>
                    <a:pt x="785586" y="845458"/>
                    <a:pt x="1037772" y="658586"/>
                    <a:pt x="1153886" y="544286"/>
                  </a:cubicBezTo>
                  <a:cubicBezTo>
                    <a:pt x="1270000" y="429986"/>
                    <a:pt x="1266371" y="353786"/>
                    <a:pt x="1404257" y="315686"/>
                  </a:cubicBezTo>
                  <a:cubicBezTo>
                    <a:pt x="1542143" y="277586"/>
                    <a:pt x="1808843" y="328386"/>
                    <a:pt x="1981200" y="315686"/>
                  </a:cubicBezTo>
                  <a:cubicBezTo>
                    <a:pt x="2153557" y="302986"/>
                    <a:pt x="2282371" y="292100"/>
                    <a:pt x="2438400" y="239486"/>
                  </a:cubicBezTo>
                  <a:cubicBezTo>
                    <a:pt x="2594429" y="186872"/>
                    <a:pt x="2755900" y="93436"/>
                    <a:pt x="291737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A25B728-A069-4036-913E-20D33AA83E26}"/>
                </a:ext>
              </a:extLst>
            </p:cNvPr>
            <p:cNvSpPr/>
            <p:nvPr/>
          </p:nvSpPr>
          <p:spPr>
            <a:xfrm>
              <a:off x="3298371" y="3581400"/>
              <a:ext cx="2819400" cy="2558143"/>
            </a:xfrm>
            <a:custGeom>
              <a:avLst/>
              <a:gdLst>
                <a:gd name="connsiteX0" fmla="*/ 2819400 w 2819400"/>
                <a:gd name="connsiteY0" fmla="*/ 0 h 2558143"/>
                <a:gd name="connsiteX1" fmla="*/ 1981200 w 2819400"/>
                <a:gd name="connsiteY1" fmla="*/ 217714 h 2558143"/>
                <a:gd name="connsiteX2" fmla="*/ 1491343 w 2819400"/>
                <a:gd name="connsiteY2" fmla="*/ 185057 h 2558143"/>
                <a:gd name="connsiteX3" fmla="*/ 1208315 w 2819400"/>
                <a:gd name="connsiteY3" fmla="*/ 500743 h 2558143"/>
                <a:gd name="connsiteX4" fmla="*/ 805543 w 2819400"/>
                <a:gd name="connsiteY4" fmla="*/ 870857 h 2558143"/>
                <a:gd name="connsiteX5" fmla="*/ 762000 w 2819400"/>
                <a:gd name="connsiteY5" fmla="*/ 1458686 h 2558143"/>
                <a:gd name="connsiteX6" fmla="*/ 762000 w 2819400"/>
                <a:gd name="connsiteY6" fmla="*/ 1774371 h 2558143"/>
                <a:gd name="connsiteX7" fmla="*/ 685800 w 2819400"/>
                <a:gd name="connsiteY7" fmla="*/ 2100943 h 2558143"/>
                <a:gd name="connsiteX8" fmla="*/ 0 w 2819400"/>
                <a:gd name="connsiteY8" fmla="*/ 2558143 h 2558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19400" h="2558143">
                  <a:moveTo>
                    <a:pt x="2819400" y="0"/>
                  </a:moveTo>
                  <a:cubicBezTo>
                    <a:pt x="2510971" y="93435"/>
                    <a:pt x="2202543" y="186871"/>
                    <a:pt x="1981200" y="217714"/>
                  </a:cubicBezTo>
                  <a:cubicBezTo>
                    <a:pt x="1759857" y="248557"/>
                    <a:pt x="1620157" y="137886"/>
                    <a:pt x="1491343" y="185057"/>
                  </a:cubicBezTo>
                  <a:cubicBezTo>
                    <a:pt x="1362529" y="232229"/>
                    <a:pt x="1322615" y="386443"/>
                    <a:pt x="1208315" y="500743"/>
                  </a:cubicBezTo>
                  <a:cubicBezTo>
                    <a:pt x="1094015" y="615043"/>
                    <a:pt x="879929" y="711200"/>
                    <a:pt x="805543" y="870857"/>
                  </a:cubicBezTo>
                  <a:cubicBezTo>
                    <a:pt x="731157" y="1030514"/>
                    <a:pt x="769257" y="1308100"/>
                    <a:pt x="762000" y="1458686"/>
                  </a:cubicBezTo>
                  <a:cubicBezTo>
                    <a:pt x="754743" y="1609272"/>
                    <a:pt x="774700" y="1667328"/>
                    <a:pt x="762000" y="1774371"/>
                  </a:cubicBezTo>
                  <a:cubicBezTo>
                    <a:pt x="749300" y="1881414"/>
                    <a:pt x="812800" y="1970314"/>
                    <a:pt x="685800" y="2100943"/>
                  </a:cubicBezTo>
                  <a:cubicBezTo>
                    <a:pt x="558800" y="2231572"/>
                    <a:pt x="279400" y="2394857"/>
                    <a:pt x="0" y="255814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B75512-25F3-4369-AA76-A65A054BEF15}"/>
                </a:ext>
              </a:extLst>
            </p:cNvPr>
            <p:cNvSpPr/>
            <p:nvPr/>
          </p:nvSpPr>
          <p:spPr>
            <a:xfrm>
              <a:off x="1981200" y="3995057"/>
              <a:ext cx="4996543" cy="1441943"/>
            </a:xfrm>
            <a:custGeom>
              <a:avLst/>
              <a:gdLst>
                <a:gd name="connsiteX0" fmla="*/ 0 w 4996543"/>
                <a:gd name="connsiteY0" fmla="*/ 1371600 h 1441943"/>
                <a:gd name="connsiteX1" fmla="*/ 174171 w 4996543"/>
                <a:gd name="connsiteY1" fmla="*/ 1273629 h 1441943"/>
                <a:gd name="connsiteX2" fmla="*/ 500743 w 4996543"/>
                <a:gd name="connsiteY2" fmla="*/ 1436914 h 1441943"/>
                <a:gd name="connsiteX3" fmla="*/ 1393371 w 4996543"/>
                <a:gd name="connsiteY3" fmla="*/ 1045029 h 1441943"/>
                <a:gd name="connsiteX4" fmla="*/ 1861457 w 4996543"/>
                <a:gd name="connsiteY4" fmla="*/ 762000 h 1441943"/>
                <a:gd name="connsiteX5" fmla="*/ 2394857 w 4996543"/>
                <a:gd name="connsiteY5" fmla="*/ 1001486 h 1441943"/>
                <a:gd name="connsiteX6" fmla="*/ 2797629 w 4996543"/>
                <a:gd name="connsiteY6" fmla="*/ 968829 h 1441943"/>
                <a:gd name="connsiteX7" fmla="*/ 3200400 w 4996543"/>
                <a:gd name="connsiteY7" fmla="*/ 511629 h 1441943"/>
                <a:gd name="connsiteX8" fmla="*/ 3744686 w 4996543"/>
                <a:gd name="connsiteY8" fmla="*/ 228600 h 1441943"/>
                <a:gd name="connsiteX9" fmla="*/ 4996543 w 4996543"/>
                <a:gd name="connsiteY9" fmla="*/ 0 h 1441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96543" h="1441943">
                  <a:moveTo>
                    <a:pt x="0" y="1371600"/>
                  </a:moveTo>
                  <a:cubicBezTo>
                    <a:pt x="45357" y="1317171"/>
                    <a:pt x="90714" y="1262743"/>
                    <a:pt x="174171" y="1273629"/>
                  </a:cubicBezTo>
                  <a:cubicBezTo>
                    <a:pt x="257628" y="1284515"/>
                    <a:pt x="297543" y="1475014"/>
                    <a:pt x="500743" y="1436914"/>
                  </a:cubicBezTo>
                  <a:cubicBezTo>
                    <a:pt x="703943" y="1398814"/>
                    <a:pt x="1166585" y="1157515"/>
                    <a:pt x="1393371" y="1045029"/>
                  </a:cubicBezTo>
                  <a:cubicBezTo>
                    <a:pt x="1620157" y="932543"/>
                    <a:pt x="1694543" y="769257"/>
                    <a:pt x="1861457" y="762000"/>
                  </a:cubicBezTo>
                  <a:cubicBezTo>
                    <a:pt x="2028371" y="754743"/>
                    <a:pt x="2238828" y="967015"/>
                    <a:pt x="2394857" y="1001486"/>
                  </a:cubicBezTo>
                  <a:cubicBezTo>
                    <a:pt x="2550886" y="1035957"/>
                    <a:pt x="2663372" y="1050472"/>
                    <a:pt x="2797629" y="968829"/>
                  </a:cubicBezTo>
                  <a:cubicBezTo>
                    <a:pt x="2931886" y="887186"/>
                    <a:pt x="3042557" y="635000"/>
                    <a:pt x="3200400" y="511629"/>
                  </a:cubicBezTo>
                  <a:cubicBezTo>
                    <a:pt x="3358243" y="388258"/>
                    <a:pt x="3445329" y="313871"/>
                    <a:pt x="3744686" y="228600"/>
                  </a:cubicBezTo>
                  <a:cubicBezTo>
                    <a:pt x="4044043" y="143329"/>
                    <a:pt x="4520293" y="71664"/>
                    <a:pt x="4996543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638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007"/>
    </mc:Choice>
    <mc:Fallback>
      <p:transition spd="slow" advTm="1400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AC6B-BCC5-458E-A1EB-AE3EE3FCC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7283"/>
            <a:ext cx="7886700" cy="1044574"/>
          </a:xfrm>
        </p:spPr>
        <p:txBody>
          <a:bodyPr/>
          <a:lstStyle/>
          <a:p>
            <a:r>
              <a:rPr lang="en-GB" dirty="0"/>
              <a:t>Experimental setup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8F5EB6-C08B-4727-93DE-FB63BA3127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368387"/>
                <a:ext cx="8140896" cy="2228253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Public datasets of GPS trajectories: </a:t>
                </a:r>
                <a:r>
                  <a:rPr lang="en-GB" sz="2400" dirty="0"/>
                  <a:t>Rome Taxi </a:t>
                </a:r>
                <a:r>
                  <a:rPr lang="en-GB" sz="2400" baseline="30000" dirty="0"/>
                  <a:t>[CRAWDAD]</a:t>
                </a:r>
                <a:r>
                  <a:rPr lang="en-GB" dirty="0"/>
                  <a:t> , Porto </a:t>
                </a:r>
                <a:r>
                  <a:rPr lang="en-GB" sz="2400" dirty="0"/>
                  <a:t>Taxi</a:t>
                </a:r>
                <a:r>
                  <a:rPr lang="en-GB" sz="2400" baseline="30000" dirty="0"/>
                  <a:t> [kaggle]</a:t>
                </a:r>
                <a:endParaRPr lang="en-GB" sz="2800" dirty="0"/>
              </a:p>
              <a:p>
                <a:r>
                  <a:rPr lang="en-GB" dirty="0"/>
                  <a:t>Triangulate random points using Delaunay triangulation</a:t>
                </a:r>
              </a:p>
              <a:p>
                <a:r>
                  <a:rPr lang="en-GB" dirty="0"/>
                  <a:t>Obstacles – regions with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&lt;5</m:t>
                    </m:r>
                  </m:oMath>
                </a14:m>
                <a:r>
                  <a:rPr lang="en-GB" sz="2400" dirty="0"/>
                  <a:t> trajectories passing by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8F5EB6-C08B-4727-93DE-FB63BA3127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368387"/>
                <a:ext cx="8140896" cy="2228253"/>
              </a:xfrm>
              <a:blipFill>
                <a:blip r:embed="rId4"/>
                <a:stretch>
                  <a:fillRect l="-973" t="-1639" r="-2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55D3A-C053-4F91-83DA-2A777FB5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D4215C7-7AAF-49C4-8660-4E2481D483FD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109AC-B6E7-40BD-BB16-E60F497EC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4978" y="3429000"/>
            <a:ext cx="4071764" cy="31664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8295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120"/>
    </mc:Choice>
    <mc:Fallback>
      <p:transition spd="slow" advTm="2812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D4E5-8FDD-44F7-8C01-61C0EB672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Direction prediction at large scale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84D945-648C-4EA5-8982-A3E67C664E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6595" y="1401874"/>
                <a:ext cx="5218697" cy="2582297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Given history path, predict direction at scale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., 500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Regression methods: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84D945-648C-4EA5-8982-A3E67C664E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595" y="1401874"/>
                <a:ext cx="5218697" cy="2582297"/>
              </a:xfrm>
              <a:blipFill>
                <a:blip r:embed="rId4"/>
                <a:stretch>
                  <a:fillRect l="-1517" t="-1415" r="-2917" b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9397A-5080-4E31-8F13-9BC137BE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9DAFE9-C512-4817-9DA5-9312F695D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951069"/>
              </p:ext>
            </p:extLst>
          </p:nvPr>
        </p:nvGraphicFramePr>
        <p:xfrm>
          <a:off x="4082525" y="4158343"/>
          <a:ext cx="3221482" cy="13716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221482">
                  <a:extLst>
                    <a:ext uri="{9D8B030D-6E8A-4147-A177-3AD203B41FA5}">
                      <a16:colId xmlns:a16="http://schemas.microsoft.com/office/drawing/2014/main" val="4192030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Feature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996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Location history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7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Topological Signature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11334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5A91EB0-DF0A-4373-A2DA-151C0C7CF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966692"/>
              </p:ext>
            </p:extLst>
          </p:nvPr>
        </p:nvGraphicFramePr>
        <p:xfrm>
          <a:off x="1290887" y="4158343"/>
          <a:ext cx="2791638" cy="13716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791638">
                  <a:extLst>
                    <a:ext uri="{9D8B030D-6E8A-4147-A177-3AD203B41FA5}">
                      <a16:colId xmlns:a16="http://schemas.microsoft.com/office/drawing/2014/main" val="364651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Prediction method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39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LSTM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076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Standard regressors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458513"/>
                  </a:ext>
                </a:extLst>
              </a:tr>
            </a:tbl>
          </a:graphicData>
        </a:graphic>
      </p:graphicFrame>
      <p:sp>
        <p:nvSpPr>
          <p:cNvPr id="17" name="Oval 16">
            <a:extLst>
              <a:ext uri="{FF2B5EF4-FFF2-40B4-BE49-F238E27FC236}">
                <a16:creationId xmlns:a16="http://schemas.microsoft.com/office/drawing/2014/main" id="{D852D293-CD30-4E4A-85F2-8AD49E51CD9E}"/>
              </a:ext>
            </a:extLst>
          </p:cNvPr>
          <p:cNvSpPr/>
          <p:nvPr/>
        </p:nvSpPr>
        <p:spPr>
          <a:xfrm>
            <a:off x="5846299" y="1749982"/>
            <a:ext cx="2136932" cy="2136932"/>
          </a:xfrm>
          <a:prstGeom prst="ellipse">
            <a:avLst/>
          </a:prstGeom>
          <a:noFill/>
          <a:ln w="15875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602E69C-11A4-4192-A4C6-EB571DBCE73E}"/>
              </a:ext>
            </a:extLst>
          </p:cNvPr>
          <p:cNvSpPr/>
          <p:nvPr/>
        </p:nvSpPr>
        <p:spPr>
          <a:xfrm>
            <a:off x="6876606" y="2787732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noFill/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5EC19D6-15FB-4C0E-A201-703A5C68E395}"/>
              </a:ext>
            </a:extLst>
          </p:cNvPr>
          <p:cNvSpPr/>
          <p:nvPr/>
        </p:nvSpPr>
        <p:spPr>
          <a:xfrm rot="1483084">
            <a:off x="5944835" y="2676162"/>
            <a:ext cx="828801" cy="900735"/>
          </a:xfrm>
          <a:custGeom>
            <a:avLst/>
            <a:gdLst>
              <a:gd name="connsiteX0" fmla="*/ 0 w 843280"/>
              <a:gd name="connsiteY0" fmla="*/ 934720 h 934720"/>
              <a:gd name="connsiteX1" fmla="*/ 660400 w 843280"/>
              <a:gd name="connsiteY1" fmla="*/ 680720 h 934720"/>
              <a:gd name="connsiteX2" fmla="*/ 843280 w 843280"/>
              <a:gd name="connsiteY2" fmla="*/ 0 h 93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3280" h="934720">
                <a:moveTo>
                  <a:pt x="0" y="934720"/>
                </a:moveTo>
                <a:cubicBezTo>
                  <a:pt x="259926" y="885613"/>
                  <a:pt x="519853" y="836507"/>
                  <a:pt x="660400" y="680720"/>
                </a:cubicBezTo>
                <a:cubicBezTo>
                  <a:pt x="800947" y="524933"/>
                  <a:pt x="822113" y="262466"/>
                  <a:pt x="843280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E56B693-F17C-439F-85E9-FAF13599E9B4}"/>
              </a:ext>
            </a:extLst>
          </p:cNvPr>
          <p:cNvSpPr/>
          <p:nvPr/>
        </p:nvSpPr>
        <p:spPr>
          <a:xfrm>
            <a:off x="6894159" y="2219363"/>
            <a:ext cx="1145886" cy="599440"/>
          </a:xfrm>
          <a:custGeom>
            <a:avLst/>
            <a:gdLst>
              <a:gd name="connsiteX0" fmla="*/ 58766 w 1145886"/>
              <a:gd name="connsiteY0" fmla="*/ 599440 h 599440"/>
              <a:gd name="connsiteX1" fmla="*/ 48606 w 1145886"/>
              <a:gd name="connsiteY1" fmla="*/ 254000 h 599440"/>
              <a:gd name="connsiteX2" fmla="*/ 587086 w 1145886"/>
              <a:gd name="connsiteY2" fmla="*/ 71120 h 599440"/>
              <a:gd name="connsiteX3" fmla="*/ 1145886 w 1145886"/>
              <a:gd name="connsiteY3" fmla="*/ 0 h 59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5886" h="599440">
                <a:moveTo>
                  <a:pt x="58766" y="599440"/>
                </a:moveTo>
                <a:cubicBezTo>
                  <a:pt x="9659" y="470746"/>
                  <a:pt x="-39447" y="342053"/>
                  <a:pt x="48606" y="254000"/>
                </a:cubicBezTo>
                <a:cubicBezTo>
                  <a:pt x="136659" y="165947"/>
                  <a:pt x="404206" y="113453"/>
                  <a:pt x="587086" y="71120"/>
                </a:cubicBezTo>
                <a:cubicBezTo>
                  <a:pt x="769966" y="28787"/>
                  <a:pt x="957926" y="14393"/>
                  <a:pt x="1145886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82382F-CC47-4824-8589-9C4E194A5E82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6844928" y="1769434"/>
            <a:ext cx="103678" cy="1018298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62984B-88DF-4921-B294-E7E558CC8643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7020606" y="2259540"/>
            <a:ext cx="787455" cy="60019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>
            <a:extLst>
              <a:ext uri="{FF2B5EF4-FFF2-40B4-BE49-F238E27FC236}">
                <a16:creationId xmlns:a16="http://schemas.microsoft.com/office/drawing/2014/main" id="{F84893AC-A9F5-44E1-9A7E-71FCF19E9D25}"/>
              </a:ext>
            </a:extLst>
          </p:cNvPr>
          <p:cNvSpPr/>
          <p:nvPr/>
        </p:nvSpPr>
        <p:spPr>
          <a:xfrm rot="21377983">
            <a:off x="6550049" y="2247260"/>
            <a:ext cx="885752" cy="656721"/>
          </a:xfrm>
          <a:prstGeom prst="arc">
            <a:avLst>
              <a:gd name="adj1" fmla="val 15536685"/>
              <a:gd name="adj2" fmla="val 21441925"/>
            </a:avLst>
          </a:prstGeom>
          <a:ln w="2857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B6EF7F-7762-4D0A-A882-984BBE44E2A3}"/>
              </a:ext>
            </a:extLst>
          </p:cNvPr>
          <p:cNvSpPr txBox="1"/>
          <p:nvPr/>
        </p:nvSpPr>
        <p:spPr>
          <a:xfrm>
            <a:off x="6862686" y="1811050"/>
            <a:ext cx="1091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Error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5E0675C-1910-4E39-A2BC-DEBA9FA003B4}"/>
                  </a:ext>
                </a:extLst>
              </p:cNvPr>
              <p:cNvSpPr txBox="1"/>
              <p:nvPr/>
            </p:nvSpPr>
            <p:spPr>
              <a:xfrm>
                <a:off x="7178617" y="2474742"/>
                <a:ext cx="12492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>
                          <a:latin typeface="Cambria Math" panose="02040503050406030204" pitchFamily="18" charset="0"/>
                        </a:rPr>
                        <m:t>500</m:t>
                      </m:r>
                      <m:r>
                        <a:rPr lang="en-GB" sz="2800" i="1" dirty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5E0675C-1910-4E39-A2BC-DEBA9FA00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617" y="2474742"/>
                <a:ext cx="124920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33764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358"/>
    </mc:Choice>
    <mc:Fallback>
      <p:transition spd="slow" advTm="633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914918-ECC2-490D-95C7-821B459447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1" t="10754" r="6453"/>
          <a:stretch/>
        </p:blipFill>
        <p:spPr>
          <a:xfrm>
            <a:off x="2511387" y="1478025"/>
            <a:ext cx="4381200" cy="3367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E74029-701D-4138-BF40-7D2D0913C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47283"/>
            <a:ext cx="7988257" cy="1044574"/>
          </a:xfrm>
        </p:spPr>
        <p:txBody>
          <a:bodyPr>
            <a:normAutofit/>
          </a:bodyPr>
          <a:lstStyle/>
          <a:p>
            <a:r>
              <a:rPr lang="en-GB" dirty="0"/>
              <a:t>Accuracy – LSTM vs Signature based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CABB7-5AFD-4CD8-B726-9631CAF0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560A56-F681-444F-8B57-9481F3EBFA5F}"/>
              </a:ext>
            </a:extLst>
          </p:cNvPr>
          <p:cNvSpPr txBox="1"/>
          <p:nvPr/>
        </p:nvSpPr>
        <p:spPr>
          <a:xfrm>
            <a:off x="1748197" y="2522773"/>
            <a:ext cx="1020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% of </a:t>
            </a:r>
          </a:p>
          <a:p>
            <a:pPr algn="ctr"/>
            <a:r>
              <a:rPr lang="en-GB" sz="2400" dirty="0"/>
              <a:t>test cases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013DB1-2D32-41B6-80A4-E82FB9836A20}"/>
              </a:ext>
            </a:extLst>
          </p:cNvPr>
          <p:cNvSpPr txBox="1"/>
          <p:nvPr/>
        </p:nvSpPr>
        <p:spPr>
          <a:xfrm>
            <a:off x="2892982" y="4798991"/>
            <a:ext cx="3723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Prediction error in degrees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F9524E-A499-4615-9D7E-9D44B5D813BB}"/>
              </a:ext>
            </a:extLst>
          </p:cNvPr>
          <p:cNvSpPr txBox="1"/>
          <p:nvPr/>
        </p:nvSpPr>
        <p:spPr>
          <a:xfrm>
            <a:off x="1199523" y="5413294"/>
            <a:ext cx="68196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Even simple KNN prediction outperforms LSTM – Signatures encode powerful features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1870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647"/>
    </mc:Choice>
    <mc:Fallback>
      <p:transition spd="slow" advTm="29647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888" y="147283"/>
            <a:ext cx="7886700" cy="1044574"/>
          </a:xfrm>
        </p:spPr>
        <p:txBody>
          <a:bodyPr>
            <a:normAutofit fontScale="90000"/>
          </a:bodyPr>
          <a:lstStyle/>
          <a:p>
            <a:r>
              <a:rPr lang="en-GB" dirty="0"/>
              <a:t>Efficiency – LSTM vs Signature 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6F118-BD96-44BD-9032-14FE74796B9D}"/>
              </a:ext>
            </a:extLst>
          </p:cNvPr>
          <p:cNvSpPr txBox="1"/>
          <p:nvPr/>
        </p:nvSpPr>
        <p:spPr>
          <a:xfrm>
            <a:off x="1564005" y="5660641"/>
            <a:ext cx="60159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+Body Asian"/>
              </a:rPr>
              <a:t>Signatures enable efficient prediction</a:t>
            </a:r>
            <a:endParaRPr lang="en-US" sz="2800" dirty="0">
              <a:latin typeface="+Body Asi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93D9BE-BDAF-439B-A0E5-2D953382F193}"/>
              </a:ext>
            </a:extLst>
          </p:cNvPr>
          <p:cNvSpPr txBox="1"/>
          <p:nvPr/>
        </p:nvSpPr>
        <p:spPr>
          <a:xfrm>
            <a:off x="785448" y="1368387"/>
            <a:ext cx="329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Training time (min)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A9EB6-CD14-4523-9AB9-FFBF2E9DE441}"/>
              </a:ext>
            </a:extLst>
          </p:cNvPr>
          <p:cNvSpPr txBox="1"/>
          <p:nvPr/>
        </p:nvSpPr>
        <p:spPr>
          <a:xfrm>
            <a:off x="4767566" y="1373882"/>
            <a:ext cx="3510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Query time (sec)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098E10-DCAB-4C48-A095-23068905B9AB}"/>
              </a:ext>
            </a:extLst>
          </p:cNvPr>
          <p:cNvSpPr txBox="1"/>
          <p:nvPr/>
        </p:nvSpPr>
        <p:spPr>
          <a:xfrm>
            <a:off x="634533" y="4289473"/>
            <a:ext cx="3784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 trajectories in dataset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A318B-E742-42D3-AE37-107BAB11A7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638" y="1769494"/>
            <a:ext cx="3556500" cy="26002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0E2AC-600E-480F-944A-0A6690E36E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0" r="19484" b="21052"/>
          <a:stretch/>
        </p:blipFill>
        <p:spPr>
          <a:xfrm>
            <a:off x="686574" y="1784827"/>
            <a:ext cx="3503831" cy="25788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D2B644E-CC20-4DB1-AA50-569BE7EA76B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" t="87904" r="-541" b="228"/>
          <a:stretch/>
        </p:blipFill>
        <p:spPr>
          <a:xfrm>
            <a:off x="732929" y="4846491"/>
            <a:ext cx="7731340" cy="5379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E5B27D7-DC43-412F-820A-F2232B818E0E}"/>
              </a:ext>
            </a:extLst>
          </p:cNvPr>
          <p:cNvSpPr txBox="1"/>
          <p:nvPr/>
        </p:nvSpPr>
        <p:spPr>
          <a:xfrm>
            <a:off x="4736744" y="4288655"/>
            <a:ext cx="3784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 trajectories in dataset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821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046"/>
    </mc:Choice>
    <mc:Fallback>
      <p:transition spd="slow" advTm="31046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DF5AB4-5FDE-47AD-95FF-4C6B49C1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0B63DE-8E54-4C76-A571-A017572E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  <a:t>24</a:t>
            </a:fld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7BA9265-91B2-4CA4-A4E1-6092D80E6B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019" y="1368387"/>
            <a:ext cx="2593448" cy="195908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9A84115-C5FA-418E-8584-C0A7C2E36F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019" y="1368387"/>
            <a:ext cx="2593448" cy="195908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F4E0FA6-5FEE-4F3C-AFDC-6CB1CF50EB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600" y="1368000"/>
            <a:ext cx="2593448" cy="195908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2EB5B61-428C-42B8-BB12-A86DE1081C1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600" y="1368000"/>
            <a:ext cx="2593448" cy="195908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91F22EF-0F28-4259-A53B-DDBDF6D6435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600" y="1368000"/>
            <a:ext cx="2593448" cy="195908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77B3512-8008-4884-A8FA-7D3DFF3B0C1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600" y="1368000"/>
            <a:ext cx="2593448" cy="19590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CB34E02-D3AA-487A-BAF1-B6C270693F74}"/>
              </a:ext>
            </a:extLst>
          </p:cNvPr>
          <p:cNvSpPr txBox="1"/>
          <p:nvPr/>
        </p:nvSpPr>
        <p:spPr>
          <a:xfrm>
            <a:off x="406124" y="5455939"/>
            <a:ext cx="83715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Trajectory clustering – Standard clustering on signatures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143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463"/>
    </mc:Choice>
    <mc:Fallback>
      <p:transition spd="slow" advTm="11463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DF5AB4-5FDE-47AD-95FF-4C6B49C1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0B63DE-8E54-4C76-A571-A017572E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9532AD-DD37-4E4E-857E-70784633F9C2}"/>
              </a:ext>
            </a:extLst>
          </p:cNvPr>
          <p:cNvSpPr txBox="1"/>
          <p:nvPr/>
        </p:nvSpPr>
        <p:spPr>
          <a:xfrm>
            <a:off x="321990" y="5455939"/>
            <a:ext cx="853978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DBSCAN on signatures can separate complex overlapping patterns – Signatures contain important features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7BA9265-91B2-4CA4-A4E1-6092D80E6B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019" y="1368387"/>
            <a:ext cx="2593448" cy="195908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9A84115-C5FA-418E-8584-C0A7C2E36F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467" y="3375034"/>
            <a:ext cx="2593448" cy="195908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F4E0FA6-5FEE-4F3C-AFDC-6CB1CF50EB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81" y="3357563"/>
            <a:ext cx="2593448" cy="195908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2EB5B61-428C-42B8-BB12-A86DE1081C1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33" y="3357563"/>
            <a:ext cx="2593448" cy="195908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91F22EF-0F28-4259-A53B-DDBDF6D6435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33" y="1368000"/>
            <a:ext cx="2593448" cy="195908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77B3512-8008-4884-A8FA-7D3DFF3B0C1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467" y="1368000"/>
            <a:ext cx="2593448" cy="19590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6845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345"/>
    </mc:Choice>
    <mc:Fallback>
      <p:transition spd="slow" advTm="19345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18C081-4065-4A7F-A4B4-7EC024E9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</a:t>
            </a:r>
            <a:r>
              <a:rPr lang="en-GB" dirty="0"/>
              <a:t>Fréchet </a:t>
            </a:r>
            <a:r>
              <a:rPr lang="en-US" dirty="0"/>
              <a:t>nearest neighbor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7918C1-8170-4E21-9504-4FD7D7C8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  <a:t>26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87ED79-5521-443D-8152-04B24453C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02401"/>
            <a:ext cx="8140895" cy="21868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Prune using Locality Sensitive Hashing on signatures</a:t>
            </a:r>
          </a:p>
          <a:p>
            <a:r>
              <a:rPr lang="en-GB" dirty="0"/>
              <a:t>Hash function – project signatures on random line and segment the line into buckets</a:t>
            </a:r>
          </a:p>
          <a:p>
            <a:r>
              <a:rPr lang="en-GB" dirty="0"/>
              <a:t>Trajectories in the same bucket with query are similar to query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B3AB5F-3DD8-4A2E-AC64-55C67EEC366A}"/>
              </a:ext>
            </a:extLst>
          </p:cNvPr>
          <p:cNvSpPr/>
          <p:nvPr/>
        </p:nvSpPr>
        <p:spPr>
          <a:xfrm>
            <a:off x="3024689" y="4430713"/>
            <a:ext cx="188553" cy="189173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E051F7E-C0C1-42EF-BA04-864F8B0958D6}"/>
              </a:ext>
            </a:extLst>
          </p:cNvPr>
          <p:cNvSpPr/>
          <p:nvPr/>
        </p:nvSpPr>
        <p:spPr>
          <a:xfrm>
            <a:off x="4184142" y="3982905"/>
            <a:ext cx="188553" cy="189173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D503B4-220C-4E62-88FC-D228AC8020BA}"/>
              </a:ext>
            </a:extLst>
          </p:cNvPr>
          <p:cNvSpPr/>
          <p:nvPr/>
        </p:nvSpPr>
        <p:spPr>
          <a:xfrm>
            <a:off x="4077462" y="4403169"/>
            <a:ext cx="188553" cy="189173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40CFF9-3F92-41B0-AF7F-33AF354CF357}"/>
              </a:ext>
            </a:extLst>
          </p:cNvPr>
          <p:cNvSpPr/>
          <p:nvPr/>
        </p:nvSpPr>
        <p:spPr>
          <a:xfrm>
            <a:off x="3241084" y="4596122"/>
            <a:ext cx="188553" cy="189173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C10FED-BE49-4977-B5F8-FC309ADD7E44}"/>
              </a:ext>
            </a:extLst>
          </p:cNvPr>
          <p:cNvSpPr/>
          <p:nvPr/>
        </p:nvSpPr>
        <p:spPr>
          <a:xfrm>
            <a:off x="3880663" y="4571466"/>
            <a:ext cx="188553" cy="189173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3814F3C-EDE4-4378-8DDF-C8BFE5D16EEE}"/>
              </a:ext>
            </a:extLst>
          </p:cNvPr>
          <p:cNvSpPr/>
          <p:nvPr/>
        </p:nvSpPr>
        <p:spPr>
          <a:xfrm>
            <a:off x="3300027" y="4283064"/>
            <a:ext cx="188553" cy="189173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29DF0C-80DF-4617-B28F-509D36D41930}"/>
              </a:ext>
            </a:extLst>
          </p:cNvPr>
          <p:cNvGrpSpPr/>
          <p:nvPr/>
        </p:nvGrpSpPr>
        <p:grpSpPr>
          <a:xfrm>
            <a:off x="3147661" y="4156308"/>
            <a:ext cx="1589589" cy="1480563"/>
            <a:chOff x="3448448" y="4380080"/>
            <a:chExt cx="1589589" cy="148056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812BE47-3252-4956-838E-72DC623E01FD}"/>
                </a:ext>
              </a:extLst>
            </p:cNvPr>
            <p:cNvCxnSpPr>
              <a:cxnSpLocks/>
            </p:cNvCxnSpPr>
            <p:nvPr/>
          </p:nvCxnSpPr>
          <p:spPr>
            <a:xfrm>
              <a:off x="4497627" y="4797227"/>
              <a:ext cx="282829" cy="688224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074627-5255-4838-84A8-A1BA7651B307}"/>
                </a:ext>
              </a:extLst>
            </p:cNvPr>
            <p:cNvCxnSpPr>
              <a:cxnSpLocks/>
            </p:cNvCxnSpPr>
            <p:nvPr/>
          </p:nvCxnSpPr>
          <p:spPr>
            <a:xfrm>
              <a:off x="4623947" y="4380080"/>
              <a:ext cx="414090" cy="1007629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7BFB3EF-9FEB-4787-AB5A-1FD5486DA8FA}"/>
                </a:ext>
              </a:extLst>
            </p:cNvPr>
            <p:cNvCxnSpPr>
              <a:cxnSpLocks/>
            </p:cNvCxnSpPr>
            <p:nvPr/>
          </p:nvCxnSpPr>
          <p:spPr>
            <a:xfrm>
              <a:off x="4309074" y="4954429"/>
              <a:ext cx="257118" cy="625658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2EF31A-C62A-40E8-9DE0-3524403313D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818" y="4973280"/>
              <a:ext cx="343968" cy="836994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4463606-085A-45BA-91A4-ED96534E0731}"/>
                </a:ext>
              </a:extLst>
            </p:cNvPr>
            <p:cNvCxnSpPr>
              <a:cxnSpLocks/>
            </p:cNvCxnSpPr>
            <p:nvPr/>
          </p:nvCxnSpPr>
          <p:spPr>
            <a:xfrm>
              <a:off x="3448448" y="4819894"/>
              <a:ext cx="427702" cy="1040749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D12D79C-8D6A-41C1-BB28-7B28A4528DC0}"/>
                </a:ext>
              </a:extLst>
            </p:cNvPr>
            <p:cNvCxnSpPr>
              <a:cxnSpLocks/>
            </p:cNvCxnSpPr>
            <p:nvPr/>
          </p:nvCxnSpPr>
          <p:spPr>
            <a:xfrm>
              <a:off x="3736225" y="4682510"/>
              <a:ext cx="432975" cy="1053579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29CFC7-527F-42BC-A6AA-85D8938D0253}"/>
              </a:ext>
            </a:extLst>
          </p:cNvPr>
          <p:cNvGrpSpPr/>
          <p:nvPr/>
        </p:nvGrpSpPr>
        <p:grpSpPr>
          <a:xfrm>
            <a:off x="1518630" y="4819281"/>
            <a:ext cx="4117192" cy="1114769"/>
            <a:chOff x="1819417" y="5043053"/>
            <a:chExt cx="4117192" cy="1114769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8D1EE56-F191-4359-8BA1-EE15F87857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1939" y="5043053"/>
              <a:ext cx="2814670" cy="11011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8365BD3-7B2E-4474-8826-DF6D278157E1}"/>
                </a:ext>
              </a:extLst>
            </p:cNvPr>
            <p:cNvGrpSpPr/>
            <p:nvPr/>
          </p:nvGrpSpPr>
          <p:grpSpPr>
            <a:xfrm>
              <a:off x="1819417" y="5139888"/>
              <a:ext cx="4111491" cy="1017934"/>
              <a:chOff x="1819417" y="5133138"/>
              <a:chExt cx="4111491" cy="101793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DC3E9A-7121-47CF-8BDA-6FE58DBE7DCC}"/>
                  </a:ext>
                </a:extLst>
              </p:cNvPr>
              <p:cNvSpPr txBox="1"/>
              <p:nvPr/>
            </p:nvSpPr>
            <p:spPr>
              <a:xfrm>
                <a:off x="1819417" y="5363943"/>
                <a:ext cx="19725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Project on Random line</a:t>
                </a:r>
              </a:p>
            </p:txBody>
          </p:sp>
          <p:sp>
            <p:nvSpPr>
              <p:cNvPr id="23" name="Left Bracket 22">
                <a:extLst>
                  <a:ext uri="{FF2B5EF4-FFF2-40B4-BE49-F238E27FC236}">
                    <a16:creationId xmlns:a16="http://schemas.microsoft.com/office/drawing/2014/main" id="{8692EC8D-C788-4206-A3C1-DCCDC5EEB61B}"/>
                  </a:ext>
                </a:extLst>
              </p:cNvPr>
              <p:cNvSpPr/>
              <p:nvPr/>
            </p:nvSpPr>
            <p:spPr>
              <a:xfrm rot="14909188">
                <a:off x="4158016" y="5320099"/>
                <a:ext cx="139602" cy="963633"/>
              </a:xfrm>
              <a:prstGeom prst="leftBracke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Left Bracket 23">
                <a:extLst>
                  <a:ext uri="{FF2B5EF4-FFF2-40B4-BE49-F238E27FC236}">
                    <a16:creationId xmlns:a16="http://schemas.microsoft.com/office/drawing/2014/main" id="{DCFDC640-FE7D-4898-B2C4-9FBAAE4630B8}"/>
                  </a:ext>
                </a:extLst>
              </p:cNvPr>
              <p:cNvSpPr/>
              <p:nvPr/>
            </p:nvSpPr>
            <p:spPr>
              <a:xfrm rot="14921715">
                <a:off x="5065223" y="4960020"/>
                <a:ext cx="139602" cy="963633"/>
              </a:xfrm>
              <a:prstGeom prst="leftBracke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28C97E9-8A82-474F-ACFD-9A05A814CF04}"/>
                  </a:ext>
                </a:extLst>
              </p:cNvPr>
              <p:cNvSpPr/>
              <p:nvPr/>
            </p:nvSpPr>
            <p:spPr>
              <a:xfrm flipV="1">
                <a:off x="5653541" y="521631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C3D7DAD-0D3E-4F1F-A9DE-5BF388C308B4}"/>
                  </a:ext>
                </a:extLst>
              </p:cNvPr>
              <p:cNvSpPr/>
              <p:nvPr/>
            </p:nvSpPr>
            <p:spPr>
              <a:xfrm flipV="1">
                <a:off x="5763269" y="517581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636C42C-55FA-4257-A249-94E150EE05D6}"/>
                  </a:ext>
                </a:extLst>
              </p:cNvPr>
              <p:cNvSpPr/>
              <p:nvPr/>
            </p:nvSpPr>
            <p:spPr>
              <a:xfrm flipV="1">
                <a:off x="5885189" y="513313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4513EE3-8B66-488C-B6CF-669B81A786D7}"/>
                  </a:ext>
                </a:extLst>
              </p:cNvPr>
              <p:cNvSpPr/>
              <p:nvPr/>
            </p:nvSpPr>
            <p:spPr>
              <a:xfrm flipV="1">
                <a:off x="3411856" y="610535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435D5D8-5E7F-4B99-884B-B0547AA06D78}"/>
                  </a:ext>
                </a:extLst>
              </p:cNvPr>
              <p:cNvSpPr/>
              <p:nvPr/>
            </p:nvSpPr>
            <p:spPr>
              <a:xfrm flipV="1">
                <a:off x="3521584" y="606484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76835CA-63DD-4496-AD5C-D8459AE07EBB}"/>
                  </a:ext>
                </a:extLst>
              </p:cNvPr>
              <p:cNvSpPr/>
              <p:nvPr/>
            </p:nvSpPr>
            <p:spPr>
              <a:xfrm flipV="1">
                <a:off x="3643504" y="602217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34AF74E-DA48-41CC-A883-4BFB88237F84}"/>
              </a:ext>
            </a:extLst>
          </p:cNvPr>
          <p:cNvSpPr txBox="1"/>
          <p:nvPr/>
        </p:nvSpPr>
        <p:spPr>
          <a:xfrm>
            <a:off x="4396565" y="3733164"/>
            <a:ext cx="1280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Signatures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80EE59-189D-4EE2-9021-9CB8EE99F34A}"/>
              </a:ext>
            </a:extLst>
          </p:cNvPr>
          <p:cNvSpPr txBox="1"/>
          <p:nvPr/>
        </p:nvSpPr>
        <p:spPr>
          <a:xfrm>
            <a:off x="1802895" y="3663407"/>
            <a:ext cx="1438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Query trajectory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B759CC-1BEE-46F1-A8A8-9AAF7EE0F5DB}"/>
              </a:ext>
            </a:extLst>
          </p:cNvPr>
          <p:cNvCxnSpPr>
            <a:cxnSpLocks/>
          </p:cNvCxnSpPr>
          <p:nvPr/>
        </p:nvCxnSpPr>
        <p:spPr>
          <a:xfrm>
            <a:off x="3024689" y="4042691"/>
            <a:ext cx="241827" cy="232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64C1121-B039-47FC-8B1B-0F19FAA240C8}"/>
              </a:ext>
            </a:extLst>
          </p:cNvPr>
          <p:cNvSpPr txBox="1"/>
          <p:nvPr/>
        </p:nvSpPr>
        <p:spPr>
          <a:xfrm>
            <a:off x="5378787" y="5288841"/>
            <a:ext cx="2499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Body Asian"/>
              </a:rPr>
              <a:t>A bucket contains similar trajectories</a:t>
            </a:r>
            <a:endParaRPr lang="en-US" sz="2400" dirty="0">
              <a:latin typeface="+Body Asian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FFF31A5-5557-41FB-B0A5-22233297368C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4184143" y="5584894"/>
            <a:ext cx="1194644" cy="11944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5520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366"/>
    </mc:Choice>
    <mc:Fallback>
      <p:transition spd="slow" advTm="26366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351D-C007-484B-A3D9-AE02FFA3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 search –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C20C0-E8D7-49D8-A40E-3CCBB22E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096559-B4D8-4A1A-B6CD-0C366404ECDF}"/>
              </a:ext>
            </a:extLst>
          </p:cNvPr>
          <p:cNvSpPr txBox="1"/>
          <p:nvPr/>
        </p:nvSpPr>
        <p:spPr>
          <a:xfrm>
            <a:off x="611937" y="5695209"/>
            <a:ext cx="8285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Small # of candidates to find Fréchet nearest neighbor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8E962E-44BD-4288-8EEF-F5B03CF5B881}"/>
              </a:ext>
            </a:extLst>
          </p:cNvPr>
          <p:cNvSpPr txBox="1"/>
          <p:nvPr/>
        </p:nvSpPr>
        <p:spPr>
          <a:xfrm>
            <a:off x="2641100" y="4763013"/>
            <a:ext cx="450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# trajectories to test using Fréchet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1BDBF2-9FDE-483F-8B75-5A497ABE4D2B}"/>
              </a:ext>
            </a:extLst>
          </p:cNvPr>
          <p:cNvSpPr txBox="1"/>
          <p:nvPr/>
        </p:nvSpPr>
        <p:spPr>
          <a:xfrm>
            <a:off x="1351280" y="2751035"/>
            <a:ext cx="1545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% success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FEA8DD-B901-4C2F-92A1-663B675968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951" y="1498341"/>
            <a:ext cx="4665576" cy="338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29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800"/>
    </mc:Choice>
    <mc:Fallback>
      <p:transition spd="slow" advTm="268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D990-381B-4F6B-B0E5-0A398BF7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 search – Efficiency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0C87B-A547-412F-A95E-B3AC31F0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21A5E-280C-408D-937C-795870E027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847" y="1503562"/>
            <a:ext cx="4413822" cy="34518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E07454-D526-49E0-845A-11707F25DA18}"/>
              </a:ext>
            </a:extLst>
          </p:cNvPr>
          <p:cNvSpPr txBox="1"/>
          <p:nvPr/>
        </p:nvSpPr>
        <p:spPr>
          <a:xfrm>
            <a:off x="3215336" y="1902620"/>
            <a:ext cx="1760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Pairwise Fréchet</a:t>
            </a:r>
            <a:endParaRPr lang="en-US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C36D53-2FD4-47C9-9676-6FD2317CEA59}"/>
              </a:ext>
            </a:extLst>
          </p:cNvPr>
          <p:cNvCxnSpPr>
            <a:cxnSpLocks/>
          </p:cNvCxnSpPr>
          <p:nvPr/>
        </p:nvCxnSpPr>
        <p:spPr>
          <a:xfrm>
            <a:off x="4456319" y="2700748"/>
            <a:ext cx="717767" cy="52872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B3A7CB9-0798-4E8F-B5D6-8CFE38659944}"/>
              </a:ext>
            </a:extLst>
          </p:cNvPr>
          <p:cNvSpPr txBox="1"/>
          <p:nvPr/>
        </p:nvSpPr>
        <p:spPr>
          <a:xfrm>
            <a:off x="6698443" y="3442974"/>
            <a:ext cx="788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LSH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C7A6D1-8900-47DB-9672-24E71D3BFE02}"/>
              </a:ext>
            </a:extLst>
          </p:cNvPr>
          <p:cNvSpPr txBox="1"/>
          <p:nvPr/>
        </p:nvSpPr>
        <p:spPr>
          <a:xfrm>
            <a:off x="527093" y="2486967"/>
            <a:ext cx="1602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Compute time (min)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9BBEB9-9819-4DFE-B53A-F21F85C33FED}"/>
              </a:ext>
            </a:extLst>
          </p:cNvPr>
          <p:cNvSpPr txBox="1"/>
          <p:nvPr/>
        </p:nvSpPr>
        <p:spPr>
          <a:xfrm>
            <a:off x="959887" y="5653264"/>
            <a:ext cx="72242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Faster nearest neighbor than pair-wise Fréchet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078642-3F8B-467E-8DE2-D762550F79FE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762613" y="3673807"/>
            <a:ext cx="935830" cy="49012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3273804-CD78-4CF1-8798-6736C4788CB8}"/>
              </a:ext>
            </a:extLst>
          </p:cNvPr>
          <p:cNvSpPr txBox="1"/>
          <p:nvPr/>
        </p:nvSpPr>
        <p:spPr>
          <a:xfrm>
            <a:off x="2556818" y="4883083"/>
            <a:ext cx="3799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# trajectories in the dataset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4687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854"/>
    </mc:Choice>
    <mc:Fallback>
      <p:transition spd="slow" advTm="21854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F038-7CC2-4060-A61F-A60F883B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Dimensionality of signatures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31F04-8270-4CBB-8F0E-F89EDDF5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5968" y="6356351"/>
            <a:ext cx="449382" cy="365125"/>
          </a:xfrm>
        </p:spPr>
        <p:txBody>
          <a:bodyPr/>
          <a:lstStyle/>
          <a:p>
            <a:fld id="{6D4215C7-7AAF-49C4-8660-4E2481D483FD}" type="slidenum">
              <a:rPr lang="en-US" smtClean="0"/>
              <a:t>29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1E0DB1-14E7-4234-B046-1207CFF99DE3}"/>
              </a:ext>
            </a:extLst>
          </p:cNvPr>
          <p:cNvSpPr txBox="1"/>
          <p:nvPr/>
        </p:nvSpPr>
        <p:spPr>
          <a:xfrm>
            <a:off x="509489" y="5331085"/>
            <a:ext cx="81408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Selected 5 dimensions out of 67. Low dimensional signatures preserve nearest neighbor accuracy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A11F49-1585-47D6-A164-11F248BE74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669" y="1912619"/>
            <a:ext cx="3650390" cy="2647603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18D92CF-FF73-4709-AE52-162C5CCA5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68387"/>
            <a:ext cx="8140896" cy="561405"/>
          </a:xfrm>
        </p:spPr>
        <p:txBody>
          <a:bodyPr>
            <a:normAutofit/>
          </a:bodyPr>
          <a:lstStyle/>
          <a:p>
            <a:r>
              <a:rPr lang="en-GB" dirty="0"/>
              <a:t>Signatures can be high dimensional – many obstacles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34C8C8-88F8-4B26-BCFA-1ECC3AA3CB02}"/>
              </a:ext>
            </a:extLst>
          </p:cNvPr>
          <p:cNvSpPr txBox="1"/>
          <p:nvPr/>
        </p:nvSpPr>
        <p:spPr>
          <a:xfrm>
            <a:off x="2189554" y="4445666"/>
            <a:ext cx="4536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# trajectories to test using Fréchet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A0CC4A-732B-4F05-926C-9FC9312307F0}"/>
              </a:ext>
            </a:extLst>
          </p:cNvPr>
          <p:cNvSpPr txBox="1"/>
          <p:nvPr/>
        </p:nvSpPr>
        <p:spPr>
          <a:xfrm>
            <a:off x="1158240" y="2847064"/>
            <a:ext cx="1545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% success</a:t>
            </a:r>
          </a:p>
        </p:txBody>
      </p:sp>
    </p:spTree>
    <p:extLst>
      <p:ext uri="{BB962C8B-B14F-4D97-AF65-F5344CB8AC3E}">
        <p14:creationId xmlns:p14="http://schemas.microsoft.com/office/powerpoint/2010/main" val="1920227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590"/>
    </mc:Choice>
    <mc:Fallback>
      <p:transition spd="slow" advTm="3959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FC19-74C5-4D6E-8BB6-1D7F53DB1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Mobility analysis is challenging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6636C-DC99-4C28-B48F-52A60DC5A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8386"/>
            <a:ext cx="8092074" cy="5144365"/>
          </a:xfrm>
        </p:spPr>
        <p:txBody>
          <a:bodyPr>
            <a:noAutofit/>
          </a:bodyPr>
          <a:lstStyle/>
          <a:p>
            <a:r>
              <a:rPr lang="en-GB" dirty="0"/>
              <a:t>Trajectories are </a:t>
            </a:r>
          </a:p>
          <a:p>
            <a:pPr lvl="1"/>
            <a:r>
              <a:rPr lang="en-GB" sz="2400" dirty="0"/>
              <a:t>Complex</a:t>
            </a:r>
          </a:p>
          <a:p>
            <a:pPr lvl="1"/>
            <a:r>
              <a:rPr lang="en-GB" sz="2400" dirty="0"/>
              <a:t>Sequential</a:t>
            </a:r>
          </a:p>
          <a:p>
            <a:pPr lvl="1"/>
            <a:r>
              <a:rPr lang="en-GB" sz="2400" dirty="0"/>
              <a:t>Have different lengths</a:t>
            </a:r>
          </a:p>
          <a:p>
            <a:r>
              <a:rPr lang="en-GB" dirty="0"/>
              <a:t>Trajectory distances (Fréchet) are expensive to compute</a:t>
            </a:r>
          </a:p>
          <a:p>
            <a:r>
              <a:rPr lang="en-GB" dirty="0"/>
              <a:t>Standard learning and mining tools for point clouds do not apply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E8B31-9C54-4CC7-B748-D644ADF3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7C1A21E-052C-4DF0-92F3-8DE574321CC4}"/>
              </a:ext>
            </a:extLst>
          </p:cNvPr>
          <p:cNvGrpSpPr/>
          <p:nvPr/>
        </p:nvGrpSpPr>
        <p:grpSpPr>
          <a:xfrm rot="1003988">
            <a:off x="2399572" y="4297934"/>
            <a:ext cx="4292953" cy="2579303"/>
            <a:chOff x="1537607" y="3396343"/>
            <a:chExt cx="5440136" cy="2743200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0548C8C-B053-4F44-B742-9D0DF7DBF52E}"/>
                </a:ext>
              </a:extLst>
            </p:cNvPr>
            <p:cNvSpPr/>
            <p:nvPr/>
          </p:nvSpPr>
          <p:spPr>
            <a:xfrm>
              <a:off x="1817915" y="3772675"/>
              <a:ext cx="5007428" cy="1600200"/>
            </a:xfrm>
            <a:custGeom>
              <a:avLst/>
              <a:gdLst>
                <a:gd name="connsiteX0" fmla="*/ 0 w 5007428"/>
                <a:gd name="connsiteY0" fmla="*/ 1600200 h 1600200"/>
                <a:gd name="connsiteX1" fmla="*/ 261257 w 5007428"/>
                <a:gd name="connsiteY1" fmla="*/ 1349829 h 1600200"/>
                <a:gd name="connsiteX2" fmla="*/ 805542 w 5007428"/>
                <a:gd name="connsiteY2" fmla="*/ 1436915 h 1600200"/>
                <a:gd name="connsiteX3" fmla="*/ 1415142 w 5007428"/>
                <a:gd name="connsiteY3" fmla="*/ 1164772 h 1600200"/>
                <a:gd name="connsiteX4" fmla="*/ 1970314 w 5007428"/>
                <a:gd name="connsiteY4" fmla="*/ 903515 h 1600200"/>
                <a:gd name="connsiteX5" fmla="*/ 2612571 w 5007428"/>
                <a:gd name="connsiteY5" fmla="*/ 1045029 h 1600200"/>
                <a:gd name="connsiteX6" fmla="*/ 3483428 w 5007428"/>
                <a:gd name="connsiteY6" fmla="*/ 478972 h 1600200"/>
                <a:gd name="connsiteX7" fmla="*/ 4572000 w 5007428"/>
                <a:gd name="connsiteY7" fmla="*/ 119743 h 1600200"/>
                <a:gd name="connsiteX8" fmla="*/ 5007428 w 5007428"/>
                <a:gd name="connsiteY8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7428" h="1600200">
                  <a:moveTo>
                    <a:pt x="0" y="1600200"/>
                  </a:moveTo>
                  <a:cubicBezTo>
                    <a:pt x="63500" y="1488621"/>
                    <a:pt x="127000" y="1377043"/>
                    <a:pt x="261257" y="1349829"/>
                  </a:cubicBezTo>
                  <a:cubicBezTo>
                    <a:pt x="395514" y="1322615"/>
                    <a:pt x="613228" y="1467758"/>
                    <a:pt x="805542" y="1436915"/>
                  </a:cubicBezTo>
                  <a:cubicBezTo>
                    <a:pt x="997856" y="1406072"/>
                    <a:pt x="1221013" y="1253672"/>
                    <a:pt x="1415142" y="1164772"/>
                  </a:cubicBezTo>
                  <a:cubicBezTo>
                    <a:pt x="1609271" y="1075872"/>
                    <a:pt x="1770743" y="923472"/>
                    <a:pt x="1970314" y="903515"/>
                  </a:cubicBezTo>
                  <a:cubicBezTo>
                    <a:pt x="2169885" y="883558"/>
                    <a:pt x="2360385" y="1115786"/>
                    <a:pt x="2612571" y="1045029"/>
                  </a:cubicBezTo>
                  <a:cubicBezTo>
                    <a:pt x="2864757" y="974272"/>
                    <a:pt x="3156857" y="633186"/>
                    <a:pt x="3483428" y="478972"/>
                  </a:cubicBezTo>
                  <a:cubicBezTo>
                    <a:pt x="3809999" y="324758"/>
                    <a:pt x="4318000" y="199572"/>
                    <a:pt x="4572000" y="119743"/>
                  </a:cubicBezTo>
                  <a:cubicBezTo>
                    <a:pt x="4826000" y="39914"/>
                    <a:pt x="4916714" y="19957"/>
                    <a:pt x="500742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3DAF1C9-A01C-400C-A70B-DAB9600985A8}"/>
                </a:ext>
              </a:extLst>
            </p:cNvPr>
            <p:cNvSpPr/>
            <p:nvPr/>
          </p:nvSpPr>
          <p:spPr>
            <a:xfrm>
              <a:off x="1915886" y="3842657"/>
              <a:ext cx="5040085" cy="1578429"/>
            </a:xfrm>
            <a:custGeom>
              <a:avLst/>
              <a:gdLst>
                <a:gd name="connsiteX0" fmla="*/ 0 w 5040085"/>
                <a:gd name="connsiteY0" fmla="*/ 1578429 h 1578429"/>
                <a:gd name="connsiteX1" fmla="*/ 174171 w 5040085"/>
                <a:gd name="connsiteY1" fmla="*/ 1338943 h 1578429"/>
                <a:gd name="connsiteX2" fmla="*/ 664028 w 5040085"/>
                <a:gd name="connsiteY2" fmla="*/ 1480457 h 1578429"/>
                <a:gd name="connsiteX3" fmla="*/ 1491343 w 5040085"/>
                <a:gd name="connsiteY3" fmla="*/ 1099457 h 1578429"/>
                <a:gd name="connsiteX4" fmla="*/ 1981200 w 5040085"/>
                <a:gd name="connsiteY4" fmla="*/ 881743 h 1578429"/>
                <a:gd name="connsiteX5" fmla="*/ 2558143 w 5040085"/>
                <a:gd name="connsiteY5" fmla="*/ 1110343 h 1578429"/>
                <a:gd name="connsiteX6" fmla="*/ 3233057 w 5040085"/>
                <a:gd name="connsiteY6" fmla="*/ 576943 h 1578429"/>
                <a:gd name="connsiteX7" fmla="*/ 3592285 w 5040085"/>
                <a:gd name="connsiteY7" fmla="*/ 457200 h 1578429"/>
                <a:gd name="connsiteX8" fmla="*/ 4484914 w 5040085"/>
                <a:gd name="connsiteY8" fmla="*/ 174172 h 1578429"/>
                <a:gd name="connsiteX9" fmla="*/ 5040085 w 5040085"/>
                <a:gd name="connsiteY9" fmla="*/ 0 h 1578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40085" h="1578429">
                  <a:moveTo>
                    <a:pt x="0" y="1578429"/>
                  </a:moveTo>
                  <a:cubicBezTo>
                    <a:pt x="31750" y="1466850"/>
                    <a:pt x="63500" y="1355272"/>
                    <a:pt x="174171" y="1338943"/>
                  </a:cubicBezTo>
                  <a:cubicBezTo>
                    <a:pt x="284842" y="1322614"/>
                    <a:pt x="444499" y="1520371"/>
                    <a:pt x="664028" y="1480457"/>
                  </a:cubicBezTo>
                  <a:cubicBezTo>
                    <a:pt x="883557" y="1440543"/>
                    <a:pt x="1271814" y="1199243"/>
                    <a:pt x="1491343" y="1099457"/>
                  </a:cubicBezTo>
                  <a:cubicBezTo>
                    <a:pt x="1710872" y="999671"/>
                    <a:pt x="1803400" y="879929"/>
                    <a:pt x="1981200" y="881743"/>
                  </a:cubicBezTo>
                  <a:cubicBezTo>
                    <a:pt x="2159000" y="883557"/>
                    <a:pt x="2349500" y="1161143"/>
                    <a:pt x="2558143" y="1110343"/>
                  </a:cubicBezTo>
                  <a:cubicBezTo>
                    <a:pt x="2766786" y="1059543"/>
                    <a:pt x="3060700" y="685800"/>
                    <a:pt x="3233057" y="576943"/>
                  </a:cubicBezTo>
                  <a:cubicBezTo>
                    <a:pt x="3405414" y="468086"/>
                    <a:pt x="3592285" y="457200"/>
                    <a:pt x="3592285" y="457200"/>
                  </a:cubicBezTo>
                  <a:lnTo>
                    <a:pt x="4484914" y="174172"/>
                  </a:lnTo>
                  <a:lnTo>
                    <a:pt x="5040085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5F2B943-84B9-467C-8B3E-8A61D4747A18}"/>
                </a:ext>
              </a:extLst>
            </p:cNvPr>
            <p:cNvSpPr/>
            <p:nvPr/>
          </p:nvSpPr>
          <p:spPr>
            <a:xfrm>
              <a:off x="1537607" y="3865203"/>
              <a:ext cx="4876800" cy="1415143"/>
            </a:xfrm>
            <a:custGeom>
              <a:avLst/>
              <a:gdLst>
                <a:gd name="connsiteX0" fmla="*/ 4876800 w 4876800"/>
                <a:gd name="connsiteY0" fmla="*/ 0 h 1415143"/>
                <a:gd name="connsiteX1" fmla="*/ 4332515 w 4876800"/>
                <a:gd name="connsiteY1" fmla="*/ 174171 h 1415143"/>
                <a:gd name="connsiteX2" fmla="*/ 3537858 w 4876800"/>
                <a:gd name="connsiteY2" fmla="*/ 391885 h 1415143"/>
                <a:gd name="connsiteX3" fmla="*/ 3004458 w 4876800"/>
                <a:gd name="connsiteY3" fmla="*/ 707571 h 1415143"/>
                <a:gd name="connsiteX4" fmla="*/ 2307772 w 4876800"/>
                <a:gd name="connsiteY4" fmla="*/ 957943 h 1415143"/>
                <a:gd name="connsiteX5" fmla="*/ 1730829 w 4876800"/>
                <a:gd name="connsiteY5" fmla="*/ 859971 h 1415143"/>
                <a:gd name="connsiteX6" fmla="*/ 990600 w 4876800"/>
                <a:gd name="connsiteY6" fmla="*/ 1230085 h 1415143"/>
                <a:gd name="connsiteX7" fmla="*/ 0 w 4876800"/>
                <a:gd name="connsiteY7" fmla="*/ 1415143 h 1415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76800" h="1415143">
                  <a:moveTo>
                    <a:pt x="4876800" y="0"/>
                  </a:moveTo>
                  <a:cubicBezTo>
                    <a:pt x="4716236" y="54428"/>
                    <a:pt x="4555672" y="108857"/>
                    <a:pt x="4332515" y="174171"/>
                  </a:cubicBezTo>
                  <a:cubicBezTo>
                    <a:pt x="4109358" y="239485"/>
                    <a:pt x="3759201" y="302985"/>
                    <a:pt x="3537858" y="391885"/>
                  </a:cubicBezTo>
                  <a:cubicBezTo>
                    <a:pt x="3316515" y="480785"/>
                    <a:pt x="3209472" y="613228"/>
                    <a:pt x="3004458" y="707571"/>
                  </a:cubicBezTo>
                  <a:cubicBezTo>
                    <a:pt x="2799444" y="801914"/>
                    <a:pt x="2520043" y="932543"/>
                    <a:pt x="2307772" y="957943"/>
                  </a:cubicBezTo>
                  <a:cubicBezTo>
                    <a:pt x="2095501" y="983343"/>
                    <a:pt x="1950358" y="814614"/>
                    <a:pt x="1730829" y="859971"/>
                  </a:cubicBezTo>
                  <a:cubicBezTo>
                    <a:pt x="1511300" y="905328"/>
                    <a:pt x="1279071" y="1137556"/>
                    <a:pt x="990600" y="1230085"/>
                  </a:cubicBezTo>
                  <a:cubicBezTo>
                    <a:pt x="702129" y="1322614"/>
                    <a:pt x="351064" y="1368878"/>
                    <a:pt x="0" y="141514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123213D-4482-49C2-9DBE-C3CE94CDE3B0}"/>
                </a:ext>
              </a:extLst>
            </p:cNvPr>
            <p:cNvSpPr/>
            <p:nvPr/>
          </p:nvSpPr>
          <p:spPr>
            <a:xfrm>
              <a:off x="3276600" y="3472543"/>
              <a:ext cx="1578429" cy="2373086"/>
            </a:xfrm>
            <a:custGeom>
              <a:avLst/>
              <a:gdLst>
                <a:gd name="connsiteX0" fmla="*/ 0 w 1578429"/>
                <a:gd name="connsiteY0" fmla="*/ 2373086 h 2373086"/>
                <a:gd name="connsiteX1" fmla="*/ 511629 w 1578429"/>
                <a:gd name="connsiteY1" fmla="*/ 1992086 h 2373086"/>
                <a:gd name="connsiteX2" fmla="*/ 631371 w 1578429"/>
                <a:gd name="connsiteY2" fmla="*/ 1621971 h 2373086"/>
                <a:gd name="connsiteX3" fmla="*/ 696686 w 1578429"/>
                <a:gd name="connsiteY3" fmla="*/ 990600 h 2373086"/>
                <a:gd name="connsiteX4" fmla="*/ 1045029 w 1578429"/>
                <a:gd name="connsiteY4" fmla="*/ 489857 h 2373086"/>
                <a:gd name="connsiteX5" fmla="*/ 1578429 w 1578429"/>
                <a:gd name="connsiteY5" fmla="*/ 0 h 2373086"/>
                <a:gd name="connsiteX6" fmla="*/ 1578429 w 1578429"/>
                <a:gd name="connsiteY6" fmla="*/ 0 h 2373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8429" h="2373086">
                  <a:moveTo>
                    <a:pt x="0" y="2373086"/>
                  </a:moveTo>
                  <a:cubicBezTo>
                    <a:pt x="203200" y="2245179"/>
                    <a:pt x="406401" y="2117272"/>
                    <a:pt x="511629" y="1992086"/>
                  </a:cubicBezTo>
                  <a:cubicBezTo>
                    <a:pt x="616858" y="1866900"/>
                    <a:pt x="600528" y="1788885"/>
                    <a:pt x="631371" y="1621971"/>
                  </a:cubicBezTo>
                  <a:cubicBezTo>
                    <a:pt x="662214" y="1455057"/>
                    <a:pt x="627743" y="1179286"/>
                    <a:pt x="696686" y="990600"/>
                  </a:cubicBezTo>
                  <a:cubicBezTo>
                    <a:pt x="765629" y="801914"/>
                    <a:pt x="898072" y="654957"/>
                    <a:pt x="1045029" y="489857"/>
                  </a:cubicBezTo>
                  <a:cubicBezTo>
                    <a:pt x="1191986" y="324757"/>
                    <a:pt x="1578429" y="0"/>
                    <a:pt x="1578429" y="0"/>
                  </a:cubicBezTo>
                  <a:lnTo>
                    <a:pt x="1578429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07CF5E2-7778-4530-94A3-1BAD9ED56E1E}"/>
                </a:ext>
              </a:extLst>
            </p:cNvPr>
            <p:cNvSpPr/>
            <p:nvPr/>
          </p:nvSpPr>
          <p:spPr>
            <a:xfrm>
              <a:off x="3341914" y="3396343"/>
              <a:ext cx="2917372" cy="2525486"/>
            </a:xfrm>
            <a:custGeom>
              <a:avLst/>
              <a:gdLst>
                <a:gd name="connsiteX0" fmla="*/ 0 w 2917372"/>
                <a:gd name="connsiteY0" fmla="*/ 2525486 h 2525486"/>
                <a:gd name="connsiteX1" fmla="*/ 359229 w 2917372"/>
                <a:gd name="connsiteY1" fmla="*/ 2296886 h 2525486"/>
                <a:gd name="connsiteX2" fmla="*/ 642257 w 2917372"/>
                <a:gd name="connsiteY2" fmla="*/ 2068286 h 2525486"/>
                <a:gd name="connsiteX3" fmla="*/ 685800 w 2917372"/>
                <a:gd name="connsiteY3" fmla="*/ 1480457 h 2525486"/>
                <a:gd name="connsiteX4" fmla="*/ 707572 w 2917372"/>
                <a:gd name="connsiteY4" fmla="*/ 1001486 h 2525486"/>
                <a:gd name="connsiteX5" fmla="*/ 1153886 w 2917372"/>
                <a:gd name="connsiteY5" fmla="*/ 544286 h 2525486"/>
                <a:gd name="connsiteX6" fmla="*/ 1404257 w 2917372"/>
                <a:gd name="connsiteY6" fmla="*/ 315686 h 2525486"/>
                <a:gd name="connsiteX7" fmla="*/ 1981200 w 2917372"/>
                <a:gd name="connsiteY7" fmla="*/ 315686 h 2525486"/>
                <a:gd name="connsiteX8" fmla="*/ 2438400 w 2917372"/>
                <a:gd name="connsiteY8" fmla="*/ 239486 h 2525486"/>
                <a:gd name="connsiteX9" fmla="*/ 2917372 w 2917372"/>
                <a:gd name="connsiteY9" fmla="*/ 0 h 2525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17372" h="2525486">
                  <a:moveTo>
                    <a:pt x="0" y="2525486"/>
                  </a:moveTo>
                  <a:cubicBezTo>
                    <a:pt x="126093" y="2449286"/>
                    <a:pt x="252186" y="2373086"/>
                    <a:pt x="359229" y="2296886"/>
                  </a:cubicBezTo>
                  <a:cubicBezTo>
                    <a:pt x="466272" y="2220686"/>
                    <a:pt x="587829" y="2204357"/>
                    <a:pt x="642257" y="2068286"/>
                  </a:cubicBezTo>
                  <a:cubicBezTo>
                    <a:pt x="696686" y="1932214"/>
                    <a:pt x="674914" y="1658257"/>
                    <a:pt x="685800" y="1480457"/>
                  </a:cubicBezTo>
                  <a:cubicBezTo>
                    <a:pt x="696686" y="1302657"/>
                    <a:pt x="629558" y="1157514"/>
                    <a:pt x="707572" y="1001486"/>
                  </a:cubicBezTo>
                  <a:cubicBezTo>
                    <a:pt x="785586" y="845458"/>
                    <a:pt x="1037772" y="658586"/>
                    <a:pt x="1153886" y="544286"/>
                  </a:cubicBezTo>
                  <a:cubicBezTo>
                    <a:pt x="1270000" y="429986"/>
                    <a:pt x="1266371" y="353786"/>
                    <a:pt x="1404257" y="315686"/>
                  </a:cubicBezTo>
                  <a:cubicBezTo>
                    <a:pt x="1542143" y="277586"/>
                    <a:pt x="1808843" y="328386"/>
                    <a:pt x="1981200" y="315686"/>
                  </a:cubicBezTo>
                  <a:cubicBezTo>
                    <a:pt x="2153557" y="302986"/>
                    <a:pt x="2282371" y="292100"/>
                    <a:pt x="2438400" y="239486"/>
                  </a:cubicBezTo>
                  <a:cubicBezTo>
                    <a:pt x="2594429" y="186872"/>
                    <a:pt x="2755900" y="93436"/>
                    <a:pt x="291737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301B320-2CB1-4A12-94AF-36C4C73214BA}"/>
                </a:ext>
              </a:extLst>
            </p:cNvPr>
            <p:cNvSpPr/>
            <p:nvPr/>
          </p:nvSpPr>
          <p:spPr>
            <a:xfrm>
              <a:off x="3298371" y="3581400"/>
              <a:ext cx="2819400" cy="2558143"/>
            </a:xfrm>
            <a:custGeom>
              <a:avLst/>
              <a:gdLst>
                <a:gd name="connsiteX0" fmla="*/ 2819400 w 2819400"/>
                <a:gd name="connsiteY0" fmla="*/ 0 h 2558143"/>
                <a:gd name="connsiteX1" fmla="*/ 1981200 w 2819400"/>
                <a:gd name="connsiteY1" fmla="*/ 217714 h 2558143"/>
                <a:gd name="connsiteX2" fmla="*/ 1491343 w 2819400"/>
                <a:gd name="connsiteY2" fmla="*/ 185057 h 2558143"/>
                <a:gd name="connsiteX3" fmla="*/ 1208315 w 2819400"/>
                <a:gd name="connsiteY3" fmla="*/ 500743 h 2558143"/>
                <a:gd name="connsiteX4" fmla="*/ 805543 w 2819400"/>
                <a:gd name="connsiteY4" fmla="*/ 870857 h 2558143"/>
                <a:gd name="connsiteX5" fmla="*/ 762000 w 2819400"/>
                <a:gd name="connsiteY5" fmla="*/ 1458686 h 2558143"/>
                <a:gd name="connsiteX6" fmla="*/ 762000 w 2819400"/>
                <a:gd name="connsiteY6" fmla="*/ 1774371 h 2558143"/>
                <a:gd name="connsiteX7" fmla="*/ 685800 w 2819400"/>
                <a:gd name="connsiteY7" fmla="*/ 2100943 h 2558143"/>
                <a:gd name="connsiteX8" fmla="*/ 0 w 2819400"/>
                <a:gd name="connsiteY8" fmla="*/ 2558143 h 2558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19400" h="2558143">
                  <a:moveTo>
                    <a:pt x="2819400" y="0"/>
                  </a:moveTo>
                  <a:cubicBezTo>
                    <a:pt x="2510971" y="93435"/>
                    <a:pt x="2202543" y="186871"/>
                    <a:pt x="1981200" y="217714"/>
                  </a:cubicBezTo>
                  <a:cubicBezTo>
                    <a:pt x="1759857" y="248557"/>
                    <a:pt x="1620157" y="137886"/>
                    <a:pt x="1491343" y="185057"/>
                  </a:cubicBezTo>
                  <a:cubicBezTo>
                    <a:pt x="1362529" y="232229"/>
                    <a:pt x="1322615" y="386443"/>
                    <a:pt x="1208315" y="500743"/>
                  </a:cubicBezTo>
                  <a:cubicBezTo>
                    <a:pt x="1094015" y="615043"/>
                    <a:pt x="879929" y="711200"/>
                    <a:pt x="805543" y="870857"/>
                  </a:cubicBezTo>
                  <a:cubicBezTo>
                    <a:pt x="731157" y="1030514"/>
                    <a:pt x="769257" y="1308100"/>
                    <a:pt x="762000" y="1458686"/>
                  </a:cubicBezTo>
                  <a:cubicBezTo>
                    <a:pt x="754743" y="1609272"/>
                    <a:pt x="774700" y="1667328"/>
                    <a:pt x="762000" y="1774371"/>
                  </a:cubicBezTo>
                  <a:cubicBezTo>
                    <a:pt x="749300" y="1881414"/>
                    <a:pt x="812800" y="1970314"/>
                    <a:pt x="685800" y="2100943"/>
                  </a:cubicBezTo>
                  <a:cubicBezTo>
                    <a:pt x="558800" y="2231572"/>
                    <a:pt x="279400" y="2394857"/>
                    <a:pt x="0" y="255814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FFD912D-71F3-4CF0-BEEA-83B86ABD3450}"/>
                </a:ext>
              </a:extLst>
            </p:cNvPr>
            <p:cNvSpPr/>
            <p:nvPr/>
          </p:nvSpPr>
          <p:spPr>
            <a:xfrm>
              <a:off x="1981200" y="3995057"/>
              <a:ext cx="4996543" cy="1441943"/>
            </a:xfrm>
            <a:custGeom>
              <a:avLst/>
              <a:gdLst>
                <a:gd name="connsiteX0" fmla="*/ 0 w 4996543"/>
                <a:gd name="connsiteY0" fmla="*/ 1371600 h 1441943"/>
                <a:gd name="connsiteX1" fmla="*/ 174171 w 4996543"/>
                <a:gd name="connsiteY1" fmla="*/ 1273629 h 1441943"/>
                <a:gd name="connsiteX2" fmla="*/ 500743 w 4996543"/>
                <a:gd name="connsiteY2" fmla="*/ 1436914 h 1441943"/>
                <a:gd name="connsiteX3" fmla="*/ 1393371 w 4996543"/>
                <a:gd name="connsiteY3" fmla="*/ 1045029 h 1441943"/>
                <a:gd name="connsiteX4" fmla="*/ 1861457 w 4996543"/>
                <a:gd name="connsiteY4" fmla="*/ 762000 h 1441943"/>
                <a:gd name="connsiteX5" fmla="*/ 2394857 w 4996543"/>
                <a:gd name="connsiteY5" fmla="*/ 1001486 h 1441943"/>
                <a:gd name="connsiteX6" fmla="*/ 2797629 w 4996543"/>
                <a:gd name="connsiteY6" fmla="*/ 968829 h 1441943"/>
                <a:gd name="connsiteX7" fmla="*/ 3200400 w 4996543"/>
                <a:gd name="connsiteY7" fmla="*/ 511629 h 1441943"/>
                <a:gd name="connsiteX8" fmla="*/ 3744686 w 4996543"/>
                <a:gd name="connsiteY8" fmla="*/ 228600 h 1441943"/>
                <a:gd name="connsiteX9" fmla="*/ 4996543 w 4996543"/>
                <a:gd name="connsiteY9" fmla="*/ 0 h 1441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96543" h="1441943">
                  <a:moveTo>
                    <a:pt x="0" y="1371600"/>
                  </a:moveTo>
                  <a:cubicBezTo>
                    <a:pt x="45357" y="1317171"/>
                    <a:pt x="90714" y="1262743"/>
                    <a:pt x="174171" y="1273629"/>
                  </a:cubicBezTo>
                  <a:cubicBezTo>
                    <a:pt x="257628" y="1284515"/>
                    <a:pt x="297543" y="1475014"/>
                    <a:pt x="500743" y="1436914"/>
                  </a:cubicBezTo>
                  <a:cubicBezTo>
                    <a:pt x="703943" y="1398814"/>
                    <a:pt x="1166585" y="1157515"/>
                    <a:pt x="1393371" y="1045029"/>
                  </a:cubicBezTo>
                  <a:cubicBezTo>
                    <a:pt x="1620157" y="932543"/>
                    <a:pt x="1694543" y="769257"/>
                    <a:pt x="1861457" y="762000"/>
                  </a:cubicBezTo>
                  <a:cubicBezTo>
                    <a:pt x="2028371" y="754743"/>
                    <a:pt x="2238828" y="967015"/>
                    <a:pt x="2394857" y="1001486"/>
                  </a:cubicBezTo>
                  <a:cubicBezTo>
                    <a:pt x="2550886" y="1035957"/>
                    <a:pt x="2663372" y="1050472"/>
                    <a:pt x="2797629" y="968829"/>
                  </a:cubicBezTo>
                  <a:cubicBezTo>
                    <a:pt x="2931886" y="887186"/>
                    <a:pt x="3042557" y="635000"/>
                    <a:pt x="3200400" y="511629"/>
                  </a:cubicBezTo>
                  <a:cubicBezTo>
                    <a:pt x="3358243" y="388258"/>
                    <a:pt x="3445329" y="313871"/>
                    <a:pt x="3744686" y="228600"/>
                  </a:cubicBezTo>
                  <a:cubicBezTo>
                    <a:pt x="4044043" y="143329"/>
                    <a:pt x="4520293" y="71664"/>
                    <a:pt x="4996543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82565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937"/>
    </mc:Choice>
    <mc:Fallback>
      <p:transition spd="slow" advTm="25937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6027"/>
            <a:ext cx="8025130" cy="4960324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Signatures preserve topological properties</a:t>
            </a:r>
            <a:endParaRPr lang="en-US" altLang="en-US" dirty="0">
              <a:sym typeface="+mn-ea"/>
            </a:endParaRPr>
          </a:p>
          <a:p>
            <a:r>
              <a:rPr lang="en-US" altLang="en-US" dirty="0">
                <a:sym typeface="+mn-ea"/>
              </a:rPr>
              <a:t>Enable motion prediction at large scale</a:t>
            </a:r>
          </a:p>
          <a:p>
            <a:r>
              <a:rPr lang="en-GB" altLang="en-US" dirty="0">
                <a:sym typeface="+mn-ea"/>
              </a:rPr>
              <a:t>Enable analytic tools</a:t>
            </a:r>
          </a:p>
          <a:p>
            <a:pPr lvl="1"/>
            <a:r>
              <a:rPr lang="en-US" altLang="en-US" sz="2400" dirty="0">
                <a:sym typeface="+mn-ea"/>
              </a:rPr>
              <a:t>clustering</a:t>
            </a:r>
          </a:p>
          <a:p>
            <a:pPr lvl="1"/>
            <a:r>
              <a:rPr lang="en-US" altLang="en-US" sz="2400" dirty="0">
                <a:sym typeface="+mn-ea"/>
              </a:rPr>
              <a:t>nearest neighbor search</a:t>
            </a:r>
          </a:p>
          <a:p>
            <a:pPr lvl="1"/>
            <a:r>
              <a:rPr lang="en-US" altLang="en-US" sz="2400" dirty="0">
                <a:sym typeface="+mn-ea"/>
              </a:rPr>
              <a:t>density estimate</a:t>
            </a:r>
          </a:p>
          <a:p>
            <a:pPr lvl="1"/>
            <a:r>
              <a:rPr lang="en-GB" altLang="en-US" sz="2400" dirty="0">
                <a:sym typeface="+mn-ea"/>
              </a:rPr>
              <a:t>dimension reduction</a:t>
            </a:r>
            <a:endParaRPr lang="en-US" altLang="en-US" sz="2400" dirty="0">
              <a:sym typeface="+mn-ea"/>
            </a:endParaRPr>
          </a:p>
          <a:p>
            <a:r>
              <a:rPr lang="en-GB" altLang="en-US" dirty="0">
                <a:sym typeface="+mn-ea"/>
              </a:rPr>
              <a:t>Framework to produce signatures is fast and robust</a:t>
            </a:r>
            <a:endParaRPr lang="en-GB" dirty="0"/>
          </a:p>
          <a:p>
            <a:r>
              <a:rPr lang="en-GB" dirty="0"/>
              <a:t>Robust to localization noise and localization frequency</a:t>
            </a:r>
          </a:p>
          <a:p>
            <a:r>
              <a:rPr lang="en-GB" altLang="en-US" dirty="0">
                <a:sym typeface="+mn-ea"/>
              </a:rPr>
              <a:t>Can be extended multi-resolution signatures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80642"/>
      </p:ext>
    </p:extLst>
  </p:cSld>
  <p:clrMapOvr>
    <a:masterClrMapping/>
  </p:clrMapOvr>
  <p:transition advTm="47774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B22B-1E41-4489-BBBB-E9FF7DC2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Accuracy – Standard regressors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DB08E-A9E9-4E0E-AC80-38B5E97B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  <a:t>31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DFC9C-67AC-4686-955D-D20B8512548D}"/>
              </a:ext>
            </a:extLst>
          </p:cNvPr>
          <p:cNvSpPr txBox="1"/>
          <p:nvPr/>
        </p:nvSpPr>
        <p:spPr>
          <a:xfrm>
            <a:off x="1768563" y="5289081"/>
            <a:ext cx="591978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All regressors predict accurately – Signatures encode important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740028-DAA8-4775-BC8A-95E00215B4DB}"/>
              </a:ext>
            </a:extLst>
          </p:cNvPr>
          <p:cNvSpPr txBox="1"/>
          <p:nvPr/>
        </p:nvSpPr>
        <p:spPr>
          <a:xfrm>
            <a:off x="2951789" y="4714254"/>
            <a:ext cx="3604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Prediction error in degrees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8CAFAD-7724-47E2-B108-525930A0AAAE}"/>
              </a:ext>
            </a:extLst>
          </p:cNvPr>
          <p:cNvSpPr txBox="1"/>
          <p:nvPr/>
        </p:nvSpPr>
        <p:spPr>
          <a:xfrm>
            <a:off x="1595559" y="2721083"/>
            <a:ext cx="1042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% of </a:t>
            </a:r>
          </a:p>
          <a:p>
            <a:pPr algn="ctr"/>
            <a:r>
              <a:rPr lang="en-GB" sz="2400" dirty="0"/>
              <a:t>test cases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998D7E-58F0-48D8-B690-EF02E9A6A5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068" y="1440955"/>
            <a:ext cx="4586778" cy="336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217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E761-40CC-450C-A8F4-2D739271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Signature density gives popular paths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DD24D-0F5B-4822-AB9B-B7384087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384DE0-36DE-403C-8215-24C40FF82778}"/>
              </a:ext>
            </a:extLst>
          </p:cNvPr>
          <p:cNvSpPr txBox="1"/>
          <p:nvPr/>
        </p:nvSpPr>
        <p:spPr>
          <a:xfrm>
            <a:off x="1674563" y="5416411"/>
            <a:ext cx="579487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Uses standard kernel density method – easier than customised methods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633676-1271-48FE-98E7-DD8DB7E321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47" y="1391812"/>
            <a:ext cx="2822473" cy="28224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237B0C-F29E-4CBA-B62E-A8FD174226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993" y="1544208"/>
            <a:ext cx="3331913" cy="25176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F026E5-6C5D-405D-ACF8-B98EC1BC1100}"/>
              </a:ext>
            </a:extLst>
          </p:cNvPr>
          <p:cNvSpPr txBox="1"/>
          <p:nvPr/>
        </p:nvSpPr>
        <p:spPr>
          <a:xfrm>
            <a:off x="2989007" y="4281782"/>
            <a:ext cx="3204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Hotspots correspond to bidirectional flow here</a:t>
            </a:r>
            <a:endParaRPr lang="en-US" sz="2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FA9472-0C1E-44D6-B12A-3A2379D02B68}"/>
              </a:ext>
            </a:extLst>
          </p:cNvPr>
          <p:cNvCxnSpPr>
            <a:cxnSpLocks/>
          </p:cNvCxnSpPr>
          <p:nvPr/>
        </p:nvCxnSpPr>
        <p:spPr>
          <a:xfrm flipV="1">
            <a:off x="5555228" y="3357563"/>
            <a:ext cx="383456" cy="100796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912537-DB38-40FC-A823-9B493A1E51B9}"/>
              </a:ext>
            </a:extLst>
          </p:cNvPr>
          <p:cNvCxnSpPr>
            <a:cxnSpLocks/>
          </p:cNvCxnSpPr>
          <p:nvPr/>
        </p:nvCxnSpPr>
        <p:spPr>
          <a:xfrm flipH="1" flipV="1">
            <a:off x="2989007" y="3357563"/>
            <a:ext cx="599767" cy="1007960"/>
          </a:xfrm>
          <a:prstGeom prst="straightConnector1">
            <a:avLst/>
          </a:prstGeom>
          <a:ln w="444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163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5CFF2-C576-4E0E-8795-23D9D26C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Multiresolution signatures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3BD9C-3E4C-4F96-B2E4-73C6CFEA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2DC81-2CA8-42DE-94C3-5FA9D9A83D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33" y="1747856"/>
            <a:ext cx="2790555" cy="24254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78FA69-71FC-478A-8E50-21C346B5C2B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5" b="9255"/>
          <a:stretch/>
        </p:blipFill>
        <p:spPr>
          <a:xfrm>
            <a:off x="3971233" y="1540679"/>
            <a:ext cx="3507123" cy="28397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665221-10A1-4B10-B962-9E17ED59F6CA}"/>
              </a:ext>
            </a:extLst>
          </p:cNvPr>
          <p:cNvSpPr txBox="1"/>
          <p:nvPr/>
        </p:nvSpPr>
        <p:spPr>
          <a:xfrm>
            <a:off x="3388444" y="4269997"/>
            <a:ext cx="5040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Distance to red trajectory from others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FDB6E5-2886-44B2-97E5-BC9E8CD8F59D}"/>
              </a:ext>
            </a:extLst>
          </p:cNvPr>
          <p:cNvSpPr txBox="1"/>
          <p:nvPr/>
        </p:nvSpPr>
        <p:spPr>
          <a:xfrm>
            <a:off x="6528006" y="2275977"/>
            <a:ext cx="1900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Blue became recently close</a:t>
            </a:r>
            <a:endParaRPr lang="en-US" sz="24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09F219-B462-4C3D-BF63-412C68D1D227}"/>
              </a:ext>
            </a:extLst>
          </p:cNvPr>
          <p:cNvSpPr/>
          <p:nvPr/>
        </p:nvSpPr>
        <p:spPr>
          <a:xfrm>
            <a:off x="1038675" y="2438135"/>
            <a:ext cx="544319" cy="314632"/>
          </a:xfrm>
          <a:prstGeom prst="rightArrow">
            <a:avLst/>
          </a:prstGeom>
          <a:solidFill>
            <a:schemeClr val="tx1"/>
          </a:solidFill>
          <a:ln w="22225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667C43-8B95-45C9-A5A8-1E7BA10F9D9F}"/>
              </a:ext>
            </a:extLst>
          </p:cNvPr>
          <p:cNvSpPr txBox="1"/>
          <p:nvPr/>
        </p:nvSpPr>
        <p:spPr>
          <a:xfrm>
            <a:off x="1151606" y="5244746"/>
            <a:ext cx="684078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Adapts to recency of locations – Other distances (Fr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en-GB" sz="2800" dirty="0"/>
              <a:t>chet) do not have this flexibility </a:t>
            </a:r>
            <a:endParaRPr lang="en-US" sz="28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6A23B7A-86D7-4560-AF38-BEBEEF843006}"/>
              </a:ext>
            </a:extLst>
          </p:cNvPr>
          <p:cNvSpPr/>
          <p:nvPr/>
        </p:nvSpPr>
        <p:spPr>
          <a:xfrm>
            <a:off x="3505200" y="3007360"/>
            <a:ext cx="128288" cy="99614"/>
          </a:xfrm>
          <a:prstGeom prst="ellipse">
            <a:avLst/>
          </a:prstGeom>
          <a:solidFill>
            <a:srgbClr val="FF0000"/>
          </a:solidFill>
          <a:ln w="25400">
            <a:noFill/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198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8FFCE-6359-4C77-A08D-08D6CCE2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Trajectories of different </a:t>
            </a:r>
            <a:r>
              <a:rPr lang="en-GB" dirty="0" err="1"/>
              <a:t>homotopy</a:t>
            </a:r>
            <a:r>
              <a:rPr lang="en-GB" dirty="0"/>
              <a:t> but with same signature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28199-5E02-47E9-9862-8EA705D3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85736-4AE4-414F-9D6A-91B0BD2D4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990" y="2623730"/>
            <a:ext cx="3388020" cy="333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1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D991D8D-D0BC-45E0-983B-4AC77368C41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∫</m:t>
                    </m:r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𝑙𝑜𝑜𝑝</m:t>
                    </m:r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𝑖𝑛𝑡𝑒𝑟𝑖𝑜𝑟</m:t>
                    </m:r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en-GB" sz="4400" i="1">
                        <a:latin typeface="Cambria Math" panose="02040503050406030204" pitchFamily="18" charset="0"/>
                      </a:rPr>
                      <m:t>∫</m:t>
                    </m:r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𝑙𝑜𝑜𝑝</m:t>
                    </m:r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𝑏𝑜𝑢𝑛𝑑𝑎𝑟𝑦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D991D8D-D0BC-45E0-983B-4AC77368C4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FB4B6-450E-4F6F-9C95-D482A126E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8387"/>
            <a:ext cx="7886700" cy="603800"/>
          </a:xfrm>
        </p:spPr>
        <p:txBody>
          <a:bodyPr>
            <a:normAutofit/>
          </a:bodyPr>
          <a:lstStyle/>
          <a:p>
            <a:r>
              <a:rPr lang="en-GB" dirty="0"/>
              <a:t>Generalization of famous Stokes Theorem in calculus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5338E-5DCA-4AF5-9A41-31111F25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  <a:t>35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EAB385-0416-4200-8E0E-A7C9C6CF5557}"/>
              </a:ext>
            </a:extLst>
          </p:cNvPr>
          <p:cNvGrpSpPr/>
          <p:nvPr/>
        </p:nvGrpSpPr>
        <p:grpSpPr>
          <a:xfrm>
            <a:off x="1504497" y="2232475"/>
            <a:ext cx="2976441" cy="2840243"/>
            <a:chOff x="1390704" y="2484402"/>
            <a:chExt cx="2363158" cy="2321393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388F837-530F-4135-8F5E-27D672B4FE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3526" y="2576023"/>
              <a:ext cx="454059" cy="962602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2E123DB-BB6F-40BE-832E-D8D80E131D2E}"/>
                </a:ext>
              </a:extLst>
            </p:cNvPr>
            <p:cNvCxnSpPr>
              <a:cxnSpLocks/>
            </p:cNvCxnSpPr>
            <p:nvPr/>
          </p:nvCxnSpPr>
          <p:spPr>
            <a:xfrm>
              <a:off x="1917585" y="2576022"/>
              <a:ext cx="360466" cy="164868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792EC44-BD04-4505-A7C6-D4CE8C018A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051" y="2526604"/>
              <a:ext cx="143935" cy="214554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33B0846-76E3-46E2-AC00-62DAE5AE5715}"/>
                </a:ext>
              </a:extLst>
            </p:cNvPr>
            <p:cNvCxnSpPr>
              <a:cxnSpLocks/>
            </p:cNvCxnSpPr>
            <p:nvPr/>
          </p:nvCxnSpPr>
          <p:spPr>
            <a:xfrm>
              <a:off x="2270699" y="2741158"/>
              <a:ext cx="412899" cy="238010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40FD727-C689-40A0-84A8-5E45E33D63B1}"/>
                </a:ext>
              </a:extLst>
            </p:cNvPr>
            <p:cNvCxnSpPr>
              <a:cxnSpLocks/>
            </p:cNvCxnSpPr>
            <p:nvPr/>
          </p:nvCxnSpPr>
          <p:spPr>
            <a:xfrm>
              <a:off x="1397954" y="4453283"/>
              <a:ext cx="201453" cy="32452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B739F6-4A8A-4049-8C06-3C1ED3BA46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6097" y="4485737"/>
              <a:ext cx="161318" cy="297560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6B2B007-D932-488A-800B-044E12CFC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7415" y="3764466"/>
              <a:ext cx="323582" cy="730822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0EB6EC9-A186-47D3-91F1-32196399A7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70554" y="3545559"/>
              <a:ext cx="440445" cy="211974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E7C874-3180-433A-8D6D-E7C876E2EDD9}"/>
                </a:ext>
              </a:extLst>
            </p:cNvPr>
            <p:cNvCxnSpPr>
              <a:cxnSpLocks/>
            </p:cNvCxnSpPr>
            <p:nvPr/>
          </p:nvCxnSpPr>
          <p:spPr>
            <a:xfrm>
              <a:off x="1910997" y="3755821"/>
              <a:ext cx="619386" cy="98900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AF41A6A-EFBC-436F-9A1F-FC11D7BBD8EC}"/>
                </a:ext>
              </a:extLst>
            </p:cNvPr>
            <p:cNvCxnSpPr/>
            <p:nvPr/>
          </p:nvCxnSpPr>
          <p:spPr>
            <a:xfrm flipH="1">
              <a:off x="2350151" y="3852938"/>
              <a:ext cx="180233" cy="752907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A1147D4-E924-4CB4-868D-23EE8B18FD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2018" y="4485736"/>
              <a:ext cx="748133" cy="119841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9460BFD-7AD6-4673-BC53-0ACF8235551C}"/>
                </a:ext>
              </a:extLst>
            </p:cNvPr>
            <p:cNvCxnSpPr/>
            <p:nvPr/>
          </p:nvCxnSpPr>
          <p:spPr>
            <a:xfrm flipV="1">
              <a:off x="2530384" y="2967821"/>
              <a:ext cx="156861" cy="886900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6DAE08-50DA-4CEB-857B-6DA44025D5CF}"/>
                </a:ext>
              </a:extLst>
            </p:cNvPr>
            <p:cNvCxnSpPr/>
            <p:nvPr/>
          </p:nvCxnSpPr>
          <p:spPr>
            <a:xfrm>
              <a:off x="2683598" y="2979168"/>
              <a:ext cx="450682" cy="158825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C72DB8-062E-4E9D-96EC-9BDA63650C7A}"/>
                </a:ext>
              </a:extLst>
            </p:cNvPr>
            <p:cNvCxnSpPr/>
            <p:nvPr/>
          </p:nvCxnSpPr>
          <p:spPr>
            <a:xfrm flipH="1">
              <a:off x="2980145" y="3137993"/>
              <a:ext cx="154135" cy="828910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0681D4F-7D3B-4819-8AA8-102C85DB4E12}"/>
                </a:ext>
              </a:extLst>
            </p:cNvPr>
            <p:cNvCxnSpPr/>
            <p:nvPr/>
          </p:nvCxnSpPr>
          <p:spPr>
            <a:xfrm flipH="1" flipV="1">
              <a:off x="2530384" y="3848584"/>
              <a:ext cx="449761" cy="120734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24BFC47-E3B3-4143-9D80-868DBD631F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5923" y="3974300"/>
              <a:ext cx="111935" cy="702270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D0F57ED-F9E8-4CF0-B1DE-E9E18964D350}"/>
                </a:ext>
              </a:extLst>
            </p:cNvPr>
            <p:cNvCxnSpPr/>
            <p:nvPr/>
          </p:nvCxnSpPr>
          <p:spPr>
            <a:xfrm flipH="1" flipV="1">
              <a:off x="2364770" y="4623069"/>
              <a:ext cx="499498" cy="53501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C672FF7-8F2A-48AB-B43F-8F516C428524}"/>
                </a:ext>
              </a:extLst>
            </p:cNvPr>
            <p:cNvCxnSpPr/>
            <p:nvPr/>
          </p:nvCxnSpPr>
          <p:spPr>
            <a:xfrm>
              <a:off x="2977859" y="3966903"/>
              <a:ext cx="483479" cy="79306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B41AC03-EFFC-4C19-958D-01843330B3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1337" y="3229988"/>
              <a:ext cx="100921" cy="816221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0A2177A-57B7-44A5-91B4-724AB93A8D9C}"/>
                </a:ext>
              </a:extLst>
            </p:cNvPr>
            <p:cNvCxnSpPr/>
            <p:nvPr/>
          </p:nvCxnSpPr>
          <p:spPr>
            <a:xfrm flipH="1" flipV="1">
              <a:off x="3134280" y="3137993"/>
              <a:ext cx="427978" cy="91995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F1EBD56-883F-4781-8A2D-02776F67EB61}"/>
                </a:ext>
              </a:extLst>
            </p:cNvPr>
            <p:cNvCxnSpPr/>
            <p:nvPr/>
          </p:nvCxnSpPr>
          <p:spPr>
            <a:xfrm flipV="1">
              <a:off x="3562258" y="2518716"/>
              <a:ext cx="153494" cy="711272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3D2E2B7-F724-4BAF-B5EA-C1B03596A2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3360" y="2552459"/>
              <a:ext cx="139713" cy="585534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3465F21-6D87-43E2-834E-CD73227EBD00}"/>
                </a:ext>
              </a:extLst>
            </p:cNvPr>
            <p:cNvCxnSpPr>
              <a:cxnSpLocks/>
            </p:cNvCxnSpPr>
            <p:nvPr/>
          </p:nvCxnSpPr>
          <p:spPr>
            <a:xfrm>
              <a:off x="3562258" y="3229988"/>
              <a:ext cx="191604" cy="19576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BA218A5-C64E-4ED4-8869-940F1F644312}"/>
                </a:ext>
              </a:extLst>
            </p:cNvPr>
            <p:cNvCxnSpPr>
              <a:cxnSpLocks/>
            </p:cNvCxnSpPr>
            <p:nvPr/>
          </p:nvCxnSpPr>
          <p:spPr>
            <a:xfrm>
              <a:off x="3461337" y="4046210"/>
              <a:ext cx="246307" cy="12687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54CCFF9-73AD-46A0-9B47-F8F8CD06CB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1850" y="4600608"/>
              <a:ext cx="54723" cy="199373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CF3861D-39CE-4F7B-9413-E1DBE4E2A968}"/>
                </a:ext>
              </a:extLst>
            </p:cNvPr>
            <p:cNvCxnSpPr/>
            <p:nvPr/>
          </p:nvCxnSpPr>
          <p:spPr>
            <a:xfrm>
              <a:off x="2864268" y="4667778"/>
              <a:ext cx="517431" cy="83769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4A560E7-59FB-4E47-BDCA-F03DF916AC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6097" y="2882188"/>
              <a:ext cx="237736" cy="212384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6733F45-9899-4F56-B75B-99F96020C1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3598" y="2541054"/>
              <a:ext cx="166054" cy="444985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EA9A436-9377-47BA-9AFB-C91FF9EACE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8269" y="4047375"/>
              <a:ext cx="67329" cy="704173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D3D5C36-9527-4D54-83E8-49313ED262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07331" y="4060563"/>
              <a:ext cx="25052" cy="707404"/>
            </a:xfrm>
            <a:prstGeom prst="line">
              <a:avLst/>
            </a:prstGeom>
            <a:ln w="222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03EE43E-98DB-43D5-9939-580D4E2C98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79357" y="4751547"/>
              <a:ext cx="353026" cy="16420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DF67DC4-A8AF-4813-A214-03C7C39FEC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14143" y="4787575"/>
              <a:ext cx="892566" cy="18220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EBABEDD-8733-4228-9366-6B33283A96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5788" y="4688366"/>
              <a:ext cx="608480" cy="113882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E57EDD1-E447-466B-991C-8E626FF51E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5530" y="3251230"/>
              <a:ext cx="44236" cy="816590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3DB1995-3E79-496C-B898-AFA15E5855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30748" y="2484402"/>
              <a:ext cx="23114" cy="755374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8A3C135-4259-423B-984F-B165D12518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2551" y="2518716"/>
              <a:ext cx="432641" cy="30851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E1BF1E1-A0C6-44A3-A7E9-5C71ECC56C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49652" y="2541054"/>
              <a:ext cx="412899" cy="5207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3780916-95B4-4D3E-A777-C389579A1C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00784" y="2518716"/>
              <a:ext cx="442092" cy="2233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6DAD6A7-DD5A-4D6E-8271-CA13866A6E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3422" y="2531872"/>
              <a:ext cx="518564" cy="40604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3CBD5A4-8629-478C-9016-13459E6E1D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4540" y="2566236"/>
              <a:ext cx="488882" cy="30776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FABC026-934C-465C-9AC6-10FD69EE75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10696" y="2874004"/>
              <a:ext cx="52830" cy="661866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8A3C34B-9DB1-4DEC-8520-7815639B42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7954" y="3550692"/>
              <a:ext cx="72600" cy="91330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FC71783-FAC5-4981-9887-55B87448E3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0704" y="4453284"/>
              <a:ext cx="23439" cy="343401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155EA48-7333-4336-869A-BABE87AEC182}"/>
              </a:ext>
            </a:extLst>
          </p:cNvPr>
          <p:cNvGrpSpPr/>
          <p:nvPr/>
        </p:nvGrpSpPr>
        <p:grpSpPr>
          <a:xfrm>
            <a:off x="2206111" y="2742129"/>
            <a:ext cx="2616041" cy="1419152"/>
            <a:chOff x="2206111" y="2742129"/>
            <a:chExt cx="2616041" cy="14191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8E6D6102-9E7F-4CB6-BF46-024EC3554FF5}"/>
                    </a:ext>
                  </a:extLst>
                </p:cNvPr>
                <p:cNvSpPr txBox="1"/>
                <p:nvPr/>
              </p:nvSpPr>
              <p:spPr>
                <a:xfrm>
                  <a:off x="2206111" y="2742129"/>
                  <a:ext cx="3879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8E6D6102-9E7F-4CB6-BF46-024EC3554F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6111" y="2742129"/>
                  <a:ext cx="387917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DA2378C-3265-453D-AD85-505DF4CD32ED}"/>
                </a:ext>
              </a:extLst>
            </p:cNvPr>
            <p:cNvGrpSpPr/>
            <p:nvPr/>
          </p:nvGrpSpPr>
          <p:grpSpPr>
            <a:xfrm>
              <a:off x="3333534" y="3006637"/>
              <a:ext cx="1488618" cy="1154644"/>
              <a:chOff x="2727188" y="3791756"/>
              <a:chExt cx="1488618" cy="115464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F2B4F84E-ABEB-4921-BF22-09ACD3206E69}"/>
                  </a:ext>
                </a:extLst>
              </p:cNvPr>
              <p:cNvCxnSpPr/>
              <p:nvPr/>
            </p:nvCxnSpPr>
            <p:spPr>
              <a:xfrm flipV="1">
                <a:off x="2855947" y="3794186"/>
                <a:ext cx="181948" cy="1053522"/>
              </a:xfrm>
              <a:prstGeom prst="straightConnector1">
                <a:avLst/>
              </a:prstGeom>
              <a:ln w="47625">
                <a:solidFill>
                  <a:srgbClr val="CC3399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83D065CE-E9D5-45D5-B3DC-BC0039ABC2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67477" y="3920604"/>
                <a:ext cx="125261" cy="1009300"/>
              </a:xfrm>
              <a:prstGeom prst="straightConnector1">
                <a:avLst/>
              </a:prstGeom>
              <a:ln w="47625">
                <a:solidFill>
                  <a:srgbClr val="CC3399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C51C0B6C-A7FD-404B-AD86-DD7FA0041A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5716" y="3920386"/>
                <a:ext cx="63156" cy="1026014"/>
              </a:xfrm>
              <a:prstGeom prst="straightConnector1">
                <a:avLst/>
              </a:prstGeom>
              <a:ln w="47625">
                <a:solidFill>
                  <a:srgbClr val="CC3399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7D10F76F-2A6C-4DA7-A4A7-B08869F5A130}"/>
                      </a:ext>
                    </a:extLst>
                  </p:cNvPr>
                  <p:cNvSpPr txBox="1"/>
                  <p:nvPr/>
                </p:nvSpPr>
                <p:spPr>
                  <a:xfrm>
                    <a:off x="2727188" y="3791756"/>
                    <a:ext cx="38791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7D10F76F-2A6C-4DA7-A4A7-B08869F5A1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7188" y="3791756"/>
                    <a:ext cx="387917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DC1F7EAF-6F53-4C44-A569-DACAC072772C}"/>
                      </a:ext>
                    </a:extLst>
                  </p:cNvPr>
                  <p:cNvSpPr txBox="1"/>
                  <p:nvPr/>
                </p:nvSpPr>
                <p:spPr>
                  <a:xfrm>
                    <a:off x="3273904" y="3950993"/>
                    <a:ext cx="38791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DC1F7EAF-6F53-4C44-A569-DACAC07277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3904" y="3950993"/>
                    <a:ext cx="387917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432DA10D-E15F-4294-A86C-438F079A11DD}"/>
                      </a:ext>
                    </a:extLst>
                  </p:cNvPr>
                  <p:cNvSpPr txBox="1"/>
                  <p:nvPr/>
                </p:nvSpPr>
                <p:spPr>
                  <a:xfrm>
                    <a:off x="3827889" y="4036095"/>
                    <a:ext cx="38791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432DA10D-E15F-4294-A86C-438F079A11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7889" y="4036095"/>
                    <a:ext cx="387917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4329BF6D-75AD-4B77-93F5-633B7C28552C}"/>
                </a:ext>
              </a:extLst>
            </p:cNvPr>
            <p:cNvSpPr/>
            <p:nvPr/>
          </p:nvSpPr>
          <p:spPr>
            <a:xfrm>
              <a:off x="2357553" y="3135578"/>
              <a:ext cx="190967" cy="199047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A8CC8BB3-8EB0-4F64-949A-C0FA5892DD04}"/>
                    </a:ext>
                  </a:extLst>
                </p:cNvPr>
                <p:cNvSpPr txBox="1"/>
                <p:nvPr/>
              </p:nvSpPr>
              <p:spPr>
                <a:xfrm>
                  <a:off x="2705345" y="2900621"/>
                  <a:ext cx="3879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A8CC8BB3-8EB0-4F64-949A-C0FA5892DD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5345" y="2900621"/>
                  <a:ext cx="387917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DD4C074-E993-4E43-826E-3A3FF81B03CC}"/>
              </a:ext>
            </a:extLst>
          </p:cNvPr>
          <p:cNvGrpSpPr/>
          <p:nvPr/>
        </p:nvGrpSpPr>
        <p:grpSpPr>
          <a:xfrm>
            <a:off x="1513482" y="2265350"/>
            <a:ext cx="1846996" cy="2409618"/>
            <a:chOff x="1513482" y="2265350"/>
            <a:chExt cx="1846996" cy="2409618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3BAF33E-5567-458E-995C-ACA707165902}"/>
                </a:ext>
              </a:extLst>
            </p:cNvPr>
            <p:cNvCxnSpPr/>
            <p:nvPr/>
          </p:nvCxnSpPr>
          <p:spPr>
            <a:xfrm flipV="1">
              <a:off x="2889144" y="2837825"/>
              <a:ext cx="181948" cy="1053522"/>
            </a:xfrm>
            <a:prstGeom prst="straightConnector1">
              <a:avLst/>
            </a:prstGeom>
            <a:ln w="47625">
              <a:solidFill>
                <a:srgbClr val="CC3399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5D6BF11-3FF7-4907-A647-3924444B99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3482" y="3539238"/>
              <a:ext cx="82737" cy="1135730"/>
            </a:xfrm>
            <a:prstGeom prst="straightConnector1">
              <a:avLst/>
            </a:prstGeom>
            <a:ln w="47625">
              <a:solidFill>
                <a:schemeClr val="accent1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D30D501F-CC6A-4C84-9615-C695A75A918D}"/>
                </a:ext>
              </a:extLst>
            </p:cNvPr>
            <p:cNvCxnSpPr>
              <a:cxnSpLocks/>
            </p:cNvCxnSpPr>
            <p:nvPr/>
          </p:nvCxnSpPr>
          <p:spPr>
            <a:xfrm>
              <a:off x="1513629" y="4629728"/>
              <a:ext cx="318448" cy="45240"/>
            </a:xfrm>
            <a:prstGeom prst="straightConnector1">
              <a:avLst/>
            </a:prstGeom>
            <a:ln w="47625">
              <a:solidFill>
                <a:schemeClr val="accent1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740E5454-8E2A-46F9-B176-896271FCC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4392" y="3770869"/>
              <a:ext cx="391631" cy="895349"/>
            </a:xfrm>
            <a:prstGeom prst="straightConnector1">
              <a:avLst/>
            </a:prstGeom>
            <a:ln w="47625">
              <a:solidFill>
                <a:schemeClr val="accent1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FA59B36E-4871-49C0-B57C-88C22FC2381E}"/>
                </a:ext>
              </a:extLst>
            </p:cNvPr>
            <p:cNvCxnSpPr>
              <a:cxnSpLocks/>
            </p:cNvCxnSpPr>
            <p:nvPr/>
          </p:nvCxnSpPr>
          <p:spPr>
            <a:xfrm>
              <a:off x="2156239" y="3780325"/>
              <a:ext cx="821043" cy="133981"/>
            </a:xfrm>
            <a:prstGeom prst="straightConnector1">
              <a:avLst/>
            </a:prstGeom>
            <a:ln w="47625">
              <a:solidFill>
                <a:schemeClr val="accent1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D735BE1C-2483-447A-AB9C-56756DD1AD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9990" y="2834640"/>
              <a:ext cx="192109" cy="1045851"/>
            </a:xfrm>
            <a:prstGeom prst="straightConnector1">
              <a:avLst/>
            </a:prstGeom>
            <a:ln w="47625">
              <a:solidFill>
                <a:schemeClr val="accent1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DECA2234-20C3-480F-8A35-DF7F32A474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3523" y="2276205"/>
              <a:ext cx="216955" cy="561620"/>
            </a:xfrm>
            <a:prstGeom prst="straightConnector1">
              <a:avLst/>
            </a:prstGeom>
            <a:ln w="47625">
              <a:solidFill>
                <a:schemeClr val="accent1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24E8B89D-21F6-4781-AC71-A0A34EB8FE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13001" y="2265350"/>
              <a:ext cx="513641" cy="36439"/>
            </a:xfrm>
            <a:prstGeom prst="straightConnector1">
              <a:avLst/>
            </a:prstGeom>
            <a:ln w="47625">
              <a:solidFill>
                <a:schemeClr val="accent1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17A7C4C6-BA18-43AF-B828-BEE268127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4123" y="2274458"/>
              <a:ext cx="648043" cy="48404"/>
            </a:xfrm>
            <a:prstGeom prst="straightConnector1">
              <a:avLst/>
            </a:prstGeom>
            <a:ln w="47625">
              <a:solidFill>
                <a:schemeClr val="accent1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752B12FF-5463-422B-89B7-30961A2262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9677" y="2332271"/>
              <a:ext cx="634777" cy="381781"/>
            </a:xfrm>
            <a:prstGeom prst="straightConnector1">
              <a:avLst/>
            </a:prstGeom>
            <a:ln w="47625">
              <a:solidFill>
                <a:schemeClr val="accent1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9375C8D8-00BA-44C7-AE4D-01BE76EA9A40}"/>
                </a:ext>
              </a:extLst>
            </p:cNvPr>
            <p:cNvCxnSpPr>
              <a:cxnSpLocks/>
            </p:cNvCxnSpPr>
            <p:nvPr/>
          </p:nvCxnSpPr>
          <p:spPr>
            <a:xfrm>
              <a:off x="1543066" y="2732187"/>
              <a:ext cx="46764" cy="821432"/>
            </a:xfrm>
            <a:prstGeom prst="straightConnector1">
              <a:avLst/>
            </a:prstGeom>
            <a:ln w="47625">
              <a:solidFill>
                <a:schemeClr val="accent1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BCB80028-30DF-4F6E-A4EC-675038F288A7}"/>
                  </a:ext>
                </a:extLst>
              </p:cNvPr>
              <p:cNvSpPr txBox="1"/>
              <p:nvPr/>
            </p:nvSpPr>
            <p:spPr>
              <a:xfrm>
                <a:off x="5204206" y="3368127"/>
                <a:ext cx="25074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Integration = </a:t>
                </a:r>
                <a14:m>
                  <m:oMath xmlns:m="http://schemas.openxmlformats.org/officeDocument/2006/math">
                    <m:r>
                      <a:rPr lang="en-GB" sz="2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BCB80028-30DF-4F6E-A4EC-675038F28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206" y="3368127"/>
                <a:ext cx="2507487" cy="523220"/>
              </a:xfrm>
              <a:prstGeom prst="rect">
                <a:avLst/>
              </a:prstGeom>
              <a:blipFill>
                <a:blip r:embed="rId8"/>
                <a:stretch>
                  <a:fillRect l="-5109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9" name="Group 188">
            <a:extLst>
              <a:ext uri="{FF2B5EF4-FFF2-40B4-BE49-F238E27FC236}">
                <a16:creationId xmlns:a16="http://schemas.microsoft.com/office/drawing/2014/main" id="{7B641857-ED0C-4B9E-BFE4-D3148D2AF5B6}"/>
              </a:ext>
            </a:extLst>
          </p:cNvPr>
          <p:cNvGrpSpPr/>
          <p:nvPr/>
        </p:nvGrpSpPr>
        <p:grpSpPr>
          <a:xfrm>
            <a:off x="3352203" y="2249767"/>
            <a:ext cx="1136383" cy="2776668"/>
            <a:chOff x="3352203" y="2249767"/>
            <a:chExt cx="1136383" cy="2776668"/>
          </a:xfrm>
        </p:grpSpPr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873E28CC-F1AA-42A3-8302-36654202F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203" y="4080263"/>
              <a:ext cx="140686" cy="848780"/>
            </a:xfrm>
            <a:prstGeom prst="straightConnector1">
              <a:avLst/>
            </a:prstGeom>
            <a:ln w="47625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35FC0869-B70F-4882-A761-E46DC0E1B873}"/>
                </a:ext>
              </a:extLst>
            </p:cNvPr>
            <p:cNvCxnSpPr>
              <a:cxnSpLocks/>
            </p:cNvCxnSpPr>
            <p:nvPr/>
          </p:nvCxnSpPr>
          <p:spPr>
            <a:xfrm>
              <a:off x="3367035" y="4921409"/>
              <a:ext cx="653432" cy="84936"/>
            </a:xfrm>
            <a:prstGeom prst="straightConnector1">
              <a:avLst/>
            </a:prstGeom>
            <a:ln w="47625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82B1F8E-C1B0-463B-B8D2-50CAF9E2A090}"/>
                </a:ext>
              </a:extLst>
            </p:cNvPr>
            <p:cNvCxnSpPr>
              <a:cxnSpLocks/>
            </p:cNvCxnSpPr>
            <p:nvPr/>
          </p:nvCxnSpPr>
          <p:spPr>
            <a:xfrm>
              <a:off x="4018749" y="4982473"/>
              <a:ext cx="429172" cy="16238"/>
            </a:xfrm>
            <a:prstGeom prst="straightConnector1">
              <a:avLst/>
            </a:prstGeom>
            <a:ln w="47625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605602C3-F028-48B4-A992-2EE6372018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07042" y="4104709"/>
              <a:ext cx="59339" cy="921726"/>
            </a:xfrm>
            <a:prstGeom prst="straightConnector1">
              <a:avLst/>
            </a:prstGeom>
            <a:ln w="47625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999A3573-0314-4DB7-AC01-5C039F7017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2725" y="3160057"/>
              <a:ext cx="65861" cy="1009742"/>
            </a:xfrm>
            <a:prstGeom prst="straightConnector1">
              <a:avLst/>
            </a:prstGeom>
            <a:ln w="47625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3BB2FA99-82C3-4A92-ACF7-836C989357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55655" y="2249767"/>
              <a:ext cx="16462" cy="920928"/>
            </a:xfrm>
            <a:prstGeom prst="straightConnector1">
              <a:avLst/>
            </a:prstGeom>
            <a:ln w="47625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90AADC28-1240-4F09-A638-43C99A8825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6040" y="2265350"/>
              <a:ext cx="558195" cy="46050"/>
            </a:xfrm>
            <a:prstGeom prst="straightConnector1">
              <a:avLst/>
            </a:prstGeom>
            <a:ln w="47625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4A958C3A-26E0-439E-B4B0-476CC9DFCA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93752" y="2332271"/>
              <a:ext cx="174190" cy="724352"/>
            </a:xfrm>
            <a:prstGeom prst="straightConnector1">
              <a:avLst/>
            </a:prstGeom>
            <a:ln w="47625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38333709-D5F8-4518-AE51-613ED0CE3F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6427" y="3056260"/>
              <a:ext cx="177667" cy="1013128"/>
            </a:xfrm>
            <a:prstGeom prst="straightConnector1">
              <a:avLst/>
            </a:prstGeom>
            <a:ln w="47625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6E8B9318-DEBE-48A7-B129-EED8AE64E74F}"/>
                  </a:ext>
                </a:extLst>
              </p:cNvPr>
              <p:cNvSpPr txBox="1"/>
              <p:nvPr/>
            </p:nvSpPr>
            <p:spPr>
              <a:xfrm>
                <a:off x="4861231" y="4051139"/>
                <a:ext cx="37966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Integration = </a:t>
                </a:r>
                <a14:m>
                  <m:oMath xmlns:m="http://schemas.openxmlformats.org/officeDocument/2006/math">
                    <m:r>
                      <a:rPr lang="en-GB" sz="28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sz="28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8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sz="28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8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6E8B9318-DEBE-48A7-B129-EED8AE64E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231" y="4051139"/>
                <a:ext cx="3796632" cy="523220"/>
              </a:xfrm>
              <a:prstGeom prst="rect">
                <a:avLst/>
              </a:prstGeom>
              <a:blipFill>
                <a:blip r:embed="rId9"/>
                <a:stretch>
                  <a:fillRect l="-3210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Content Placeholder 2">
            <a:extLst>
              <a:ext uri="{FF2B5EF4-FFF2-40B4-BE49-F238E27FC236}">
                <a16:creationId xmlns:a16="http://schemas.microsoft.com/office/drawing/2014/main" id="{66ED7C79-D466-4715-9FE8-4B8518AF31BC}"/>
              </a:ext>
            </a:extLst>
          </p:cNvPr>
          <p:cNvSpPr txBox="1">
            <a:spLocks/>
          </p:cNvSpPr>
          <p:nvPr/>
        </p:nvSpPr>
        <p:spPr>
          <a:xfrm>
            <a:off x="631876" y="5525025"/>
            <a:ext cx="7886700" cy="6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Integration of differential forms sums the weights inside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71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190" grpId="0"/>
      <p:bldP spid="19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BD6E8-AEDF-47AB-B28C-1B985790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7283"/>
            <a:ext cx="7886700" cy="1044574"/>
          </a:xfrm>
        </p:spPr>
        <p:txBody>
          <a:bodyPr>
            <a:normAutofit/>
          </a:bodyPr>
          <a:lstStyle/>
          <a:p>
            <a:r>
              <a:rPr lang="en-GB" dirty="0"/>
              <a:t>Characterizing obstacles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1A02B-964F-4170-9D22-D2E2060A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D4215C7-7AAF-49C4-8660-4E2481D483FD}" type="slidenum">
              <a:rPr lang="en-US" smtClean="0"/>
              <a:t>36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3E2BADB-3338-4C39-ACF7-AD5B8DCBAC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496" y="2014576"/>
            <a:ext cx="3892269" cy="291691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9FC2231-6C89-443F-A84B-FD91EFF7350F}"/>
              </a:ext>
            </a:extLst>
          </p:cNvPr>
          <p:cNvGrpSpPr/>
          <p:nvPr/>
        </p:nvGrpSpPr>
        <p:grpSpPr>
          <a:xfrm>
            <a:off x="528179" y="2194844"/>
            <a:ext cx="3276503" cy="2475814"/>
            <a:chOff x="374455" y="1826301"/>
            <a:chExt cx="3276503" cy="24758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545D865-3060-448B-A3DC-D31B39660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455" y="1826301"/>
              <a:ext cx="3276503" cy="2475814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65EB26-BEB2-4F00-84B2-B1FF235B33DE}"/>
                </a:ext>
              </a:extLst>
            </p:cNvPr>
            <p:cNvSpPr txBox="1"/>
            <p:nvPr/>
          </p:nvSpPr>
          <p:spPr>
            <a:xfrm>
              <a:off x="1503238" y="2971086"/>
              <a:ext cx="3052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schemeClr val="bg1"/>
                  </a:solidFill>
                </a:rPr>
                <a:t>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90C5F5-6481-45D1-A48B-18761A880E15}"/>
                </a:ext>
              </a:extLst>
            </p:cNvPr>
            <p:cNvSpPr txBox="1"/>
            <p:nvPr/>
          </p:nvSpPr>
          <p:spPr>
            <a:xfrm>
              <a:off x="2275664" y="2826364"/>
              <a:ext cx="3052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schemeClr val="bg1"/>
                  </a:solidFill>
                </a:rPr>
                <a:t>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2240004-85AC-48F2-B04A-54EEC09048E9}"/>
                </a:ext>
              </a:extLst>
            </p:cNvPr>
            <p:cNvSpPr txBox="1"/>
            <p:nvPr/>
          </p:nvSpPr>
          <p:spPr>
            <a:xfrm>
              <a:off x="2476913" y="3587123"/>
              <a:ext cx="3052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schemeClr val="bg1"/>
                  </a:solidFill>
                </a:rPr>
                <a:t>8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48837A-37E9-48CC-B74B-C1120E8FC8D3}"/>
                </a:ext>
              </a:extLst>
            </p:cNvPr>
            <p:cNvSpPr txBox="1"/>
            <p:nvPr/>
          </p:nvSpPr>
          <p:spPr>
            <a:xfrm>
              <a:off x="3182256" y="3294834"/>
              <a:ext cx="3052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schemeClr val="bg1"/>
                  </a:solidFill>
                </a:rPr>
                <a:t>7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A3B43DC-841F-469F-8B84-85852F89A233}"/>
                </a:ext>
              </a:extLst>
            </p:cNvPr>
            <p:cNvSpPr txBox="1"/>
            <p:nvPr/>
          </p:nvSpPr>
          <p:spPr>
            <a:xfrm>
              <a:off x="1826986" y="1997411"/>
              <a:ext cx="3052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schemeClr val="bg1"/>
                  </a:solidFill>
                </a:rPr>
                <a:t>3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5955CC0-7660-4C8F-96AE-7DE78CB652EC}"/>
                </a:ext>
              </a:extLst>
            </p:cNvPr>
            <p:cNvSpPr txBox="1"/>
            <p:nvPr/>
          </p:nvSpPr>
          <p:spPr>
            <a:xfrm>
              <a:off x="1350600" y="2082966"/>
              <a:ext cx="3052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schemeClr val="bg1"/>
                  </a:solidFill>
                </a:rPr>
                <a:t>4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0B48E1-053C-40F8-B919-4F1B566591C6}"/>
                </a:ext>
              </a:extLst>
            </p:cNvPr>
            <p:cNvSpPr txBox="1"/>
            <p:nvPr/>
          </p:nvSpPr>
          <p:spPr>
            <a:xfrm>
              <a:off x="578174" y="2388242"/>
              <a:ext cx="3052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schemeClr val="bg1"/>
                  </a:solidFill>
                </a:rPr>
                <a:t>6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98505F5-13CD-403F-AB0C-F96EBB770B9B}"/>
                </a:ext>
              </a:extLst>
            </p:cNvPr>
            <p:cNvSpPr txBox="1"/>
            <p:nvPr/>
          </p:nvSpPr>
          <p:spPr>
            <a:xfrm>
              <a:off x="807131" y="2060743"/>
              <a:ext cx="3052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schemeClr val="bg1"/>
                  </a:solidFill>
                </a:rPr>
                <a:t>5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000732A-897A-43BD-BA11-361CD72A97E2}"/>
              </a:ext>
            </a:extLst>
          </p:cNvPr>
          <p:cNvSpPr txBox="1"/>
          <p:nvPr/>
        </p:nvSpPr>
        <p:spPr>
          <a:xfrm>
            <a:off x="5106233" y="4875310"/>
            <a:ext cx="3065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Obstacles / dimensions</a:t>
            </a:r>
            <a:endParaRPr 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7A58D4-50D4-4C78-99E9-A627860759B0}"/>
              </a:ext>
            </a:extLst>
          </p:cNvPr>
          <p:cNvSpPr txBox="1"/>
          <p:nvPr/>
        </p:nvSpPr>
        <p:spPr>
          <a:xfrm>
            <a:off x="4593132" y="1631720"/>
            <a:ext cx="3729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Normalized PCA weight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511B9A-4E7C-4EEE-9D1B-A6CA89DDFB72}"/>
              </a:ext>
            </a:extLst>
          </p:cNvPr>
          <p:cNvSpPr txBox="1"/>
          <p:nvPr/>
        </p:nvSpPr>
        <p:spPr>
          <a:xfrm>
            <a:off x="1290283" y="5570953"/>
            <a:ext cx="6499297" cy="452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+Body Asian"/>
              </a:rPr>
              <a:t>PCA on signatures can identify important obstacles</a:t>
            </a:r>
            <a:endParaRPr lang="en-US" sz="2400" dirty="0">
              <a:latin typeface="+Body Asian"/>
            </a:endParaRPr>
          </a:p>
        </p:txBody>
      </p:sp>
    </p:spTree>
    <p:extLst>
      <p:ext uri="{BB962C8B-B14F-4D97-AF65-F5344CB8AC3E}">
        <p14:creationId xmlns:p14="http://schemas.microsoft.com/office/powerpoint/2010/main" val="144359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6965-4763-499E-B80D-223B07A44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Overview: Topological signatures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2DE10-BEAA-4975-B88E-173F46C62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86860"/>
            <a:ext cx="8308871" cy="490277"/>
          </a:xfrm>
        </p:spPr>
        <p:txBody>
          <a:bodyPr>
            <a:noAutofit/>
          </a:bodyPr>
          <a:lstStyle/>
          <a:p>
            <a:r>
              <a:rPr lang="en-GB" dirty="0"/>
              <a:t>Fixed dimensional Euclidean vectors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86C8B-D543-4C5D-9C97-0372441C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9768" y="6356351"/>
            <a:ext cx="295582" cy="365125"/>
          </a:xfrm>
        </p:spPr>
        <p:txBody>
          <a:bodyPr/>
          <a:lstStyle/>
          <a:p>
            <a:fld id="{6D4215C7-7AAF-49C4-8660-4E2481D483FD}" type="slidenum">
              <a:rPr lang="en-US" smtClean="0"/>
              <a:t>4</a:t>
            </a:fld>
            <a:endParaRPr lang="en-US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CF4E1A38-09EB-4517-9309-0CC3C3042B8D}"/>
              </a:ext>
            </a:extLst>
          </p:cNvPr>
          <p:cNvSpPr txBox="1">
            <a:spLocks/>
          </p:cNvSpPr>
          <p:nvPr/>
        </p:nvSpPr>
        <p:spPr>
          <a:xfrm>
            <a:off x="628650" y="3330449"/>
            <a:ext cx="8122060" cy="1283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Efficiently compare trajectories using Euclidean distance</a:t>
            </a:r>
          </a:p>
          <a:p>
            <a:r>
              <a:rPr lang="en-GB" dirty="0"/>
              <a:t>Can apply standard learning and mining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790DC937-4F0D-4077-8672-68D6EB75EF75}"/>
              </a:ext>
            </a:extLst>
          </p:cNvPr>
          <p:cNvSpPr/>
          <p:nvPr/>
        </p:nvSpPr>
        <p:spPr>
          <a:xfrm>
            <a:off x="4660994" y="2341187"/>
            <a:ext cx="808196" cy="490277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 w="22225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F6FDB0-2A59-4765-AF8C-F7223377D538}"/>
              </a:ext>
            </a:extLst>
          </p:cNvPr>
          <p:cNvSpPr/>
          <p:nvPr/>
        </p:nvSpPr>
        <p:spPr>
          <a:xfrm>
            <a:off x="1375618" y="1962263"/>
            <a:ext cx="3097921" cy="1264865"/>
          </a:xfrm>
          <a:prstGeom prst="rect">
            <a:avLst/>
          </a:prstGeom>
          <a:noFill/>
          <a:ln w="22225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A6FB7B0-CCE4-4E12-B775-3F36640F99C7}"/>
              </a:ext>
            </a:extLst>
          </p:cNvPr>
          <p:cNvGrpSpPr/>
          <p:nvPr/>
        </p:nvGrpSpPr>
        <p:grpSpPr>
          <a:xfrm>
            <a:off x="1391712" y="1991185"/>
            <a:ext cx="3072809" cy="1195362"/>
            <a:chOff x="2665141" y="4348976"/>
            <a:chExt cx="4092498" cy="1751578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1A877F2-F32D-4964-9B3A-5A57FB774EFD}"/>
                </a:ext>
              </a:extLst>
            </p:cNvPr>
            <p:cNvSpPr/>
            <p:nvPr/>
          </p:nvSpPr>
          <p:spPr>
            <a:xfrm>
              <a:off x="2732049" y="4705815"/>
              <a:ext cx="3757961" cy="437270"/>
            </a:xfrm>
            <a:custGeom>
              <a:avLst/>
              <a:gdLst>
                <a:gd name="connsiteX0" fmla="*/ 0 w 3757961"/>
                <a:gd name="connsiteY0" fmla="*/ 256478 h 437270"/>
                <a:gd name="connsiteX1" fmla="*/ 356839 w 3757961"/>
                <a:gd name="connsiteY1" fmla="*/ 345687 h 437270"/>
                <a:gd name="connsiteX2" fmla="*/ 970156 w 3757961"/>
                <a:gd name="connsiteY2" fmla="*/ 0 h 437270"/>
                <a:gd name="connsiteX3" fmla="*/ 1962614 w 3757961"/>
                <a:gd name="connsiteY3" fmla="*/ 345687 h 437270"/>
                <a:gd name="connsiteX4" fmla="*/ 2687444 w 3757961"/>
                <a:gd name="connsiteY4" fmla="*/ 434897 h 437270"/>
                <a:gd name="connsiteX5" fmla="*/ 3757961 w 3757961"/>
                <a:gd name="connsiteY5" fmla="*/ 278780 h 43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57961" h="437270">
                  <a:moveTo>
                    <a:pt x="0" y="256478"/>
                  </a:moveTo>
                  <a:cubicBezTo>
                    <a:pt x="97573" y="322455"/>
                    <a:pt x="195146" y="388433"/>
                    <a:pt x="356839" y="345687"/>
                  </a:cubicBezTo>
                  <a:cubicBezTo>
                    <a:pt x="518532" y="302941"/>
                    <a:pt x="702527" y="0"/>
                    <a:pt x="970156" y="0"/>
                  </a:cubicBezTo>
                  <a:cubicBezTo>
                    <a:pt x="1237785" y="0"/>
                    <a:pt x="1676399" y="273204"/>
                    <a:pt x="1962614" y="345687"/>
                  </a:cubicBezTo>
                  <a:cubicBezTo>
                    <a:pt x="2248829" y="418170"/>
                    <a:pt x="2388219" y="446048"/>
                    <a:pt x="2687444" y="434897"/>
                  </a:cubicBezTo>
                  <a:cubicBezTo>
                    <a:pt x="2986669" y="423746"/>
                    <a:pt x="3372315" y="351263"/>
                    <a:pt x="3757961" y="27878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CE8E987-2BCC-4743-887E-3A225CE99E3A}"/>
                </a:ext>
              </a:extLst>
            </p:cNvPr>
            <p:cNvSpPr/>
            <p:nvPr/>
          </p:nvSpPr>
          <p:spPr>
            <a:xfrm>
              <a:off x="2665141" y="4895179"/>
              <a:ext cx="3925230" cy="509703"/>
            </a:xfrm>
            <a:custGeom>
              <a:avLst/>
              <a:gdLst>
                <a:gd name="connsiteX0" fmla="*/ 0 w 3925230"/>
                <a:gd name="connsiteY0" fmla="*/ 156323 h 509703"/>
                <a:gd name="connsiteX1" fmla="*/ 446049 w 3925230"/>
                <a:gd name="connsiteY1" fmla="*/ 323592 h 509703"/>
                <a:gd name="connsiteX2" fmla="*/ 1215483 w 3925230"/>
                <a:gd name="connsiteY2" fmla="*/ 206 h 509703"/>
                <a:gd name="connsiteX3" fmla="*/ 2196791 w 3925230"/>
                <a:gd name="connsiteY3" fmla="*/ 379348 h 509703"/>
                <a:gd name="connsiteX4" fmla="*/ 3178098 w 3925230"/>
                <a:gd name="connsiteY4" fmla="*/ 502011 h 509703"/>
                <a:gd name="connsiteX5" fmla="*/ 3925230 w 3925230"/>
                <a:gd name="connsiteY5" fmla="*/ 189777 h 509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25230" h="509703">
                  <a:moveTo>
                    <a:pt x="0" y="156323"/>
                  </a:moveTo>
                  <a:cubicBezTo>
                    <a:pt x="121734" y="252967"/>
                    <a:pt x="243468" y="349612"/>
                    <a:pt x="446049" y="323592"/>
                  </a:cubicBezTo>
                  <a:cubicBezTo>
                    <a:pt x="648630" y="297572"/>
                    <a:pt x="923693" y="-9087"/>
                    <a:pt x="1215483" y="206"/>
                  </a:cubicBezTo>
                  <a:cubicBezTo>
                    <a:pt x="1507273" y="9499"/>
                    <a:pt x="1869689" y="295714"/>
                    <a:pt x="2196791" y="379348"/>
                  </a:cubicBezTo>
                  <a:cubicBezTo>
                    <a:pt x="2523893" y="462982"/>
                    <a:pt x="2890025" y="533606"/>
                    <a:pt x="3178098" y="502011"/>
                  </a:cubicBezTo>
                  <a:cubicBezTo>
                    <a:pt x="3466171" y="470416"/>
                    <a:pt x="3695700" y="330096"/>
                    <a:pt x="3925230" y="18977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E743F5E-A49E-49E2-AE3E-6809DBE559A6}"/>
                </a:ext>
              </a:extLst>
            </p:cNvPr>
            <p:cNvSpPr/>
            <p:nvPr/>
          </p:nvSpPr>
          <p:spPr>
            <a:xfrm>
              <a:off x="2776654" y="5094676"/>
              <a:ext cx="3980985" cy="455403"/>
            </a:xfrm>
            <a:custGeom>
              <a:avLst/>
              <a:gdLst>
                <a:gd name="connsiteX0" fmla="*/ 0 w 3980985"/>
                <a:gd name="connsiteY0" fmla="*/ 135246 h 455403"/>
                <a:gd name="connsiteX1" fmla="*/ 591014 w 3980985"/>
                <a:gd name="connsiteY1" fmla="*/ 246758 h 455403"/>
                <a:gd name="connsiteX2" fmla="*/ 1070517 w 3980985"/>
                <a:gd name="connsiteY2" fmla="*/ 1431 h 455403"/>
                <a:gd name="connsiteX3" fmla="*/ 2074126 w 3980985"/>
                <a:gd name="connsiteY3" fmla="*/ 380573 h 455403"/>
                <a:gd name="connsiteX4" fmla="*/ 2765502 w 3980985"/>
                <a:gd name="connsiteY4" fmla="*/ 447480 h 455403"/>
                <a:gd name="connsiteX5" fmla="*/ 3456878 w 3980985"/>
                <a:gd name="connsiteY5" fmla="*/ 414026 h 455403"/>
                <a:gd name="connsiteX6" fmla="*/ 3980985 w 3980985"/>
                <a:gd name="connsiteY6" fmla="*/ 90641 h 455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80985" h="455403">
                  <a:moveTo>
                    <a:pt x="0" y="135246"/>
                  </a:moveTo>
                  <a:cubicBezTo>
                    <a:pt x="206297" y="202153"/>
                    <a:pt x="412595" y="269060"/>
                    <a:pt x="591014" y="246758"/>
                  </a:cubicBezTo>
                  <a:cubicBezTo>
                    <a:pt x="769433" y="224456"/>
                    <a:pt x="823332" y="-20871"/>
                    <a:pt x="1070517" y="1431"/>
                  </a:cubicBezTo>
                  <a:cubicBezTo>
                    <a:pt x="1317702" y="23733"/>
                    <a:pt x="1791629" y="306232"/>
                    <a:pt x="2074126" y="380573"/>
                  </a:cubicBezTo>
                  <a:cubicBezTo>
                    <a:pt x="2356624" y="454915"/>
                    <a:pt x="2535043" y="441905"/>
                    <a:pt x="2765502" y="447480"/>
                  </a:cubicBezTo>
                  <a:cubicBezTo>
                    <a:pt x="2995961" y="453056"/>
                    <a:pt x="3254298" y="473499"/>
                    <a:pt x="3456878" y="414026"/>
                  </a:cubicBezTo>
                  <a:cubicBezTo>
                    <a:pt x="3659459" y="354553"/>
                    <a:pt x="3820222" y="222597"/>
                    <a:pt x="3980985" y="906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34DA2DB-FEE5-4EF1-A95F-8D9ACCE9D583}"/>
                </a:ext>
              </a:extLst>
            </p:cNvPr>
            <p:cNvSpPr/>
            <p:nvPr/>
          </p:nvSpPr>
          <p:spPr>
            <a:xfrm>
              <a:off x="3178098" y="4348976"/>
              <a:ext cx="2810107" cy="1537840"/>
            </a:xfrm>
            <a:custGeom>
              <a:avLst/>
              <a:gdLst>
                <a:gd name="connsiteX0" fmla="*/ 2810107 w 2810107"/>
                <a:gd name="connsiteY0" fmla="*/ 0 h 1537840"/>
                <a:gd name="connsiteX1" fmla="*/ 2274848 w 2810107"/>
                <a:gd name="connsiteY1" fmla="*/ 312234 h 1537840"/>
                <a:gd name="connsiteX2" fmla="*/ 1873404 w 2810107"/>
                <a:gd name="connsiteY2" fmla="*/ 468351 h 1537840"/>
                <a:gd name="connsiteX3" fmla="*/ 1561170 w 2810107"/>
                <a:gd name="connsiteY3" fmla="*/ 1170878 h 1537840"/>
                <a:gd name="connsiteX4" fmla="*/ 1014761 w 2810107"/>
                <a:gd name="connsiteY4" fmla="*/ 1527717 h 1537840"/>
                <a:gd name="connsiteX5" fmla="*/ 0 w 2810107"/>
                <a:gd name="connsiteY5" fmla="*/ 1405053 h 153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10107" h="1537840">
                  <a:moveTo>
                    <a:pt x="2810107" y="0"/>
                  </a:moveTo>
                  <a:cubicBezTo>
                    <a:pt x="2620536" y="117088"/>
                    <a:pt x="2430965" y="234176"/>
                    <a:pt x="2274848" y="312234"/>
                  </a:cubicBezTo>
                  <a:cubicBezTo>
                    <a:pt x="2118731" y="390292"/>
                    <a:pt x="1992350" y="325244"/>
                    <a:pt x="1873404" y="468351"/>
                  </a:cubicBezTo>
                  <a:cubicBezTo>
                    <a:pt x="1754458" y="611458"/>
                    <a:pt x="1704277" y="994317"/>
                    <a:pt x="1561170" y="1170878"/>
                  </a:cubicBezTo>
                  <a:cubicBezTo>
                    <a:pt x="1418063" y="1347439"/>
                    <a:pt x="1274956" y="1488688"/>
                    <a:pt x="1014761" y="1527717"/>
                  </a:cubicBezTo>
                  <a:cubicBezTo>
                    <a:pt x="754566" y="1566746"/>
                    <a:pt x="377283" y="1485899"/>
                    <a:pt x="0" y="140505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7DCED0D-CBA5-46A7-8A01-98DE5B4AC6C1}"/>
                </a:ext>
              </a:extLst>
            </p:cNvPr>
            <p:cNvSpPr/>
            <p:nvPr/>
          </p:nvSpPr>
          <p:spPr>
            <a:xfrm>
              <a:off x="3122341" y="4404732"/>
              <a:ext cx="2943922" cy="1695822"/>
            </a:xfrm>
            <a:custGeom>
              <a:avLst/>
              <a:gdLst>
                <a:gd name="connsiteX0" fmla="*/ 2943922 w 2943922"/>
                <a:gd name="connsiteY0" fmla="*/ 0 h 1695822"/>
                <a:gd name="connsiteX1" fmla="*/ 2364059 w 2943922"/>
                <a:gd name="connsiteY1" fmla="*/ 345688 h 1695822"/>
                <a:gd name="connsiteX2" fmla="*/ 2018371 w 2943922"/>
                <a:gd name="connsiteY2" fmla="*/ 501805 h 1695822"/>
                <a:gd name="connsiteX3" fmla="*/ 1739591 w 2943922"/>
                <a:gd name="connsiteY3" fmla="*/ 1103970 h 1695822"/>
                <a:gd name="connsiteX4" fmla="*/ 1616927 w 2943922"/>
                <a:gd name="connsiteY4" fmla="*/ 1505414 h 1695822"/>
                <a:gd name="connsiteX5" fmla="*/ 624469 w 2943922"/>
                <a:gd name="connsiteY5" fmla="*/ 1694985 h 1695822"/>
                <a:gd name="connsiteX6" fmla="*/ 0 w 2943922"/>
                <a:gd name="connsiteY6" fmla="*/ 1438507 h 1695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43922" h="1695822">
                  <a:moveTo>
                    <a:pt x="2943922" y="0"/>
                  </a:moveTo>
                  <a:cubicBezTo>
                    <a:pt x="2731119" y="131027"/>
                    <a:pt x="2518317" y="262054"/>
                    <a:pt x="2364059" y="345688"/>
                  </a:cubicBezTo>
                  <a:cubicBezTo>
                    <a:pt x="2209801" y="429322"/>
                    <a:pt x="2122449" y="375425"/>
                    <a:pt x="2018371" y="501805"/>
                  </a:cubicBezTo>
                  <a:cubicBezTo>
                    <a:pt x="1914293" y="628185"/>
                    <a:pt x="1806498" y="936702"/>
                    <a:pt x="1739591" y="1103970"/>
                  </a:cubicBezTo>
                  <a:cubicBezTo>
                    <a:pt x="1672684" y="1271238"/>
                    <a:pt x="1802781" y="1406912"/>
                    <a:pt x="1616927" y="1505414"/>
                  </a:cubicBezTo>
                  <a:cubicBezTo>
                    <a:pt x="1431073" y="1603916"/>
                    <a:pt x="893957" y="1706136"/>
                    <a:pt x="624469" y="1694985"/>
                  </a:cubicBezTo>
                  <a:cubicBezTo>
                    <a:pt x="354981" y="1683834"/>
                    <a:pt x="177490" y="1561170"/>
                    <a:pt x="0" y="143850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4E66FE9-3B1B-489A-A608-1C2652EDA476}"/>
                </a:ext>
              </a:extLst>
            </p:cNvPr>
            <p:cNvSpPr/>
            <p:nvPr/>
          </p:nvSpPr>
          <p:spPr>
            <a:xfrm>
              <a:off x="4114800" y="4471639"/>
              <a:ext cx="1025912" cy="1293541"/>
            </a:xfrm>
            <a:custGeom>
              <a:avLst/>
              <a:gdLst>
                <a:gd name="connsiteX0" fmla="*/ 0 w 1025912"/>
                <a:gd name="connsiteY0" fmla="*/ 1293541 h 1293541"/>
                <a:gd name="connsiteX1" fmla="*/ 390293 w 1025912"/>
                <a:gd name="connsiteY1" fmla="*/ 1148576 h 1293541"/>
                <a:gd name="connsiteX2" fmla="*/ 602166 w 1025912"/>
                <a:gd name="connsiteY2" fmla="*/ 691376 h 1293541"/>
                <a:gd name="connsiteX3" fmla="*/ 858644 w 1025912"/>
                <a:gd name="connsiteY3" fmla="*/ 234176 h 1293541"/>
                <a:gd name="connsiteX4" fmla="*/ 1025912 w 1025912"/>
                <a:gd name="connsiteY4" fmla="*/ 0 h 129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5912" h="1293541">
                  <a:moveTo>
                    <a:pt x="0" y="1293541"/>
                  </a:moveTo>
                  <a:cubicBezTo>
                    <a:pt x="144966" y="1271239"/>
                    <a:pt x="289932" y="1248937"/>
                    <a:pt x="390293" y="1148576"/>
                  </a:cubicBezTo>
                  <a:cubicBezTo>
                    <a:pt x="490654" y="1048215"/>
                    <a:pt x="524107" y="843776"/>
                    <a:pt x="602166" y="691376"/>
                  </a:cubicBezTo>
                  <a:cubicBezTo>
                    <a:pt x="680225" y="538976"/>
                    <a:pt x="788020" y="349405"/>
                    <a:pt x="858644" y="234176"/>
                  </a:cubicBezTo>
                  <a:cubicBezTo>
                    <a:pt x="929268" y="118947"/>
                    <a:pt x="977590" y="59473"/>
                    <a:pt x="102591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ECCD380-A6C3-453E-9C8A-3B4C1325A45D}"/>
              </a:ext>
            </a:extLst>
          </p:cNvPr>
          <p:cNvGrpSpPr/>
          <p:nvPr/>
        </p:nvGrpSpPr>
        <p:grpSpPr>
          <a:xfrm>
            <a:off x="5691023" y="1773361"/>
            <a:ext cx="1638306" cy="1485843"/>
            <a:chOff x="5903036" y="2078441"/>
            <a:chExt cx="1261872" cy="1115943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659D2E8-A337-441B-BD63-EC644073DB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5083" y="2078441"/>
              <a:ext cx="0" cy="111594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63675C6-2A61-4DA4-93EF-E65187A8FFA4}"/>
                </a:ext>
              </a:extLst>
            </p:cNvPr>
            <p:cNvCxnSpPr>
              <a:cxnSpLocks/>
            </p:cNvCxnSpPr>
            <p:nvPr/>
          </p:nvCxnSpPr>
          <p:spPr>
            <a:xfrm>
              <a:off x="5903036" y="2658544"/>
              <a:ext cx="12618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72245C0-1378-480C-92B1-38307E680E9A}"/>
                </a:ext>
              </a:extLst>
            </p:cNvPr>
            <p:cNvSpPr/>
            <p:nvPr/>
          </p:nvSpPr>
          <p:spPr>
            <a:xfrm>
              <a:off x="6102632" y="2264170"/>
              <a:ext cx="75052" cy="75600"/>
            </a:xfrm>
            <a:prstGeom prst="ellips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8C45803-34A8-4684-B4A1-2AD1AE21BD53}"/>
                </a:ext>
              </a:extLst>
            </p:cNvPr>
            <p:cNvSpPr/>
            <p:nvPr/>
          </p:nvSpPr>
          <p:spPr>
            <a:xfrm>
              <a:off x="6255032" y="2416570"/>
              <a:ext cx="75052" cy="75600"/>
            </a:xfrm>
            <a:prstGeom prst="ellips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49A62E3-D5FF-435A-B2E2-055A6F71788C}"/>
                </a:ext>
              </a:extLst>
            </p:cNvPr>
            <p:cNvSpPr/>
            <p:nvPr/>
          </p:nvSpPr>
          <p:spPr>
            <a:xfrm>
              <a:off x="6636032" y="2355610"/>
              <a:ext cx="75052" cy="75600"/>
            </a:xfrm>
            <a:prstGeom prst="ellips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5B11D07-9BE9-4B59-BCD5-2CF90F543109}"/>
                </a:ext>
              </a:extLst>
            </p:cNvPr>
            <p:cNvSpPr/>
            <p:nvPr/>
          </p:nvSpPr>
          <p:spPr>
            <a:xfrm>
              <a:off x="6833824" y="2810279"/>
              <a:ext cx="75052" cy="75600"/>
            </a:xfrm>
            <a:prstGeom prst="ellips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8E31148-87AC-4BF6-8F07-C167310B6947}"/>
                </a:ext>
              </a:extLst>
            </p:cNvPr>
            <p:cNvSpPr/>
            <p:nvPr/>
          </p:nvSpPr>
          <p:spPr>
            <a:xfrm>
              <a:off x="6379159" y="2729929"/>
              <a:ext cx="75052" cy="75600"/>
            </a:xfrm>
            <a:prstGeom prst="ellips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D6A7AD2-348E-4F89-A7C6-E54ACDF85BD2}"/>
                </a:ext>
              </a:extLst>
            </p:cNvPr>
            <p:cNvSpPr/>
            <p:nvPr/>
          </p:nvSpPr>
          <p:spPr>
            <a:xfrm>
              <a:off x="6988759" y="2241367"/>
              <a:ext cx="75052" cy="75600"/>
            </a:xfrm>
            <a:prstGeom prst="ellips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EB4CFFB5-1B52-4FEF-96DB-AB42C93F841C}"/>
              </a:ext>
            </a:extLst>
          </p:cNvPr>
          <p:cNvSpPr txBox="1">
            <a:spLocks/>
          </p:cNvSpPr>
          <p:nvPr/>
        </p:nvSpPr>
        <p:spPr>
          <a:xfrm>
            <a:off x="628650" y="4410984"/>
            <a:ext cx="4985569" cy="2166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Nearest neighbor search</a:t>
            </a:r>
          </a:p>
          <a:p>
            <a:r>
              <a:rPr lang="en-GB" dirty="0"/>
              <a:t>Clustering</a:t>
            </a:r>
          </a:p>
          <a:p>
            <a:r>
              <a:rPr lang="en-GB" dirty="0"/>
              <a:t>Motion prediction at large scale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012221-E972-4B52-8901-4BC132AA0367}"/>
              </a:ext>
            </a:extLst>
          </p:cNvPr>
          <p:cNvGrpSpPr/>
          <p:nvPr/>
        </p:nvGrpSpPr>
        <p:grpSpPr>
          <a:xfrm>
            <a:off x="5801032" y="4165560"/>
            <a:ext cx="2196892" cy="2271363"/>
            <a:chOff x="5801032" y="4165560"/>
            <a:chExt cx="2196892" cy="2271363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00FC4928-5CC4-4310-8D52-BDF96CEFDE41}"/>
                </a:ext>
              </a:extLst>
            </p:cNvPr>
            <p:cNvGrpSpPr/>
            <p:nvPr/>
          </p:nvGrpSpPr>
          <p:grpSpPr>
            <a:xfrm>
              <a:off x="5865085" y="4329814"/>
              <a:ext cx="2068786" cy="2107109"/>
              <a:chOff x="4893256" y="2681123"/>
              <a:chExt cx="1329892" cy="1354527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10AACD8-B684-4A44-8F2E-7E7EACEF5D22}"/>
                  </a:ext>
                </a:extLst>
              </p:cNvPr>
              <p:cNvSpPr/>
              <p:nvPr/>
            </p:nvSpPr>
            <p:spPr>
              <a:xfrm>
                <a:off x="4893256" y="2690320"/>
                <a:ext cx="1329892" cy="13453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8898A0B3-6D00-4F3A-9F63-6576E37CCFF3}"/>
                  </a:ext>
                </a:extLst>
              </p:cNvPr>
              <p:cNvSpPr/>
              <p:nvPr/>
            </p:nvSpPr>
            <p:spPr>
              <a:xfrm>
                <a:off x="5486580" y="2681123"/>
                <a:ext cx="65844" cy="710404"/>
              </a:xfrm>
              <a:custGeom>
                <a:avLst/>
                <a:gdLst>
                  <a:gd name="connsiteX0" fmla="*/ 136629 w 136629"/>
                  <a:gd name="connsiteY0" fmla="*/ 1003610 h 1003610"/>
                  <a:gd name="connsiteX1" fmla="*/ 2815 w 136629"/>
                  <a:gd name="connsiteY1" fmla="*/ 457200 h 1003610"/>
                  <a:gd name="connsiteX2" fmla="*/ 58571 w 136629"/>
                  <a:gd name="connsiteY2" fmla="*/ 0 h 1003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6629" h="1003610">
                    <a:moveTo>
                      <a:pt x="136629" y="1003610"/>
                    </a:moveTo>
                    <a:cubicBezTo>
                      <a:pt x="76227" y="814039"/>
                      <a:pt x="15825" y="624468"/>
                      <a:pt x="2815" y="457200"/>
                    </a:cubicBezTo>
                    <a:cubicBezTo>
                      <a:pt x="-10195" y="289932"/>
                      <a:pt x="24188" y="144966"/>
                      <a:pt x="58571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4D279C5-4C09-42AA-9B85-39D839695224}"/>
                  </a:ext>
                </a:extLst>
              </p:cNvPr>
              <p:cNvSpPr/>
              <p:nvPr/>
            </p:nvSpPr>
            <p:spPr>
              <a:xfrm>
                <a:off x="5571285" y="2766376"/>
                <a:ext cx="317441" cy="584109"/>
              </a:xfrm>
              <a:custGeom>
                <a:avLst/>
                <a:gdLst>
                  <a:gd name="connsiteX0" fmla="*/ 0 w 446049"/>
                  <a:gd name="connsiteY0" fmla="*/ 825190 h 825190"/>
                  <a:gd name="connsiteX1" fmla="*/ 133815 w 446049"/>
                  <a:gd name="connsiteY1" fmla="*/ 301083 h 825190"/>
                  <a:gd name="connsiteX2" fmla="*/ 446049 w 446049"/>
                  <a:gd name="connsiteY2" fmla="*/ 0 h 82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6049" h="825190">
                    <a:moveTo>
                      <a:pt x="0" y="825190"/>
                    </a:moveTo>
                    <a:cubicBezTo>
                      <a:pt x="29737" y="631902"/>
                      <a:pt x="59474" y="438615"/>
                      <a:pt x="133815" y="301083"/>
                    </a:cubicBezTo>
                    <a:cubicBezTo>
                      <a:pt x="208157" y="163551"/>
                      <a:pt x="327103" y="81775"/>
                      <a:pt x="446049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F687E41-6D0E-482B-8F10-8D1ED1D00E0F}"/>
                  </a:ext>
                </a:extLst>
              </p:cNvPr>
              <p:cNvSpPr/>
              <p:nvPr/>
            </p:nvSpPr>
            <p:spPr>
              <a:xfrm>
                <a:off x="5565854" y="3003177"/>
                <a:ext cx="579328" cy="355202"/>
              </a:xfrm>
              <a:custGeom>
                <a:avLst/>
                <a:gdLst>
                  <a:gd name="connsiteX0" fmla="*/ 0 w 814039"/>
                  <a:gd name="connsiteY0" fmla="*/ 501805 h 501805"/>
                  <a:gd name="connsiteX1" fmla="*/ 512956 w 814039"/>
                  <a:gd name="connsiteY1" fmla="*/ 312234 h 501805"/>
                  <a:gd name="connsiteX2" fmla="*/ 814039 w 814039"/>
                  <a:gd name="connsiteY2" fmla="*/ 0 h 501805"/>
                  <a:gd name="connsiteX3" fmla="*/ 814039 w 814039"/>
                  <a:gd name="connsiteY3" fmla="*/ 0 h 501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4039" h="501805">
                    <a:moveTo>
                      <a:pt x="0" y="501805"/>
                    </a:moveTo>
                    <a:cubicBezTo>
                      <a:pt x="188641" y="448836"/>
                      <a:pt x="377283" y="395868"/>
                      <a:pt x="512956" y="312234"/>
                    </a:cubicBezTo>
                    <a:cubicBezTo>
                      <a:pt x="648629" y="228600"/>
                      <a:pt x="814039" y="0"/>
                      <a:pt x="814039" y="0"/>
                    </a:cubicBezTo>
                    <a:lnTo>
                      <a:pt x="814039" y="0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B73E916-AEEF-40FD-A12F-0A90A8DF43D8}"/>
                  </a:ext>
                </a:extLst>
              </p:cNvPr>
              <p:cNvSpPr/>
              <p:nvPr/>
            </p:nvSpPr>
            <p:spPr>
              <a:xfrm>
                <a:off x="5543761" y="3310337"/>
                <a:ext cx="679387" cy="130830"/>
              </a:xfrm>
              <a:custGeom>
                <a:avLst/>
                <a:gdLst>
                  <a:gd name="connsiteX0" fmla="*/ 0 w 992458"/>
                  <a:gd name="connsiteY0" fmla="*/ 133815 h 217319"/>
                  <a:gd name="connsiteX1" fmla="*/ 602166 w 992458"/>
                  <a:gd name="connsiteY1" fmla="*/ 211873 h 217319"/>
                  <a:gd name="connsiteX2" fmla="*/ 992458 w 992458"/>
                  <a:gd name="connsiteY2" fmla="*/ 0 h 217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2458" h="217319">
                    <a:moveTo>
                      <a:pt x="0" y="133815"/>
                    </a:moveTo>
                    <a:cubicBezTo>
                      <a:pt x="218378" y="183995"/>
                      <a:pt x="436756" y="234175"/>
                      <a:pt x="602166" y="211873"/>
                    </a:cubicBezTo>
                    <a:cubicBezTo>
                      <a:pt x="767576" y="189571"/>
                      <a:pt x="880017" y="94785"/>
                      <a:pt x="992458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AD5F341-4914-4A98-84EE-04222D325431}"/>
                </a:ext>
              </a:extLst>
            </p:cNvPr>
            <p:cNvSpPr/>
            <p:nvPr/>
          </p:nvSpPr>
          <p:spPr>
            <a:xfrm>
              <a:off x="5801032" y="5417574"/>
              <a:ext cx="1081549" cy="589936"/>
            </a:xfrm>
            <a:custGeom>
              <a:avLst/>
              <a:gdLst>
                <a:gd name="connsiteX0" fmla="*/ 0 w 1081549"/>
                <a:gd name="connsiteY0" fmla="*/ 589936 h 589936"/>
                <a:gd name="connsiteX1" fmla="*/ 648929 w 1081549"/>
                <a:gd name="connsiteY1" fmla="*/ 530942 h 589936"/>
                <a:gd name="connsiteX2" fmla="*/ 1081549 w 1081549"/>
                <a:gd name="connsiteY2" fmla="*/ 0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1549" h="589936">
                  <a:moveTo>
                    <a:pt x="0" y="589936"/>
                  </a:moveTo>
                  <a:lnTo>
                    <a:pt x="648929" y="530942"/>
                  </a:lnTo>
                  <a:cubicBezTo>
                    <a:pt x="829187" y="432619"/>
                    <a:pt x="955368" y="216309"/>
                    <a:pt x="1081549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8BC9AAE-7258-4982-95DE-F9E610FB0F61}"/>
                </a:ext>
              </a:extLst>
            </p:cNvPr>
            <p:cNvSpPr txBox="1"/>
            <p:nvPr/>
          </p:nvSpPr>
          <p:spPr>
            <a:xfrm>
              <a:off x="7649497" y="4165560"/>
              <a:ext cx="34842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400" dirty="0"/>
                <a:t>?</a:t>
              </a:r>
              <a:endParaRPr lang="en-US" sz="4400" dirty="0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A01FFFE-CCF3-42CB-AB47-7029019E7945}"/>
                </a:ext>
              </a:extLst>
            </p:cNvPr>
            <p:cNvCxnSpPr>
              <a:cxnSpLocks/>
              <a:stCxn id="84" idx="2"/>
            </p:cNvCxnSpPr>
            <p:nvPr/>
          </p:nvCxnSpPr>
          <p:spPr>
            <a:xfrm flipH="1" flipV="1">
              <a:off x="5867221" y="5287943"/>
              <a:ext cx="1015360" cy="129631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EE14B14-3FCD-44AF-AE4F-AE76DA2EBF9A}"/>
                    </a:ext>
                  </a:extLst>
                </p:cNvPr>
                <p:cNvSpPr txBox="1"/>
                <p:nvPr/>
              </p:nvSpPr>
              <p:spPr>
                <a:xfrm>
                  <a:off x="5867221" y="4865195"/>
                  <a:ext cx="9980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500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EE14B14-3FCD-44AF-AE4F-AE76DA2EBF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221" y="4865195"/>
                  <a:ext cx="998075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2607811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965"/>
    </mc:Choice>
    <mc:Fallback>
      <p:transition spd="slow" advTm="479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BD47-2361-426E-9037-4FDF4624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Related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265B6-F88A-47E4-BCAB-23F6A7ED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8387"/>
            <a:ext cx="7886700" cy="885511"/>
          </a:xfrm>
        </p:spPr>
        <p:txBody>
          <a:bodyPr anchor="t">
            <a:normAutofit/>
          </a:bodyPr>
          <a:lstStyle/>
          <a:p>
            <a:r>
              <a:rPr lang="en-GB" sz="2200" dirty="0"/>
              <a:t>Markov model and Neural Networks</a:t>
            </a:r>
            <a:r>
              <a:rPr lang="en-GB" sz="2200" baseline="30000" dirty="0"/>
              <a:t> [IJCAI ‘17] </a:t>
            </a:r>
            <a:r>
              <a:rPr lang="en-GB" sz="2200" dirty="0"/>
              <a:t>are popular for modelling mobility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4F527-028B-40BE-94EE-755DAEC0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9768" y="6356351"/>
            <a:ext cx="295582" cy="365125"/>
          </a:xfrm>
        </p:spPr>
        <p:txBody>
          <a:bodyPr/>
          <a:lstStyle/>
          <a:p>
            <a:fld id="{6D4215C7-7AAF-49C4-8660-4E2481D483FD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65D230A-7104-4407-B49E-88267DF93A3D}"/>
              </a:ext>
            </a:extLst>
          </p:cNvPr>
          <p:cNvGrpSpPr/>
          <p:nvPr/>
        </p:nvGrpSpPr>
        <p:grpSpPr>
          <a:xfrm>
            <a:off x="5953264" y="2518743"/>
            <a:ext cx="1486444" cy="1428801"/>
            <a:chOff x="2115239" y="4025732"/>
            <a:chExt cx="1992034" cy="1784553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292236EC-41C1-4E8D-9DE9-392284F8A3CC}"/>
                </a:ext>
              </a:extLst>
            </p:cNvPr>
            <p:cNvGrpSpPr/>
            <p:nvPr/>
          </p:nvGrpSpPr>
          <p:grpSpPr>
            <a:xfrm>
              <a:off x="2115239" y="4025732"/>
              <a:ext cx="1992034" cy="1784553"/>
              <a:chOff x="2199076" y="3828202"/>
              <a:chExt cx="2081561" cy="2018527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691DA84C-8F16-44E3-9B3E-6F1E563D18E7}"/>
                  </a:ext>
                </a:extLst>
              </p:cNvPr>
              <p:cNvGrpSpPr/>
              <p:nvPr/>
            </p:nvGrpSpPr>
            <p:grpSpPr>
              <a:xfrm>
                <a:off x="2199076" y="3828202"/>
                <a:ext cx="2081561" cy="2018527"/>
                <a:chOff x="1495749" y="3857764"/>
                <a:chExt cx="2081561" cy="2018527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6F335BC7-FA90-4FE8-8280-D5F6F8F87F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5749" y="3857764"/>
                  <a:ext cx="0" cy="2018527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CCCC5369-F80C-4854-92C0-EAAB0727A0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89037" y="3857764"/>
                  <a:ext cx="0" cy="2018527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4489343C-76F5-4692-8278-05F88C82CB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78607" y="3857764"/>
                  <a:ext cx="0" cy="2018527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834F8F0A-FD17-4E02-AF6D-9493422A1D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60744" y="3857764"/>
                  <a:ext cx="0" cy="2018527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92AEFC30-6F54-4271-A55B-0B74468E02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54032" y="3857764"/>
                  <a:ext cx="0" cy="2018527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53F5439F-F3BD-47F3-B5FF-ADDB98BC60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3602" y="3857764"/>
                  <a:ext cx="0" cy="2018527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E260CB9C-7715-4E10-A172-241D582A56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9457" y="3857764"/>
                  <a:ext cx="0" cy="2018527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CEE205E6-1236-4806-8224-2D121596D2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22745" y="3857764"/>
                  <a:ext cx="0" cy="2018527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480CF09D-55BE-468D-824F-EAFD3C624F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2315" y="3857764"/>
                  <a:ext cx="0" cy="2018527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407934ED-00CB-4332-9D33-50412F2E0B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94452" y="3857764"/>
                  <a:ext cx="0" cy="2018527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52725556-1608-4F42-A5E9-3F80834C55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87740" y="3857764"/>
                  <a:ext cx="0" cy="2018527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375100A8-7659-47C8-A9C6-AF23B82835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77310" y="3857764"/>
                  <a:ext cx="0" cy="2018527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68E98E78-EB3C-46A8-BCA0-D8B6FE2A66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95749" y="3857764"/>
                  <a:ext cx="2081561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FAB92894-52B7-4F16-9A46-03C62FCE55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95749" y="4078744"/>
                  <a:ext cx="2081561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0E287D7F-AFB3-40EB-89D6-5CA17ACC2A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95749" y="4292104"/>
                  <a:ext cx="2081561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063BC3BE-DA18-4FFA-B2E7-718DCA72D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95749" y="4513084"/>
                  <a:ext cx="2081561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09D87645-043C-4329-810F-453E031D4B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95749" y="4688344"/>
                  <a:ext cx="2081561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E291D06A-1703-4290-9F1E-954B13DE1E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95749" y="4909324"/>
                  <a:ext cx="2081561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5CF90937-35DC-49FF-A1B2-F7C005EFD5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95749" y="5122684"/>
                  <a:ext cx="2081561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A6F9AF04-05B3-4C74-A048-A5BC33B357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95749" y="5343664"/>
                  <a:ext cx="2081561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8A46C1C0-233A-4C84-AC4E-735230B067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95749" y="5557024"/>
                  <a:ext cx="2081561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FA28734F-2ED1-4726-8F73-DD88BAB973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95749" y="5770384"/>
                  <a:ext cx="2081561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1A500EE5-AA08-4983-8D6B-69E79936037E}"/>
                  </a:ext>
                </a:extLst>
              </p:cNvPr>
              <p:cNvSpPr/>
              <p:nvPr/>
            </p:nvSpPr>
            <p:spPr>
              <a:xfrm>
                <a:off x="3296271" y="4847393"/>
                <a:ext cx="76401" cy="73575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  <a:prstDash val="solid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D2B5C7AC-3381-4445-83DB-382D24333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2672" y="4881494"/>
                <a:ext cx="231980" cy="498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prstDash val="sys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4F9DD1EE-1D47-4E22-AC18-B5CE499DCA4F}"/>
                  </a:ext>
                </a:extLst>
              </p:cNvPr>
              <p:cNvCxnSpPr>
                <a:cxnSpLocks/>
                <a:stCxn id="81" idx="0"/>
              </p:cNvCxnSpPr>
              <p:nvPr/>
            </p:nvCxnSpPr>
            <p:spPr>
              <a:xfrm flipH="1" flipV="1">
                <a:off x="3329066" y="4613671"/>
                <a:ext cx="5406" cy="233722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prstDash val="sys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94F6D6C4-7D7F-459F-8503-02F32961C674}"/>
                  </a:ext>
                </a:extLst>
              </p:cNvPr>
              <p:cNvCxnSpPr>
                <a:cxnSpLocks/>
                <a:stCxn id="81" idx="2"/>
              </p:cNvCxnSpPr>
              <p:nvPr/>
            </p:nvCxnSpPr>
            <p:spPr>
              <a:xfrm flipH="1" flipV="1">
                <a:off x="3068350" y="4877555"/>
                <a:ext cx="227921" cy="662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prstDash val="sys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472BE95B-B600-4AF6-B044-725E04CD4A3D}"/>
                </a:ext>
              </a:extLst>
            </p:cNvPr>
            <p:cNvSpPr/>
            <p:nvPr/>
          </p:nvSpPr>
          <p:spPr>
            <a:xfrm>
              <a:off x="2280732" y="4970954"/>
              <a:ext cx="945065" cy="751840"/>
            </a:xfrm>
            <a:custGeom>
              <a:avLst/>
              <a:gdLst>
                <a:gd name="connsiteX0" fmla="*/ 14784 w 945065"/>
                <a:gd name="connsiteY0" fmla="*/ 751840 h 751840"/>
                <a:gd name="connsiteX1" fmla="*/ 9704 w 945065"/>
                <a:gd name="connsiteY1" fmla="*/ 579120 h 751840"/>
                <a:gd name="connsiteX2" fmla="*/ 126544 w 945065"/>
                <a:gd name="connsiteY2" fmla="*/ 548640 h 751840"/>
                <a:gd name="connsiteX3" fmla="*/ 263704 w 945065"/>
                <a:gd name="connsiteY3" fmla="*/ 548640 h 751840"/>
                <a:gd name="connsiteX4" fmla="*/ 893624 w 945065"/>
                <a:gd name="connsiteY4" fmla="*/ 574040 h 751840"/>
                <a:gd name="connsiteX5" fmla="*/ 908864 w 945065"/>
                <a:gd name="connsiteY5" fmla="*/ 518160 h 751840"/>
                <a:gd name="connsiteX6" fmla="*/ 908864 w 945065"/>
                <a:gd name="connsiteY6" fmla="*/ 294640 h 751840"/>
                <a:gd name="connsiteX7" fmla="*/ 919024 w 945065"/>
                <a:gd name="connsiteY7" fmla="*/ 0 h 75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5065" h="751840">
                  <a:moveTo>
                    <a:pt x="14784" y="751840"/>
                  </a:moveTo>
                  <a:cubicBezTo>
                    <a:pt x="2930" y="682413"/>
                    <a:pt x="-8923" y="612987"/>
                    <a:pt x="9704" y="579120"/>
                  </a:cubicBezTo>
                  <a:cubicBezTo>
                    <a:pt x="28331" y="545253"/>
                    <a:pt x="84211" y="553720"/>
                    <a:pt x="126544" y="548640"/>
                  </a:cubicBezTo>
                  <a:cubicBezTo>
                    <a:pt x="168877" y="543560"/>
                    <a:pt x="263704" y="548640"/>
                    <a:pt x="263704" y="548640"/>
                  </a:cubicBezTo>
                  <a:cubicBezTo>
                    <a:pt x="391551" y="552873"/>
                    <a:pt x="786097" y="579120"/>
                    <a:pt x="893624" y="574040"/>
                  </a:cubicBezTo>
                  <a:cubicBezTo>
                    <a:pt x="1001151" y="568960"/>
                    <a:pt x="906324" y="564727"/>
                    <a:pt x="908864" y="518160"/>
                  </a:cubicBezTo>
                  <a:cubicBezTo>
                    <a:pt x="911404" y="471593"/>
                    <a:pt x="907171" y="381000"/>
                    <a:pt x="908864" y="294640"/>
                  </a:cubicBezTo>
                  <a:cubicBezTo>
                    <a:pt x="910557" y="208280"/>
                    <a:pt x="914790" y="104140"/>
                    <a:pt x="919024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FD190AB-C8DD-4B8F-B65C-B68EAD7AAC42}"/>
              </a:ext>
            </a:extLst>
          </p:cNvPr>
          <p:cNvGrpSpPr/>
          <p:nvPr/>
        </p:nvGrpSpPr>
        <p:grpSpPr>
          <a:xfrm>
            <a:off x="6060079" y="2555874"/>
            <a:ext cx="1329892" cy="1354527"/>
            <a:chOff x="4893256" y="2681123"/>
            <a:chExt cx="1329892" cy="1354527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613D2D1-AE1B-413C-9A8F-DA579024AB8B}"/>
                </a:ext>
              </a:extLst>
            </p:cNvPr>
            <p:cNvSpPr/>
            <p:nvPr/>
          </p:nvSpPr>
          <p:spPr>
            <a:xfrm>
              <a:off x="4893256" y="2690320"/>
              <a:ext cx="1329892" cy="13453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9E7F75F-ED9D-4B8E-B50A-23B50C02A3EA}"/>
                </a:ext>
              </a:extLst>
            </p:cNvPr>
            <p:cNvSpPr/>
            <p:nvPr/>
          </p:nvSpPr>
          <p:spPr>
            <a:xfrm>
              <a:off x="5486580" y="2681123"/>
              <a:ext cx="65844" cy="710404"/>
            </a:xfrm>
            <a:custGeom>
              <a:avLst/>
              <a:gdLst>
                <a:gd name="connsiteX0" fmla="*/ 136629 w 136629"/>
                <a:gd name="connsiteY0" fmla="*/ 1003610 h 1003610"/>
                <a:gd name="connsiteX1" fmla="*/ 2815 w 136629"/>
                <a:gd name="connsiteY1" fmla="*/ 457200 h 1003610"/>
                <a:gd name="connsiteX2" fmla="*/ 58571 w 136629"/>
                <a:gd name="connsiteY2" fmla="*/ 0 h 100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629" h="1003610">
                  <a:moveTo>
                    <a:pt x="136629" y="1003610"/>
                  </a:moveTo>
                  <a:cubicBezTo>
                    <a:pt x="76227" y="814039"/>
                    <a:pt x="15825" y="624468"/>
                    <a:pt x="2815" y="457200"/>
                  </a:cubicBezTo>
                  <a:cubicBezTo>
                    <a:pt x="-10195" y="289932"/>
                    <a:pt x="24188" y="144966"/>
                    <a:pt x="58571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910532F-FF25-412D-8435-2B8FE0E0131A}"/>
                </a:ext>
              </a:extLst>
            </p:cNvPr>
            <p:cNvSpPr/>
            <p:nvPr/>
          </p:nvSpPr>
          <p:spPr>
            <a:xfrm>
              <a:off x="5571285" y="2766376"/>
              <a:ext cx="317441" cy="584109"/>
            </a:xfrm>
            <a:custGeom>
              <a:avLst/>
              <a:gdLst>
                <a:gd name="connsiteX0" fmla="*/ 0 w 446049"/>
                <a:gd name="connsiteY0" fmla="*/ 825190 h 825190"/>
                <a:gd name="connsiteX1" fmla="*/ 133815 w 446049"/>
                <a:gd name="connsiteY1" fmla="*/ 301083 h 825190"/>
                <a:gd name="connsiteX2" fmla="*/ 446049 w 446049"/>
                <a:gd name="connsiteY2" fmla="*/ 0 h 82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6049" h="825190">
                  <a:moveTo>
                    <a:pt x="0" y="825190"/>
                  </a:moveTo>
                  <a:cubicBezTo>
                    <a:pt x="29737" y="631902"/>
                    <a:pt x="59474" y="438615"/>
                    <a:pt x="133815" y="301083"/>
                  </a:cubicBezTo>
                  <a:cubicBezTo>
                    <a:pt x="208157" y="163551"/>
                    <a:pt x="327103" y="81775"/>
                    <a:pt x="446049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5992A14-CE75-42F3-8E2D-B5D5CBD21162}"/>
                </a:ext>
              </a:extLst>
            </p:cNvPr>
            <p:cNvSpPr/>
            <p:nvPr/>
          </p:nvSpPr>
          <p:spPr>
            <a:xfrm>
              <a:off x="5565854" y="3003177"/>
              <a:ext cx="579328" cy="355202"/>
            </a:xfrm>
            <a:custGeom>
              <a:avLst/>
              <a:gdLst>
                <a:gd name="connsiteX0" fmla="*/ 0 w 814039"/>
                <a:gd name="connsiteY0" fmla="*/ 501805 h 501805"/>
                <a:gd name="connsiteX1" fmla="*/ 512956 w 814039"/>
                <a:gd name="connsiteY1" fmla="*/ 312234 h 501805"/>
                <a:gd name="connsiteX2" fmla="*/ 814039 w 814039"/>
                <a:gd name="connsiteY2" fmla="*/ 0 h 501805"/>
                <a:gd name="connsiteX3" fmla="*/ 814039 w 814039"/>
                <a:gd name="connsiteY3" fmla="*/ 0 h 50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4039" h="501805">
                  <a:moveTo>
                    <a:pt x="0" y="501805"/>
                  </a:moveTo>
                  <a:cubicBezTo>
                    <a:pt x="188641" y="448836"/>
                    <a:pt x="377283" y="395868"/>
                    <a:pt x="512956" y="312234"/>
                  </a:cubicBezTo>
                  <a:cubicBezTo>
                    <a:pt x="648629" y="228600"/>
                    <a:pt x="814039" y="0"/>
                    <a:pt x="814039" y="0"/>
                  </a:cubicBezTo>
                  <a:lnTo>
                    <a:pt x="814039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50CCEC6-81BF-415D-8A39-50EC583C7E40}"/>
                </a:ext>
              </a:extLst>
            </p:cNvPr>
            <p:cNvSpPr/>
            <p:nvPr/>
          </p:nvSpPr>
          <p:spPr>
            <a:xfrm>
              <a:off x="5543761" y="3310337"/>
              <a:ext cx="679387" cy="130830"/>
            </a:xfrm>
            <a:custGeom>
              <a:avLst/>
              <a:gdLst>
                <a:gd name="connsiteX0" fmla="*/ 0 w 992458"/>
                <a:gd name="connsiteY0" fmla="*/ 133815 h 217319"/>
                <a:gd name="connsiteX1" fmla="*/ 602166 w 992458"/>
                <a:gd name="connsiteY1" fmla="*/ 211873 h 217319"/>
                <a:gd name="connsiteX2" fmla="*/ 992458 w 992458"/>
                <a:gd name="connsiteY2" fmla="*/ 0 h 21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2458" h="217319">
                  <a:moveTo>
                    <a:pt x="0" y="133815"/>
                  </a:moveTo>
                  <a:cubicBezTo>
                    <a:pt x="218378" y="183995"/>
                    <a:pt x="436756" y="234175"/>
                    <a:pt x="602166" y="211873"/>
                  </a:cubicBezTo>
                  <a:cubicBezTo>
                    <a:pt x="767576" y="189571"/>
                    <a:pt x="880017" y="94785"/>
                    <a:pt x="992458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7" name="Content Placeholder 2">
            <a:extLst>
              <a:ext uri="{FF2B5EF4-FFF2-40B4-BE49-F238E27FC236}">
                <a16:creationId xmlns:a16="http://schemas.microsoft.com/office/drawing/2014/main" id="{9E0B12A3-7934-4DAD-ABB0-2A68C0171803}"/>
              </a:ext>
            </a:extLst>
          </p:cNvPr>
          <p:cNvSpPr txBox="1">
            <a:spLocks/>
          </p:cNvSpPr>
          <p:nvPr/>
        </p:nvSpPr>
        <p:spPr>
          <a:xfrm>
            <a:off x="628650" y="4334643"/>
            <a:ext cx="7886700" cy="18036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/>
              <a:t>Memoryless assumption for a Markov model does not fit for real trajectories</a:t>
            </a:r>
          </a:p>
          <a:p>
            <a:r>
              <a:rPr lang="en-GB" sz="2200" dirty="0"/>
              <a:t>Neural networks are not general enough for other analytical tasks like clustering trajectories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4DD06BE7-5ECE-4326-A8D6-AE823CAE4006}"/>
              </a:ext>
            </a:extLst>
          </p:cNvPr>
          <p:cNvSpPr txBox="1">
            <a:spLocks/>
          </p:cNvSpPr>
          <p:nvPr/>
        </p:nvSpPr>
        <p:spPr>
          <a:xfrm>
            <a:off x="628650" y="2426083"/>
            <a:ext cx="4966607" cy="20058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/>
              <a:t>Can predict motion at small scale</a:t>
            </a:r>
          </a:p>
          <a:p>
            <a:r>
              <a:rPr lang="en-GB" sz="2200" dirty="0"/>
              <a:t>But, not accurate for prediction at large scale</a:t>
            </a:r>
          </a:p>
          <a:p>
            <a:r>
              <a:rPr lang="en-GB" sz="2200" dirty="0"/>
              <a:t>Models are compute intensive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8487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871"/>
    </mc:Choice>
    <mc:Fallback>
      <p:transition spd="slow" advTm="488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C114D69-F170-4117-8022-402EB5E72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7283"/>
            <a:ext cx="8064576" cy="1044574"/>
          </a:xfrm>
        </p:spPr>
        <p:txBody>
          <a:bodyPr>
            <a:normAutofit/>
          </a:bodyPr>
          <a:lstStyle/>
          <a:p>
            <a:r>
              <a:rPr lang="en-GB" dirty="0"/>
              <a:t>Perspective of obstacles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D4F7E4-E670-420C-BB25-F583E794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  <a:t>6</a:t>
            </a:fld>
            <a:endParaRPr lang="en-US" dirty="0"/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A92DC62A-C5EF-4216-BF88-AE46E517E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8387"/>
            <a:ext cx="7886700" cy="1833095"/>
          </a:xfrm>
        </p:spPr>
        <p:txBody>
          <a:bodyPr>
            <a:normAutofit/>
          </a:bodyPr>
          <a:lstStyle/>
          <a:p>
            <a:r>
              <a:rPr lang="en-GB" dirty="0"/>
              <a:t>Complexity of trajectories arise from navigating around obstacles</a:t>
            </a:r>
          </a:p>
          <a:p>
            <a:r>
              <a:rPr lang="en-GB" dirty="0"/>
              <a:t>Homotopy types classify trajectories regarding navigation patterns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234EF5B-FEAB-4106-B9DA-2D0013A52CDE}"/>
              </a:ext>
            </a:extLst>
          </p:cNvPr>
          <p:cNvSpPr/>
          <p:nvPr/>
        </p:nvSpPr>
        <p:spPr>
          <a:xfrm>
            <a:off x="2129448" y="4751675"/>
            <a:ext cx="4329079" cy="272074"/>
          </a:xfrm>
          <a:custGeom>
            <a:avLst/>
            <a:gdLst>
              <a:gd name="connsiteX0" fmla="*/ 0 w 4618182"/>
              <a:gd name="connsiteY0" fmla="*/ 171992 h 356720"/>
              <a:gd name="connsiteX1" fmla="*/ 2419927 w 4618182"/>
              <a:gd name="connsiteY1" fmla="*/ 5738 h 356720"/>
              <a:gd name="connsiteX2" fmla="*/ 4618182 w 4618182"/>
              <a:gd name="connsiteY2" fmla="*/ 356720 h 356720"/>
              <a:gd name="connsiteX3" fmla="*/ 4618182 w 4618182"/>
              <a:gd name="connsiteY3" fmla="*/ 356720 h 35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8182" h="356720">
                <a:moveTo>
                  <a:pt x="0" y="171992"/>
                </a:moveTo>
                <a:cubicBezTo>
                  <a:pt x="825115" y="73471"/>
                  <a:pt x="1650230" y="-25050"/>
                  <a:pt x="2419927" y="5738"/>
                </a:cubicBezTo>
                <a:cubicBezTo>
                  <a:pt x="3189624" y="36526"/>
                  <a:pt x="4618182" y="356720"/>
                  <a:pt x="4618182" y="356720"/>
                </a:cubicBezTo>
                <a:lnTo>
                  <a:pt x="4618182" y="356720"/>
                </a:lnTo>
              </a:path>
            </a:pathLst>
          </a:custGeom>
          <a:noFill/>
          <a:ln w="38100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1DEB519-DEBE-4101-9FC3-F2EB497CC677}"/>
              </a:ext>
            </a:extLst>
          </p:cNvPr>
          <p:cNvSpPr/>
          <p:nvPr/>
        </p:nvSpPr>
        <p:spPr>
          <a:xfrm>
            <a:off x="2120212" y="4901905"/>
            <a:ext cx="4337738" cy="416080"/>
          </a:xfrm>
          <a:custGeom>
            <a:avLst/>
            <a:gdLst>
              <a:gd name="connsiteX0" fmla="*/ 0 w 4627419"/>
              <a:gd name="connsiteY0" fmla="*/ 0 h 545528"/>
              <a:gd name="connsiteX1" fmla="*/ 960582 w 4627419"/>
              <a:gd name="connsiteY1" fmla="*/ 277091 h 545528"/>
              <a:gd name="connsiteX2" fmla="*/ 2189019 w 4627419"/>
              <a:gd name="connsiteY2" fmla="*/ 277091 h 545528"/>
              <a:gd name="connsiteX3" fmla="*/ 4036291 w 4627419"/>
              <a:gd name="connsiteY3" fmla="*/ 544945 h 545528"/>
              <a:gd name="connsiteX4" fmla="*/ 4627419 w 4627419"/>
              <a:gd name="connsiteY4" fmla="*/ 193964 h 54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419" h="545528">
                <a:moveTo>
                  <a:pt x="0" y="0"/>
                </a:moveTo>
                <a:cubicBezTo>
                  <a:pt x="297873" y="115454"/>
                  <a:pt x="595746" y="230909"/>
                  <a:pt x="960582" y="277091"/>
                </a:cubicBezTo>
                <a:cubicBezTo>
                  <a:pt x="1325418" y="323273"/>
                  <a:pt x="1676401" y="232449"/>
                  <a:pt x="2189019" y="277091"/>
                </a:cubicBezTo>
                <a:cubicBezTo>
                  <a:pt x="2701637" y="321733"/>
                  <a:pt x="3629891" y="558799"/>
                  <a:pt x="4036291" y="544945"/>
                </a:cubicBezTo>
                <a:cubicBezTo>
                  <a:pt x="4442691" y="531091"/>
                  <a:pt x="4535055" y="362527"/>
                  <a:pt x="4627419" y="19396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041B4C1-66BB-499D-B508-051911782271}"/>
              </a:ext>
            </a:extLst>
          </p:cNvPr>
          <p:cNvSpPr/>
          <p:nvPr/>
        </p:nvSpPr>
        <p:spPr>
          <a:xfrm>
            <a:off x="2138684" y="4069163"/>
            <a:ext cx="4337737" cy="945349"/>
          </a:xfrm>
          <a:custGeom>
            <a:avLst/>
            <a:gdLst>
              <a:gd name="connsiteX0" fmla="*/ 0 w 4627418"/>
              <a:gd name="connsiteY0" fmla="*/ 1025464 h 1210191"/>
              <a:gd name="connsiteX1" fmla="*/ 1154546 w 4627418"/>
              <a:gd name="connsiteY1" fmla="*/ 351209 h 1210191"/>
              <a:gd name="connsiteX2" fmla="*/ 2401455 w 4627418"/>
              <a:gd name="connsiteY2" fmla="*/ 228 h 1210191"/>
              <a:gd name="connsiteX3" fmla="*/ 3953164 w 4627418"/>
              <a:gd name="connsiteY3" fmla="*/ 314264 h 1210191"/>
              <a:gd name="connsiteX4" fmla="*/ 4627418 w 4627418"/>
              <a:gd name="connsiteY4" fmla="*/ 1210191 h 1210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418" h="1210191">
                <a:moveTo>
                  <a:pt x="0" y="1025464"/>
                </a:moveTo>
                <a:cubicBezTo>
                  <a:pt x="377152" y="773773"/>
                  <a:pt x="754304" y="522082"/>
                  <a:pt x="1154546" y="351209"/>
                </a:cubicBezTo>
                <a:cubicBezTo>
                  <a:pt x="1554789" y="180336"/>
                  <a:pt x="1935019" y="6386"/>
                  <a:pt x="2401455" y="228"/>
                </a:cubicBezTo>
                <a:cubicBezTo>
                  <a:pt x="2867891" y="-5930"/>
                  <a:pt x="3582170" y="112604"/>
                  <a:pt x="3953164" y="314264"/>
                </a:cubicBezTo>
                <a:cubicBezTo>
                  <a:pt x="4324158" y="515924"/>
                  <a:pt x="4475788" y="863057"/>
                  <a:pt x="4627418" y="1210191"/>
                </a:cubicBezTo>
              </a:path>
            </a:pathLst>
          </a:custGeom>
          <a:noFill/>
          <a:ln w="38100">
            <a:solidFill>
              <a:srgbClr val="0000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36B542D-1614-4E6B-BF6B-E3B9C69A1095}"/>
              </a:ext>
            </a:extLst>
          </p:cNvPr>
          <p:cNvSpPr txBox="1"/>
          <p:nvPr/>
        </p:nvSpPr>
        <p:spPr>
          <a:xfrm>
            <a:off x="3000278" y="5506293"/>
            <a:ext cx="12579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Obstacle</a:t>
            </a:r>
            <a:endParaRPr lang="en-US" sz="2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361479-2ED1-494B-A485-A9E088231E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084359" y="5221259"/>
            <a:ext cx="692462" cy="6924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324BF2-3C6D-4346-BC8D-7D8C085FE5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290" y="3585245"/>
            <a:ext cx="1569928" cy="11357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A79567-1108-43E3-92CA-0665F069403C}"/>
              </a:ext>
            </a:extLst>
          </p:cNvPr>
          <p:cNvSpPr txBox="1"/>
          <p:nvPr/>
        </p:nvSpPr>
        <p:spPr>
          <a:xfrm>
            <a:off x="1148925" y="3607591"/>
            <a:ext cx="2490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Different homotopy</a:t>
            </a:r>
            <a:endParaRPr lang="en-US" sz="2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C91EED1-0A21-4567-9A39-9D15075DD98E}"/>
              </a:ext>
            </a:extLst>
          </p:cNvPr>
          <p:cNvCxnSpPr>
            <a:cxnSpLocks/>
          </p:cNvCxnSpPr>
          <p:nvPr/>
        </p:nvCxnSpPr>
        <p:spPr>
          <a:xfrm>
            <a:off x="2713294" y="3961136"/>
            <a:ext cx="215696" cy="83704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80BF36C-938E-4F8C-9BBD-CCBC0BC11200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2713294" y="3973209"/>
            <a:ext cx="507660" cy="370303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B1CCB5F-D3EB-4458-8EFA-07D09A59805B}"/>
              </a:ext>
            </a:extLst>
          </p:cNvPr>
          <p:cNvSpPr txBox="1"/>
          <p:nvPr/>
        </p:nvSpPr>
        <p:spPr>
          <a:xfrm>
            <a:off x="5276801" y="5557633"/>
            <a:ext cx="20937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Same homotopy</a:t>
            </a:r>
            <a:endParaRPr lang="en-US" sz="2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6F2C5D-040F-4B60-9EDD-34B217B26774}"/>
              </a:ext>
            </a:extLst>
          </p:cNvPr>
          <p:cNvCxnSpPr>
            <a:cxnSpLocks/>
          </p:cNvCxnSpPr>
          <p:nvPr/>
        </p:nvCxnSpPr>
        <p:spPr>
          <a:xfrm flipV="1">
            <a:off x="5998741" y="5313344"/>
            <a:ext cx="170622" cy="325067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8AE43C-1F51-4EAD-9760-3792C48A9326}"/>
              </a:ext>
            </a:extLst>
          </p:cNvPr>
          <p:cNvCxnSpPr>
            <a:cxnSpLocks/>
          </p:cNvCxnSpPr>
          <p:nvPr/>
        </p:nvCxnSpPr>
        <p:spPr>
          <a:xfrm flipH="1" flipV="1">
            <a:off x="5683506" y="4901905"/>
            <a:ext cx="319342" cy="73650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30577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0"/>
    </mc:Choice>
    <mc:Fallback>
      <p:transition spd="slow" advTm="3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39EE1-A1E7-4C2F-A8E5-DCD61529E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8387"/>
            <a:ext cx="7693314" cy="2167116"/>
          </a:xfrm>
        </p:spPr>
        <p:txBody>
          <a:bodyPr>
            <a:normAutofit/>
          </a:bodyPr>
          <a:lstStyle/>
          <a:p>
            <a:r>
              <a:rPr lang="en-GB" dirty="0"/>
              <a:t>Homotopy types cannot compare trajectories with different source-destinations</a:t>
            </a:r>
          </a:p>
          <a:p>
            <a:r>
              <a:rPr lang="en-GB" dirty="0"/>
              <a:t>Homotopy types are categorial – difficult to use in further analysis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59AAE-6BF5-4AFD-B6F1-A4F92B31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47283"/>
            <a:ext cx="8044295" cy="1044574"/>
          </a:xfrm>
        </p:spPr>
        <p:txBody>
          <a:bodyPr>
            <a:normAutofit/>
          </a:bodyPr>
          <a:lstStyle/>
          <a:p>
            <a:r>
              <a:rPr lang="en-GB" sz="3200" dirty="0"/>
              <a:t>Limitations of topological analysis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79900-FF08-4E3A-ADDD-F6509F89A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  <a:t>7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566D80-4AAF-43F9-81C1-85A0BB754F03}"/>
              </a:ext>
            </a:extLst>
          </p:cNvPr>
          <p:cNvSpPr txBox="1"/>
          <p:nvPr/>
        </p:nvSpPr>
        <p:spPr>
          <a:xfrm>
            <a:off x="1435656" y="3803196"/>
            <a:ext cx="2430051" cy="1032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Cannot compare using homotopy</a:t>
            </a:r>
            <a:endParaRPr lang="en-US" sz="24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80E6EA6-F0E0-4922-B4DC-4B0C4BE14E19}"/>
              </a:ext>
            </a:extLst>
          </p:cNvPr>
          <p:cNvGrpSpPr/>
          <p:nvPr/>
        </p:nvGrpSpPr>
        <p:grpSpPr>
          <a:xfrm>
            <a:off x="2347042" y="4557366"/>
            <a:ext cx="4588171" cy="1095679"/>
            <a:chOff x="2750505" y="4463562"/>
            <a:chExt cx="4020663" cy="95100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66FB32E-0E87-4C84-A457-4DC0C8672F1E}"/>
                </a:ext>
              </a:extLst>
            </p:cNvPr>
            <p:cNvSpPr/>
            <p:nvPr/>
          </p:nvSpPr>
          <p:spPr>
            <a:xfrm>
              <a:off x="2750505" y="4463562"/>
              <a:ext cx="3665890" cy="631992"/>
            </a:xfrm>
            <a:custGeom>
              <a:avLst/>
              <a:gdLst>
                <a:gd name="connsiteX0" fmla="*/ 0 w 3860800"/>
                <a:gd name="connsiteY0" fmla="*/ 586073 h 687673"/>
                <a:gd name="connsiteX1" fmla="*/ 369454 w 3860800"/>
                <a:gd name="connsiteY1" fmla="*/ 502946 h 687673"/>
                <a:gd name="connsiteX2" fmla="*/ 942109 w 3860800"/>
                <a:gd name="connsiteY2" fmla="*/ 244328 h 687673"/>
                <a:gd name="connsiteX3" fmla="*/ 1320800 w 3860800"/>
                <a:gd name="connsiteY3" fmla="*/ 198146 h 687673"/>
                <a:gd name="connsiteX4" fmla="*/ 1874982 w 3860800"/>
                <a:gd name="connsiteY4" fmla="*/ 41128 h 687673"/>
                <a:gd name="connsiteX5" fmla="*/ 2595418 w 3860800"/>
                <a:gd name="connsiteY5" fmla="*/ 13419 h 687673"/>
                <a:gd name="connsiteX6" fmla="*/ 3288145 w 3860800"/>
                <a:gd name="connsiteY6" fmla="*/ 225855 h 687673"/>
                <a:gd name="connsiteX7" fmla="*/ 3860800 w 3860800"/>
                <a:gd name="connsiteY7" fmla="*/ 687673 h 68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60800" h="687673">
                  <a:moveTo>
                    <a:pt x="0" y="586073"/>
                  </a:moveTo>
                  <a:cubicBezTo>
                    <a:pt x="106218" y="572988"/>
                    <a:pt x="212436" y="559903"/>
                    <a:pt x="369454" y="502946"/>
                  </a:cubicBezTo>
                  <a:cubicBezTo>
                    <a:pt x="526472" y="445989"/>
                    <a:pt x="783551" y="295128"/>
                    <a:pt x="942109" y="244328"/>
                  </a:cubicBezTo>
                  <a:cubicBezTo>
                    <a:pt x="1100667" y="193528"/>
                    <a:pt x="1165321" y="232013"/>
                    <a:pt x="1320800" y="198146"/>
                  </a:cubicBezTo>
                  <a:cubicBezTo>
                    <a:pt x="1476279" y="164279"/>
                    <a:pt x="1662546" y="71916"/>
                    <a:pt x="1874982" y="41128"/>
                  </a:cubicBezTo>
                  <a:cubicBezTo>
                    <a:pt x="2087418" y="10340"/>
                    <a:pt x="2359891" y="-17369"/>
                    <a:pt x="2595418" y="13419"/>
                  </a:cubicBezTo>
                  <a:cubicBezTo>
                    <a:pt x="2830945" y="44207"/>
                    <a:pt x="3077248" y="113479"/>
                    <a:pt x="3288145" y="225855"/>
                  </a:cubicBezTo>
                  <a:cubicBezTo>
                    <a:pt x="3499042" y="338231"/>
                    <a:pt x="3679921" y="512952"/>
                    <a:pt x="3860800" y="687673"/>
                  </a:cubicBezTo>
                </a:path>
              </a:pathLst>
            </a:custGeom>
            <a:noFill/>
            <a:ln w="38100">
              <a:solidFill>
                <a:schemeClr val="accent6">
                  <a:lumMod val="75000"/>
                </a:schemeClr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DA8751B-CA49-4289-AF07-D4E833927A43}"/>
                </a:ext>
              </a:extLst>
            </p:cNvPr>
            <p:cNvSpPr/>
            <p:nvPr/>
          </p:nvSpPr>
          <p:spPr>
            <a:xfrm>
              <a:off x="2820862" y="4650427"/>
              <a:ext cx="3950306" cy="669910"/>
            </a:xfrm>
            <a:custGeom>
              <a:avLst/>
              <a:gdLst>
                <a:gd name="connsiteX0" fmla="*/ 0 w 4627418"/>
                <a:gd name="connsiteY0" fmla="*/ 1025464 h 1210191"/>
                <a:gd name="connsiteX1" fmla="*/ 1154546 w 4627418"/>
                <a:gd name="connsiteY1" fmla="*/ 351209 h 1210191"/>
                <a:gd name="connsiteX2" fmla="*/ 2401455 w 4627418"/>
                <a:gd name="connsiteY2" fmla="*/ 228 h 1210191"/>
                <a:gd name="connsiteX3" fmla="*/ 3953164 w 4627418"/>
                <a:gd name="connsiteY3" fmla="*/ 314264 h 1210191"/>
                <a:gd name="connsiteX4" fmla="*/ 4627418 w 4627418"/>
                <a:gd name="connsiteY4" fmla="*/ 1210191 h 1210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7418" h="1210191">
                  <a:moveTo>
                    <a:pt x="0" y="1025464"/>
                  </a:moveTo>
                  <a:cubicBezTo>
                    <a:pt x="377152" y="773773"/>
                    <a:pt x="754304" y="522082"/>
                    <a:pt x="1154546" y="351209"/>
                  </a:cubicBezTo>
                  <a:cubicBezTo>
                    <a:pt x="1554789" y="180336"/>
                    <a:pt x="1935019" y="6386"/>
                    <a:pt x="2401455" y="228"/>
                  </a:cubicBezTo>
                  <a:cubicBezTo>
                    <a:pt x="2867891" y="-5930"/>
                    <a:pt x="3582170" y="112604"/>
                    <a:pt x="3953164" y="314264"/>
                  </a:cubicBezTo>
                  <a:cubicBezTo>
                    <a:pt x="4324158" y="515924"/>
                    <a:pt x="4475788" y="863057"/>
                    <a:pt x="4627418" y="1210191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86EB36B-B9DA-49AA-89E5-9A7E3616F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4459001" y="4744661"/>
              <a:ext cx="630614" cy="669910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B18A3A7-55AF-48B2-B763-6F302577C094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2820862" y="4513001"/>
              <a:ext cx="985606" cy="33184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7873AF4-CCF8-4409-AFE2-50EBB3DF9034}"/>
                </a:ext>
              </a:extLst>
            </p:cNvPr>
            <p:cNvCxnSpPr>
              <a:cxnSpLocks/>
            </p:cNvCxnSpPr>
            <p:nvPr/>
          </p:nvCxnSpPr>
          <p:spPr>
            <a:xfrm>
              <a:off x="2820862" y="4513001"/>
              <a:ext cx="169960" cy="44876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F0080927-ABB2-41AE-9444-E32B681F1E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72353" y="3842507"/>
            <a:ext cx="719624" cy="77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39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358"/>
    </mc:Choice>
    <mc:Fallback>
      <p:transition spd="slow" advTm="2335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DAD1DDD-DA85-47CB-9958-432827D26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Body Asian"/>
              </a:rPr>
              <a:t>Algorithm: Constructing topological signatures</a:t>
            </a:r>
            <a:endParaRPr lang="en-US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8BA03-E03E-4C4B-94F8-3FA1A6D6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62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64"/>
    </mc:Choice>
    <mc:Fallback>
      <p:transition spd="slow" advTm="606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4F9861A3-FA61-4C1E-9C9A-2B111AFCCB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3" b="9126"/>
          <a:stretch/>
        </p:blipFill>
        <p:spPr>
          <a:xfrm>
            <a:off x="862690" y="3029660"/>
            <a:ext cx="3876378" cy="29333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E61BF0-9FAF-4BF2-ACD0-2449A8BF3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observations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67E5F-FED1-4434-94F5-974707624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8387"/>
            <a:ext cx="8217214" cy="1557082"/>
          </a:xfrm>
        </p:spPr>
        <p:txBody>
          <a:bodyPr>
            <a:normAutofit/>
          </a:bodyPr>
          <a:lstStyle/>
          <a:p>
            <a:r>
              <a:rPr lang="en-GB" dirty="0"/>
              <a:t>A trajectory creates angles at obstacles</a:t>
            </a:r>
          </a:p>
          <a:p>
            <a:r>
              <a:rPr lang="en-GB" dirty="0"/>
              <a:t>Angles are equal for navigating an obstacle similarly</a:t>
            </a:r>
          </a:p>
          <a:p>
            <a:r>
              <a:rPr lang="en-GB" dirty="0"/>
              <a:t>Angles differ for navigating an obstacle differently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9AF16-F875-4099-8E43-25E79A538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  <a:t>9</a:t>
            </a:fld>
            <a:endParaRPr lang="en-US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1E349DAE-6E59-49D2-82CF-5E0ED9B4909C}"/>
              </a:ext>
            </a:extLst>
          </p:cNvPr>
          <p:cNvSpPr txBox="1">
            <a:spLocks/>
          </p:cNvSpPr>
          <p:nvPr/>
        </p:nvSpPr>
        <p:spPr>
          <a:xfrm>
            <a:off x="1135915" y="6112559"/>
            <a:ext cx="6630487" cy="4332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Angles encode how a trajectory navigates obstacles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77647D-D72C-49FF-82F3-AC9C9B2A5DE6}"/>
              </a:ext>
            </a:extLst>
          </p:cNvPr>
          <p:cNvGrpSpPr/>
          <p:nvPr/>
        </p:nvGrpSpPr>
        <p:grpSpPr>
          <a:xfrm>
            <a:off x="5282942" y="2967335"/>
            <a:ext cx="3181327" cy="2769405"/>
            <a:chOff x="5256331" y="2967335"/>
            <a:chExt cx="3181327" cy="276940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9FD2832-45ED-4761-908C-BACC900713D8}"/>
                </a:ext>
              </a:extLst>
            </p:cNvPr>
            <p:cNvSpPr txBox="1"/>
            <p:nvPr/>
          </p:nvSpPr>
          <p:spPr>
            <a:xfrm>
              <a:off x="5256331" y="4806525"/>
              <a:ext cx="23106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Signature space</a:t>
              </a:r>
              <a:endParaRPr lang="en-US" sz="2400" dirty="0"/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4F78E0A6-1284-4B56-B0C5-89F81F08D8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2613" y="3429000"/>
              <a:ext cx="0" cy="2307740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1500DDEF-45F4-4D92-A847-8871D9F04993}"/>
                </a:ext>
              </a:extLst>
            </p:cNvPr>
            <p:cNvCxnSpPr>
              <a:cxnSpLocks/>
            </p:cNvCxnSpPr>
            <p:nvPr/>
          </p:nvCxnSpPr>
          <p:spPr>
            <a:xfrm>
              <a:off x="5335190" y="4602508"/>
              <a:ext cx="259484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6DCEAEAE-57A9-4FC1-AFDF-523540F064B1}"/>
                    </a:ext>
                  </a:extLst>
                </p:cNvPr>
                <p:cNvSpPr txBox="1"/>
                <p:nvPr/>
              </p:nvSpPr>
              <p:spPr>
                <a:xfrm>
                  <a:off x="5411509" y="3560289"/>
                  <a:ext cx="105144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GB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GB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GB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6DCEAEAE-57A9-4FC1-AFDF-523540F064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1509" y="3560289"/>
                  <a:ext cx="105144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9827" r="-9827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4A0DCD31-B373-4153-869A-B3DAAB75F2E4}"/>
                    </a:ext>
                  </a:extLst>
                </p:cNvPr>
                <p:cNvSpPr txBox="1"/>
                <p:nvPr/>
              </p:nvSpPr>
              <p:spPr>
                <a:xfrm>
                  <a:off x="6961660" y="3542263"/>
                  <a:ext cx="82221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GB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GB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4A0DCD31-B373-4153-869A-B3DAAB75F2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1660" y="3542263"/>
                  <a:ext cx="82221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2593" r="-13333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FC0CFFB4-DB26-4F43-B4FD-DD521A494539}"/>
                </a:ext>
              </a:extLst>
            </p:cNvPr>
            <p:cNvSpPr/>
            <p:nvPr/>
          </p:nvSpPr>
          <p:spPr>
            <a:xfrm>
              <a:off x="5877963" y="3963233"/>
              <a:ext cx="146093" cy="15237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05C0A6A-423B-4C28-9DB5-9C55CAD799D4}"/>
                </a:ext>
              </a:extLst>
            </p:cNvPr>
            <p:cNvSpPr/>
            <p:nvPr/>
          </p:nvSpPr>
          <p:spPr>
            <a:xfrm>
              <a:off x="7241171" y="3969140"/>
              <a:ext cx="146093" cy="1523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018497D7-BAC9-4BBE-BA1F-A2021E7472CF}"/>
                    </a:ext>
                  </a:extLst>
                </p:cNvPr>
                <p:cNvSpPr/>
                <p:nvPr/>
              </p:nvSpPr>
              <p:spPr>
                <a:xfrm>
                  <a:off x="7853717" y="4341077"/>
                  <a:ext cx="58394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GB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018497D7-BAC9-4BBE-BA1F-A2021E7472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3717" y="4341077"/>
                  <a:ext cx="583941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D5511E6D-6B50-4297-8F78-A2B8F195406F}"/>
                    </a:ext>
                  </a:extLst>
                </p:cNvPr>
                <p:cNvSpPr/>
                <p:nvPr/>
              </p:nvSpPr>
              <p:spPr>
                <a:xfrm>
                  <a:off x="6411670" y="2967335"/>
                  <a:ext cx="59105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D5511E6D-6B50-4297-8F78-A2B8F19540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670" y="2967335"/>
                  <a:ext cx="591059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30A656D2-68BC-4F9D-9B77-85DA27F400F2}"/>
              </a:ext>
            </a:extLst>
          </p:cNvPr>
          <p:cNvSpPr/>
          <p:nvPr/>
        </p:nvSpPr>
        <p:spPr>
          <a:xfrm>
            <a:off x="6128259" y="4079186"/>
            <a:ext cx="146093" cy="1523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4F7CAF-33BE-4FE3-BED6-A1077B7338D6}"/>
              </a:ext>
            </a:extLst>
          </p:cNvPr>
          <p:cNvCxnSpPr>
            <a:cxnSpLocks/>
          </p:cNvCxnSpPr>
          <p:nvPr/>
        </p:nvCxnSpPr>
        <p:spPr>
          <a:xfrm>
            <a:off x="2474722" y="3432837"/>
            <a:ext cx="9839" cy="2377522"/>
          </a:xfrm>
          <a:prstGeom prst="straightConnector1">
            <a:avLst/>
          </a:prstGeom>
          <a:ln w="15875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2AEB4C1-4D02-4334-B6F1-6A0ED2010E2D}"/>
                  </a:ext>
                </a:extLst>
              </p:cNvPr>
              <p:cNvSpPr txBox="1"/>
              <p:nvPr/>
            </p:nvSpPr>
            <p:spPr>
              <a:xfrm>
                <a:off x="2037476" y="4523085"/>
                <a:ext cx="320279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2AEB4C1-4D02-4334-B6F1-6A0ED2010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476" y="4523085"/>
                <a:ext cx="320279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20748B2-637B-473B-8092-399263932D3F}"/>
                  </a:ext>
                </a:extLst>
              </p:cNvPr>
              <p:cNvSpPr txBox="1"/>
              <p:nvPr/>
            </p:nvSpPr>
            <p:spPr>
              <a:xfrm>
                <a:off x="2634130" y="4445096"/>
                <a:ext cx="574290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20748B2-637B-473B-8092-399263932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130" y="4445096"/>
                <a:ext cx="57429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48D4DB9D-536A-43AE-AD5D-3DC9FFC2DF9A}"/>
              </a:ext>
            </a:extLst>
          </p:cNvPr>
          <p:cNvGrpSpPr/>
          <p:nvPr/>
        </p:nvGrpSpPr>
        <p:grpSpPr>
          <a:xfrm>
            <a:off x="2475657" y="2980890"/>
            <a:ext cx="1624710" cy="2825592"/>
            <a:chOff x="3066918" y="2320693"/>
            <a:chExt cx="1988793" cy="3274719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C0F586E9-19E0-49BC-92BD-A6D01B5634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87244" y="2839931"/>
              <a:ext cx="1968467" cy="99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7156BBC-0238-481C-9C69-6E707BABE8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6918" y="2835585"/>
              <a:ext cx="1988793" cy="2759827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C7291F22-1E50-4B6B-91F2-68FA4678DFAC}"/>
                    </a:ext>
                  </a:extLst>
                </p:cNvPr>
                <p:cNvSpPr txBox="1"/>
                <p:nvPr/>
              </p:nvSpPr>
              <p:spPr>
                <a:xfrm>
                  <a:off x="4204550" y="2320693"/>
                  <a:ext cx="350701" cy="5707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C7291F22-1E50-4B6B-91F2-68FA4678DF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4550" y="2320693"/>
                  <a:ext cx="350701" cy="57071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7DA51A8-FD4D-4740-AA7A-CDB2DA7F42EA}"/>
              </a:ext>
            </a:extLst>
          </p:cNvPr>
          <p:cNvSpPr/>
          <p:nvPr/>
        </p:nvSpPr>
        <p:spPr>
          <a:xfrm>
            <a:off x="1387688" y="3101999"/>
            <a:ext cx="1134971" cy="2691770"/>
          </a:xfrm>
          <a:custGeom>
            <a:avLst/>
            <a:gdLst>
              <a:gd name="connsiteX0" fmla="*/ 1009337 w 1092464"/>
              <a:gd name="connsiteY0" fmla="*/ 281053 h 2405416"/>
              <a:gd name="connsiteX1" fmla="*/ 492100 w 1092464"/>
              <a:gd name="connsiteY1" fmla="*/ 3962 h 2405416"/>
              <a:gd name="connsiteX2" fmla="*/ 353555 w 1092464"/>
              <a:gd name="connsiteY2" fmla="*/ 465780 h 2405416"/>
              <a:gd name="connsiteX3" fmla="*/ 159591 w 1092464"/>
              <a:gd name="connsiteY3" fmla="*/ 872180 h 2405416"/>
              <a:gd name="connsiteX4" fmla="*/ 11810 w 1092464"/>
              <a:gd name="connsiteY4" fmla="*/ 1315526 h 2405416"/>
              <a:gd name="connsiteX5" fmla="*/ 482864 w 1092464"/>
              <a:gd name="connsiteY5" fmla="*/ 1343235 h 2405416"/>
              <a:gd name="connsiteX6" fmla="*/ 362791 w 1092464"/>
              <a:gd name="connsiteY6" fmla="*/ 1814289 h 2405416"/>
              <a:gd name="connsiteX7" fmla="*/ 150355 w 1092464"/>
              <a:gd name="connsiteY7" fmla="*/ 2100616 h 2405416"/>
              <a:gd name="connsiteX8" fmla="*/ 1092464 w 1092464"/>
              <a:gd name="connsiteY8" fmla="*/ 2405416 h 240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464" h="2405416">
                <a:moveTo>
                  <a:pt x="1009337" y="281053"/>
                </a:moveTo>
                <a:cubicBezTo>
                  <a:pt x="805367" y="127113"/>
                  <a:pt x="601397" y="-26826"/>
                  <a:pt x="492100" y="3962"/>
                </a:cubicBezTo>
                <a:cubicBezTo>
                  <a:pt x="382803" y="34750"/>
                  <a:pt x="408973" y="321077"/>
                  <a:pt x="353555" y="465780"/>
                </a:cubicBezTo>
                <a:cubicBezTo>
                  <a:pt x="298137" y="610483"/>
                  <a:pt x="216548" y="730556"/>
                  <a:pt x="159591" y="872180"/>
                </a:cubicBezTo>
                <a:cubicBezTo>
                  <a:pt x="102633" y="1013804"/>
                  <a:pt x="-42069" y="1237017"/>
                  <a:pt x="11810" y="1315526"/>
                </a:cubicBezTo>
                <a:cubicBezTo>
                  <a:pt x="65689" y="1394035"/>
                  <a:pt x="424367" y="1260108"/>
                  <a:pt x="482864" y="1343235"/>
                </a:cubicBezTo>
                <a:cubicBezTo>
                  <a:pt x="541361" y="1426362"/>
                  <a:pt x="418209" y="1688059"/>
                  <a:pt x="362791" y="1814289"/>
                </a:cubicBezTo>
                <a:cubicBezTo>
                  <a:pt x="307373" y="1940519"/>
                  <a:pt x="28743" y="2002095"/>
                  <a:pt x="150355" y="2100616"/>
                </a:cubicBezTo>
                <a:cubicBezTo>
                  <a:pt x="271967" y="2199137"/>
                  <a:pt x="682215" y="2302276"/>
                  <a:pt x="1092464" y="2405416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AF75142-9334-4D97-9829-5814850E5F38}"/>
              </a:ext>
            </a:extLst>
          </p:cNvPr>
          <p:cNvSpPr/>
          <p:nvPr/>
        </p:nvSpPr>
        <p:spPr>
          <a:xfrm>
            <a:off x="2474722" y="3432837"/>
            <a:ext cx="1104135" cy="2377522"/>
          </a:xfrm>
          <a:custGeom>
            <a:avLst/>
            <a:gdLst>
              <a:gd name="connsiteX0" fmla="*/ 0 w 1036611"/>
              <a:gd name="connsiteY0" fmla="*/ 0 h 2179782"/>
              <a:gd name="connsiteX1" fmla="*/ 581891 w 1036611"/>
              <a:gd name="connsiteY1" fmla="*/ 267855 h 2179782"/>
              <a:gd name="connsiteX2" fmla="*/ 1025237 w 1036611"/>
              <a:gd name="connsiteY2" fmla="*/ 424873 h 2179782"/>
              <a:gd name="connsiteX3" fmla="*/ 905164 w 1036611"/>
              <a:gd name="connsiteY3" fmla="*/ 1071418 h 2179782"/>
              <a:gd name="connsiteX4" fmla="*/ 905164 w 1036611"/>
              <a:gd name="connsiteY4" fmla="*/ 1403927 h 2179782"/>
              <a:gd name="connsiteX5" fmla="*/ 748146 w 1036611"/>
              <a:gd name="connsiteY5" fmla="*/ 1893455 h 2179782"/>
              <a:gd name="connsiteX6" fmla="*/ 9237 w 1036611"/>
              <a:gd name="connsiteY6" fmla="*/ 2179782 h 2179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6611" h="2179782">
                <a:moveTo>
                  <a:pt x="0" y="0"/>
                </a:moveTo>
                <a:cubicBezTo>
                  <a:pt x="205509" y="98521"/>
                  <a:pt x="411018" y="197043"/>
                  <a:pt x="581891" y="267855"/>
                </a:cubicBezTo>
                <a:cubicBezTo>
                  <a:pt x="752764" y="338667"/>
                  <a:pt x="971358" y="290946"/>
                  <a:pt x="1025237" y="424873"/>
                </a:cubicBezTo>
                <a:cubicBezTo>
                  <a:pt x="1079116" y="558800"/>
                  <a:pt x="925176" y="908242"/>
                  <a:pt x="905164" y="1071418"/>
                </a:cubicBezTo>
                <a:cubicBezTo>
                  <a:pt x="885152" y="1234594"/>
                  <a:pt x="931334" y="1266921"/>
                  <a:pt x="905164" y="1403927"/>
                </a:cubicBezTo>
                <a:cubicBezTo>
                  <a:pt x="878994" y="1540933"/>
                  <a:pt x="897467" y="1764146"/>
                  <a:pt x="748146" y="1893455"/>
                </a:cubicBezTo>
                <a:cubicBezTo>
                  <a:pt x="598825" y="2022764"/>
                  <a:pt x="304031" y="2101273"/>
                  <a:pt x="9237" y="2179782"/>
                </a:cubicBezTo>
              </a:path>
            </a:pathLst>
          </a:custGeom>
          <a:noFill/>
          <a:ln w="38100">
            <a:solidFill>
              <a:srgbClr val="0000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Partial Circle 94">
            <a:extLst>
              <a:ext uri="{FF2B5EF4-FFF2-40B4-BE49-F238E27FC236}">
                <a16:creationId xmlns:a16="http://schemas.microsoft.com/office/drawing/2014/main" id="{B19D3A32-611C-43E4-810D-CD2184F44D72}"/>
              </a:ext>
            </a:extLst>
          </p:cNvPr>
          <p:cNvSpPr/>
          <p:nvPr/>
        </p:nvSpPr>
        <p:spPr>
          <a:xfrm rot="5598316">
            <a:off x="2029513" y="3789756"/>
            <a:ext cx="877953" cy="877953"/>
          </a:xfrm>
          <a:prstGeom prst="pie">
            <a:avLst>
              <a:gd name="adj1" fmla="val 21361689"/>
              <a:gd name="adj2" fmla="val 10649932"/>
            </a:avLst>
          </a:prstGeom>
          <a:solidFill>
            <a:srgbClr val="FF0000">
              <a:alpha val="50000"/>
            </a:srgbClr>
          </a:solidFill>
          <a:ln w="38100">
            <a:noFill/>
            <a:prstDash val="soli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Partial Circle 95">
            <a:extLst>
              <a:ext uri="{FF2B5EF4-FFF2-40B4-BE49-F238E27FC236}">
                <a16:creationId xmlns:a16="http://schemas.microsoft.com/office/drawing/2014/main" id="{C2400970-9397-4D45-B353-EB849249648C}"/>
              </a:ext>
            </a:extLst>
          </p:cNvPr>
          <p:cNvSpPr/>
          <p:nvPr/>
        </p:nvSpPr>
        <p:spPr>
          <a:xfrm rot="5400000" flipV="1">
            <a:off x="2044067" y="3790597"/>
            <a:ext cx="877953" cy="877953"/>
          </a:xfrm>
          <a:prstGeom prst="pie">
            <a:avLst>
              <a:gd name="adj1" fmla="val 0"/>
              <a:gd name="adj2" fmla="val 10888594"/>
            </a:avLst>
          </a:prstGeom>
          <a:solidFill>
            <a:srgbClr val="0000FF">
              <a:alpha val="50000"/>
            </a:srgbClr>
          </a:solidFill>
          <a:ln w="38100">
            <a:noFill/>
            <a:prstDash val="soli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C226C866-B849-45E9-B808-7AD00FE11DD5}"/>
                  </a:ext>
                </a:extLst>
              </p:cNvPr>
              <p:cNvSpPr/>
              <p:nvPr/>
            </p:nvSpPr>
            <p:spPr>
              <a:xfrm>
                <a:off x="4141096" y="3429000"/>
                <a:ext cx="6598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C226C866-B849-45E9-B808-7AD00FE11D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096" y="3429000"/>
                <a:ext cx="659861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0146BAE9-CA40-4BE2-80CD-D2F88129A2C5}"/>
                  </a:ext>
                </a:extLst>
              </p:cNvPr>
              <p:cNvSpPr/>
              <p:nvPr/>
            </p:nvSpPr>
            <p:spPr>
              <a:xfrm>
                <a:off x="1519240" y="3897927"/>
                <a:ext cx="6515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GB" sz="2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0146BAE9-CA40-4BE2-80CD-D2F88129A2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240" y="3897927"/>
                <a:ext cx="651589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Partial Circle 105">
            <a:extLst>
              <a:ext uri="{FF2B5EF4-FFF2-40B4-BE49-F238E27FC236}">
                <a16:creationId xmlns:a16="http://schemas.microsoft.com/office/drawing/2014/main" id="{77627D69-E604-455D-8F29-1AC5C2CC7DF4}"/>
              </a:ext>
            </a:extLst>
          </p:cNvPr>
          <p:cNvSpPr/>
          <p:nvPr/>
        </p:nvSpPr>
        <p:spPr>
          <a:xfrm rot="15441549">
            <a:off x="3568819" y="2735729"/>
            <a:ext cx="1119373" cy="1363751"/>
          </a:xfrm>
          <a:prstGeom prst="pie">
            <a:avLst>
              <a:gd name="adj1" fmla="val 13668883"/>
              <a:gd name="adj2" fmla="val 16847919"/>
            </a:avLst>
          </a:prstGeom>
          <a:solidFill>
            <a:schemeClr val="accent2">
              <a:lumMod val="75000"/>
              <a:alpha val="50000"/>
            </a:schemeClr>
          </a:solidFill>
          <a:ln w="38100">
            <a:noFill/>
            <a:prstDash val="soli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7FD7DDB-9B9F-41B3-AD48-7C1E27D8D924}"/>
              </a:ext>
            </a:extLst>
          </p:cNvPr>
          <p:cNvSpPr/>
          <p:nvPr/>
        </p:nvSpPr>
        <p:spPr>
          <a:xfrm>
            <a:off x="3230880" y="3829540"/>
            <a:ext cx="863600" cy="2114060"/>
          </a:xfrm>
          <a:custGeom>
            <a:avLst/>
            <a:gdLst>
              <a:gd name="connsiteX0" fmla="*/ 863600 w 863600"/>
              <a:gd name="connsiteY0" fmla="*/ 102380 h 2114060"/>
              <a:gd name="connsiteX1" fmla="*/ 416560 w 863600"/>
              <a:gd name="connsiteY1" fmla="*/ 31260 h 2114060"/>
              <a:gd name="connsiteX2" fmla="*/ 345440 w 863600"/>
              <a:gd name="connsiteY2" fmla="*/ 549420 h 2114060"/>
              <a:gd name="connsiteX3" fmla="*/ 325120 w 863600"/>
              <a:gd name="connsiteY3" fmla="*/ 894860 h 2114060"/>
              <a:gd name="connsiteX4" fmla="*/ 345440 w 863600"/>
              <a:gd name="connsiteY4" fmla="*/ 1179340 h 2114060"/>
              <a:gd name="connsiteX5" fmla="*/ 213360 w 863600"/>
              <a:gd name="connsiteY5" fmla="*/ 1595900 h 2114060"/>
              <a:gd name="connsiteX6" fmla="*/ 81280 w 863600"/>
              <a:gd name="connsiteY6" fmla="*/ 1961660 h 2114060"/>
              <a:gd name="connsiteX7" fmla="*/ 0 w 863600"/>
              <a:gd name="connsiteY7" fmla="*/ 2114060 h 2114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3600" h="2114060">
                <a:moveTo>
                  <a:pt x="863600" y="102380"/>
                </a:moveTo>
                <a:cubicBezTo>
                  <a:pt x="683260" y="29566"/>
                  <a:pt x="502920" y="-43247"/>
                  <a:pt x="416560" y="31260"/>
                </a:cubicBezTo>
                <a:cubicBezTo>
                  <a:pt x="330200" y="105767"/>
                  <a:pt x="360680" y="405487"/>
                  <a:pt x="345440" y="549420"/>
                </a:cubicBezTo>
                <a:cubicBezTo>
                  <a:pt x="330200" y="693353"/>
                  <a:pt x="325120" y="789873"/>
                  <a:pt x="325120" y="894860"/>
                </a:cubicBezTo>
                <a:cubicBezTo>
                  <a:pt x="325120" y="999847"/>
                  <a:pt x="364067" y="1062500"/>
                  <a:pt x="345440" y="1179340"/>
                </a:cubicBezTo>
                <a:cubicBezTo>
                  <a:pt x="326813" y="1296180"/>
                  <a:pt x="257387" y="1465513"/>
                  <a:pt x="213360" y="1595900"/>
                </a:cubicBezTo>
                <a:cubicBezTo>
                  <a:pt x="169333" y="1726287"/>
                  <a:pt x="116840" y="1875300"/>
                  <a:pt x="81280" y="1961660"/>
                </a:cubicBezTo>
                <a:cubicBezTo>
                  <a:pt x="45720" y="2048020"/>
                  <a:pt x="22860" y="2081040"/>
                  <a:pt x="0" y="211406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776B999-EDBA-4448-9F4C-11843B03FCE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2188773" y="3911595"/>
            <a:ext cx="586822" cy="586822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A975E355-1F1A-4C9A-BBE4-E2C24D5C225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3772488" y="3059389"/>
            <a:ext cx="586822" cy="5868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75508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14"/>
    </mc:Choice>
    <mc:Fallback>
      <p:transition spd="slow" advTm="600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2" grpId="0" animBg="1"/>
      <p:bldP spid="2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18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9|4.5|3.5|8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6|1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6|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1|1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|11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|7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7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  <a:prstDash val="solid"/>
          <a:tailEnd type="arrow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07FF27D-031F-45AB-A45F-0ED159BCD85F}">
  <we:reference id="wa104038830" version="1.0.0.3" store="en-US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22077</TotalTime>
  <Words>1227</Words>
  <Application>Microsoft Office PowerPoint</Application>
  <PresentationFormat>On-screen Show (4:3)</PresentationFormat>
  <Paragraphs>314</Paragraphs>
  <Slides>36</Slides>
  <Notes>11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+Body Asian</vt:lpstr>
      <vt:lpstr>Arial</vt:lpstr>
      <vt:lpstr>Calibri</vt:lpstr>
      <vt:lpstr>Calibri Light</vt:lpstr>
      <vt:lpstr>Cambria Math</vt:lpstr>
      <vt:lpstr>Office Theme</vt:lpstr>
      <vt:lpstr>Topological Signatures For Fast Mobility Analysis</vt:lpstr>
      <vt:lpstr>Mobility analysis</vt:lpstr>
      <vt:lpstr>Mobility analysis is challenging</vt:lpstr>
      <vt:lpstr>Overview: Topological signatures</vt:lpstr>
      <vt:lpstr>Related work</vt:lpstr>
      <vt:lpstr>Perspective of obstacles</vt:lpstr>
      <vt:lpstr>Limitations of topological analysis</vt:lpstr>
      <vt:lpstr>Algorithm: Constructing topological signatures</vt:lpstr>
      <vt:lpstr>Key observations</vt:lpstr>
      <vt:lpstr>Method using differential forms</vt:lpstr>
      <vt:lpstr>Discrete domain – Planar graph</vt:lpstr>
      <vt:lpstr>Differential 1-form</vt:lpstr>
      <vt:lpstr>Differential forms on a planar graph</vt:lpstr>
      <vt:lpstr>Integrate differential forms along trajectory</vt:lpstr>
      <vt:lpstr>Differential forms for all obstacles</vt:lpstr>
      <vt:lpstr>Topological signature</vt:lpstr>
      <vt:lpstr>Signatures preserve topological properties</vt:lpstr>
      <vt:lpstr>More on properties of signatures</vt:lpstr>
      <vt:lpstr>Applications &amp; Experiments</vt:lpstr>
      <vt:lpstr>Experimental setup</vt:lpstr>
      <vt:lpstr>Direction prediction at large scale</vt:lpstr>
      <vt:lpstr>Accuracy – LSTM vs Signature based</vt:lpstr>
      <vt:lpstr>Efficiency – LSTM vs Signature based</vt:lpstr>
      <vt:lpstr>Trajectory clustering</vt:lpstr>
      <vt:lpstr>Trajectory clustering</vt:lpstr>
      <vt:lpstr>Searching Fréchet nearest neighbor</vt:lpstr>
      <vt:lpstr>Nearest neighbor search – Accuracy</vt:lpstr>
      <vt:lpstr>Nearest neighbor search – Efficiency</vt:lpstr>
      <vt:lpstr>Dimensionality of signatures</vt:lpstr>
      <vt:lpstr>Summary</vt:lpstr>
      <vt:lpstr>Accuracy – Standard regressors</vt:lpstr>
      <vt:lpstr>Signature density gives popular paths</vt:lpstr>
      <vt:lpstr>Multiresolution signatures</vt:lpstr>
      <vt:lpstr>Trajectories of different homotopy but with same signature</vt:lpstr>
      <vt:lpstr>∫loop interior = ∫loop boundary</vt:lpstr>
      <vt:lpstr>Characterizing obstacles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Topological Signature for Fast Mobility Analysis</dc:title>
  <dc:creator>Abhirup Ghosh</dc:creator>
  <cp:lastModifiedBy>Abhirup Ghosh</cp:lastModifiedBy>
  <cp:revision>3396</cp:revision>
  <dcterms:created xsi:type="dcterms:W3CDTF">2018-08-12T10:49:49Z</dcterms:created>
  <dcterms:modified xsi:type="dcterms:W3CDTF">2018-11-08T17:28:49Z</dcterms:modified>
</cp:coreProperties>
</file>