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obster"/>
      <p:regular r:id="rId23"/>
    </p:embeddedFont>
    <p:embeddedFont>
      <p:font typeface="Lora"/>
      <p:regular r:id="rId24"/>
      <p:bold r:id="rId25"/>
      <p:italic r:id="rId26"/>
      <p:boldItalic r:id="rId27"/>
    </p:embeddedFont>
    <p:embeddedFont>
      <p:font typeface="Pacifico"/>
      <p:regular r:id="rId28"/>
    </p:embeddedFont>
    <p:embeddedFont>
      <p:font typeface="Average"/>
      <p:regular r:id="rId29"/>
    </p:embeddedFont>
    <p:embeddedFont>
      <p:font typeface="Oswald"/>
      <p:regular r:id="rId30"/>
      <p:bold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ra-regular.fntdata"/><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Pacifico-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2de04131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Font typeface="Arial"/>
              <a:buChar char="•"/>
            </a:pPr>
            <a:r>
              <a:rPr lang="en-US">
                <a:solidFill>
                  <a:schemeClr val="dk1"/>
                </a:solidFill>
              </a:rPr>
              <a:t>Highly Correlated Features: I see chroma_stft_mean is strongly positively correlated with spectral_centroid_mean and mfcc features. This suggests chroma features that represent harmonic content are closely tied to the brightness of the sound and timbral qualities captured in MFCCs. We could likely get away with removing chroma_stft_mean without losing much signal.</a:t>
            </a:r>
            <a:endParaRPr>
              <a:solidFill>
                <a:schemeClr val="dk1"/>
              </a:solidFill>
            </a:endParaRPr>
          </a:p>
          <a:p>
            <a:pPr indent="-298450" lvl="0" marL="457200" rtl="0" algn="l">
              <a:lnSpc>
                <a:spcPct val="200000"/>
              </a:lnSpc>
              <a:spcBef>
                <a:spcPts val="0"/>
              </a:spcBef>
              <a:spcAft>
                <a:spcPts val="0"/>
              </a:spcAft>
              <a:buClr>
                <a:schemeClr val="dk1"/>
              </a:buClr>
              <a:buSzPts val="1100"/>
              <a:buFont typeface="Arial"/>
              <a:buChar char="•"/>
            </a:pPr>
            <a:r>
              <a:rPr lang="en-US">
                <a:solidFill>
                  <a:schemeClr val="dk1"/>
                </a:solidFill>
              </a:rPr>
              <a:t>Negative Correlations: There is a moderately negative correlation between spectral_bandwidth_var and spectral_rolloff_mean. This makes sense because songs with wider variability in bandwidth would have less consistency in high frequency content. So as bandwidth variance increases, rolled off frequency tends to decrease.</a:t>
            </a:r>
            <a:endParaRPr>
              <a:solidFill>
                <a:schemeClr val="dk1"/>
              </a:solidFill>
            </a:endParaRPr>
          </a:p>
          <a:p>
            <a:pPr indent="-298450" lvl="0" marL="457200" rtl="0" algn="l">
              <a:lnSpc>
                <a:spcPct val="200000"/>
              </a:lnSpc>
              <a:spcBef>
                <a:spcPts val="0"/>
              </a:spcBef>
              <a:spcAft>
                <a:spcPts val="0"/>
              </a:spcAft>
              <a:buClr>
                <a:schemeClr val="dk1"/>
              </a:buClr>
              <a:buSzPts val="1100"/>
              <a:buFont typeface="Arial"/>
              <a:buChar char="•"/>
            </a:pPr>
            <a:r>
              <a:rPr lang="en-US">
                <a:solidFill>
                  <a:schemeClr val="dk1"/>
                </a:solidFill>
              </a:rPr>
              <a:t>Unexpected Relationships: I was surprised rms_mean and rms_var are not more correlated, since both measure loudness characteristics. The variance of loudness over time seems to not necessarily relate to overall level of loudness. There may be other factors driving rms variance.</a:t>
            </a:r>
            <a:endParaRPr>
              <a:solidFill>
                <a:schemeClr val="dk1"/>
              </a:solidFill>
            </a:endParaRPr>
          </a:p>
          <a:p>
            <a:pPr indent="-298450" lvl="0" marL="457200" rtl="0" algn="l">
              <a:lnSpc>
                <a:spcPct val="200000"/>
              </a:lnSpc>
              <a:spcBef>
                <a:spcPts val="0"/>
              </a:spcBef>
              <a:spcAft>
                <a:spcPts val="0"/>
              </a:spcAft>
              <a:buClr>
                <a:schemeClr val="dk1"/>
              </a:buClr>
              <a:buSzPts val="1100"/>
              <a:buFont typeface="Arial"/>
              <a:buChar char="•"/>
            </a:pPr>
            <a:r>
              <a:rPr lang="en-US">
                <a:solidFill>
                  <a:schemeClr val="dk1"/>
                </a:solidFill>
              </a:rPr>
              <a:t>Low Correlation Cluster: MFCC features like mfcc15_var, mfcc16_mean and mfcc17_mean have very minimal correlation to other features. This suggests they are capturing unique timbral qualities not well-represented in other spectral measurements.</a:t>
            </a:r>
            <a:endParaRPr>
              <a:solidFill>
                <a:schemeClr val="dk1"/>
              </a:solidFill>
            </a:endParaRPr>
          </a:p>
        </p:txBody>
      </p:sp>
      <p:sp>
        <p:nvSpPr>
          <p:cNvPr id="120" name="Google Shape;120;g262de04131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2de04131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62de04131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50925"/>
            <a:ext cx="8520600" cy="1612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990"/>
              <a:buNone/>
            </a:pPr>
            <a:r>
              <a:rPr b="1" lang="en-US" sz="3720">
                <a:solidFill>
                  <a:schemeClr val="accent6"/>
                </a:solidFill>
                <a:latin typeface="Merriweather"/>
                <a:ea typeface="Merriweather"/>
                <a:cs typeface="Merriweather"/>
                <a:sym typeface="Merriweather"/>
              </a:rPr>
              <a:t>ITS 52000-Applied Machine Learning</a:t>
            </a:r>
            <a:endParaRPr b="1" sz="3720">
              <a:solidFill>
                <a:schemeClr val="accent6"/>
              </a:solidFill>
              <a:latin typeface="Merriweather"/>
              <a:ea typeface="Merriweather"/>
              <a:cs typeface="Merriweather"/>
              <a:sym typeface="Merriweather"/>
            </a:endParaRPr>
          </a:p>
        </p:txBody>
      </p:sp>
      <p:sp>
        <p:nvSpPr>
          <p:cNvPr id="60" name="Google Shape;60;p13"/>
          <p:cNvSpPr txBox="1"/>
          <p:nvPr>
            <p:ph idx="1" type="subTitle"/>
          </p:nvPr>
        </p:nvSpPr>
        <p:spPr>
          <a:xfrm>
            <a:off x="645900" y="2005225"/>
            <a:ext cx="78522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88"/>
              <a:buNone/>
            </a:pPr>
            <a:r>
              <a:rPr b="1" lang="en-US" sz="2550">
                <a:solidFill>
                  <a:schemeClr val="dk1"/>
                </a:solidFill>
                <a:latin typeface="Merriweather"/>
                <a:ea typeface="Merriweather"/>
                <a:cs typeface="Merriweather"/>
                <a:sym typeface="Merriweather"/>
              </a:rPr>
              <a:t>Music  Genre  Classification</a:t>
            </a:r>
            <a:endParaRPr b="1" sz="1612">
              <a:latin typeface="Merriweather"/>
              <a:ea typeface="Merriweather"/>
              <a:cs typeface="Merriweather"/>
              <a:sym typeface="Merriweather"/>
            </a:endParaRPr>
          </a:p>
        </p:txBody>
      </p:sp>
      <p:sp>
        <p:nvSpPr>
          <p:cNvPr id="61" name="Google Shape;61;p13"/>
          <p:cNvSpPr txBox="1"/>
          <p:nvPr/>
        </p:nvSpPr>
        <p:spPr>
          <a:xfrm>
            <a:off x="724000" y="3592363"/>
            <a:ext cx="3440100" cy="1104888"/>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300"/>
              <a:buFont typeface="Arial"/>
              <a:buNone/>
            </a:pPr>
            <a:r>
              <a:rPr b="0" i="0" lang="en-US" sz="1300" u="none" cap="none" strike="noStrike">
                <a:solidFill>
                  <a:srgbClr val="EAD1DC"/>
                </a:solidFill>
                <a:latin typeface="Georgia"/>
                <a:ea typeface="Georgia"/>
                <a:cs typeface="Georgia"/>
                <a:sym typeface="Georgia"/>
              </a:rPr>
              <a:t>Abhishek Singh</a:t>
            </a:r>
            <a:endParaRPr/>
          </a:p>
          <a:p>
            <a:pPr indent="0" lvl="0" marL="0" marR="0" rtl="0" algn="l">
              <a:lnSpc>
                <a:spcPct val="115000"/>
              </a:lnSpc>
              <a:spcBef>
                <a:spcPts val="0"/>
              </a:spcBef>
              <a:spcAft>
                <a:spcPts val="0"/>
              </a:spcAft>
              <a:buClr>
                <a:schemeClr val="dk1"/>
              </a:buClr>
              <a:buSzPts val="1300"/>
              <a:buFont typeface="Arial"/>
              <a:buNone/>
            </a:pPr>
            <a:r>
              <a:rPr b="0" i="0" lang="en-US" sz="1300" u="none" cap="none" strike="noStrike">
                <a:solidFill>
                  <a:srgbClr val="EAD1DC"/>
                </a:solidFill>
                <a:latin typeface="Georgia"/>
                <a:ea typeface="Georgia"/>
                <a:cs typeface="Georgia"/>
                <a:sym typeface="Georgia"/>
              </a:rPr>
              <a:t>Aditya</a:t>
            </a:r>
            <a:endParaRPr b="0" i="0" sz="1300" u="none" cap="none" strike="noStrike">
              <a:solidFill>
                <a:srgbClr val="EAD1DC"/>
              </a:solidFill>
              <a:latin typeface="Georgia"/>
              <a:ea typeface="Georgia"/>
              <a:cs typeface="Georgia"/>
              <a:sym typeface="Georgia"/>
            </a:endParaRPr>
          </a:p>
          <a:p>
            <a:pPr indent="0" lvl="0" marL="0" marR="0" rtl="0" algn="l">
              <a:lnSpc>
                <a:spcPct val="115000"/>
              </a:lnSpc>
              <a:spcBef>
                <a:spcPts val="0"/>
              </a:spcBef>
              <a:spcAft>
                <a:spcPts val="0"/>
              </a:spcAft>
              <a:buClr>
                <a:schemeClr val="dk1"/>
              </a:buClr>
              <a:buSzPts val="1300"/>
              <a:buFont typeface="Arial"/>
              <a:buNone/>
            </a:pPr>
            <a:r>
              <a:rPr b="0" i="0" lang="en-US" sz="1300" u="none" cap="none" strike="noStrike">
                <a:solidFill>
                  <a:srgbClr val="EAD1DC"/>
                </a:solidFill>
                <a:latin typeface="Georgia"/>
                <a:ea typeface="Georgia"/>
                <a:cs typeface="Georgia"/>
                <a:sym typeface="Georgia"/>
              </a:rPr>
              <a:t>Sudeep</a:t>
            </a:r>
            <a:endParaRPr b="0" i="0" sz="1300" u="none" cap="none" strike="noStrike">
              <a:solidFill>
                <a:srgbClr val="EAD1DC"/>
              </a:solidFill>
              <a:latin typeface="Georgia"/>
              <a:ea typeface="Georgia"/>
              <a:cs typeface="Georgia"/>
              <a:sym typeface="Georgia"/>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EAD1DC"/>
                </a:solidFill>
                <a:latin typeface="Georgia"/>
                <a:ea typeface="Georgia"/>
                <a:cs typeface="Georgia"/>
                <a:sym typeface="Georgia"/>
              </a:rPr>
              <a:t>Mohammed Abdul Muqtadeer</a:t>
            </a:r>
            <a:endParaRPr b="0" i="0" sz="1300" u="none" cap="none" strike="noStrike">
              <a:solidFill>
                <a:srgbClr val="EAD1DC"/>
              </a:solidFill>
              <a:latin typeface="Georgia"/>
              <a:ea typeface="Georgia"/>
              <a:cs typeface="Georgia"/>
              <a:sym typeface="Georgia"/>
            </a:endParaRPr>
          </a:p>
        </p:txBody>
      </p:sp>
      <p:pic>
        <p:nvPicPr>
          <p:cNvPr id="62" name="Google Shape;62;p13"/>
          <p:cNvPicPr preferRelativeResize="0"/>
          <p:nvPr/>
        </p:nvPicPr>
        <p:blipFill rotWithShape="1">
          <a:blip r:embed="rId3">
            <a:alphaModFix/>
          </a:blip>
          <a:srcRect b="0" l="0" r="0" t="0"/>
          <a:stretch/>
        </p:blipFill>
        <p:spPr>
          <a:xfrm>
            <a:off x="5106376" y="2999351"/>
            <a:ext cx="3440100" cy="18060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4260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br>
              <a:rPr lang="en-US"/>
            </a:br>
            <a:r>
              <a:rPr lang="en-US"/>
              <a:t>  </a:t>
            </a:r>
            <a:endParaRPr/>
          </a:p>
        </p:txBody>
      </p:sp>
      <p:sp>
        <p:nvSpPr>
          <p:cNvPr id="117" name="Google Shape;117;p22"/>
          <p:cNvSpPr txBox="1"/>
          <p:nvPr>
            <p:ph idx="1" type="body"/>
          </p:nvPr>
        </p:nvSpPr>
        <p:spPr>
          <a:xfrm>
            <a:off x="265900" y="908125"/>
            <a:ext cx="8520600" cy="36657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200000"/>
              </a:lnSpc>
              <a:spcBef>
                <a:spcPts val="0"/>
              </a:spcBef>
              <a:spcAft>
                <a:spcPts val="0"/>
              </a:spcAft>
              <a:buSzPct val="100000"/>
              <a:buFont typeface="Arial"/>
              <a:buChar char="•"/>
            </a:pPr>
            <a:r>
              <a:rPr lang="en-US">
                <a:latin typeface="Georgia"/>
                <a:ea typeface="Georgia"/>
                <a:cs typeface="Georgia"/>
                <a:sym typeface="Georgia"/>
              </a:rPr>
              <a:t>Tempo: It calculates the estimated tempo (beats per minute) of an audio signal.</a:t>
            </a:r>
            <a:endParaRPr>
              <a:latin typeface="Georgia"/>
              <a:ea typeface="Georgia"/>
              <a:cs typeface="Georgia"/>
              <a:sym typeface="Georgia"/>
            </a:endParaRPr>
          </a:p>
          <a:p>
            <a:pPr indent="0" lvl="0" marL="0" rtl="0" algn="l">
              <a:lnSpc>
                <a:spcPct val="200000"/>
              </a:lnSpc>
              <a:spcBef>
                <a:spcPts val="0"/>
              </a:spcBef>
              <a:spcAft>
                <a:spcPts val="0"/>
              </a:spcAft>
              <a:buNone/>
            </a:pPr>
            <a:r>
              <a:t/>
            </a:r>
            <a:endParaRPr>
              <a:latin typeface="Georgia"/>
              <a:ea typeface="Georgia"/>
              <a:cs typeface="Georgia"/>
              <a:sym typeface="Georgia"/>
            </a:endParaRPr>
          </a:p>
          <a:p>
            <a:pPr indent="-325755" lvl="0" marL="457200" rtl="0" algn="l">
              <a:lnSpc>
                <a:spcPct val="200000"/>
              </a:lnSpc>
              <a:spcBef>
                <a:spcPts val="0"/>
              </a:spcBef>
              <a:spcAft>
                <a:spcPts val="0"/>
              </a:spcAft>
              <a:buSzPct val="100000"/>
              <a:buFont typeface="Arial"/>
              <a:buChar char="•"/>
            </a:pPr>
            <a:r>
              <a:rPr lang="en-US">
                <a:latin typeface="Georgia"/>
                <a:ea typeface="Georgia"/>
                <a:cs typeface="Georgia"/>
                <a:sym typeface="Georgia"/>
              </a:rPr>
              <a:t>Mfcc: It converts audio to a mel-scaled cepstral representation, capturing spectral and temporal information.</a:t>
            </a:r>
            <a:endParaRPr>
              <a:latin typeface="Georgia"/>
              <a:ea typeface="Georgia"/>
              <a:cs typeface="Georgia"/>
              <a:sym typeface="Georgia"/>
            </a:endParaRPr>
          </a:p>
          <a:p>
            <a:pPr indent="0" lvl="0" marL="0" rtl="0" algn="l">
              <a:lnSpc>
                <a:spcPct val="200000"/>
              </a:lnSpc>
              <a:spcBef>
                <a:spcPts val="0"/>
              </a:spcBef>
              <a:spcAft>
                <a:spcPts val="0"/>
              </a:spcAft>
              <a:buNone/>
            </a:pPr>
            <a:r>
              <a:t/>
            </a:r>
            <a:endParaRPr>
              <a:latin typeface="Georgia"/>
              <a:ea typeface="Georgia"/>
              <a:cs typeface="Georgia"/>
              <a:sym typeface="Georgia"/>
            </a:endParaRPr>
          </a:p>
          <a:p>
            <a:pPr indent="-325755" lvl="0" marL="457200" rtl="0" algn="l">
              <a:lnSpc>
                <a:spcPct val="200000"/>
              </a:lnSpc>
              <a:spcBef>
                <a:spcPts val="0"/>
              </a:spcBef>
              <a:spcAft>
                <a:spcPts val="0"/>
              </a:spcAft>
              <a:buSzPct val="100000"/>
              <a:buFont typeface="Arial"/>
              <a:buChar char="•"/>
            </a:pPr>
            <a:r>
              <a:rPr lang="en-US">
                <a:latin typeface="Georgia"/>
                <a:ea typeface="Georgia"/>
                <a:cs typeface="Georgia"/>
                <a:sym typeface="Georgia"/>
              </a:rPr>
              <a:t>Perceptr: It captures rhythmic information by modeling the percussive components of an audio signal.</a:t>
            </a:r>
            <a:endParaRPr/>
          </a:p>
          <a:p>
            <a:pPr indent="-228600" lvl="0" marL="457200" rtl="0" algn="l">
              <a:lnSpc>
                <a:spcPct val="115000"/>
              </a:lnSpc>
              <a:spcBef>
                <a:spcPts val="0"/>
              </a:spcBef>
              <a:spcAft>
                <a:spcPts val="0"/>
              </a:spcAft>
              <a:buSzPct val="100000"/>
              <a:buNone/>
            </a:pPr>
            <a:r>
              <a:t/>
            </a:r>
            <a:endParaRPr>
              <a:latin typeface="Georgia"/>
              <a:ea typeface="Georgia"/>
              <a:cs typeface="Georgia"/>
              <a:sym typeface="Georgia"/>
            </a:endParaRPr>
          </a:p>
          <a:p>
            <a:pPr indent="-228600" lvl="0" marL="457200" rtl="0" algn="l">
              <a:lnSpc>
                <a:spcPct val="115000"/>
              </a:lnSpc>
              <a:spcBef>
                <a:spcPts val="0"/>
              </a:spcBef>
              <a:spcAft>
                <a:spcPts val="0"/>
              </a:spcAft>
              <a:buSzPct val="100000"/>
              <a:buNone/>
            </a:pPr>
            <a:r>
              <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Analysis- Correlation Heat map</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SzPct val="111111"/>
              <a:buNone/>
            </a:pPr>
            <a:r>
              <a:t/>
            </a:r>
            <a:endParaRPr/>
          </a:p>
        </p:txBody>
      </p:sp>
      <p:sp>
        <p:nvSpPr>
          <p:cNvPr id="123" name="Google Shape;123;p23"/>
          <p:cNvSpPr txBox="1"/>
          <p:nvPr>
            <p:ph idx="1" type="body"/>
          </p:nvPr>
        </p:nvSpPr>
        <p:spPr>
          <a:xfrm>
            <a:off x="0" y="1152475"/>
            <a:ext cx="4350000" cy="3990900"/>
          </a:xfrm>
          <a:prstGeom prst="rect">
            <a:avLst/>
          </a:prstGeom>
          <a:noFill/>
          <a:ln>
            <a:noFill/>
          </a:ln>
        </p:spPr>
        <p:txBody>
          <a:bodyPr anchorCtr="0" anchor="t" bIns="91425" lIns="91425" spcFirstLastPara="1" rIns="91425" wrap="square" tIns="91425">
            <a:normAutofit fontScale="25000" lnSpcReduction="10000"/>
          </a:bodyPr>
          <a:lstStyle/>
          <a:p>
            <a:pPr indent="-282697" lvl="0" marL="457200" rtl="0" algn="l">
              <a:lnSpc>
                <a:spcPct val="200000"/>
              </a:lnSpc>
              <a:spcBef>
                <a:spcPts val="0"/>
              </a:spcBef>
              <a:spcAft>
                <a:spcPts val="0"/>
              </a:spcAft>
              <a:buSzPct val="100000"/>
              <a:buFont typeface="Arial"/>
              <a:buChar char="•"/>
            </a:pPr>
            <a:r>
              <a:rPr lang="en-US" sz="3407">
                <a:latin typeface="Georgia"/>
                <a:ea typeface="Georgia"/>
                <a:cs typeface="Georgia"/>
                <a:sym typeface="Georgia"/>
              </a:rPr>
              <a:t>Chroma features strongly correlate with spectral centroids and MFCCs (Mel-Frequency Cepstrum Coefficients). This redundancy suggests we could drop chroma mean without significant loss.</a:t>
            </a:r>
            <a:endParaRPr sz="3407">
              <a:latin typeface="Georgia"/>
              <a:ea typeface="Georgia"/>
              <a:cs typeface="Georgia"/>
              <a:sym typeface="Georgia"/>
            </a:endParaRPr>
          </a:p>
          <a:p>
            <a:pPr indent="-282697" lvl="0" marL="457200" rtl="0" algn="l">
              <a:lnSpc>
                <a:spcPct val="200000"/>
              </a:lnSpc>
              <a:spcBef>
                <a:spcPts val="0"/>
              </a:spcBef>
              <a:spcAft>
                <a:spcPts val="0"/>
              </a:spcAft>
              <a:buSzPct val="100000"/>
              <a:buFont typeface="Arial"/>
              <a:buChar char="•"/>
            </a:pPr>
            <a:r>
              <a:rPr lang="en-US" sz="3407">
                <a:latin typeface="Georgia"/>
                <a:ea typeface="Georgia"/>
                <a:cs typeface="Georgia"/>
                <a:sym typeface="Georgia"/>
              </a:rPr>
              <a:t>Negative bandwidth variance vs rolloff correlation fits theory - increased variability in bandwidth aligns with less consistent high frequencies.</a:t>
            </a:r>
            <a:endParaRPr sz="3407">
              <a:latin typeface="Georgia"/>
              <a:ea typeface="Georgia"/>
              <a:cs typeface="Georgia"/>
              <a:sym typeface="Georgia"/>
            </a:endParaRPr>
          </a:p>
          <a:p>
            <a:pPr indent="-282697" lvl="0" marL="457200" rtl="0" algn="l">
              <a:lnSpc>
                <a:spcPct val="200000"/>
              </a:lnSpc>
              <a:spcBef>
                <a:spcPts val="0"/>
              </a:spcBef>
              <a:spcAft>
                <a:spcPts val="0"/>
              </a:spcAft>
              <a:buSzPct val="100000"/>
              <a:buFont typeface="Arial"/>
              <a:buChar char="•"/>
            </a:pPr>
            <a:r>
              <a:rPr lang="en-US" sz="3407">
                <a:latin typeface="Georgia"/>
                <a:ea typeface="Georgia"/>
                <a:cs typeface="Georgia"/>
                <a:sym typeface="Georgia"/>
              </a:rPr>
              <a:t>Surprised rms mean and variance aren’t more related. Overall loudness doesn’t directly link with loudness changes.</a:t>
            </a:r>
            <a:endParaRPr sz="3407">
              <a:latin typeface="Georgia"/>
              <a:ea typeface="Georgia"/>
              <a:cs typeface="Georgia"/>
              <a:sym typeface="Georgia"/>
            </a:endParaRPr>
          </a:p>
          <a:p>
            <a:pPr indent="-282697" lvl="0" marL="457200" rtl="0" algn="l">
              <a:lnSpc>
                <a:spcPct val="200000"/>
              </a:lnSpc>
              <a:spcBef>
                <a:spcPts val="0"/>
              </a:spcBef>
              <a:spcAft>
                <a:spcPts val="0"/>
              </a:spcAft>
              <a:buSzPct val="100000"/>
              <a:buFont typeface="Arial"/>
              <a:buChar char="•"/>
            </a:pPr>
            <a:r>
              <a:rPr lang="en-US" sz="3407">
                <a:latin typeface="Georgia"/>
                <a:ea typeface="Georgia"/>
                <a:cs typeface="Georgia"/>
                <a:sym typeface="Georgia"/>
              </a:rPr>
              <a:t>MFCC features 15-17 have very low correlation, meaning they uniquely capture timbre qualities missed by other descriptors.</a:t>
            </a:r>
            <a:endParaRPr sz="3407">
              <a:latin typeface="Georgia"/>
              <a:ea typeface="Georgia"/>
              <a:cs typeface="Georgia"/>
              <a:sym typeface="Georgia"/>
            </a:endParaRPr>
          </a:p>
          <a:p>
            <a:pPr indent="-282697" lvl="0" marL="457200" rtl="0" algn="l">
              <a:lnSpc>
                <a:spcPct val="200000"/>
              </a:lnSpc>
              <a:spcBef>
                <a:spcPts val="0"/>
              </a:spcBef>
              <a:spcAft>
                <a:spcPts val="0"/>
              </a:spcAft>
              <a:buSzPct val="100000"/>
              <a:buFont typeface="Arial"/>
              <a:buChar char="•"/>
            </a:pPr>
            <a:r>
              <a:rPr lang="en-US" sz="3407">
                <a:latin typeface="Georgia"/>
                <a:ea typeface="Georgia"/>
                <a:cs typeface="Georgia"/>
                <a:sym typeface="Georgia"/>
              </a:rPr>
              <a:t>Could cluster features by correlation and select representatives from each cluster to minimize redundancy.</a:t>
            </a:r>
            <a:endParaRPr sz="3407">
              <a:latin typeface="Georgia"/>
              <a:ea typeface="Georgia"/>
              <a:cs typeface="Georgia"/>
              <a:sym typeface="Georgia"/>
            </a:endParaRPr>
          </a:p>
          <a:p>
            <a:pPr indent="-282697" lvl="0" marL="457200" rtl="0" algn="l">
              <a:lnSpc>
                <a:spcPct val="200000"/>
              </a:lnSpc>
              <a:spcBef>
                <a:spcPts val="0"/>
              </a:spcBef>
              <a:spcAft>
                <a:spcPts val="0"/>
              </a:spcAft>
              <a:buSzPct val="100000"/>
              <a:buFont typeface="Georgia"/>
              <a:buChar char="•"/>
            </a:pPr>
            <a:r>
              <a:rPr lang="en-US" sz="3407">
                <a:latin typeface="Georgia"/>
                <a:ea typeface="Georgia"/>
                <a:cs typeface="Georgia"/>
                <a:sym typeface="Georgia"/>
              </a:rPr>
              <a:t>We’re presenting lower </a:t>
            </a:r>
            <a:r>
              <a:rPr lang="en-US" sz="3407">
                <a:latin typeface="Georgia"/>
                <a:ea typeface="Georgia"/>
                <a:cs typeface="Georgia"/>
                <a:sym typeface="Georgia"/>
              </a:rPr>
              <a:t>triangle</a:t>
            </a:r>
            <a:r>
              <a:rPr lang="en-US" sz="3407">
                <a:latin typeface="Georgia"/>
                <a:ea typeface="Georgia"/>
                <a:cs typeface="Georgia"/>
                <a:sym typeface="Georgia"/>
              </a:rPr>
              <a:t> because it’s the replica of the upper </a:t>
            </a:r>
            <a:r>
              <a:rPr lang="en-US" sz="3407">
                <a:latin typeface="Georgia"/>
                <a:ea typeface="Georgia"/>
                <a:cs typeface="Georgia"/>
                <a:sym typeface="Georgia"/>
              </a:rPr>
              <a:t>triangle. </a:t>
            </a:r>
            <a:endParaRPr sz="3407">
              <a:latin typeface="Georgia"/>
              <a:ea typeface="Georgia"/>
              <a:cs typeface="Georgia"/>
              <a:sym typeface="Georgia"/>
            </a:endParaRPr>
          </a:p>
          <a:p>
            <a:pPr indent="0" lvl="0" marL="0" rtl="0" algn="l">
              <a:lnSpc>
                <a:spcPct val="200000"/>
              </a:lnSpc>
              <a:spcBef>
                <a:spcPts val="0"/>
              </a:spcBef>
              <a:spcAft>
                <a:spcPts val="0"/>
              </a:spcAft>
              <a:buNone/>
            </a:pPr>
            <a:r>
              <a:rPr lang="en-US" sz="3407">
                <a:latin typeface="Georgia"/>
                <a:ea typeface="Georgia"/>
                <a:cs typeface="Georgia"/>
                <a:sym typeface="Georgia"/>
              </a:rPr>
              <a:t>     Means Heatmap shows clear separation ability for some genres, ambiguity for others based on audio features.</a:t>
            </a:r>
            <a:endParaRPr sz="3407">
              <a:latin typeface="Georgia"/>
              <a:ea typeface="Georgia"/>
              <a:cs typeface="Georgia"/>
              <a:sym typeface="Georgia"/>
            </a:endParaRPr>
          </a:p>
          <a:p>
            <a:pPr indent="0" lvl="0" marL="0" rtl="0" algn="l">
              <a:lnSpc>
                <a:spcPct val="200000"/>
              </a:lnSpc>
              <a:spcBef>
                <a:spcPts val="0"/>
              </a:spcBef>
              <a:spcAft>
                <a:spcPts val="0"/>
              </a:spcAft>
              <a:buNone/>
            </a:pPr>
            <a:br>
              <a:rPr lang="en-US">
                <a:latin typeface="Georgia"/>
                <a:ea typeface="Georgia"/>
                <a:cs typeface="Georgia"/>
                <a:sym typeface="Georgia"/>
              </a:rPr>
            </a:br>
            <a:endParaRPr/>
          </a:p>
        </p:txBody>
      </p:sp>
      <p:pic>
        <p:nvPicPr>
          <p:cNvPr id="124" name="Google Shape;124;p23"/>
          <p:cNvPicPr preferRelativeResize="0"/>
          <p:nvPr/>
        </p:nvPicPr>
        <p:blipFill>
          <a:blip r:embed="rId3">
            <a:alphaModFix/>
          </a:blip>
          <a:stretch>
            <a:fillRect/>
          </a:stretch>
        </p:blipFill>
        <p:spPr>
          <a:xfrm>
            <a:off x="4349925" y="442425"/>
            <a:ext cx="4762199" cy="4392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Analysis - Tempo Box Plot</a:t>
            </a:r>
            <a:endParaRPr/>
          </a:p>
        </p:txBody>
      </p:sp>
      <p:sp>
        <p:nvSpPr>
          <p:cNvPr id="130" name="Google Shape;13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US">
                <a:latin typeface="Georgia"/>
                <a:ea typeface="Georgia"/>
                <a:cs typeface="Georgia"/>
                <a:sym typeface="Georgia"/>
              </a:rPr>
              <a:t>This is beats per min </a:t>
            </a:r>
            <a:endParaRPr>
              <a:latin typeface="Georgia"/>
              <a:ea typeface="Georgia"/>
              <a:cs typeface="Georgia"/>
              <a:sym typeface="Georgia"/>
            </a:endParaRPr>
          </a:p>
          <a:p>
            <a:pPr indent="0" lvl="0" marL="457200" rtl="0" algn="l">
              <a:lnSpc>
                <a:spcPct val="200000"/>
              </a:lnSpc>
              <a:spcBef>
                <a:spcPts val="0"/>
              </a:spcBef>
              <a:spcAft>
                <a:spcPts val="0"/>
              </a:spcAft>
              <a:buNone/>
            </a:pPr>
            <a:r>
              <a:rPr lang="en-US">
                <a:latin typeface="Georgia"/>
                <a:ea typeface="Georgia"/>
                <a:cs typeface="Georgia"/>
                <a:sym typeface="Georgia"/>
              </a:rPr>
              <a:t>for every genre. </a:t>
            </a:r>
            <a:endParaRPr>
              <a:latin typeface="Georgia"/>
              <a:ea typeface="Georgia"/>
              <a:cs typeface="Georgia"/>
              <a:sym typeface="Georgia"/>
            </a:endParaRPr>
          </a:p>
          <a:p>
            <a:pPr indent="0" lvl="0" marL="457200" rtl="0" algn="l">
              <a:lnSpc>
                <a:spcPct val="200000"/>
              </a:lnSpc>
              <a:spcBef>
                <a:spcPts val="0"/>
              </a:spcBef>
              <a:spcAft>
                <a:spcPts val="0"/>
              </a:spcAft>
              <a:buNone/>
            </a:pPr>
            <a:r>
              <a:t/>
            </a:r>
            <a:endParaRPr>
              <a:latin typeface="Georgia"/>
              <a:ea typeface="Georgia"/>
              <a:cs typeface="Georgia"/>
              <a:sym typeface="Georgia"/>
            </a:endParaRPr>
          </a:p>
          <a:p>
            <a:pPr indent="0" lvl="0" marL="0" rtl="0" algn="l">
              <a:lnSpc>
                <a:spcPct val="200000"/>
              </a:lnSpc>
              <a:spcBef>
                <a:spcPts val="0"/>
              </a:spcBef>
              <a:spcAft>
                <a:spcPts val="0"/>
              </a:spcAft>
              <a:buNone/>
            </a:pPr>
            <a:r>
              <a:rPr lang="en-US">
                <a:latin typeface="Georgia"/>
                <a:ea typeface="Georgia"/>
                <a:cs typeface="Georgia"/>
                <a:sym typeface="Georgia"/>
              </a:rPr>
              <a:t>       </a:t>
            </a:r>
            <a:endParaRPr>
              <a:latin typeface="Georgia"/>
              <a:ea typeface="Georgia"/>
              <a:cs typeface="Georgia"/>
              <a:sym typeface="Georgia"/>
            </a:endParaRPr>
          </a:p>
        </p:txBody>
      </p:sp>
      <p:pic>
        <p:nvPicPr>
          <p:cNvPr id="131" name="Google Shape;131;p24"/>
          <p:cNvPicPr preferRelativeResize="0"/>
          <p:nvPr/>
        </p:nvPicPr>
        <p:blipFill>
          <a:blip r:embed="rId3">
            <a:alphaModFix/>
          </a:blip>
          <a:stretch>
            <a:fillRect/>
          </a:stretch>
        </p:blipFill>
        <p:spPr>
          <a:xfrm>
            <a:off x="3132649" y="1064925"/>
            <a:ext cx="5896977" cy="358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Creating Baseline Model:</a:t>
            </a:r>
            <a:endParaRPr/>
          </a:p>
        </p:txBody>
      </p:sp>
      <p:sp>
        <p:nvSpPr>
          <p:cNvPr id="137" name="Google Shape;13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We import libraries as a primary step</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Loading “Datasets” to model - Train and Test</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Resizing and Normalizing all sound data.</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Then we prepare “Data Loaders” to train the model</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We used cross gradient boost classifier with epochs=1000 and learning rate=0.05</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Train and Test:</a:t>
            </a:r>
            <a:endParaRPr/>
          </a:p>
        </p:txBody>
      </p:sp>
      <p:sp>
        <p:nvSpPr>
          <p:cNvPr id="143" name="Google Shape;14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We have a Train Dataset of 8000 and Test dataset of 2000</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Finally, training of model comes to play.</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We run our model through 1000 epochs </a:t>
            </a:r>
            <a:endParaRPr>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a:latin typeface="Georgia"/>
                <a:ea typeface="Georgia"/>
                <a:cs typeface="Georgia"/>
                <a:sym typeface="Georgia"/>
              </a:rPr>
              <a:t>Then we use our Test data set to predict and confirm the model </a:t>
            </a:r>
            <a:endParaRPr>
              <a:latin typeface="Georgia"/>
              <a:ea typeface="Georgia"/>
              <a:cs typeface="Georgia"/>
              <a:sym typeface="Georgia"/>
            </a:endParaRPr>
          </a:p>
          <a:p>
            <a:pPr indent="-342900" lvl="0" marL="457200" rtl="0" algn="l">
              <a:lnSpc>
                <a:spcPct val="200000"/>
              </a:lnSpc>
              <a:spcBef>
                <a:spcPts val="0"/>
              </a:spcBef>
              <a:spcAft>
                <a:spcPts val="0"/>
              </a:spcAft>
              <a:buSzPts val="1800"/>
              <a:buFont typeface="Georgia"/>
              <a:buChar char="●"/>
            </a:pPr>
            <a:r>
              <a:rPr lang="en-US">
                <a:latin typeface="Georgia"/>
                <a:ea typeface="Georgia"/>
                <a:cs typeface="Georgia"/>
                <a:sym typeface="Georgia"/>
              </a:rPr>
              <a:t>We have used a Validation Dataset to show the final result</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Performance Metrics</a:t>
            </a:r>
            <a:endParaRPr/>
          </a:p>
        </p:txBody>
      </p:sp>
      <p:sp>
        <p:nvSpPr>
          <p:cNvPr id="149" name="Google Shape;149;p27"/>
          <p:cNvSpPr txBox="1"/>
          <p:nvPr/>
        </p:nvSpPr>
        <p:spPr>
          <a:xfrm>
            <a:off x="1012575" y="1863750"/>
            <a:ext cx="3072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D5A6BD"/>
              </a:solidFill>
              <a:latin typeface="Oswald"/>
              <a:ea typeface="Oswald"/>
              <a:cs typeface="Oswald"/>
              <a:sym typeface="Oswald"/>
            </a:endParaRPr>
          </a:p>
        </p:txBody>
      </p:sp>
      <p:pic>
        <p:nvPicPr>
          <p:cNvPr id="150" name="Google Shape;150;p27"/>
          <p:cNvPicPr preferRelativeResize="0"/>
          <p:nvPr/>
        </p:nvPicPr>
        <p:blipFill rotWithShape="1">
          <a:blip r:embed="rId3">
            <a:alphaModFix/>
          </a:blip>
          <a:srcRect b="0" l="0" r="0" t="0"/>
          <a:stretch/>
        </p:blipFill>
        <p:spPr>
          <a:xfrm>
            <a:off x="1387736" y="1017725"/>
            <a:ext cx="6852622" cy="38770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Performance Metrics</a:t>
            </a:r>
            <a:endParaRPr/>
          </a:p>
        </p:txBody>
      </p:sp>
      <p:sp>
        <p:nvSpPr>
          <p:cNvPr id="156" name="Google Shape;15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We define Accuracy using different models</a:t>
            </a:r>
            <a:endParaRPr b="1" sz="1900">
              <a:latin typeface="Lora"/>
              <a:ea typeface="Lora"/>
              <a:cs typeface="Lora"/>
              <a:sym typeface="Lora"/>
            </a:endParaRPr>
          </a:p>
        </p:txBody>
      </p:sp>
      <p:sp>
        <p:nvSpPr>
          <p:cNvPr id="157" name="Google Shape;157;p28"/>
          <p:cNvSpPr/>
          <p:nvPr/>
        </p:nvSpPr>
        <p:spPr>
          <a:xfrm>
            <a:off x="1376757" y="2323855"/>
            <a:ext cx="2803800" cy="1387532"/>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p:txBody>
      </p:sp>
      <p:sp>
        <p:nvSpPr>
          <p:cNvPr id="158" name="Google Shape;158;p28"/>
          <p:cNvSpPr txBox="1"/>
          <p:nvPr/>
        </p:nvSpPr>
        <p:spPr>
          <a:xfrm>
            <a:off x="1311507" y="2492155"/>
            <a:ext cx="2934300" cy="1569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verage"/>
                <a:ea typeface="Average"/>
                <a:cs typeface="Average"/>
                <a:sym typeface="Average"/>
              </a:rPr>
              <a:t>K</a:t>
            </a:r>
            <a:r>
              <a:rPr b="1" lang="en-US" sz="1800">
                <a:latin typeface="Average"/>
                <a:ea typeface="Average"/>
                <a:cs typeface="Average"/>
                <a:sym typeface="Average"/>
              </a:rPr>
              <a:t>NN</a:t>
            </a:r>
            <a:r>
              <a:rPr b="1" i="0" lang="en-US" sz="1800" u="none" cap="none" strike="noStrike">
                <a:solidFill>
                  <a:srgbClr val="000000"/>
                </a:solidFill>
                <a:latin typeface="Average"/>
                <a:ea typeface="Average"/>
                <a:cs typeface="Average"/>
                <a:sym typeface="Average"/>
              </a:rPr>
              <a:t>:</a:t>
            </a:r>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verage"/>
                <a:ea typeface="Average"/>
                <a:cs typeface="Average"/>
                <a:sym typeface="Average"/>
              </a:rPr>
              <a:t>Accuracy :  0.822</a:t>
            </a:r>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p:txBody>
      </p:sp>
      <p:sp>
        <p:nvSpPr>
          <p:cNvPr id="159" name="Google Shape;159;p28"/>
          <p:cNvSpPr/>
          <p:nvPr/>
        </p:nvSpPr>
        <p:spPr>
          <a:xfrm>
            <a:off x="4637250" y="2323854"/>
            <a:ext cx="2803800" cy="1387533"/>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Average"/>
              <a:ea typeface="Average"/>
              <a:cs typeface="Average"/>
              <a:sym typeface="Average"/>
            </a:endParaRPr>
          </a:p>
        </p:txBody>
      </p:sp>
      <p:sp>
        <p:nvSpPr>
          <p:cNvPr id="160" name="Google Shape;160;p28"/>
          <p:cNvSpPr txBox="1"/>
          <p:nvPr/>
        </p:nvSpPr>
        <p:spPr>
          <a:xfrm>
            <a:off x="4572000" y="2492155"/>
            <a:ext cx="2934300" cy="1015632"/>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verage"/>
                <a:ea typeface="Average"/>
                <a:cs typeface="Average"/>
                <a:sym typeface="Average"/>
              </a:rPr>
              <a:t>XGBoost:</a:t>
            </a:r>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verage"/>
                <a:ea typeface="Average"/>
                <a:cs typeface="Average"/>
                <a:sym typeface="Average"/>
              </a:rPr>
              <a:t>Accuracy : 0.918</a:t>
            </a:r>
            <a:endParaRPr b="1" i="0" sz="1800" u="none" cap="none" strike="noStrike">
              <a:solidFill>
                <a:srgbClr val="000000"/>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64" name="Shape 164"/>
        <p:cNvGrpSpPr/>
        <p:nvPr/>
      </p:nvGrpSpPr>
      <p:grpSpPr>
        <a:xfrm>
          <a:off x="0" y="0"/>
          <a:ext cx="0" cy="0"/>
          <a:chOff x="0" y="0"/>
          <a:chExt cx="0" cy="0"/>
        </a:xfrm>
      </p:grpSpPr>
      <p:sp>
        <p:nvSpPr>
          <p:cNvPr id="165" name="Google Shape;16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US" sz="6000">
                <a:solidFill>
                  <a:srgbClr val="FFFFFF"/>
                </a:solidFill>
                <a:latin typeface="Lobster"/>
                <a:ea typeface="Lobster"/>
                <a:cs typeface="Lobster"/>
                <a:sym typeface="Lobster"/>
              </a:rPr>
              <a:t>Thank you !!</a:t>
            </a:r>
            <a:endParaRPr sz="6000">
              <a:solidFill>
                <a:srgbClr val="FFFFFF"/>
              </a:solidFill>
              <a:latin typeface="Lobster"/>
              <a:ea typeface="Lobster"/>
              <a:cs typeface="Lobster"/>
              <a:sym typeface="Lobster"/>
            </a:endParaRPr>
          </a:p>
          <a:p>
            <a:pPr indent="0" lvl="0" marL="0" rtl="0" algn="ctr">
              <a:lnSpc>
                <a:spcPct val="115000"/>
              </a:lnSpc>
              <a:spcBef>
                <a:spcPts val="1200"/>
              </a:spcBef>
              <a:spcAft>
                <a:spcPts val="0"/>
              </a:spcAft>
              <a:buSzPts val="1800"/>
              <a:buNone/>
            </a:pPr>
            <a:r>
              <a:rPr lang="en-US" sz="4800">
                <a:solidFill>
                  <a:srgbClr val="9FC5E8"/>
                </a:solidFill>
                <a:latin typeface="Lobster"/>
                <a:ea typeface="Lobster"/>
                <a:cs typeface="Lobster"/>
                <a:sym typeface="Lobster"/>
              </a:rPr>
              <a:t>We are Open to Questions….</a:t>
            </a:r>
            <a:endParaRPr sz="4800">
              <a:solidFill>
                <a:srgbClr val="9FC5E8"/>
              </a:solidFill>
              <a:latin typeface="Lobster"/>
              <a:ea typeface="Lobster"/>
              <a:cs typeface="Lobster"/>
              <a:sym typeface="Lobster"/>
            </a:endParaRPr>
          </a:p>
          <a:p>
            <a:pPr indent="0" lvl="0" marL="0" rtl="0" algn="ctr">
              <a:lnSpc>
                <a:spcPct val="115000"/>
              </a:lnSpc>
              <a:spcBef>
                <a:spcPts val="1200"/>
              </a:spcBef>
              <a:spcAft>
                <a:spcPts val="1200"/>
              </a:spcAft>
              <a:buSzPts val="1800"/>
              <a:buNone/>
            </a:pPr>
            <a:r>
              <a:t/>
            </a:r>
            <a:endParaRPr sz="4800">
              <a:solidFill>
                <a:srgbClr val="FFFFFF"/>
              </a:solidFill>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Dataset:</a:t>
            </a:r>
            <a:endParaRPr/>
          </a:p>
        </p:txBody>
      </p:sp>
      <p:sp>
        <p:nvSpPr>
          <p:cNvPr id="68" name="Google Shape;6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257175" lvl="0" marL="285750" rtl="0" algn="l">
              <a:lnSpc>
                <a:spcPct val="100000"/>
              </a:lnSpc>
              <a:spcBef>
                <a:spcPts val="0"/>
              </a:spcBef>
              <a:spcAft>
                <a:spcPts val="0"/>
              </a:spcAft>
              <a:buClr>
                <a:srgbClr val="FFFFFF"/>
              </a:buClr>
              <a:buSzPct val="100000"/>
              <a:buFont typeface="Georgia"/>
              <a:buChar char="•"/>
            </a:pPr>
            <a:r>
              <a:rPr lang="en-US" sz="2000">
                <a:solidFill>
                  <a:srgbClr val="FFFFFF"/>
                </a:solidFill>
                <a:latin typeface="Georgia"/>
                <a:ea typeface="Georgia"/>
                <a:cs typeface="Georgia"/>
                <a:sym typeface="Georgia"/>
              </a:rPr>
              <a:t>The dataset has</a:t>
            </a:r>
            <a:r>
              <a:rPr lang="en-US" sz="2000">
                <a:solidFill>
                  <a:srgbClr val="FFFFFF"/>
                </a:solidFill>
                <a:latin typeface="Georgia"/>
                <a:ea typeface="Georgia"/>
                <a:cs typeface="Georgia"/>
                <a:sym typeface="Georgia"/>
              </a:rPr>
              <a:t> ten classes Pop, Metal, Disco, Blues, Reggae, Classical, Rock, Hiphop, Country, Jazz</a:t>
            </a:r>
            <a:endParaRPr sz="2000">
              <a:solidFill>
                <a:srgbClr val="FFFFFF"/>
              </a:solidFill>
              <a:latin typeface="Georgia"/>
              <a:ea typeface="Georgia"/>
              <a:cs typeface="Georgia"/>
              <a:sym typeface="Georgia"/>
            </a:endParaRPr>
          </a:p>
          <a:p>
            <a:pPr indent="0" lvl="0" marL="0" rtl="0" algn="l">
              <a:lnSpc>
                <a:spcPct val="100000"/>
              </a:lnSpc>
              <a:spcBef>
                <a:spcPts val="0"/>
              </a:spcBef>
              <a:spcAft>
                <a:spcPts val="0"/>
              </a:spcAft>
              <a:buNone/>
            </a:pPr>
            <a:r>
              <a:t/>
            </a:r>
            <a:endParaRPr sz="2000">
              <a:solidFill>
                <a:srgbClr val="FFFFFF"/>
              </a:solidFill>
              <a:latin typeface="Georgia"/>
              <a:ea typeface="Georgia"/>
              <a:cs typeface="Georgia"/>
              <a:sym typeface="Georgia"/>
            </a:endParaRPr>
          </a:p>
          <a:p>
            <a:pPr indent="-257175" lvl="0" marL="285750" rtl="0" algn="l">
              <a:lnSpc>
                <a:spcPct val="100000"/>
              </a:lnSpc>
              <a:spcBef>
                <a:spcPts val="1000"/>
              </a:spcBef>
              <a:spcAft>
                <a:spcPts val="0"/>
              </a:spcAft>
              <a:buClr>
                <a:srgbClr val="FFFFFF"/>
              </a:buClr>
              <a:buSzPct val="100000"/>
              <a:buFont typeface="Georgia"/>
              <a:buChar char="•"/>
            </a:pPr>
            <a:r>
              <a:rPr lang="en-US" sz="2000">
                <a:solidFill>
                  <a:srgbClr val="FFFFFF"/>
                </a:solidFill>
                <a:latin typeface="Georgia"/>
                <a:ea typeface="Georgia"/>
                <a:cs typeface="Georgia"/>
                <a:sym typeface="Georgia"/>
              </a:rPr>
              <a:t>Each data set has 59 features</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None/>
            </a:pPr>
            <a:r>
              <a:t/>
            </a:r>
            <a:endParaRPr sz="2000">
              <a:solidFill>
                <a:srgbClr val="FFFFFF"/>
              </a:solidFill>
              <a:latin typeface="Georgia"/>
              <a:ea typeface="Georgia"/>
              <a:cs typeface="Georgia"/>
              <a:sym typeface="Georgia"/>
            </a:endParaRPr>
          </a:p>
          <a:p>
            <a:pPr indent="-257175" lvl="0" marL="285750" rtl="0" algn="l">
              <a:lnSpc>
                <a:spcPct val="100000"/>
              </a:lnSpc>
              <a:spcBef>
                <a:spcPts val="1000"/>
              </a:spcBef>
              <a:spcAft>
                <a:spcPts val="0"/>
              </a:spcAft>
              <a:buClr>
                <a:srgbClr val="FFFFFF"/>
              </a:buClr>
              <a:buSzPct val="100000"/>
              <a:buFont typeface="Georgia"/>
              <a:buChar char="•"/>
            </a:pPr>
            <a:r>
              <a:rPr lang="en-US" sz="2000">
                <a:solidFill>
                  <a:srgbClr val="FFFFFF"/>
                </a:solidFill>
                <a:latin typeface="Georgia"/>
                <a:ea typeface="Georgia"/>
                <a:cs typeface="Georgia"/>
                <a:sym typeface="Georgia"/>
              </a:rPr>
              <a:t>Train- 8000, Test- 2000</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SzPct val="90000"/>
              <a:buNone/>
            </a:pPr>
            <a:r>
              <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SzPct val="90000"/>
              <a:buNone/>
            </a:pPr>
            <a:r>
              <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SzPct val="90000"/>
              <a:buNone/>
            </a:pPr>
            <a:r>
              <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SzPct val="90000"/>
              <a:buNone/>
            </a:pPr>
            <a:r>
              <a:t/>
            </a:r>
            <a:endParaRPr sz="2000">
              <a:solidFill>
                <a:srgbClr val="FFFFFF"/>
              </a:solidFill>
              <a:latin typeface="Georgia"/>
              <a:ea typeface="Georgia"/>
              <a:cs typeface="Georgia"/>
              <a:sym typeface="Georgia"/>
            </a:endParaRPr>
          </a:p>
          <a:p>
            <a:pPr indent="0" lvl="0" marL="0" rtl="0" algn="l">
              <a:lnSpc>
                <a:spcPct val="100000"/>
              </a:lnSpc>
              <a:spcBef>
                <a:spcPts val="1000"/>
              </a:spcBef>
              <a:spcAft>
                <a:spcPts val="0"/>
              </a:spcAft>
              <a:buSzPct val="90000"/>
              <a:buNone/>
            </a:pPr>
            <a:r>
              <a:t/>
            </a:r>
            <a:endParaRPr sz="20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Librosa library: The Mother of audio files</a:t>
            </a:r>
            <a:endParaRPr/>
          </a:p>
        </p:txBody>
      </p:sp>
      <p:sp>
        <p:nvSpPr>
          <p:cNvPr id="74" name="Google Shape;74;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US" sz="1800">
                <a:solidFill>
                  <a:schemeClr val="dk1"/>
                </a:solidFill>
                <a:latin typeface="Georgia"/>
                <a:ea typeface="Georgia"/>
                <a:cs typeface="Georgia"/>
                <a:sym typeface="Georgia"/>
              </a:rPr>
              <a:t>Librosa.display.waveshow</a:t>
            </a:r>
            <a:endParaRPr sz="1800">
              <a:solidFill>
                <a:schemeClr val="dk1"/>
              </a:solidFill>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sz="1800">
                <a:solidFill>
                  <a:schemeClr val="dk1"/>
                </a:solidFill>
                <a:latin typeface="Georgia"/>
                <a:ea typeface="Georgia"/>
                <a:cs typeface="Georgia"/>
                <a:sym typeface="Georgia"/>
              </a:rPr>
              <a:t>Librosa.amplitude_to_db</a:t>
            </a:r>
            <a:endParaRPr sz="1800">
              <a:solidFill>
                <a:schemeClr val="dk1"/>
              </a:solidFill>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sz="1800">
                <a:solidFill>
                  <a:schemeClr val="dk1"/>
                </a:solidFill>
                <a:latin typeface="Georgia"/>
                <a:ea typeface="Georgia"/>
                <a:cs typeface="Georgia"/>
                <a:sym typeface="Georgia"/>
              </a:rPr>
              <a:t>Librosa.display.spectshow</a:t>
            </a:r>
            <a:endParaRPr sz="1800">
              <a:solidFill>
                <a:schemeClr val="dk1"/>
              </a:solidFill>
              <a:latin typeface="Georgia"/>
              <a:ea typeface="Georgia"/>
              <a:cs typeface="Georgia"/>
              <a:sym typeface="Georgia"/>
            </a:endParaRPr>
          </a:p>
          <a:p>
            <a:pPr indent="-342900" lvl="0" marL="457200" rtl="0" algn="l">
              <a:lnSpc>
                <a:spcPct val="200000"/>
              </a:lnSpc>
              <a:spcBef>
                <a:spcPts val="0"/>
              </a:spcBef>
              <a:spcAft>
                <a:spcPts val="0"/>
              </a:spcAft>
              <a:buSzPts val="1800"/>
              <a:buChar char="●"/>
            </a:pPr>
            <a:r>
              <a:rPr lang="en-US" sz="1800">
                <a:solidFill>
                  <a:schemeClr val="dk1"/>
                </a:solidFill>
                <a:latin typeface="Georgia"/>
                <a:ea typeface="Georgia"/>
                <a:cs typeface="Georgia"/>
                <a:sym typeface="Georgia"/>
              </a:rPr>
              <a:t>Librosa.effects.hpss</a:t>
            </a:r>
            <a:endParaRPr sz="1800">
              <a:solidFill>
                <a:schemeClr val="dk1"/>
              </a:solidFill>
              <a:latin typeface="Georgia"/>
              <a:ea typeface="Georgia"/>
              <a:cs typeface="Georgia"/>
              <a:sym typeface="Georgia"/>
            </a:endParaRPr>
          </a:p>
          <a:p>
            <a:pPr indent="-228600" lvl="0" marL="457200" rtl="0" algn="l">
              <a:lnSpc>
                <a:spcPct val="115000"/>
              </a:lnSpc>
              <a:spcBef>
                <a:spcPts val="0"/>
              </a:spcBef>
              <a:spcAft>
                <a:spcPts val="0"/>
              </a:spcAft>
              <a:buSzPts val="1800"/>
              <a:buNone/>
            </a:pPr>
            <a:r>
              <a:t/>
            </a:r>
            <a:endParaRPr sz="1800">
              <a:solidFill>
                <a:schemeClr val="dk1"/>
              </a:solidFill>
              <a:latin typeface="Georgia"/>
              <a:ea typeface="Georgia"/>
              <a:cs typeface="Georgia"/>
              <a:sym typeface="Georgia"/>
            </a:endParaRPr>
          </a:p>
          <a:p>
            <a:pPr indent="-228600" lvl="0" marL="457200" rtl="0" algn="l">
              <a:lnSpc>
                <a:spcPct val="115000"/>
              </a:lnSpc>
              <a:spcBef>
                <a:spcPts val="0"/>
              </a:spcBef>
              <a:spcAft>
                <a:spcPts val="0"/>
              </a:spcAft>
              <a:buSzPts val="1800"/>
              <a:buNone/>
            </a:pPr>
            <a:r>
              <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Librosa library </a:t>
            </a:r>
            <a:endParaRPr/>
          </a:p>
        </p:txBody>
      </p:sp>
      <p:sp>
        <p:nvSpPr>
          <p:cNvPr id="80" name="Google Shape;8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Librosa is a Python library for analyzing and processing audio files. </a:t>
            </a:r>
            <a:endParaRPr/>
          </a:p>
          <a:p>
            <a:pPr indent="-228600" lvl="0" marL="457200" rtl="0" algn="l">
              <a:lnSpc>
                <a:spcPct val="115000"/>
              </a:lnSpc>
              <a:spcBef>
                <a:spcPts val="0"/>
              </a:spcBef>
              <a:spcAft>
                <a:spcPts val="0"/>
              </a:spcAft>
              <a:buSzPts val="1800"/>
              <a:buNone/>
            </a:pPr>
            <a:r>
              <a:t/>
            </a:r>
            <a:endParaRPr b="0" i="0" u="none" strike="noStrike">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Librosa provides functionalities for tasks such as loading audio files, extracting various features from audio signals, and performing analysis on audio data.</a:t>
            </a:r>
            <a:endParaRPr>
              <a:solidFill>
                <a:srgbClr val="D1D5DB"/>
              </a:solidFill>
              <a:latin typeface="Georgia"/>
              <a:ea typeface="Georgia"/>
              <a:cs typeface="Georgia"/>
              <a:sym typeface="Georgia"/>
            </a:endParaRPr>
          </a:p>
          <a:p>
            <a:pPr indent="-228600" lvl="0" marL="457200" rtl="0" algn="l">
              <a:lnSpc>
                <a:spcPct val="115000"/>
              </a:lnSpc>
              <a:spcBef>
                <a:spcPts val="0"/>
              </a:spcBef>
              <a:spcAft>
                <a:spcPts val="0"/>
              </a:spcAft>
              <a:buSzPts val="1800"/>
              <a:buNone/>
            </a:pPr>
            <a:r>
              <a:t/>
            </a:r>
            <a:endParaRPr b="0" i="0" u="none" strike="noStrike">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Librosa is widely used in the fields of music information retrieval, audio analysis, and machine learning applications related to audio processing. </a:t>
            </a:r>
            <a:endParaRPr/>
          </a:p>
          <a:p>
            <a:pPr indent="-228600" lvl="0" marL="457200" rtl="0" algn="l">
              <a:lnSpc>
                <a:spcPct val="115000"/>
              </a:lnSpc>
              <a:spcBef>
                <a:spcPts val="0"/>
              </a:spcBef>
              <a:spcAft>
                <a:spcPts val="0"/>
              </a:spcAft>
              <a:buSzPts val="1800"/>
              <a:buNone/>
            </a:pPr>
            <a:r>
              <a:t/>
            </a:r>
            <a:endParaRPr b="0" i="0" u="none" strike="noStrike">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It has become a valuable resource for researchers, developers, and practitioners working with audio data in Python.</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u="none" strike="noStrike">
                <a:solidFill>
                  <a:srgbClr val="FFFFFF"/>
                </a:solidFill>
                <a:latin typeface="Arial"/>
                <a:ea typeface="Arial"/>
                <a:cs typeface="Arial"/>
                <a:sym typeface="Arial"/>
              </a:rPr>
              <a:t>librosa.display.waveshow</a:t>
            </a:r>
            <a:endParaRPr/>
          </a:p>
        </p:txBody>
      </p:sp>
      <p:sp>
        <p:nvSpPr>
          <p:cNvPr id="86" name="Google Shape;8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librosa.display.waveshow</a:t>
            </a:r>
            <a:r>
              <a:rPr b="0" i="0" lang="en-US" u="none" strike="noStrike">
                <a:solidFill>
                  <a:srgbClr val="D1D5DB"/>
                </a:solidFill>
                <a:latin typeface="Arial"/>
                <a:ea typeface="Arial"/>
                <a:cs typeface="Arial"/>
                <a:sym typeface="Arial"/>
              </a:rPr>
              <a:t> is used to visualize the waveform of an audio signal. </a:t>
            </a:r>
            <a:endParaRPr/>
          </a:p>
          <a:p>
            <a:pPr indent="-228600" lvl="0" marL="457200" rtl="0" algn="l">
              <a:lnSpc>
                <a:spcPct val="115000"/>
              </a:lnSpc>
              <a:spcBef>
                <a:spcPts val="0"/>
              </a:spcBef>
              <a:spcAft>
                <a:spcPts val="0"/>
              </a:spcAft>
              <a:buSzPts val="1800"/>
              <a:buNone/>
            </a:pPr>
            <a:r>
              <a:t/>
            </a:r>
            <a:endParaRPr>
              <a:solidFill>
                <a:srgbClr val="D1D5DB"/>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Arial"/>
                <a:ea typeface="Arial"/>
                <a:cs typeface="Arial"/>
                <a:sym typeface="Arial"/>
              </a:rPr>
              <a:t>The audio file is loaded using librosa.load(), and the waveform is displayed using the waveshow function from the librosa.display module.</a:t>
            </a:r>
            <a:br>
              <a:rPr lang="en-US"/>
            </a:br>
            <a:endParaRPr/>
          </a:p>
          <a:p>
            <a:pPr indent="0" lvl="0" marL="457200" rtl="0" algn="l">
              <a:lnSpc>
                <a:spcPct val="115000"/>
              </a:lnSpc>
              <a:spcBef>
                <a:spcPts val="0"/>
              </a:spcBef>
              <a:spcAft>
                <a:spcPts val="0"/>
              </a:spcAft>
              <a:buNone/>
            </a:pPr>
            <a:r>
              <a:t/>
            </a:r>
            <a:endParaRPr/>
          </a:p>
        </p:txBody>
      </p:sp>
      <p:pic>
        <p:nvPicPr>
          <p:cNvPr id="87" name="Google Shape;87;p17"/>
          <p:cNvPicPr preferRelativeResize="0"/>
          <p:nvPr/>
        </p:nvPicPr>
        <p:blipFill>
          <a:blip r:embed="rId3">
            <a:alphaModFix/>
          </a:blip>
          <a:stretch>
            <a:fillRect/>
          </a:stretch>
        </p:blipFill>
        <p:spPr>
          <a:xfrm>
            <a:off x="1467438" y="2716750"/>
            <a:ext cx="5812275" cy="2136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u="none" strike="noStrike">
                <a:solidFill>
                  <a:srgbClr val="FFFFFF"/>
                </a:solidFill>
                <a:latin typeface="Arial"/>
                <a:ea typeface="Arial"/>
                <a:cs typeface="Arial"/>
                <a:sym typeface="Arial"/>
              </a:rPr>
              <a:t>librosa.amplitude_to_db</a:t>
            </a:r>
            <a:endParaRPr/>
          </a:p>
        </p:txBody>
      </p:sp>
      <p:sp>
        <p:nvSpPr>
          <p:cNvPr id="93" name="Google Shape;9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is used to convert a magnitude spectrogram to dB (decibels). </a:t>
            </a:r>
            <a:endParaRPr/>
          </a:p>
          <a:p>
            <a:pPr indent="-228600" lvl="0" marL="457200" rtl="0" algn="l">
              <a:lnSpc>
                <a:spcPct val="115000"/>
              </a:lnSpc>
              <a:spcBef>
                <a:spcPts val="0"/>
              </a:spcBef>
              <a:spcAft>
                <a:spcPts val="0"/>
              </a:spcAft>
              <a:buSzPts val="1800"/>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This function is often used to scale and transform the amplitude values of a spectrogram for better visualization and analysis.</a:t>
            </a:r>
            <a:endParaRPr/>
          </a:p>
          <a:p>
            <a:pPr indent="-228600" lvl="0" marL="457200" rtl="0" algn="l">
              <a:lnSpc>
                <a:spcPct val="115000"/>
              </a:lnSpc>
              <a:spcBef>
                <a:spcPts val="0"/>
              </a:spcBef>
              <a:spcAft>
                <a:spcPts val="0"/>
              </a:spcAft>
              <a:buSzPts val="1800"/>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This process is useful for visualizing audio spectrograms in a logarithmic scale, which can highlight details in both low and high amplitude regions.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u="none" strike="noStrike">
                <a:solidFill>
                  <a:srgbClr val="FFFFFF"/>
                </a:solidFill>
                <a:latin typeface="Arial"/>
                <a:ea typeface="Arial"/>
                <a:cs typeface="Arial"/>
                <a:sym typeface="Arial"/>
              </a:rPr>
              <a:t>librosa.display.specshow</a:t>
            </a:r>
            <a:endParaRPr/>
          </a:p>
        </p:txBody>
      </p:sp>
      <p:sp>
        <p:nvSpPr>
          <p:cNvPr id="99" name="Google Shape;9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This function is used to display a spectrogram.</a:t>
            </a:r>
            <a:endParaRPr/>
          </a:p>
          <a:p>
            <a:pPr indent="-228600" lvl="0" marL="457200" rtl="0" algn="l">
              <a:lnSpc>
                <a:spcPct val="115000"/>
              </a:lnSpc>
              <a:spcBef>
                <a:spcPts val="0"/>
              </a:spcBef>
              <a:spcAft>
                <a:spcPts val="0"/>
              </a:spcAft>
              <a:buSzPts val="1800"/>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often used for visualizing the frequency content of audio signals over time, with frequency on the y-axis, time on the x-axis, and color indicating amplitude or power in dB.</a:t>
            </a:r>
            <a:endParaRPr b="0" i="0" u="none" strike="noStrike">
              <a:solidFill>
                <a:srgbClr val="D1D5DB"/>
              </a:solidFill>
              <a:latin typeface="Georgia"/>
              <a:ea typeface="Georgia"/>
              <a:cs typeface="Georgia"/>
              <a:sym typeface="Georgia"/>
            </a:endParaRPr>
          </a:p>
          <a:p>
            <a:pPr indent="-228600" lvl="0" marL="457200" rtl="0" algn="l">
              <a:lnSpc>
                <a:spcPct val="115000"/>
              </a:lnSpc>
              <a:spcBef>
                <a:spcPts val="0"/>
              </a:spcBef>
              <a:spcAft>
                <a:spcPts val="0"/>
              </a:spcAft>
              <a:buSzPts val="1800"/>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ts val="1800"/>
              <a:buChar char="●"/>
            </a:pPr>
            <a:r>
              <a:rPr b="0" i="0" lang="en-US" u="none" strike="noStrike">
                <a:solidFill>
                  <a:srgbClr val="D1D5DB"/>
                </a:solidFill>
                <a:latin typeface="Georgia"/>
                <a:ea typeface="Georgia"/>
                <a:cs typeface="Georgia"/>
                <a:sym typeface="Georgia"/>
              </a:rPr>
              <a:t>The </a:t>
            </a:r>
            <a:r>
              <a:rPr lang="en-US">
                <a:latin typeface="Georgia"/>
                <a:ea typeface="Georgia"/>
                <a:cs typeface="Georgia"/>
                <a:sym typeface="Georgia"/>
              </a:rPr>
              <a:t>x_axis</a:t>
            </a:r>
            <a:r>
              <a:rPr b="0" i="0" lang="en-US" u="none" strike="noStrike">
                <a:solidFill>
                  <a:srgbClr val="D1D5DB"/>
                </a:solidFill>
                <a:latin typeface="Georgia"/>
                <a:ea typeface="Georgia"/>
                <a:cs typeface="Georgia"/>
                <a:sym typeface="Georgia"/>
              </a:rPr>
              <a:t> and </a:t>
            </a:r>
            <a:r>
              <a:rPr lang="en-US">
                <a:latin typeface="Georgia"/>
                <a:ea typeface="Georgia"/>
                <a:cs typeface="Georgia"/>
                <a:sym typeface="Georgia"/>
              </a:rPr>
              <a:t>y_axis</a:t>
            </a:r>
            <a:r>
              <a:rPr b="0" i="0" lang="en-US" u="none" strike="noStrike">
                <a:solidFill>
                  <a:srgbClr val="D1D5DB"/>
                </a:solidFill>
                <a:latin typeface="Georgia"/>
                <a:ea typeface="Georgia"/>
                <a:cs typeface="Georgia"/>
                <a:sym typeface="Georgia"/>
              </a:rPr>
              <a:t> parameters determine the type of scaling used for the axes.</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i="0" lang="en-US" u="none" strike="noStrike">
                <a:solidFill>
                  <a:srgbClr val="FFFFFF"/>
                </a:solidFill>
                <a:latin typeface="Arial"/>
                <a:ea typeface="Arial"/>
                <a:cs typeface="Arial"/>
                <a:sym typeface="Arial"/>
              </a:rPr>
              <a:t>librosa.effects.hpss</a:t>
            </a:r>
            <a:endParaRPr/>
          </a:p>
        </p:txBody>
      </p:sp>
      <p:sp>
        <p:nvSpPr>
          <p:cNvPr id="105" name="Google Shape;10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b="0" i="0" lang="en-US" u="none" strike="noStrike">
                <a:solidFill>
                  <a:srgbClr val="D1D5DB"/>
                </a:solidFill>
                <a:latin typeface="Georgia"/>
                <a:ea typeface="Georgia"/>
                <a:cs typeface="Georgia"/>
                <a:sym typeface="Georgia"/>
              </a:rPr>
              <a:t>The </a:t>
            </a:r>
            <a:r>
              <a:rPr lang="en-US">
                <a:latin typeface="Georgia"/>
                <a:ea typeface="Georgia"/>
                <a:cs typeface="Georgia"/>
                <a:sym typeface="Georgia"/>
              </a:rPr>
              <a:t>librosa.effects.hpss</a:t>
            </a:r>
            <a:r>
              <a:rPr b="0" i="0" lang="en-US" u="none" strike="noStrike">
                <a:solidFill>
                  <a:srgbClr val="D1D5DB"/>
                </a:solidFill>
                <a:latin typeface="Georgia"/>
                <a:ea typeface="Georgia"/>
                <a:cs typeface="Georgia"/>
                <a:sym typeface="Georgia"/>
              </a:rPr>
              <a:t> function in Librosa is used for harmonic-percussive source separation. </a:t>
            </a:r>
            <a:endParaRPr/>
          </a:p>
          <a:p>
            <a:pPr indent="-228600" lvl="0" marL="457200" rtl="0" algn="l">
              <a:lnSpc>
                <a:spcPct val="115000"/>
              </a:lnSpc>
              <a:spcBef>
                <a:spcPts val="0"/>
              </a:spcBef>
              <a:spcAft>
                <a:spcPts val="0"/>
              </a:spcAft>
              <a:buSzPct val="108108"/>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ct val="108108"/>
              <a:buChar char="●"/>
            </a:pPr>
            <a:r>
              <a:rPr b="0" i="0" lang="en-US" u="none" strike="noStrike">
                <a:solidFill>
                  <a:srgbClr val="D1D5DB"/>
                </a:solidFill>
                <a:latin typeface="Georgia"/>
                <a:ea typeface="Georgia"/>
                <a:cs typeface="Georgia"/>
                <a:sym typeface="Georgia"/>
              </a:rPr>
              <a:t>It separates an audio signal into its harmonic and percussive components, which can be useful for various audio analysis and processing tasks.</a:t>
            </a:r>
            <a:endParaRPr/>
          </a:p>
          <a:p>
            <a:pPr indent="-228600" lvl="0" marL="457200" rtl="0" algn="l">
              <a:lnSpc>
                <a:spcPct val="115000"/>
              </a:lnSpc>
              <a:spcBef>
                <a:spcPts val="0"/>
              </a:spcBef>
              <a:spcAft>
                <a:spcPts val="0"/>
              </a:spcAft>
              <a:buSzPct val="108108"/>
              <a:buNone/>
            </a:pPr>
            <a:r>
              <a:t/>
            </a:r>
            <a:endParaRPr>
              <a:latin typeface="Georgia"/>
              <a:ea typeface="Georgia"/>
              <a:cs typeface="Georgia"/>
              <a:sym typeface="Georgia"/>
            </a:endParaRPr>
          </a:p>
          <a:p>
            <a:pPr indent="-342900" lvl="0" marL="457200" rtl="0" algn="l">
              <a:lnSpc>
                <a:spcPct val="115000"/>
              </a:lnSpc>
              <a:spcBef>
                <a:spcPts val="0"/>
              </a:spcBef>
              <a:spcAft>
                <a:spcPts val="0"/>
              </a:spcAft>
              <a:buSzPct val="108108"/>
              <a:buChar char="●"/>
            </a:pPr>
            <a:r>
              <a:rPr b="0" i="0" lang="en-US" u="none" strike="noStrike">
                <a:solidFill>
                  <a:srgbClr val="D1D5DB"/>
                </a:solidFill>
                <a:latin typeface="Georgia"/>
                <a:ea typeface="Georgia"/>
                <a:cs typeface="Georgia"/>
                <a:sym typeface="Georgia"/>
              </a:rPr>
              <a:t>This separation can be useful in various audio processing applications, such as music remixing, transcription, and feature extraction. </a:t>
            </a:r>
            <a:endParaRPr/>
          </a:p>
          <a:p>
            <a:pPr indent="-228600" lvl="0" marL="457200" rtl="0" algn="l">
              <a:lnSpc>
                <a:spcPct val="115000"/>
              </a:lnSpc>
              <a:spcBef>
                <a:spcPts val="0"/>
              </a:spcBef>
              <a:spcAft>
                <a:spcPts val="0"/>
              </a:spcAft>
              <a:buSzPct val="108108"/>
              <a:buNone/>
            </a:pPr>
            <a:r>
              <a:t/>
            </a:r>
            <a:endParaRPr>
              <a:solidFill>
                <a:srgbClr val="D1D5DB"/>
              </a:solidFill>
              <a:latin typeface="Georgia"/>
              <a:ea typeface="Georgia"/>
              <a:cs typeface="Georgia"/>
              <a:sym typeface="Georgia"/>
            </a:endParaRPr>
          </a:p>
          <a:p>
            <a:pPr indent="-342900" lvl="0" marL="457200" rtl="0" algn="l">
              <a:lnSpc>
                <a:spcPct val="115000"/>
              </a:lnSpc>
              <a:spcBef>
                <a:spcPts val="0"/>
              </a:spcBef>
              <a:spcAft>
                <a:spcPts val="0"/>
              </a:spcAft>
              <a:buSzPct val="108108"/>
              <a:buChar char="●"/>
            </a:pPr>
            <a:r>
              <a:rPr b="0" i="0" lang="en-US" u="none" strike="noStrike">
                <a:solidFill>
                  <a:srgbClr val="D1D5DB"/>
                </a:solidFill>
                <a:latin typeface="Georgia"/>
                <a:ea typeface="Georgia"/>
                <a:cs typeface="Georgia"/>
                <a:sym typeface="Georgia"/>
              </a:rPr>
              <a:t>The harmonic component typically represents pitched content (e.g., melodies), while the percussive component represents non-pitched content (e.g., drums).</a:t>
            </a:r>
            <a:br>
              <a:rPr lang="en-US">
                <a:latin typeface="Georgia"/>
                <a:ea typeface="Georgia"/>
                <a:cs typeface="Georgia"/>
                <a:sym typeface="Georgia"/>
              </a:rPr>
            </a:b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060"/>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Some of the dataset features include:</a:t>
            </a:r>
            <a:endParaRPr/>
          </a:p>
        </p:txBody>
      </p:sp>
      <p:sp>
        <p:nvSpPr>
          <p:cNvPr id="111" name="Google Shape;1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Arial"/>
              <a:buChar char="•"/>
            </a:pPr>
            <a:r>
              <a:rPr lang="en-US">
                <a:latin typeface="Georgia"/>
                <a:ea typeface="Georgia"/>
                <a:cs typeface="Georgia"/>
                <a:sym typeface="Georgia"/>
              </a:rPr>
              <a:t>Chroma_stft:   It converts an audio signal into a time-frequency representation of pitch content using a short-time Fourier transform and chroma filters.</a:t>
            </a:r>
            <a:endParaRPr/>
          </a:p>
          <a:p>
            <a:pPr indent="-228600" lvl="0" marL="457200" rtl="0" algn="l">
              <a:lnSpc>
                <a:spcPct val="200000"/>
              </a:lnSpc>
              <a:spcBef>
                <a:spcPts val="0"/>
              </a:spcBef>
              <a:spcAft>
                <a:spcPts val="0"/>
              </a:spcAft>
              <a:buSzPts val="1800"/>
              <a:buFont typeface="Arial"/>
              <a:buNone/>
            </a:pPr>
            <a:r>
              <a:t/>
            </a:r>
            <a:endParaRPr>
              <a:latin typeface="Georgia"/>
              <a:ea typeface="Georgia"/>
              <a:cs typeface="Georgia"/>
              <a:sym typeface="Georgia"/>
            </a:endParaRPr>
          </a:p>
          <a:p>
            <a:pPr indent="-342900" lvl="0" marL="457200" rtl="0" algn="l">
              <a:lnSpc>
                <a:spcPct val="200000"/>
              </a:lnSpc>
              <a:spcBef>
                <a:spcPts val="0"/>
              </a:spcBef>
              <a:spcAft>
                <a:spcPts val="0"/>
              </a:spcAft>
              <a:buSzPts val="1800"/>
              <a:buFont typeface="Arial"/>
              <a:buChar char="•"/>
            </a:pPr>
            <a:r>
              <a:rPr lang="en-US">
                <a:latin typeface="Georgia"/>
                <a:ea typeface="Georgia"/>
                <a:cs typeface="Georgia"/>
                <a:sym typeface="Georgia"/>
              </a:rPr>
              <a:t>Spectrum_bandwidth: It measures the spread of energy around the spectral centroid for each frame of audio.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