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9" r:id="rId4"/>
    <p:sldId id="265" r:id="rId5"/>
    <p:sldId id="270" r:id="rId6"/>
    <p:sldId id="263" r:id="rId7"/>
    <p:sldId id="267" r:id="rId8"/>
    <p:sldId id="266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878B-7140-4C2E-A5C4-5BBE61F4206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C53D-F7C8-4DC5-BCB6-876C6298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ny.edu/~gangolly/inf496/AnalysisofSocialNetworkData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computing.asu.edu/datasets/Flix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439" y="1480008"/>
            <a:ext cx="9715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IDS 564 – Social Media &amp; Network Analysis</a:t>
            </a:r>
          </a:p>
          <a:p>
            <a:pPr algn="ctr"/>
            <a:endParaRPr lang="en-US" sz="3600" b="1" dirty="0">
              <a:latin typeface="Cambria" panose="02040503050406030204" pitchFamily="18" charset="0"/>
            </a:endParaRPr>
          </a:p>
          <a:p>
            <a:pPr algn="ctr"/>
            <a:r>
              <a:rPr lang="en-US" sz="3600" b="1" dirty="0" err="1">
                <a:latin typeface="Cambria" panose="02040503050406030204" pitchFamily="18" charset="0"/>
              </a:rPr>
              <a:t>Flixster</a:t>
            </a:r>
            <a:r>
              <a:rPr lang="en-US" sz="3600" b="1" dirty="0">
                <a:latin typeface="Cambria" panose="02040503050406030204" pitchFamily="18" charset="0"/>
              </a:rPr>
              <a:t> Network Analysis </a:t>
            </a:r>
          </a:p>
          <a:p>
            <a:pPr algn="ctr"/>
            <a:r>
              <a:rPr lang="en-US" sz="3600" b="1" dirty="0">
                <a:latin typeface="Cambria" panose="02040503050406030204" pitchFamily="18" charset="0"/>
              </a:rPr>
              <a:t>for 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" y="5190991"/>
            <a:ext cx="12120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Presented by: </a:t>
            </a:r>
          </a:p>
          <a:p>
            <a:pPr algn="ctr"/>
            <a:r>
              <a:rPr lang="en-US" sz="3600" b="1" dirty="0">
                <a:latin typeface="Cambria" panose="02040503050406030204" pitchFamily="18" charset="0"/>
              </a:rPr>
              <a:t>Abhishek Singh</a:t>
            </a:r>
            <a:endParaRPr lang="en-US" sz="36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721" y="259129"/>
            <a:ext cx="106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Epidemic Model – Viral Marketing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1" y="1171213"/>
            <a:ext cx="3278119" cy="2675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19" y="1171213"/>
            <a:ext cx="3701442" cy="2653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06" y="1171213"/>
            <a:ext cx="3596640" cy="2653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1" y="3960232"/>
            <a:ext cx="3197859" cy="2604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06" y="3985370"/>
            <a:ext cx="4080828" cy="2664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42" y="3973568"/>
            <a:ext cx="4029395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721" y="259129"/>
            <a:ext cx="106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Citations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660" y="1022349"/>
            <a:ext cx="106935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200" i="1" dirty="0">
                <a:solidFill>
                  <a:prstClr val="black"/>
                </a:solidFill>
                <a:latin typeface="Cambria" panose="02040503050406030204" pitchFamily="18" charset="0"/>
                <a:hlinkClick r:id="rId3"/>
              </a:rPr>
              <a:t>https://www.flixster.com/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IN" sz="2200" i="1" dirty="0">
              <a:solidFill>
                <a:prstClr val="black"/>
              </a:solidFill>
              <a:latin typeface="Cambria" panose="02040503050406030204" pitchFamily="18" charset="0"/>
              <a:hlinkClick r:id="rId3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200" i="1" dirty="0">
                <a:solidFill>
                  <a:prstClr val="black"/>
                </a:solidFill>
                <a:latin typeface="Cambria" panose="02040503050406030204" pitchFamily="18" charset="0"/>
                <a:hlinkClick r:id="rId3"/>
              </a:rPr>
              <a:t>http://www.albany.edu/~gangolly/inf496/AnalysisofSocialNetworkData.pdf</a:t>
            </a:r>
            <a:endParaRPr lang="en-IN" sz="2200" i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solidFill>
                  <a:prstClr val="black"/>
                </a:solidFill>
                <a:latin typeface="Cambria" panose="02040503050406030204" pitchFamily="18" charset="0"/>
              </a:rPr>
              <a:t>Viral marketing as epidemiological model-  Helena Sofia Rodrigues, Manuel Fonseca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200" dirty="0">
                <a:solidFill>
                  <a:prstClr val="black"/>
                </a:solidFill>
                <a:latin typeface="Cambria" panose="02040503050406030204" pitchFamily="18" charset="0"/>
              </a:rPr>
              <a:t>Preferential attachments in Online Networks: </a:t>
            </a:r>
            <a:r>
              <a:rPr lang="en-IN" sz="2200" i="1" u="sng" dirty="0">
                <a:solidFill>
                  <a:srgbClr val="0070C0"/>
                </a:solidFill>
                <a:latin typeface="Cambria" panose="02040503050406030204" pitchFamily="18" charset="0"/>
              </a:rPr>
              <a:t>https://arxiv.org/pdf/1303.6271.pdf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4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537" y="2860927"/>
            <a:ext cx="106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49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259129"/>
            <a:ext cx="1095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779" y="1263192"/>
            <a:ext cx="99458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Social movie site allowing users to share movie ratings, discover new movies and meet people with similar taste in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Source: </a:t>
            </a:r>
            <a:r>
              <a:rPr lang="en-US" sz="2200" i="1" dirty="0">
                <a:latin typeface="Cambria" panose="02040503050406030204" pitchFamily="18" charset="0"/>
                <a:hlinkClick r:id="rId3"/>
              </a:rPr>
              <a:t>http://socialcomputing.asu.edu/datasets/Flixster</a:t>
            </a: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Data set contains 2 files: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Nodes.csv: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Contains 2,523,386 nodes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dictionary of all users who use </a:t>
            </a:r>
            <a:r>
              <a:rPr lang="en-US" sz="2200" dirty="0" err="1">
                <a:latin typeface="Cambria" panose="02040503050406030204" pitchFamily="18" charset="0"/>
              </a:rPr>
              <a:t>Flixster</a:t>
            </a:r>
            <a:endParaRPr lang="en-US" sz="2200" dirty="0">
              <a:latin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Edges.csv: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Contains 9,197,338 edges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Indicates friendships among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Undirected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83" y="1764864"/>
            <a:ext cx="5414097" cy="50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259129"/>
            <a:ext cx="1076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Statement of Purpose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778" y="1263192"/>
            <a:ext cx="114476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Descriptive Analysis of </a:t>
            </a:r>
            <a:r>
              <a:rPr lang="en-US" sz="2200" dirty="0" err="1">
                <a:latin typeface="Cambria" panose="02040503050406030204" pitchFamily="18" charset="0"/>
              </a:rPr>
              <a:t>Flixster</a:t>
            </a:r>
            <a:r>
              <a:rPr lang="en-US" sz="2200" dirty="0">
                <a:latin typeface="Cambria" panose="02040503050406030204" pitchFamily="18" charset="0"/>
              </a:rPr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Community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Target Marketing</a:t>
            </a:r>
          </a:p>
          <a:p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Optimal Advertising campaign duration for effective viral marketing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259129"/>
            <a:ext cx="1124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Approach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1190" y="2213392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Data Down Sampling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2729250" y="2461135"/>
            <a:ext cx="1534160" cy="31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890150" y="2461135"/>
            <a:ext cx="1534160" cy="31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Left 13"/>
          <p:cNvSpPr/>
          <p:nvPr/>
        </p:nvSpPr>
        <p:spPr>
          <a:xfrm>
            <a:off x="11013440" y="2761845"/>
            <a:ext cx="848994" cy="13326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-Up 24"/>
          <p:cNvSpPr/>
          <p:nvPr/>
        </p:nvSpPr>
        <p:spPr>
          <a:xfrm rot="5400000">
            <a:off x="2227441" y="3613181"/>
            <a:ext cx="1389346" cy="3092388"/>
          </a:xfrm>
          <a:prstGeom prst="bentUpArrow">
            <a:avLst>
              <a:gd name="adj1" fmla="val 11236"/>
              <a:gd name="adj2" fmla="val 12991"/>
              <a:gd name="adj3" fmla="val 26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4734480" y="2196445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Network Descriptive Analysis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895380" y="2196445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Type of Network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17219" y="3424967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Performance Validation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734480" y="3428162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Epidemic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895380" y="3424967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Community Detection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734480" y="5271207"/>
            <a:ext cx="1821180" cy="9332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Marketing Strategies</a:t>
            </a:r>
          </a:p>
        </p:txBody>
      </p:sp>
      <p:sp>
        <p:nvSpPr>
          <p:cNvPr id="24" name="Arrow: Right 23"/>
          <p:cNvSpPr/>
          <p:nvPr/>
        </p:nvSpPr>
        <p:spPr>
          <a:xfrm rot="10800000">
            <a:off x="2819359" y="3712131"/>
            <a:ext cx="1534160" cy="31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/>
          <p:cNvSpPr/>
          <p:nvPr/>
        </p:nvSpPr>
        <p:spPr>
          <a:xfrm rot="10800000">
            <a:off x="6958440" y="3712131"/>
            <a:ext cx="1534160" cy="31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146008"/>
            <a:ext cx="1076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Network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778" y="1263192"/>
            <a:ext cx="114476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Network Diameter </a:t>
            </a: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4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Average Path Length 3.389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Average Degree Centrality</a:t>
            </a: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 4.826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Average </a:t>
            </a:r>
            <a:r>
              <a:rPr lang="en-US" sz="2200" dirty="0" err="1">
                <a:latin typeface="Cambria" panose="02040503050406030204" pitchFamily="18" charset="0"/>
              </a:rPr>
              <a:t>Betweenness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 1193.149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Transitivity0.383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Cambria" panose="02040503050406030204" pitchFamily="18" charset="0"/>
                <a:sym typeface="Wingdings" panose="05000000000000000000" pitchFamily="2" charset="2"/>
              </a:rPr>
              <a:t>Assortativity</a:t>
            </a:r>
            <a:r>
              <a:rPr lang="en-US" alt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 -0.237</a:t>
            </a:r>
            <a:endParaRPr lang="en-US" sz="2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877">
            <a:off x="4444445" y="739126"/>
            <a:ext cx="7839224" cy="60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259129"/>
            <a:ext cx="108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Random or Preferential?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62" y="1065718"/>
            <a:ext cx="8677766" cy="5623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779" y="1263191"/>
            <a:ext cx="2988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Preferential attachment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Log-Log Plot </a:t>
            </a: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Scale free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Rich gets Richer model</a:t>
            </a:r>
          </a:p>
          <a:p>
            <a:endParaRPr lang="en-US" sz="2200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US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92" y="259129"/>
            <a:ext cx="107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Random or Preferential?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59" y="905460"/>
            <a:ext cx="3453981" cy="5740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557" y="2309672"/>
            <a:ext cx="728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Best Alpha 1 estimate </a:t>
            </a: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 0.0245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Reaffirms </a:t>
            </a:r>
            <a:r>
              <a:rPr lang="en-US" sz="2200" dirty="0" err="1">
                <a:latin typeface="Cambria" panose="02040503050406030204" pitchFamily="18" charset="0"/>
                <a:sym typeface="Wingdings" panose="05000000000000000000" pitchFamily="2" charset="2"/>
              </a:rPr>
              <a:t>Flixster</a:t>
            </a:r>
            <a:r>
              <a:rPr lang="en-US" sz="2200" dirty="0">
                <a:latin typeface="Cambria" panose="02040503050406030204" pitchFamily="18" charset="0"/>
                <a:sym typeface="Wingdings" panose="05000000000000000000" pitchFamily="2" charset="2"/>
              </a:rPr>
              <a:t> Network is Preferential Attachment Network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4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013" y="8054"/>
            <a:ext cx="106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How to Detect Communities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779" y="1263192"/>
            <a:ext cx="99458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How many Communities?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Community Memberships?</a:t>
            </a:r>
          </a:p>
          <a:p>
            <a:endParaRPr lang="en-US" sz="2200" dirty="0">
              <a:latin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</a:rPr>
              <a:t>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ambria" panose="02040503050406030204" pitchFamily="18" charset="0"/>
              </a:rPr>
              <a:t>WalkTrap</a:t>
            </a:r>
            <a:r>
              <a:rPr lang="en-US" sz="2200" dirty="0">
                <a:latin typeface="Cambria" panose="02040503050406030204" pitchFamily="18" charset="0"/>
              </a:rPr>
              <a:t> Community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Community Significance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14 significant communities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2989">
            <a:off x="6022376" y="299973"/>
            <a:ext cx="5722584" cy="4594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3" y="4067175"/>
            <a:ext cx="10315412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9" y="142240"/>
            <a:ext cx="1501775" cy="880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721" y="259129"/>
            <a:ext cx="106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Epidemic Model – Viral Marketing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660" y="1022349"/>
            <a:ext cx="1069350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Check Infection on select Communities obtained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Target User with highest Eigenvector Centrality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Generate PA network of similar size as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     Communities generated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Limit Analysis to 100 time iterations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Validate Infection rate in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Flixster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communities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     with that of PA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77" y="1022348"/>
            <a:ext cx="2448088" cy="270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777" y="3959258"/>
            <a:ext cx="2479805" cy="265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314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Singh</dc:creator>
  <cp:lastModifiedBy>Singh, Abhishek</cp:lastModifiedBy>
  <cp:revision>53</cp:revision>
  <dcterms:created xsi:type="dcterms:W3CDTF">2016-11-20T22:16:19Z</dcterms:created>
  <dcterms:modified xsi:type="dcterms:W3CDTF">2017-01-13T19:11:00Z</dcterms:modified>
</cp:coreProperties>
</file>