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0">
          <p15:clr>
            <a:srgbClr val="747775"/>
          </p15:clr>
        </p15:guide>
      </p15:sldGuideLst>
    </p:ext>
    <p:ext uri="GoogleSlidesCustomDataVersion2">
      <go:slidesCustomData xmlns:go="http://customooxmlschemas.google.com/" r:id="rId43" roundtripDataSignature="AMtx7miMimjTg0Mx0ejGoCo9t2q+ducu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Slab-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3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3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3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3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4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4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cxnSp>
        <p:nvCxnSpPr>
          <p:cNvPr id="17" name="Google Shape;17;p3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4"/>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34"/>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cxnSp>
        <p:nvCxnSpPr>
          <p:cNvPr id="23" name="Google Shape;23;p3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3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3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cxnSp>
        <p:nvCxnSpPr>
          <p:cNvPr id="28" name="Google Shape;28;p3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3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3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3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4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40"/>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4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4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4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3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absentdata.com/wp-content/uploads/2021/05/hotel_revenue_historical_full-2.xls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GB"/>
              <a:t>CREATING A DASHBOARD</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lang="en-GB"/>
              <a:t>Using Microsoft SQL Server &amp; Microsoft Power BI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Our reason of using Power BI Dashboard</a:t>
            </a:r>
            <a:endParaRPr>
              <a:solidFill>
                <a:schemeClr val="accent5"/>
              </a:solidFill>
            </a:endParaRPr>
          </a:p>
        </p:txBody>
      </p:sp>
      <p:sp>
        <p:nvSpPr>
          <p:cNvPr id="125" name="Google Shape;125;p10"/>
          <p:cNvSpPr txBox="1"/>
          <p:nvPr>
            <p:ph idx="1" type="body"/>
          </p:nvPr>
        </p:nvSpPr>
        <p:spPr>
          <a:xfrm>
            <a:off x="611400" y="1620000"/>
            <a:ext cx="7921200" cy="2292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 Power BI is utilized because it automatically refreshes data, ensuring that any new entries dynamically alter the view, providing us with real-time insights and enhanced usability.</a:t>
            </a:r>
            <a:endParaRPr/>
          </a:p>
          <a:p>
            <a:pPr indent="-342900" lvl="0" marL="457200" rtl="0" algn="l">
              <a:lnSpc>
                <a:spcPct val="150000"/>
              </a:lnSpc>
              <a:spcBef>
                <a:spcPts val="0"/>
              </a:spcBef>
              <a:spcAft>
                <a:spcPts val="0"/>
              </a:spcAft>
              <a:buSzPts val="1800"/>
              <a:buChar char="●"/>
            </a:pPr>
            <a:r>
              <a:rPr lang="en-GB"/>
              <a:t> Once the dashboard is created, if there are no further view updates needed, there is no requirement to modify the dashboard.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Our Dashboard looks like this</a:t>
            </a:r>
            <a:endParaRPr>
              <a:solidFill>
                <a:schemeClr val="accent5"/>
              </a:solidFill>
            </a:endParaRPr>
          </a:p>
        </p:txBody>
      </p:sp>
      <p:pic>
        <p:nvPicPr>
          <p:cNvPr id="131" name="Google Shape;131;p11"/>
          <p:cNvPicPr preferRelativeResize="0"/>
          <p:nvPr/>
        </p:nvPicPr>
        <p:blipFill rotWithShape="1">
          <a:blip r:embed="rId3">
            <a:alphaModFix/>
          </a:blip>
          <a:srcRect b="1135" l="0" r="0" t="0"/>
          <a:stretch/>
        </p:blipFill>
        <p:spPr>
          <a:xfrm>
            <a:off x="1313150" y="1461475"/>
            <a:ext cx="6605976" cy="340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05975" y="411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solidFill>
                <a:schemeClr val="accent5"/>
              </a:solidFill>
            </a:endParaRPr>
          </a:p>
        </p:txBody>
      </p:sp>
      <p:sp>
        <p:nvSpPr>
          <p:cNvPr id="137" name="Google Shape;137;p12"/>
          <p:cNvSpPr txBox="1"/>
          <p:nvPr>
            <p:ph idx="1" type="body"/>
          </p:nvPr>
        </p:nvSpPr>
        <p:spPr>
          <a:xfrm>
            <a:off x="652050" y="1317500"/>
            <a:ext cx="7839900" cy="35337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SzPct val="109970"/>
              <a:buNone/>
            </a:pPr>
            <a:r>
              <a:rPr b="1" lang="en-GB" sz="4091">
                <a:solidFill>
                  <a:srgbClr val="E7D535"/>
                </a:solidFill>
              </a:rPr>
              <a:t>Preparing the data and joining different table in to single a database</a:t>
            </a:r>
            <a:endParaRPr sz="4091">
              <a:solidFill>
                <a:srgbClr val="E7D535"/>
              </a:solidFill>
            </a:endParaRPr>
          </a:p>
          <a:p>
            <a:pPr indent="0" lvl="0" marL="0" rtl="0" algn="l">
              <a:lnSpc>
                <a:spcPct val="115000"/>
              </a:lnSpc>
              <a:spcBef>
                <a:spcPts val="1200"/>
              </a:spcBef>
              <a:spcAft>
                <a:spcPts val="0"/>
              </a:spcAft>
              <a:buSzPct val="109970"/>
              <a:buNone/>
            </a:pPr>
            <a:r>
              <a:rPr lang="en-GB" sz="4091">
                <a:latin typeface="Courier New"/>
                <a:ea typeface="Courier New"/>
                <a:cs typeface="Courier New"/>
                <a:sym typeface="Courier New"/>
              </a:rPr>
              <a:t>with hotels as ( select * from dbo.['2018$'] union select * from dbo.['2019$'] union select * from dbo.['2020$'])</a:t>
            </a:r>
            <a:endParaRPr sz="4091">
              <a:latin typeface="Courier New"/>
              <a:ea typeface="Courier New"/>
              <a:cs typeface="Courier New"/>
              <a:sym typeface="Courier New"/>
            </a:endParaRPr>
          </a:p>
          <a:p>
            <a:pPr indent="0" lvl="0" marL="0" rtl="0" algn="l">
              <a:lnSpc>
                <a:spcPct val="135714"/>
              </a:lnSpc>
              <a:spcBef>
                <a:spcPts val="1200"/>
              </a:spcBef>
              <a:spcAft>
                <a:spcPts val="0"/>
              </a:spcAft>
              <a:buSzPct val="115949"/>
              <a:buNone/>
            </a:pPr>
            <a:r>
              <a:rPr lang="en-GB" sz="3881">
                <a:latin typeface="Courier New"/>
                <a:ea typeface="Courier New"/>
                <a:cs typeface="Courier New"/>
                <a:sym typeface="Courier New"/>
              </a:rPr>
              <a:t>SELECT * FROM hotels</a:t>
            </a:r>
            <a:endParaRPr sz="3881">
              <a:latin typeface="Courier New"/>
              <a:ea typeface="Courier New"/>
              <a:cs typeface="Courier New"/>
              <a:sym typeface="Courier New"/>
            </a:endParaRPr>
          </a:p>
          <a:p>
            <a:pPr indent="0" lvl="0" marL="0" rtl="0" algn="l">
              <a:lnSpc>
                <a:spcPct val="135714"/>
              </a:lnSpc>
              <a:spcBef>
                <a:spcPts val="0"/>
              </a:spcBef>
              <a:spcAft>
                <a:spcPts val="0"/>
              </a:spcAft>
              <a:buSzPct val="115949"/>
              <a:buNone/>
            </a:pPr>
            <a:r>
              <a:rPr lang="en-GB" sz="3881">
                <a:latin typeface="Courier New"/>
                <a:ea typeface="Courier New"/>
                <a:cs typeface="Courier New"/>
                <a:sym typeface="Courier New"/>
              </a:rPr>
              <a:t>LEFT JOIN [dbo].[market_segment$]</a:t>
            </a:r>
            <a:endParaRPr sz="3881">
              <a:latin typeface="Courier New"/>
              <a:ea typeface="Courier New"/>
              <a:cs typeface="Courier New"/>
              <a:sym typeface="Courier New"/>
            </a:endParaRPr>
          </a:p>
          <a:p>
            <a:pPr indent="0" lvl="0" marL="0" rtl="0" algn="l">
              <a:lnSpc>
                <a:spcPct val="135714"/>
              </a:lnSpc>
              <a:spcBef>
                <a:spcPts val="0"/>
              </a:spcBef>
              <a:spcAft>
                <a:spcPts val="0"/>
              </a:spcAft>
              <a:buSzPct val="115949"/>
              <a:buNone/>
            </a:pPr>
            <a:r>
              <a:rPr lang="en-GB" sz="3881">
                <a:latin typeface="Courier New"/>
                <a:ea typeface="Courier New"/>
                <a:cs typeface="Courier New"/>
                <a:sym typeface="Courier New"/>
              </a:rPr>
              <a:t>ON hotels.market_segment = market_segment$.market_segment</a:t>
            </a:r>
            <a:endParaRPr sz="3881">
              <a:latin typeface="Courier New"/>
              <a:ea typeface="Courier New"/>
              <a:cs typeface="Courier New"/>
              <a:sym typeface="Courier New"/>
            </a:endParaRPr>
          </a:p>
          <a:p>
            <a:pPr indent="0" lvl="0" marL="0" rtl="0" algn="l">
              <a:lnSpc>
                <a:spcPct val="135714"/>
              </a:lnSpc>
              <a:spcBef>
                <a:spcPts val="0"/>
              </a:spcBef>
              <a:spcAft>
                <a:spcPts val="0"/>
              </a:spcAft>
              <a:buSzPct val="115949"/>
              <a:buNone/>
            </a:pPr>
            <a:r>
              <a:rPr lang="en-GB" sz="3881">
                <a:latin typeface="Courier New"/>
                <a:ea typeface="Courier New"/>
                <a:cs typeface="Courier New"/>
                <a:sym typeface="Courier New"/>
              </a:rPr>
              <a:t>LEFT JOIN</a:t>
            </a:r>
            <a:endParaRPr sz="3881">
              <a:latin typeface="Courier New"/>
              <a:ea typeface="Courier New"/>
              <a:cs typeface="Courier New"/>
              <a:sym typeface="Courier New"/>
            </a:endParaRPr>
          </a:p>
          <a:p>
            <a:pPr indent="0" lvl="0" marL="0" rtl="0" algn="l">
              <a:lnSpc>
                <a:spcPct val="135714"/>
              </a:lnSpc>
              <a:spcBef>
                <a:spcPts val="0"/>
              </a:spcBef>
              <a:spcAft>
                <a:spcPts val="0"/>
              </a:spcAft>
              <a:buSzPct val="115949"/>
              <a:buNone/>
            </a:pPr>
            <a:r>
              <a:rPr lang="en-GB" sz="3881">
                <a:latin typeface="Courier New"/>
                <a:ea typeface="Courier New"/>
                <a:cs typeface="Courier New"/>
                <a:sym typeface="Courier New"/>
              </a:rPr>
              <a:t>[dbo].[meal_cost$]</a:t>
            </a:r>
            <a:endParaRPr sz="3881">
              <a:latin typeface="Courier New"/>
              <a:ea typeface="Courier New"/>
              <a:cs typeface="Courier New"/>
              <a:sym typeface="Courier New"/>
            </a:endParaRPr>
          </a:p>
          <a:p>
            <a:pPr indent="0" lvl="0" marL="0" rtl="0" algn="l">
              <a:lnSpc>
                <a:spcPct val="135714"/>
              </a:lnSpc>
              <a:spcBef>
                <a:spcPts val="0"/>
              </a:spcBef>
              <a:spcAft>
                <a:spcPts val="0"/>
              </a:spcAft>
              <a:buSzPct val="115949"/>
              <a:buNone/>
            </a:pPr>
            <a:r>
              <a:rPr lang="en-GB" sz="3881">
                <a:latin typeface="Courier New"/>
                <a:ea typeface="Courier New"/>
                <a:cs typeface="Courier New"/>
                <a:sym typeface="Courier New"/>
              </a:rPr>
              <a:t>ON meal_cost$.meal = hotels.meal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3"/>
          <p:cNvPicPr preferRelativeResize="0"/>
          <p:nvPr/>
        </p:nvPicPr>
        <p:blipFill rotWithShape="1">
          <a:blip r:embed="rId3">
            <a:alphaModFix/>
          </a:blip>
          <a:srcRect b="0" l="0" r="0" t="0"/>
          <a:stretch/>
        </p:blipFill>
        <p:spPr>
          <a:xfrm>
            <a:off x="563488" y="257200"/>
            <a:ext cx="8017024" cy="4044325"/>
          </a:xfrm>
          <a:prstGeom prst="rect">
            <a:avLst/>
          </a:prstGeom>
          <a:noFill/>
          <a:ln>
            <a:noFill/>
          </a:ln>
        </p:spPr>
      </p:pic>
      <p:sp>
        <p:nvSpPr>
          <p:cNvPr id="143" name="Google Shape;143;p13"/>
          <p:cNvSpPr txBox="1"/>
          <p:nvPr/>
        </p:nvSpPr>
        <p:spPr>
          <a:xfrm>
            <a:off x="2932200" y="4437325"/>
            <a:ext cx="3279600" cy="46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E7D535"/>
                </a:solidFill>
                <a:latin typeface="Roboto"/>
                <a:ea typeface="Roboto"/>
                <a:cs typeface="Roboto"/>
                <a:sym typeface="Roboto"/>
              </a:rPr>
              <a:t>Data Retrieved from the above query</a:t>
            </a:r>
            <a:endParaRPr b="0" i="0" sz="1500" u="none" cap="none" strike="noStrike">
              <a:solidFill>
                <a:srgbClr val="E7D535"/>
              </a:solidFill>
              <a:latin typeface="Roboto"/>
              <a:ea typeface="Roboto"/>
              <a:cs typeface="Roboto"/>
              <a:sym typeface="Roboto"/>
            </a:endParaRPr>
          </a:p>
        </p:txBody>
      </p:sp>
      <p:sp>
        <p:nvSpPr>
          <p:cNvPr id="144" name="Google Shape;144;p13"/>
          <p:cNvSpPr/>
          <p:nvPr/>
        </p:nvSpPr>
        <p:spPr>
          <a:xfrm>
            <a:off x="477700" y="1187450"/>
            <a:ext cx="85800" cy="99900"/>
          </a:xfrm>
          <a:prstGeom prst="rect">
            <a:avLst/>
          </a:prstGeom>
          <a:solidFill>
            <a:srgbClr val="00517C"/>
          </a:solidFill>
          <a:ln cap="flat" cmpd="sng" w="9525">
            <a:solidFill>
              <a:srgbClr val="00517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nvSpPr>
        <p:spPr>
          <a:xfrm>
            <a:off x="1787100" y="2489225"/>
            <a:ext cx="5569800" cy="16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E7D535"/>
                </a:solidFill>
                <a:latin typeface="Roboto"/>
                <a:ea typeface="Roboto"/>
                <a:cs typeface="Roboto"/>
                <a:sym typeface="Roboto"/>
              </a:rPr>
              <a:t>Using the above query Data we are able to retrieve :</a:t>
            </a:r>
            <a:endParaRPr b="1" i="0" sz="1800" u="none" cap="none" strike="noStrike">
              <a:solidFill>
                <a:srgbClr val="E7D535"/>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7D535"/>
              </a:solidFill>
              <a:latin typeface="Roboto"/>
              <a:ea typeface="Roboto"/>
              <a:cs typeface="Roboto"/>
              <a:sym typeface="Roboto"/>
            </a:endParaRPr>
          </a:p>
          <a:p>
            <a:pPr indent="-330200" lvl="0" marL="1800000" marR="0" rtl="0" algn="l">
              <a:lnSpc>
                <a:spcPct val="100000"/>
              </a:lnSpc>
              <a:spcBef>
                <a:spcPts val="0"/>
              </a:spcBef>
              <a:spcAft>
                <a:spcPts val="0"/>
              </a:spcAft>
              <a:buClr>
                <a:srgbClr val="E7D535"/>
              </a:buClr>
              <a:buSzPts val="1600"/>
              <a:buFont typeface="Roboto"/>
              <a:buChar char="➢"/>
            </a:pPr>
            <a:r>
              <a:rPr b="0" i="0" lang="en-GB" sz="1600" u="none" cap="none" strike="noStrike">
                <a:solidFill>
                  <a:srgbClr val="E7D535"/>
                </a:solidFill>
                <a:latin typeface="Roboto"/>
                <a:ea typeface="Roboto"/>
                <a:cs typeface="Roboto"/>
                <a:sym typeface="Roboto"/>
              </a:rPr>
              <a:t>Sum of Revenue</a:t>
            </a:r>
            <a:endParaRPr b="0" i="0" sz="1600" u="none" cap="none" strike="noStrike">
              <a:solidFill>
                <a:srgbClr val="E7D535"/>
              </a:solidFill>
              <a:latin typeface="Roboto"/>
              <a:ea typeface="Roboto"/>
              <a:cs typeface="Roboto"/>
              <a:sym typeface="Roboto"/>
            </a:endParaRPr>
          </a:p>
          <a:p>
            <a:pPr indent="-330200" lvl="0" marL="1800000" marR="0" rtl="0" algn="l">
              <a:lnSpc>
                <a:spcPct val="100000"/>
              </a:lnSpc>
              <a:spcBef>
                <a:spcPts val="0"/>
              </a:spcBef>
              <a:spcAft>
                <a:spcPts val="0"/>
              </a:spcAft>
              <a:buClr>
                <a:srgbClr val="E7D535"/>
              </a:buClr>
              <a:buSzPts val="1600"/>
              <a:buFont typeface="Roboto"/>
              <a:buChar char="➢"/>
            </a:pPr>
            <a:r>
              <a:rPr b="0" i="0" lang="en-GB" sz="1600" u="none" cap="none" strike="noStrike">
                <a:solidFill>
                  <a:srgbClr val="E7D535"/>
                </a:solidFill>
                <a:latin typeface="Roboto"/>
                <a:ea typeface="Roboto"/>
                <a:cs typeface="Roboto"/>
                <a:sym typeface="Roboto"/>
              </a:rPr>
              <a:t>Average Daily Revenue</a:t>
            </a:r>
            <a:endParaRPr b="0" i="0" sz="1600" u="none" cap="none" strike="noStrike">
              <a:solidFill>
                <a:srgbClr val="E7D535"/>
              </a:solidFill>
              <a:latin typeface="Roboto"/>
              <a:ea typeface="Roboto"/>
              <a:cs typeface="Roboto"/>
              <a:sym typeface="Roboto"/>
            </a:endParaRPr>
          </a:p>
          <a:p>
            <a:pPr indent="-330200" lvl="0" marL="1800000" marR="0" rtl="0" algn="l">
              <a:lnSpc>
                <a:spcPct val="100000"/>
              </a:lnSpc>
              <a:spcBef>
                <a:spcPts val="0"/>
              </a:spcBef>
              <a:spcAft>
                <a:spcPts val="0"/>
              </a:spcAft>
              <a:buClr>
                <a:srgbClr val="E7D535"/>
              </a:buClr>
              <a:buSzPts val="1600"/>
              <a:buFont typeface="Roboto"/>
              <a:buChar char="➢"/>
            </a:pPr>
            <a:r>
              <a:rPr b="0" i="0" lang="en-GB" sz="1600" u="none" cap="none" strike="noStrike">
                <a:solidFill>
                  <a:srgbClr val="E7D535"/>
                </a:solidFill>
                <a:latin typeface="Roboto"/>
                <a:ea typeface="Roboto"/>
                <a:cs typeface="Roboto"/>
                <a:sym typeface="Roboto"/>
              </a:rPr>
              <a:t>Total nights </a:t>
            </a:r>
            <a:endParaRPr b="0" i="0" sz="1600" u="none" cap="none" strike="noStrike">
              <a:solidFill>
                <a:srgbClr val="E7D535"/>
              </a:solidFill>
              <a:latin typeface="Roboto"/>
              <a:ea typeface="Roboto"/>
              <a:cs typeface="Roboto"/>
              <a:sym typeface="Roboto"/>
            </a:endParaRPr>
          </a:p>
          <a:p>
            <a:pPr indent="-330200" lvl="0" marL="1800000" marR="0" rtl="0" algn="l">
              <a:lnSpc>
                <a:spcPct val="100000"/>
              </a:lnSpc>
              <a:spcBef>
                <a:spcPts val="0"/>
              </a:spcBef>
              <a:spcAft>
                <a:spcPts val="0"/>
              </a:spcAft>
              <a:buClr>
                <a:srgbClr val="E7D535"/>
              </a:buClr>
              <a:buSzPts val="1600"/>
              <a:buFont typeface="Roboto"/>
              <a:buChar char="➢"/>
            </a:pPr>
            <a:r>
              <a:rPr b="0" i="0" lang="en-GB" sz="1600" u="none" cap="none" strike="noStrike">
                <a:solidFill>
                  <a:srgbClr val="E7D535"/>
                </a:solidFill>
                <a:latin typeface="Roboto"/>
                <a:ea typeface="Roboto"/>
                <a:cs typeface="Roboto"/>
                <a:sym typeface="Roboto"/>
              </a:rPr>
              <a:t>Average Discount Given </a:t>
            </a:r>
            <a:endParaRPr b="0" i="0" sz="1600" u="none" cap="none" strike="noStrike">
              <a:solidFill>
                <a:srgbClr val="E7D535"/>
              </a:solidFill>
              <a:latin typeface="Roboto"/>
              <a:ea typeface="Roboto"/>
              <a:cs typeface="Roboto"/>
              <a:sym typeface="Roboto"/>
            </a:endParaRPr>
          </a:p>
        </p:txBody>
      </p:sp>
      <p:pic>
        <p:nvPicPr>
          <p:cNvPr id="150" name="Google Shape;150;p14"/>
          <p:cNvPicPr preferRelativeResize="0"/>
          <p:nvPr/>
        </p:nvPicPr>
        <p:blipFill rotWithShape="1">
          <a:blip r:embed="rId3">
            <a:alphaModFix/>
          </a:blip>
          <a:srcRect b="0" l="0" r="0" t="0"/>
          <a:stretch/>
        </p:blipFill>
        <p:spPr>
          <a:xfrm>
            <a:off x="490000" y="597400"/>
            <a:ext cx="8164010" cy="146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387900" y="138175"/>
            <a:ext cx="8368200" cy="568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chemeClr val="accent5"/>
                </a:solidFill>
              </a:rPr>
              <a:t>Queries</a:t>
            </a:r>
            <a:endParaRPr/>
          </a:p>
        </p:txBody>
      </p:sp>
      <p:sp>
        <p:nvSpPr>
          <p:cNvPr id="156" name="Google Shape;156;p15"/>
          <p:cNvSpPr txBox="1"/>
          <p:nvPr>
            <p:ph idx="1" type="body"/>
          </p:nvPr>
        </p:nvSpPr>
        <p:spPr>
          <a:xfrm>
            <a:off x="387900" y="568100"/>
            <a:ext cx="8368200" cy="4283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500"/>
              <a:buNone/>
            </a:pPr>
            <a:r>
              <a:rPr b="1" lang="en-GB" sz="6400">
                <a:solidFill>
                  <a:srgbClr val="E7D535"/>
                </a:solidFill>
              </a:rPr>
              <a:t>REVENUE WITH RESPECT TO YEAR,MONTH AND DATE</a:t>
            </a:r>
            <a:endParaRPr b="1" sz="6400">
              <a:solidFill>
                <a:srgbClr val="E7D535"/>
              </a:solidFill>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with hotels as ( select * from dbo.['2018$'] union select * from dbo.['2019$'] union select * from dbo.['2020$'])</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SELECT  arrival_date_day_of_month,arrival_date_month,arrival_date_year,ROUND(SUM((hotels.stays_in_weekend_nights +hotels.stays_in_week_nights)*(1-dbo.market_segment$.Discount)*hotels.adr),2) AS revenue FROM hotels</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LEFT JOIN [dbo].[market_segment$]</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ON hotels.market_segment = market_segment$.market_segment</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GROUP BY arrival_date_month,arrival_date_day_of_month,arrival_date_year</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order by arrival_date_month,arrival_date_day_of_month,arrival_date_year</a:t>
            </a:r>
            <a:endParaRPr sz="6200">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6"/>
          <p:cNvPicPr preferRelativeResize="0"/>
          <p:nvPr/>
        </p:nvPicPr>
        <p:blipFill rotWithShape="1">
          <a:blip r:embed="rId3">
            <a:alphaModFix/>
          </a:blip>
          <a:srcRect b="0" l="0" r="0" t="0"/>
          <a:stretch/>
        </p:blipFill>
        <p:spPr>
          <a:xfrm>
            <a:off x="4467700" y="1140425"/>
            <a:ext cx="4457700" cy="1647825"/>
          </a:xfrm>
          <a:prstGeom prst="rect">
            <a:avLst/>
          </a:prstGeom>
          <a:noFill/>
          <a:ln>
            <a:noFill/>
          </a:ln>
        </p:spPr>
      </p:pic>
      <p:pic>
        <p:nvPicPr>
          <p:cNvPr id="162" name="Google Shape;162;p16"/>
          <p:cNvPicPr preferRelativeResize="0"/>
          <p:nvPr/>
        </p:nvPicPr>
        <p:blipFill rotWithShape="1">
          <a:blip r:embed="rId4">
            <a:alphaModFix/>
          </a:blip>
          <a:srcRect b="0" l="0" r="0" t="0"/>
          <a:stretch/>
        </p:blipFill>
        <p:spPr>
          <a:xfrm>
            <a:off x="316450" y="268625"/>
            <a:ext cx="3967550" cy="3952522"/>
          </a:xfrm>
          <a:prstGeom prst="rect">
            <a:avLst/>
          </a:prstGeom>
          <a:noFill/>
          <a:ln>
            <a:noFill/>
          </a:ln>
        </p:spPr>
      </p:pic>
      <p:sp>
        <p:nvSpPr>
          <p:cNvPr id="163" name="Google Shape;163;p16"/>
          <p:cNvSpPr txBox="1"/>
          <p:nvPr/>
        </p:nvSpPr>
        <p:spPr>
          <a:xfrm>
            <a:off x="4722150" y="3196525"/>
            <a:ext cx="3967500" cy="8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E7D535"/>
                </a:solidFill>
                <a:latin typeface="Roboto"/>
                <a:ea typeface="Roboto"/>
                <a:cs typeface="Roboto"/>
                <a:sym typeface="Roboto"/>
              </a:rPr>
              <a:t>Helps to understand Increase or Decrease in Revenue each year</a:t>
            </a:r>
            <a:endParaRPr b="0" i="0" sz="1400" u="none" cap="none" strike="noStrike">
              <a:solidFill>
                <a:srgbClr val="E7D535"/>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326475" y="135600"/>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169" name="Google Shape;169;p17"/>
          <p:cNvSpPr txBox="1"/>
          <p:nvPr>
            <p:ph idx="1" type="body"/>
          </p:nvPr>
        </p:nvSpPr>
        <p:spPr>
          <a:xfrm>
            <a:off x="326475" y="687800"/>
            <a:ext cx="8368200" cy="4114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500"/>
              <a:buNone/>
            </a:pPr>
            <a:r>
              <a:rPr b="1" lang="en-GB" sz="6400">
                <a:solidFill>
                  <a:srgbClr val="E7D535"/>
                </a:solidFill>
              </a:rPr>
              <a:t>To calculate the cancellation rate of bookings, you can use a CASE statement and aggregate functions:</a:t>
            </a:r>
            <a:endParaRPr b="1" sz="6400">
              <a:solidFill>
                <a:srgbClr val="E7D535"/>
              </a:solidFill>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with hotels as (</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select * from dbo.['2018$']</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union</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select * from dbo.['2019$']</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union</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select * from dbo.['2020$'])</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SELECT</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ROUND((SUM(CASE WHEN is_canceled = 1 THEN 1 ELSE 0 END) / CAST(COUNT(*) AS FLOAT)) * 100,2) AS CancellationRate</a:t>
            </a:r>
            <a:endParaRPr sz="6200">
              <a:latin typeface="Courier New"/>
              <a:ea typeface="Courier New"/>
              <a:cs typeface="Courier New"/>
              <a:sym typeface="Courier New"/>
            </a:endParaRPr>
          </a:p>
          <a:p>
            <a:pPr indent="0" lvl="0" marL="0" rtl="0" algn="l">
              <a:lnSpc>
                <a:spcPct val="115000"/>
              </a:lnSpc>
              <a:spcBef>
                <a:spcPts val="1200"/>
              </a:spcBef>
              <a:spcAft>
                <a:spcPts val="0"/>
              </a:spcAft>
              <a:buSzPct val="116129"/>
              <a:buNone/>
            </a:pPr>
            <a:r>
              <a:rPr lang="en-GB" sz="6200">
                <a:latin typeface="Courier New"/>
                <a:ea typeface="Courier New"/>
                <a:cs typeface="Courier New"/>
                <a:sym typeface="Courier New"/>
              </a:rPr>
              <a:t>FROM hotels;</a:t>
            </a:r>
            <a:endParaRPr sz="6200">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rotWithShape="1">
          <a:blip r:embed="rId3">
            <a:alphaModFix/>
          </a:blip>
          <a:srcRect b="0" l="0" r="0" t="0"/>
          <a:stretch/>
        </p:blipFill>
        <p:spPr>
          <a:xfrm>
            <a:off x="348400" y="756225"/>
            <a:ext cx="2027050" cy="1069050"/>
          </a:xfrm>
          <a:prstGeom prst="rect">
            <a:avLst/>
          </a:prstGeom>
          <a:noFill/>
          <a:ln>
            <a:noFill/>
          </a:ln>
        </p:spPr>
      </p:pic>
      <p:pic>
        <p:nvPicPr>
          <p:cNvPr id="175" name="Google Shape;175;p18"/>
          <p:cNvPicPr preferRelativeResize="0"/>
          <p:nvPr/>
        </p:nvPicPr>
        <p:blipFill rotWithShape="1">
          <a:blip r:embed="rId4">
            <a:alphaModFix/>
          </a:blip>
          <a:srcRect b="0" l="0" r="0" t="0"/>
          <a:stretch/>
        </p:blipFill>
        <p:spPr>
          <a:xfrm>
            <a:off x="6183650" y="3106475"/>
            <a:ext cx="2288550" cy="1540150"/>
          </a:xfrm>
          <a:prstGeom prst="rect">
            <a:avLst/>
          </a:prstGeom>
          <a:noFill/>
          <a:ln>
            <a:noFill/>
          </a:ln>
        </p:spPr>
      </p:pic>
      <p:sp>
        <p:nvSpPr>
          <p:cNvPr id="176" name="Google Shape;176;p18"/>
          <p:cNvSpPr txBox="1"/>
          <p:nvPr/>
        </p:nvSpPr>
        <p:spPr>
          <a:xfrm>
            <a:off x="2375450" y="2360250"/>
            <a:ext cx="4037100" cy="42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E7D535"/>
                </a:solidFill>
                <a:latin typeface="Roboto"/>
                <a:ea typeface="Roboto"/>
                <a:cs typeface="Roboto"/>
                <a:sym typeface="Roboto"/>
              </a:rPr>
              <a:t>The Rate of cancellation of Pre-Bookings</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387900" y="895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182" name="Google Shape;182;p19"/>
          <p:cNvSpPr txBox="1"/>
          <p:nvPr>
            <p:ph idx="1" type="body"/>
          </p:nvPr>
        </p:nvSpPr>
        <p:spPr>
          <a:xfrm>
            <a:off x="387900" y="775625"/>
            <a:ext cx="8368200" cy="40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rgbClr val="E7D535"/>
                </a:solidFill>
              </a:rPr>
              <a:t>Number of bookings per year, month, and week:</a:t>
            </a:r>
            <a:endParaRPr sz="1600"/>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with hotels as (</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 from dbo.['2018$']</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union</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 from dbo.['2019$']</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union</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 from dbo.['2020$'])</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arrival_date_year, arrival_date_month, arrival_date_week_number, COUNT(*) AS BookingsCount</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FROM hotels</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GROUP BY arrival_date_year, arrival_date_month, arrival_date_week_number;</a:t>
            </a:r>
            <a:endParaRPr sz="1550">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1862100" y="458025"/>
            <a:ext cx="5419800" cy="68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GB">
                <a:solidFill>
                  <a:schemeClr val="accent5"/>
                </a:solidFill>
              </a:rPr>
              <a:t>Project by Binary Beasts</a:t>
            </a:r>
            <a:endParaRPr>
              <a:solidFill>
                <a:schemeClr val="accent5"/>
              </a:solidFill>
            </a:endParaRPr>
          </a:p>
        </p:txBody>
      </p:sp>
      <p:sp>
        <p:nvSpPr>
          <p:cNvPr id="70" name="Google Shape;70;p2"/>
          <p:cNvSpPr txBox="1"/>
          <p:nvPr>
            <p:ph idx="1" type="body"/>
          </p:nvPr>
        </p:nvSpPr>
        <p:spPr>
          <a:xfrm>
            <a:off x="795300" y="1718425"/>
            <a:ext cx="3776700" cy="2485800"/>
          </a:xfrm>
          <a:prstGeom prst="rect">
            <a:avLst/>
          </a:prstGeom>
          <a:noFill/>
          <a:ln>
            <a:noFill/>
          </a:ln>
        </p:spPr>
        <p:txBody>
          <a:bodyPr anchorCtr="0" anchor="t" bIns="91425" lIns="91425" spcFirstLastPara="1" rIns="91425" wrap="square" tIns="91425">
            <a:normAutofit/>
          </a:bodyPr>
          <a:lstStyle/>
          <a:p>
            <a:pPr indent="-349250" lvl="0" marL="457200" rtl="0" algn="l">
              <a:lnSpc>
                <a:spcPct val="300000"/>
              </a:lnSpc>
              <a:spcBef>
                <a:spcPts val="0"/>
              </a:spcBef>
              <a:spcAft>
                <a:spcPts val="0"/>
              </a:spcAft>
              <a:buSzPts val="1900"/>
              <a:buChar char="★"/>
            </a:pPr>
            <a:r>
              <a:rPr lang="en-GB" sz="1900"/>
              <a:t>Abhis</a:t>
            </a:r>
            <a:r>
              <a:rPr lang="en-GB" sz="2000"/>
              <a:t>hek Saha (SPOC)</a:t>
            </a:r>
            <a:endParaRPr sz="2000"/>
          </a:p>
          <a:p>
            <a:pPr indent="-355600" lvl="0" marL="457200" rtl="0" algn="l">
              <a:lnSpc>
                <a:spcPct val="300000"/>
              </a:lnSpc>
              <a:spcBef>
                <a:spcPts val="0"/>
              </a:spcBef>
              <a:spcAft>
                <a:spcPts val="0"/>
              </a:spcAft>
              <a:buSzPts val="2000"/>
              <a:buChar char="★"/>
            </a:pPr>
            <a:r>
              <a:rPr lang="en-GB" sz="2000"/>
              <a:t>Abir Chakraborty</a:t>
            </a:r>
            <a:endParaRPr sz="2000"/>
          </a:p>
          <a:p>
            <a:pPr indent="-349250" lvl="0" marL="457200" rtl="0" algn="l">
              <a:lnSpc>
                <a:spcPct val="300000"/>
              </a:lnSpc>
              <a:spcBef>
                <a:spcPts val="0"/>
              </a:spcBef>
              <a:spcAft>
                <a:spcPts val="0"/>
              </a:spcAft>
              <a:buSzPts val="1900"/>
              <a:buChar char="★"/>
            </a:pPr>
            <a:r>
              <a:rPr lang="en-GB" sz="2000"/>
              <a:t>Angshuman Pal Chowdhu</a:t>
            </a:r>
            <a:r>
              <a:rPr lang="en-GB" sz="1900"/>
              <a:t>ry</a:t>
            </a:r>
            <a:endParaRPr sz="1900"/>
          </a:p>
        </p:txBody>
      </p:sp>
      <p:sp>
        <p:nvSpPr>
          <p:cNvPr id="71" name="Google Shape;71;p2"/>
          <p:cNvSpPr txBox="1"/>
          <p:nvPr>
            <p:ph idx="2" type="body"/>
          </p:nvPr>
        </p:nvSpPr>
        <p:spPr>
          <a:xfrm>
            <a:off x="5629875" y="1619250"/>
            <a:ext cx="3165300" cy="2485800"/>
          </a:xfrm>
          <a:prstGeom prst="rect">
            <a:avLst/>
          </a:prstGeom>
          <a:noFill/>
          <a:ln>
            <a:noFill/>
          </a:ln>
        </p:spPr>
        <p:txBody>
          <a:bodyPr anchorCtr="0" anchor="t" bIns="91425" lIns="91425" spcFirstLastPara="1" rIns="91425" wrap="square" tIns="91425">
            <a:normAutofit/>
          </a:bodyPr>
          <a:lstStyle/>
          <a:p>
            <a:pPr indent="-355600" lvl="0" marL="457200" rtl="0" algn="l">
              <a:lnSpc>
                <a:spcPct val="300000"/>
              </a:lnSpc>
              <a:spcBef>
                <a:spcPts val="0"/>
              </a:spcBef>
              <a:spcAft>
                <a:spcPts val="0"/>
              </a:spcAft>
              <a:buSzPts val="2000"/>
              <a:buChar char="★"/>
            </a:pPr>
            <a:r>
              <a:rPr lang="en-GB" sz="2000"/>
              <a:t>Arnab Fadikar</a:t>
            </a:r>
            <a:endParaRPr sz="2000"/>
          </a:p>
          <a:p>
            <a:pPr indent="-355600" lvl="0" marL="457200" rtl="0" algn="l">
              <a:lnSpc>
                <a:spcPct val="300000"/>
              </a:lnSpc>
              <a:spcBef>
                <a:spcPts val="0"/>
              </a:spcBef>
              <a:spcAft>
                <a:spcPts val="0"/>
              </a:spcAft>
              <a:buSzPts val="2000"/>
              <a:buChar char="★"/>
            </a:pPr>
            <a:r>
              <a:rPr lang="en-GB" sz="2000"/>
              <a:t>Dipanjan  Das</a:t>
            </a:r>
            <a:endParaRPr sz="2000"/>
          </a:p>
          <a:p>
            <a:pPr indent="-355600" lvl="0" marL="457200" rtl="0" algn="l">
              <a:lnSpc>
                <a:spcPct val="300000"/>
              </a:lnSpc>
              <a:spcBef>
                <a:spcPts val="0"/>
              </a:spcBef>
              <a:spcAft>
                <a:spcPts val="0"/>
              </a:spcAft>
              <a:buSzPts val="2000"/>
              <a:buChar char="★"/>
            </a:pPr>
            <a:r>
              <a:rPr lang="en-GB" sz="2000"/>
              <a:t>Soumalya Karmakar</a:t>
            </a:r>
            <a:endParaRPr sz="2000"/>
          </a:p>
        </p:txBody>
      </p:sp>
      <p:cxnSp>
        <p:nvCxnSpPr>
          <p:cNvPr id="72" name="Google Shape;72;p2"/>
          <p:cNvCxnSpPr/>
          <p:nvPr/>
        </p:nvCxnSpPr>
        <p:spPr>
          <a:xfrm>
            <a:off x="2127000" y="1206075"/>
            <a:ext cx="4890000" cy="0"/>
          </a:xfrm>
          <a:prstGeom prst="straightConnector1">
            <a:avLst/>
          </a:prstGeom>
          <a:noFill/>
          <a:ln cap="flat" cmpd="sng" w="38100">
            <a:solidFill>
              <a:srgbClr val="039BE5"/>
            </a:solidFill>
            <a:prstDash val="solid"/>
            <a:round/>
            <a:headEnd len="sm" w="sm" type="none"/>
            <a:tailEnd len="sm" w="sm" type="none"/>
          </a:ln>
        </p:spPr>
      </p:cxnSp>
      <p:sp>
        <p:nvSpPr>
          <p:cNvPr id="73" name="Google Shape;73;p2"/>
          <p:cNvSpPr/>
          <p:nvPr/>
        </p:nvSpPr>
        <p:spPr>
          <a:xfrm>
            <a:off x="1993500" y="1144125"/>
            <a:ext cx="133500" cy="123900"/>
          </a:xfrm>
          <a:prstGeom prst="ellipse">
            <a:avLst/>
          </a:prstGeom>
          <a:solidFill>
            <a:srgbClr val="039B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7017000" y="1144125"/>
            <a:ext cx="133500" cy="123900"/>
          </a:xfrm>
          <a:prstGeom prst="ellipse">
            <a:avLst/>
          </a:prstGeom>
          <a:solidFill>
            <a:srgbClr val="039B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03225" y="1168400"/>
            <a:ext cx="590700" cy="190500"/>
          </a:xfrm>
          <a:prstGeom prst="rect">
            <a:avLst/>
          </a:prstGeom>
          <a:solidFill>
            <a:srgbClr val="00517C"/>
          </a:solidFill>
          <a:ln cap="flat" cmpd="sng" w="9525">
            <a:solidFill>
              <a:srgbClr val="00517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3">
            <a:alphaModFix/>
          </a:blip>
          <a:srcRect b="0" l="0" r="0" t="0"/>
          <a:stretch/>
        </p:blipFill>
        <p:spPr>
          <a:xfrm>
            <a:off x="152400" y="152400"/>
            <a:ext cx="4569750" cy="4496301"/>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4990800" y="1460075"/>
            <a:ext cx="3145800" cy="2025025"/>
          </a:xfrm>
          <a:prstGeom prst="rect">
            <a:avLst/>
          </a:prstGeom>
          <a:noFill/>
          <a:ln>
            <a:noFill/>
          </a:ln>
        </p:spPr>
      </p:pic>
      <p:sp>
        <p:nvSpPr>
          <p:cNvPr id="189" name="Google Shape;189;p20"/>
          <p:cNvSpPr txBox="1"/>
          <p:nvPr/>
        </p:nvSpPr>
        <p:spPr>
          <a:xfrm>
            <a:off x="5100000" y="3950625"/>
            <a:ext cx="3545100" cy="49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E7D535"/>
                </a:solidFill>
                <a:latin typeface="Roboto"/>
                <a:ea typeface="Roboto"/>
                <a:cs typeface="Roboto"/>
                <a:sym typeface="Roboto"/>
              </a:rPr>
              <a:t>Increase in Booking Count per year</a:t>
            </a:r>
            <a:endParaRPr b="1" i="0" sz="14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87900" y="0"/>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195" name="Google Shape;195;p21"/>
          <p:cNvSpPr txBox="1"/>
          <p:nvPr>
            <p:ph idx="1" type="body"/>
          </p:nvPr>
        </p:nvSpPr>
        <p:spPr>
          <a:xfrm>
            <a:off x="263650" y="553150"/>
            <a:ext cx="8368200" cy="429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rgbClr val="E7D535"/>
                </a:solidFill>
              </a:rPr>
              <a:t>Number of bookings for each market segment and distribution channel:</a:t>
            </a:r>
            <a:endParaRPr b="1" sz="1600">
              <a:solidFill>
                <a:srgbClr val="E7D535"/>
              </a:solidFill>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WITH hotels AS (</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dbo.['2018$']</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UNION</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dbo.['2019$']</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UNION</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dbo.['2020$']</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market_segment, distribution_channel, COUNT(*) AS BookingsCount</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FROM hotels</a:t>
            </a:r>
            <a:endParaRPr sz="1550">
              <a:latin typeface="Courier New"/>
              <a:ea typeface="Courier New"/>
              <a:cs typeface="Courier New"/>
              <a:sym typeface="Courier New"/>
            </a:endParaRPr>
          </a:p>
          <a:p>
            <a:pPr indent="0" lvl="0" marL="0" rtl="0" algn="l">
              <a:lnSpc>
                <a:spcPct val="75000"/>
              </a:lnSpc>
              <a:spcBef>
                <a:spcPts val="1200"/>
              </a:spcBef>
              <a:spcAft>
                <a:spcPts val="1200"/>
              </a:spcAft>
              <a:buSzPts val="1800"/>
              <a:buNone/>
            </a:pPr>
            <a:r>
              <a:rPr lang="en-GB" sz="1550">
                <a:latin typeface="Courier New"/>
                <a:ea typeface="Courier New"/>
                <a:cs typeface="Courier New"/>
                <a:sym typeface="Courier New"/>
              </a:rPr>
              <a:t>GROUP BY market_segment, distribution_channel;</a:t>
            </a:r>
            <a:endParaRPr sz="155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rotWithShape="1">
          <a:blip r:embed="rId3">
            <a:alphaModFix/>
          </a:blip>
          <a:srcRect b="0" l="0" r="0" t="0"/>
          <a:stretch/>
        </p:blipFill>
        <p:spPr>
          <a:xfrm>
            <a:off x="309450" y="152400"/>
            <a:ext cx="3909175" cy="4527950"/>
          </a:xfrm>
          <a:prstGeom prst="rect">
            <a:avLst/>
          </a:prstGeom>
          <a:noFill/>
          <a:ln>
            <a:noFill/>
          </a:ln>
        </p:spPr>
      </p:pic>
      <p:pic>
        <p:nvPicPr>
          <p:cNvPr id="201" name="Google Shape;201;p22"/>
          <p:cNvPicPr preferRelativeResize="0"/>
          <p:nvPr/>
        </p:nvPicPr>
        <p:blipFill rotWithShape="1">
          <a:blip r:embed="rId4">
            <a:alphaModFix/>
          </a:blip>
          <a:srcRect b="0" l="0" r="0" t="0"/>
          <a:stretch/>
        </p:blipFill>
        <p:spPr>
          <a:xfrm>
            <a:off x="4351375" y="335625"/>
            <a:ext cx="4509350" cy="2074854"/>
          </a:xfrm>
          <a:prstGeom prst="rect">
            <a:avLst/>
          </a:prstGeom>
          <a:noFill/>
          <a:ln>
            <a:noFill/>
          </a:ln>
        </p:spPr>
      </p:pic>
      <p:pic>
        <p:nvPicPr>
          <p:cNvPr id="202" name="Google Shape;202;p22"/>
          <p:cNvPicPr preferRelativeResize="0"/>
          <p:nvPr/>
        </p:nvPicPr>
        <p:blipFill rotWithShape="1">
          <a:blip r:embed="rId5">
            <a:alphaModFix/>
          </a:blip>
          <a:srcRect b="0" l="0" r="0" t="0"/>
          <a:stretch/>
        </p:blipFill>
        <p:spPr>
          <a:xfrm>
            <a:off x="4351375" y="2501554"/>
            <a:ext cx="4509350" cy="2034812"/>
          </a:xfrm>
          <a:prstGeom prst="rect">
            <a:avLst/>
          </a:prstGeom>
          <a:noFill/>
          <a:ln>
            <a:noFill/>
          </a:ln>
        </p:spPr>
      </p:pic>
      <p:sp>
        <p:nvSpPr>
          <p:cNvPr id="203" name="Google Shape;203;p22"/>
          <p:cNvSpPr txBox="1"/>
          <p:nvPr/>
        </p:nvSpPr>
        <p:spPr>
          <a:xfrm>
            <a:off x="4655125" y="4627450"/>
            <a:ext cx="42057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E7D535"/>
                </a:solidFill>
                <a:latin typeface="Roboto"/>
                <a:ea typeface="Roboto"/>
                <a:cs typeface="Roboto"/>
                <a:sym typeface="Roboto"/>
              </a:rPr>
              <a:t>Percentage of Booking by Corporate Sectors</a:t>
            </a:r>
            <a:endParaRPr b="0" i="0" sz="1400" u="none" cap="none" strike="noStrike">
              <a:solidFill>
                <a:srgbClr val="E7D535"/>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87900" y="10487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209" name="Google Shape;209;p23"/>
          <p:cNvSpPr txBox="1"/>
          <p:nvPr>
            <p:ph idx="1" type="body"/>
          </p:nvPr>
        </p:nvSpPr>
        <p:spPr>
          <a:xfrm>
            <a:off x="387900" y="860325"/>
            <a:ext cx="8368200" cy="41451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SzPct val="113029"/>
              <a:buNone/>
            </a:pPr>
            <a:r>
              <a:rPr b="1" lang="en-GB" sz="4900">
                <a:solidFill>
                  <a:srgbClr val="E7D535"/>
                </a:solidFill>
              </a:rPr>
              <a:t>Number of repeated guests and their percentage:</a:t>
            </a:r>
            <a:endParaRPr b="1" sz="4900">
              <a:solidFill>
                <a:srgbClr val="E7D535"/>
              </a:solidFill>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WITH hotels AS (</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    SELECT * FROM dbo.['2018$']</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    UNION</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    SELECT * FROM dbo.['2019$']</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    UNION</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    SELECT * FROM dbo.['2020$']</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SELECT is_repeated_guest, COUNT(*) AS GuestCount, (COUNT(*) * 100 / (SELECT COUNT(*) FROM hotels)) AS Percentage</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FROM hotels</a:t>
            </a:r>
            <a:endParaRPr sz="4750">
              <a:latin typeface="Courier New"/>
              <a:ea typeface="Courier New"/>
              <a:cs typeface="Courier New"/>
              <a:sym typeface="Courier New"/>
            </a:endParaRPr>
          </a:p>
          <a:p>
            <a:pPr indent="0" lvl="0" marL="0" rtl="0" algn="l">
              <a:lnSpc>
                <a:spcPct val="75000"/>
              </a:lnSpc>
              <a:spcBef>
                <a:spcPts val="1200"/>
              </a:spcBef>
              <a:spcAft>
                <a:spcPts val="0"/>
              </a:spcAft>
              <a:buSzPct val="116599"/>
              <a:buNone/>
            </a:pPr>
            <a:r>
              <a:rPr lang="en-GB" sz="4750">
                <a:latin typeface="Courier New"/>
                <a:ea typeface="Courier New"/>
                <a:cs typeface="Courier New"/>
                <a:sym typeface="Courier New"/>
              </a:rPr>
              <a:t>GROUP BY is_repeated_guest</a:t>
            </a:r>
            <a:r>
              <a:rPr lang="en-GB" sz="5367"/>
              <a:t>;</a:t>
            </a:r>
            <a:endParaRPr sz="5367"/>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4"/>
          <p:cNvPicPr preferRelativeResize="0"/>
          <p:nvPr/>
        </p:nvPicPr>
        <p:blipFill rotWithShape="1">
          <a:blip r:embed="rId3">
            <a:alphaModFix/>
          </a:blip>
          <a:srcRect b="0" l="0" r="0" t="0"/>
          <a:stretch/>
        </p:blipFill>
        <p:spPr>
          <a:xfrm>
            <a:off x="2061925" y="450200"/>
            <a:ext cx="5020150" cy="1169800"/>
          </a:xfrm>
          <a:prstGeom prst="rect">
            <a:avLst/>
          </a:prstGeom>
          <a:noFill/>
          <a:ln>
            <a:noFill/>
          </a:ln>
        </p:spPr>
      </p:pic>
      <p:pic>
        <p:nvPicPr>
          <p:cNvPr id="215" name="Google Shape;215;p24"/>
          <p:cNvPicPr preferRelativeResize="0"/>
          <p:nvPr/>
        </p:nvPicPr>
        <p:blipFill rotWithShape="1">
          <a:blip r:embed="rId4">
            <a:alphaModFix/>
          </a:blip>
          <a:srcRect b="0" l="0" r="0" t="0"/>
          <a:stretch/>
        </p:blipFill>
        <p:spPr>
          <a:xfrm>
            <a:off x="2817450" y="2745025"/>
            <a:ext cx="3509100" cy="1746550"/>
          </a:xfrm>
          <a:prstGeom prst="rect">
            <a:avLst/>
          </a:prstGeom>
          <a:noFill/>
          <a:ln>
            <a:noFill/>
          </a:ln>
        </p:spPr>
      </p:pic>
      <p:sp>
        <p:nvSpPr>
          <p:cNvPr id="216" name="Google Shape;216;p24"/>
          <p:cNvSpPr/>
          <p:nvPr/>
        </p:nvSpPr>
        <p:spPr>
          <a:xfrm>
            <a:off x="318475" y="1042650"/>
            <a:ext cx="772200" cy="405600"/>
          </a:xfrm>
          <a:prstGeom prst="rect">
            <a:avLst/>
          </a:prstGeom>
          <a:solidFill>
            <a:srgbClr val="00517C"/>
          </a:solidFill>
          <a:ln cap="flat" cmpd="sng" w="9525">
            <a:solidFill>
              <a:srgbClr val="00517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2817450" y="1852550"/>
            <a:ext cx="3147000" cy="53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E7D535"/>
                </a:solidFill>
                <a:latin typeface="Roboto"/>
                <a:ea typeface="Roboto"/>
                <a:cs typeface="Roboto"/>
                <a:sym typeface="Roboto"/>
              </a:rPr>
              <a:t>Percentage of Repeated Customers</a:t>
            </a:r>
            <a:endParaRPr b="0" i="0" sz="1400" u="none" cap="none" strike="noStrike">
              <a:solidFill>
                <a:srgbClr val="E7D535"/>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87900" y="0"/>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223" name="Google Shape;223;p25"/>
          <p:cNvSpPr txBox="1"/>
          <p:nvPr>
            <p:ph idx="1" type="body"/>
          </p:nvPr>
        </p:nvSpPr>
        <p:spPr>
          <a:xfrm>
            <a:off x="387900" y="599550"/>
            <a:ext cx="8368200" cy="42297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SzPct val="112500"/>
              <a:buNone/>
            </a:pPr>
            <a:r>
              <a:rPr b="1" lang="en-GB" sz="6400">
                <a:solidFill>
                  <a:srgbClr val="E7D535"/>
                </a:solidFill>
              </a:rPr>
              <a:t>Top countries with the most bookings:</a:t>
            </a:r>
            <a:endParaRPr b="1" sz="6400">
              <a:solidFill>
                <a:srgbClr val="E7D535"/>
              </a:solidFill>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WITH hotels AS (</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    SELECT * FROM dbo.['2018$']</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    UNION</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    SELECT * FROM dbo.['2019$']</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    UNION</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    SELECT * FROM dbo.['2020$']</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SELECT country, COUNT(*) AS BookingsCount</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FROM hotels</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GROUP BY country</a:t>
            </a:r>
            <a:endParaRPr sz="6400">
              <a:latin typeface="Courier New"/>
              <a:ea typeface="Courier New"/>
              <a:cs typeface="Courier New"/>
              <a:sym typeface="Courier New"/>
            </a:endParaRPr>
          </a:p>
          <a:p>
            <a:pPr indent="0" lvl="0" marL="0" rtl="0" algn="l">
              <a:lnSpc>
                <a:spcPct val="75000"/>
              </a:lnSpc>
              <a:spcBef>
                <a:spcPts val="1200"/>
              </a:spcBef>
              <a:spcAft>
                <a:spcPts val="0"/>
              </a:spcAft>
              <a:buSzPct val="112500"/>
              <a:buNone/>
            </a:pPr>
            <a:r>
              <a:rPr lang="en-GB" sz="6400">
                <a:latin typeface="Courier New"/>
                <a:ea typeface="Courier New"/>
                <a:cs typeface="Courier New"/>
                <a:sym typeface="Courier New"/>
              </a:rPr>
              <a:t>ORDER BY BookingsCount DESC</a:t>
            </a:r>
            <a:endParaRPr sz="6400">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b="0" l="0" r="0" t="0"/>
          <a:stretch/>
        </p:blipFill>
        <p:spPr>
          <a:xfrm>
            <a:off x="270175" y="152400"/>
            <a:ext cx="1711466" cy="4838700"/>
          </a:xfrm>
          <a:prstGeom prst="rect">
            <a:avLst/>
          </a:prstGeom>
          <a:noFill/>
          <a:ln>
            <a:noFill/>
          </a:ln>
        </p:spPr>
      </p:pic>
      <p:pic>
        <p:nvPicPr>
          <p:cNvPr id="229" name="Google Shape;229;p26"/>
          <p:cNvPicPr preferRelativeResize="0"/>
          <p:nvPr/>
        </p:nvPicPr>
        <p:blipFill rotWithShape="1">
          <a:blip r:embed="rId4">
            <a:alphaModFix/>
          </a:blip>
          <a:srcRect b="0" l="0" r="0" t="0"/>
          <a:stretch/>
        </p:blipFill>
        <p:spPr>
          <a:xfrm>
            <a:off x="2229216" y="280300"/>
            <a:ext cx="6219825" cy="2000250"/>
          </a:xfrm>
          <a:prstGeom prst="rect">
            <a:avLst/>
          </a:prstGeom>
          <a:noFill/>
          <a:ln>
            <a:noFill/>
          </a:ln>
        </p:spPr>
      </p:pic>
      <p:pic>
        <p:nvPicPr>
          <p:cNvPr id="230" name="Google Shape;230;p26"/>
          <p:cNvPicPr preferRelativeResize="0"/>
          <p:nvPr/>
        </p:nvPicPr>
        <p:blipFill rotWithShape="1">
          <a:blip r:embed="rId5">
            <a:alphaModFix/>
          </a:blip>
          <a:srcRect b="0" l="0" r="0" t="0"/>
          <a:stretch/>
        </p:blipFill>
        <p:spPr>
          <a:xfrm>
            <a:off x="2249429" y="2420125"/>
            <a:ext cx="6200775" cy="2085975"/>
          </a:xfrm>
          <a:prstGeom prst="rect">
            <a:avLst/>
          </a:prstGeom>
          <a:noFill/>
          <a:ln>
            <a:noFill/>
          </a:ln>
        </p:spPr>
      </p:pic>
      <p:sp>
        <p:nvSpPr>
          <p:cNvPr id="231" name="Google Shape;231;p26"/>
          <p:cNvSpPr txBox="1"/>
          <p:nvPr/>
        </p:nvSpPr>
        <p:spPr>
          <a:xfrm>
            <a:off x="3135075" y="4809500"/>
            <a:ext cx="4429500" cy="2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2" name="Google Shape;232;p26"/>
          <p:cNvSpPr txBox="1"/>
          <p:nvPr/>
        </p:nvSpPr>
        <p:spPr>
          <a:xfrm>
            <a:off x="3040075" y="4607625"/>
            <a:ext cx="4524600" cy="38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E7D535"/>
                </a:solidFill>
                <a:latin typeface="Roboto"/>
                <a:ea typeface="Roboto"/>
                <a:cs typeface="Roboto"/>
                <a:sym typeface="Roboto"/>
              </a:rPr>
              <a:t>Count of Guests of different countries</a:t>
            </a:r>
            <a:endParaRPr b="0" i="0" sz="1400" u="none" cap="none" strike="noStrike">
              <a:solidFill>
                <a:srgbClr val="E7D535"/>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387900" y="2123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5"/>
                </a:solidFill>
              </a:rPr>
              <a:t>Queries</a:t>
            </a:r>
            <a:endParaRPr/>
          </a:p>
        </p:txBody>
      </p:sp>
      <p:sp>
        <p:nvSpPr>
          <p:cNvPr id="238" name="Google Shape;238;p27"/>
          <p:cNvSpPr txBox="1"/>
          <p:nvPr>
            <p:ph idx="1" type="body"/>
          </p:nvPr>
        </p:nvSpPr>
        <p:spPr>
          <a:xfrm>
            <a:off x="480000" y="898475"/>
            <a:ext cx="8368200" cy="40761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b="1" lang="en-GB" sz="1600">
                <a:solidFill>
                  <a:srgbClr val="E7D535"/>
                </a:solidFill>
              </a:rPr>
              <a:t>Number of bookings for each meal type:</a:t>
            </a:r>
            <a:endParaRPr b="1" sz="2900">
              <a:solidFill>
                <a:srgbClr val="E7D535"/>
              </a:solidFill>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WITH hotels AS (</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dbo.['2018$']</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UNION</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dbo.['2019$']</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UNION </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    SELECT * FROM dbo.['2020$']</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SELECT meal, COUNT(*) AS BookingsCount</a:t>
            </a:r>
            <a:endParaRPr sz="1550">
              <a:latin typeface="Courier New"/>
              <a:ea typeface="Courier New"/>
              <a:cs typeface="Courier New"/>
              <a:sym typeface="Courier New"/>
            </a:endParaRPr>
          </a:p>
          <a:p>
            <a:pPr indent="0" lvl="0" marL="0" rtl="0" algn="l">
              <a:lnSpc>
                <a:spcPct val="75000"/>
              </a:lnSpc>
              <a:spcBef>
                <a:spcPts val="1200"/>
              </a:spcBef>
              <a:spcAft>
                <a:spcPts val="0"/>
              </a:spcAft>
              <a:buSzPts val="1800"/>
              <a:buNone/>
            </a:pPr>
            <a:r>
              <a:rPr lang="en-GB" sz="1550">
                <a:latin typeface="Courier New"/>
                <a:ea typeface="Courier New"/>
                <a:cs typeface="Courier New"/>
                <a:sym typeface="Courier New"/>
              </a:rPr>
              <a:t>FROM hotels</a:t>
            </a:r>
            <a:endParaRPr sz="1550">
              <a:latin typeface="Courier New"/>
              <a:ea typeface="Courier New"/>
              <a:cs typeface="Courier New"/>
              <a:sym typeface="Courier New"/>
            </a:endParaRPr>
          </a:p>
          <a:p>
            <a:pPr indent="0" lvl="0" marL="0" rtl="0" algn="l">
              <a:lnSpc>
                <a:spcPct val="75000"/>
              </a:lnSpc>
              <a:spcBef>
                <a:spcPts val="1200"/>
              </a:spcBef>
              <a:spcAft>
                <a:spcPts val="1200"/>
              </a:spcAft>
              <a:buSzPts val="1800"/>
              <a:buNone/>
            </a:pPr>
            <a:r>
              <a:rPr lang="en-GB" sz="1550">
                <a:latin typeface="Courier New"/>
                <a:ea typeface="Courier New"/>
                <a:cs typeface="Courier New"/>
                <a:sym typeface="Courier New"/>
              </a:rPr>
              <a:t>GROUP BY meal;</a:t>
            </a:r>
            <a:endParaRPr sz="155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8"/>
          <p:cNvPicPr preferRelativeResize="0"/>
          <p:nvPr/>
        </p:nvPicPr>
        <p:blipFill rotWithShape="1">
          <a:blip r:embed="rId3">
            <a:alphaModFix/>
          </a:blip>
          <a:srcRect b="0" l="0" r="0" t="0"/>
          <a:stretch/>
        </p:blipFill>
        <p:spPr>
          <a:xfrm>
            <a:off x="492675" y="283300"/>
            <a:ext cx="2956900" cy="2186875"/>
          </a:xfrm>
          <a:prstGeom prst="rect">
            <a:avLst/>
          </a:prstGeom>
          <a:noFill/>
          <a:ln>
            <a:noFill/>
          </a:ln>
        </p:spPr>
      </p:pic>
      <p:pic>
        <p:nvPicPr>
          <p:cNvPr id="244" name="Google Shape;244;p28"/>
          <p:cNvPicPr preferRelativeResize="0"/>
          <p:nvPr/>
        </p:nvPicPr>
        <p:blipFill rotWithShape="1">
          <a:blip r:embed="rId4">
            <a:alphaModFix/>
          </a:blip>
          <a:srcRect b="0" l="0" r="0" t="0"/>
          <a:stretch/>
        </p:blipFill>
        <p:spPr>
          <a:xfrm>
            <a:off x="4647074" y="2083025"/>
            <a:ext cx="3949350" cy="2547575"/>
          </a:xfrm>
          <a:prstGeom prst="rect">
            <a:avLst/>
          </a:prstGeom>
          <a:noFill/>
          <a:ln>
            <a:noFill/>
          </a:ln>
        </p:spPr>
      </p:pic>
      <p:sp>
        <p:nvSpPr>
          <p:cNvPr id="245" name="Google Shape;245;p28"/>
          <p:cNvSpPr txBox="1"/>
          <p:nvPr/>
        </p:nvSpPr>
        <p:spPr>
          <a:xfrm>
            <a:off x="4263250" y="736275"/>
            <a:ext cx="40377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E7D535"/>
                </a:solidFill>
                <a:latin typeface="Roboto"/>
                <a:ea typeface="Roboto"/>
                <a:cs typeface="Roboto"/>
                <a:sym typeface="Roboto"/>
              </a:rPr>
              <a:t>Types of Meals Ordered by Guests</a:t>
            </a:r>
            <a:endParaRPr b="0" i="0" sz="1400" u="none" cap="none" strike="noStrike">
              <a:solidFill>
                <a:srgbClr val="E7D535"/>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Thanksgiving</a:t>
            </a:r>
            <a:endParaRPr>
              <a:solidFill>
                <a:schemeClr val="accent5"/>
              </a:solidFill>
            </a:endParaRPr>
          </a:p>
        </p:txBody>
      </p:sp>
      <p:sp>
        <p:nvSpPr>
          <p:cNvPr id="251" name="Google Shape;251;p2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1800"/>
              <a:buNone/>
            </a:pPr>
            <a:r>
              <a:rPr lang="en-GB" sz="1550"/>
              <a:t>In this heartfelt message, a group of aspiring data analysts expresses their deep gratitude to the Organization CSR Box for the exceptional opportunity provided through the Data Analytics Internship Program by IBM Skills Build Network. The organization's generous support and belief in their potential have led to a transformative experience, enabling them to work with cutting-edge data analytics tools and gain valuable insights and skills. The internship has not only prepared them as competent professionals but has also ignited a profound passion for data analytics. The group acknowledges the organization's commitment to empowering the next generation of data analysts and thanks them for the life-changing opportunity, which has set them on a path to make significant contributions in the ever-evolving field of data analytics.</a:t>
            </a: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Microsoft SQL Server</a:t>
            </a:r>
            <a:endParaRPr>
              <a:solidFill>
                <a:schemeClr val="accent5"/>
              </a:solidFill>
            </a:endParaRPr>
          </a:p>
        </p:txBody>
      </p:sp>
      <p:sp>
        <p:nvSpPr>
          <p:cNvPr id="81" name="Google Shape;81;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SzPts val="1800"/>
              <a:buNone/>
            </a:pPr>
            <a:r>
              <a:rPr lang="en-GB"/>
              <a:t>- Microsoft SQL Server, created by Microsoft, is a relational database management system (RDBMS).</a:t>
            </a:r>
            <a:endParaRPr/>
          </a:p>
          <a:p>
            <a:pPr indent="0" lvl="0" marL="0" rtl="0" algn="just">
              <a:lnSpc>
                <a:spcPct val="150000"/>
              </a:lnSpc>
              <a:spcBef>
                <a:spcPts val="1200"/>
              </a:spcBef>
              <a:spcAft>
                <a:spcPts val="0"/>
              </a:spcAft>
              <a:buSzPts val="1800"/>
              <a:buNone/>
            </a:pPr>
            <a:r>
              <a:rPr lang="en-GB"/>
              <a:t>- This powerful platform is widely utilized by organizations to efficiently store, manage, and retrieve data.</a:t>
            </a:r>
            <a:endParaRPr/>
          </a:p>
          <a:p>
            <a:pPr indent="0" lvl="0" marL="0" rtl="0" algn="just">
              <a:lnSpc>
                <a:spcPct val="150000"/>
              </a:lnSpc>
              <a:spcBef>
                <a:spcPts val="1200"/>
              </a:spcBef>
              <a:spcAft>
                <a:spcPts val="0"/>
              </a:spcAft>
              <a:buSzPts val="1800"/>
              <a:buNone/>
            </a:pPr>
            <a:r>
              <a:rPr lang="en-GB"/>
              <a:t>- SQL Server offers a secure, scalable, and high-performance environment, making it ideal for handling large volumes of data and conducting data analysis.</a:t>
            </a:r>
            <a:endParaRPr/>
          </a:p>
          <a:p>
            <a:pPr indent="0" lvl="0" marL="0" rtl="0" algn="just">
              <a:lnSpc>
                <a:spcPct val="150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Conclusion</a:t>
            </a:r>
            <a:endParaRPr>
              <a:solidFill>
                <a:schemeClr val="accent5"/>
              </a:solidFill>
            </a:endParaRPr>
          </a:p>
        </p:txBody>
      </p:sp>
      <p:sp>
        <p:nvSpPr>
          <p:cNvPr id="257" name="Google Shape;257;p30"/>
          <p:cNvSpPr txBox="1"/>
          <p:nvPr>
            <p:ph idx="1" type="body"/>
          </p:nvPr>
        </p:nvSpPr>
        <p:spPr>
          <a:xfrm>
            <a:off x="387900" y="1463624"/>
            <a:ext cx="8368200" cy="3078900"/>
          </a:xfrm>
          <a:prstGeom prst="rect">
            <a:avLst/>
          </a:prstGeom>
          <a:noFill/>
          <a:ln>
            <a:noFill/>
          </a:ln>
        </p:spPr>
        <p:txBody>
          <a:bodyPr anchorCtr="0" anchor="t" bIns="91425" lIns="91425" spcFirstLastPara="1" rIns="91425" wrap="square" tIns="91425">
            <a:noAutofit/>
          </a:bodyPr>
          <a:lstStyle/>
          <a:p>
            <a:pPr indent="-327025" lvl="0" marL="457200" rtl="0" algn="l">
              <a:lnSpc>
                <a:spcPct val="95000"/>
              </a:lnSpc>
              <a:spcBef>
                <a:spcPts val="0"/>
              </a:spcBef>
              <a:spcAft>
                <a:spcPts val="0"/>
              </a:spcAft>
              <a:buSzPts val="1550"/>
              <a:buChar char="❖"/>
            </a:pPr>
            <a:r>
              <a:rPr lang="en-GB" sz="1550"/>
              <a:t> </a:t>
            </a:r>
            <a:r>
              <a:rPr b="1" lang="en-GB" sz="1550"/>
              <a:t>Key Revenue Metrics Unveiled:</a:t>
            </a:r>
            <a:r>
              <a:rPr lang="en-GB" sz="1550"/>
              <a:t> Valuable Insights into Hotel Financial Performance</a:t>
            </a:r>
            <a:endParaRPr sz="1550"/>
          </a:p>
          <a:p>
            <a:pPr indent="-327025" lvl="0" marL="457200" rtl="0" algn="l">
              <a:lnSpc>
                <a:spcPct val="95000"/>
              </a:lnSpc>
              <a:spcBef>
                <a:spcPts val="0"/>
              </a:spcBef>
              <a:spcAft>
                <a:spcPts val="0"/>
              </a:spcAft>
              <a:buSzPts val="1550"/>
              <a:buChar char="❖"/>
            </a:pPr>
            <a:r>
              <a:rPr lang="en-GB" sz="1550"/>
              <a:t> </a:t>
            </a:r>
            <a:r>
              <a:rPr b="1" lang="en-GB" sz="1550"/>
              <a:t>Real-time Exploration: </a:t>
            </a:r>
            <a:r>
              <a:rPr lang="en-GB" sz="1550"/>
              <a:t>Empowers Data-driven Revenue Strategies</a:t>
            </a:r>
            <a:endParaRPr sz="1550"/>
          </a:p>
          <a:p>
            <a:pPr indent="-327025" lvl="0" marL="457200" rtl="0" algn="l">
              <a:lnSpc>
                <a:spcPct val="95000"/>
              </a:lnSpc>
              <a:spcBef>
                <a:spcPts val="0"/>
              </a:spcBef>
              <a:spcAft>
                <a:spcPts val="0"/>
              </a:spcAft>
              <a:buSzPts val="1550"/>
              <a:buChar char="❖"/>
            </a:pPr>
            <a:r>
              <a:rPr lang="en-GB" sz="1550"/>
              <a:t> </a:t>
            </a:r>
            <a:r>
              <a:rPr b="1" lang="en-GB" sz="1550"/>
              <a:t>Holistic View:</a:t>
            </a:r>
            <a:r>
              <a:rPr lang="en-GB" sz="1550"/>
              <a:t> Revenue Performance Across Time Frames, Segments, and Regions</a:t>
            </a:r>
            <a:endParaRPr sz="1550"/>
          </a:p>
          <a:p>
            <a:pPr indent="-327025" lvl="0" marL="457200" rtl="0" algn="l">
              <a:lnSpc>
                <a:spcPct val="95000"/>
              </a:lnSpc>
              <a:spcBef>
                <a:spcPts val="0"/>
              </a:spcBef>
              <a:spcAft>
                <a:spcPts val="0"/>
              </a:spcAft>
              <a:buSzPts val="1550"/>
              <a:buChar char="❖"/>
            </a:pPr>
            <a:r>
              <a:rPr lang="en-GB" sz="1550"/>
              <a:t> Successful Integration of Data Sources and Data Transformation for Accuracy and Reliability</a:t>
            </a:r>
            <a:endParaRPr sz="1550"/>
          </a:p>
          <a:p>
            <a:pPr indent="-327025" lvl="0" marL="457200" rtl="0" algn="l">
              <a:lnSpc>
                <a:spcPct val="95000"/>
              </a:lnSpc>
              <a:spcBef>
                <a:spcPts val="0"/>
              </a:spcBef>
              <a:spcAft>
                <a:spcPts val="0"/>
              </a:spcAft>
              <a:buSzPts val="1550"/>
              <a:buChar char="❖"/>
            </a:pPr>
            <a:r>
              <a:rPr lang="en-GB" sz="1550"/>
              <a:t> </a:t>
            </a:r>
            <a:r>
              <a:rPr b="1" lang="en-GB" sz="1550"/>
              <a:t>User-friendly Interface:</a:t>
            </a:r>
            <a:r>
              <a:rPr lang="en-GB" sz="1550"/>
              <a:t> Promoting Collaboration and Informed Decision-making</a:t>
            </a:r>
            <a:endParaRPr sz="1550"/>
          </a:p>
          <a:p>
            <a:pPr indent="-327025" lvl="0" marL="457200" rtl="0" algn="l">
              <a:lnSpc>
                <a:spcPct val="95000"/>
              </a:lnSpc>
              <a:spcBef>
                <a:spcPts val="0"/>
              </a:spcBef>
              <a:spcAft>
                <a:spcPts val="0"/>
              </a:spcAft>
              <a:buSzPts val="1550"/>
              <a:buChar char="❖"/>
            </a:pPr>
            <a:r>
              <a:rPr lang="en-GB" sz="1550"/>
              <a:t> </a:t>
            </a:r>
            <a:r>
              <a:rPr b="1" lang="en-GB" sz="1550"/>
              <a:t>Future Enhancements:</a:t>
            </a:r>
            <a:r>
              <a:rPr lang="en-GB" sz="1550"/>
              <a:t> Additional Data Sources and Advanced Analytics</a:t>
            </a:r>
            <a:endParaRPr sz="1550"/>
          </a:p>
          <a:p>
            <a:pPr indent="-327025" lvl="0" marL="457200" rtl="0" algn="l">
              <a:lnSpc>
                <a:spcPct val="95000"/>
              </a:lnSpc>
              <a:spcBef>
                <a:spcPts val="0"/>
              </a:spcBef>
              <a:spcAft>
                <a:spcPts val="0"/>
              </a:spcAft>
              <a:buSzPts val="1550"/>
              <a:buChar char="❖"/>
            </a:pPr>
            <a:r>
              <a:rPr lang="en-GB" sz="1550"/>
              <a:t> Continuous Updates for Sustainable Growth and Competitiveness in the Hospitality Industry</a:t>
            </a:r>
            <a:endParaRPr sz="1550"/>
          </a:p>
          <a:p>
            <a:pPr indent="-327025" lvl="0" marL="457200" rtl="0" algn="l">
              <a:lnSpc>
                <a:spcPct val="95000"/>
              </a:lnSpc>
              <a:spcBef>
                <a:spcPts val="0"/>
              </a:spcBef>
              <a:spcAft>
                <a:spcPts val="0"/>
              </a:spcAft>
              <a:buSzPts val="1550"/>
              <a:buChar char="❖"/>
            </a:pPr>
            <a:r>
              <a:rPr b="1" lang="en-GB" sz="1550"/>
              <a:t>Data set sourced from:</a:t>
            </a:r>
            <a:r>
              <a:rPr lang="en-GB" sz="1550"/>
              <a:t> </a:t>
            </a:r>
            <a:r>
              <a:rPr lang="en-GB" sz="1550" u="sng">
                <a:solidFill>
                  <a:schemeClr val="hlink"/>
                </a:solidFill>
                <a:hlinkClick r:id="rId3"/>
              </a:rPr>
              <a:t>https://absentdata.com/wp-content/uploads/2021/05/hotel_revenue_historical_full-2.xlsx</a:t>
            </a:r>
            <a:endParaRPr sz="155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p:nvPr/>
        </p:nvSpPr>
        <p:spPr>
          <a:xfrm rot="32">
            <a:off x="2518184" y="2181408"/>
            <a:ext cx="3716401" cy="62729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
        <p:nvSpPr>
          <p:cNvPr id="263" name="Google Shape;263;p31"/>
          <p:cNvSpPr/>
          <p:nvPr/>
        </p:nvSpPr>
        <p:spPr>
          <a:xfrm>
            <a:off x="370825" y="1042650"/>
            <a:ext cx="680700" cy="444900"/>
          </a:xfrm>
          <a:prstGeom prst="rect">
            <a:avLst/>
          </a:prstGeom>
          <a:solidFill>
            <a:srgbClr val="00517C"/>
          </a:solidFill>
          <a:ln cap="flat" cmpd="sng" w="9525">
            <a:solidFill>
              <a:srgbClr val="00517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Key features of Microsoft SQL Server</a:t>
            </a:r>
            <a:endParaRPr/>
          </a:p>
        </p:txBody>
      </p:sp>
      <p:sp>
        <p:nvSpPr>
          <p:cNvPr id="87" name="Google Shape;87;p4"/>
          <p:cNvSpPr txBox="1"/>
          <p:nvPr>
            <p:ph idx="1" type="body"/>
          </p:nvPr>
        </p:nvSpPr>
        <p:spPr>
          <a:xfrm>
            <a:off x="387900" y="1858050"/>
            <a:ext cx="3369000" cy="1427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GB" sz="2000"/>
              <a:t>Database management</a:t>
            </a:r>
            <a:endParaRPr sz="2000"/>
          </a:p>
          <a:p>
            <a:pPr indent="-355600" lvl="0" marL="457200" rtl="0" algn="l">
              <a:lnSpc>
                <a:spcPct val="150000"/>
              </a:lnSpc>
              <a:spcBef>
                <a:spcPts val="0"/>
              </a:spcBef>
              <a:spcAft>
                <a:spcPts val="0"/>
              </a:spcAft>
              <a:buSzPts val="2000"/>
              <a:buChar char="❖"/>
            </a:pPr>
            <a:r>
              <a:rPr lang="en-GB" sz="2000"/>
              <a:t>SQL Language Support</a:t>
            </a:r>
            <a:endParaRPr sz="2000"/>
          </a:p>
          <a:p>
            <a:pPr indent="-355600" lvl="0" marL="457200" rtl="0" algn="l">
              <a:lnSpc>
                <a:spcPct val="150000"/>
              </a:lnSpc>
              <a:spcBef>
                <a:spcPts val="0"/>
              </a:spcBef>
              <a:spcAft>
                <a:spcPts val="0"/>
              </a:spcAft>
              <a:buSzPts val="2000"/>
              <a:buChar char="❖"/>
            </a:pPr>
            <a:r>
              <a:rPr lang="en-GB" sz="2000"/>
              <a:t>Data Security</a:t>
            </a:r>
            <a:endParaRPr sz="2000"/>
          </a:p>
        </p:txBody>
      </p:sp>
      <p:sp>
        <p:nvSpPr>
          <p:cNvPr id="88" name="Google Shape;88;p4"/>
          <p:cNvSpPr txBox="1"/>
          <p:nvPr/>
        </p:nvSpPr>
        <p:spPr>
          <a:xfrm>
            <a:off x="4572000" y="1833750"/>
            <a:ext cx="4184100" cy="1476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1"/>
              </a:buClr>
              <a:buSzPts val="2000"/>
              <a:buFont typeface="Roboto"/>
              <a:buChar char="❖"/>
            </a:pPr>
            <a:r>
              <a:rPr b="0" i="0" lang="en-GB" sz="2000" u="none" cap="none" strike="noStrike">
                <a:solidFill>
                  <a:schemeClr val="dk1"/>
                </a:solidFill>
                <a:latin typeface="Roboto"/>
                <a:ea typeface="Roboto"/>
                <a:cs typeface="Roboto"/>
                <a:sym typeface="Roboto"/>
              </a:rPr>
              <a:t>Scalability</a:t>
            </a:r>
            <a:endParaRPr b="0" i="0" sz="2000" u="none" cap="none" strike="noStrike">
              <a:solidFill>
                <a:schemeClr val="dk1"/>
              </a:solidFill>
              <a:latin typeface="Roboto"/>
              <a:ea typeface="Roboto"/>
              <a:cs typeface="Roboto"/>
              <a:sym typeface="Roboto"/>
            </a:endParaRPr>
          </a:p>
          <a:p>
            <a:pPr indent="-355600" lvl="0" marL="457200" marR="0" rtl="0" algn="l">
              <a:lnSpc>
                <a:spcPct val="150000"/>
              </a:lnSpc>
              <a:spcBef>
                <a:spcPts val="0"/>
              </a:spcBef>
              <a:spcAft>
                <a:spcPts val="0"/>
              </a:spcAft>
              <a:buClr>
                <a:schemeClr val="dk1"/>
              </a:buClr>
              <a:buSzPts val="2000"/>
              <a:buFont typeface="Roboto"/>
              <a:buChar char="❖"/>
            </a:pPr>
            <a:r>
              <a:rPr b="0" i="0" lang="en-GB" sz="2000" u="none" cap="none" strike="noStrike">
                <a:solidFill>
                  <a:schemeClr val="dk1"/>
                </a:solidFill>
                <a:latin typeface="Roboto"/>
                <a:ea typeface="Roboto"/>
                <a:cs typeface="Roboto"/>
                <a:sym typeface="Roboto"/>
              </a:rPr>
              <a:t>Performance Optimization</a:t>
            </a:r>
            <a:endParaRPr b="0" i="0" sz="2000" u="none" cap="none" strike="noStrike">
              <a:solidFill>
                <a:schemeClr val="dk1"/>
              </a:solidFill>
              <a:latin typeface="Roboto"/>
              <a:ea typeface="Roboto"/>
              <a:cs typeface="Roboto"/>
              <a:sym typeface="Roboto"/>
            </a:endParaRPr>
          </a:p>
          <a:p>
            <a:pPr indent="-355600" lvl="0" marL="457200" marR="0" rtl="0" algn="l">
              <a:lnSpc>
                <a:spcPct val="150000"/>
              </a:lnSpc>
              <a:spcBef>
                <a:spcPts val="0"/>
              </a:spcBef>
              <a:spcAft>
                <a:spcPts val="0"/>
              </a:spcAft>
              <a:buClr>
                <a:schemeClr val="dk1"/>
              </a:buClr>
              <a:buSzPts val="2000"/>
              <a:buFont typeface="Roboto"/>
              <a:buChar char="❖"/>
            </a:pPr>
            <a:r>
              <a:rPr b="0" i="0" lang="en-GB" sz="2000" u="none" cap="none" strike="noStrike">
                <a:solidFill>
                  <a:schemeClr val="dk1"/>
                </a:solidFill>
                <a:latin typeface="Roboto"/>
                <a:ea typeface="Roboto"/>
                <a:cs typeface="Roboto"/>
                <a:sym typeface="Roboto"/>
              </a:rPr>
              <a:t>High Availability and Disaster Recovery</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Microsoft Power BI</a:t>
            </a:r>
            <a:endParaRPr>
              <a:solidFill>
                <a:schemeClr val="accent5"/>
              </a:solidFill>
            </a:endParaRPr>
          </a:p>
        </p:txBody>
      </p:sp>
      <p:sp>
        <p:nvSpPr>
          <p:cNvPr id="94" name="Google Shape;94;p5"/>
          <p:cNvSpPr txBox="1"/>
          <p:nvPr>
            <p:ph idx="1" type="body"/>
          </p:nvPr>
        </p:nvSpPr>
        <p:spPr>
          <a:xfrm>
            <a:off x="387900" y="1266200"/>
            <a:ext cx="8368200" cy="3335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SzPct val="100000"/>
              <a:buNone/>
            </a:pPr>
            <a:r>
              <a:rPr b="1" lang="en-GB" sz="7200"/>
              <a:t>Microsoft Power BI is a business analytics service and robust data visualization tool created by Microsoft.</a:t>
            </a:r>
            <a:endParaRPr b="1" sz="7200"/>
          </a:p>
          <a:p>
            <a:pPr indent="0" lvl="0" marL="0" rtl="0" algn="just">
              <a:lnSpc>
                <a:spcPct val="150000"/>
              </a:lnSpc>
              <a:spcBef>
                <a:spcPts val="1200"/>
              </a:spcBef>
              <a:spcAft>
                <a:spcPts val="0"/>
              </a:spcAft>
              <a:buSzPct val="100000"/>
              <a:buNone/>
            </a:pPr>
            <a:r>
              <a:rPr lang="en-GB" sz="7200"/>
              <a:t>- </a:t>
            </a:r>
            <a:r>
              <a:rPr lang="en-GB" sz="6400"/>
              <a:t>Users can connect to different data sources, perform data transformations, and clean the data with Power BI.</a:t>
            </a:r>
            <a:endParaRPr sz="6400"/>
          </a:p>
          <a:p>
            <a:pPr indent="0" lvl="0" marL="0" rtl="0" algn="just">
              <a:lnSpc>
                <a:spcPct val="150000"/>
              </a:lnSpc>
              <a:spcBef>
                <a:spcPts val="1200"/>
              </a:spcBef>
              <a:spcAft>
                <a:spcPts val="0"/>
              </a:spcAft>
              <a:buSzPct val="112500"/>
              <a:buNone/>
            </a:pPr>
            <a:r>
              <a:rPr lang="en-GB" sz="6400"/>
              <a:t>- The tool empowers users to build interactive reports and dashboards to extract valuable insights from the data.</a:t>
            </a:r>
            <a:endParaRPr sz="6400"/>
          </a:p>
          <a:p>
            <a:pPr indent="0" lvl="0" marL="0" rtl="0" algn="just">
              <a:lnSpc>
                <a:spcPct val="150000"/>
              </a:lnSpc>
              <a:spcBef>
                <a:spcPts val="1200"/>
              </a:spcBef>
              <a:spcAft>
                <a:spcPts val="0"/>
              </a:spcAft>
              <a:buSzPct val="112500"/>
              <a:buNone/>
            </a:pPr>
            <a:r>
              <a:rPr lang="en-GB" sz="6400"/>
              <a:t>- Power BI is user-friendly and caters to both business users and data professionals, enabling them to create impressive visualizations without advanced technical skills.</a:t>
            </a:r>
            <a:endParaRPr sz="6400"/>
          </a:p>
          <a:p>
            <a:pPr indent="0" lvl="0" marL="0" rtl="0" algn="just">
              <a:lnSpc>
                <a:spcPct val="150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Key features of Microsoft Power BI</a:t>
            </a:r>
            <a:endParaRPr>
              <a:solidFill>
                <a:schemeClr val="accent5"/>
              </a:solidFill>
            </a:endParaRPr>
          </a:p>
        </p:txBody>
      </p:sp>
      <p:sp>
        <p:nvSpPr>
          <p:cNvPr id="100" name="Google Shape;100;p6"/>
          <p:cNvSpPr txBox="1"/>
          <p:nvPr>
            <p:ph idx="1" type="body"/>
          </p:nvPr>
        </p:nvSpPr>
        <p:spPr>
          <a:xfrm>
            <a:off x="715900" y="1747200"/>
            <a:ext cx="3031200" cy="1278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Data Connectivity</a:t>
            </a:r>
            <a:endParaRPr/>
          </a:p>
          <a:p>
            <a:pPr indent="-342900" lvl="0" marL="457200" rtl="0" algn="l">
              <a:lnSpc>
                <a:spcPct val="150000"/>
              </a:lnSpc>
              <a:spcBef>
                <a:spcPts val="0"/>
              </a:spcBef>
              <a:spcAft>
                <a:spcPts val="0"/>
              </a:spcAft>
              <a:buSzPts val="1800"/>
              <a:buChar char="●"/>
            </a:pPr>
            <a:r>
              <a:rPr lang="en-GB"/>
              <a:t>Data Transformation and Modeling</a:t>
            </a:r>
            <a:endParaRPr/>
          </a:p>
          <a:p>
            <a:pPr indent="-342900" lvl="0" marL="457200" rtl="0" algn="l">
              <a:lnSpc>
                <a:spcPct val="150000"/>
              </a:lnSpc>
              <a:spcBef>
                <a:spcPts val="0"/>
              </a:spcBef>
              <a:spcAft>
                <a:spcPts val="0"/>
              </a:spcAft>
              <a:buSzPts val="1800"/>
              <a:buChar char="●"/>
            </a:pPr>
            <a:r>
              <a:rPr lang="en-GB"/>
              <a:t>Data Visualization</a:t>
            </a:r>
            <a:endParaRPr/>
          </a:p>
        </p:txBody>
      </p:sp>
      <p:sp>
        <p:nvSpPr>
          <p:cNvPr id="101" name="Google Shape;101;p6"/>
          <p:cNvSpPr txBox="1"/>
          <p:nvPr/>
        </p:nvSpPr>
        <p:spPr>
          <a:xfrm>
            <a:off x="4572000" y="2118000"/>
            <a:ext cx="3593100" cy="907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Roboto"/>
              <a:buChar char="●"/>
            </a:pPr>
            <a:r>
              <a:rPr b="0" i="0" lang="en-GB" sz="1800" u="none" cap="none" strike="noStrike">
                <a:solidFill>
                  <a:schemeClr val="dk1"/>
                </a:solidFill>
                <a:latin typeface="Roboto"/>
                <a:ea typeface="Roboto"/>
                <a:cs typeface="Roboto"/>
                <a:sym typeface="Roboto"/>
              </a:rPr>
              <a:t>Interactive Dashboards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GB" sz="1800" u="none" cap="none" strike="noStrike">
                <a:solidFill>
                  <a:schemeClr val="dk1"/>
                </a:solidFill>
                <a:latin typeface="Roboto"/>
                <a:ea typeface="Roboto"/>
                <a:cs typeface="Roboto"/>
                <a:sym typeface="Roboto"/>
              </a:rPr>
              <a:t>Data Sharing and Collection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Process of Importing Data</a:t>
            </a:r>
            <a:endParaRPr>
              <a:solidFill>
                <a:schemeClr val="accent5"/>
              </a:solidFill>
            </a:endParaRPr>
          </a:p>
        </p:txBody>
      </p:sp>
      <p:sp>
        <p:nvSpPr>
          <p:cNvPr id="107" name="Google Shape;107;p7"/>
          <p:cNvSpPr txBox="1"/>
          <p:nvPr>
            <p:ph idx="1" type="body"/>
          </p:nvPr>
        </p:nvSpPr>
        <p:spPr>
          <a:xfrm>
            <a:off x="387900" y="1441100"/>
            <a:ext cx="8368200" cy="2766000"/>
          </a:xfrm>
          <a:prstGeom prst="rect">
            <a:avLst/>
          </a:prstGeom>
          <a:noFill/>
          <a:ln>
            <a:noFill/>
          </a:ln>
        </p:spPr>
        <p:txBody>
          <a:bodyPr anchorCtr="0" anchor="t" bIns="91425" lIns="91425" spcFirstLastPara="1" rIns="91425" wrap="square" tIns="91425">
            <a:noAutofit/>
          </a:bodyPr>
          <a:lstStyle/>
          <a:p>
            <a:pPr indent="-358900" lvl="0" marL="450000" rtl="0" algn="l">
              <a:lnSpc>
                <a:spcPct val="150000"/>
              </a:lnSpc>
              <a:spcBef>
                <a:spcPts val="0"/>
              </a:spcBef>
              <a:spcAft>
                <a:spcPts val="0"/>
              </a:spcAft>
              <a:buSzPts val="1400"/>
              <a:buAutoNum type="arabicPeriod"/>
            </a:pPr>
            <a:r>
              <a:rPr b="1" lang="en-GB" sz="1400"/>
              <a:t>Opening SSMS and Connecting to Microsoft SQL Server :</a:t>
            </a:r>
            <a:endParaRPr sz="1400"/>
          </a:p>
          <a:p>
            <a:pPr indent="-21600" lvl="0" marL="1371600" rtl="0" algn="l">
              <a:lnSpc>
                <a:spcPct val="150000"/>
              </a:lnSpc>
              <a:spcBef>
                <a:spcPts val="1200"/>
              </a:spcBef>
              <a:spcAft>
                <a:spcPts val="0"/>
              </a:spcAft>
              <a:buSzPts val="1800"/>
              <a:buNone/>
            </a:pPr>
            <a:r>
              <a:rPr i="1" lang="en-GB" sz="1300"/>
              <a:t>Firstly,</a:t>
            </a:r>
            <a:r>
              <a:rPr lang="en-GB" sz="1300"/>
              <a:t> we launch SQL Server Management Studio (SSMS) and establish a connection to the SQL Server by specifying the Server type, Server name, and Authentication method.</a:t>
            </a:r>
            <a:endParaRPr sz="1300"/>
          </a:p>
          <a:p>
            <a:pPr indent="-358900" lvl="0" marL="450000" rtl="0" algn="l">
              <a:lnSpc>
                <a:spcPct val="150000"/>
              </a:lnSpc>
              <a:spcBef>
                <a:spcPts val="1200"/>
              </a:spcBef>
              <a:spcAft>
                <a:spcPts val="0"/>
              </a:spcAft>
              <a:buSzPts val="1400"/>
              <a:buAutoNum type="arabicPeriod"/>
            </a:pPr>
            <a:r>
              <a:rPr b="1" lang="en-GB" sz="1400"/>
              <a:t>Creating a New Database :</a:t>
            </a:r>
            <a:r>
              <a:rPr lang="en-GB" sz="1400"/>
              <a:t> </a:t>
            </a:r>
            <a:endParaRPr sz="1400"/>
          </a:p>
          <a:p>
            <a:pPr indent="-14399" lvl="0" marL="1349999" rtl="0" algn="l">
              <a:lnSpc>
                <a:spcPct val="150000"/>
              </a:lnSpc>
              <a:spcBef>
                <a:spcPts val="1200"/>
              </a:spcBef>
              <a:spcAft>
                <a:spcPts val="0"/>
              </a:spcAft>
              <a:buSzPts val="1800"/>
              <a:buNone/>
            </a:pPr>
            <a:r>
              <a:rPr i="1" lang="en-GB" sz="1300"/>
              <a:t>After connecting,</a:t>
            </a:r>
            <a:r>
              <a:rPr lang="en-GB" sz="1300"/>
              <a:t> we proceed to create a new database and assign a suitable name to it.</a:t>
            </a:r>
            <a:endParaRPr sz="1300"/>
          </a:p>
          <a:p>
            <a:pPr indent="-358900" lvl="0" marL="450000" rtl="0" algn="l">
              <a:lnSpc>
                <a:spcPct val="150000"/>
              </a:lnSpc>
              <a:spcBef>
                <a:spcPts val="1200"/>
              </a:spcBef>
              <a:spcAft>
                <a:spcPts val="0"/>
              </a:spcAft>
              <a:buSzPts val="1400"/>
              <a:buAutoNum type="arabicPeriod"/>
            </a:pPr>
            <a:r>
              <a:rPr b="1" lang="en-GB" sz="1400"/>
              <a:t>Importing Data from Excel File :</a:t>
            </a:r>
            <a:r>
              <a:rPr lang="en-GB" sz="1400"/>
              <a:t> </a:t>
            </a:r>
            <a:endParaRPr sz="1400"/>
          </a:p>
          <a:p>
            <a:pPr indent="0" lvl="0" marL="1349999" rtl="0" algn="l">
              <a:lnSpc>
                <a:spcPct val="150000"/>
              </a:lnSpc>
              <a:spcBef>
                <a:spcPts val="1200"/>
              </a:spcBef>
              <a:spcAft>
                <a:spcPts val="1200"/>
              </a:spcAft>
              <a:buSzPts val="1800"/>
              <a:buNone/>
            </a:pPr>
            <a:r>
              <a:rPr i="1" lang="en-GB" sz="1300"/>
              <a:t>Next,</a:t>
            </a:r>
            <a:r>
              <a:rPr lang="en-GB" sz="1300"/>
              <a:t> we import the desired data into the newly created database. To achieve this, we select the Data Source, which is an Excel file in this case, and ensure the correct Excel file version is chosen.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Process of Importing Data</a:t>
            </a:r>
            <a:endParaRPr>
              <a:solidFill>
                <a:schemeClr val="accent5"/>
              </a:solidFill>
            </a:endParaRPr>
          </a:p>
        </p:txBody>
      </p:sp>
      <p:sp>
        <p:nvSpPr>
          <p:cNvPr id="113" name="Google Shape;113;p8"/>
          <p:cNvSpPr txBox="1"/>
          <p:nvPr>
            <p:ph idx="1" type="body"/>
          </p:nvPr>
        </p:nvSpPr>
        <p:spPr>
          <a:xfrm>
            <a:off x="1203900" y="1620000"/>
            <a:ext cx="6736200" cy="2668800"/>
          </a:xfrm>
          <a:prstGeom prst="rect">
            <a:avLst/>
          </a:prstGeom>
          <a:noFill/>
          <a:ln>
            <a:noFill/>
          </a:ln>
        </p:spPr>
        <p:txBody>
          <a:bodyPr anchorCtr="0" anchor="t" bIns="91425" lIns="91425" spcFirstLastPara="1" rIns="91425" wrap="square" tIns="91425">
            <a:noAutofit/>
          </a:bodyPr>
          <a:lstStyle/>
          <a:p>
            <a:pPr indent="-270000" lvl="0" marL="450000" rtl="0" algn="l">
              <a:lnSpc>
                <a:spcPct val="150000"/>
              </a:lnSpc>
              <a:spcBef>
                <a:spcPts val="0"/>
              </a:spcBef>
              <a:spcAft>
                <a:spcPts val="0"/>
              </a:spcAft>
              <a:buSzPts val="1800"/>
              <a:buNone/>
            </a:pPr>
            <a:r>
              <a:rPr b="1" lang="en-GB" sz="1600"/>
              <a:t>4.	Copying Tables :</a:t>
            </a:r>
            <a:r>
              <a:rPr lang="en-GB" sz="1600"/>
              <a:t> </a:t>
            </a:r>
            <a:endParaRPr sz="1600"/>
          </a:p>
          <a:p>
            <a:pPr indent="0" lvl="0" marL="1349999" rtl="0" algn="l">
              <a:lnSpc>
                <a:spcPct val="150000"/>
              </a:lnSpc>
              <a:spcBef>
                <a:spcPts val="1200"/>
              </a:spcBef>
              <a:spcAft>
                <a:spcPts val="0"/>
              </a:spcAft>
              <a:buSzPts val="1800"/>
              <a:buNone/>
            </a:pPr>
            <a:r>
              <a:rPr i="1" lang="en-GB" sz="1400"/>
              <a:t>Once the Data Source is selected,</a:t>
            </a:r>
            <a:r>
              <a:rPr lang="en-GB" sz="1400"/>
              <a:t> we copy the relevant tables from the Excel file into the database.</a:t>
            </a:r>
            <a:endParaRPr sz="1200"/>
          </a:p>
          <a:p>
            <a:pPr indent="-270000" lvl="0" marL="450000" rtl="0" algn="l">
              <a:lnSpc>
                <a:spcPct val="150000"/>
              </a:lnSpc>
              <a:spcBef>
                <a:spcPts val="1200"/>
              </a:spcBef>
              <a:spcAft>
                <a:spcPts val="0"/>
              </a:spcAft>
              <a:buSzPts val="1800"/>
              <a:buNone/>
            </a:pPr>
            <a:r>
              <a:rPr b="1" lang="en-GB" sz="1600"/>
              <a:t>5.	Completing the Process :</a:t>
            </a:r>
            <a:r>
              <a:rPr lang="en-GB" sz="1600"/>
              <a:t> </a:t>
            </a:r>
            <a:endParaRPr sz="1600"/>
          </a:p>
          <a:p>
            <a:pPr indent="0" lvl="0" marL="1349999" rtl="0" algn="l">
              <a:lnSpc>
                <a:spcPct val="150000"/>
              </a:lnSpc>
              <a:spcBef>
                <a:spcPts val="1200"/>
              </a:spcBef>
              <a:spcAft>
                <a:spcPts val="1200"/>
              </a:spcAft>
              <a:buSzPts val="1800"/>
              <a:buNone/>
            </a:pPr>
            <a:r>
              <a:rPr i="1" lang="en-GB" sz="1400"/>
              <a:t>With the data successfully imported,</a:t>
            </a:r>
            <a:r>
              <a:rPr lang="en-GB" sz="1400"/>
              <a:t> we are now ready to proceed with the rest of our tasks.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accent5"/>
                </a:solidFill>
              </a:rPr>
              <a:t>Process of Making Dashboard</a:t>
            </a:r>
            <a:endParaRPr>
              <a:solidFill>
                <a:schemeClr val="accent5"/>
              </a:solidFill>
            </a:endParaRPr>
          </a:p>
        </p:txBody>
      </p:sp>
      <p:sp>
        <p:nvSpPr>
          <p:cNvPr id="119" name="Google Shape;119;p9"/>
          <p:cNvSpPr txBox="1"/>
          <p:nvPr>
            <p:ph idx="1" type="body"/>
          </p:nvPr>
        </p:nvSpPr>
        <p:spPr>
          <a:xfrm>
            <a:off x="387900" y="1620000"/>
            <a:ext cx="8368200" cy="2590200"/>
          </a:xfrm>
          <a:prstGeom prst="rect">
            <a:avLst/>
          </a:prstGeom>
          <a:noFill/>
          <a:ln>
            <a:noFill/>
          </a:ln>
        </p:spPr>
        <p:txBody>
          <a:bodyPr anchorCtr="0" anchor="t" bIns="91425" lIns="91425" spcFirstLastPara="1" rIns="91425" wrap="square" tIns="91425">
            <a:normAutofit/>
          </a:bodyPr>
          <a:lstStyle/>
          <a:p>
            <a:pPr indent="-450000" lvl="0" marL="450000" rtl="0" algn="l">
              <a:lnSpc>
                <a:spcPct val="150000"/>
              </a:lnSpc>
              <a:spcBef>
                <a:spcPts val="0"/>
              </a:spcBef>
              <a:spcAft>
                <a:spcPts val="0"/>
              </a:spcAft>
              <a:buSzPts val="1800"/>
              <a:buNone/>
            </a:pPr>
            <a:r>
              <a:rPr lang="en-GB"/>
              <a:t>1.	As we proceed with importing data from a SQL Server, we begin by creating a data view using SQL queries from the tables in the selected database.</a:t>
            </a:r>
            <a:endParaRPr/>
          </a:p>
          <a:p>
            <a:pPr indent="-450000" lvl="0" marL="450000" rtl="0" algn="l">
              <a:lnSpc>
                <a:spcPct val="150000"/>
              </a:lnSpc>
              <a:spcBef>
                <a:spcPts val="1200"/>
              </a:spcBef>
              <a:spcAft>
                <a:spcPts val="0"/>
              </a:spcAft>
              <a:buSzPts val="1800"/>
              <a:buNone/>
            </a:pPr>
            <a:r>
              <a:rPr lang="en-GB"/>
              <a:t>2.	Leveraging the acquired data, we proceed to craft meaningful visualizations.</a:t>
            </a:r>
            <a:endParaRPr/>
          </a:p>
          <a:p>
            <a:pPr indent="-450000" lvl="0" marL="450000" rtl="0" algn="l">
              <a:lnSpc>
                <a:spcPct val="150000"/>
              </a:lnSpc>
              <a:spcBef>
                <a:spcPts val="1200"/>
              </a:spcBef>
              <a:spcAft>
                <a:spcPts val="1200"/>
              </a:spcAft>
              <a:buSzPts val="1800"/>
              <a:buNone/>
            </a:pPr>
            <a:r>
              <a:rPr lang="en-GB"/>
              <a:t>3.	The data visualization plays a pivotal role in enhancing our comprehension of fluctuations in values and identifying shifts in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