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9"/>
  </p:notesMasterIdLst>
  <p:sldIdLst>
    <p:sldId id="256" r:id="rId2"/>
    <p:sldId id="257" r:id="rId3"/>
    <p:sldId id="263" r:id="rId4"/>
    <p:sldId id="267" r:id="rId5"/>
    <p:sldId id="258" r:id="rId6"/>
    <p:sldId id="264" r:id="rId7"/>
    <p:sldId id="269" r:id="rId8"/>
    <p:sldId id="270" r:id="rId9"/>
    <p:sldId id="259" r:id="rId10"/>
    <p:sldId id="271" r:id="rId11"/>
    <p:sldId id="272" r:id="rId12"/>
    <p:sldId id="273" r:id="rId13"/>
    <p:sldId id="265" r:id="rId14"/>
    <p:sldId id="266" r:id="rId15"/>
    <p:sldId id="262" r:id="rId16"/>
    <p:sldId id="27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3"/>
    <p:restoredTop sz="94674"/>
  </p:normalViewPr>
  <p:slideViewPr>
    <p:cSldViewPr snapToGrid="0" snapToObjects="1">
      <p:cViewPr varScale="1">
        <p:scale>
          <a:sx n="60" d="100"/>
          <a:sy n="60" d="100"/>
        </p:scale>
        <p:origin x="7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84A76-95DB-6C4A-8D9A-029AD4637E4A}" type="datetimeFigureOut">
              <a:rPr lang="en-US" smtClean="0"/>
              <a:t>4/23/2016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EBF50-0841-0E46-B4C5-ED96A198B9B9}" type="slidenum">
              <a:rPr lang="en-US" smtClean="0"/>
              <a:t>‹#›</a:t>
            </a:fld>
            <a:endParaRPr lang="en-US"/>
          </a:p>
        </p:txBody>
      </p:sp>
    </p:spTree>
    <p:extLst>
      <p:ext uri="{BB962C8B-B14F-4D97-AF65-F5344CB8AC3E}">
        <p14:creationId xmlns:p14="http://schemas.microsoft.com/office/powerpoint/2010/main" val="153519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Westlaw uses 40 broad</a:t>
            </a:r>
            <a:r>
              <a:rPr lang="en-US" baseline="0" dirty="0" smtClean="0"/>
              <a:t> categorizations.  They are hand crafted (called ”mark-up”) and the mark-up is regularly revised by hand as new opinions come in everyday from across the nation.  One estimate stated that around 1000 new opinions are generated per state per day.  Also, the average length of a judicial opinion is around 10 pages. </a:t>
            </a:r>
            <a:r>
              <a:rPr lang="en-US" dirty="0" smtClean="0"/>
              <a:t>(Thompson, 2001, p.70). </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t>2</a:t>
            </a:fld>
            <a:endParaRPr lang="en-US"/>
          </a:p>
        </p:txBody>
      </p:sp>
    </p:spTree>
    <p:extLst>
      <p:ext uri="{BB962C8B-B14F-4D97-AF65-F5344CB8AC3E}">
        <p14:creationId xmlns:p14="http://schemas.microsoft.com/office/powerpoint/2010/main" val="185629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Uijttenbroek</a:t>
            </a:r>
            <a:r>
              <a:rPr lang="en-US" dirty="0" smtClean="0"/>
              <a:t>, E.M., et al.,</a:t>
            </a:r>
            <a:r>
              <a:rPr lang="en-US" baseline="0" dirty="0" smtClean="0"/>
              <a:t> 2016, p.292).  The research in this article was used to attempt to give laypersons a better understanding of their liability based on the facts of their situation.  This is often called “subrogation” and is a highly in-demand data analysis skill right now.</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t>3</a:t>
            </a:fld>
            <a:endParaRPr lang="en-US"/>
          </a:p>
        </p:txBody>
      </p:sp>
    </p:spTree>
    <p:extLst>
      <p:ext uri="{BB962C8B-B14F-4D97-AF65-F5344CB8AC3E}">
        <p14:creationId xmlns:p14="http://schemas.microsoft.com/office/powerpoint/2010/main" val="11449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law, it is more important to ensure that you don’t miss important</a:t>
            </a:r>
            <a:r>
              <a:rPr lang="en-US" baseline="0" dirty="0" smtClean="0"/>
              <a:t> cases than it is to prevent showing you cases that might not be relevant.  Too much is better than not enough.  (Thompson, 2001, p.71)</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t>4</a:t>
            </a:fld>
            <a:endParaRPr lang="en-US"/>
          </a:p>
        </p:txBody>
      </p:sp>
    </p:spTree>
    <p:extLst>
      <p:ext uri="{BB962C8B-B14F-4D97-AF65-F5344CB8AC3E}">
        <p14:creationId xmlns:p14="http://schemas.microsoft.com/office/powerpoint/2010/main" val="208658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4/23/2016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4/23/2016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4/23/2016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4/23/2016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Automatic classification of legal texts</a:t>
            </a:r>
            <a:endParaRPr lang="en-US" dirty="0"/>
          </a:p>
        </p:txBody>
      </p:sp>
      <p:sp>
        <p:nvSpPr>
          <p:cNvPr id="3" name="Subtitle 2"/>
          <p:cNvSpPr>
            <a:spLocks noGrp="1"/>
          </p:cNvSpPr>
          <p:nvPr>
            <p:ph type="subTitle" idx="1"/>
          </p:nvPr>
        </p:nvSpPr>
        <p:spPr/>
        <p:txBody>
          <a:bodyPr>
            <a:normAutofit fontScale="70000" lnSpcReduction="20000"/>
          </a:bodyPr>
          <a:lstStyle/>
          <a:p>
            <a:pPr algn="l"/>
            <a:r>
              <a:rPr lang="en-US" dirty="0" smtClean="0"/>
              <a:t>Authors:</a:t>
            </a:r>
          </a:p>
          <a:p>
            <a:pPr marL="342900" indent="-342900" algn="l">
              <a:buFont typeface="Arial" charset="0"/>
              <a:buChar char="•"/>
            </a:pPr>
            <a:r>
              <a:rPr lang="en-US" dirty="0" err="1" smtClean="0"/>
              <a:t>Hao</a:t>
            </a:r>
            <a:r>
              <a:rPr lang="en-US" dirty="0" smtClean="0"/>
              <a:t> Peng</a:t>
            </a:r>
          </a:p>
          <a:p>
            <a:pPr marL="342900" indent="-342900" algn="l">
              <a:buFont typeface="Arial" charset="0"/>
              <a:buChar char="•"/>
            </a:pPr>
            <a:r>
              <a:rPr lang="en-US" dirty="0" smtClean="0"/>
              <a:t>Kristin Day</a:t>
            </a:r>
          </a:p>
          <a:p>
            <a:pPr marL="342900" indent="-342900" algn="l">
              <a:buFont typeface="Arial" charset="0"/>
              <a:buChar char="•"/>
            </a:pPr>
            <a:r>
              <a:rPr lang="en-US" dirty="0" err="1" smtClean="0"/>
              <a:t>Sanjana</a:t>
            </a:r>
            <a:r>
              <a:rPr lang="en-US" dirty="0" smtClean="0"/>
              <a:t> </a:t>
            </a:r>
            <a:r>
              <a:rPr lang="en-US" dirty="0" err="1" smtClean="0"/>
              <a:t>Pukalay</a:t>
            </a:r>
            <a:endParaRPr lang="en-US" dirty="0"/>
          </a:p>
        </p:txBody>
      </p:sp>
    </p:spTree>
    <p:extLst>
      <p:ext uri="{BB962C8B-B14F-4D97-AF65-F5344CB8AC3E}">
        <p14:creationId xmlns:p14="http://schemas.microsoft.com/office/powerpoint/2010/main" val="197094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labels</a:t>
            </a:r>
            <a:endParaRPr lang="en-US" dirty="0"/>
          </a:p>
        </p:txBody>
      </p:sp>
      <p:pic>
        <p:nvPicPr>
          <p:cNvPr id="4" name="Content Placeholder 3"/>
          <p:cNvPicPr>
            <a:picLocks noGrp="1" noChangeAspect="1"/>
          </p:cNvPicPr>
          <p:nvPr>
            <p:ph idx="1"/>
          </p:nvPr>
        </p:nvPicPr>
        <p:blipFill>
          <a:blip r:embed="rId2"/>
          <a:stretch>
            <a:fillRect/>
          </a:stretch>
        </p:blipFill>
        <p:spPr>
          <a:xfrm>
            <a:off x="2230438" y="3170941"/>
            <a:ext cx="7731125" cy="2036942"/>
          </a:xfrm>
          <a:prstGeom prst="rect">
            <a:avLst/>
          </a:prstGeom>
        </p:spPr>
      </p:pic>
      <p:sp>
        <p:nvSpPr>
          <p:cNvPr id="5" name="TextBox 4"/>
          <p:cNvSpPr txBox="1"/>
          <p:nvPr/>
        </p:nvSpPr>
        <p:spPr>
          <a:xfrm>
            <a:off x="2231136" y="2292844"/>
            <a:ext cx="7730427" cy="646331"/>
          </a:xfrm>
          <a:prstGeom prst="rect">
            <a:avLst/>
          </a:prstGeom>
          <a:noFill/>
        </p:spPr>
        <p:txBody>
          <a:bodyPr wrap="square" rtlCol="0">
            <a:spAutoFit/>
          </a:bodyPr>
          <a:lstStyle/>
          <a:p>
            <a:r>
              <a:rPr lang="en-US" dirty="0" smtClean="0"/>
              <a:t>Hand labels in Excel spreadsheet – about 250 labeled IN Supreme Court Opinions</a:t>
            </a:r>
            <a:endParaRPr lang="en-US" dirty="0"/>
          </a:p>
        </p:txBody>
      </p:sp>
    </p:spTree>
    <p:extLst>
      <p:ext uri="{BB962C8B-B14F-4D97-AF65-F5344CB8AC3E}">
        <p14:creationId xmlns:p14="http://schemas.microsoft.com/office/powerpoint/2010/main" val="27851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1179576" y="2699004"/>
            <a:ext cx="10143744" cy="3101983"/>
          </a:xfrm>
        </p:spPr>
        <p:txBody>
          <a:bodyPr>
            <a:normAutofit/>
          </a:bodyPr>
          <a:lstStyle/>
          <a:p>
            <a:r>
              <a:rPr lang="en-US" sz="2800" dirty="0" smtClean="0"/>
              <a:t>Semi-Supervised Learning</a:t>
            </a:r>
          </a:p>
          <a:p>
            <a:pPr lvl="1"/>
            <a:r>
              <a:rPr lang="en-US" sz="2600" dirty="0" smtClean="0"/>
              <a:t>As we only labeled 250 out of (</a:t>
            </a:r>
            <a:r>
              <a:rPr lang="en-US" sz="2600" dirty="0" smtClean="0"/>
              <a:t>1087+1655) </a:t>
            </a:r>
            <a:r>
              <a:rPr lang="en-US" sz="2600" dirty="0" smtClean="0"/>
              <a:t>case files</a:t>
            </a:r>
          </a:p>
          <a:p>
            <a:r>
              <a:rPr lang="en-US" sz="2800" dirty="0" smtClean="0"/>
              <a:t>Compared accuracy of the following model using Label Propagation semi-supervised learning algorithm in S</a:t>
            </a:r>
            <a:r>
              <a:rPr lang="en-US" sz="2800" dirty="0"/>
              <a:t>K</a:t>
            </a:r>
            <a:r>
              <a:rPr lang="en-US" sz="2800" dirty="0" smtClean="0"/>
              <a:t>-learn:</a:t>
            </a:r>
          </a:p>
          <a:p>
            <a:pPr lvl="1"/>
            <a:r>
              <a:rPr lang="en-US" sz="2400" dirty="0" smtClean="0"/>
              <a:t>Bag of  Words</a:t>
            </a:r>
          </a:p>
          <a:p>
            <a:pPr lvl="1"/>
            <a:r>
              <a:rPr lang="en-US" sz="2400" dirty="0" smtClean="0"/>
              <a:t>Bag of Means on pre-trained Word2Vec model</a:t>
            </a:r>
          </a:p>
        </p:txBody>
      </p:sp>
    </p:spTree>
    <p:extLst>
      <p:ext uri="{BB962C8B-B14F-4D97-AF65-F5344CB8AC3E}">
        <p14:creationId xmlns:p14="http://schemas.microsoft.com/office/powerpoint/2010/main" val="160684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696" y="2534412"/>
            <a:ext cx="7729728" cy="1188720"/>
          </a:xfrm>
        </p:spPr>
        <p:txBody>
          <a:bodyPr/>
          <a:lstStyle/>
          <a:p>
            <a:r>
              <a:rPr lang="en-US" dirty="0" smtClean="0"/>
              <a:t>Evaluation</a:t>
            </a:r>
            <a:endParaRPr lang="en-US" dirty="0"/>
          </a:p>
        </p:txBody>
      </p:sp>
    </p:spTree>
    <p:extLst>
      <p:ext uri="{BB962C8B-B14F-4D97-AF65-F5344CB8AC3E}">
        <p14:creationId xmlns:p14="http://schemas.microsoft.com/office/powerpoint/2010/main" val="93035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1" y="1112520"/>
            <a:ext cx="7768244" cy="5425440"/>
          </a:xfrm>
          <a:prstGeom prst="rect">
            <a:avLst/>
          </a:prstGeom>
        </p:spPr>
      </p:pic>
      <p:sp>
        <p:nvSpPr>
          <p:cNvPr id="5" name="TextBox 4"/>
          <p:cNvSpPr txBox="1"/>
          <p:nvPr/>
        </p:nvSpPr>
        <p:spPr>
          <a:xfrm>
            <a:off x="228600" y="365760"/>
            <a:ext cx="7100983" cy="461665"/>
          </a:xfrm>
          <a:prstGeom prst="rect">
            <a:avLst/>
          </a:prstGeom>
          <a:pattFill prst="pct5">
            <a:fgClr>
              <a:schemeClr val="bg1">
                <a:lumMod val="95000"/>
              </a:schemeClr>
            </a:fgClr>
            <a:bgClr>
              <a:schemeClr val="bg1"/>
            </a:bgClr>
          </a:pattFill>
        </p:spPr>
        <p:txBody>
          <a:bodyPr wrap="none" rtlCol="0">
            <a:spAutoFit/>
          </a:bodyPr>
          <a:lstStyle/>
          <a:p>
            <a:r>
              <a:rPr lang="en-US" sz="2400" dirty="0" smtClean="0"/>
              <a:t>Accuracy of Bag of Word with Semi-supervised learning</a:t>
            </a:r>
            <a:endParaRPr lang="en-US" sz="2400" dirty="0"/>
          </a:p>
        </p:txBody>
      </p:sp>
      <p:sp>
        <p:nvSpPr>
          <p:cNvPr id="6" name="TextBox 5"/>
          <p:cNvSpPr txBox="1"/>
          <p:nvPr/>
        </p:nvSpPr>
        <p:spPr>
          <a:xfrm>
            <a:off x="8446425" y="1950720"/>
            <a:ext cx="3577935" cy="1200329"/>
          </a:xfrm>
          <a:prstGeom prst="rect">
            <a:avLst/>
          </a:prstGeom>
          <a:noFill/>
        </p:spPr>
        <p:txBody>
          <a:bodyPr wrap="square" rtlCol="0">
            <a:spAutoFit/>
          </a:bodyPr>
          <a:lstStyle/>
          <a:p>
            <a:r>
              <a:rPr lang="en-US" dirty="0" smtClean="0"/>
              <a:t>* We set our vocabulary size to 300, thus each txt file is represented as a 300D vector, the same dimension as been used in the Word2Vec model.</a:t>
            </a:r>
            <a:endParaRPr lang="en-US" dirty="0"/>
          </a:p>
        </p:txBody>
      </p:sp>
      <p:sp>
        <p:nvSpPr>
          <p:cNvPr id="7" name="TextBox 6"/>
          <p:cNvSpPr txBox="1"/>
          <p:nvPr/>
        </p:nvSpPr>
        <p:spPr>
          <a:xfrm>
            <a:off x="8446424" y="3825240"/>
            <a:ext cx="3577935" cy="923330"/>
          </a:xfrm>
          <a:prstGeom prst="rect">
            <a:avLst/>
          </a:prstGeom>
          <a:noFill/>
        </p:spPr>
        <p:txBody>
          <a:bodyPr wrap="square" rtlCol="0">
            <a:spAutoFit/>
          </a:bodyPr>
          <a:lstStyle/>
          <a:p>
            <a:r>
              <a:rPr lang="en-US" dirty="0" smtClean="0"/>
              <a:t>*Out of all 250 case files that had been manually labeled by us, it only predicted one case file correctly !</a:t>
            </a:r>
            <a:endParaRPr lang="en-US" dirty="0"/>
          </a:p>
        </p:txBody>
      </p:sp>
    </p:spTree>
    <p:extLst>
      <p:ext uri="{BB962C8B-B14F-4D97-AF65-F5344CB8AC3E}">
        <p14:creationId xmlns:p14="http://schemas.microsoft.com/office/powerpoint/2010/main" val="205672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65760"/>
            <a:ext cx="8892819" cy="461665"/>
          </a:xfrm>
          <a:prstGeom prst="rect">
            <a:avLst/>
          </a:prstGeom>
          <a:pattFill prst="pct5">
            <a:fgClr>
              <a:schemeClr val="bg1">
                <a:lumMod val="95000"/>
              </a:schemeClr>
            </a:fgClr>
            <a:bgClr>
              <a:schemeClr val="bg1"/>
            </a:bgClr>
          </a:pattFill>
        </p:spPr>
        <p:txBody>
          <a:bodyPr wrap="none" rtlCol="0">
            <a:spAutoFit/>
          </a:bodyPr>
          <a:lstStyle/>
          <a:p>
            <a:r>
              <a:rPr lang="en-US" sz="2400" dirty="0" smtClean="0"/>
              <a:t>Accuracy of Bag of Means on Word2Vec with Semi-supervised learning</a:t>
            </a:r>
            <a:endParaRPr lang="en-US" sz="2400" dirty="0"/>
          </a:p>
        </p:txBody>
      </p:sp>
      <p:sp>
        <p:nvSpPr>
          <p:cNvPr id="7" name="TextBox 6"/>
          <p:cNvSpPr txBox="1"/>
          <p:nvPr/>
        </p:nvSpPr>
        <p:spPr>
          <a:xfrm>
            <a:off x="1070264" y="5945600"/>
            <a:ext cx="10009216" cy="400110"/>
          </a:xfrm>
          <a:prstGeom prst="rect">
            <a:avLst/>
          </a:prstGeom>
          <a:noFill/>
        </p:spPr>
        <p:txBody>
          <a:bodyPr wrap="square" rtlCol="0">
            <a:spAutoFit/>
          </a:bodyPr>
          <a:lstStyle/>
          <a:p>
            <a:r>
              <a:rPr lang="en-US" sz="2000" dirty="0" smtClean="0"/>
              <a:t>*It correctly classified 106/250 case files! Significantly better than Bag of Word model.</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 y="1148080"/>
            <a:ext cx="9982200" cy="4476865"/>
          </a:xfrm>
          <a:prstGeom prst="rect">
            <a:avLst/>
          </a:prstGeom>
        </p:spPr>
      </p:pic>
    </p:spTree>
    <p:extLst>
      <p:ext uri="{BB962C8B-B14F-4D97-AF65-F5344CB8AC3E}">
        <p14:creationId xmlns:p14="http://schemas.microsoft.com/office/powerpoint/2010/main" val="171413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231136" y="2192635"/>
            <a:ext cx="7729728" cy="4416712"/>
          </a:xfrm>
        </p:spPr>
        <p:txBody>
          <a:bodyPr>
            <a:noAutofit/>
          </a:bodyPr>
          <a:lstStyle/>
          <a:p>
            <a:r>
              <a:rPr lang="en-US" sz="2000" dirty="0" smtClean="0"/>
              <a:t>It is difficult to find comparable baselines from related research.</a:t>
            </a:r>
          </a:p>
          <a:p>
            <a:r>
              <a:rPr lang="en-US" sz="2000" dirty="0" smtClean="0"/>
              <a:t>To date, I can find no studies that use Word2Vec semi-supervised learning methods to classify legal texts.  </a:t>
            </a:r>
          </a:p>
          <a:p>
            <a:r>
              <a:rPr lang="en-US" sz="2000" dirty="0" smtClean="0"/>
              <a:t>In other articles that have discussed classification of legal texts, accuracy measures are not given.</a:t>
            </a:r>
          </a:p>
          <a:p>
            <a:r>
              <a:rPr lang="en-US" sz="2000" dirty="0" smtClean="0"/>
              <a:t>I can find recall and precision statistics from classification research, but the numbers are associated with the query success as opposed to the classification success.  Those numbers range from around 25% to 66% for around 18 topics.</a:t>
            </a:r>
          </a:p>
          <a:p>
            <a:r>
              <a:rPr lang="en-US" sz="2000" dirty="0" smtClean="0"/>
              <a:t>Given the number of topics we used in these experiments (16), the baseline for guess would be 6.25% (1 in 16 change of guessing the category correctly).</a:t>
            </a:r>
            <a:endParaRPr lang="en-US" sz="2000" dirty="0"/>
          </a:p>
        </p:txBody>
      </p:sp>
    </p:spTree>
    <p:extLst>
      <p:ext uri="{BB962C8B-B14F-4D97-AF65-F5344CB8AC3E}">
        <p14:creationId xmlns:p14="http://schemas.microsoft.com/office/powerpoint/2010/main" val="88510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040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None/>
            </a:pPr>
            <a:r>
              <a:rPr lang="en-US" dirty="0"/>
              <a:t>Thompson, P. "Automatic Categorization Of Case Law." </a:t>
            </a:r>
            <a:r>
              <a:rPr lang="en-US" i="1" dirty="0"/>
              <a:t>Proceedings Of The International Conference On Artificial Intelligence And Law</a:t>
            </a:r>
            <a:r>
              <a:rPr lang="en-US" dirty="0"/>
              <a:t> Proceedings of the 8th International Conference on Artificial Intelligence and Law, ICAIL '01 (2001): 70-77. </a:t>
            </a:r>
            <a:r>
              <a:rPr lang="en-US" i="1" dirty="0"/>
              <a:t>Scopus®</a:t>
            </a:r>
            <a:r>
              <a:rPr lang="en-US" dirty="0"/>
              <a:t>. Web. 23 Apr. 2016</a:t>
            </a:r>
            <a:r>
              <a:rPr lang="en-US" dirty="0" smtClean="0"/>
              <a:t>.</a:t>
            </a:r>
          </a:p>
          <a:p>
            <a:pPr marL="457200" indent="-457200">
              <a:buNone/>
            </a:pPr>
            <a:r>
              <a:rPr lang="en-US" dirty="0" err="1"/>
              <a:t>Uijttenbroek</a:t>
            </a:r>
            <a:r>
              <a:rPr lang="en-US" dirty="0"/>
              <a:t>, E.M., et al. </a:t>
            </a:r>
            <a:r>
              <a:rPr lang="en-US" i="1" dirty="0"/>
              <a:t>Retrieval Of Case Law To Provide Layman With Information About Liability: Preliminary Results Of The BEST-Project</a:t>
            </a:r>
            <a:r>
              <a:rPr lang="en-US" dirty="0"/>
              <a:t>. </a:t>
            </a:r>
            <a:r>
              <a:rPr lang="en-US" dirty="0" err="1"/>
              <a:t>n.p</a:t>
            </a:r>
            <a:r>
              <a:rPr lang="en-US" dirty="0"/>
              <a:t>.: 2007. </a:t>
            </a:r>
            <a:r>
              <a:rPr lang="en-US" i="1" dirty="0"/>
              <a:t>Scopus®</a:t>
            </a:r>
            <a:r>
              <a:rPr lang="en-US" dirty="0"/>
              <a:t>. Web. 23 Apr. </a:t>
            </a:r>
            <a:r>
              <a:rPr lang="en-US" dirty="0" smtClean="0"/>
              <a:t>2016.</a:t>
            </a:r>
          </a:p>
          <a:p>
            <a:pPr marL="457200" indent="-457200">
              <a:buNone/>
            </a:pPr>
            <a:r>
              <a:rPr lang="en-US" dirty="0" smtClean="0"/>
              <a:t>West </a:t>
            </a:r>
            <a:r>
              <a:rPr lang="en-US" dirty="0"/>
              <a:t>Publishing Company. West's Analysis </a:t>
            </a:r>
            <a:r>
              <a:rPr lang="en-US" dirty="0" smtClean="0"/>
              <a:t>of American </a:t>
            </a:r>
            <a:r>
              <a:rPr lang="en-US" dirty="0"/>
              <a:t>Law. West Publishing Company, St. </a:t>
            </a:r>
            <a:r>
              <a:rPr lang="en-US" dirty="0" smtClean="0"/>
              <a:t>Paul </a:t>
            </a:r>
            <a:r>
              <a:rPr lang="hr-HR" dirty="0" smtClean="0"/>
              <a:t>MN</a:t>
            </a:r>
            <a:r>
              <a:rPr lang="hr-HR" dirty="0"/>
              <a:t>, </a:t>
            </a:r>
            <a:r>
              <a:rPr lang="hr-HR" dirty="0" smtClean="0"/>
              <a:t>1994.</a:t>
            </a:r>
          </a:p>
          <a:p>
            <a:pPr marL="457200" indent="-457200">
              <a:buNone/>
            </a:pPr>
            <a:r>
              <a:rPr lang="en-US" dirty="0" smtClean="0"/>
              <a:t>West </a:t>
            </a:r>
            <a:r>
              <a:rPr lang="en-US" dirty="0"/>
              <a:t>Publishing Company. West's Law Finder: </a:t>
            </a:r>
            <a:r>
              <a:rPr lang="en-US" dirty="0" smtClean="0"/>
              <a:t>A Legal </a:t>
            </a:r>
            <a:r>
              <a:rPr lang="en-US" dirty="0"/>
              <a:t>Resources Guide. West Publishing </a:t>
            </a:r>
            <a:r>
              <a:rPr lang="en-US" dirty="0" smtClean="0"/>
              <a:t>Company, </a:t>
            </a:r>
            <a:r>
              <a:rPr lang="nb-NO" dirty="0" smtClean="0"/>
              <a:t>St</a:t>
            </a:r>
            <a:r>
              <a:rPr lang="nb-NO" dirty="0"/>
              <a:t>. Paul, MN, 1995.</a:t>
            </a:r>
            <a:endParaRPr lang="en-US" dirty="0"/>
          </a:p>
        </p:txBody>
      </p:sp>
    </p:spTree>
    <p:extLst>
      <p:ext uri="{BB962C8B-B14F-4D97-AF65-F5344CB8AC3E}">
        <p14:creationId xmlns:p14="http://schemas.microsoft.com/office/powerpoint/2010/main" val="80455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2231136" y="2251183"/>
            <a:ext cx="7729728" cy="3633802"/>
          </a:xfrm>
        </p:spPr>
        <p:txBody>
          <a:bodyPr>
            <a:noAutofit/>
          </a:bodyPr>
          <a:lstStyle/>
          <a:p>
            <a:r>
              <a:rPr lang="en-US" sz="2000" smtClean="0"/>
              <a:t>Ultimate goal:  Develop </a:t>
            </a:r>
            <a:r>
              <a:rPr lang="en-US" sz="2000" dirty="0" smtClean="0"/>
              <a:t>inexpensive platforms for legal text search that are available to the public.</a:t>
            </a:r>
          </a:p>
          <a:p>
            <a:r>
              <a:rPr lang="en-US" sz="2000" dirty="0" smtClean="0"/>
              <a:t>Why does it matter:</a:t>
            </a:r>
          </a:p>
          <a:p>
            <a:pPr lvl="1"/>
            <a:r>
              <a:rPr lang="en-US" sz="2000" dirty="0" smtClean="0"/>
              <a:t>We are all held responsible for the law but we do not have access to it.</a:t>
            </a:r>
          </a:p>
          <a:p>
            <a:r>
              <a:rPr lang="en-US" sz="2000" dirty="0" smtClean="0"/>
              <a:t>one statute = one law</a:t>
            </a:r>
          </a:p>
          <a:p>
            <a:r>
              <a:rPr lang="en-US" sz="2000" dirty="0" smtClean="0"/>
              <a:t>“the law” = all statutes + judicial opinions (also called “case law”)</a:t>
            </a:r>
          </a:p>
          <a:p>
            <a:r>
              <a:rPr lang="en-US" sz="2000" dirty="0" smtClean="0"/>
              <a:t>Judicial opinions clarify the scope and meaning of statutes.  They also fill in gaps (called “common law”).</a:t>
            </a:r>
          </a:p>
          <a:p>
            <a:endParaRPr lang="en-US" sz="3000" dirty="0" smtClean="0"/>
          </a:p>
          <a:p>
            <a:pPr lvl="1"/>
            <a:endParaRPr lang="en-US" sz="2800" dirty="0" smtClean="0"/>
          </a:p>
        </p:txBody>
      </p:sp>
    </p:spTree>
    <p:extLst>
      <p:ext uri="{BB962C8B-B14F-4D97-AF65-F5344CB8AC3E}">
        <p14:creationId xmlns:p14="http://schemas.microsoft.com/office/powerpoint/2010/main" val="84983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7349" y="2260314"/>
            <a:ext cx="3717301" cy="4148451"/>
          </a:xfrm>
        </p:spPr>
      </p:pic>
    </p:spTree>
    <p:extLst>
      <p:ext uri="{BB962C8B-B14F-4D97-AF65-F5344CB8AC3E}">
        <p14:creationId xmlns:p14="http://schemas.microsoft.com/office/powerpoint/2010/main" val="127577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985" y="418364"/>
            <a:ext cx="3121700" cy="5898446"/>
          </a:xfrm>
        </p:spPr>
        <p:txBody>
          <a:bodyPr>
            <a:normAutofit/>
          </a:bodyPr>
          <a:lstStyle/>
          <a:p>
            <a:r>
              <a:rPr lang="en-US" dirty="0" smtClean="0"/>
              <a:t>Recall more important than precision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06653" y="420161"/>
            <a:ext cx="3208470" cy="5896649"/>
          </a:xfrm>
        </p:spPr>
      </p:pic>
    </p:spTree>
    <p:extLst>
      <p:ext uri="{BB962C8B-B14F-4D97-AF65-F5344CB8AC3E}">
        <p14:creationId xmlns:p14="http://schemas.microsoft.com/office/powerpoint/2010/main" val="12378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methods</a:t>
            </a:r>
            <a:endParaRPr lang="en-US" dirty="0"/>
          </a:p>
        </p:txBody>
      </p:sp>
      <p:sp>
        <p:nvSpPr>
          <p:cNvPr id="3" name="Content Placeholder 2"/>
          <p:cNvSpPr>
            <a:spLocks noGrp="1"/>
          </p:cNvSpPr>
          <p:nvPr>
            <p:ph idx="1"/>
          </p:nvPr>
        </p:nvSpPr>
        <p:spPr>
          <a:xfrm>
            <a:off x="2231136" y="2379785"/>
            <a:ext cx="7729728" cy="3751383"/>
          </a:xfrm>
        </p:spPr>
        <p:txBody>
          <a:bodyPr>
            <a:normAutofit lnSpcReduction="10000"/>
          </a:bodyPr>
          <a:lstStyle/>
          <a:p>
            <a:r>
              <a:rPr lang="en-US" sz="2800" dirty="0" smtClean="0"/>
              <a:t>Currently all legal search databases controlled by private corporations who only contract for services business-to-business.</a:t>
            </a:r>
          </a:p>
          <a:p>
            <a:r>
              <a:rPr lang="en-US" sz="2800" dirty="0" smtClean="0"/>
              <a:t>These corporations charge excessive fees based on labor intensive manual mark-up of each judicial opinion.</a:t>
            </a:r>
          </a:p>
          <a:p>
            <a:r>
              <a:rPr lang="en-US" sz="2800" dirty="0" smtClean="0"/>
              <a:t>These searches require years of training to product accurate results.</a:t>
            </a:r>
            <a:endParaRPr lang="en-US" sz="2800" dirty="0"/>
          </a:p>
        </p:txBody>
      </p:sp>
    </p:spTree>
    <p:extLst>
      <p:ext uri="{BB962C8B-B14F-4D97-AF65-F5344CB8AC3E}">
        <p14:creationId xmlns:p14="http://schemas.microsoft.com/office/powerpoint/2010/main" val="28513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research</a:t>
            </a:r>
            <a:endParaRPr lang="en-US" dirty="0"/>
          </a:p>
        </p:txBody>
      </p:sp>
      <p:sp>
        <p:nvSpPr>
          <p:cNvPr id="3" name="Content Placeholder 2"/>
          <p:cNvSpPr>
            <a:spLocks noGrp="1"/>
          </p:cNvSpPr>
          <p:nvPr>
            <p:ph idx="1"/>
          </p:nvPr>
        </p:nvSpPr>
        <p:spPr/>
        <p:txBody>
          <a:bodyPr/>
          <a:lstStyle/>
          <a:p>
            <a:r>
              <a:rPr lang="en-US" dirty="0" smtClean="0"/>
              <a:t>Legal language:</a:t>
            </a:r>
          </a:p>
          <a:p>
            <a:pPr lvl="1"/>
            <a:r>
              <a:rPr lang="en-US" dirty="0" smtClean="0"/>
              <a:t>Long sentences and </a:t>
            </a:r>
            <a:r>
              <a:rPr lang="en-US" dirty="0" err="1" smtClean="0"/>
              <a:t>subclauses</a:t>
            </a:r>
            <a:endParaRPr lang="en-US" dirty="0" smtClean="0"/>
          </a:p>
          <a:p>
            <a:pPr lvl="1"/>
            <a:r>
              <a:rPr lang="en-US" dirty="0" smtClean="0"/>
              <a:t>Diverse language</a:t>
            </a:r>
          </a:p>
          <a:p>
            <a:pPr lvl="1"/>
            <a:r>
              <a:rPr lang="en-US" dirty="0" smtClean="0"/>
              <a:t>Structured documents</a:t>
            </a:r>
          </a:p>
          <a:p>
            <a:r>
              <a:rPr lang="en-US" dirty="0" smtClean="0"/>
              <a:t>Important problems:</a:t>
            </a:r>
          </a:p>
          <a:p>
            <a:pPr lvl="1"/>
            <a:r>
              <a:rPr lang="en-US" dirty="0" smtClean="0"/>
              <a:t>Natural language understanding of document texts</a:t>
            </a:r>
          </a:p>
          <a:p>
            <a:pPr lvl="1"/>
            <a:r>
              <a:rPr lang="en-US" dirty="0" smtClean="0"/>
              <a:t>User’s preferences</a:t>
            </a:r>
            <a:endParaRPr lang="en-US" dirty="0"/>
          </a:p>
        </p:txBody>
      </p:sp>
    </p:spTree>
    <p:extLst>
      <p:ext uri="{BB962C8B-B14F-4D97-AF65-F5344CB8AC3E}">
        <p14:creationId xmlns:p14="http://schemas.microsoft.com/office/powerpoint/2010/main" val="5448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Research – Cont’d</a:t>
            </a:r>
            <a:endParaRPr lang="en-US" dirty="0"/>
          </a:p>
        </p:txBody>
      </p:sp>
      <p:sp>
        <p:nvSpPr>
          <p:cNvPr id="3" name="Content Placeholder 2"/>
          <p:cNvSpPr>
            <a:spLocks noGrp="1"/>
          </p:cNvSpPr>
          <p:nvPr>
            <p:ph idx="1"/>
          </p:nvPr>
        </p:nvSpPr>
        <p:spPr/>
        <p:txBody>
          <a:bodyPr>
            <a:normAutofit/>
          </a:bodyPr>
          <a:lstStyle/>
          <a:p>
            <a:r>
              <a:rPr lang="en-US" sz="2800" dirty="0" smtClean="0"/>
              <a:t>Types of Information Retrieval Systems:</a:t>
            </a:r>
          </a:p>
          <a:p>
            <a:pPr lvl="1"/>
            <a:r>
              <a:rPr lang="en-US" sz="2800" dirty="0" smtClean="0"/>
              <a:t>Querying the legal database</a:t>
            </a:r>
          </a:p>
          <a:p>
            <a:pPr lvl="1"/>
            <a:r>
              <a:rPr lang="en-US" sz="2800" dirty="0" smtClean="0"/>
              <a:t>Browsing/Navigation System</a:t>
            </a:r>
          </a:p>
          <a:p>
            <a:pPr lvl="1"/>
            <a:r>
              <a:rPr lang="en-US" sz="2800" dirty="0" smtClean="0"/>
              <a:t>Question-Answer System – “What is the maximum driving speed allowed on a freeway?”</a:t>
            </a:r>
          </a:p>
        </p:txBody>
      </p:sp>
    </p:spTree>
    <p:extLst>
      <p:ext uri="{BB962C8B-B14F-4D97-AF65-F5344CB8AC3E}">
        <p14:creationId xmlns:p14="http://schemas.microsoft.com/office/powerpoint/2010/main" val="362652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research – cont’d</a:t>
            </a:r>
            <a:endParaRPr lang="en-US" dirty="0"/>
          </a:p>
        </p:txBody>
      </p:sp>
      <p:sp>
        <p:nvSpPr>
          <p:cNvPr id="3" name="Content Placeholder 2"/>
          <p:cNvSpPr>
            <a:spLocks noGrp="1"/>
          </p:cNvSpPr>
          <p:nvPr>
            <p:ph idx="1"/>
          </p:nvPr>
        </p:nvSpPr>
        <p:spPr>
          <a:xfrm>
            <a:off x="2231136" y="2857499"/>
            <a:ext cx="3385893" cy="2882528"/>
          </a:xfrm>
        </p:spPr>
        <p:txBody>
          <a:bodyPr>
            <a:normAutofit/>
          </a:bodyPr>
          <a:lstStyle/>
          <a:p>
            <a:r>
              <a:rPr lang="en-US" sz="2800" dirty="0" smtClean="0"/>
              <a:t>Common Retrieval Models:</a:t>
            </a:r>
          </a:p>
          <a:p>
            <a:pPr lvl="1"/>
            <a:r>
              <a:rPr lang="en-US" sz="2800" dirty="0" smtClean="0"/>
              <a:t>Boolean</a:t>
            </a:r>
          </a:p>
          <a:p>
            <a:pPr lvl="1"/>
            <a:r>
              <a:rPr lang="en-US" sz="2800" dirty="0" smtClean="0"/>
              <a:t>Vector Space</a:t>
            </a:r>
          </a:p>
          <a:p>
            <a:pPr lvl="1"/>
            <a:r>
              <a:rPr lang="en-US" sz="2800" dirty="0" err="1" smtClean="0"/>
              <a:t>Probabalistic</a:t>
            </a:r>
            <a:endParaRPr lang="en-US" sz="2800" dirty="0" smtClean="0"/>
          </a:p>
          <a:p>
            <a:endParaRPr lang="en-US" sz="2800" dirty="0" smtClean="0"/>
          </a:p>
        </p:txBody>
      </p:sp>
      <p:sp>
        <p:nvSpPr>
          <p:cNvPr id="5" name="TextBox 4"/>
          <p:cNvSpPr txBox="1"/>
          <p:nvPr/>
        </p:nvSpPr>
        <p:spPr>
          <a:xfrm>
            <a:off x="5617029" y="2776135"/>
            <a:ext cx="4343835" cy="3318857"/>
          </a:xfrm>
          <a:prstGeom prst="rect">
            <a:avLst/>
          </a:prstGeom>
          <a:noFill/>
        </p:spPr>
        <p:txBody>
          <a:bodyPr wrap="square" rtlCol="0">
            <a:spAutoFit/>
          </a:bodyPr>
          <a:lstStyle/>
          <a:p>
            <a:pPr marL="285750" lvl="0" indent="-285750" defTabSz="914400">
              <a:spcBef>
                <a:spcPts val="1000"/>
              </a:spcBef>
              <a:buClr>
                <a:srgbClr val="9BAFB5"/>
              </a:buClr>
              <a:buFont typeface="Arial" panose="020B0604020202020204" pitchFamily="34" charset="0"/>
              <a:buChar char="•"/>
            </a:pPr>
            <a:r>
              <a:rPr lang="en-US" sz="2800" dirty="0">
                <a:solidFill>
                  <a:srgbClr val="000000">
                    <a:lumMod val="85000"/>
                    <a:lumOff val="15000"/>
                  </a:srgbClr>
                </a:solidFill>
              </a:rPr>
              <a:t>Techniques:</a:t>
            </a:r>
          </a:p>
          <a:p>
            <a:pPr marL="742950" lvl="1" indent="-285750" defTabSz="914400">
              <a:spcBef>
                <a:spcPts val="1000"/>
              </a:spcBef>
              <a:buClr>
                <a:srgbClr val="9BAFB5"/>
              </a:buClr>
              <a:buFont typeface="Arial" panose="020B0604020202020204" pitchFamily="34" charset="0"/>
              <a:buChar char="•"/>
            </a:pPr>
            <a:r>
              <a:rPr lang="en-US" sz="2800" dirty="0">
                <a:solidFill>
                  <a:srgbClr val="000000">
                    <a:lumMod val="85000"/>
                    <a:lumOff val="15000"/>
                  </a:srgbClr>
                </a:solidFill>
              </a:rPr>
              <a:t>SVM</a:t>
            </a:r>
          </a:p>
          <a:p>
            <a:pPr marL="742950" lvl="1" indent="-285750" defTabSz="914400">
              <a:spcBef>
                <a:spcPts val="1000"/>
              </a:spcBef>
              <a:buClr>
                <a:srgbClr val="9BAFB5"/>
              </a:buClr>
              <a:buFont typeface="Arial" panose="020B0604020202020204" pitchFamily="34" charset="0"/>
              <a:buChar char="•"/>
            </a:pPr>
            <a:r>
              <a:rPr lang="en-US" sz="2800" dirty="0">
                <a:solidFill>
                  <a:srgbClr val="000000">
                    <a:lumMod val="85000"/>
                    <a:lumOff val="15000"/>
                  </a:srgbClr>
                </a:solidFill>
              </a:rPr>
              <a:t>Naïve Bayes</a:t>
            </a:r>
          </a:p>
          <a:p>
            <a:pPr marL="742950" lvl="1" indent="-285750" defTabSz="914400">
              <a:spcBef>
                <a:spcPts val="1000"/>
              </a:spcBef>
              <a:buClr>
                <a:srgbClr val="9BAFB5"/>
              </a:buClr>
              <a:buFont typeface="Arial" panose="020B0604020202020204" pitchFamily="34" charset="0"/>
              <a:buChar char="•"/>
            </a:pPr>
            <a:r>
              <a:rPr lang="en-US" sz="2800" dirty="0">
                <a:solidFill>
                  <a:srgbClr val="000000">
                    <a:lumMod val="85000"/>
                    <a:lumOff val="15000"/>
                  </a:srgbClr>
                </a:solidFill>
              </a:rPr>
              <a:t>Decision Trees</a:t>
            </a:r>
          </a:p>
          <a:p>
            <a:pPr marL="742950" lvl="1" indent="-285750" defTabSz="914400">
              <a:spcBef>
                <a:spcPts val="1000"/>
              </a:spcBef>
              <a:buClr>
                <a:srgbClr val="9BAFB5"/>
              </a:buClr>
              <a:buFont typeface="Arial" panose="020B0604020202020204" pitchFamily="34" charset="0"/>
              <a:buChar char="•"/>
            </a:pPr>
            <a:r>
              <a:rPr lang="en-US" sz="2800" dirty="0">
                <a:solidFill>
                  <a:srgbClr val="000000">
                    <a:lumMod val="85000"/>
                    <a:lumOff val="15000"/>
                  </a:srgbClr>
                </a:solidFill>
              </a:rPr>
              <a:t>K-Nearest Neighbors</a:t>
            </a:r>
          </a:p>
          <a:p>
            <a:pPr marL="742950" lvl="1" indent="-285750" defTabSz="914400">
              <a:spcBef>
                <a:spcPts val="1000"/>
              </a:spcBef>
              <a:buClr>
                <a:srgbClr val="9BAFB5"/>
              </a:buClr>
              <a:buFont typeface="Arial" panose="020B0604020202020204" pitchFamily="34" charset="0"/>
              <a:buChar char="•"/>
            </a:pPr>
            <a:r>
              <a:rPr lang="en-US" sz="2800" dirty="0">
                <a:solidFill>
                  <a:srgbClr val="000000">
                    <a:lumMod val="85000"/>
                    <a:lumOff val="15000"/>
                  </a:srgbClr>
                </a:solidFill>
              </a:rPr>
              <a:t>Hidden Markov Model</a:t>
            </a:r>
          </a:p>
        </p:txBody>
      </p:sp>
    </p:spTree>
    <p:extLst>
      <p:ext uri="{BB962C8B-B14F-4D97-AF65-F5344CB8AC3E}">
        <p14:creationId xmlns:p14="http://schemas.microsoft.com/office/powerpoint/2010/main" val="377265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sz="2800" dirty="0" smtClean="0"/>
              <a:t>“Judicial opinions” from Indiana and California</a:t>
            </a:r>
          </a:p>
          <a:p>
            <a:pPr lvl="1"/>
            <a:r>
              <a:rPr lang="en-US" sz="2800" dirty="0" smtClean="0"/>
              <a:t>California 1655</a:t>
            </a:r>
          </a:p>
          <a:p>
            <a:pPr lvl="1"/>
            <a:r>
              <a:rPr lang="en-US" sz="2800" dirty="0" smtClean="0"/>
              <a:t>Indiana 1087</a:t>
            </a:r>
            <a:endParaRPr lang="en-US" sz="2800" dirty="0" smtClean="0"/>
          </a:p>
          <a:p>
            <a:r>
              <a:rPr lang="en-US" sz="2800" dirty="0" smtClean="0"/>
              <a:t>250 hand labels in Excel spreadsheet</a:t>
            </a:r>
          </a:p>
          <a:p>
            <a:pPr lvl="1"/>
            <a:endParaRPr lang="en-US" dirty="0"/>
          </a:p>
          <a:p>
            <a:endParaRPr lang="en-US" dirty="0" smtClean="0"/>
          </a:p>
          <a:p>
            <a:endParaRPr lang="en-US" dirty="0"/>
          </a:p>
        </p:txBody>
      </p:sp>
    </p:spTree>
    <p:extLst>
      <p:ext uri="{BB962C8B-B14F-4D97-AF65-F5344CB8AC3E}">
        <p14:creationId xmlns:p14="http://schemas.microsoft.com/office/powerpoint/2010/main" val="5189414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131</TotalTime>
  <Words>820</Words>
  <Application>Microsoft Office PowerPoint</Application>
  <PresentationFormat>Widescreen</PresentationFormat>
  <Paragraphs>80</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Automatic classification of legal texts</vt:lpstr>
      <vt:lpstr>Motivation</vt:lpstr>
      <vt:lpstr>goals</vt:lpstr>
      <vt:lpstr>Recall more important than precision</vt:lpstr>
      <vt:lpstr>Existing methods</vt:lpstr>
      <vt:lpstr>Prior research</vt:lpstr>
      <vt:lpstr>Prior Research – Cont’d</vt:lpstr>
      <vt:lpstr>Prior research – cont’d</vt:lpstr>
      <vt:lpstr>data</vt:lpstr>
      <vt:lpstr>Hand labels</vt:lpstr>
      <vt:lpstr>Methods</vt:lpstr>
      <vt:lpstr>Evaluation</vt:lpstr>
      <vt:lpstr>PowerPoint Presentation</vt:lpstr>
      <vt:lpstr>PowerPoint Presentation</vt:lpstr>
      <vt:lpstr>Conclusion</vt:lpstr>
      <vt:lpstr>Thank you</vt:lpstr>
      <vt:lpstr>Citations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classification of legal texts</dc:title>
  <dc:creator>Microsoft Office User</dc:creator>
  <cp:lastModifiedBy>Kristin Day</cp:lastModifiedBy>
  <cp:revision>19</cp:revision>
  <dcterms:created xsi:type="dcterms:W3CDTF">2016-04-22T18:10:30Z</dcterms:created>
  <dcterms:modified xsi:type="dcterms:W3CDTF">2016-04-23T13:46:55Z</dcterms:modified>
</cp:coreProperties>
</file>