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5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6950"/>
            <a:ext cx="24977051" cy="22257957"/>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809470"/>
            <a:ext cx="24977051" cy="7133961"/>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FC413-A8AB-4E0A-8F7E-D676CB1E5B2B}"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A901C-978A-4D91-9F03-87416F7E94BA}" type="slidenum">
              <a:rPr lang="en-IN" smtClean="0"/>
              <a:t>‹#›</a:t>
            </a:fld>
            <a:endParaRPr lang="en-IN"/>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C413-A8AB-4E0A-8F7E-D676CB1E5B2B}"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3239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73356"/>
            <a:ext cx="6528093" cy="359500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73356"/>
            <a:ext cx="19205838" cy="3595003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C413-A8AB-4E0A-8F7E-D676CB1E5B2B}"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410984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C413-A8AB-4E0A-8F7E-D676CB1E5B2B}"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254854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6950"/>
            <a:ext cx="24977051" cy="22257957"/>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93910"/>
            <a:ext cx="24977051" cy="7133961"/>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FC413-A8AB-4E0A-8F7E-D676CB1E5B2B}" type="datetimeFigureOut">
              <a:rPr lang="en-IN" smtClean="0"/>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A901C-978A-4D91-9F03-87416F7E94BA}" type="slidenum">
              <a:rPr lang="en-IN" smtClean="0"/>
              <a:t>‹#›</a:t>
            </a:fld>
            <a:endParaRPr lang="en-IN"/>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62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20038"/>
            <a:ext cx="12261461" cy="25111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20035"/>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FC413-A8AB-4E0A-8F7E-D676CB1E5B2B}"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39170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724769" y="16117477"/>
            <a:ext cx="12261461" cy="2051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40359" y="16117470"/>
            <a:ext cx="12261461" cy="2051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FC413-A8AB-4E0A-8F7E-D676CB1E5B2B}" type="datetimeFigureOut">
              <a:rPr lang="en-IN" smtClean="0"/>
              <a:t>26-04-2022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108677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FC413-A8AB-4E0A-8F7E-D676CB1E5B2B}" type="datetimeFigureOut">
              <a:rPr lang="en-IN" smtClean="0"/>
              <a:t>26-04-2022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333159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6FC413-A8AB-4E0A-8F7E-D676CB1E5B2B}" type="datetimeFigureOut">
              <a:rPr lang="en-IN" smtClean="0"/>
              <a:t>26-04-2022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196754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9653"/>
            <a:ext cx="7947243" cy="14267921"/>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920865" y="4565735"/>
            <a:ext cx="16121551" cy="3281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62939"/>
            <a:ext cx="7947243" cy="21090584"/>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a:xfrm>
            <a:off x="1155963" y="40318339"/>
            <a:ext cx="6502294" cy="2278904"/>
          </a:xfrm>
        </p:spPr>
        <p:txBody>
          <a:bodyPr/>
          <a:lstStyle>
            <a:lvl1pPr algn="l">
              <a:defRPr/>
            </a:lvl1pPr>
          </a:lstStyle>
          <a:p>
            <a:fld id="{B06FC413-A8AB-4E0A-8F7E-D676CB1E5B2B}" type="datetimeFigureOut">
              <a:rPr lang="en-IN" smtClean="0"/>
              <a:t>26-04-2022</a:t>
            </a:fld>
            <a:endParaRPr lang="en-IN"/>
          </a:p>
        </p:txBody>
      </p:sp>
      <p:sp>
        <p:nvSpPr>
          <p:cNvPr id="6" name="Footer Placeholder 5"/>
          <p:cNvSpPr>
            <a:spLocks noGrp="1"/>
          </p:cNvSpPr>
          <p:nvPr>
            <p:ph type="ftr" sz="quarter" idx="11"/>
          </p:nvPr>
        </p:nvSpPr>
        <p:spPr>
          <a:xfrm>
            <a:off x="11920865" y="40318339"/>
            <a:ext cx="11542425" cy="227890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5A901C-978A-4D91-9F03-87416F7E94BA}" type="slidenum">
              <a:rPr lang="en-IN" smtClean="0"/>
              <a:t>‹#›</a:t>
            </a:fld>
            <a:endParaRPr lang="en-IN"/>
          </a:p>
        </p:txBody>
      </p:sp>
    </p:spTree>
    <p:extLst>
      <p:ext uri="{BB962C8B-B14F-4D97-AF65-F5344CB8AC3E}">
        <p14:creationId xmlns:p14="http://schemas.microsoft.com/office/powerpoint/2010/main" val="421469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913829"/>
            <a:ext cx="30267330" cy="11889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77129"/>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74784"/>
            <a:ext cx="25128427" cy="5136452"/>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77129"/>
          </a:xfrm>
          <a:solidFill>
            <a:schemeClr val="bg2">
              <a:lumMod val="90000"/>
            </a:schemeClr>
          </a:solidFill>
        </p:spPr>
        <p:txBody>
          <a:bodyPr lIns="457200" tIns="457200"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724769" y="36868308"/>
            <a:ext cx="25128427" cy="3709659"/>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B06FC413-A8AB-4E0A-8F7E-D676CB1E5B2B}" type="datetimeFigureOut">
              <a:rPr lang="en-IN" smtClean="0"/>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A901C-978A-4D91-9F03-87416F7E94BA}" type="slidenum">
              <a:rPr lang="en-IN" smtClean="0"/>
              <a:t>‹#›</a:t>
            </a:fld>
            <a:endParaRPr lang="en-IN"/>
          </a:p>
        </p:txBody>
      </p:sp>
    </p:spTree>
    <p:extLst>
      <p:ext uri="{BB962C8B-B14F-4D97-AF65-F5344CB8AC3E}">
        <p14:creationId xmlns:p14="http://schemas.microsoft.com/office/powerpoint/2010/main" val="50773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950179"/>
            <a:ext cx="30275216"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35223"/>
            <a:ext cx="30275216" cy="414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8823"/>
            <a:ext cx="24977051" cy="905480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20029"/>
            <a:ext cx="24977054" cy="2511154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318339"/>
            <a:ext cx="6139150" cy="2278904"/>
          </a:xfrm>
          <a:prstGeom prst="rect">
            <a:avLst/>
          </a:prstGeom>
        </p:spPr>
        <p:txBody>
          <a:bodyPr vert="horz" lIns="91440" tIns="45720" rIns="91440" bIns="45720" rtlCol="0" anchor="ctr"/>
          <a:lstStyle>
            <a:lvl1pPr algn="l">
              <a:defRPr sz="2980">
                <a:solidFill>
                  <a:srgbClr val="FFFFFF"/>
                </a:solidFill>
              </a:defRPr>
            </a:lvl1pPr>
          </a:lstStyle>
          <a:p>
            <a:fld id="{B06FC413-A8AB-4E0A-8F7E-D676CB1E5B2B}" type="datetimeFigureOut">
              <a:rPr lang="en-IN" smtClean="0"/>
              <a:t>26-04-2022</a:t>
            </a:fld>
            <a:endParaRPr lang="en-IN"/>
          </a:p>
        </p:txBody>
      </p:sp>
      <p:sp>
        <p:nvSpPr>
          <p:cNvPr id="5" name="Footer Placeholder 4"/>
          <p:cNvSpPr>
            <a:spLocks noGrp="1"/>
          </p:cNvSpPr>
          <p:nvPr>
            <p:ph type="ftr" sz="quarter" idx="3"/>
          </p:nvPr>
        </p:nvSpPr>
        <p:spPr>
          <a:xfrm>
            <a:off x="9153549" y="40318339"/>
            <a:ext cx="11976002" cy="2278904"/>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24584852" y="40318339"/>
            <a:ext cx="3258025" cy="2278904"/>
          </a:xfrm>
          <a:prstGeom prst="rect">
            <a:avLst/>
          </a:prstGeom>
        </p:spPr>
        <p:txBody>
          <a:bodyPr vert="horz" lIns="91440" tIns="45720" rIns="91440" bIns="45720" rtlCol="0" anchor="ctr"/>
          <a:lstStyle>
            <a:lvl1pPr algn="r">
              <a:defRPr sz="3476">
                <a:solidFill>
                  <a:srgbClr val="FFFFFF"/>
                </a:solidFill>
              </a:defRPr>
            </a:lvl1pPr>
          </a:lstStyle>
          <a:p>
            <a:fld id="{A55A901C-978A-4D91-9F03-87416F7E94BA}" type="slidenum">
              <a:rPr lang="en-IN" smtClean="0"/>
              <a:t>‹#›</a:t>
            </a:fld>
            <a:endParaRPr lang="en-IN"/>
          </a:p>
        </p:txBody>
      </p:sp>
      <p:cxnSp>
        <p:nvCxnSpPr>
          <p:cNvPr id="10" name="Straight Connector 9"/>
          <p:cNvCxnSpPr/>
          <p:nvPr/>
        </p:nvCxnSpPr>
        <p:spPr>
          <a:xfrm>
            <a:off x="2963782" y="10846647"/>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9098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6654AE3-73C3-4506-9BDD-A6FFD61FC83F}"/>
              </a:ext>
            </a:extLst>
          </p:cNvPr>
          <p:cNvSpPr/>
          <p:nvPr/>
        </p:nvSpPr>
        <p:spPr>
          <a:xfrm>
            <a:off x="6283568" y="492368"/>
            <a:ext cx="22953786" cy="28135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8800" b="1" dirty="0">
                <a:solidFill>
                  <a:schemeClr val="tx1"/>
                </a:solidFill>
              </a:rPr>
              <a:t>Face Mask Detection and Counting using Machine Learning  </a:t>
            </a:r>
          </a:p>
        </p:txBody>
      </p:sp>
      <p:pic>
        <p:nvPicPr>
          <p:cNvPr id="1034" name="Picture 10" descr="Machine Learning Course Near Me - Machine Learning Logo Design, HD Png  Download , Transparent Png Image - PNGitem">
            <a:extLst>
              <a:ext uri="{FF2B5EF4-FFF2-40B4-BE49-F238E27FC236}">
                <a16:creationId xmlns:a16="http://schemas.microsoft.com/office/drawing/2014/main" id="{EBABAF1A-4304-4857-AF63-83AE62899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59" y="492368"/>
            <a:ext cx="4280600" cy="28135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DAE075A4-D44A-4A70-BB8E-BA12B033F9B1}"/>
              </a:ext>
            </a:extLst>
          </p:cNvPr>
          <p:cNvSpPr/>
          <p:nvPr/>
        </p:nvSpPr>
        <p:spPr>
          <a:xfrm>
            <a:off x="1219200" y="4829909"/>
            <a:ext cx="13481538" cy="5438860"/>
          </a:xfrm>
          <a:prstGeom prst="round2Diag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800" b="0" i="0" dirty="0">
                <a:solidFill>
                  <a:schemeClr val="tx1"/>
                </a:solidFill>
                <a:effectLst>
                  <a:outerShdw blurRad="38100" dist="38100" dir="2700000" algn="tl">
                    <a:srgbClr val="000000">
                      <a:alpha val="43137"/>
                    </a:srgbClr>
                  </a:outerShdw>
                </a:effectLst>
              </a:rPr>
              <a:t>Today it has become mandatory for all the citizens to wear a face mask to protect themselves from COVID-19. This application can be helpful for all the shop owners, offices, banks or any public place because if anyone is not wearing a mask then he or she must not be allowed in that area. So, to take care of this problem we don’t need any guard or person who keeps a watch on people. We can integrate a camera which continuously clicks pictures of humans and detect from there faces whether they are wearing a face mask or not. Before coronavirus, some people put masks to protect themselves from air pollution, while other people put face masks to hide their faces and their emotions from others.</a:t>
            </a:r>
            <a:endParaRPr lang="en-IN" sz="2800" dirty="0">
              <a:solidFill>
                <a:schemeClr val="tx1"/>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EDEB5A19-00B7-4313-BB74-353A679059C6}"/>
              </a:ext>
            </a:extLst>
          </p:cNvPr>
          <p:cNvSpPr/>
          <p:nvPr/>
        </p:nvSpPr>
        <p:spPr>
          <a:xfrm>
            <a:off x="5407658" y="4372708"/>
            <a:ext cx="5104619"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4400" b="1" dirty="0">
                <a:solidFill>
                  <a:schemeClr val="tx1"/>
                </a:solidFill>
              </a:rPr>
              <a:t>Motivation</a:t>
            </a:r>
          </a:p>
        </p:txBody>
      </p:sp>
      <p:sp>
        <p:nvSpPr>
          <p:cNvPr id="15" name="Rectangle: Diagonal Corners Rounded 14">
            <a:extLst>
              <a:ext uri="{FF2B5EF4-FFF2-40B4-BE49-F238E27FC236}">
                <a16:creationId xmlns:a16="http://schemas.microsoft.com/office/drawing/2014/main" id="{F3CFFD29-87E3-43BD-951D-ED6062274058}"/>
              </a:ext>
            </a:extLst>
          </p:cNvPr>
          <p:cNvSpPr/>
          <p:nvPr/>
        </p:nvSpPr>
        <p:spPr>
          <a:xfrm>
            <a:off x="15857852" y="4428394"/>
            <a:ext cx="13379502" cy="6731976"/>
          </a:xfrm>
          <a:prstGeom prst="round2Diag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just"/>
            <a:endParaRPr lang="en-US" sz="2800" b="0" i="0" u="none" strike="noStrike" baseline="0" dirty="0">
              <a:solidFill>
                <a:srgbClr val="000000"/>
              </a:solidFill>
              <a:effectLst>
                <a:outerShdw blurRad="38100" dist="38100" dir="2700000" algn="tl">
                  <a:srgbClr val="000000">
                    <a:alpha val="43137"/>
                  </a:srgbClr>
                </a:outerShdw>
              </a:effectLst>
              <a:cs typeface="Times New Roman" panose="02020603050405020304" pitchFamily="18" charset="0"/>
            </a:endParaRPr>
          </a:p>
          <a:p>
            <a:pPr algn="just"/>
            <a:r>
              <a:rPr lang="en-US" sz="2800" b="0" i="0" u="none" strike="noStrike" baseline="0" dirty="0">
                <a:solidFill>
                  <a:srgbClr val="000000"/>
                </a:solidFill>
                <a:effectLst>
                  <a:outerShdw blurRad="38100" dist="38100" dir="2700000" algn="tl">
                    <a:srgbClr val="000000">
                      <a:alpha val="43137"/>
                    </a:srgbClr>
                  </a:outerShdw>
                </a:effectLst>
                <a:cs typeface="Times New Roman" panose="02020603050405020304" pitchFamily="18" charset="0"/>
              </a:rPr>
              <a:t>Face Detection using </a:t>
            </a:r>
            <a:r>
              <a:rPr lang="en-US" sz="2800" b="0" i="0" u="none" strike="noStrike" baseline="0" dirty="0" err="1">
                <a:solidFill>
                  <a:srgbClr val="000000"/>
                </a:solidFill>
                <a:effectLst>
                  <a:outerShdw blurRad="38100" dist="38100" dir="2700000" algn="tl">
                    <a:srgbClr val="000000">
                      <a:alpha val="43137"/>
                    </a:srgbClr>
                  </a:outerShdw>
                </a:effectLst>
                <a:cs typeface="Times New Roman" panose="02020603050405020304" pitchFamily="18" charset="0"/>
              </a:rPr>
              <a:t>haarcascade</a:t>
            </a:r>
            <a:r>
              <a:rPr lang="en-US" sz="2800" b="0" i="0" u="none" strike="noStrike" baseline="0" dirty="0">
                <a:solidFill>
                  <a:srgbClr val="000000"/>
                </a:solidFill>
                <a:effectLst>
                  <a:outerShdw blurRad="38100" dist="38100" dir="2700000" algn="tl">
                    <a:srgbClr val="000000">
                      <a:alpha val="43137"/>
                    </a:srgbClr>
                  </a:outerShdw>
                </a:effectLst>
                <a:cs typeface="Times New Roman" panose="02020603050405020304" pitchFamily="18" charset="0"/>
              </a:rPr>
              <a:t> frontal face default classifier mentioned which is frequently used step for its high detection rate, accuracy and fast processing speed for complex input. Face detection is method that is highly responsible for human face identifying and existence of objects of a with in a small unit which are presents on it. As process of this considered as a method of image processing to identify face from live video via webcam which is record frame by frame. </a:t>
            </a:r>
          </a:p>
          <a:p>
            <a:pPr algn="just"/>
            <a:r>
              <a:rPr lang="en-US" sz="2800" b="0" i="0" u="none" strike="noStrike" baseline="0" dirty="0">
                <a:solidFill>
                  <a:srgbClr val="000000"/>
                </a:solidFill>
                <a:effectLst>
                  <a:outerShdw blurRad="38100" dist="38100" dir="2700000" algn="tl">
                    <a:srgbClr val="000000">
                      <a:alpha val="43137"/>
                    </a:srgbClr>
                  </a:outerShdw>
                </a:effectLst>
                <a:cs typeface="Times New Roman" panose="02020603050405020304" pitchFamily="18" charset="0"/>
              </a:rPr>
              <a:t>We approach face cascade first in the code. After the face are located, after that we will call our solution that draw a one rectangle around them so after that we know what the machine locates and where. Sometime Machine can create mistakes, but our goals should be to teach the machine get the most and best result way so that prediction is more accurate and truer. In final step we will export our result image to detect like how many faces founded, and also at same time console side it shows same information and face detection live result. At conclusion it extracts a feature from the video and find all the detected faces and identify them by without error. </a:t>
            </a:r>
            <a:endParaRPr lang="en-US" sz="4000" b="0" i="0" dirty="0">
              <a:solidFill>
                <a:schemeClr val="tx1"/>
              </a:solidFill>
              <a:effectLst>
                <a:outerShdw blurRad="38100" dist="38100" dir="2700000" algn="tl">
                  <a:srgbClr val="000000">
                    <a:alpha val="43137"/>
                  </a:srgbClr>
                </a:outerShdw>
              </a:effectLst>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6284EFE3-84E8-4E9C-9C04-D99FE0D9E192}"/>
              </a:ext>
            </a:extLst>
          </p:cNvPr>
          <p:cNvSpPr/>
          <p:nvPr/>
        </p:nvSpPr>
        <p:spPr>
          <a:xfrm>
            <a:off x="18569355" y="3971192"/>
            <a:ext cx="813581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4400" b="1" i="0" u="none" strike="noStrike" baseline="0" dirty="0">
                <a:solidFill>
                  <a:srgbClr val="000000"/>
                </a:solidFill>
              </a:rPr>
              <a:t>Face Detection Process </a:t>
            </a:r>
            <a:endParaRPr lang="en-IN" sz="4400" b="0" i="0" u="none" strike="noStrike" baseline="0" dirty="0">
              <a:solidFill>
                <a:srgbClr val="000000"/>
              </a:solidFill>
            </a:endParaRPr>
          </a:p>
        </p:txBody>
      </p:sp>
      <p:sp>
        <p:nvSpPr>
          <p:cNvPr id="20" name="Rectangle: Diagonal Corners Rounded 19">
            <a:extLst>
              <a:ext uri="{FF2B5EF4-FFF2-40B4-BE49-F238E27FC236}">
                <a16:creationId xmlns:a16="http://schemas.microsoft.com/office/drawing/2014/main" id="{018E05B4-A89C-4B65-B997-70D675828AF1}"/>
              </a:ext>
            </a:extLst>
          </p:cNvPr>
          <p:cNvSpPr/>
          <p:nvPr/>
        </p:nvSpPr>
        <p:spPr>
          <a:xfrm>
            <a:off x="1235104" y="11280754"/>
            <a:ext cx="13439804" cy="11375038"/>
          </a:xfrm>
          <a:prstGeom prst="round2Diag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marL="514350" indent="-514350" algn="just">
              <a:buAutoNum type="arabicPeriod"/>
            </a:pPr>
            <a:endParaRPr lang="en-US" sz="2800" b="1" dirty="0"/>
          </a:p>
          <a:p>
            <a:pPr marL="514350" indent="-514350" algn="just">
              <a:buAutoNum type="arabicPeriod"/>
            </a:pPr>
            <a:endParaRPr lang="en-US" sz="2800" b="1" dirty="0"/>
          </a:p>
          <a:p>
            <a:pPr marL="514350" indent="-514350" algn="just">
              <a:buAutoNum type="arabicPeriod"/>
            </a:pPr>
            <a:endParaRPr lang="en-US" sz="2800" b="1" dirty="0"/>
          </a:p>
          <a:p>
            <a:pPr marL="514350" indent="-514350" algn="just">
              <a:buAutoNum type="arabicPeriod"/>
            </a:pPr>
            <a:r>
              <a:rPr lang="en-US" sz="2800" b="1" dirty="0"/>
              <a:t>Data Collecting</a:t>
            </a:r>
            <a:r>
              <a:rPr lang="en-US" sz="2800" dirty="0"/>
              <a:t>: The development of the Face Mask Recognition model begins with collecting the data. The dataset train data on people who use masks and who do not. The model will differentiate between people wearing masks and not.</a:t>
            </a:r>
          </a:p>
          <a:p>
            <a:pPr marL="514350" indent="-514350" algn="just">
              <a:buAutoNum type="arabicPeriod"/>
            </a:pPr>
            <a:r>
              <a:rPr lang="en-US" sz="2800" b="1" dirty="0"/>
              <a:t>Pre-processing:</a:t>
            </a:r>
            <a:r>
              <a:rPr lang="en-US" sz="2800" dirty="0"/>
              <a:t> The pre-processing phase is a phase before the training and testing of the data. There are four steps in the pre-processing which are resizing image size, converting the </a:t>
            </a:r>
            <a:r>
              <a:rPr lang="en-US" sz="2800" dirty="0">
                <a:effectLst>
                  <a:outerShdw blurRad="38100" dist="38100" dir="2700000" algn="tl">
                    <a:srgbClr val="000000">
                      <a:alpha val="43137"/>
                    </a:srgbClr>
                  </a:outerShdw>
                </a:effectLst>
              </a:rPr>
              <a:t>image</a:t>
            </a:r>
            <a:r>
              <a:rPr lang="en-US" sz="2800" dirty="0"/>
              <a:t> to the array, pre-processing input using SVM, and the last is performing hot encoding on labels </a:t>
            </a:r>
          </a:p>
          <a:p>
            <a:pPr marL="514350" indent="-514350" algn="just">
              <a:buAutoNum type="arabicPeriod"/>
            </a:pPr>
            <a:r>
              <a:rPr lang="en-US" sz="2800" b="1" dirty="0"/>
              <a:t>Split the Data</a:t>
            </a:r>
            <a:r>
              <a:rPr lang="en-US" sz="2800" dirty="0"/>
              <a:t>: After the pre-processing phase, the data is split into two batches, which are training data namely 70 percent, and the rest is testing data. Each batch is containing both of with-mask and without-mask images. </a:t>
            </a:r>
          </a:p>
          <a:p>
            <a:pPr marL="514350" indent="-514350" algn="just">
              <a:buAutoNum type="arabicPeriod"/>
            </a:pPr>
            <a:r>
              <a:rPr lang="en-US" sz="2800" b="1" dirty="0"/>
              <a:t>Building the Model</a:t>
            </a:r>
            <a:r>
              <a:rPr lang="en-US" sz="2800" dirty="0"/>
              <a:t>: The next phase is building the model. There are six steps in building the model which are constructing the training image generator for augmentation, the base model with SVM, adding model parameters, compiling the model, training the model, and the last is saving the model for the future prediction process. </a:t>
            </a:r>
          </a:p>
          <a:p>
            <a:pPr marL="514350" indent="-514350" algn="just">
              <a:buAutoNum type="arabicPeriod"/>
            </a:pPr>
            <a:r>
              <a:rPr lang="en-US" sz="2800" b="1" dirty="0"/>
              <a:t>Testing the Model</a:t>
            </a:r>
            <a:r>
              <a:rPr lang="en-US" sz="2800" dirty="0"/>
              <a:t>: To make sure the model can predict well, there are steps in testing the model. The first step is making predictions on the testing set. The result is checking the loss and accuracy when training the model.</a:t>
            </a:r>
          </a:p>
          <a:p>
            <a:pPr marL="514350" indent="-514350" algn="just">
              <a:buAutoNum type="arabicPeriod"/>
            </a:pPr>
            <a:r>
              <a:rPr lang="en-US" sz="2800" b="1" dirty="0"/>
              <a:t>The model implemented in the video</a:t>
            </a:r>
            <a:r>
              <a:rPr lang="en-US" sz="2800" dirty="0"/>
              <a:t>: The video read from frame to frame, then the face detection algorithm works. If a face is detected, it proceeds to the next process. From detected frames containing faces, reprocessing will be carried out including resizing the image size, converting to the array, preprocessing input using SVM.</a:t>
            </a:r>
          </a:p>
          <a:p>
            <a:pPr marL="514350" indent="-514350" algn="just">
              <a:buAutoNum type="arabicPeriod"/>
            </a:pPr>
            <a:endParaRPr lang="en-US" sz="2800" dirty="0"/>
          </a:p>
          <a:p>
            <a:pPr marL="514350" indent="-514350" algn="just">
              <a:buAutoNum type="arabicPeriod"/>
            </a:pPr>
            <a:endParaRPr lang="en-US" sz="2800" b="0" i="0" dirty="0">
              <a:solidFill>
                <a:schemeClr val="tx1"/>
              </a:solidFill>
              <a:effectLst>
                <a:outerShdw blurRad="38100" dist="38100" dir="2700000" algn="tl">
                  <a:srgbClr val="000000">
                    <a:alpha val="43137"/>
                  </a:srgbClr>
                </a:outerShdw>
              </a:effectLst>
            </a:endParaRPr>
          </a:p>
        </p:txBody>
      </p:sp>
      <p:sp>
        <p:nvSpPr>
          <p:cNvPr id="21" name="Rectangle: Diagonal Corners Rounded 20">
            <a:extLst>
              <a:ext uri="{FF2B5EF4-FFF2-40B4-BE49-F238E27FC236}">
                <a16:creationId xmlns:a16="http://schemas.microsoft.com/office/drawing/2014/main" id="{5776C27A-8CE4-40BF-8B18-F05AE9BB60AB}"/>
              </a:ext>
            </a:extLst>
          </p:cNvPr>
          <p:cNvSpPr/>
          <p:nvPr/>
        </p:nvSpPr>
        <p:spPr>
          <a:xfrm>
            <a:off x="15857852" y="12332677"/>
            <a:ext cx="13200186" cy="6189786"/>
          </a:xfrm>
          <a:prstGeom prst="round2Diag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just"/>
            <a:endParaRPr lang="en-US" sz="2800" b="0" i="0" dirty="0">
              <a:solidFill>
                <a:srgbClr val="677294"/>
              </a:solidFill>
              <a:effectLst/>
              <a:latin typeface="Lato" panose="020F0502020204030203" pitchFamily="34" charset="0"/>
            </a:endParaRPr>
          </a:p>
        </p:txBody>
      </p:sp>
      <p:sp>
        <p:nvSpPr>
          <p:cNvPr id="22" name="Rectangle: Rounded Corners 21">
            <a:extLst>
              <a:ext uri="{FF2B5EF4-FFF2-40B4-BE49-F238E27FC236}">
                <a16:creationId xmlns:a16="http://schemas.microsoft.com/office/drawing/2014/main" id="{EA768A47-FE49-467B-AF62-9B17A1FB71A5}"/>
              </a:ext>
            </a:extLst>
          </p:cNvPr>
          <p:cNvSpPr/>
          <p:nvPr/>
        </p:nvSpPr>
        <p:spPr>
          <a:xfrm>
            <a:off x="5358097" y="10679474"/>
            <a:ext cx="5193818" cy="9964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400" b="1" dirty="0">
                <a:solidFill>
                  <a:schemeClr val="tx1"/>
                </a:solidFill>
              </a:rPr>
              <a:t>Steps </a:t>
            </a:r>
          </a:p>
        </p:txBody>
      </p:sp>
      <p:sp>
        <p:nvSpPr>
          <p:cNvPr id="25" name="Rectangle: Rounded Corners 24">
            <a:extLst>
              <a:ext uri="{FF2B5EF4-FFF2-40B4-BE49-F238E27FC236}">
                <a16:creationId xmlns:a16="http://schemas.microsoft.com/office/drawing/2014/main" id="{48149EB1-CBAF-4729-AB45-9795B1B2DB7E}"/>
              </a:ext>
            </a:extLst>
          </p:cNvPr>
          <p:cNvSpPr/>
          <p:nvPr/>
        </p:nvSpPr>
        <p:spPr>
          <a:xfrm>
            <a:off x="20063387" y="11740048"/>
            <a:ext cx="5147747" cy="99646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4400" b="1" dirty="0">
                <a:solidFill>
                  <a:schemeClr val="tx1"/>
                </a:solidFill>
              </a:rPr>
              <a:t>Flow Diagram</a:t>
            </a:r>
          </a:p>
        </p:txBody>
      </p:sp>
      <p:pic>
        <p:nvPicPr>
          <p:cNvPr id="1042" name="Picture 18">
            <a:extLst>
              <a:ext uri="{FF2B5EF4-FFF2-40B4-BE49-F238E27FC236}">
                <a16:creationId xmlns:a16="http://schemas.microsoft.com/office/drawing/2014/main" id="{F6106157-32C2-4A21-A4D8-48E6D0D1D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8409" y="13154222"/>
            <a:ext cx="6239397" cy="502076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Diagonal Corners Rounded 29">
            <a:extLst>
              <a:ext uri="{FF2B5EF4-FFF2-40B4-BE49-F238E27FC236}">
                <a16:creationId xmlns:a16="http://schemas.microsoft.com/office/drawing/2014/main" id="{4D1B82F8-56A1-4FE1-B7B3-8FF7B7400457}"/>
              </a:ext>
            </a:extLst>
          </p:cNvPr>
          <p:cNvSpPr/>
          <p:nvPr/>
        </p:nvSpPr>
        <p:spPr>
          <a:xfrm>
            <a:off x="1217174" y="23756471"/>
            <a:ext cx="13439805" cy="15117252"/>
          </a:xfrm>
          <a:prstGeom prst="round2DiagRect">
            <a:avLst/>
          </a:prstGeom>
          <a:ln>
            <a:noFill/>
          </a:ln>
        </p:spPr>
        <p:style>
          <a:lnRef idx="1">
            <a:schemeClr val="accent2"/>
          </a:lnRef>
          <a:fillRef idx="2">
            <a:schemeClr val="accent2"/>
          </a:fillRef>
          <a:effectRef idx="1">
            <a:schemeClr val="accent2"/>
          </a:effectRef>
          <a:fontRef idx="minor">
            <a:schemeClr val="dk1"/>
          </a:fontRef>
        </p:style>
        <p:txBody>
          <a:bodyPr numCol="2" spcCol="360000" rtlCol="0" anchor="ctr"/>
          <a:lstStyle/>
          <a:p>
            <a:pPr algn="just"/>
            <a:r>
              <a:rPr lang="en-US" sz="3200" b="1" i="0" dirty="0" err="1">
                <a:solidFill>
                  <a:srgbClr val="292929"/>
                </a:solidFill>
                <a:effectLst>
                  <a:outerShdw blurRad="38100" dist="38100" dir="2700000" algn="tl">
                    <a:srgbClr val="000000">
                      <a:alpha val="43137"/>
                    </a:srgbClr>
                  </a:outerShdw>
                </a:effectLst>
              </a:rPr>
              <a:t>Haar</a:t>
            </a:r>
            <a:r>
              <a:rPr lang="en-US" sz="3200" b="1" i="0" dirty="0">
                <a:solidFill>
                  <a:srgbClr val="292929"/>
                </a:solidFill>
                <a:effectLst>
                  <a:outerShdw blurRad="38100" dist="38100" dir="2700000" algn="tl">
                    <a:srgbClr val="000000">
                      <a:alpha val="43137"/>
                    </a:srgbClr>
                  </a:outerShdw>
                </a:effectLst>
              </a:rPr>
              <a:t> Cascade Algorithm:</a:t>
            </a:r>
          </a:p>
          <a:p>
            <a:pPr algn="just"/>
            <a:r>
              <a:rPr lang="en-US" sz="2800" dirty="0">
                <a:solidFill>
                  <a:srgbClr val="292929"/>
                </a:solidFill>
                <a:effectLst>
                  <a:outerShdw blurRad="38100" dist="38100" dir="2700000" algn="tl">
                    <a:srgbClr val="000000">
                      <a:alpha val="43137"/>
                    </a:srgbClr>
                  </a:outerShdw>
                </a:effectLst>
              </a:rPr>
              <a:t>It is an Object Detection Algorithm used to identify faces in an image or a real time video. </a:t>
            </a:r>
            <a:r>
              <a:rPr lang="en-US" sz="2800" b="0" i="0" dirty="0">
                <a:solidFill>
                  <a:srgbClr val="292929"/>
                </a:solidFill>
                <a:effectLst>
                  <a:outerShdw blurRad="38100" dist="38100" dir="2700000" algn="tl">
                    <a:srgbClr val="000000">
                      <a:alpha val="43137"/>
                    </a:srgbClr>
                  </a:outerShdw>
                </a:effectLst>
              </a:rPr>
              <a:t>The algorithm uses edge or line detection features proposed by Viola and Jones in their research paper “Rapid Object Detection using </a:t>
            </a:r>
            <a:endParaRPr lang="en-US" sz="2800" dirty="0">
              <a:solidFill>
                <a:srgbClr val="677294"/>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a:p>
            <a:pPr algn="just"/>
            <a:endParaRPr lang="en-US" sz="2800" dirty="0">
              <a:solidFill>
                <a:srgbClr val="292929"/>
              </a:solidFill>
              <a:effectLst>
                <a:outerShdw blurRad="38100" dist="38100" dir="2700000" algn="tl">
                  <a:srgbClr val="000000">
                    <a:alpha val="43137"/>
                  </a:srgbClr>
                </a:outerShdw>
              </a:effectLst>
            </a:endParaRPr>
          </a:p>
          <a:p>
            <a:pPr algn="just"/>
            <a:endParaRPr lang="en-US" sz="2800" b="0" i="0" dirty="0">
              <a:solidFill>
                <a:srgbClr val="292929"/>
              </a:solidFill>
              <a:effectLst>
                <a:outerShdw blurRad="38100" dist="38100" dir="2700000" algn="tl">
                  <a:srgbClr val="000000">
                    <a:alpha val="43137"/>
                  </a:srgbClr>
                </a:outerShdw>
              </a:effectLst>
            </a:endParaRPr>
          </a:p>
        </p:txBody>
      </p:sp>
      <p:sp>
        <p:nvSpPr>
          <p:cNvPr id="31" name="Rectangle: Diagonal Corners Rounded 30">
            <a:extLst>
              <a:ext uri="{FF2B5EF4-FFF2-40B4-BE49-F238E27FC236}">
                <a16:creationId xmlns:a16="http://schemas.microsoft.com/office/drawing/2014/main" id="{6D873BBE-D48D-41BC-8832-1F0B3E781460}"/>
              </a:ext>
            </a:extLst>
          </p:cNvPr>
          <p:cNvSpPr/>
          <p:nvPr/>
        </p:nvSpPr>
        <p:spPr>
          <a:xfrm>
            <a:off x="15857852" y="29434442"/>
            <a:ext cx="13200184" cy="9439281"/>
          </a:xfrm>
          <a:prstGeom prst="round2DiagRect">
            <a:avLst/>
          </a:prstGeom>
          <a:ln>
            <a:noFill/>
          </a:ln>
        </p:spPr>
        <p:style>
          <a:lnRef idx="1">
            <a:schemeClr val="accent3"/>
          </a:lnRef>
          <a:fillRef idx="2">
            <a:schemeClr val="accent3"/>
          </a:fillRef>
          <a:effectRef idx="1">
            <a:schemeClr val="accent3"/>
          </a:effectRef>
          <a:fontRef idx="minor">
            <a:schemeClr val="dk1"/>
          </a:fontRef>
        </p:style>
        <p:txBody>
          <a:bodyPr numCol="2" spcCol="360000" rtlCol="0" anchor="ctr"/>
          <a:lstStyle/>
          <a:p>
            <a:pPr algn="just"/>
            <a:r>
              <a:rPr lang="en-US" sz="2800" b="0" i="0" u="none" strike="noStrike" baseline="0" dirty="0">
                <a:latin typeface="Cambria" panose="02040503050406030204" pitchFamily="18" charset="0"/>
              </a:rPr>
              <a:t>The results of the proposed model can be analyzed:</a:t>
            </a:r>
          </a:p>
          <a:p>
            <a:pPr algn="just"/>
            <a:r>
              <a:rPr lang="en-US" sz="2800" b="0" i="0" u="none" strike="noStrike" baseline="0" dirty="0">
                <a:latin typeface="Cambria" panose="02040503050406030204" pitchFamily="18" charset="0"/>
              </a:rPr>
              <a:t>1) Initially the person is detected with a camera for the wearing of mask.</a:t>
            </a:r>
          </a:p>
          <a:p>
            <a:pPr algn="just"/>
            <a:r>
              <a:rPr lang="en-US" sz="2800" dirty="0">
                <a:latin typeface="Cambria" panose="02040503050406030204" pitchFamily="18" charset="0"/>
              </a:rPr>
              <a:t>2) Person is detected as no mask.</a:t>
            </a:r>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r>
              <a:rPr lang="en-US" sz="2800" b="0" i="0" u="none" strike="noStrike" baseline="0" dirty="0">
                <a:latin typeface="Cambria" panose="02040503050406030204" pitchFamily="18" charset="0"/>
              </a:rPr>
              <a:t>3) In this case, the algorithm calculated person count as 1.</a:t>
            </a:r>
          </a:p>
          <a:p>
            <a:pPr algn="just"/>
            <a:r>
              <a:rPr lang="en-US" sz="2800" dirty="0">
                <a:latin typeface="Cambria" panose="02040503050406030204" pitchFamily="18" charset="0"/>
              </a:rPr>
              <a:t>4) And in last image,</a:t>
            </a:r>
            <a:r>
              <a:rPr lang="en-US" sz="2800" b="0" i="0" u="none" strike="noStrike" baseline="0" dirty="0">
                <a:latin typeface="Cambria" panose="02040503050406030204" pitchFamily="18" charset="0"/>
              </a:rPr>
              <a:t> the algorithm calculated person count as 6.</a:t>
            </a: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2800" b="0" i="0" u="none" strike="noStrike" baseline="0" dirty="0">
              <a:latin typeface="Cambria" panose="02040503050406030204" pitchFamily="18" charset="0"/>
            </a:endParaRPr>
          </a:p>
          <a:p>
            <a:pPr algn="just"/>
            <a:endParaRPr lang="en-US" sz="2800" dirty="0">
              <a:latin typeface="Cambria" panose="02040503050406030204" pitchFamily="18" charset="0"/>
            </a:endParaRPr>
          </a:p>
          <a:p>
            <a:pPr algn="just"/>
            <a:endParaRPr lang="en-US" sz="5400" b="0" i="0" dirty="0">
              <a:solidFill>
                <a:srgbClr val="677294"/>
              </a:solidFill>
              <a:effectLst>
                <a:outerShdw blurRad="38100" dist="38100" dir="2700000" algn="tl">
                  <a:srgbClr val="000000">
                    <a:alpha val="43137"/>
                  </a:srgbClr>
                </a:outerShdw>
              </a:effectLst>
              <a:latin typeface="Lato" panose="020F0502020204030203" pitchFamily="34" charset="0"/>
            </a:endParaRPr>
          </a:p>
        </p:txBody>
      </p:sp>
      <p:sp>
        <p:nvSpPr>
          <p:cNvPr id="33" name="Rectangle: Rounded Corners 32">
            <a:extLst>
              <a:ext uri="{FF2B5EF4-FFF2-40B4-BE49-F238E27FC236}">
                <a16:creationId xmlns:a16="http://schemas.microsoft.com/office/drawing/2014/main" id="{FA60F6F7-C37C-4635-808A-B9911BC7B13A}"/>
              </a:ext>
            </a:extLst>
          </p:cNvPr>
          <p:cNvSpPr/>
          <p:nvPr/>
        </p:nvSpPr>
        <p:spPr>
          <a:xfrm>
            <a:off x="3783293" y="23198296"/>
            <a:ext cx="8353348" cy="99646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US" sz="4400" b="1" i="0" dirty="0">
                <a:solidFill>
                  <a:srgbClr val="292929"/>
                </a:solidFill>
                <a:effectLst/>
                <a:latin typeface="sohne"/>
              </a:rPr>
              <a:t>Face Detection with </a:t>
            </a:r>
            <a:r>
              <a:rPr lang="en-US" sz="4400" b="1" i="0" dirty="0" err="1">
                <a:solidFill>
                  <a:srgbClr val="292929"/>
                </a:solidFill>
                <a:effectLst/>
                <a:latin typeface="sohne"/>
              </a:rPr>
              <a:t>Haar</a:t>
            </a:r>
            <a:r>
              <a:rPr lang="en-US" sz="4400" b="1" i="0" dirty="0">
                <a:solidFill>
                  <a:srgbClr val="292929"/>
                </a:solidFill>
                <a:effectLst/>
                <a:latin typeface="sohne"/>
              </a:rPr>
              <a:t> Cascade</a:t>
            </a:r>
          </a:p>
        </p:txBody>
      </p:sp>
      <p:sp>
        <p:nvSpPr>
          <p:cNvPr id="34" name="Rectangle: Diagonal Corners Rounded 33">
            <a:extLst>
              <a:ext uri="{FF2B5EF4-FFF2-40B4-BE49-F238E27FC236}">
                <a16:creationId xmlns:a16="http://schemas.microsoft.com/office/drawing/2014/main" id="{607B2D1A-7F71-464F-96B9-2915731DA7A0}"/>
              </a:ext>
            </a:extLst>
          </p:cNvPr>
          <p:cNvSpPr/>
          <p:nvPr/>
        </p:nvSpPr>
        <p:spPr>
          <a:xfrm>
            <a:off x="15857852" y="19508060"/>
            <a:ext cx="13200184" cy="8940785"/>
          </a:xfrm>
          <a:prstGeom prst="round2DiagRect">
            <a:avLst/>
          </a:prstGeom>
          <a:ln>
            <a:noFill/>
          </a:ln>
        </p:spPr>
        <p:style>
          <a:lnRef idx="1">
            <a:schemeClr val="accent5"/>
          </a:lnRef>
          <a:fillRef idx="2">
            <a:schemeClr val="accent5"/>
          </a:fillRef>
          <a:effectRef idx="1">
            <a:schemeClr val="accent5"/>
          </a:effectRef>
          <a:fontRef idx="minor">
            <a:schemeClr val="dk1"/>
          </a:fontRef>
        </p:style>
        <p:txBody>
          <a:bodyPr numCol="2" spcCol="360000" rtlCol="0" anchor="ctr"/>
          <a:lstStyle/>
          <a:p>
            <a:pPr algn="just"/>
            <a:endParaRPr lang="en-US" sz="2800" b="0" i="0" dirty="0">
              <a:solidFill>
                <a:srgbClr val="222222"/>
              </a:solidFill>
              <a:effectLst>
                <a:outerShdw blurRad="38100" dist="38100" dir="2700000" algn="tl">
                  <a:srgbClr val="000000">
                    <a:alpha val="43137"/>
                  </a:srgbClr>
                </a:outerShdw>
              </a:effectLst>
            </a:endParaRPr>
          </a:p>
          <a:p>
            <a:pPr algn="just"/>
            <a:r>
              <a:rPr lang="en-US" sz="2800" b="0" i="0" dirty="0">
                <a:solidFill>
                  <a:srgbClr val="222222"/>
                </a:solidFill>
                <a:effectLst>
                  <a:outerShdw blurRad="38100" dist="38100" dir="2700000" algn="tl">
                    <a:srgbClr val="000000">
                      <a:alpha val="43137"/>
                    </a:srgbClr>
                  </a:outerShdw>
                </a:effectLst>
              </a:rPr>
              <a:t>“Support Vector Machine” (SVM) is a supervised </a:t>
            </a:r>
            <a:r>
              <a:rPr lang="en-US" sz="2800" dirty="0">
                <a:solidFill>
                  <a:schemeClr val="tx1"/>
                </a:solidFill>
                <a:effectLst>
                  <a:outerShdw blurRad="38100" dist="38100" dir="2700000" algn="tl">
                    <a:srgbClr val="000000">
                      <a:alpha val="43137"/>
                    </a:srgbClr>
                  </a:outerShdw>
                </a:effectLst>
              </a:rPr>
              <a:t>machine learning algorithm</a:t>
            </a:r>
            <a:r>
              <a:rPr lang="en-US" sz="2800" b="0" i="0" dirty="0">
                <a:solidFill>
                  <a:schemeClr val="tx1"/>
                </a:solidFill>
                <a:effectLst>
                  <a:outerShdw blurRad="38100" dist="38100" dir="2700000" algn="tl">
                    <a:srgbClr val="000000">
                      <a:alpha val="43137"/>
                    </a:srgbClr>
                  </a:outerShdw>
                </a:effectLst>
              </a:rPr>
              <a:t> </a:t>
            </a:r>
            <a:r>
              <a:rPr lang="en-US" sz="2800" b="0" i="0" dirty="0">
                <a:solidFill>
                  <a:srgbClr val="222222"/>
                </a:solidFill>
                <a:effectLst>
                  <a:outerShdw blurRad="38100" dist="38100" dir="2700000" algn="tl">
                    <a:srgbClr val="000000">
                      <a:alpha val="43137"/>
                    </a:srgbClr>
                  </a:outerShdw>
                </a:effectLst>
              </a:rPr>
              <a:t>that can be used for both classification or regression challenges. However,  it is mostly used in classification problems. In the SVM algorithm, we plot each data item as a point in n-dimensional space (where n is a number of features you have) with the </a:t>
            </a:r>
          </a:p>
          <a:p>
            <a:pPr algn="just"/>
            <a:endParaRPr lang="en-US" sz="2800" dirty="0">
              <a:solidFill>
                <a:srgbClr val="222222"/>
              </a:solidFill>
              <a:effectLst>
                <a:outerShdw blurRad="38100" dist="38100" dir="2700000" algn="tl">
                  <a:srgbClr val="000000">
                    <a:alpha val="43137"/>
                  </a:srgbClr>
                </a:outerShdw>
              </a:effectLst>
            </a:endParaRPr>
          </a:p>
          <a:p>
            <a:pPr algn="just"/>
            <a:endParaRPr lang="en-US" sz="2800" b="0" i="0" dirty="0">
              <a:solidFill>
                <a:srgbClr val="222222"/>
              </a:solidFill>
              <a:effectLst>
                <a:outerShdw blurRad="38100" dist="38100" dir="2700000" algn="tl">
                  <a:srgbClr val="000000">
                    <a:alpha val="43137"/>
                  </a:srgbClr>
                </a:outerShdw>
              </a:effectLst>
            </a:endParaRPr>
          </a:p>
          <a:p>
            <a:pPr algn="just"/>
            <a:endParaRPr lang="en-US" sz="2800" dirty="0">
              <a:solidFill>
                <a:srgbClr val="222222"/>
              </a:solidFill>
              <a:effectLst>
                <a:outerShdw blurRad="38100" dist="38100" dir="2700000" algn="tl">
                  <a:srgbClr val="000000">
                    <a:alpha val="43137"/>
                  </a:srgbClr>
                </a:outerShdw>
              </a:effectLst>
            </a:endParaRPr>
          </a:p>
          <a:p>
            <a:pPr algn="just"/>
            <a:endParaRPr lang="en-US" sz="2800" b="0" i="0" dirty="0">
              <a:solidFill>
                <a:srgbClr val="222222"/>
              </a:solidFill>
              <a:effectLst>
                <a:outerShdw blurRad="38100" dist="38100" dir="2700000" algn="tl">
                  <a:srgbClr val="000000">
                    <a:alpha val="43137"/>
                  </a:srgbClr>
                </a:outerShdw>
              </a:effectLst>
            </a:endParaRPr>
          </a:p>
          <a:p>
            <a:pPr algn="just"/>
            <a:endParaRPr lang="en-US" sz="2800" dirty="0">
              <a:solidFill>
                <a:srgbClr val="222222"/>
              </a:solidFill>
              <a:effectLst>
                <a:outerShdw blurRad="38100" dist="38100" dir="2700000" algn="tl">
                  <a:srgbClr val="000000">
                    <a:alpha val="43137"/>
                  </a:srgbClr>
                </a:outerShdw>
              </a:effectLst>
            </a:endParaRPr>
          </a:p>
          <a:p>
            <a:pPr algn="just"/>
            <a:endParaRPr lang="en-US" sz="2800" b="0" i="0" dirty="0">
              <a:solidFill>
                <a:srgbClr val="222222"/>
              </a:solidFill>
              <a:effectLst>
                <a:outerShdw blurRad="38100" dist="38100" dir="2700000" algn="tl">
                  <a:srgbClr val="000000">
                    <a:alpha val="43137"/>
                  </a:srgbClr>
                </a:outerShdw>
              </a:effectLst>
            </a:endParaRPr>
          </a:p>
          <a:p>
            <a:pPr algn="just"/>
            <a:endParaRPr lang="en-US" sz="2800" dirty="0">
              <a:solidFill>
                <a:srgbClr val="222222"/>
              </a:solidFill>
              <a:effectLst>
                <a:outerShdw blurRad="38100" dist="38100" dir="2700000" algn="tl">
                  <a:srgbClr val="000000">
                    <a:alpha val="43137"/>
                  </a:srgbClr>
                </a:outerShdw>
              </a:effectLst>
            </a:endParaRPr>
          </a:p>
          <a:p>
            <a:pPr algn="just"/>
            <a:endParaRPr lang="en-US" sz="2800" b="0" i="0" dirty="0">
              <a:solidFill>
                <a:srgbClr val="222222"/>
              </a:solidFill>
              <a:effectLst>
                <a:outerShdw blurRad="38100" dist="38100" dir="2700000" algn="tl">
                  <a:srgbClr val="000000">
                    <a:alpha val="43137"/>
                  </a:srgbClr>
                </a:outerShdw>
              </a:effectLst>
            </a:endParaRPr>
          </a:p>
          <a:p>
            <a:pPr algn="just"/>
            <a:endParaRPr lang="en-US" sz="2800" dirty="0">
              <a:solidFill>
                <a:srgbClr val="222222"/>
              </a:solidFill>
              <a:effectLst>
                <a:outerShdw blurRad="38100" dist="38100" dir="2700000" algn="tl">
                  <a:srgbClr val="000000">
                    <a:alpha val="43137"/>
                  </a:srgbClr>
                </a:outerShdw>
              </a:effectLst>
            </a:endParaRPr>
          </a:p>
          <a:p>
            <a:pPr algn="just"/>
            <a:endParaRPr lang="en-US" sz="2800" b="0" i="0" dirty="0">
              <a:solidFill>
                <a:srgbClr val="222222"/>
              </a:solidFill>
              <a:effectLst>
                <a:outerShdw blurRad="38100" dist="38100" dir="2700000" algn="tl">
                  <a:srgbClr val="000000">
                    <a:alpha val="43137"/>
                  </a:srgbClr>
                </a:outerShdw>
              </a:effectLst>
            </a:endParaRPr>
          </a:p>
          <a:p>
            <a:pPr algn="just"/>
            <a:endParaRPr lang="en-US" sz="2800" dirty="0">
              <a:solidFill>
                <a:srgbClr val="222222"/>
              </a:solidFill>
              <a:effectLst>
                <a:outerShdw blurRad="38100" dist="38100" dir="2700000" algn="tl">
                  <a:srgbClr val="000000">
                    <a:alpha val="43137"/>
                  </a:srgbClr>
                </a:outerShdw>
              </a:effectLst>
            </a:endParaRPr>
          </a:p>
          <a:p>
            <a:pPr algn="just"/>
            <a:r>
              <a:rPr lang="en-US" sz="2800" b="0" i="0" dirty="0">
                <a:solidFill>
                  <a:srgbClr val="222222"/>
                </a:solidFill>
                <a:effectLst>
                  <a:outerShdw blurRad="38100" dist="38100" dir="2700000" algn="tl">
                    <a:srgbClr val="000000">
                      <a:alpha val="43137"/>
                    </a:srgbClr>
                  </a:outerShdw>
                </a:effectLst>
              </a:rPr>
              <a:t>value of each feature being the value of a particular coordinate. Then, we perform classification by finding the hyper-plane that differentiates the two classes very well (look at the below snapshot).</a:t>
            </a:r>
          </a:p>
          <a:p>
            <a:pPr algn="just"/>
            <a:r>
              <a:rPr lang="en-US" sz="2800" b="0" i="0" dirty="0">
                <a:solidFill>
                  <a:srgbClr val="202124"/>
                </a:solidFill>
                <a:effectLst>
                  <a:outerShdw blurRad="38100" dist="38100" dir="2700000" algn="tl">
                    <a:srgbClr val="000000">
                      <a:alpha val="43137"/>
                    </a:srgbClr>
                  </a:outerShdw>
                </a:effectLst>
              </a:rPr>
              <a:t>SVM is a very good algorithm for doing classification. It's a supervised learning algorithm that is mainly used to classify data into different classes. SVM trains on a set of label data</a:t>
            </a:r>
            <a:r>
              <a:rPr lang="en-US" sz="2800" b="0" i="0" dirty="0">
                <a:solidFill>
                  <a:schemeClr val="tx1"/>
                </a:solidFill>
                <a:effectLst>
                  <a:outerShdw blurRad="38100" dist="38100" dir="2700000" algn="tl">
                    <a:srgbClr val="000000">
                      <a:alpha val="43137"/>
                    </a:srgbClr>
                  </a:outerShdw>
                </a:effectLst>
              </a:rPr>
              <a:t>. SVM </a:t>
            </a:r>
            <a:r>
              <a:rPr lang="en-US" sz="2800" i="0" dirty="0">
                <a:solidFill>
                  <a:schemeClr val="tx1"/>
                </a:solidFill>
                <a:effectLst>
                  <a:outerShdw blurRad="38100" dist="38100" dir="2700000" algn="tl">
                    <a:srgbClr val="000000">
                      <a:alpha val="43137"/>
                    </a:srgbClr>
                  </a:outerShdw>
                </a:effectLst>
              </a:rPr>
              <a:t>works relatively well when there is a clear margin of separation between classes. </a:t>
            </a:r>
            <a:r>
              <a:rPr lang="en-US" sz="2800" b="0" i="0" dirty="0">
                <a:solidFill>
                  <a:schemeClr val="tx1"/>
                </a:solidFill>
                <a:effectLst>
                  <a:outerShdw blurRad="38100" dist="38100" dir="2700000" algn="tl">
                    <a:srgbClr val="000000">
                      <a:alpha val="43137"/>
                    </a:srgbClr>
                  </a:outerShdw>
                </a:effectLst>
              </a:rPr>
              <a:t>SVM is more effective in high dimensional spaces. SVM is effective in cases where the number of dimensions is greater than the number of samples. SVM is relatively memory efficient.</a:t>
            </a:r>
          </a:p>
        </p:txBody>
      </p:sp>
      <p:sp>
        <p:nvSpPr>
          <p:cNvPr id="35" name="Rectangle: Rounded Corners 34">
            <a:extLst>
              <a:ext uri="{FF2B5EF4-FFF2-40B4-BE49-F238E27FC236}">
                <a16:creationId xmlns:a16="http://schemas.microsoft.com/office/drawing/2014/main" id="{11A2D198-4A8A-4A84-924C-017200CF2C05}"/>
              </a:ext>
            </a:extLst>
          </p:cNvPr>
          <p:cNvSpPr/>
          <p:nvPr/>
        </p:nvSpPr>
        <p:spPr>
          <a:xfrm>
            <a:off x="19884070" y="28936211"/>
            <a:ext cx="5147747" cy="99646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4400" b="1" dirty="0">
                <a:solidFill>
                  <a:srgbClr val="000000"/>
                </a:solidFill>
              </a:rPr>
              <a:t>Results &amp; Discussion</a:t>
            </a:r>
            <a:endParaRPr lang="en-IN" sz="4400" b="1" dirty="0">
              <a:solidFill>
                <a:schemeClr val="tx1"/>
              </a:solidFill>
            </a:endParaRPr>
          </a:p>
        </p:txBody>
      </p:sp>
      <p:sp>
        <p:nvSpPr>
          <p:cNvPr id="36" name="Rectangle: Rounded Corners 35">
            <a:extLst>
              <a:ext uri="{FF2B5EF4-FFF2-40B4-BE49-F238E27FC236}">
                <a16:creationId xmlns:a16="http://schemas.microsoft.com/office/drawing/2014/main" id="{9B8F6032-E5BD-4C62-9A15-385AD8385CDA}"/>
              </a:ext>
            </a:extLst>
          </p:cNvPr>
          <p:cNvSpPr/>
          <p:nvPr/>
        </p:nvSpPr>
        <p:spPr>
          <a:xfrm>
            <a:off x="19553578" y="18998699"/>
            <a:ext cx="6167364" cy="9964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4400" b="1" dirty="0">
                <a:solidFill>
                  <a:schemeClr val="tx1"/>
                </a:solidFill>
              </a:rPr>
              <a:t>Support vector machine </a:t>
            </a:r>
          </a:p>
        </p:txBody>
      </p:sp>
      <p:pic>
        <p:nvPicPr>
          <p:cNvPr id="1046" name="Picture 22" descr="Support Vector Machine (SVM) Algorithm - Javatpoint">
            <a:extLst>
              <a:ext uri="{FF2B5EF4-FFF2-40B4-BE49-F238E27FC236}">
                <a16:creationId xmlns:a16="http://schemas.microsoft.com/office/drawing/2014/main" id="{4C36B7D3-77F9-4133-B74F-F0E4623BB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6090" y="24066306"/>
            <a:ext cx="5764285" cy="37798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ace detection flow based on the Haar classifier | Download Scientific  Diagram">
            <a:extLst>
              <a:ext uri="{FF2B5EF4-FFF2-40B4-BE49-F238E27FC236}">
                <a16:creationId xmlns:a16="http://schemas.microsoft.com/office/drawing/2014/main" id="{D1982114-E88B-4330-B12F-91C20AF7E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459" y="27842985"/>
            <a:ext cx="5872693" cy="37090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731E077-1CF9-4260-B1C6-B07AA3609BF0}"/>
              </a:ext>
            </a:extLst>
          </p:cNvPr>
          <p:cNvSpPr txBox="1"/>
          <p:nvPr/>
        </p:nvSpPr>
        <p:spPr>
          <a:xfrm>
            <a:off x="8228437" y="24202283"/>
            <a:ext cx="5813133" cy="6986528"/>
          </a:xfrm>
          <a:prstGeom prst="rect">
            <a:avLst/>
          </a:prstGeom>
          <a:noFill/>
        </p:spPr>
        <p:txBody>
          <a:bodyPr wrap="square" rtlCol="0">
            <a:spAutoFit/>
          </a:bodyPr>
          <a:lstStyle/>
          <a:p>
            <a:pPr algn="just"/>
            <a:r>
              <a:rPr lang="en-US" sz="2800" b="0" i="0" dirty="0">
                <a:solidFill>
                  <a:srgbClr val="292929"/>
                </a:solidFill>
                <a:effectLst>
                  <a:outerShdw blurRad="38100" dist="38100" dir="2700000" algn="tl">
                    <a:srgbClr val="000000">
                      <a:alpha val="43137"/>
                    </a:srgbClr>
                  </a:outerShdw>
                </a:effectLst>
                <a:latin typeface="charter"/>
              </a:rPr>
              <a:t>a Boosted Cascade of Simple Features” published in 2001. </a:t>
            </a:r>
          </a:p>
          <a:p>
            <a:pPr algn="just"/>
            <a:r>
              <a:rPr lang="en-US" sz="2800" b="0" i="0" dirty="0">
                <a:solidFill>
                  <a:srgbClr val="292929"/>
                </a:solidFill>
                <a:effectLst>
                  <a:outerShdw blurRad="38100" dist="38100" dir="2700000" algn="tl">
                    <a:srgbClr val="000000">
                      <a:alpha val="43137"/>
                    </a:srgbClr>
                  </a:outerShdw>
                </a:effectLst>
                <a:latin typeface="charter"/>
              </a:rPr>
              <a:t>The algorithm is given a lot of positive images consisting of faces, and a lot of negative images not consisting of any face to train on them.</a:t>
            </a:r>
            <a:r>
              <a:rPr lang="en-US" sz="2800" dirty="0">
                <a:solidFill>
                  <a:srgbClr val="677294"/>
                </a:solidFill>
                <a:effectLst>
                  <a:outerShdw blurRad="38100" dist="38100" dir="2700000" algn="tl">
                    <a:srgbClr val="000000">
                      <a:alpha val="43137"/>
                    </a:srgbClr>
                  </a:outerShdw>
                </a:effectLst>
                <a:latin typeface="Lato" panose="020F0502020204030203" pitchFamily="34" charset="0"/>
              </a:rPr>
              <a:t>  </a:t>
            </a:r>
            <a:r>
              <a:rPr lang="en-US" sz="2800" b="0" i="0" dirty="0" err="1">
                <a:solidFill>
                  <a:srgbClr val="202124"/>
                </a:solidFill>
                <a:effectLst>
                  <a:outerShdw blurRad="38100" dist="38100" dir="2700000" algn="tl">
                    <a:srgbClr val="000000">
                      <a:alpha val="43137"/>
                    </a:srgbClr>
                  </a:outerShdw>
                </a:effectLst>
              </a:rPr>
              <a:t>Haar</a:t>
            </a:r>
            <a:r>
              <a:rPr lang="en-US" sz="2800" b="0" i="0" dirty="0">
                <a:solidFill>
                  <a:srgbClr val="202124"/>
                </a:solidFill>
                <a:effectLst>
                  <a:outerShdw blurRad="38100" dist="38100" dir="2700000" algn="tl">
                    <a:srgbClr val="000000">
                      <a:alpha val="43137"/>
                    </a:srgbClr>
                  </a:outerShdw>
                </a:effectLst>
              </a:rPr>
              <a:t> Cascade is </a:t>
            </a:r>
            <a:r>
              <a:rPr lang="en-US" sz="2800" i="0" dirty="0">
                <a:solidFill>
                  <a:srgbClr val="202124"/>
                </a:solidFill>
                <a:effectLst>
                  <a:outerShdw blurRad="38100" dist="38100" dir="2700000" algn="tl">
                    <a:srgbClr val="000000">
                      <a:alpha val="43137"/>
                    </a:srgbClr>
                  </a:outerShdw>
                </a:effectLst>
              </a:rPr>
              <a:t>a machine learning-based approach where a lot of positive and negative images are used to train the classifier. </a:t>
            </a:r>
            <a:r>
              <a:rPr lang="en-US" sz="2800" b="0" i="0" dirty="0">
                <a:solidFill>
                  <a:srgbClr val="202124"/>
                </a:solidFill>
                <a:effectLst>
                  <a:outerShdw blurRad="38100" dist="38100" dir="2700000" algn="tl">
                    <a:srgbClr val="000000">
                      <a:alpha val="43137"/>
                    </a:srgbClr>
                  </a:outerShdw>
                </a:effectLst>
              </a:rPr>
              <a:t>Positive images – These images contain the images which we want our classifier to identify. Negative Images – Images of everything else, which do not contain the object we want to detect.</a:t>
            </a:r>
            <a:endParaRPr lang="en-US" sz="2800" dirty="0">
              <a:solidFill>
                <a:srgbClr val="677294"/>
              </a:solidFill>
              <a:effectLst>
                <a:outerShdw blurRad="38100" dist="38100" dir="2700000" algn="tl">
                  <a:srgbClr val="000000">
                    <a:alpha val="43137"/>
                  </a:srgbClr>
                </a:outerShdw>
              </a:effectLst>
            </a:endParaRPr>
          </a:p>
          <a:p>
            <a:pPr algn="just"/>
            <a:endParaRPr lang="en-IN" sz="2800" dirty="0">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CFE37500-DEF1-475A-9C4F-BE20A87826EA}"/>
              </a:ext>
            </a:extLst>
          </p:cNvPr>
          <p:cNvSpPr txBox="1"/>
          <p:nvPr/>
        </p:nvSpPr>
        <p:spPr>
          <a:xfrm>
            <a:off x="1747307" y="31731316"/>
            <a:ext cx="12294263" cy="5324535"/>
          </a:xfrm>
          <a:prstGeom prst="rect">
            <a:avLst/>
          </a:prstGeom>
          <a:noFill/>
        </p:spPr>
        <p:txBody>
          <a:bodyPr wrap="square" rtlCol="0">
            <a:spAutoFit/>
          </a:bodyPr>
          <a:lstStyle/>
          <a:p>
            <a:pPr algn="just"/>
            <a:endParaRPr lang="en-US" sz="2800" b="0" i="0" dirty="0">
              <a:solidFill>
                <a:srgbClr val="333333"/>
              </a:solidFill>
              <a:effectLst>
                <a:outerShdw blurRad="38100" dist="38100" dir="2700000" algn="tl">
                  <a:srgbClr val="000000">
                    <a:alpha val="43137"/>
                  </a:srgbClr>
                </a:outerShdw>
              </a:effectLst>
            </a:endParaRPr>
          </a:p>
          <a:p>
            <a:pPr algn="just"/>
            <a:r>
              <a:rPr lang="en-IN" sz="3200" b="1" i="0" dirty="0">
                <a:effectLst/>
                <a:latin typeface="erdana"/>
              </a:rPr>
              <a:t>Python </a:t>
            </a:r>
            <a:r>
              <a:rPr lang="en-IN" sz="3200" b="1" i="0" dirty="0" err="1">
                <a:effectLst/>
                <a:latin typeface="erdana"/>
              </a:rPr>
              <a:t>Pygame</a:t>
            </a:r>
            <a:r>
              <a:rPr lang="en-IN" sz="3200" b="1" i="0" dirty="0">
                <a:effectLst/>
                <a:latin typeface="erdana"/>
              </a:rPr>
              <a:t> Library:</a:t>
            </a:r>
            <a:endParaRPr lang="en-US" sz="3200" b="1" dirty="0">
              <a:effectLst>
                <a:outerShdw blurRad="38100" dist="38100" dir="2700000" algn="tl">
                  <a:srgbClr val="000000">
                    <a:alpha val="43137"/>
                  </a:srgbClr>
                </a:outerShdw>
              </a:effectLst>
            </a:endParaRPr>
          </a:p>
          <a:p>
            <a:pPr algn="just"/>
            <a:r>
              <a:rPr lang="en-US" sz="2800" b="0" i="0" dirty="0">
                <a:solidFill>
                  <a:srgbClr val="333333"/>
                </a:solidFill>
                <a:effectLst>
                  <a:outerShdw blurRad="38100" dist="38100" dir="2700000" algn="tl">
                    <a:srgbClr val="000000">
                      <a:alpha val="43137"/>
                    </a:srgbClr>
                  </a:outerShdw>
                </a:effectLst>
              </a:rPr>
              <a:t>Python is the most popular programming language or nothing wrong to say that it is the next-generation programming language. In every emerging field in computer science, Python makes its presence actively. Python has vast libraries for various fields such as </a:t>
            </a:r>
            <a:r>
              <a:rPr lang="en-US" sz="2800" i="0" dirty="0">
                <a:solidFill>
                  <a:srgbClr val="333333"/>
                </a:solidFill>
                <a:effectLst>
                  <a:outerShdw blurRad="38100" dist="38100" dir="2700000" algn="tl">
                    <a:srgbClr val="000000">
                      <a:alpha val="43137"/>
                    </a:srgbClr>
                  </a:outerShdw>
                </a:effectLst>
              </a:rPr>
              <a:t>Machine Learning (</a:t>
            </a:r>
            <a:r>
              <a:rPr lang="en-US" sz="2800" i="0" dirty="0" err="1">
                <a:solidFill>
                  <a:srgbClr val="333333"/>
                </a:solidFill>
                <a:effectLst>
                  <a:outerShdw blurRad="38100" dist="38100" dir="2700000" algn="tl">
                    <a:srgbClr val="000000">
                      <a:alpha val="43137"/>
                    </a:srgbClr>
                  </a:outerShdw>
                </a:effectLst>
              </a:rPr>
              <a:t>Numpy</a:t>
            </a:r>
            <a:r>
              <a:rPr lang="en-US" sz="2800" i="0" dirty="0">
                <a:solidFill>
                  <a:srgbClr val="333333"/>
                </a:solidFill>
                <a:effectLst>
                  <a:outerShdw blurRad="38100" dist="38100" dir="2700000" algn="tl">
                    <a:srgbClr val="000000">
                      <a:alpha val="43137"/>
                    </a:srgbClr>
                  </a:outerShdw>
                </a:effectLst>
              </a:rPr>
              <a:t>, Pandas, Matplotlib), Artificial intelligence (</a:t>
            </a:r>
            <a:r>
              <a:rPr lang="en-US" sz="2800" i="0" dirty="0" err="1">
                <a:solidFill>
                  <a:srgbClr val="333333"/>
                </a:solidFill>
                <a:effectLst>
                  <a:outerShdw blurRad="38100" dist="38100" dir="2700000" algn="tl">
                    <a:srgbClr val="000000">
                      <a:alpha val="43137"/>
                    </a:srgbClr>
                  </a:outerShdw>
                </a:effectLst>
              </a:rPr>
              <a:t>Pytorch</a:t>
            </a:r>
            <a:r>
              <a:rPr lang="en-US" sz="2800" i="0" dirty="0">
                <a:solidFill>
                  <a:srgbClr val="333333"/>
                </a:solidFill>
                <a:effectLst>
                  <a:outerShdw blurRad="38100" dist="38100" dir="2700000" algn="tl">
                    <a:srgbClr val="000000">
                      <a:alpha val="43137"/>
                    </a:srgbClr>
                  </a:outerShdw>
                </a:effectLst>
              </a:rPr>
              <a:t>, TensorFlow), and Game development (</a:t>
            </a:r>
            <a:r>
              <a:rPr lang="en-US" sz="2800" i="0" dirty="0" err="1">
                <a:solidFill>
                  <a:srgbClr val="333333"/>
                </a:solidFill>
                <a:effectLst>
                  <a:outerShdw blurRad="38100" dist="38100" dir="2700000" algn="tl">
                    <a:srgbClr val="000000">
                      <a:alpha val="43137"/>
                    </a:srgbClr>
                  </a:outerShdw>
                </a:effectLst>
              </a:rPr>
              <a:t>Pygame</a:t>
            </a:r>
            <a:r>
              <a:rPr lang="en-US" sz="2800" i="0" dirty="0">
                <a:solidFill>
                  <a:srgbClr val="333333"/>
                </a:solidFill>
                <a:effectLst>
                  <a:outerShdw blurRad="38100" dist="38100" dir="2700000" algn="tl">
                    <a:srgbClr val="000000">
                      <a:alpha val="43137"/>
                    </a:srgbClr>
                  </a:outerShdw>
                </a:effectLst>
              </a:rPr>
              <a:t>, </a:t>
            </a:r>
            <a:r>
              <a:rPr lang="en-US" sz="2800" i="0" dirty="0" err="1">
                <a:solidFill>
                  <a:srgbClr val="333333"/>
                </a:solidFill>
                <a:effectLst>
                  <a:outerShdw blurRad="38100" dist="38100" dir="2700000" algn="tl">
                    <a:srgbClr val="000000">
                      <a:alpha val="43137"/>
                    </a:srgbClr>
                  </a:outerShdw>
                </a:effectLst>
              </a:rPr>
              <a:t>Pyglet</a:t>
            </a:r>
            <a:r>
              <a:rPr lang="en-US" sz="2800" i="0" dirty="0">
                <a:solidFill>
                  <a:srgbClr val="333333"/>
                </a:solidFill>
                <a:effectLst>
                  <a:outerShdw blurRad="38100" dist="38100" dir="2700000" algn="tl">
                    <a:srgbClr val="000000">
                      <a:alpha val="43137"/>
                    </a:srgbClr>
                  </a:outerShdw>
                </a:effectLst>
              </a:rPr>
              <a:t>).</a:t>
            </a:r>
          </a:p>
          <a:p>
            <a:pPr marL="457200" indent="-457200" algn="just">
              <a:buFont typeface="Arial" panose="020B0604020202020204" pitchFamily="34" charset="0"/>
              <a:buChar char="•"/>
            </a:pPr>
            <a:r>
              <a:rPr lang="en-US" sz="2800" b="0" i="0" dirty="0" err="1">
                <a:solidFill>
                  <a:srgbClr val="000000"/>
                </a:solidFill>
                <a:effectLst>
                  <a:outerShdw blurRad="38100" dist="38100" dir="2700000" algn="tl">
                    <a:srgbClr val="000000">
                      <a:alpha val="43137"/>
                    </a:srgbClr>
                  </a:outerShdw>
                </a:effectLst>
              </a:rPr>
              <a:t>Pygame</a:t>
            </a:r>
            <a:r>
              <a:rPr lang="en-US" sz="2800" b="0" i="0" dirty="0">
                <a:solidFill>
                  <a:srgbClr val="000000"/>
                </a:solidFill>
                <a:effectLst>
                  <a:outerShdw blurRad="38100" dist="38100" dir="2700000" algn="tl">
                    <a:srgbClr val="000000">
                      <a:alpha val="43137"/>
                    </a:srgbClr>
                  </a:outerShdw>
                </a:effectLst>
              </a:rPr>
              <a:t> is a cross-platform set of Python modules which is used to create video games.</a:t>
            </a:r>
          </a:p>
          <a:p>
            <a:pPr marL="457200" indent="-457200" algn="just">
              <a:buFont typeface="Arial" panose="020B0604020202020204" pitchFamily="34" charset="0"/>
              <a:buChar char="•"/>
            </a:pPr>
            <a:r>
              <a:rPr lang="en-US" sz="2800" b="0" i="0" dirty="0">
                <a:solidFill>
                  <a:srgbClr val="000000"/>
                </a:solidFill>
                <a:effectLst>
                  <a:outerShdw blurRad="38100" dist="38100" dir="2700000" algn="tl">
                    <a:srgbClr val="000000">
                      <a:alpha val="43137"/>
                    </a:srgbClr>
                  </a:outerShdw>
                </a:effectLst>
              </a:rPr>
              <a:t>It consists of computer graphics and sound libraries designed to be used with the Python programming language.</a:t>
            </a:r>
          </a:p>
          <a:p>
            <a:pPr marL="457200" indent="-457200" algn="just">
              <a:buFont typeface="Arial" panose="020B0604020202020204" pitchFamily="34" charset="0"/>
              <a:buChar char="•"/>
            </a:pPr>
            <a:r>
              <a:rPr lang="en-US" sz="2800" b="0" i="0" dirty="0" err="1">
                <a:solidFill>
                  <a:srgbClr val="000000"/>
                </a:solidFill>
                <a:effectLst>
                  <a:outerShdw blurRad="38100" dist="38100" dir="2700000" algn="tl">
                    <a:srgbClr val="000000">
                      <a:alpha val="43137"/>
                    </a:srgbClr>
                  </a:outerShdw>
                </a:effectLst>
              </a:rPr>
              <a:t>Pygame</a:t>
            </a:r>
            <a:r>
              <a:rPr lang="en-US" sz="2800" b="0" i="0" dirty="0">
                <a:solidFill>
                  <a:srgbClr val="000000"/>
                </a:solidFill>
                <a:effectLst>
                  <a:outerShdw blurRad="38100" dist="38100" dir="2700000" algn="tl">
                    <a:srgbClr val="000000">
                      <a:alpha val="43137"/>
                    </a:srgbClr>
                  </a:outerShdw>
                </a:effectLst>
              </a:rPr>
              <a:t> was officially written by </a:t>
            </a:r>
            <a:r>
              <a:rPr lang="en-US" sz="2800" i="0" dirty="0">
                <a:solidFill>
                  <a:srgbClr val="000000"/>
                </a:solidFill>
                <a:effectLst>
                  <a:outerShdw blurRad="38100" dist="38100" dir="2700000" algn="tl">
                    <a:srgbClr val="000000">
                      <a:alpha val="43137"/>
                    </a:srgbClr>
                  </a:outerShdw>
                </a:effectLst>
              </a:rPr>
              <a:t>Pete </a:t>
            </a:r>
            <a:r>
              <a:rPr lang="en-US" sz="2800" i="0" dirty="0" err="1">
                <a:solidFill>
                  <a:srgbClr val="000000"/>
                </a:solidFill>
                <a:effectLst>
                  <a:outerShdw blurRad="38100" dist="38100" dir="2700000" algn="tl">
                    <a:srgbClr val="000000">
                      <a:alpha val="43137"/>
                    </a:srgbClr>
                  </a:outerShdw>
                </a:effectLst>
              </a:rPr>
              <a:t>Shinners</a:t>
            </a:r>
            <a:r>
              <a:rPr lang="en-US" sz="2800" i="0" dirty="0">
                <a:solidFill>
                  <a:srgbClr val="000000"/>
                </a:solidFill>
                <a:effectLst>
                  <a:outerShdw blurRad="38100" dist="38100" dir="2700000" algn="tl">
                    <a:srgbClr val="000000">
                      <a:alpha val="43137"/>
                    </a:srgbClr>
                  </a:outerShdw>
                </a:effectLst>
              </a:rPr>
              <a:t> </a:t>
            </a:r>
            <a:r>
              <a:rPr lang="en-US" sz="2800" b="0" i="0" dirty="0">
                <a:solidFill>
                  <a:srgbClr val="000000"/>
                </a:solidFill>
                <a:effectLst>
                  <a:outerShdw blurRad="38100" dist="38100" dir="2700000" algn="tl">
                    <a:srgbClr val="000000">
                      <a:alpha val="43137"/>
                    </a:srgbClr>
                  </a:outerShdw>
                </a:effectLst>
              </a:rPr>
              <a:t>to replace </a:t>
            </a:r>
            <a:r>
              <a:rPr lang="en-US" sz="2800" b="0" i="0" dirty="0" err="1">
                <a:solidFill>
                  <a:srgbClr val="000000"/>
                </a:solidFill>
                <a:effectLst>
                  <a:outerShdw blurRad="38100" dist="38100" dir="2700000" algn="tl">
                    <a:srgbClr val="000000">
                      <a:alpha val="43137"/>
                    </a:srgbClr>
                  </a:outerShdw>
                </a:effectLst>
              </a:rPr>
              <a:t>PySDL</a:t>
            </a:r>
            <a:r>
              <a:rPr lang="en-US" sz="2800" b="0" i="0" dirty="0">
                <a:solidFill>
                  <a:srgbClr val="000000"/>
                </a:solidFill>
                <a:effectLst>
                  <a:outerShdw blurRad="38100" dist="38100" dir="2700000" algn="tl">
                    <a:srgbClr val="000000">
                      <a:alpha val="43137"/>
                    </a:srgbClr>
                  </a:outerShdw>
                </a:effectLst>
              </a:rPr>
              <a:t>.</a:t>
            </a:r>
          </a:p>
        </p:txBody>
      </p:sp>
      <p:pic>
        <p:nvPicPr>
          <p:cNvPr id="26" name="Picture 25">
            <a:extLst>
              <a:ext uri="{FF2B5EF4-FFF2-40B4-BE49-F238E27FC236}">
                <a16:creationId xmlns:a16="http://schemas.microsoft.com/office/drawing/2014/main" id="{F4A68C2A-E44B-48BC-B2DE-B8141A05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26268" y="32493263"/>
            <a:ext cx="5427954" cy="3053224"/>
          </a:xfrm>
          <a:prstGeom prst="rect">
            <a:avLst/>
          </a:prstGeom>
        </p:spPr>
      </p:pic>
      <p:pic>
        <p:nvPicPr>
          <p:cNvPr id="39" name="Picture 38">
            <a:extLst>
              <a:ext uri="{FF2B5EF4-FFF2-40B4-BE49-F238E27FC236}">
                <a16:creationId xmlns:a16="http://schemas.microsoft.com/office/drawing/2014/main" id="{44C73CB5-FEEB-4DAF-8D74-B08C1B0869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93660" y="35806076"/>
            <a:ext cx="5427954" cy="3026496"/>
          </a:xfrm>
          <a:prstGeom prst="rect">
            <a:avLst/>
          </a:prstGeom>
        </p:spPr>
      </p:pic>
      <p:pic>
        <p:nvPicPr>
          <p:cNvPr id="41" name="Picture 40">
            <a:extLst>
              <a:ext uri="{FF2B5EF4-FFF2-40B4-BE49-F238E27FC236}">
                <a16:creationId xmlns:a16="http://schemas.microsoft.com/office/drawing/2014/main" id="{7D878EE9-40E8-4F5B-9D66-D274B3F4D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93660" y="32519991"/>
            <a:ext cx="5427954" cy="3026496"/>
          </a:xfrm>
          <a:prstGeom prst="rect">
            <a:avLst/>
          </a:prstGeom>
        </p:spPr>
      </p:pic>
      <p:pic>
        <p:nvPicPr>
          <p:cNvPr id="43" name="Picture 42">
            <a:extLst>
              <a:ext uri="{FF2B5EF4-FFF2-40B4-BE49-F238E27FC236}">
                <a16:creationId xmlns:a16="http://schemas.microsoft.com/office/drawing/2014/main" id="{2219A7D5-897F-4293-B8E3-9EC9E55BD5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38107" y="35792712"/>
            <a:ext cx="5427954" cy="3053224"/>
          </a:xfrm>
          <a:prstGeom prst="rect">
            <a:avLst/>
          </a:prstGeom>
        </p:spPr>
      </p:pic>
      <p:sp>
        <p:nvSpPr>
          <p:cNvPr id="61" name="TextBox 60">
            <a:extLst>
              <a:ext uri="{FF2B5EF4-FFF2-40B4-BE49-F238E27FC236}">
                <a16:creationId xmlns:a16="http://schemas.microsoft.com/office/drawing/2014/main" id="{DE306AE1-EF8A-4529-B017-B2BB572B9926}"/>
              </a:ext>
            </a:extLst>
          </p:cNvPr>
          <p:cNvSpPr txBox="1"/>
          <p:nvPr/>
        </p:nvSpPr>
        <p:spPr>
          <a:xfrm>
            <a:off x="457203" y="40297673"/>
            <a:ext cx="6175091" cy="1815882"/>
          </a:xfrm>
          <a:prstGeom prst="rect">
            <a:avLst/>
          </a:prstGeom>
          <a:noFill/>
        </p:spPr>
        <p:txBody>
          <a:bodyPr wrap="square">
            <a:spAutoFit/>
          </a:bodyPr>
          <a:lstStyle/>
          <a:p>
            <a:pPr algn="l"/>
            <a:r>
              <a:rPr lang="en-IN" sz="2800" b="1" u="sng" dirty="0"/>
              <a:t>Made by</a:t>
            </a:r>
            <a:r>
              <a:rPr lang="en-IN" sz="2800" dirty="0"/>
              <a:t>:</a:t>
            </a:r>
          </a:p>
          <a:p>
            <a:r>
              <a:rPr lang="en-IN" sz="2800" dirty="0"/>
              <a:t>1. </a:t>
            </a:r>
            <a:r>
              <a:rPr lang="en-IN" sz="2800" dirty="0" err="1"/>
              <a:t>Ruturaj</a:t>
            </a:r>
            <a:r>
              <a:rPr lang="en-IN" sz="2800" dirty="0"/>
              <a:t> </a:t>
            </a:r>
            <a:r>
              <a:rPr lang="en-IN" sz="2800" dirty="0" err="1"/>
              <a:t>Javeri</a:t>
            </a:r>
            <a:r>
              <a:rPr lang="en-IN" sz="2800" dirty="0"/>
              <a:t>			- 309 [ENTC]</a:t>
            </a:r>
          </a:p>
          <a:p>
            <a:r>
              <a:rPr lang="en-IN" sz="2800" dirty="0"/>
              <a:t>2. Abhishek Sandhan		- 321 [ENTC]</a:t>
            </a:r>
          </a:p>
          <a:p>
            <a:r>
              <a:rPr lang="en-IN" sz="2800" dirty="0"/>
              <a:t>3. </a:t>
            </a:r>
            <a:r>
              <a:rPr lang="en-IN" sz="2800" dirty="0" err="1"/>
              <a:t>Rushikesh</a:t>
            </a:r>
            <a:r>
              <a:rPr lang="en-IN" sz="2800" dirty="0"/>
              <a:t> </a:t>
            </a:r>
            <a:r>
              <a:rPr lang="en-IN" sz="2800" dirty="0" err="1"/>
              <a:t>Karanjkar</a:t>
            </a:r>
            <a:r>
              <a:rPr lang="en-IN" sz="2800" dirty="0"/>
              <a:t>	- 313 [ETX]</a:t>
            </a:r>
          </a:p>
        </p:txBody>
      </p:sp>
      <p:sp>
        <p:nvSpPr>
          <p:cNvPr id="62" name="TextBox 61">
            <a:extLst>
              <a:ext uri="{FF2B5EF4-FFF2-40B4-BE49-F238E27FC236}">
                <a16:creationId xmlns:a16="http://schemas.microsoft.com/office/drawing/2014/main" id="{1AC6F17C-8CF1-44AB-BE51-40CDA013DAAA}"/>
              </a:ext>
            </a:extLst>
          </p:cNvPr>
          <p:cNvSpPr txBox="1"/>
          <p:nvPr/>
        </p:nvSpPr>
        <p:spPr>
          <a:xfrm>
            <a:off x="8758695" y="40351557"/>
            <a:ext cx="17477551" cy="2739211"/>
          </a:xfrm>
          <a:prstGeom prst="rect">
            <a:avLst/>
          </a:prstGeom>
          <a:noFill/>
        </p:spPr>
        <p:txBody>
          <a:bodyPr wrap="square" rtlCol="0">
            <a:spAutoFit/>
          </a:bodyPr>
          <a:lstStyle/>
          <a:p>
            <a:r>
              <a:rPr lang="en-IN" sz="2800" b="1" dirty="0"/>
              <a:t>References:</a:t>
            </a:r>
          </a:p>
          <a:p>
            <a:endParaRPr lang="en-US" b="0" i="0" dirty="0">
              <a:effectLst/>
            </a:endParaRPr>
          </a:p>
          <a:p>
            <a:pPr marL="285750" indent="-285750">
              <a:buFont typeface="Arial" panose="020B0604020202020204" pitchFamily="34" charset="0"/>
              <a:buChar char="•"/>
            </a:pPr>
            <a:r>
              <a:rPr lang="en-US" b="0" i="0" dirty="0">
                <a:effectLst/>
              </a:rPr>
              <a:t>A. </a:t>
            </a:r>
            <a:r>
              <a:rPr lang="en-US" b="0" i="0" dirty="0" err="1">
                <a:effectLst/>
              </a:rPr>
              <a:t>Malakar</a:t>
            </a:r>
            <a:r>
              <a:rPr lang="en-US" b="0" i="0" dirty="0">
                <a:effectLst/>
              </a:rPr>
              <a:t>, A. Kumar and S. Majumdar, "Detection of Face Mask in Real-time using Convolutional Neural Networks and Open-CV," </a:t>
            </a:r>
            <a:r>
              <a:rPr lang="en-US" b="0" i="1" dirty="0">
                <a:effectLst/>
              </a:rPr>
              <a:t>2021 2nd International Conference for Emerging Technology (INCET)</a:t>
            </a:r>
            <a:r>
              <a:rPr lang="en-US" b="0" i="0" dirty="0">
                <a:effectLst/>
              </a:rPr>
              <a:t>, 2021, pp. 1-5, </a:t>
            </a:r>
            <a:r>
              <a:rPr lang="en-US" b="0" i="0" dirty="0" err="1">
                <a:effectLst/>
              </a:rPr>
              <a:t>doi</a:t>
            </a:r>
            <a:r>
              <a:rPr lang="en-US" b="0" i="0" dirty="0">
                <a:effectLst/>
              </a:rPr>
              <a:t>: 10.1109/INCET51464.2021.9456415.</a:t>
            </a:r>
          </a:p>
          <a:p>
            <a:pPr marL="285750" indent="-285750">
              <a:buFont typeface="Arial" panose="020B0604020202020204" pitchFamily="34" charset="0"/>
              <a:buChar char="•"/>
            </a:pPr>
            <a:r>
              <a:rPr lang="en-IN" dirty="0"/>
              <a:t>https://towardsdatascience.com/face-detection-with-haar-cascade-727f68dafd08</a:t>
            </a:r>
          </a:p>
          <a:p>
            <a:pPr marL="285750" indent="-285750">
              <a:buFont typeface="Arial" panose="020B0604020202020204" pitchFamily="34" charset="0"/>
              <a:buChar char="•"/>
            </a:pPr>
            <a:r>
              <a:rPr lang="en-IN" dirty="0"/>
              <a:t>https://brain-mentors.com/face-mask-detection-using-opencv-in-python/</a:t>
            </a:r>
          </a:p>
          <a:p>
            <a:pPr marL="285750" indent="-285750">
              <a:buFont typeface="Arial" panose="020B0604020202020204" pitchFamily="34" charset="0"/>
              <a:buChar char="•"/>
            </a:pPr>
            <a:r>
              <a:rPr lang="en-IN" dirty="0"/>
              <a:t>https://www.javatpoint.com/pygame#:~:text=Pygame%20is%20a%20cross%2Dplatform,Pete%20Shinners%20to%20replace%20PySDL</a:t>
            </a:r>
          </a:p>
          <a:p>
            <a:endParaRPr lang="en-IN" dirty="0"/>
          </a:p>
          <a:p>
            <a:endParaRPr lang="en-IN" dirty="0"/>
          </a:p>
        </p:txBody>
      </p:sp>
    </p:spTree>
    <p:extLst>
      <p:ext uri="{BB962C8B-B14F-4D97-AF65-F5344CB8AC3E}">
        <p14:creationId xmlns:p14="http://schemas.microsoft.com/office/powerpoint/2010/main" val="1868162011"/>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604</TotalTime>
  <Words>1314</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vt:lpstr>
      <vt:lpstr>charter</vt:lpstr>
      <vt:lpstr>erdana</vt:lpstr>
      <vt:lpstr>Lato</vt:lpstr>
      <vt:lpstr>sohne</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Sandhan</dc:creator>
  <cp:lastModifiedBy>Abhishek Sandhan</cp:lastModifiedBy>
  <cp:revision>12</cp:revision>
  <dcterms:created xsi:type="dcterms:W3CDTF">2022-04-22T12:15:34Z</dcterms:created>
  <dcterms:modified xsi:type="dcterms:W3CDTF">2022-04-26T09:41:19Z</dcterms:modified>
</cp:coreProperties>
</file>