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96" r:id="rId2"/>
    <p:sldId id="2540" r:id="rId3"/>
    <p:sldId id="2565" r:id="rId4"/>
    <p:sldId id="2567" r:id="rId5"/>
    <p:sldId id="2584" r:id="rId6"/>
    <p:sldId id="2560" r:id="rId7"/>
    <p:sldId id="2555" r:id="rId8"/>
    <p:sldId id="2571" r:id="rId9"/>
    <p:sldId id="2575" r:id="rId10"/>
    <p:sldId id="2581" r:id="rId11"/>
    <p:sldId id="25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3D6"/>
    <a:srgbClr val="262ABE"/>
    <a:srgbClr val="5DAAB0"/>
    <a:srgbClr val="3B7579"/>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280" autoAdjust="0"/>
  </p:normalViewPr>
  <p:slideViewPr>
    <p:cSldViewPr snapToGrid="0" snapToObjects="1" showGuides="1">
      <p:cViewPr varScale="1">
        <p:scale>
          <a:sx n="63" d="100"/>
          <a:sy n="63" d="100"/>
        </p:scale>
        <p:origin x="804" y="56"/>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39747B-CFDE-470F-90B2-FBC68B9561F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0F8CB3A6-ED76-4DA7-8AAA-52A628BBC9E7}">
      <dgm:prSet phldrT="[Text]"/>
      <dgm:spPr>
        <a:solidFill>
          <a:schemeClr val="accent2">
            <a:lumMod val="90000"/>
            <a:lumOff val="10000"/>
          </a:schemeClr>
        </a:solidFill>
      </dgm:spPr>
      <dgm:t>
        <a:bodyPr/>
        <a:lstStyle/>
        <a:p>
          <a:r>
            <a:rPr lang="en-IN" dirty="0"/>
            <a:t>Source Device-9996</a:t>
          </a:r>
        </a:p>
      </dgm:t>
    </dgm:pt>
    <dgm:pt modelId="{E4A01C59-73F4-466E-B99A-3FE31FAACB62}" type="parTrans" cxnId="{D6E7C779-4840-4ED8-BB57-5D11D0472E0B}">
      <dgm:prSet/>
      <dgm:spPr/>
      <dgm:t>
        <a:bodyPr/>
        <a:lstStyle/>
        <a:p>
          <a:endParaRPr lang="en-IN"/>
        </a:p>
      </dgm:t>
    </dgm:pt>
    <dgm:pt modelId="{1D464542-30AF-4B0F-B64E-85C5DC3F276A}" type="sibTrans" cxnId="{D6E7C779-4840-4ED8-BB57-5D11D0472E0B}">
      <dgm:prSet/>
      <dgm:spPr/>
      <dgm:t>
        <a:bodyPr/>
        <a:lstStyle/>
        <a:p>
          <a:endParaRPr lang="en-IN"/>
        </a:p>
      </dgm:t>
    </dgm:pt>
    <dgm:pt modelId="{93867123-056C-4099-AB6A-FB5590D200F1}">
      <dgm:prSet phldrT="[Text]"/>
      <dgm:spPr>
        <a:solidFill>
          <a:schemeClr val="accent2">
            <a:lumMod val="90000"/>
            <a:lumOff val="10000"/>
          </a:schemeClr>
        </a:solidFill>
      </dgm:spPr>
      <dgm:t>
        <a:bodyPr/>
        <a:lstStyle/>
        <a:p>
          <a:r>
            <a:rPr lang="en-IN" dirty="0"/>
            <a:t>iPhone-2858</a:t>
          </a:r>
        </a:p>
      </dgm:t>
    </dgm:pt>
    <dgm:pt modelId="{EF74CF9E-E2BF-48B5-80AE-3CAC3664D315}" type="parTrans" cxnId="{8B1CEC61-1E52-4129-B01B-6B7DDEDF9493}">
      <dgm:prSet/>
      <dgm:spPr/>
      <dgm:t>
        <a:bodyPr/>
        <a:lstStyle/>
        <a:p>
          <a:endParaRPr lang="en-IN"/>
        </a:p>
      </dgm:t>
    </dgm:pt>
    <dgm:pt modelId="{9994A346-5723-4AF4-BCC3-5B891157A4E5}" type="sibTrans" cxnId="{8B1CEC61-1E52-4129-B01B-6B7DDEDF9493}">
      <dgm:prSet/>
      <dgm:spPr/>
      <dgm:t>
        <a:bodyPr/>
        <a:lstStyle/>
        <a:p>
          <a:endParaRPr lang="en-IN"/>
        </a:p>
      </dgm:t>
    </dgm:pt>
    <dgm:pt modelId="{E47AC41C-DC36-47F2-ADDE-6EFFB111905B}">
      <dgm:prSet phldrT="[Text]"/>
      <dgm:spPr>
        <a:solidFill>
          <a:schemeClr val="accent2">
            <a:lumMod val="90000"/>
            <a:lumOff val="10000"/>
          </a:schemeClr>
        </a:solidFill>
      </dgm:spPr>
      <dgm:t>
        <a:bodyPr/>
        <a:lstStyle/>
        <a:p>
          <a:r>
            <a:rPr lang="en-IN" dirty="0"/>
            <a:t>Anroid-2867</a:t>
          </a:r>
        </a:p>
      </dgm:t>
    </dgm:pt>
    <dgm:pt modelId="{806F2AD2-BFE1-4D02-8890-E68B2559C148}" type="parTrans" cxnId="{B506BCE6-421B-451F-AD33-AAEA93DA9827}">
      <dgm:prSet/>
      <dgm:spPr/>
      <dgm:t>
        <a:bodyPr/>
        <a:lstStyle/>
        <a:p>
          <a:endParaRPr lang="en-IN"/>
        </a:p>
      </dgm:t>
    </dgm:pt>
    <dgm:pt modelId="{84543511-E204-4D4B-9A0F-5862B07F17EE}" type="sibTrans" cxnId="{B506BCE6-421B-451F-AD33-AAEA93DA9827}">
      <dgm:prSet/>
      <dgm:spPr/>
      <dgm:t>
        <a:bodyPr/>
        <a:lstStyle/>
        <a:p>
          <a:endParaRPr lang="en-IN"/>
        </a:p>
      </dgm:t>
    </dgm:pt>
    <dgm:pt modelId="{AF144E14-5BDE-4144-9326-5E61E419308C}">
      <dgm:prSet phldrT="[Text]"/>
      <dgm:spPr>
        <a:solidFill>
          <a:schemeClr val="accent2">
            <a:lumMod val="90000"/>
            <a:lumOff val="10000"/>
          </a:schemeClr>
        </a:solidFill>
      </dgm:spPr>
      <dgm:t>
        <a:bodyPr/>
        <a:lstStyle/>
        <a:p>
          <a:r>
            <a:rPr lang="en-IN" dirty="0"/>
            <a:t>Clienite-3982</a:t>
          </a:r>
        </a:p>
      </dgm:t>
    </dgm:pt>
    <dgm:pt modelId="{46944880-5500-4ED4-A04A-1235989CDFEF}" type="parTrans" cxnId="{B2F461C3-044C-4264-88E9-1DCA92F2783D}">
      <dgm:prSet/>
      <dgm:spPr/>
      <dgm:t>
        <a:bodyPr/>
        <a:lstStyle/>
        <a:p>
          <a:endParaRPr lang="en-IN"/>
        </a:p>
      </dgm:t>
    </dgm:pt>
    <dgm:pt modelId="{C5E32AD2-56E3-47B8-9EAB-FFFA770B6D6D}" type="sibTrans" cxnId="{B2F461C3-044C-4264-88E9-1DCA92F2783D}">
      <dgm:prSet/>
      <dgm:spPr/>
      <dgm:t>
        <a:bodyPr/>
        <a:lstStyle/>
        <a:p>
          <a:endParaRPr lang="en-IN"/>
        </a:p>
      </dgm:t>
    </dgm:pt>
    <dgm:pt modelId="{46006462-9F9B-47B9-9101-9387B45B308F}" type="pres">
      <dgm:prSet presAssocID="{AE39747B-CFDE-470F-90B2-FBC68B9561F9}" presName="hierChild1" presStyleCnt="0">
        <dgm:presLayoutVars>
          <dgm:orgChart val="1"/>
          <dgm:chPref val="1"/>
          <dgm:dir/>
          <dgm:animOne val="branch"/>
          <dgm:animLvl val="lvl"/>
          <dgm:resizeHandles/>
        </dgm:presLayoutVars>
      </dgm:prSet>
      <dgm:spPr/>
    </dgm:pt>
    <dgm:pt modelId="{C5254A7B-F7B8-450D-A3B7-1797BA84717C}" type="pres">
      <dgm:prSet presAssocID="{0F8CB3A6-ED76-4DA7-8AAA-52A628BBC9E7}" presName="hierRoot1" presStyleCnt="0">
        <dgm:presLayoutVars>
          <dgm:hierBranch val="init"/>
        </dgm:presLayoutVars>
      </dgm:prSet>
      <dgm:spPr/>
    </dgm:pt>
    <dgm:pt modelId="{7AA01C1F-640B-47F5-AB90-EFDBD33A94AA}" type="pres">
      <dgm:prSet presAssocID="{0F8CB3A6-ED76-4DA7-8AAA-52A628BBC9E7}" presName="rootComposite1" presStyleCnt="0"/>
      <dgm:spPr/>
    </dgm:pt>
    <dgm:pt modelId="{458265F8-25AA-4061-82DC-ACFA1BCF4B8E}" type="pres">
      <dgm:prSet presAssocID="{0F8CB3A6-ED76-4DA7-8AAA-52A628BBC9E7}" presName="rootText1" presStyleLbl="node0" presStyleIdx="0" presStyleCnt="1" custScaleX="261177" custScaleY="82557" custLinFactNeighborX="23549" custLinFactNeighborY="-9525">
        <dgm:presLayoutVars>
          <dgm:chPref val="3"/>
        </dgm:presLayoutVars>
      </dgm:prSet>
      <dgm:spPr/>
    </dgm:pt>
    <dgm:pt modelId="{649C279D-F09C-4A7D-9437-8B57AB0AC349}" type="pres">
      <dgm:prSet presAssocID="{0F8CB3A6-ED76-4DA7-8AAA-52A628BBC9E7}" presName="rootConnector1" presStyleLbl="node1" presStyleIdx="0" presStyleCnt="0"/>
      <dgm:spPr/>
    </dgm:pt>
    <dgm:pt modelId="{B09A2BF2-4D48-4A7F-BFF4-62A7EB595C7F}" type="pres">
      <dgm:prSet presAssocID="{0F8CB3A6-ED76-4DA7-8AAA-52A628BBC9E7}" presName="hierChild2" presStyleCnt="0"/>
      <dgm:spPr/>
    </dgm:pt>
    <dgm:pt modelId="{BF0FDA5C-F724-4D12-A6FA-F3A5AF70B2AE}" type="pres">
      <dgm:prSet presAssocID="{EF74CF9E-E2BF-48B5-80AE-3CAC3664D315}" presName="Name37" presStyleLbl="parChTrans1D2" presStyleIdx="0" presStyleCnt="3"/>
      <dgm:spPr/>
    </dgm:pt>
    <dgm:pt modelId="{ED5BE255-EF3E-484D-8317-0FA04C544527}" type="pres">
      <dgm:prSet presAssocID="{93867123-056C-4099-AB6A-FB5590D200F1}" presName="hierRoot2" presStyleCnt="0">
        <dgm:presLayoutVars>
          <dgm:hierBranch val="init"/>
        </dgm:presLayoutVars>
      </dgm:prSet>
      <dgm:spPr/>
    </dgm:pt>
    <dgm:pt modelId="{2BEFEF62-B3DD-4404-B7DC-BC9FF027934B}" type="pres">
      <dgm:prSet presAssocID="{93867123-056C-4099-AB6A-FB5590D200F1}" presName="rootComposite" presStyleCnt="0"/>
      <dgm:spPr/>
    </dgm:pt>
    <dgm:pt modelId="{F2977246-9741-4049-87B2-87D4A9D6B76A}" type="pres">
      <dgm:prSet presAssocID="{93867123-056C-4099-AB6A-FB5590D200F1}" presName="rootText" presStyleLbl="node2" presStyleIdx="0" presStyleCnt="3" custScaleX="131442" custScaleY="70365" custLinFactNeighborX="26623" custLinFactNeighborY="-5292">
        <dgm:presLayoutVars>
          <dgm:chPref val="3"/>
        </dgm:presLayoutVars>
      </dgm:prSet>
      <dgm:spPr/>
    </dgm:pt>
    <dgm:pt modelId="{7F0512E1-AC7C-4E7D-A09A-BFBDE9A42C3C}" type="pres">
      <dgm:prSet presAssocID="{93867123-056C-4099-AB6A-FB5590D200F1}" presName="rootConnector" presStyleLbl="node2" presStyleIdx="0" presStyleCnt="3"/>
      <dgm:spPr/>
    </dgm:pt>
    <dgm:pt modelId="{36E9E8EB-FCB9-42AF-BD33-629B00701053}" type="pres">
      <dgm:prSet presAssocID="{93867123-056C-4099-AB6A-FB5590D200F1}" presName="hierChild4" presStyleCnt="0"/>
      <dgm:spPr/>
    </dgm:pt>
    <dgm:pt modelId="{87F73C2D-922F-4BC4-A493-CD9BD26C6CA0}" type="pres">
      <dgm:prSet presAssocID="{93867123-056C-4099-AB6A-FB5590D200F1}" presName="hierChild5" presStyleCnt="0"/>
      <dgm:spPr/>
    </dgm:pt>
    <dgm:pt modelId="{F020D43E-AD53-4244-8E61-FE5C532297A4}" type="pres">
      <dgm:prSet presAssocID="{806F2AD2-BFE1-4D02-8890-E68B2559C148}" presName="Name37" presStyleLbl="parChTrans1D2" presStyleIdx="1" presStyleCnt="3"/>
      <dgm:spPr/>
    </dgm:pt>
    <dgm:pt modelId="{2A79B29A-D6B7-41AD-8DB1-22CC43A485B6}" type="pres">
      <dgm:prSet presAssocID="{E47AC41C-DC36-47F2-ADDE-6EFFB111905B}" presName="hierRoot2" presStyleCnt="0">
        <dgm:presLayoutVars>
          <dgm:hierBranch val="init"/>
        </dgm:presLayoutVars>
      </dgm:prSet>
      <dgm:spPr/>
    </dgm:pt>
    <dgm:pt modelId="{5F39742D-0EF1-4424-9D99-A8D48C92C088}" type="pres">
      <dgm:prSet presAssocID="{E47AC41C-DC36-47F2-ADDE-6EFFB111905B}" presName="rootComposite" presStyleCnt="0"/>
      <dgm:spPr/>
    </dgm:pt>
    <dgm:pt modelId="{A0653E2D-86D1-4C84-B2D5-41305FB9275B}" type="pres">
      <dgm:prSet presAssocID="{E47AC41C-DC36-47F2-ADDE-6EFFB111905B}" presName="rootText" presStyleLbl="node2" presStyleIdx="1" presStyleCnt="3" custScaleX="123992" custScaleY="65778" custLinFactNeighborX="13669" custLinFactNeighborY="-4234">
        <dgm:presLayoutVars>
          <dgm:chPref val="3"/>
        </dgm:presLayoutVars>
      </dgm:prSet>
      <dgm:spPr/>
    </dgm:pt>
    <dgm:pt modelId="{B3D32270-1734-43A8-8194-2BD789A0789A}" type="pres">
      <dgm:prSet presAssocID="{E47AC41C-DC36-47F2-ADDE-6EFFB111905B}" presName="rootConnector" presStyleLbl="node2" presStyleIdx="1" presStyleCnt="3"/>
      <dgm:spPr/>
    </dgm:pt>
    <dgm:pt modelId="{3E8A0146-C058-4401-AD94-9EE91BE95CDE}" type="pres">
      <dgm:prSet presAssocID="{E47AC41C-DC36-47F2-ADDE-6EFFB111905B}" presName="hierChild4" presStyleCnt="0"/>
      <dgm:spPr/>
    </dgm:pt>
    <dgm:pt modelId="{93900E44-AFC5-4F67-A586-44C5FDE277E1}" type="pres">
      <dgm:prSet presAssocID="{E47AC41C-DC36-47F2-ADDE-6EFFB111905B}" presName="hierChild5" presStyleCnt="0"/>
      <dgm:spPr/>
    </dgm:pt>
    <dgm:pt modelId="{A4D6F23E-3B9D-477C-8FB5-0C85BD1A7484}" type="pres">
      <dgm:prSet presAssocID="{46944880-5500-4ED4-A04A-1235989CDFEF}" presName="Name37" presStyleLbl="parChTrans1D2" presStyleIdx="2" presStyleCnt="3"/>
      <dgm:spPr/>
    </dgm:pt>
    <dgm:pt modelId="{DAE4DF3D-E38F-43EF-A3CD-7653EBEC800E}" type="pres">
      <dgm:prSet presAssocID="{AF144E14-5BDE-4144-9326-5E61E419308C}" presName="hierRoot2" presStyleCnt="0">
        <dgm:presLayoutVars>
          <dgm:hierBranch val="init"/>
        </dgm:presLayoutVars>
      </dgm:prSet>
      <dgm:spPr/>
    </dgm:pt>
    <dgm:pt modelId="{8921FD21-C3CF-4F03-ADC5-39E638EA12B9}" type="pres">
      <dgm:prSet presAssocID="{AF144E14-5BDE-4144-9326-5E61E419308C}" presName="rootComposite" presStyleCnt="0"/>
      <dgm:spPr/>
    </dgm:pt>
    <dgm:pt modelId="{4775EEB3-D7A4-4F5D-978D-B65FB05A8402}" type="pres">
      <dgm:prSet presAssocID="{AF144E14-5BDE-4144-9326-5E61E419308C}" presName="rootText" presStyleLbl="node2" presStyleIdx="2" presStyleCnt="3" custScaleX="125442" custScaleY="64013" custLinFactNeighborX="242" custLinFactNeighborY="-3174">
        <dgm:presLayoutVars>
          <dgm:chPref val="3"/>
        </dgm:presLayoutVars>
      </dgm:prSet>
      <dgm:spPr/>
    </dgm:pt>
    <dgm:pt modelId="{3110775E-10E7-4025-8749-81A0B6C4DEE4}" type="pres">
      <dgm:prSet presAssocID="{AF144E14-5BDE-4144-9326-5E61E419308C}" presName="rootConnector" presStyleLbl="node2" presStyleIdx="2" presStyleCnt="3"/>
      <dgm:spPr/>
    </dgm:pt>
    <dgm:pt modelId="{F9B3F8FF-AC96-46D2-AED6-3EC9D5EA790B}" type="pres">
      <dgm:prSet presAssocID="{AF144E14-5BDE-4144-9326-5E61E419308C}" presName="hierChild4" presStyleCnt="0"/>
      <dgm:spPr/>
    </dgm:pt>
    <dgm:pt modelId="{3AB6833C-BF54-4D96-8A4D-3F3A466C0E66}" type="pres">
      <dgm:prSet presAssocID="{AF144E14-5BDE-4144-9326-5E61E419308C}" presName="hierChild5" presStyleCnt="0"/>
      <dgm:spPr/>
    </dgm:pt>
    <dgm:pt modelId="{D9D504A4-9F06-452A-B51E-84ECCF5E7FBA}" type="pres">
      <dgm:prSet presAssocID="{0F8CB3A6-ED76-4DA7-8AAA-52A628BBC9E7}" presName="hierChild3" presStyleCnt="0"/>
      <dgm:spPr/>
    </dgm:pt>
  </dgm:ptLst>
  <dgm:cxnLst>
    <dgm:cxn modelId="{057DC922-5A23-4ED0-A347-08DADDF5A058}" type="presOf" srcId="{E47AC41C-DC36-47F2-ADDE-6EFFB111905B}" destId="{A0653E2D-86D1-4C84-B2D5-41305FB9275B}" srcOrd="0" destOrd="0" presId="urn:microsoft.com/office/officeart/2005/8/layout/orgChart1"/>
    <dgm:cxn modelId="{7C0EDB2A-2E2A-4DA4-BD1D-F32ABAD45D9B}" type="presOf" srcId="{0F8CB3A6-ED76-4DA7-8AAA-52A628BBC9E7}" destId="{458265F8-25AA-4061-82DC-ACFA1BCF4B8E}" srcOrd="0" destOrd="0" presId="urn:microsoft.com/office/officeart/2005/8/layout/orgChart1"/>
    <dgm:cxn modelId="{FDBB8136-120E-4DE2-9866-A533BE96A8A8}" type="presOf" srcId="{AF144E14-5BDE-4144-9326-5E61E419308C}" destId="{3110775E-10E7-4025-8749-81A0B6C4DEE4}" srcOrd="1" destOrd="0" presId="urn:microsoft.com/office/officeart/2005/8/layout/orgChart1"/>
    <dgm:cxn modelId="{8B1CEC61-1E52-4129-B01B-6B7DDEDF9493}" srcId="{0F8CB3A6-ED76-4DA7-8AAA-52A628BBC9E7}" destId="{93867123-056C-4099-AB6A-FB5590D200F1}" srcOrd="0" destOrd="0" parTransId="{EF74CF9E-E2BF-48B5-80AE-3CAC3664D315}" sibTransId="{9994A346-5723-4AF4-BCC3-5B891157A4E5}"/>
    <dgm:cxn modelId="{F1029962-C4AA-43B6-8017-5224545442D4}" type="presOf" srcId="{46944880-5500-4ED4-A04A-1235989CDFEF}" destId="{A4D6F23E-3B9D-477C-8FB5-0C85BD1A7484}" srcOrd="0" destOrd="0" presId="urn:microsoft.com/office/officeart/2005/8/layout/orgChart1"/>
    <dgm:cxn modelId="{C109744C-77A2-40C8-AB44-17EF958DFA38}" type="presOf" srcId="{93867123-056C-4099-AB6A-FB5590D200F1}" destId="{7F0512E1-AC7C-4E7D-A09A-BFBDE9A42C3C}" srcOrd="1" destOrd="0" presId="urn:microsoft.com/office/officeart/2005/8/layout/orgChart1"/>
    <dgm:cxn modelId="{A56C2A6E-1E1E-4C19-8B40-7939A6F31A55}" type="presOf" srcId="{AE39747B-CFDE-470F-90B2-FBC68B9561F9}" destId="{46006462-9F9B-47B9-9101-9387B45B308F}" srcOrd="0" destOrd="0" presId="urn:microsoft.com/office/officeart/2005/8/layout/orgChart1"/>
    <dgm:cxn modelId="{D6E7C779-4840-4ED8-BB57-5D11D0472E0B}" srcId="{AE39747B-CFDE-470F-90B2-FBC68B9561F9}" destId="{0F8CB3A6-ED76-4DA7-8AAA-52A628BBC9E7}" srcOrd="0" destOrd="0" parTransId="{E4A01C59-73F4-466E-B99A-3FE31FAACB62}" sibTransId="{1D464542-30AF-4B0F-B64E-85C5DC3F276A}"/>
    <dgm:cxn modelId="{70E7F681-A835-4118-AC20-365B1824021F}" type="presOf" srcId="{EF74CF9E-E2BF-48B5-80AE-3CAC3664D315}" destId="{BF0FDA5C-F724-4D12-A6FA-F3A5AF70B2AE}" srcOrd="0" destOrd="0" presId="urn:microsoft.com/office/officeart/2005/8/layout/orgChart1"/>
    <dgm:cxn modelId="{79CECC98-BF12-4D40-AC05-AA79C48FBCC4}" type="presOf" srcId="{93867123-056C-4099-AB6A-FB5590D200F1}" destId="{F2977246-9741-4049-87B2-87D4A9D6B76A}" srcOrd="0" destOrd="0" presId="urn:microsoft.com/office/officeart/2005/8/layout/orgChart1"/>
    <dgm:cxn modelId="{68CABFB4-5F17-4F53-926C-F5E69C78707F}" type="presOf" srcId="{806F2AD2-BFE1-4D02-8890-E68B2559C148}" destId="{F020D43E-AD53-4244-8E61-FE5C532297A4}" srcOrd="0" destOrd="0" presId="urn:microsoft.com/office/officeart/2005/8/layout/orgChart1"/>
    <dgm:cxn modelId="{B2F461C3-044C-4264-88E9-1DCA92F2783D}" srcId="{0F8CB3A6-ED76-4DA7-8AAA-52A628BBC9E7}" destId="{AF144E14-5BDE-4144-9326-5E61E419308C}" srcOrd="2" destOrd="0" parTransId="{46944880-5500-4ED4-A04A-1235989CDFEF}" sibTransId="{C5E32AD2-56E3-47B8-9EAB-FFFA770B6D6D}"/>
    <dgm:cxn modelId="{6FD95BC5-170F-4147-80CA-D6657465C794}" type="presOf" srcId="{E47AC41C-DC36-47F2-ADDE-6EFFB111905B}" destId="{B3D32270-1734-43A8-8194-2BD789A0789A}" srcOrd="1" destOrd="0" presId="urn:microsoft.com/office/officeart/2005/8/layout/orgChart1"/>
    <dgm:cxn modelId="{21BB3FD4-1BCC-477E-9789-5618007F8C52}" type="presOf" srcId="{0F8CB3A6-ED76-4DA7-8AAA-52A628BBC9E7}" destId="{649C279D-F09C-4A7D-9437-8B57AB0AC349}" srcOrd="1" destOrd="0" presId="urn:microsoft.com/office/officeart/2005/8/layout/orgChart1"/>
    <dgm:cxn modelId="{99BD5EE6-92F7-44ED-AE6D-4294E1ABDE63}" type="presOf" srcId="{AF144E14-5BDE-4144-9326-5E61E419308C}" destId="{4775EEB3-D7A4-4F5D-978D-B65FB05A8402}" srcOrd="0" destOrd="0" presId="urn:microsoft.com/office/officeart/2005/8/layout/orgChart1"/>
    <dgm:cxn modelId="{B506BCE6-421B-451F-AD33-AAEA93DA9827}" srcId="{0F8CB3A6-ED76-4DA7-8AAA-52A628BBC9E7}" destId="{E47AC41C-DC36-47F2-ADDE-6EFFB111905B}" srcOrd="1" destOrd="0" parTransId="{806F2AD2-BFE1-4D02-8890-E68B2559C148}" sibTransId="{84543511-E204-4D4B-9A0F-5862B07F17EE}"/>
    <dgm:cxn modelId="{FB6853A4-704C-4657-9991-662EA344DBCD}" type="presParOf" srcId="{46006462-9F9B-47B9-9101-9387B45B308F}" destId="{C5254A7B-F7B8-450D-A3B7-1797BA84717C}" srcOrd="0" destOrd="0" presId="urn:microsoft.com/office/officeart/2005/8/layout/orgChart1"/>
    <dgm:cxn modelId="{41F51010-1FD5-4D06-AB99-CAA8E38FEEAE}" type="presParOf" srcId="{C5254A7B-F7B8-450D-A3B7-1797BA84717C}" destId="{7AA01C1F-640B-47F5-AB90-EFDBD33A94AA}" srcOrd="0" destOrd="0" presId="urn:microsoft.com/office/officeart/2005/8/layout/orgChart1"/>
    <dgm:cxn modelId="{756567E2-C372-4F84-87DD-55AD147D139A}" type="presParOf" srcId="{7AA01C1F-640B-47F5-AB90-EFDBD33A94AA}" destId="{458265F8-25AA-4061-82DC-ACFA1BCF4B8E}" srcOrd="0" destOrd="0" presId="urn:microsoft.com/office/officeart/2005/8/layout/orgChart1"/>
    <dgm:cxn modelId="{E5CBCF60-2239-46BF-8F16-A9A2C01C71BC}" type="presParOf" srcId="{7AA01C1F-640B-47F5-AB90-EFDBD33A94AA}" destId="{649C279D-F09C-4A7D-9437-8B57AB0AC349}" srcOrd="1" destOrd="0" presId="urn:microsoft.com/office/officeart/2005/8/layout/orgChart1"/>
    <dgm:cxn modelId="{64DEC57D-B8E9-44A5-9A74-7C7264F00924}" type="presParOf" srcId="{C5254A7B-F7B8-450D-A3B7-1797BA84717C}" destId="{B09A2BF2-4D48-4A7F-BFF4-62A7EB595C7F}" srcOrd="1" destOrd="0" presId="urn:microsoft.com/office/officeart/2005/8/layout/orgChart1"/>
    <dgm:cxn modelId="{2AD8ABE1-C117-41FD-BE54-9916AE977E9E}" type="presParOf" srcId="{B09A2BF2-4D48-4A7F-BFF4-62A7EB595C7F}" destId="{BF0FDA5C-F724-4D12-A6FA-F3A5AF70B2AE}" srcOrd="0" destOrd="0" presId="urn:microsoft.com/office/officeart/2005/8/layout/orgChart1"/>
    <dgm:cxn modelId="{A9DA2C9A-82C1-4B6E-A793-670D5C0E1257}" type="presParOf" srcId="{B09A2BF2-4D48-4A7F-BFF4-62A7EB595C7F}" destId="{ED5BE255-EF3E-484D-8317-0FA04C544527}" srcOrd="1" destOrd="0" presId="urn:microsoft.com/office/officeart/2005/8/layout/orgChart1"/>
    <dgm:cxn modelId="{8C014EC8-88A8-4A4B-B944-CFA5A3DAACFA}" type="presParOf" srcId="{ED5BE255-EF3E-484D-8317-0FA04C544527}" destId="{2BEFEF62-B3DD-4404-B7DC-BC9FF027934B}" srcOrd="0" destOrd="0" presId="urn:microsoft.com/office/officeart/2005/8/layout/orgChart1"/>
    <dgm:cxn modelId="{84EE07D6-E859-4DC6-ABD1-B169CAF618F9}" type="presParOf" srcId="{2BEFEF62-B3DD-4404-B7DC-BC9FF027934B}" destId="{F2977246-9741-4049-87B2-87D4A9D6B76A}" srcOrd="0" destOrd="0" presId="urn:microsoft.com/office/officeart/2005/8/layout/orgChart1"/>
    <dgm:cxn modelId="{B0FE1FA6-C55F-41B3-81BC-C1C145B597B5}" type="presParOf" srcId="{2BEFEF62-B3DD-4404-B7DC-BC9FF027934B}" destId="{7F0512E1-AC7C-4E7D-A09A-BFBDE9A42C3C}" srcOrd="1" destOrd="0" presId="urn:microsoft.com/office/officeart/2005/8/layout/orgChart1"/>
    <dgm:cxn modelId="{712BE044-90AC-42D1-A767-31526CEF9F44}" type="presParOf" srcId="{ED5BE255-EF3E-484D-8317-0FA04C544527}" destId="{36E9E8EB-FCB9-42AF-BD33-629B00701053}" srcOrd="1" destOrd="0" presId="urn:microsoft.com/office/officeart/2005/8/layout/orgChart1"/>
    <dgm:cxn modelId="{A54603D8-C94A-4AF8-B1A2-ACDEF7FFE243}" type="presParOf" srcId="{ED5BE255-EF3E-484D-8317-0FA04C544527}" destId="{87F73C2D-922F-4BC4-A493-CD9BD26C6CA0}" srcOrd="2" destOrd="0" presId="urn:microsoft.com/office/officeart/2005/8/layout/orgChart1"/>
    <dgm:cxn modelId="{71250283-739E-43A4-B5F8-AA425723CDAA}" type="presParOf" srcId="{B09A2BF2-4D48-4A7F-BFF4-62A7EB595C7F}" destId="{F020D43E-AD53-4244-8E61-FE5C532297A4}" srcOrd="2" destOrd="0" presId="urn:microsoft.com/office/officeart/2005/8/layout/orgChart1"/>
    <dgm:cxn modelId="{16751E8A-E73A-4BD7-961F-8B8F9CB64C83}" type="presParOf" srcId="{B09A2BF2-4D48-4A7F-BFF4-62A7EB595C7F}" destId="{2A79B29A-D6B7-41AD-8DB1-22CC43A485B6}" srcOrd="3" destOrd="0" presId="urn:microsoft.com/office/officeart/2005/8/layout/orgChart1"/>
    <dgm:cxn modelId="{EA63A0C4-9CA1-4CF0-BAFA-385B1BB2FA54}" type="presParOf" srcId="{2A79B29A-D6B7-41AD-8DB1-22CC43A485B6}" destId="{5F39742D-0EF1-4424-9D99-A8D48C92C088}" srcOrd="0" destOrd="0" presId="urn:microsoft.com/office/officeart/2005/8/layout/orgChart1"/>
    <dgm:cxn modelId="{F5E83F8A-5D38-48FE-8865-964AAE97C733}" type="presParOf" srcId="{5F39742D-0EF1-4424-9D99-A8D48C92C088}" destId="{A0653E2D-86D1-4C84-B2D5-41305FB9275B}" srcOrd="0" destOrd="0" presId="urn:microsoft.com/office/officeart/2005/8/layout/orgChart1"/>
    <dgm:cxn modelId="{6B9A982D-9879-4D61-81D8-4AE4E613DEE8}" type="presParOf" srcId="{5F39742D-0EF1-4424-9D99-A8D48C92C088}" destId="{B3D32270-1734-43A8-8194-2BD789A0789A}" srcOrd="1" destOrd="0" presId="urn:microsoft.com/office/officeart/2005/8/layout/orgChart1"/>
    <dgm:cxn modelId="{4AD2E1BC-233B-4C4D-8D3E-B7DC924A452C}" type="presParOf" srcId="{2A79B29A-D6B7-41AD-8DB1-22CC43A485B6}" destId="{3E8A0146-C058-4401-AD94-9EE91BE95CDE}" srcOrd="1" destOrd="0" presId="urn:microsoft.com/office/officeart/2005/8/layout/orgChart1"/>
    <dgm:cxn modelId="{19FB787B-E0A5-442C-8915-143E8F7215DA}" type="presParOf" srcId="{2A79B29A-D6B7-41AD-8DB1-22CC43A485B6}" destId="{93900E44-AFC5-4F67-A586-44C5FDE277E1}" srcOrd="2" destOrd="0" presId="urn:microsoft.com/office/officeart/2005/8/layout/orgChart1"/>
    <dgm:cxn modelId="{35BF0D2D-8D26-40B4-8E78-BA25CDADC983}" type="presParOf" srcId="{B09A2BF2-4D48-4A7F-BFF4-62A7EB595C7F}" destId="{A4D6F23E-3B9D-477C-8FB5-0C85BD1A7484}" srcOrd="4" destOrd="0" presId="urn:microsoft.com/office/officeart/2005/8/layout/orgChart1"/>
    <dgm:cxn modelId="{D8918A23-4CA4-476F-B213-3ACC2DD7497C}" type="presParOf" srcId="{B09A2BF2-4D48-4A7F-BFF4-62A7EB595C7F}" destId="{DAE4DF3D-E38F-43EF-A3CD-7653EBEC800E}" srcOrd="5" destOrd="0" presId="urn:microsoft.com/office/officeart/2005/8/layout/orgChart1"/>
    <dgm:cxn modelId="{EE43180A-C56F-4503-B2EE-AC2E2A1F1923}" type="presParOf" srcId="{DAE4DF3D-E38F-43EF-A3CD-7653EBEC800E}" destId="{8921FD21-C3CF-4F03-ADC5-39E638EA12B9}" srcOrd="0" destOrd="0" presId="urn:microsoft.com/office/officeart/2005/8/layout/orgChart1"/>
    <dgm:cxn modelId="{6535CDED-CEF4-40E9-B78C-F4ED7DD58920}" type="presParOf" srcId="{8921FD21-C3CF-4F03-ADC5-39E638EA12B9}" destId="{4775EEB3-D7A4-4F5D-978D-B65FB05A8402}" srcOrd="0" destOrd="0" presId="urn:microsoft.com/office/officeart/2005/8/layout/orgChart1"/>
    <dgm:cxn modelId="{13F34A6D-D3C3-4882-B264-46135F963630}" type="presParOf" srcId="{8921FD21-C3CF-4F03-ADC5-39E638EA12B9}" destId="{3110775E-10E7-4025-8749-81A0B6C4DEE4}" srcOrd="1" destOrd="0" presId="urn:microsoft.com/office/officeart/2005/8/layout/orgChart1"/>
    <dgm:cxn modelId="{1350CD9D-466C-4856-8000-6F49A9066B61}" type="presParOf" srcId="{DAE4DF3D-E38F-43EF-A3CD-7653EBEC800E}" destId="{F9B3F8FF-AC96-46D2-AED6-3EC9D5EA790B}" srcOrd="1" destOrd="0" presId="urn:microsoft.com/office/officeart/2005/8/layout/orgChart1"/>
    <dgm:cxn modelId="{C58B800C-BFE2-4A86-81A9-D4232B30B0BA}" type="presParOf" srcId="{DAE4DF3D-E38F-43EF-A3CD-7653EBEC800E}" destId="{3AB6833C-BF54-4D96-8A4D-3F3A466C0E66}" srcOrd="2" destOrd="0" presId="urn:microsoft.com/office/officeart/2005/8/layout/orgChart1"/>
    <dgm:cxn modelId="{2222CBBE-50EE-4943-8D4D-864224A29CBE}" type="presParOf" srcId="{C5254A7B-F7B8-450D-A3B7-1797BA84717C}" destId="{D9D504A4-9F06-452A-B51E-84ECCF5E7FB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78906-DD8E-4941-B52B-377AEC6BCD8E}" type="doc">
      <dgm:prSet loTypeId="urn:microsoft.com/office/officeart/2005/8/layout/pyramid3" loCatId="pyramid" qsTypeId="urn:microsoft.com/office/officeart/2005/8/quickstyle/simple1" qsCatId="simple" csTypeId="urn:microsoft.com/office/officeart/2005/8/colors/accent1_2" csCatId="accent1" phldr="1"/>
      <dgm:spPr/>
    </dgm:pt>
    <dgm:pt modelId="{ADA92038-3B9E-48C1-BCCA-989E3A620810}">
      <dgm:prSet phldrT="[Text]" custT="1"/>
      <dgm:spPr>
        <a:solidFill>
          <a:srgbClr val="AAD3D6"/>
        </a:solidFill>
        <a:ln>
          <a:solidFill>
            <a:schemeClr val="accent2">
              <a:lumMod val="90000"/>
              <a:lumOff val="10000"/>
            </a:schemeClr>
          </a:solidFill>
        </a:ln>
      </dgm:spPr>
      <dgm:t>
        <a:bodyPr/>
        <a:lstStyle/>
        <a:p>
          <a:r>
            <a:rPr lang="en-US" sz="2000" dirty="0">
              <a:latin typeface="Aptos Display" panose="020B0004020202020204" pitchFamily="34" charset="0"/>
            </a:rPr>
            <a:t>Completed trip - 6585</a:t>
          </a:r>
          <a:endParaRPr lang="en-IN" sz="2000" dirty="0"/>
        </a:p>
      </dgm:t>
    </dgm:pt>
    <dgm:pt modelId="{DC4E4961-A21A-4822-939D-C8402A5FF995}" type="parTrans" cxnId="{FAF23806-A184-48B4-8067-DD7395458A8D}">
      <dgm:prSet/>
      <dgm:spPr/>
      <dgm:t>
        <a:bodyPr/>
        <a:lstStyle/>
        <a:p>
          <a:endParaRPr lang="en-IN"/>
        </a:p>
      </dgm:t>
    </dgm:pt>
    <dgm:pt modelId="{9691E658-91DC-4CA8-AE3C-F44DB96E164B}" type="sibTrans" cxnId="{FAF23806-A184-48B4-8067-DD7395458A8D}">
      <dgm:prSet/>
      <dgm:spPr/>
      <dgm:t>
        <a:bodyPr/>
        <a:lstStyle/>
        <a:p>
          <a:endParaRPr lang="en-IN"/>
        </a:p>
      </dgm:t>
    </dgm:pt>
    <dgm:pt modelId="{27046F9D-33C9-4192-A193-BB38179C0C9D}">
      <dgm:prSet phldrT="[Text]" custT="1"/>
      <dgm:spPr>
        <a:solidFill>
          <a:srgbClr val="AAD3D6"/>
        </a:solidFill>
      </dgm:spPr>
      <dgm:t>
        <a:bodyPr/>
        <a:lstStyle/>
        <a:p>
          <a:r>
            <a:rPr lang="en-US" sz="1800" dirty="0">
              <a:latin typeface="Aptos Display" panose="020B0004020202020204" pitchFamily="34" charset="0"/>
            </a:rPr>
            <a:t>Driver canceled -665</a:t>
          </a:r>
          <a:endParaRPr lang="en-IN" sz="1800" dirty="0"/>
        </a:p>
      </dgm:t>
    </dgm:pt>
    <dgm:pt modelId="{3A37FF00-40EF-4E72-9CBF-ABA38AF8A2E8}" type="parTrans" cxnId="{B1AE9554-398F-447B-BCF9-7D1FF7084436}">
      <dgm:prSet/>
      <dgm:spPr/>
      <dgm:t>
        <a:bodyPr/>
        <a:lstStyle/>
        <a:p>
          <a:endParaRPr lang="en-IN"/>
        </a:p>
      </dgm:t>
    </dgm:pt>
    <dgm:pt modelId="{17498BF3-B054-44B7-B7E9-44FD59F5757A}" type="sibTrans" cxnId="{B1AE9554-398F-447B-BCF9-7D1FF7084436}">
      <dgm:prSet/>
      <dgm:spPr/>
      <dgm:t>
        <a:bodyPr/>
        <a:lstStyle/>
        <a:p>
          <a:endParaRPr lang="en-IN"/>
        </a:p>
      </dgm:t>
    </dgm:pt>
    <dgm:pt modelId="{91A3A41F-3F31-4047-BED0-C7F58EECA3EE}">
      <dgm:prSet phldrT="[Text]" custT="1"/>
      <dgm:spPr>
        <a:solidFill>
          <a:srgbClr val="AAD3D6"/>
        </a:solidFill>
        <a:ln>
          <a:solidFill>
            <a:schemeClr val="accent2">
              <a:lumMod val="90000"/>
              <a:lumOff val="10000"/>
            </a:schemeClr>
          </a:solidFill>
        </a:ln>
      </dgm:spPr>
      <dgm:t>
        <a:bodyPr/>
        <a:lstStyle/>
        <a:p>
          <a:r>
            <a:rPr lang="en-US" sz="2000" dirty="0">
              <a:latin typeface="Aptos Display" panose="020B0004020202020204" pitchFamily="34" charset="0"/>
            </a:rPr>
            <a:t>Rider canceled - 2697 </a:t>
          </a:r>
          <a:endParaRPr lang="en-IN" sz="2000" dirty="0"/>
        </a:p>
      </dgm:t>
    </dgm:pt>
    <dgm:pt modelId="{D41813DC-AA6C-470B-8986-43E45235CA28}" type="sibTrans" cxnId="{AE4994B4-FEDD-4EA2-BDB5-46ECB64FC68C}">
      <dgm:prSet/>
      <dgm:spPr/>
      <dgm:t>
        <a:bodyPr/>
        <a:lstStyle/>
        <a:p>
          <a:endParaRPr lang="en-IN"/>
        </a:p>
      </dgm:t>
    </dgm:pt>
    <dgm:pt modelId="{D92AAD57-E239-4B2F-BEC9-F15A2FD78438}" type="parTrans" cxnId="{AE4994B4-FEDD-4EA2-BDB5-46ECB64FC68C}">
      <dgm:prSet/>
      <dgm:spPr/>
      <dgm:t>
        <a:bodyPr/>
        <a:lstStyle/>
        <a:p>
          <a:endParaRPr lang="en-IN"/>
        </a:p>
      </dgm:t>
    </dgm:pt>
    <dgm:pt modelId="{5B262AED-767D-438A-8530-151FD69E256C}" type="pres">
      <dgm:prSet presAssocID="{32F78906-DD8E-4941-B52B-377AEC6BCD8E}" presName="Name0" presStyleCnt="0">
        <dgm:presLayoutVars>
          <dgm:dir/>
          <dgm:animLvl val="lvl"/>
          <dgm:resizeHandles val="exact"/>
        </dgm:presLayoutVars>
      </dgm:prSet>
      <dgm:spPr/>
    </dgm:pt>
    <dgm:pt modelId="{41E08CFF-AA93-462A-A602-5F62AD3F0FEA}" type="pres">
      <dgm:prSet presAssocID="{ADA92038-3B9E-48C1-BCCA-989E3A620810}" presName="Name8" presStyleCnt="0"/>
      <dgm:spPr/>
    </dgm:pt>
    <dgm:pt modelId="{A0D12D75-B95D-4F20-AF0F-6D3C9CD81644}" type="pres">
      <dgm:prSet presAssocID="{ADA92038-3B9E-48C1-BCCA-989E3A620810}" presName="level" presStyleLbl="node1" presStyleIdx="0" presStyleCnt="3">
        <dgm:presLayoutVars>
          <dgm:chMax val="1"/>
          <dgm:bulletEnabled val="1"/>
        </dgm:presLayoutVars>
      </dgm:prSet>
      <dgm:spPr/>
    </dgm:pt>
    <dgm:pt modelId="{3061E293-35DC-4809-99BD-8093A7FC6470}" type="pres">
      <dgm:prSet presAssocID="{ADA92038-3B9E-48C1-BCCA-989E3A620810}" presName="levelTx" presStyleLbl="revTx" presStyleIdx="0" presStyleCnt="0">
        <dgm:presLayoutVars>
          <dgm:chMax val="1"/>
          <dgm:bulletEnabled val="1"/>
        </dgm:presLayoutVars>
      </dgm:prSet>
      <dgm:spPr/>
    </dgm:pt>
    <dgm:pt modelId="{6D111D20-39EB-4179-8CF3-53203D13F421}" type="pres">
      <dgm:prSet presAssocID="{91A3A41F-3F31-4047-BED0-C7F58EECA3EE}" presName="Name8" presStyleCnt="0"/>
      <dgm:spPr/>
    </dgm:pt>
    <dgm:pt modelId="{5C4A0D41-E574-4DF3-AB62-BE6EE6966F3F}" type="pres">
      <dgm:prSet presAssocID="{91A3A41F-3F31-4047-BED0-C7F58EECA3EE}" presName="level" presStyleLbl="node1" presStyleIdx="1" presStyleCnt="3">
        <dgm:presLayoutVars>
          <dgm:chMax val="1"/>
          <dgm:bulletEnabled val="1"/>
        </dgm:presLayoutVars>
      </dgm:prSet>
      <dgm:spPr/>
    </dgm:pt>
    <dgm:pt modelId="{BE1CA947-44AC-4A05-B507-3BF86E483B89}" type="pres">
      <dgm:prSet presAssocID="{91A3A41F-3F31-4047-BED0-C7F58EECA3EE}" presName="levelTx" presStyleLbl="revTx" presStyleIdx="0" presStyleCnt="0">
        <dgm:presLayoutVars>
          <dgm:chMax val="1"/>
          <dgm:bulletEnabled val="1"/>
        </dgm:presLayoutVars>
      </dgm:prSet>
      <dgm:spPr/>
    </dgm:pt>
    <dgm:pt modelId="{8C56AA67-B678-4AC1-9B8D-E50622C05771}" type="pres">
      <dgm:prSet presAssocID="{27046F9D-33C9-4192-A193-BB38179C0C9D}" presName="Name8" presStyleCnt="0"/>
      <dgm:spPr/>
    </dgm:pt>
    <dgm:pt modelId="{F3EF5686-D929-4C37-B961-F255CE1A427B}" type="pres">
      <dgm:prSet presAssocID="{27046F9D-33C9-4192-A193-BB38179C0C9D}" presName="level" presStyleLbl="node1" presStyleIdx="2" presStyleCnt="3" custScaleX="111798">
        <dgm:presLayoutVars>
          <dgm:chMax val="1"/>
          <dgm:bulletEnabled val="1"/>
        </dgm:presLayoutVars>
      </dgm:prSet>
      <dgm:spPr/>
    </dgm:pt>
    <dgm:pt modelId="{8C65DBE9-4A47-40A1-8BAF-9FBF026CD2FE}" type="pres">
      <dgm:prSet presAssocID="{27046F9D-33C9-4192-A193-BB38179C0C9D}" presName="levelTx" presStyleLbl="revTx" presStyleIdx="0" presStyleCnt="0">
        <dgm:presLayoutVars>
          <dgm:chMax val="1"/>
          <dgm:bulletEnabled val="1"/>
        </dgm:presLayoutVars>
      </dgm:prSet>
      <dgm:spPr/>
    </dgm:pt>
  </dgm:ptLst>
  <dgm:cxnLst>
    <dgm:cxn modelId="{FAF23806-A184-48B4-8067-DD7395458A8D}" srcId="{32F78906-DD8E-4941-B52B-377AEC6BCD8E}" destId="{ADA92038-3B9E-48C1-BCCA-989E3A620810}" srcOrd="0" destOrd="0" parTransId="{DC4E4961-A21A-4822-939D-C8402A5FF995}" sibTransId="{9691E658-91DC-4CA8-AE3C-F44DB96E164B}"/>
    <dgm:cxn modelId="{E09FA10C-3A12-406D-83C0-E5E873746560}" type="presOf" srcId="{27046F9D-33C9-4192-A193-BB38179C0C9D}" destId="{F3EF5686-D929-4C37-B961-F255CE1A427B}" srcOrd="0" destOrd="0" presId="urn:microsoft.com/office/officeart/2005/8/layout/pyramid3"/>
    <dgm:cxn modelId="{F5C72C1E-F678-4C63-9AF4-C81D67475E20}" type="presOf" srcId="{27046F9D-33C9-4192-A193-BB38179C0C9D}" destId="{8C65DBE9-4A47-40A1-8BAF-9FBF026CD2FE}" srcOrd="1" destOrd="0" presId="urn:microsoft.com/office/officeart/2005/8/layout/pyramid3"/>
    <dgm:cxn modelId="{A95C4D46-BF7E-43D3-BA66-7F1E77728BBE}" type="presOf" srcId="{ADA92038-3B9E-48C1-BCCA-989E3A620810}" destId="{3061E293-35DC-4809-99BD-8093A7FC6470}" srcOrd="1" destOrd="0" presId="urn:microsoft.com/office/officeart/2005/8/layout/pyramid3"/>
    <dgm:cxn modelId="{B1AE9554-398F-447B-BCF9-7D1FF7084436}" srcId="{32F78906-DD8E-4941-B52B-377AEC6BCD8E}" destId="{27046F9D-33C9-4192-A193-BB38179C0C9D}" srcOrd="2" destOrd="0" parTransId="{3A37FF00-40EF-4E72-9CBF-ABA38AF8A2E8}" sibTransId="{17498BF3-B054-44B7-B7E9-44FD59F5757A}"/>
    <dgm:cxn modelId="{499D8B89-77D6-4614-9904-7636155E6F10}" type="presOf" srcId="{ADA92038-3B9E-48C1-BCCA-989E3A620810}" destId="{A0D12D75-B95D-4F20-AF0F-6D3C9CD81644}" srcOrd="0" destOrd="0" presId="urn:microsoft.com/office/officeart/2005/8/layout/pyramid3"/>
    <dgm:cxn modelId="{AE4994B4-FEDD-4EA2-BDB5-46ECB64FC68C}" srcId="{32F78906-DD8E-4941-B52B-377AEC6BCD8E}" destId="{91A3A41F-3F31-4047-BED0-C7F58EECA3EE}" srcOrd="1" destOrd="0" parTransId="{D92AAD57-E239-4B2F-BEC9-F15A2FD78438}" sibTransId="{D41813DC-AA6C-470B-8986-43E45235CA28}"/>
    <dgm:cxn modelId="{CFBA76CF-EF94-46E1-9815-1327C0292710}" type="presOf" srcId="{32F78906-DD8E-4941-B52B-377AEC6BCD8E}" destId="{5B262AED-767D-438A-8530-151FD69E256C}" srcOrd="0" destOrd="0" presId="urn:microsoft.com/office/officeart/2005/8/layout/pyramid3"/>
    <dgm:cxn modelId="{6A3F6ED0-8FB8-4C9A-B685-0E1BD52B29ED}" type="presOf" srcId="{91A3A41F-3F31-4047-BED0-C7F58EECA3EE}" destId="{BE1CA947-44AC-4A05-B507-3BF86E483B89}" srcOrd="1" destOrd="0" presId="urn:microsoft.com/office/officeart/2005/8/layout/pyramid3"/>
    <dgm:cxn modelId="{72C458F8-2800-4501-B046-9D8956126C15}" type="presOf" srcId="{91A3A41F-3F31-4047-BED0-C7F58EECA3EE}" destId="{5C4A0D41-E574-4DF3-AB62-BE6EE6966F3F}" srcOrd="0" destOrd="0" presId="urn:microsoft.com/office/officeart/2005/8/layout/pyramid3"/>
    <dgm:cxn modelId="{DA5C7669-3BCD-41E4-8F09-2413E9BB50AB}" type="presParOf" srcId="{5B262AED-767D-438A-8530-151FD69E256C}" destId="{41E08CFF-AA93-462A-A602-5F62AD3F0FEA}" srcOrd="0" destOrd="0" presId="urn:microsoft.com/office/officeart/2005/8/layout/pyramid3"/>
    <dgm:cxn modelId="{328C8C42-E420-47F8-8F5A-E055620C8DB7}" type="presParOf" srcId="{41E08CFF-AA93-462A-A602-5F62AD3F0FEA}" destId="{A0D12D75-B95D-4F20-AF0F-6D3C9CD81644}" srcOrd="0" destOrd="0" presId="urn:microsoft.com/office/officeart/2005/8/layout/pyramid3"/>
    <dgm:cxn modelId="{50BB6B5D-1C8E-497B-8FEC-BCF8FE8BFF40}" type="presParOf" srcId="{41E08CFF-AA93-462A-A602-5F62AD3F0FEA}" destId="{3061E293-35DC-4809-99BD-8093A7FC6470}" srcOrd="1" destOrd="0" presId="urn:microsoft.com/office/officeart/2005/8/layout/pyramid3"/>
    <dgm:cxn modelId="{4EEEAF1B-24BE-4932-9AF1-1A01F273F9EB}" type="presParOf" srcId="{5B262AED-767D-438A-8530-151FD69E256C}" destId="{6D111D20-39EB-4179-8CF3-53203D13F421}" srcOrd="1" destOrd="0" presId="urn:microsoft.com/office/officeart/2005/8/layout/pyramid3"/>
    <dgm:cxn modelId="{3DE916E0-2344-4E8D-A225-CF2B0FE34296}" type="presParOf" srcId="{6D111D20-39EB-4179-8CF3-53203D13F421}" destId="{5C4A0D41-E574-4DF3-AB62-BE6EE6966F3F}" srcOrd="0" destOrd="0" presId="urn:microsoft.com/office/officeart/2005/8/layout/pyramid3"/>
    <dgm:cxn modelId="{3EE66E95-E30A-423F-803C-572AAC7B835D}" type="presParOf" srcId="{6D111D20-39EB-4179-8CF3-53203D13F421}" destId="{BE1CA947-44AC-4A05-B507-3BF86E483B89}" srcOrd="1" destOrd="0" presId="urn:microsoft.com/office/officeart/2005/8/layout/pyramid3"/>
    <dgm:cxn modelId="{33E41691-9DEA-43DF-B82B-A289F4385E52}" type="presParOf" srcId="{5B262AED-767D-438A-8530-151FD69E256C}" destId="{8C56AA67-B678-4AC1-9B8D-E50622C05771}" srcOrd="2" destOrd="0" presId="urn:microsoft.com/office/officeart/2005/8/layout/pyramid3"/>
    <dgm:cxn modelId="{01725F03-D83B-4613-9929-E8645AFE5864}" type="presParOf" srcId="{8C56AA67-B678-4AC1-9B8D-E50622C05771}" destId="{F3EF5686-D929-4C37-B961-F255CE1A427B}" srcOrd="0" destOrd="0" presId="urn:microsoft.com/office/officeart/2005/8/layout/pyramid3"/>
    <dgm:cxn modelId="{02BF9D4D-3CDD-45F5-801D-7FCD92032796}" type="presParOf" srcId="{8C56AA67-B678-4AC1-9B8D-E50622C05771}" destId="{8C65DBE9-4A47-40A1-8BAF-9FBF026CD2FE}"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6F23E-3B9D-477C-8FB5-0C85BD1A7484}">
      <dsp:nvSpPr>
        <dsp:cNvPr id="0" name=""/>
        <dsp:cNvSpPr/>
      </dsp:nvSpPr>
      <dsp:spPr>
        <a:xfrm>
          <a:off x="4516113" y="1483382"/>
          <a:ext cx="2407717" cy="464141"/>
        </a:xfrm>
        <a:custGeom>
          <a:avLst/>
          <a:gdLst/>
          <a:ahLst/>
          <a:cxnLst/>
          <a:rect l="0" t="0" r="0" b="0"/>
          <a:pathLst>
            <a:path>
              <a:moveTo>
                <a:pt x="0" y="0"/>
              </a:moveTo>
              <a:lnTo>
                <a:pt x="0" y="262553"/>
              </a:lnTo>
              <a:lnTo>
                <a:pt x="2407717" y="262553"/>
              </a:lnTo>
              <a:lnTo>
                <a:pt x="2407717" y="464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20D43E-AD53-4244-8E61-FE5C532297A4}">
      <dsp:nvSpPr>
        <dsp:cNvPr id="0" name=""/>
        <dsp:cNvSpPr/>
      </dsp:nvSpPr>
      <dsp:spPr>
        <a:xfrm>
          <a:off x="4384025" y="1483382"/>
          <a:ext cx="132087" cy="453965"/>
        </a:xfrm>
        <a:custGeom>
          <a:avLst/>
          <a:gdLst/>
          <a:ahLst/>
          <a:cxnLst/>
          <a:rect l="0" t="0" r="0" b="0"/>
          <a:pathLst>
            <a:path>
              <a:moveTo>
                <a:pt x="132087" y="0"/>
              </a:moveTo>
              <a:lnTo>
                <a:pt x="132087" y="252378"/>
              </a:lnTo>
              <a:lnTo>
                <a:pt x="0" y="252378"/>
              </a:lnTo>
              <a:lnTo>
                <a:pt x="0" y="4539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0FDA5C-F724-4D12-A6FA-F3A5AF70B2AE}">
      <dsp:nvSpPr>
        <dsp:cNvPr id="0" name=""/>
        <dsp:cNvSpPr/>
      </dsp:nvSpPr>
      <dsp:spPr>
        <a:xfrm>
          <a:off x="1777534" y="1483382"/>
          <a:ext cx="2738578" cy="443809"/>
        </a:xfrm>
        <a:custGeom>
          <a:avLst/>
          <a:gdLst/>
          <a:ahLst/>
          <a:cxnLst/>
          <a:rect l="0" t="0" r="0" b="0"/>
          <a:pathLst>
            <a:path>
              <a:moveTo>
                <a:pt x="2738578" y="0"/>
              </a:moveTo>
              <a:lnTo>
                <a:pt x="2738578" y="242222"/>
              </a:lnTo>
              <a:lnTo>
                <a:pt x="0" y="242222"/>
              </a:lnTo>
              <a:lnTo>
                <a:pt x="0" y="443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265F8-25AA-4061-82DC-ACFA1BCF4B8E}">
      <dsp:nvSpPr>
        <dsp:cNvPr id="0" name=""/>
        <dsp:cNvSpPr/>
      </dsp:nvSpPr>
      <dsp:spPr>
        <a:xfrm>
          <a:off x="2008967" y="690883"/>
          <a:ext cx="5014292" cy="792498"/>
        </a:xfrm>
        <a:prstGeom prst="rect">
          <a:avLst/>
        </a:prstGeom>
        <a:solidFill>
          <a:schemeClr val="accent2">
            <a:lumMod val="90000"/>
            <a:lum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Source Device-9996</a:t>
          </a:r>
        </a:p>
      </dsp:txBody>
      <dsp:txXfrm>
        <a:off x="2008967" y="690883"/>
        <a:ext cx="5014292" cy="792498"/>
      </dsp:txXfrm>
    </dsp:sp>
    <dsp:sp modelId="{F2977246-9741-4049-87B2-87D4A9D6B76A}">
      <dsp:nvSpPr>
        <dsp:cNvPr id="0" name=""/>
        <dsp:cNvSpPr/>
      </dsp:nvSpPr>
      <dsp:spPr>
        <a:xfrm>
          <a:off x="515768" y="1927192"/>
          <a:ext cx="2523532" cy="675462"/>
        </a:xfrm>
        <a:prstGeom prst="rect">
          <a:avLst/>
        </a:prstGeom>
        <a:solidFill>
          <a:schemeClr val="accent2">
            <a:lumMod val="90000"/>
            <a:lum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iPhone-2858</a:t>
          </a:r>
        </a:p>
      </dsp:txBody>
      <dsp:txXfrm>
        <a:off x="515768" y="1927192"/>
        <a:ext cx="2523532" cy="675462"/>
      </dsp:txXfrm>
    </dsp:sp>
    <dsp:sp modelId="{A0653E2D-86D1-4C84-B2D5-41305FB9275B}">
      <dsp:nvSpPr>
        <dsp:cNvPr id="0" name=""/>
        <dsp:cNvSpPr/>
      </dsp:nvSpPr>
      <dsp:spPr>
        <a:xfrm>
          <a:off x="3193774" y="1937348"/>
          <a:ext cx="2380501" cy="631430"/>
        </a:xfrm>
        <a:prstGeom prst="rect">
          <a:avLst/>
        </a:prstGeom>
        <a:solidFill>
          <a:schemeClr val="accent2">
            <a:lumMod val="90000"/>
            <a:lum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Anroid-2867</a:t>
          </a:r>
        </a:p>
      </dsp:txBody>
      <dsp:txXfrm>
        <a:off x="3193774" y="1937348"/>
        <a:ext cx="2380501" cy="631430"/>
      </dsp:txXfrm>
    </dsp:sp>
    <dsp:sp modelId="{4775EEB3-D7A4-4F5D-978D-B65FB05A8402}">
      <dsp:nvSpPr>
        <dsp:cNvPr id="0" name=""/>
        <dsp:cNvSpPr/>
      </dsp:nvSpPr>
      <dsp:spPr>
        <a:xfrm>
          <a:off x="5719660" y="1947523"/>
          <a:ext cx="2408339" cy="614487"/>
        </a:xfrm>
        <a:prstGeom prst="rect">
          <a:avLst/>
        </a:prstGeom>
        <a:solidFill>
          <a:schemeClr val="accent2">
            <a:lumMod val="90000"/>
            <a:lum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Clienite-3982</a:t>
          </a:r>
        </a:p>
      </dsp:txBody>
      <dsp:txXfrm>
        <a:off x="5719660" y="1947523"/>
        <a:ext cx="2408339" cy="614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12D75-B95D-4F20-AF0F-6D3C9CD81644}">
      <dsp:nvSpPr>
        <dsp:cNvPr id="0" name=""/>
        <dsp:cNvSpPr/>
      </dsp:nvSpPr>
      <dsp:spPr>
        <a:xfrm rot="10800000">
          <a:off x="0" y="0"/>
          <a:ext cx="10850880" cy="612986"/>
        </a:xfrm>
        <a:prstGeom prst="trapezoid">
          <a:avLst>
            <a:gd name="adj" fmla="val 295028"/>
          </a:avLst>
        </a:prstGeom>
        <a:solidFill>
          <a:srgbClr val="AAD3D6"/>
        </a:solidFill>
        <a:ln w="12700" cap="flat" cmpd="sng" algn="ctr">
          <a:solidFill>
            <a:schemeClr val="accent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ptos Display" panose="020B0004020202020204" pitchFamily="34" charset="0"/>
            </a:rPr>
            <a:t>Completed trip - 6585</a:t>
          </a:r>
          <a:endParaRPr lang="en-IN" sz="2000" kern="1200" dirty="0"/>
        </a:p>
      </dsp:txBody>
      <dsp:txXfrm rot="-10800000">
        <a:off x="1898903" y="0"/>
        <a:ext cx="7053072" cy="612986"/>
      </dsp:txXfrm>
    </dsp:sp>
    <dsp:sp modelId="{5C4A0D41-E574-4DF3-AB62-BE6EE6966F3F}">
      <dsp:nvSpPr>
        <dsp:cNvPr id="0" name=""/>
        <dsp:cNvSpPr/>
      </dsp:nvSpPr>
      <dsp:spPr>
        <a:xfrm rot="10800000">
          <a:off x="1808479" y="612986"/>
          <a:ext cx="7233920" cy="612986"/>
        </a:xfrm>
        <a:prstGeom prst="trapezoid">
          <a:avLst>
            <a:gd name="adj" fmla="val 295028"/>
          </a:avLst>
        </a:prstGeom>
        <a:solidFill>
          <a:srgbClr val="AAD3D6"/>
        </a:solidFill>
        <a:ln w="12700" cap="flat" cmpd="sng" algn="ctr">
          <a:solidFill>
            <a:schemeClr val="accent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ptos Display" panose="020B0004020202020204" pitchFamily="34" charset="0"/>
            </a:rPr>
            <a:t>Rider canceled - 2697 </a:t>
          </a:r>
          <a:endParaRPr lang="en-IN" sz="2000" kern="1200" dirty="0"/>
        </a:p>
      </dsp:txBody>
      <dsp:txXfrm rot="-10800000">
        <a:off x="3074415" y="612986"/>
        <a:ext cx="4702048" cy="612986"/>
      </dsp:txXfrm>
    </dsp:sp>
    <dsp:sp modelId="{F3EF5686-D929-4C37-B961-F255CE1A427B}">
      <dsp:nvSpPr>
        <dsp:cNvPr id="0" name=""/>
        <dsp:cNvSpPr/>
      </dsp:nvSpPr>
      <dsp:spPr>
        <a:xfrm rot="10800000">
          <a:off x="3403595" y="1225973"/>
          <a:ext cx="4043688" cy="612986"/>
        </a:xfrm>
        <a:prstGeom prst="trapezoid">
          <a:avLst>
            <a:gd name="adj" fmla="val 295028"/>
          </a:avLst>
        </a:prstGeom>
        <a:solidFill>
          <a:srgbClr val="AAD3D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ptos Display" panose="020B0004020202020204" pitchFamily="34" charset="0"/>
            </a:rPr>
            <a:t>Driver canceled -665</a:t>
          </a:r>
          <a:endParaRPr lang="en-IN" sz="1800" kern="1200" dirty="0"/>
        </a:p>
      </dsp:txBody>
      <dsp:txXfrm rot="-10800000">
        <a:off x="3403595" y="1225973"/>
        <a:ext cx="4043688" cy="6129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10/14/2023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10/14/2023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38199" y="5037721"/>
            <a:ext cx="9809481" cy="891250"/>
          </a:xfrm>
          <a:prstGeom prst="rect">
            <a:avLst/>
          </a:prstGeom>
        </p:spPr>
        <p:txBody>
          <a:bodyPr anchor="t">
            <a:normAutofit fontScale="90000"/>
          </a:bodyPr>
          <a:lstStyle/>
          <a:p>
            <a:r>
              <a:rPr lang="en-US" dirty="0"/>
              <a:t>UBER-HCV OPERATIONAL CASE STUDY</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838200" y="6125744"/>
            <a:ext cx="9575800" cy="338549"/>
          </a:xfrm>
          <a:prstGeom prst="rect">
            <a:avLst/>
          </a:prstGeom>
        </p:spPr>
        <p:txBody>
          <a:bodyPr>
            <a:normAutofit/>
          </a:bodyPr>
          <a:lstStyle/>
          <a:p>
            <a:r>
              <a:rPr lang="en-US" dirty="0"/>
              <a:t>By- Abhisek Dash</a:t>
            </a:r>
          </a:p>
        </p:txBody>
      </p:sp>
      <p:pic>
        <p:nvPicPr>
          <p:cNvPr id="1026" name="Picture 2" descr="2020 Ford Transit Passenger / Photo Credit: Ford">
            <a:extLst>
              <a:ext uri="{FF2B5EF4-FFF2-40B4-BE49-F238E27FC236}">
                <a16:creationId xmlns:a16="http://schemas.microsoft.com/office/drawing/2014/main" id="{BFD158DF-DE67-0A92-2B7B-8AE74A423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65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hidden="1">
            <a:extLst>
              <a:ext uri="{FF2B5EF4-FFF2-40B4-BE49-F238E27FC236}">
                <a16:creationId xmlns:a16="http://schemas.microsoft.com/office/drawing/2014/main" id="{4C6A162B-A7A0-49BC-B7CB-0A66DC41715E}"/>
              </a:ext>
            </a:extLst>
          </p:cNvPr>
          <p:cNvSpPr>
            <a:spLocks noGrp="1"/>
          </p:cNvSpPr>
          <p:nvPr>
            <p:ph type="title"/>
          </p:nvPr>
        </p:nvSpPr>
        <p:spPr/>
        <p:txBody>
          <a:bodyPr>
            <a:normAutofit/>
          </a:bodyPr>
          <a:lstStyle/>
          <a:p>
            <a:r>
              <a:rPr lang="en-US" sz="2000" dirty="0">
                <a:solidFill>
                  <a:schemeClr val="bg1">
                    <a:lumMod val="85000"/>
                  </a:schemeClr>
                </a:solidFill>
              </a:rPr>
              <a:t>Photo Collage</a:t>
            </a:r>
          </a:p>
        </p:txBody>
      </p:sp>
      <p:pic>
        <p:nvPicPr>
          <p:cNvPr id="3" name="Picture Placeholder 20">
            <a:extLst>
              <a:ext uri="{FF2B5EF4-FFF2-40B4-BE49-F238E27FC236}">
                <a16:creationId xmlns:a16="http://schemas.microsoft.com/office/drawing/2014/main" id="{B687237B-4459-0E8F-E643-867CB99FEC45}"/>
              </a:ext>
            </a:extLst>
          </p:cNvPr>
          <p:cNvPicPr>
            <a:picLocks noChangeAspect="1"/>
          </p:cNvPicPr>
          <p:nvPr/>
        </p:nvPicPr>
        <p:blipFill rotWithShape="1">
          <a:blip r:embed="rId2"/>
          <a:srcRect l="-6" r="-6"/>
          <a:stretch/>
        </p:blipFill>
        <p:spPr>
          <a:xfrm>
            <a:off x="0" y="0"/>
            <a:ext cx="4247304" cy="4389120"/>
          </a:xfrm>
          <a:prstGeom prst="rect">
            <a:avLst/>
          </a:prstGeom>
        </p:spPr>
      </p:pic>
      <p:pic>
        <p:nvPicPr>
          <p:cNvPr id="4" name="Picture 3">
            <a:extLst>
              <a:ext uri="{FF2B5EF4-FFF2-40B4-BE49-F238E27FC236}">
                <a16:creationId xmlns:a16="http://schemas.microsoft.com/office/drawing/2014/main" id="{20AE1152-B113-2BCB-A90E-859627CE1284}"/>
              </a:ext>
            </a:extLst>
          </p:cNvPr>
          <p:cNvPicPr>
            <a:picLocks noChangeAspect="1"/>
          </p:cNvPicPr>
          <p:nvPr/>
        </p:nvPicPr>
        <p:blipFill>
          <a:blip r:embed="rId3"/>
          <a:stretch>
            <a:fillRect/>
          </a:stretch>
        </p:blipFill>
        <p:spPr>
          <a:xfrm>
            <a:off x="0" y="4389120"/>
            <a:ext cx="4247304" cy="2397760"/>
          </a:xfrm>
          <a:prstGeom prst="rect">
            <a:avLst/>
          </a:prstGeom>
        </p:spPr>
      </p:pic>
      <p:pic>
        <p:nvPicPr>
          <p:cNvPr id="6" name="Picture 5">
            <a:extLst>
              <a:ext uri="{FF2B5EF4-FFF2-40B4-BE49-F238E27FC236}">
                <a16:creationId xmlns:a16="http://schemas.microsoft.com/office/drawing/2014/main" id="{3B9B0FC6-8618-AEF0-6D66-7CAD8656794E}"/>
              </a:ext>
            </a:extLst>
          </p:cNvPr>
          <p:cNvPicPr>
            <a:picLocks noChangeAspect="1"/>
          </p:cNvPicPr>
          <p:nvPr/>
        </p:nvPicPr>
        <p:blipFill>
          <a:blip r:embed="rId4"/>
          <a:stretch>
            <a:fillRect/>
          </a:stretch>
        </p:blipFill>
        <p:spPr>
          <a:xfrm>
            <a:off x="4429760" y="1005840"/>
            <a:ext cx="6786880" cy="5222240"/>
          </a:xfrm>
          <a:prstGeom prst="rect">
            <a:avLst/>
          </a:prstGeom>
        </p:spPr>
      </p:pic>
    </p:spTree>
    <p:extLst>
      <p:ext uri="{BB962C8B-B14F-4D97-AF65-F5344CB8AC3E}">
        <p14:creationId xmlns:p14="http://schemas.microsoft.com/office/powerpoint/2010/main" val="12500059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DF375-23B9-2CA8-B9A6-1F8E93D976A8}"/>
              </a:ext>
            </a:extLst>
          </p:cNvPr>
          <p:cNvSpPr>
            <a:spLocks noGrp="1"/>
          </p:cNvSpPr>
          <p:nvPr>
            <p:ph type="title"/>
          </p:nvPr>
        </p:nvSpPr>
        <p:spPr/>
        <p:txBody>
          <a:bodyPr/>
          <a:lstStyle/>
          <a:p>
            <a:r>
              <a:rPr lang="en-IN" dirty="0">
                <a:solidFill>
                  <a:schemeClr val="tx1">
                    <a:lumMod val="50000"/>
                  </a:schemeClr>
                </a:solidFill>
              </a:rPr>
              <a:t>THANK  YOU</a:t>
            </a:r>
          </a:p>
        </p:txBody>
      </p:sp>
    </p:spTree>
    <p:extLst>
      <p:ext uri="{BB962C8B-B14F-4D97-AF65-F5344CB8AC3E}">
        <p14:creationId xmlns:p14="http://schemas.microsoft.com/office/powerpoint/2010/main" val="41270801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Agenda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4155313" y="541022"/>
            <a:ext cx="4294206" cy="1310640"/>
          </a:xfrm>
        </p:spPr>
        <p:txBody>
          <a:bodyPr>
            <a:normAutofit/>
          </a:bodyPr>
          <a:lstStyle/>
          <a:p>
            <a:pPr marL="285750" indent="-285750">
              <a:buFont typeface="Wingdings" panose="05000000000000000000" pitchFamily="2" charset="2"/>
              <a:buChar char="v"/>
            </a:pPr>
            <a:r>
              <a:rPr lang="en-US" dirty="0"/>
              <a:t>Introduction of presenter</a:t>
            </a:r>
          </a:p>
          <a:p>
            <a:pPr marL="285750" indent="-285750">
              <a:buFont typeface="Arial" panose="020B0604020202020204" pitchFamily="34" charset="0"/>
              <a:buChar char="•"/>
            </a:pPr>
            <a:r>
              <a:rPr lang="en-US" dirty="0"/>
              <a:t>What I can bring to the team</a:t>
            </a:r>
          </a:p>
          <a:p>
            <a:endParaRPr lang="en-US" dirty="0"/>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1476593"/>
            <a:ext cx="4294206" cy="1942248"/>
          </a:xfrm>
        </p:spPr>
        <p:txBody>
          <a:bodyPr>
            <a:normAutofit/>
          </a:bodyPr>
          <a:lstStyle/>
          <a:p>
            <a:pPr marL="285750" indent="-285750">
              <a:buFont typeface="Wingdings" panose="05000000000000000000" pitchFamily="2" charset="2"/>
              <a:buChar char="v"/>
            </a:pPr>
            <a:r>
              <a:rPr lang="en-US" dirty="0"/>
              <a:t>Insights of analytics and Business acumen</a:t>
            </a:r>
          </a:p>
          <a:p>
            <a:endParaRPr lang="en-US" dirty="0"/>
          </a:p>
          <a:p>
            <a:pPr marL="285750" indent="-285750">
              <a:buFont typeface="Wingdings" panose="05000000000000000000" pitchFamily="2" charset="2"/>
              <a:buChar char="v"/>
            </a:pPr>
            <a:r>
              <a:rPr lang="en-US" dirty="0"/>
              <a:t>TpR between subscription and non-subscription riders.</a:t>
            </a:r>
          </a:p>
          <a:p>
            <a:r>
              <a:rPr lang="en-US" dirty="0"/>
              <a:t> </a:t>
            </a:r>
          </a:p>
          <a:p>
            <a:pPr marL="285750" indent="-285750">
              <a:buFont typeface="Arial" panose="020B0604020202020204" pitchFamily="34" charset="0"/>
              <a:buChar char="•"/>
            </a:pPr>
            <a:r>
              <a:rPr lang="en-US" dirty="0"/>
              <a:t>Initiatives recommend to grow overall average trips per rider (TpR) and to decrease cancellations of ride.</a:t>
            </a:r>
          </a:p>
          <a:p>
            <a:pPr marL="285750" indent="-285750">
              <a:buFont typeface="Arial" panose="020B0604020202020204" pitchFamily="34" charset="0"/>
              <a:buChar char="•"/>
            </a:pPr>
            <a:endParaRPr lang="en-US" dirty="0"/>
          </a:p>
        </p:txBody>
      </p:sp>
      <p:sp>
        <p:nvSpPr>
          <p:cNvPr id="11" name="Text Placeholder 10">
            <a:extLst>
              <a:ext uri="{FF2B5EF4-FFF2-40B4-BE49-F238E27FC236}">
                <a16:creationId xmlns:a16="http://schemas.microsoft.com/office/drawing/2014/main" id="{47B21F6A-5FD9-417C-9575-4DBC3185FD87}"/>
              </a:ext>
            </a:extLst>
          </p:cNvPr>
          <p:cNvSpPr>
            <a:spLocks noGrp="1"/>
          </p:cNvSpPr>
          <p:nvPr>
            <p:ph type="body" sz="quarter" idx="16"/>
          </p:nvPr>
        </p:nvSpPr>
        <p:spPr>
          <a:xfrm>
            <a:off x="4155313" y="3313930"/>
            <a:ext cx="4294206" cy="2987808"/>
          </a:xfrm>
        </p:spPr>
        <p:txBody>
          <a:bodyPr>
            <a:normAutofit/>
          </a:bodyPr>
          <a:lstStyle/>
          <a:p>
            <a:pPr marL="285750" indent="-285750">
              <a:buFont typeface="Wingdings" panose="05000000000000000000" pitchFamily="2" charset="2"/>
              <a:buChar char="v"/>
            </a:pPr>
            <a:r>
              <a:rPr lang="en-US" dirty="0"/>
              <a:t> The completion rate (% of trips that got completed) and the cancellation rates by rider and by driver.</a:t>
            </a:r>
          </a:p>
          <a:p>
            <a:pPr marL="285750" indent="-285750">
              <a:buFont typeface="Wingdings" panose="05000000000000000000" pitchFamily="2" charset="2"/>
              <a:buChar char="v"/>
            </a:pPr>
            <a:endParaRPr lang="en-US" dirty="0"/>
          </a:p>
          <a:p>
            <a:pPr marL="285750" indent="-285750">
              <a:buFont typeface="Arial" panose="020B0604020202020204" pitchFamily="34" charset="0"/>
              <a:buChar char="•"/>
            </a:pPr>
            <a:r>
              <a:rPr lang="en-US" dirty="0"/>
              <a:t>Distribution of fulfillment rate by hour of day and by day of week.</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Other insights like avg. trip distance by driver, payment terms , no. of vehicle’s capacity &amp; requests acc. distance</a:t>
            </a:r>
          </a:p>
          <a:p>
            <a:endParaRPr lang="en-US" dirty="0"/>
          </a:p>
          <a:p>
            <a:pPr marL="285750" indent="-285750">
              <a:buFont typeface="Wingdings" panose="05000000000000000000" pitchFamily="2" charset="2"/>
              <a:buChar char="v"/>
            </a:pPr>
            <a:r>
              <a:rPr lang="en-US" dirty="0"/>
              <a:t>Analyze: For this analysis all vehicles with less than 14 seats are excluded. </a:t>
            </a:r>
          </a:p>
        </p:txBody>
      </p:sp>
      <p:pic>
        <p:nvPicPr>
          <p:cNvPr id="12" name="Picture Placeholder 11" title="Decorative"/>
          <p:cNvPicPr>
            <a:picLocks noGrp="1" noChangeAspect="1"/>
          </p:cNvPicPr>
          <p:nvPr>
            <p:ph type="pic" sz="quarter" idx="12"/>
          </p:nvPr>
        </p:nvPicPr>
        <p:blipFill>
          <a:blip r:embed="rId2" cstate="email">
            <a:extLst>
              <a:ext uri="{28A0092B-C50C-407E-A947-70E740481C1C}">
                <a14:useLocalDpi xmlns:a14="http://schemas.microsoft.com/office/drawing/2010/main"/>
              </a:ext>
            </a:extLst>
          </a:blip>
          <a:srcRect/>
          <a:stretch>
            <a:fillRect/>
          </a:stretch>
        </p:blipFill>
        <p:spPr>
          <a:xfrm flipH="1">
            <a:off x="8634413" y="812800"/>
            <a:ext cx="3557587" cy="5232400"/>
          </a:xfrm>
        </p:spPr>
      </p:pic>
    </p:spTree>
    <p:extLst>
      <p:ext uri="{BB962C8B-B14F-4D97-AF65-F5344CB8AC3E}">
        <p14:creationId xmlns:p14="http://schemas.microsoft.com/office/powerpoint/2010/main" val="213011558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4094480"/>
            <a:ext cx="12192000" cy="2814319"/>
          </a:xfrm>
        </p:spPr>
        <p:txBody>
          <a:bodyPr/>
          <a:lstStyle/>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0" y="7680"/>
            <a:ext cx="12192000" cy="927040"/>
          </a:xfrm>
        </p:spPr>
        <p:txBody>
          <a:bodyPr/>
          <a:lstStyle/>
          <a:p>
            <a:r>
              <a:rPr lang="en-US" dirty="0"/>
              <a:t>	Abhisek Dash</a:t>
            </a:r>
          </a:p>
        </p:txBody>
      </p:sp>
      <p:sp>
        <p:nvSpPr>
          <p:cNvPr id="6" name="TextBox 5">
            <a:extLst>
              <a:ext uri="{FF2B5EF4-FFF2-40B4-BE49-F238E27FC236}">
                <a16:creationId xmlns:a16="http://schemas.microsoft.com/office/drawing/2014/main" id="{C36D3A73-69F6-1082-3824-1C9C123F4929}"/>
              </a:ext>
            </a:extLst>
          </p:cNvPr>
          <p:cNvSpPr txBox="1"/>
          <p:nvPr/>
        </p:nvSpPr>
        <p:spPr>
          <a:xfrm flipH="1">
            <a:off x="993137" y="934210"/>
            <a:ext cx="10721341"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over 4 years of experience in diverse industries, I bring a proven track record of driving impactful performance.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 background spans business, technology, and consumer services. I hold advanced qualifications in Business &amp; Data Analysis. In my previous roles, I spearheaded revenue growth of 25% through data-driven insights and leveraging strategic skills. </a:t>
            </a:r>
          </a:p>
          <a:p>
            <a:pPr marL="285750" indent="-285750" algn="just">
              <a:lnSpc>
                <a:spcPct val="150000"/>
              </a:lnSpc>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I streamlined processes, reducing operational costs by 15% while maintaining quality. My leadership contributed to a 30% improvement </a:t>
            </a:r>
            <a:r>
              <a:rPr lang="en-US" dirty="0">
                <a:solidFill>
                  <a:schemeClr val="bg1"/>
                </a:solidFill>
                <a:latin typeface="Times New Roman" panose="02020603050405020304" pitchFamily="18" charset="0"/>
                <a:cs typeface="Times New Roman" panose="02020603050405020304" pitchFamily="18" charset="0"/>
              </a:rPr>
              <a:t>in team efficiency.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F8B81C7-44DA-DD7E-4088-074D099FF7E0}"/>
              </a:ext>
            </a:extLst>
          </p:cNvPr>
          <p:cNvSpPr txBox="1"/>
          <p:nvPr/>
        </p:nvSpPr>
        <p:spPr>
          <a:xfrm>
            <a:off x="807719" y="4228879"/>
            <a:ext cx="10906759" cy="3970318"/>
          </a:xfrm>
          <a:prstGeom prst="rect">
            <a:avLst/>
          </a:prstGeom>
          <a:noFill/>
        </p:spPr>
        <p:txBody>
          <a:bodyPr wrap="square" rtlCol="0">
            <a:spAutoFit/>
          </a:bodyPr>
          <a:lstStyle/>
          <a:p>
            <a:endParaRPr lang="en-US" i="0" dirty="0">
              <a:solidFill>
                <a:schemeClr val="bg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i="0" dirty="0">
                <a:solidFill>
                  <a:schemeClr val="bg1"/>
                </a:solidFill>
                <a:effectLst/>
                <a:latin typeface="Times New Roman" panose="02020603050405020304" pitchFamily="18" charset="0"/>
                <a:cs typeface="Times New Roman" panose="02020603050405020304" pitchFamily="18" charset="0"/>
              </a:rPr>
              <a:t>What I can Bring to the Team:</a:t>
            </a:r>
          </a:p>
          <a:p>
            <a:pPr>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Efficiency: I can handle large volumes of information and data quickly and accurately.</a:t>
            </a:r>
          </a:p>
          <a:p>
            <a:pPr>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Versatility: I adapt to various tasks and industries, making me a valuable asset for the team's diverse needs.</a:t>
            </a:r>
          </a:p>
          <a:p>
            <a:pPr>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Productivity: I assist in problem solving, enhancing business’s development and providing data-driven insights.</a:t>
            </a:r>
          </a:p>
          <a:p>
            <a:pPr>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Scalability: I can support the team's growth and productivity by handling tasks which has been assigned.</a:t>
            </a: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IN" sz="1800" dirty="0">
              <a:solidFill>
                <a:schemeClr val="bg1"/>
              </a:solidFill>
            </a:endParaRPr>
          </a:p>
          <a:p>
            <a:endParaRPr lang="en-IN" dirty="0"/>
          </a:p>
        </p:txBody>
      </p:sp>
    </p:spTree>
    <p:extLst>
      <p:ext uri="{BB962C8B-B14F-4D97-AF65-F5344CB8AC3E}">
        <p14:creationId xmlns:p14="http://schemas.microsoft.com/office/powerpoint/2010/main" val="4299176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294640" y="1026160"/>
            <a:ext cx="3810000" cy="1959173"/>
          </a:xfrm>
        </p:spPr>
        <p:txBody>
          <a:bodyPr>
            <a:normAutofit fontScale="90000"/>
          </a:bodyPr>
          <a:lstStyle/>
          <a:p>
            <a:r>
              <a:rPr lang="en-US" dirty="0"/>
              <a:t> </a:t>
            </a:r>
            <a:r>
              <a:rPr lang="en-US" sz="4000" dirty="0"/>
              <a:t>Analytics and business acumen</a:t>
            </a:r>
            <a:br>
              <a:rPr lang="en-US" sz="4000" dirty="0"/>
            </a:br>
            <a:br>
              <a:rPr lang="en-US" sz="4000" dirty="0"/>
            </a:br>
            <a:r>
              <a:rPr lang="en-US" sz="2000" dirty="0"/>
              <a:t>Tools used- Excel, Tableau &amp; SQL</a:t>
            </a:r>
            <a:endParaRPr lang="en-US" dirty="0"/>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4808059" y="416525"/>
            <a:ext cx="7223760" cy="2905795"/>
          </a:xfrm>
        </p:spPr>
        <p:txBody>
          <a:bodyPr>
            <a:normAutofit/>
          </a:bodyPr>
          <a:lstStyle/>
          <a:p>
            <a:pPr marL="285750" indent="-285750" algn="just">
              <a:buFont typeface="Wingdings" panose="05000000000000000000" pitchFamily="2" charset="2"/>
              <a:buChar char="v"/>
            </a:pPr>
            <a:r>
              <a:rPr lang="en-US" sz="1800" b="0" i="0" dirty="0">
                <a:solidFill>
                  <a:srgbClr val="374151"/>
                </a:solidFill>
                <a:effectLst/>
                <a:latin typeface="Times New Roman" panose="02020603050405020304" pitchFamily="18" charset="0"/>
                <a:cs typeface="Times New Roman" panose="02020603050405020304" pitchFamily="18" charset="0"/>
              </a:rPr>
              <a:t>To conduct an in-depth analysis of the past performance of Heavy Commercial Vehicles (HCV) using the provided data, have gathered various insights and identify potential challenges and opportunities. Here are some possible analyses and recommendations based on the dataset:</a:t>
            </a:r>
          </a:p>
          <a:p>
            <a:pPr marL="457200" indent="-457200">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Efficiency Improvements</a:t>
            </a:r>
            <a:endParaRPr lang="en-US" sz="1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Trip Completion and Cancellation Rates</a:t>
            </a:r>
            <a:endParaRPr lang="en-IN" sz="1800" b="1" i="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Mode of payment Analysis</a:t>
            </a:r>
          </a:p>
          <a:p>
            <a:pPr marL="457200" indent="-457200">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Driver Performance Metrics</a:t>
            </a:r>
          </a:p>
          <a:p>
            <a:pPr marL="457200" indent="-457200">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Strategic solutions</a:t>
            </a:r>
          </a:p>
          <a:p>
            <a:pPr marL="342900" indent="-342900">
              <a:buFont typeface="Arial" panose="020B0604020202020204" pitchFamily="34" charset="0"/>
              <a:buChar char="•"/>
            </a:pPr>
            <a:endParaRPr lang="en-US" sz="1800" dirty="0"/>
          </a:p>
        </p:txBody>
      </p:sp>
      <p:sp>
        <p:nvSpPr>
          <p:cNvPr id="9" name="Text Placeholder 8"/>
          <p:cNvSpPr>
            <a:spLocks noGrp="1"/>
          </p:cNvSpPr>
          <p:nvPr>
            <p:ph type="body" sz="quarter" idx="16"/>
          </p:nvPr>
        </p:nvSpPr>
        <p:spPr>
          <a:xfrm>
            <a:off x="91440" y="3616960"/>
            <a:ext cx="8432800" cy="3241039"/>
          </a:xfrm>
        </p:spPr>
        <p:txBody>
          <a:bodyPr>
            <a:normAutofit/>
          </a:bodyPr>
          <a:lstStyle/>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Some Insight about the dataset which is extracted for easy understanding of it-</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no. of Vehicles: 8368</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requested trip: 9996</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Time frame of data is February 2021</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Average trip distance: 13 miles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Average pickup walk distance : 410 m</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graphicFrame>
        <p:nvGraphicFramePr>
          <p:cNvPr id="6" name="Diagram 5">
            <a:extLst>
              <a:ext uri="{FF2B5EF4-FFF2-40B4-BE49-F238E27FC236}">
                <a16:creationId xmlns:a16="http://schemas.microsoft.com/office/drawing/2014/main" id="{47E4FDE8-DB03-77F3-42E2-9CE3C202A25C}"/>
              </a:ext>
            </a:extLst>
          </p:cNvPr>
          <p:cNvGraphicFramePr/>
          <p:nvPr>
            <p:extLst>
              <p:ext uri="{D42A27DB-BD31-4B8C-83A1-F6EECF244321}">
                <p14:modId xmlns:p14="http://schemas.microsoft.com/office/powerpoint/2010/main" val="2932242676"/>
              </p:ext>
            </p:extLst>
          </p:nvPr>
        </p:nvGraphicFramePr>
        <p:xfrm>
          <a:off x="3903819" y="3535681"/>
          <a:ext cx="8128000" cy="3435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958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76BCA3B-80F7-9A52-D4BE-12998881D78D}"/>
              </a:ext>
            </a:extLst>
          </p:cNvPr>
          <p:cNvSpPr>
            <a:spLocks noGrp="1"/>
          </p:cNvSpPr>
          <p:nvPr>
            <p:ph type="body" sz="quarter" idx="14"/>
          </p:nvPr>
        </p:nvSpPr>
        <p:spPr>
          <a:xfrm>
            <a:off x="0" y="270363"/>
            <a:ext cx="12192000" cy="1022409"/>
          </a:xfrm>
        </p:spPr>
        <p:txBody>
          <a:bodyPr>
            <a:normAutofit fontScale="92500" lnSpcReduction="20000"/>
          </a:bodyPr>
          <a:lstStyle/>
          <a:p>
            <a:endParaRPr lang="en-US" sz="3200" dirty="0"/>
          </a:p>
          <a:p>
            <a:r>
              <a:rPr lang="en-US" sz="3200" dirty="0"/>
              <a:t>Average TpR between subscription and non-subscription riders</a:t>
            </a:r>
          </a:p>
          <a:p>
            <a:endParaRPr lang="en-IN" dirty="0"/>
          </a:p>
        </p:txBody>
      </p:sp>
      <p:pic>
        <p:nvPicPr>
          <p:cNvPr id="8" name="Picture Placeholder 14">
            <a:extLst>
              <a:ext uri="{FF2B5EF4-FFF2-40B4-BE49-F238E27FC236}">
                <a16:creationId xmlns:a16="http://schemas.microsoft.com/office/drawing/2014/main" id="{07FCAE3D-3C12-316B-F89D-9D24C9BE7EF7}"/>
              </a:ext>
            </a:extLst>
          </p:cNvPr>
          <p:cNvPicPr>
            <a:picLocks noChangeAspect="1"/>
          </p:cNvPicPr>
          <p:nvPr/>
        </p:nvPicPr>
        <p:blipFill rotWithShape="1">
          <a:blip r:embed="rId2"/>
          <a:srcRect l="-1182" r="-1182"/>
          <a:stretch/>
        </p:blipFill>
        <p:spPr>
          <a:xfrm>
            <a:off x="-113429" y="1676400"/>
            <a:ext cx="12418857" cy="4929441"/>
          </a:xfrm>
          <a:prstGeom prst="rect">
            <a:avLst/>
          </a:prstGeom>
        </p:spPr>
      </p:pic>
      <p:sp>
        <p:nvSpPr>
          <p:cNvPr id="12" name="Rectangle 11">
            <a:extLst>
              <a:ext uri="{FF2B5EF4-FFF2-40B4-BE49-F238E27FC236}">
                <a16:creationId xmlns:a16="http://schemas.microsoft.com/office/drawing/2014/main" id="{1D36BDEF-DD6A-0080-EABD-5AA5D4C6A4EA}"/>
              </a:ext>
            </a:extLst>
          </p:cNvPr>
          <p:cNvSpPr/>
          <p:nvPr/>
        </p:nvSpPr>
        <p:spPr>
          <a:xfrm>
            <a:off x="8188960" y="1452880"/>
            <a:ext cx="609600" cy="2235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1621AAA-1668-B8B9-9DE0-CA6E5B040E0A}"/>
              </a:ext>
            </a:extLst>
          </p:cNvPr>
          <p:cNvSpPr/>
          <p:nvPr/>
        </p:nvSpPr>
        <p:spPr>
          <a:xfrm>
            <a:off x="4074160" y="1452880"/>
            <a:ext cx="609600" cy="22352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06369E6-4912-117D-6445-605F6AF29EF7}"/>
              </a:ext>
            </a:extLst>
          </p:cNvPr>
          <p:cNvSpPr txBox="1"/>
          <p:nvPr/>
        </p:nvSpPr>
        <p:spPr>
          <a:xfrm>
            <a:off x="4886960" y="1432078"/>
            <a:ext cx="2407920" cy="369332"/>
          </a:xfrm>
          <a:prstGeom prst="rect">
            <a:avLst/>
          </a:prstGeom>
          <a:noFill/>
        </p:spPr>
        <p:txBody>
          <a:bodyPr wrap="square" rtlCol="0">
            <a:spAutoFit/>
          </a:bodyPr>
          <a:lstStyle/>
          <a:p>
            <a:r>
              <a:rPr lang="en-IN" dirty="0"/>
              <a:t>Non Subscriber</a:t>
            </a:r>
          </a:p>
        </p:txBody>
      </p:sp>
      <p:sp>
        <p:nvSpPr>
          <p:cNvPr id="15" name="TextBox 14">
            <a:extLst>
              <a:ext uri="{FF2B5EF4-FFF2-40B4-BE49-F238E27FC236}">
                <a16:creationId xmlns:a16="http://schemas.microsoft.com/office/drawing/2014/main" id="{CF9DE79D-7947-9B2A-DDEA-7A6303B59E8E}"/>
              </a:ext>
            </a:extLst>
          </p:cNvPr>
          <p:cNvSpPr txBox="1"/>
          <p:nvPr/>
        </p:nvSpPr>
        <p:spPr>
          <a:xfrm>
            <a:off x="9064571" y="1432078"/>
            <a:ext cx="1918389" cy="369332"/>
          </a:xfrm>
          <a:prstGeom prst="rect">
            <a:avLst/>
          </a:prstGeom>
          <a:noFill/>
        </p:spPr>
        <p:txBody>
          <a:bodyPr wrap="square" rtlCol="0">
            <a:spAutoFit/>
          </a:bodyPr>
          <a:lstStyle/>
          <a:p>
            <a:r>
              <a:rPr lang="en-IN" dirty="0"/>
              <a:t>Subscriber</a:t>
            </a:r>
          </a:p>
        </p:txBody>
      </p:sp>
    </p:spTree>
    <p:extLst>
      <p:ext uri="{BB962C8B-B14F-4D97-AF65-F5344CB8AC3E}">
        <p14:creationId xmlns:p14="http://schemas.microsoft.com/office/powerpoint/2010/main" val="14159243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4E4AAC8-C664-8577-D75A-D585A5D4EFED}"/>
              </a:ext>
            </a:extLst>
          </p:cNvPr>
          <p:cNvPicPr>
            <a:picLocks noGrp="1" noChangeAspect="1"/>
          </p:cNvPicPr>
          <p:nvPr>
            <p:ph type="pic" sz="quarter" idx="4294967295"/>
          </p:nvPr>
        </p:nvPicPr>
        <p:blipFill rotWithShape="1">
          <a:blip r:embed="rId2"/>
          <a:srcRect t="1678" b="1678"/>
          <a:stretch/>
        </p:blipFill>
        <p:spPr>
          <a:xfrm>
            <a:off x="77712" y="375636"/>
            <a:ext cx="3256537" cy="3335139"/>
          </a:xfrm>
        </p:spPr>
      </p:pic>
      <p:sp>
        <p:nvSpPr>
          <p:cNvPr id="6" name="TextBox 5">
            <a:extLst>
              <a:ext uri="{FF2B5EF4-FFF2-40B4-BE49-F238E27FC236}">
                <a16:creationId xmlns:a16="http://schemas.microsoft.com/office/drawing/2014/main" id="{015742A9-13BC-A76F-23D6-7A6291801765}"/>
              </a:ext>
            </a:extLst>
          </p:cNvPr>
          <p:cNvSpPr txBox="1"/>
          <p:nvPr/>
        </p:nvSpPr>
        <p:spPr>
          <a:xfrm>
            <a:off x="1182613" y="1908294"/>
            <a:ext cx="660399" cy="369332"/>
          </a:xfrm>
          <a:prstGeom prst="rect">
            <a:avLst/>
          </a:prstGeom>
          <a:noFill/>
        </p:spPr>
        <p:txBody>
          <a:bodyPr wrap="square" rtlCol="0">
            <a:spAutoFit/>
          </a:bodyPr>
          <a:lstStyle/>
          <a:p>
            <a:r>
              <a:rPr lang="en-IN" dirty="0">
                <a:solidFill>
                  <a:schemeClr val="bg1"/>
                </a:solidFill>
              </a:rPr>
              <a:t>True</a:t>
            </a:r>
          </a:p>
        </p:txBody>
      </p:sp>
      <p:sp>
        <p:nvSpPr>
          <p:cNvPr id="7" name="TextBox 6">
            <a:extLst>
              <a:ext uri="{FF2B5EF4-FFF2-40B4-BE49-F238E27FC236}">
                <a16:creationId xmlns:a16="http://schemas.microsoft.com/office/drawing/2014/main" id="{E3D0E6C7-4F47-7565-D732-157D5790F9D5}"/>
              </a:ext>
            </a:extLst>
          </p:cNvPr>
          <p:cNvSpPr txBox="1"/>
          <p:nvPr/>
        </p:nvSpPr>
        <p:spPr>
          <a:xfrm>
            <a:off x="2033892" y="2222656"/>
            <a:ext cx="757985" cy="369332"/>
          </a:xfrm>
          <a:prstGeom prst="rect">
            <a:avLst/>
          </a:prstGeom>
          <a:noFill/>
        </p:spPr>
        <p:txBody>
          <a:bodyPr wrap="square" rtlCol="0">
            <a:spAutoFit/>
          </a:bodyPr>
          <a:lstStyle/>
          <a:p>
            <a:r>
              <a:rPr lang="en-IN" dirty="0"/>
              <a:t>False</a:t>
            </a:r>
          </a:p>
        </p:txBody>
      </p:sp>
      <p:sp>
        <p:nvSpPr>
          <p:cNvPr id="10" name="Title 7">
            <a:extLst>
              <a:ext uri="{FF2B5EF4-FFF2-40B4-BE49-F238E27FC236}">
                <a16:creationId xmlns:a16="http://schemas.microsoft.com/office/drawing/2014/main" id="{269B3AA1-A4BA-5E68-13BF-6E97137612E5}"/>
              </a:ext>
            </a:extLst>
          </p:cNvPr>
          <p:cNvSpPr txBox="1">
            <a:spLocks/>
          </p:cNvSpPr>
          <p:nvPr/>
        </p:nvSpPr>
        <p:spPr>
          <a:xfrm>
            <a:off x="3708401" y="3710775"/>
            <a:ext cx="4551679" cy="1026160"/>
          </a:xfrm>
          <a:prstGeom prst="rect">
            <a:avLst/>
          </a:prstGeom>
        </p:spPr>
        <p:txBody>
          <a:bodyPr vert="horz" lIns="0" tIns="45720" rIns="91440" bIns="45720" rtlCol="0" anchor="t">
            <a:noAutofit/>
          </a:bodyPr>
          <a:lstStyle>
            <a:lvl1pPr algn="l" defTabSz="914400" rtl="0" eaLnBrk="1" latinLnBrk="0" hangingPunct="1">
              <a:lnSpc>
                <a:spcPct val="90000"/>
              </a:lnSpc>
              <a:spcBef>
                <a:spcPct val="0"/>
              </a:spcBef>
              <a:buNone/>
              <a:defRPr sz="4000" b="1" i="0" kern="1200" spc="-150">
                <a:solidFill>
                  <a:schemeClr val="bg1"/>
                </a:solidFill>
                <a:latin typeface="+mj-lt"/>
                <a:ea typeface="+mj-ea"/>
                <a:cs typeface="Gill Sans" panose="020B0502020104020203" pitchFamily="34" charset="-79"/>
              </a:defRPr>
            </a:lvl1pPr>
          </a:lstStyle>
          <a:p>
            <a:br>
              <a:rPr lang="en-US" sz="4400" dirty="0"/>
            </a:br>
            <a:br>
              <a:rPr lang="en-US" dirty="0"/>
            </a:br>
            <a:r>
              <a:rPr lang="en-US" dirty="0"/>
              <a:t> </a:t>
            </a:r>
          </a:p>
        </p:txBody>
      </p:sp>
      <p:sp>
        <p:nvSpPr>
          <p:cNvPr id="30" name="TextBox 29">
            <a:extLst>
              <a:ext uri="{FF2B5EF4-FFF2-40B4-BE49-F238E27FC236}">
                <a16:creationId xmlns:a16="http://schemas.microsoft.com/office/drawing/2014/main" id="{87E5C588-3D4B-6879-96E3-DA91CCB1E9DA}"/>
              </a:ext>
            </a:extLst>
          </p:cNvPr>
          <p:cNvSpPr txBox="1"/>
          <p:nvPr/>
        </p:nvSpPr>
        <p:spPr>
          <a:xfrm>
            <a:off x="4439150" y="1036320"/>
            <a:ext cx="6949440" cy="667875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chemeClr val="bg1"/>
                </a:solidFill>
              </a:rPr>
              <a:t>Initiatives recommend to grow overall average trips per rider (TpR) and to decrease cancellations of ride -</a:t>
            </a:r>
          </a:p>
          <a:p>
            <a:pPr marL="285750" indent="-285750">
              <a:buFont typeface="Arial" panose="020B0604020202020204" pitchFamily="34" charset="0"/>
              <a:buChar char="•"/>
            </a:pPr>
            <a:r>
              <a:rPr lang="en-IN" sz="1800" b="1" i="0" u="sng" dirty="0">
                <a:solidFill>
                  <a:schemeClr val="bg1"/>
                </a:solidFill>
                <a:effectLst/>
                <a:latin typeface="Aptos Display" panose="020B0004020202020204" pitchFamily="34" charset="0"/>
              </a:rPr>
              <a:t>Loyalty and Rewards Programs</a:t>
            </a:r>
          </a:p>
          <a:p>
            <a:r>
              <a:rPr lang="en-IN" sz="1600" dirty="0">
                <a:solidFill>
                  <a:schemeClr val="bg1"/>
                </a:solidFill>
                <a:latin typeface="Aptos Display" panose="020B0004020202020204" pitchFamily="34" charset="0"/>
              </a:rPr>
              <a:t>Rewarding</a:t>
            </a:r>
            <a:r>
              <a:rPr lang="en-US" sz="1600" i="0" dirty="0">
                <a:solidFill>
                  <a:schemeClr val="bg1"/>
                </a:solidFill>
                <a:effectLst/>
                <a:latin typeface="Söhne"/>
              </a:rPr>
              <a:t> frequent riders with discounts, free rides, or other incentives. Encourage riders to use the platform consistently to earn rewards.</a:t>
            </a:r>
            <a:endParaRPr lang="en-IN" sz="1600" b="1" i="0" dirty="0">
              <a:solidFill>
                <a:schemeClr val="bg1"/>
              </a:solidFill>
              <a:effectLst/>
              <a:latin typeface="Aptos Display" panose="020B0004020202020204" pitchFamily="34" charset="0"/>
            </a:endParaRPr>
          </a:p>
          <a:p>
            <a:pPr marL="285750" indent="-285750">
              <a:buFont typeface="Arial" panose="020B0604020202020204" pitchFamily="34" charset="0"/>
              <a:buChar char="•"/>
            </a:pPr>
            <a:r>
              <a:rPr lang="en-IN" sz="1800" b="1" i="0" u="sng" dirty="0">
                <a:solidFill>
                  <a:schemeClr val="bg1"/>
                </a:solidFill>
                <a:effectLst/>
                <a:latin typeface="Aptos Display" panose="020B0004020202020204" pitchFamily="34" charset="0"/>
              </a:rPr>
              <a:t>Subscription Services</a:t>
            </a:r>
          </a:p>
          <a:p>
            <a:r>
              <a:rPr lang="en-US" sz="1600" dirty="0">
                <a:solidFill>
                  <a:schemeClr val="bg1"/>
                </a:solidFill>
                <a:latin typeface="Söhne"/>
              </a:rPr>
              <a:t>For</a:t>
            </a:r>
            <a:r>
              <a:rPr lang="en-US" sz="1600" b="0" i="0" dirty="0">
                <a:solidFill>
                  <a:schemeClr val="bg1"/>
                </a:solidFill>
                <a:effectLst/>
                <a:latin typeface="Söhne"/>
              </a:rPr>
              <a:t> subscription plan riders, allowing them to pay a monthly fee for a set number of rides.</a:t>
            </a:r>
            <a:endParaRPr lang="en-IN" sz="1600" b="1" i="0" dirty="0">
              <a:solidFill>
                <a:schemeClr val="bg1"/>
              </a:solidFill>
              <a:effectLst/>
              <a:latin typeface="Aptos Display" panose="020B0004020202020204" pitchFamily="34" charset="0"/>
            </a:endParaRPr>
          </a:p>
          <a:p>
            <a:pPr marL="285750" indent="-285750">
              <a:buFont typeface="Arial" panose="020B0604020202020204" pitchFamily="34" charset="0"/>
              <a:buChar char="•"/>
            </a:pPr>
            <a:r>
              <a:rPr lang="en-IN" sz="1800" b="1" i="0" u="sng" dirty="0">
                <a:solidFill>
                  <a:schemeClr val="bg1"/>
                </a:solidFill>
                <a:effectLst/>
                <a:latin typeface="Aptos Display" panose="020B0004020202020204" pitchFamily="34" charset="0"/>
              </a:rPr>
              <a:t>Carpool and Shared Rides</a:t>
            </a:r>
            <a:r>
              <a:rPr lang="en-IN" sz="1800" b="1" u="sng" dirty="0">
                <a:solidFill>
                  <a:schemeClr val="bg1"/>
                </a:solidFill>
                <a:latin typeface="Aptos Display" panose="020B0004020202020204" pitchFamily="34" charset="0"/>
              </a:rPr>
              <a:t> for commuters</a:t>
            </a:r>
          </a:p>
          <a:p>
            <a:r>
              <a:rPr lang="en-US" sz="1600" b="0" i="0" dirty="0">
                <a:solidFill>
                  <a:schemeClr val="bg1"/>
                </a:solidFill>
                <a:effectLst/>
                <a:latin typeface="Söhne"/>
              </a:rPr>
              <a:t>Encourage the use of shared rides and carpooling to reduce costs and</a:t>
            </a:r>
            <a:r>
              <a:rPr lang="en-IN" sz="1600" b="1" i="0" dirty="0">
                <a:solidFill>
                  <a:schemeClr val="bg1"/>
                </a:solidFill>
                <a:effectLst/>
                <a:latin typeface="Aptos Display" panose="020B0004020202020204" pitchFamily="34" charset="0"/>
              </a:rPr>
              <a:t> </a:t>
            </a:r>
            <a:r>
              <a:rPr lang="en-US" sz="1600" b="0" i="0" dirty="0">
                <a:solidFill>
                  <a:schemeClr val="bg1"/>
                </a:solidFill>
                <a:effectLst/>
                <a:latin typeface="Söhne"/>
              </a:rPr>
              <a:t>option for getting to and from work.</a:t>
            </a:r>
            <a:endParaRPr lang="en-IN" sz="1600" b="1" dirty="0">
              <a:solidFill>
                <a:schemeClr val="bg1"/>
              </a:solidFill>
              <a:latin typeface="Aptos Display" panose="020B0004020202020204" pitchFamily="34" charset="0"/>
            </a:endParaRPr>
          </a:p>
          <a:p>
            <a:pPr marL="285750" indent="-285750">
              <a:buFont typeface="Arial" panose="020B0604020202020204" pitchFamily="34" charset="0"/>
              <a:buChar char="•"/>
            </a:pPr>
            <a:r>
              <a:rPr lang="en-IN" sz="1800" b="1" i="0" u="sng" dirty="0">
                <a:solidFill>
                  <a:schemeClr val="bg1"/>
                </a:solidFill>
                <a:effectLst/>
                <a:latin typeface="Aptos Display" panose="020B0004020202020204" pitchFamily="34" charset="0"/>
              </a:rPr>
              <a:t>Corporate Partnerships</a:t>
            </a:r>
          </a:p>
          <a:p>
            <a:r>
              <a:rPr lang="en-US" sz="1600" b="0" i="0" dirty="0">
                <a:solidFill>
                  <a:schemeClr val="bg1"/>
                </a:solidFill>
                <a:effectLst/>
                <a:latin typeface="Söhne"/>
              </a:rPr>
              <a:t>Establish partnerships with businesses to provide corporate ride programs, makes easier for employees to use Uber for work-related trips.</a:t>
            </a:r>
            <a:endParaRPr lang="en-IN" sz="1600" b="1" i="0" dirty="0">
              <a:solidFill>
                <a:schemeClr val="bg1"/>
              </a:solidFill>
              <a:effectLst/>
              <a:latin typeface="Aptos Display" panose="020B0004020202020204" pitchFamily="34" charset="0"/>
            </a:endParaRPr>
          </a:p>
          <a:p>
            <a:pPr marL="285750" indent="-285750">
              <a:buFont typeface="Arial" panose="020B0604020202020204" pitchFamily="34" charset="0"/>
              <a:buChar char="•"/>
            </a:pPr>
            <a:r>
              <a:rPr lang="en-IN" sz="1800" b="1" i="0" u="sng" dirty="0">
                <a:solidFill>
                  <a:schemeClr val="bg1"/>
                </a:solidFill>
                <a:effectLst/>
                <a:latin typeface="Aptos Display" panose="020B0004020202020204" pitchFamily="34" charset="0"/>
              </a:rPr>
              <a:t>Environmental Initiatives </a:t>
            </a:r>
            <a:endParaRPr lang="en-IN" b="1" u="sng" dirty="0">
              <a:solidFill>
                <a:schemeClr val="bg1"/>
              </a:solidFill>
              <a:latin typeface="Aptos Display" panose="020B0004020202020204" pitchFamily="34" charset="0"/>
            </a:endParaRPr>
          </a:p>
          <a:p>
            <a:r>
              <a:rPr lang="en-US" sz="1600" b="0" i="0" dirty="0">
                <a:solidFill>
                  <a:schemeClr val="bg1"/>
                </a:solidFill>
                <a:effectLst/>
                <a:latin typeface="Söhne"/>
              </a:rPr>
              <a:t>Promote environmentally friendly travel options, such as electric vehicles.</a:t>
            </a:r>
            <a:endParaRPr lang="en-IN" sz="1600" b="1" i="0" dirty="0">
              <a:solidFill>
                <a:schemeClr val="bg1"/>
              </a:solidFill>
              <a:effectLst/>
              <a:latin typeface="Aptos Display" panose="020B0004020202020204" pitchFamily="34" charset="0"/>
            </a:endParaRPr>
          </a:p>
          <a:p>
            <a:pPr marL="285750" indent="-285750">
              <a:buFont typeface="Arial" panose="020B0604020202020204" pitchFamily="34" charset="0"/>
              <a:buChar char="•"/>
            </a:pPr>
            <a:r>
              <a:rPr lang="en-IN" sz="1800" b="1" i="0" u="sng" dirty="0">
                <a:solidFill>
                  <a:schemeClr val="bg1"/>
                </a:solidFill>
                <a:effectLst/>
                <a:latin typeface="Aptos Display" panose="020B0004020202020204" pitchFamily="34" charset="0"/>
              </a:rPr>
              <a:t>Quality Assurance</a:t>
            </a:r>
          </a:p>
          <a:p>
            <a:r>
              <a:rPr lang="en-US" sz="1600" b="0" i="0" dirty="0">
                <a:solidFill>
                  <a:schemeClr val="bg1"/>
                </a:solidFill>
                <a:effectLst/>
                <a:latin typeface="Söhne"/>
              </a:rPr>
              <a:t>Ensure the quality of rides by monitoring driver behavior and addressing issues promptly. High-quality service encourages riders to return.</a:t>
            </a:r>
            <a:br>
              <a:rPr lang="en-US" sz="1600" dirty="0">
                <a:solidFill>
                  <a:schemeClr val="bg1"/>
                </a:solidFill>
              </a:rPr>
            </a:br>
            <a:br>
              <a:rPr lang="en-US" sz="1800" dirty="0">
                <a:solidFill>
                  <a:schemeClr val="bg1"/>
                </a:solidFill>
                <a:latin typeface="Aptos Display" panose="020B0004020202020204" pitchFamily="34" charset="0"/>
              </a:rPr>
            </a:br>
            <a:br>
              <a:rPr lang="en-IN" sz="1800" b="1" i="0" dirty="0">
                <a:solidFill>
                  <a:schemeClr val="bg1"/>
                </a:solidFill>
                <a:effectLst/>
                <a:latin typeface="Aptos Display" panose="020B0004020202020204" pitchFamily="34" charset="0"/>
              </a:rPr>
            </a:br>
            <a:br>
              <a:rPr lang="en-IN" sz="1800" b="1" dirty="0">
                <a:solidFill>
                  <a:schemeClr val="bg1"/>
                </a:solidFill>
                <a:latin typeface="Aptos Display" panose="020B0004020202020204" pitchFamily="34" charset="0"/>
              </a:rPr>
            </a:br>
            <a:br>
              <a:rPr lang="en-IN" sz="1800" b="1" i="0" dirty="0">
                <a:solidFill>
                  <a:schemeClr val="bg1"/>
                </a:solidFill>
                <a:effectLst/>
                <a:latin typeface="Aptos Display" panose="020B0004020202020204" pitchFamily="34" charset="0"/>
              </a:rPr>
            </a:br>
            <a:br>
              <a:rPr lang="en-IN" sz="1800" b="1" i="0" dirty="0">
                <a:solidFill>
                  <a:schemeClr val="bg1"/>
                </a:solidFill>
                <a:effectLst/>
                <a:latin typeface="Aptos Display" panose="020B0004020202020204" pitchFamily="34" charset="0"/>
              </a:rPr>
            </a:br>
            <a:endParaRPr lang="en-IN" dirty="0">
              <a:solidFill>
                <a:schemeClr val="bg1"/>
              </a:solidFill>
            </a:endParaRPr>
          </a:p>
        </p:txBody>
      </p:sp>
    </p:spTree>
    <p:extLst>
      <p:ext uri="{BB962C8B-B14F-4D97-AF65-F5344CB8AC3E}">
        <p14:creationId xmlns:p14="http://schemas.microsoft.com/office/powerpoint/2010/main" val="28859411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a:xfrm>
            <a:off x="304800" y="1321356"/>
            <a:ext cx="11744960" cy="3697684"/>
          </a:xfrm>
        </p:spPr>
        <p:txBody>
          <a:bodyPr>
            <a:normAutofit fontScale="90000"/>
          </a:bodyPr>
          <a:lstStyle/>
          <a:p>
            <a:pPr>
              <a:lnSpc>
                <a:spcPct val="150000"/>
              </a:lnSpc>
            </a:pPr>
            <a:r>
              <a:rPr lang="en-US" sz="2800" dirty="0" err="1">
                <a:latin typeface="Aptos Display" panose="020B0004020202020204" pitchFamily="34" charset="0"/>
              </a:rPr>
              <a:t>i</a:t>
            </a:r>
            <a:r>
              <a:rPr lang="en-US" sz="2800" dirty="0">
                <a:latin typeface="Aptos Display" panose="020B0004020202020204" pitchFamily="34" charset="0"/>
              </a:rPr>
              <a:t>.) Completed trip rate – no. completed trip/ total no. of trips * 100</a:t>
            </a:r>
            <a:br>
              <a:rPr lang="en-US" sz="2800" dirty="0">
                <a:latin typeface="Aptos Display" panose="020B0004020202020204" pitchFamily="34" charset="0"/>
              </a:rPr>
            </a:br>
            <a:r>
              <a:rPr lang="en-US" sz="2800" dirty="0">
                <a:latin typeface="Aptos Display" panose="020B0004020202020204" pitchFamily="34" charset="0"/>
              </a:rPr>
              <a:t>			     - 6585/9945 * 100 = 66 %</a:t>
            </a:r>
            <a:br>
              <a:rPr lang="en-US" sz="2800" dirty="0">
                <a:latin typeface="Aptos Display" panose="020B0004020202020204" pitchFamily="34" charset="0"/>
              </a:rPr>
            </a:br>
            <a:r>
              <a:rPr lang="en-US" sz="2800" dirty="0">
                <a:latin typeface="Aptos Display" panose="020B0004020202020204" pitchFamily="34" charset="0"/>
              </a:rPr>
              <a:t>ii.) Rider canceled rate – no. rider canceled trip / total no. of trip * 100</a:t>
            </a:r>
            <a:br>
              <a:rPr lang="en-US" sz="2800" dirty="0">
                <a:latin typeface="Aptos Display" panose="020B0004020202020204" pitchFamily="34" charset="0"/>
              </a:rPr>
            </a:br>
            <a:r>
              <a:rPr lang="en-US" sz="2800" dirty="0">
                <a:latin typeface="Aptos Display" panose="020B0004020202020204" pitchFamily="34" charset="0"/>
              </a:rPr>
              <a:t>			  -  2697/9945 * 100 = 27 .4 %</a:t>
            </a:r>
            <a:br>
              <a:rPr lang="en-US" sz="2800" dirty="0">
                <a:latin typeface="Aptos Display" panose="020B0004020202020204" pitchFamily="34" charset="0"/>
              </a:rPr>
            </a:br>
            <a:r>
              <a:rPr lang="en-US" sz="2800" dirty="0">
                <a:latin typeface="Aptos Display" panose="020B0004020202020204" pitchFamily="34" charset="0"/>
              </a:rPr>
              <a:t>iii.) Driver canceled rate – no. driver canceled trip / total no. of trip * 100</a:t>
            </a:r>
            <a:br>
              <a:rPr lang="en-US" sz="2800" dirty="0">
                <a:latin typeface="Aptos Display" panose="020B0004020202020204" pitchFamily="34" charset="0"/>
              </a:rPr>
            </a:br>
            <a:r>
              <a:rPr lang="en-US" sz="2800" dirty="0">
                <a:latin typeface="Aptos Display" panose="020B0004020202020204" pitchFamily="34" charset="0"/>
              </a:rPr>
              <a:t>			    - 665 / 9945 = 6.6 %</a:t>
            </a:r>
          </a:p>
        </p:txBody>
      </p:sp>
      <p:sp>
        <p:nvSpPr>
          <p:cNvPr id="2" name="TextBox 1">
            <a:extLst>
              <a:ext uri="{FF2B5EF4-FFF2-40B4-BE49-F238E27FC236}">
                <a16:creationId xmlns:a16="http://schemas.microsoft.com/office/drawing/2014/main" id="{F92C7789-9B2D-1C7E-3E64-B9124AB34223}"/>
              </a:ext>
            </a:extLst>
          </p:cNvPr>
          <p:cNvSpPr txBox="1"/>
          <p:nvPr/>
        </p:nvSpPr>
        <p:spPr>
          <a:xfrm>
            <a:off x="304800" y="213360"/>
            <a:ext cx="10718800"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Aptos Display" panose="020B0004020202020204" pitchFamily="34" charset="0"/>
              </a:rPr>
              <a:t>The completion rate (% of trips that got completed) and the cancellation rates by rider and by driver</a:t>
            </a:r>
            <a:r>
              <a:rPr lang="en-US" dirty="0"/>
              <a:t>.</a:t>
            </a:r>
          </a:p>
          <a:p>
            <a:endParaRPr lang="en-IN" dirty="0"/>
          </a:p>
        </p:txBody>
      </p:sp>
      <p:graphicFrame>
        <p:nvGraphicFramePr>
          <p:cNvPr id="11" name="Diagram 10">
            <a:extLst>
              <a:ext uri="{FF2B5EF4-FFF2-40B4-BE49-F238E27FC236}">
                <a16:creationId xmlns:a16="http://schemas.microsoft.com/office/drawing/2014/main" id="{75909CE3-ED2A-7F0D-E131-CF2774F0A05F}"/>
              </a:ext>
            </a:extLst>
          </p:cNvPr>
          <p:cNvGraphicFramePr/>
          <p:nvPr>
            <p:extLst>
              <p:ext uri="{D42A27DB-BD31-4B8C-83A1-F6EECF244321}">
                <p14:modId xmlns:p14="http://schemas.microsoft.com/office/powerpoint/2010/main" val="225489561"/>
              </p:ext>
            </p:extLst>
          </p:nvPr>
        </p:nvGraphicFramePr>
        <p:xfrm>
          <a:off x="629920" y="5019040"/>
          <a:ext cx="10850880" cy="183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019491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3825977A-58C4-B2E7-10DB-B437833ABD5C}"/>
              </a:ext>
            </a:extLst>
          </p:cNvPr>
          <p:cNvSpPr>
            <a:spLocks noGrp="1"/>
          </p:cNvSpPr>
          <p:nvPr>
            <p:ph type="title"/>
          </p:nvPr>
        </p:nvSpPr>
        <p:spPr>
          <a:xfrm>
            <a:off x="320040" y="257010"/>
            <a:ext cx="11551920" cy="822240"/>
          </a:xfrm>
        </p:spPr>
        <p:txBody>
          <a:bodyPr>
            <a:normAutofit fontScale="90000"/>
          </a:bodyPr>
          <a:lstStyle/>
          <a:p>
            <a:r>
              <a:rPr lang="en-US" dirty="0"/>
              <a:t>Distribution of fulfillment rate by hour of day and by day of week</a:t>
            </a:r>
            <a:endParaRPr lang="en-IN" dirty="0"/>
          </a:p>
        </p:txBody>
      </p:sp>
      <p:pic>
        <p:nvPicPr>
          <p:cNvPr id="36" name="Picture 35">
            <a:extLst>
              <a:ext uri="{FF2B5EF4-FFF2-40B4-BE49-F238E27FC236}">
                <a16:creationId xmlns:a16="http://schemas.microsoft.com/office/drawing/2014/main" id="{174EF4C7-449C-6BB8-D987-CEB274AB9A1E}"/>
              </a:ext>
            </a:extLst>
          </p:cNvPr>
          <p:cNvPicPr>
            <a:picLocks noChangeAspect="1"/>
          </p:cNvPicPr>
          <p:nvPr/>
        </p:nvPicPr>
        <p:blipFill>
          <a:blip r:embed="rId2"/>
          <a:stretch>
            <a:fillRect/>
          </a:stretch>
        </p:blipFill>
        <p:spPr>
          <a:xfrm>
            <a:off x="0" y="2235200"/>
            <a:ext cx="6096000" cy="4622800"/>
          </a:xfrm>
          <a:prstGeom prst="rect">
            <a:avLst/>
          </a:prstGeom>
        </p:spPr>
      </p:pic>
      <p:pic>
        <p:nvPicPr>
          <p:cNvPr id="38" name="Picture 37">
            <a:extLst>
              <a:ext uri="{FF2B5EF4-FFF2-40B4-BE49-F238E27FC236}">
                <a16:creationId xmlns:a16="http://schemas.microsoft.com/office/drawing/2014/main" id="{224A84F5-F57F-D929-B14E-296588309684}"/>
              </a:ext>
            </a:extLst>
          </p:cNvPr>
          <p:cNvPicPr>
            <a:picLocks noChangeAspect="1"/>
          </p:cNvPicPr>
          <p:nvPr/>
        </p:nvPicPr>
        <p:blipFill>
          <a:blip r:embed="rId3"/>
          <a:stretch>
            <a:fillRect/>
          </a:stretch>
        </p:blipFill>
        <p:spPr>
          <a:xfrm>
            <a:off x="6096000" y="2235200"/>
            <a:ext cx="6096000" cy="4622800"/>
          </a:xfrm>
          <a:prstGeom prst="rect">
            <a:avLst/>
          </a:prstGeom>
        </p:spPr>
      </p:pic>
      <p:sp>
        <p:nvSpPr>
          <p:cNvPr id="39" name="TextBox 38">
            <a:extLst>
              <a:ext uri="{FF2B5EF4-FFF2-40B4-BE49-F238E27FC236}">
                <a16:creationId xmlns:a16="http://schemas.microsoft.com/office/drawing/2014/main" id="{2ABDB66F-348E-2136-8BFE-18431D501AA5}"/>
              </a:ext>
            </a:extLst>
          </p:cNvPr>
          <p:cNvSpPr txBox="1"/>
          <p:nvPr/>
        </p:nvSpPr>
        <p:spPr>
          <a:xfrm>
            <a:off x="436880" y="886210"/>
            <a:ext cx="4064000"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Morning and evening time for booking rush is higher due office commuters.</a:t>
            </a:r>
          </a:p>
          <a:p>
            <a:pPr marL="285750" indent="-285750" algn="just">
              <a:buFont typeface="Wingdings" panose="05000000000000000000" pitchFamily="2" charset="2"/>
              <a:buChar char="Ø"/>
            </a:pPr>
            <a:r>
              <a:rPr lang="en-IN" dirty="0"/>
              <a:t>Time frame between 6 – 10 A.M in morning and 4 – 10 PM in evening .</a:t>
            </a:r>
          </a:p>
        </p:txBody>
      </p:sp>
      <p:sp>
        <p:nvSpPr>
          <p:cNvPr id="44" name="TextBox 43">
            <a:extLst>
              <a:ext uri="{FF2B5EF4-FFF2-40B4-BE49-F238E27FC236}">
                <a16:creationId xmlns:a16="http://schemas.microsoft.com/office/drawing/2014/main" id="{55C0329B-4ACE-7958-93D0-56B3C4D8076C}"/>
              </a:ext>
            </a:extLst>
          </p:cNvPr>
          <p:cNvSpPr txBox="1"/>
          <p:nvPr/>
        </p:nvSpPr>
        <p:spPr>
          <a:xfrm>
            <a:off x="7477760" y="886210"/>
            <a:ext cx="4064000"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Traffic of rider on Sunday is higher side due to availability of time.</a:t>
            </a:r>
          </a:p>
          <a:p>
            <a:pPr marL="285750" indent="-285750" algn="just">
              <a:buFont typeface="Wingdings" panose="05000000000000000000" pitchFamily="2" charset="2"/>
              <a:buChar char="Ø"/>
            </a:pPr>
            <a:r>
              <a:rPr lang="en-IN" dirty="0"/>
              <a:t>On weekdays the office commuter maintain the rider base. </a:t>
            </a:r>
          </a:p>
        </p:txBody>
      </p:sp>
    </p:spTree>
    <p:extLst>
      <p:ext uri="{BB962C8B-B14F-4D97-AF65-F5344CB8AC3E}">
        <p14:creationId xmlns:p14="http://schemas.microsoft.com/office/powerpoint/2010/main" val="203260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54D34E-48CE-F185-8840-EE4149C15052}"/>
              </a:ext>
            </a:extLst>
          </p:cNvPr>
          <p:cNvPicPr>
            <a:picLocks noChangeAspect="1"/>
          </p:cNvPicPr>
          <p:nvPr/>
        </p:nvPicPr>
        <p:blipFill>
          <a:blip r:embed="rId2"/>
          <a:stretch>
            <a:fillRect/>
          </a:stretch>
        </p:blipFill>
        <p:spPr>
          <a:xfrm>
            <a:off x="111760" y="204992"/>
            <a:ext cx="12080240" cy="4375375"/>
          </a:xfrm>
          <a:prstGeom prst="rect">
            <a:avLst/>
          </a:prstGeom>
        </p:spPr>
      </p:pic>
      <p:sp>
        <p:nvSpPr>
          <p:cNvPr id="8" name="TextBox 7">
            <a:extLst>
              <a:ext uri="{FF2B5EF4-FFF2-40B4-BE49-F238E27FC236}">
                <a16:creationId xmlns:a16="http://schemas.microsoft.com/office/drawing/2014/main" id="{0E7ABB7E-CE55-A639-64D8-C1FBC4D2C1A1}"/>
              </a:ext>
            </a:extLst>
          </p:cNvPr>
          <p:cNvSpPr txBox="1"/>
          <p:nvPr/>
        </p:nvSpPr>
        <p:spPr>
          <a:xfrm>
            <a:off x="0" y="4795520"/>
            <a:ext cx="12019280" cy="14329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Aptos Display" panose="020B0004020202020204" pitchFamily="34" charset="0"/>
              </a:rPr>
              <a:t>Top 10 Trip distance : 50-56 miles ( 85 %  of the request were PRESCHECLUDE) </a:t>
            </a:r>
          </a:p>
          <a:p>
            <a:pPr marL="285750" indent="-285750">
              <a:lnSpc>
                <a:spcPct val="150000"/>
              </a:lnSpc>
              <a:buFont typeface="Arial" panose="020B0604020202020204" pitchFamily="34" charset="0"/>
              <a:buChar char="•"/>
            </a:pPr>
            <a:r>
              <a:rPr lang="en-US" sz="2000" dirty="0">
                <a:solidFill>
                  <a:schemeClr val="bg1"/>
                </a:solidFill>
                <a:latin typeface="Aptos Display" panose="020B0004020202020204" pitchFamily="34" charset="0"/>
              </a:rPr>
              <a:t> Avg. Trip distance by driver : 13 miles</a:t>
            </a:r>
          </a:p>
          <a:p>
            <a:pPr marL="285750" indent="-285750">
              <a:lnSpc>
                <a:spcPct val="150000"/>
              </a:lnSpc>
              <a:buFont typeface="Arial" panose="020B0604020202020204" pitchFamily="34" charset="0"/>
              <a:buChar char="•"/>
            </a:pPr>
            <a:r>
              <a:rPr lang="en-US" sz="2000" dirty="0">
                <a:solidFill>
                  <a:schemeClr val="bg1"/>
                </a:solidFill>
                <a:latin typeface="Aptos Display" panose="020B0004020202020204" pitchFamily="34" charset="0"/>
              </a:rPr>
              <a:t>Outliner – 85 miles</a:t>
            </a:r>
          </a:p>
        </p:txBody>
      </p:sp>
    </p:spTree>
    <p:extLst>
      <p:ext uri="{BB962C8B-B14F-4D97-AF65-F5344CB8AC3E}">
        <p14:creationId xmlns:p14="http://schemas.microsoft.com/office/powerpoint/2010/main" val="4148056425"/>
      </p:ext>
    </p:extLst>
  </p:cSld>
  <p:clrMapOvr>
    <a:masterClrMapping/>
  </p:clrMapOvr>
  <p:transition spd="slow">
    <p:push dir="u"/>
  </p:transition>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1533</TotalTime>
  <Words>822</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Aptos Display</vt:lpstr>
      <vt:lpstr>Arial</vt:lpstr>
      <vt:lpstr>Calibri</vt:lpstr>
      <vt:lpstr>Calibri Light</vt:lpstr>
      <vt:lpstr>Constantia</vt:lpstr>
      <vt:lpstr>Corbel</vt:lpstr>
      <vt:lpstr>Helvetica Light</vt:lpstr>
      <vt:lpstr>Raleway</vt:lpstr>
      <vt:lpstr>Söhne</vt:lpstr>
      <vt:lpstr>Times New Roman</vt:lpstr>
      <vt:lpstr>Wingdings</vt:lpstr>
      <vt:lpstr>Office Theme</vt:lpstr>
      <vt:lpstr>UBER-HCV OPERATIONAL CASE STUDY</vt:lpstr>
      <vt:lpstr>Agenda </vt:lpstr>
      <vt:lpstr> Abhisek Dash</vt:lpstr>
      <vt:lpstr> Analytics and business acumen  Tools used- Excel, Tableau &amp; SQL</vt:lpstr>
      <vt:lpstr>PowerPoint Presentation</vt:lpstr>
      <vt:lpstr>PowerPoint Presentation</vt:lpstr>
      <vt:lpstr>i.) Completed trip rate – no. completed trip/ total no. of trips * 100         - 6585/9945 * 100 = 66 % ii.) Rider canceled rate – no. rider canceled trip / total no. of trip * 100      -  2697/9945 * 100 = 27 .4 % iii.) Driver canceled rate – no. driver canceled trip / total no. of trip * 100        - 665 / 9945 = 6.6 %</vt:lpstr>
      <vt:lpstr>Distribution of fulfillment rate by hour of day and by day of week</vt:lpstr>
      <vt:lpstr>PowerPoint Presentation</vt:lpstr>
      <vt:lpstr>Photo Collage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UBER-HCV OPERATIONAL CASE STUDY</dc:title>
  <dc:creator>Abhisek dash</dc:creator>
  <cp:lastModifiedBy>Abhisek dash</cp:lastModifiedBy>
  <cp:revision>2</cp:revision>
  <dcterms:created xsi:type="dcterms:W3CDTF">2023-10-13T13:35:32Z</dcterms:created>
  <dcterms:modified xsi:type="dcterms:W3CDTF">2023-10-14T15:26:18Z</dcterms:modified>
</cp:coreProperties>
</file>