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73" r:id="rId12"/>
    <p:sldId id="266" r:id="rId13"/>
    <p:sldId id="268" r:id="rId14"/>
    <p:sldId id="267" r:id="rId15"/>
    <p:sldId id="269" r:id="rId16"/>
    <p:sldId id="270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7"/>
    <p:restoredTop sz="84800"/>
  </p:normalViewPr>
  <p:slideViewPr>
    <p:cSldViewPr snapToGrid="0" snapToObjects="1">
      <p:cViewPr>
        <p:scale>
          <a:sx n="90" d="100"/>
          <a:sy n="90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2020866"/>
            <a:ext cx="9144000" cy="1641490"/>
          </a:xfrm>
        </p:spPr>
        <p:txBody>
          <a:bodyPr>
            <a:noAutofit/>
          </a:bodyPr>
          <a:lstStyle/>
          <a:p>
            <a:r>
              <a:rPr lang="en-US" sz="8000" dirty="0" smtClean="0"/>
              <a:t>Tweet Categorization and </a:t>
            </a:r>
            <a:br>
              <a:rPr lang="en-US" sz="8000" dirty="0" smtClean="0"/>
            </a:br>
            <a:r>
              <a:rPr lang="en-US" sz="8000" dirty="0" smtClean="0"/>
              <a:t>Sentiment Analysis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4451612"/>
            <a:ext cx="9144000" cy="754025"/>
          </a:xfrm>
        </p:spPr>
        <p:txBody>
          <a:bodyPr/>
          <a:lstStyle/>
          <a:p>
            <a:r>
              <a:rPr lang="en-US" smtClean="0"/>
              <a:t>Abhisek Mohanty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3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07016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Non </a:t>
            </a:r>
            <a:r>
              <a:rPr lang="en-US" dirty="0"/>
              <a:t>Linear Cases</a:t>
            </a:r>
          </a:p>
          <a:p>
            <a:r>
              <a:rPr lang="en-US" dirty="0"/>
              <a:t>Kernels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2243138"/>
            <a:ext cx="5738811" cy="3189374"/>
          </a:xfrm>
        </p:spPr>
      </p:pic>
    </p:spTree>
    <p:extLst>
      <p:ext uri="{BB962C8B-B14F-4D97-AF65-F5344CB8AC3E}">
        <p14:creationId xmlns:p14="http://schemas.microsoft.com/office/powerpoint/2010/main" val="122203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SVM ??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Because :</a:t>
            </a:r>
          </a:p>
          <a:p>
            <a:pPr lvl="1"/>
            <a:r>
              <a:rPr lang="en-US" dirty="0" smtClean="0"/>
              <a:t>The obvious – Large Margin Classifier</a:t>
            </a:r>
          </a:p>
          <a:p>
            <a:pPr lvl="1"/>
            <a:r>
              <a:rPr lang="en-US" dirty="0" smtClean="0"/>
              <a:t>High Dimensional Feature Space</a:t>
            </a:r>
          </a:p>
          <a:p>
            <a:pPr lvl="1"/>
            <a:r>
              <a:rPr lang="en-US" dirty="0" err="1" smtClean="0"/>
              <a:t>Sparsity</a:t>
            </a:r>
            <a:r>
              <a:rPr lang="en-US" dirty="0" smtClean="0"/>
              <a:t> of the training vector</a:t>
            </a:r>
          </a:p>
          <a:p>
            <a:pPr lvl="1"/>
            <a:r>
              <a:rPr lang="en-US" dirty="0" smtClean="0"/>
              <a:t>Kernels</a:t>
            </a:r>
          </a:p>
        </p:txBody>
      </p:sp>
    </p:spTree>
    <p:extLst>
      <p:ext uri="{BB962C8B-B14F-4D97-AF65-F5344CB8AC3E}">
        <p14:creationId xmlns:p14="http://schemas.microsoft.com/office/powerpoint/2010/main" val="209246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Data</a:t>
            </a:r>
          </a:p>
          <a:p>
            <a:pPr lvl="1"/>
            <a:r>
              <a:rPr lang="en-US" dirty="0"/>
              <a:t>Text Categorization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Fetch Tweets for each category</a:t>
            </a:r>
          </a:p>
          <a:p>
            <a:pPr lvl="3">
              <a:buFont typeface="Wingdings" charset="2"/>
              <a:buChar char="§"/>
            </a:pPr>
            <a:r>
              <a:rPr lang="en-US" dirty="0"/>
              <a:t>Twitter API</a:t>
            </a:r>
          </a:p>
          <a:p>
            <a:pPr lvl="3">
              <a:buFont typeface="Wingdings" charset="2"/>
              <a:buChar char="§"/>
            </a:pPr>
            <a:r>
              <a:rPr lang="en-US" dirty="0"/>
              <a:t>N users for each </a:t>
            </a:r>
            <a:r>
              <a:rPr lang="en-US" dirty="0" smtClean="0"/>
              <a:t>category</a:t>
            </a:r>
          </a:p>
          <a:p>
            <a:pPr lvl="3">
              <a:buFont typeface="Wingdings" charset="2"/>
              <a:buChar char="§"/>
            </a:pPr>
            <a:r>
              <a:rPr lang="en-US" dirty="0" smtClean="0"/>
              <a:t>Store to disk</a:t>
            </a:r>
          </a:p>
          <a:p>
            <a:pPr lvl="3">
              <a:buFont typeface="Wingdings" charset="2"/>
              <a:buChar char="§"/>
            </a:pPr>
            <a:r>
              <a:rPr lang="en-US" dirty="0" smtClean="0"/>
              <a:t>Twitter limitations</a:t>
            </a:r>
            <a:endParaRPr lang="en-US" dirty="0"/>
          </a:p>
          <a:p>
            <a:pPr lvl="2">
              <a:buFont typeface="Wingdings" charset="2"/>
              <a:buChar char="§"/>
            </a:pPr>
            <a:r>
              <a:rPr lang="en-US" dirty="0"/>
              <a:t>Add category Label 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Tweets Preprocessing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Train Classifiers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3760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/>
              <a:t>{    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smtClean="0"/>
              <a:t>"</a:t>
            </a:r>
            <a:r>
              <a:rPr lang="en-US" sz="1800" i="1" dirty="0"/>
              <a:t>category": "automobiles",    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smtClean="0"/>
              <a:t>"</a:t>
            </a:r>
            <a:r>
              <a:rPr lang="en-US" sz="1800" i="1" dirty="0"/>
              <a:t>tweets": </a:t>
            </a:r>
            <a:r>
              <a:rPr lang="en-US" sz="1800" i="1" dirty="0" smtClean="0"/>
              <a:t>[       </a:t>
            </a:r>
          </a:p>
          <a:p>
            <a:pPr marL="0" indent="0">
              <a:buNone/>
            </a:pPr>
            <a:r>
              <a:rPr lang="en-US" sz="1800" i="1" dirty="0" smtClean="0"/>
              <a:t>"</a:t>
            </a:r>
            <a:r>
              <a:rPr lang="en-US" sz="1800" i="1" dirty="0"/>
              <a:t>We </a:t>
            </a:r>
            <a:r>
              <a:rPr lang="en-US" sz="1800" i="1" dirty="0" err="1"/>
              <a:t>ve</a:t>
            </a:r>
            <a:r>
              <a:rPr lang="en-US" sz="1800" i="1" dirty="0"/>
              <a:t> spotted the next Vauxhall Insignia testing again",        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smtClean="0"/>
              <a:t>"</a:t>
            </a:r>
            <a:r>
              <a:rPr lang="en-US" sz="1800" i="1" dirty="0"/>
              <a:t>Has the time come for Mini to launch the </a:t>
            </a:r>
            <a:r>
              <a:rPr lang="en-US" sz="1800" i="1" dirty="0" err="1"/>
              <a:t>Rocketman</a:t>
            </a:r>
            <a:r>
              <a:rPr lang="en-US" sz="1800" i="1" dirty="0"/>
              <a:t> Find out why it s more likely than ever",      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smtClean="0"/>
              <a:t>"</a:t>
            </a:r>
            <a:r>
              <a:rPr lang="en-US" sz="1800" i="1" dirty="0"/>
              <a:t>See what s heading to the Beijing motor show from the local </a:t>
            </a:r>
            <a:r>
              <a:rPr lang="en-US" sz="1800" i="1" dirty="0" smtClean="0"/>
              <a:t>manufacturers”</a:t>
            </a:r>
          </a:p>
          <a:p>
            <a:pPr marL="0" indent="0">
              <a:buNone/>
            </a:pPr>
            <a:r>
              <a:rPr lang="en-US" sz="1800" i="1" dirty="0"/>
              <a:t> </a:t>
            </a:r>
            <a:r>
              <a:rPr lang="en-US" sz="1800" i="1" dirty="0" smtClean="0"/>
              <a:t>           ]</a:t>
            </a:r>
          </a:p>
          <a:p>
            <a:pPr marL="0" indent="0">
              <a:buNone/>
            </a:pPr>
            <a:r>
              <a:rPr lang="en-US" sz="1800" i="1" dirty="0" smtClean="0"/>
              <a:t>}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428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Training Data</a:t>
            </a:r>
          </a:p>
          <a:p>
            <a:pPr lvl="1"/>
            <a:r>
              <a:rPr lang="en-US" dirty="0"/>
              <a:t>Sentiment Analysis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Stanford Dataset</a:t>
            </a:r>
          </a:p>
          <a:p>
            <a:pPr lvl="3">
              <a:buFont typeface="Wingdings" charset="2"/>
              <a:buChar char="§"/>
            </a:pPr>
            <a:r>
              <a:rPr lang="en-US" dirty="0"/>
              <a:t>Tweets Labelled with their sentiment (3.6 million)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Tweets Preprocessing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Train Classifiers</a:t>
            </a:r>
          </a:p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Approx. 4 hours for each SVM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3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Step 1 : Data Cleansing</a:t>
            </a:r>
          </a:p>
          <a:p>
            <a:pPr lvl="1"/>
            <a:r>
              <a:rPr lang="en-US" dirty="0"/>
              <a:t>Twitter Data</a:t>
            </a:r>
          </a:p>
          <a:p>
            <a:pPr lvl="2"/>
            <a:r>
              <a:rPr lang="en-US" dirty="0"/>
              <a:t>Lots of noise</a:t>
            </a:r>
          </a:p>
          <a:p>
            <a:pPr lvl="2"/>
            <a:r>
              <a:rPr lang="en-US" dirty="0"/>
              <a:t>Unnecessary characters, hyperlinks, </a:t>
            </a:r>
            <a:r>
              <a:rPr lang="en-US" dirty="0" smtClean="0"/>
              <a:t>usernames</a:t>
            </a:r>
          </a:p>
          <a:p>
            <a:pPr lvl="2"/>
            <a:r>
              <a:rPr lang="en-US" dirty="0" smtClean="0"/>
              <a:t>Stop Words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r>
              <a:rPr lang="en-US" dirty="0" smtClean="0"/>
              <a:t>Step 2 : Vectorization</a:t>
            </a:r>
          </a:p>
          <a:p>
            <a:pPr lvl="1"/>
            <a:r>
              <a:rPr lang="en-US" dirty="0" smtClean="0"/>
              <a:t>SVM, NB Input Format</a:t>
            </a:r>
          </a:p>
        </p:txBody>
      </p:sp>
    </p:spTree>
    <p:extLst>
      <p:ext uri="{BB962C8B-B14F-4D97-AF65-F5344CB8AC3E}">
        <p14:creationId xmlns:p14="http://schemas.microsoft.com/office/powerpoint/2010/main" val="1238600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Tf-idf : </a:t>
            </a:r>
          </a:p>
          <a:p>
            <a:pPr lvl="1"/>
            <a:r>
              <a:rPr lang="en-US" dirty="0" smtClean="0"/>
              <a:t>short </a:t>
            </a:r>
            <a:r>
              <a:rPr lang="en-US" dirty="0"/>
              <a:t>for term frequency–inverse document </a:t>
            </a:r>
            <a:r>
              <a:rPr lang="en-US" dirty="0" smtClean="0"/>
              <a:t>frequency</a:t>
            </a:r>
          </a:p>
          <a:p>
            <a:pPr lvl="1"/>
            <a:r>
              <a:rPr lang="en-US" dirty="0"/>
              <a:t>Term Frequency</a:t>
            </a:r>
          </a:p>
          <a:p>
            <a:pPr lvl="2"/>
            <a:r>
              <a:rPr lang="en-US" dirty="0"/>
              <a:t>The weight of a term that occurs in a document.</a:t>
            </a:r>
          </a:p>
          <a:p>
            <a:pPr lvl="2"/>
            <a:r>
              <a:rPr lang="en-US" dirty="0"/>
              <a:t>Simplest – number of times the term appears in the text</a:t>
            </a:r>
          </a:p>
          <a:p>
            <a:pPr lvl="2"/>
            <a:r>
              <a:rPr lang="en-US" dirty="0"/>
              <a:t>Others : </a:t>
            </a:r>
            <a:r>
              <a:rPr lang="en-US" dirty="0" err="1"/>
              <a:t>boolean</a:t>
            </a:r>
            <a:r>
              <a:rPr lang="en-US" dirty="0"/>
              <a:t>, log scaled, augmented </a:t>
            </a:r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Inverse Document Frequency</a:t>
            </a:r>
          </a:p>
          <a:p>
            <a:pPr lvl="2"/>
            <a:r>
              <a:rPr lang="en-US" dirty="0" smtClean="0"/>
              <a:t>Used to penalize most frequent terms.</a:t>
            </a:r>
          </a:p>
          <a:p>
            <a:pPr lvl="2"/>
            <a:r>
              <a:rPr lang="en-US" dirty="0" err="1" smtClean="0"/>
              <a:t>Idf</a:t>
            </a:r>
            <a:r>
              <a:rPr lang="en-US" dirty="0" smtClean="0"/>
              <a:t> of most common terms is low</a:t>
            </a:r>
          </a:p>
          <a:p>
            <a:pPr lvl="2"/>
            <a:r>
              <a:rPr lang="en-US" dirty="0" smtClean="0"/>
              <a:t>Tf-idf makes more sense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Ngrams</a:t>
            </a:r>
            <a:r>
              <a:rPr lang="en-US" dirty="0" smtClean="0"/>
              <a:t> : from tokens</a:t>
            </a:r>
          </a:p>
          <a:p>
            <a:pPr lvl="1"/>
            <a:r>
              <a:rPr lang="en-US" dirty="0" smtClean="0"/>
              <a:t>Unigrams, bigrams and trigrams</a:t>
            </a:r>
          </a:p>
          <a:p>
            <a:pPr lvl="1"/>
            <a:r>
              <a:rPr lang="en-US" dirty="0" smtClean="0"/>
              <a:t>Important in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99838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Document Term Matrix:</a:t>
            </a:r>
          </a:p>
          <a:p>
            <a:pPr lvl="1"/>
            <a:r>
              <a:rPr lang="en-US" dirty="0" smtClean="0"/>
              <a:t>Classifiers expect vectorized input</a:t>
            </a:r>
          </a:p>
          <a:p>
            <a:pPr lvl="1"/>
            <a:r>
              <a:rPr lang="en-US" dirty="0" smtClean="0"/>
              <a:t>Convert text to vectors</a:t>
            </a:r>
          </a:p>
          <a:p>
            <a:pPr lvl="1"/>
            <a:r>
              <a:rPr lang="en-US" dirty="0" smtClean="0"/>
              <a:t>DT Matrix</a:t>
            </a:r>
          </a:p>
          <a:p>
            <a:pPr lvl="2"/>
            <a:r>
              <a:rPr lang="en-US" dirty="0" err="1" smtClean="0"/>
              <a:t>Tf</a:t>
            </a:r>
            <a:r>
              <a:rPr lang="en-US" dirty="0" smtClean="0"/>
              <a:t> or tf-idf of each word</a:t>
            </a:r>
          </a:p>
          <a:p>
            <a:pPr lvl="2"/>
            <a:r>
              <a:rPr lang="en-US" dirty="0" smtClean="0"/>
              <a:t>Followed by index of the word in the vocabulary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69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863" y="5990431"/>
            <a:ext cx="10515600" cy="592138"/>
          </a:xfrm>
        </p:spPr>
        <p:txBody>
          <a:bodyPr>
            <a:noAutofit/>
          </a:bodyPr>
          <a:lstStyle/>
          <a:p>
            <a:r>
              <a:rPr lang="en-US" sz="2000" dirty="0" smtClean="0"/>
              <a:t>Left : Document Term Matrix</a:t>
            </a:r>
            <a:br>
              <a:rPr lang="en-US" sz="2000" dirty="0" smtClean="0"/>
            </a:br>
            <a:r>
              <a:rPr lang="en-US" sz="2000" dirty="0" smtClean="0"/>
              <a:t>Right : Vocabulary List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3" y="242888"/>
            <a:ext cx="4129087" cy="548639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38" y="242888"/>
            <a:ext cx="3813059" cy="5200650"/>
          </a:xfrm>
        </p:spPr>
      </p:pic>
    </p:spTree>
    <p:extLst>
      <p:ext uri="{BB962C8B-B14F-4D97-AF65-F5344CB8AC3E}">
        <p14:creationId xmlns:p14="http://schemas.microsoft.com/office/powerpoint/2010/main" val="1833330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83686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2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Document Categorization – Classification of documents into categories</a:t>
            </a:r>
          </a:p>
          <a:p>
            <a:r>
              <a:rPr lang="en-US" dirty="0"/>
              <a:t>Various types of </a:t>
            </a:r>
            <a:r>
              <a:rPr lang="en-US" dirty="0" smtClean="0"/>
              <a:t>document classification</a:t>
            </a:r>
            <a:endParaRPr lang="en-US" dirty="0"/>
          </a:p>
          <a:p>
            <a:pPr lvl="1"/>
            <a:r>
              <a:rPr lang="en-US" dirty="0"/>
              <a:t>Documents – texts, images, music</a:t>
            </a:r>
          </a:p>
          <a:p>
            <a:pPr lvl="1"/>
            <a:r>
              <a:rPr lang="en-US" dirty="0" smtClean="0"/>
              <a:t>Text</a:t>
            </a:r>
            <a:endParaRPr lang="en-US" dirty="0"/>
          </a:p>
          <a:p>
            <a:pPr lvl="1"/>
            <a:r>
              <a:rPr lang="en-US" dirty="0" smtClean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87366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Classification </a:t>
            </a:r>
            <a:r>
              <a:rPr lang="en-US" dirty="0"/>
              <a:t>of text into </a:t>
            </a:r>
            <a:r>
              <a:rPr lang="en-US" dirty="0" smtClean="0"/>
              <a:t>categories.</a:t>
            </a:r>
          </a:p>
          <a:p>
            <a:r>
              <a:rPr lang="en-US" dirty="0" smtClean="0"/>
              <a:t>Types :</a:t>
            </a:r>
          </a:p>
          <a:p>
            <a:pPr lvl="1"/>
            <a:r>
              <a:rPr lang="en-US" dirty="0"/>
              <a:t>Rule Based : Based on a set of classification rules. Not very promising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Content Based : Based on weights of words, </a:t>
            </a:r>
            <a:r>
              <a:rPr lang="en-US" dirty="0"/>
              <a:t>could be the number of times given </a:t>
            </a:r>
            <a:r>
              <a:rPr lang="en-US" dirty="0" smtClean="0"/>
              <a:t>word </a:t>
            </a:r>
            <a:r>
              <a:rPr lang="en-US" dirty="0"/>
              <a:t>appears in a </a:t>
            </a:r>
            <a:r>
              <a:rPr lang="en-US" dirty="0" smtClean="0"/>
              <a:t>document.</a:t>
            </a:r>
          </a:p>
          <a:p>
            <a:pPr lvl="2"/>
            <a:r>
              <a:rPr lang="en-US" dirty="0" smtClean="0"/>
              <a:t>For ex: Sports – team, NFL, league, goal, ace, </a:t>
            </a:r>
            <a:r>
              <a:rPr lang="en-US" dirty="0" err="1" smtClean="0"/>
              <a:t>Djokovic</a:t>
            </a:r>
            <a:r>
              <a:rPr lang="en-US" dirty="0" smtClean="0"/>
              <a:t>, Messi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Music – concert, gig, album, </a:t>
            </a:r>
            <a:r>
              <a:rPr lang="en-US" dirty="0" err="1" smtClean="0"/>
              <a:t>beatles</a:t>
            </a:r>
            <a:r>
              <a:rPr lang="en-US" dirty="0" smtClean="0"/>
              <a:t>, playlist, beats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9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Analyzing the contextual polarity of the text</a:t>
            </a:r>
          </a:p>
          <a:p>
            <a:r>
              <a:rPr lang="en-US" dirty="0" smtClean="0"/>
              <a:t>Many applications, from movie and product reviews to stock market analysis (Though not very reliable)</a:t>
            </a:r>
          </a:p>
          <a:p>
            <a:r>
              <a:rPr lang="en-US" dirty="0"/>
              <a:t>A sub tree of Text Categorization.</a:t>
            </a:r>
          </a:p>
          <a:p>
            <a:pPr lvl="1"/>
            <a:r>
              <a:rPr lang="en-US" dirty="0" smtClean="0"/>
              <a:t>Categories are Positive, Negative, Neutral</a:t>
            </a:r>
          </a:p>
          <a:p>
            <a:pPr lvl="1"/>
            <a:r>
              <a:rPr lang="en-US" dirty="0" smtClean="0"/>
              <a:t>In other cases, depict emotional states – Happy, sad or angry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Uses of Text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Spam Filters</a:t>
            </a:r>
          </a:p>
          <a:p>
            <a:r>
              <a:rPr lang="en-US" dirty="0" smtClean="0"/>
              <a:t>User interest based recommendation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Categorize tweets into 14 pre-defined categories</a:t>
            </a:r>
          </a:p>
          <a:p>
            <a:pPr lvl="1"/>
            <a:r>
              <a:rPr lang="en-US" dirty="0"/>
              <a:t>Trending Topics by country – 50</a:t>
            </a:r>
          </a:p>
          <a:p>
            <a:pPr lvl="1"/>
            <a:r>
              <a:rPr lang="en-US" dirty="0"/>
              <a:t>Tweets from each trending topic</a:t>
            </a:r>
          </a:p>
          <a:p>
            <a:pPr lvl="1"/>
            <a:r>
              <a:rPr lang="en-US" dirty="0" smtClean="0"/>
              <a:t>Categorize</a:t>
            </a:r>
          </a:p>
          <a:p>
            <a:endParaRPr lang="en-US" dirty="0" smtClean="0"/>
          </a:p>
          <a:p>
            <a:r>
              <a:rPr lang="en-US" dirty="0" smtClean="0"/>
              <a:t>Sentiment Analysis on the tweets</a:t>
            </a:r>
          </a:p>
          <a:p>
            <a:pPr lvl="1"/>
            <a:r>
              <a:rPr lang="en-US" dirty="0" smtClean="0"/>
              <a:t>Happiness Index for each country from the trending topics</a:t>
            </a:r>
          </a:p>
        </p:txBody>
      </p:sp>
    </p:spTree>
    <p:extLst>
      <p:ext uri="{BB962C8B-B14F-4D97-AF65-F5344CB8AC3E}">
        <p14:creationId xmlns:p14="http://schemas.microsoft.com/office/powerpoint/2010/main" val="138592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Naïve Bayes Classifier</a:t>
            </a:r>
          </a:p>
          <a:p>
            <a:endParaRPr lang="en-US" dirty="0"/>
          </a:p>
          <a:p>
            <a:r>
              <a:rPr lang="en-US" dirty="0" smtClean="0"/>
              <a:t>Support Vector Machines</a:t>
            </a:r>
          </a:p>
          <a:p>
            <a:endParaRPr lang="en-US" dirty="0"/>
          </a:p>
          <a:p>
            <a:r>
              <a:rPr lang="en-US" dirty="0" smtClean="0"/>
              <a:t>Bag of Words Model</a:t>
            </a:r>
          </a:p>
          <a:p>
            <a:endParaRPr lang="en-US" dirty="0"/>
          </a:p>
          <a:p>
            <a:r>
              <a:rPr lang="en-US" dirty="0" smtClean="0"/>
              <a:t>Many other models like </a:t>
            </a:r>
            <a:r>
              <a:rPr lang="en-US" dirty="0" err="1" smtClean="0"/>
              <a:t>kNN</a:t>
            </a:r>
            <a:r>
              <a:rPr lang="en-US" dirty="0" smtClean="0"/>
              <a:t>, Deep Learning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4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Probabilistic Classifiers unlike others</a:t>
            </a:r>
          </a:p>
          <a:p>
            <a:r>
              <a:rPr lang="en-US" dirty="0" smtClean="0"/>
              <a:t>Simple and widely used for text classification</a:t>
            </a:r>
          </a:p>
          <a:p>
            <a:r>
              <a:rPr lang="en-US" dirty="0"/>
              <a:t>Simple (“</a:t>
            </a:r>
            <a:r>
              <a:rPr lang="en-US" dirty="0" err="1"/>
              <a:t>naïve</a:t>
            </a:r>
            <a:r>
              <a:rPr lang="en-US" dirty="0"/>
              <a:t>”) </a:t>
            </a:r>
            <a:r>
              <a:rPr lang="en-US" dirty="0" smtClean="0"/>
              <a:t>classification </a:t>
            </a:r>
            <a:r>
              <a:rPr lang="en-US" dirty="0"/>
              <a:t>method based on Bayes rule </a:t>
            </a:r>
          </a:p>
          <a:p>
            <a:r>
              <a:rPr lang="en-US" dirty="0" smtClean="0"/>
              <a:t>Relies </a:t>
            </a:r>
            <a:r>
              <a:rPr lang="en-US" dirty="0"/>
              <a:t>on very simple representa1on of </a:t>
            </a:r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Bag </a:t>
            </a:r>
            <a:r>
              <a:rPr lang="en-US" dirty="0"/>
              <a:t>of words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5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Large Margin Classifier</a:t>
            </a:r>
          </a:p>
          <a:p>
            <a:r>
              <a:rPr lang="en-US" dirty="0" smtClean="0"/>
              <a:t>Linearly Separable Cases</a:t>
            </a:r>
          </a:p>
          <a:p>
            <a:endParaRPr lang="en-US" dirty="0"/>
          </a:p>
          <a:p>
            <a:r>
              <a:rPr lang="en-US" dirty="0" smtClean="0"/>
              <a:t>Slack Variables </a:t>
            </a:r>
          </a:p>
          <a:p>
            <a:pPr lvl="1"/>
            <a:r>
              <a:rPr lang="en-US" dirty="0" smtClean="0"/>
              <a:t>reduce over fitting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1471613"/>
            <a:ext cx="5292725" cy="538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1611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164</TotalTime>
  <Words>560</Words>
  <Application>Microsoft Macintosh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Wingdings</vt:lpstr>
      <vt:lpstr>Depth</vt:lpstr>
      <vt:lpstr>Tweet Categorization and  Sentiment Analysis</vt:lpstr>
      <vt:lpstr>Overview</vt:lpstr>
      <vt:lpstr>Text Categorization</vt:lpstr>
      <vt:lpstr>Sentiment Analysis</vt:lpstr>
      <vt:lpstr>Other Uses of Text Classification</vt:lpstr>
      <vt:lpstr>Project</vt:lpstr>
      <vt:lpstr>Machine Learning Methods</vt:lpstr>
      <vt:lpstr>Naïve Bayes</vt:lpstr>
      <vt:lpstr>Support Vector Machines</vt:lpstr>
      <vt:lpstr>Support Vector Machines</vt:lpstr>
      <vt:lpstr>Why SVM ??</vt:lpstr>
      <vt:lpstr>Project Data</vt:lpstr>
      <vt:lpstr>Project Data</vt:lpstr>
      <vt:lpstr>Data Preprocessing</vt:lpstr>
      <vt:lpstr>Vectorization</vt:lpstr>
      <vt:lpstr>Vectorization</vt:lpstr>
      <vt:lpstr>Left : Document Term Matrix Right : Vocabulary List</vt:lpstr>
      <vt:lpstr>Thank You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 Categorization and  Sentiment Analysis</dc:title>
  <dc:creator>Mohanty,Abhisek</dc:creator>
  <cp:lastModifiedBy>Mohanty,Abhisek</cp:lastModifiedBy>
  <cp:revision>16</cp:revision>
  <dcterms:created xsi:type="dcterms:W3CDTF">2016-04-26T20:07:34Z</dcterms:created>
  <dcterms:modified xsi:type="dcterms:W3CDTF">2016-12-21T21:20:28Z</dcterms:modified>
</cp:coreProperties>
</file>