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6"/>
  </p:notesMasterIdLst>
  <p:sldIdLst>
    <p:sldId id="272" r:id="rId2"/>
    <p:sldId id="308" r:id="rId3"/>
    <p:sldId id="309" r:id="rId4"/>
    <p:sldId id="310" r:id="rId5"/>
    <p:sldId id="311" r:id="rId6"/>
    <p:sldId id="312" r:id="rId7"/>
    <p:sldId id="299" r:id="rId8"/>
    <p:sldId id="300" r:id="rId9"/>
    <p:sldId id="313" r:id="rId10"/>
    <p:sldId id="314" r:id="rId11"/>
    <p:sldId id="336" r:id="rId12"/>
    <p:sldId id="339" r:id="rId13"/>
    <p:sldId id="315" r:id="rId14"/>
    <p:sldId id="341" r:id="rId15"/>
    <p:sldId id="342" r:id="rId16"/>
    <p:sldId id="343" r:id="rId17"/>
    <p:sldId id="344" r:id="rId18"/>
    <p:sldId id="317" r:id="rId19"/>
    <p:sldId id="319" r:id="rId20"/>
    <p:sldId id="320" r:id="rId21"/>
    <p:sldId id="321" r:id="rId22"/>
    <p:sldId id="322" r:id="rId23"/>
    <p:sldId id="323" r:id="rId24"/>
    <p:sldId id="28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Nunito Sans" pitchFamily="2" charset="0"/>
      <p:regular r:id="rId35"/>
      <p:bold r:id="rId36"/>
      <p:italic r:id="rId37"/>
      <p:boldItalic r:id="rId38"/>
    </p:embeddedFont>
    <p:embeddedFont>
      <p:font typeface="Nunito Sans Light" pitchFamily="2" charset="0"/>
      <p:regular r:id="rId39"/>
      <p:italic r:id="rId40"/>
    </p:embeddedFont>
    <p:embeddedFont>
      <p:font typeface="Nunito Sans SemiBold" pitchFamily="2" charset="0"/>
      <p:bold r:id="rId41"/>
      <p:boldItalic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000000"/>
    <a:srgbClr val="FF3300"/>
    <a:srgbClr val="303030"/>
    <a:srgbClr val="4A4A4A"/>
    <a:srgbClr val="3D3D3D"/>
    <a:srgbClr val="212121"/>
    <a:srgbClr val="131313"/>
    <a:srgbClr val="F69180"/>
    <a:srgbClr val="FBD0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4899" autoAdjust="0"/>
  </p:normalViewPr>
  <p:slideViewPr>
    <p:cSldViewPr>
      <p:cViewPr varScale="1">
        <p:scale>
          <a:sx n="53" d="100"/>
          <a:sy n="53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i reddy" userId="9ee5723d0cf64798" providerId="LiveId" clId="{AE06017A-890E-4CD0-9A49-76EC10FF54C8}"/>
    <pc:docChg chg="undo custSel modSld">
      <pc:chgData name="pavani reddy" userId="9ee5723d0cf64798" providerId="LiveId" clId="{AE06017A-890E-4CD0-9A49-76EC10FF54C8}" dt="2023-05-25T04:32:42.451" v="26" actId="20577"/>
      <pc:docMkLst>
        <pc:docMk/>
      </pc:docMkLst>
      <pc:sldChg chg="delSp mod">
        <pc:chgData name="pavani reddy" userId="9ee5723d0cf64798" providerId="LiveId" clId="{AE06017A-890E-4CD0-9A49-76EC10FF54C8}" dt="2023-05-21T06:09:17.499" v="0" actId="478"/>
        <pc:sldMkLst>
          <pc:docMk/>
          <pc:sldMk cId="1596884915" sldId="272"/>
        </pc:sldMkLst>
        <pc:picChg chg="del">
          <ac:chgData name="pavani reddy" userId="9ee5723d0cf64798" providerId="LiveId" clId="{AE06017A-890E-4CD0-9A49-76EC10FF54C8}" dt="2023-05-21T06:09:17.499" v="0" actId="478"/>
          <ac:picMkLst>
            <pc:docMk/>
            <pc:sldMk cId="1596884915" sldId="272"/>
            <ac:picMk id="6" creationId="{2F4ED726-F685-44A1-B8DD-C121D1926DBA}"/>
          </ac:picMkLst>
        </pc:picChg>
      </pc:sldChg>
      <pc:sldChg chg="delSp mod">
        <pc:chgData name="pavani reddy" userId="9ee5723d0cf64798" providerId="LiveId" clId="{AE06017A-890E-4CD0-9A49-76EC10FF54C8}" dt="2023-05-21T06:10:23.762" v="25" actId="478"/>
        <pc:sldMkLst>
          <pc:docMk/>
          <pc:sldMk cId="3124136678" sldId="289"/>
        </pc:sldMkLst>
        <pc:picChg chg="del">
          <ac:chgData name="pavani reddy" userId="9ee5723d0cf64798" providerId="LiveId" clId="{AE06017A-890E-4CD0-9A49-76EC10FF54C8}" dt="2023-05-21T06:10:23.762" v="25" actId="478"/>
          <ac:picMkLst>
            <pc:docMk/>
            <pc:sldMk cId="3124136678" sldId="289"/>
            <ac:picMk id="7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0.591" v="8" actId="478"/>
        <pc:sldMkLst>
          <pc:docMk/>
          <pc:sldMk cId="1016221614" sldId="299"/>
        </pc:sldMkLst>
        <pc:picChg chg="del">
          <ac:chgData name="pavani reddy" userId="9ee5723d0cf64798" providerId="LiveId" clId="{AE06017A-890E-4CD0-9A49-76EC10FF54C8}" dt="2023-05-21T06:09:50.591" v="8" actId="478"/>
          <ac:picMkLst>
            <pc:docMk/>
            <pc:sldMk cId="1016221614" sldId="299"/>
            <ac:picMk id="9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2.266" v="9" actId="478"/>
        <pc:sldMkLst>
          <pc:docMk/>
          <pc:sldMk cId="1016221614" sldId="300"/>
        </pc:sldMkLst>
        <pc:picChg chg="del">
          <ac:chgData name="pavani reddy" userId="9ee5723d0cf64798" providerId="LiveId" clId="{AE06017A-890E-4CD0-9A49-76EC10FF54C8}" dt="2023-05-21T06:09:52.266" v="9" actId="478"/>
          <ac:picMkLst>
            <pc:docMk/>
            <pc:sldMk cId="1016221614" sldId="300"/>
            <ac:picMk id="9" creationId="{00000000-0000-0000-0000-000000000000}"/>
          </ac:picMkLst>
        </pc:picChg>
      </pc:sldChg>
      <pc:sldChg chg="addSp delSp modSp mod">
        <pc:chgData name="pavani reddy" userId="9ee5723d0cf64798" providerId="LiveId" clId="{AE06017A-890E-4CD0-9A49-76EC10FF54C8}" dt="2023-05-21T06:09:34.906" v="3" actId="27309"/>
        <pc:sldMkLst>
          <pc:docMk/>
          <pc:sldMk cId="44449931" sldId="308"/>
        </pc:sldMkLst>
        <pc:graphicFrameChg chg="add del modGraphic">
          <ac:chgData name="pavani reddy" userId="9ee5723d0cf64798" providerId="LiveId" clId="{AE06017A-890E-4CD0-9A49-76EC10FF54C8}" dt="2023-05-21T06:09:34.906" v="3" actId="27309"/>
          <ac:graphicFrameMkLst>
            <pc:docMk/>
            <pc:sldMk cId="44449931" sldId="308"/>
            <ac:graphicFrameMk id="3" creationId="{83D67FDA-7B0A-82CD-8632-6D6291C27994}"/>
          </ac:graphicFrameMkLst>
        </pc:graphicFrameChg>
        <pc:picChg chg="del">
          <ac:chgData name="pavani reddy" userId="9ee5723d0cf64798" providerId="LiveId" clId="{AE06017A-890E-4CD0-9A49-76EC10FF54C8}" dt="2023-05-21T06:09:25.881" v="1" actId="478"/>
          <ac:picMkLst>
            <pc:docMk/>
            <pc:sldMk cId="44449931" sldId="308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41.030" v="4" actId="478"/>
        <pc:sldMkLst>
          <pc:docMk/>
          <pc:sldMk cId="44449931" sldId="309"/>
        </pc:sldMkLst>
        <pc:picChg chg="del">
          <ac:chgData name="pavani reddy" userId="9ee5723d0cf64798" providerId="LiveId" clId="{AE06017A-890E-4CD0-9A49-76EC10FF54C8}" dt="2023-05-21T06:09:41.030" v="4" actId="478"/>
          <ac:picMkLst>
            <pc:docMk/>
            <pc:sldMk cId="44449931" sldId="309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44.512" v="5" actId="478"/>
        <pc:sldMkLst>
          <pc:docMk/>
          <pc:sldMk cId="44449931" sldId="310"/>
        </pc:sldMkLst>
        <pc:picChg chg="del">
          <ac:chgData name="pavani reddy" userId="9ee5723d0cf64798" providerId="LiveId" clId="{AE06017A-890E-4CD0-9A49-76EC10FF54C8}" dt="2023-05-21T06:09:44.512" v="5" actId="478"/>
          <ac:picMkLst>
            <pc:docMk/>
            <pc:sldMk cId="44449931" sldId="310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46.729" v="6" actId="478"/>
        <pc:sldMkLst>
          <pc:docMk/>
          <pc:sldMk cId="44449931" sldId="311"/>
        </pc:sldMkLst>
        <pc:picChg chg="del">
          <ac:chgData name="pavani reddy" userId="9ee5723d0cf64798" providerId="LiveId" clId="{AE06017A-890E-4CD0-9A49-76EC10FF54C8}" dt="2023-05-21T06:09:46.729" v="6" actId="478"/>
          <ac:picMkLst>
            <pc:docMk/>
            <pc:sldMk cId="44449931" sldId="311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48.887" v="7" actId="478"/>
        <pc:sldMkLst>
          <pc:docMk/>
          <pc:sldMk cId="44449931" sldId="312"/>
        </pc:sldMkLst>
        <pc:picChg chg="del">
          <ac:chgData name="pavani reddy" userId="9ee5723d0cf64798" providerId="LiveId" clId="{AE06017A-890E-4CD0-9A49-76EC10FF54C8}" dt="2023-05-21T06:09:48.887" v="7" actId="478"/>
          <ac:picMkLst>
            <pc:docMk/>
            <pc:sldMk cId="44449931" sldId="312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3.985" v="10" actId="478"/>
        <pc:sldMkLst>
          <pc:docMk/>
          <pc:sldMk cId="1157464390" sldId="313"/>
        </pc:sldMkLst>
        <pc:picChg chg="del">
          <ac:chgData name="pavani reddy" userId="9ee5723d0cf64798" providerId="LiveId" clId="{AE06017A-890E-4CD0-9A49-76EC10FF54C8}" dt="2023-05-21T06:09:53.985" v="10" actId="478"/>
          <ac:picMkLst>
            <pc:docMk/>
            <pc:sldMk cId="1157464390" sldId="313"/>
            <ac:picMk id="4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5.709" v="11" actId="478"/>
        <pc:sldMkLst>
          <pc:docMk/>
          <pc:sldMk cId="1157464390" sldId="314"/>
        </pc:sldMkLst>
        <pc:picChg chg="del">
          <ac:chgData name="pavani reddy" userId="9ee5723d0cf64798" providerId="LiveId" clId="{AE06017A-890E-4CD0-9A49-76EC10FF54C8}" dt="2023-05-21T06:09:55.709" v="11" actId="478"/>
          <ac:picMkLst>
            <pc:docMk/>
            <pc:sldMk cId="1157464390" sldId="314"/>
            <ac:picMk id="4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00.960" v="14" actId="478"/>
        <pc:sldMkLst>
          <pc:docMk/>
          <pc:sldMk cId="1016221614" sldId="315"/>
        </pc:sldMkLst>
        <pc:picChg chg="del">
          <ac:chgData name="pavani reddy" userId="9ee5723d0cf64798" providerId="LiveId" clId="{AE06017A-890E-4CD0-9A49-76EC10FF54C8}" dt="2023-05-21T06:10:00.960" v="14" actId="478"/>
          <ac:picMkLst>
            <pc:docMk/>
            <pc:sldMk cId="1016221614" sldId="315"/>
            <ac:picMk id="9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11.201" v="19" actId="478"/>
        <pc:sldMkLst>
          <pc:docMk/>
          <pc:sldMk cId="1202823834" sldId="317"/>
        </pc:sldMkLst>
        <pc:picChg chg="del">
          <ac:chgData name="pavani reddy" userId="9ee5723d0cf64798" providerId="LiveId" clId="{AE06017A-890E-4CD0-9A49-76EC10FF54C8}" dt="2023-05-21T06:10:11.201" v="19" actId="478"/>
          <ac:picMkLst>
            <pc:docMk/>
            <pc:sldMk cId="1202823834" sldId="317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13.330" v="20" actId="478"/>
        <pc:sldMkLst>
          <pc:docMk/>
          <pc:sldMk cId="1202823834" sldId="319"/>
        </pc:sldMkLst>
        <pc:picChg chg="del">
          <ac:chgData name="pavani reddy" userId="9ee5723d0cf64798" providerId="LiveId" clId="{AE06017A-890E-4CD0-9A49-76EC10FF54C8}" dt="2023-05-21T06:10:13.330" v="20" actId="478"/>
          <ac:picMkLst>
            <pc:docMk/>
            <pc:sldMk cId="1202823834" sldId="319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15.384" v="21" actId="478"/>
        <pc:sldMkLst>
          <pc:docMk/>
          <pc:sldMk cId="1202823834" sldId="320"/>
        </pc:sldMkLst>
        <pc:picChg chg="del">
          <ac:chgData name="pavani reddy" userId="9ee5723d0cf64798" providerId="LiveId" clId="{AE06017A-890E-4CD0-9A49-76EC10FF54C8}" dt="2023-05-21T06:10:15.384" v="21" actId="478"/>
          <ac:picMkLst>
            <pc:docMk/>
            <pc:sldMk cId="1202823834" sldId="320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17.018" v="22" actId="478"/>
        <pc:sldMkLst>
          <pc:docMk/>
          <pc:sldMk cId="1202823834" sldId="321"/>
        </pc:sldMkLst>
        <pc:picChg chg="del">
          <ac:chgData name="pavani reddy" userId="9ee5723d0cf64798" providerId="LiveId" clId="{AE06017A-890E-4CD0-9A49-76EC10FF54C8}" dt="2023-05-21T06:10:17.018" v="22" actId="478"/>
          <ac:picMkLst>
            <pc:docMk/>
            <pc:sldMk cId="1202823834" sldId="321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19.495" v="23" actId="478"/>
        <pc:sldMkLst>
          <pc:docMk/>
          <pc:sldMk cId="1202823834" sldId="322"/>
        </pc:sldMkLst>
        <pc:picChg chg="del">
          <ac:chgData name="pavani reddy" userId="9ee5723d0cf64798" providerId="LiveId" clId="{AE06017A-890E-4CD0-9A49-76EC10FF54C8}" dt="2023-05-21T06:10:19.495" v="23" actId="478"/>
          <ac:picMkLst>
            <pc:docMk/>
            <pc:sldMk cId="1202823834" sldId="322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21.919" v="24" actId="478"/>
        <pc:sldMkLst>
          <pc:docMk/>
          <pc:sldMk cId="1202823834" sldId="323"/>
        </pc:sldMkLst>
        <pc:picChg chg="del">
          <ac:chgData name="pavani reddy" userId="9ee5723d0cf64798" providerId="LiveId" clId="{AE06017A-890E-4CD0-9A49-76EC10FF54C8}" dt="2023-05-21T06:10:21.919" v="24" actId="478"/>
          <ac:picMkLst>
            <pc:docMk/>
            <pc:sldMk cId="1202823834" sldId="323"/>
            <ac:picMk id="25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7.566" v="12" actId="478"/>
        <pc:sldMkLst>
          <pc:docMk/>
          <pc:sldMk cId="1157464390" sldId="336"/>
        </pc:sldMkLst>
        <pc:picChg chg="del">
          <ac:chgData name="pavani reddy" userId="9ee5723d0cf64798" providerId="LiveId" clId="{AE06017A-890E-4CD0-9A49-76EC10FF54C8}" dt="2023-05-21T06:09:57.566" v="12" actId="478"/>
          <ac:picMkLst>
            <pc:docMk/>
            <pc:sldMk cId="1157464390" sldId="336"/>
            <ac:picMk id="4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09:59.214" v="13" actId="478"/>
        <pc:sldMkLst>
          <pc:docMk/>
          <pc:sldMk cId="0" sldId="339"/>
        </pc:sldMkLst>
        <pc:picChg chg="del">
          <ac:chgData name="pavani reddy" userId="9ee5723d0cf64798" providerId="LiveId" clId="{AE06017A-890E-4CD0-9A49-76EC10FF54C8}" dt="2023-05-21T06:09:59.214" v="13" actId="478"/>
          <ac:picMkLst>
            <pc:docMk/>
            <pc:sldMk cId="0" sldId="339"/>
            <ac:picMk id="2" creationId="{00000000-0000-0000-0000-000000000000}"/>
          </ac:picMkLst>
        </pc:picChg>
      </pc:sldChg>
      <pc:sldChg chg="delSp modSp mod">
        <pc:chgData name="pavani reddy" userId="9ee5723d0cf64798" providerId="LiveId" clId="{AE06017A-890E-4CD0-9A49-76EC10FF54C8}" dt="2023-05-25T04:32:42.451" v="26" actId="20577"/>
        <pc:sldMkLst>
          <pc:docMk/>
          <pc:sldMk cId="1016221614" sldId="341"/>
        </pc:sldMkLst>
        <pc:spChg chg="mod">
          <ac:chgData name="pavani reddy" userId="9ee5723d0cf64798" providerId="LiveId" clId="{AE06017A-890E-4CD0-9A49-76EC10FF54C8}" dt="2023-05-25T04:32:42.451" v="26" actId="20577"/>
          <ac:spMkLst>
            <pc:docMk/>
            <pc:sldMk cId="1016221614" sldId="341"/>
            <ac:spMk id="6" creationId="{00000000-0000-0000-0000-000000000000}"/>
          </ac:spMkLst>
        </pc:spChg>
        <pc:picChg chg="del">
          <ac:chgData name="pavani reddy" userId="9ee5723d0cf64798" providerId="LiveId" clId="{AE06017A-890E-4CD0-9A49-76EC10FF54C8}" dt="2023-05-21T06:10:03.085" v="15" actId="478"/>
          <ac:picMkLst>
            <pc:docMk/>
            <pc:sldMk cId="1016221614" sldId="341"/>
            <ac:picMk id="9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04.879" v="16" actId="478"/>
        <pc:sldMkLst>
          <pc:docMk/>
          <pc:sldMk cId="1016221614" sldId="342"/>
        </pc:sldMkLst>
        <pc:picChg chg="del">
          <ac:chgData name="pavani reddy" userId="9ee5723d0cf64798" providerId="LiveId" clId="{AE06017A-890E-4CD0-9A49-76EC10FF54C8}" dt="2023-05-21T06:10:04.879" v="16" actId="478"/>
          <ac:picMkLst>
            <pc:docMk/>
            <pc:sldMk cId="1016221614" sldId="342"/>
            <ac:picMk id="9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07.330" v="17" actId="478"/>
        <pc:sldMkLst>
          <pc:docMk/>
          <pc:sldMk cId="2312932922" sldId="343"/>
        </pc:sldMkLst>
        <pc:picChg chg="del">
          <ac:chgData name="pavani reddy" userId="9ee5723d0cf64798" providerId="LiveId" clId="{AE06017A-890E-4CD0-9A49-76EC10FF54C8}" dt="2023-05-21T06:10:07.330" v="17" actId="478"/>
          <ac:picMkLst>
            <pc:docMk/>
            <pc:sldMk cId="2312932922" sldId="343"/>
            <ac:picMk id="6" creationId="{00000000-0000-0000-0000-000000000000}"/>
          </ac:picMkLst>
        </pc:picChg>
      </pc:sldChg>
      <pc:sldChg chg="delSp mod">
        <pc:chgData name="pavani reddy" userId="9ee5723d0cf64798" providerId="LiveId" clId="{AE06017A-890E-4CD0-9A49-76EC10FF54C8}" dt="2023-05-21T06:10:09.082" v="18" actId="478"/>
        <pc:sldMkLst>
          <pc:docMk/>
          <pc:sldMk cId="2312932922" sldId="344"/>
        </pc:sldMkLst>
        <pc:picChg chg="del">
          <ac:chgData name="pavani reddy" userId="9ee5723d0cf64798" providerId="LiveId" clId="{AE06017A-890E-4CD0-9A49-76EC10FF54C8}" dt="2023-05-21T06:10:09.082" v="18" actId="478"/>
          <ac:picMkLst>
            <pc:docMk/>
            <pc:sldMk cId="2312932922" sldId="344"/>
            <ac:picMk id="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Nunito Sans Light" pitchFamily="2" charset="0"/>
              </a:rPr>
              <a:t>Why \n is given within double quotes?</a:t>
            </a: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Otherwise machine would think \n as a variable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Nunito Sans SemiBold" pitchFamily="2" charset="0"/>
              </a:rPr>
              <a:t>Can you write in one line?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abcd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\</a:t>
            </a:r>
            <a:r>
              <a:rPr lang="en-US" sz="1800" dirty="0" err="1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ndefh</a:t>
            </a:r>
            <a:r>
              <a:rPr lang="en-US" sz="1800" dirty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endParaRPr lang="en-US" sz="1800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4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5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2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83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>
                <a:latin typeface="Nunito Sans" panose="00000500000000000000" pitchFamily="2" charset="0"/>
              </a:rPr>
              <a:t>				   32 Keywords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5500" y="1524000"/>
          <a:ext cx="8001000" cy="4495800"/>
        </p:xfrm>
        <a:graphic>
          <a:graphicData uri="http://schemas.openxmlformats.org/drawingml/2006/table">
            <a:tbl>
              <a:tblPr firstRow="1" firstCol="1" lastCol="1" bandRow="1" bandCol="1">
                <a:tableStyleId>{D7AC3CCA-C797-4891-BE02-D94E43425B78}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auto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case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char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const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continue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default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do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double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else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enum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extern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float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for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goto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if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int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long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register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short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signed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sizeof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static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struct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switch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typedef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union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unsigned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void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volatile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while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Input and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52992" y="2143116"/>
            <a:ext cx="1785950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Nunito Sans" charset="0"/>
                <a:ea typeface="NSimSun" pitchFamily="49" charset="-122"/>
              </a:rPr>
              <a:t>Input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09786" y="4071942"/>
            <a:ext cx="2214578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Nunito Sans" charset="0"/>
                <a:ea typeface="NSimSun" pitchFamily="49" charset="-122"/>
              </a:rPr>
              <a:t>Compile time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24694" y="4071942"/>
            <a:ext cx="2214578" cy="92869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dirty="0">
                <a:latin typeface="Nunito Sans" charset="0"/>
                <a:ea typeface="NSimSun" pitchFamily="49" charset="-122"/>
              </a:rPr>
              <a:t>Run time</a:t>
            </a:r>
          </a:p>
        </p:txBody>
      </p:sp>
      <p:cxnSp>
        <p:nvCxnSpPr>
          <p:cNvPr id="25" name="Straight Arrow Connector 24"/>
          <p:cNvCxnSpPr>
            <a:stCxn id="21" idx="2"/>
            <a:endCxn id="22" idx="0"/>
          </p:cNvCxnSpPr>
          <p:nvPr/>
        </p:nvCxnSpPr>
        <p:spPr>
          <a:xfrm rot="5400000">
            <a:off x="4131455" y="2357430"/>
            <a:ext cx="1000132" cy="2428892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3" idx="0"/>
          </p:cNvCxnSpPr>
          <p:nvPr/>
        </p:nvCxnSpPr>
        <p:spPr>
          <a:xfrm rot="16200000" flipH="1">
            <a:off x="6488909" y="2428868"/>
            <a:ext cx="1000132" cy="228601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52728" y="2143116"/>
            <a:ext cx="4500594" cy="785818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Nunito Sans" charset="0"/>
              </a:rPr>
              <a:t>Scanf(“%d”, &amp;a);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Syntax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667240" y="1857364"/>
            <a:ext cx="1500198" cy="1285884"/>
          </a:xfrm>
          <a:prstGeom prst="rect">
            <a:avLst/>
          </a:prstGeom>
          <a:noFill/>
          <a:ln>
            <a:solidFill>
              <a:srgbClr val="F05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2881290" y="3420951"/>
            <a:ext cx="542928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latin typeface="Nunito Sans" charset="0"/>
              </a:rPr>
              <a:t>Format Specifier</a:t>
            </a:r>
          </a:p>
          <a:p>
            <a:pPr algn="ctr"/>
            <a:endParaRPr lang="en-GB" sz="2500" dirty="0">
              <a:latin typeface="Nunito Sans" charset="0"/>
            </a:endParaRPr>
          </a:p>
          <a:p>
            <a:pPr algn="ctr"/>
            <a:r>
              <a:rPr lang="en-GB" sz="2500" dirty="0">
                <a:latin typeface="Nunito Sans" charset="0"/>
              </a:rPr>
              <a:t>????</a:t>
            </a:r>
          </a:p>
          <a:p>
            <a:endParaRPr lang="en-GB" sz="25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Format </a:t>
            </a:r>
            <a:r>
              <a:rPr lang="en-US" sz="4500" b="1" dirty="0" err="1">
                <a:latin typeface="Nunito Sans" panose="00000500000000000000" pitchFamily="2" charset="0"/>
              </a:rPr>
              <a:t>Specifiers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036326"/>
            <a:ext cx="9967216" cy="26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It is used to format the input.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used during input and output.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It is a way to tell the compiler what type of data is in a variable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during taking  input  using </a:t>
            </a:r>
            <a:r>
              <a:rPr lang="en-US" sz="2800" dirty="0" err="1"/>
              <a:t>scanf</a:t>
            </a:r>
            <a:r>
              <a:rPr lang="en-US" sz="2800" dirty="0"/>
              <a:t>() or printing  output using </a:t>
            </a:r>
            <a:r>
              <a:rPr lang="en-US" sz="2800" dirty="0" err="1"/>
              <a:t>printf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Format </a:t>
            </a:r>
            <a:r>
              <a:rPr lang="en-US" sz="4500" b="1" dirty="0" err="1">
                <a:latin typeface="Nunito Sans" panose="00000500000000000000" pitchFamily="2" charset="0"/>
              </a:rPr>
              <a:t>Specifiers</a:t>
            </a:r>
            <a:endParaRPr lang="en-US" sz="4500" b="1" dirty="0">
              <a:latin typeface="Nunito Sa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2464" y="1637822"/>
            <a:ext cx="11572956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>
                <a:latin typeface="Nunito Sans" charset="0"/>
              </a:rPr>
              <a:t>int</a:t>
            </a:r>
            <a:r>
              <a:rPr lang="en-GB" sz="2500" dirty="0">
                <a:latin typeface="Nunito Sans" charset="0"/>
              </a:rPr>
              <a:t> - %d</a:t>
            </a:r>
          </a:p>
          <a:p>
            <a:r>
              <a:rPr lang="en-GB" sz="2500" dirty="0">
                <a:latin typeface="Nunito Sans" charset="0"/>
              </a:rPr>
              <a:t>	</a:t>
            </a:r>
            <a:r>
              <a:rPr lang="en-GB" sz="2500" dirty="0" err="1">
                <a:latin typeface="Nunito Sans" charset="0"/>
              </a:rPr>
              <a:t>scanf</a:t>
            </a:r>
            <a:r>
              <a:rPr lang="en-GB" sz="2500" dirty="0">
                <a:latin typeface="Nunito Sans" charset="0"/>
              </a:rPr>
              <a:t>(“%d”, &amp;a);</a:t>
            </a:r>
          </a:p>
          <a:p>
            <a:endParaRPr lang="en-GB" sz="2500" dirty="0">
              <a:latin typeface="Nunito Sans" charset="0"/>
            </a:endParaRPr>
          </a:p>
          <a:p>
            <a:r>
              <a:rPr lang="en-GB" sz="2500" dirty="0">
                <a:latin typeface="Nunito Sans" charset="0"/>
              </a:rPr>
              <a:t>Float - %f</a:t>
            </a:r>
          </a:p>
          <a:p>
            <a:r>
              <a:rPr lang="en-GB" sz="2500" dirty="0">
                <a:latin typeface="Nunito Sans" charset="0"/>
              </a:rPr>
              <a:t>           </a:t>
            </a:r>
            <a:r>
              <a:rPr lang="en-GB" sz="2500" dirty="0" err="1">
                <a:latin typeface="Nunito Sans" charset="0"/>
              </a:rPr>
              <a:t>scanf</a:t>
            </a:r>
            <a:r>
              <a:rPr lang="en-GB" sz="2500" dirty="0">
                <a:latin typeface="Nunito Sans" charset="0"/>
              </a:rPr>
              <a:t>(“%f”, &amp;a);</a:t>
            </a:r>
          </a:p>
          <a:p>
            <a:endParaRPr lang="en-GB" sz="2500" dirty="0">
              <a:latin typeface="Nunito Sans" charset="0"/>
            </a:endParaRPr>
          </a:p>
          <a:p>
            <a:r>
              <a:rPr lang="en-GB" sz="2500" dirty="0">
                <a:latin typeface="Nunito Sans" charset="0"/>
              </a:rPr>
              <a:t>char - %c</a:t>
            </a:r>
          </a:p>
          <a:p>
            <a:r>
              <a:rPr lang="en-GB" sz="2500" dirty="0">
                <a:latin typeface="Nunito Sans" charset="0"/>
              </a:rPr>
              <a:t>	</a:t>
            </a:r>
            <a:r>
              <a:rPr lang="en-GB" sz="2500" dirty="0" err="1">
                <a:latin typeface="Nunito Sans" charset="0"/>
              </a:rPr>
              <a:t>scanf</a:t>
            </a:r>
            <a:r>
              <a:rPr lang="en-GB" sz="2500" dirty="0">
                <a:latin typeface="Nunito Sans" charset="0"/>
              </a:rPr>
              <a:t>(“%c”, &amp;a);</a:t>
            </a:r>
          </a:p>
          <a:p>
            <a:endParaRPr lang="en-GB" sz="2500" dirty="0">
              <a:latin typeface="Nunito Sans" charset="0"/>
            </a:endParaRPr>
          </a:p>
          <a:p>
            <a:r>
              <a:rPr lang="en-GB" sz="2500" dirty="0">
                <a:latin typeface="Nunito Sans" charset="0"/>
              </a:rPr>
              <a:t>string - %s</a:t>
            </a:r>
          </a:p>
          <a:p>
            <a:r>
              <a:rPr lang="en-GB" sz="2500" dirty="0">
                <a:latin typeface="Nunito Sans" charset="0"/>
              </a:rPr>
              <a:t>	</a:t>
            </a:r>
            <a:r>
              <a:rPr lang="en-GB" sz="2500" dirty="0" err="1">
                <a:latin typeface="Nunito Sans" charset="0"/>
              </a:rPr>
              <a:t>scanf</a:t>
            </a:r>
            <a:r>
              <a:rPr lang="en-GB" sz="2500" dirty="0">
                <a:latin typeface="Nunito Sans" charset="0"/>
              </a:rPr>
              <a:t>(“%s</a:t>
            </a:r>
            <a:r>
              <a:rPr lang="en-GB" sz="2500">
                <a:latin typeface="Nunito Sans" charset="0"/>
              </a:rPr>
              <a:t>”, &amp;a</a:t>
            </a:r>
            <a:r>
              <a:rPr lang="en-GB" sz="2500" dirty="0">
                <a:latin typeface="Nunito Sans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Printing the Output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2464" y="1928802"/>
            <a:ext cx="115729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 err="1">
                <a:latin typeface="Nunito Sans" charset="0"/>
              </a:rPr>
              <a:t>printf</a:t>
            </a:r>
            <a:r>
              <a:rPr lang="en-GB" sz="2500" dirty="0">
                <a:latin typeface="Nunito Sans" charset="0"/>
              </a:rPr>
              <a:t>(“Hello”);</a:t>
            </a:r>
          </a:p>
          <a:p>
            <a:endParaRPr lang="en-GB" sz="2500" dirty="0">
              <a:latin typeface="Nunito Sans" charset="0"/>
            </a:endParaRPr>
          </a:p>
          <a:p>
            <a:endParaRPr lang="en-GB" sz="2500" dirty="0">
              <a:latin typeface="Nunito Sans" charset="0"/>
            </a:endParaRPr>
          </a:p>
          <a:p>
            <a:r>
              <a:rPr lang="en-GB" sz="2500" dirty="0" err="1">
                <a:latin typeface="Nunito Sans" charset="0"/>
              </a:rPr>
              <a:t>printf</a:t>
            </a:r>
            <a:r>
              <a:rPr lang="en-GB" sz="2500" dirty="0">
                <a:latin typeface="Nunito Sans" charset="0"/>
              </a:rPr>
              <a:t>(“%d”, a);</a:t>
            </a:r>
          </a:p>
          <a:p>
            <a:endParaRPr lang="en-GB" sz="2500" dirty="0">
              <a:latin typeface="Nunito Sans" charset="0"/>
            </a:endParaRPr>
          </a:p>
          <a:p>
            <a:endParaRPr lang="en-GB" sz="2500" dirty="0">
              <a:latin typeface="Nunito Sans" charset="0"/>
            </a:endParaRPr>
          </a:p>
          <a:p>
            <a:r>
              <a:rPr lang="en-GB" sz="2500" dirty="0" err="1">
                <a:latin typeface="Nunito Sans" charset="0"/>
              </a:rPr>
              <a:t>printf</a:t>
            </a:r>
            <a:r>
              <a:rPr lang="en-GB" sz="2500" dirty="0">
                <a:latin typeface="Nunito Sans" charset="0"/>
              </a:rPr>
              <a:t>(“The value of a is:%d”, a);</a:t>
            </a:r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Positioning cursor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2189946"/>
            <a:ext cx="53855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 SemiBold" pitchFamily="2" charset="0"/>
              </a:rPr>
              <a:t>Positioning cursor to next line</a:t>
            </a:r>
          </a:p>
          <a:p>
            <a:endParaRPr lang="en-US" sz="2000" dirty="0">
              <a:latin typeface="Nunito Sans Light" pitchFamily="2" charset="0"/>
            </a:endParaRPr>
          </a:p>
          <a:p>
            <a:pPr marL="914400" lvl="1" indent="-457200"/>
            <a:r>
              <a:rPr lang="en-US" sz="2000" dirty="0">
                <a:latin typeface="Nunito Sans Light" pitchFamily="2" charset="0"/>
              </a:rPr>
              <a:t>Print “\n”</a:t>
            </a:r>
          </a:p>
          <a:p>
            <a:pPr marL="457200" indent="-457200"/>
            <a:endParaRPr lang="en-US" sz="2000" dirty="0">
              <a:latin typeface="Nunito Sans Light" pitchFamily="2" charset="0"/>
            </a:endParaRPr>
          </a:p>
          <a:p>
            <a:pPr marL="914400" lvl="1" indent="-457200"/>
            <a:r>
              <a:rPr lang="en-US" sz="2000" dirty="0">
                <a:latin typeface="Nunito Sans Light" pitchFamily="2" charset="0"/>
              </a:rPr>
              <a:t>Pronounced as “Backslash n”</a:t>
            </a:r>
          </a:p>
          <a:p>
            <a:pPr marL="457200" indent="-457200"/>
            <a:endParaRPr lang="en-US" sz="2000" dirty="0">
              <a:latin typeface="Nunito Sans Light" pitchFamily="2" charset="0"/>
            </a:endParaRPr>
          </a:p>
          <a:p>
            <a:pPr marL="914400" lvl="1" indent="-457200"/>
            <a:r>
              <a:rPr lang="en-US" sz="2000" dirty="0">
                <a:latin typeface="Nunito Sans Light" pitchFamily="2" charset="0"/>
              </a:rPr>
              <a:t>Why \n is given within double quotes?</a:t>
            </a: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654069" y="2209800"/>
            <a:ext cx="5385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latin typeface="Nunito Sans SemiBold" pitchFamily="2" charset="0"/>
              </a:rPr>
              <a:t>Program to print “</a:t>
            </a:r>
            <a:r>
              <a:rPr lang="en-US" sz="2000" dirty="0" err="1">
                <a:latin typeface="Nunito Sans SemiBold" pitchFamily="2" charset="0"/>
              </a:rPr>
              <a:t>abcd</a:t>
            </a:r>
            <a:r>
              <a:rPr lang="en-US" sz="2000" dirty="0">
                <a:latin typeface="Nunito Sans SemiBold" pitchFamily="2" charset="0"/>
              </a:rPr>
              <a:t>” in first line and “</a:t>
            </a:r>
            <a:r>
              <a:rPr lang="en-US" sz="2000" dirty="0" err="1">
                <a:latin typeface="Nunito Sans SemiBold" pitchFamily="2" charset="0"/>
              </a:rPr>
              <a:t>defh</a:t>
            </a:r>
            <a:r>
              <a:rPr lang="en-US" sz="2000" dirty="0">
                <a:latin typeface="Nunito Sans SemiBold" pitchFamily="2" charset="0"/>
              </a:rPr>
              <a:t>” in second line</a:t>
            </a:r>
          </a:p>
          <a:p>
            <a:pPr lvl="0">
              <a:spcBef>
                <a:spcPct val="20000"/>
              </a:spcBef>
            </a:pPr>
            <a:endParaRPr lang="en-US" sz="2000" dirty="0">
              <a:latin typeface="Nunito Sans Light" pitchFamily="2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2000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abcd</a:t>
            </a: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"\n"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2000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defh</a:t>
            </a: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“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>
              <a:highlight>
                <a:srgbClr val="FFFFFF"/>
              </a:highlight>
              <a:latin typeface="Nunito Sans Light" pitchFamily="2" charset="0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Nunito Sans SemiBold" pitchFamily="2" charset="0"/>
              </a:rPr>
              <a:t>Can you write in one line?</a:t>
            </a: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19800" y="1828800"/>
            <a:ext cx="0" cy="3657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Positioning cursor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558069" y="2189946"/>
            <a:ext cx="53855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Nunito Sans SemiBold" pitchFamily="2" charset="0"/>
              </a:rPr>
              <a:t>Positioning cursor with spaces</a:t>
            </a:r>
          </a:p>
          <a:p>
            <a:endParaRPr lang="en-US" sz="2000" dirty="0">
              <a:latin typeface="Nunito Sans Light" pitchFamily="2" charset="0"/>
            </a:endParaRPr>
          </a:p>
          <a:p>
            <a:pPr marL="914400" lvl="1" indent="-457200"/>
            <a:r>
              <a:rPr lang="en-US" sz="2000" dirty="0">
                <a:latin typeface="Nunito Sans Light" pitchFamily="2" charset="0"/>
              </a:rPr>
              <a:t>Print “\t”</a:t>
            </a:r>
          </a:p>
          <a:p>
            <a:pPr marL="457200" indent="-457200"/>
            <a:endParaRPr lang="en-US" sz="2000" dirty="0">
              <a:latin typeface="Nunito Sans Light" pitchFamily="2" charset="0"/>
            </a:endParaRPr>
          </a:p>
          <a:p>
            <a:pPr marL="914400" lvl="1" indent="-457200"/>
            <a:r>
              <a:rPr lang="en-US" sz="2000" dirty="0">
                <a:latin typeface="Nunito Sans Light" pitchFamily="2" charset="0"/>
              </a:rPr>
              <a:t>Pronounced as “Backslash tab”</a:t>
            </a:r>
          </a:p>
          <a:p>
            <a:pPr marL="914400" lvl="1" indent="-457200"/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73F422-781C-4385-84E3-34EDBC7AB3E7}"/>
              </a:ext>
            </a:extLst>
          </p:cNvPr>
          <p:cNvSpPr txBox="1"/>
          <p:nvPr/>
        </p:nvSpPr>
        <p:spPr>
          <a:xfrm>
            <a:off x="6654069" y="2209800"/>
            <a:ext cx="538553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>
                <a:latin typeface="Nunito Sans SemiBold" pitchFamily="2" charset="0"/>
              </a:rPr>
              <a:t>Program to print “</a:t>
            </a:r>
            <a:r>
              <a:rPr lang="en-US" sz="2000" dirty="0" err="1">
                <a:latin typeface="Nunito Sans SemiBold" pitchFamily="2" charset="0"/>
              </a:rPr>
              <a:t>abcd</a:t>
            </a:r>
            <a:r>
              <a:rPr lang="en-US" sz="2000" dirty="0">
                <a:latin typeface="Nunito Sans SemiBold" pitchFamily="2" charset="0"/>
              </a:rPr>
              <a:t>” with tab  space “</a:t>
            </a:r>
            <a:r>
              <a:rPr lang="en-US" sz="2000" dirty="0" err="1">
                <a:latin typeface="Nunito Sans SemiBold" pitchFamily="2" charset="0"/>
              </a:rPr>
              <a:t>defh</a:t>
            </a:r>
            <a:r>
              <a:rPr lang="en-US" sz="2000" dirty="0">
                <a:latin typeface="Nunito Sans SemiBold" pitchFamily="2" charset="0"/>
              </a:rPr>
              <a:t>” </a:t>
            </a:r>
          </a:p>
          <a:p>
            <a:pPr lvl="0">
              <a:spcBef>
                <a:spcPct val="20000"/>
              </a:spcBef>
            </a:pPr>
            <a:endParaRPr lang="en-US" sz="2000" dirty="0">
              <a:latin typeface="Nunito Sans Light" pitchFamily="2" charset="0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2000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abcd</a:t>
            </a: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"\t"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	Print "</a:t>
            </a:r>
            <a:r>
              <a:rPr lang="en-US" sz="2000" dirty="0" err="1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defh</a:t>
            </a:r>
            <a:r>
              <a:rPr lang="en-US" sz="2000" dirty="0">
                <a:highlight>
                  <a:srgbClr val="FFFFFF"/>
                </a:highlight>
                <a:latin typeface="Nunito Sans Light" pitchFamily="2" charset="0"/>
                <a:cs typeface="Consolas" pitchFamily="49" charset="0"/>
              </a:rPr>
              <a:t>“</a:t>
            </a:r>
          </a:p>
          <a:p>
            <a:pPr marL="342900" lvl="0" indent="-342900">
              <a:spcBef>
                <a:spcPct val="20000"/>
              </a:spcBef>
            </a:pPr>
            <a:endParaRPr lang="en-US" sz="2000" dirty="0">
              <a:highlight>
                <a:srgbClr val="FFFFFF"/>
              </a:highlight>
              <a:latin typeface="Nunito Sans Light" pitchFamily="2" charset="0"/>
              <a:cs typeface="Consolas" pitchFamily="49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0" dirty="0">
              <a:latin typeface="Nunito Sans SemiBold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  <a:p>
            <a:endParaRPr lang="en-US" sz="2000" dirty="0">
              <a:latin typeface="Nunito Sans Light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19800" y="1828800"/>
            <a:ext cx="0" cy="3657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9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(“%%”);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%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1905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char y;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x = -1;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y = -2;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d,%d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”, x, y);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1,2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-1,-2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Garbage value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5400" y="2667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371600"/>
            <a:ext cx="1031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Nunito Sans Light" pitchFamily="2" charset="0"/>
              </a:rPr>
              <a:t>int</a:t>
            </a:r>
            <a:r>
              <a:rPr lang="en-US" sz="2800" dirty="0">
                <a:latin typeface="Nunito Sans Light" pitchFamily="2" charset="0"/>
              </a:rPr>
              <a:t>  a;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2133600"/>
            <a:ext cx="1524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382000" y="32766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1000 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10600" y="2362200"/>
            <a:ext cx="6783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10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42928" y="1548825"/>
            <a:ext cx="4010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a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Variable  Declaration: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25146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Variable  Initialization: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3296454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a = 10;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Nunito Sans SemiBold" pitchFamily="2" charset="0"/>
              </a:rPr>
              <a:t>int</a:t>
            </a:r>
            <a:r>
              <a:rPr lang="en-US" sz="2800" dirty="0">
                <a:latin typeface="Nunito Sans SemiBold" pitchFamily="2" charset="0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2 bytes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542038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Depends on the compiler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19200" y="610618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Can take both positive &amp; negative  integers</a:t>
            </a:r>
          </a:p>
        </p:txBody>
      </p:sp>
    </p:spTree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signed float 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short float b;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(“Modifiers”);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0;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Modifiers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No output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Garbage value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0400" y="3429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short double a;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(“Size modifiers”);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Size modifiers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No output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Garbage value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0400" y="3429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signed double b;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(“Sign modifiers”);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26853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Sign modifiers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No output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Garbage value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20400" y="3429000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936306A-33BA-4782-AA65-4CCAB46676B6}"/>
              </a:ext>
            </a:extLst>
          </p:cNvPr>
          <p:cNvSpPr/>
          <p:nvPr/>
        </p:nvSpPr>
        <p:spPr>
          <a:xfrm>
            <a:off x="-4917" y="59436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A9EB63-79D5-4617-BE6B-1B3CCF6955CA}"/>
              </a:ext>
            </a:extLst>
          </p:cNvPr>
          <p:cNvSpPr/>
          <p:nvPr/>
        </p:nvSpPr>
        <p:spPr>
          <a:xfrm>
            <a:off x="4916" y="64008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0C06C5-6685-4170-BADF-FF6009F3B825}"/>
              </a:ext>
            </a:extLst>
          </p:cNvPr>
          <p:cNvSpPr/>
          <p:nvPr/>
        </p:nvSpPr>
        <p:spPr>
          <a:xfrm>
            <a:off x="0" y="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is the output?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76B02-6958-4119-B17A-5F4408B90C2F}"/>
              </a:ext>
            </a:extLst>
          </p:cNvPr>
          <p:cNvSpPr/>
          <p:nvPr/>
        </p:nvSpPr>
        <p:spPr>
          <a:xfrm>
            <a:off x="-4917" y="457200"/>
            <a:ext cx="7091517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EE69A0-4C96-495B-844B-B51AD6FB6BEC}"/>
              </a:ext>
            </a:extLst>
          </p:cNvPr>
          <p:cNvSpPr/>
          <p:nvPr/>
        </p:nvSpPr>
        <p:spPr>
          <a:xfrm>
            <a:off x="0" y="9144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D17A24-E131-43CA-9AAB-3EBBF4464991}"/>
              </a:ext>
            </a:extLst>
          </p:cNvPr>
          <p:cNvSpPr/>
          <p:nvPr/>
        </p:nvSpPr>
        <p:spPr>
          <a:xfrm>
            <a:off x="0" y="13716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A78835-D285-4C29-BBE2-2D089573DDCA}"/>
              </a:ext>
            </a:extLst>
          </p:cNvPr>
          <p:cNvSpPr/>
          <p:nvPr/>
        </p:nvSpPr>
        <p:spPr>
          <a:xfrm>
            <a:off x="0" y="18288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long double b;	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B9FA3D-661F-4154-837C-FCEFCBDCD0BF}"/>
              </a:ext>
            </a:extLst>
          </p:cNvPr>
          <p:cNvSpPr/>
          <p:nvPr/>
        </p:nvSpPr>
        <p:spPr>
          <a:xfrm>
            <a:off x="0" y="22860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(“Long double is possible”);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F580A-3648-487F-A968-D43CEAF34F33}"/>
              </a:ext>
            </a:extLst>
          </p:cNvPr>
          <p:cNvSpPr/>
          <p:nvPr/>
        </p:nvSpPr>
        <p:spPr>
          <a:xfrm>
            <a:off x="0" y="27432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	   return 0;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FEC722-0C34-462C-BEEF-287DEF29767E}"/>
              </a:ext>
            </a:extLst>
          </p:cNvPr>
          <p:cNvSpPr/>
          <p:nvPr/>
        </p:nvSpPr>
        <p:spPr>
          <a:xfrm>
            <a:off x="0" y="32004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2BA1BF-F77A-4A51-A31F-23E2A912161F}"/>
              </a:ext>
            </a:extLst>
          </p:cNvPr>
          <p:cNvSpPr/>
          <p:nvPr/>
        </p:nvSpPr>
        <p:spPr>
          <a:xfrm>
            <a:off x="0" y="36576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DD948E-1856-437F-8D51-4ED976676EEB}"/>
              </a:ext>
            </a:extLst>
          </p:cNvPr>
          <p:cNvSpPr/>
          <p:nvPr/>
        </p:nvSpPr>
        <p:spPr>
          <a:xfrm>
            <a:off x="0" y="41148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539D98-A6AE-4C69-B359-30F7357B35DF}"/>
              </a:ext>
            </a:extLst>
          </p:cNvPr>
          <p:cNvSpPr/>
          <p:nvPr/>
        </p:nvSpPr>
        <p:spPr>
          <a:xfrm>
            <a:off x="0" y="4572000"/>
            <a:ext cx="7086600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3E311-7EBF-430C-AB0A-ADAD25B5A66E}"/>
              </a:ext>
            </a:extLst>
          </p:cNvPr>
          <p:cNvSpPr/>
          <p:nvPr/>
        </p:nvSpPr>
        <p:spPr>
          <a:xfrm>
            <a:off x="0" y="5029200"/>
            <a:ext cx="7086600" cy="457200"/>
          </a:xfrm>
          <a:prstGeom prst="rect">
            <a:avLst/>
          </a:prstGeom>
          <a:solidFill>
            <a:srgbClr val="3D3D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BD79F16-C8E8-4FC0-AF79-31D94CC30EBD}"/>
              </a:ext>
            </a:extLst>
          </p:cNvPr>
          <p:cNvSpPr/>
          <p:nvPr/>
        </p:nvSpPr>
        <p:spPr>
          <a:xfrm>
            <a:off x="4916" y="5486400"/>
            <a:ext cx="7081684" cy="4572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74A68A-EF41-4347-957C-08644B53820C}"/>
              </a:ext>
            </a:extLst>
          </p:cNvPr>
          <p:cNvSpPr/>
          <p:nvPr/>
        </p:nvSpPr>
        <p:spPr>
          <a:xfrm>
            <a:off x="7315200" y="0"/>
            <a:ext cx="51004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A7BF1-D760-4AE4-95CD-77E7730244BE}"/>
              </a:ext>
            </a:extLst>
          </p:cNvPr>
          <p:cNvSpPr txBox="1"/>
          <p:nvPr/>
        </p:nvSpPr>
        <p:spPr>
          <a:xfrm>
            <a:off x="14748" y="399015"/>
            <a:ext cx="516633" cy="651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01000" y="1460718"/>
            <a:ext cx="33522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Nunito Sans SemiBold" pitchFamily="2" charset="0"/>
              </a:rPr>
              <a:t>Output: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Long double is possible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No output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Compile time error</a:t>
            </a:r>
          </a:p>
          <a:p>
            <a:endParaRPr lang="en-US" sz="2400" dirty="0">
              <a:latin typeface="Nunito Sans Light" pitchFamily="2" charset="0"/>
            </a:endParaRPr>
          </a:p>
          <a:p>
            <a:r>
              <a:rPr lang="en-US" sz="2400" dirty="0">
                <a:latin typeface="Nunito Sans Light" pitchFamily="2" charset="0"/>
              </a:rPr>
              <a:t>Garbage value</a:t>
            </a:r>
          </a:p>
          <a:p>
            <a:endParaRPr lang="en-US" sz="2400" dirty="0">
              <a:latin typeface="Nunito Sans Light" pitchFamily="2" charset="0"/>
            </a:endParaRPr>
          </a:p>
        </p:txBody>
      </p:sp>
      <p:pic>
        <p:nvPicPr>
          <p:cNvPr id="22" name="Picture 2" descr="C:\Users\SMART\Documents\Jeeva\Pictures\select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53800" y="1947863"/>
            <a:ext cx="685800" cy="6429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2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371600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float  b;</a:t>
            </a:r>
          </a:p>
        </p:txBody>
      </p:sp>
      <p:sp>
        <p:nvSpPr>
          <p:cNvPr id="8" name="Rectangle 7"/>
          <p:cNvSpPr/>
          <p:nvPr/>
        </p:nvSpPr>
        <p:spPr>
          <a:xfrm>
            <a:off x="8229600" y="2133600"/>
            <a:ext cx="26670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10689" y="3276600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2000 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458200" y="2362200"/>
            <a:ext cx="224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10.456000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372600" y="1548825"/>
            <a:ext cx="420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Nunito Sans Light" pitchFamily="2" charset="0"/>
              </a:rPr>
              <a:t>b</a:t>
            </a:r>
            <a:endParaRPr lang="en-IN" sz="3200" dirty="0">
              <a:latin typeface="Nunito Sans Ligh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Variable  Declaration: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25146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Variable  Initialization: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95400" y="3296454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b = 10.456;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float: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4 bytes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542038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Nunito Sans Light" pitchFamily="2" charset="0"/>
              </a:rPr>
              <a:t>Precision 6 decimal places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19200" y="610618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Can take both positive &amp; negative  integers</a:t>
            </a:r>
          </a:p>
        </p:txBody>
      </p:sp>
    </p:spTree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3810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float: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200" y="129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4 bytes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7200" y="237238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Nunito Sans Light" pitchFamily="2" charset="0"/>
              </a:rPr>
              <a:t>Precision 6 decimal places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3286780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Can take both positive &amp; </a:t>
            </a:r>
          </a:p>
          <a:p>
            <a:r>
              <a:rPr lang="en-US" sz="2800" dirty="0">
                <a:latin typeface="Nunito Sans Light" pitchFamily="2" charset="0"/>
              </a:rPr>
              <a:t>negative  integers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7235483" y="39118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double: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239000" y="129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8 bytes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239000" y="237238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Nunito Sans Light" pitchFamily="2" charset="0"/>
              </a:rPr>
              <a:t>Precision 15 decimal places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15200" y="3313093"/>
            <a:ext cx="838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Can take both positive &amp; </a:t>
            </a:r>
          </a:p>
          <a:p>
            <a:r>
              <a:rPr lang="en-US" sz="2800" dirty="0">
                <a:latin typeface="Nunito Sans Light" pitchFamily="2" charset="0"/>
              </a:rPr>
              <a:t>negative  integers</a:t>
            </a:r>
          </a:p>
        </p:txBody>
      </p:sp>
    </p:spTree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19200" y="1371600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char  a = </a:t>
            </a:r>
            <a:r>
              <a:rPr lang="en-US" sz="2800" dirty="0">
                <a:solidFill>
                  <a:srgbClr val="FF0000"/>
                </a:solidFill>
                <a:latin typeface="Nunito Sans Light" pitchFamily="2" charset="0"/>
              </a:rPr>
              <a:t>‘s’</a:t>
            </a:r>
            <a:r>
              <a:rPr lang="en-US" sz="2800" dirty="0">
                <a:latin typeface="Nunito Sans Light" pitchFamily="2" charset="0"/>
              </a:rPr>
              <a:t>  // alphabets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Variable  Declaration: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33400" y="4048780"/>
            <a:ext cx="556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Nunito Sans SemiBold" pitchFamily="2" charset="0"/>
              </a:rPr>
              <a:t>char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19200" y="473458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1 byte</a:t>
            </a:r>
            <a:endParaRPr lang="en-IN" sz="2800" dirty="0">
              <a:latin typeface="Nunito Sans Light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19200" y="5420380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S,  ?  and 3  -  anything in single quotes  is  stored as an character</a:t>
            </a:r>
            <a:endParaRPr lang="en-IN" sz="2800" dirty="0">
              <a:latin typeface="Nunito Sans Light" pitchFamily="2" charset="0"/>
            </a:endParaRPr>
          </a:p>
          <a:p>
            <a:endParaRPr lang="en-IN" sz="2800" dirty="0">
              <a:latin typeface="Nunito Sans Light" pitchFamily="2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9200" y="2067580"/>
            <a:ext cx="480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char  a = </a:t>
            </a:r>
            <a:r>
              <a:rPr lang="en-US" sz="2800" dirty="0">
                <a:solidFill>
                  <a:srgbClr val="FF0000"/>
                </a:solidFill>
                <a:latin typeface="Nunito Sans Light" pitchFamily="2" charset="0"/>
              </a:rPr>
              <a:t>‘?’</a:t>
            </a:r>
            <a:r>
              <a:rPr lang="en-US" sz="2800" dirty="0">
                <a:latin typeface="Nunito Sans Light" pitchFamily="2" charset="0"/>
              </a:rPr>
              <a:t> // special symbols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9200" y="2753380"/>
            <a:ext cx="3639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char  a = </a:t>
            </a:r>
            <a:r>
              <a:rPr lang="en-US" sz="2800" dirty="0">
                <a:solidFill>
                  <a:srgbClr val="FF0000"/>
                </a:solidFill>
                <a:latin typeface="Nunito Sans Light" pitchFamily="2" charset="0"/>
              </a:rPr>
              <a:t>‘3’ </a:t>
            </a:r>
            <a:r>
              <a:rPr lang="en-US" sz="2800" dirty="0">
                <a:latin typeface="Nunito Sans Light" pitchFamily="2" charset="0"/>
              </a:rPr>
              <a:t>// numeric</a:t>
            </a:r>
            <a:endParaRPr lang="en-US" sz="2800" dirty="0">
              <a:solidFill>
                <a:srgbClr val="FF0000"/>
              </a:solidFill>
              <a:latin typeface="Nunito Sans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6" grpId="0"/>
      <p:bldP spid="17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74" y="207644"/>
            <a:ext cx="8653340" cy="634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Identifiers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036326"/>
            <a:ext cx="9919447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Name given to entities such as variables, functions, structures etc.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Example:   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sum</a:t>
            </a:r>
            <a:r>
              <a:rPr lang="en-US" sz="2800" dirty="0"/>
              <a:t>;  float </a:t>
            </a:r>
            <a:r>
              <a:rPr lang="en-US" sz="2800" dirty="0">
                <a:solidFill>
                  <a:srgbClr val="FF0000"/>
                </a:solidFill>
              </a:rPr>
              <a:t>marks</a:t>
            </a:r>
            <a:r>
              <a:rPr lang="en-US" sz="2800" dirty="0"/>
              <a:t>;  void </a:t>
            </a:r>
            <a:r>
              <a:rPr lang="en-US" sz="2800" dirty="0">
                <a:solidFill>
                  <a:srgbClr val="FF0000"/>
                </a:solidFill>
              </a:rPr>
              <a:t>swap</a:t>
            </a:r>
            <a:r>
              <a:rPr lang="en-US" sz="2800" dirty="0"/>
              <a:t>(</a:t>
            </a:r>
            <a:r>
              <a:rPr lang="en-US" sz="2800" dirty="0" err="1"/>
              <a:t>int</a:t>
            </a:r>
            <a:r>
              <a:rPr lang="en-US" sz="2800" dirty="0"/>
              <a:t> a, </a:t>
            </a:r>
            <a:r>
              <a:rPr lang="en-US" sz="2800" dirty="0" err="1"/>
              <a:t>int</a:t>
            </a:r>
            <a:r>
              <a:rPr lang="en-US" sz="2800" dirty="0"/>
              <a:t> b);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sum, marks, swap - Identifiers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int</a:t>
            </a:r>
            <a:r>
              <a:rPr lang="en-US" sz="2800" dirty="0"/>
              <a:t>, float - Keywords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285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Constants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3ACC38-BFE0-4396-8C90-BA70E8E3A4A1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66800" y="2036326"/>
            <a:ext cx="785253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800" dirty="0"/>
              <a:t>Anything assigned to the variables is called constant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Example:   </a:t>
            </a:r>
            <a:r>
              <a:rPr lang="en-US" sz="2800" dirty="0" err="1"/>
              <a:t>int</a:t>
            </a:r>
            <a:r>
              <a:rPr lang="en-US" sz="2800" dirty="0"/>
              <a:t> sum = </a:t>
            </a:r>
            <a:r>
              <a:rPr lang="en-US" sz="2800" dirty="0">
                <a:solidFill>
                  <a:srgbClr val="FF0000"/>
                </a:solidFill>
              </a:rPr>
              <a:t>10</a:t>
            </a:r>
            <a:r>
              <a:rPr lang="en-US" sz="2800" dirty="0"/>
              <a:t>; float marks = </a:t>
            </a:r>
            <a:r>
              <a:rPr lang="en-US" sz="2800" dirty="0">
                <a:solidFill>
                  <a:srgbClr val="FF0000"/>
                </a:solidFill>
              </a:rPr>
              <a:t>10.456</a:t>
            </a:r>
            <a:r>
              <a:rPr lang="en-US" sz="2800" dirty="0"/>
              <a:t>; 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10 – integer constant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10.456 – floating point constant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622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Nunito Sans" panose="00000500000000000000" pitchFamily="2" charset="0"/>
              </a:rPr>
              <a:t>Number of keywords in C….?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8863" y="2753380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32 keywords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26670" y="1885950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34 keywords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11863" y="3515380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28 keywords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78663" y="4353580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Nunito Sans Light" pitchFamily="2" charset="0"/>
              </a:rPr>
              <a:t>22 keywords</a:t>
            </a:r>
          </a:p>
        </p:txBody>
      </p:sp>
    </p:spTree>
    <p:extLst>
      <p:ext uri="{BB962C8B-B14F-4D97-AF65-F5344CB8AC3E}">
        <p14:creationId xmlns:p14="http://schemas.microsoft.com/office/powerpoint/2010/main" val="115746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3" grpId="0"/>
      <p:bldP spid="13" grpId="1"/>
      <p:bldP spid="17" grpId="0"/>
      <p:bldP spid="17" grpId="1"/>
      <p:bldP spid="18" grpId="0"/>
      <p:bldP spid="1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1022</Words>
  <Application>Microsoft Office PowerPoint</Application>
  <PresentationFormat>Widescreen</PresentationFormat>
  <Paragraphs>411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Calibri</vt:lpstr>
      <vt:lpstr>Courier New</vt:lpstr>
      <vt:lpstr>Nunito Sans SemiBold</vt:lpstr>
      <vt:lpstr>Nunito Sans Light</vt:lpstr>
      <vt:lpstr>Arial</vt:lpstr>
      <vt:lpstr>Consolas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pavani reddy</cp:lastModifiedBy>
  <cp:revision>190</cp:revision>
  <dcterms:created xsi:type="dcterms:W3CDTF">2006-08-16T00:00:00Z</dcterms:created>
  <dcterms:modified xsi:type="dcterms:W3CDTF">2023-05-25T04:32:44Z</dcterms:modified>
</cp:coreProperties>
</file>