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71" r:id="rId2"/>
    <p:sldId id="347" r:id="rId3"/>
    <p:sldId id="390" r:id="rId4"/>
    <p:sldId id="311" r:id="rId5"/>
    <p:sldId id="407" r:id="rId6"/>
    <p:sldId id="292" r:id="rId7"/>
    <p:sldId id="399" r:id="rId8"/>
    <p:sldId id="401" r:id="rId9"/>
    <p:sldId id="402" r:id="rId10"/>
    <p:sldId id="403" r:id="rId11"/>
    <p:sldId id="404" r:id="rId12"/>
    <p:sldId id="405" r:id="rId13"/>
    <p:sldId id="406" r:id="rId14"/>
    <p:sldId id="28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SemiBold" pitchFamily="2" charset="0"/>
      <p:bold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E5E5E5"/>
    <a:srgbClr val="525252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89599" autoAdjust="0"/>
  </p:normalViewPr>
  <p:slideViewPr>
    <p:cSldViewPr>
      <p:cViewPr varScale="1">
        <p:scale>
          <a:sx n="71" d="100"/>
          <a:sy n="71" d="100"/>
        </p:scale>
        <p:origin x="77" y="178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81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1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04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97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87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5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Bullets</a:t>
            </a:r>
          </a:p>
          <a:p>
            <a:r>
              <a:rPr lang="en-US" dirty="0"/>
              <a:t>No more than 4 points. Please use another similar slide incase you have more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Priority queue makes data retrieval possible only through a pre-determined priority number assigned to the data items.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While the deletion is performed in accordance to priority number (the data item with highest priority is removed first), insertion is performed only in the order.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Priority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Priority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8BA0A-7E7D-40A6-983F-6F7D0D1EA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53993"/>
            <a:ext cx="5834062" cy="46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1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doubly ended queue or dequeue allows the insert and delete operations from both ends (front and rear) of the queue.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Queues are an important concept of the data structures and understanding their types is very necessary for working appropriately with them.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Double Ended Queue - Dequeue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Double Ended Queue - Dequeue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8AC96-D307-4094-B8BA-F0F08C6F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11766"/>
            <a:ext cx="8598511" cy="41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7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Element is inserted from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REAR</a:t>
            </a:r>
            <a:r>
              <a:rPr lang="en-US" sz="2500" dirty="0">
                <a:latin typeface="Nunito Sans" panose="00000500000000000000" pitchFamily="2" charset="0"/>
              </a:rPr>
              <a:t> and deleted from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FRONT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Front</a:t>
            </a:r>
            <a:r>
              <a:rPr lang="en-US" sz="2500" dirty="0">
                <a:latin typeface="Nunito Sans" panose="00000500000000000000" pitchFamily="2" charset="0"/>
              </a:rPr>
              <a:t> points to the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beginning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Rear</a:t>
            </a:r>
            <a:r>
              <a:rPr lang="en-US" sz="2500" dirty="0">
                <a:latin typeface="Nunito Sans" panose="00000500000000000000" pitchFamily="2" charset="0"/>
              </a:rPr>
              <a:t> points to the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end.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Queue follows the 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FIFO</a:t>
            </a:r>
            <a:r>
              <a:rPr lang="en-US" sz="2500" dirty="0">
                <a:latin typeface="Nunito Sans" panose="00000500000000000000" pitchFamily="2" charset="0"/>
              </a:rPr>
              <a:t> (First - In - First Out) structure.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One end is always used to insert data (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enqueue</a:t>
            </a:r>
            <a:r>
              <a:rPr lang="en-US" sz="2500" dirty="0">
                <a:latin typeface="Nunito Sans" panose="00000500000000000000" pitchFamily="2" charset="0"/>
              </a:rPr>
              <a:t>) 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The other is used to delete data (</a:t>
            </a:r>
            <a:r>
              <a:rPr lang="en-US" sz="2500" dirty="0">
                <a:solidFill>
                  <a:srgbClr val="F05136"/>
                </a:solidFill>
                <a:latin typeface="Nunito Sans" panose="00000500000000000000" pitchFamily="2" charset="0"/>
              </a:rPr>
              <a:t>dequeue</a:t>
            </a:r>
            <a:r>
              <a:rPr lang="en-US" sz="2500" dirty="0">
                <a:latin typeface="Nunito Sans" panose="00000500000000000000" pitchFamily="2" charset="0"/>
              </a:rPr>
              <a:t>), because queue is open at both its ends.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20BC0-0273-498E-B61D-D9A0EB75C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14600"/>
            <a:ext cx="9133561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Image result for arrow marks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49229" flipV="1">
            <a:off x="9598621" y="4004021"/>
            <a:ext cx="657731" cy="1276785"/>
          </a:xfrm>
          <a:prstGeom prst="rect">
            <a:avLst/>
          </a:prstGeom>
          <a:noFill/>
        </p:spPr>
      </p:pic>
      <p:pic>
        <p:nvPicPr>
          <p:cNvPr id="31" name="Picture 2" descr="Image result for arrow marks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724070" flipH="1">
            <a:off x="2668446" y="4130003"/>
            <a:ext cx="646821" cy="1364037"/>
          </a:xfrm>
          <a:prstGeom prst="rect">
            <a:avLst/>
          </a:prstGeom>
          <a:noFill/>
        </p:spPr>
      </p:pic>
      <p:grpSp>
        <p:nvGrpSpPr>
          <p:cNvPr id="2" name="Group 3"/>
          <p:cNvGrpSpPr/>
          <p:nvPr/>
        </p:nvGrpSpPr>
        <p:grpSpPr>
          <a:xfrm>
            <a:off x="3564713" y="4457570"/>
            <a:ext cx="5782486" cy="1030347"/>
            <a:chOff x="3203552" y="3543873"/>
            <a:chExt cx="2092348" cy="1081308"/>
          </a:xfrm>
        </p:grpSpPr>
        <p:sp>
          <p:nvSpPr>
            <p:cNvPr id="5" name="Rectangle 4"/>
            <p:cNvSpPr/>
            <p:nvPr/>
          </p:nvSpPr>
          <p:spPr>
            <a:xfrm rot="5400000">
              <a:off x="3771900" y="3101175"/>
              <a:ext cx="914399" cy="1981200"/>
            </a:xfrm>
            <a:prstGeom prst="rect">
              <a:avLst/>
            </a:prstGeom>
            <a:ln w="571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4457700" y="3786981"/>
              <a:ext cx="1066800" cy="60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2974952" y="3772473"/>
              <a:ext cx="1066800" cy="6096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5935731"/>
            <a:ext cx="1930400" cy="701885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lvl="0"/>
            <a:r>
              <a:rPr lang="en-US" sz="3200" b="1" dirty="0">
                <a:solidFill>
                  <a:schemeClr val="tx1"/>
                </a:solidFill>
              </a:rPr>
              <a:t>Back=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5283200" y="5935731"/>
            <a:ext cx="913341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50570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41426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4368800" y="5935732"/>
            <a:ext cx="9144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5997067" y="6136270"/>
            <a:ext cx="401076" cy="1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6884816" y="5708544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5971474" y="5709588"/>
            <a:ext cx="452257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97600" y="5934686"/>
            <a:ext cx="914400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49600" y="6336809"/>
            <a:ext cx="30480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81600" y="2626846"/>
            <a:ext cx="2032000" cy="701885"/>
          </a:xfrm>
          <a:prstGeom prst="rect">
            <a:avLst/>
          </a:prstGeom>
          <a:ln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lvl="0"/>
            <a:r>
              <a:rPr lang="en-US" sz="3200" b="1" dirty="0">
                <a:solidFill>
                  <a:schemeClr val="tx1"/>
                </a:solidFill>
              </a:rPr>
              <a:t>Front=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197600" y="3830076"/>
            <a:ext cx="913341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V="1">
            <a:off x="58477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V="1">
            <a:off x="49333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83200" y="3830077"/>
            <a:ext cx="914400" cy="2089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947988" y="3578343"/>
            <a:ext cx="501343" cy="2117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7674399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V="1">
            <a:off x="6762116" y="4179960"/>
            <a:ext cx="701885" cy="211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112000" y="3830076"/>
            <a:ext cx="914400" cy="1045"/>
          </a:xfrm>
          <a:prstGeom prst="line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31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/>
              <a:t>1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9347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363200" y="2426307"/>
            <a:ext cx="1016000" cy="601616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prstClr val="white"/>
                </a:solidFill>
              </a:rPr>
              <a:t>3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438400" y="6036000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02400" y="272711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44800" y="1676400"/>
            <a:ext cx="91440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/>
              <a:t>Back &lt; Front. Means, the Queue is empty.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844800" y="1676400"/>
            <a:ext cx="91440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/>
              <a:t>Back = Front. Means, the Queue has only 1 element.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267816" y="4626357"/>
            <a:ext cx="1738611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b="1" dirty="0" err="1"/>
              <a:t>Enqueue</a:t>
            </a:r>
            <a:endParaRPr lang="en-US" sz="3200" b="1" dirty="0"/>
          </a:p>
        </p:txBody>
      </p:sp>
      <p:sp>
        <p:nvSpPr>
          <p:cNvPr id="45" name="Rectangle 44"/>
          <p:cNvSpPr/>
          <p:nvPr/>
        </p:nvSpPr>
        <p:spPr>
          <a:xfrm>
            <a:off x="778405" y="4526088"/>
            <a:ext cx="1783496" cy="61554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en-US" sz="3200" b="1" dirty="0" err="1"/>
              <a:t>Dequeue</a:t>
            </a:r>
            <a:endParaRPr lang="en-US" sz="3200" b="1" dirty="0"/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609600" y="-20193"/>
            <a:ext cx="10972800" cy="1143000"/>
          </a:xfrm>
          <a:prstGeom prst="rect">
            <a:avLst/>
          </a:prstGeom>
        </p:spPr>
        <p:txBody>
          <a:bodyPr vert="horz" lIns="98155" tIns="49077" rIns="98155" bIns="49077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800" b="1" dirty="0"/>
              <a:t>QUEUE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320800" y="5227973"/>
            <a:ext cx="4978400" cy="6155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/>
              <a:t>Enqueue and Dequeue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01600" y="1622064"/>
            <a:ext cx="3759200" cy="2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5D9732-C732-415D-93E1-F49CC3B414CA}"/>
              </a:ext>
            </a:extLst>
          </p:cNvPr>
          <p:cNvSpPr txBox="1"/>
          <p:nvPr/>
        </p:nvSpPr>
        <p:spPr>
          <a:xfrm>
            <a:off x="778405" y="2977788"/>
            <a:ext cx="1456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QUEUE</a:t>
            </a:r>
            <a:endParaRPr lang="en-IN" sz="32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A432F-27D9-4AAE-98EC-3ABC15FE14F6}"/>
              </a:ext>
            </a:extLst>
          </p:cNvPr>
          <p:cNvSpPr/>
          <p:nvPr/>
        </p:nvSpPr>
        <p:spPr>
          <a:xfrm>
            <a:off x="6500286" y="2721095"/>
            <a:ext cx="609600" cy="50134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-1</a:t>
            </a:r>
            <a:endParaRPr lang="en-US" b="1" dirty="0">
              <a:solidFill>
                <a:srgbClr val="FF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36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9336E-6 L -0.1125 0.00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 0.00061 L -0.1125 -0.6130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0.12401 0.05312 0.24832 0 0.30408 C -0.05313 0.35984 -0.26545 0.32937 -0.31858 0.33455 " pathEditMode="relative" ptsTypes="aaA"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33303 C -0.40365 0.36167 -0.4901 0.39031 -0.53576 0.33486 C -0.58142 0.27941 -0.58229 0.05607 -0.59167 0.00031 " pathEditMode="relative" rAng="0" ptsTypes="aaA">
                                      <p:cBhvr>
                                        <p:cTn id="1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8 0.33303 C -0.40364 0.36167 -0.4901 0.39031 -0.53576 0.33486 C -0.58142 0.27941 -0.58229 0.05607 -0.59166 0.00031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33303 C -0.40365 0.36167 -0.49011 0.39031 -0.53577 0.33486 C -0.58143 0.27941 -0.58229 0.05607 -0.59167 0.00031 " pathEditMode="relative" rAng="0" ptsTypes="aaA">
                                      <p:cBhvr>
                                        <p:cTn id="2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" y="-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  <p:bldP spid="27" grpId="1" animBg="1"/>
      <p:bldP spid="28" grpId="0" animBg="1"/>
      <p:bldP spid="29" grpId="0" animBg="1"/>
      <p:bldP spid="29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43" grpId="1"/>
      <p:bldP spid="43" grpId="2"/>
      <p:bldP spid="43" grpId="3"/>
      <p:bldP spid="44" grpId="0"/>
      <p:bldP spid="45" grpId="0"/>
      <p:bldP spid="47" grpId="0"/>
      <p:bldP spid="47" grpId="1"/>
      <p:bldP spid="50" grpId="0" animBg="1"/>
      <p:bldP spid="5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5" y="769163"/>
            <a:ext cx="11285500" cy="78483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1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828800"/>
            <a:ext cx="9239250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396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Types of Queue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98714" y="1981200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j-ea"/>
                <a:cs typeface="+mj-cs"/>
              </a:rPr>
              <a:t>Simple Queue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Circular Queue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 Sans" panose="00000500000000000000" pitchFamily="2" charset="0"/>
                <a:ea typeface="+mj-ea"/>
                <a:cs typeface="+mj-cs"/>
              </a:rPr>
              <a:t>Priority Queue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dirty="0">
                <a:solidFill>
                  <a:prstClr val="black"/>
                </a:solidFill>
                <a:latin typeface="Nunito Sans" panose="00000500000000000000" pitchFamily="2" charset="0"/>
                <a:ea typeface="+mj-ea"/>
                <a:cs typeface="+mj-cs"/>
              </a:rPr>
              <a:t>Double Ended Queue</a:t>
            </a:r>
            <a:endParaRPr kumimoji="0" lang="en-US" sz="25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 Sans" panose="00000500000000000000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97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FC0D69-68C1-4838-9AC4-A4286388BDC4}"/>
              </a:ext>
            </a:extLst>
          </p:cNvPr>
          <p:cNvSpPr txBox="1"/>
          <p:nvPr/>
        </p:nvSpPr>
        <p:spPr>
          <a:xfrm>
            <a:off x="598714" y="1553993"/>
            <a:ext cx="10983686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In circular queue, each node is connected to the next node in sequence.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But the last node’s pointer is also connected to the first node’s address.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Nunito Sa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Nunito Sans" panose="00000500000000000000" pitchFamily="2" charset="0"/>
              </a:rPr>
              <a:t> Hence, the last node and the first node also gets connected making a circular link overall.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Circular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2F8620D-ACA5-4154-9CD4-FEE085EEB036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Circular Queue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7B499-1801-4959-9783-261750DF0FA9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AFECB-DEC5-4941-8221-72AF9B7A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474058"/>
            <a:ext cx="5257800" cy="48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0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628</Words>
  <Application>Microsoft Office PowerPoint</Application>
  <PresentationFormat>Widescreen</PresentationFormat>
  <Paragraphs>102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237</cp:revision>
  <dcterms:created xsi:type="dcterms:W3CDTF">2006-08-16T00:00:00Z</dcterms:created>
  <dcterms:modified xsi:type="dcterms:W3CDTF">2023-07-19T02:17:45Z</dcterms:modified>
</cp:coreProperties>
</file>