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sldIdLst>
    <p:sldId id="271" r:id="rId2"/>
    <p:sldId id="1926" r:id="rId3"/>
    <p:sldId id="1928" r:id="rId4"/>
    <p:sldId id="1929" r:id="rId5"/>
    <p:sldId id="1932" r:id="rId6"/>
    <p:sldId id="1931" r:id="rId7"/>
    <p:sldId id="1938" r:id="rId8"/>
    <p:sldId id="1941" r:id="rId9"/>
    <p:sldId id="1939" r:id="rId10"/>
    <p:sldId id="1942" r:id="rId11"/>
    <p:sldId id="1933" r:id="rId12"/>
    <p:sldId id="1943" r:id="rId13"/>
    <p:sldId id="2014" r:id="rId14"/>
    <p:sldId id="2015" r:id="rId15"/>
    <p:sldId id="2017" r:id="rId16"/>
    <p:sldId id="2018" r:id="rId17"/>
    <p:sldId id="1946" r:id="rId18"/>
    <p:sldId id="1944" r:id="rId19"/>
    <p:sldId id="1945" r:id="rId20"/>
    <p:sldId id="2019" r:id="rId21"/>
    <p:sldId id="2084" r:id="rId22"/>
    <p:sldId id="2016" r:id="rId23"/>
    <p:sldId id="1950" r:id="rId24"/>
    <p:sldId id="1956" r:id="rId25"/>
    <p:sldId id="1957" r:id="rId26"/>
    <p:sldId id="1958" r:id="rId27"/>
    <p:sldId id="2020" r:id="rId28"/>
    <p:sldId id="2021" r:id="rId29"/>
    <p:sldId id="2022" r:id="rId30"/>
    <p:sldId id="2023" r:id="rId31"/>
    <p:sldId id="2085" r:id="rId32"/>
    <p:sldId id="2024" r:id="rId33"/>
    <p:sldId id="2055" r:id="rId34"/>
    <p:sldId id="2056" r:id="rId35"/>
    <p:sldId id="2057" r:id="rId36"/>
    <p:sldId id="2059" r:id="rId37"/>
    <p:sldId id="289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unito Sans" pitchFamily="2" charset="0"/>
      <p:regular r:id="rId44"/>
      <p:bold r:id="rId45"/>
      <p:italic r:id="rId46"/>
      <p:boldItalic r:id="rId47"/>
    </p:embeddedFont>
    <p:embeddedFont>
      <p:font typeface="Nunito Sans SemiBold" pitchFamily="2" charset="0"/>
      <p:bold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font" Target="fonts/font3.fntdata" /><Relationship Id="rId47" Type="http://schemas.openxmlformats.org/officeDocument/2006/relationships/font" Target="fonts/font8.fntdata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font" Target="fonts/font1.fntdata" /><Relationship Id="rId45" Type="http://schemas.openxmlformats.org/officeDocument/2006/relationships/font" Target="fonts/font6.fntdata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font" Target="fonts/font10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font" Target="fonts/font5.fntdata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font" Target="fonts/font4.fntdata" /><Relationship Id="rId48" Type="http://schemas.openxmlformats.org/officeDocument/2006/relationships/font" Target="fonts/font9.fntdata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8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step,</a:t>
            </a:r>
            <a:r>
              <a:rPr lang="en-US" baseline="0" dirty="0"/>
              <a:t> we need to save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1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step,</a:t>
            </a:r>
            <a:r>
              <a:rPr lang="en-US" baseline="0" dirty="0"/>
              <a:t> we need to save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9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step,</a:t>
            </a:r>
            <a:r>
              <a:rPr lang="en-US" baseline="0" dirty="0"/>
              <a:t> we need to save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11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step,</a:t>
            </a:r>
            <a:r>
              <a:rPr lang="en-US" baseline="0" dirty="0"/>
              <a:t> we need to save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22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no of digits in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no of digits in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no of digits in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no of digits in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maximum in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Q: Intention of the Qn is ??</a:t>
            </a:r>
          </a:p>
          <a:p>
            <a:r>
              <a:rPr lang="en-US" dirty="0"/>
              <a:t>A: Computing maximum in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Recursion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Output Prediction - 2</a:t>
            </a:r>
          </a:p>
        </p:txBody>
      </p:sp>
    </p:spTree>
    <p:extLst>
      <p:ext uri="{BB962C8B-B14F-4D97-AF65-F5344CB8AC3E}">
        <p14:creationId xmlns:p14="http://schemas.microsoft.com/office/powerpoint/2010/main" val="312605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600481"/>
            <a:ext cx="8153400" cy="5105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#define DDD(</a:t>
            </a:r>
            <a:r>
              <a:rPr lang="en-US" sz="2500" dirty="0" err="1">
                <a:latin typeface="Nunito Sans" panose="020B0604020202020204" charset="0"/>
              </a:rPr>
              <a:t>a,b</a:t>
            </a:r>
            <a:r>
              <a:rPr lang="en-US" sz="2500" dirty="0">
                <a:latin typeface="Nunito Sans" panose="020B0604020202020204" charset="0"/>
              </a:rPr>
              <a:t>) ((a) &gt; (b) ? (a) : (b))</a:t>
            </a: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int recursive_feeling_2(int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[], int n)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if(n == 2)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DDD(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[0],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[1]);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</a:t>
            </a:r>
            <a:r>
              <a:rPr lang="en-US" sz="2500" dirty="0" err="1">
                <a:latin typeface="Nunito Sans" panose="020B0604020202020204" charset="0"/>
              </a:rPr>
              <a:t>var</a:t>
            </a:r>
            <a:r>
              <a:rPr lang="en-US" sz="2500" dirty="0">
                <a:latin typeface="Nunito Sans" panose="020B0604020202020204" charset="0"/>
              </a:rPr>
              <a:t> = DDD(recursive_feeling_2(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, n-1),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[n-1]);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</a:t>
            </a:r>
            <a:r>
              <a:rPr lang="en-US" sz="2500" dirty="0" err="1">
                <a:latin typeface="Nunito Sans" panose="020B0604020202020204" charset="0"/>
              </a:rPr>
              <a:t>var</a:t>
            </a:r>
            <a:r>
              <a:rPr lang="en-US" sz="2500" dirty="0">
                <a:latin typeface="Nunito Sans" panose="020B060402020202020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0400" y="4070402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44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114800" y="5770562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Intention of the Qn is ??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242911-6F55-4C5E-A6EA-8D78D7DC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38223"/>
              </p:ext>
            </p:extLst>
          </p:nvPr>
        </p:nvGraphicFramePr>
        <p:xfrm>
          <a:off x="7848600" y="2423879"/>
          <a:ext cx="41910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164">
                  <a:extLst>
                    <a:ext uri="{9D8B030D-6E8A-4147-A177-3AD203B41FA5}">
                      <a16:colId xmlns:a16="http://schemas.microsoft.com/office/drawing/2014/main" val="3652362577"/>
                    </a:ext>
                  </a:extLst>
                </a:gridCol>
                <a:gridCol w="2035627">
                  <a:extLst>
                    <a:ext uri="{9D8B030D-6E8A-4147-A177-3AD203B41FA5}">
                      <a16:colId xmlns:a16="http://schemas.microsoft.com/office/drawing/2014/main" val="1769324000"/>
                    </a:ext>
                  </a:extLst>
                </a:gridCol>
                <a:gridCol w="1780209">
                  <a:extLst>
                    <a:ext uri="{9D8B030D-6E8A-4147-A177-3AD203B41FA5}">
                      <a16:colId xmlns:a16="http://schemas.microsoft.com/office/drawing/2014/main" val="1630471585"/>
                    </a:ext>
                  </a:extLst>
                </a:gridCol>
              </a:tblGrid>
              <a:tr h="121319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n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Array values from user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Recursive_feeling_2</a:t>
                      </a:r>
                    </a:p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return value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92822"/>
                  </a:ext>
                </a:extLst>
              </a:tr>
              <a:tr h="4643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3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33,12,44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747"/>
                  </a:ext>
                </a:extLst>
              </a:tr>
              <a:tr h="4643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2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23,11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1611"/>
                  </a:ext>
                </a:extLst>
              </a:tr>
              <a:tr h="4643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5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1,2,11,22,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05469"/>
                  </a:ext>
                </a:extLst>
              </a:tr>
              <a:tr h="8387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7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444,111,222,12,154,44,</a:t>
                      </a:r>
                      <a:endParaRPr lang="en-IN" sz="2500" dirty="0">
                        <a:latin typeface="Nunito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321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48D88-3813-4B66-99F8-4FD49D19CFF4}"/>
              </a:ext>
            </a:extLst>
          </p:cNvPr>
          <p:cNvSpPr txBox="1"/>
          <p:nvPr/>
        </p:nvSpPr>
        <p:spPr>
          <a:xfrm>
            <a:off x="10823713" y="4547456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166F4-2F02-491A-8C9C-22E01522724B}"/>
              </a:ext>
            </a:extLst>
          </p:cNvPr>
          <p:cNvSpPr txBox="1"/>
          <p:nvPr/>
        </p:nvSpPr>
        <p:spPr>
          <a:xfrm>
            <a:off x="10820400" y="502451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36A68-6E2A-4FE7-975C-6181B9B7D759}"/>
              </a:ext>
            </a:extLst>
          </p:cNvPr>
          <p:cNvSpPr txBox="1"/>
          <p:nvPr/>
        </p:nvSpPr>
        <p:spPr>
          <a:xfrm>
            <a:off x="10820400" y="5642233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444</a:t>
            </a:r>
          </a:p>
        </p:txBody>
      </p:sp>
    </p:spTree>
    <p:extLst>
      <p:ext uri="{BB962C8B-B14F-4D97-AF65-F5344CB8AC3E}">
        <p14:creationId xmlns:p14="http://schemas.microsoft.com/office/powerpoint/2010/main" val="19771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#define DDD(</a:t>
            </a:r>
            <a:r>
              <a:rPr lang="en-US" sz="2500" dirty="0" err="1">
                <a:latin typeface="Nunito Sans" panose="020B0604020202020204" charset="0"/>
              </a:rPr>
              <a:t>a,b</a:t>
            </a:r>
            <a:r>
              <a:rPr lang="en-US" sz="2500" dirty="0">
                <a:latin typeface="Nunito Sans" panose="020B0604020202020204" charset="0"/>
              </a:rPr>
              <a:t>) ((a) &gt; (b) ? (a) : (b))</a:t>
            </a: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int recursive_feeling_2(int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[], int n)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if(n == 2)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DDD(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[0],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[1]);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</a:t>
            </a:r>
            <a:r>
              <a:rPr lang="en-US" sz="2500" dirty="0" err="1">
                <a:latin typeface="Nunito Sans" panose="020B0604020202020204" charset="0"/>
              </a:rPr>
              <a:t>var</a:t>
            </a:r>
            <a:r>
              <a:rPr lang="en-US" sz="2500" dirty="0">
                <a:latin typeface="Nunito Sans" panose="020B0604020202020204" charset="0"/>
              </a:rPr>
              <a:t> = DDD(recursive_feeling_2(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, n-1), </a:t>
            </a:r>
            <a:r>
              <a:rPr lang="en-US" sz="2500" dirty="0" err="1">
                <a:latin typeface="Nunito Sans" panose="020B0604020202020204" charset="0"/>
              </a:rPr>
              <a:t>arr</a:t>
            </a:r>
            <a:r>
              <a:rPr lang="en-US" sz="2500" dirty="0">
                <a:latin typeface="Nunito Sans" panose="020B0604020202020204" charset="0"/>
              </a:rPr>
              <a:t>[n-1]);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</a:t>
            </a:r>
            <a:r>
              <a:rPr lang="en-US" sz="2500" dirty="0" err="1">
                <a:latin typeface="Nunito Sans" panose="020B0604020202020204" charset="0"/>
              </a:rPr>
              <a:t>var</a:t>
            </a:r>
            <a:r>
              <a:rPr lang="en-US" sz="2500" dirty="0">
                <a:latin typeface="Nunito Sans" panose="020B060402020202020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670012" y="5264426"/>
            <a:ext cx="864428" cy="130090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5080000" y="5257801"/>
            <a:ext cx="688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             MAX(arr[0],  arr[1])                           n=2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00" y="5969000"/>
            <a:ext cx="741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MAX(___________________, ______)    Otherwise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5697426"/>
            <a:ext cx="314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array-max(A[], n)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59600" y="3733800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MAX(</a:t>
            </a:r>
            <a:r>
              <a:rPr lang="en-US" sz="2500" dirty="0" err="1">
                <a:latin typeface="Nunito Sans" panose="020B0604020202020204" charset="0"/>
              </a:rPr>
              <a:t>a,b</a:t>
            </a:r>
            <a:r>
              <a:rPr lang="en-US" sz="2500" dirty="0">
                <a:latin typeface="Nunito Sans" panose="020B0604020202020204" charset="0"/>
              </a:rPr>
              <a:t>)    (a &gt; b ? a : 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5257" y="5883255"/>
            <a:ext cx="314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array-max(A[],   n-1)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69457" y="589093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A[n-1]</a:t>
            </a:r>
          </a:p>
        </p:txBody>
      </p:sp>
    </p:spTree>
    <p:extLst>
      <p:ext uri="{BB962C8B-B14F-4D97-AF65-F5344CB8AC3E}">
        <p14:creationId xmlns:p14="http://schemas.microsoft.com/office/powerpoint/2010/main" val="39610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Linked List - Printing in Reverse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3325"/>
              </p:ext>
            </p:extLst>
          </p:nvPr>
        </p:nvGraphicFramePr>
        <p:xfrm>
          <a:off x="1422400" y="3246734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624"/>
              </p:ext>
            </p:extLst>
          </p:nvPr>
        </p:nvGraphicFramePr>
        <p:xfrm>
          <a:off x="3962400" y="3246734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53295"/>
              </p:ext>
            </p:extLst>
          </p:nvPr>
        </p:nvGraphicFramePr>
        <p:xfrm>
          <a:off x="6502400" y="3246734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31478"/>
              </p:ext>
            </p:extLst>
          </p:nvPr>
        </p:nvGraphicFramePr>
        <p:xfrm>
          <a:off x="9042400" y="3246734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293"/>
              </p:ext>
            </p:extLst>
          </p:nvPr>
        </p:nvGraphicFramePr>
        <p:xfrm>
          <a:off x="1447800" y="164115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46400" y="3551534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3549417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26400" y="3551534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2400" y="3668692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02400" y="365313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65313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0800" y="3653135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7200" y="2047557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12192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4567535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2400" y="5481935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20    15    10   5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93125-2549-4ADB-BE91-9BD276E073DD}"/>
              </a:ext>
            </a:extLst>
          </p:cNvPr>
          <p:cNvCxnSpPr>
            <a:cxnSpLocks/>
          </p:cNvCxnSpPr>
          <p:nvPr/>
        </p:nvCxnSpPr>
        <p:spPr>
          <a:xfrm>
            <a:off x="2025724" y="2470674"/>
            <a:ext cx="0" cy="69028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Linked List - Printing in Reverse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3556000" y="2108200"/>
            <a:ext cx="609600" cy="2946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673600" y="2509969"/>
            <a:ext cx="762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No-Op                                                   head = NULL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342958"/>
            <a:ext cx="325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print_reverse</a:t>
            </a:r>
            <a:r>
              <a:rPr lang="en-US" sz="2500" dirty="0">
                <a:latin typeface="Nunito Sans" panose="020B0604020202020204" charset="0"/>
              </a:rPr>
              <a:t>(head)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0" y="3681850"/>
            <a:ext cx="7315200" cy="10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267" dirty="0"/>
              <a:t>  ______________________________            </a:t>
            </a:r>
          </a:p>
          <a:p>
            <a:pPr marL="0" lvl="1">
              <a:lnSpc>
                <a:spcPct val="150000"/>
              </a:lnSpc>
            </a:pPr>
            <a:r>
              <a:rPr lang="en-US" sz="2267" dirty="0"/>
              <a:t>  ______________________________             otherwise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3793" y="3591261"/>
            <a:ext cx="7315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400" dirty="0" err="1">
                <a:latin typeface="Nunito Sans" panose="020B0604020202020204" charset="0"/>
              </a:rPr>
              <a:t>print_reverse</a:t>
            </a:r>
            <a:r>
              <a:rPr lang="en-US" sz="2400" dirty="0">
                <a:latin typeface="Nunito Sans" panose="020B0604020202020204" charset="0"/>
              </a:rPr>
              <a:t>(head-&gt;next),  </a:t>
            </a:r>
          </a:p>
          <a:p>
            <a:pPr marL="0" lvl="1">
              <a:lnSpc>
                <a:spcPct val="150000"/>
              </a:lnSpc>
            </a:pPr>
            <a:r>
              <a:rPr lang="en-US" sz="2400" dirty="0">
                <a:latin typeface="Nunito Sans" panose="020B0604020202020204" charset="0"/>
              </a:rPr>
              <a:t>print(head-&gt;data)</a:t>
            </a:r>
          </a:p>
          <a:p>
            <a:pPr marL="0" lvl="1">
              <a:lnSpc>
                <a:spcPct val="150000"/>
              </a:lnSpc>
            </a:pPr>
            <a:endParaRPr lang="en-US" sz="2400" dirty="0"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Printing Digits of a Number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4200" y="1808946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2418546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321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4200" y="3749358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Output: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95400" y="4358958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3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00200" y="4358958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05000" y="4364917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  <p:bldP spid="57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Printing Digits of a Number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556000" y="2108200"/>
            <a:ext cx="609600" cy="2946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165600" y="2108201"/>
            <a:ext cx="802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print </a:t>
            </a:r>
            <a:r>
              <a:rPr lang="en-US" sz="2500" dirty="0" err="1">
                <a:latin typeface="Nunito Sans" panose="020B0604020202020204" charset="0"/>
              </a:rPr>
              <a:t>num</a:t>
            </a:r>
            <a:r>
              <a:rPr lang="en-US" sz="2500" dirty="0">
                <a:latin typeface="Nunito Sans" panose="020B0604020202020204" charset="0"/>
              </a:rPr>
              <a:t>	                                          </a:t>
            </a:r>
            <a:r>
              <a:rPr lang="en-US" sz="2500" dirty="0" err="1">
                <a:latin typeface="Nunito Sans" panose="020B0604020202020204" charset="0"/>
              </a:rPr>
              <a:t>num</a:t>
            </a:r>
            <a:r>
              <a:rPr lang="en-US" sz="2500" dirty="0">
                <a:latin typeface="Nunito Sans" panose="020B0604020202020204" charset="0"/>
              </a:rPr>
              <a:t> &lt;=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42958"/>
            <a:ext cx="294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print_digits</a:t>
            </a:r>
            <a:r>
              <a:rPr lang="en-US" sz="2500" dirty="0">
                <a:latin typeface="Nunito Sans" panose="020B0604020202020204" charset="0"/>
              </a:rPr>
              <a:t>(num)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0" y="3041810"/>
            <a:ext cx="7315200" cy="213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267" dirty="0"/>
              <a:t> ____________________________       _____________________________                    otherwise  _____________________________</a:t>
            </a:r>
          </a:p>
          <a:p>
            <a:pPr marL="0" lvl="1">
              <a:lnSpc>
                <a:spcPct val="150000"/>
              </a:lnSpc>
            </a:pPr>
            <a:r>
              <a:rPr lang="en-US" sz="2267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2823311"/>
            <a:ext cx="7315200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rem  = num%10, </a:t>
            </a:r>
          </a:p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print_digits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num</a:t>
            </a:r>
            <a:r>
              <a:rPr lang="en-US" sz="2500" dirty="0">
                <a:latin typeface="Nunito Sans" panose="020B0604020202020204" charset="0"/>
              </a:rPr>
              <a:t>/10),                                      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print(</a:t>
            </a:r>
            <a:r>
              <a:rPr lang="en-US" sz="2500" dirty="0" err="1">
                <a:latin typeface="Nunito Sans" panose="020B0604020202020204" charset="0"/>
              </a:rPr>
              <a:t>rem</a:t>
            </a:r>
            <a:r>
              <a:rPr lang="en-US" sz="2500" dirty="0">
                <a:latin typeface="Nunito Sans" panose="020B0604020202020204" charset="0"/>
              </a:rPr>
              <a:t>);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Program – Computing </a:t>
            </a:r>
            <a:r>
              <a:rPr lang="en-US" sz="4500" b="1" dirty="0" err="1">
                <a:latin typeface="Nunito Sans" panose="020B0604020202020204" charset="0"/>
              </a:rPr>
              <a:t>x</a:t>
            </a:r>
            <a:r>
              <a:rPr lang="en-US" sz="4500" b="1" baseline="30000" dirty="0" err="1">
                <a:latin typeface="Nunito Sans" panose="020B0604020202020204" charset="0"/>
              </a:rPr>
              <a:t>n</a:t>
            </a:r>
            <a:endParaRPr lang="en-US" sz="4500" b="1" baseline="300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3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Computing </a:t>
            </a:r>
            <a:r>
              <a:rPr lang="en-US" sz="4500" b="1" dirty="0" err="1">
                <a:latin typeface="Nunito Sans" panose="020B0604020202020204" charset="0"/>
              </a:rPr>
              <a:t>x</a:t>
            </a:r>
            <a:r>
              <a:rPr lang="en-US" sz="4500" b="1" baseline="30000" dirty="0" err="1">
                <a:latin typeface="Nunito Sans" panose="020B0604020202020204" charset="0"/>
              </a:rPr>
              <a:t>n</a:t>
            </a:r>
            <a:endParaRPr lang="en-US" sz="4500" b="1" dirty="0">
              <a:latin typeface="Nunito Sans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2^16﻿ = 2 * 2 * 2 ….. * 2 * 2 * 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Total multiplications = _____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x</a:t>
            </a:r>
            <a:r>
              <a:rPr lang="en-US" sz="2500" baseline="30000" dirty="0" err="1">
                <a:latin typeface="Nunito Sans" panose="020B0604020202020204" charset="0"/>
              </a:rPr>
              <a:t>n</a:t>
            </a:r>
            <a:r>
              <a:rPr lang="en-US" sz="2500" dirty="0">
                <a:latin typeface="Nunito Sans" panose="020B0604020202020204" charset="0"/>
              </a:rPr>
              <a:t> :- Total multiplications = _____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The optimal way is 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(reducing number of multiplications)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2</a:t>
            </a:r>
            <a:r>
              <a:rPr lang="en-US" sz="2500" baseline="30000" dirty="0">
                <a:latin typeface="Nunito Sans" panose="020B0604020202020204" charset="0"/>
              </a:rPr>
              <a:t>16</a:t>
            </a:r>
            <a:r>
              <a:rPr lang="en-US" sz="2500" dirty="0">
                <a:latin typeface="Nunito Sans" panose="020B0604020202020204" charset="0"/>
              </a:rPr>
              <a:t>  = (2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)</a:t>
            </a:r>
            <a:r>
              <a:rPr lang="en-US" sz="2500" baseline="30000" dirty="0">
                <a:latin typeface="Nunito Sans" panose="020B0604020202020204" charset="0"/>
              </a:rPr>
              <a:t>8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(4)</a:t>
            </a:r>
            <a:r>
              <a:rPr lang="en-US" sz="2500" baseline="30000" dirty="0">
                <a:latin typeface="Nunito Sans" panose="020B0604020202020204" charset="0"/>
              </a:rPr>
              <a:t>8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﻿(4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)</a:t>
            </a:r>
            <a:r>
              <a:rPr lang="en-US" sz="2500" baseline="30000" dirty="0">
                <a:latin typeface="Nunito Sans" panose="020B0604020202020204" charset="0"/>
              </a:rPr>
              <a:t>4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﻿(16)</a:t>
            </a:r>
            <a:r>
              <a:rPr lang="en-US" sz="2500" baseline="30000" dirty="0">
                <a:latin typeface="Nunito Sans" panose="020B0604020202020204" charset="0"/>
              </a:rPr>
              <a:t>4</a:t>
            </a: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﻿(16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)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﻿(256)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= 65536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3600" y="2457094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0565" y="2890287"/>
            <a:ext cx="10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16900" y="3448288"/>
            <a:ext cx="302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aseline="30000" dirty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[1</a:t>
            </a:r>
            <a:r>
              <a:rPr lang="en-US" sz="2500" baseline="30000" dirty="0">
                <a:latin typeface="Nunito Sans" panose="020B0604020202020204" charset="0"/>
              </a:rPr>
              <a:t>st</a:t>
            </a:r>
            <a:r>
              <a:rPr lang="en-US" sz="2500" dirty="0">
                <a:latin typeface="Nunito Sans" panose="020B0604020202020204" charset="0"/>
              </a:rPr>
              <a:t> multiplication]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6900" y="4345062"/>
            <a:ext cx="287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aseline="30000" dirty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[2</a:t>
            </a:r>
            <a:r>
              <a:rPr lang="en-US" sz="2500" baseline="30000" dirty="0">
                <a:latin typeface="Nunito Sans" panose="020B0604020202020204" charset="0"/>
              </a:rPr>
              <a:t>nd</a:t>
            </a:r>
            <a:r>
              <a:rPr lang="en-US" sz="2500" dirty="0">
                <a:latin typeface="Nunito Sans" panose="020B0604020202020204" charset="0"/>
              </a:rPr>
              <a:t> multiplication]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6900" y="5215536"/>
            <a:ext cx="309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aseline="30000" dirty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[3</a:t>
            </a:r>
            <a:r>
              <a:rPr lang="en-US" sz="2500" baseline="30000" dirty="0">
                <a:latin typeface="Nunito Sans" panose="020B0604020202020204" charset="0"/>
              </a:rPr>
              <a:t>rd</a:t>
            </a:r>
            <a:r>
              <a:rPr lang="en-US" sz="2500" dirty="0">
                <a:latin typeface="Nunito Sans" panose="020B0604020202020204" charset="0"/>
              </a:rPr>
              <a:t> multiplication]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0213" y="5744197"/>
            <a:ext cx="287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aseline="30000" dirty="0">
                <a:latin typeface="Nunito Sans" panose="020B0604020202020204" charset="0"/>
              </a:rPr>
              <a:t> </a:t>
            </a:r>
            <a:r>
              <a:rPr lang="en-US" sz="2500" dirty="0">
                <a:latin typeface="Nunito Sans" panose="020B0604020202020204" charset="0"/>
              </a:rPr>
              <a:t>[4</a:t>
            </a:r>
            <a:r>
              <a:rPr lang="en-US" sz="2500" baseline="30000" dirty="0">
                <a:latin typeface="Nunito Sans" panose="020B0604020202020204" charset="0"/>
              </a:rPr>
              <a:t>th</a:t>
            </a:r>
            <a:r>
              <a:rPr lang="en-US" sz="2500" dirty="0">
                <a:latin typeface="Nunito Sans" panose="020B0604020202020204" charset="0"/>
              </a:rPr>
              <a:t> multiplication]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219200" y="3835400"/>
            <a:ext cx="3352800" cy="9144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Only 4 Multiplications !!!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999" y="5273358"/>
            <a:ext cx="5587999" cy="477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 power is odd - ﻿2</a:t>
            </a:r>
            <a:r>
              <a:rPr lang="en-US" sz="2500" baseline="30000" dirty="0">
                <a:latin typeface="Nunito Sans" panose="020B0604020202020204" charset="0"/>
              </a:rPr>
              <a:t>9</a:t>
            </a:r>
            <a:r>
              <a:rPr lang="en-US" sz="2500" dirty="0">
                <a:latin typeface="Nunito Sans" panose="020B0604020202020204" charset="0"/>
              </a:rPr>
              <a:t>﻿ = 2 * ﻿2</a:t>
            </a:r>
            <a:r>
              <a:rPr lang="en-US" sz="2500" baseline="30000" dirty="0">
                <a:latin typeface="Nunito Sans" panose="020B0604020202020204" charset="0"/>
              </a:rPr>
              <a:t>8</a:t>
            </a:r>
            <a:r>
              <a:rPr lang="en-US" sz="2500" dirty="0">
                <a:latin typeface="Nunito Sans" panose="020B0604020202020204" charset="0"/>
              </a:rPr>
              <a:t>﻿ = 2 * ﻿(2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)</a:t>
            </a:r>
            <a:r>
              <a:rPr lang="en-US" sz="2500" baseline="30000" dirty="0">
                <a:latin typeface="Nunito Sans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02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Computing </a:t>
            </a:r>
            <a:r>
              <a:rPr lang="en-US" sz="4500" b="1" dirty="0" err="1">
                <a:latin typeface="Nunito Sans" panose="020B0604020202020204" charset="0"/>
              </a:rPr>
              <a:t>x</a:t>
            </a:r>
            <a:r>
              <a:rPr lang="en-US" sz="4500" b="1" baseline="30000" dirty="0" err="1">
                <a:latin typeface="Nunito Sans" panose="020B0604020202020204" charset="0"/>
              </a:rPr>
              <a:t>n</a:t>
            </a:r>
            <a:r>
              <a:rPr lang="en-US" sz="4500" b="1" baseline="30000" dirty="0">
                <a:latin typeface="Nunito Sans" panose="020B0604020202020204" charset="0"/>
              </a:rPr>
              <a:t> </a:t>
            </a:r>
            <a:r>
              <a:rPr lang="en-US" sz="4500" b="1" dirty="0">
                <a:latin typeface="Nunito Sans" panose="020B0604020202020204" charset="0"/>
              </a:rPr>
              <a:t>- Math Rep.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Example:    ﻿2</a:t>
            </a:r>
            <a:r>
              <a:rPr lang="en-US" sz="2500" baseline="30000" dirty="0">
                <a:latin typeface="Nunito Sans" panose="020B0604020202020204" charset="0"/>
              </a:rPr>
              <a:t>18</a:t>
            </a:r>
            <a:r>
              <a:rPr lang="en-US" sz="2500" dirty="0">
                <a:latin typeface="Nunito Sans" panose="020B0604020202020204" charset="0"/>
              </a:rPr>
              <a:t> = (2</a:t>
            </a:r>
            <a:r>
              <a:rPr lang="en-US" sz="2500" baseline="30000" dirty="0">
                <a:latin typeface="Nunito Sans" panose="020B0604020202020204" charset="0"/>
              </a:rPr>
              <a:t>2</a:t>
            </a:r>
            <a:r>
              <a:rPr lang="en-US" sz="2500" dirty="0">
                <a:latin typeface="Nunito Sans" panose="020B0604020202020204" charset="0"/>
              </a:rPr>
              <a:t>)</a:t>
            </a:r>
            <a:r>
              <a:rPr lang="en-US" sz="2500" baseline="30000" dirty="0">
                <a:latin typeface="Nunito Sans" panose="020B0604020202020204" charset="0"/>
              </a:rPr>
              <a:t>9</a:t>
            </a:r>
            <a:r>
              <a:rPr lang="en-US" sz="2500" dirty="0">
                <a:latin typeface="Nunito Sans" panose="020B0604020202020204" charset="0"/>
              </a:rPr>
              <a:t>﻿ = (4)</a:t>
            </a:r>
            <a:r>
              <a:rPr lang="en-US" sz="2500" baseline="30000" dirty="0">
                <a:latin typeface="Nunito Sans" panose="020B0604020202020204" charset="0"/>
              </a:rPr>
              <a:t>9</a:t>
            </a:r>
            <a:r>
              <a:rPr lang="en-US" sz="2500" dirty="0">
                <a:latin typeface="Nunito Sans" panose="020B0604020202020204" charset="0"/>
              </a:rPr>
              <a:t> = 4 * ﻿(4)</a:t>
            </a:r>
            <a:r>
              <a:rPr lang="en-US" sz="2500" baseline="30000" dirty="0">
                <a:latin typeface="Nunito Sans" panose="020B0604020202020204" charset="0"/>
              </a:rPr>
              <a:t>8</a:t>
            </a:r>
            <a:r>
              <a:rPr lang="en-US" sz="2500" dirty="0">
                <a:latin typeface="Nunito Sans" panose="020B0604020202020204" charset="0"/>
              </a:rPr>
              <a:t>﻿</a:t>
            </a:r>
            <a:endParaRPr lang="en-US" sz="2500" baseline="300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048000" y="3835400"/>
            <a:ext cx="812800" cy="264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064000" y="5765801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power( _____, ______)             n = even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4851400"/>
            <a:ext cx="314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power(x, n)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83200" y="5669434"/>
            <a:ext cx="81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x*x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9626" y="5649110"/>
            <a:ext cx="81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n/2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0800" y="4953000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power( _____, ______)             n = odd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3200" y="4831234"/>
            <a:ext cx="81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x*x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4822116"/>
            <a:ext cx="81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n/2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56000" y="4953000"/>
            <a:ext cx="10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x *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1280" y="4084707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                   x                            n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1600" y="2997121"/>
            <a:ext cx="2032000" cy="477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x</a:t>
            </a:r>
            <a:r>
              <a:rPr lang="en-US" sz="2500" baseline="30000" dirty="0" err="1">
                <a:latin typeface="Nunito Sans" panose="020B0604020202020204" charset="0"/>
              </a:rPr>
              <a:t>n</a:t>
            </a:r>
            <a:r>
              <a:rPr lang="en-US" sz="2500" dirty="0">
                <a:latin typeface="Nunito Sans" panose="020B0604020202020204" charset="0"/>
              </a:rPr>
              <a:t>  = (x*x)</a:t>
            </a:r>
            <a:r>
              <a:rPr lang="en-US" sz="2500" baseline="30000" dirty="0">
                <a:latin typeface="Nunito Sans" panose="020B0604020202020204" charset="0"/>
              </a:rPr>
              <a:t>n/2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895600" y="2565400"/>
            <a:ext cx="9144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8800" y="2413001"/>
            <a:ext cx="2540000" cy="477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x</a:t>
            </a:r>
            <a:r>
              <a:rPr lang="en-US" sz="2500" baseline="30000" dirty="0" err="1">
                <a:latin typeface="Nunito Sans" panose="020B0604020202020204" charset="0"/>
              </a:rPr>
              <a:t>n</a:t>
            </a:r>
            <a:r>
              <a:rPr lang="en-US" sz="2500" dirty="0">
                <a:latin typeface="Nunito Sans" panose="020B0604020202020204" charset="0"/>
              </a:rPr>
              <a:t>  = x * (x*x)</a:t>
            </a:r>
            <a:r>
              <a:rPr lang="en-US" sz="2500" baseline="30000" dirty="0">
                <a:latin typeface="Nunito Sans" panose="020B0604020202020204" charset="0"/>
              </a:rPr>
              <a:t>n/2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877859" y="2208742"/>
            <a:ext cx="4064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Onion Peeling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4" y="1295400"/>
            <a:ext cx="11277600" cy="57150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Problem:  finding out the number of layers in an onion. 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Simple solution: As each layer is peeled off, layer-count is incremented by 1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Peeling the top layer reduces the problem to peeling (n-1) layers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= 1 + 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(n-1)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                                      = 1 +     1 +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(n-2)   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                                      = 1 + 1 +      ...     +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(0)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W.K.T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(0) = 0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= 1 + 1 + ...+ 1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This is recursion - repeatedly applying a procedure.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pPr lvl="1"/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13626" y="3611217"/>
            <a:ext cx="3396973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ounded Rectangle 4"/>
          <p:cNvSpPr/>
          <p:nvPr/>
        </p:nvSpPr>
        <p:spPr>
          <a:xfrm>
            <a:off x="5638800" y="4078356"/>
            <a:ext cx="3962400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18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Staircase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481"/>
            <a:ext cx="7112000" cy="4526755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 Kid is climbing stairs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He  can climb 1 step or 2 steps at a time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Total ways of reaching Nth?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Ways of Reaching  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1</a:t>
            </a:r>
            <a:r>
              <a:rPr lang="en-US" sz="2500" baseline="30000" dirty="0">
                <a:latin typeface="Nunito Sans" panose="020B0604020202020204" charset="0"/>
              </a:rPr>
              <a:t>st</a:t>
            </a:r>
            <a:r>
              <a:rPr lang="en-US" sz="2500" dirty="0">
                <a:latin typeface="Nunito Sans" panose="020B0604020202020204" charset="0"/>
              </a:rPr>
              <a:t> step  = ?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2</a:t>
            </a:r>
            <a:r>
              <a:rPr lang="en-US" sz="2500" baseline="30000" dirty="0">
                <a:latin typeface="Nunito Sans" panose="020B0604020202020204" charset="0"/>
              </a:rPr>
              <a:t>nd</a:t>
            </a:r>
            <a:r>
              <a:rPr lang="en-US" sz="2500" dirty="0">
                <a:latin typeface="Nunito Sans" panose="020B0604020202020204" charset="0"/>
              </a:rPr>
              <a:t> step = ?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3</a:t>
            </a:r>
            <a:r>
              <a:rPr lang="en-US" sz="2500" baseline="30000" dirty="0">
                <a:latin typeface="Nunito Sans" panose="020B0604020202020204" charset="0"/>
              </a:rPr>
              <a:t>rd</a:t>
            </a:r>
            <a:r>
              <a:rPr lang="en-US" sz="2500" dirty="0">
                <a:latin typeface="Nunito Sans" panose="020B0604020202020204" charset="0"/>
              </a:rPr>
              <a:t> step = ?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8119533" y="34276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8576733" y="30974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9042400" y="27418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9499600" y="24116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9948333" y="20814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10405533" y="17512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5734" y="3605425"/>
            <a:ext cx="105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07134" y="1893782"/>
            <a:ext cx="105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pic>
        <p:nvPicPr>
          <p:cNvPr id="33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71" y="3154634"/>
            <a:ext cx="316992" cy="4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Staircase climbing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400" y="1920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165601" y="23114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943600" y="23622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41600" y="3937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40541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7600" y="2936558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05600" y="3038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2946401" y="3327399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3911600" y="3378201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197600" y="35306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6959600" y="3479803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96000" y="4155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20000" y="4155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 flipV="1">
            <a:off x="1828800" y="42418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2729470" y="4458731"/>
            <a:ext cx="941861" cy="50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24000" y="4749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51200" y="5070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3911600" y="4495798"/>
            <a:ext cx="812801" cy="7112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4572000" y="4648200"/>
            <a:ext cx="914400" cy="50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57600" y="51717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4800" y="5156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5400000">
            <a:off x="5486400" y="45466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6350000" y="44958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80000" y="5273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08800" y="51717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914400" y="51562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1778000" y="51054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1200" y="5765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36800" y="5781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</a:t>
            </a:r>
          </a:p>
        </p:txBody>
      </p:sp>
      <p:sp>
        <p:nvSpPr>
          <p:cNvPr id="98" name="Oval 97"/>
          <p:cNvSpPr/>
          <p:nvPr/>
        </p:nvSpPr>
        <p:spPr>
          <a:xfrm>
            <a:off x="508000" y="3429000"/>
            <a:ext cx="3048000" cy="3352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283200" y="2921000"/>
            <a:ext cx="2946400" cy="3352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TextBox 106"/>
          <p:cNvSpPr txBox="1"/>
          <p:nvPr/>
        </p:nvSpPr>
        <p:spPr>
          <a:xfrm>
            <a:off x="1727200" y="1498601"/>
            <a:ext cx="203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Steps = 4</a:t>
            </a:r>
          </a:p>
        </p:txBody>
      </p:sp>
    </p:spTree>
    <p:extLst>
      <p:ext uri="{BB962C8B-B14F-4D97-AF65-F5344CB8AC3E}">
        <p14:creationId xmlns:p14="http://schemas.microsoft.com/office/powerpoint/2010/main" val="14937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57" grpId="0"/>
      <p:bldP spid="67" grpId="0"/>
      <p:bldP spid="68" grpId="0"/>
      <p:bldP spid="74" grpId="0"/>
      <p:bldP spid="75" grpId="0"/>
      <p:bldP spid="78" grpId="0"/>
      <p:bldP spid="79" grpId="0"/>
      <p:bldP spid="82" grpId="0"/>
      <p:bldP spid="83" grpId="0"/>
      <p:bldP spid="86" grpId="0"/>
      <p:bldP spid="87" grpId="0"/>
      <p:bldP spid="95" grpId="0"/>
      <p:bldP spid="96" grpId="0"/>
      <p:bldP spid="98" grpId="0" animBg="1"/>
      <p:bldP spid="99" grpId="0" animBg="1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Staircase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481"/>
            <a:ext cx="7456764" cy="452675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From step 0 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He can go to step 1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Or step 2</a:t>
            </a:r>
          </a:p>
          <a:p>
            <a:r>
              <a:rPr lang="en-US" sz="2500" dirty="0">
                <a:latin typeface="Nunito Sans" panose="020B0604020202020204" charset="0"/>
              </a:rPr>
              <a:t>Total-ways(from 0)  = Total-ways(from 1) +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                                         Total- ways(from 2)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8119533" y="34276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8576733" y="30974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9042400" y="27418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9499600" y="24116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9948333" y="20814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10405533" y="1751224"/>
            <a:ext cx="660400" cy="4572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71" y="3154634"/>
            <a:ext cx="316992" cy="4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195734" y="3605425"/>
            <a:ext cx="105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07134" y="1893782"/>
            <a:ext cx="105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232224" y="4097868"/>
            <a:ext cx="346403" cy="249878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5195486" y="4274765"/>
            <a:ext cx="7837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  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&gt; 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9878" y="5101041"/>
            <a:ext cx="6323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Total-ways(</a:t>
            </a:r>
            <a:r>
              <a:rPr lang="en-US" sz="2500" dirty="0" err="1">
                <a:latin typeface="Nunito Sans" panose="020B0604020202020204" charset="0"/>
              </a:rPr>
              <a:t>current_step,n</a:t>
            </a:r>
            <a:r>
              <a:rPr lang="en-US" sz="2500" dirty="0">
                <a:latin typeface="Nunito Sans" panose="020B0604020202020204" charset="0"/>
              </a:rPr>
              <a:t>) =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4050" y="5455065"/>
            <a:ext cx="8278083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_________________________________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_________________________________           otherwise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8850" y="5375533"/>
            <a:ext cx="7315200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Total-ways(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+ 1,  n)   +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Total-ways(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+ 2,  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3649" y="4928831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                                                   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 = n</a:t>
            </a:r>
          </a:p>
        </p:txBody>
      </p:sp>
    </p:spTree>
    <p:extLst>
      <p:ext uri="{BB962C8B-B14F-4D97-AF65-F5344CB8AC3E}">
        <p14:creationId xmlns:p14="http://schemas.microsoft.com/office/powerpoint/2010/main" val="11159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Maneuvering a Cave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 Robot wants to move through a cave grid </a:t>
            </a:r>
            <a:r>
              <a:rPr lang="en-US" sz="2500" dirty="0" err="1">
                <a:latin typeface="Nunito Sans" panose="020B0604020202020204" charset="0"/>
              </a:rPr>
              <a:t>MxN</a:t>
            </a:r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From (0,0) to (M-1,N-1)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It can only move right or down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Calculate the total number of ways robot can reach destination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502400" y="26162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213600" y="1905001"/>
            <a:ext cx="477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Example: 3x3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08800" y="4851401"/>
            <a:ext cx="238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Total ways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Total ways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04800" y="14986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219200" y="1600200"/>
            <a:ext cx="2133600" cy="211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845329" y="2107671"/>
            <a:ext cx="1016000" cy="10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/>
          <p:cNvGraphicFramePr>
            <a:graphicFrameLocks/>
          </p:cNvGraphicFramePr>
          <p:nvPr/>
        </p:nvGraphicFramePr>
        <p:xfrm>
          <a:off x="8534400" y="1457715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0261600" y="2880115"/>
            <a:ext cx="7112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448800" y="1762515"/>
            <a:ext cx="8128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9703859" y="2320256"/>
            <a:ext cx="1117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304800" y="42418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914400" y="5156200"/>
            <a:ext cx="20320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10659" y="48503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642659" y="54599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/>
          <p:cNvGraphicFramePr>
            <a:graphicFrameLocks/>
          </p:cNvGraphicFramePr>
          <p:nvPr/>
        </p:nvGraphicFramePr>
        <p:xfrm>
          <a:off x="4470400" y="42418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197600" y="5664200"/>
            <a:ext cx="7112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80000" y="5156200"/>
            <a:ext cx="12192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776259" y="48503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893859" y="54599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/>
          <p:cNvGraphicFramePr>
            <a:graphicFrameLocks/>
          </p:cNvGraphicFramePr>
          <p:nvPr/>
        </p:nvGraphicFramePr>
        <p:xfrm>
          <a:off x="8534400" y="42418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9144000" y="5664200"/>
            <a:ext cx="18288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8586259" y="5104342"/>
            <a:ext cx="1117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/>
          <p:cNvGraphicFramePr>
            <a:graphicFrameLocks/>
          </p:cNvGraphicFramePr>
          <p:nvPr/>
        </p:nvGraphicFramePr>
        <p:xfrm>
          <a:off x="4470400" y="1498600"/>
          <a:ext cx="3352800" cy="1564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0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6197600" y="2311400"/>
            <a:ext cx="7112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84800" y="1803400"/>
            <a:ext cx="8128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944659" y="2056342"/>
            <a:ext cx="5080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655859" y="2564342"/>
            <a:ext cx="5080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Maneuvering a Cave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508000" y="1498600"/>
          <a:ext cx="3979335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86400" y="1600481"/>
            <a:ext cx="6299200" cy="452675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At each point, it can move right or down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  =  </a:t>
            </a: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(going-right) +  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			   </a:t>
            </a: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going_down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3860800" y="4216400"/>
            <a:ext cx="812800" cy="264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470400" y="5867400"/>
            <a:ext cx="772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going_right</a:t>
            </a:r>
            <a:r>
              <a:rPr lang="en-US" sz="2500" dirty="0">
                <a:latin typeface="Nunito Sans" panose="020B0604020202020204" charset="0"/>
              </a:rPr>
              <a:t>)  +            Otherwise</a:t>
            </a:r>
          </a:p>
          <a:p>
            <a:pPr marL="0" lvl="1"/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going_down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27200" y="5257800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5156201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           1                              destination-reached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9227" y="4343401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                  0                                crossed-border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0659" y="21071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7600" y="1701800"/>
            <a:ext cx="8128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7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Maneuvering a Cave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508000" y="1498600"/>
          <a:ext cx="3979335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521" marR="109521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521" marR="109521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88000" y="1591988"/>
            <a:ext cx="6146800" cy="452675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At each point, it can move right or down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  =  </a:t>
            </a: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(going-right) +  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                   </a:t>
            </a:r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going_down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3860800" y="4216400"/>
            <a:ext cx="812800" cy="264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487335" y="5940192"/>
            <a:ext cx="772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 __________ )  +            Otherwise</a:t>
            </a:r>
          </a:p>
          <a:p>
            <a:pPr marL="0" lvl="1"/>
            <a:r>
              <a:rPr lang="en-US" sz="2500" dirty="0" err="1">
                <a:latin typeface="Nunito Sans" panose="020B0604020202020204" charset="0"/>
              </a:rPr>
              <a:t>total_ways</a:t>
            </a:r>
            <a:r>
              <a:rPr lang="en-US" sz="2500" dirty="0">
                <a:latin typeface="Nunito Sans" panose="020B0604020202020204" charset="0"/>
              </a:rPr>
              <a:t>( __________ 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5257800"/>
            <a:ext cx="5080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err="1"/>
              <a:t>total_way</a:t>
            </a:r>
            <a:r>
              <a:rPr lang="en-US" sz="2667" dirty="0"/>
              <a:t>(________)  =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3606" y="5147005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          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0400" y="4313962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/>
              <a:t>                     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0659" y="2107142"/>
            <a:ext cx="6096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7600" y="1701800"/>
            <a:ext cx="812800" cy="21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8000" y="5156201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cr</a:t>
            </a:r>
            <a:r>
              <a:rPr lang="en-US" sz="2500" dirty="0">
                <a:latin typeface="Nunito Sans" panose="020B0604020202020204" charset="0"/>
              </a:rPr>
              <a:t>=(m-1) and cc=(n-1)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8000" y="4343401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cr</a:t>
            </a:r>
            <a:r>
              <a:rPr lang="en-US" sz="2500" dirty="0">
                <a:latin typeface="Nunito Sans" panose="020B0604020202020204" charset="0"/>
              </a:rPr>
              <a:t>&gt;(m-1) or cc&gt;(n-1)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34400" y="4345343"/>
            <a:ext cx="2500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crossed-border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1200" y="5199018"/>
            <a:ext cx="314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destination-reached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7600" y="5841921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going_right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7600" y="6248321"/>
            <a:ext cx="203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 err="1">
                <a:latin typeface="Nunito Sans" panose="020B0604020202020204" charset="0"/>
              </a:rPr>
              <a:t>going_down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7600" y="587508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cr,cc+1,m,n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8358" y="6275954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cr+1,cc,m,n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5232320"/>
            <a:ext cx="193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 err="1"/>
              <a:t>cr,cc,m,n</a:t>
            </a:r>
            <a:endParaRPr lang="en-US" sz="26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Optimal stealing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>
            <a:noAutofit/>
          </a:bodyPr>
          <a:lstStyle/>
          <a:p>
            <a:pPr fontAlgn="base"/>
            <a:endParaRPr lang="en-US" sz="2500" dirty="0">
              <a:latin typeface="Nunito Sans" panose="020B0604020202020204" charset="0"/>
            </a:endParaRPr>
          </a:p>
          <a:p>
            <a:pPr fontAlgn="base"/>
            <a:r>
              <a:rPr lang="en-US" sz="2500" dirty="0">
                <a:latin typeface="Nunito Sans" panose="020B0604020202020204" charset="0"/>
              </a:rPr>
              <a:t>You have n houses with certain amount of money</a:t>
            </a:r>
          </a:p>
          <a:p>
            <a:pPr fontAlgn="base"/>
            <a:endParaRPr lang="en-US" sz="2500" dirty="0">
              <a:latin typeface="Nunito Sans" panose="020B0604020202020204" charset="0"/>
            </a:endParaRPr>
          </a:p>
          <a:p>
            <a:pPr fontAlgn="base"/>
            <a:r>
              <a:rPr lang="en-US" sz="2500" dirty="0">
                <a:latin typeface="Nunito Sans" panose="020B0604020202020204" charset="0"/>
              </a:rPr>
              <a:t>Goal is to steal from these houses</a:t>
            </a:r>
          </a:p>
          <a:p>
            <a:pPr fontAlgn="base"/>
            <a:endParaRPr lang="en-US" sz="2500" dirty="0">
              <a:latin typeface="Nunito Sans" panose="020B0604020202020204" charset="0"/>
            </a:endParaRPr>
          </a:p>
          <a:p>
            <a:pPr fontAlgn="base"/>
            <a:r>
              <a:rPr lang="en-US" sz="2500" dirty="0">
                <a:latin typeface="Nunito Sans" panose="020B0604020202020204" charset="0"/>
              </a:rPr>
              <a:t>You can not steal any adjacent houses. </a:t>
            </a:r>
          </a:p>
          <a:p>
            <a:pPr fontAlgn="base"/>
            <a:endParaRPr lang="en-US" sz="2500" dirty="0">
              <a:latin typeface="Nunito Sans" panose="020B0604020202020204" charset="0"/>
            </a:endParaRPr>
          </a:p>
          <a:p>
            <a:pPr fontAlgn="base"/>
            <a:r>
              <a:rPr lang="en-US" sz="2500" dirty="0">
                <a:latin typeface="Nunito Sans" panose="020B0604020202020204" charset="0"/>
              </a:rPr>
              <a:t>Input: A list of amount of money of each house</a:t>
            </a:r>
          </a:p>
          <a:p>
            <a:pPr fontAlgn="base"/>
            <a:endParaRPr lang="en-US" sz="2500" dirty="0">
              <a:latin typeface="Nunito Sans" panose="020B0604020202020204" charset="0"/>
            </a:endParaRPr>
          </a:p>
          <a:p>
            <a:pPr fontAlgn="base"/>
            <a:r>
              <a:rPr lang="en-US" sz="2500" dirty="0">
                <a:latin typeface="Nunito Sans" panose="020B0604020202020204" charset="0"/>
              </a:rPr>
              <a:t>Output: Determine the maximum amount of money you can steal.</a:t>
            </a:r>
          </a:p>
          <a:p>
            <a:pPr marL="0" indent="0">
              <a:buNone/>
            </a:pPr>
            <a:br>
              <a:rPr lang="en-US" sz="2500" dirty="0">
                <a:latin typeface="Nunito Sans" panose="020B0604020202020204" charset="0"/>
              </a:rPr>
            </a:b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59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Example 1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Input: 6, 7, 8, 3, 1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Output: 15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Solution: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Choose alternate numbers at 0,2,4,6,.. and at 1,3,5,7,…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Choose the maximum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Example 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Input: 5, 3, 4, 11, 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Output: 16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225800"/>
            <a:ext cx="2844800" cy="172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133600" y="3022600"/>
            <a:ext cx="2641600" cy="193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 starting from i=0 (Two Choices)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pPr lvl="1"/>
            <a:r>
              <a:rPr lang="en-US" sz="2500" dirty="0">
                <a:latin typeface="Nunito Sans" panose="020B0604020202020204" charset="0"/>
              </a:rPr>
              <a:t>i) Choosing 5 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[0]) and repeat procedure from i=2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04464"/>
              </p:ext>
            </p:extLst>
          </p:nvPr>
        </p:nvGraphicFramePr>
        <p:xfrm>
          <a:off x="2032000" y="1594433"/>
          <a:ext cx="8128002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722543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29678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62995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5272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6428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592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Nunito Sans" panose="020B0604020202020204" charset="0"/>
                        </a:rPr>
                        <a:t>val</a:t>
                      </a:r>
                      <a:r>
                        <a:rPr lang="en-US" sz="2500" dirty="0">
                          <a:latin typeface="Nunito Sans" panose="020B0604020202020204" charset="0"/>
                        </a:rPr>
                        <a:t>[]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34207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Index (i)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712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4064000" y="2583340"/>
            <a:ext cx="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4568E-6 L 0.21667 0.00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Onion Peeling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Peeling the top layer reduces the problem to peeling (n-1) layers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= 1 + 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(n-1)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                                      = 1 + 1 +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(n-2)   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                                      = 1 + 1 + ...+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(0)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W.K.T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(0) = 0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= 1 + 1 + ...+ 1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Mathematically </a:t>
            </a:r>
          </a:p>
          <a:p>
            <a:pPr lvl="1"/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 = 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pPr lvl="1"/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76557" y="3449983"/>
            <a:ext cx="3515807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ular Callout 5"/>
          <p:cNvSpPr/>
          <p:nvPr/>
        </p:nvSpPr>
        <p:spPr>
          <a:xfrm>
            <a:off x="6197601" y="3530600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Base Condition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2703" y="2037546"/>
            <a:ext cx="4007897" cy="47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ular Callout 7"/>
          <p:cNvSpPr/>
          <p:nvPr/>
        </p:nvSpPr>
        <p:spPr>
          <a:xfrm>
            <a:off x="9448800" y="2209800"/>
            <a:ext cx="2540000" cy="1117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Problem reduction in each step </a:t>
            </a:r>
          </a:p>
        </p:txBody>
      </p:sp>
      <p:sp>
        <p:nvSpPr>
          <p:cNvPr id="9" name="Left Brace 8"/>
          <p:cNvSpPr/>
          <p:nvPr/>
        </p:nvSpPr>
        <p:spPr>
          <a:xfrm>
            <a:off x="4572000" y="4887477"/>
            <a:ext cx="609600" cy="9799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181600" y="4887477"/>
            <a:ext cx="518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n=0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5395476"/>
            <a:ext cx="6172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1 + 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(n-1)   Otherwise</a:t>
            </a:r>
          </a:p>
        </p:txBody>
      </p:sp>
    </p:spTree>
    <p:extLst>
      <p:ext uri="{BB962C8B-B14F-4D97-AF65-F5344CB8AC3E}">
        <p14:creationId xmlns:p14="http://schemas.microsoft.com/office/powerpoint/2010/main" val="16996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714999"/>
          </a:xfrm>
        </p:spPr>
        <p:txBody>
          <a:bodyPr>
            <a:noAutofit/>
          </a:bodyPr>
          <a:lstStyle/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 starting from i=0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i) Choosing 5 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[0]) and repeat procedure from i=2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ii) Not choosing 5 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[0]) and repeat procedure from i=1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Choose MAX(i, ii)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  <a:p>
            <a:pPr lvl="1"/>
            <a:r>
              <a:rPr lang="en-US" sz="2500" dirty="0">
                <a:latin typeface="Nunito Sans" panose="020B0604020202020204" charset="0"/>
              </a:rPr>
              <a:t>Mathematically</a:t>
            </a:r>
          </a:p>
          <a:p>
            <a:pPr lvl="2"/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 (house)  = MAX( 5 + </a:t>
            </a:r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(2),   </a:t>
            </a:r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(1) 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95857"/>
              </p:ext>
            </p:extLst>
          </p:nvPr>
        </p:nvGraphicFramePr>
        <p:xfrm>
          <a:off x="2032000" y="1371600"/>
          <a:ext cx="8128002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722543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29678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62995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5272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6428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592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val</a:t>
                      </a:r>
                      <a:r>
                        <a:rPr lang="en-US" sz="2400" dirty="0"/>
                        <a:t>[]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34207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 (i)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712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4064000" y="2360507"/>
            <a:ext cx="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4568E-6 L 0.10834 0.0049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935287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Optimal Stealing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1938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  house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454400" y="1905000"/>
            <a:ext cx="1422401" cy="111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051430" y="1860428"/>
            <a:ext cx="1206743" cy="111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352561">
            <a:off x="3005913" y="156594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0</a:t>
            </a:r>
          </a:p>
        </p:txBody>
      </p:sp>
      <p:sp>
        <p:nvSpPr>
          <p:cNvPr id="39" name="TextBox 38"/>
          <p:cNvSpPr txBox="1"/>
          <p:nvPr/>
        </p:nvSpPr>
        <p:spPr>
          <a:xfrm rot="2811320">
            <a:off x="6017288" y="174973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9200" y="293655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[0] + </a:t>
            </a:r>
            <a:r>
              <a:rPr lang="en-US" sz="2400" dirty="0" err="1"/>
              <a:t>opt_stealing</a:t>
            </a:r>
            <a:r>
              <a:rPr lang="en-US" sz="2400" dirty="0"/>
              <a:t>(from 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7600" y="2936558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1)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1320800" y="3632198"/>
            <a:ext cx="1524003" cy="1320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9352561">
            <a:off x="897640" y="3430931"/>
            <a:ext cx="225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8000" y="483949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[2] + </a:t>
            </a:r>
            <a:r>
              <a:rPr lang="en-US" sz="2400" dirty="0" err="1"/>
              <a:t>opt_stealing</a:t>
            </a:r>
            <a:endParaRPr lang="en-US" sz="2400" dirty="0"/>
          </a:p>
          <a:p>
            <a:r>
              <a:rPr lang="en-US" sz="2400" dirty="0"/>
              <a:t>(from 4)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3178716" y="3717141"/>
            <a:ext cx="1409947" cy="1264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811320">
            <a:off x="3319864" y="38708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49600" y="5054601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3)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6451602" y="3886200"/>
            <a:ext cx="1320801" cy="812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095306">
            <a:off x="5737996" y="3589574"/>
            <a:ext cx="198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94400" y="494109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[1] + </a:t>
            </a:r>
            <a:r>
              <a:rPr lang="en-US" sz="2400" dirty="0" err="1"/>
              <a:t>opt_stealing</a:t>
            </a:r>
            <a:endParaRPr lang="en-US" sz="2400" dirty="0"/>
          </a:p>
          <a:p>
            <a:r>
              <a:rPr lang="en-US" sz="2400" dirty="0"/>
              <a:t>(from 3)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7852316" y="3627998"/>
            <a:ext cx="1409947" cy="1264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811320">
            <a:off x="7993464" y="378173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13800" y="4965458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2)</a:t>
            </a:r>
          </a:p>
        </p:txBody>
      </p:sp>
    </p:spTree>
    <p:extLst>
      <p:ext uri="{BB962C8B-B14F-4D97-AF65-F5344CB8AC3E}">
        <p14:creationId xmlns:p14="http://schemas.microsoft.com/office/powerpoint/2010/main" val="28604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9" grpId="0"/>
      <p:bldP spid="42" grpId="0"/>
      <p:bldP spid="43" grpId="0"/>
      <p:bldP spid="46" grpId="0"/>
      <p:bldP spid="48" grpId="0"/>
      <p:bldP spid="50" grpId="0"/>
      <p:bldP spid="51" grpId="0"/>
      <p:bldP spid="54" grpId="0"/>
      <p:bldP spid="55" grpId="0"/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Recurrence - Formally</a:t>
            </a:r>
          </a:p>
        </p:txBody>
      </p:sp>
      <p:sp>
        <p:nvSpPr>
          <p:cNvPr id="4" name="Left Brace 3"/>
          <p:cNvSpPr/>
          <p:nvPr/>
        </p:nvSpPr>
        <p:spPr>
          <a:xfrm>
            <a:off x="3886200" y="2891909"/>
            <a:ext cx="609600" cy="2946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334000" y="3350013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                i &gt;=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827" y="4126668"/>
            <a:ext cx="6323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max_stealing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[], i, n)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4126668"/>
            <a:ext cx="8073105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__________________________________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__________________________________          otherwise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0148" y="4004519"/>
            <a:ext cx="7315200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MAX( </a:t>
            </a:r>
            <a:r>
              <a:rPr lang="en-US" sz="2500" b="1" dirty="0" err="1">
                <a:latin typeface="Nunito Sans" panose="020B0604020202020204" charset="0"/>
              </a:rPr>
              <a:t>val</a:t>
            </a:r>
            <a:r>
              <a:rPr lang="en-US" sz="2500" b="1" dirty="0">
                <a:latin typeface="Nunito Sans" panose="020B0604020202020204" charset="0"/>
              </a:rPr>
              <a:t>[</a:t>
            </a:r>
            <a:r>
              <a:rPr lang="en-US" sz="2500" b="1" dirty="0" err="1">
                <a:latin typeface="Nunito Sans" panose="020B0604020202020204" charset="0"/>
              </a:rPr>
              <a:t>i</a:t>
            </a:r>
            <a:r>
              <a:rPr lang="en-US" sz="2500" b="1" dirty="0">
                <a:latin typeface="Nunito Sans" panose="020B0604020202020204" charset="0"/>
              </a:rPr>
              <a:t>] + </a:t>
            </a:r>
            <a:r>
              <a:rPr lang="en-US" sz="2500" b="1" dirty="0" err="1">
                <a:latin typeface="Nunito Sans" panose="020B0604020202020204" charset="0"/>
              </a:rPr>
              <a:t>max_stealing</a:t>
            </a:r>
            <a:r>
              <a:rPr lang="en-US" sz="2500" b="1" dirty="0">
                <a:latin typeface="Nunito Sans" panose="020B0604020202020204" charset="0"/>
              </a:rPr>
              <a:t>(</a:t>
            </a:r>
            <a:r>
              <a:rPr lang="en-US" sz="2500" b="1" dirty="0" err="1">
                <a:latin typeface="Nunito Sans" panose="020B0604020202020204" charset="0"/>
              </a:rPr>
              <a:t>val</a:t>
            </a:r>
            <a:r>
              <a:rPr lang="en-US" sz="2500" b="1" dirty="0">
                <a:latin typeface="Nunito Sans" panose="020B0604020202020204" charset="0"/>
              </a:rPr>
              <a:t>, i + 2, n)</a:t>
            </a:r>
            <a:r>
              <a:rPr lang="en-US" sz="2500" dirty="0">
                <a:latin typeface="Nunito Sans" panose="020B0604020202020204" charset="0"/>
              </a:rPr>
              <a:t>,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</a:t>
            </a:r>
            <a:r>
              <a:rPr lang="en-US" sz="2500" b="1" dirty="0">
                <a:latin typeface="Nunito Sans" panose="020B0604020202020204" charset="0"/>
              </a:rPr>
              <a:t>   </a:t>
            </a:r>
            <a:r>
              <a:rPr lang="en-US" sz="2500" b="1" dirty="0" err="1">
                <a:latin typeface="Nunito Sans" panose="020B0604020202020204" charset="0"/>
              </a:rPr>
              <a:t>max_stealing</a:t>
            </a:r>
            <a:r>
              <a:rPr lang="en-US" sz="2500" b="1" dirty="0">
                <a:latin typeface="Nunito Sans" panose="020B0604020202020204" charset="0"/>
              </a:rPr>
              <a:t>(</a:t>
            </a:r>
            <a:r>
              <a:rPr lang="en-US" sz="2500" b="1" dirty="0" err="1">
                <a:latin typeface="Nunito Sans" panose="020B0604020202020204" charset="0"/>
              </a:rPr>
              <a:t>val</a:t>
            </a:r>
            <a:r>
              <a:rPr lang="en-US" sz="2500" b="1" dirty="0">
                <a:latin typeface="Nunito Sans" panose="020B0604020202020204" charset="0"/>
              </a:rPr>
              <a:t>, i + 1, n) </a:t>
            </a:r>
            <a:r>
              <a:rPr lang="en-US" sz="2500" dirty="0">
                <a:latin typeface="Nunito Sans" panose="020B060402020202020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613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Staircase climbing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400" y="1920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165601" y="23114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943600" y="23622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41600" y="3937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40541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7600" y="2936558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05600" y="3038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2946401" y="3327399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3911600" y="3378201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197600" y="35306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6959600" y="3479803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96000" y="4155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20000" y="4155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 flipV="1">
            <a:off x="1828800" y="42418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2729470" y="4458731"/>
            <a:ext cx="941861" cy="50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24000" y="4749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51200" y="5070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3911600" y="4495798"/>
            <a:ext cx="812801" cy="7112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H="1">
            <a:off x="4572000" y="4648200"/>
            <a:ext cx="914400" cy="50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57600" y="51717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4800" y="5156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5400000">
            <a:off x="5486400" y="45466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6350000" y="44958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80000" y="5273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08800" y="51717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914400" y="5156200"/>
            <a:ext cx="812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6200000" flipH="1">
            <a:off x="1778000" y="5105400"/>
            <a:ext cx="812800" cy="71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1200" y="5765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36800" y="5781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</a:t>
            </a:r>
          </a:p>
        </p:txBody>
      </p:sp>
      <p:sp>
        <p:nvSpPr>
          <p:cNvPr id="98" name="Oval 97"/>
          <p:cNvSpPr/>
          <p:nvPr/>
        </p:nvSpPr>
        <p:spPr>
          <a:xfrm>
            <a:off x="508000" y="3429000"/>
            <a:ext cx="3048000" cy="3352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Oval 98"/>
          <p:cNvSpPr/>
          <p:nvPr/>
        </p:nvSpPr>
        <p:spPr>
          <a:xfrm>
            <a:off x="5283200" y="2921000"/>
            <a:ext cx="2946400" cy="3352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Oval Callout 101"/>
          <p:cNvSpPr/>
          <p:nvPr/>
        </p:nvSpPr>
        <p:spPr>
          <a:xfrm>
            <a:off x="7620000" y="1193800"/>
            <a:ext cx="4572000" cy="23368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When computation</a:t>
            </a:r>
          </a:p>
          <a:p>
            <a:pPr algn="ctr"/>
            <a:r>
              <a:rPr lang="en-US" sz="2500" dirty="0">
                <a:latin typeface="Nunito Sans" panose="020B0604020202020204" charset="0"/>
              </a:rPr>
              <a:t>repeats, </a:t>
            </a:r>
          </a:p>
          <a:p>
            <a:pPr algn="ctr"/>
            <a:r>
              <a:rPr lang="en-US" sz="2500" dirty="0">
                <a:latin typeface="Nunito Sans" panose="020B0604020202020204" charset="0"/>
              </a:rPr>
              <a:t>Saving and reusing is called </a:t>
            </a:r>
            <a:r>
              <a:rPr lang="en-US" sz="2500" b="1" dirty="0">
                <a:latin typeface="Nunito Sans" panose="020B0604020202020204" charset="0"/>
              </a:rPr>
              <a:t>memoziation</a:t>
            </a:r>
          </a:p>
          <a:p>
            <a:pPr algn="ctr"/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331200" y="4546600"/>
            <a:ext cx="406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for each step, we need to 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save the result.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How???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27200" y="1498601"/>
            <a:ext cx="203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Steps = 4</a:t>
            </a:r>
          </a:p>
        </p:txBody>
      </p:sp>
    </p:spTree>
    <p:extLst>
      <p:ext uri="{BB962C8B-B14F-4D97-AF65-F5344CB8AC3E}">
        <p14:creationId xmlns:p14="http://schemas.microsoft.com/office/powerpoint/2010/main" val="654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57" grpId="0"/>
      <p:bldP spid="67" grpId="0"/>
      <p:bldP spid="68" grpId="0"/>
      <p:bldP spid="74" grpId="0"/>
      <p:bldP spid="75" grpId="0"/>
      <p:bldP spid="78" grpId="0"/>
      <p:bldP spid="79" grpId="0"/>
      <p:bldP spid="82" grpId="0"/>
      <p:bldP spid="83" grpId="0"/>
      <p:bldP spid="86" grpId="0"/>
      <p:bldP spid="87" grpId="0"/>
      <p:bldP spid="95" grpId="0"/>
      <p:bldP spid="96" grpId="0"/>
      <p:bldP spid="98" grpId="0" animBg="1"/>
      <p:bldP spid="99" grpId="0" animBg="1"/>
      <p:bldP spid="102" grpId="0" animBg="1"/>
      <p:bldP spid="1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Staircase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200"/>
            <a:ext cx="11582400" cy="576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We have N steps,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		</a:t>
            </a:r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[N] ;</a:t>
            </a:r>
          </a:p>
        </p:txBody>
      </p:sp>
      <p:sp>
        <p:nvSpPr>
          <p:cNvPr id="6" name="Left Brace 5"/>
          <p:cNvSpPr/>
          <p:nvPr/>
        </p:nvSpPr>
        <p:spPr>
          <a:xfrm>
            <a:off x="3990009" y="1024792"/>
            <a:ext cx="429591" cy="55718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413" y="1024792"/>
            <a:ext cx="911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    </a:t>
            </a:r>
            <a:r>
              <a:rPr lang="en-US" sz="2500" b="1" dirty="0" err="1">
                <a:latin typeface="Nunito Sans" panose="020B0604020202020204" charset="0"/>
              </a:rPr>
              <a:t>current_step</a:t>
            </a:r>
            <a:r>
              <a:rPr lang="en-US" sz="2500" b="1" dirty="0">
                <a:latin typeface="Nunito Sans" panose="020B0604020202020204" charset="0"/>
              </a:rPr>
              <a:t> &gt;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1600" y="3733800"/>
            <a:ext cx="6323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total-ways(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, n)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5601" y="4407925"/>
            <a:ext cx="8229600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 = total-ways(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+ 1,  n)+total-ways(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 + 2,  n);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9413" y="1601502"/>
            <a:ext cx="911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                                                     </a:t>
            </a:r>
            <a:r>
              <a:rPr lang="en-US" sz="2500" b="1" dirty="0" err="1">
                <a:latin typeface="Nunito Sans" panose="020B0604020202020204" charset="0"/>
              </a:rPr>
              <a:t>current_step</a:t>
            </a:r>
            <a:r>
              <a:rPr lang="en-US" sz="2500" b="1" dirty="0">
                <a:latin typeface="Nunito Sans" panose="020B0604020202020204" charset="0"/>
              </a:rPr>
              <a:t>  =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3391" y="5594681"/>
            <a:ext cx="508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] = 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6583" y="6074711"/>
            <a:ext cx="508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return 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6400" y="2433357"/>
            <a:ext cx="711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if(</a:t>
            </a:r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] is already computed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6400" y="3216309"/>
            <a:ext cx="711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r>
              <a:rPr lang="en-US" sz="2500" dirty="0">
                <a:latin typeface="Nunito Sans" panose="020B0604020202020204" charset="0"/>
              </a:rPr>
              <a:t>           return </a:t>
            </a:r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current_step</a:t>
            </a:r>
            <a:r>
              <a:rPr lang="en-US" sz="2500" dirty="0">
                <a:latin typeface="Nunito Sans" panose="020B0604020202020204" charset="0"/>
              </a:rPr>
              <a:t>];</a:t>
            </a:r>
          </a:p>
          <a:p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55200" y="53594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09600" y="4775200"/>
            <a:ext cx="2844800" cy="1701800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How to check this logic in the program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048000" y="3632200"/>
            <a:ext cx="1320800" cy="914400"/>
          </a:xfrm>
          <a:prstGeom prst="straightConnector1">
            <a:avLst/>
          </a:prstGeom>
          <a:ln>
            <a:solidFill>
              <a:srgbClr val="FD470F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16400" y="2245530"/>
            <a:ext cx="7721600" cy="2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16400" y="1501846"/>
            <a:ext cx="7721600" cy="2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935287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Optimal Stealing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1938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from  house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454400" y="1905000"/>
            <a:ext cx="1422401" cy="111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051430" y="1860428"/>
            <a:ext cx="1206743" cy="111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352561">
            <a:off x="3005913" y="156594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0</a:t>
            </a:r>
          </a:p>
        </p:txBody>
      </p:sp>
      <p:sp>
        <p:nvSpPr>
          <p:cNvPr id="39" name="TextBox 38"/>
          <p:cNvSpPr txBox="1"/>
          <p:nvPr/>
        </p:nvSpPr>
        <p:spPr>
          <a:xfrm rot="2811320">
            <a:off x="6017288" y="174973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9200" y="293655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[0] + </a:t>
            </a:r>
            <a:r>
              <a:rPr lang="en-US" sz="2400" dirty="0" err="1"/>
              <a:t>opt_stealing</a:t>
            </a:r>
            <a:r>
              <a:rPr lang="en-US" sz="2400" dirty="0"/>
              <a:t>(from 2)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7600" y="2936558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1)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1320800" y="3632198"/>
            <a:ext cx="1524003" cy="1320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9352561">
            <a:off x="897640" y="3430931"/>
            <a:ext cx="225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8000" y="483949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[2] + </a:t>
            </a:r>
            <a:r>
              <a:rPr lang="en-US" sz="2400" dirty="0" err="1"/>
              <a:t>opt_stealing</a:t>
            </a:r>
            <a:endParaRPr lang="en-US" sz="2400" dirty="0"/>
          </a:p>
          <a:p>
            <a:r>
              <a:rPr lang="en-US" sz="2400" dirty="0"/>
              <a:t>(from 4)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3178716" y="3717141"/>
            <a:ext cx="1409947" cy="1264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811320">
            <a:off x="3319864" y="38708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49600" y="5054601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3)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6451602" y="3886200"/>
            <a:ext cx="1320801" cy="812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095306">
            <a:off x="5737996" y="3589574"/>
            <a:ext cx="1988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steal values from house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94400" y="494109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[1] + </a:t>
            </a:r>
            <a:r>
              <a:rPr lang="en-US" sz="2400" dirty="0" err="1"/>
              <a:t>opt_stealing</a:t>
            </a:r>
            <a:endParaRPr lang="en-US" sz="2400" dirty="0"/>
          </a:p>
          <a:p>
            <a:r>
              <a:rPr lang="en-US" sz="2400" dirty="0"/>
              <a:t>(from 3)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7852316" y="3627998"/>
            <a:ext cx="1409947" cy="1264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811320">
            <a:off x="7993464" y="378173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steal  from house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37600" y="4965458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opt_stealing</a:t>
            </a:r>
            <a:r>
              <a:rPr lang="en-US" sz="2400" dirty="0"/>
              <a:t>(from 2)</a:t>
            </a:r>
          </a:p>
        </p:txBody>
      </p:sp>
    </p:spTree>
    <p:extLst>
      <p:ext uri="{BB962C8B-B14F-4D97-AF65-F5344CB8AC3E}">
        <p14:creationId xmlns:p14="http://schemas.microsoft.com/office/powerpoint/2010/main" val="36314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9" grpId="0"/>
      <p:bldP spid="42" grpId="0"/>
      <p:bldP spid="43" grpId="0"/>
      <p:bldP spid="46" grpId="0"/>
      <p:bldP spid="48" grpId="0"/>
      <p:bldP spid="50" grpId="0"/>
      <p:bldP spid="51" grpId="0"/>
      <p:bldP spid="54" grpId="0"/>
      <p:bldP spid="55" grpId="0"/>
      <p:bldP spid="60" grpId="0"/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Recurrence - Formally</a:t>
            </a:r>
          </a:p>
        </p:txBody>
      </p:sp>
      <p:sp>
        <p:nvSpPr>
          <p:cNvPr id="4" name="Left Brace 3"/>
          <p:cNvSpPr/>
          <p:nvPr/>
        </p:nvSpPr>
        <p:spPr>
          <a:xfrm>
            <a:off x="3556000" y="1377951"/>
            <a:ext cx="812800" cy="530224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8913" y="1494211"/>
            <a:ext cx="7850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                 </a:t>
            </a:r>
            <a:r>
              <a:rPr lang="en-US" sz="2500" b="1" dirty="0" err="1">
                <a:latin typeface="Nunito Sans" panose="020B0604020202020204" charset="0"/>
              </a:rPr>
              <a:t>i</a:t>
            </a:r>
            <a:r>
              <a:rPr lang="en-US" sz="2500" b="1" dirty="0">
                <a:latin typeface="Nunito Sans" panose="020B0604020202020204" charset="0"/>
              </a:rPr>
              <a:t> &gt;=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827" y="3937001"/>
            <a:ext cx="6323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opt_stealing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[], i, n)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0061" y="3597851"/>
            <a:ext cx="7315200" cy="118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MAX( 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 + </a:t>
            </a:r>
            <a:r>
              <a:rPr lang="en-US" sz="2500" dirty="0" err="1">
                <a:latin typeface="Nunito Sans" panose="020B0604020202020204" charset="0"/>
              </a:rPr>
              <a:t>opt_stealing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, i + 2, n),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 </a:t>
            </a:r>
            <a:r>
              <a:rPr lang="en-US" sz="2500" dirty="0" err="1">
                <a:latin typeface="Nunito Sans" panose="020B0604020202020204" charset="0"/>
              </a:rPr>
              <a:t>opt_stealing</a:t>
            </a:r>
            <a:r>
              <a:rPr lang="en-US" sz="2500" dirty="0">
                <a:latin typeface="Nunito Sans" panose="020B0604020202020204" charset="0"/>
              </a:rPr>
              <a:t>(</a:t>
            </a:r>
            <a:r>
              <a:rPr lang="en-US" sz="2500" dirty="0" err="1">
                <a:latin typeface="Nunito Sans" panose="020B0604020202020204" charset="0"/>
              </a:rPr>
              <a:t>val</a:t>
            </a:r>
            <a:r>
              <a:rPr lang="en-US" sz="2500" dirty="0">
                <a:latin typeface="Nunito Sans" panose="020B0604020202020204" charset="0"/>
              </a:rPr>
              <a:t>, i + 1, n) 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954757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res 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7991" y="4977988"/>
            <a:ext cx="508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 = res;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4678" y="5655266"/>
            <a:ext cx="508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return res;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9982" y="4977988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otherwise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4800" y="1953743"/>
            <a:ext cx="7721600" cy="2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2011848"/>
            <a:ext cx="711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if(</a:t>
            </a:r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 is already computed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2387661"/>
            <a:ext cx="711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r>
              <a:rPr lang="en-US" sz="2500" dirty="0">
                <a:latin typeface="Nunito Sans" panose="020B0604020202020204" charset="0"/>
              </a:rPr>
              <a:t>           return </a:t>
            </a:r>
            <a:r>
              <a:rPr lang="en-US" sz="2500" dirty="0" err="1">
                <a:latin typeface="Nunito Sans" panose="020B0604020202020204" charset="0"/>
              </a:rPr>
              <a:t>results_cache</a:t>
            </a:r>
            <a:r>
              <a:rPr lang="en-US" sz="2500" dirty="0">
                <a:latin typeface="Nunito Sans" panose="020B0604020202020204" charset="0"/>
              </a:rPr>
              <a:t>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];</a:t>
            </a:r>
          </a:p>
          <a:p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0" y="1803400"/>
            <a:ext cx="2844800" cy="1701800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How to check this logic in the program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2844800" y="2514600"/>
            <a:ext cx="1320800" cy="205317"/>
          </a:xfrm>
          <a:prstGeom prst="straightConnector1">
            <a:avLst/>
          </a:prstGeom>
          <a:ln>
            <a:solidFill>
              <a:srgbClr val="FD470F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1" grpId="0"/>
      <p:bldP spid="12" grpId="0"/>
      <p:bldP spid="14" grpId="0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Onion Peeling -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00599"/>
          </a:xfrm>
        </p:spPr>
        <p:txBody>
          <a:bodyPr>
            <a:noAutofit/>
          </a:bodyPr>
          <a:lstStyle/>
          <a:p>
            <a:pPr marL="457189" lvl="1" indent="-457189">
              <a:buFont typeface="Arial" panose="020B0604020202020204" pitchFamily="34" charset="0"/>
              <a:buChar char="•"/>
            </a:pP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(n)  = </a:t>
            </a:r>
          </a:p>
          <a:p>
            <a:pPr marL="0" indent="0">
              <a:buNone/>
            </a:pPr>
            <a:endParaRPr lang="en-US" sz="2500" dirty="0">
              <a:latin typeface="Nunito Sans" panose="020B0604020202020204" charset="0"/>
            </a:endParaRP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int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(int n)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	    if(n == 0)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	    {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	        return 0;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          }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          return 1 +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(n-1);</a:t>
            </a:r>
          </a:p>
          <a:p>
            <a:pPr marL="2286789" lvl="4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sp>
        <p:nvSpPr>
          <p:cNvPr id="6" name="Left Brace 5"/>
          <p:cNvSpPr/>
          <p:nvPr/>
        </p:nvSpPr>
        <p:spPr>
          <a:xfrm>
            <a:off x="4419600" y="1397001"/>
            <a:ext cx="609600" cy="9799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75200" y="1397001"/>
            <a:ext cx="518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0                                                 n=0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5200" y="1905000"/>
            <a:ext cx="5969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1 +  </a:t>
            </a:r>
            <a:r>
              <a:rPr lang="en-US" sz="2500" dirty="0" err="1">
                <a:latin typeface="Nunito Sans" panose="020B0604020202020204" charset="0"/>
              </a:rPr>
              <a:t>onion_peel_count</a:t>
            </a:r>
            <a:r>
              <a:rPr lang="en-US" sz="2500" dirty="0">
                <a:latin typeface="Nunito Sans" panose="020B0604020202020204" charset="0"/>
              </a:rPr>
              <a:t>(n-1)   Otherwise</a:t>
            </a:r>
          </a:p>
        </p:txBody>
      </p:sp>
    </p:spTree>
    <p:extLst>
      <p:ext uri="{BB962C8B-B14F-4D97-AF65-F5344CB8AC3E}">
        <p14:creationId xmlns:p14="http://schemas.microsoft.com/office/powerpoint/2010/main" val="33881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Output Prediction - 1</a:t>
            </a:r>
          </a:p>
        </p:txBody>
      </p:sp>
    </p:spTree>
    <p:extLst>
      <p:ext uri="{BB962C8B-B14F-4D97-AF65-F5344CB8AC3E}">
        <p14:creationId xmlns:p14="http://schemas.microsoft.com/office/powerpoint/2010/main" val="204660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481"/>
            <a:ext cx="6502400" cy="4526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int recursive_feeling_1(int n)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if(n == 0)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0;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count = 1 + recursive_feeling_1(n/10);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count;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05600" y="2108200"/>
          <a:ext cx="4673600" cy="2906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recursive_feeling_1</a:t>
                      </a:r>
                      <a:r>
                        <a:rPr lang="en-US" sz="2400" b="1" baseline="0" dirty="0"/>
                        <a:t> return value</a:t>
                      </a:r>
                      <a:endParaRPr 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784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47896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123456789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3600" y="2936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00" y="3444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53600" y="3952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3600" y="446055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56001" y="5359400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Intention of the Qn is ??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502401" y="5359400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Find the bug in the code</a:t>
            </a:r>
          </a:p>
        </p:txBody>
      </p:sp>
      <p:sp>
        <p:nvSpPr>
          <p:cNvPr id="14" name="Oval 13"/>
          <p:cNvSpPr/>
          <p:nvPr/>
        </p:nvSpPr>
        <p:spPr>
          <a:xfrm>
            <a:off x="711200" y="2387600"/>
            <a:ext cx="1625600" cy="508000"/>
          </a:xfrm>
          <a:prstGeom prst="ellipse">
            <a:avLst/>
          </a:prstGeom>
          <a:noFill/>
          <a:ln>
            <a:solidFill>
              <a:srgbClr val="F8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ounded Rectangle 15"/>
          <p:cNvSpPr/>
          <p:nvPr/>
        </p:nvSpPr>
        <p:spPr>
          <a:xfrm>
            <a:off x="1898374" y="3251199"/>
            <a:ext cx="448366" cy="431519"/>
          </a:xfrm>
          <a:prstGeom prst="roundRect">
            <a:avLst/>
          </a:prstGeom>
          <a:noFill/>
          <a:ln>
            <a:solidFill>
              <a:srgbClr val="F8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2844800" y="2141301"/>
            <a:ext cx="1422400" cy="477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Found?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4800" y="2649301"/>
            <a:ext cx="3657600" cy="1246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Input:</a:t>
            </a:r>
            <a:r>
              <a:rPr lang="en-US" sz="2500" dirty="0">
                <a:latin typeface="Nunito Sans" panose="020B0604020202020204" charset="0"/>
              </a:rPr>
              <a:t> 0; </a:t>
            </a:r>
          </a:p>
          <a:p>
            <a:r>
              <a:rPr lang="en-US" sz="2500" b="1" dirty="0">
                <a:latin typeface="Nunito Sans" panose="020B0604020202020204" charset="0"/>
              </a:rPr>
              <a:t>Output:</a:t>
            </a:r>
            <a:r>
              <a:rPr lang="en-US" sz="2500" dirty="0">
                <a:latin typeface="Nunito Sans" panose="020B0604020202020204" charset="0"/>
              </a:rPr>
              <a:t> 0 whereas it should be 1</a:t>
            </a:r>
          </a:p>
        </p:txBody>
      </p:sp>
    </p:spTree>
    <p:extLst>
      <p:ext uri="{BB962C8B-B14F-4D97-AF65-F5344CB8AC3E}">
        <p14:creationId xmlns:p14="http://schemas.microsoft.com/office/powerpoint/2010/main" val="5190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481"/>
            <a:ext cx="6502400" cy="4526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int recursive_feeling_1(int n)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if(______)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__;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count = 1 + recursive_feeling_1(n/10);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count;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91748"/>
              </p:ext>
            </p:extLst>
          </p:nvPr>
        </p:nvGraphicFramePr>
        <p:xfrm>
          <a:off x="6705600" y="2141300"/>
          <a:ext cx="5486400" cy="3285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302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Nunito Sans" panose="020B0604020202020204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Nunito Sans" panose="020B0604020202020204" charset="0"/>
                        </a:rPr>
                        <a:t>recursive_feeling_1</a:t>
                      </a:r>
                      <a:r>
                        <a:rPr lang="en-US" sz="2500" b="1" baseline="0" dirty="0">
                          <a:latin typeface="Nunito Sans" panose="020B0604020202020204" charset="0"/>
                        </a:rPr>
                        <a:t> return value</a:t>
                      </a:r>
                      <a:endParaRPr lang="en-US" sz="2500" b="1" dirty="0">
                        <a:latin typeface="Nunito Sans" panose="020B060402020202020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8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98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Nunito Sans" panose="020B060402020202020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8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784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Nunito Sans" panose="020B060402020202020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8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Nunito Sans" panose="020B0604020202020204" charset="0"/>
                        </a:rPr>
                        <a:t>47896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Nunito Sans" panose="020B060402020202020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88"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Nunito Sans" panose="020B0604020202020204" charset="0"/>
                        </a:rPr>
                        <a:t>123456789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Nunito Sans" panose="020B060402020202020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3600" y="3424535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00" y="3957935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53600" y="4491335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3600" y="4948535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9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56001" y="5359400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Intention of the Qn is ??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502401" y="5359400"/>
            <a:ext cx="2164303" cy="8128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Find the bug in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4800" y="2141301"/>
            <a:ext cx="1625600" cy="4770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Found?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4800" y="2649301"/>
            <a:ext cx="3657600" cy="12464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Input:</a:t>
            </a:r>
            <a:r>
              <a:rPr lang="en-US" sz="2500" dirty="0">
                <a:latin typeface="Nunito Sans" panose="020B0604020202020204" charset="0"/>
              </a:rPr>
              <a:t> 0; </a:t>
            </a:r>
          </a:p>
          <a:p>
            <a:r>
              <a:rPr lang="en-US" sz="2500" b="1" dirty="0">
                <a:latin typeface="Nunito Sans" panose="020B0604020202020204" charset="0"/>
              </a:rPr>
              <a:t>Output:</a:t>
            </a:r>
            <a:r>
              <a:rPr lang="en-US" sz="2500" dirty="0">
                <a:latin typeface="Nunito Sans" panose="020B0604020202020204" charset="0"/>
              </a:rPr>
              <a:t> 0 whereas it should be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7905" y="2372163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 &lt;=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0400" y="318899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02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 – Math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481"/>
            <a:ext cx="6502400" cy="4526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int recursive_feeling_1(int n)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if(______)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__;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count = 1 + recursive_feeling_1(n/10);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count;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7905" y="2469413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 &lt;=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1627" y="3362763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978400" y="5054601"/>
            <a:ext cx="609600" cy="9799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588000" y="5054601"/>
            <a:ext cx="518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1                                            n&lt;=9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8000" y="5562600"/>
            <a:ext cx="553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1 + </a:t>
            </a:r>
            <a:r>
              <a:rPr lang="en-US" sz="2500" dirty="0" err="1">
                <a:latin typeface="Nunito Sans" panose="020B0604020202020204" charset="0"/>
              </a:rPr>
              <a:t>digits_count</a:t>
            </a:r>
            <a:r>
              <a:rPr lang="en-US" sz="2500" dirty="0">
                <a:latin typeface="Nunito Sans" panose="020B0604020202020204" charset="0"/>
              </a:rPr>
              <a:t>(n/10)        Otherwise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0" y="5257801"/>
            <a:ext cx="289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digits_count</a:t>
            </a:r>
            <a:r>
              <a:rPr lang="en-US" sz="2500" dirty="0">
                <a:latin typeface="Nunito Sans" panose="020B0604020202020204" charset="0"/>
              </a:rPr>
              <a:t>(n) = </a:t>
            </a:r>
          </a:p>
        </p:txBody>
      </p:sp>
    </p:spTree>
    <p:extLst>
      <p:ext uri="{BB962C8B-B14F-4D97-AF65-F5344CB8AC3E}">
        <p14:creationId xmlns:p14="http://schemas.microsoft.com/office/powerpoint/2010/main" val="740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Compute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481"/>
            <a:ext cx="6502400" cy="4526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int recursive_feeling_1(int n)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if(               )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{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 return __;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}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 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int count = 1 + recursive_feeling_1(____ );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  return count;</a:t>
            </a:r>
          </a:p>
          <a:p>
            <a:pPr marL="0" indent="0">
              <a:buNone/>
            </a:pPr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213600" y="2921000"/>
            <a:ext cx="33528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Find how many digits in hexadecimal rep of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2017" y="2432746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 &lt;= 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4939" y="2789755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1200" y="4458448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n/10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1200" y="4451970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n/16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7600" y="2420981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 &lt;= 15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7213600" y="4851400"/>
            <a:ext cx="1727200" cy="9144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That’s it ??</a:t>
            </a:r>
          </a:p>
        </p:txBody>
      </p:sp>
    </p:spTree>
    <p:extLst>
      <p:ext uri="{BB962C8B-B14F-4D97-AF65-F5344CB8AC3E}">
        <p14:creationId xmlns:p14="http://schemas.microsoft.com/office/powerpoint/2010/main" val="4678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2659</Words>
  <Application>Microsoft Office PowerPoint</Application>
  <PresentationFormat>Widescreen</PresentationFormat>
  <Paragraphs>562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Onion Peeling</vt:lpstr>
      <vt:lpstr>Onion Peeling</vt:lpstr>
      <vt:lpstr>Onion Peeling - Program</vt:lpstr>
      <vt:lpstr>Output Prediction - 1</vt:lpstr>
      <vt:lpstr>Compute Output</vt:lpstr>
      <vt:lpstr>Compute Output</vt:lpstr>
      <vt:lpstr>Compute Output – Math Expression</vt:lpstr>
      <vt:lpstr>Compute Output</vt:lpstr>
      <vt:lpstr>Output Prediction - 2</vt:lpstr>
      <vt:lpstr>Compute Output</vt:lpstr>
      <vt:lpstr>Compute Output</vt:lpstr>
      <vt:lpstr>Linked List - Printing in Reverse</vt:lpstr>
      <vt:lpstr>Linked List - Printing in Reverse</vt:lpstr>
      <vt:lpstr>Printing Digits of a Number</vt:lpstr>
      <vt:lpstr>Printing Digits of a Number</vt:lpstr>
      <vt:lpstr>Program – Computing xn</vt:lpstr>
      <vt:lpstr>Computing xn</vt:lpstr>
      <vt:lpstr>Computing xn - Math Rep.</vt:lpstr>
      <vt:lpstr>Staircase climbing</vt:lpstr>
      <vt:lpstr>Staircase climbing</vt:lpstr>
      <vt:lpstr>Staircase climbing</vt:lpstr>
      <vt:lpstr>Maneuvering a Cave</vt:lpstr>
      <vt:lpstr>Total ways</vt:lpstr>
      <vt:lpstr>Maneuvering a Cave</vt:lpstr>
      <vt:lpstr>Maneuvering a Cave</vt:lpstr>
      <vt:lpstr>Optimal stealing</vt:lpstr>
      <vt:lpstr>Examples</vt:lpstr>
      <vt:lpstr>Solution</vt:lpstr>
      <vt:lpstr>Solution</vt:lpstr>
      <vt:lpstr>Optimal Stealing</vt:lpstr>
      <vt:lpstr>Recurrence - Formally</vt:lpstr>
      <vt:lpstr>Staircase climbing</vt:lpstr>
      <vt:lpstr>Staircase climbing</vt:lpstr>
      <vt:lpstr>Optimal Stealing</vt:lpstr>
      <vt:lpstr>Recurrence - Formally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255</cp:revision>
  <dcterms:created xsi:type="dcterms:W3CDTF">2006-08-16T00:00:00Z</dcterms:created>
  <dcterms:modified xsi:type="dcterms:W3CDTF">2023-07-19T02:22:49Z</dcterms:modified>
</cp:coreProperties>
</file>