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4"/>
  </p:notesMasterIdLst>
  <p:sldIdLst>
    <p:sldId id="271" r:id="rId2"/>
    <p:sldId id="2075" r:id="rId3"/>
    <p:sldId id="2076" r:id="rId4"/>
    <p:sldId id="2077" r:id="rId5"/>
    <p:sldId id="2078" r:id="rId6"/>
    <p:sldId id="2079" r:id="rId7"/>
    <p:sldId id="2080" r:id="rId8"/>
    <p:sldId id="2081" r:id="rId9"/>
    <p:sldId id="2082" r:id="rId10"/>
    <p:sldId id="1959" r:id="rId11"/>
    <p:sldId id="1962" r:id="rId12"/>
    <p:sldId id="1963" r:id="rId13"/>
    <p:sldId id="2083" r:id="rId14"/>
    <p:sldId id="2073" r:id="rId15"/>
    <p:sldId id="2074" r:id="rId16"/>
    <p:sldId id="1947" r:id="rId17"/>
    <p:sldId id="1948" r:id="rId18"/>
    <p:sldId id="2025" r:id="rId19"/>
    <p:sldId id="2026" r:id="rId20"/>
    <p:sldId id="2034" r:id="rId21"/>
    <p:sldId id="2055" r:id="rId22"/>
    <p:sldId id="289" r:id="rId23"/>
  </p:sldIdLst>
  <p:sldSz cx="12192000" cy="68580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Nunito Sans" pitchFamily="2" charset="0"/>
      <p:regular r:id="rId29"/>
      <p:bold r:id="rId30"/>
      <p:italic r:id="rId31"/>
      <p:boldItalic r:id="rId32"/>
    </p:embeddedFont>
    <p:embeddedFont>
      <p:font typeface="Nunito Sans SemiBold" pitchFamily="2" charset="0"/>
      <p:bold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99" autoAdjust="0"/>
  </p:normalViewPr>
  <p:slideViewPr>
    <p:cSldViewPr>
      <p:cViewPr varScale="1">
        <p:scale>
          <a:sx n="77" d="100"/>
          <a:sy n="77" d="100"/>
        </p:scale>
        <p:origin x="682" y="-53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2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10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1.fntdata" /><Relationship Id="rId33" Type="http://schemas.openxmlformats.org/officeDocument/2006/relationships/font" Target="fonts/font9.fntdata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font" Target="fonts/font5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32" Type="http://schemas.openxmlformats.org/officeDocument/2006/relationships/font" Target="fonts/font8.fntdata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font" Target="fonts/font4.fntdata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font" Target="fonts/font7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font" Target="fonts/font3.fntdata" /><Relationship Id="rId30" Type="http://schemas.openxmlformats.org/officeDocument/2006/relationships/font" Target="fonts/font6.fntdata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cannot place bigger disc on top of a smaller disc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11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cannot place bigger disc on top of a smaller disc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12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cannot place bigger disc on top of a smaller disc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59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cannot place bigger disc on top of a smaller disc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662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cannot place bigger disc on top of a smaller disc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405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cannot place bigger disc on top of a smaller disc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614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Combination with sum – computation offloaded to recurrence – code only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F0E57-1924-4718-AAC4-C3C349DB1EB0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Recursion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Parenthesis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500" dirty="0">
                <a:latin typeface="Nunito Sans" panose="020B0604020202020204" charset="0"/>
              </a:rPr>
              <a:t>Generate all valid parenthesis for a given count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N=3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Output</a:t>
            </a:r>
          </a:p>
          <a:p>
            <a:pPr lvl="2"/>
            <a:r>
              <a:rPr lang="en-US" sz="2500" dirty="0">
                <a:latin typeface="Nunito Sans" panose="020B0604020202020204" charset="0"/>
              </a:rPr>
              <a:t>() () ()</a:t>
            </a:r>
          </a:p>
          <a:p>
            <a:pPr lvl="2"/>
            <a:r>
              <a:rPr lang="en-US" sz="2500" dirty="0">
                <a:latin typeface="Nunito Sans" panose="020B0604020202020204" charset="0"/>
              </a:rPr>
              <a:t>((( )))</a:t>
            </a:r>
          </a:p>
          <a:p>
            <a:pPr lvl="2"/>
            <a:r>
              <a:rPr lang="en-US" sz="2500" dirty="0">
                <a:latin typeface="Nunito Sans" panose="020B0604020202020204" charset="0"/>
              </a:rPr>
              <a:t>() (())</a:t>
            </a:r>
          </a:p>
          <a:p>
            <a:pPr lvl="2"/>
            <a:r>
              <a:rPr lang="en-US" sz="2500" dirty="0">
                <a:latin typeface="Nunito Sans" panose="020B0604020202020204" charset="0"/>
              </a:rPr>
              <a:t>(()) ()</a:t>
            </a:r>
          </a:p>
          <a:p>
            <a:pPr lvl="2"/>
            <a:r>
              <a:rPr lang="en-US" sz="2500" dirty="0">
                <a:latin typeface="Nunito Sans" panose="020B0604020202020204" charset="0"/>
              </a:rPr>
              <a:t>(()())</a:t>
            </a:r>
          </a:p>
          <a:p>
            <a:pPr lvl="2"/>
            <a:endParaRPr lang="en-US" sz="2500" dirty="0">
              <a:latin typeface="Nunito Sans" panose="020B0604020202020204" charset="0"/>
            </a:endParaRPr>
          </a:p>
          <a:p>
            <a:pPr lvl="1"/>
            <a:endParaRPr lang="en-US" sz="2500" dirty="0">
              <a:latin typeface="Nunit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0" y="30226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0400" y="10922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000" y="58674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0400" y="44450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0" y="4826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17018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1600" y="35306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2578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cxnSp>
        <p:nvCxnSpPr>
          <p:cNvPr id="27" name="Shape 26"/>
          <p:cNvCxnSpPr>
            <a:stCxn id="4" idx="0"/>
            <a:endCxn id="5" idx="1"/>
          </p:cNvCxnSpPr>
          <p:nvPr/>
        </p:nvCxnSpPr>
        <p:spPr>
          <a:xfrm rot="5400000" flipH="1" flipV="1">
            <a:off x="725017" y="1817218"/>
            <a:ext cx="1699567" cy="711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9" idx="2"/>
            <a:endCxn id="17" idx="1"/>
          </p:cNvCxnSpPr>
          <p:nvPr/>
        </p:nvCxnSpPr>
        <p:spPr>
          <a:xfrm rot="16200000" flipH="1">
            <a:off x="2147416" y="4892850"/>
            <a:ext cx="581968" cy="609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9" idx="0"/>
            <a:endCxn id="16" idx="1"/>
          </p:cNvCxnSpPr>
          <p:nvPr/>
        </p:nvCxnSpPr>
        <p:spPr>
          <a:xfrm rot="5400000" flipH="1" flipV="1">
            <a:off x="2045817" y="3849218"/>
            <a:ext cx="683567" cy="508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5" idx="2"/>
            <a:endCxn id="15" idx="1"/>
          </p:cNvCxnSpPr>
          <p:nvPr/>
        </p:nvCxnSpPr>
        <p:spPr>
          <a:xfrm rot="16200000" flipH="1">
            <a:off x="2249016" y="1438450"/>
            <a:ext cx="378768" cy="609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4" idx="2"/>
            <a:endCxn id="9" idx="1"/>
          </p:cNvCxnSpPr>
          <p:nvPr/>
        </p:nvCxnSpPr>
        <p:spPr>
          <a:xfrm rot="16200000" flipH="1">
            <a:off x="979016" y="3724450"/>
            <a:ext cx="1191568" cy="711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0"/>
            <a:endCxn id="14" idx="1"/>
          </p:cNvCxnSpPr>
          <p:nvPr/>
        </p:nvCxnSpPr>
        <p:spPr>
          <a:xfrm rot="5400000" flipH="1" flipV="1">
            <a:off x="2249017" y="598018"/>
            <a:ext cx="378767" cy="609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914400" y="58674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914400" y="58674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2641600" y="4826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V="1">
            <a:off x="2641600" y="4826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57600" y="10922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57600" y="23114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cxnSp>
        <p:nvCxnSpPr>
          <p:cNvPr id="87" name="Shape 86"/>
          <p:cNvCxnSpPr>
            <a:stCxn id="15" idx="0"/>
            <a:endCxn id="81" idx="1"/>
          </p:cNvCxnSpPr>
          <p:nvPr/>
        </p:nvCxnSpPr>
        <p:spPr>
          <a:xfrm rot="5400000" flipH="1" flipV="1">
            <a:off x="3112617" y="1156818"/>
            <a:ext cx="378767" cy="711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15" idx="2"/>
            <a:endCxn id="82" idx="1"/>
          </p:cNvCxnSpPr>
          <p:nvPr/>
        </p:nvCxnSpPr>
        <p:spPr>
          <a:xfrm rot="16200000" flipH="1">
            <a:off x="3112616" y="1997250"/>
            <a:ext cx="378768" cy="711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90"/>
          <p:cNvCxnSpPr>
            <a:stCxn id="16" idx="0"/>
            <a:endCxn id="98" idx="1"/>
          </p:cNvCxnSpPr>
          <p:nvPr/>
        </p:nvCxnSpPr>
        <p:spPr>
          <a:xfrm rot="5400000" flipH="1" flipV="1">
            <a:off x="3061817" y="2934818"/>
            <a:ext cx="378767" cy="8128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16" idx="2"/>
            <a:endCxn id="99" idx="1"/>
          </p:cNvCxnSpPr>
          <p:nvPr/>
        </p:nvCxnSpPr>
        <p:spPr>
          <a:xfrm rot="16200000" flipH="1">
            <a:off x="3061816" y="3775250"/>
            <a:ext cx="378768" cy="8128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57600" y="29210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57600" y="41402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3556000" y="10922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3556000" y="10922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2641600" y="52578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V="1">
            <a:off x="2641600" y="52578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3556000" y="29210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V="1">
            <a:off x="3556000" y="29210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673600" y="231140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(())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673600" y="414020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()()</a:t>
            </a:r>
          </a:p>
        </p:txBody>
      </p:sp>
      <p:sp>
        <p:nvSpPr>
          <p:cNvPr id="116" name="Title 1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				Parenthesis 					Generation - Logic</a:t>
            </a:r>
          </a:p>
        </p:txBody>
      </p:sp>
      <p:sp>
        <p:nvSpPr>
          <p:cNvPr id="118" name="Content Placeholder 117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Pairs = 2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4 times choosing parenthesis</a:t>
            </a:r>
          </a:p>
          <a:p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165600" y="2616200"/>
            <a:ext cx="508000" cy="2117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67200" y="4442883"/>
            <a:ext cx="508000" cy="2117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81" grpId="0" animBg="1"/>
      <p:bldP spid="82" grpId="0" animBg="1"/>
      <p:bldP spid="98" grpId="0" animBg="1"/>
      <p:bldP spid="99" grpId="0" animBg="1"/>
      <p:bldP spid="112" grpId="0"/>
      <p:bldP spid="1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6000" y="30226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30400" y="10922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000" y="58674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30400" y="44450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0" y="4826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43200" y="17018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41600" y="35306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43200" y="52578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cxnSp>
        <p:nvCxnSpPr>
          <p:cNvPr id="27" name="Shape 26"/>
          <p:cNvCxnSpPr>
            <a:stCxn id="4" idx="0"/>
            <a:endCxn id="5" idx="1"/>
          </p:cNvCxnSpPr>
          <p:nvPr/>
        </p:nvCxnSpPr>
        <p:spPr>
          <a:xfrm rot="5400000" flipH="1" flipV="1">
            <a:off x="725017" y="1817218"/>
            <a:ext cx="1699567" cy="711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hape 27"/>
          <p:cNvCxnSpPr>
            <a:stCxn id="9" idx="2"/>
            <a:endCxn id="17" idx="1"/>
          </p:cNvCxnSpPr>
          <p:nvPr/>
        </p:nvCxnSpPr>
        <p:spPr>
          <a:xfrm rot="16200000" flipH="1">
            <a:off x="2147416" y="4892850"/>
            <a:ext cx="581968" cy="609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9" idx="0"/>
            <a:endCxn id="16" idx="1"/>
          </p:cNvCxnSpPr>
          <p:nvPr/>
        </p:nvCxnSpPr>
        <p:spPr>
          <a:xfrm rot="5400000" flipH="1" flipV="1">
            <a:off x="2045817" y="3849218"/>
            <a:ext cx="683567" cy="5080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5" idx="2"/>
            <a:endCxn id="15" idx="1"/>
          </p:cNvCxnSpPr>
          <p:nvPr/>
        </p:nvCxnSpPr>
        <p:spPr>
          <a:xfrm rot="16200000" flipH="1">
            <a:off x="2249016" y="1438450"/>
            <a:ext cx="378768" cy="609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4" idx="2"/>
            <a:endCxn id="9" idx="1"/>
          </p:cNvCxnSpPr>
          <p:nvPr/>
        </p:nvCxnSpPr>
        <p:spPr>
          <a:xfrm rot="16200000" flipH="1">
            <a:off x="979016" y="3724450"/>
            <a:ext cx="1191568" cy="711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hape 39"/>
          <p:cNvCxnSpPr>
            <a:stCxn id="5" idx="0"/>
            <a:endCxn id="14" idx="1"/>
          </p:cNvCxnSpPr>
          <p:nvPr/>
        </p:nvCxnSpPr>
        <p:spPr>
          <a:xfrm rot="5400000" flipH="1" flipV="1">
            <a:off x="2249017" y="598018"/>
            <a:ext cx="378767" cy="609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914400" y="58674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16200000" flipV="1">
            <a:off x="914400" y="58674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rot="5400000">
            <a:off x="2641600" y="4826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V="1">
            <a:off x="2641600" y="4826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57600" y="10922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657600" y="23114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cxnSp>
        <p:nvCxnSpPr>
          <p:cNvPr id="87" name="Shape 86"/>
          <p:cNvCxnSpPr>
            <a:stCxn id="15" idx="0"/>
            <a:endCxn id="81" idx="1"/>
          </p:cNvCxnSpPr>
          <p:nvPr/>
        </p:nvCxnSpPr>
        <p:spPr>
          <a:xfrm rot="5400000" flipH="1" flipV="1">
            <a:off x="3112617" y="1156818"/>
            <a:ext cx="378767" cy="711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hape 88"/>
          <p:cNvCxnSpPr>
            <a:stCxn id="15" idx="2"/>
            <a:endCxn id="82" idx="1"/>
          </p:cNvCxnSpPr>
          <p:nvPr/>
        </p:nvCxnSpPr>
        <p:spPr>
          <a:xfrm rot="16200000" flipH="1">
            <a:off x="3112616" y="1997250"/>
            <a:ext cx="378768" cy="711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hape 90"/>
          <p:cNvCxnSpPr>
            <a:stCxn id="16" idx="0"/>
            <a:endCxn id="98" idx="1"/>
          </p:cNvCxnSpPr>
          <p:nvPr/>
        </p:nvCxnSpPr>
        <p:spPr>
          <a:xfrm rot="5400000" flipH="1" flipV="1">
            <a:off x="3061817" y="2934818"/>
            <a:ext cx="378767" cy="8128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stCxn id="16" idx="2"/>
            <a:endCxn id="99" idx="1"/>
          </p:cNvCxnSpPr>
          <p:nvPr/>
        </p:nvCxnSpPr>
        <p:spPr>
          <a:xfrm rot="16200000" flipH="1">
            <a:off x="3061816" y="3775250"/>
            <a:ext cx="378768" cy="8128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657600" y="29210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657600" y="4140201"/>
            <a:ext cx="4064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)</a:t>
            </a:r>
          </a:p>
        </p:txBody>
      </p:sp>
      <p:cxnSp>
        <p:nvCxnSpPr>
          <p:cNvPr id="104" name="Straight Connector 103"/>
          <p:cNvCxnSpPr/>
          <p:nvPr/>
        </p:nvCxnSpPr>
        <p:spPr>
          <a:xfrm rot="5400000">
            <a:off x="3556000" y="10922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rot="16200000" flipV="1">
            <a:off x="3556000" y="10922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5400000">
            <a:off x="2641600" y="52578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rot="16200000" flipV="1">
            <a:off x="2641600" y="52578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5400000">
            <a:off x="3556000" y="29210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V="1">
            <a:off x="3556000" y="2921000"/>
            <a:ext cx="609600" cy="406400"/>
          </a:xfrm>
          <a:prstGeom prst="line">
            <a:avLst/>
          </a:prstGeom>
          <a:ln w="28575">
            <a:solidFill>
              <a:srgbClr val="F72A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4673600" y="231140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(())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673600" y="4140201"/>
            <a:ext cx="25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()()</a:t>
            </a:r>
          </a:p>
        </p:txBody>
      </p:sp>
      <p:sp>
        <p:nvSpPr>
          <p:cNvPr id="116" name="Title 11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				Parenthesis 					Generation - Logic</a:t>
            </a:r>
          </a:p>
        </p:txBody>
      </p:sp>
      <p:sp>
        <p:nvSpPr>
          <p:cNvPr id="118" name="Content Placeholder 11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500" dirty="0">
              <a:latin typeface="Nunito Sans" panose="020B0604020202020204" charset="0"/>
            </a:endParaRP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Pairs = 2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4 times choosing parenthesis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Recursion stack order</a:t>
            </a:r>
          </a:p>
          <a:p>
            <a:endParaRPr lang="en-US" sz="2500" dirty="0">
              <a:latin typeface="Nunito Sans" panose="020B0604020202020204" charset="0"/>
            </a:endParaRP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165600" y="2616200"/>
            <a:ext cx="508000" cy="2117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4267200" y="4442883"/>
            <a:ext cx="508000" cy="2117"/>
          </a:xfrm>
          <a:prstGeom prst="straightConnector1">
            <a:avLst/>
          </a:prstGeom>
          <a:ln w="38100"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81" grpId="0" animBg="1"/>
      <p:bldP spid="82" grpId="0" animBg="1"/>
      <p:bldP spid="98" grpId="0" animBg="1"/>
      <p:bldP spid="99" grpId="0" animBg="1"/>
      <p:bldP spid="112" grpId="0"/>
      <p:bldP spid="1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Permutations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105399"/>
          </a:xfrm>
        </p:spPr>
        <p:txBody>
          <a:bodyPr>
            <a:noAutofit/>
          </a:bodyPr>
          <a:lstStyle/>
          <a:p>
            <a:r>
              <a:rPr lang="en-US" sz="2500" dirty="0">
                <a:latin typeface="Nunito Sans" panose="020B0604020202020204" charset="0"/>
              </a:rPr>
              <a:t>Given a string, generate all permutations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Example: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S[] = abc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Output</a:t>
            </a:r>
          </a:p>
          <a:p>
            <a:pPr lvl="2"/>
            <a:r>
              <a:rPr lang="en-US" sz="2500" dirty="0">
                <a:latin typeface="Nunito Sans" panose="020B0604020202020204" charset="0"/>
              </a:rPr>
              <a:t>abc</a:t>
            </a:r>
          </a:p>
          <a:p>
            <a:pPr lvl="2"/>
            <a:r>
              <a:rPr lang="en-US" sz="2500" dirty="0" err="1">
                <a:latin typeface="Nunito Sans" panose="020B0604020202020204" charset="0"/>
              </a:rPr>
              <a:t>acb</a:t>
            </a:r>
            <a:endParaRPr lang="en-US" sz="2500" dirty="0">
              <a:latin typeface="Nunito Sans" panose="020B0604020202020204" charset="0"/>
            </a:endParaRPr>
          </a:p>
          <a:p>
            <a:pPr lvl="2"/>
            <a:r>
              <a:rPr lang="en-US" sz="2500" dirty="0" err="1">
                <a:latin typeface="Nunito Sans" panose="020B0604020202020204" charset="0"/>
              </a:rPr>
              <a:t>bac</a:t>
            </a:r>
            <a:endParaRPr lang="en-US" sz="2500" dirty="0">
              <a:latin typeface="Nunito Sans" panose="020B0604020202020204" charset="0"/>
            </a:endParaRPr>
          </a:p>
          <a:p>
            <a:pPr lvl="2"/>
            <a:r>
              <a:rPr lang="en-US" sz="2500" dirty="0" err="1">
                <a:latin typeface="Nunito Sans" panose="020B0604020202020204" charset="0"/>
              </a:rPr>
              <a:t>bca</a:t>
            </a:r>
            <a:endParaRPr lang="en-US" sz="2500" dirty="0">
              <a:latin typeface="Nunito Sans" panose="020B0604020202020204" charset="0"/>
            </a:endParaRPr>
          </a:p>
          <a:p>
            <a:pPr lvl="2"/>
            <a:r>
              <a:rPr lang="en-US" sz="2500" dirty="0">
                <a:latin typeface="Nunito Sans" panose="020B0604020202020204" charset="0"/>
              </a:rPr>
              <a:t>cab</a:t>
            </a:r>
          </a:p>
          <a:p>
            <a:pPr lvl="2"/>
            <a:r>
              <a:rPr lang="en-US" sz="2500" dirty="0" err="1">
                <a:latin typeface="Nunito Sans" panose="020B0604020202020204" charset="0"/>
              </a:rPr>
              <a:t>cba</a:t>
            </a:r>
            <a:endParaRPr lang="en-US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67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Permutations</a:t>
            </a:r>
          </a:p>
        </p:txBody>
      </p:sp>
      <p:sp>
        <p:nvSpPr>
          <p:cNvPr id="5" name="Oval 4"/>
          <p:cNvSpPr/>
          <p:nvPr/>
        </p:nvSpPr>
        <p:spPr>
          <a:xfrm>
            <a:off x="1016000" y="1498600"/>
            <a:ext cx="1930400" cy="8128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solidFill>
                  <a:schemeClr val="tx1"/>
                </a:solidFill>
                <a:latin typeface="Nunito Sans" panose="020B0604020202020204" charset="0"/>
              </a:rPr>
              <a:t>a    b   c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470400" y="2311400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88000" y="2311400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04000" y="2311400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70400" y="19050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36000" y="18034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8940800" y="1701800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8940800" y="2108200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347200" y="13970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bc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9347200" y="222535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cb</a:t>
            </a:r>
            <a:endParaRPr lang="en-US" sz="2400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4470400" y="3020483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88000" y="3020483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604000" y="3020483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8000" y="19050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04000" y="192055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70400" y="26162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88000" y="26162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604000" y="26162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470400" y="3835400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588000" y="3835400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604000" y="3835400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70400" y="34290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36000" y="37338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8940800" y="3632200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940800" y="4038600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347200" y="33274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347200" y="415575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470400" y="4544483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588000" y="4544483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6604000" y="4544483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88000" y="34290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604000" y="344455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70400" y="41402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588000" y="41402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04000" y="41402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4470400" y="5562600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88000" y="5562600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604000" y="5562600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470400" y="51562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636000" y="54610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V="1">
            <a:off x="8940800" y="5359400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8940800" y="5765800"/>
            <a:ext cx="5080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347200" y="50546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ab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9347200" y="5882958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ba</a:t>
            </a:r>
            <a:endParaRPr lang="en-US" sz="2400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4470400" y="6271683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588000" y="6271683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6604000" y="6271683"/>
            <a:ext cx="508000" cy="21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88000" y="51562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604000" y="5171758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70400" y="58674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588000" y="58674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04000" y="5867401"/>
            <a:ext cx="50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4870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  <p:bldP spid="10" grpId="0"/>
      <p:bldP spid="11" grpId="0"/>
      <p:bldP spid="19" grpId="0"/>
      <p:bldP spid="20" grpId="0"/>
      <p:bldP spid="24" grpId="0"/>
      <p:bldP spid="25" grpId="0"/>
      <p:bldP spid="26" grpId="0"/>
      <p:bldP spid="27" grpId="0"/>
      <p:bldP spid="28" grpId="0"/>
      <p:bldP spid="35" grpId="0"/>
      <p:bldP spid="36" grpId="0"/>
      <p:bldP spid="39" grpId="0"/>
      <p:bldP spid="40" grpId="0"/>
      <p:bldP spid="44" grpId="0"/>
      <p:bldP spid="45" grpId="0"/>
      <p:bldP spid="46" grpId="0"/>
      <p:bldP spid="47" grpId="0"/>
      <p:bldP spid="48" grpId="0"/>
      <p:bldP spid="52" grpId="0"/>
      <p:bldP spid="53" grpId="0"/>
      <p:bldP spid="56" grpId="0"/>
      <p:bldP spid="57" grpId="0"/>
      <p:bldP spid="61" grpId="0"/>
      <p:bldP spid="62" grpId="0"/>
      <p:bldP spid="63" grpId="0"/>
      <p:bldP spid="6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4200"/>
            <a:ext cx="10972800" cy="1143200"/>
          </a:xfrm>
        </p:spPr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Permutations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6757" y="3327401"/>
            <a:ext cx="223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Permute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9087" y="3327401"/>
            <a:ext cx="223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(from 0)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16174" y="2872518"/>
            <a:ext cx="396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for each </a:t>
            </a:r>
            <a:r>
              <a:rPr lang="en-US" sz="2500" dirty="0" err="1">
                <a:latin typeface="Nunito Sans" panose="020B0604020202020204" charset="0"/>
              </a:rPr>
              <a:t>ch</a:t>
            </a:r>
            <a:r>
              <a:rPr lang="en-US" sz="2500" dirty="0">
                <a:latin typeface="Nunito Sans" panose="020B0604020202020204" charset="0"/>
              </a:rPr>
              <a:t> in pool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37156" y="3430304"/>
            <a:ext cx="396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Select </a:t>
            </a:r>
            <a:r>
              <a:rPr lang="en-US" sz="2500" dirty="0" err="1">
                <a:latin typeface="Nunito Sans" panose="020B0604020202020204" charset="0"/>
              </a:rPr>
              <a:t>ch</a:t>
            </a:r>
            <a:r>
              <a:rPr lang="en-US" sz="2500" dirty="0">
                <a:latin typeface="Nunito Sans" panose="020B0604020202020204" charset="0"/>
              </a:rPr>
              <a:t> at position 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11757" y="4185403"/>
            <a:ext cx="396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Remove </a:t>
            </a:r>
            <a:r>
              <a:rPr lang="en-US" sz="2500" dirty="0" err="1">
                <a:latin typeface="Nunito Sans" panose="020B0604020202020204" charset="0"/>
              </a:rPr>
              <a:t>ch</a:t>
            </a:r>
            <a:r>
              <a:rPr lang="en-US" sz="2500" dirty="0">
                <a:latin typeface="Nunito Sans" panose="020B0604020202020204" charset="0"/>
              </a:rPr>
              <a:t> from pool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12861" y="4916463"/>
            <a:ext cx="196353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Permute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92983" y="5407155"/>
            <a:ext cx="396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Add </a:t>
            </a:r>
            <a:r>
              <a:rPr lang="en-US" sz="2500" dirty="0" err="1">
                <a:latin typeface="Nunito Sans" panose="020B0604020202020204" charset="0"/>
              </a:rPr>
              <a:t>ch</a:t>
            </a:r>
            <a:r>
              <a:rPr lang="en-US" sz="2500" dirty="0">
                <a:latin typeface="Nunito Sans" panose="020B0604020202020204" charset="0"/>
              </a:rPr>
              <a:t> to the pool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9087" y="3327401"/>
            <a:ext cx="223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(from 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)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11757" y="2871877"/>
            <a:ext cx="396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for 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=0 to (n-1)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637156" y="3434465"/>
            <a:ext cx="396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Select </a:t>
            </a:r>
            <a:r>
              <a:rPr lang="en-US" sz="2500" dirty="0" err="1">
                <a:latin typeface="Nunito Sans" panose="020B0604020202020204" charset="0"/>
              </a:rPr>
              <a:t>ch</a:t>
            </a:r>
            <a:r>
              <a:rPr lang="en-US" sz="2500" dirty="0">
                <a:latin typeface="Nunito Sans" panose="020B0604020202020204" charset="0"/>
              </a:rPr>
              <a:t> at position 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25930" y="4916463"/>
            <a:ext cx="1422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( from 1)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25930" y="4910223"/>
            <a:ext cx="223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( from i+1 )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37156" y="3429118"/>
            <a:ext cx="223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if </a:t>
            </a:r>
            <a:r>
              <a:rPr lang="en-US" sz="2500" dirty="0" err="1">
                <a:latin typeface="Nunito Sans" panose="020B0604020202020204" charset="0"/>
              </a:rPr>
              <a:t>ch</a:t>
            </a:r>
            <a:r>
              <a:rPr lang="en-US" sz="2500" dirty="0">
                <a:latin typeface="Nunito Sans" panose="020B0604020202020204" charset="0"/>
              </a:rPr>
              <a:t> is used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27600" y="3918758"/>
            <a:ext cx="223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used[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] = 1 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7600" y="4456853"/>
            <a:ext cx="3657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order[</a:t>
            </a:r>
            <a:r>
              <a:rPr lang="en-US" sz="2500" dirty="0" err="1">
                <a:latin typeface="Nunito Sans" panose="020B0604020202020204" charset="0"/>
              </a:rPr>
              <a:t>current_index</a:t>
            </a:r>
            <a:r>
              <a:rPr lang="en-US" sz="2500" dirty="0">
                <a:latin typeface="Nunito Sans" panose="020B0604020202020204" charset="0"/>
              </a:rPr>
              <a:t>] = 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 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12861" y="5387918"/>
            <a:ext cx="2235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used[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] = 0 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09600" y="3162614"/>
            <a:ext cx="3352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(Pool[], n, used[], order[],</a:t>
            </a:r>
            <a:r>
              <a:rPr lang="en-US" sz="2500" dirty="0" err="1">
                <a:latin typeface="Nunito Sans" panose="020B0604020202020204" charset="0"/>
              </a:rPr>
              <a:t>current_index</a:t>
            </a:r>
            <a:r>
              <a:rPr lang="en-US" sz="2500" dirty="0">
                <a:latin typeface="Nunito Sans" panose="020B0604020202020204" charset="0"/>
              </a:rPr>
              <a:t>)</a:t>
            </a:r>
          </a:p>
        </p:txBody>
      </p:sp>
      <p:sp>
        <p:nvSpPr>
          <p:cNvPr id="28" name="Left Brace 27"/>
          <p:cNvSpPr/>
          <p:nvPr/>
        </p:nvSpPr>
        <p:spPr>
          <a:xfrm>
            <a:off x="4038600" y="2006600"/>
            <a:ext cx="406400" cy="3860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925930" y="4929049"/>
            <a:ext cx="599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(Pool[], n, used[],order[],</a:t>
            </a:r>
            <a:r>
              <a:rPr lang="en-US" sz="2500" dirty="0" err="1">
                <a:latin typeface="Nunito Sans" panose="020B0604020202020204" charset="0"/>
              </a:rPr>
              <a:t>current_index</a:t>
            </a:r>
            <a:r>
              <a:rPr lang="en-US" sz="2500" dirty="0">
                <a:latin typeface="Nunito Sans" panose="020B060402020202020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035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4" grpId="0"/>
      <p:bldP spid="14" grpId="1"/>
      <p:bldP spid="16" grpId="0"/>
      <p:bldP spid="16" grpId="1"/>
      <p:bldP spid="17" grpId="0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  <p:bldP spid="27" grpId="0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974" y="1470994"/>
            <a:ext cx="10972800" cy="5257799"/>
          </a:xfrm>
        </p:spPr>
        <p:txBody>
          <a:bodyPr>
            <a:no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A[] = {10, 20, 30}</a:t>
            </a:r>
          </a:p>
          <a:p>
            <a:endParaRPr lang="en-US" sz="2500" dirty="0">
              <a:latin typeface="Nunito Sans" panose="020B0604020202020204" charset="0"/>
            </a:endParaRPr>
          </a:p>
          <a:p>
            <a:r>
              <a:rPr lang="en-US" sz="2500" dirty="0">
                <a:latin typeface="Nunito Sans" panose="020B0604020202020204" charset="0"/>
              </a:rPr>
              <a:t>Output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10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20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30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10,20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10,30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20,30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10,20,30</a:t>
            </a:r>
          </a:p>
          <a:p>
            <a:pPr lvl="1"/>
            <a:r>
              <a:rPr lang="en-US" sz="2500" dirty="0">
                <a:latin typeface="Nunito Sans" panose="020B0604020202020204" charset="0"/>
              </a:rPr>
              <a:t>[Nothing]</a:t>
            </a:r>
          </a:p>
          <a:p>
            <a:pPr lvl="1"/>
            <a:endParaRPr lang="en-US" sz="2500" dirty="0">
              <a:latin typeface="Nunito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1600" y="1295401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select(10)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400" y="482601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select(20)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0" y="2209801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select()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181600" y="91758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select(30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81600" y="1006158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600" y="1803401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select(30</a:t>
            </a:r>
            <a:r>
              <a:rPr lang="en-US" sz="2400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81600" y="2717801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select()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01600" y="4734244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38400" y="3921444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select(20)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38400" y="5679758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81600" y="3530601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Select(30)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81600" y="4445001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select()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5181600" y="5242244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select(30</a:t>
            </a:r>
            <a:r>
              <a:rPr lang="en-US" sz="2400" dirty="0"/>
              <a:t>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81600" y="6156644"/>
            <a:ext cx="2235200" cy="46166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select()</a:t>
            </a:r>
          </a:p>
        </p:txBody>
      </p:sp>
      <p:cxnSp>
        <p:nvCxnSpPr>
          <p:cNvPr id="22" name="Shape 21"/>
          <p:cNvCxnSpPr>
            <a:stCxn id="5" idx="0"/>
            <a:endCxn id="7" idx="1"/>
          </p:cNvCxnSpPr>
          <p:nvPr/>
        </p:nvCxnSpPr>
        <p:spPr>
          <a:xfrm rot="5400000" flipH="1" flipV="1">
            <a:off x="1537817" y="394818"/>
            <a:ext cx="581967" cy="1219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hape 22"/>
          <p:cNvCxnSpPr>
            <a:stCxn id="5" idx="2"/>
            <a:endCxn id="8" idx="1"/>
          </p:cNvCxnSpPr>
          <p:nvPr/>
        </p:nvCxnSpPr>
        <p:spPr>
          <a:xfrm rot="16200000" flipH="1">
            <a:off x="1487016" y="1489250"/>
            <a:ext cx="683568" cy="1219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hape 25"/>
          <p:cNvCxnSpPr>
            <a:stCxn id="14" idx="0"/>
            <a:endCxn id="15" idx="1"/>
          </p:cNvCxnSpPr>
          <p:nvPr/>
        </p:nvCxnSpPr>
        <p:spPr>
          <a:xfrm rot="5400000" flipH="1" flipV="1">
            <a:off x="1537817" y="3833661"/>
            <a:ext cx="581967" cy="1219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hape 28"/>
          <p:cNvCxnSpPr>
            <a:stCxn id="7" idx="0"/>
            <a:endCxn id="10" idx="1"/>
          </p:cNvCxnSpPr>
          <p:nvPr/>
        </p:nvCxnSpPr>
        <p:spPr>
          <a:xfrm rot="5400000" flipH="1" flipV="1">
            <a:off x="4288795" y="-410204"/>
            <a:ext cx="160010" cy="1625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hape 31"/>
          <p:cNvCxnSpPr>
            <a:stCxn id="7" idx="2"/>
            <a:endCxn id="11" idx="1"/>
          </p:cNvCxnSpPr>
          <p:nvPr/>
        </p:nvCxnSpPr>
        <p:spPr>
          <a:xfrm rot="16200000" flipH="1">
            <a:off x="4222438" y="277828"/>
            <a:ext cx="292725" cy="1625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hape 34"/>
          <p:cNvCxnSpPr>
            <a:stCxn id="8" idx="0"/>
            <a:endCxn id="12" idx="1"/>
          </p:cNvCxnSpPr>
          <p:nvPr/>
        </p:nvCxnSpPr>
        <p:spPr>
          <a:xfrm rot="5400000" flipH="1" flipV="1">
            <a:off x="4281017" y="1309218"/>
            <a:ext cx="175567" cy="1625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hape 37"/>
          <p:cNvCxnSpPr>
            <a:stCxn id="8" idx="2"/>
            <a:endCxn id="13" idx="1"/>
          </p:cNvCxnSpPr>
          <p:nvPr/>
        </p:nvCxnSpPr>
        <p:spPr>
          <a:xfrm rot="16200000" flipH="1">
            <a:off x="4230216" y="1997250"/>
            <a:ext cx="277168" cy="1625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5" idx="0"/>
            <a:endCxn id="17" idx="1"/>
          </p:cNvCxnSpPr>
          <p:nvPr/>
        </p:nvCxnSpPr>
        <p:spPr>
          <a:xfrm rot="5400000" flipH="1" flipV="1">
            <a:off x="4288795" y="3028639"/>
            <a:ext cx="160010" cy="1625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hape 43"/>
          <p:cNvCxnSpPr>
            <a:stCxn id="15" idx="2"/>
            <a:endCxn id="18" idx="1"/>
          </p:cNvCxnSpPr>
          <p:nvPr/>
        </p:nvCxnSpPr>
        <p:spPr>
          <a:xfrm rot="16200000" flipH="1">
            <a:off x="4222438" y="3716671"/>
            <a:ext cx="292725" cy="1625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16" idx="0"/>
            <a:endCxn id="19" idx="1"/>
          </p:cNvCxnSpPr>
          <p:nvPr/>
        </p:nvCxnSpPr>
        <p:spPr>
          <a:xfrm rot="5400000" flipH="1" flipV="1">
            <a:off x="4265460" y="4763618"/>
            <a:ext cx="206681" cy="1625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stCxn id="16" idx="2"/>
            <a:endCxn id="20" idx="1"/>
          </p:cNvCxnSpPr>
          <p:nvPr/>
        </p:nvCxnSpPr>
        <p:spPr>
          <a:xfrm rot="16200000" flipH="1">
            <a:off x="4245773" y="5451650"/>
            <a:ext cx="246054" cy="16256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hape 52"/>
          <p:cNvCxnSpPr>
            <a:stCxn id="14" idx="2"/>
            <a:endCxn id="16" idx="1"/>
          </p:cNvCxnSpPr>
          <p:nvPr/>
        </p:nvCxnSpPr>
        <p:spPr>
          <a:xfrm rot="16200000" flipH="1">
            <a:off x="1471459" y="4943650"/>
            <a:ext cx="714682" cy="121920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620000" y="9175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10,20,30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620000" y="990601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10,20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620000" y="181895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10,30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20000" y="2733358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20000" y="3530601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20,30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620000" y="4429444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20000" y="5257801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30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21600" y="6172201"/>
            <a:ext cx="233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__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9439965" y="3406507"/>
            <a:ext cx="23368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Nunito Sans" panose="020B0604020202020204" charset="0"/>
              </a:rPr>
              <a:t>Logic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839200" y="4140201"/>
            <a:ext cx="28956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A[] = {10, 20, 30}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Recurrence - Formally</a:t>
            </a:r>
          </a:p>
        </p:txBody>
      </p:sp>
      <p:sp>
        <p:nvSpPr>
          <p:cNvPr id="4" name="Left Brace 3"/>
          <p:cNvSpPr/>
          <p:nvPr/>
        </p:nvSpPr>
        <p:spPr>
          <a:xfrm>
            <a:off x="4486965" y="2362200"/>
            <a:ext cx="406400" cy="3860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4876800" y="2631758"/>
            <a:ext cx="711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print selected item                                         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 =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23973" y="3952558"/>
            <a:ext cx="63231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generate_combination(from i) =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75200" y="3987985"/>
            <a:ext cx="8102600" cy="2341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dirty="0"/>
              <a:t>__________________________________                  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/>
              <a:t> __________________________________      otherwise </a:t>
            </a:r>
          </a:p>
          <a:p>
            <a:pPr marL="0" lvl="1">
              <a:lnSpc>
                <a:spcPct val="150000"/>
              </a:lnSpc>
            </a:pPr>
            <a:r>
              <a:rPr lang="en-US" sz="2500" dirty="0"/>
              <a:t>___________________________________</a:t>
            </a:r>
          </a:p>
          <a:p>
            <a:pPr marL="0" lvl="1">
              <a:lnSpc>
                <a:spcPct val="150000"/>
              </a:lnSpc>
            </a:pPr>
            <a:r>
              <a:rPr lang="en-US" sz="2500" dirty="0"/>
              <a:t>___________________________________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93365" y="3915173"/>
            <a:ext cx="7315200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Select A[i]</a:t>
            </a: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generate_combination(from </a:t>
            </a:r>
            <a:r>
              <a:rPr lang="en-US" sz="2500" b="1" dirty="0" err="1">
                <a:solidFill>
                  <a:prstClr val="black"/>
                </a:solidFill>
                <a:latin typeface="Nunito Sans" panose="020B0604020202020204" charset="0"/>
              </a:rPr>
              <a:t>i</a:t>
            </a: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 + 1)</a:t>
            </a: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Don’t select A[i]</a:t>
            </a: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generate_combination(from </a:t>
            </a:r>
            <a:r>
              <a:rPr lang="en-US" sz="2500" b="1" dirty="0" err="1">
                <a:solidFill>
                  <a:prstClr val="black"/>
                </a:solidFill>
                <a:latin typeface="Nunito Sans" panose="020B0604020202020204" charset="0"/>
              </a:rPr>
              <a:t>i</a:t>
            </a: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 + 1)</a:t>
            </a:r>
          </a:p>
          <a:p>
            <a:pPr marL="0" lvl="1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0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Recurrence - Formally</a:t>
            </a:r>
          </a:p>
        </p:txBody>
      </p:sp>
      <p:sp>
        <p:nvSpPr>
          <p:cNvPr id="4" name="Left Brace 3"/>
          <p:cNvSpPr/>
          <p:nvPr/>
        </p:nvSpPr>
        <p:spPr>
          <a:xfrm>
            <a:off x="4121354" y="2311400"/>
            <a:ext cx="335868" cy="38608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/>
          <p:cNvSpPr txBox="1"/>
          <p:nvPr/>
        </p:nvSpPr>
        <p:spPr>
          <a:xfrm>
            <a:off x="4737100" y="2613014"/>
            <a:ext cx="792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 print selected[j]                                            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 = 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01599" y="3632201"/>
            <a:ext cx="4838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generate_combination(A[], </a:t>
            </a:r>
          </a:p>
          <a:p>
            <a:r>
              <a:rPr lang="en-US" sz="2500" dirty="0">
                <a:latin typeface="Nunito Sans" panose="020B0604020202020204" charset="0"/>
              </a:rPr>
              <a:t> 	   </a:t>
            </a:r>
            <a:r>
              <a:rPr lang="en-US" sz="2500" dirty="0" err="1">
                <a:latin typeface="Nunito Sans" panose="020B0604020202020204" charset="0"/>
              </a:rPr>
              <a:t>i</a:t>
            </a:r>
            <a:r>
              <a:rPr lang="en-US" sz="2500" dirty="0">
                <a:latin typeface="Nunito Sans" panose="020B0604020202020204" charset="0"/>
              </a:rPr>
              <a:t>, selected[],  j, n) 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68800" y="3733801"/>
            <a:ext cx="8661400" cy="2185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267" dirty="0"/>
              <a:t>__________________________________                    </a:t>
            </a:r>
          </a:p>
          <a:p>
            <a:pPr marL="0" lvl="1">
              <a:lnSpc>
                <a:spcPct val="150000"/>
              </a:lnSpc>
            </a:pPr>
            <a:r>
              <a:rPr lang="en-US" sz="2267" dirty="0"/>
              <a:t> _____________________________________________                        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___________________________________        otherwise</a:t>
            </a:r>
          </a:p>
          <a:p>
            <a:pPr marL="0" lvl="1">
              <a:lnSpc>
                <a:spcPct val="150000"/>
              </a:lnSpc>
            </a:pPr>
            <a:r>
              <a:rPr lang="en-US" sz="2267" dirty="0"/>
              <a:t>___________________________________________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48809" y="3511941"/>
            <a:ext cx="7772400" cy="2929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Select A[i]</a:t>
            </a: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generate_combination(A[</a:t>
            </a:r>
            <a:r>
              <a:rPr lang="en-US" sz="2500" b="1" dirty="0" err="1">
                <a:solidFill>
                  <a:prstClr val="black"/>
                </a:solidFill>
                <a:latin typeface="Nunito Sans" panose="020B0604020202020204" charset="0"/>
              </a:rPr>
              <a:t>i</a:t>
            </a: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], </a:t>
            </a:r>
            <a:r>
              <a:rPr lang="en-US" sz="2500" b="1" dirty="0" err="1">
                <a:solidFill>
                  <a:prstClr val="black"/>
                </a:solidFill>
                <a:latin typeface="Nunito Sans" panose="020B0604020202020204" charset="0"/>
              </a:rPr>
              <a:t>i</a:t>
            </a: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 + 1, selected[], j+1, n)</a:t>
            </a: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Don’t select A[i]</a:t>
            </a: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generate_combination(A[</a:t>
            </a:r>
            <a:r>
              <a:rPr lang="en-US" sz="2500" b="1" dirty="0" err="1">
                <a:solidFill>
                  <a:prstClr val="black"/>
                </a:solidFill>
                <a:latin typeface="Nunito Sans" panose="020B0604020202020204" charset="0"/>
              </a:rPr>
              <a:t>i</a:t>
            </a: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],</a:t>
            </a:r>
            <a:r>
              <a:rPr lang="en-US" sz="2500" b="1" dirty="0" err="1">
                <a:solidFill>
                  <a:prstClr val="black"/>
                </a:solidFill>
                <a:latin typeface="Nunito Sans" panose="020B0604020202020204" charset="0"/>
              </a:rPr>
              <a:t>i</a:t>
            </a: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 + 1, selected[], j, n)</a:t>
            </a:r>
          </a:p>
          <a:p>
            <a:pPr marL="0" lvl="1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Towers of Hanoi –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Start </a:t>
            </a:r>
          </a:p>
          <a:p>
            <a:r>
              <a:rPr lang="en-US" sz="2500" dirty="0">
                <a:latin typeface="Nunito Sans" panose="020B0604020202020204" charset="0"/>
              </a:rPr>
              <a:t>Goal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1016000" y="3377902"/>
            <a:ext cx="2844800" cy="2763521"/>
            <a:chOff x="762000" y="2533426"/>
            <a:chExt cx="2133600" cy="2072641"/>
          </a:xfrm>
        </p:grpSpPr>
        <p:grpSp>
          <p:nvGrpSpPr>
            <p:cNvPr id="6" name="Group 7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4978400" y="3377902"/>
            <a:ext cx="2844800" cy="2763521"/>
            <a:chOff x="762000" y="2533426"/>
            <a:chExt cx="2133600" cy="2072641"/>
          </a:xfrm>
        </p:grpSpPr>
        <p:grpSp>
          <p:nvGrpSpPr>
            <p:cNvPr id="9" name="Group 20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8737600" y="3403900"/>
            <a:ext cx="2844800" cy="2763521"/>
            <a:chOff x="762000" y="2533426"/>
            <a:chExt cx="2133600" cy="2072641"/>
          </a:xfrm>
        </p:grpSpPr>
        <p:grpSp>
          <p:nvGrpSpPr>
            <p:cNvPr id="11" name="Group 25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930400" y="5095839"/>
            <a:ext cx="1016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Rounded Rectangle 14"/>
          <p:cNvSpPr/>
          <p:nvPr/>
        </p:nvSpPr>
        <p:spPr>
          <a:xfrm>
            <a:off x="1727200" y="5409603"/>
            <a:ext cx="14224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90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3134E-6 L 0.63333 -1.53134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67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1087E-7 L 0.63333 0.0015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67" y="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5" grpId="0" animBg="1"/>
      <p:bldP spid="15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Combination with a Particular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93801"/>
            <a:ext cx="11277600" cy="5664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500" dirty="0">
                <a:latin typeface="Nunito Sans" panose="020B0604020202020204" charset="0"/>
              </a:rPr>
              <a:t>Input: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794933" y="1981120"/>
          <a:ext cx="4809068" cy="533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2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2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320">
                <a:tc>
                  <a:txBody>
                    <a:bodyPr/>
                    <a:lstStyle/>
                    <a:p>
                      <a:r>
                        <a:rPr lang="en-US" sz="2700" dirty="0"/>
                        <a:t>     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     10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     13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    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8933" y="1981121"/>
            <a:ext cx="121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A3[] =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2800" y="2819400"/>
            <a:ext cx="2133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solidFill>
                  <a:srgbClr val="F72A15"/>
                </a:solidFill>
              </a:rPr>
              <a:t>Sum = 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400" y="3586878"/>
            <a:ext cx="2641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All Possible Combination</a:t>
            </a:r>
          </a:p>
        </p:txBody>
      </p:sp>
      <p:sp>
        <p:nvSpPr>
          <p:cNvPr id="8" name="Left Brace 7"/>
          <p:cNvSpPr/>
          <p:nvPr/>
        </p:nvSpPr>
        <p:spPr>
          <a:xfrm>
            <a:off x="2336800" y="3586877"/>
            <a:ext cx="406400" cy="9144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extBox 8"/>
          <p:cNvSpPr txBox="1"/>
          <p:nvPr/>
        </p:nvSpPr>
        <p:spPr>
          <a:xfrm>
            <a:off x="2743200" y="3598783"/>
            <a:ext cx="93472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00682D"/>
                </a:solidFill>
                <a:latin typeface="Nunito Sans" panose="020B0604020202020204" charset="0"/>
              </a:rPr>
              <a:t>(3), (3 10), (3 10 13), (3 13), (3 10 4), (3 13 4), (3 4), (3 10 13 4), (10), (10 13), (10 13 4), (10 4), (13), (13 4), (4), ()</a:t>
            </a:r>
          </a:p>
          <a:p>
            <a:r>
              <a:rPr lang="en-US" sz="2500" dirty="0">
                <a:solidFill>
                  <a:srgbClr val="00682D"/>
                </a:solidFill>
                <a:latin typeface="Nunito Sans" panose="020B0604020202020204" charset="0"/>
              </a:rPr>
              <a:t>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200" y="4622720"/>
            <a:ext cx="1828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Output:</a:t>
            </a:r>
          </a:p>
        </p:txBody>
      </p:sp>
      <p:sp>
        <p:nvSpPr>
          <p:cNvPr id="14" name="Oval 13"/>
          <p:cNvSpPr/>
          <p:nvPr/>
        </p:nvSpPr>
        <p:spPr>
          <a:xfrm>
            <a:off x="3556000" y="3937000"/>
            <a:ext cx="1117600" cy="609600"/>
          </a:xfrm>
          <a:prstGeom prst="ellipse">
            <a:avLst/>
          </a:prstGeom>
          <a:noFill/>
          <a:ln w="57150">
            <a:solidFill>
              <a:srgbClr val="7030A0"/>
            </a:solidFill>
          </a:ln>
          <a:effectLst>
            <a:outerShdw blurRad="50800" dist="50800" dir="5400000" algn="ctr" rotWithShape="0">
              <a:srgbClr val="7030A0">
                <a:alpha val="9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1117600" y="5359401"/>
            <a:ext cx="426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Combination Found = 1</a:t>
            </a:r>
          </a:p>
        </p:txBody>
      </p:sp>
    </p:spTree>
    <p:extLst>
      <p:ext uri="{BB962C8B-B14F-4D97-AF65-F5344CB8AC3E}">
        <p14:creationId xmlns:p14="http://schemas.microsoft.com/office/powerpoint/2010/main" val="5815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/>
      <p:bldP spid="13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e 3"/>
          <p:cNvSpPr/>
          <p:nvPr/>
        </p:nvSpPr>
        <p:spPr>
          <a:xfrm>
            <a:off x="3657600" y="197452"/>
            <a:ext cx="406400" cy="625652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5531" y="2646400"/>
            <a:ext cx="387810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is_com_fnd (</a:t>
            </a:r>
            <a:r>
              <a:rPr lang="en-US" sz="2500" dirty="0">
                <a:latin typeface="Nunito Sans" panose="020B0604020202020204" charset="0"/>
              </a:rPr>
              <a:t>A[], n, 		          </a:t>
            </a:r>
            <a:r>
              <a:rPr lang="en-US" sz="2500" dirty="0" err="1">
                <a:latin typeface="Nunito Sans" panose="020B0604020202020204" charset="0"/>
              </a:rPr>
              <a:t>curr_idx</a:t>
            </a:r>
            <a:r>
              <a:rPr lang="en-US" sz="2500" dirty="0">
                <a:latin typeface="Nunito Sans" panose="020B0604020202020204" charset="0"/>
              </a:rPr>
              <a:t>, </a:t>
            </a:r>
          </a:p>
          <a:p>
            <a:r>
              <a:rPr lang="en-US" sz="2500" dirty="0">
                <a:latin typeface="Nunito Sans" panose="020B0604020202020204" charset="0"/>
              </a:rPr>
              <a:t>                     selected[], 		          </a:t>
            </a:r>
            <a:r>
              <a:rPr lang="en-US" sz="2500" dirty="0" err="1">
                <a:latin typeface="Nunito Sans" panose="020B0604020202020204" charset="0"/>
              </a:rPr>
              <a:t>select_idx</a:t>
            </a:r>
            <a:r>
              <a:rPr lang="en-US" sz="2500" dirty="0">
                <a:latin typeface="Nunito Sans" panose="020B0604020202020204" charset="0"/>
              </a:rPr>
              <a:t>, </a:t>
            </a:r>
          </a:p>
          <a:p>
            <a:r>
              <a:rPr lang="en-US" sz="2500" dirty="0">
                <a:latin typeface="Nunito Sans" panose="020B0604020202020204" charset="0"/>
              </a:rPr>
              <a:t>                     </a:t>
            </a:r>
            <a:r>
              <a:rPr lang="en-US" sz="2500" dirty="0" err="1">
                <a:latin typeface="Nunito Sans" panose="020B0604020202020204" charset="0"/>
              </a:rPr>
              <a:t>sum_val</a:t>
            </a:r>
            <a:r>
              <a:rPr lang="en-US" sz="2500" b="1" dirty="0">
                <a:latin typeface="Nunito Sans" panose="020B0604020202020204" charset="0"/>
              </a:rPr>
              <a:t>)                           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94849" y="64707"/>
            <a:ext cx="45720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err="1">
                <a:latin typeface="Nunito Sans" panose="020B0604020202020204" charset="0"/>
              </a:rPr>
              <a:t>comb_sum</a:t>
            </a:r>
            <a:r>
              <a:rPr lang="en-US" sz="2500" dirty="0">
                <a:latin typeface="Nunito Sans" panose="020B0604020202020204" charset="0"/>
              </a:rPr>
              <a:t> = compute</a:t>
            </a:r>
          </a:p>
          <a:p>
            <a:r>
              <a:rPr lang="en-US" sz="2500" dirty="0">
                <a:latin typeface="Nunito Sans" panose="020B0604020202020204" charset="0"/>
              </a:rPr>
              <a:t>                         sum of selected</a:t>
            </a:r>
          </a:p>
          <a:p>
            <a:r>
              <a:rPr lang="en-US" sz="2500" dirty="0">
                <a:latin typeface="Nunito Sans" panose="020B0604020202020204" charset="0"/>
              </a:rPr>
              <a:t>                         items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85706" y="3124200"/>
            <a:ext cx="711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selected[</a:t>
            </a:r>
            <a:r>
              <a:rPr lang="en-US" sz="2500" dirty="0" err="1">
                <a:latin typeface="Nunito Sans" panose="020B0604020202020204" charset="0"/>
              </a:rPr>
              <a:t>select_idx</a:t>
            </a:r>
            <a:r>
              <a:rPr lang="en-US" sz="2500" dirty="0">
                <a:latin typeface="Nunito Sans" panose="020B0604020202020204" charset="0"/>
              </a:rPr>
              <a:t>] =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28411" y="3581400"/>
            <a:ext cx="6502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is_com_fnd (</a:t>
            </a:r>
            <a:r>
              <a:rPr lang="en-US" sz="2500" dirty="0">
                <a:latin typeface="Nunito Sans" panose="020B0604020202020204" charset="0"/>
              </a:rPr>
              <a:t>A[], n, </a:t>
            </a:r>
            <a:r>
              <a:rPr lang="en-US" sz="2500" dirty="0" err="1">
                <a:latin typeface="Nunito Sans" panose="020B0604020202020204" charset="0"/>
              </a:rPr>
              <a:t>curr_idx</a:t>
            </a:r>
            <a:r>
              <a:rPr lang="en-US" sz="2500" dirty="0">
                <a:latin typeface="Nunito Sans" panose="020B0604020202020204" charset="0"/>
              </a:rPr>
              <a:t> + 1, </a:t>
            </a:r>
          </a:p>
          <a:p>
            <a:r>
              <a:rPr lang="en-US" sz="2500" dirty="0">
                <a:latin typeface="Nunito Sans" panose="020B0604020202020204" charset="0"/>
              </a:rPr>
              <a:t>                     selected[], </a:t>
            </a:r>
            <a:r>
              <a:rPr lang="en-US" sz="2500" dirty="0" err="1">
                <a:latin typeface="Nunito Sans" panose="020B0604020202020204" charset="0"/>
              </a:rPr>
              <a:t>select_idx</a:t>
            </a:r>
            <a:r>
              <a:rPr lang="en-US" sz="2500" dirty="0">
                <a:latin typeface="Nunito Sans" panose="020B0604020202020204" charset="0"/>
              </a:rPr>
              <a:t> + 1, </a:t>
            </a:r>
          </a:p>
          <a:p>
            <a:r>
              <a:rPr lang="en-US" sz="2500" dirty="0">
                <a:latin typeface="Nunito Sans" panose="020B0604020202020204" charset="0"/>
              </a:rPr>
              <a:t>                     </a:t>
            </a:r>
            <a:r>
              <a:rPr lang="en-US" sz="2500" dirty="0" err="1">
                <a:latin typeface="Nunito Sans" panose="020B0604020202020204" charset="0"/>
              </a:rPr>
              <a:t>sum_val</a:t>
            </a:r>
            <a:r>
              <a:rPr lang="en-US" sz="2500" b="1" dirty="0">
                <a:latin typeface="Nunito Sans" panose="020B0604020202020204" charset="0"/>
              </a:rPr>
              <a:t>)                               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61363" y="5317425"/>
            <a:ext cx="65024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is_com_fnd (</a:t>
            </a:r>
            <a:r>
              <a:rPr lang="en-US" sz="2500" dirty="0">
                <a:latin typeface="Nunito Sans" panose="020B0604020202020204" charset="0"/>
              </a:rPr>
              <a:t>A[], n, </a:t>
            </a:r>
            <a:r>
              <a:rPr lang="en-US" sz="2500" dirty="0" err="1">
                <a:latin typeface="Nunito Sans" panose="020B0604020202020204" charset="0"/>
              </a:rPr>
              <a:t>curr_idx</a:t>
            </a:r>
            <a:r>
              <a:rPr lang="en-US" sz="2500" dirty="0">
                <a:latin typeface="Nunito Sans" panose="020B0604020202020204" charset="0"/>
              </a:rPr>
              <a:t> + 1, </a:t>
            </a:r>
          </a:p>
          <a:p>
            <a:r>
              <a:rPr lang="en-US" sz="2500" dirty="0">
                <a:latin typeface="Nunito Sans" panose="020B0604020202020204" charset="0"/>
              </a:rPr>
              <a:t>                     selected[], </a:t>
            </a:r>
            <a:r>
              <a:rPr lang="en-US" sz="2500" dirty="0" err="1">
                <a:latin typeface="Nunito Sans" panose="020B0604020202020204" charset="0"/>
              </a:rPr>
              <a:t>select_idx</a:t>
            </a:r>
            <a:r>
              <a:rPr lang="en-US" sz="2500" dirty="0">
                <a:latin typeface="Nunito Sans" panose="020B0604020202020204" charset="0"/>
              </a:rPr>
              <a:t> , </a:t>
            </a:r>
          </a:p>
          <a:p>
            <a:r>
              <a:rPr lang="en-US" sz="2500" dirty="0">
                <a:latin typeface="Nunito Sans" panose="020B0604020202020204" charset="0"/>
              </a:rPr>
              <a:t>                     </a:t>
            </a:r>
            <a:r>
              <a:rPr lang="en-US" sz="2500" dirty="0" err="1">
                <a:latin typeface="Nunito Sans" panose="020B0604020202020204" charset="0"/>
              </a:rPr>
              <a:t>sum_val</a:t>
            </a:r>
            <a:r>
              <a:rPr lang="en-US" sz="2500" b="1" dirty="0">
                <a:latin typeface="Nunito Sans" panose="020B0604020202020204" charset="0"/>
              </a:rPr>
              <a:t>);                 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170650" y="4975825"/>
            <a:ext cx="711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selected[</a:t>
            </a:r>
            <a:r>
              <a:rPr lang="en-US" sz="2500" dirty="0" err="1">
                <a:latin typeface="Nunito Sans" panose="020B0604020202020204" charset="0"/>
              </a:rPr>
              <a:t>select_idx</a:t>
            </a:r>
            <a:r>
              <a:rPr lang="en-US" sz="2500" dirty="0">
                <a:latin typeface="Nunito Sans" panose="020B0604020202020204" charset="0"/>
              </a:rPr>
              <a:t>] =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058400" y="660036"/>
            <a:ext cx="2336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err="1">
                <a:latin typeface="Nunito Sans" panose="020B0604020202020204" charset="0"/>
              </a:rPr>
              <a:t>curr_idx</a:t>
            </a:r>
            <a:r>
              <a:rPr lang="en-US" sz="2500" b="1" dirty="0">
                <a:latin typeface="Nunito Sans" panose="020B0604020202020204" charset="0"/>
              </a:rPr>
              <a:t> == 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94849" y="1137090"/>
            <a:ext cx="447040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if( </a:t>
            </a:r>
            <a:r>
              <a:rPr lang="en-US" sz="2500" dirty="0" err="1">
                <a:latin typeface="Nunito Sans" panose="020B0604020202020204" charset="0"/>
              </a:rPr>
              <a:t>comb_sum</a:t>
            </a:r>
            <a:r>
              <a:rPr lang="en-US" sz="2500" dirty="0">
                <a:latin typeface="Nunito Sans" panose="020B0604020202020204" charset="0"/>
              </a:rPr>
              <a:t> == </a:t>
            </a:r>
            <a:r>
              <a:rPr lang="en-US" sz="2500" dirty="0" err="1">
                <a:latin typeface="Nunito Sans" panose="020B0604020202020204" charset="0"/>
              </a:rPr>
              <a:t>sum_val</a:t>
            </a:r>
            <a:r>
              <a:rPr lang="en-US" sz="2500" dirty="0">
                <a:latin typeface="Nunito Sans" panose="020B0604020202020204" charset="0"/>
              </a:rPr>
              <a:t>)</a:t>
            </a:r>
          </a:p>
          <a:p>
            <a:r>
              <a:rPr lang="en-US" sz="2500" dirty="0">
                <a:latin typeface="Nunito Sans" panose="020B0604020202020204" charset="0"/>
              </a:rPr>
              <a:t>{</a:t>
            </a:r>
          </a:p>
          <a:p>
            <a:r>
              <a:rPr lang="en-US" sz="2500" dirty="0">
                <a:latin typeface="Nunito Sans" panose="020B0604020202020204" charset="0"/>
              </a:rPr>
              <a:t>       return 1</a:t>
            </a:r>
          </a:p>
          <a:p>
            <a:r>
              <a:rPr lang="en-US" sz="2500" dirty="0">
                <a:latin typeface="Nunito Sans" panose="020B0604020202020204" charset="0"/>
              </a:rPr>
              <a:t>}</a:t>
            </a:r>
          </a:p>
          <a:p>
            <a:r>
              <a:rPr lang="en-US" sz="2500" dirty="0">
                <a:latin typeface="Nunito Sans" panose="020B0604020202020204" charset="0"/>
              </a:rPr>
              <a:t>return 0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381132" y="3124200"/>
            <a:ext cx="7010400" cy="21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0464800" y="3640232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otherwise</a:t>
            </a:r>
          </a:p>
        </p:txBody>
      </p:sp>
      <p:sp>
        <p:nvSpPr>
          <p:cNvPr id="26" name="Rectangular Callout 25"/>
          <p:cNvSpPr/>
          <p:nvPr/>
        </p:nvSpPr>
        <p:spPr>
          <a:xfrm>
            <a:off x="10261600" y="5328234"/>
            <a:ext cx="17272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500" dirty="0">
                <a:latin typeface="Nunito Sans" panose="020B0604020202020204" charset="0"/>
              </a:rPr>
              <a:t>Anything else to add?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56563" y="4695034"/>
            <a:ext cx="711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FD470F"/>
                </a:solidFill>
                <a:latin typeface="Nunito Sans" panose="020B0604020202020204" charset="0"/>
              </a:rPr>
              <a:t>// Stop searching further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192195" y="3581400"/>
            <a:ext cx="101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res =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28326" y="5306818"/>
            <a:ext cx="1016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res =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1920" y="4067658"/>
            <a:ext cx="2540000" cy="163121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if(res == 1)</a:t>
            </a:r>
          </a:p>
          <a:p>
            <a:r>
              <a:rPr lang="en-US" sz="2500" dirty="0">
                <a:latin typeface="Nunito Sans" panose="020B0604020202020204" charset="0"/>
              </a:rPr>
              <a:t>{</a:t>
            </a:r>
          </a:p>
          <a:p>
            <a:r>
              <a:rPr lang="en-US" sz="2500" dirty="0">
                <a:latin typeface="Nunito Sans" panose="020B0604020202020204" charset="0"/>
              </a:rPr>
              <a:t>       return 1</a:t>
            </a:r>
          </a:p>
          <a:p>
            <a:r>
              <a:rPr lang="en-US" sz="2500" dirty="0">
                <a:latin typeface="Nunito Sans" panose="020B0604020202020204" charset="0"/>
              </a:rPr>
              <a:t>}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578270" y="4861833"/>
            <a:ext cx="1727200" cy="10159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 rot="21127045">
            <a:off x="3704905" y="5143228"/>
            <a:ext cx="101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C00000"/>
                </a:solidFill>
                <a:latin typeface="Nunito Sans" panose="020B0604020202020204" charset="0"/>
              </a:rPr>
              <a:t>Insert </a:t>
            </a:r>
          </a:p>
          <a:p>
            <a:r>
              <a:rPr lang="en-US" sz="2500" dirty="0">
                <a:solidFill>
                  <a:srgbClr val="C00000"/>
                </a:solidFill>
                <a:latin typeface="Nunito Sans" panose="020B0604020202020204" charset="0"/>
              </a:rPr>
              <a:t>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45247" y="5826583"/>
            <a:ext cx="152400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return </a:t>
            </a:r>
            <a:r>
              <a:rPr lang="en-US" sz="2500" b="1" dirty="0">
                <a:latin typeface="Nunito Sans" panose="020B0604020202020204" charset="0"/>
              </a:rPr>
              <a:t>res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574681" y="6434321"/>
            <a:ext cx="1720211" cy="2262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 rot="238266">
            <a:off x="4035379" y="6089080"/>
            <a:ext cx="101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C00000"/>
                </a:solidFill>
                <a:latin typeface="Nunito Sans" panose="020B0604020202020204" charset="0"/>
              </a:rPr>
              <a:t>Insert </a:t>
            </a:r>
          </a:p>
          <a:p>
            <a:r>
              <a:rPr lang="en-US" sz="2500" dirty="0">
                <a:solidFill>
                  <a:srgbClr val="C00000"/>
                </a:solidFill>
                <a:latin typeface="Nunito Sans" panose="020B0604020202020204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1130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6" grpId="0" animBg="1"/>
      <p:bldP spid="27" grpId="0"/>
      <p:bldP spid="28" grpId="0"/>
      <p:bldP spid="29" grpId="0"/>
      <p:bldP spid="23" grpId="0" animBg="1"/>
      <p:bldP spid="25" grpId="0"/>
      <p:bldP spid="36" grpId="0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Towers of Hanoi –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8127999" cy="4525963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Nunito Sans" panose="020B0604020202020204" charset="0"/>
              </a:rPr>
              <a:t>Only top most disc (on any tower) can be moved</a:t>
            </a:r>
          </a:p>
          <a:p>
            <a:r>
              <a:rPr lang="en-US" sz="2500" dirty="0">
                <a:latin typeface="Nunito Sans" panose="020B0604020202020204" charset="0"/>
              </a:rPr>
              <a:t>Only one disc can be moved at a time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1016000" y="3377902"/>
            <a:ext cx="2844800" cy="2763521"/>
            <a:chOff x="762000" y="2533426"/>
            <a:chExt cx="2133600" cy="2072641"/>
          </a:xfrm>
        </p:grpSpPr>
        <p:grpSp>
          <p:nvGrpSpPr>
            <p:cNvPr id="6" name="Group 7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4978400" y="3377902"/>
            <a:ext cx="2844800" cy="2763521"/>
            <a:chOff x="762000" y="2533426"/>
            <a:chExt cx="2133600" cy="2072641"/>
          </a:xfrm>
        </p:grpSpPr>
        <p:grpSp>
          <p:nvGrpSpPr>
            <p:cNvPr id="9" name="Group 20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8737600" y="3403900"/>
            <a:ext cx="2844800" cy="2763521"/>
            <a:chOff x="762000" y="2533426"/>
            <a:chExt cx="2133600" cy="2072641"/>
          </a:xfrm>
        </p:grpSpPr>
        <p:grpSp>
          <p:nvGrpSpPr>
            <p:cNvPr id="11" name="Group 25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930400" y="5095839"/>
            <a:ext cx="1016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ounded Rectangle 14"/>
          <p:cNvSpPr/>
          <p:nvPr/>
        </p:nvSpPr>
        <p:spPr>
          <a:xfrm>
            <a:off x="1727200" y="5409603"/>
            <a:ext cx="14224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6316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1087E-7 L 0 -0.14048 C 0 -0.20284 0.03889 -0.28003 0.07083 -0.28003 L 0.14167 -0.28003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140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28003 L 0.23333 -0.28003 C 0.27413 -0.28003 0.325 -0.19049 0.325 -0.11701 L 0.325 0.046 " pathEditMode="relative" rAng="0" ptsTypes="FfFF"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16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-1.53134E-6 L 0.00833 -0.20747 C 0.00833 -0.3004 0.10243 -0.41494 0.17916 -0.41494 L 0.35 -0.41494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83" y="-20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 -0.41494 L 0.49167 -0.41494 C 0.55521 -0.41494 0.63333 -0.30071 0.63333 -0.20747 L 0.63333 -1.53134E-6 " pathEditMode="relative" rAng="0" ptsTypes="FfFF">
                                      <p:cBhvr>
                                        <p:cTn id="26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67" y="20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0.046 L 0.325 -0.13924 C 0.325 -0.22229 0.37309 -0.32448 0.4125 -0.32448 L 0.5 -0.32448 " pathEditMode="relative" rAng="0" ptsTypes="FfFF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185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5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-0.32448 L 0.56667 -0.32448 C 0.59653 -0.32448 0.63333 -0.23495 0.63333 -0.16147 L 0.63333 0.00154 " pathEditMode="relative" rAng="0" ptsTypes="FfFF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6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5" grpId="0" animBg="1"/>
      <p:bldP spid="15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Towers of Hanoi –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Nunito Sans" panose="020B0604020202020204" charset="0"/>
              </a:rPr>
              <a:t>Only top most disc (on any tower) can be moved</a:t>
            </a:r>
          </a:p>
          <a:p>
            <a:r>
              <a:rPr lang="en-US" sz="2500" dirty="0">
                <a:latin typeface="Nunito Sans" panose="020B0604020202020204" charset="0"/>
              </a:rPr>
              <a:t>Only one disc can be moved at a time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grpSp>
        <p:nvGrpSpPr>
          <p:cNvPr id="4" name="Group 18"/>
          <p:cNvGrpSpPr/>
          <p:nvPr/>
        </p:nvGrpSpPr>
        <p:grpSpPr>
          <a:xfrm>
            <a:off x="1016000" y="3377902"/>
            <a:ext cx="2844800" cy="2763521"/>
            <a:chOff x="762000" y="2533426"/>
            <a:chExt cx="2133600" cy="2072641"/>
          </a:xfrm>
        </p:grpSpPr>
        <p:grpSp>
          <p:nvGrpSpPr>
            <p:cNvPr id="8" name="Group 7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9" name="Group 19"/>
          <p:cNvGrpSpPr/>
          <p:nvPr/>
        </p:nvGrpSpPr>
        <p:grpSpPr>
          <a:xfrm>
            <a:off x="4978400" y="3377902"/>
            <a:ext cx="2844800" cy="2763521"/>
            <a:chOff x="762000" y="2533426"/>
            <a:chExt cx="2133600" cy="2072641"/>
          </a:xfrm>
        </p:grpSpPr>
        <p:grpSp>
          <p:nvGrpSpPr>
            <p:cNvPr id="10" name="Group 20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1" name="Group 24"/>
          <p:cNvGrpSpPr/>
          <p:nvPr/>
        </p:nvGrpSpPr>
        <p:grpSpPr>
          <a:xfrm>
            <a:off x="8737600" y="3403900"/>
            <a:ext cx="2844800" cy="2763521"/>
            <a:chOff x="762000" y="2533426"/>
            <a:chExt cx="2133600" cy="2072641"/>
          </a:xfrm>
        </p:grpSpPr>
        <p:grpSp>
          <p:nvGrpSpPr>
            <p:cNvPr id="13" name="Group 25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930400" y="5094345"/>
            <a:ext cx="1016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Rounded Rectangle 14"/>
          <p:cNvSpPr/>
          <p:nvPr/>
        </p:nvSpPr>
        <p:spPr>
          <a:xfrm>
            <a:off x="1727200" y="5409603"/>
            <a:ext cx="14224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2" name="Rounded Rectangle 31"/>
          <p:cNvSpPr/>
          <p:nvPr/>
        </p:nvSpPr>
        <p:spPr>
          <a:xfrm>
            <a:off x="2235200" y="4791039"/>
            <a:ext cx="4064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4" name="Group 10"/>
          <p:cNvGrpSpPr/>
          <p:nvPr/>
        </p:nvGrpSpPr>
        <p:grpSpPr>
          <a:xfrm>
            <a:off x="5345654" y="4596504"/>
            <a:ext cx="2110292" cy="1626197"/>
            <a:chOff x="5334000" y="1733550"/>
            <a:chExt cx="762000" cy="533400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5334000" y="1733550"/>
              <a:ext cx="76200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5334000" y="1733550"/>
              <a:ext cx="762000" cy="5334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" name="Rectangular Callout 11"/>
          <p:cNvSpPr/>
          <p:nvPr/>
        </p:nvSpPr>
        <p:spPr>
          <a:xfrm>
            <a:off x="6197600" y="1600200"/>
            <a:ext cx="508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Cannot place bigger disc on top of a smaller disc</a:t>
            </a:r>
          </a:p>
        </p:txBody>
      </p:sp>
    </p:spTree>
    <p:extLst>
      <p:ext uri="{BB962C8B-B14F-4D97-AF65-F5344CB8AC3E}">
        <p14:creationId xmlns:p14="http://schemas.microsoft.com/office/powerpoint/2010/main" val="14178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1281E-6 L 0 -0.12535 C 0 -0.18123 0.04583 -0.25038 0.08333 -0.25038 L 0.16667 -0.2503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25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-0.25039 L 0.24583 -0.25039 C 0.28125 -0.25039 0.325 -0.15684 0.325 -0.07996 L 0.325 0.09046 " pathEditMode="relative" rAng="0" ptsTypes="FfFF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17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6629E-6 L 0 -0.13276 C 0 -0.19204 0.04583 -0.26521 0.08333 -0.26521 L 0.16667 -0.26521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32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-0.26521 L 0.24583 -0.26521 C 0.28108 -0.26521 0.325 -0.19234 0.325 -0.13183 L 0.325 0.00154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133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32" grpId="0" animBg="1"/>
      <p:bldP spid="32" grpId="1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Nunito Sans" panose="020B0604020202020204" charset="0"/>
              </a:rPr>
              <a:t>Towers of Hanoi – Movement </a:t>
            </a:r>
            <a:r>
              <a:rPr lang="en-US" sz="4500" b="1" dirty="0" err="1">
                <a:latin typeface="Nunito Sans" panose="020B0604020202020204" charset="0"/>
              </a:rPr>
              <a:t>Seq</a:t>
            </a:r>
            <a:endParaRPr lang="en-US" sz="4500" b="1" dirty="0">
              <a:latin typeface="Nunito Sans" panose="020B0604020202020204" charset="0"/>
            </a:endParaRPr>
          </a:p>
        </p:txBody>
      </p:sp>
      <p:grpSp>
        <p:nvGrpSpPr>
          <p:cNvPr id="4" name="Group 18"/>
          <p:cNvGrpSpPr/>
          <p:nvPr/>
        </p:nvGrpSpPr>
        <p:grpSpPr>
          <a:xfrm>
            <a:off x="1016000" y="3377902"/>
            <a:ext cx="2844800" cy="2763521"/>
            <a:chOff x="762000" y="2533426"/>
            <a:chExt cx="2133600" cy="2072641"/>
          </a:xfrm>
        </p:grpSpPr>
        <p:grpSp>
          <p:nvGrpSpPr>
            <p:cNvPr id="6" name="Group 7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4978400" y="3377902"/>
            <a:ext cx="2844800" cy="2763521"/>
            <a:chOff x="762000" y="2533426"/>
            <a:chExt cx="2133600" cy="2072641"/>
          </a:xfrm>
        </p:grpSpPr>
        <p:grpSp>
          <p:nvGrpSpPr>
            <p:cNvPr id="9" name="Group 20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8737600" y="3403900"/>
            <a:ext cx="2844800" cy="2763521"/>
            <a:chOff x="762000" y="2533426"/>
            <a:chExt cx="2133600" cy="2072641"/>
          </a:xfrm>
        </p:grpSpPr>
        <p:grpSp>
          <p:nvGrpSpPr>
            <p:cNvPr id="11" name="Group 25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1930400" y="5094345"/>
            <a:ext cx="10160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2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727200" y="5409603"/>
            <a:ext cx="14224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3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235200" y="4791039"/>
            <a:ext cx="4064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8177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1281E-6 L 0 -0.12535 C 0 -0.18123 0.04583 -0.25038 0.08333 -0.25038 L 0.16667 -0.25038 " pathEditMode="relative" rAng="0" ptsTypes="FfFF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25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-0.25038 L 0.4 -0.25038 C 0.50434 -0.25038 0.63333 -0.15684 0.63333 -0.07996 L 0.63333 0.09046 " pathEditMode="relative" rAng="0" ptsTypes="FfFF">
                                      <p:cBhvr>
                                        <p:cTn id="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33" y="17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1087E-7 L 0 -0.14789 C 0 -0.21365 0.04583 -0.29484 0.08333 -0.29484 L 0.16667 -0.29484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47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67 -0.29484 L 0.24583 -0.29484 C 0.28108 -0.29484 0.325 -0.20191 0.325 -0.12442 L 0.325 0.046 " pathEditMode="relative" rAng="0" ptsTypes="FfFF">
                                      <p:cBhvr>
                                        <p:cTn id="1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17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-0.17629 L 0.50833 -0.17629 C 0.56441 -0.17629 0.63333 -0.10744 0.63333 -0.05125 L 0.63333 0.07379 " pathEditMode="relative" rAng="0" ptsTypes="FfFF">
                                      <p:cBhvr>
                                        <p:cTn id="20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25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0.046 L 0.325 -0.06514 C 0.325 -0.11577 0.3408 -0.17629 0.35417 -0.17629 L 0.38333 -0.17629 " pathEditMode="relative" rAng="0" ptsTypes="FfFF">
                                      <p:cBhvr>
                                        <p:cTn id="23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7" y="-111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482 L 0 -0.44365 L 0.63333 -0.44365 L 0.63333 0.00618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67" y="-229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833 -0.32263 L 0.24167 -0.32263 C 0.27899 -0.32263 0.325 -0.22137 0.325 -0.13832 L 0.325 0.046 " pathEditMode="relative" rAng="0" ptsTypes="FfFF">
                                      <p:cBhvr>
                                        <p:cTn id="31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184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57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9046 L 0 -0.11608 C 0 -0.2087 0.04358 -0.32263 0.07917 -0.32263 L 0.15833 -0.32263 " pathEditMode="relative" rAng="0" ptsTypes="FfFF">
                                      <p:cBhvr>
                                        <p:cTn id="34" dur="20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206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0.046 L 0.325 -0.16147 C 0.325 -0.2544 0.37309 -0.36894 0.4125 -0.36894 L 0.5 -0.36894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-20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 -0.36894 L 0.56667 -0.36894 C 0.59653 -0.36894 0.63333 -0.26304 0.63333 -0.17629 L 0.63333 0.01636 " pathEditMode="relative" rAng="0" ptsTypes="FfFF">
                                      <p:cBhvr>
                                        <p:cTn id="4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192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10528 L 0 -0.14665 C 0 -0.25934 0.06892 -0.39858 0.125 -0.39858 L 0.25 -0.39858 " pathEditMode="relative" rAng="0" ptsTypes="FfFF">
                                      <p:cBhvr>
                                        <p:cTn id="4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51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50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0.39858 L 0.44167 -0.39858 C 0.5276 -0.39858 0.63333 -0.28465 0.63333 -0.19111 L 0.63333 0.01636 " pathEditMode="relative" rAng="0" ptsTypes="FfFF"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207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5" grpId="0" animBg="1"/>
      <p:bldP spid="32" grpId="0" animBg="1"/>
      <p:bldP spid="32" grpId="1" animBg="1"/>
      <p:bldP spid="32" grpId="2" animBg="1"/>
      <p:bldP spid="32" grpId="3" animBg="1"/>
      <p:bldP spid="32" grpId="4" animBg="1"/>
      <p:bldP spid="32" grpId="5" animBg="1"/>
      <p:bldP spid="32" grpId="6" animBg="1"/>
      <p:bldP spid="32" grpId="7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Nunito Sans" panose="020B0604020202020204" charset="0"/>
              </a:rPr>
              <a:t>Towers of Hanoi – Overall game plan</a:t>
            </a:r>
          </a:p>
        </p:txBody>
      </p:sp>
      <p:grpSp>
        <p:nvGrpSpPr>
          <p:cNvPr id="4" name="Group 18"/>
          <p:cNvGrpSpPr/>
          <p:nvPr/>
        </p:nvGrpSpPr>
        <p:grpSpPr>
          <a:xfrm>
            <a:off x="1016000" y="3377902"/>
            <a:ext cx="2844800" cy="2763521"/>
            <a:chOff x="762000" y="2533426"/>
            <a:chExt cx="2133600" cy="2072641"/>
          </a:xfrm>
        </p:grpSpPr>
        <p:grpSp>
          <p:nvGrpSpPr>
            <p:cNvPr id="6" name="Group 7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4978400" y="3377902"/>
            <a:ext cx="2844800" cy="2763521"/>
            <a:chOff x="762000" y="2533426"/>
            <a:chExt cx="2133600" cy="2072641"/>
          </a:xfrm>
        </p:grpSpPr>
        <p:grpSp>
          <p:nvGrpSpPr>
            <p:cNvPr id="9" name="Group 20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8737600" y="3403900"/>
            <a:ext cx="2844800" cy="2763521"/>
            <a:chOff x="762000" y="2533426"/>
            <a:chExt cx="2133600" cy="2072641"/>
          </a:xfrm>
        </p:grpSpPr>
        <p:grpSp>
          <p:nvGrpSpPr>
            <p:cNvPr id="11" name="Group 25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1727200" y="5409603"/>
            <a:ext cx="14224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3</a:t>
            </a:r>
          </a:p>
        </p:txBody>
      </p:sp>
      <p:grpSp>
        <p:nvGrpSpPr>
          <p:cNvPr id="12" name="Group 3"/>
          <p:cNvGrpSpPr/>
          <p:nvPr/>
        </p:nvGrpSpPr>
        <p:grpSpPr>
          <a:xfrm>
            <a:off x="1930400" y="4791039"/>
            <a:ext cx="1016000" cy="608107"/>
            <a:chOff x="1447800" y="3593279"/>
            <a:chExt cx="762000" cy="456080"/>
          </a:xfrm>
        </p:grpSpPr>
        <p:sp>
          <p:nvSpPr>
            <p:cNvPr id="16" name="Rounded Rectangle 15"/>
            <p:cNvSpPr/>
            <p:nvPr/>
          </p:nvSpPr>
          <p:spPr>
            <a:xfrm>
              <a:off x="1447800" y="3820759"/>
              <a:ext cx="762000" cy="228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676400" y="3593279"/>
              <a:ext cx="304800" cy="228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</p:grpSp>
      <p:sp>
        <p:nvSpPr>
          <p:cNvPr id="31" name="Rectangular Callout 30"/>
          <p:cNvSpPr/>
          <p:nvPr/>
        </p:nvSpPr>
        <p:spPr>
          <a:xfrm>
            <a:off x="1625600" y="1397000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1 and 2</a:t>
            </a:r>
          </a:p>
          <a:p>
            <a:pPr algn="ctr"/>
            <a:r>
              <a:rPr lang="en-US" sz="2400" dirty="0"/>
              <a:t>From A to B</a:t>
            </a:r>
          </a:p>
          <a:p>
            <a:pPr algn="ctr"/>
            <a:r>
              <a:rPr lang="en-US" sz="2400" dirty="0"/>
              <a:t> Using C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4978400" y="1389529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3 </a:t>
            </a:r>
          </a:p>
          <a:p>
            <a:pPr algn="ctr"/>
            <a:r>
              <a:rPr lang="en-US" sz="2400" dirty="0"/>
              <a:t>From A to C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8534400" y="1389529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1 and 2</a:t>
            </a:r>
          </a:p>
          <a:p>
            <a:pPr algn="ctr"/>
            <a:r>
              <a:rPr lang="en-US" sz="2400" dirty="0"/>
              <a:t>From B to C</a:t>
            </a:r>
          </a:p>
          <a:p>
            <a:pPr algn="ctr"/>
            <a:r>
              <a:rPr lang="en-US" sz="2400" dirty="0"/>
              <a:t>Using A</a:t>
            </a:r>
          </a:p>
        </p:txBody>
      </p:sp>
    </p:spTree>
    <p:extLst>
      <p:ext uri="{BB962C8B-B14F-4D97-AF65-F5344CB8AC3E}">
        <p14:creationId xmlns:p14="http://schemas.microsoft.com/office/powerpoint/2010/main" val="38887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5.95863E-7 L 0 -0.1661 C 0 -0.2402 0.05052 -0.33189 0.09167 -0.33189 L 0.18333 -0.33189 " pathEditMode="relative" rAng="0" ptsTypes="FfFF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166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33 -0.33189 L 0.25417 -0.33189 C 0.28594 -0.33189 0.325 -0.23032 0.325 -0.14665 L 0.325 0.03859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185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53134E-6 L 0 -0.21488 C 0 -0.31121 0.06892 -0.42976 0.125 -0.42976 L 0.25 -0.42976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1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0.42976 L 0.44167 -0.42976 C 0.5276 -0.42976 0.63333 -0.31151 0.63333 -0.21488 L 0.63333 -1.53134E-6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21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0.05341 L 0.325 -0.13183 C 0.325 -0.21488 0.37552 -0.31707 0.41667 -0.31707 L 0.50833 -0.31707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67" y="-185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833 -0.31707 L 0.57083 -0.31707 C 0.59878 -0.31707 0.63333 -0.23248 0.63333 -0.16147 L 0.63333 -0.00587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15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1" grpId="0" animBg="1"/>
      <p:bldP spid="33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latin typeface="Nunito Sans" panose="020B0604020202020204" charset="0"/>
              </a:rPr>
              <a:t>3Disks - Recurrence - Informally</a:t>
            </a:r>
          </a:p>
        </p:txBody>
      </p:sp>
      <p:sp>
        <p:nvSpPr>
          <p:cNvPr id="4" name="Left Brace 3"/>
          <p:cNvSpPr/>
          <p:nvPr/>
        </p:nvSpPr>
        <p:spPr>
          <a:xfrm>
            <a:off x="4064000" y="4038600"/>
            <a:ext cx="508000" cy="207008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609600" y="4426327"/>
            <a:ext cx="4876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Nunito Sans" panose="020B0604020202020204" charset="0"/>
              </a:rPr>
              <a:t>   TOH</a:t>
            </a:r>
            <a:r>
              <a:rPr lang="en-US" sz="2500" dirty="0">
                <a:latin typeface="Nunito Sans" panose="020B0604020202020204" charset="0"/>
              </a:rPr>
              <a:t>(1, 3, </a:t>
            </a:r>
          </a:p>
          <a:p>
            <a:r>
              <a:rPr lang="en-US" sz="2500" dirty="0">
                <a:latin typeface="Nunito Sans" panose="020B0604020202020204" charset="0"/>
              </a:rPr>
              <a:t>            From A, To C,  =</a:t>
            </a:r>
          </a:p>
          <a:p>
            <a:r>
              <a:rPr lang="en-US" sz="2500" dirty="0">
                <a:latin typeface="Nunito Sans" panose="020B0604020202020204" charset="0"/>
              </a:rPr>
              <a:t>            Using B)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75200" y="3670280"/>
            <a:ext cx="7315200" cy="349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endParaRPr lang="en-US" sz="2500" dirty="0">
              <a:solidFill>
                <a:prstClr val="black"/>
              </a:solidFill>
              <a:latin typeface="Nunito Sans" panose="020B0604020202020204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TOH</a:t>
            </a:r>
            <a:r>
              <a:rPr lang="en-US" sz="2500" dirty="0">
                <a:solidFill>
                  <a:prstClr val="black"/>
                </a:solidFill>
                <a:latin typeface="Nunito Sans" panose="020B0604020202020204" charset="0"/>
              </a:rPr>
              <a:t>(1, 2, From  A , To  B, Using  C)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Move 3 From A To C</a:t>
            </a: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TOH</a:t>
            </a:r>
            <a:r>
              <a:rPr lang="en-US" sz="2500" dirty="0">
                <a:solidFill>
                  <a:prstClr val="black"/>
                </a:solidFill>
                <a:latin typeface="Nunito Sans" panose="020B0604020202020204" charset="0"/>
              </a:rPr>
              <a:t>(1, 2, From  B,  To  C, Using  A)</a:t>
            </a:r>
          </a:p>
          <a:p>
            <a:pPr marL="0" lvl="1">
              <a:lnSpc>
                <a:spcPct val="150000"/>
              </a:lnSpc>
            </a:pPr>
            <a:endParaRPr lang="en-US" sz="2500" dirty="0">
              <a:solidFill>
                <a:prstClr val="black"/>
              </a:solidFill>
              <a:latin typeface="Nunito Sans" panose="020B0604020202020204" charset="0"/>
            </a:endParaRPr>
          </a:p>
          <a:p>
            <a:pPr marL="0" lvl="1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1625600" y="1803400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1 and 2</a:t>
            </a:r>
          </a:p>
          <a:p>
            <a:pPr algn="ctr"/>
            <a:r>
              <a:rPr lang="en-US" sz="2400" dirty="0"/>
              <a:t>From A to B</a:t>
            </a:r>
          </a:p>
          <a:p>
            <a:pPr algn="ctr"/>
            <a:r>
              <a:rPr lang="en-US" sz="2400" dirty="0"/>
              <a:t> Using C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4978400" y="1795929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3 </a:t>
            </a:r>
          </a:p>
          <a:p>
            <a:pPr algn="ctr"/>
            <a:r>
              <a:rPr lang="en-US" sz="2400" dirty="0"/>
              <a:t>From A to C</a:t>
            </a:r>
          </a:p>
        </p:txBody>
      </p:sp>
      <p:sp>
        <p:nvSpPr>
          <p:cNvPr id="12" name="Rectangular Callout 11"/>
          <p:cNvSpPr/>
          <p:nvPr/>
        </p:nvSpPr>
        <p:spPr>
          <a:xfrm>
            <a:off x="8534400" y="1795929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1 and 2</a:t>
            </a:r>
          </a:p>
          <a:p>
            <a:pPr algn="ctr"/>
            <a:r>
              <a:rPr lang="en-US" sz="2400" dirty="0"/>
              <a:t>From B to C</a:t>
            </a:r>
          </a:p>
          <a:p>
            <a:pPr algn="ctr"/>
            <a:r>
              <a:rPr lang="en-US" sz="2400" dirty="0"/>
              <a:t>Using A</a:t>
            </a:r>
          </a:p>
        </p:txBody>
      </p:sp>
    </p:spTree>
    <p:extLst>
      <p:ext uri="{BB962C8B-B14F-4D97-AF65-F5344CB8AC3E}">
        <p14:creationId xmlns:p14="http://schemas.microsoft.com/office/powerpoint/2010/main" val="35102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dirty="0">
                <a:latin typeface="Nunito Sans" panose="020B0604020202020204" charset="0"/>
              </a:rPr>
              <a:t>Towers of Hanoi – Overall game plan – N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grpSp>
        <p:nvGrpSpPr>
          <p:cNvPr id="4" name="Group 18"/>
          <p:cNvGrpSpPr/>
          <p:nvPr/>
        </p:nvGrpSpPr>
        <p:grpSpPr>
          <a:xfrm>
            <a:off x="1016000" y="3377902"/>
            <a:ext cx="2844800" cy="2763521"/>
            <a:chOff x="762000" y="2533426"/>
            <a:chExt cx="2133600" cy="2072641"/>
          </a:xfrm>
        </p:grpSpPr>
        <p:grpSp>
          <p:nvGrpSpPr>
            <p:cNvPr id="6" name="Group 7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grpSp>
        <p:nvGrpSpPr>
          <p:cNvPr id="8" name="Group 19"/>
          <p:cNvGrpSpPr/>
          <p:nvPr/>
        </p:nvGrpSpPr>
        <p:grpSpPr>
          <a:xfrm>
            <a:off x="4978400" y="3377902"/>
            <a:ext cx="2844800" cy="2763521"/>
            <a:chOff x="762000" y="2533426"/>
            <a:chExt cx="2133600" cy="2072641"/>
          </a:xfrm>
        </p:grpSpPr>
        <p:grpSp>
          <p:nvGrpSpPr>
            <p:cNvPr id="9" name="Group 20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8737600" y="3403900"/>
            <a:ext cx="2844800" cy="2763521"/>
            <a:chOff x="762000" y="2533426"/>
            <a:chExt cx="2133600" cy="2072641"/>
          </a:xfrm>
        </p:grpSpPr>
        <p:grpSp>
          <p:nvGrpSpPr>
            <p:cNvPr id="11" name="Group 25"/>
            <p:cNvGrpSpPr/>
            <p:nvPr/>
          </p:nvGrpSpPr>
          <p:grpSpPr>
            <a:xfrm>
              <a:off x="762000" y="2533426"/>
              <a:ext cx="2133600" cy="1752600"/>
              <a:chOff x="762000" y="1885950"/>
              <a:chExt cx="2133600" cy="1752600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1828800" y="1885950"/>
                <a:ext cx="0" cy="175260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762000" y="3638550"/>
                <a:ext cx="2133600" cy="0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676400" y="4259818"/>
              <a:ext cx="9906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grpSp>
        <p:nvGrpSpPr>
          <p:cNvPr id="12" name="Group 5"/>
          <p:cNvGrpSpPr/>
          <p:nvPr/>
        </p:nvGrpSpPr>
        <p:grpSpPr>
          <a:xfrm>
            <a:off x="1727200" y="4445001"/>
            <a:ext cx="1422400" cy="923364"/>
            <a:chOff x="1295400" y="3272569"/>
            <a:chExt cx="1066800" cy="692523"/>
          </a:xfrm>
        </p:grpSpPr>
        <p:sp>
          <p:nvSpPr>
            <p:cNvPr id="15" name="Rounded Rectangle 14"/>
            <p:cNvSpPr/>
            <p:nvPr/>
          </p:nvSpPr>
          <p:spPr>
            <a:xfrm>
              <a:off x="1295400" y="3736492"/>
              <a:ext cx="1066800" cy="228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2400" dirty="0"/>
                <a:t>…</a:t>
              </a:r>
            </a:p>
          </p:txBody>
        </p:sp>
        <p:grpSp>
          <p:nvGrpSpPr>
            <p:cNvPr id="13" name="Group 3"/>
            <p:cNvGrpSpPr/>
            <p:nvPr/>
          </p:nvGrpSpPr>
          <p:grpSpPr>
            <a:xfrm>
              <a:off x="1447800" y="3272569"/>
              <a:ext cx="762000" cy="456080"/>
              <a:chOff x="1447800" y="3593279"/>
              <a:chExt cx="762000" cy="45608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1447800" y="3820759"/>
                <a:ext cx="762000" cy="2286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1676400" y="3593279"/>
                <a:ext cx="304800" cy="22860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1</a:t>
                </a:r>
              </a:p>
            </p:txBody>
          </p:sp>
        </p:grpSp>
      </p:grpSp>
      <p:sp>
        <p:nvSpPr>
          <p:cNvPr id="31" name="Rectangular Callout 30"/>
          <p:cNvSpPr/>
          <p:nvPr/>
        </p:nvSpPr>
        <p:spPr>
          <a:xfrm>
            <a:off x="1625600" y="1397000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1 to N-1</a:t>
            </a:r>
          </a:p>
          <a:p>
            <a:pPr algn="ctr"/>
            <a:r>
              <a:rPr lang="en-US" sz="2400" dirty="0"/>
              <a:t>From A to B</a:t>
            </a:r>
          </a:p>
          <a:p>
            <a:pPr algn="ctr"/>
            <a:r>
              <a:rPr lang="en-US" sz="2400" dirty="0"/>
              <a:t> Using C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4978400" y="1389529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N</a:t>
            </a:r>
            <a:r>
              <a:rPr lang="en-US" sz="2400" baseline="30000" dirty="0"/>
              <a:t>th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From A to C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8534400" y="1389529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1 to N-1</a:t>
            </a:r>
          </a:p>
          <a:p>
            <a:pPr algn="ctr"/>
            <a:r>
              <a:rPr lang="en-US" sz="2400" dirty="0"/>
              <a:t>From B to C</a:t>
            </a:r>
          </a:p>
          <a:p>
            <a:pPr algn="ctr"/>
            <a:r>
              <a:rPr lang="en-US" sz="2400" dirty="0"/>
              <a:t>Using A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524000" y="5388389"/>
            <a:ext cx="1828800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8633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125 C 0 -0.181 0.069 -0.25 0.125 -0.25 L 0.25 -0.25 E" pathEditMode="relative" ptsTypes="">
                                      <p:cBhvr>
                                        <p:cTn id="1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0.25007 L 0.2875 -0.25007 C 0.30417 -0.25007 0.325 -0.16733 0.325 -0.09941 L 0.325 0.05125 " pathEditMode="relative" rAng="0" ptsTypes="FfFF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150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15869E-6 L 0 -0.21333 C 0 -0.30904 0.06892 -0.42667 0.125 -0.42667 L 0.25 -0.42667 " pathEditMode="relative" rAng="0" ptsTypes="FfFF">
                                      <p:cBhvr>
                                        <p:cTn id="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-213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0.42667 L 0.44167 -0.42667 C 0.5276 -0.42667 0.63333 -0.30842 0.63333 -0.21179 L 0.63333 0.00309 " pathEditMode="relative" rAng="0" ptsTypes="FfFF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214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5 0.05125 L 0.325 -0.11917 C 0.325 -0.19543 0.36632 -0.28959 0.4 -0.28959 L 0.475 -0.28959 " pathEditMode="relative" rAng="0" ptsTypes="FfFF"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00" y="-17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5 -0.28959 L 0.55417 -0.28959 C 0.58958 -0.28959 0.63333 -0.2087 0.63333 -0.1414 L 0.63333 0.0068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14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5" grpId="0" animBg="1"/>
      <p:bldP spid="35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500" dirty="0">
                <a:latin typeface="Nunito Sans" panose="020B0604020202020204" charset="0"/>
              </a:rPr>
              <a:t>N Disks - Recurrence </a:t>
            </a:r>
          </a:p>
        </p:txBody>
      </p:sp>
      <p:sp>
        <p:nvSpPr>
          <p:cNvPr id="31" name="Rectangular Callout 30"/>
          <p:cNvSpPr/>
          <p:nvPr/>
        </p:nvSpPr>
        <p:spPr>
          <a:xfrm>
            <a:off x="3716216" y="1364129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1 to N-1</a:t>
            </a:r>
          </a:p>
          <a:p>
            <a:pPr algn="ctr"/>
            <a:r>
              <a:rPr lang="en-US" sz="2400" dirty="0"/>
              <a:t>From A to B</a:t>
            </a:r>
          </a:p>
          <a:p>
            <a:pPr algn="ctr"/>
            <a:r>
              <a:rPr lang="en-US" sz="2400" dirty="0"/>
              <a:t> Using C</a:t>
            </a:r>
          </a:p>
        </p:txBody>
      </p:sp>
      <p:sp>
        <p:nvSpPr>
          <p:cNvPr id="33" name="Rectangular Callout 32"/>
          <p:cNvSpPr/>
          <p:nvPr/>
        </p:nvSpPr>
        <p:spPr>
          <a:xfrm>
            <a:off x="6662616" y="1356659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N</a:t>
            </a:r>
            <a:r>
              <a:rPr lang="en-US" sz="2400" baseline="30000" dirty="0"/>
              <a:t>th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/>
              <a:t>From A to C</a:t>
            </a:r>
          </a:p>
        </p:txBody>
      </p:sp>
      <p:sp>
        <p:nvSpPr>
          <p:cNvPr id="34" name="Rectangular Callout 33"/>
          <p:cNvSpPr/>
          <p:nvPr/>
        </p:nvSpPr>
        <p:spPr>
          <a:xfrm>
            <a:off x="9507416" y="1356659"/>
            <a:ext cx="2540000" cy="1219200"/>
          </a:xfrm>
          <a:prstGeom prst="wedgeRect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Move 1 to N-1</a:t>
            </a:r>
          </a:p>
          <a:p>
            <a:pPr algn="ctr"/>
            <a:r>
              <a:rPr lang="en-US" sz="2400" dirty="0"/>
              <a:t>From B to C</a:t>
            </a:r>
          </a:p>
          <a:p>
            <a:pPr algn="ctr"/>
            <a:r>
              <a:rPr lang="en-US" sz="2400" dirty="0"/>
              <a:t>Using A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4064000" y="3124200"/>
            <a:ext cx="508000" cy="298448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TextBox 36"/>
          <p:cNvSpPr txBox="1"/>
          <p:nvPr/>
        </p:nvSpPr>
        <p:spPr>
          <a:xfrm>
            <a:off x="660400" y="3937001"/>
            <a:ext cx="447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TOH</a:t>
            </a:r>
            <a:r>
              <a:rPr lang="en-US" sz="2400" dirty="0"/>
              <a:t>(1, N, </a:t>
            </a:r>
          </a:p>
          <a:p>
            <a:r>
              <a:rPr lang="en-US" sz="2400" dirty="0"/>
              <a:t>            From A, To C,      =</a:t>
            </a:r>
          </a:p>
          <a:p>
            <a:r>
              <a:rPr lang="en-US" sz="2400" dirty="0"/>
              <a:t>            Using B)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35670" y="3740506"/>
            <a:ext cx="7315200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endParaRPr lang="en-US" sz="2500" dirty="0">
              <a:solidFill>
                <a:prstClr val="black"/>
              </a:solidFill>
              <a:latin typeface="Nunito Sans" panose="020B0604020202020204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TOH</a:t>
            </a:r>
            <a:r>
              <a:rPr lang="en-US" sz="2500" dirty="0">
                <a:solidFill>
                  <a:prstClr val="black"/>
                </a:solidFill>
                <a:latin typeface="Nunito Sans" panose="020B0604020202020204" charset="0"/>
              </a:rPr>
              <a:t>(1, N-1, From  A , To  B, Using  C)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latin typeface="Nunito Sans" panose="020B0604020202020204" charset="0"/>
              </a:rPr>
              <a:t>Move N From A To C</a:t>
            </a: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TOH</a:t>
            </a:r>
            <a:r>
              <a:rPr lang="en-US" sz="2500" dirty="0">
                <a:solidFill>
                  <a:prstClr val="black"/>
                </a:solidFill>
                <a:latin typeface="Nunito Sans" panose="020B0604020202020204" charset="0"/>
              </a:rPr>
              <a:t>(1, N-1, From  B,  To  C, Using  A)</a:t>
            </a:r>
          </a:p>
          <a:p>
            <a:pPr marL="0" lvl="1">
              <a:lnSpc>
                <a:spcPct val="150000"/>
              </a:lnSpc>
            </a:pPr>
            <a:endParaRPr lang="en-US" sz="2500" dirty="0">
              <a:solidFill>
                <a:prstClr val="black"/>
              </a:solidFill>
              <a:latin typeface="Nunito Sans" panose="020B0604020202020204" charset="0"/>
            </a:endParaRPr>
          </a:p>
          <a:p>
            <a:pPr marL="0" lvl="1">
              <a:lnSpc>
                <a:spcPct val="150000"/>
              </a:lnSpc>
            </a:pPr>
            <a:endParaRPr lang="en-US" sz="2500" dirty="0">
              <a:latin typeface="Nunito Sans" panose="020B060402020202020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60400" y="3937000"/>
            <a:ext cx="447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TOH</a:t>
            </a:r>
            <a:r>
              <a:rPr lang="en-US" sz="2400" dirty="0"/>
              <a:t>(start, end, </a:t>
            </a:r>
          </a:p>
          <a:p>
            <a:r>
              <a:rPr lang="en-US" sz="2400" dirty="0"/>
              <a:t>            From-Tower,       =</a:t>
            </a:r>
          </a:p>
          <a:p>
            <a:r>
              <a:rPr lang="en-US" sz="2400" dirty="0"/>
              <a:t>            To-Tower,      </a:t>
            </a:r>
          </a:p>
          <a:p>
            <a:r>
              <a:rPr lang="en-US" sz="2400" dirty="0"/>
              <a:t>            Using-Tower)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335670" y="3739550"/>
            <a:ext cx="8636000" cy="3506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lnSpc>
                <a:spcPct val="150000"/>
              </a:lnSpc>
            </a:pPr>
            <a:endParaRPr lang="en-US" sz="2500" dirty="0">
              <a:solidFill>
                <a:prstClr val="black"/>
              </a:solidFill>
              <a:latin typeface="Nunito Sans" panose="020B0604020202020204" charset="0"/>
            </a:endParaRP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TOH</a:t>
            </a:r>
            <a:r>
              <a:rPr lang="en-US" sz="2500" dirty="0">
                <a:solidFill>
                  <a:prstClr val="black"/>
                </a:solidFill>
                <a:latin typeface="Nunito Sans" panose="020B0604020202020204" charset="0"/>
              </a:rPr>
              <a:t>(start, end - 1, From-Tow, Using-Tow, To-Tow)</a:t>
            </a:r>
          </a:p>
          <a:p>
            <a:pPr marL="0" lvl="1">
              <a:lnSpc>
                <a:spcPct val="150000"/>
              </a:lnSpc>
            </a:pPr>
            <a:r>
              <a:rPr lang="en-US" sz="2500" dirty="0">
                <a:solidFill>
                  <a:prstClr val="black"/>
                </a:solidFill>
                <a:latin typeface="Nunito Sans" panose="020B0604020202020204" charset="0"/>
              </a:rPr>
              <a:t>Move </a:t>
            </a: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end</a:t>
            </a:r>
            <a:r>
              <a:rPr lang="en-US" sz="2500" dirty="0">
                <a:solidFill>
                  <a:prstClr val="black"/>
                </a:solidFill>
                <a:latin typeface="Nunito Sans" panose="020B0604020202020204" charset="0"/>
              </a:rPr>
              <a:t> From From-Tow To-Tow</a:t>
            </a:r>
          </a:p>
          <a:p>
            <a:pPr marL="0" lvl="1">
              <a:lnSpc>
                <a:spcPct val="150000"/>
              </a:lnSpc>
            </a:pPr>
            <a:r>
              <a:rPr lang="en-US" sz="2500" b="1" dirty="0">
                <a:solidFill>
                  <a:prstClr val="black"/>
                </a:solidFill>
                <a:latin typeface="Nunito Sans" panose="020B0604020202020204" charset="0"/>
              </a:rPr>
              <a:t>TOH</a:t>
            </a:r>
            <a:r>
              <a:rPr lang="en-US" sz="2500" dirty="0">
                <a:solidFill>
                  <a:prstClr val="black"/>
                </a:solidFill>
                <a:latin typeface="Nunito Sans" panose="020B0604020202020204" charset="0"/>
              </a:rPr>
              <a:t>(start, end - 1, Using-Tow,  To-Tow, From-Tow)</a:t>
            </a:r>
          </a:p>
          <a:p>
            <a:pPr marL="0" lvl="1">
              <a:lnSpc>
                <a:spcPct val="150000"/>
              </a:lnSpc>
            </a:pPr>
            <a:endParaRPr lang="en-US" sz="2500" dirty="0">
              <a:solidFill>
                <a:prstClr val="black"/>
              </a:solidFill>
              <a:latin typeface="Nunito Sans" panose="020B0604020202020204" charset="0"/>
            </a:endParaRPr>
          </a:p>
          <a:p>
            <a:pPr marL="0" lvl="1">
              <a:lnSpc>
                <a:spcPct val="150000"/>
              </a:lnSpc>
            </a:pPr>
            <a:endParaRPr lang="en-US" sz="2500" dirty="0">
              <a:solidFill>
                <a:prstClr val="black"/>
              </a:solidFill>
              <a:latin typeface="Nunito Sans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4184" y="3327401"/>
            <a:ext cx="82374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Move start from From-Tow </a:t>
            </a:r>
          </a:p>
          <a:p>
            <a:r>
              <a:rPr lang="en-US" sz="2500" dirty="0">
                <a:latin typeface="Nunito Sans" panose="020B0604020202020204" charset="0"/>
              </a:rPr>
              <a:t>                         to End-Tow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956800" y="3380026"/>
            <a:ext cx="19304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20B0604020202020204" charset="0"/>
              </a:rPr>
              <a:t>start==end</a:t>
            </a:r>
          </a:p>
          <a:p>
            <a:endParaRPr lang="en-US" sz="2500" dirty="0">
              <a:latin typeface="Nunito Sans" panose="020B0604020202020204" charset="0"/>
            </a:endParaRPr>
          </a:p>
        </p:txBody>
      </p:sp>
      <p:grpSp>
        <p:nvGrpSpPr>
          <p:cNvPr id="4" name="Group 40"/>
          <p:cNvGrpSpPr/>
          <p:nvPr/>
        </p:nvGrpSpPr>
        <p:grpSpPr>
          <a:xfrm>
            <a:off x="31261" y="1356659"/>
            <a:ext cx="3396048" cy="1235685"/>
            <a:chOff x="762000" y="2533426"/>
            <a:chExt cx="7924800" cy="2787229"/>
          </a:xfrm>
        </p:grpSpPr>
        <p:grpSp>
          <p:nvGrpSpPr>
            <p:cNvPr id="5" name="Group 41"/>
            <p:cNvGrpSpPr/>
            <p:nvPr/>
          </p:nvGrpSpPr>
          <p:grpSpPr>
            <a:xfrm>
              <a:off x="762000" y="2533426"/>
              <a:ext cx="2133600" cy="2767731"/>
              <a:chOff x="762000" y="2533426"/>
              <a:chExt cx="2133600" cy="2767731"/>
            </a:xfrm>
          </p:grpSpPr>
          <p:grpSp>
            <p:nvGrpSpPr>
              <p:cNvPr id="6" name="Group 55"/>
              <p:cNvGrpSpPr/>
              <p:nvPr/>
            </p:nvGrpSpPr>
            <p:grpSpPr>
              <a:xfrm>
                <a:off x="762000" y="2533426"/>
                <a:ext cx="2133600" cy="1752600"/>
                <a:chOff x="762000" y="1885950"/>
                <a:chExt cx="2133600" cy="1752600"/>
              </a:xfrm>
            </p:grpSpPr>
            <p:cxnSp>
              <p:nvCxnSpPr>
                <p:cNvPr id="58" name="Straight Connector 57"/>
                <p:cNvCxnSpPr/>
                <p:nvPr/>
              </p:nvCxnSpPr>
              <p:spPr>
                <a:xfrm>
                  <a:off x="1828800" y="1885950"/>
                  <a:ext cx="0" cy="1752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762000" y="3638550"/>
                  <a:ext cx="21336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TextBox 56"/>
              <p:cNvSpPr txBox="1"/>
              <p:nvPr/>
            </p:nvSpPr>
            <p:spPr>
              <a:xfrm>
                <a:off x="1676400" y="4259819"/>
                <a:ext cx="990600" cy="1041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</a:t>
                </a:r>
              </a:p>
            </p:txBody>
          </p:sp>
        </p:grpSp>
        <p:grpSp>
          <p:nvGrpSpPr>
            <p:cNvPr id="7" name="Group 42"/>
            <p:cNvGrpSpPr/>
            <p:nvPr/>
          </p:nvGrpSpPr>
          <p:grpSpPr>
            <a:xfrm>
              <a:off x="3733800" y="2533426"/>
              <a:ext cx="2133600" cy="2767731"/>
              <a:chOff x="762000" y="2533426"/>
              <a:chExt cx="2133600" cy="2767731"/>
            </a:xfrm>
          </p:grpSpPr>
          <p:grpSp>
            <p:nvGrpSpPr>
              <p:cNvPr id="8" name="Group 51"/>
              <p:cNvGrpSpPr/>
              <p:nvPr/>
            </p:nvGrpSpPr>
            <p:grpSpPr>
              <a:xfrm>
                <a:off x="762000" y="2533426"/>
                <a:ext cx="2133600" cy="1752600"/>
                <a:chOff x="762000" y="1885950"/>
                <a:chExt cx="2133600" cy="1752600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1828800" y="1885950"/>
                  <a:ext cx="0" cy="1752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762000" y="3638550"/>
                  <a:ext cx="21336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/>
              <p:cNvSpPr txBox="1"/>
              <p:nvPr/>
            </p:nvSpPr>
            <p:spPr>
              <a:xfrm>
                <a:off x="1676400" y="4259819"/>
                <a:ext cx="990600" cy="1041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</a:t>
                </a:r>
              </a:p>
            </p:txBody>
          </p:sp>
        </p:grpSp>
        <p:grpSp>
          <p:nvGrpSpPr>
            <p:cNvPr id="11" name="Group 43"/>
            <p:cNvGrpSpPr/>
            <p:nvPr/>
          </p:nvGrpSpPr>
          <p:grpSpPr>
            <a:xfrm>
              <a:off x="6553200" y="2552924"/>
              <a:ext cx="2133600" cy="2767731"/>
              <a:chOff x="762000" y="2533426"/>
              <a:chExt cx="2133600" cy="2767731"/>
            </a:xfrm>
          </p:grpSpPr>
          <p:grpSp>
            <p:nvGrpSpPr>
              <p:cNvPr id="12" name="Group 47"/>
              <p:cNvGrpSpPr/>
              <p:nvPr/>
            </p:nvGrpSpPr>
            <p:grpSpPr>
              <a:xfrm>
                <a:off x="762000" y="2533426"/>
                <a:ext cx="2133600" cy="1752600"/>
                <a:chOff x="762000" y="1885950"/>
                <a:chExt cx="2133600" cy="1752600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>
                  <a:off x="1828800" y="1885950"/>
                  <a:ext cx="0" cy="175260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62000" y="3638550"/>
                  <a:ext cx="2133600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/>
              <p:cNvSpPr txBox="1"/>
              <p:nvPr/>
            </p:nvSpPr>
            <p:spPr>
              <a:xfrm>
                <a:off x="1676400" y="4259819"/>
                <a:ext cx="990600" cy="1041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</a:p>
            </p:txBody>
          </p:sp>
        </p:grpSp>
        <p:sp>
          <p:nvSpPr>
            <p:cNvPr id="45" name="Rounded Rectangle 44"/>
            <p:cNvSpPr/>
            <p:nvPr/>
          </p:nvSpPr>
          <p:spPr>
            <a:xfrm>
              <a:off x="1447800" y="3820759"/>
              <a:ext cx="762000" cy="228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295400" y="4057202"/>
              <a:ext cx="1066800" cy="228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676400" y="3593279"/>
              <a:ext cx="304800" cy="228600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7732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4" grpId="0" animBg="1"/>
      <p:bldP spid="36" grpId="0" animBg="1"/>
      <p:bldP spid="37" grpId="0"/>
      <p:bldP spid="37" grpId="1"/>
      <p:bldP spid="39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4209</TotalTime>
  <Words>1398</Words>
  <Application>Microsoft Office PowerPoint</Application>
  <PresentationFormat>Widescreen</PresentationFormat>
  <Paragraphs>356</Paragraphs>
  <Slides>22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Towers of Hanoi – Game</vt:lpstr>
      <vt:lpstr>Towers of Hanoi – Game</vt:lpstr>
      <vt:lpstr>Towers of Hanoi – Game</vt:lpstr>
      <vt:lpstr>Towers of Hanoi – Movement Seq</vt:lpstr>
      <vt:lpstr>Towers of Hanoi – Overall game plan</vt:lpstr>
      <vt:lpstr>3Disks - Recurrence - Informally</vt:lpstr>
      <vt:lpstr>Towers of Hanoi – Overall game plan – N Disks</vt:lpstr>
      <vt:lpstr>N Disks - Recurrence </vt:lpstr>
      <vt:lpstr>Parenthesis Generation</vt:lpstr>
      <vt:lpstr>    Parenthesis      Generation - Logic</vt:lpstr>
      <vt:lpstr>    Parenthesis      Generation - Logic</vt:lpstr>
      <vt:lpstr>Permutations</vt:lpstr>
      <vt:lpstr>Permutations</vt:lpstr>
      <vt:lpstr>Permutations</vt:lpstr>
      <vt:lpstr>Combinations</vt:lpstr>
      <vt:lpstr>PowerPoint Presentation</vt:lpstr>
      <vt:lpstr>Recurrence - Formally</vt:lpstr>
      <vt:lpstr>Recurrence - Formally</vt:lpstr>
      <vt:lpstr>Combination with a Particular Number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259</cp:revision>
  <dcterms:created xsi:type="dcterms:W3CDTF">2006-08-16T00:00:00Z</dcterms:created>
  <dcterms:modified xsi:type="dcterms:W3CDTF">2023-07-19T02:23:56Z</dcterms:modified>
</cp:coreProperties>
</file>