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271" r:id="rId2"/>
    <p:sldId id="311" r:id="rId3"/>
    <p:sldId id="358" r:id="rId4"/>
    <p:sldId id="370" r:id="rId5"/>
    <p:sldId id="347" r:id="rId6"/>
    <p:sldId id="348" r:id="rId7"/>
    <p:sldId id="349" r:id="rId8"/>
    <p:sldId id="350" r:id="rId9"/>
    <p:sldId id="352" r:id="rId10"/>
    <p:sldId id="351" r:id="rId11"/>
    <p:sldId id="353" r:id="rId12"/>
    <p:sldId id="354" r:id="rId13"/>
    <p:sldId id="355" r:id="rId14"/>
    <p:sldId id="356" r:id="rId15"/>
    <p:sldId id="357" r:id="rId16"/>
    <p:sldId id="28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Nunito Sans" pitchFamily="2" charset="0"/>
      <p:regular r:id="rId23"/>
      <p:bold r:id="rId24"/>
      <p:italic r:id="rId25"/>
      <p:boldItalic r:id="rId26"/>
    </p:embeddedFont>
    <p:embeddedFont>
      <p:font typeface="Nunito Sans SemiBold" pitchFamily="2"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1A1A1A"/>
    <a:srgbClr val="E5E5E5"/>
    <a:srgbClr val="525252"/>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9599" autoAdjust="0"/>
  </p:normalViewPr>
  <p:slideViewPr>
    <p:cSldViewPr>
      <p:cViewPr varScale="1">
        <p:scale>
          <a:sx n="73" d="100"/>
          <a:sy n="73" d="100"/>
        </p:scale>
        <p:origin x="854" y="67"/>
      </p:cViewPr>
      <p:guideLst>
        <p:guide orient="horz" pos="3840"/>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font" Target="fonts/font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2.fntdata"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6.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5.fntdata" /><Relationship Id="rId28" Type="http://schemas.openxmlformats.org/officeDocument/2006/relationships/font" Target="fonts/font10.fntdata" /><Relationship Id="rId10" Type="http://schemas.openxmlformats.org/officeDocument/2006/relationships/slide" Target="slides/slide9.xml" /><Relationship Id="rId19" Type="http://schemas.openxmlformats.org/officeDocument/2006/relationships/font" Target="fonts/font1.fntdata"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4.fntdata" /><Relationship Id="rId27" Type="http://schemas.openxmlformats.org/officeDocument/2006/relationships/font" Target="fonts/font9.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225491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04294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97282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630772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94878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29573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40910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66515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sz="1000" dirty="0"/>
              <a:t>Stack is an ordereStack is an ordered list of similar data type.</a:t>
            </a:r>
          </a:p>
          <a:p>
            <a:pPr marL="457200" lvl="0" indent="-228600">
              <a:spcBef>
                <a:spcPts val="0"/>
              </a:spcBef>
            </a:pPr>
            <a:r>
              <a:rPr lang="en" sz="1000" dirty="0"/>
              <a:t>Stack is a LIFO structure. (Last in First out).</a:t>
            </a:r>
          </a:p>
          <a:p>
            <a:pPr marL="457200" lvl="0" indent="-228600">
              <a:spcBef>
                <a:spcPts val="0"/>
              </a:spcBef>
            </a:pPr>
            <a:r>
              <a:rPr lang="en" sz="1000" dirty="0"/>
              <a:t>push() function is used to insert new elements into the Stack and pop() is used to delete an element from the stack. Both insertion and deletion are allowed at only one end of Stack called Top.</a:t>
            </a:r>
          </a:p>
          <a:p>
            <a:pPr marL="457200" lvl="0" indent="-228600">
              <a:spcBef>
                <a:spcPts val="0"/>
              </a:spcBef>
            </a:pPr>
            <a:r>
              <a:rPr lang="en" sz="1000" dirty="0"/>
              <a:t>d list of similar data type.</a:t>
            </a:r>
          </a:p>
          <a:p>
            <a:pPr marL="457200" lvl="0" indent="-228600">
              <a:spcBef>
                <a:spcPts val="0"/>
              </a:spcBef>
            </a:pPr>
            <a:r>
              <a:rPr lang="en" sz="1000" dirty="0"/>
              <a:t>Stack is a LIFO structure. (Last in First out).</a:t>
            </a:r>
          </a:p>
          <a:p>
            <a:pPr marL="457200" lvl="0" indent="-228600">
              <a:spcBef>
                <a:spcPts val="0"/>
              </a:spcBef>
            </a:pPr>
            <a:r>
              <a:rPr lang="en" sz="1000" dirty="0"/>
              <a:t>push() function is used to insert new elements into the Stack and pop() is used to delete an element from the stack. Both insertion and deletion are allowed at only one end of Stack called Top.</a:t>
            </a:r>
          </a:p>
          <a:p>
            <a:pPr marL="0" marR="0" lvl="0" indent="0" algn="l" defTabSz="736183" rtl="0" eaLnBrk="1" fontAlgn="auto" latinLnBrk="0" hangingPunct="1">
              <a:lnSpc>
                <a:spcPct val="100000"/>
              </a:lnSpc>
              <a:spcBef>
                <a:spcPts val="0"/>
              </a:spcBef>
              <a:spcAft>
                <a:spcPts val="0"/>
              </a:spcAft>
              <a:buClrTx/>
              <a:buSzTx/>
              <a:buFontTx/>
              <a:buNone/>
              <a:tabLst/>
              <a:defRPr/>
            </a:pPr>
            <a:r>
              <a:rPr lang="en" sz="1000" dirty="0"/>
              <a:t>Stack is said to be in Overflow state when it is completely full and is said to be in Underflow state if it is completely empty.</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27030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66936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322820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73475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Stack</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4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660891"/>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The term postfix goes after the operands</a:t>
            </a:r>
          </a:p>
          <a:p>
            <a:pPr>
              <a:lnSpc>
                <a:spcPct val="150000"/>
              </a:lnSpc>
            </a:pPr>
            <a:r>
              <a:rPr lang="en-US" sz="2500" dirty="0">
                <a:latin typeface="Nunito Sans" panose="00000500000000000000" pitchFamily="2" charset="0"/>
              </a:rPr>
              <a:t>	A B+</a:t>
            </a:r>
          </a:p>
          <a:p>
            <a:pPr>
              <a:lnSpc>
                <a:spcPct val="150000"/>
              </a:lnSpc>
            </a:pPr>
            <a:r>
              <a:rPr lang="en-US" sz="2500" dirty="0">
                <a:latin typeface="Nunito Sans" panose="00000500000000000000" pitchFamily="2" charset="0"/>
              </a:rPr>
              <a:t>Evaluate:  </a:t>
            </a:r>
          </a:p>
          <a:p>
            <a:pPr>
              <a:lnSpc>
                <a:spcPct val="150000"/>
              </a:lnSpc>
            </a:pPr>
            <a:r>
              <a:rPr lang="en-US" sz="2500" dirty="0">
                <a:latin typeface="Nunito Sans" panose="00000500000000000000" pitchFamily="2" charset="0"/>
              </a:rPr>
              <a:t>	= 3 4 5 * +</a:t>
            </a:r>
          </a:p>
          <a:p>
            <a:pPr>
              <a:lnSpc>
                <a:spcPct val="150000"/>
              </a:lnSpc>
            </a:pPr>
            <a:r>
              <a:rPr lang="en-US" sz="2500" dirty="0">
                <a:latin typeface="Nunito Sans" panose="00000500000000000000" pitchFamily="2" charset="0"/>
              </a:rPr>
              <a:t>	= 3 </a:t>
            </a:r>
            <a:r>
              <a:rPr lang="en-US" sz="2500" b="1" dirty="0">
                <a:solidFill>
                  <a:srgbClr val="F05136"/>
                </a:solidFill>
                <a:latin typeface="Nunito Sans" panose="00000500000000000000" pitchFamily="2" charset="0"/>
              </a:rPr>
              <a:t>4 5 * </a:t>
            </a:r>
            <a:r>
              <a:rPr lang="en-US" sz="2500" dirty="0">
                <a:latin typeface="Nunito Sans" panose="00000500000000000000" pitchFamily="2" charset="0"/>
              </a:rPr>
              <a:t>+</a:t>
            </a:r>
          </a:p>
          <a:p>
            <a:pPr>
              <a:lnSpc>
                <a:spcPct val="150000"/>
              </a:lnSpc>
            </a:pPr>
            <a:r>
              <a:rPr lang="en-US" sz="2500" dirty="0">
                <a:latin typeface="Nunito Sans" panose="00000500000000000000" pitchFamily="2" charset="0"/>
              </a:rPr>
              <a:t>	</a:t>
            </a:r>
            <a:r>
              <a:rPr lang="en-US" sz="2500" dirty="0">
                <a:solidFill>
                  <a:srgbClr val="1A1A1A"/>
                </a:solidFill>
                <a:latin typeface="Nunito Sans" panose="00000500000000000000" pitchFamily="2" charset="0"/>
              </a:rPr>
              <a:t>= </a:t>
            </a:r>
            <a:r>
              <a:rPr lang="en-US" sz="2500" b="1" dirty="0">
                <a:solidFill>
                  <a:srgbClr val="F05136"/>
                </a:solidFill>
                <a:latin typeface="Nunito Sans" panose="00000500000000000000" pitchFamily="2" charset="0"/>
              </a:rPr>
              <a:t>3 20 +</a:t>
            </a:r>
          </a:p>
          <a:p>
            <a:pPr>
              <a:lnSpc>
                <a:spcPct val="150000"/>
              </a:lnSpc>
            </a:pPr>
            <a:r>
              <a:rPr lang="en-US" sz="2500" dirty="0">
                <a:solidFill>
                  <a:srgbClr val="1A1A1A"/>
                </a:solidFill>
                <a:latin typeface="Nunito Sans" panose="00000500000000000000" pitchFamily="2" charset="0"/>
              </a:rPr>
              <a:t>	= 23</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Postfix Notation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42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083810"/>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Evaluate:  </a:t>
            </a:r>
          </a:p>
          <a:p>
            <a:pPr>
              <a:lnSpc>
                <a:spcPct val="150000"/>
              </a:lnSpc>
            </a:pPr>
            <a:r>
              <a:rPr lang="en-US" sz="2500" dirty="0">
                <a:latin typeface="Nunito Sans" panose="00000500000000000000" pitchFamily="2" charset="0"/>
              </a:rPr>
              <a:t>	= 3 4 + 5 * </a:t>
            </a:r>
          </a:p>
          <a:p>
            <a:pPr>
              <a:lnSpc>
                <a:spcPct val="150000"/>
              </a:lnSpc>
            </a:pPr>
            <a:r>
              <a:rPr lang="en-US" sz="2500" dirty="0">
                <a:latin typeface="Nunito Sans" panose="00000500000000000000" pitchFamily="2" charset="0"/>
              </a:rPr>
              <a:t>	= </a:t>
            </a:r>
            <a:r>
              <a:rPr lang="en-US" sz="2500" b="1" dirty="0">
                <a:solidFill>
                  <a:srgbClr val="F05136"/>
                </a:solidFill>
                <a:latin typeface="Nunito Sans" panose="00000500000000000000" pitchFamily="2" charset="0"/>
              </a:rPr>
              <a:t>3 4 + </a:t>
            </a:r>
            <a:r>
              <a:rPr lang="en-US" sz="2500" dirty="0">
                <a:latin typeface="Nunito Sans" panose="00000500000000000000" pitchFamily="2" charset="0"/>
              </a:rPr>
              <a:t>5 * </a:t>
            </a:r>
          </a:p>
          <a:p>
            <a:pPr>
              <a:lnSpc>
                <a:spcPct val="150000"/>
              </a:lnSpc>
            </a:pPr>
            <a:r>
              <a:rPr lang="en-US" sz="2500" b="1" dirty="0">
                <a:solidFill>
                  <a:srgbClr val="F05136"/>
                </a:solidFill>
                <a:latin typeface="Nunito Sans" panose="00000500000000000000" pitchFamily="2" charset="0"/>
              </a:rPr>
              <a:t>	</a:t>
            </a:r>
            <a:r>
              <a:rPr lang="en-US" sz="2500" b="1" dirty="0">
                <a:solidFill>
                  <a:srgbClr val="000000"/>
                </a:solidFill>
                <a:latin typeface="Nunito Sans" panose="00000500000000000000" pitchFamily="2" charset="0"/>
              </a:rPr>
              <a:t>= </a:t>
            </a:r>
            <a:r>
              <a:rPr lang="en-US" sz="2500" b="1" dirty="0">
                <a:solidFill>
                  <a:srgbClr val="F05136"/>
                </a:solidFill>
                <a:latin typeface="Nunito Sans" panose="00000500000000000000" pitchFamily="2" charset="0"/>
              </a:rPr>
              <a:t>7 5 *</a:t>
            </a:r>
          </a:p>
          <a:p>
            <a:pPr>
              <a:lnSpc>
                <a:spcPct val="150000"/>
              </a:lnSpc>
            </a:pPr>
            <a:r>
              <a:rPr lang="en-US" sz="2500" b="1" dirty="0">
                <a:solidFill>
                  <a:srgbClr val="000000"/>
                </a:solidFill>
                <a:latin typeface="Nunito Sans" panose="00000500000000000000" pitchFamily="2" charset="0"/>
              </a:rPr>
              <a:t>	= 35</a:t>
            </a:r>
            <a:r>
              <a:rPr lang="en-US" sz="2500" b="1" dirty="0">
                <a:solidFill>
                  <a:srgbClr val="F05136"/>
                </a:solidFill>
                <a:latin typeface="Nunito Sans" panose="00000500000000000000" pitchFamily="2" charset="0"/>
              </a:rPr>
              <a:t>	</a:t>
            </a:r>
            <a:r>
              <a:rPr lang="en-US" sz="2500" b="1" dirty="0">
                <a:solidFill>
                  <a:srgbClr val="000000"/>
                </a:solidFill>
                <a:latin typeface="Nunito Sans" panose="00000500000000000000" pitchFamily="2" charset="0"/>
              </a:rPr>
              <a:t>	</a:t>
            </a:r>
          </a:p>
          <a:p>
            <a:pPr>
              <a:lnSpc>
                <a:spcPct val="150000"/>
              </a:lnSpc>
            </a:pPr>
            <a:r>
              <a:rPr lang="en-US" sz="2500" dirty="0">
                <a:latin typeface="Nunito Sans" panose="00000500000000000000" pitchFamily="2" charset="0"/>
              </a:rPr>
              <a:t>Postfix notation does not require parenthesis</a:t>
            </a:r>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Postfix Notation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45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26224" y="1583453"/>
            <a:ext cx="10983686" cy="2929648"/>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 ( ( A + B) * ( C + D) ) / (F + G) )</a:t>
            </a:r>
          </a:p>
          <a:p>
            <a:pPr>
              <a:lnSpc>
                <a:spcPct val="150000"/>
              </a:lnSpc>
            </a:pPr>
            <a:endParaRPr lang="en-US" sz="2500" dirty="0">
              <a:latin typeface="Nunito Sans" panose="00000500000000000000" pitchFamily="2" charset="0"/>
            </a:endParaRPr>
          </a:p>
          <a:p>
            <a:pPr>
              <a:lnSpc>
                <a:spcPct val="150000"/>
              </a:lnSpc>
            </a:pPr>
            <a:r>
              <a:rPr lang="en-US" sz="2500" b="1" dirty="0">
                <a:solidFill>
                  <a:srgbClr val="FF0000"/>
                </a:solidFill>
                <a:latin typeface="Nunito Sans" panose="00000500000000000000" pitchFamily="2" charset="0"/>
              </a:rPr>
              <a:t>Stack :</a:t>
            </a:r>
            <a:r>
              <a:rPr lang="en-US" sz="2500" dirty="0">
                <a:latin typeface="Nunito Sans" panose="00000500000000000000" pitchFamily="2" charset="0"/>
              </a:rPr>
              <a:t> </a:t>
            </a:r>
          </a:p>
          <a:p>
            <a:pPr>
              <a:lnSpc>
                <a:spcPct val="150000"/>
              </a:lnSpc>
            </a:pPr>
            <a:endParaRPr lang="en-US" sz="2500" dirty="0">
              <a:latin typeface="Nunito Sans" panose="00000500000000000000" pitchFamily="2" charset="0"/>
            </a:endParaRPr>
          </a:p>
          <a:p>
            <a:pPr>
              <a:lnSpc>
                <a:spcPct val="150000"/>
              </a:lnSpc>
            </a:pPr>
            <a:r>
              <a:rPr lang="en-US" sz="2500" b="1" dirty="0">
                <a:solidFill>
                  <a:srgbClr val="FF0000"/>
                </a:solidFill>
                <a:latin typeface="Nunito Sans" panose="00000500000000000000" pitchFamily="2" charset="0"/>
              </a:rPr>
              <a:t>Output :</a:t>
            </a:r>
            <a:r>
              <a:rPr lang="en-US" sz="2500" dirty="0">
                <a:latin typeface="Nunito Sans" panose="00000500000000000000" pitchFamily="2" charset="0"/>
              </a:rPr>
              <a:t> </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Infix to Postfix Notation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5040CB-6BAA-4C98-9FA9-97940E0C2E1C}"/>
              </a:ext>
            </a:extLst>
          </p:cNvPr>
          <p:cNvSpPr txBox="1"/>
          <p:nvPr/>
        </p:nvSpPr>
        <p:spPr>
          <a:xfrm>
            <a:off x="2209800" y="2854230"/>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8" name="TextBox 7">
            <a:extLst>
              <a:ext uri="{FF2B5EF4-FFF2-40B4-BE49-F238E27FC236}">
                <a16:creationId xmlns:a16="http://schemas.microsoft.com/office/drawing/2014/main" id="{0A391DF5-F171-4DCE-B3EE-F96BE9D51A31}"/>
              </a:ext>
            </a:extLst>
          </p:cNvPr>
          <p:cNvSpPr txBox="1"/>
          <p:nvPr/>
        </p:nvSpPr>
        <p:spPr>
          <a:xfrm>
            <a:off x="1752600" y="2849863"/>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9" name="TextBox 8">
            <a:extLst>
              <a:ext uri="{FF2B5EF4-FFF2-40B4-BE49-F238E27FC236}">
                <a16:creationId xmlns:a16="http://schemas.microsoft.com/office/drawing/2014/main" id="{1D9B7A9C-BDFA-4016-AE83-4C6CD0EAD09C}"/>
              </a:ext>
            </a:extLst>
          </p:cNvPr>
          <p:cNvSpPr txBox="1"/>
          <p:nvPr/>
        </p:nvSpPr>
        <p:spPr>
          <a:xfrm>
            <a:off x="1970745" y="2849863"/>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10" name="TextBox 9">
            <a:extLst>
              <a:ext uri="{FF2B5EF4-FFF2-40B4-BE49-F238E27FC236}">
                <a16:creationId xmlns:a16="http://schemas.microsoft.com/office/drawing/2014/main" id="{76AD2388-1808-4FBF-87BF-8CB2DCC73BCE}"/>
              </a:ext>
            </a:extLst>
          </p:cNvPr>
          <p:cNvSpPr txBox="1"/>
          <p:nvPr/>
        </p:nvSpPr>
        <p:spPr>
          <a:xfrm>
            <a:off x="2195760" y="2849863"/>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11" name="TextBox 10">
            <a:extLst>
              <a:ext uri="{FF2B5EF4-FFF2-40B4-BE49-F238E27FC236}">
                <a16:creationId xmlns:a16="http://schemas.microsoft.com/office/drawing/2014/main" id="{5224E2F2-8184-431D-A9EE-645C6F197823}"/>
              </a:ext>
            </a:extLst>
          </p:cNvPr>
          <p:cNvSpPr txBox="1"/>
          <p:nvPr/>
        </p:nvSpPr>
        <p:spPr>
          <a:xfrm>
            <a:off x="2390290" y="2860621"/>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12" name="TextBox 11">
            <a:extLst>
              <a:ext uri="{FF2B5EF4-FFF2-40B4-BE49-F238E27FC236}">
                <a16:creationId xmlns:a16="http://schemas.microsoft.com/office/drawing/2014/main" id="{621A7C9F-EC3D-4F22-BA31-CF07D904B876}"/>
              </a:ext>
            </a:extLst>
          </p:cNvPr>
          <p:cNvSpPr txBox="1"/>
          <p:nvPr/>
        </p:nvSpPr>
        <p:spPr>
          <a:xfrm>
            <a:off x="1981200" y="4006587"/>
            <a:ext cx="457200" cy="477054"/>
          </a:xfrm>
          <a:prstGeom prst="rect">
            <a:avLst/>
          </a:prstGeom>
          <a:noFill/>
        </p:spPr>
        <p:txBody>
          <a:bodyPr wrap="square" rtlCol="0">
            <a:spAutoFit/>
          </a:bodyPr>
          <a:lstStyle/>
          <a:p>
            <a:r>
              <a:rPr lang="en-US" sz="2500" dirty="0">
                <a:latin typeface="Nunito Sans" panose="020B0604020202020204" charset="0"/>
              </a:rPr>
              <a:t>A</a:t>
            </a:r>
            <a:endParaRPr lang="en-IN" sz="2500" dirty="0">
              <a:latin typeface="Nunito Sans" panose="020B0604020202020204" charset="0"/>
            </a:endParaRPr>
          </a:p>
        </p:txBody>
      </p:sp>
      <p:sp>
        <p:nvSpPr>
          <p:cNvPr id="13" name="TextBox 12">
            <a:extLst>
              <a:ext uri="{FF2B5EF4-FFF2-40B4-BE49-F238E27FC236}">
                <a16:creationId xmlns:a16="http://schemas.microsoft.com/office/drawing/2014/main" id="{AC16707C-1FEE-4610-884A-C4AAF367A80A}"/>
              </a:ext>
            </a:extLst>
          </p:cNvPr>
          <p:cNvSpPr txBox="1"/>
          <p:nvPr/>
        </p:nvSpPr>
        <p:spPr>
          <a:xfrm>
            <a:off x="2352639" y="4011330"/>
            <a:ext cx="457200" cy="477054"/>
          </a:xfrm>
          <a:prstGeom prst="rect">
            <a:avLst/>
          </a:prstGeom>
          <a:noFill/>
        </p:spPr>
        <p:txBody>
          <a:bodyPr wrap="square" rtlCol="0">
            <a:spAutoFit/>
          </a:bodyPr>
          <a:lstStyle/>
          <a:p>
            <a:r>
              <a:rPr lang="en-US" sz="2500" dirty="0">
                <a:latin typeface="Nunito Sans" panose="020B0604020202020204" charset="0"/>
              </a:rPr>
              <a:t>B</a:t>
            </a:r>
            <a:endParaRPr lang="en-IN" sz="2500" dirty="0">
              <a:latin typeface="Nunito Sans" panose="020B0604020202020204" charset="0"/>
            </a:endParaRPr>
          </a:p>
        </p:txBody>
      </p:sp>
      <p:sp>
        <p:nvSpPr>
          <p:cNvPr id="14" name="TextBox 13">
            <a:extLst>
              <a:ext uri="{FF2B5EF4-FFF2-40B4-BE49-F238E27FC236}">
                <a16:creationId xmlns:a16="http://schemas.microsoft.com/office/drawing/2014/main" id="{5EFB2B40-2B07-4A3D-885B-B4831FDDB896}"/>
              </a:ext>
            </a:extLst>
          </p:cNvPr>
          <p:cNvSpPr txBox="1"/>
          <p:nvPr/>
        </p:nvSpPr>
        <p:spPr>
          <a:xfrm>
            <a:off x="2690010" y="2857428"/>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15" name="TextBox 14">
            <a:extLst>
              <a:ext uri="{FF2B5EF4-FFF2-40B4-BE49-F238E27FC236}">
                <a16:creationId xmlns:a16="http://schemas.microsoft.com/office/drawing/2014/main" id="{5679D894-A8DE-4452-A725-FD8D9EE3AC92}"/>
              </a:ext>
            </a:extLst>
          </p:cNvPr>
          <p:cNvSpPr txBox="1"/>
          <p:nvPr/>
        </p:nvSpPr>
        <p:spPr>
          <a:xfrm>
            <a:off x="2692102" y="4006587"/>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17" name="TextBox 16">
            <a:extLst>
              <a:ext uri="{FF2B5EF4-FFF2-40B4-BE49-F238E27FC236}">
                <a16:creationId xmlns:a16="http://schemas.microsoft.com/office/drawing/2014/main" id="{729ACC50-1424-4EA2-ADD2-B461D5CFED50}"/>
              </a:ext>
            </a:extLst>
          </p:cNvPr>
          <p:cNvSpPr txBox="1"/>
          <p:nvPr/>
        </p:nvSpPr>
        <p:spPr>
          <a:xfrm>
            <a:off x="2195760" y="2912423"/>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18" name="TextBox 17">
            <a:extLst>
              <a:ext uri="{FF2B5EF4-FFF2-40B4-BE49-F238E27FC236}">
                <a16:creationId xmlns:a16="http://schemas.microsoft.com/office/drawing/2014/main" id="{E8F56217-191E-4D68-9209-C6B17D849B4E}"/>
              </a:ext>
            </a:extLst>
          </p:cNvPr>
          <p:cNvSpPr txBox="1"/>
          <p:nvPr/>
        </p:nvSpPr>
        <p:spPr>
          <a:xfrm>
            <a:off x="2461410" y="2855652"/>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20" name="TextBox 19">
            <a:extLst>
              <a:ext uri="{FF2B5EF4-FFF2-40B4-BE49-F238E27FC236}">
                <a16:creationId xmlns:a16="http://schemas.microsoft.com/office/drawing/2014/main" id="{BA338FB1-5136-4FBD-9C2E-AE91531559DA}"/>
              </a:ext>
            </a:extLst>
          </p:cNvPr>
          <p:cNvSpPr txBox="1"/>
          <p:nvPr/>
        </p:nvSpPr>
        <p:spPr>
          <a:xfrm>
            <a:off x="3002581" y="4022088"/>
            <a:ext cx="457200" cy="477054"/>
          </a:xfrm>
          <a:prstGeom prst="rect">
            <a:avLst/>
          </a:prstGeom>
          <a:noFill/>
        </p:spPr>
        <p:txBody>
          <a:bodyPr wrap="square" rtlCol="0">
            <a:spAutoFit/>
          </a:bodyPr>
          <a:lstStyle/>
          <a:p>
            <a:r>
              <a:rPr lang="en-US" sz="2500" dirty="0">
                <a:latin typeface="Nunito Sans" panose="020B0604020202020204" charset="0"/>
              </a:rPr>
              <a:t>C</a:t>
            </a:r>
            <a:endParaRPr lang="en-IN" sz="2500" dirty="0">
              <a:latin typeface="Nunito Sans" panose="020B0604020202020204" charset="0"/>
            </a:endParaRPr>
          </a:p>
        </p:txBody>
      </p:sp>
      <p:sp>
        <p:nvSpPr>
          <p:cNvPr id="23" name="TextBox 22">
            <a:extLst>
              <a:ext uri="{FF2B5EF4-FFF2-40B4-BE49-F238E27FC236}">
                <a16:creationId xmlns:a16="http://schemas.microsoft.com/office/drawing/2014/main" id="{CD281828-CCF0-4229-B066-89C0076FF240}"/>
              </a:ext>
            </a:extLst>
          </p:cNvPr>
          <p:cNvSpPr txBox="1"/>
          <p:nvPr/>
        </p:nvSpPr>
        <p:spPr>
          <a:xfrm>
            <a:off x="2658643" y="2863001"/>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24" name="TextBox 23">
            <a:extLst>
              <a:ext uri="{FF2B5EF4-FFF2-40B4-BE49-F238E27FC236}">
                <a16:creationId xmlns:a16="http://schemas.microsoft.com/office/drawing/2014/main" id="{61D89B4B-2416-4A6A-B275-BB5A703453F2}"/>
              </a:ext>
            </a:extLst>
          </p:cNvPr>
          <p:cNvSpPr txBox="1"/>
          <p:nvPr/>
        </p:nvSpPr>
        <p:spPr>
          <a:xfrm>
            <a:off x="3393205" y="4017345"/>
            <a:ext cx="457200" cy="477054"/>
          </a:xfrm>
          <a:prstGeom prst="rect">
            <a:avLst/>
          </a:prstGeom>
          <a:noFill/>
        </p:spPr>
        <p:txBody>
          <a:bodyPr wrap="square" rtlCol="0">
            <a:spAutoFit/>
          </a:bodyPr>
          <a:lstStyle/>
          <a:p>
            <a:r>
              <a:rPr lang="en-US" sz="2500" dirty="0">
                <a:latin typeface="Nunito Sans" panose="020B0604020202020204" charset="0"/>
              </a:rPr>
              <a:t>D</a:t>
            </a:r>
            <a:endParaRPr lang="en-IN" sz="2500" dirty="0">
              <a:latin typeface="Nunito Sans" panose="020B0604020202020204" charset="0"/>
            </a:endParaRPr>
          </a:p>
        </p:txBody>
      </p:sp>
      <p:sp>
        <p:nvSpPr>
          <p:cNvPr id="25" name="TextBox 24">
            <a:extLst>
              <a:ext uri="{FF2B5EF4-FFF2-40B4-BE49-F238E27FC236}">
                <a16:creationId xmlns:a16="http://schemas.microsoft.com/office/drawing/2014/main" id="{7DBD949D-6FE3-46FC-85A8-A68ABF07BF22}"/>
              </a:ext>
            </a:extLst>
          </p:cNvPr>
          <p:cNvSpPr txBox="1"/>
          <p:nvPr/>
        </p:nvSpPr>
        <p:spPr>
          <a:xfrm>
            <a:off x="2955660" y="2863001"/>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26" name="TextBox 25">
            <a:extLst>
              <a:ext uri="{FF2B5EF4-FFF2-40B4-BE49-F238E27FC236}">
                <a16:creationId xmlns:a16="http://schemas.microsoft.com/office/drawing/2014/main" id="{88FD9C8A-DD2C-434B-B6C0-F3954D4A47E1}"/>
              </a:ext>
            </a:extLst>
          </p:cNvPr>
          <p:cNvSpPr txBox="1"/>
          <p:nvPr/>
        </p:nvSpPr>
        <p:spPr>
          <a:xfrm>
            <a:off x="3721255" y="4006587"/>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27" name="TextBox 26">
            <a:extLst>
              <a:ext uri="{FF2B5EF4-FFF2-40B4-BE49-F238E27FC236}">
                <a16:creationId xmlns:a16="http://schemas.microsoft.com/office/drawing/2014/main" id="{99B78841-121C-4674-BB02-CA6F3B2EA375}"/>
              </a:ext>
            </a:extLst>
          </p:cNvPr>
          <p:cNvSpPr txBox="1"/>
          <p:nvPr/>
        </p:nvSpPr>
        <p:spPr>
          <a:xfrm>
            <a:off x="2505036" y="2855844"/>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28" name="TextBox 27">
            <a:extLst>
              <a:ext uri="{FF2B5EF4-FFF2-40B4-BE49-F238E27FC236}">
                <a16:creationId xmlns:a16="http://schemas.microsoft.com/office/drawing/2014/main" id="{9569DBB8-217B-4083-9CD4-59186470719E}"/>
              </a:ext>
            </a:extLst>
          </p:cNvPr>
          <p:cNvSpPr txBox="1"/>
          <p:nvPr/>
        </p:nvSpPr>
        <p:spPr>
          <a:xfrm>
            <a:off x="4114800" y="4094946"/>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29" name="TextBox 28">
            <a:extLst>
              <a:ext uri="{FF2B5EF4-FFF2-40B4-BE49-F238E27FC236}">
                <a16:creationId xmlns:a16="http://schemas.microsoft.com/office/drawing/2014/main" id="{5C4E82A5-DA22-4E2B-9FC0-7EF0D8B3FC71}"/>
              </a:ext>
            </a:extLst>
          </p:cNvPr>
          <p:cNvSpPr txBox="1"/>
          <p:nvPr/>
        </p:nvSpPr>
        <p:spPr>
          <a:xfrm>
            <a:off x="1981200" y="2875746"/>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30" name="TextBox 29">
            <a:extLst>
              <a:ext uri="{FF2B5EF4-FFF2-40B4-BE49-F238E27FC236}">
                <a16:creationId xmlns:a16="http://schemas.microsoft.com/office/drawing/2014/main" id="{78061C57-9690-46CB-AB09-9D9BBB9E09A1}"/>
              </a:ext>
            </a:extLst>
          </p:cNvPr>
          <p:cNvSpPr txBox="1"/>
          <p:nvPr/>
        </p:nvSpPr>
        <p:spPr>
          <a:xfrm>
            <a:off x="4407654" y="4017345"/>
            <a:ext cx="457200" cy="477054"/>
          </a:xfrm>
          <a:prstGeom prst="rect">
            <a:avLst/>
          </a:prstGeom>
          <a:noFill/>
        </p:spPr>
        <p:txBody>
          <a:bodyPr wrap="square" rtlCol="0">
            <a:spAutoFit/>
          </a:bodyPr>
          <a:lstStyle/>
          <a:p>
            <a:r>
              <a:rPr lang="en-US" sz="2500" dirty="0">
                <a:latin typeface="Nunito Sans" panose="020B0604020202020204" charset="0"/>
              </a:rPr>
              <a:t>F</a:t>
            </a:r>
            <a:endParaRPr lang="en-IN" sz="2500" dirty="0">
              <a:latin typeface="Nunito Sans" panose="020B0604020202020204" charset="0"/>
            </a:endParaRPr>
          </a:p>
        </p:txBody>
      </p:sp>
      <p:sp>
        <p:nvSpPr>
          <p:cNvPr id="31" name="TextBox 30">
            <a:extLst>
              <a:ext uri="{FF2B5EF4-FFF2-40B4-BE49-F238E27FC236}">
                <a16:creationId xmlns:a16="http://schemas.microsoft.com/office/drawing/2014/main" id="{1AA4B9E1-D7E6-42DE-8E86-537A22D59C08}"/>
              </a:ext>
            </a:extLst>
          </p:cNvPr>
          <p:cNvSpPr txBox="1"/>
          <p:nvPr/>
        </p:nvSpPr>
        <p:spPr>
          <a:xfrm>
            <a:off x="4750408" y="4017345"/>
            <a:ext cx="457200" cy="477054"/>
          </a:xfrm>
          <a:prstGeom prst="rect">
            <a:avLst/>
          </a:prstGeom>
          <a:noFill/>
        </p:spPr>
        <p:txBody>
          <a:bodyPr wrap="square" rtlCol="0">
            <a:spAutoFit/>
          </a:bodyPr>
          <a:lstStyle/>
          <a:p>
            <a:r>
              <a:rPr lang="en-US" sz="2500" dirty="0">
                <a:latin typeface="Nunito Sans" panose="020B0604020202020204" charset="0"/>
              </a:rPr>
              <a:t>G</a:t>
            </a:r>
            <a:endParaRPr lang="en-IN" sz="2500" dirty="0">
              <a:latin typeface="Nunito Sans" panose="020B0604020202020204" charset="0"/>
            </a:endParaRPr>
          </a:p>
        </p:txBody>
      </p:sp>
      <p:sp>
        <p:nvSpPr>
          <p:cNvPr id="32" name="TextBox 31">
            <a:extLst>
              <a:ext uri="{FF2B5EF4-FFF2-40B4-BE49-F238E27FC236}">
                <a16:creationId xmlns:a16="http://schemas.microsoft.com/office/drawing/2014/main" id="{46D65214-BC8A-4B23-99ED-FE9AB0967106}"/>
              </a:ext>
            </a:extLst>
          </p:cNvPr>
          <p:cNvSpPr txBox="1"/>
          <p:nvPr/>
        </p:nvSpPr>
        <p:spPr>
          <a:xfrm>
            <a:off x="5057596" y="4017345"/>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
        <p:nvSpPr>
          <p:cNvPr id="33" name="TextBox 32">
            <a:extLst>
              <a:ext uri="{FF2B5EF4-FFF2-40B4-BE49-F238E27FC236}">
                <a16:creationId xmlns:a16="http://schemas.microsoft.com/office/drawing/2014/main" id="{453658D5-DF93-4106-BB81-504B2958811F}"/>
              </a:ext>
            </a:extLst>
          </p:cNvPr>
          <p:cNvSpPr txBox="1"/>
          <p:nvPr/>
        </p:nvSpPr>
        <p:spPr>
          <a:xfrm>
            <a:off x="5384520" y="4038345"/>
            <a:ext cx="457200" cy="477054"/>
          </a:xfrm>
          <a:prstGeom prst="rect">
            <a:avLst/>
          </a:prstGeom>
          <a:noFill/>
        </p:spPr>
        <p:txBody>
          <a:bodyPr wrap="square" rtlCol="0">
            <a:spAutoFit/>
          </a:bodyPr>
          <a:lstStyle/>
          <a:p>
            <a:r>
              <a:rPr lang="en-US" sz="2500" dirty="0">
                <a:latin typeface="Nunito Sans" panose="020B0604020202020204" charset="0"/>
              </a:rPr>
              <a:t>/</a:t>
            </a:r>
            <a:endParaRPr lang="en-IN" sz="2500" dirty="0">
              <a:latin typeface="Nunito Sans" panose="020B0604020202020204" charset="0"/>
            </a:endParaRPr>
          </a:p>
        </p:txBody>
      </p:sp>
    </p:spTree>
    <p:extLst>
      <p:ext uri="{BB962C8B-B14F-4D97-AF65-F5344CB8AC3E}">
        <p14:creationId xmlns:p14="http://schemas.microsoft.com/office/powerpoint/2010/main" val="5608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2" nodeType="clickEffect">
                                  <p:stCondLst>
                                    <p:cond delay="0"/>
                                  </p:stCondLst>
                                  <p:childTnLst>
                                    <p:animEffect transition="out" filter="blinds(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23"/>
                                        </p:tgtEl>
                                      </p:cBhvr>
                                    </p:animEffect>
                                    <p:set>
                                      <p:cBhvr>
                                        <p:cTn id="75" dur="1" fill="hold">
                                          <p:stCondLst>
                                            <p:cond delay="499"/>
                                          </p:stCondLst>
                                        </p:cTn>
                                        <p:tgtEl>
                                          <p:spTgt spid="23"/>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25"/>
                                        </p:tgtEl>
                                      </p:cBhvr>
                                    </p:animEffect>
                                    <p:set>
                                      <p:cBhvr>
                                        <p:cTn id="78" dur="1" fill="hold">
                                          <p:stCondLst>
                                            <p:cond delay="499"/>
                                          </p:stCondLst>
                                        </p:cTn>
                                        <p:tgtEl>
                                          <p:spTgt spid="25"/>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grpId="1" nodeType="clickEffect">
                                  <p:stCondLst>
                                    <p:cond delay="0"/>
                                  </p:stCondLst>
                                  <p:childTnLst>
                                    <p:animEffect transition="out" filter="blinds(horizontal)">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3" presetClass="exit" presetSubtype="10" fill="hold" grpId="1" nodeType="withEffect">
                                  <p:stCondLst>
                                    <p:cond delay="0"/>
                                  </p:stCondLst>
                                  <p:childTnLst>
                                    <p:animEffect transition="out" filter="blinds(horizontal)">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1" nodeType="clickEffect">
                                  <p:stCondLst>
                                    <p:cond delay="0"/>
                                  </p:stCondLst>
                                  <p:childTnLst>
                                    <p:set>
                                      <p:cBhvr>
                                        <p:cTn id="105" dur="1" fill="hold">
                                          <p:stCondLst>
                                            <p:cond delay="0"/>
                                          </p:stCondLst>
                                        </p:cTn>
                                        <p:tgtEl>
                                          <p:spTgt spid="1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2" nodeType="clickEffect">
                                  <p:stCondLst>
                                    <p:cond delay="0"/>
                                  </p:stCondLst>
                                  <p:childTnLst>
                                    <p:set>
                                      <p:cBhvr>
                                        <p:cTn id="113" dur="1" fill="hold">
                                          <p:stCondLst>
                                            <p:cond delay="0"/>
                                          </p:stCondLst>
                                        </p:cTn>
                                        <p:tgtEl>
                                          <p:spTgt spid="1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2" nodeType="clickEffect">
                                  <p:stCondLst>
                                    <p:cond delay="0"/>
                                  </p:stCondLst>
                                  <p:childTnLst>
                                    <p:set>
                                      <p:cBhvr>
                                        <p:cTn id="121" dur="1" fill="hold">
                                          <p:stCondLst>
                                            <p:cond delay="0"/>
                                          </p:stCondLst>
                                        </p:cTn>
                                        <p:tgtEl>
                                          <p:spTgt spid="1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3" nodeType="clickEffect">
                                  <p:stCondLst>
                                    <p:cond delay="0"/>
                                  </p:stCondLst>
                                  <p:childTnLst>
                                    <p:animEffect transition="out" filter="blinds(horizontal)">
                                      <p:cBhvr>
                                        <p:cTn id="125" dur="500"/>
                                        <p:tgtEl>
                                          <p:spTgt spid="10"/>
                                        </p:tgtEl>
                                      </p:cBhvr>
                                    </p:animEffect>
                                    <p:set>
                                      <p:cBhvr>
                                        <p:cTn id="126" dur="1" fill="hold">
                                          <p:stCondLst>
                                            <p:cond delay="499"/>
                                          </p:stCondLst>
                                        </p:cTn>
                                        <p:tgtEl>
                                          <p:spTgt spid="10"/>
                                        </p:tgtEl>
                                        <p:attrNameLst>
                                          <p:attrName>style.visibility</p:attrName>
                                        </p:attrNameLst>
                                      </p:cBhvr>
                                      <p:to>
                                        <p:strVal val="hidden"/>
                                      </p:to>
                                    </p:set>
                                  </p:childTnLst>
                                </p:cTn>
                              </p:par>
                              <p:par>
                                <p:cTn id="127" presetID="3" presetClass="exit" presetSubtype="10" fill="hold" grpId="3" nodeType="withEffect">
                                  <p:stCondLst>
                                    <p:cond delay="0"/>
                                  </p:stCondLst>
                                  <p:childTnLst>
                                    <p:animEffect transition="out" filter="blinds(horizontal)">
                                      <p:cBhvr>
                                        <p:cTn id="128" dur="500"/>
                                        <p:tgtEl>
                                          <p:spTgt spid="11"/>
                                        </p:tgtEl>
                                      </p:cBhvr>
                                    </p:animEffect>
                                    <p:set>
                                      <p:cBhvr>
                                        <p:cTn id="129" dur="1" fill="hold">
                                          <p:stCondLst>
                                            <p:cond delay="499"/>
                                          </p:stCondLst>
                                        </p:cTn>
                                        <p:tgtEl>
                                          <p:spTgt spid="11"/>
                                        </p:tgtEl>
                                        <p:attrNameLst>
                                          <p:attrName>style.visibility</p:attrName>
                                        </p:attrNameLst>
                                      </p:cBhvr>
                                      <p:to>
                                        <p:strVal val="hidden"/>
                                      </p:to>
                                    </p:set>
                                  </p:childTnLst>
                                </p:cTn>
                              </p:par>
                              <p:par>
                                <p:cTn id="130" presetID="3" presetClass="exit" presetSubtype="10" fill="hold" grpId="3" nodeType="withEffect">
                                  <p:stCondLst>
                                    <p:cond delay="0"/>
                                  </p:stCondLst>
                                  <p:childTnLst>
                                    <p:animEffect transition="out" filter="blinds(horizontal)">
                                      <p:cBhvr>
                                        <p:cTn id="131" dur="500"/>
                                        <p:tgtEl>
                                          <p:spTgt spid="14"/>
                                        </p:tgtEl>
                                      </p:cBhvr>
                                    </p:animEffect>
                                    <p:set>
                                      <p:cBhvr>
                                        <p:cTn id="132" dur="1" fill="hold">
                                          <p:stCondLst>
                                            <p:cond delay="499"/>
                                          </p:stCondLst>
                                        </p:cTn>
                                        <p:tgtEl>
                                          <p:spTgt spid="14"/>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3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3" presetClass="exit" presetSubtype="10" fill="hold" grpId="1" nodeType="clickEffect">
                                  <p:stCondLst>
                                    <p:cond delay="0"/>
                                  </p:stCondLst>
                                  <p:childTnLst>
                                    <p:animEffect transition="out" filter="blinds(horizontal)">
                                      <p:cBhvr>
                                        <p:cTn id="142" dur="500"/>
                                        <p:tgtEl>
                                          <p:spTgt spid="8"/>
                                        </p:tgtEl>
                                      </p:cBhvr>
                                    </p:animEffect>
                                    <p:set>
                                      <p:cBhvr>
                                        <p:cTn id="143" dur="1" fill="hold">
                                          <p:stCondLst>
                                            <p:cond delay="499"/>
                                          </p:stCondLst>
                                        </p:cTn>
                                        <p:tgtEl>
                                          <p:spTgt spid="8"/>
                                        </p:tgtEl>
                                        <p:attrNameLst>
                                          <p:attrName>style.visibility</p:attrName>
                                        </p:attrNameLst>
                                      </p:cBhvr>
                                      <p:to>
                                        <p:strVal val="hidden"/>
                                      </p:to>
                                    </p:set>
                                  </p:childTnLst>
                                </p:cTn>
                              </p:par>
                              <p:par>
                                <p:cTn id="144" presetID="3" presetClass="exit" presetSubtype="10" fill="hold" grpId="1" nodeType="withEffect">
                                  <p:stCondLst>
                                    <p:cond delay="0"/>
                                  </p:stCondLst>
                                  <p:childTnLst>
                                    <p:animEffect transition="out" filter="blinds(horizontal)">
                                      <p:cBhvr>
                                        <p:cTn id="145" dur="500"/>
                                        <p:tgtEl>
                                          <p:spTgt spid="29"/>
                                        </p:tgtEl>
                                      </p:cBhvr>
                                    </p:animEffect>
                                    <p:set>
                                      <p:cBhvr>
                                        <p:cTn id="146" dur="1" fill="hold">
                                          <p:stCondLst>
                                            <p:cond delay="499"/>
                                          </p:stCondLst>
                                        </p:cTn>
                                        <p:tgtEl>
                                          <p:spTgt spid="29"/>
                                        </p:tgtEl>
                                        <p:attrNameLst>
                                          <p:attrName>style.visibility</p:attrName>
                                        </p:attrNameLst>
                                      </p:cBhvr>
                                      <p:to>
                                        <p:strVal val="hidden"/>
                                      </p:to>
                                    </p:set>
                                  </p:childTnLst>
                                </p:cTn>
                              </p:par>
                              <p:par>
                                <p:cTn id="147" presetID="3" presetClass="exit" presetSubtype="10" fill="hold" grpId="1" nodeType="withEffect">
                                  <p:stCondLst>
                                    <p:cond delay="0"/>
                                  </p:stCondLst>
                                  <p:childTnLst>
                                    <p:animEffect transition="out" filter="blinds(horizontal)">
                                      <p:cBhvr>
                                        <p:cTn id="148" dur="500"/>
                                        <p:tgtEl>
                                          <p:spTgt spid="3"/>
                                        </p:tgtEl>
                                      </p:cBhvr>
                                    </p:animEffect>
                                    <p:set>
                                      <p:cBhvr>
                                        <p:cTn id="149" dur="1" fill="hold">
                                          <p:stCondLst>
                                            <p:cond delay="499"/>
                                          </p:stCondLst>
                                        </p:cTn>
                                        <p:tgtEl>
                                          <p:spTgt spid="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9" grpId="0"/>
      <p:bldP spid="9" grpId="1"/>
      <p:bldP spid="10" grpId="0"/>
      <p:bldP spid="10" grpId="1"/>
      <p:bldP spid="10" grpId="2"/>
      <p:bldP spid="10" grpId="3"/>
      <p:bldP spid="11" grpId="0"/>
      <p:bldP spid="11" grpId="1"/>
      <p:bldP spid="11" grpId="2"/>
      <p:bldP spid="11" grpId="3"/>
      <p:bldP spid="12" grpId="0"/>
      <p:bldP spid="13" grpId="0"/>
      <p:bldP spid="14" grpId="0"/>
      <p:bldP spid="14" grpId="1"/>
      <p:bldP spid="14" grpId="2"/>
      <p:bldP spid="14" grpId="3"/>
      <p:bldP spid="15" grpId="0"/>
      <p:bldP spid="17" grpId="0"/>
      <p:bldP spid="17" grpId="1"/>
      <p:bldP spid="18" grpId="0"/>
      <p:bldP spid="18" grpId="1"/>
      <p:bldP spid="20" grpId="0"/>
      <p:bldP spid="23" grpId="0"/>
      <p:bldP spid="23" grpId="1"/>
      <p:bldP spid="24" grpId="0"/>
      <p:bldP spid="25" grpId="0"/>
      <p:bldP spid="25" grpId="1"/>
      <p:bldP spid="26" grpId="0"/>
      <p:bldP spid="27" grpId="0"/>
      <p:bldP spid="27" grpId="1"/>
      <p:bldP spid="28" grpId="0"/>
      <p:bldP spid="29" grpId="0"/>
      <p:bldP spid="29" grpId="1"/>
      <p:bldP spid="30"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083810"/>
          </a:xfrm>
          <a:prstGeom prst="rect">
            <a:avLst/>
          </a:prstGeom>
          <a:noFill/>
        </p:spPr>
        <p:txBody>
          <a:bodyPr wrap="square" rtlCol="0">
            <a:spAutoFit/>
          </a:bodyPr>
          <a:lstStyle/>
          <a:p>
            <a:pPr>
              <a:lnSpc>
                <a:spcPct val="150000"/>
              </a:lnSpc>
            </a:pPr>
            <a:r>
              <a:rPr lang="en-US" sz="2500" b="1" dirty="0">
                <a:latin typeface="Nunito Sans" panose="00000500000000000000" pitchFamily="2" charset="0"/>
              </a:rPr>
              <a:t>Precedence of operators:</a:t>
            </a:r>
          </a:p>
          <a:p>
            <a:pPr>
              <a:lnSpc>
                <a:spcPct val="150000"/>
              </a:lnSpc>
            </a:pPr>
            <a:endParaRPr lang="en-US" sz="2500" dirty="0">
              <a:latin typeface="Nunito Sans" panose="00000500000000000000" pitchFamily="2" charset="0"/>
            </a:endParaRPr>
          </a:p>
          <a:p>
            <a:pPr>
              <a:lnSpc>
                <a:spcPct val="150000"/>
              </a:lnSpc>
            </a:pPr>
            <a:r>
              <a:rPr lang="en-US" sz="2500" dirty="0">
                <a:latin typeface="Nunito Sans" panose="00000500000000000000" pitchFamily="2" charset="0"/>
              </a:rPr>
              <a:t>	‘$’ or ‘^’		Highest Precedence</a:t>
            </a:r>
          </a:p>
          <a:p>
            <a:pPr>
              <a:lnSpc>
                <a:spcPct val="150000"/>
              </a:lnSpc>
            </a:pPr>
            <a:r>
              <a:rPr lang="en-US" sz="2500" dirty="0">
                <a:latin typeface="Nunito Sans" panose="00000500000000000000" pitchFamily="2" charset="0"/>
              </a:rPr>
              <a:t>	‘*’ or ‘/’		High Precedence</a:t>
            </a:r>
          </a:p>
          <a:p>
            <a:pPr>
              <a:lnSpc>
                <a:spcPct val="150000"/>
              </a:lnSpc>
            </a:pPr>
            <a:r>
              <a:rPr lang="en-US" sz="2500" dirty="0">
                <a:latin typeface="Nunito Sans" panose="00000500000000000000" pitchFamily="2" charset="0"/>
              </a:rPr>
              <a:t>	‘+’ or ‘-’		Low Precedence</a:t>
            </a:r>
          </a:p>
          <a:p>
            <a:pPr>
              <a:lnSpc>
                <a:spcPct val="150000"/>
              </a:lnSpc>
            </a:pPr>
            <a:r>
              <a:rPr lang="en-US" sz="2500" dirty="0">
                <a:latin typeface="Nunito Sans" panose="00000500000000000000" pitchFamily="2" charset="0"/>
              </a:rPr>
              <a:t>	‘=‘			Lower Precedence</a:t>
            </a:r>
          </a:p>
          <a:p>
            <a:pPr>
              <a:lnSpc>
                <a:spcPct val="150000"/>
              </a:lnSpc>
            </a:pPr>
            <a:r>
              <a:rPr lang="en-US" sz="2500" dirty="0">
                <a:latin typeface="Nunito Sans" panose="00000500000000000000" pitchFamily="2" charset="0"/>
              </a:rPr>
              <a:t>	‘(‘ or ‘)’		Lowest Precedence</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Evaluation of Postfix</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80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677131" y="1553993"/>
            <a:ext cx="10983686" cy="621324"/>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 1 2 * 3 4 + 5 – + </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Evaluation of Postfix</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6D5F5A-B781-4BFC-AC29-C2F0ABAD2A87}"/>
              </a:ext>
            </a:extLst>
          </p:cNvPr>
          <p:cNvSpPr/>
          <p:nvPr/>
        </p:nvSpPr>
        <p:spPr>
          <a:xfrm>
            <a:off x="4243742" y="3429000"/>
            <a:ext cx="1193800" cy="2995806"/>
          </a:xfrm>
          <a:prstGeom prst="rect">
            <a:avLst/>
          </a:prstGeom>
          <a:ln w="57150">
            <a:solidFill>
              <a:srgbClr val="C0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2BE78224-CED0-4FEE-8C77-B177848ED035}"/>
              </a:ext>
            </a:extLst>
          </p:cNvPr>
          <p:cNvSpPr/>
          <p:nvPr/>
        </p:nvSpPr>
        <p:spPr>
          <a:xfrm rot="10800000">
            <a:off x="3957992" y="3212032"/>
            <a:ext cx="1765300" cy="7848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ECF73E0-4D9C-4F79-A4AB-8B015C4943CE}"/>
              </a:ext>
            </a:extLst>
          </p:cNvPr>
          <p:cNvSpPr/>
          <p:nvPr/>
        </p:nvSpPr>
        <p:spPr>
          <a:xfrm>
            <a:off x="959697" y="2474849"/>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1</a:t>
            </a:r>
            <a:endParaRPr lang="en-US" b="1" dirty="0"/>
          </a:p>
        </p:txBody>
      </p:sp>
      <p:sp>
        <p:nvSpPr>
          <p:cNvPr id="22" name="Rectangle 21">
            <a:extLst>
              <a:ext uri="{FF2B5EF4-FFF2-40B4-BE49-F238E27FC236}">
                <a16:creationId xmlns:a16="http://schemas.microsoft.com/office/drawing/2014/main" id="{EE6BE0FE-BABF-47A2-BB1F-9457B438A40A}"/>
              </a:ext>
            </a:extLst>
          </p:cNvPr>
          <p:cNvSpPr/>
          <p:nvPr/>
        </p:nvSpPr>
        <p:spPr>
          <a:xfrm>
            <a:off x="7391400" y="3205482"/>
            <a:ext cx="2797748" cy="1107992"/>
          </a:xfrm>
          <a:prstGeom prst="rect">
            <a:avLst/>
          </a:prstGeom>
        </p:spPr>
        <p:txBody>
          <a:bodyPr wrap="none" lIns="121917" tIns="60958" rIns="121917" bIns="60958">
            <a:spAutoFit/>
          </a:bodyPr>
          <a:lstStyle/>
          <a:p>
            <a:r>
              <a:rPr lang="en-US" sz="3200" b="1" dirty="0"/>
              <a:t>Operand, </a:t>
            </a:r>
          </a:p>
          <a:p>
            <a:r>
              <a:rPr lang="en-US" sz="3200" b="1" dirty="0"/>
              <a:t>Push into stack</a:t>
            </a:r>
            <a:endParaRPr lang="en-US" sz="3200" dirty="0"/>
          </a:p>
        </p:txBody>
      </p:sp>
      <p:sp>
        <p:nvSpPr>
          <p:cNvPr id="23" name="Rectangle 22">
            <a:extLst>
              <a:ext uri="{FF2B5EF4-FFF2-40B4-BE49-F238E27FC236}">
                <a16:creationId xmlns:a16="http://schemas.microsoft.com/office/drawing/2014/main" id="{C0191A61-059B-4E0B-A2CF-7A5F595AE6C0}"/>
              </a:ext>
            </a:extLst>
          </p:cNvPr>
          <p:cNvSpPr/>
          <p:nvPr/>
        </p:nvSpPr>
        <p:spPr>
          <a:xfrm>
            <a:off x="952289" y="2468217"/>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2</a:t>
            </a:r>
            <a:endParaRPr lang="en-US" b="1" dirty="0"/>
          </a:p>
        </p:txBody>
      </p:sp>
      <p:sp>
        <p:nvSpPr>
          <p:cNvPr id="24" name="Rectangle 23">
            <a:extLst>
              <a:ext uri="{FF2B5EF4-FFF2-40B4-BE49-F238E27FC236}">
                <a16:creationId xmlns:a16="http://schemas.microsoft.com/office/drawing/2014/main" id="{81886856-0BFA-434A-AB36-731D7E2DED9E}"/>
              </a:ext>
            </a:extLst>
          </p:cNvPr>
          <p:cNvSpPr/>
          <p:nvPr/>
        </p:nvSpPr>
        <p:spPr>
          <a:xfrm>
            <a:off x="959697" y="3128192"/>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a:t>
            </a:r>
            <a:endParaRPr lang="en-US" b="1" dirty="0"/>
          </a:p>
        </p:txBody>
      </p:sp>
      <p:sp>
        <p:nvSpPr>
          <p:cNvPr id="25" name="Rectangle 24">
            <a:extLst>
              <a:ext uri="{FF2B5EF4-FFF2-40B4-BE49-F238E27FC236}">
                <a16:creationId xmlns:a16="http://schemas.microsoft.com/office/drawing/2014/main" id="{6F3F5207-4F05-4D0B-9C53-F5C698C34E5B}"/>
              </a:ext>
            </a:extLst>
          </p:cNvPr>
          <p:cNvSpPr/>
          <p:nvPr/>
        </p:nvSpPr>
        <p:spPr>
          <a:xfrm>
            <a:off x="7391400" y="3216240"/>
            <a:ext cx="4657344" cy="1107992"/>
          </a:xfrm>
          <a:prstGeom prst="rect">
            <a:avLst/>
          </a:prstGeom>
        </p:spPr>
        <p:txBody>
          <a:bodyPr wrap="square" lIns="121917" tIns="60958" rIns="121917" bIns="60958">
            <a:spAutoFit/>
          </a:bodyPr>
          <a:lstStyle/>
          <a:p>
            <a:r>
              <a:rPr lang="en-US" sz="3200" b="1" dirty="0"/>
              <a:t>Operator,</a:t>
            </a:r>
          </a:p>
          <a:p>
            <a:r>
              <a:rPr lang="en-US" sz="3200" b="1" dirty="0"/>
              <a:t>Pop top two operands</a:t>
            </a:r>
          </a:p>
        </p:txBody>
      </p:sp>
      <p:sp>
        <p:nvSpPr>
          <p:cNvPr id="26" name="Rectangle 25">
            <a:extLst>
              <a:ext uri="{FF2B5EF4-FFF2-40B4-BE49-F238E27FC236}">
                <a16:creationId xmlns:a16="http://schemas.microsoft.com/office/drawing/2014/main" id="{319F466E-EFE9-49DE-8A06-0C436746B632}"/>
              </a:ext>
            </a:extLst>
          </p:cNvPr>
          <p:cNvSpPr/>
          <p:nvPr/>
        </p:nvSpPr>
        <p:spPr>
          <a:xfrm>
            <a:off x="7379683" y="3204544"/>
            <a:ext cx="4657344" cy="615549"/>
          </a:xfrm>
          <a:prstGeom prst="rect">
            <a:avLst/>
          </a:prstGeom>
        </p:spPr>
        <p:txBody>
          <a:bodyPr wrap="square" lIns="121917" tIns="60958" rIns="121917" bIns="60958">
            <a:spAutoFit/>
          </a:bodyPr>
          <a:lstStyle/>
          <a:p>
            <a:r>
              <a:rPr lang="en-US" sz="3200" b="1" dirty="0"/>
              <a:t>Evaluate</a:t>
            </a:r>
          </a:p>
        </p:txBody>
      </p:sp>
      <p:sp>
        <p:nvSpPr>
          <p:cNvPr id="27" name="Rectangle 26">
            <a:extLst>
              <a:ext uri="{FF2B5EF4-FFF2-40B4-BE49-F238E27FC236}">
                <a16:creationId xmlns:a16="http://schemas.microsoft.com/office/drawing/2014/main" id="{67BEB51C-6829-452A-8562-B492BB16F87D}"/>
              </a:ext>
            </a:extLst>
          </p:cNvPr>
          <p:cNvSpPr/>
          <p:nvPr/>
        </p:nvSpPr>
        <p:spPr>
          <a:xfrm>
            <a:off x="8389259" y="2573276"/>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2</a:t>
            </a:r>
            <a:endParaRPr lang="en-US" b="1" dirty="0"/>
          </a:p>
        </p:txBody>
      </p:sp>
      <p:sp>
        <p:nvSpPr>
          <p:cNvPr id="12" name="TextBox 11">
            <a:extLst>
              <a:ext uri="{FF2B5EF4-FFF2-40B4-BE49-F238E27FC236}">
                <a16:creationId xmlns:a16="http://schemas.microsoft.com/office/drawing/2014/main" id="{4FD1DB35-F0FF-46B5-99E0-3AA95918CF56}"/>
              </a:ext>
            </a:extLst>
          </p:cNvPr>
          <p:cNvSpPr txBox="1"/>
          <p:nvPr/>
        </p:nvSpPr>
        <p:spPr>
          <a:xfrm>
            <a:off x="7391400" y="2531743"/>
            <a:ext cx="533399" cy="646331"/>
          </a:xfrm>
          <a:prstGeom prst="rect">
            <a:avLst/>
          </a:prstGeom>
          <a:noFill/>
        </p:spPr>
        <p:txBody>
          <a:bodyPr wrap="square" rtlCol="0">
            <a:spAutoFit/>
          </a:bodyPr>
          <a:lstStyle/>
          <a:p>
            <a:r>
              <a:rPr lang="en-IN" sz="3600" dirty="0"/>
              <a:t>=</a:t>
            </a:r>
          </a:p>
        </p:txBody>
      </p:sp>
      <p:sp>
        <p:nvSpPr>
          <p:cNvPr id="29" name="Rectangle 28">
            <a:extLst>
              <a:ext uri="{FF2B5EF4-FFF2-40B4-BE49-F238E27FC236}">
                <a16:creationId xmlns:a16="http://schemas.microsoft.com/office/drawing/2014/main" id="{F310CE91-3597-4970-B1AD-2E43D14EDB4A}"/>
              </a:ext>
            </a:extLst>
          </p:cNvPr>
          <p:cNvSpPr/>
          <p:nvPr/>
        </p:nvSpPr>
        <p:spPr>
          <a:xfrm>
            <a:off x="973805" y="2478156"/>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3</a:t>
            </a:r>
            <a:endParaRPr lang="en-US" b="1" dirty="0"/>
          </a:p>
        </p:txBody>
      </p:sp>
      <p:sp>
        <p:nvSpPr>
          <p:cNvPr id="30" name="Rectangle 29">
            <a:extLst>
              <a:ext uri="{FF2B5EF4-FFF2-40B4-BE49-F238E27FC236}">
                <a16:creationId xmlns:a16="http://schemas.microsoft.com/office/drawing/2014/main" id="{BC3E8A16-0F97-4FAD-87A9-21CE007225D5}"/>
              </a:ext>
            </a:extLst>
          </p:cNvPr>
          <p:cNvSpPr/>
          <p:nvPr/>
        </p:nvSpPr>
        <p:spPr>
          <a:xfrm>
            <a:off x="982299" y="2458278"/>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4</a:t>
            </a:r>
            <a:endParaRPr lang="en-US" b="1" dirty="0"/>
          </a:p>
        </p:txBody>
      </p:sp>
      <p:sp>
        <p:nvSpPr>
          <p:cNvPr id="31" name="Rectangle 30">
            <a:extLst>
              <a:ext uri="{FF2B5EF4-FFF2-40B4-BE49-F238E27FC236}">
                <a16:creationId xmlns:a16="http://schemas.microsoft.com/office/drawing/2014/main" id="{508A4B5E-E53B-401B-B524-C293D231018A}"/>
              </a:ext>
            </a:extLst>
          </p:cNvPr>
          <p:cNvSpPr/>
          <p:nvPr/>
        </p:nvSpPr>
        <p:spPr>
          <a:xfrm>
            <a:off x="7379683" y="3219183"/>
            <a:ext cx="4657344" cy="615549"/>
          </a:xfrm>
          <a:prstGeom prst="rect">
            <a:avLst/>
          </a:prstGeom>
        </p:spPr>
        <p:txBody>
          <a:bodyPr wrap="square" lIns="121917" tIns="60958" rIns="121917" bIns="60958">
            <a:spAutoFit/>
          </a:bodyPr>
          <a:lstStyle/>
          <a:p>
            <a:r>
              <a:rPr lang="en-US" sz="3200" b="1" dirty="0"/>
              <a:t>Push into stack</a:t>
            </a:r>
          </a:p>
        </p:txBody>
      </p:sp>
      <p:sp>
        <p:nvSpPr>
          <p:cNvPr id="32" name="Rectangle 31">
            <a:extLst>
              <a:ext uri="{FF2B5EF4-FFF2-40B4-BE49-F238E27FC236}">
                <a16:creationId xmlns:a16="http://schemas.microsoft.com/office/drawing/2014/main" id="{E6CD9465-53C0-4206-AE52-69511F641D08}"/>
              </a:ext>
            </a:extLst>
          </p:cNvPr>
          <p:cNvSpPr/>
          <p:nvPr/>
        </p:nvSpPr>
        <p:spPr>
          <a:xfrm>
            <a:off x="961176" y="3124200"/>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a:t>
            </a:r>
            <a:endParaRPr lang="en-US" b="1" dirty="0"/>
          </a:p>
        </p:txBody>
      </p:sp>
      <p:sp>
        <p:nvSpPr>
          <p:cNvPr id="33" name="Rectangle 32">
            <a:extLst>
              <a:ext uri="{FF2B5EF4-FFF2-40B4-BE49-F238E27FC236}">
                <a16:creationId xmlns:a16="http://schemas.microsoft.com/office/drawing/2014/main" id="{5D285718-4F7B-4D4D-ADEF-BE47664075D6}"/>
              </a:ext>
            </a:extLst>
          </p:cNvPr>
          <p:cNvSpPr/>
          <p:nvPr/>
        </p:nvSpPr>
        <p:spPr>
          <a:xfrm>
            <a:off x="8390042" y="2566510"/>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7</a:t>
            </a:r>
            <a:endParaRPr lang="en-US" b="1" dirty="0"/>
          </a:p>
        </p:txBody>
      </p:sp>
      <p:sp>
        <p:nvSpPr>
          <p:cNvPr id="35" name="Rectangle 34">
            <a:extLst>
              <a:ext uri="{FF2B5EF4-FFF2-40B4-BE49-F238E27FC236}">
                <a16:creationId xmlns:a16="http://schemas.microsoft.com/office/drawing/2014/main" id="{9C2F83B2-11C2-4ECF-A12E-AD932E955D11}"/>
              </a:ext>
            </a:extLst>
          </p:cNvPr>
          <p:cNvSpPr/>
          <p:nvPr/>
        </p:nvSpPr>
        <p:spPr>
          <a:xfrm>
            <a:off x="955639" y="2468217"/>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5</a:t>
            </a:r>
            <a:endParaRPr lang="en-US" dirty="0"/>
          </a:p>
        </p:txBody>
      </p:sp>
      <p:sp>
        <p:nvSpPr>
          <p:cNvPr id="36" name="Rectangle 35">
            <a:extLst>
              <a:ext uri="{FF2B5EF4-FFF2-40B4-BE49-F238E27FC236}">
                <a16:creationId xmlns:a16="http://schemas.microsoft.com/office/drawing/2014/main" id="{59D9861E-00EC-4019-862A-EC53783E3A2B}"/>
              </a:ext>
            </a:extLst>
          </p:cNvPr>
          <p:cNvSpPr/>
          <p:nvPr/>
        </p:nvSpPr>
        <p:spPr>
          <a:xfrm>
            <a:off x="966286" y="3132184"/>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a:t>
            </a:r>
            <a:endParaRPr lang="en-US" dirty="0"/>
          </a:p>
        </p:txBody>
      </p:sp>
      <p:sp>
        <p:nvSpPr>
          <p:cNvPr id="37" name="Rectangle 36">
            <a:extLst>
              <a:ext uri="{FF2B5EF4-FFF2-40B4-BE49-F238E27FC236}">
                <a16:creationId xmlns:a16="http://schemas.microsoft.com/office/drawing/2014/main" id="{2DA024B9-11ED-4298-8E64-719E4CD43C98}"/>
              </a:ext>
            </a:extLst>
          </p:cNvPr>
          <p:cNvSpPr/>
          <p:nvPr/>
        </p:nvSpPr>
        <p:spPr>
          <a:xfrm>
            <a:off x="8389259" y="2577268"/>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2</a:t>
            </a:r>
            <a:endParaRPr lang="en-US" dirty="0"/>
          </a:p>
        </p:txBody>
      </p:sp>
    </p:spTree>
    <p:extLst>
      <p:ext uri="{BB962C8B-B14F-4D97-AF65-F5344CB8AC3E}">
        <p14:creationId xmlns:p14="http://schemas.microsoft.com/office/powerpoint/2010/main" val="407624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49" presetClass="path" presetSubtype="0" accel="50000" decel="50000" fill="hold" grpId="1" nodeType="withEffect">
                                  <p:stCondLst>
                                    <p:cond delay="0"/>
                                  </p:stCondLst>
                                  <p:childTnLst>
                                    <p:animMotion origin="layout" path="M -0.00273 0.0081 L 0.27683 0.47014 " pathEditMode="relative" rAng="0" ptsTypes="AA">
                                      <p:cBhvr>
                                        <p:cTn id="26" dur="2000" fill="hold"/>
                                        <p:tgtEl>
                                          <p:spTgt spid="20"/>
                                        </p:tgtEl>
                                        <p:attrNameLst>
                                          <p:attrName>ppt_x</p:attrName>
                                          <p:attrName>ppt_y</p:attrName>
                                        </p:attrNameLst>
                                      </p:cBhvr>
                                      <p:rCtr x="13971" y="23102"/>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3" nodeType="clickEffect">
                                  <p:stCondLst>
                                    <p:cond delay="0"/>
                                  </p:stCondLst>
                                  <p:childTnLst>
                                    <p:set>
                                      <p:cBhvr>
                                        <p:cTn id="39" dur="1" fill="hold">
                                          <p:stCondLst>
                                            <p:cond delay="0"/>
                                          </p:stCondLst>
                                        </p:cTn>
                                        <p:tgtEl>
                                          <p:spTgt spid="22"/>
                                        </p:tgtEl>
                                        <p:attrNameLst>
                                          <p:attrName>style.visibility</p:attrName>
                                        </p:attrNameLst>
                                      </p:cBhvr>
                                      <p:to>
                                        <p:strVal val="hidden"/>
                                      </p:to>
                                    </p:set>
                                  </p:childTnLst>
                                </p:cTn>
                              </p:par>
                              <p:par>
                                <p:cTn id="40" presetID="49" presetClass="path" presetSubtype="0" accel="50000" decel="50000" fill="hold" grpId="1" nodeType="withEffect">
                                  <p:stCondLst>
                                    <p:cond delay="0"/>
                                  </p:stCondLst>
                                  <p:childTnLst>
                                    <p:animMotion origin="layout" path="M 0.00729 0.01459 L 0.27735 0.37616 " pathEditMode="relative" rAng="0" ptsTypes="AA">
                                      <p:cBhvr>
                                        <p:cTn id="41" dur="2000" fill="hold"/>
                                        <p:tgtEl>
                                          <p:spTgt spid="23"/>
                                        </p:tgtEl>
                                        <p:attrNameLst>
                                          <p:attrName>ppt_x</p:attrName>
                                          <p:attrName>ppt_y</p:attrName>
                                        </p:attrNameLst>
                                      </p:cBhvr>
                                      <p:rCtr x="13503" y="1807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57" presetClass="path" presetSubtype="0" accel="50000" decel="50000" fill="hold" grpId="2" nodeType="clickEffect">
                                  <p:stCondLst>
                                    <p:cond delay="0"/>
                                  </p:stCondLst>
                                  <p:childTnLst>
                                    <p:animMotion origin="layout" path="M 0.27695 0.3801 L 0.27695 0.19537 C 0.27695 0.11297 0.31393 0.01181 0.3444 0.01181 L 0.41224 0.01181 " pathEditMode="relative" rAng="0" ptsTypes="AAAA">
                                      <p:cBhvr>
                                        <p:cTn id="59" dur="2000" fill="hold"/>
                                        <p:tgtEl>
                                          <p:spTgt spid="23"/>
                                        </p:tgtEl>
                                        <p:attrNameLst>
                                          <p:attrName>ppt_x</p:attrName>
                                          <p:attrName>ppt_y</p:attrName>
                                        </p:attrNameLst>
                                      </p:cBhvr>
                                      <p:rCtr x="6758" y="-18426"/>
                                    </p:animMotion>
                                  </p:childTnLst>
                                </p:cTn>
                              </p:par>
                              <p:par>
                                <p:cTn id="60" presetID="57" presetClass="path" presetSubtype="0" accel="50000" decel="50000" fill="hold" grpId="2" nodeType="withEffect">
                                  <p:stCondLst>
                                    <p:cond delay="0"/>
                                  </p:stCondLst>
                                  <p:childTnLst>
                                    <p:animMotion origin="layout" path="M 0.27683 0.47014 L 0.27683 0.23773 C 0.27683 0.1338 0.23946 0.00648 0.20925 0.00648 L 0.14206 0.00648 " pathEditMode="relative" rAng="0" ptsTypes="AAAA">
                                      <p:cBhvr>
                                        <p:cTn id="61" dur="2000" fill="hold"/>
                                        <p:tgtEl>
                                          <p:spTgt spid="20"/>
                                        </p:tgtEl>
                                        <p:attrNameLst>
                                          <p:attrName>ppt_x</p:attrName>
                                          <p:attrName>ppt_y</p:attrName>
                                        </p:attrNameLst>
                                      </p:cBhvr>
                                      <p:rCtr x="-6745" y="-23194"/>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56" presetClass="path" presetSubtype="0" accel="50000" decel="50000" fill="hold" grpId="1" nodeType="clickEffect">
                                  <p:stCondLst>
                                    <p:cond delay="0"/>
                                  </p:stCondLst>
                                  <p:childTnLst>
                                    <p:animMotion origin="layout" path="M -0.01458 0.00324 L 0.27748 -0.08449 " pathEditMode="relative" rAng="0" ptsTypes="AA">
                                      <p:cBhvr>
                                        <p:cTn id="70" dur="2000" fill="hold"/>
                                        <p:tgtEl>
                                          <p:spTgt spid="24"/>
                                        </p:tgtEl>
                                        <p:attrNameLst>
                                          <p:attrName>ppt_x</p:attrName>
                                          <p:attrName>ppt_y</p:attrName>
                                        </p:attrNameLst>
                                      </p:cBhvr>
                                      <p:rCtr x="14596" y="-4398"/>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3" nodeType="click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3" nodeType="withEffect">
                                  <p:stCondLst>
                                    <p:cond delay="0"/>
                                  </p:stCondLst>
                                  <p:childTnLst>
                                    <p:set>
                                      <p:cBhvr>
                                        <p:cTn id="82" dur="1" fill="hold">
                                          <p:stCondLst>
                                            <p:cond delay="0"/>
                                          </p:stCondLst>
                                        </p:cTn>
                                        <p:tgtEl>
                                          <p:spTgt spid="23"/>
                                        </p:tgtEl>
                                        <p:attrNameLst>
                                          <p:attrName>style.visibility</p:attrName>
                                        </p:attrNameLst>
                                      </p:cBhvr>
                                      <p:to>
                                        <p:strVal val="hidden"/>
                                      </p:to>
                                    </p:set>
                                  </p:childTnLst>
                                </p:cTn>
                              </p:par>
                              <p:par>
                                <p:cTn id="83" presetID="1" presetClass="exit" presetSubtype="0" fill="hold" grpId="2" nodeType="withEffect">
                                  <p:stCondLst>
                                    <p:cond delay="0"/>
                                  </p:stCondLst>
                                  <p:childTnLst>
                                    <p:set>
                                      <p:cBhvr>
                                        <p:cTn id="84" dur="1" fill="hold">
                                          <p:stCondLst>
                                            <p:cond delay="0"/>
                                          </p:stCondLst>
                                        </p:cTn>
                                        <p:tgtEl>
                                          <p:spTgt spid="2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2"/>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par>
                                <p:cTn id="94" presetID="35" presetClass="path" presetSubtype="0" accel="50000" decel="50000" fill="hold" grpId="1" nodeType="withEffect">
                                  <p:stCondLst>
                                    <p:cond delay="0"/>
                                  </p:stCondLst>
                                  <p:childTnLst>
                                    <p:animMotion origin="layout" path="M 2.29167E-6 0.00324 L -0.33255 0.45579 " pathEditMode="relative" rAng="0" ptsTypes="AA">
                                      <p:cBhvr>
                                        <p:cTn id="95" dur="2000" fill="hold"/>
                                        <p:tgtEl>
                                          <p:spTgt spid="27"/>
                                        </p:tgtEl>
                                        <p:attrNameLst>
                                          <p:attrName>ppt_x</p:attrName>
                                          <p:attrName>ppt_y</p:attrName>
                                        </p:attrNameLst>
                                      </p:cBhvr>
                                      <p:rCtr x="-16641" y="22731"/>
                                    </p:animMotion>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3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10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4" nodeType="clickEffect">
                                  <p:stCondLst>
                                    <p:cond delay="0"/>
                                  </p:stCondLst>
                                  <p:childTnLst>
                                    <p:set>
                                      <p:cBhvr>
                                        <p:cTn id="108" dur="1" fill="hold">
                                          <p:stCondLst>
                                            <p:cond delay="0"/>
                                          </p:stCondLst>
                                        </p:cTn>
                                        <p:tgtEl>
                                          <p:spTgt spid="2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49" presetClass="path" presetSubtype="0" accel="50000" decel="50000" fill="hold" grpId="1" nodeType="clickEffect">
                                  <p:stCondLst>
                                    <p:cond delay="0"/>
                                  </p:stCondLst>
                                  <p:childTnLst>
                                    <p:animMotion origin="layout" path="M -4.375E-6 -0.00486 L 0.27579 0.37616 " pathEditMode="relative" rAng="0" ptsTypes="AA">
                                      <p:cBhvr>
                                        <p:cTn id="112" dur="2000" fill="hold"/>
                                        <p:tgtEl>
                                          <p:spTgt spid="29"/>
                                        </p:tgtEl>
                                        <p:attrNameLst>
                                          <p:attrName>ppt_x</p:attrName>
                                          <p:attrName>ppt_y</p:attrName>
                                        </p:attrNameLst>
                                      </p:cBhvr>
                                      <p:rCtr x="13789" y="19051"/>
                                    </p:animMotion>
                                  </p:childTnLst>
                                </p:cTn>
                              </p:par>
                              <p:par>
                                <p:cTn id="113" presetID="1" presetClass="exit" presetSubtype="0" fill="hold" grpId="6" nodeType="with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1000"/>
                                        <p:tgtEl>
                                          <p:spTgt spid="30"/>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5" nodeType="clickEffect">
                                  <p:stCondLst>
                                    <p:cond delay="0"/>
                                  </p:stCondLst>
                                  <p:childTnLst>
                                    <p:set>
                                      <p:cBhvr>
                                        <p:cTn id="123" dur="1" fill="hold">
                                          <p:stCondLst>
                                            <p:cond delay="0"/>
                                          </p:stCondLst>
                                        </p:cTn>
                                        <p:tgtEl>
                                          <p:spTgt spid="2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49" presetClass="path" presetSubtype="0" accel="50000" decel="50000" fill="hold" grpId="1" nodeType="clickEffect">
                                  <p:stCondLst>
                                    <p:cond delay="0"/>
                                  </p:stCondLst>
                                  <p:childTnLst>
                                    <p:animMotion origin="layout" path="M 4.375E-6 -4.07407E-6 L 0.27539 0.28449 " pathEditMode="relative" rAng="0" ptsTypes="AA">
                                      <p:cBhvr>
                                        <p:cTn id="127" dur="2000" fill="hold"/>
                                        <p:tgtEl>
                                          <p:spTgt spid="30"/>
                                        </p:tgtEl>
                                        <p:attrNameLst>
                                          <p:attrName>ppt_x</p:attrName>
                                          <p:attrName>ppt_y</p:attrName>
                                        </p:attrNameLst>
                                      </p:cBhvr>
                                      <p:rCtr x="13763" y="14213"/>
                                    </p:animMotion>
                                  </p:childTnLst>
                                </p:cTn>
                              </p:par>
                              <p:par>
                                <p:cTn id="128" presetID="1" presetClass="exit" presetSubtype="0" fill="hold" grpId="7" nodeType="withEffect">
                                  <p:stCondLst>
                                    <p:cond delay="0"/>
                                  </p:stCondLst>
                                  <p:childTnLst>
                                    <p:set>
                                      <p:cBhvr>
                                        <p:cTn id="129" dur="1" fill="hold">
                                          <p:stCondLst>
                                            <p:cond delay="0"/>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1000"/>
                                        <p:tgtEl>
                                          <p:spTgt spid="32"/>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2" nodeType="clickEffect">
                                  <p:stCondLst>
                                    <p:cond delay="0"/>
                                  </p:stCondLst>
                                  <p:childTnLst>
                                    <p:set>
                                      <p:cBhvr>
                                        <p:cTn id="138" dur="1" fill="hold">
                                          <p:stCondLst>
                                            <p:cond delay="0"/>
                                          </p:stCondLst>
                                        </p:cTn>
                                        <p:tgtEl>
                                          <p:spTgt spid="2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57" presetClass="path" presetSubtype="0" accel="50000" decel="50000" fill="hold" grpId="2" nodeType="clickEffect">
                                  <p:stCondLst>
                                    <p:cond delay="0"/>
                                  </p:stCondLst>
                                  <p:childTnLst>
                                    <p:animMotion origin="layout" path="M 0.27721 0.28449 L 0.27721 0.14769 C 0.27721 0.08658 0.3125 0.01204 0.3414 0.01204 L 0.40599 0.01204 " pathEditMode="relative" rAng="0" ptsTypes="AAAA">
                                      <p:cBhvr>
                                        <p:cTn id="142" dur="2000" fill="hold"/>
                                        <p:tgtEl>
                                          <p:spTgt spid="30"/>
                                        </p:tgtEl>
                                        <p:attrNameLst>
                                          <p:attrName>ppt_x</p:attrName>
                                          <p:attrName>ppt_y</p:attrName>
                                        </p:attrNameLst>
                                      </p:cBhvr>
                                      <p:rCtr x="6432" y="-13634"/>
                                    </p:animMotion>
                                  </p:childTnLst>
                                </p:cTn>
                              </p:par>
                              <p:par>
                                <p:cTn id="143" presetID="57" presetClass="path" presetSubtype="0" accel="50000" decel="50000" fill="hold" grpId="2" nodeType="withEffect">
                                  <p:stCondLst>
                                    <p:cond delay="0"/>
                                  </p:stCondLst>
                                  <p:childTnLst>
                                    <p:animMotion origin="layout" path="M 0.27618 0.37708 L 0.27618 0.19074 C 0.27618 0.10741 0.2405 0.00532 0.21198 0.00532 L 0.14779 0.00532 " pathEditMode="relative" rAng="0" ptsTypes="AAAA">
                                      <p:cBhvr>
                                        <p:cTn id="144" dur="2000" fill="hold"/>
                                        <p:tgtEl>
                                          <p:spTgt spid="29"/>
                                        </p:tgtEl>
                                        <p:attrNameLst>
                                          <p:attrName>ppt_x</p:attrName>
                                          <p:attrName>ppt_y</p:attrName>
                                        </p:attrNameLst>
                                      </p:cBhvr>
                                      <p:rCtr x="-6419" y="-18588"/>
                                    </p:animMotion>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3" nodeType="clickEffect">
                                  <p:stCondLst>
                                    <p:cond delay="0"/>
                                  </p:stCondLst>
                                  <p:childTnLst>
                                    <p:set>
                                      <p:cBhvr>
                                        <p:cTn id="148" dur="1" fill="hold">
                                          <p:stCondLst>
                                            <p:cond delay="0"/>
                                          </p:stCondLst>
                                        </p:cTn>
                                        <p:tgtEl>
                                          <p:spTgt spid="2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2" nodeType="clickEffect">
                                  <p:stCondLst>
                                    <p:cond delay="0"/>
                                  </p:stCondLst>
                                  <p:childTnLst>
                                    <p:set>
                                      <p:cBhvr>
                                        <p:cTn id="152" dur="1" fill="hold">
                                          <p:stCondLst>
                                            <p:cond delay="0"/>
                                          </p:stCondLst>
                                        </p:cTn>
                                        <p:tgtEl>
                                          <p:spTgt spid="26"/>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56" presetClass="path" presetSubtype="0" accel="50000" decel="50000" fill="hold" grpId="1" nodeType="clickEffect">
                                  <p:stCondLst>
                                    <p:cond delay="0"/>
                                  </p:stCondLst>
                                  <p:childTnLst>
                                    <p:animMotion origin="layout" path="M -2.70833E-6 -2.96296E-6 L 0.27578 -0.08472 " pathEditMode="relative" rAng="0" ptsTypes="AA">
                                      <p:cBhvr>
                                        <p:cTn id="156" dur="2000" fill="hold"/>
                                        <p:tgtEl>
                                          <p:spTgt spid="32"/>
                                        </p:tgtEl>
                                        <p:attrNameLst>
                                          <p:attrName>ppt_x</p:attrName>
                                          <p:attrName>ppt_y</p:attrName>
                                        </p:attrNameLst>
                                      </p:cBhvr>
                                      <p:rCtr x="13789" y="-4236"/>
                                    </p:animMotion>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2" nodeType="clickEffect">
                                  <p:stCondLst>
                                    <p:cond delay="0"/>
                                  </p:stCondLst>
                                  <p:childTnLst>
                                    <p:set>
                                      <p:cBhvr>
                                        <p:cTn id="160" dur="1" fill="hold">
                                          <p:stCondLst>
                                            <p:cond delay="0"/>
                                          </p:stCondLst>
                                        </p:cTn>
                                        <p:tgtEl>
                                          <p:spTgt spid="1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3" nodeType="clickEffect">
                                  <p:stCondLst>
                                    <p:cond delay="0"/>
                                  </p:stCondLst>
                                  <p:childTnLst>
                                    <p:set>
                                      <p:cBhvr>
                                        <p:cTn id="166" dur="1" fill="hold">
                                          <p:stCondLst>
                                            <p:cond delay="0"/>
                                          </p:stCondLst>
                                        </p:cTn>
                                        <p:tgtEl>
                                          <p:spTgt spid="26"/>
                                        </p:tgtEl>
                                        <p:attrNameLst>
                                          <p:attrName>style.visibility</p:attrName>
                                        </p:attrNameLst>
                                      </p:cBhvr>
                                      <p:to>
                                        <p:strVal val="hidden"/>
                                      </p:to>
                                    </p:set>
                                  </p:childTnLst>
                                </p:cTn>
                              </p:par>
                              <p:par>
                                <p:cTn id="167" presetID="1" presetClass="exit" presetSubtype="0" fill="hold" grpId="3" nodeType="withEffect">
                                  <p:stCondLst>
                                    <p:cond delay="0"/>
                                  </p:stCondLst>
                                  <p:childTnLst>
                                    <p:set>
                                      <p:cBhvr>
                                        <p:cTn id="168" dur="1" fill="hold">
                                          <p:stCondLst>
                                            <p:cond delay="0"/>
                                          </p:stCondLst>
                                        </p:cTn>
                                        <p:tgtEl>
                                          <p:spTgt spid="29"/>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2"/>
                                        </p:tgtEl>
                                        <p:attrNameLst>
                                          <p:attrName>style.visibility</p:attrName>
                                        </p:attrNameLst>
                                      </p:cBhvr>
                                      <p:to>
                                        <p:strVal val="hidden"/>
                                      </p:to>
                                    </p:set>
                                  </p:childTnLst>
                                </p:cTn>
                              </p:par>
                              <p:par>
                                <p:cTn id="171" presetID="1" presetClass="exit" presetSubtype="0" fill="hold" grpId="3" nodeType="withEffect">
                                  <p:stCondLst>
                                    <p:cond delay="0"/>
                                  </p:stCondLst>
                                  <p:childTnLst>
                                    <p:set>
                                      <p:cBhvr>
                                        <p:cTn id="172" dur="1" fill="hold">
                                          <p:stCondLst>
                                            <p:cond delay="0"/>
                                          </p:stCondLst>
                                        </p:cTn>
                                        <p:tgtEl>
                                          <p:spTgt spid="30"/>
                                        </p:tgtEl>
                                        <p:attrNameLst>
                                          <p:attrName>style.visibility</p:attrName>
                                        </p:attrNameLst>
                                      </p:cBhvr>
                                      <p:to>
                                        <p:strVal val="hidden"/>
                                      </p:to>
                                    </p:set>
                                  </p:childTnLst>
                                </p:cTn>
                              </p:par>
                              <p:par>
                                <p:cTn id="173" presetID="1" presetClass="exit" presetSubtype="0" fill="hold" grpId="3"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2" nodeType="clickEffect">
                                  <p:stCondLst>
                                    <p:cond delay="0"/>
                                  </p:stCondLst>
                                  <p:childTnLst>
                                    <p:set>
                                      <p:cBhvr>
                                        <p:cTn id="178" dur="1" fill="hold">
                                          <p:stCondLst>
                                            <p:cond delay="0"/>
                                          </p:stCondLst>
                                        </p:cTn>
                                        <p:tgtEl>
                                          <p:spTgt spid="3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63" presetClass="path" presetSubtype="0" accel="50000" decel="50000" fill="hold" grpId="1" nodeType="clickEffect">
                                  <p:stCondLst>
                                    <p:cond delay="0"/>
                                  </p:stCondLst>
                                  <p:childTnLst>
                                    <p:animMotion origin="layout" path="M 0.00091 -0.00487 L -0.33216 0.36388 " pathEditMode="relative" rAng="0" ptsTypes="AA">
                                      <p:cBhvr>
                                        <p:cTn id="182" dur="2000" fill="hold"/>
                                        <p:tgtEl>
                                          <p:spTgt spid="33"/>
                                        </p:tgtEl>
                                        <p:attrNameLst>
                                          <p:attrName>ppt_x</p:attrName>
                                          <p:attrName>ppt_y</p:attrName>
                                        </p:attrNameLst>
                                      </p:cBhvr>
                                      <p:rCtr x="-16654" y="18426"/>
                                    </p:animMotion>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3" nodeType="clickEffect">
                                  <p:stCondLst>
                                    <p:cond delay="0"/>
                                  </p:stCondLst>
                                  <p:childTnLst>
                                    <p:set>
                                      <p:cBhvr>
                                        <p:cTn id="186" dur="1" fill="hold">
                                          <p:stCondLst>
                                            <p:cond delay="0"/>
                                          </p:stCondLst>
                                        </p:cTn>
                                        <p:tgtEl>
                                          <p:spTgt spid="31"/>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35"/>
                                        </p:tgtEl>
                                        <p:attrNameLst>
                                          <p:attrName>style.visibility</p:attrName>
                                        </p:attrNameLst>
                                      </p:cBhvr>
                                      <p:to>
                                        <p:strVal val="visible"/>
                                      </p:to>
                                    </p:set>
                                    <p:animEffect transition="in" filter="fade">
                                      <p:cBhvr>
                                        <p:cTn id="191" dur="1000"/>
                                        <p:tgtEl>
                                          <p:spTgt spid="35"/>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8" nodeType="clickEffect">
                                  <p:stCondLst>
                                    <p:cond delay="0"/>
                                  </p:stCondLst>
                                  <p:childTnLst>
                                    <p:set>
                                      <p:cBhvr>
                                        <p:cTn id="195" dur="1" fill="hold">
                                          <p:stCondLst>
                                            <p:cond delay="0"/>
                                          </p:stCondLst>
                                        </p:cTn>
                                        <p:tgtEl>
                                          <p:spTgt spid="22"/>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49" presetClass="path" presetSubtype="0" accel="50000" decel="50000" fill="hold" grpId="1" nodeType="clickEffect">
                                  <p:stCondLst>
                                    <p:cond delay="0"/>
                                  </p:stCondLst>
                                  <p:childTnLst>
                                    <p:animMotion origin="layout" path="M 0.00091 4.44444E-6 L 0.27735 0.28564 " pathEditMode="relative" rAng="0" ptsTypes="AA">
                                      <p:cBhvr>
                                        <p:cTn id="199" dur="2000" fill="hold"/>
                                        <p:tgtEl>
                                          <p:spTgt spid="35"/>
                                        </p:tgtEl>
                                        <p:attrNameLst>
                                          <p:attrName>ppt_x</p:attrName>
                                          <p:attrName>ppt_y</p:attrName>
                                        </p:attrNameLst>
                                      </p:cBhvr>
                                      <p:rCtr x="13815" y="14282"/>
                                    </p:animMotion>
                                  </p:childTnLst>
                                </p:cTn>
                              </p:par>
                            </p:childTnLst>
                          </p:cTn>
                        </p:par>
                      </p:childTnLst>
                    </p:cTn>
                  </p:par>
                  <p:par>
                    <p:cTn id="200" fill="hold">
                      <p:stCondLst>
                        <p:cond delay="indefinite"/>
                      </p:stCondLst>
                      <p:childTnLst>
                        <p:par>
                          <p:cTn id="201" fill="hold">
                            <p:stCondLst>
                              <p:cond delay="0"/>
                            </p:stCondLst>
                            <p:childTnLst>
                              <p:par>
                                <p:cTn id="202" presetID="1" presetClass="exit" presetSubtype="0" fill="hold" grpId="9" nodeType="clickEffect">
                                  <p:stCondLst>
                                    <p:cond delay="0"/>
                                  </p:stCondLst>
                                  <p:childTnLst>
                                    <p:set>
                                      <p:cBhvr>
                                        <p:cTn id="203" dur="1" fill="hold">
                                          <p:stCondLst>
                                            <p:cond delay="0"/>
                                          </p:stCondLst>
                                        </p:cTn>
                                        <p:tgtEl>
                                          <p:spTgt spid="22"/>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10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4" nodeType="clickEffect">
                                  <p:stCondLst>
                                    <p:cond delay="0"/>
                                  </p:stCondLst>
                                  <p:childTnLst>
                                    <p:set>
                                      <p:cBhvr>
                                        <p:cTn id="212" dur="1" fill="hold">
                                          <p:stCondLst>
                                            <p:cond delay="0"/>
                                          </p:stCondLst>
                                        </p:cTn>
                                        <p:tgtEl>
                                          <p:spTgt spid="25"/>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57" presetClass="path" presetSubtype="0" accel="50000" decel="50000" fill="hold" grpId="2" nodeType="clickEffect">
                                  <p:stCondLst>
                                    <p:cond delay="0"/>
                                  </p:stCondLst>
                                  <p:childTnLst>
                                    <p:animMotion origin="layout" path="M 0.27735 0.28588 L 0.27735 0.14861 C 0.27735 0.08726 0.31354 0.0118 0.34297 0.0118 L 0.40873 0.0118 " pathEditMode="relative" rAng="0" ptsTypes="AAAA">
                                      <p:cBhvr>
                                        <p:cTn id="216" dur="2000" fill="hold"/>
                                        <p:tgtEl>
                                          <p:spTgt spid="35"/>
                                        </p:tgtEl>
                                        <p:attrNameLst>
                                          <p:attrName>ppt_x</p:attrName>
                                          <p:attrName>ppt_y</p:attrName>
                                        </p:attrNameLst>
                                      </p:cBhvr>
                                      <p:rCtr x="6562" y="-13704"/>
                                    </p:animMotion>
                                  </p:childTnLst>
                                </p:cTn>
                              </p:par>
                              <p:par>
                                <p:cTn id="217" presetID="36" presetClass="path" presetSubtype="0" accel="50000" decel="50000" fill="hold" grpId="2" nodeType="withEffect">
                                  <p:stCondLst>
                                    <p:cond delay="0"/>
                                  </p:stCondLst>
                                  <p:childTnLst>
                                    <p:animMotion origin="layout" path="M -0.33268 0.36643 L -0.33268 0.18032 C -0.33268 0.09699 -0.36745 -0.00556 -0.39544 -0.00556 L -0.45808 -0.00556 " pathEditMode="relative" rAng="0" ptsTypes="AAAA">
                                      <p:cBhvr>
                                        <p:cTn id="218" dur="2000" fill="hold"/>
                                        <p:tgtEl>
                                          <p:spTgt spid="33"/>
                                        </p:tgtEl>
                                        <p:attrNameLst>
                                          <p:attrName>ppt_x</p:attrName>
                                          <p:attrName>ppt_y</p:attrName>
                                        </p:attrNameLst>
                                      </p:cBhvr>
                                      <p:rCtr x="-6276" y="-18611"/>
                                    </p:animMotion>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5" nodeType="clickEffect">
                                  <p:stCondLst>
                                    <p:cond delay="0"/>
                                  </p:stCondLst>
                                  <p:childTnLst>
                                    <p:set>
                                      <p:cBhvr>
                                        <p:cTn id="222" dur="1" fill="hold">
                                          <p:stCondLst>
                                            <p:cond delay="0"/>
                                          </p:stCondLst>
                                        </p:cTn>
                                        <p:tgtEl>
                                          <p:spTgt spid="25"/>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4" nodeType="clickEffect">
                                  <p:stCondLst>
                                    <p:cond delay="0"/>
                                  </p:stCondLst>
                                  <p:childTnLst>
                                    <p:set>
                                      <p:cBhvr>
                                        <p:cTn id="226" dur="1" fill="hold">
                                          <p:stCondLst>
                                            <p:cond delay="0"/>
                                          </p:stCondLst>
                                        </p:cTn>
                                        <p:tgtEl>
                                          <p:spTgt spid="2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56" presetClass="path" presetSubtype="0" accel="50000" decel="50000" fill="hold" grpId="1" nodeType="clickEffect">
                                  <p:stCondLst>
                                    <p:cond delay="0"/>
                                  </p:stCondLst>
                                  <p:childTnLst>
                                    <p:animMotion origin="layout" path="M -3.54167E-6 0 L 0.27878 -0.08588 " pathEditMode="relative" rAng="0" ptsTypes="AA">
                                      <p:cBhvr>
                                        <p:cTn id="230" dur="2000" fill="hold"/>
                                        <p:tgtEl>
                                          <p:spTgt spid="36"/>
                                        </p:tgtEl>
                                        <p:attrNameLst>
                                          <p:attrName>ppt_x</p:attrName>
                                          <p:attrName>ppt_y</p:attrName>
                                        </p:attrNameLst>
                                      </p:cBhvr>
                                      <p:rCtr x="13932" y="-4306"/>
                                    </p:animMotion>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4" nodeType="clickEffect">
                                  <p:stCondLst>
                                    <p:cond delay="0"/>
                                  </p:stCondLst>
                                  <p:childTnLst>
                                    <p:set>
                                      <p:cBhvr>
                                        <p:cTn id="234" dur="1" fill="hold">
                                          <p:stCondLst>
                                            <p:cond delay="0"/>
                                          </p:stCondLst>
                                        </p:cTn>
                                        <p:tgtEl>
                                          <p:spTgt spid="1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7"/>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3" nodeType="clickEffect">
                                  <p:stCondLst>
                                    <p:cond delay="0"/>
                                  </p:stCondLst>
                                  <p:childTnLst>
                                    <p:set>
                                      <p:cBhvr>
                                        <p:cTn id="240" dur="1" fill="hold">
                                          <p:stCondLst>
                                            <p:cond delay="0"/>
                                          </p:stCondLst>
                                        </p:cTn>
                                        <p:tgtEl>
                                          <p:spTgt spid="33"/>
                                        </p:tgtEl>
                                        <p:attrNameLst>
                                          <p:attrName>style.visibility</p:attrName>
                                        </p:attrNameLst>
                                      </p:cBhvr>
                                      <p:to>
                                        <p:strVal val="hidden"/>
                                      </p:to>
                                    </p:set>
                                  </p:childTnLst>
                                </p:cTn>
                              </p:par>
                              <p:par>
                                <p:cTn id="241" presetID="1" presetClass="exit" presetSubtype="0" fill="hold" grpId="3" nodeType="withEffect">
                                  <p:stCondLst>
                                    <p:cond delay="0"/>
                                  </p:stCondLst>
                                  <p:childTnLst>
                                    <p:set>
                                      <p:cBhvr>
                                        <p:cTn id="242" dur="1" fill="hold">
                                          <p:stCondLst>
                                            <p:cond delay="0"/>
                                          </p:stCondLst>
                                        </p:cTn>
                                        <p:tgtEl>
                                          <p:spTgt spid="35"/>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36"/>
                                        </p:tgtEl>
                                        <p:attrNameLst>
                                          <p:attrName>style.visibility</p:attrName>
                                        </p:attrNameLst>
                                      </p:cBhvr>
                                      <p:to>
                                        <p:strVal val="hidden"/>
                                      </p:to>
                                    </p:set>
                                  </p:childTnLst>
                                </p:cTn>
                              </p:par>
                              <p:par>
                                <p:cTn id="245" presetID="1" presetClass="exit" presetSubtype="0" fill="hold" grpId="5" nodeType="withEffect">
                                  <p:stCondLst>
                                    <p:cond delay="0"/>
                                  </p:stCondLst>
                                  <p:childTnLst>
                                    <p:set>
                                      <p:cBhvr>
                                        <p:cTn id="246" dur="1" fill="hold">
                                          <p:stCondLst>
                                            <p:cond delay="0"/>
                                          </p:stCondLst>
                                        </p:cTn>
                                        <p:tgtEl>
                                          <p:spTgt spid="12"/>
                                        </p:tgtEl>
                                        <p:attrNameLst>
                                          <p:attrName>style.visibility</p:attrName>
                                        </p:attrNameLst>
                                      </p:cBhvr>
                                      <p:to>
                                        <p:strVal val="hidden"/>
                                      </p:to>
                                    </p:set>
                                  </p:childTnLst>
                                </p:cTn>
                              </p:par>
                              <p:par>
                                <p:cTn id="247" presetID="1" presetClass="exit" presetSubtype="0" fill="hold" grpId="5" nodeType="withEffect">
                                  <p:stCondLst>
                                    <p:cond delay="0"/>
                                  </p:stCondLst>
                                  <p:childTnLst>
                                    <p:set>
                                      <p:cBhvr>
                                        <p:cTn id="248" dur="1" fill="hold">
                                          <p:stCondLst>
                                            <p:cond delay="0"/>
                                          </p:stCondLst>
                                        </p:cTn>
                                        <p:tgtEl>
                                          <p:spTgt spid="26"/>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4" nodeType="clickEffect">
                                  <p:stCondLst>
                                    <p:cond delay="0"/>
                                  </p:stCondLst>
                                  <p:childTnLst>
                                    <p:set>
                                      <p:cBhvr>
                                        <p:cTn id="252" dur="1" fill="hold">
                                          <p:stCondLst>
                                            <p:cond delay="0"/>
                                          </p:stCondLst>
                                        </p:cTn>
                                        <p:tgtEl>
                                          <p:spTgt spid="31"/>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35" presetClass="path" presetSubtype="0" accel="50000" decel="50000" fill="hold" grpId="1" nodeType="clickEffect">
                                  <p:stCondLst>
                                    <p:cond delay="0"/>
                                  </p:stCondLst>
                                  <p:childTnLst>
                                    <p:animMotion origin="layout" path="M 0.00091 -0.00486 L -0.33216 0.3625 " pathEditMode="relative" rAng="0" ptsTypes="AA">
                                      <p:cBhvr>
                                        <p:cTn id="256" dur="2000" fill="hold"/>
                                        <p:tgtEl>
                                          <p:spTgt spid="37"/>
                                        </p:tgtEl>
                                        <p:attrNameLst>
                                          <p:attrName>ppt_x</p:attrName>
                                          <p:attrName>ppt_y</p:attrName>
                                        </p:attrNameLst>
                                      </p:cBhvr>
                                      <p:rCtr x="-16654" y="18356"/>
                                    </p:animMotion>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5" nodeType="clickEffect">
                                  <p:stCondLst>
                                    <p:cond delay="0"/>
                                  </p:stCondLst>
                                  <p:childTnLst>
                                    <p:set>
                                      <p:cBhvr>
                                        <p:cTn id="26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0" grpId="1" animBg="1"/>
      <p:bldP spid="20" grpId="2" animBg="1"/>
      <p:bldP spid="20" grpId="3" animBg="1"/>
      <p:bldP spid="22" grpId="0"/>
      <p:bldP spid="22" grpId="1"/>
      <p:bldP spid="22" grpId="2"/>
      <p:bldP spid="22" grpId="3"/>
      <p:bldP spid="22" grpId="4"/>
      <p:bldP spid="22" grpId="5"/>
      <p:bldP spid="22" grpId="6"/>
      <p:bldP spid="22" grpId="7"/>
      <p:bldP spid="22" grpId="8"/>
      <p:bldP spid="22" grpId="9"/>
      <p:bldP spid="23" grpId="0" animBg="1"/>
      <p:bldP spid="23" grpId="1" animBg="1"/>
      <p:bldP spid="23" grpId="2" animBg="1"/>
      <p:bldP spid="23" grpId="3" animBg="1"/>
      <p:bldP spid="24" grpId="0" animBg="1"/>
      <p:bldP spid="24" grpId="1" animBg="1"/>
      <p:bldP spid="24" grpId="2" animBg="1"/>
      <p:bldP spid="25" grpId="0"/>
      <p:bldP spid="25" grpId="1"/>
      <p:bldP spid="25" grpId="2"/>
      <p:bldP spid="25" grpId="3"/>
      <p:bldP spid="25" grpId="4"/>
      <p:bldP spid="25" grpId="5"/>
      <p:bldP spid="26" grpId="0"/>
      <p:bldP spid="26" grpId="1"/>
      <p:bldP spid="26" grpId="2"/>
      <p:bldP spid="26" grpId="3"/>
      <p:bldP spid="26" grpId="4"/>
      <p:bldP spid="26" grpId="5"/>
      <p:bldP spid="27" grpId="0" animBg="1"/>
      <p:bldP spid="27" grpId="1" animBg="1"/>
      <p:bldP spid="12" grpId="0"/>
      <p:bldP spid="12" grpId="1"/>
      <p:bldP spid="12" grpId="2"/>
      <p:bldP spid="12" grpId="3"/>
      <p:bldP spid="12" grpId="4"/>
      <p:bldP spid="12" grpId="5"/>
      <p:bldP spid="29" grpId="0" animBg="1"/>
      <p:bldP spid="29" grpId="1" animBg="1"/>
      <p:bldP spid="29" grpId="2" animBg="1"/>
      <p:bldP spid="29" grpId="3" animBg="1"/>
      <p:bldP spid="30" grpId="0" animBg="1"/>
      <p:bldP spid="30" grpId="1" animBg="1"/>
      <p:bldP spid="30" grpId="2" animBg="1"/>
      <p:bldP spid="30" grpId="3" animBg="1"/>
      <p:bldP spid="31" grpId="0"/>
      <p:bldP spid="31" grpId="1"/>
      <p:bldP spid="31" grpId="2"/>
      <p:bldP spid="31" grpId="3"/>
      <p:bldP spid="31" grpId="4"/>
      <p:bldP spid="31" grpId="5"/>
      <p:bldP spid="32" grpId="0" animBg="1"/>
      <p:bldP spid="32" grpId="1" animBg="1"/>
      <p:bldP spid="32" grpId="2" animBg="1"/>
      <p:bldP spid="33" grpId="0" animBg="1"/>
      <p:bldP spid="33" grpId="1" animBg="1"/>
      <p:bldP spid="33" grpId="2" animBg="1"/>
      <p:bldP spid="33" grpId="3" animBg="1"/>
      <p:bldP spid="35" grpId="0" animBg="1"/>
      <p:bldP spid="35" grpId="1" animBg="1"/>
      <p:bldP spid="35" grpId="2" animBg="1"/>
      <p:bldP spid="35" grpId="3" animBg="1"/>
      <p:bldP spid="36" grpId="0" animBg="1"/>
      <p:bldP spid="36" grpId="1" animBg="1"/>
      <p:bldP spid="36" grpId="2" animBg="1"/>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677131" y="1553993"/>
            <a:ext cx="10983686" cy="621324"/>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 1 2 * 3 4 + 5 – + </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Evaluation of Postfix</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6D5F5A-B781-4BFC-AC29-C2F0ABAD2A87}"/>
              </a:ext>
            </a:extLst>
          </p:cNvPr>
          <p:cNvSpPr/>
          <p:nvPr/>
        </p:nvSpPr>
        <p:spPr>
          <a:xfrm>
            <a:off x="4243742" y="3429000"/>
            <a:ext cx="1193800" cy="2995806"/>
          </a:xfrm>
          <a:prstGeom prst="rect">
            <a:avLst/>
          </a:prstGeom>
          <a:ln w="57150">
            <a:solidFill>
              <a:srgbClr val="C0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2BE78224-CED0-4FEE-8C77-B177848ED035}"/>
              </a:ext>
            </a:extLst>
          </p:cNvPr>
          <p:cNvSpPr/>
          <p:nvPr/>
        </p:nvSpPr>
        <p:spPr>
          <a:xfrm rot="10800000">
            <a:off x="3957992" y="3212032"/>
            <a:ext cx="1765300" cy="7848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191A61-059B-4E0B-A2CF-7A5F595AE6C0}"/>
              </a:ext>
            </a:extLst>
          </p:cNvPr>
          <p:cNvSpPr/>
          <p:nvPr/>
        </p:nvSpPr>
        <p:spPr>
          <a:xfrm>
            <a:off x="4332641" y="5704242"/>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2</a:t>
            </a:r>
            <a:endParaRPr lang="en-US" b="1" dirty="0"/>
          </a:p>
        </p:txBody>
      </p:sp>
      <p:sp>
        <p:nvSpPr>
          <p:cNvPr id="25" name="Rectangle 24">
            <a:extLst>
              <a:ext uri="{FF2B5EF4-FFF2-40B4-BE49-F238E27FC236}">
                <a16:creationId xmlns:a16="http://schemas.microsoft.com/office/drawing/2014/main" id="{6F3F5207-4F05-4D0B-9C53-F5C698C34E5B}"/>
              </a:ext>
            </a:extLst>
          </p:cNvPr>
          <p:cNvSpPr/>
          <p:nvPr/>
        </p:nvSpPr>
        <p:spPr>
          <a:xfrm>
            <a:off x="7391400" y="3212032"/>
            <a:ext cx="4657344" cy="1107992"/>
          </a:xfrm>
          <a:prstGeom prst="rect">
            <a:avLst/>
          </a:prstGeom>
        </p:spPr>
        <p:txBody>
          <a:bodyPr wrap="square" lIns="121917" tIns="60958" rIns="121917" bIns="60958">
            <a:spAutoFit/>
          </a:bodyPr>
          <a:lstStyle/>
          <a:p>
            <a:r>
              <a:rPr lang="en-US" sz="3200" b="1" dirty="0"/>
              <a:t>Operator,</a:t>
            </a:r>
          </a:p>
          <a:p>
            <a:r>
              <a:rPr lang="en-US" sz="3200" b="1" dirty="0"/>
              <a:t>Pop top two operands</a:t>
            </a:r>
          </a:p>
        </p:txBody>
      </p:sp>
      <p:sp>
        <p:nvSpPr>
          <p:cNvPr id="26" name="Rectangle 25">
            <a:extLst>
              <a:ext uri="{FF2B5EF4-FFF2-40B4-BE49-F238E27FC236}">
                <a16:creationId xmlns:a16="http://schemas.microsoft.com/office/drawing/2014/main" id="{319F466E-EFE9-49DE-8A06-0C436746B632}"/>
              </a:ext>
            </a:extLst>
          </p:cNvPr>
          <p:cNvSpPr/>
          <p:nvPr/>
        </p:nvSpPr>
        <p:spPr>
          <a:xfrm>
            <a:off x="7391400" y="3207358"/>
            <a:ext cx="4657344" cy="615549"/>
          </a:xfrm>
          <a:prstGeom prst="rect">
            <a:avLst/>
          </a:prstGeom>
        </p:spPr>
        <p:txBody>
          <a:bodyPr wrap="square" lIns="121917" tIns="60958" rIns="121917" bIns="60958">
            <a:spAutoFit/>
          </a:bodyPr>
          <a:lstStyle/>
          <a:p>
            <a:r>
              <a:rPr lang="en-US" sz="3200" b="1" dirty="0"/>
              <a:t>Evaluate</a:t>
            </a:r>
          </a:p>
        </p:txBody>
      </p:sp>
      <p:sp>
        <p:nvSpPr>
          <p:cNvPr id="12" name="TextBox 11">
            <a:extLst>
              <a:ext uri="{FF2B5EF4-FFF2-40B4-BE49-F238E27FC236}">
                <a16:creationId xmlns:a16="http://schemas.microsoft.com/office/drawing/2014/main" id="{4FD1DB35-F0FF-46B5-99E0-3AA95918CF56}"/>
              </a:ext>
            </a:extLst>
          </p:cNvPr>
          <p:cNvSpPr txBox="1"/>
          <p:nvPr/>
        </p:nvSpPr>
        <p:spPr>
          <a:xfrm>
            <a:off x="7391400" y="2531743"/>
            <a:ext cx="533399" cy="646331"/>
          </a:xfrm>
          <a:prstGeom prst="rect">
            <a:avLst/>
          </a:prstGeom>
          <a:noFill/>
        </p:spPr>
        <p:txBody>
          <a:bodyPr wrap="square" rtlCol="0">
            <a:spAutoFit/>
          </a:bodyPr>
          <a:lstStyle/>
          <a:p>
            <a:r>
              <a:rPr lang="en-IN" sz="3600" dirty="0"/>
              <a:t>=</a:t>
            </a:r>
          </a:p>
        </p:txBody>
      </p:sp>
      <p:sp>
        <p:nvSpPr>
          <p:cNvPr id="31" name="Rectangle 30">
            <a:extLst>
              <a:ext uri="{FF2B5EF4-FFF2-40B4-BE49-F238E27FC236}">
                <a16:creationId xmlns:a16="http://schemas.microsoft.com/office/drawing/2014/main" id="{508A4B5E-E53B-401B-B524-C293D231018A}"/>
              </a:ext>
            </a:extLst>
          </p:cNvPr>
          <p:cNvSpPr/>
          <p:nvPr/>
        </p:nvSpPr>
        <p:spPr>
          <a:xfrm>
            <a:off x="7391400" y="3212032"/>
            <a:ext cx="4657344" cy="615549"/>
          </a:xfrm>
          <a:prstGeom prst="rect">
            <a:avLst/>
          </a:prstGeom>
        </p:spPr>
        <p:txBody>
          <a:bodyPr wrap="square" lIns="121917" tIns="60958" rIns="121917" bIns="60958">
            <a:spAutoFit/>
          </a:bodyPr>
          <a:lstStyle/>
          <a:p>
            <a:r>
              <a:rPr lang="en-US" sz="3200" b="1" dirty="0"/>
              <a:t>Push into stack</a:t>
            </a:r>
          </a:p>
        </p:txBody>
      </p:sp>
      <p:sp>
        <p:nvSpPr>
          <p:cNvPr id="32" name="Rectangle 31">
            <a:extLst>
              <a:ext uri="{FF2B5EF4-FFF2-40B4-BE49-F238E27FC236}">
                <a16:creationId xmlns:a16="http://schemas.microsoft.com/office/drawing/2014/main" id="{E6CD9465-53C0-4206-AE52-69511F641D08}"/>
              </a:ext>
            </a:extLst>
          </p:cNvPr>
          <p:cNvSpPr/>
          <p:nvPr/>
        </p:nvSpPr>
        <p:spPr>
          <a:xfrm>
            <a:off x="961176" y="3124200"/>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a:t>
            </a:r>
            <a:endParaRPr lang="en-US" b="1" dirty="0"/>
          </a:p>
        </p:txBody>
      </p:sp>
      <p:sp>
        <p:nvSpPr>
          <p:cNvPr id="37" name="Rectangle 36">
            <a:extLst>
              <a:ext uri="{FF2B5EF4-FFF2-40B4-BE49-F238E27FC236}">
                <a16:creationId xmlns:a16="http://schemas.microsoft.com/office/drawing/2014/main" id="{2DA024B9-11ED-4298-8E64-719E4CD43C98}"/>
              </a:ext>
            </a:extLst>
          </p:cNvPr>
          <p:cNvSpPr/>
          <p:nvPr/>
        </p:nvSpPr>
        <p:spPr>
          <a:xfrm>
            <a:off x="4332641" y="5064209"/>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2</a:t>
            </a:r>
            <a:endParaRPr lang="en-US" dirty="0"/>
          </a:p>
        </p:txBody>
      </p:sp>
      <p:sp>
        <p:nvSpPr>
          <p:cNvPr id="28" name="Rectangle 27">
            <a:extLst>
              <a:ext uri="{FF2B5EF4-FFF2-40B4-BE49-F238E27FC236}">
                <a16:creationId xmlns:a16="http://schemas.microsoft.com/office/drawing/2014/main" id="{CA185275-4DDC-4CFB-BC0C-7455BB3018CF}"/>
              </a:ext>
            </a:extLst>
          </p:cNvPr>
          <p:cNvSpPr/>
          <p:nvPr/>
        </p:nvSpPr>
        <p:spPr>
          <a:xfrm>
            <a:off x="8229600" y="2610416"/>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4</a:t>
            </a:r>
          </a:p>
        </p:txBody>
      </p:sp>
      <p:sp>
        <p:nvSpPr>
          <p:cNvPr id="34" name="Rectangle 33">
            <a:extLst>
              <a:ext uri="{FF2B5EF4-FFF2-40B4-BE49-F238E27FC236}">
                <a16:creationId xmlns:a16="http://schemas.microsoft.com/office/drawing/2014/main" id="{4CA82820-6017-4825-B0D1-E3BBEDE994E6}"/>
              </a:ext>
            </a:extLst>
          </p:cNvPr>
          <p:cNvSpPr/>
          <p:nvPr/>
        </p:nvSpPr>
        <p:spPr>
          <a:xfrm>
            <a:off x="7391400" y="3211300"/>
            <a:ext cx="4657344" cy="615549"/>
          </a:xfrm>
          <a:prstGeom prst="rect">
            <a:avLst/>
          </a:prstGeom>
        </p:spPr>
        <p:txBody>
          <a:bodyPr wrap="square" lIns="121917" tIns="60958" rIns="121917" bIns="60958">
            <a:spAutoFit/>
          </a:bodyPr>
          <a:lstStyle/>
          <a:p>
            <a:r>
              <a:rPr lang="en-US" sz="3200" b="1" dirty="0"/>
              <a:t>Print the top of the stack</a:t>
            </a:r>
          </a:p>
        </p:txBody>
      </p:sp>
    </p:spTree>
    <p:extLst>
      <p:ext uri="{BB962C8B-B14F-4D97-AF65-F5344CB8AC3E}">
        <p14:creationId xmlns:p14="http://schemas.microsoft.com/office/powerpoint/2010/main" val="42730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7" presetClass="path" presetSubtype="0" accel="50000" decel="50000" fill="hold" grpId="0" nodeType="clickEffect">
                                  <p:stCondLst>
                                    <p:cond delay="0"/>
                                  </p:stCondLst>
                                  <p:childTnLst>
                                    <p:animMotion origin="layout" path="M 4.79167E-6 4.07407E-6 L 4.79167E-6 -0.1801 C 4.79167E-6 -0.26065 0.03684 -0.35996 0.06679 -0.35996 L 0.13359 -0.35996 " pathEditMode="relative" rAng="0" ptsTypes="AAAA">
                                      <p:cBhvr>
                                        <p:cTn id="14" dur="2000" fill="hold"/>
                                        <p:tgtEl>
                                          <p:spTgt spid="37"/>
                                        </p:tgtEl>
                                        <p:attrNameLst>
                                          <p:attrName>ppt_x</p:attrName>
                                          <p:attrName>ppt_y</p:attrName>
                                        </p:attrNameLst>
                                      </p:cBhvr>
                                      <p:rCtr x="6680" y="-18009"/>
                                    </p:animMotion>
                                  </p:childTnLst>
                                </p:cTn>
                              </p:par>
                              <p:par>
                                <p:cTn id="15" presetID="57" presetClass="path" presetSubtype="0" accel="50000" decel="50000" fill="hold" grpId="0" nodeType="withEffect">
                                  <p:stCondLst>
                                    <p:cond delay="0"/>
                                  </p:stCondLst>
                                  <p:childTnLst>
                                    <p:animMotion origin="layout" path="M 4.79167E-6 -2.96296E-6 L 4.79167E-6 -0.22847 C 4.79167E-6 -0.33102 -0.03568 -0.45671 -0.06446 -0.45671 L -0.12878 -0.45671 " pathEditMode="relative" rAng="0" ptsTypes="AAAA">
                                      <p:cBhvr>
                                        <p:cTn id="16" dur="2000" fill="hold"/>
                                        <p:tgtEl>
                                          <p:spTgt spid="23"/>
                                        </p:tgtEl>
                                        <p:attrNameLst>
                                          <p:attrName>ppt_x</p:attrName>
                                          <p:attrName>ppt_y</p:attrName>
                                        </p:attrNameLst>
                                      </p:cBhvr>
                                      <p:rCtr x="-6445" y="-22847"/>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6" presetClass="path" presetSubtype="0" accel="50000" decel="50000" fill="hold" grpId="1" nodeType="clickEffect">
                                  <p:stCondLst>
                                    <p:cond delay="0"/>
                                  </p:stCondLst>
                                  <p:childTnLst>
                                    <p:animMotion origin="layout" path="M -2.70833E-6 4.44444E-6 L 0.27956 -0.07709 " pathEditMode="relative" rAng="0" ptsTypes="AA">
                                      <p:cBhvr>
                                        <p:cTn id="28" dur="2000" fill="hold"/>
                                        <p:tgtEl>
                                          <p:spTgt spid="32"/>
                                        </p:tgtEl>
                                        <p:attrNameLst>
                                          <p:attrName>ppt_x</p:attrName>
                                          <p:attrName>ppt_y</p:attrName>
                                        </p:attrNameLst>
                                      </p:cBhvr>
                                      <p:rCtr x="13971" y="-3866"/>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1" nodeType="clickEffect">
                                  <p:stCondLst>
                                    <p:cond delay="0"/>
                                  </p:stCondLst>
                                  <p:childTnLst>
                                    <p:animMotion origin="layout" path="M 3.33333E-6 4.44444E-6 L -0.31966 0.45116 " pathEditMode="relative" rAng="0" ptsTypes="AA">
                                      <p:cBhvr>
                                        <p:cTn id="54" dur="2000" fill="hold"/>
                                        <p:tgtEl>
                                          <p:spTgt spid="28"/>
                                        </p:tgtEl>
                                        <p:attrNameLst>
                                          <p:attrName>ppt_x</p:attrName>
                                          <p:attrName>ppt_y</p:attrName>
                                        </p:attrNameLst>
                                      </p:cBhvr>
                                      <p:rCtr x="-15977" y="22593"/>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p:bldP spid="25" grpId="1"/>
      <p:bldP spid="26" grpId="0"/>
      <p:bldP spid="26" grpId="1"/>
      <p:bldP spid="12" grpId="0"/>
      <p:bldP spid="12" grpId="1"/>
      <p:bldP spid="31" grpId="0"/>
      <p:bldP spid="31" grpId="1"/>
      <p:bldP spid="32" grpId="0" animBg="1"/>
      <p:bldP spid="32" grpId="1" animBg="1"/>
      <p:bldP spid="32" grpId="2" animBg="1"/>
      <p:bldP spid="37" grpId="0" animBg="1"/>
      <p:bldP spid="37" grpId="1" animBg="1"/>
      <p:bldP spid="28" grpId="0" animBg="1"/>
      <p:bldP spid="28" grpId="1"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Stack</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plates"/>
          <p:cNvPicPr>
            <a:picLocks noChangeAspect="1" noChangeArrowheads="1"/>
          </p:cNvPicPr>
          <p:nvPr/>
        </p:nvPicPr>
        <p:blipFill>
          <a:blip r:embed="rId3" cstate="print"/>
          <a:srcRect/>
          <a:stretch>
            <a:fillRect/>
          </a:stretch>
        </p:blipFill>
        <p:spPr bwMode="auto">
          <a:xfrm>
            <a:off x="2667000" y="1697354"/>
            <a:ext cx="4197927" cy="3463291"/>
          </a:xfrm>
          <a:prstGeom prst="rect">
            <a:avLst/>
          </a:prstGeom>
          <a:noFill/>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35067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Stack follows </a:t>
            </a:r>
            <a:r>
              <a:rPr lang="en-US" sz="2500" dirty="0">
                <a:solidFill>
                  <a:srgbClr val="F05136"/>
                </a:solidFill>
                <a:latin typeface="Nunito Sans" panose="00000500000000000000" pitchFamily="2" charset="0"/>
              </a:rPr>
              <a:t>Last In First Out (LIFO).</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The </a:t>
            </a:r>
            <a:r>
              <a:rPr lang="en-US" sz="2500" dirty="0">
                <a:solidFill>
                  <a:srgbClr val="F05136"/>
                </a:solidFill>
                <a:latin typeface="Nunito Sans" panose="00000500000000000000" pitchFamily="2" charset="0"/>
              </a:rPr>
              <a:t>last item to be inserted </a:t>
            </a:r>
            <a:r>
              <a:rPr lang="en-US" sz="2500" dirty="0">
                <a:latin typeface="Nunito Sans" panose="00000500000000000000" pitchFamily="2" charset="0"/>
              </a:rPr>
              <a:t>into a stack is the </a:t>
            </a:r>
            <a:r>
              <a:rPr lang="en-US" sz="2500" dirty="0">
                <a:solidFill>
                  <a:srgbClr val="F05136"/>
                </a:solidFill>
                <a:latin typeface="Nunito Sans" panose="00000500000000000000" pitchFamily="2" charset="0"/>
              </a:rPr>
              <a:t>first one to be deleted </a:t>
            </a:r>
            <a:r>
              <a:rPr lang="en-US" sz="2500" dirty="0">
                <a:latin typeface="Nunito Sans" panose="00000500000000000000" pitchFamily="2" charset="0"/>
              </a:rPr>
              <a:t>from it.</a:t>
            </a:r>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Both insertion and removal are allowed at only </a:t>
            </a:r>
            <a:r>
              <a:rPr lang="en-US" sz="2500" dirty="0">
                <a:solidFill>
                  <a:srgbClr val="F05136"/>
                </a:solidFill>
                <a:latin typeface="Nunito Sans" panose="00000500000000000000" pitchFamily="2" charset="0"/>
              </a:rPr>
              <a:t>one end.</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Stack</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52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990833"/>
            <a:ext cx="10983686" cy="2929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solidFill>
                  <a:srgbClr val="F05136"/>
                </a:solidFill>
                <a:latin typeface="Nunito Sans" panose="00000500000000000000" pitchFamily="2" charset="0"/>
              </a:rPr>
              <a:t>push() </a:t>
            </a:r>
            <a:r>
              <a:rPr lang="en-US" sz="2500" dirty="0">
                <a:latin typeface="Nunito Sans" panose="00000500000000000000" pitchFamily="2" charset="0"/>
              </a:rPr>
              <a:t>function - insert new elements </a:t>
            </a:r>
          </a:p>
          <a:p>
            <a:pPr marL="457200" indent="-457200">
              <a:lnSpc>
                <a:spcPct val="150000"/>
              </a:lnSpc>
              <a:buFont typeface="Arial" panose="020B0604020202020204" pitchFamily="34" charset="0"/>
              <a:buChar char="•"/>
            </a:pPr>
            <a:r>
              <a:rPr lang="en-US" sz="2500" dirty="0">
                <a:solidFill>
                  <a:srgbClr val="F05136"/>
                </a:solidFill>
                <a:latin typeface="Nunito Sans" panose="00000500000000000000" pitchFamily="2" charset="0"/>
              </a:rPr>
              <a:t>pop() </a:t>
            </a:r>
            <a:r>
              <a:rPr lang="en-US" sz="2500" dirty="0">
                <a:latin typeface="Nunito Sans" panose="00000500000000000000" pitchFamily="2" charset="0"/>
              </a:rPr>
              <a:t>function - remove an element</a:t>
            </a:r>
          </a:p>
          <a:p>
            <a:pPr marL="457200" indent="-457200">
              <a:lnSpc>
                <a:spcPct val="150000"/>
              </a:lnSpc>
              <a:buFont typeface="Arial" panose="020B0604020202020204" pitchFamily="34" charset="0"/>
              <a:buChar char="•"/>
            </a:pPr>
            <a:r>
              <a:rPr lang="en-US" sz="2500" dirty="0">
                <a:solidFill>
                  <a:srgbClr val="F05136"/>
                </a:solidFill>
                <a:latin typeface="Nunito Sans" panose="00000500000000000000" pitchFamily="2" charset="0"/>
              </a:rPr>
              <a:t>peek() </a:t>
            </a:r>
            <a:r>
              <a:rPr lang="en-US" sz="2500" dirty="0">
                <a:latin typeface="Nunito Sans" panose="00000500000000000000" pitchFamily="2" charset="0"/>
              </a:rPr>
              <a:t>function – top element of the stack</a:t>
            </a:r>
          </a:p>
          <a:p>
            <a:pPr marL="457200" indent="-457200">
              <a:lnSpc>
                <a:spcPct val="150000"/>
              </a:lnSpc>
              <a:buFont typeface="Arial" panose="020B0604020202020204" pitchFamily="34" charset="0"/>
              <a:buChar char="•"/>
            </a:pPr>
            <a:r>
              <a:rPr lang="en-US" sz="2500" dirty="0">
                <a:solidFill>
                  <a:srgbClr val="F05136"/>
                </a:solidFill>
                <a:latin typeface="Nunito Sans" panose="00000500000000000000" pitchFamily="2" charset="0"/>
              </a:rPr>
              <a:t>Overflow state - </a:t>
            </a:r>
            <a:r>
              <a:rPr lang="en-US" sz="2500" dirty="0">
                <a:latin typeface="Nunito Sans" panose="00000500000000000000" pitchFamily="2" charset="0"/>
              </a:rPr>
              <a:t>when it is completely full </a:t>
            </a:r>
          </a:p>
          <a:p>
            <a:pPr marL="457200" indent="-457200">
              <a:lnSpc>
                <a:spcPct val="150000"/>
              </a:lnSpc>
              <a:buFont typeface="Arial" panose="020B0604020202020204" pitchFamily="34" charset="0"/>
              <a:buChar char="•"/>
            </a:pPr>
            <a:r>
              <a:rPr lang="en-US" sz="2500" dirty="0">
                <a:solidFill>
                  <a:srgbClr val="F05136"/>
                </a:solidFill>
                <a:latin typeface="Nunito Sans" panose="00000500000000000000" pitchFamily="2" charset="0"/>
              </a:rPr>
              <a:t>Underflow state - </a:t>
            </a:r>
            <a:r>
              <a:rPr lang="en-US" sz="2500" dirty="0">
                <a:latin typeface="Nunito Sans" panose="00000500000000000000" pitchFamily="2" charset="0"/>
              </a:rPr>
              <a:t>if it is completely empty.</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Stack</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8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2" name="Group 17"/>
          <p:cNvGrpSpPr/>
          <p:nvPr/>
        </p:nvGrpSpPr>
        <p:grpSpPr>
          <a:xfrm>
            <a:off x="4978400" y="4030615"/>
            <a:ext cx="1422400" cy="2707269"/>
            <a:chOff x="3733800" y="3063081"/>
            <a:chExt cx="1066800" cy="2057400"/>
          </a:xfrm>
        </p:grpSpPr>
        <p:sp>
          <p:nvSpPr>
            <p:cNvPr id="11" name="Rectangle 10"/>
            <p:cNvSpPr/>
            <p:nvPr/>
          </p:nvSpPr>
          <p:spPr>
            <a:xfrm>
              <a:off x="3810000" y="3139281"/>
              <a:ext cx="914400" cy="1981200"/>
            </a:xfrm>
            <a:prstGeom prst="rect">
              <a:avLst/>
            </a:prstGeom>
            <a:ln w="57150">
              <a:solidFill>
                <a:srgbClr val="C0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Isosceles Triangle 16"/>
            <p:cNvSpPr/>
            <p:nvPr/>
          </p:nvSpPr>
          <p:spPr>
            <a:xfrm rot="10800000">
              <a:off x="3733800" y="3063081"/>
              <a:ext cx="1066800" cy="609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320800" y="822001"/>
            <a:ext cx="3657600" cy="615553"/>
          </a:xfrm>
          <a:prstGeom prst="rect">
            <a:avLst/>
          </a:prstGeom>
        </p:spPr>
        <p:txBody>
          <a:bodyPr wrap="square" lIns="121917" tIns="60958" rIns="121917" bIns="60958">
            <a:spAutoFit/>
          </a:bodyPr>
          <a:lstStyle/>
          <a:p>
            <a:r>
              <a:rPr lang="en-US" sz="3200" b="1" dirty="0"/>
              <a:t>Push and Pop</a:t>
            </a:r>
          </a:p>
        </p:txBody>
      </p:sp>
      <p:sp>
        <p:nvSpPr>
          <p:cNvPr id="6" name="Rectangle 5"/>
          <p:cNvSpPr/>
          <p:nvPr/>
        </p:nvSpPr>
        <p:spPr>
          <a:xfrm>
            <a:off x="1320800" y="5233848"/>
            <a:ext cx="3657600" cy="615553"/>
          </a:xfrm>
          <a:prstGeom prst="rect">
            <a:avLst/>
          </a:prstGeom>
        </p:spPr>
        <p:txBody>
          <a:bodyPr wrap="square" lIns="121917" tIns="60958" rIns="121917" bIns="60958">
            <a:spAutoFit/>
          </a:bodyPr>
          <a:lstStyle/>
          <a:p>
            <a:r>
              <a:rPr lang="en-US" sz="3200" b="1" dirty="0"/>
              <a:t>Push and Pop</a:t>
            </a:r>
          </a:p>
        </p:txBody>
      </p:sp>
      <p:cxnSp>
        <p:nvCxnSpPr>
          <p:cNvPr id="8" name="Straight Connector 7"/>
          <p:cNvCxnSpPr/>
          <p:nvPr/>
        </p:nvCxnSpPr>
        <p:spPr>
          <a:xfrm>
            <a:off x="1320800" y="1423616"/>
            <a:ext cx="2336800" cy="2089"/>
          </a:xfrm>
          <a:prstGeom prst="line">
            <a:avLst/>
          </a:prstGeom>
        </p:spPr>
        <p:style>
          <a:lnRef idx="2">
            <a:schemeClr val="dk1"/>
          </a:lnRef>
          <a:fillRef idx="0">
            <a:schemeClr val="dk1"/>
          </a:fillRef>
          <a:effectRef idx="1">
            <a:schemeClr val="dk1"/>
          </a:effectRef>
          <a:fontRef idx="minor">
            <a:schemeClr val="tx1"/>
          </a:fontRef>
        </p:style>
      </p:cxnSp>
      <p:pic>
        <p:nvPicPr>
          <p:cNvPr id="12" name="Picture 2" descr="Image result for arrow marks png"/>
          <p:cNvPicPr>
            <a:picLocks noChangeAspect="1" noChangeArrowheads="1"/>
          </p:cNvPicPr>
          <p:nvPr/>
        </p:nvPicPr>
        <p:blipFill>
          <a:blip r:embed="rId3" cstate="print"/>
          <a:srcRect/>
          <a:stretch>
            <a:fillRect/>
          </a:stretch>
        </p:blipFill>
        <p:spPr bwMode="auto">
          <a:xfrm rot="6322246" flipH="1">
            <a:off x="4361322" y="2479833"/>
            <a:ext cx="784341" cy="1422400"/>
          </a:xfrm>
          <a:prstGeom prst="rect">
            <a:avLst/>
          </a:prstGeom>
          <a:noFill/>
        </p:spPr>
      </p:pic>
      <p:pic>
        <p:nvPicPr>
          <p:cNvPr id="13" name="Picture 2" descr="Image result for arrow marks png"/>
          <p:cNvPicPr>
            <a:picLocks noChangeAspect="1" noChangeArrowheads="1"/>
          </p:cNvPicPr>
          <p:nvPr/>
        </p:nvPicPr>
        <p:blipFill>
          <a:blip r:embed="rId3" cstate="print"/>
          <a:srcRect/>
          <a:stretch>
            <a:fillRect/>
          </a:stretch>
        </p:blipFill>
        <p:spPr bwMode="auto">
          <a:xfrm rot="1952169" flipH="1">
            <a:off x="6301911" y="2627340"/>
            <a:ext cx="794751" cy="1403769"/>
          </a:xfrm>
          <a:prstGeom prst="rect">
            <a:avLst/>
          </a:prstGeom>
          <a:noFill/>
        </p:spPr>
      </p:pic>
      <p:sp>
        <p:nvSpPr>
          <p:cNvPr id="14" name="Rectangle 13"/>
          <p:cNvSpPr/>
          <p:nvPr/>
        </p:nvSpPr>
        <p:spPr>
          <a:xfrm>
            <a:off x="2641600" y="292765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1</a:t>
            </a:r>
            <a:endParaRPr lang="en-US" b="1" dirty="0"/>
          </a:p>
        </p:txBody>
      </p:sp>
      <p:sp>
        <p:nvSpPr>
          <p:cNvPr id="15" name="Rectangle 14"/>
          <p:cNvSpPr/>
          <p:nvPr/>
        </p:nvSpPr>
        <p:spPr>
          <a:xfrm>
            <a:off x="2641600" y="2225768"/>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2</a:t>
            </a:r>
            <a:endParaRPr lang="en-US" dirty="0"/>
          </a:p>
        </p:txBody>
      </p:sp>
      <p:sp>
        <p:nvSpPr>
          <p:cNvPr id="16" name="Rectangle 15"/>
          <p:cNvSpPr/>
          <p:nvPr/>
        </p:nvSpPr>
        <p:spPr>
          <a:xfrm>
            <a:off x="2641600" y="152388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3</a:t>
            </a:r>
            <a:endParaRPr lang="en-US" dirty="0"/>
          </a:p>
        </p:txBody>
      </p:sp>
      <p:sp>
        <p:nvSpPr>
          <p:cNvPr id="19" name="Rectangle 18"/>
          <p:cNvSpPr/>
          <p:nvPr/>
        </p:nvSpPr>
        <p:spPr>
          <a:xfrm>
            <a:off x="2641600" y="152388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t>1</a:t>
            </a:r>
            <a:endParaRPr lang="en-US" b="1" dirty="0"/>
          </a:p>
        </p:txBody>
      </p:sp>
      <p:sp>
        <p:nvSpPr>
          <p:cNvPr id="20" name="Rectangle 19"/>
          <p:cNvSpPr/>
          <p:nvPr/>
        </p:nvSpPr>
        <p:spPr>
          <a:xfrm>
            <a:off x="2641600" y="2225768"/>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2</a:t>
            </a:r>
            <a:endParaRPr lang="en-US" dirty="0"/>
          </a:p>
        </p:txBody>
      </p:sp>
      <p:sp>
        <p:nvSpPr>
          <p:cNvPr id="21" name="Rectangle 20"/>
          <p:cNvSpPr/>
          <p:nvPr/>
        </p:nvSpPr>
        <p:spPr>
          <a:xfrm>
            <a:off x="2641600" y="292765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a:solidFill>
                  <a:prstClr val="white"/>
                </a:solidFill>
              </a:rPr>
              <a:t>3</a:t>
            </a:r>
            <a:endParaRPr lang="en-US" dirty="0"/>
          </a:p>
        </p:txBody>
      </p:sp>
      <p:sp>
        <p:nvSpPr>
          <p:cNvPr id="22" name="Rectangle 21"/>
          <p:cNvSpPr/>
          <p:nvPr/>
        </p:nvSpPr>
        <p:spPr>
          <a:xfrm>
            <a:off x="3990336" y="3322857"/>
            <a:ext cx="1066953" cy="615549"/>
          </a:xfrm>
          <a:prstGeom prst="rect">
            <a:avLst/>
          </a:prstGeom>
        </p:spPr>
        <p:txBody>
          <a:bodyPr wrap="none" lIns="121917" tIns="60958" rIns="121917" bIns="60958">
            <a:spAutoFit/>
          </a:bodyPr>
          <a:lstStyle/>
          <a:p>
            <a:r>
              <a:rPr lang="en-US" sz="3200" b="1" dirty="0"/>
              <a:t>Push</a:t>
            </a:r>
            <a:endParaRPr lang="en-US" sz="3200" dirty="0"/>
          </a:p>
        </p:txBody>
      </p:sp>
      <p:sp>
        <p:nvSpPr>
          <p:cNvPr id="23" name="Rectangle 22"/>
          <p:cNvSpPr/>
          <p:nvPr/>
        </p:nvSpPr>
        <p:spPr>
          <a:xfrm>
            <a:off x="6299202" y="3322857"/>
            <a:ext cx="898445" cy="615549"/>
          </a:xfrm>
          <a:prstGeom prst="rect">
            <a:avLst/>
          </a:prstGeom>
        </p:spPr>
        <p:txBody>
          <a:bodyPr wrap="none" lIns="121917" tIns="60958" rIns="121917" bIns="60958">
            <a:spAutoFit/>
          </a:bodyPr>
          <a:lstStyle/>
          <a:p>
            <a:r>
              <a:rPr lang="en-US" sz="3200" b="1" dirty="0"/>
              <a:t>Pop</a:t>
            </a:r>
          </a:p>
        </p:txBody>
      </p:sp>
      <p:sp>
        <p:nvSpPr>
          <p:cNvPr id="24" name="Rectangle 23"/>
          <p:cNvSpPr/>
          <p:nvPr/>
        </p:nvSpPr>
        <p:spPr>
          <a:xfrm>
            <a:off x="8432800" y="5033307"/>
            <a:ext cx="1828800" cy="701885"/>
          </a:xfrm>
          <a:prstGeom prst="rect">
            <a:avLst/>
          </a:prstGeom>
          <a:ln>
            <a:solidFill>
              <a:schemeClr val="tx2"/>
            </a:solidFill>
          </a:ln>
          <a:effectLst>
            <a:glow rad="101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lvl="0"/>
            <a:r>
              <a:rPr lang="en-US" sz="3200" b="1" dirty="0">
                <a:solidFill>
                  <a:schemeClr val="tx1"/>
                </a:solidFill>
              </a:rPr>
              <a:t>TOP=</a:t>
            </a:r>
          </a:p>
        </p:txBody>
      </p:sp>
      <p:cxnSp>
        <p:nvCxnSpPr>
          <p:cNvPr id="27" name="Straight Connector 26"/>
          <p:cNvCxnSpPr/>
          <p:nvPr/>
        </p:nvCxnSpPr>
        <p:spPr>
          <a:xfrm rot="5400000">
            <a:off x="6861320" y="5883499"/>
            <a:ext cx="500301" cy="1059"/>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6399741" y="6134180"/>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6399741" y="6735796"/>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811185" y="6434979"/>
            <a:ext cx="600571" cy="1059"/>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a:off x="7112005" y="5633878"/>
            <a:ext cx="1320799" cy="1045"/>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flipV="1">
            <a:off x="6400800" y="5032264"/>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flipV="1">
            <a:off x="6400800" y="5633880"/>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812244" y="5333064"/>
            <a:ext cx="600571" cy="1059"/>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a:solidFill>
                  <a:srgbClr val="FF0000"/>
                </a:solidFill>
                <a:effectLst>
                  <a:glow rad="139700">
                    <a:schemeClr val="accent6">
                      <a:satMod val="175000"/>
                      <a:alpha val="40000"/>
                    </a:schemeClr>
                  </a:glow>
                </a:effectLst>
              </a:rPr>
              <a:t>-1</a:t>
            </a:r>
            <a:endParaRPr lang="en-US" b="1" dirty="0">
              <a:solidFill>
                <a:srgbClr val="FF0000"/>
              </a:solidFill>
              <a:effectLst>
                <a:glow rad="139700">
                  <a:schemeClr val="accent6">
                    <a:satMod val="175000"/>
                    <a:alpha val="40000"/>
                  </a:schemeClr>
                </a:glow>
              </a:effectLst>
            </a:endParaRPr>
          </a:p>
        </p:txBody>
      </p:sp>
      <p:sp>
        <p:nvSpPr>
          <p:cNvPr id="35" name="Rectangle 34"/>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a:solidFill>
                  <a:srgbClr val="FF0000"/>
                </a:solidFill>
                <a:effectLst>
                  <a:glow rad="139700">
                    <a:schemeClr val="accent6">
                      <a:satMod val="175000"/>
                      <a:alpha val="40000"/>
                    </a:schemeClr>
                  </a:glow>
                </a:effectLst>
              </a:rPr>
              <a:t>0</a:t>
            </a:r>
            <a:endParaRPr lang="en-US" b="1" dirty="0">
              <a:solidFill>
                <a:srgbClr val="FF0000"/>
              </a:solidFill>
              <a:effectLst>
                <a:glow rad="139700">
                  <a:schemeClr val="accent6">
                    <a:satMod val="175000"/>
                    <a:alpha val="40000"/>
                  </a:schemeClr>
                </a:glow>
              </a:effectLst>
            </a:endParaRPr>
          </a:p>
        </p:txBody>
      </p:sp>
      <p:sp>
        <p:nvSpPr>
          <p:cNvPr id="36" name="Rectangle 35"/>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a:solidFill>
                  <a:srgbClr val="FF0000"/>
                </a:solidFill>
                <a:effectLst>
                  <a:glow rad="139700">
                    <a:schemeClr val="accent6">
                      <a:satMod val="175000"/>
                      <a:alpha val="40000"/>
                    </a:schemeClr>
                  </a:glow>
                </a:effectLst>
              </a:rPr>
              <a:t>1</a:t>
            </a:r>
            <a:endParaRPr lang="en-US" b="1" dirty="0">
              <a:solidFill>
                <a:srgbClr val="FF0000"/>
              </a:solidFill>
              <a:effectLst>
                <a:glow rad="139700">
                  <a:schemeClr val="accent6">
                    <a:satMod val="175000"/>
                    <a:alpha val="40000"/>
                  </a:schemeClr>
                </a:glow>
              </a:effectLst>
            </a:endParaRPr>
          </a:p>
        </p:txBody>
      </p:sp>
      <p:sp>
        <p:nvSpPr>
          <p:cNvPr id="37" name="Rectangle 36"/>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a:solidFill>
                  <a:srgbClr val="FF0000"/>
                </a:solidFill>
                <a:effectLst>
                  <a:glow rad="139700">
                    <a:schemeClr val="accent6">
                      <a:satMod val="175000"/>
                      <a:alpha val="40000"/>
                    </a:schemeClr>
                  </a:glow>
                </a:effectLst>
              </a:rPr>
              <a:t>2</a:t>
            </a:r>
            <a:endParaRPr lang="en-US" b="1" dirty="0">
              <a:solidFill>
                <a:srgbClr val="FF0000"/>
              </a:solidFill>
              <a:effectLst>
                <a:glow rad="139700">
                  <a:schemeClr val="accent6">
                    <a:satMod val="175000"/>
                    <a:alpha val="40000"/>
                  </a:schemeClr>
                </a:glow>
              </a:effectLst>
            </a:endParaRPr>
          </a:p>
        </p:txBody>
      </p:sp>
      <p:sp>
        <p:nvSpPr>
          <p:cNvPr id="38" name="Rectangle 37"/>
          <p:cNvSpPr/>
          <p:nvPr/>
        </p:nvSpPr>
        <p:spPr>
          <a:xfrm>
            <a:off x="1320800" y="4425818"/>
            <a:ext cx="3454400" cy="615553"/>
          </a:xfrm>
          <a:prstGeom prst="rect">
            <a:avLst/>
          </a:prstGeom>
        </p:spPr>
        <p:txBody>
          <a:bodyPr wrap="square" lIns="121917" tIns="60958" rIns="121917" bIns="60958">
            <a:spAutoFit/>
          </a:bodyPr>
          <a:lstStyle/>
          <a:p>
            <a:r>
              <a:rPr lang="en-US" sz="3200" b="1" dirty="0"/>
              <a:t>Top Of the Stack</a:t>
            </a:r>
          </a:p>
        </p:txBody>
      </p:sp>
      <p:sp>
        <p:nvSpPr>
          <p:cNvPr id="43" name="Rectangle 42"/>
          <p:cNvSpPr/>
          <p:nvPr/>
        </p:nvSpPr>
        <p:spPr>
          <a:xfrm>
            <a:off x="1320800" y="4419600"/>
            <a:ext cx="5080000" cy="615553"/>
          </a:xfrm>
          <a:prstGeom prst="rect">
            <a:avLst/>
          </a:prstGeom>
        </p:spPr>
        <p:txBody>
          <a:bodyPr wrap="square" lIns="121917" tIns="60958" rIns="121917" bIns="60958">
            <a:spAutoFit/>
          </a:bodyPr>
          <a:lstStyle/>
          <a:p>
            <a:r>
              <a:rPr lang="en-US" sz="3200" b="1" dirty="0"/>
              <a:t>Top Of the Stack = -1</a:t>
            </a:r>
          </a:p>
        </p:txBody>
      </p:sp>
      <p:sp>
        <p:nvSpPr>
          <p:cNvPr id="44" name="Rectangle 43"/>
          <p:cNvSpPr/>
          <p:nvPr/>
        </p:nvSpPr>
        <p:spPr>
          <a:xfrm>
            <a:off x="0" y="4927165"/>
            <a:ext cx="5080000" cy="615553"/>
          </a:xfrm>
          <a:prstGeom prst="rect">
            <a:avLst/>
          </a:prstGeom>
        </p:spPr>
        <p:txBody>
          <a:bodyPr wrap="square" lIns="121917" tIns="60958" rIns="121917" bIns="60958">
            <a:spAutoFit/>
          </a:bodyPr>
          <a:lstStyle/>
          <a:p>
            <a:r>
              <a:rPr lang="en-US" sz="3200" b="1" dirty="0"/>
              <a:t>Means, the Stack is empty.</a:t>
            </a:r>
          </a:p>
        </p:txBody>
      </p:sp>
      <p:sp>
        <p:nvSpPr>
          <p:cNvPr id="46" name="Rectangle 45"/>
          <p:cNvSpPr/>
          <p:nvPr/>
        </p:nvSpPr>
        <p:spPr>
          <a:xfrm>
            <a:off x="0" y="4425819"/>
            <a:ext cx="1828800" cy="615549"/>
          </a:xfrm>
          <a:prstGeom prst="rect">
            <a:avLst/>
          </a:prstGeom>
        </p:spPr>
        <p:txBody>
          <a:bodyPr wrap="square" lIns="121917" tIns="60958" rIns="121917" bIns="60958">
            <a:spAutoFit/>
          </a:bodyPr>
          <a:lstStyle/>
          <a:p>
            <a:r>
              <a:rPr lang="en-US" sz="3200" b="1" dirty="0"/>
              <a:t>Initially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2.22222E-6 L 0.50833 0.00069 " pathEditMode="relative" rAng="0" ptsTypes="AA">
                                      <p:cBhvr>
                                        <p:cTn id="6" dur="2000" fill="hold"/>
                                        <p:tgtEl>
                                          <p:spTgt spid="38"/>
                                        </p:tgtEl>
                                        <p:attrNameLst>
                                          <p:attrName>ppt_x</p:attrName>
                                          <p:attrName>ppt_y</p:attrName>
                                        </p:attrNameLst>
                                      </p:cBhvr>
                                      <p:rCtr x="25417" y="23"/>
                                    </p:animMotion>
                                  </p:childTnLst>
                                </p:cTn>
                              </p:par>
                              <p:par>
                                <p:cTn id="7" presetID="22" presetClass="entr" presetSubtype="1" fill="hold" grpId="0" nodeType="withEffect">
                                  <p:stCondLst>
                                    <p:cond delay="1000"/>
                                  </p:stCondLst>
                                  <p:childTnLst>
                                    <p:set>
                                      <p:cBhvr>
                                        <p:cTn id="8" dur="1" fill="hold">
                                          <p:stCondLst>
                                            <p:cond delay="0"/>
                                          </p:stCondLst>
                                        </p:cTn>
                                        <p:tgtEl>
                                          <p:spTgt spid="24"/>
                                        </p:tgtEl>
                                        <p:attrNameLst>
                                          <p:attrName>style.visibility</p:attrName>
                                        </p:attrNameLst>
                                      </p:cBhvr>
                                      <p:to>
                                        <p:strVal val="visible"/>
                                      </p:to>
                                    </p:set>
                                    <p:animEffect transition="in" filter="wipe(up)">
                                      <p:cBhvr>
                                        <p:cTn id="9" dur="500"/>
                                        <p:tgtEl>
                                          <p:spTgt spid="24"/>
                                        </p:tgtEl>
                                      </p:cBhvr>
                                    </p:animEffect>
                                  </p:childTnLst>
                                </p:cTn>
                              </p:par>
                            </p:childTnLst>
                          </p:cTn>
                        </p:par>
                        <p:par>
                          <p:cTn id="10" fill="hold">
                            <p:stCondLst>
                              <p:cond delay="2000"/>
                            </p:stCondLst>
                            <p:childTnLst>
                              <p:par>
                                <p:cTn id="11" presetID="64" presetClass="path" presetSubtype="0" accel="50000" decel="50000" fill="hold" grpId="0" nodeType="afterEffect">
                                  <p:stCondLst>
                                    <p:cond delay="0"/>
                                  </p:stCondLst>
                                  <p:childTnLst>
                                    <p:animMotion origin="layout" path="M 2.77556E-17 -4.49116E-6 L 2.77556E-17 -0.64351 " pathEditMode="relative" rAng="0" ptsTypes="AA">
                                      <p:cBhvr>
                                        <p:cTn id="12" dur="2000" fill="hold"/>
                                        <p:tgtEl>
                                          <p:spTgt spid="6"/>
                                        </p:tgtEl>
                                        <p:attrNameLst>
                                          <p:attrName>ppt_x</p:attrName>
                                          <p:attrName>ppt_y</p:attrName>
                                        </p:attrNameLst>
                                      </p:cBhvr>
                                      <p:rCtr x="0" y="-322"/>
                                    </p:animMotion>
                                  </p:childTnLst>
                                </p:cTn>
                              </p:par>
                            </p:childTnLst>
                          </p:cTn>
                        </p:par>
                        <p:par>
                          <p:cTn id="13" fill="hold">
                            <p:stCondLst>
                              <p:cond delay="4000"/>
                            </p:stCondLst>
                            <p:childTnLst>
                              <p:par>
                                <p:cTn id="14" presetID="10" presetClass="exit" presetSubtype="0" fill="hold" grpId="1" nodeType="afterEffect">
                                  <p:stCondLst>
                                    <p:cond delay="0"/>
                                  </p:stCondLst>
                                  <p:childTnLst>
                                    <p:animEffect transition="out" filter="fade">
                                      <p:cBhvr>
                                        <p:cTn id="15" dur="2000"/>
                                        <p:tgtEl>
                                          <p:spTgt spid="6"/>
                                        </p:tgtEl>
                                      </p:cBhvr>
                                    </p:animEffect>
                                    <p:set>
                                      <p:cBhvr>
                                        <p:cTn id="16" dur="1" fill="hold">
                                          <p:stCondLst>
                                            <p:cond delay="1999"/>
                                          </p:stCondLst>
                                        </p:cTn>
                                        <p:tgtEl>
                                          <p:spTgt spid="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par>
                          <p:cTn id="20" fill="hold">
                            <p:stCondLst>
                              <p:cond delay="60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70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right)">
                                      <p:cBhvr>
                                        <p:cTn id="33" dur="500"/>
                                        <p:tgtEl>
                                          <p:spTgt spid="39"/>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up)">
                                      <p:cBhvr>
                                        <p:cTn id="41" dur="500"/>
                                        <p:tgtEl>
                                          <p:spTgt spid="30"/>
                                        </p:tgtEl>
                                      </p:cBhvr>
                                    </p:animEffect>
                                  </p:childTnLst>
                                </p:cTn>
                              </p:par>
                            </p:childTnLst>
                          </p:cTn>
                        </p:par>
                        <p:par>
                          <p:cTn id="42" fill="hold">
                            <p:stCondLst>
                              <p:cond delay="1500"/>
                            </p:stCondLst>
                            <p:childTnLst>
                              <p:par>
                                <p:cTn id="43" presetID="22" presetClass="entr" presetSubtype="2"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right)">
                                      <p:cBhvr>
                                        <p:cTn id="45" dur="500"/>
                                        <p:tgtEl>
                                          <p:spTgt spid="29"/>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slide(fromBottom)">
                                      <p:cBhvr>
                                        <p:cTn id="51" dur="500"/>
                                        <p:tgtEl>
                                          <p:spTgt spid="46"/>
                                        </p:tgtEl>
                                      </p:cBhvr>
                                    </p:animEffect>
                                  </p:childTnLst>
                                </p:cTn>
                              </p:par>
                              <p:par>
                                <p:cTn id="52" presetID="12" presetClass="entr" presetSubtype="4" fill="hold" grpId="0" nodeType="withEffect" nodePh="1">
                                  <p:stCondLst>
                                    <p:cond delay="0"/>
                                  </p:stCondLst>
                                  <p:endCondLst>
                                    <p:cond evt="begin" delay="0">
                                      <p:tn val="52"/>
                                    </p:cond>
                                  </p:endCondLst>
                                  <p:childTnLst>
                                    <p:set>
                                      <p:cBhvr>
                                        <p:cTn id="53" dur="1" fill="hold">
                                          <p:stCondLst>
                                            <p:cond delay="0"/>
                                          </p:stCondLst>
                                        </p:cTn>
                                        <p:tgtEl>
                                          <p:spTgt spid="43"/>
                                        </p:tgtEl>
                                        <p:attrNameLst>
                                          <p:attrName>style.visibility</p:attrName>
                                        </p:attrNameLst>
                                      </p:cBhvr>
                                      <p:to>
                                        <p:strVal val="visible"/>
                                      </p:to>
                                    </p:set>
                                    <p:animEffect transition="in" filter="slide(fromBottom)">
                                      <p:cBhvr>
                                        <p:cTn id="54" dur="500"/>
                                        <p:tgtEl>
                                          <p:spTgt spid="43"/>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slide(fromBottom)">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2"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0" nodeType="clickEffect">
                                  <p:stCondLst>
                                    <p:cond delay="0"/>
                                  </p:stCondLst>
                                  <p:childTnLst>
                                    <p:animMotion origin="layout" path="M -3.33333E-6 -3.32115E-6 C 0.08559 0.04997 0.17136 0.10025 0.20643 0.17581 C 0.24167 0.25168 0.20955 0.40677 0.21007 0.45339 " pathEditMode="relative" rAng="0" ptsTypes="aaA">
                                      <p:cBhvr>
                                        <p:cTn id="74" dur="2000" fill="hold"/>
                                        <p:tgtEl>
                                          <p:spTgt spid="14"/>
                                        </p:tgtEl>
                                        <p:attrNameLst>
                                          <p:attrName>ppt_x</p:attrName>
                                          <p:attrName>ppt_y</p:attrName>
                                        </p:attrNameLst>
                                      </p:cBhvr>
                                      <p:rCtr x="121" y="227"/>
                                    </p:animMotion>
                                  </p:childTnLst>
                                </p:cTn>
                              </p:par>
                            </p:childTnLst>
                          </p:cTn>
                        </p:par>
                        <p:par>
                          <p:cTn id="75" fill="hold">
                            <p:stCondLst>
                              <p:cond delay="2000"/>
                            </p:stCondLst>
                            <p:childTnLst>
                              <p:par>
                                <p:cTn id="76" presetID="22" presetClass="exit" presetSubtype="8" fill="hold" nodeType="afterEffect">
                                  <p:stCondLst>
                                    <p:cond delay="0"/>
                                  </p:stCondLst>
                                  <p:childTnLst>
                                    <p:animEffect transition="out" filter="wipe(left)">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2500"/>
                            </p:stCondLst>
                            <p:childTnLst>
                              <p:par>
                                <p:cTn id="80" presetID="22" presetClass="exit" presetSubtype="4" fill="hold" nodeType="afterEffect">
                                  <p:stCondLst>
                                    <p:cond delay="0"/>
                                  </p:stCondLst>
                                  <p:childTnLst>
                                    <p:animEffect transition="out" filter="wipe(down)">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1000"/>
                                        <p:tgtEl>
                                          <p:spTgt spid="44"/>
                                        </p:tgtEl>
                                      </p:cBhvr>
                                    </p:animEffect>
                                    <p:set>
                                      <p:cBhvr>
                                        <p:cTn id="85" dur="1" fill="hold">
                                          <p:stCondLst>
                                            <p:cond delay="999"/>
                                          </p:stCondLst>
                                        </p:cTn>
                                        <p:tgtEl>
                                          <p:spTgt spid="44"/>
                                        </p:tgtEl>
                                        <p:attrNameLst>
                                          <p:attrName>style.visibility</p:attrName>
                                        </p:attrNameLst>
                                      </p:cBhvr>
                                      <p:to>
                                        <p:strVal val="hidden"/>
                                      </p:to>
                                    </p:set>
                                  </p:childTnLst>
                                </p:cTn>
                              </p:par>
                              <p:par>
                                <p:cTn id="86" presetID="10" presetClass="exit" presetSubtype="0" fill="hold" grpId="2" nodeType="withEffect" nodePh="1">
                                  <p:stCondLst>
                                    <p:cond delay="0"/>
                                  </p:stCondLst>
                                  <p:endCondLst>
                                    <p:cond evt="begin" delay="0">
                                      <p:tn val="86"/>
                                    </p:cond>
                                  </p:endCondLst>
                                  <p:childTnLst>
                                    <p:animEffect transition="out" filter="fade">
                                      <p:cBhvr>
                                        <p:cTn id="87" dur="1000"/>
                                        <p:tgtEl>
                                          <p:spTgt spid="43"/>
                                        </p:tgtEl>
                                      </p:cBhvr>
                                    </p:animEffect>
                                    <p:set>
                                      <p:cBhvr>
                                        <p:cTn id="88" dur="1" fill="hold">
                                          <p:stCondLst>
                                            <p:cond delay="999"/>
                                          </p:stCondLst>
                                        </p:cTn>
                                        <p:tgtEl>
                                          <p:spTgt spid="43"/>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46"/>
                                        </p:tgtEl>
                                      </p:cBhvr>
                                    </p:animEffect>
                                    <p:set>
                                      <p:cBhvr>
                                        <p:cTn id="91" dur="1" fill="hold">
                                          <p:stCondLst>
                                            <p:cond delay="999"/>
                                          </p:stCondLst>
                                        </p:cTn>
                                        <p:tgtEl>
                                          <p:spTgt spid="46"/>
                                        </p:tgtEl>
                                        <p:attrNameLst>
                                          <p:attrName>style.visibility</p:attrName>
                                        </p:attrNameLst>
                                      </p:cBhvr>
                                      <p:to>
                                        <p:strVal val="hidden"/>
                                      </p:to>
                                    </p:set>
                                  </p:childTnLst>
                                </p:cTn>
                              </p:par>
                            </p:childTnLst>
                          </p:cTn>
                        </p:par>
                        <p:par>
                          <p:cTn id="92" fill="hold">
                            <p:stCondLst>
                              <p:cond delay="3500"/>
                            </p:stCondLst>
                            <p:childTnLst>
                              <p:par>
                                <p:cTn id="93" presetID="22" presetClass="entr" presetSubtype="2" fill="hold"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right)">
                                      <p:cBhvr>
                                        <p:cTn id="95" dur="500"/>
                                        <p:tgtEl>
                                          <p:spTgt spid="28"/>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2"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3.33333E-6 -3.32115E-6 C 0.08559 0.04997 0.17136 0.10025 0.20643 0.17581 C 0.24167 0.25168 0.20955 0.40677 0.21007 0.45339 " pathEditMode="relative" rAng="0" ptsTypes="aaA">
                                      <p:cBhvr>
                                        <p:cTn id="106" dur="2000" fill="hold"/>
                                        <p:tgtEl>
                                          <p:spTgt spid="15"/>
                                        </p:tgtEl>
                                        <p:attrNameLst>
                                          <p:attrName>ppt_x</p:attrName>
                                          <p:attrName>ppt_y</p:attrName>
                                        </p:attrNameLst>
                                      </p:cBhvr>
                                      <p:rCtr x="121" y="227"/>
                                    </p:animMotion>
                                  </p:childTnLst>
                                </p:cTn>
                              </p:par>
                            </p:childTnLst>
                          </p:cTn>
                        </p:par>
                        <p:par>
                          <p:cTn id="107" fill="hold">
                            <p:stCondLst>
                              <p:cond delay="2000"/>
                            </p:stCondLst>
                            <p:childTnLst>
                              <p:par>
                                <p:cTn id="108" presetID="22" presetClass="exit" presetSubtype="8" fill="hold" nodeType="afterEffect">
                                  <p:stCondLst>
                                    <p:cond delay="0"/>
                                  </p:stCondLst>
                                  <p:childTnLst>
                                    <p:animEffect transition="out" filter="wipe(left)">
                                      <p:cBhvr>
                                        <p:cTn id="109" dur="500"/>
                                        <p:tgtEl>
                                          <p:spTgt spid="28"/>
                                        </p:tgtEl>
                                      </p:cBhvr>
                                    </p:animEffect>
                                    <p:set>
                                      <p:cBhvr>
                                        <p:cTn id="110" dur="1" fill="hold">
                                          <p:stCondLst>
                                            <p:cond delay="499"/>
                                          </p:stCondLst>
                                        </p:cTn>
                                        <p:tgtEl>
                                          <p:spTgt spid="28"/>
                                        </p:tgtEl>
                                        <p:attrNameLst>
                                          <p:attrName>style.visibility</p:attrName>
                                        </p:attrNameLst>
                                      </p:cBhvr>
                                      <p:to>
                                        <p:strVal val="hidden"/>
                                      </p:to>
                                    </p:set>
                                  </p:childTnLst>
                                </p:cTn>
                              </p:par>
                            </p:childTnLst>
                          </p:cTn>
                        </p:par>
                        <p:par>
                          <p:cTn id="111" fill="hold">
                            <p:stCondLst>
                              <p:cond delay="2500"/>
                            </p:stCondLst>
                            <p:childTnLst>
                              <p:par>
                                <p:cTn id="112" presetID="22" presetClass="exit" presetSubtype="4" fill="hold" nodeType="afterEffect">
                                  <p:stCondLst>
                                    <p:cond delay="0"/>
                                  </p:stCondLst>
                                  <p:childTnLst>
                                    <p:animEffect transition="out" filter="wipe(down)">
                                      <p:cBhvr>
                                        <p:cTn id="113" dur="500"/>
                                        <p:tgtEl>
                                          <p:spTgt spid="27"/>
                                        </p:tgtEl>
                                      </p:cBhvr>
                                    </p:animEffect>
                                    <p:set>
                                      <p:cBhvr>
                                        <p:cTn id="114" dur="1" fill="hold">
                                          <p:stCondLst>
                                            <p:cond delay="499"/>
                                          </p:stCondLst>
                                        </p:cTn>
                                        <p:tgtEl>
                                          <p:spTgt spid="27"/>
                                        </p:tgtEl>
                                        <p:attrNameLst>
                                          <p:attrName>style.visibility</p:attrName>
                                        </p:attrNameLst>
                                      </p:cBhvr>
                                      <p:to>
                                        <p:strVal val="hidden"/>
                                      </p:to>
                                    </p:set>
                                  </p:childTnLst>
                                </p:cTn>
                              </p:par>
                            </p:childTnLst>
                          </p:cTn>
                        </p:par>
                        <p:par>
                          <p:cTn id="115" fill="hold">
                            <p:stCondLst>
                              <p:cond delay="3000"/>
                            </p:stCondLst>
                            <p:childTnLst>
                              <p:par>
                                <p:cTn id="116" presetID="22" presetClass="entr" presetSubtype="2" fill="hold" nodeType="after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right)">
                                      <p:cBhvr>
                                        <p:cTn id="118" dur="500"/>
                                        <p:tgtEl>
                                          <p:spTgt spid="41"/>
                                        </p:tgtEl>
                                      </p:cBhvr>
                                    </p:animEffect>
                                  </p:childTnLst>
                                </p:cTn>
                              </p:par>
                              <p:par>
                                <p:cTn id="119" presetID="1"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2" nodeType="click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5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0" presetClass="path" presetSubtype="0" accel="50000" decel="50000" fill="hold" grpId="0" nodeType="clickEffect">
                                  <p:stCondLst>
                                    <p:cond delay="0"/>
                                  </p:stCondLst>
                                  <p:childTnLst>
                                    <p:animMotion origin="layout" path="M -3.33333E-6 -3.32115E-6 C 0.08559 0.04997 0.17136 0.10025 0.20643 0.17581 C 0.24167 0.25168 0.20955 0.40677 0.21007 0.45339 " pathEditMode="relative" rAng="0" ptsTypes="aaA">
                                      <p:cBhvr>
                                        <p:cTn id="129" dur="2000" fill="hold"/>
                                        <p:tgtEl>
                                          <p:spTgt spid="16"/>
                                        </p:tgtEl>
                                        <p:attrNameLst>
                                          <p:attrName>ppt_x</p:attrName>
                                          <p:attrName>ppt_y</p:attrName>
                                        </p:attrNameLst>
                                      </p:cBhvr>
                                      <p:rCtr x="121" y="227"/>
                                    </p:animMotion>
                                  </p:childTnLst>
                                </p:cTn>
                              </p:par>
                            </p:childTnLst>
                          </p:cTn>
                        </p:par>
                        <p:par>
                          <p:cTn id="130" fill="hold">
                            <p:stCondLst>
                              <p:cond delay="2000"/>
                            </p:stCondLst>
                            <p:childTnLst>
                              <p:par>
                                <p:cTn id="131" presetID="22" presetClass="exit" presetSubtype="8" fill="hold" nodeType="afterEffect">
                                  <p:stCondLst>
                                    <p:cond delay="0"/>
                                  </p:stCondLst>
                                  <p:childTnLst>
                                    <p:animEffect transition="out" filter="wipe(left)">
                                      <p:cBhvr>
                                        <p:cTn id="132" dur="500"/>
                                        <p:tgtEl>
                                          <p:spTgt spid="41"/>
                                        </p:tgtEl>
                                      </p:cBhvr>
                                    </p:animEffect>
                                    <p:set>
                                      <p:cBhvr>
                                        <p:cTn id="133" dur="1" fill="hold">
                                          <p:stCondLst>
                                            <p:cond delay="499"/>
                                          </p:stCondLst>
                                        </p:cTn>
                                        <p:tgtEl>
                                          <p:spTgt spid="41"/>
                                        </p:tgtEl>
                                        <p:attrNameLst>
                                          <p:attrName>style.visibility</p:attrName>
                                        </p:attrNameLst>
                                      </p:cBhvr>
                                      <p:to>
                                        <p:strVal val="hidden"/>
                                      </p:to>
                                    </p:set>
                                  </p:childTnLst>
                                </p:cTn>
                              </p:par>
                            </p:childTnLst>
                          </p:cTn>
                        </p:par>
                        <p:par>
                          <p:cTn id="134" fill="hold">
                            <p:stCondLst>
                              <p:cond delay="2500"/>
                            </p:stCondLst>
                            <p:childTnLst>
                              <p:par>
                                <p:cTn id="135" presetID="22" presetClass="entr" presetSubtype="4"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wipe(down)">
                                      <p:cBhvr>
                                        <p:cTn id="137" dur="500"/>
                                        <p:tgtEl>
                                          <p:spTgt spid="42"/>
                                        </p:tgtEl>
                                      </p:cBhvr>
                                    </p:animEffect>
                                  </p:childTnLst>
                                </p:cTn>
                              </p:par>
                            </p:childTnLst>
                          </p:cTn>
                        </p:par>
                        <p:par>
                          <p:cTn id="138" fill="hold">
                            <p:stCondLst>
                              <p:cond delay="3000"/>
                            </p:stCondLst>
                            <p:childTnLst>
                              <p:par>
                                <p:cTn id="139" presetID="22" presetClass="entr" presetSubtype="2" fill="hold" nodeType="after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right)">
                                      <p:cBhvr>
                                        <p:cTn id="141" dur="500"/>
                                        <p:tgtEl>
                                          <p:spTgt spid="40"/>
                                        </p:tgtEl>
                                      </p:cBhvr>
                                    </p:animEffect>
                                  </p:childTnLst>
                                </p:cTn>
                              </p:par>
                              <p:par>
                                <p:cTn id="142" presetID="1" presetClass="entr" presetSubtype="0" fill="hold" grpId="0" nodeType="withEffect">
                                  <p:stCondLst>
                                    <p:cond delay="0"/>
                                  </p:stCondLst>
                                  <p:childTnLst>
                                    <p:set>
                                      <p:cBhvr>
                                        <p:cTn id="143" dur="1" fill="hold">
                                          <p:stCondLst>
                                            <p:cond delay="0"/>
                                          </p:stCondLst>
                                        </p:cTn>
                                        <p:tgtEl>
                                          <p:spTgt spid="3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ipe(left)">
                                      <p:cBhvr>
                                        <p:cTn id="148" dur="500"/>
                                        <p:tgtEl>
                                          <p:spTgt spid="1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3"/>
                                        </p:tgtEl>
                                        <p:attrNameLst>
                                          <p:attrName>style.visibility</p:attrName>
                                        </p:attrNameLst>
                                      </p:cBhvr>
                                      <p:to>
                                        <p:strVal val="visible"/>
                                      </p:to>
                                    </p:set>
                                    <p:animEffect transition="in" filter="fade">
                                      <p:cBhvr>
                                        <p:cTn id="151" dur="500"/>
                                        <p:tgtEl>
                                          <p:spTgt spid="23"/>
                                        </p:tgtEl>
                                      </p:cBhvr>
                                    </p:animEffec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1" nodeType="clickEffect">
                                  <p:stCondLst>
                                    <p:cond delay="0"/>
                                  </p:stCondLst>
                                  <p:childTnLst>
                                    <p:animMotion origin="layout" path="M 0.21007 0.45338 C 0.20851 0.28885 0.20712 0.12432 0.24739 0.05149 C 0.28767 -0.02133 0.41805 0.02255 0.45208 0.01676 " pathEditMode="relative" rAng="0" ptsTypes="aaA">
                                      <p:cBhvr>
                                        <p:cTn id="155" dur="2000" fill="hold"/>
                                        <p:tgtEl>
                                          <p:spTgt spid="16"/>
                                        </p:tgtEl>
                                        <p:attrNameLst>
                                          <p:attrName>ppt_x</p:attrName>
                                          <p:attrName>ppt_y</p:attrName>
                                        </p:attrNameLst>
                                      </p:cBhvr>
                                      <p:rCtr x="119" y="-237"/>
                                    </p:animMotion>
                                  </p:childTnLst>
                                </p:cTn>
                              </p:par>
                            </p:childTnLst>
                          </p:cTn>
                        </p:par>
                        <p:par>
                          <p:cTn id="156" fill="hold">
                            <p:stCondLst>
                              <p:cond delay="2000"/>
                            </p:stCondLst>
                            <p:childTnLst>
                              <p:par>
                                <p:cTn id="157" presetID="22" presetClass="exit" presetSubtype="8" fill="hold" nodeType="afterEffect">
                                  <p:stCondLst>
                                    <p:cond delay="0"/>
                                  </p:stCondLst>
                                  <p:childTnLst>
                                    <p:animEffect transition="out" filter="wipe(left)">
                                      <p:cBhvr>
                                        <p:cTn id="158" dur="500"/>
                                        <p:tgtEl>
                                          <p:spTgt spid="40"/>
                                        </p:tgtEl>
                                      </p:cBhvr>
                                    </p:animEffect>
                                    <p:set>
                                      <p:cBhvr>
                                        <p:cTn id="159" dur="1" fill="hold">
                                          <p:stCondLst>
                                            <p:cond delay="499"/>
                                          </p:stCondLst>
                                        </p:cTn>
                                        <p:tgtEl>
                                          <p:spTgt spid="40"/>
                                        </p:tgtEl>
                                        <p:attrNameLst>
                                          <p:attrName>style.visibility</p:attrName>
                                        </p:attrNameLst>
                                      </p:cBhvr>
                                      <p:to>
                                        <p:strVal val="hidden"/>
                                      </p:to>
                                    </p:set>
                                  </p:childTnLst>
                                </p:cTn>
                              </p:par>
                            </p:childTnLst>
                          </p:cTn>
                        </p:par>
                        <p:par>
                          <p:cTn id="160" fill="hold">
                            <p:stCondLst>
                              <p:cond delay="2500"/>
                            </p:stCondLst>
                            <p:childTnLst>
                              <p:par>
                                <p:cTn id="161" presetID="22" presetClass="exit" presetSubtype="1" fill="hold" nodeType="afterEffect">
                                  <p:stCondLst>
                                    <p:cond delay="0"/>
                                  </p:stCondLst>
                                  <p:childTnLst>
                                    <p:animEffect transition="out" filter="wipe(up)">
                                      <p:cBhvr>
                                        <p:cTn id="162" dur="500"/>
                                        <p:tgtEl>
                                          <p:spTgt spid="42"/>
                                        </p:tgtEl>
                                      </p:cBhvr>
                                    </p:animEffect>
                                    <p:set>
                                      <p:cBhvr>
                                        <p:cTn id="163" dur="1" fill="hold">
                                          <p:stCondLst>
                                            <p:cond delay="499"/>
                                          </p:stCondLst>
                                        </p:cTn>
                                        <p:tgtEl>
                                          <p:spTgt spid="42"/>
                                        </p:tgtEl>
                                        <p:attrNameLst>
                                          <p:attrName>style.visibility</p:attrName>
                                        </p:attrNameLst>
                                      </p:cBhvr>
                                      <p:to>
                                        <p:strVal val="hidden"/>
                                      </p:to>
                                    </p:set>
                                  </p:childTnLst>
                                </p:cTn>
                              </p:par>
                            </p:childTnLst>
                          </p:cTn>
                        </p:par>
                        <p:par>
                          <p:cTn id="164" fill="hold">
                            <p:stCondLst>
                              <p:cond delay="3000"/>
                            </p:stCondLst>
                            <p:childTnLst>
                              <p:par>
                                <p:cTn id="165" presetID="22" presetClass="entr" presetSubtype="2" fill="hold" nodeType="afterEffect">
                                  <p:stCondLst>
                                    <p:cond delay="0"/>
                                  </p:stCondLst>
                                  <p:childTnLst>
                                    <p:set>
                                      <p:cBhvr>
                                        <p:cTn id="166" dur="1" fill="hold">
                                          <p:stCondLst>
                                            <p:cond delay="0"/>
                                          </p:stCondLst>
                                        </p:cTn>
                                        <p:tgtEl>
                                          <p:spTgt spid="41"/>
                                        </p:tgtEl>
                                        <p:attrNameLst>
                                          <p:attrName>style.visibility</p:attrName>
                                        </p:attrNameLst>
                                      </p:cBhvr>
                                      <p:to>
                                        <p:strVal val="visible"/>
                                      </p:to>
                                    </p:set>
                                    <p:animEffect transition="in" filter="wipe(right)">
                                      <p:cBhvr>
                                        <p:cTn id="167" dur="500"/>
                                        <p:tgtEl>
                                          <p:spTgt spid="41"/>
                                        </p:tgtEl>
                                      </p:cBhvr>
                                    </p:animEffect>
                                  </p:childTnLst>
                                </p:cTn>
                              </p:par>
                              <p:par>
                                <p:cTn id="168" presetID="1" presetClass="exit" presetSubtype="0" fill="hold" grpId="1" nodeType="withEffect">
                                  <p:stCondLst>
                                    <p:cond delay="0"/>
                                  </p:stCondLst>
                                  <p:childTnLst>
                                    <p:set>
                                      <p:cBhvr>
                                        <p:cTn id="169" dur="1" fill="hold">
                                          <p:stCondLst>
                                            <p:cond delay="0"/>
                                          </p:stCondLst>
                                        </p:cTn>
                                        <p:tgtEl>
                                          <p:spTgt spid="37"/>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0" presetClass="path" presetSubtype="0" accel="50000" decel="50000" fill="hold" grpId="1" nodeType="clickEffect">
                                  <p:stCondLst>
                                    <p:cond delay="0"/>
                                  </p:stCondLst>
                                  <p:childTnLst>
                                    <p:animMotion origin="layout" path="M 0.21007 0.45338 C 0.20851 0.28885 0.20712 0.12432 0.24739 0.05149 C 0.28767 -0.02133 0.41805 0.02255 0.45208 0.01676 " pathEditMode="relative" rAng="0" ptsTypes="aaA">
                                      <p:cBhvr>
                                        <p:cTn id="173" dur="2000" fill="hold"/>
                                        <p:tgtEl>
                                          <p:spTgt spid="15"/>
                                        </p:tgtEl>
                                        <p:attrNameLst>
                                          <p:attrName>ppt_x</p:attrName>
                                          <p:attrName>ppt_y</p:attrName>
                                        </p:attrNameLst>
                                      </p:cBhvr>
                                      <p:rCtr x="119" y="-237"/>
                                    </p:animMotion>
                                  </p:childTnLst>
                                </p:cTn>
                              </p:par>
                            </p:childTnLst>
                          </p:cTn>
                        </p:par>
                        <p:par>
                          <p:cTn id="174" fill="hold">
                            <p:stCondLst>
                              <p:cond delay="2000"/>
                            </p:stCondLst>
                            <p:childTnLst>
                              <p:par>
                                <p:cTn id="175" presetID="22" presetClass="exit" presetSubtype="8" fill="hold" nodeType="afterEffect">
                                  <p:stCondLst>
                                    <p:cond delay="0"/>
                                  </p:stCondLst>
                                  <p:childTnLst>
                                    <p:animEffect transition="out" filter="wipe(left)">
                                      <p:cBhvr>
                                        <p:cTn id="176" dur="500"/>
                                        <p:tgtEl>
                                          <p:spTgt spid="41"/>
                                        </p:tgtEl>
                                      </p:cBhvr>
                                    </p:animEffect>
                                    <p:set>
                                      <p:cBhvr>
                                        <p:cTn id="177" dur="1" fill="hold">
                                          <p:stCondLst>
                                            <p:cond delay="499"/>
                                          </p:stCondLst>
                                        </p:cTn>
                                        <p:tgtEl>
                                          <p:spTgt spid="41"/>
                                        </p:tgtEl>
                                        <p:attrNameLst>
                                          <p:attrName>style.visibility</p:attrName>
                                        </p:attrNameLst>
                                      </p:cBhvr>
                                      <p:to>
                                        <p:strVal val="hidden"/>
                                      </p:to>
                                    </p:set>
                                  </p:childTnLst>
                                </p:cTn>
                              </p:par>
                            </p:childTnLst>
                          </p:cTn>
                        </p:par>
                        <p:par>
                          <p:cTn id="178" fill="hold">
                            <p:stCondLst>
                              <p:cond delay="2500"/>
                            </p:stCondLst>
                            <p:childTnLst>
                              <p:par>
                                <p:cTn id="179" presetID="22" presetClass="entr" presetSubtype="1" fill="hold" nodeType="after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wipe(up)">
                                      <p:cBhvr>
                                        <p:cTn id="181" dur="500"/>
                                        <p:tgtEl>
                                          <p:spTgt spid="27"/>
                                        </p:tgtEl>
                                      </p:cBhvr>
                                    </p:animEffect>
                                  </p:childTnLst>
                                </p:cTn>
                              </p:par>
                            </p:childTnLst>
                          </p:cTn>
                        </p:par>
                        <p:par>
                          <p:cTn id="182" fill="hold">
                            <p:stCondLst>
                              <p:cond delay="3000"/>
                            </p:stCondLst>
                            <p:childTnLst>
                              <p:par>
                                <p:cTn id="183" presetID="22" presetClass="entr" presetSubtype="2" fill="hold" nodeType="afterEffect">
                                  <p:stCondLst>
                                    <p:cond delay="0"/>
                                  </p:stCondLst>
                                  <p:childTnLst>
                                    <p:set>
                                      <p:cBhvr>
                                        <p:cTn id="184" dur="1" fill="hold">
                                          <p:stCondLst>
                                            <p:cond delay="0"/>
                                          </p:stCondLst>
                                        </p:cTn>
                                        <p:tgtEl>
                                          <p:spTgt spid="28"/>
                                        </p:tgtEl>
                                        <p:attrNameLst>
                                          <p:attrName>style.visibility</p:attrName>
                                        </p:attrNameLst>
                                      </p:cBhvr>
                                      <p:to>
                                        <p:strVal val="visible"/>
                                      </p:to>
                                    </p:set>
                                    <p:animEffect transition="in" filter="wipe(right)">
                                      <p:cBhvr>
                                        <p:cTn id="185" dur="500"/>
                                        <p:tgtEl>
                                          <p:spTgt spid="28"/>
                                        </p:tgtEl>
                                      </p:cBhvr>
                                    </p:animEffect>
                                  </p:childTnLst>
                                </p:cTn>
                              </p:par>
                              <p:par>
                                <p:cTn id="186" presetID="1" presetClass="exit" presetSubtype="0" fill="hold" grpId="1" nodeType="withEffect">
                                  <p:stCondLst>
                                    <p:cond delay="0"/>
                                  </p:stCondLst>
                                  <p:childTnLst>
                                    <p:set>
                                      <p:cBhvr>
                                        <p:cTn id="187" dur="1" fill="hold">
                                          <p:stCondLst>
                                            <p:cond delay="0"/>
                                          </p:stCondLst>
                                        </p:cTn>
                                        <p:tgtEl>
                                          <p:spTgt spid="36"/>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0" presetClass="path" presetSubtype="0" accel="50000" decel="50000" fill="hold" grpId="1" nodeType="clickEffect">
                                  <p:stCondLst>
                                    <p:cond delay="0"/>
                                  </p:stCondLst>
                                  <p:childTnLst>
                                    <p:animMotion origin="layout" path="M 0.21007 0.45338 C 0.20851 0.28885 0.20712 0.12432 0.24739 0.05149 C 0.28767 -0.02133 0.41805 0.02255 0.45208 0.01676 " pathEditMode="relative" rAng="0" ptsTypes="aaA">
                                      <p:cBhvr>
                                        <p:cTn id="191" dur="2000" fill="hold"/>
                                        <p:tgtEl>
                                          <p:spTgt spid="14"/>
                                        </p:tgtEl>
                                        <p:attrNameLst>
                                          <p:attrName>ppt_x</p:attrName>
                                          <p:attrName>ppt_y</p:attrName>
                                        </p:attrNameLst>
                                      </p:cBhvr>
                                      <p:rCtr x="119" y="-237"/>
                                    </p:animMotion>
                                  </p:childTnLst>
                                </p:cTn>
                              </p:par>
                            </p:childTnLst>
                          </p:cTn>
                        </p:par>
                        <p:par>
                          <p:cTn id="192" fill="hold">
                            <p:stCondLst>
                              <p:cond delay="2000"/>
                            </p:stCondLst>
                            <p:childTnLst>
                              <p:par>
                                <p:cTn id="193" presetID="22" presetClass="exit" presetSubtype="8" fill="hold" nodeType="afterEffect">
                                  <p:stCondLst>
                                    <p:cond delay="0"/>
                                  </p:stCondLst>
                                  <p:childTnLst>
                                    <p:animEffect transition="out" filter="wipe(left)">
                                      <p:cBhvr>
                                        <p:cTn id="194" dur="500"/>
                                        <p:tgtEl>
                                          <p:spTgt spid="28"/>
                                        </p:tgtEl>
                                      </p:cBhvr>
                                    </p:animEffect>
                                    <p:set>
                                      <p:cBhvr>
                                        <p:cTn id="195" dur="1" fill="hold">
                                          <p:stCondLst>
                                            <p:cond delay="499"/>
                                          </p:stCondLst>
                                        </p:cTn>
                                        <p:tgtEl>
                                          <p:spTgt spid="28"/>
                                        </p:tgtEl>
                                        <p:attrNameLst>
                                          <p:attrName>style.visibility</p:attrName>
                                        </p:attrNameLst>
                                      </p:cBhvr>
                                      <p:to>
                                        <p:strVal val="hidden"/>
                                      </p:to>
                                    </p:set>
                                  </p:childTnLst>
                                </p:cTn>
                              </p:par>
                            </p:childTnLst>
                          </p:cTn>
                        </p:par>
                        <p:par>
                          <p:cTn id="196" fill="hold">
                            <p:stCondLst>
                              <p:cond delay="2500"/>
                            </p:stCondLst>
                            <p:childTnLst>
                              <p:par>
                                <p:cTn id="197" presetID="22" presetClass="entr" presetSubtype="1" fill="hold" nodeType="afterEffect">
                                  <p:stCondLst>
                                    <p:cond delay="0"/>
                                  </p:stCondLst>
                                  <p:childTnLst>
                                    <p:set>
                                      <p:cBhvr>
                                        <p:cTn id="198" dur="1" fill="hold">
                                          <p:stCondLst>
                                            <p:cond delay="0"/>
                                          </p:stCondLst>
                                        </p:cTn>
                                        <p:tgtEl>
                                          <p:spTgt spid="30"/>
                                        </p:tgtEl>
                                        <p:attrNameLst>
                                          <p:attrName>style.visibility</p:attrName>
                                        </p:attrNameLst>
                                      </p:cBhvr>
                                      <p:to>
                                        <p:strVal val="visible"/>
                                      </p:to>
                                    </p:set>
                                    <p:animEffect transition="in" filter="wipe(up)">
                                      <p:cBhvr>
                                        <p:cTn id="199" dur="500"/>
                                        <p:tgtEl>
                                          <p:spTgt spid="30"/>
                                        </p:tgtEl>
                                      </p:cBhvr>
                                    </p:animEffect>
                                  </p:childTnLst>
                                </p:cTn>
                              </p:par>
                            </p:childTnLst>
                          </p:cTn>
                        </p:par>
                        <p:par>
                          <p:cTn id="200" fill="hold">
                            <p:stCondLst>
                              <p:cond delay="3000"/>
                            </p:stCondLst>
                            <p:childTnLst>
                              <p:par>
                                <p:cTn id="201" presetID="22" presetClass="entr" presetSubtype="2" fill="hold" nodeType="afterEffect">
                                  <p:stCondLst>
                                    <p:cond delay="0"/>
                                  </p:stCondLst>
                                  <p:childTnLst>
                                    <p:set>
                                      <p:cBhvr>
                                        <p:cTn id="202" dur="1" fill="hold">
                                          <p:stCondLst>
                                            <p:cond delay="0"/>
                                          </p:stCondLst>
                                        </p:cTn>
                                        <p:tgtEl>
                                          <p:spTgt spid="29"/>
                                        </p:tgtEl>
                                        <p:attrNameLst>
                                          <p:attrName>style.visibility</p:attrName>
                                        </p:attrNameLst>
                                      </p:cBhvr>
                                      <p:to>
                                        <p:strVal val="visible"/>
                                      </p:to>
                                    </p:set>
                                    <p:animEffect transition="in" filter="wipe(right)">
                                      <p:cBhvr>
                                        <p:cTn id="203" dur="500"/>
                                        <p:tgtEl>
                                          <p:spTgt spid="29"/>
                                        </p:tgtEl>
                                      </p:cBhvr>
                                    </p:animEffect>
                                  </p:childTnLst>
                                </p:cTn>
                              </p:par>
                              <p:par>
                                <p:cTn id="204" presetID="1" presetClass="exit" presetSubtype="0" fill="hold" grpId="1" nodeType="withEffect">
                                  <p:stCondLst>
                                    <p:cond delay="0"/>
                                  </p:stCondLst>
                                  <p:childTnLst>
                                    <p:set>
                                      <p:cBhvr>
                                        <p:cTn id="205" dur="1" fill="hold">
                                          <p:stCondLst>
                                            <p:cond delay="0"/>
                                          </p:stCondLst>
                                        </p:cTn>
                                        <p:tgtEl>
                                          <p:spTgt spid="35"/>
                                        </p:tgtEl>
                                        <p:attrNameLst>
                                          <p:attrName>style.visibility</p:attrName>
                                        </p:attrNameLst>
                                      </p:cBhvr>
                                      <p:to>
                                        <p:strVal val="hidden"/>
                                      </p:to>
                                    </p:set>
                                  </p:childTnLst>
                                </p:cTn>
                              </p:par>
                              <p:par>
                                <p:cTn id="206" presetID="10" presetClass="entr" presetSubtype="0" fill="hold" grpId="1" nodeType="withEffect" nodePh="1">
                                  <p:stCondLst>
                                    <p:cond delay="0"/>
                                  </p:stCondLst>
                                  <p:endCondLst>
                                    <p:cond evt="begin" delay="0">
                                      <p:tn val="206"/>
                                    </p:cond>
                                  </p:end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1000"/>
                                        <p:tgtEl>
                                          <p:spTgt spid="43"/>
                                        </p:tgtEl>
                                      </p:cBhvr>
                                    </p:animEffect>
                                  </p:childTnLst>
                                </p:cTn>
                              </p:par>
                              <p:par>
                                <p:cTn id="209" presetID="10" presetClass="entr" presetSubtype="0" fill="hold" grpId="1" nodeType="withEffect">
                                  <p:stCondLst>
                                    <p:cond delay="0"/>
                                  </p:stCondLst>
                                  <p:childTnLst>
                                    <p:set>
                                      <p:cBhvr>
                                        <p:cTn id="210" dur="1" fill="hold">
                                          <p:stCondLst>
                                            <p:cond delay="0"/>
                                          </p:stCondLst>
                                        </p:cTn>
                                        <p:tgtEl>
                                          <p:spTgt spid="44"/>
                                        </p:tgtEl>
                                        <p:attrNameLst>
                                          <p:attrName>style.visibility</p:attrName>
                                        </p:attrNameLst>
                                      </p:cBhvr>
                                      <p:to>
                                        <p:strVal val="visible"/>
                                      </p:to>
                                    </p:set>
                                    <p:animEffect transition="in" filter="fade">
                                      <p:cBhvr>
                                        <p:cTn id="211" dur="1000"/>
                                        <p:tgtEl>
                                          <p:spTgt spid="44"/>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19"/>
                                        </p:tgtEl>
                                        <p:attrNameLst>
                                          <p:attrName>style.visibility</p:attrName>
                                        </p:attrNameLst>
                                      </p:cBhvr>
                                      <p:to>
                                        <p:strVal val="visible"/>
                                      </p:to>
                                    </p:set>
                                    <p:animEffect transition="in" filter="fade">
                                      <p:cBhvr>
                                        <p:cTn id="216" dur="1000"/>
                                        <p:tgtEl>
                                          <p:spTgt spid="19"/>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0"/>
                                        </p:tgtEl>
                                        <p:attrNameLst>
                                          <p:attrName>style.visibility</p:attrName>
                                        </p:attrNameLst>
                                      </p:cBhvr>
                                      <p:to>
                                        <p:strVal val="visible"/>
                                      </p:to>
                                    </p:set>
                                    <p:animEffect transition="in" filter="fade">
                                      <p:cBhvr>
                                        <p:cTn id="219" dur="1000"/>
                                        <p:tgtEl>
                                          <p:spTgt spid="2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21"/>
                                        </p:tgtEl>
                                        <p:attrNameLst>
                                          <p:attrName>style.visibility</p:attrName>
                                        </p:attrNameLst>
                                      </p:cBhvr>
                                      <p:to>
                                        <p:strVal val="visible"/>
                                      </p:to>
                                    </p:set>
                                    <p:animEffect transition="in" filter="fade">
                                      <p:cBhvr>
                                        <p:cTn id="2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14" grpId="0" animBg="1"/>
      <p:bldP spid="14" grpId="1" animBg="1"/>
      <p:bldP spid="14" grpId="2" animBg="1"/>
      <p:bldP spid="15" grpId="0" animBg="1"/>
      <p:bldP spid="15" grpId="1" animBg="1"/>
      <p:bldP spid="15" grpId="2" animBg="1"/>
      <p:bldP spid="16" grpId="0" animBg="1"/>
      <p:bldP spid="16" grpId="1" animBg="1"/>
      <p:bldP spid="16" grpId="2" animBg="1"/>
      <p:bldP spid="19" grpId="0" animBg="1"/>
      <p:bldP spid="20" grpId="0" animBg="1"/>
      <p:bldP spid="21" grpId="0" animBg="1"/>
      <p:bldP spid="22" grpId="0"/>
      <p:bldP spid="23" grpId="0"/>
      <p:bldP spid="24" grpId="0" animBg="1"/>
      <p:bldP spid="31" grpId="0" animBg="1"/>
      <p:bldP spid="35" grpId="0" animBg="1"/>
      <p:bldP spid="35" grpId="1" animBg="1"/>
      <p:bldP spid="36" grpId="0" animBg="1"/>
      <p:bldP spid="36" grpId="1" animBg="1"/>
      <p:bldP spid="37" grpId="0" animBg="1"/>
      <p:bldP spid="37" grpId="1" animBg="1"/>
      <p:bldP spid="38" grpId="0"/>
      <p:bldP spid="43" grpId="0"/>
      <p:bldP spid="43" grpId="1"/>
      <p:bldP spid="43" grpId="2"/>
      <p:bldP spid="44" grpId="0"/>
      <p:bldP spid="44" grpId="1"/>
      <p:bldP spid="44" grpId="2"/>
      <p:bldP spid="46" grpId="0"/>
      <p:bldP spid="4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083810"/>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b="1" dirty="0">
                <a:latin typeface="Nunito Sans" panose="00000500000000000000" pitchFamily="2" charset="0"/>
              </a:rPr>
              <a:t>Infix Notation</a:t>
            </a:r>
          </a:p>
          <a:p>
            <a:pPr marL="914400" lvl="1" indent="-457200">
              <a:lnSpc>
                <a:spcPct val="150000"/>
              </a:lnSpc>
              <a:buFont typeface="Wingdings" panose="05000000000000000000" pitchFamily="2" charset="2"/>
              <a:buChar char="ü"/>
            </a:pPr>
            <a:r>
              <a:rPr lang="en-US" sz="2500" dirty="0">
                <a:latin typeface="Nunito Sans" panose="00000500000000000000" pitchFamily="2" charset="0"/>
              </a:rPr>
              <a:t>To add A, B, we write A+B</a:t>
            </a:r>
          </a:p>
          <a:p>
            <a:pPr marL="457200" indent="-457200">
              <a:lnSpc>
                <a:spcPct val="150000"/>
              </a:lnSpc>
              <a:buFont typeface="Arial" panose="020B0604020202020204" pitchFamily="34" charset="0"/>
              <a:buChar char="•"/>
            </a:pPr>
            <a:r>
              <a:rPr lang="en-US" sz="2500" b="1" dirty="0">
                <a:latin typeface="Nunito Sans" panose="00000500000000000000" pitchFamily="2" charset="0"/>
              </a:rPr>
              <a:t>Prefix Notation</a:t>
            </a:r>
          </a:p>
          <a:p>
            <a:pPr marL="914400" lvl="1" indent="-457200">
              <a:lnSpc>
                <a:spcPct val="150000"/>
              </a:lnSpc>
              <a:buFont typeface="Wingdings" panose="05000000000000000000" pitchFamily="2" charset="2"/>
              <a:buChar char="ü"/>
            </a:pPr>
            <a:r>
              <a:rPr lang="en-US" sz="2500" dirty="0">
                <a:latin typeface="Nunito Sans" panose="00000500000000000000" pitchFamily="2" charset="0"/>
              </a:rPr>
              <a:t>To add A, B, we write +AB</a:t>
            </a:r>
          </a:p>
          <a:p>
            <a:pPr marL="457200" indent="-457200">
              <a:lnSpc>
                <a:spcPct val="150000"/>
              </a:lnSpc>
              <a:buFont typeface="Arial" panose="020B0604020202020204" pitchFamily="34" charset="0"/>
              <a:buChar char="•"/>
            </a:pPr>
            <a:r>
              <a:rPr lang="en-US" sz="2500" b="1" dirty="0">
                <a:latin typeface="Nunito Sans" panose="00000500000000000000" pitchFamily="2" charset="0"/>
              </a:rPr>
              <a:t>Postfix Notation</a:t>
            </a:r>
          </a:p>
          <a:p>
            <a:pPr marL="914400" lvl="1" indent="-457200">
              <a:lnSpc>
                <a:spcPct val="150000"/>
              </a:lnSpc>
              <a:buFont typeface="Wingdings" panose="05000000000000000000" pitchFamily="2" charset="2"/>
              <a:buChar char="ü"/>
            </a:pPr>
            <a:r>
              <a:rPr lang="en-US" sz="2500" dirty="0">
                <a:latin typeface="Nunito Sans" panose="00000500000000000000" pitchFamily="2" charset="0"/>
              </a:rPr>
              <a:t>To add A, B, we write AB+</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Expression Evaluation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9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083810"/>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The term infix goes between the operands</a:t>
            </a:r>
          </a:p>
          <a:p>
            <a:pPr>
              <a:lnSpc>
                <a:spcPct val="150000"/>
              </a:lnSpc>
            </a:pPr>
            <a:r>
              <a:rPr lang="en-US" sz="2500" dirty="0">
                <a:latin typeface="Nunito Sans" panose="00000500000000000000" pitchFamily="2" charset="0"/>
              </a:rPr>
              <a:t>	A + B</a:t>
            </a:r>
          </a:p>
          <a:p>
            <a:pPr>
              <a:lnSpc>
                <a:spcPct val="150000"/>
              </a:lnSpc>
            </a:pPr>
            <a:r>
              <a:rPr lang="en-US" sz="2500" dirty="0">
                <a:latin typeface="Nunito Sans" panose="00000500000000000000" pitchFamily="2" charset="0"/>
              </a:rPr>
              <a:t>Evaluate:  </a:t>
            </a:r>
          </a:p>
          <a:p>
            <a:pPr>
              <a:lnSpc>
                <a:spcPct val="150000"/>
              </a:lnSpc>
            </a:pPr>
            <a:r>
              <a:rPr lang="en-US" sz="2500" dirty="0">
                <a:latin typeface="Nunito Sans" panose="00000500000000000000" pitchFamily="2" charset="0"/>
              </a:rPr>
              <a:t>	</a:t>
            </a:r>
            <a:r>
              <a:rPr lang="en-US" sz="2500">
                <a:latin typeface="Nunito Sans" panose="00000500000000000000" pitchFamily="2" charset="0"/>
              </a:rPr>
              <a:t>3+(4*5)</a:t>
            </a:r>
            <a:endParaRPr lang="en-US" sz="2500" dirty="0">
              <a:latin typeface="Nunito Sans" panose="00000500000000000000" pitchFamily="2" charset="0"/>
            </a:endParaRPr>
          </a:p>
          <a:p>
            <a:pPr>
              <a:lnSpc>
                <a:spcPct val="150000"/>
              </a:lnSpc>
            </a:pPr>
            <a:r>
              <a:rPr lang="en-US" sz="2500" dirty="0">
                <a:latin typeface="Nunito Sans" panose="00000500000000000000" pitchFamily="2" charset="0"/>
              </a:rPr>
              <a:t>	3+(4 * 5) = 3 + 20 = 23</a:t>
            </a:r>
          </a:p>
          <a:p>
            <a:pPr>
              <a:lnSpc>
                <a:spcPct val="150000"/>
              </a:lnSpc>
            </a:pPr>
            <a:r>
              <a:rPr lang="en-US" sz="2500" dirty="0">
                <a:latin typeface="Nunito Sans" panose="00000500000000000000" pitchFamily="2" charset="0"/>
              </a:rPr>
              <a:t>Infix notation requires parenthesis</a:t>
            </a:r>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Infix Notation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34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660891"/>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The term prefix goes before the operands</a:t>
            </a:r>
          </a:p>
          <a:p>
            <a:pPr>
              <a:lnSpc>
                <a:spcPct val="150000"/>
              </a:lnSpc>
            </a:pPr>
            <a:r>
              <a:rPr lang="en-US" sz="2500" dirty="0">
                <a:latin typeface="Nunito Sans" panose="00000500000000000000" pitchFamily="2" charset="0"/>
              </a:rPr>
              <a:t>	+A B</a:t>
            </a:r>
          </a:p>
          <a:p>
            <a:pPr>
              <a:lnSpc>
                <a:spcPct val="150000"/>
              </a:lnSpc>
            </a:pPr>
            <a:r>
              <a:rPr lang="en-US" sz="2500" dirty="0">
                <a:latin typeface="Nunito Sans" panose="00000500000000000000" pitchFamily="2" charset="0"/>
              </a:rPr>
              <a:t>Evaluate:  </a:t>
            </a:r>
          </a:p>
          <a:p>
            <a:pPr>
              <a:lnSpc>
                <a:spcPct val="150000"/>
              </a:lnSpc>
            </a:pPr>
            <a:r>
              <a:rPr lang="en-US" sz="2500" dirty="0">
                <a:latin typeface="Nunito Sans" panose="00000500000000000000" pitchFamily="2" charset="0"/>
              </a:rPr>
              <a:t>	= +3 * 4 5</a:t>
            </a:r>
          </a:p>
          <a:p>
            <a:pPr>
              <a:lnSpc>
                <a:spcPct val="150000"/>
              </a:lnSpc>
            </a:pPr>
            <a:r>
              <a:rPr lang="en-US" sz="2500" dirty="0">
                <a:latin typeface="Nunito Sans" panose="00000500000000000000" pitchFamily="2" charset="0"/>
              </a:rPr>
              <a:t>	= + 3 </a:t>
            </a:r>
            <a:r>
              <a:rPr lang="en-US" sz="2500" b="1" dirty="0">
                <a:solidFill>
                  <a:srgbClr val="F05136"/>
                </a:solidFill>
                <a:latin typeface="Nunito Sans" panose="00000500000000000000" pitchFamily="2" charset="0"/>
              </a:rPr>
              <a:t>* 4 5</a:t>
            </a:r>
          </a:p>
          <a:p>
            <a:pPr>
              <a:lnSpc>
                <a:spcPct val="150000"/>
              </a:lnSpc>
            </a:pPr>
            <a:r>
              <a:rPr lang="en-US" sz="2500" b="1" dirty="0">
                <a:solidFill>
                  <a:srgbClr val="F05136"/>
                </a:solidFill>
                <a:latin typeface="Nunito Sans" panose="00000500000000000000" pitchFamily="2" charset="0"/>
              </a:rPr>
              <a:t>	</a:t>
            </a:r>
            <a:r>
              <a:rPr lang="en-US" sz="2500" dirty="0">
                <a:solidFill>
                  <a:srgbClr val="000000"/>
                </a:solidFill>
                <a:latin typeface="Nunito Sans" panose="00000500000000000000" pitchFamily="2" charset="0"/>
              </a:rPr>
              <a:t>= </a:t>
            </a:r>
            <a:r>
              <a:rPr lang="en-US" sz="2500" b="1" dirty="0">
                <a:solidFill>
                  <a:srgbClr val="F05136"/>
                </a:solidFill>
                <a:latin typeface="Nunito Sans" panose="00000500000000000000" pitchFamily="2" charset="0"/>
              </a:rPr>
              <a:t>+ 3 20 </a:t>
            </a:r>
          </a:p>
          <a:p>
            <a:pPr>
              <a:lnSpc>
                <a:spcPct val="150000"/>
              </a:lnSpc>
            </a:pPr>
            <a:r>
              <a:rPr lang="en-US" sz="2500" b="1" dirty="0">
                <a:solidFill>
                  <a:srgbClr val="000000"/>
                </a:solidFill>
                <a:latin typeface="Nunito Sans" panose="00000500000000000000" pitchFamily="2" charset="0"/>
              </a:rPr>
              <a:t>	</a:t>
            </a:r>
            <a:r>
              <a:rPr lang="en-US" sz="2500" dirty="0">
                <a:solidFill>
                  <a:srgbClr val="000000"/>
                </a:solidFill>
                <a:latin typeface="Nunito Sans" panose="00000500000000000000" pitchFamily="2" charset="0"/>
              </a:rPr>
              <a:t>= 23</a:t>
            </a:r>
            <a:endParaRPr lang="en-US" sz="2500" dirty="0">
              <a:solidFill>
                <a:srgbClr val="F05136"/>
              </a:solidFill>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Prefix Notation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95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083810"/>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Evaluate:  </a:t>
            </a:r>
          </a:p>
          <a:p>
            <a:pPr>
              <a:lnSpc>
                <a:spcPct val="150000"/>
              </a:lnSpc>
            </a:pPr>
            <a:r>
              <a:rPr lang="en-US" sz="2500" dirty="0">
                <a:latin typeface="Nunito Sans" panose="00000500000000000000" pitchFamily="2" charset="0"/>
              </a:rPr>
              <a:t>	= * + 3 4 5</a:t>
            </a:r>
          </a:p>
          <a:p>
            <a:pPr>
              <a:lnSpc>
                <a:spcPct val="150000"/>
              </a:lnSpc>
            </a:pPr>
            <a:r>
              <a:rPr lang="en-US" sz="2500" dirty="0">
                <a:latin typeface="Nunito Sans" panose="00000500000000000000" pitchFamily="2" charset="0"/>
              </a:rPr>
              <a:t>	= * </a:t>
            </a:r>
            <a:r>
              <a:rPr lang="en-US" sz="2500" b="1" dirty="0">
                <a:solidFill>
                  <a:srgbClr val="F05136"/>
                </a:solidFill>
                <a:latin typeface="Nunito Sans" panose="00000500000000000000" pitchFamily="2" charset="0"/>
              </a:rPr>
              <a:t>+ 3 4 </a:t>
            </a:r>
            <a:r>
              <a:rPr lang="en-US" sz="2500" dirty="0">
                <a:latin typeface="Nunito Sans" panose="00000500000000000000" pitchFamily="2" charset="0"/>
              </a:rPr>
              <a:t>5</a:t>
            </a:r>
          </a:p>
          <a:p>
            <a:pPr>
              <a:lnSpc>
                <a:spcPct val="150000"/>
              </a:lnSpc>
            </a:pPr>
            <a:r>
              <a:rPr lang="en-US" sz="2500" b="1" dirty="0">
                <a:solidFill>
                  <a:srgbClr val="F05136"/>
                </a:solidFill>
                <a:latin typeface="Nunito Sans" panose="00000500000000000000" pitchFamily="2" charset="0"/>
              </a:rPr>
              <a:t>	</a:t>
            </a:r>
            <a:r>
              <a:rPr lang="en-US" sz="2500" dirty="0">
                <a:solidFill>
                  <a:srgbClr val="000000"/>
                </a:solidFill>
                <a:latin typeface="Nunito Sans" panose="00000500000000000000" pitchFamily="2" charset="0"/>
              </a:rPr>
              <a:t>= </a:t>
            </a:r>
            <a:r>
              <a:rPr lang="en-US" sz="2500" b="1" dirty="0">
                <a:solidFill>
                  <a:srgbClr val="F05136"/>
                </a:solidFill>
                <a:latin typeface="Nunito Sans" panose="00000500000000000000" pitchFamily="2" charset="0"/>
              </a:rPr>
              <a:t>* 7 5</a:t>
            </a:r>
          </a:p>
          <a:p>
            <a:pPr>
              <a:lnSpc>
                <a:spcPct val="150000"/>
              </a:lnSpc>
            </a:pPr>
            <a:r>
              <a:rPr lang="en-US" sz="2500" b="1" dirty="0">
                <a:solidFill>
                  <a:srgbClr val="000000"/>
                </a:solidFill>
                <a:latin typeface="Nunito Sans" panose="00000500000000000000" pitchFamily="2" charset="0"/>
              </a:rPr>
              <a:t>	</a:t>
            </a:r>
            <a:r>
              <a:rPr lang="en-US" sz="2500" dirty="0">
                <a:solidFill>
                  <a:srgbClr val="000000"/>
                </a:solidFill>
                <a:latin typeface="Nunito Sans" panose="00000500000000000000" pitchFamily="2" charset="0"/>
              </a:rPr>
              <a:t>= 35</a:t>
            </a:r>
            <a:endParaRPr lang="en-US" sz="2500" dirty="0">
              <a:solidFill>
                <a:srgbClr val="F05136"/>
              </a:solidFill>
              <a:latin typeface="Nunito Sans" panose="00000500000000000000" pitchFamily="2" charset="0"/>
            </a:endParaRPr>
          </a:p>
          <a:p>
            <a:pPr>
              <a:lnSpc>
                <a:spcPct val="150000"/>
              </a:lnSpc>
            </a:pPr>
            <a:r>
              <a:rPr lang="en-US" sz="2500" dirty="0">
                <a:latin typeface="Nunito Sans" panose="00000500000000000000" pitchFamily="2" charset="0"/>
              </a:rPr>
              <a:t>Prefix notation does not require parenthesis</a:t>
            </a:r>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Prefix Notation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3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4618</TotalTime>
  <Words>1077</Words>
  <Application>Microsoft Office PowerPoint</Application>
  <PresentationFormat>Widescreen</PresentationFormat>
  <Paragraphs>210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Anand S</cp:lastModifiedBy>
  <cp:revision>298</cp:revision>
  <dcterms:created xsi:type="dcterms:W3CDTF">2006-08-16T00:00:00Z</dcterms:created>
  <dcterms:modified xsi:type="dcterms:W3CDTF">2023-07-19T02:16:23Z</dcterms:modified>
</cp:coreProperties>
</file>