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9"/>
  </p:notesMasterIdLst>
  <p:sldIdLst>
    <p:sldId id="271" r:id="rId2"/>
    <p:sldId id="350" r:id="rId3"/>
    <p:sldId id="351" r:id="rId4"/>
    <p:sldId id="352" r:id="rId5"/>
    <p:sldId id="353" r:id="rId6"/>
    <p:sldId id="354" r:id="rId7"/>
    <p:sldId id="356" r:id="rId8"/>
    <p:sldId id="355" r:id="rId9"/>
    <p:sldId id="358" r:id="rId10"/>
    <p:sldId id="359" r:id="rId11"/>
    <p:sldId id="357"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1" r:id="rId33"/>
    <p:sldId id="382" r:id="rId34"/>
    <p:sldId id="383" r:id="rId35"/>
    <p:sldId id="384" r:id="rId36"/>
    <p:sldId id="385" r:id="rId37"/>
    <p:sldId id="386" r:id="rId38"/>
    <p:sldId id="388" r:id="rId39"/>
    <p:sldId id="389" r:id="rId40"/>
    <p:sldId id="396" r:id="rId41"/>
    <p:sldId id="390" r:id="rId42"/>
    <p:sldId id="391" r:id="rId43"/>
    <p:sldId id="392" r:id="rId44"/>
    <p:sldId id="393" r:id="rId45"/>
    <p:sldId id="394" r:id="rId46"/>
    <p:sldId id="395" r:id="rId47"/>
    <p:sldId id="289" r:id="rId48"/>
  </p:sldIdLst>
  <p:sldSz cx="12192000" cy="6858000"/>
  <p:notesSz cx="6858000" cy="9144000"/>
  <p:embeddedFontLst>
    <p:embeddedFont>
      <p:font typeface="Calibri" panose="020F0502020204030204" pitchFamily="34" charset="0"/>
      <p:regular r:id="rId50"/>
      <p:bold r:id="rId51"/>
      <p:italic r:id="rId52"/>
      <p:boldItalic r:id="rId53"/>
    </p:embeddedFont>
    <p:embeddedFont>
      <p:font typeface="Nunito Sans" pitchFamily="2" charset="0"/>
      <p:regular r:id="rId54"/>
      <p:bold r:id="rId55"/>
      <p:italic r:id="rId56"/>
      <p:boldItalic r:id="rId57"/>
    </p:embeddedFont>
    <p:embeddedFont>
      <p:font typeface="Nunito Sans SemiBold" pitchFamily="2" charset="0"/>
      <p:bold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9599" autoAdjust="0"/>
  </p:normalViewPr>
  <p:slideViewPr>
    <p:cSldViewPr>
      <p:cViewPr varScale="1">
        <p:scale>
          <a:sx n="77" d="100"/>
          <a:sy n="77" d="100"/>
        </p:scale>
        <p:origin x="682" y="53"/>
      </p:cViewPr>
      <p:guideLst>
        <p:guide orient="horz" pos="3840"/>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font" Target="fonts/font1.fntdata" /><Relationship Id="rId55" Type="http://schemas.openxmlformats.org/officeDocument/2006/relationships/font" Target="fonts/font6.fntdata" /><Relationship Id="rId63" Type="http://schemas.openxmlformats.org/officeDocument/2006/relationships/tableStyles" Target="tableStyle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font" Target="fonts/font5.fntdata" /><Relationship Id="rId62"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font" Target="fonts/font4.fntdata" /><Relationship Id="rId58" Type="http://schemas.openxmlformats.org/officeDocument/2006/relationships/font" Target="fonts/font9.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notesMaster" Target="notesMasters/notesMaster1.xml" /><Relationship Id="rId57" Type="http://schemas.openxmlformats.org/officeDocument/2006/relationships/font" Target="fonts/font8.fntdata" /><Relationship Id="rId61"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font" Target="fonts/font3.fntdata" /><Relationship Id="rId6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font" Target="fonts/font7.fntdata" /><Relationship Id="rId8" Type="http://schemas.openxmlformats.org/officeDocument/2006/relationships/slide" Target="slides/slide7.xml" /><Relationship Id="rId51" Type="http://schemas.openxmlformats.org/officeDocument/2006/relationships/font" Target="fonts/font2.fntdata"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font" Target="fonts/font10.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7/19/2023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1" i="0" kern="1200" dirty="0" err="1">
                <a:solidFill>
                  <a:schemeClr val="tx1"/>
                </a:solidFill>
                <a:latin typeface="+mn-lt"/>
                <a:ea typeface="+mn-ea"/>
                <a:cs typeface="+mn-cs"/>
              </a:rPr>
              <a:t>Chaining:</a:t>
            </a:r>
            <a:r>
              <a:rPr lang="en-US" sz="1200" b="0" i="0" kern="1200" dirty="0" err="1">
                <a:solidFill>
                  <a:schemeClr val="tx1"/>
                </a:solidFill>
                <a:latin typeface="+mn-lt"/>
                <a:ea typeface="+mn-ea"/>
                <a:cs typeface="+mn-cs"/>
              </a:rPr>
              <a:t>The</a:t>
            </a:r>
            <a:r>
              <a:rPr lang="en-US" sz="1200" b="0" i="0" kern="1200" dirty="0">
                <a:solidFill>
                  <a:schemeClr val="tx1"/>
                </a:solidFill>
                <a:latin typeface="+mn-lt"/>
                <a:ea typeface="+mn-ea"/>
                <a:cs typeface="+mn-cs"/>
              </a:rPr>
              <a:t> idea is to make each cell of hash table point to a linked list of records that have same hash function value. Chaining is simple, but requires additional memory outside the table.</a:t>
            </a:r>
          </a:p>
          <a:p>
            <a:pPr fontAlgn="base"/>
            <a:r>
              <a:rPr lang="en-US" sz="1200" b="1" i="0" kern="1200" dirty="0">
                <a:solidFill>
                  <a:schemeClr val="tx1"/>
                </a:solidFill>
                <a:latin typeface="+mn-lt"/>
                <a:ea typeface="+mn-ea"/>
                <a:cs typeface="+mn-cs"/>
              </a:rPr>
              <a:t>Open Addressing: </a:t>
            </a:r>
            <a:r>
              <a:rPr lang="en-US" sz="1200" b="0" i="0" kern="1200" dirty="0">
                <a:solidFill>
                  <a:schemeClr val="tx1"/>
                </a:solidFill>
                <a:latin typeface="+mn-lt"/>
                <a:ea typeface="+mn-ea"/>
                <a:cs typeface="+mn-cs"/>
              </a:rPr>
              <a:t>In open addressing, all elements are stored in the hash table itself. Each table entry contains either a record or NIL. When searching for an element, we one by one examine table slots until the desired element is found or it is clear that the element is not in the table.</a:t>
            </a:r>
          </a:p>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pPr/>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47</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val="31224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6.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Hashing</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54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Hash Function </a:t>
            </a:r>
          </a:p>
        </p:txBody>
      </p:sp>
      <p:sp>
        <p:nvSpPr>
          <p:cNvPr id="42" name="Rectangle 41">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0" y="2590800"/>
            <a:ext cx="3472425" cy="3416320"/>
          </a:xfrm>
          <a:prstGeom prst="rect">
            <a:avLst/>
          </a:prstGeom>
          <a:noFill/>
        </p:spPr>
        <p:txBody>
          <a:bodyPr wrap="none" rtlCol="0">
            <a:spAutoFit/>
          </a:bodyPr>
          <a:lstStyle/>
          <a:p>
            <a:pPr marL="457200" indent="-457200">
              <a:lnSpc>
                <a:spcPct val="150000"/>
              </a:lnSpc>
            </a:pPr>
            <a:r>
              <a:rPr lang="en-US" sz="2400" dirty="0"/>
              <a:t>h(x) = x mod 7</a:t>
            </a:r>
          </a:p>
          <a:p>
            <a:pPr marL="457200" indent="-457200">
              <a:lnSpc>
                <a:spcPct val="150000"/>
              </a:lnSpc>
            </a:pPr>
            <a:r>
              <a:rPr lang="en-US" sz="2400" dirty="0"/>
              <a:t>x = 9864567654</a:t>
            </a:r>
          </a:p>
          <a:p>
            <a:pPr marL="457200" indent="-457200">
              <a:lnSpc>
                <a:spcPct val="150000"/>
              </a:lnSpc>
            </a:pPr>
            <a:r>
              <a:rPr lang="en-US" sz="2400" dirty="0"/>
              <a:t>h(x) = 9864567654 % 7 = 4</a:t>
            </a:r>
          </a:p>
          <a:p>
            <a:pPr marL="457200" indent="-457200">
              <a:lnSpc>
                <a:spcPct val="150000"/>
              </a:lnSpc>
            </a:pPr>
            <a:endParaRPr lang="en-US" sz="2400" dirty="0"/>
          </a:p>
          <a:p>
            <a:pPr marL="457200" indent="-457200">
              <a:lnSpc>
                <a:spcPct val="150000"/>
              </a:lnSpc>
            </a:pPr>
            <a:r>
              <a:rPr lang="en-US" sz="2400" dirty="0"/>
              <a:t>x = 9854354542</a:t>
            </a:r>
          </a:p>
          <a:p>
            <a:pPr marL="457200" indent="-457200">
              <a:lnSpc>
                <a:spcPct val="150000"/>
              </a:lnSpc>
            </a:pPr>
            <a:r>
              <a:rPr lang="en-US" sz="2400" dirty="0"/>
              <a:t>h(x) = 9854354542 % 7 = 4</a:t>
            </a:r>
          </a:p>
        </p:txBody>
      </p:sp>
      <p:graphicFrame>
        <p:nvGraphicFramePr>
          <p:cNvPr id="8" name="Table 7"/>
          <p:cNvGraphicFramePr>
            <a:graphicFrameLocks noGrp="1"/>
          </p:cNvGraphicFramePr>
          <p:nvPr/>
        </p:nvGraphicFramePr>
        <p:xfrm>
          <a:off x="5867400" y="2209800"/>
          <a:ext cx="5943600" cy="16154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57200">
                <a:tc>
                  <a:txBody>
                    <a:bodyPr/>
                    <a:lstStyle/>
                    <a:p>
                      <a:r>
                        <a:rPr lang="en-US" sz="2000" dirty="0"/>
                        <a:t>Telephone Number</a:t>
                      </a:r>
                    </a:p>
                  </a:txBody>
                  <a:tcPr/>
                </a:tc>
                <a:tc>
                  <a:txBody>
                    <a:bodyPr/>
                    <a:lstStyle/>
                    <a:p>
                      <a:r>
                        <a:rPr lang="en-US" sz="2000" dirty="0"/>
                        <a:t>EMP Name</a:t>
                      </a:r>
                    </a:p>
                  </a:txBody>
                  <a:tcPr/>
                </a:tc>
                <a:tc>
                  <a:txBody>
                    <a:bodyPr/>
                    <a:lstStyle/>
                    <a:p>
                      <a:r>
                        <a:rPr lang="en-US" sz="2000" dirty="0"/>
                        <a:t>City</a:t>
                      </a:r>
                    </a:p>
                  </a:txBody>
                  <a:tcPr/>
                </a:tc>
                <a:extLst>
                  <a:ext uri="{0D108BD9-81ED-4DB2-BD59-A6C34878D82A}">
                    <a16:rowId xmlns:a16="http://schemas.microsoft.com/office/drawing/2014/main" val="10000"/>
                  </a:ext>
                </a:extLst>
              </a:tr>
              <a:tr h="457200">
                <a:tc>
                  <a:txBody>
                    <a:bodyPr/>
                    <a:lstStyle/>
                    <a:p>
                      <a:r>
                        <a:rPr lang="en-US" sz="2000" dirty="0"/>
                        <a:t>8976543634</a:t>
                      </a:r>
                    </a:p>
                  </a:txBody>
                  <a:tcPr/>
                </a:tc>
                <a:tc>
                  <a:txBody>
                    <a:bodyPr/>
                    <a:lstStyle/>
                    <a:p>
                      <a:r>
                        <a:rPr lang="en-US" sz="2000" dirty="0"/>
                        <a:t>John</a:t>
                      </a:r>
                    </a:p>
                  </a:txBody>
                  <a:tcPr/>
                </a:tc>
                <a:tc>
                  <a:txBody>
                    <a:bodyPr/>
                    <a:lstStyle/>
                    <a:p>
                      <a:r>
                        <a:rPr lang="en-US" sz="2000" dirty="0"/>
                        <a:t>Chennai</a:t>
                      </a:r>
                    </a:p>
                  </a:txBody>
                  <a:tcPr/>
                </a:tc>
                <a:extLst>
                  <a:ext uri="{0D108BD9-81ED-4DB2-BD59-A6C34878D82A}">
                    <a16:rowId xmlns:a16="http://schemas.microsoft.com/office/drawing/2014/main" val="10001"/>
                  </a:ext>
                </a:extLst>
              </a:tr>
              <a:tr h="457200">
                <a:tc>
                  <a:txBody>
                    <a:bodyPr/>
                    <a:lstStyle/>
                    <a:p>
                      <a:r>
                        <a:rPr lang="en-US" sz="2000" dirty="0"/>
                        <a:t>9876543423</a:t>
                      </a:r>
                    </a:p>
                  </a:txBody>
                  <a:tcPr/>
                </a:tc>
                <a:tc>
                  <a:txBody>
                    <a:bodyPr/>
                    <a:lstStyle/>
                    <a:p>
                      <a:r>
                        <a:rPr lang="en-US" sz="2000" dirty="0"/>
                        <a:t>Jerry</a:t>
                      </a:r>
                    </a:p>
                  </a:txBody>
                  <a:tcPr/>
                </a:tc>
                <a:tc>
                  <a:txBody>
                    <a:bodyPr/>
                    <a:lstStyle/>
                    <a:p>
                      <a:r>
                        <a:rPr lang="en-US" sz="2000" dirty="0" err="1"/>
                        <a:t>Banglore</a:t>
                      </a:r>
                      <a:endParaRPr lang="en-US" sz="2000" dirty="0"/>
                    </a:p>
                  </a:txBody>
                  <a:tcPr/>
                </a:tc>
                <a:extLst>
                  <a:ext uri="{0D108BD9-81ED-4DB2-BD59-A6C34878D82A}">
                    <a16:rowId xmlns:a16="http://schemas.microsoft.com/office/drawing/2014/main" val="10002"/>
                  </a:ext>
                </a:extLst>
              </a:tr>
            </a:tbl>
          </a:graphicData>
        </a:graphic>
      </p:graphicFrame>
      <p:sp>
        <p:nvSpPr>
          <p:cNvPr id="9" name="Oval 8"/>
          <p:cNvSpPr/>
          <p:nvPr/>
        </p:nvSpPr>
        <p:spPr>
          <a:xfrm>
            <a:off x="3810000" y="54864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10000" y="3810000"/>
            <a:ext cx="4572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Brace 11"/>
          <p:cNvSpPr/>
          <p:nvPr/>
        </p:nvSpPr>
        <p:spPr>
          <a:xfrm>
            <a:off x="4343400" y="3810000"/>
            <a:ext cx="914400" cy="21336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5334000" y="4648200"/>
            <a:ext cx="1346844" cy="461665"/>
          </a:xfrm>
          <a:prstGeom prst="rect">
            <a:avLst/>
          </a:prstGeom>
          <a:noFill/>
        </p:spPr>
        <p:txBody>
          <a:bodyPr wrap="none" rtlCol="0">
            <a:spAutoFit/>
          </a:bodyPr>
          <a:lstStyle/>
          <a:p>
            <a:r>
              <a:rPr lang="en-US" sz="2400" dirty="0">
                <a:latin typeface="Nunito Sans" pitchFamily="2" charset="0"/>
              </a:rPr>
              <a:t>Collision</a:t>
            </a:r>
          </a:p>
        </p:txBody>
      </p:sp>
    </p:spTree>
    <p:extLst>
      <p:ext uri="{BB962C8B-B14F-4D97-AF65-F5344CB8AC3E}">
        <p14:creationId xmlns:p14="http://schemas.microsoft.com/office/powerpoint/2010/main" val="106196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Collision Handling</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358248" y="1981200"/>
            <a:ext cx="4098751" cy="4401205"/>
          </a:xfrm>
          <a:prstGeom prst="rect">
            <a:avLst/>
          </a:prstGeom>
          <a:noFill/>
        </p:spPr>
        <p:txBody>
          <a:bodyPr wrap="none" rtlCol="0">
            <a:spAutoFit/>
          </a:bodyPr>
          <a:lstStyle/>
          <a:p>
            <a:pPr marL="514350" indent="-514350">
              <a:lnSpc>
                <a:spcPct val="200000"/>
              </a:lnSpc>
              <a:buFont typeface="+mj-lt"/>
              <a:buAutoNum type="arabicParenR"/>
            </a:pPr>
            <a:r>
              <a:rPr lang="en-US" sz="2800" dirty="0"/>
              <a:t>Chaining</a:t>
            </a:r>
          </a:p>
          <a:p>
            <a:pPr marL="514350" indent="-514350">
              <a:lnSpc>
                <a:spcPct val="200000"/>
              </a:lnSpc>
              <a:buFont typeface="+mj-lt"/>
              <a:buAutoNum type="arabicParenR"/>
            </a:pPr>
            <a:r>
              <a:rPr lang="en-US" sz="2800" dirty="0"/>
              <a:t>Open Addressing</a:t>
            </a:r>
          </a:p>
          <a:p>
            <a:pPr marL="571500" indent="-571500">
              <a:lnSpc>
                <a:spcPct val="200000"/>
              </a:lnSpc>
            </a:pPr>
            <a:r>
              <a:rPr lang="en-US" sz="2800" dirty="0"/>
              <a:t>		</a:t>
            </a:r>
            <a:r>
              <a:rPr lang="en-US" sz="2800" dirty="0" err="1"/>
              <a:t>i</a:t>
            </a:r>
            <a:r>
              <a:rPr lang="en-US" sz="2800" dirty="0"/>
              <a:t>) Linear Probing</a:t>
            </a:r>
          </a:p>
          <a:p>
            <a:pPr marL="571500" indent="-571500">
              <a:lnSpc>
                <a:spcPct val="200000"/>
              </a:lnSpc>
            </a:pPr>
            <a:r>
              <a:rPr lang="en-US" sz="2800" dirty="0"/>
              <a:t>		ii) Quadratic Probing</a:t>
            </a:r>
          </a:p>
          <a:p>
            <a:pPr marL="571500" indent="-571500">
              <a:lnSpc>
                <a:spcPct val="200000"/>
              </a:lnSpc>
            </a:pPr>
            <a:r>
              <a:rPr lang="en-US" sz="2800" dirty="0"/>
              <a:t>		iii) Double Hashing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Separate Chaining</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9600" y="1752600"/>
            <a:ext cx="10972800" cy="1384995"/>
          </a:xfrm>
          <a:prstGeom prst="rect">
            <a:avLst/>
          </a:prstGeom>
          <a:noFill/>
        </p:spPr>
        <p:txBody>
          <a:bodyPr wrap="square" rtlCol="0">
            <a:spAutoFit/>
          </a:bodyPr>
          <a:lstStyle/>
          <a:p>
            <a:pPr>
              <a:lnSpc>
                <a:spcPct val="150000"/>
              </a:lnSpc>
            </a:pPr>
            <a:r>
              <a:rPr lang="en-US" sz="2800" dirty="0"/>
              <a:t>Hash function = x mod 7</a:t>
            </a:r>
          </a:p>
          <a:p>
            <a:pPr>
              <a:lnSpc>
                <a:spcPct val="150000"/>
              </a:lnSpc>
            </a:pPr>
            <a:r>
              <a:rPr lang="en-US" sz="2800" dirty="0"/>
              <a:t>The sequence of keys are 50, 700, 76, 85, 92, 73, 101</a:t>
            </a:r>
          </a:p>
        </p:txBody>
      </p:sp>
      <p:graphicFrame>
        <p:nvGraphicFramePr>
          <p:cNvPr id="11" name="Table 10"/>
          <p:cNvGraphicFramePr>
            <a:graphicFrameLocks noGrp="1"/>
          </p:cNvGraphicFramePr>
          <p:nvPr/>
        </p:nvGraphicFramePr>
        <p:xfrm>
          <a:off x="2667000" y="35814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2286000" y="35814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2286000" y="39740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2286000" y="44004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2286000" y="48006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2286000" y="52386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2286000" y="56958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2286000" y="6076890"/>
            <a:ext cx="314510" cy="400110"/>
          </a:xfrm>
          <a:prstGeom prst="rect">
            <a:avLst/>
          </a:prstGeom>
          <a:noFill/>
        </p:spPr>
        <p:txBody>
          <a:bodyPr wrap="none" rtlCol="0">
            <a:spAutoFit/>
          </a:bodyPr>
          <a:lstStyle/>
          <a:p>
            <a:r>
              <a:rPr lang="en-US" sz="2000" dirty="0"/>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50</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700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76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85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2" name="TextBox 21"/>
          <p:cNvSpPr txBox="1"/>
          <p:nvPr/>
        </p:nvSpPr>
        <p:spPr>
          <a:xfrm>
            <a:off x="3124200" y="2209800"/>
            <a:ext cx="1066800" cy="461665"/>
          </a:xfrm>
          <a:prstGeom prst="rect">
            <a:avLst/>
          </a:prstGeom>
          <a:noFill/>
          <a:ln>
            <a:solidFill>
              <a:schemeClr val="tx1"/>
            </a:solidFill>
          </a:ln>
        </p:spPr>
        <p:txBody>
          <a:bodyPr wrap="square" rtlCol="0">
            <a:spAutoFit/>
          </a:bodyPr>
          <a:lstStyle/>
          <a:p>
            <a:r>
              <a:rPr lang="en-US" sz="2400" dirty="0"/>
              <a:t>    85</a:t>
            </a:r>
          </a:p>
        </p:txBody>
      </p:sp>
      <p:cxnSp>
        <p:nvCxnSpPr>
          <p:cNvPr id="26" name="Straight Arrow Connector 25"/>
          <p:cNvCxnSpPr/>
          <p:nvPr/>
        </p:nvCxnSpPr>
        <p:spPr>
          <a:xfrm>
            <a:off x="2438400" y="2438400"/>
            <a:ext cx="685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92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2" name="TextBox 21"/>
          <p:cNvSpPr txBox="1"/>
          <p:nvPr/>
        </p:nvSpPr>
        <p:spPr>
          <a:xfrm>
            <a:off x="3124200" y="2209800"/>
            <a:ext cx="1066800" cy="461665"/>
          </a:xfrm>
          <a:prstGeom prst="rect">
            <a:avLst/>
          </a:prstGeom>
          <a:noFill/>
          <a:ln>
            <a:solidFill>
              <a:schemeClr val="tx1"/>
            </a:solidFill>
          </a:ln>
        </p:spPr>
        <p:txBody>
          <a:bodyPr wrap="square" rtlCol="0">
            <a:spAutoFit/>
          </a:bodyPr>
          <a:lstStyle/>
          <a:p>
            <a:r>
              <a:rPr lang="en-US" sz="2400" dirty="0"/>
              <a:t>    85</a:t>
            </a:r>
          </a:p>
        </p:txBody>
      </p:sp>
      <p:cxnSp>
        <p:nvCxnSpPr>
          <p:cNvPr id="26" name="Straight Arrow Connector 25"/>
          <p:cNvCxnSpPr/>
          <p:nvPr/>
        </p:nvCxnSpPr>
        <p:spPr>
          <a:xfrm>
            <a:off x="2438400" y="2438400"/>
            <a:ext cx="685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4876800" y="2209800"/>
            <a:ext cx="1066800" cy="461665"/>
          </a:xfrm>
          <a:prstGeom prst="rect">
            <a:avLst/>
          </a:prstGeom>
          <a:noFill/>
          <a:ln>
            <a:solidFill>
              <a:schemeClr val="tx1"/>
            </a:solidFill>
          </a:ln>
        </p:spPr>
        <p:txBody>
          <a:bodyPr wrap="square" rtlCol="0">
            <a:spAutoFit/>
          </a:bodyPr>
          <a:lstStyle/>
          <a:p>
            <a:r>
              <a:rPr lang="en-US" sz="2400" dirty="0"/>
              <a:t>    92</a:t>
            </a:r>
          </a:p>
        </p:txBody>
      </p:sp>
      <p:cxnSp>
        <p:nvCxnSpPr>
          <p:cNvPr id="24" name="Straight Arrow Connector 23"/>
          <p:cNvCxnSpPr/>
          <p:nvPr/>
        </p:nvCxnSpPr>
        <p:spPr>
          <a:xfrm>
            <a:off x="4191000" y="2438400"/>
            <a:ext cx="685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73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2" name="TextBox 21"/>
          <p:cNvSpPr txBox="1"/>
          <p:nvPr/>
        </p:nvSpPr>
        <p:spPr>
          <a:xfrm>
            <a:off x="3124200" y="2209800"/>
            <a:ext cx="1066800" cy="461665"/>
          </a:xfrm>
          <a:prstGeom prst="rect">
            <a:avLst/>
          </a:prstGeom>
          <a:noFill/>
          <a:ln>
            <a:solidFill>
              <a:schemeClr val="tx1"/>
            </a:solidFill>
          </a:ln>
        </p:spPr>
        <p:txBody>
          <a:bodyPr wrap="square" rtlCol="0">
            <a:spAutoFit/>
          </a:bodyPr>
          <a:lstStyle/>
          <a:p>
            <a:r>
              <a:rPr lang="en-US" sz="2400" dirty="0"/>
              <a:t>    85</a:t>
            </a:r>
          </a:p>
        </p:txBody>
      </p:sp>
      <p:cxnSp>
        <p:nvCxnSpPr>
          <p:cNvPr id="26" name="Straight Arrow Connector 25"/>
          <p:cNvCxnSpPr/>
          <p:nvPr/>
        </p:nvCxnSpPr>
        <p:spPr>
          <a:xfrm>
            <a:off x="2438400" y="2438400"/>
            <a:ext cx="685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4876800" y="2209800"/>
            <a:ext cx="1066800" cy="461665"/>
          </a:xfrm>
          <a:prstGeom prst="rect">
            <a:avLst/>
          </a:prstGeom>
          <a:noFill/>
          <a:ln>
            <a:solidFill>
              <a:schemeClr val="tx1"/>
            </a:solidFill>
          </a:ln>
        </p:spPr>
        <p:txBody>
          <a:bodyPr wrap="square" rtlCol="0">
            <a:spAutoFit/>
          </a:bodyPr>
          <a:lstStyle/>
          <a:p>
            <a:r>
              <a:rPr lang="en-US" sz="2400" dirty="0"/>
              <a:t>    92</a:t>
            </a:r>
          </a:p>
        </p:txBody>
      </p:sp>
      <p:cxnSp>
        <p:nvCxnSpPr>
          <p:cNvPr id="24" name="Straight Arrow Connector 23"/>
          <p:cNvCxnSpPr/>
          <p:nvPr/>
        </p:nvCxnSpPr>
        <p:spPr>
          <a:xfrm>
            <a:off x="4191000" y="2438400"/>
            <a:ext cx="685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TextBox 24"/>
          <p:cNvSpPr txBox="1"/>
          <p:nvPr/>
        </p:nvSpPr>
        <p:spPr>
          <a:xfrm>
            <a:off x="1485551" y="3048000"/>
            <a:ext cx="495649" cy="461665"/>
          </a:xfrm>
          <a:prstGeom prst="rect">
            <a:avLst/>
          </a:prstGeom>
          <a:noFill/>
        </p:spPr>
        <p:txBody>
          <a:bodyPr wrap="none" rtlCol="0">
            <a:spAutoFit/>
          </a:bodyPr>
          <a:lstStyle/>
          <a:p>
            <a:r>
              <a:rPr lang="en-US" sz="2400" dirty="0"/>
              <a:t>73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101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2" name="TextBox 21"/>
          <p:cNvSpPr txBox="1"/>
          <p:nvPr/>
        </p:nvSpPr>
        <p:spPr>
          <a:xfrm>
            <a:off x="3124200" y="2209800"/>
            <a:ext cx="1066800" cy="461665"/>
          </a:xfrm>
          <a:prstGeom prst="rect">
            <a:avLst/>
          </a:prstGeom>
          <a:noFill/>
          <a:ln>
            <a:solidFill>
              <a:schemeClr val="tx1"/>
            </a:solidFill>
          </a:ln>
        </p:spPr>
        <p:txBody>
          <a:bodyPr wrap="square" rtlCol="0">
            <a:spAutoFit/>
          </a:bodyPr>
          <a:lstStyle/>
          <a:p>
            <a:r>
              <a:rPr lang="en-US" sz="2400" dirty="0"/>
              <a:t>    85</a:t>
            </a:r>
          </a:p>
        </p:txBody>
      </p:sp>
      <p:cxnSp>
        <p:nvCxnSpPr>
          <p:cNvPr id="26" name="Straight Arrow Connector 25"/>
          <p:cNvCxnSpPr/>
          <p:nvPr/>
        </p:nvCxnSpPr>
        <p:spPr>
          <a:xfrm>
            <a:off x="2438400" y="2438400"/>
            <a:ext cx="685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3" name="TextBox 22"/>
          <p:cNvSpPr txBox="1"/>
          <p:nvPr/>
        </p:nvSpPr>
        <p:spPr>
          <a:xfrm>
            <a:off x="4876800" y="2209800"/>
            <a:ext cx="1066800" cy="461665"/>
          </a:xfrm>
          <a:prstGeom prst="rect">
            <a:avLst/>
          </a:prstGeom>
          <a:noFill/>
          <a:ln>
            <a:solidFill>
              <a:schemeClr val="tx1"/>
            </a:solidFill>
          </a:ln>
        </p:spPr>
        <p:txBody>
          <a:bodyPr wrap="square" rtlCol="0">
            <a:spAutoFit/>
          </a:bodyPr>
          <a:lstStyle/>
          <a:p>
            <a:r>
              <a:rPr lang="en-US" sz="2400" dirty="0"/>
              <a:t>    92</a:t>
            </a:r>
          </a:p>
        </p:txBody>
      </p:sp>
      <p:cxnSp>
        <p:nvCxnSpPr>
          <p:cNvPr id="24" name="Straight Arrow Connector 23"/>
          <p:cNvCxnSpPr/>
          <p:nvPr/>
        </p:nvCxnSpPr>
        <p:spPr>
          <a:xfrm>
            <a:off x="4191000" y="2438400"/>
            <a:ext cx="685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TextBox 24"/>
          <p:cNvSpPr txBox="1"/>
          <p:nvPr/>
        </p:nvSpPr>
        <p:spPr>
          <a:xfrm>
            <a:off x="1485551" y="3048000"/>
            <a:ext cx="495649" cy="461665"/>
          </a:xfrm>
          <a:prstGeom prst="rect">
            <a:avLst/>
          </a:prstGeom>
          <a:noFill/>
        </p:spPr>
        <p:txBody>
          <a:bodyPr wrap="none" rtlCol="0">
            <a:spAutoFit/>
          </a:bodyPr>
          <a:lstStyle/>
          <a:p>
            <a:r>
              <a:rPr lang="en-US" sz="2400" dirty="0"/>
              <a:t>73</a:t>
            </a:r>
          </a:p>
        </p:txBody>
      </p:sp>
      <p:sp>
        <p:nvSpPr>
          <p:cNvPr id="27" name="TextBox 26"/>
          <p:cNvSpPr txBox="1"/>
          <p:nvPr/>
        </p:nvSpPr>
        <p:spPr>
          <a:xfrm>
            <a:off x="3124200" y="3043535"/>
            <a:ext cx="1066800" cy="461665"/>
          </a:xfrm>
          <a:prstGeom prst="rect">
            <a:avLst/>
          </a:prstGeom>
          <a:noFill/>
          <a:ln>
            <a:solidFill>
              <a:schemeClr val="tx1"/>
            </a:solidFill>
          </a:ln>
        </p:spPr>
        <p:txBody>
          <a:bodyPr wrap="square" rtlCol="0">
            <a:spAutoFit/>
          </a:bodyPr>
          <a:lstStyle/>
          <a:p>
            <a:r>
              <a:rPr lang="en-US" sz="2400" dirty="0"/>
              <a:t>    101</a:t>
            </a:r>
          </a:p>
        </p:txBody>
      </p:sp>
      <p:cxnSp>
        <p:nvCxnSpPr>
          <p:cNvPr id="28" name="Straight Arrow Connector 27"/>
          <p:cNvCxnSpPr/>
          <p:nvPr/>
        </p:nvCxnSpPr>
        <p:spPr>
          <a:xfrm>
            <a:off x="2438400" y="3272135"/>
            <a:ext cx="6858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Real time problem</a:t>
            </a:r>
          </a:p>
        </p:txBody>
      </p:sp>
      <p:sp>
        <p:nvSpPr>
          <p:cNvPr id="42" name="Rectangle 41">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nvGraphicFramePr>
        <p:xfrm>
          <a:off x="5867400" y="2209800"/>
          <a:ext cx="5943600" cy="16154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57200">
                <a:tc>
                  <a:txBody>
                    <a:bodyPr/>
                    <a:lstStyle/>
                    <a:p>
                      <a:r>
                        <a:rPr lang="en-US" sz="2000" dirty="0"/>
                        <a:t>Telephone Number</a:t>
                      </a:r>
                    </a:p>
                  </a:txBody>
                  <a:tcPr/>
                </a:tc>
                <a:tc>
                  <a:txBody>
                    <a:bodyPr/>
                    <a:lstStyle/>
                    <a:p>
                      <a:r>
                        <a:rPr lang="en-US" sz="2000" dirty="0"/>
                        <a:t>EMP Name</a:t>
                      </a:r>
                    </a:p>
                  </a:txBody>
                  <a:tcPr/>
                </a:tc>
                <a:tc>
                  <a:txBody>
                    <a:bodyPr/>
                    <a:lstStyle/>
                    <a:p>
                      <a:r>
                        <a:rPr lang="en-US" sz="2000" dirty="0"/>
                        <a:t>City</a:t>
                      </a:r>
                    </a:p>
                  </a:txBody>
                  <a:tcPr/>
                </a:tc>
                <a:extLst>
                  <a:ext uri="{0D108BD9-81ED-4DB2-BD59-A6C34878D82A}">
                    <a16:rowId xmlns:a16="http://schemas.microsoft.com/office/drawing/2014/main" val="10000"/>
                  </a:ext>
                </a:extLst>
              </a:tr>
              <a:tr h="457200">
                <a:tc>
                  <a:txBody>
                    <a:bodyPr/>
                    <a:lstStyle/>
                    <a:p>
                      <a:r>
                        <a:rPr lang="en-US" sz="2000" dirty="0"/>
                        <a:t>8976543634</a:t>
                      </a:r>
                    </a:p>
                  </a:txBody>
                  <a:tcPr/>
                </a:tc>
                <a:tc>
                  <a:txBody>
                    <a:bodyPr/>
                    <a:lstStyle/>
                    <a:p>
                      <a:r>
                        <a:rPr lang="en-US" sz="2000" dirty="0"/>
                        <a:t>John</a:t>
                      </a:r>
                    </a:p>
                  </a:txBody>
                  <a:tcPr/>
                </a:tc>
                <a:tc>
                  <a:txBody>
                    <a:bodyPr/>
                    <a:lstStyle/>
                    <a:p>
                      <a:r>
                        <a:rPr lang="en-US" sz="2000" dirty="0"/>
                        <a:t>Chennai</a:t>
                      </a:r>
                    </a:p>
                  </a:txBody>
                  <a:tcPr/>
                </a:tc>
                <a:extLst>
                  <a:ext uri="{0D108BD9-81ED-4DB2-BD59-A6C34878D82A}">
                    <a16:rowId xmlns:a16="http://schemas.microsoft.com/office/drawing/2014/main" val="10001"/>
                  </a:ext>
                </a:extLst>
              </a:tr>
              <a:tr h="457200">
                <a:tc>
                  <a:txBody>
                    <a:bodyPr/>
                    <a:lstStyle/>
                    <a:p>
                      <a:r>
                        <a:rPr lang="en-US" sz="2000" dirty="0"/>
                        <a:t>9876543423</a:t>
                      </a:r>
                    </a:p>
                  </a:txBody>
                  <a:tcPr/>
                </a:tc>
                <a:tc>
                  <a:txBody>
                    <a:bodyPr/>
                    <a:lstStyle/>
                    <a:p>
                      <a:r>
                        <a:rPr lang="en-US" sz="2000" dirty="0"/>
                        <a:t>Jerry</a:t>
                      </a:r>
                    </a:p>
                  </a:txBody>
                  <a:tcPr/>
                </a:tc>
                <a:tc>
                  <a:txBody>
                    <a:bodyPr/>
                    <a:lstStyle/>
                    <a:p>
                      <a:r>
                        <a:rPr lang="en-US" sz="2000" dirty="0" err="1"/>
                        <a:t>Banglore</a:t>
                      </a:r>
                      <a:endParaRPr lang="en-US" sz="2000" dirty="0"/>
                    </a:p>
                  </a:txBody>
                  <a:tcPr/>
                </a:tc>
                <a:extLst>
                  <a:ext uri="{0D108BD9-81ED-4DB2-BD59-A6C34878D82A}">
                    <a16:rowId xmlns:a16="http://schemas.microsoft.com/office/drawing/2014/main" val="10002"/>
                  </a:ext>
                </a:extLst>
              </a:tr>
            </a:tbl>
          </a:graphicData>
        </a:graphic>
      </p:graphicFrame>
      <p:sp>
        <p:nvSpPr>
          <p:cNvPr id="10" name="TextBox 9"/>
          <p:cNvSpPr txBox="1"/>
          <p:nvPr/>
        </p:nvSpPr>
        <p:spPr>
          <a:xfrm>
            <a:off x="762000" y="2590800"/>
            <a:ext cx="3589252" cy="1697068"/>
          </a:xfrm>
          <a:prstGeom prst="rect">
            <a:avLst/>
          </a:prstGeom>
          <a:noFill/>
        </p:spPr>
        <p:txBody>
          <a:bodyPr wrap="none" rtlCol="0">
            <a:spAutoFit/>
          </a:bodyPr>
          <a:lstStyle/>
          <a:p>
            <a:pPr marL="342900" indent="-342900">
              <a:lnSpc>
                <a:spcPct val="150000"/>
              </a:lnSpc>
              <a:buAutoNum type="arabicParenR"/>
            </a:pPr>
            <a:r>
              <a:rPr lang="en-US" sz="2400" dirty="0"/>
              <a:t>Insert Employee Record</a:t>
            </a:r>
          </a:p>
          <a:p>
            <a:pPr marL="342900" indent="-342900">
              <a:lnSpc>
                <a:spcPct val="150000"/>
              </a:lnSpc>
              <a:buAutoNum type="arabicParenR"/>
            </a:pPr>
            <a:r>
              <a:rPr lang="en-US" sz="2400" dirty="0"/>
              <a:t>Search for an Employee</a:t>
            </a:r>
          </a:p>
          <a:p>
            <a:pPr marL="342900" indent="-342900">
              <a:lnSpc>
                <a:spcPct val="150000"/>
              </a:lnSpc>
              <a:buAutoNum type="arabicParenR"/>
            </a:pPr>
            <a:r>
              <a:rPr lang="en-US" sz="2400" dirty="0"/>
              <a:t>Delete Employee Record</a:t>
            </a:r>
          </a:p>
        </p:txBody>
      </p:sp>
      <p:sp>
        <p:nvSpPr>
          <p:cNvPr id="11" name="TextBox 10"/>
          <p:cNvSpPr txBox="1"/>
          <p:nvPr/>
        </p:nvSpPr>
        <p:spPr>
          <a:xfrm>
            <a:off x="2209800" y="5253335"/>
            <a:ext cx="8579593" cy="461665"/>
          </a:xfrm>
          <a:prstGeom prst="rect">
            <a:avLst/>
          </a:prstGeom>
          <a:noFill/>
        </p:spPr>
        <p:txBody>
          <a:bodyPr wrap="none" rtlCol="0">
            <a:spAutoFit/>
          </a:bodyPr>
          <a:lstStyle/>
          <a:p>
            <a:r>
              <a:rPr lang="en-US" sz="2400" dirty="0">
                <a:latin typeface="Nunito Sans" pitchFamily="2" charset="0"/>
              </a:rPr>
              <a:t>How will you done this operations in most efficient </a:t>
            </a:r>
            <a:r>
              <a:rPr lang="en-US" sz="2400" dirty="0" err="1">
                <a:latin typeface="Nunito Sans" pitchFamily="2" charset="0"/>
              </a:rPr>
              <a:t>mannner</a:t>
            </a:r>
            <a:r>
              <a:rPr lang="en-US" sz="2400" dirty="0">
                <a:latin typeface="Nunito Sans" pitchFamily="2" charset="0"/>
              </a:rPr>
              <a:t>?</a:t>
            </a:r>
          </a:p>
        </p:txBody>
      </p:sp>
    </p:spTree>
    <p:extLst>
      <p:ext uri="{BB962C8B-B14F-4D97-AF65-F5344CB8AC3E}">
        <p14:creationId xmlns:p14="http://schemas.microsoft.com/office/powerpoint/2010/main" val="280883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Advantages</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81000" y="1828800"/>
            <a:ext cx="10608417" cy="2677656"/>
          </a:xfrm>
          <a:prstGeom prst="rect">
            <a:avLst/>
          </a:prstGeom>
          <a:noFill/>
        </p:spPr>
        <p:txBody>
          <a:bodyPr wrap="none" rtlCol="0">
            <a:spAutoFit/>
          </a:bodyPr>
          <a:lstStyle/>
          <a:p>
            <a:pPr marL="514350" indent="-514350">
              <a:lnSpc>
                <a:spcPct val="150000"/>
              </a:lnSpc>
              <a:buFont typeface="+mj-lt"/>
              <a:buAutoNum type="arabicPeriod"/>
            </a:pPr>
            <a:r>
              <a:rPr lang="en-US" sz="2800" dirty="0"/>
              <a:t>Easy to Implement</a:t>
            </a:r>
          </a:p>
          <a:p>
            <a:pPr marL="514350" indent="-514350">
              <a:lnSpc>
                <a:spcPct val="150000"/>
              </a:lnSpc>
              <a:buFont typeface="+mj-lt"/>
              <a:buAutoNum type="arabicPeriod"/>
            </a:pPr>
            <a:r>
              <a:rPr lang="en-US" sz="2800" dirty="0"/>
              <a:t>Hash tables never fills up, we can add more elements to chain</a:t>
            </a:r>
          </a:p>
          <a:p>
            <a:pPr marL="514350" indent="-514350">
              <a:lnSpc>
                <a:spcPct val="150000"/>
              </a:lnSpc>
              <a:buFont typeface="+mj-lt"/>
              <a:buAutoNum type="arabicPeriod"/>
            </a:pPr>
            <a:r>
              <a:rPr lang="en-US" sz="2800" dirty="0"/>
              <a:t>It is mostly used when it is unknown how many and how frequently </a:t>
            </a:r>
          </a:p>
          <a:p>
            <a:pPr marL="514350" indent="-514350">
              <a:lnSpc>
                <a:spcPct val="150000"/>
              </a:lnSpc>
            </a:pPr>
            <a:r>
              <a:rPr lang="en-US" sz="2800" dirty="0"/>
              <a:t>	keys may be inserted or deleted.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Disadvantages</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81000" y="1828800"/>
            <a:ext cx="7748531" cy="2677656"/>
          </a:xfrm>
          <a:prstGeom prst="rect">
            <a:avLst/>
          </a:prstGeom>
          <a:noFill/>
        </p:spPr>
        <p:txBody>
          <a:bodyPr wrap="none" rtlCol="0">
            <a:spAutoFit/>
          </a:bodyPr>
          <a:lstStyle/>
          <a:p>
            <a:pPr marL="514350" indent="-514350">
              <a:lnSpc>
                <a:spcPct val="150000"/>
              </a:lnSpc>
              <a:buFont typeface="+mj-lt"/>
              <a:buAutoNum type="arabicPeriod"/>
            </a:pPr>
            <a:r>
              <a:rPr lang="en-US" sz="2800" dirty="0"/>
              <a:t>Wastage of Space </a:t>
            </a:r>
          </a:p>
          <a:p>
            <a:pPr marL="514350" indent="-514350">
              <a:lnSpc>
                <a:spcPct val="150000"/>
              </a:lnSpc>
              <a:buFont typeface="+mj-lt"/>
              <a:buAutoNum type="arabicPeriod"/>
            </a:pPr>
            <a:r>
              <a:rPr lang="en-US" sz="2800" dirty="0"/>
              <a:t>If the chain becomes long, then search time can </a:t>
            </a:r>
          </a:p>
          <a:p>
            <a:pPr marL="514350" indent="-514350">
              <a:lnSpc>
                <a:spcPct val="150000"/>
              </a:lnSpc>
            </a:pPr>
            <a:r>
              <a:rPr lang="en-US" sz="2800" dirty="0"/>
              <a:t>	become O(n) in worst case.</a:t>
            </a:r>
          </a:p>
          <a:p>
            <a:pPr marL="514350" indent="-514350">
              <a:lnSpc>
                <a:spcPct val="150000"/>
              </a:lnSpc>
            </a:pPr>
            <a:r>
              <a:rPr lang="en-US" sz="2800" dirty="0"/>
              <a:t>3.   Uses extra space for links.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Linear Probing</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2667000" y="35814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2286000" y="35814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2286000" y="39740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2286000" y="44004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2286000" y="48006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2286000" y="52386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2286000" y="56958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2286000" y="60768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609600" y="1752600"/>
            <a:ext cx="10972800" cy="1384995"/>
          </a:xfrm>
          <a:prstGeom prst="rect">
            <a:avLst/>
          </a:prstGeom>
          <a:noFill/>
        </p:spPr>
        <p:txBody>
          <a:bodyPr wrap="square" rtlCol="0">
            <a:spAutoFit/>
          </a:bodyPr>
          <a:lstStyle/>
          <a:p>
            <a:pPr>
              <a:lnSpc>
                <a:spcPct val="150000"/>
              </a:lnSpc>
            </a:pPr>
            <a:r>
              <a:rPr lang="en-US" sz="2800" dirty="0"/>
              <a:t>Consider hash function = x mod 7</a:t>
            </a:r>
          </a:p>
          <a:p>
            <a:pPr>
              <a:lnSpc>
                <a:spcPct val="150000"/>
              </a:lnSpc>
            </a:pPr>
            <a:r>
              <a:rPr lang="en-US" sz="2800" dirty="0"/>
              <a:t>The sequence of keys are 50, 700, 76, 85, 92, 73, 101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50</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700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76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85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3" name="TextBox 22"/>
          <p:cNvSpPr txBox="1"/>
          <p:nvPr/>
        </p:nvSpPr>
        <p:spPr>
          <a:xfrm>
            <a:off x="3794608" y="1981200"/>
            <a:ext cx="3626314" cy="1154162"/>
          </a:xfrm>
          <a:prstGeom prst="rect">
            <a:avLst/>
          </a:prstGeom>
          <a:noFill/>
        </p:spPr>
        <p:txBody>
          <a:bodyPr wrap="none" rtlCol="0">
            <a:spAutoFit/>
          </a:bodyPr>
          <a:lstStyle/>
          <a:p>
            <a:pPr>
              <a:lnSpc>
                <a:spcPct val="150000"/>
              </a:lnSpc>
            </a:pPr>
            <a:r>
              <a:rPr lang="en-US" sz="2400" dirty="0" err="1">
                <a:latin typeface="Nunito Sans" pitchFamily="2" charset="0"/>
              </a:rPr>
              <a:t>Collison</a:t>
            </a:r>
            <a:r>
              <a:rPr lang="en-US" sz="2400" dirty="0">
                <a:latin typeface="Nunito Sans" pitchFamily="2" charset="0"/>
              </a:rPr>
              <a:t> occurs.</a:t>
            </a:r>
          </a:p>
          <a:p>
            <a:pPr>
              <a:lnSpc>
                <a:spcPct val="150000"/>
              </a:lnSpc>
            </a:pPr>
            <a:r>
              <a:rPr lang="en-US" sz="2400" dirty="0">
                <a:latin typeface="Nunito Sans" pitchFamily="2" charset="0"/>
              </a:rPr>
              <a:t>Insert 85 at next free slot</a:t>
            </a:r>
          </a:p>
        </p:txBody>
      </p:sp>
      <p:sp>
        <p:nvSpPr>
          <p:cNvPr id="24" name="TextBox 23"/>
          <p:cNvSpPr txBox="1"/>
          <p:nvPr/>
        </p:nvSpPr>
        <p:spPr>
          <a:xfrm>
            <a:off x="3733800" y="3124200"/>
            <a:ext cx="8496237" cy="1754326"/>
          </a:xfrm>
          <a:prstGeom prst="rect">
            <a:avLst/>
          </a:prstGeom>
          <a:noFill/>
        </p:spPr>
        <p:txBody>
          <a:bodyPr wrap="none" rtlCol="0">
            <a:spAutoFit/>
          </a:bodyPr>
          <a:lstStyle/>
          <a:p>
            <a:pPr>
              <a:lnSpc>
                <a:spcPct val="150000"/>
              </a:lnSpc>
            </a:pPr>
            <a:r>
              <a:rPr lang="en-US" sz="2400" dirty="0">
                <a:latin typeface="Nunito Sans" pitchFamily="2" charset="0"/>
              </a:rPr>
              <a:t>If slot hash(x) % S is full, then we try (hash(x) + 1) % S </a:t>
            </a:r>
          </a:p>
          <a:p>
            <a:pPr>
              <a:lnSpc>
                <a:spcPct val="150000"/>
              </a:lnSpc>
            </a:pPr>
            <a:r>
              <a:rPr lang="en-US" sz="2400" dirty="0">
                <a:latin typeface="Nunito Sans" pitchFamily="2" charset="0"/>
              </a:rPr>
              <a:t>If (hash(x) + 1) % S is also full, then we try (hash(x) + 2) % S </a:t>
            </a:r>
          </a:p>
          <a:p>
            <a:pPr>
              <a:lnSpc>
                <a:spcPct val="150000"/>
              </a:lnSpc>
            </a:pPr>
            <a:r>
              <a:rPr lang="en-US" sz="2400" dirty="0">
                <a:latin typeface="Nunito Sans" pitchFamily="2" charset="0"/>
              </a:rPr>
              <a:t>If (hash(x) + 2) % S is also full, then we try (hash(x) + 3) %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85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2" name="TextBox 21"/>
          <p:cNvSpPr txBox="1"/>
          <p:nvPr/>
        </p:nvSpPr>
        <p:spPr>
          <a:xfrm>
            <a:off x="1485551" y="2590800"/>
            <a:ext cx="495649" cy="461665"/>
          </a:xfrm>
          <a:prstGeom prst="rect">
            <a:avLst/>
          </a:prstGeom>
          <a:noFill/>
        </p:spPr>
        <p:txBody>
          <a:bodyPr wrap="none" rtlCol="0">
            <a:spAutoFit/>
          </a:bodyPr>
          <a:lstStyle/>
          <a:p>
            <a:r>
              <a:rPr lang="en-US" sz="2400" dirty="0"/>
              <a:t>85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92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2" name="TextBox 21"/>
          <p:cNvSpPr txBox="1"/>
          <p:nvPr/>
        </p:nvSpPr>
        <p:spPr>
          <a:xfrm>
            <a:off x="1485551" y="2590800"/>
            <a:ext cx="495649" cy="461665"/>
          </a:xfrm>
          <a:prstGeom prst="rect">
            <a:avLst/>
          </a:prstGeom>
          <a:noFill/>
        </p:spPr>
        <p:txBody>
          <a:bodyPr wrap="none" rtlCol="0">
            <a:spAutoFit/>
          </a:bodyPr>
          <a:lstStyle/>
          <a:p>
            <a:r>
              <a:rPr lang="en-US" sz="2400" dirty="0"/>
              <a:t>85</a:t>
            </a:r>
          </a:p>
        </p:txBody>
      </p:sp>
      <p:sp>
        <p:nvSpPr>
          <p:cNvPr id="23" name="TextBox 22"/>
          <p:cNvSpPr txBox="1"/>
          <p:nvPr/>
        </p:nvSpPr>
        <p:spPr>
          <a:xfrm>
            <a:off x="1485551" y="3043535"/>
            <a:ext cx="495649" cy="461665"/>
          </a:xfrm>
          <a:prstGeom prst="rect">
            <a:avLst/>
          </a:prstGeom>
          <a:noFill/>
        </p:spPr>
        <p:txBody>
          <a:bodyPr wrap="none" rtlCol="0">
            <a:spAutoFit/>
          </a:bodyPr>
          <a:lstStyle/>
          <a:p>
            <a:r>
              <a:rPr lang="en-US" sz="2400" dirty="0"/>
              <a:t>92</a:t>
            </a:r>
          </a:p>
        </p:txBody>
      </p:sp>
      <p:sp>
        <p:nvSpPr>
          <p:cNvPr id="24" name="TextBox 23"/>
          <p:cNvSpPr txBox="1"/>
          <p:nvPr/>
        </p:nvSpPr>
        <p:spPr>
          <a:xfrm>
            <a:off x="3794608" y="1981200"/>
            <a:ext cx="3626314" cy="1200329"/>
          </a:xfrm>
          <a:prstGeom prst="rect">
            <a:avLst/>
          </a:prstGeom>
          <a:noFill/>
        </p:spPr>
        <p:txBody>
          <a:bodyPr wrap="none" rtlCol="0">
            <a:spAutoFit/>
          </a:bodyPr>
          <a:lstStyle/>
          <a:p>
            <a:pPr>
              <a:lnSpc>
                <a:spcPct val="150000"/>
              </a:lnSpc>
            </a:pPr>
            <a:r>
              <a:rPr lang="en-US" sz="2400" dirty="0" err="1">
                <a:latin typeface="Nunito Sans" pitchFamily="2" charset="0"/>
              </a:rPr>
              <a:t>Collison</a:t>
            </a:r>
            <a:r>
              <a:rPr lang="en-US" sz="2400" dirty="0">
                <a:latin typeface="Nunito Sans" pitchFamily="2" charset="0"/>
              </a:rPr>
              <a:t> occurs.</a:t>
            </a:r>
          </a:p>
          <a:p>
            <a:pPr>
              <a:lnSpc>
                <a:spcPct val="150000"/>
              </a:lnSpc>
            </a:pPr>
            <a:r>
              <a:rPr lang="en-US" sz="2400" dirty="0">
                <a:latin typeface="Nunito Sans" pitchFamily="2" charset="0"/>
              </a:rPr>
              <a:t>Insert 92 at next free slot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73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2" name="TextBox 21"/>
          <p:cNvSpPr txBox="1"/>
          <p:nvPr/>
        </p:nvSpPr>
        <p:spPr>
          <a:xfrm>
            <a:off x="1485551" y="2590800"/>
            <a:ext cx="495649" cy="461665"/>
          </a:xfrm>
          <a:prstGeom prst="rect">
            <a:avLst/>
          </a:prstGeom>
          <a:noFill/>
        </p:spPr>
        <p:txBody>
          <a:bodyPr wrap="none" rtlCol="0">
            <a:spAutoFit/>
          </a:bodyPr>
          <a:lstStyle/>
          <a:p>
            <a:r>
              <a:rPr lang="en-US" sz="2400" dirty="0"/>
              <a:t>85</a:t>
            </a:r>
          </a:p>
        </p:txBody>
      </p:sp>
      <p:sp>
        <p:nvSpPr>
          <p:cNvPr id="23" name="TextBox 22"/>
          <p:cNvSpPr txBox="1"/>
          <p:nvPr/>
        </p:nvSpPr>
        <p:spPr>
          <a:xfrm>
            <a:off x="1485551" y="3043535"/>
            <a:ext cx="495649" cy="461665"/>
          </a:xfrm>
          <a:prstGeom prst="rect">
            <a:avLst/>
          </a:prstGeom>
          <a:noFill/>
        </p:spPr>
        <p:txBody>
          <a:bodyPr wrap="none" rtlCol="0">
            <a:spAutoFit/>
          </a:bodyPr>
          <a:lstStyle/>
          <a:p>
            <a:r>
              <a:rPr lang="en-US" sz="2400" dirty="0"/>
              <a:t>92</a:t>
            </a:r>
          </a:p>
        </p:txBody>
      </p:sp>
      <p:sp>
        <p:nvSpPr>
          <p:cNvPr id="25" name="TextBox 24"/>
          <p:cNvSpPr txBox="1"/>
          <p:nvPr/>
        </p:nvSpPr>
        <p:spPr>
          <a:xfrm>
            <a:off x="1485551" y="3429000"/>
            <a:ext cx="495649" cy="461665"/>
          </a:xfrm>
          <a:prstGeom prst="rect">
            <a:avLst/>
          </a:prstGeom>
          <a:noFill/>
        </p:spPr>
        <p:txBody>
          <a:bodyPr wrap="none" rtlCol="0">
            <a:spAutoFit/>
          </a:bodyPr>
          <a:lstStyle/>
          <a:p>
            <a:r>
              <a:rPr lang="en-US" sz="2400" dirty="0"/>
              <a:t>73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Real time problem</a:t>
            </a:r>
          </a:p>
        </p:txBody>
      </p:sp>
      <p:sp>
        <p:nvSpPr>
          <p:cNvPr id="42" name="Rectangle 41">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0" y="2590800"/>
            <a:ext cx="8465138" cy="2308324"/>
          </a:xfrm>
          <a:prstGeom prst="rect">
            <a:avLst/>
          </a:prstGeom>
          <a:noFill/>
        </p:spPr>
        <p:txBody>
          <a:bodyPr wrap="none" rtlCol="0">
            <a:spAutoFit/>
          </a:bodyPr>
          <a:lstStyle/>
          <a:p>
            <a:pPr marL="457200" indent="-457200">
              <a:lnSpc>
                <a:spcPct val="150000"/>
              </a:lnSpc>
            </a:pPr>
            <a:r>
              <a:rPr lang="en-US" sz="2400" dirty="0"/>
              <a:t>1) Array</a:t>
            </a:r>
          </a:p>
          <a:p>
            <a:pPr marL="342900" indent="-342900">
              <a:lnSpc>
                <a:spcPct val="150000"/>
              </a:lnSpc>
            </a:pPr>
            <a:r>
              <a:rPr lang="en-US" sz="2400" dirty="0"/>
              <a:t>	- Search takes linear time</a:t>
            </a:r>
          </a:p>
          <a:p>
            <a:pPr marL="342900" indent="-342900">
              <a:lnSpc>
                <a:spcPct val="150000"/>
              </a:lnSpc>
            </a:pPr>
            <a:r>
              <a:rPr lang="en-US" sz="2400" dirty="0"/>
              <a:t>	- Stored in sorted order, search can </a:t>
            </a:r>
          </a:p>
          <a:p>
            <a:pPr marL="342900" indent="-342900">
              <a:lnSpc>
                <a:spcPct val="150000"/>
              </a:lnSpc>
            </a:pPr>
            <a:r>
              <a:rPr lang="en-US" sz="2400" dirty="0"/>
              <a:t>	  be in O(log n) but then insertion and deletion becomes costly   </a:t>
            </a:r>
          </a:p>
        </p:txBody>
      </p:sp>
      <p:graphicFrame>
        <p:nvGraphicFramePr>
          <p:cNvPr id="8" name="Table 7"/>
          <p:cNvGraphicFramePr>
            <a:graphicFrameLocks noGrp="1"/>
          </p:cNvGraphicFramePr>
          <p:nvPr/>
        </p:nvGraphicFramePr>
        <p:xfrm>
          <a:off x="5867400" y="2209800"/>
          <a:ext cx="5943600" cy="16154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57200">
                <a:tc>
                  <a:txBody>
                    <a:bodyPr/>
                    <a:lstStyle/>
                    <a:p>
                      <a:r>
                        <a:rPr lang="en-US" sz="2000" dirty="0"/>
                        <a:t>Telephone Number</a:t>
                      </a:r>
                    </a:p>
                  </a:txBody>
                  <a:tcPr/>
                </a:tc>
                <a:tc>
                  <a:txBody>
                    <a:bodyPr/>
                    <a:lstStyle/>
                    <a:p>
                      <a:r>
                        <a:rPr lang="en-US" sz="2000" dirty="0"/>
                        <a:t>EMP Name</a:t>
                      </a:r>
                    </a:p>
                  </a:txBody>
                  <a:tcPr/>
                </a:tc>
                <a:tc>
                  <a:txBody>
                    <a:bodyPr/>
                    <a:lstStyle/>
                    <a:p>
                      <a:r>
                        <a:rPr lang="en-US" sz="2000" dirty="0"/>
                        <a:t>City</a:t>
                      </a:r>
                    </a:p>
                  </a:txBody>
                  <a:tcPr/>
                </a:tc>
                <a:extLst>
                  <a:ext uri="{0D108BD9-81ED-4DB2-BD59-A6C34878D82A}">
                    <a16:rowId xmlns:a16="http://schemas.microsoft.com/office/drawing/2014/main" val="10000"/>
                  </a:ext>
                </a:extLst>
              </a:tr>
              <a:tr h="457200">
                <a:tc>
                  <a:txBody>
                    <a:bodyPr/>
                    <a:lstStyle/>
                    <a:p>
                      <a:r>
                        <a:rPr lang="en-US" sz="2000" dirty="0"/>
                        <a:t>8976543634</a:t>
                      </a:r>
                    </a:p>
                  </a:txBody>
                  <a:tcPr/>
                </a:tc>
                <a:tc>
                  <a:txBody>
                    <a:bodyPr/>
                    <a:lstStyle/>
                    <a:p>
                      <a:r>
                        <a:rPr lang="en-US" sz="2000" dirty="0"/>
                        <a:t>John</a:t>
                      </a:r>
                    </a:p>
                  </a:txBody>
                  <a:tcPr/>
                </a:tc>
                <a:tc>
                  <a:txBody>
                    <a:bodyPr/>
                    <a:lstStyle/>
                    <a:p>
                      <a:r>
                        <a:rPr lang="en-US" sz="2000" dirty="0"/>
                        <a:t>Chennai</a:t>
                      </a:r>
                    </a:p>
                  </a:txBody>
                  <a:tcPr/>
                </a:tc>
                <a:extLst>
                  <a:ext uri="{0D108BD9-81ED-4DB2-BD59-A6C34878D82A}">
                    <a16:rowId xmlns:a16="http://schemas.microsoft.com/office/drawing/2014/main" val="10001"/>
                  </a:ext>
                </a:extLst>
              </a:tr>
              <a:tr h="457200">
                <a:tc>
                  <a:txBody>
                    <a:bodyPr/>
                    <a:lstStyle/>
                    <a:p>
                      <a:r>
                        <a:rPr lang="en-US" sz="2000" dirty="0"/>
                        <a:t>9876543423</a:t>
                      </a:r>
                    </a:p>
                  </a:txBody>
                  <a:tcPr/>
                </a:tc>
                <a:tc>
                  <a:txBody>
                    <a:bodyPr/>
                    <a:lstStyle/>
                    <a:p>
                      <a:r>
                        <a:rPr lang="en-US" sz="2000" dirty="0"/>
                        <a:t>Jerry</a:t>
                      </a:r>
                    </a:p>
                  </a:txBody>
                  <a:tcPr/>
                </a:tc>
                <a:tc>
                  <a:txBody>
                    <a:bodyPr/>
                    <a:lstStyle/>
                    <a:p>
                      <a:r>
                        <a:rPr lang="en-US" sz="2000" dirty="0" err="1"/>
                        <a:t>Banglore</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5379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101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2" name="TextBox 21"/>
          <p:cNvSpPr txBox="1"/>
          <p:nvPr/>
        </p:nvSpPr>
        <p:spPr>
          <a:xfrm>
            <a:off x="1485551" y="2590800"/>
            <a:ext cx="495649" cy="461665"/>
          </a:xfrm>
          <a:prstGeom prst="rect">
            <a:avLst/>
          </a:prstGeom>
          <a:noFill/>
        </p:spPr>
        <p:txBody>
          <a:bodyPr wrap="none" rtlCol="0">
            <a:spAutoFit/>
          </a:bodyPr>
          <a:lstStyle/>
          <a:p>
            <a:r>
              <a:rPr lang="en-US" sz="2400" dirty="0"/>
              <a:t>85</a:t>
            </a:r>
          </a:p>
        </p:txBody>
      </p:sp>
      <p:sp>
        <p:nvSpPr>
          <p:cNvPr id="23" name="TextBox 22"/>
          <p:cNvSpPr txBox="1"/>
          <p:nvPr/>
        </p:nvSpPr>
        <p:spPr>
          <a:xfrm>
            <a:off x="1485551" y="3043535"/>
            <a:ext cx="495649" cy="461665"/>
          </a:xfrm>
          <a:prstGeom prst="rect">
            <a:avLst/>
          </a:prstGeom>
          <a:noFill/>
        </p:spPr>
        <p:txBody>
          <a:bodyPr wrap="none" rtlCol="0">
            <a:spAutoFit/>
          </a:bodyPr>
          <a:lstStyle/>
          <a:p>
            <a:r>
              <a:rPr lang="en-US" sz="2400" dirty="0"/>
              <a:t>92</a:t>
            </a:r>
          </a:p>
        </p:txBody>
      </p:sp>
      <p:sp>
        <p:nvSpPr>
          <p:cNvPr id="25" name="TextBox 24"/>
          <p:cNvSpPr txBox="1"/>
          <p:nvPr/>
        </p:nvSpPr>
        <p:spPr>
          <a:xfrm>
            <a:off x="1485551" y="3429000"/>
            <a:ext cx="495649" cy="461665"/>
          </a:xfrm>
          <a:prstGeom prst="rect">
            <a:avLst/>
          </a:prstGeom>
          <a:noFill/>
        </p:spPr>
        <p:txBody>
          <a:bodyPr wrap="none" rtlCol="0">
            <a:spAutoFit/>
          </a:bodyPr>
          <a:lstStyle/>
          <a:p>
            <a:r>
              <a:rPr lang="en-US" sz="2400" dirty="0"/>
              <a:t>73</a:t>
            </a:r>
          </a:p>
        </p:txBody>
      </p:sp>
      <p:sp>
        <p:nvSpPr>
          <p:cNvPr id="24" name="TextBox 23"/>
          <p:cNvSpPr txBox="1"/>
          <p:nvPr/>
        </p:nvSpPr>
        <p:spPr>
          <a:xfrm>
            <a:off x="1485551" y="3881735"/>
            <a:ext cx="651140" cy="461665"/>
          </a:xfrm>
          <a:prstGeom prst="rect">
            <a:avLst/>
          </a:prstGeom>
          <a:noFill/>
        </p:spPr>
        <p:txBody>
          <a:bodyPr wrap="none" rtlCol="0">
            <a:spAutoFit/>
          </a:bodyPr>
          <a:lstStyle/>
          <a:p>
            <a:r>
              <a:rPr lang="en-US" sz="2400" dirty="0"/>
              <a:t>101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Disadvantage</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14400" y="2133600"/>
            <a:ext cx="1641924" cy="523220"/>
          </a:xfrm>
          <a:prstGeom prst="rect">
            <a:avLst/>
          </a:prstGeom>
          <a:noFill/>
        </p:spPr>
        <p:txBody>
          <a:bodyPr wrap="none" rtlCol="0">
            <a:spAutoFit/>
          </a:bodyPr>
          <a:lstStyle/>
          <a:p>
            <a:r>
              <a:rPr lang="en-US" sz="2800" dirty="0"/>
              <a:t>Clustering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Quadratic Probing</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2667000" y="35814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2286000" y="35814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2286000" y="39740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2286000" y="44004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2286000" y="48006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2286000" y="52386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2286000" y="56958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2286000" y="60768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609600" y="1752600"/>
            <a:ext cx="10972800" cy="1384995"/>
          </a:xfrm>
          <a:prstGeom prst="rect">
            <a:avLst/>
          </a:prstGeom>
          <a:noFill/>
        </p:spPr>
        <p:txBody>
          <a:bodyPr wrap="square" rtlCol="0">
            <a:spAutoFit/>
          </a:bodyPr>
          <a:lstStyle/>
          <a:p>
            <a:pPr>
              <a:lnSpc>
                <a:spcPct val="150000"/>
              </a:lnSpc>
            </a:pPr>
            <a:r>
              <a:rPr lang="en-US" sz="2800" dirty="0"/>
              <a:t>Consider hash function = x mod 7</a:t>
            </a:r>
          </a:p>
          <a:p>
            <a:pPr>
              <a:lnSpc>
                <a:spcPct val="150000"/>
              </a:lnSpc>
            </a:pPr>
            <a:r>
              <a:rPr lang="en-US" sz="2800" dirty="0"/>
              <a:t>The sequence of keys are 50, 700, 76, 85, 92, 73, 101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50</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700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76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85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3" name="TextBox 22"/>
          <p:cNvSpPr txBox="1"/>
          <p:nvPr/>
        </p:nvSpPr>
        <p:spPr>
          <a:xfrm>
            <a:off x="3124200" y="1981200"/>
            <a:ext cx="2321469" cy="600164"/>
          </a:xfrm>
          <a:prstGeom prst="rect">
            <a:avLst/>
          </a:prstGeom>
          <a:noFill/>
        </p:spPr>
        <p:txBody>
          <a:bodyPr wrap="none" rtlCol="0">
            <a:spAutoFit/>
          </a:bodyPr>
          <a:lstStyle/>
          <a:p>
            <a:pPr>
              <a:lnSpc>
                <a:spcPct val="150000"/>
              </a:lnSpc>
            </a:pPr>
            <a:r>
              <a:rPr lang="en-US" sz="2400" dirty="0" err="1">
                <a:latin typeface="Nunito Sans" pitchFamily="2" charset="0"/>
              </a:rPr>
              <a:t>Collison</a:t>
            </a:r>
            <a:r>
              <a:rPr lang="en-US" sz="2400" dirty="0">
                <a:latin typeface="Nunito Sans" pitchFamily="2" charset="0"/>
              </a:rPr>
              <a:t> occurs.</a:t>
            </a:r>
          </a:p>
        </p:txBody>
      </p:sp>
      <p:sp>
        <p:nvSpPr>
          <p:cNvPr id="24" name="TextBox 23"/>
          <p:cNvSpPr txBox="1"/>
          <p:nvPr/>
        </p:nvSpPr>
        <p:spPr>
          <a:xfrm>
            <a:off x="3124200" y="2667000"/>
            <a:ext cx="9140644" cy="2308324"/>
          </a:xfrm>
          <a:prstGeom prst="rect">
            <a:avLst/>
          </a:prstGeom>
          <a:noFill/>
        </p:spPr>
        <p:txBody>
          <a:bodyPr wrap="none" rtlCol="0">
            <a:spAutoFit/>
          </a:bodyPr>
          <a:lstStyle/>
          <a:p>
            <a:pPr>
              <a:lnSpc>
                <a:spcPct val="150000"/>
              </a:lnSpc>
            </a:pPr>
            <a:r>
              <a:rPr lang="en-US" sz="2400" dirty="0">
                <a:latin typeface="Nunito Sans" pitchFamily="2" charset="0"/>
              </a:rPr>
              <a:t>Let hash(x) be the slot index computed using hash function. </a:t>
            </a:r>
          </a:p>
          <a:p>
            <a:pPr>
              <a:lnSpc>
                <a:spcPct val="150000"/>
              </a:lnSpc>
            </a:pPr>
            <a:r>
              <a:rPr lang="en-US" sz="2400" dirty="0">
                <a:latin typeface="Nunito Sans" pitchFamily="2" charset="0"/>
              </a:rPr>
              <a:t>If slot hash(x) % S is full, then we try (hash(x) + 1*1) % S </a:t>
            </a:r>
          </a:p>
          <a:p>
            <a:pPr>
              <a:lnSpc>
                <a:spcPct val="150000"/>
              </a:lnSpc>
            </a:pPr>
            <a:r>
              <a:rPr lang="en-US" sz="2400" dirty="0">
                <a:latin typeface="Nunito Sans" pitchFamily="2" charset="0"/>
              </a:rPr>
              <a:t>If (hash(x) + 1*1) % S is also full, then we try (hash(x) + 2*2) % S </a:t>
            </a:r>
          </a:p>
          <a:p>
            <a:pPr>
              <a:lnSpc>
                <a:spcPct val="150000"/>
              </a:lnSpc>
            </a:pPr>
            <a:r>
              <a:rPr lang="en-US" sz="2400" dirty="0">
                <a:latin typeface="Nunito Sans" pitchFamily="2" charset="0"/>
              </a:rPr>
              <a:t>If (hash(x) + 2*2) % S is also full, then we try (hash(x) + 3*3) %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92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2" name="TextBox 21"/>
          <p:cNvSpPr txBox="1"/>
          <p:nvPr/>
        </p:nvSpPr>
        <p:spPr>
          <a:xfrm>
            <a:off x="1485551" y="2590800"/>
            <a:ext cx="495649" cy="461665"/>
          </a:xfrm>
          <a:prstGeom prst="rect">
            <a:avLst/>
          </a:prstGeom>
          <a:noFill/>
        </p:spPr>
        <p:txBody>
          <a:bodyPr wrap="none" rtlCol="0">
            <a:spAutoFit/>
          </a:bodyPr>
          <a:lstStyle/>
          <a:p>
            <a:r>
              <a:rPr lang="en-US" sz="2400" dirty="0"/>
              <a:t>85</a:t>
            </a:r>
          </a:p>
        </p:txBody>
      </p:sp>
      <p:sp>
        <p:nvSpPr>
          <p:cNvPr id="23" name="TextBox 22"/>
          <p:cNvSpPr txBox="1"/>
          <p:nvPr/>
        </p:nvSpPr>
        <p:spPr>
          <a:xfrm>
            <a:off x="1485551" y="3881735"/>
            <a:ext cx="495649" cy="461665"/>
          </a:xfrm>
          <a:prstGeom prst="rect">
            <a:avLst/>
          </a:prstGeom>
          <a:noFill/>
        </p:spPr>
        <p:txBody>
          <a:bodyPr wrap="none" rtlCol="0">
            <a:spAutoFit/>
          </a:bodyPr>
          <a:lstStyle/>
          <a:p>
            <a:r>
              <a:rPr lang="en-US" sz="2400" dirty="0"/>
              <a:t>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73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2" name="TextBox 21"/>
          <p:cNvSpPr txBox="1"/>
          <p:nvPr/>
        </p:nvSpPr>
        <p:spPr>
          <a:xfrm>
            <a:off x="1485551" y="2590800"/>
            <a:ext cx="495649" cy="461665"/>
          </a:xfrm>
          <a:prstGeom prst="rect">
            <a:avLst/>
          </a:prstGeom>
          <a:noFill/>
        </p:spPr>
        <p:txBody>
          <a:bodyPr wrap="none" rtlCol="0">
            <a:spAutoFit/>
          </a:bodyPr>
          <a:lstStyle/>
          <a:p>
            <a:r>
              <a:rPr lang="en-US" sz="2400" dirty="0"/>
              <a:t>85</a:t>
            </a:r>
          </a:p>
        </p:txBody>
      </p:sp>
      <p:sp>
        <p:nvSpPr>
          <p:cNvPr id="23" name="TextBox 22"/>
          <p:cNvSpPr txBox="1"/>
          <p:nvPr/>
        </p:nvSpPr>
        <p:spPr>
          <a:xfrm>
            <a:off x="1485551" y="3881735"/>
            <a:ext cx="495649" cy="461665"/>
          </a:xfrm>
          <a:prstGeom prst="rect">
            <a:avLst/>
          </a:prstGeom>
          <a:noFill/>
        </p:spPr>
        <p:txBody>
          <a:bodyPr wrap="none" rtlCol="0">
            <a:spAutoFit/>
          </a:bodyPr>
          <a:lstStyle/>
          <a:p>
            <a:r>
              <a:rPr lang="en-US" sz="2400" dirty="0"/>
              <a:t>92</a:t>
            </a:r>
          </a:p>
        </p:txBody>
      </p:sp>
      <p:sp>
        <p:nvSpPr>
          <p:cNvPr id="24" name="TextBox 23"/>
          <p:cNvSpPr txBox="1"/>
          <p:nvPr/>
        </p:nvSpPr>
        <p:spPr>
          <a:xfrm>
            <a:off x="1524000" y="3043535"/>
            <a:ext cx="495649" cy="461665"/>
          </a:xfrm>
          <a:prstGeom prst="rect">
            <a:avLst/>
          </a:prstGeom>
          <a:noFill/>
        </p:spPr>
        <p:txBody>
          <a:bodyPr wrap="none" rtlCol="0">
            <a:spAutoFit/>
          </a:bodyPr>
          <a:lstStyle/>
          <a:p>
            <a:r>
              <a:rPr lang="en-US" sz="2400" dirty="0"/>
              <a:t>73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101 </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495649" cy="461665"/>
          </a:xfrm>
          <a:prstGeom prst="rect">
            <a:avLst/>
          </a:prstGeom>
          <a:noFill/>
        </p:spPr>
        <p:txBody>
          <a:bodyPr wrap="none" rtlCol="0">
            <a:spAutoFit/>
          </a:bodyPr>
          <a:lstStyle/>
          <a:p>
            <a:r>
              <a:rPr lang="en-US" sz="2400" dirty="0"/>
              <a:t>50</a:t>
            </a:r>
          </a:p>
        </p:txBody>
      </p:sp>
      <p:sp>
        <p:nvSpPr>
          <p:cNvPr id="20" name="TextBox 19"/>
          <p:cNvSpPr txBox="1"/>
          <p:nvPr/>
        </p:nvSpPr>
        <p:spPr>
          <a:xfrm>
            <a:off x="1447800" y="1828800"/>
            <a:ext cx="651140" cy="461665"/>
          </a:xfrm>
          <a:prstGeom prst="rect">
            <a:avLst/>
          </a:prstGeom>
          <a:noFill/>
        </p:spPr>
        <p:txBody>
          <a:bodyPr wrap="none" rtlCol="0">
            <a:spAutoFit/>
          </a:bodyPr>
          <a:lstStyle/>
          <a:p>
            <a:r>
              <a:rPr lang="en-US" sz="2400" dirty="0"/>
              <a:t>700</a:t>
            </a:r>
          </a:p>
        </p:txBody>
      </p:sp>
      <p:sp>
        <p:nvSpPr>
          <p:cNvPr id="21" name="TextBox 20"/>
          <p:cNvSpPr txBox="1"/>
          <p:nvPr/>
        </p:nvSpPr>
        <p:spPr>
          <a:xfrm>
            <a:off x="1485551" y="4262735"/>
            <a:ext cx="495649" cy="461665"/>
          </a:xfrm>
          <a:prstGeom prst="rect">
            <a:avLst/>
          </a:prstGeom>
          <a:noFill/>
        </p:spPr>
        <p:txBody>
          <a:bodyPr wrap="none" rtlCol="0">
            <a:spAutoFit/>
          </a:bodyPr>
          <a:lstStyle/>
          <a:p>
            <a:r>
              <a:rPr lang="en-US" sz="2400" dirty="0"/>
              <a:t>76</a:t>
            </a:r>
          </a:p>
        </p:txBody>
      </p:sp>
      <p:sp>
        <p:nvSpPr>
          <p:cNvPr id="22" name="TextBox 21"/>
          <p:cNvSpPr txBox="1"/>
          <p:nvPr/>
        </p:nvSpPr>
        <p:spPr>
          <a:xfrm>
            <a:off x="1485551" y="2590800"/>
            <a:ext cx="495649" cy="461665"/>
          </a:xfrm>
          <a:prstGeom prst="rect">
            <a:avLst/>
          </a:prstGeom>
          <a:noFill/>
        </p:spPr>
        <p:txBody>
          <a:bodyPr wrap="none" rtlCol="0">
            <a:spAutoFit/>
          </a:bodyPr>
          <a:lstStyle/>
          <a:p>
            <a:r>
              <a:rPr lang="en-US" sz="2400" dirty="0"/>
              <a:t>85</a:t>
            </a:r>
          </a:p>
        </p:txBody>
      </p:sp>
      <p:sp>
        <p:nvSpPr>
          <p:cNvPr id="23" name="TextBox 22"/>
          <p:cNvSpPr txBox="1"/>
          <p:nvPr/>
        </p:nvSpPr>
        <p:spPr>
          <a:xfrm>
            <a:off x="1485551" y="3881735"/>
            <a:ext cx="495649" cy="461665"/>
          </a:xfrm>
          <a:prstGeom prst="rect">
            <a:avLst/>
          </a:prstGeom>
          <a:noFill/>
        </p:spPr>
        <p:txBody>
          <a:bodyPr wrap="none" rtlCol="0">
            <a:spAutoFit/>
          </a:bodyPr>
          <a:lstStyle/>
          <a:p>
            <a:r>
              <a:rPr lang="en-US" sz="2400" dirty="0"/>
              <a:t>92</a:t>
            </a:r>
          </a:p>
        </p:txBody>
      </p:sp>
      <p:sp>
        <p:nvSpPr>
          <p:cNvPr id="24" name="TextBox 23"/>
          <p:cNvSpPr txBox="1"/>
          <p:nvPr/>
        </p:nvSpPr>
        <p:spPr>
          <a:xfrm>
            <a:off x="1524000" y="3043535"/>
            <a:ext cx="495649" cy="461665"/>
          </a:xfrm>
          <a:prstGeom prst="rect">
            <a:avLst/>
          </a:prstGeom>
          <a:noFill/>
        </p:spPr>
        <p:txBody>
          <a:bodyPr wrap="none" rtlCol="0">
            <a:spAutoFit/>
          </a:bodyPr>
          <a:lstStyle/>
          <a:p>
            <a:r>
              <a:rPr lang="en-US" sz="2400" dirty="0"/>
              <a:t>73</a:t>
            </a:r>
          </a:p>
        </p:txBody>
      </p:sp>
      <p:sp>
        <p:nvSpPr>
          <p:cNvPr id="25" name="TextBox 24"/>
          <p:cNvSpPr txBox="1"/>
          <p:nvPr/>
        </p:nvSpPr>
        <p:spPr>
          <a:xfrm>
            <a:off x="1485551" y="3429000"/>
            <a:ext cx="651140" cy="461665"/>
          </a:xfrm>
          <a:prstGeom prst="rect">
            <a:avLst/>
          </a:prstGeom>
          <a:noFill/>
        </p:spPr>
        <p:txBody>
          <a:bodyPr wrap="none" rtlCol="0">
            <a:spAutoFit/>
          </a:bodyPr>
          <a:lstStyle/>
          <a:p>
            <a:r>
              <a:rPr lang="en-US" sz="2400" dirty="0"/>
              <a:t>101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Real time problem</a:t>
            </a:r>
          </a:p>
        </p:txBody>
      </p:sp>
      <p:sp>
        <p:nvSpPr>
          <p:cNvPr id="42" name="Rectangle 41">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0" y="2590800"/>
            <a:ext cx="3672224" cy="1200329"/>
          </a:xfrm>
          <a:prstGeom prst="rect">
            <a:avLst/>
          </a:prstGeom>
          <a:noFill/>
        </p:spPr>
        <p:txBody>
          <a:bodyPr wrap="none" rtlCol="0">
            <a:spAutoFit/>
          </a:bodyPr>
          <a:lstStyle/>
          <a:p>
            <a:pPr marL="457200" indent="-457200">
              <a:lnSpc>
                <a:spcPct val="150000"/>
              </a:lnSpc>
            </a:pPr>
            <a:r>
              <a:rPr lang="en-US" sz="2400" dirty="0"/>
              <a:t>2) Linked List</a:t>
            </a:r>
          </a:p>
          <a:p>
            <a:pPr marL="342900" indent="-342900">
              <a:lnSpc>
                <a:spcPct val="150000"/>
              </a:lnSpc>
            </a:pPr>
            <a:r>
              <a:rPr lang="en-US" sz="2400" dirty="0"/>
              <a:t>	- Search takes linear time</a:t>
            </a:r>
          </a:p>
        </p:txBody>
      </p:sp>
      <p:graphicFrame>
        <p:nvGraphicFramePr>
          <p:cNvPr id="8" name="Table 7"/>
          <p:cNvGraphicFramePr>
            <a:graphicFrameLocks noGrp="1"/>
          </p:cNvGraphicFramePr>
          <p:nvPr/>
        </p:nvGraphicFramePr>
        <p:xfrm>
          <a:off x="5867400" y="2209800"/>
          <a:ext cx="5943600" cy="16154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57200">
                <a:tc>
                  <a:txBody>
                    <a:bodyPr/>
                    <a:lstStyle/>
                    <a:p>
                      <a:r>
                        <a:rPr lang="en-US" sz="2000" dirty="0"/>
                        <a:t>Telephone Number</a:t>
                      </a:r>
                    </a:p>
                  </a:txBody>
                  <a:tcPr/>
                </a:tc>
                <a:tc>
                  <a:txBody>
                    <a:bodyPr/>
                    <a:lstStyle/>
                    <a:p>
                      <a:r>
                        <a:rPr lang="en-US" sz="2000" dirty="0"/>
                        <a:t>EMP Name</a:t>
                      </a:r>
                    </a:p>
                  </a:txBody>
                  <a:tcPr/>
                </a:tc>
                <a:tc>
                  <a:txBody>
                    <a:bodyPr/>
                    <a:lstStyle/>
                    <a:p>
                      <a:r>
                        <a:rPr lang="en-US" sz="2000" dirty="0"/>
                        <a:t>City</a:t>
                      </a:r>
                    </a:p>
                  </a:txBody>
                  <a:tcPr/>
                </a:tc>
                <a:extLst>
                  <a:ext uri="{0D108BD9-81ED-4DB2-BD59-A6C34878D82A}">
                    <a16:rowId xmlns:a16="http://schemas.microsoft.com/office/drawing/2014/main" val="10000"/>
                  </a:ext>
                </a:extLst>
              </a:tr>
              <a:tr h="457200">
                <a:tc>
                  <a:txBody>
                    <a:bodyPr/>
                    <a:lstStyle/>
                    <a:p>
                      <a:r>
                        <a:rPr lang="en-US" sz="2000" dirty="0"/>
                        <a:t>8976543634</a:t>
                      </a:r>
                    </a:p>
                  </a:txBody>
                  <a:tcPr/>
                </a:tc>
                <a:tc>
                  <a:txBody>
                    <a:bodyPr/>
                    <a:lstStyle/>
                    <a:p>
                      <a:r>
                        <a:rPr lang="en-US" sz="2000" dirty="0"/>
                        <a:t>John</a:t>
                      </a:r>
                    </a:p>
                  </a:txBody>
                  <a:tcPr/>
                </a:tc>
                <a:tc>
                  <a:txBody>
                    <a:bodyPr/>
                    <a:lstStyle/>
                    <a:p>
                      <a:r>
                        <a:rPr lang="en-US" sz="2000" dirty="0"/>
                        <a:t>Chennai</a:t>
                      </a:r>
                    </a:p>
                  </a:txBody>
                  <a:tcPr/>
                </a:tc>
                <a:extLst>
                  <a:ext uri="{0D108BD9-81ED-4DB2-BD59-A6C34878D82A}">
                    <a16:rowId xmlns:a16="http://schemas.microsoft.com/office/drawing/2014/main" val="10001"/>
                  </a:ext>
                </a:extLst>
              </a:tr>
              <a:tr h="457200">
                <a:tc>
                  <a:txBody>
                    <a:bodyPr/>
                    <a:lstStyle/>
                    <a:p>
                      <a:r>
                        <a:rPr lang="en-US" sz="2000" dirty="0"/>
                        <a:t>9876543423</a:t>
                      </a:r>
                    </a:p>
                  </a:txBody>
                  <a:tcPr/>
                </a:tc>
                <a:tc>
                  <a:txBody>
                    <a:bodyPr/>
                    <a:lstStyle/>
                    <a:p>
                      <a:r>
                        <a:rPr lang="en-US" sz="2000" dirty="0"/>
                        <a:t>Jerry</a:t>
                      </a:r>
                    </a:p>
                  </a:txBody>
                  <a:tcPr/>
                </a:tc>
                <a:tc>
                  <a:txBody>
                    <a:bodyPr/>
                    <a:lstStyle/>
                    <a:p>
                      <a:r>
                        <a:rPr lang="en-US" sz="2000" dirty="0" err="1"/>
                        <a:t>Banglore</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6242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Disadvantage</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14400" y="2133600"/>
            <a:ext cx="4250907" cy="523220"/>
          </a:xfrm>
          <a:prstGeom prst="rect">
            <a:avLst/>
          </a:prstGeom>
          <a:noFill/>
        </p:spPr>
        <p:txBody>
          <a:bodyPr wrap="none" rtlCol="0">
            <a:spAutoFit/>
          </a:bodyPr>
          <a:lstStyle/>
          <a:p>
            <a:r>
              <a:rPr lang="en-US" sz="2800" dirty="0"/>
              <a:t>Average cache </a:t>
            </a:r>
            <a:r>
              <a:rPr lang="en-US" sz="2800" dirty="0" err="1"/>
              <a:t>performence</a:t>
            </a:r>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Double Hashing</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2667000" y="35814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2286000" y="35814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2286000" y="39740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2286000" y="44004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2286000" y="48006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2286000" y="52386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2286000" y="56958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2286000" y="60768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609600" y="1752600"/>
            <a:ext cx="10972800" cy="1384995"/>
          </a:xfrm>
          <a:prstGeom prst="rect">
            <a:avLst/>
          </a:prstGeom>
          <a:noFill/>
        </p:spPr>
        <p:txBody>
          <a:bodyPr wrap="square" rtlCol="0">
            <a:spAutoFit/>
          </a:bodyPr>
          <a:lstStyle/>
          <a:p>
            <a:pPr>
              <a:lnSpc>
                <a:spcPct val="150000"/>
              </a:lnSpc>
            </a:pPr>
            <a:r>
              <a:rPr lang="en-US" sz="2800" dirty="0"/>
              <a:t>Consider hash function = x mod 7 and second hash function = x mod 6</a:t>
            </a:r>
          </a:p>
          <a:p>
            <a:pPr>
              <a:lnSpc>
                <a:spcPct val="150000"/>
              </a:lnSpc>
            </a:pPr>
            <a:r>
              <a:rPr lang="en-US" sz="2800" dirty="0"/>
              <a:t>The sequence of keys are 1, 8, 71, 701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1</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340158" cy="461665"/>
          </a:xfrm>
          <a:prstGeom prst="rect">
            <a:avLst/>
          </a:prstGeom>
          <a:noFill/>
        </p:spPr>
        <p:txBody>
          <a:bodyPr wrap="none" rtlCol="0">
            <a:spAutoFit/>
          </a:bodyPr>
          <a:lstStyle/>
          <a:p>
            <a:r>
              <a:rPr lang="en-US" sz="2400"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8</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340158" cy="461665"/>
          </a:xfrm>
          <a:prstGeom prst="rect">
            <a:avLst/>
          </a:prstGeom>
          <a:noFill/>
        </p:spPr>
        <p:txBody>
          <a:bodyPr wrap="none" rtlCol="0">
            <a:spAutoFit/>
          </a:bodyPr>
          <a:lstStyle/>
          <a:p>
            <a:r>
              <a:rPr lang="en-US" sz="2400" dirty="0"/>
              <a:t>1</a:t>
            </a:r>
          </a:p>
        </p:txBody>
      </p:sp>
      <p:sp>
        <p:nvSpPr>
          <p:cNvPr id="20" name="TextBox 19"/>
          <p:cNvSpPr txBox="1"/>
          <p:nvPr/>
        </p:nvSpPr>
        <p:spPr>
          <a:xfrm>
            <a:off x="1524000" y="3043535"/>
            <a:ext cx="340158" cy="461665"/>
          </a:xfrm>
          <a:prstGeom prst="rect">
            <a:avLst/>
          </a:prstGeom>
          <a:noFill/>
        </p:spPr>
        <p:txBody>
          <a:bodyPr wrap="none" rtlCol="0">
            <a:spAutoFit/>
          </a:bodyPr>
          <a:lstStyle/>
          <a:p>
            <a:r>
              <a:rPr lang="en-US" sz="2400" dirty="0"/>
              <a:t>8</a:t>
            </a:r>
          </a:p>
        </p:txBody>
      </p:sp>
      <p:sp>
        <p:nvSpPr>
          <p:cNvPr id="21" name="TextBox 20"/>
          <p:cNvSpPr txBox="1"/>
          <p:nvPr/>
        </p:nvSpPr>
        <p:spPr>
          <a:xfrm>
            <a:off x="3124200" y="1981200"/>
            <a:ext cx="2321469" cy="600164"/>
          </a:xfrm>
          <a:prstGeom prst="rect">
            <a:avLst/>
          </a:prstGeom>
          <a:noFill/>
        </p:spPr>
        <p:txBody>
          <a:bodyPr wrap="none" rtlCol="0">
            <a:spAutoFit/>
          </a:bodyPr>
          <a:lstStyle/>
          <a:p>
            <a:pPr>
              <a:lnSpc>
                <a:spcPct val="150000"/>
              </a:lnSpc>
            </a:pPr>
            <a:r>
              <a:rPr lang="en-US" sz="2400" dirty="0" err="1">
                <a:latin typeface="Nunito Sans" pitchFamily="2" charset="0"/>
              </a:rPr>
              <a:t>Collison</a:t>
            </a:r>
            <a:r>
              <a:rPr lang="en-US" sz="2400" dirty="0">
                <a:latin typeface="Nunito Sans" pitchFamily="2" charset="0"/>
              </a:rPr>
              <a:t> occurs.</a:t>
            </a:r>
          </a:p>
        </p:txBody>
      </p:sp>
      <p:sp>
        <p:nvSpPr>
          <p:cNvPr id="22" name="TextBox 21"/>
          <p:cNvSpPr txBox="1"/>
          <p:nvPr/>
        </p:nvSpPr>
        <p:spPr>
          <a:xfrm>
            <a:off x="3062022" y="2667000"/>
            <a:ext cx="9049272" cy="3416320"/>
          </a:xfrm>
          <a:prstGeom prst="rect">
            <a:avLst/>
          </a:prstGeom>
          <a:noFill/>
        </p:spPr>
        <p:txBody>
          <a:bodyPr wrap="none" rtlCol="0">
            <a:spAutoFit/>
          </a:bodyPr>
          <a:lstStyle/>
          <a:p>
            <a:pPr>
              <a:lnSpc>
                <a:spcPct val="150000"/>
              </a:lnSpc>
            </a:pPr>
            <a:r>
              <a:rPr lang="en-US" sz="2400" dirty="0">
                <a:latin typeface="Nunito Sans" pitchFamily="2" charset="0"/>
              </a:rPr>
              <a:t>Let hash(x) be the slot index computed using hash function. </a:t>
            </a:r>
          </a:p>
          <a:p>
            <a:pPr>
              <a:lnSpc>
                <a:spcPct val="150000"/>
              </a:lnSpc>
            </a:pPr>
            <a:r>
              <a:rPr lang="en-US" sz="2400" dirty="0">
                <a:latin typeface="Nunito Sans" pitchFamily="2" charset="0"/>
              </a:rPr>
              <a:t>If slot hash(x) % S is full, then we try (hash(x) + 1*hash2(x)) % S </a:t>
            </a:r>
          </a:p>
          <a:p>
            <a:pPr>
              <a:lnSpc>
                <a:spcPct val="150000"/>
              </a:lnSpc>
            </a:pPr>
            <a:r>
              <a:rPr lang="en-US" sz="2400" dirty="0">
                <a:latin typeface="Nunito Sans" pitchFamily="2" charset="0"/>
              </a:rPr>
              <a:t>If (hash(x) + 1*hash2(x)) % S is also full, </a:t>
            </a:r>
          </a:p>
          <a:p>
            <a:pPr>
              <a:lnSpc>
                <a:spcPct val="150000"/>
              </a:lnSpc>
            </a:pPr>
            <a:r>
              <a:rPr lang="en-US" sz="2400" dirty="0">
                <a:latin typeface="Nunito Sans" pitchFamily="2" charset="0"/>
              </a:rPr>
              <a:t>        then we try (hash(x) + 2*hash2(x)) % S </a:t>
            </a:r>
          </a:p>
          <a:p>
            <a:pPr>
              <a:lnSpc>
                <a:spcPct val="150000"/>
              </a:lnSpc>
            </a:pPr>
            <a:r>
              <a:rPr lang="en-US" sz="2400" dirty="0">
                <a:latin typeface="Nunito Sans" pitchFamily="2" charset="0"/>
              </a:rPr>
              <a:t>If (hash(x) + 2*hash2(x)) % S is also full, </a:t>
            </a:r>
          </a:p>
          <a:p>
            <a:pPr>
              <a:lnSpc>
                <a:spcPct val="150000"/>
              </a:lnSpc>
            </a:pPr>
            <a:r>
              <a:rPr lang="en-US" sz="2400" dirty="0">
                <a:latin typeface="Nunito Sans" pitchFamily="2" charset="0"/>
              </a:rPr>
              <a:t>        then we try (hash(x) + 3*hash2(x)) %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71</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dirty="0"/>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340158" cy="461665"/>
          </a:xfrm>
          <a:prstGeom prst="rect">
            <a:avLst/>
          </a:prstGeom>
          <a:noFill/>
        </p:spPr>
        <p:txBody>
          <a:bodyPr wrap="none" rtlCol="0">
            <a:spAutoFit/>
          </a:bodyPr>
          <a:lstStyle/>
          <a:p>
            <a:r>
              <a:rPr lang="en-US" sz="2400" dirty="0"/>
              <a:t>1</a:t>
            </a:r>
          </a:p>
        </p:txBody>
      </p:sp>
      <p:sp>
        <p:nvSpPr>
          <p:cNvPr id="20" name="TextBox 19"/>
          <p:cNvSpPr txBox="1"/>
          <p:nvPr/>
        </p:nvSpPr>
        <p:spPr>
          <a:xfrm>
            <a:off x="1524000" y="3043535"/>
            <a:ext cx="340158" cy="461665"/>
          </a:xfrm>
          <a:prstGeom prst="rect">
            <a:avLst/>
          </a:prstGeom>
          <a:noFill/>
        </p:spPr>
        <p:txBody>
          <a:bodyPr wrap="none" rtlCol="0">
            <a:spAutoFit/>
          </a:bodyPr>
          <a:lstStyle/>
          <a:p>
            <a:r>
              <a:rPr lang="en-US" sz="2400" dirty="0"/>
              <a:t>8</a:t>
            </a:r>
          </a:p>
        </p:txBody>
      </p:sp>
      <p:sp>
        <p:nvSpPr>
          <p:cNvPr id="21" name="TextBox 20"/>
          <p:cNvSpPr txBox="1"/>
          <p:nvPr/>
        </p:nvSpPr>
        <p:spPr>
          <a:xfrm>
            <a:off x="3124200" y="1981200"/>
            <a:ext cx="2321469" cy="600164"/>
          </a:xfrm>
          <a:prstGeom prst="rect">
            <a:avLst/>
          </a:prstGeom>
          <a:noFill/>
        </p:spPr>
        <p:txBody>
          <a:bodyPr wrap="none" rtlCol="0">
            <a:spAutoFit/>
          </a:bodyPr>
          <a:lstStyle/>
          <a:p>
            <a:pPr>
              <a:lnSpc>
                <a:spcPct val="150000"/>
              </a:lnSpc>
            </a:pPr>
            <a:r>
              <a:rPr lang="en-US" sz="2400" dirty="0" err="1">
                <a:latin typeface="Nunito Sans" pitchFamily="2" charset="0"/>
              </a:rPr>
              <a:t>Collison</a:t>
            </a:r>
            <a:r>
              <a:rPr lang="en-US" sz="2400" dirty="0">
                <a:latin typeface="Nunito Sans" pitchFamily="2" charset="0"/>
              </a:rPr>
              <a:t> occurs.</a:t>
            </a:r>
          </a:p>
        </p:txBody>
      </p:sp>
      <p:sp>
        <p:nvSpPr>
          <p:cNvPr id="22" name="TextBox 21"/>
          <p:cNvSpPr txBox="1"/>
          <p:nvPr/>
        </p:nvSpPr>
        <p:spPr>
          <a:xfrm>
            <a:off x="3062022" y="2667000"/>
            <a:ext cx="9049272" cy="3416320"/>
          </a:xfrm>
          <a:prstGeom prst="rect">
            <a:avLst/>
          </a:prstGeom>
          <a:noFill/>
        </p:spPr>
        <p:txBody>
          <a:bodyPr wrap="none" rtlCol="0">
            <a:spAutoFit/>
          </a:bodyPr>
          <a:lstStyle/>
          <a:p>
            <a:pPr>
              <a:lnSpc>
                <a:spcPct val="150000"/>
              </a:lnSpc>
            </a:pPr>
            <a:r>
              <a:rPr lang="en-US" sz="2400" dirty="0">
                <a:latin typeface="Nunito Sans" pitchFamily="2" charset="0"/>
              </a:rPr>
              <a:t>Let hash(x) be the slot index computed using hash function. </a:t>
            </a:r>
          </a:p>
          <a:p>
            <a:pPr>
              <a:lnSpc>
                <a:spcPct val="150000"/>
              </a:lnSpc>
            </a:pPr>
            <a:r>
              <a:rPr lang="en-US" sz="2400" dirty="0">
                <a:latin typeface="Nunito Sans" pitchFamily="2" charset="0"/>
              </a:rPr>
              <a:t>If slot hash(x) % S is full, then we try (hash(x) + 1*hash2(x)) % S </a:t>
            </a:r>
          </a:p>
          <a:p>
            <a:pPr>
              <a:lnSpc>
                <a:spcPct val="150000"/>
              </a:lnSpc>
            </a:pPr>
            <a:r>
              <a:rPr lang="en-US" sz="2400" dirty="0">
                <a:latin typeface="Nunito Sans" pitchFamily="2" charset="0"/>
              </a:rPr>
              <a:t>If (hash(x) + 1*hash2(x)) % S is also full, </a:t>
            </a:r>
          </a:p>
          <a:p>
            <a:pPr>
              <a:lnSpc>
                <a:spcPct val="150000"/>
              </a:lnSpc>
            </a:pPr>
            <a:r>
              <a:rPr lang="en-US" sz="2400" dirty="0">
                <a:latin typeface="Nunito Sans" pitchFamily="2" charset="0"/>
              </a:rPr>
              <a:t>        then we try (hash(x) + 2*hash2(x)) % S </a:t>
            </a:r>
          </a:p>
          <a:p>
            <a:pPr>
              <a:lnSpc>
                <a:spcPct val="150000"/>
              </a:lnSpc>
            </a:pPr>
            <a:r>
              <a:rPr lang="en-US" sz="2400" dirty="0">
                <a:latin typeface="Nunito Sans" pitchFamily="2" charset="0"/>
              </a:rPr>
              <a:t>If (hash(x) + 2*hash2(x)) % S is also full, </a:t>
            </a:r>
          </a:p>
          <a:p>
            <a:pPr>
              <a:lnSpc>
                <a:spcPct val="150000"/>
              </a:lnSpc>
            </a:pPr>
            <a:r>
              <a:rPr lang="en-US" sz="2400" dirty="0">
                <a:latin typeface="Nunito Sans" pitchFamily="2" charset="0"/>
              </a:rPr>
              <a:t>        then we try (hash(x) + 3*hash2(x)) % S</a:t>
            </a:r>
          </a:p>
        </p:txBody>
      </p:sp>
      <p:sp>
        <p:nvSpPr>
          <p:cNvPr id="23" name="TextBox 22"/>
          <p:cNvSpPr txBox="1"/>
          <p:nvPr/>
        </p:nvSpPr>
        <p:spPr>
          <a:xfrm>
            <a:off x="1524000" y="4262735"/>
            <a:ext cx="495649" cy="461665"/>
          </a:xfrm>
          <a:prstGeom prst="rect">
            <a:avLst/>
          </a:prstGeom>
          <a:noFill/>
        </p:spPr>
        <p:txBody>
          <a:bodyPr wrap="none" rtlCol="0">
            <a:spAutoFit/>
          </a:bodyPr>
          <a:lstStyle/>
          <a:p>
            <a:r>
              <a:rPr lang="en-US" sz="2400" dirty="0"/>
              <a:t>71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Insert 701</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1066800" y="1828800"/>
          <a:ext cx="1371600" cy="2895599"/>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20000"/>
                    </a:ext>
                  </a:extLst>
                </a:gridCol>
              </a:tblGrid>
              <a:tr h="413657">
                <a:tc>
                  <a:txBody>
                    <a:bodyPr/>
                    <a:lstStyle/>
                    <a:p>
                      <a:endParaRPr lang="en-US" dirty="0"/>
                    </a:p>
                  </a:txBody>
                  <a:tcPr/>
                </a:tc>
                <a:extLst>
                  <a:ext uri="{0D108BD9-81ED-4DB2-BD59-A6C34878D82A}">
                    <a16:rowId xmlns:a16="http://schemas.microsoft.com/office/drawing/2014/main" val="10000"/>
                  </a:ext>
                </a:extLst>
              </a:tr>
              <a:tr h="413657">
                <a:tc>
                  <a:txBody>
                    <a:bodyPr/>
                    <a:lstStyle/>
                    <a:p>
                      <a:endParaRPr lang="en-US" dirty="0"/>
                    </a:p>
                  </a:txBody>
                  <a:tcPr/>
                </a:tc>
                <a:extLst>
                  <a:ext uri="{0D108BD9-81ED-4DB2-BD59-A6C34878D82A}">
                    <a16:rowId xmlns:a16="http://schemas.microsoft.com/office/drawing/2014/main" val="10001"/>
                  </a:ext>
                </a:extLst>
              </a:tr>
              <a:tr h="413657">
                <a:tc>
                  <a:txBody>
                    <a:bodyPr/>
                    <a:lstStyle/>
                    <a:p>
                      <a:endParaRPr lang="en-US" dirty="0"/>
                    </a:p>
                  </a:txBody>
                  <a:tcPr/>
                </a:tc>
                <a:extLst>
                  <a:ext uri="{0D108BD9-81ED-4DB2-BD59-A6C34878D82A}">
                    <a16:rowId xmlns:a16="http://schemas.microsoft.com/office/drawing/2014/main" val="10002"/>
                  </a:ext>
                </a:extLst>
              </a:tr>
              <a:tr h="413657">
                <a:tc>
                  <a:txBody>
                    <a:bodyPr/>
                    <a:lstStyle/>
                    <a:p>
                      <a:endParaRPr lang="en-US" dirty="0"/>
                    </a:p>
                  </a:txBody>
                  <a:tcPr/>
                </a:tc>
                <a:extLst>
                  <a:ext uri="{0D108BD9-81ED-4DB2-BD59-A6C34878D82A}">
                    <a16:rowId xmlns:a16="http://schemas.microsoft.com/office/drawing/2014/main" val="10003"/>
                  </a:ext>
                </a:extLst>
              </a:tr>
              <a:tr h="413657">
                <a:tc>
                  <a:txBody>
                    <a:bodyPr/>
                    <a:lstStyle/>
                    <a:p>
                      <a:endParaRPr lang="en-US" dirty="0"/>
                    </a:p>
                  </a:txBody>
                  <a:tcPr/>
                </a:tc>
                <a:extLst>
                  <a:ext uri="{0D108BD9-81ED-4DB2-BD59-A6C34878D82A}">
                    <a16:rowId xmlns:a16="http://schemas.microsoft.com/office/drawing/2014/main" val="10004"/>
                  </a:ext>
                </a:extLst>
              </a:tr>
              <a:tr h="413657">
                <a:tc>
                  <a:txBody>
                    <a:bodyPr/>
                    <a:lstStyle/>
                    <a:p>
                      <a:endParaRPr lang="en-US" dirty="0"/>
                    </a:p>
                  </a:txBody>
                  <a:tcPr/>
                </a:tc>
                <a:extLst>
                  <a:ext uri="{0D108BD9-81ED-4DB2-BD59-A6C34878D82A}">
                    <a16:rowId xmlns:a16="http://schemas.microsoft.com/office/drawing/2014/main" val="10005"/>
                  </a:ext>
                </a:extLst>
              </a:tr>
              <a:tr h="413657">
                <a:tc>
                  <a:txBody>
                    <a:bodyPr/>
                    <a:lstStyle/>
                    <a:p>
                      <a:endParaRPr lang="en-US" dirty="0"/>
                    </a:p>
                  </a:txBody>
                  <a:tcPr/>
                </a:tc>
                <a:extLst>
                  <a:ext uri="{0D108BD9-81ED-4DB2-BD59-A6C34878D82A}">
                    <a16:rowId xmlns:a16="http://schemas.microsoft.com/office/drawing/2014/main" val="10006"/>
                  </a:ext>
                </a:extLst>
              </a:tr>
            </a:tbl>
          </a:graphicData>
        </a:graphic>
      </p:graphicFrame>
      <p:sp>
        <p:nvSpPr>
          <p:cNvPr id="12" name="TextBox 11"/>
          <p:cNvSpPr txBox="1"/>
          <p:nvPr/>
        </p:nvSpPr>
        <p:spPr>
          <a:xfrm>
            <a:off x="685800" y="1828800"/>
            <a:ext cx="314510" cy="400110"/>
          </a:xfrm>
          <a:prstGeom prst="rect">
            <a:avLst/>
          </a:prstGeom>
          <a:noFill/>
        </p:spPr>
        <p:txBody>
          <a:bodyPr wrap="none" rtlCol="0">
            <a:spAutoFit/>
          </a:bodyPr>
          <a:lstStyle/>
          <a:p>
            <a:r>
              <a:rPr lang="en-US" sz="2000" dirty="0"/>
              <a:t>0</a:t>
            </a:r>
          </a:p>
        </p:txBody>
      </p:sp>
      <p:sp>
        <p:nvSpPr>
          <p:cNvPr id="13" name="TextBox 12"/>
          <p:cNvSpPr txBox="1"/>
          <p:nvPr/>
        </p:nvSpPr>
        <p:spPr>
          <a:xfrm>
            <a:off x="685800" y="2221468"/>
            <a:ext cx="314510" cy="400110"/>
          </a:xfrm>
          <a:prstGeom prst="rect">
            <a:avLst/>
          </a:prstGeom>
          <a:noFill/>
        </p:spPr>
        <p:txBody>
          <a:bodyPr wrap="none" rtlCol="0">
            <a:spAutoFit/>
          </a:bodyPr>
          <a:lstStyle/>
          <a:p>
            <a:r>
              <a:rPr lang="en-US" sz="2000" dirty="0"/>
              <a:t>1</a:t>
            </a:r>
          </a:p>
        </p:txBody>
      </p:sp>
      <p:sp>
        <p:nvSpPr>
          <p:cNvPr id="14" name="TextBox 13"/>
          <p:cNvSpPr txBox="1"/>
          <p:nvPr/>
        </p:nvSpPr>
        <p:spPr>
          <a:xfrm>
            <a:off x="685800" y="2647890"/>
            <a:ext cx="314510" cy="400110"/>
          </a:xfrm>
          <a:prstGeom prst="rect">
            <a:avLst/>
          </a:prstGeom>
          <a:noFill/>
        </p:spPr>
        <p:txBody>
          <a:bodyPr wrap="none" rtlCol="0">
            <a:spAutoFit/>
          </a:bodyPr>
          <a:lstStyle/>
          <a:p>
            <a:r>
              <a:rPr lang="en-US" sz="2000" dirty="0"/>
              <a:t>2</a:t>
            </a:r>
          </a:p>
        </p:txBody>
      </p:sp>
      <p:sp>
        <p:nvSpPr>
          <p:cNvPr id="15" name="TextBox 14"/>
          <p:cNvSpPr txBox="1"/>
          <p:nvPr/>
        </p:nvSpPr>
        <p:spPr>
          <a:xfrm>
            <a:off x="685800" y="3048000"/>
            <a:ext cx="314510" cy="400110"/>
          </a:xfrm>
          <a:prstGeom prst="rect">
            <a:avLst/>
          </a:prstGeom>
          <a:noFill/>
        </p:spPr>
        <p:txBody>
          <a:bodyPr wrap="none" rtlCol="0">
            <a:spAutoFit/>
          </a:bodyPr>
          <a:lstStyle/>
          <a:p>
            <a:r>
              <a:rPr lang="en-US" sz="2000" dirty="0"/>
              <a:t>3</a:t>
            </a:r>
          </a:p>
        </p:txBody>
      </p:sp>
      <p:sp>
        <p:nvSpPr>
          <p:cNvPr id="16" name="TextBox 15"/>
          <p:cNvSpPr txBox="1"/>
          <p:nvPr/>
        </p:nvSpPr>
        <p:spPr>
          <a:xfrm>
            <a:off x="685800" y="3486090"/>
            <a:ext cx="314510" cy="400110"/>
          </a:xfrm>
          <a:prstGeom prst="rect">
            <a:avLst/>
          </a:prstGeom>
          <a:noFill/>
        </p:spPr>
        <p:txBody>
          <a:bodyPr wrap="none" rtlCol="0">
            <a:spAutoFit/>
          </a:bodyPr>
          <a:lstStyle/>
          <a:p>
            <a:r>
              <a:rPr lang="en-US" sz="2000" dirty="0"/>
              <a:t>4</a:t>
            </a:r>
          </a:p>
        </p:txBody>
      </p:sp>
      <p:sp>
        <p:nvSpPr>
          <p:cNvPr id="17" name="TextBox 16"/>
          <p:cNvSpPr txBox="1"/>
          <p:nvPr/>
        </p:nvSpPr>
        <p:spPr>
          <a:xfrm>
            <a:off x="685800" y="3943290"/>
            <a:ext cx="314510" cy="400110"/>
          </a:xfrm>
          <a:prstGeom prst="rect">
            <a:avLst/>
          </a:prstGeom>
          <a:noFill/>
        </p:spPr>
        <p:txBody>
          <a:bodyPr wrap="none" rtlCol="0">
            <a:spAutoFit/>
          </a:bodyPr>
          <a:lstStyle/>
          <a:p>
            <a:r>
              <a:rPr lang="en-US" sz="2000" dirty="0"/>
              <a:t>5</a:t>
            </a:r>
          </a:p>
        </p:txBody>
      </p:sp>
      <p:sp>
        <p:nvSpPr>
          <p:cNvPr id="18" name="TextBox 17"/>
          <p:cNvSpPr txBox="1"/>
          <p:nvPr/>
        </p:nvSpPr>
        <p:spPr>
          <a:xfrm>
            <a:off x="685800" y="4324290"/>
            <a:ext cx="314510" cy="400110"/>
          </a:xfrm>
          <a:prstGeom prst="rect">
            <a:avLst/>
          </a:prstGeom>
          <a:noFill/>
        </p:spPr>
        <p:txBody>
          <a:bodyPr wrap="none" rtlCol="0">
            <a:spAutoFit/>
          </a:bodyPr>
          <a:lstStyle/>
          <a:p>
            <a:r>
              <a:rPr lang="en-US" sz="2000" dirty="0"/>
              <a:t>6</a:t>
            </a:r>
          </a:p>
        </p:txBody>
      </p:sp>
      <p:sp>
        <p:nvSpPr>
          <p:cNvPr id="19" name="TextBox 18"/>
          <p:cNvSpPr txBox="1"/>
          <p:nvPr/>
        </p:nvSpPr>
        <p:spPr>
          <a:xfrm>
            <a:off x="1486296" y="2209800"/>
            <a:ext cx="340158" cy="461665"/>
          </a:xfrm>
          <a:prstGeom prst="rect">
            <a:avLst/>
          </a:prstGeom>
          <a:noFill/>
        </p:spPr>
        <p:txBody>
          <a:bodyPr wrap="none" rtlCol="0">
            <a:spAutoFit/>
          </a:bodyPr>
          <a:lstStyle/>
          <a:p>
            <a:r>
              <a:rPr lang="en-US" sz="2400" dirty="0"/>
              <a:t>1</a:t>
            </a:r>
          </a:p>
        </p:txBody>
      </p:sp>
      <p:sp>
        <p:nvSpPr>
          <p:cNvPr id="20" name="TextBox 19"/>
          <p:cNvSpPr txBox="1"/>
          <p:nvPr/>
        </p:nvSpPr>
        <p:spPr>
          <a:xfrm>
            <a:off x="1524000" y="3043535"/>
            <a:ext cx="340158" cy="461665"/>
          </a:xfrm>
          <a:prstGeom prst="rect">
            <a:avLst/>
          </a:prstGeom>
          <a:noFill/>
        </p:spPr>
        <p:txBody>
          <a:bodyPr wrap="none" rtlCol="0">
            <a:spAutoFit/>
          </a:bodyPr>
          <a:lstStyle/>
          <a:p>
            <a:r>
              <a:rPr lang="en-US" sz="2400" dirty="0"/>
              <a:t>8</a:t>
            </a:r>
          </a:p>
        </p:txBody>
      </p:sp>
      <p:sp>
        <p:nvSpPr>
          <p:cNvPr id="21" name="TextBox 20"/>
          <p:cNvSpPr txBox="1"/>
          <p:nvPr/>
        </p:nvSpPr>
        <p:spPr>
          <a:xfrm>
            <a:off x="3124200" y="1981200"/>
            <a:ext cx="2321469" cy="600164"/>
          </a:xfrm>
          <a:prstGeom prst="rect">
            <a:avLst/>
          </a:prstGeom>
          <a:noFill/>
        </p:spPr>
        <p:txBody>
          <a:bodyPr wrap="none" rtlCol="0">
            <a:spAutoFit/>
          </a:bodyPr>
          <a:lstStyle/>
          <a:p>
            <a:pPr>
              <a:lnSpc>
                <a:spcPct val="150000"/>
              </a:lnSpc>
            </a:pPr>
            <a:r>
              <a:rPr lang="en-US" sz="2400" dirty="0" err="1">
                <a:latin typeface="Nunito Sans" pitchFamily="2" charset="0"/>
              </a:rPr>
              <a:t>Collison</a:t>
            </a:r>
            <a:r>
              <a:rPr lang="en-US" sz="2400" dirty="0">
                <a:latin typeface="Nunito Sans" pitchFamily="2" charset="0"/>
              </a:rPr>
              <a:t> occurs.</a:t>
            </a:r>
          </a:p>
        </p:txBody>
      </p:sp>
      <p:sp>
        <p:nvSpPr>
          <p:cNvPr id="22" name="TextBox 21"/>
          <p:cNvSpPr txBox="1"/>
          <p:nvPr/>
        </p:nvSpPr>
        <p:spPr>
          <a:xfrm>
            <a:off x="3062022" y="2667000"/>
            <a:ext cx="9049272" cy="3416320"/>
          </a:xfrm>
          <a:prstGeom prst="rect">
            <a:avLst/>
          </a:prstGeom>
          <a:noFill/>
        </p:spPr>
        <p:txBody>
          <a:bodyPr wrap="none" rtlCol="0">
            <a:spAutoFit/>
          </a:bodyPr>
          <a:lstStyle/>
          <a:p>
            <a:pPr>
              <a:lnSpc>
                <a:spcPct val="150000"/>
              </a:lnSpc>
            </a:pPr>
            <a:r>
              <a:rPr lang="en-US" sz="2400" dirty="0">
                <a:latin typeface="Nunito Sans" pitchFamily="2" charset="0"/>
              </a:rPr>
              <a:t>Let hash(x) be the slot index computed using hash function. </a:t>
            </a:r>
          </a:p>
          <a:p>
            <a:pPr>
              <a:lnSpc>
                <a:spcPct val="150000"/>
              </a:lnSpc>
            </a:pPr>
            <a:r>
              <a:rPr lang="en-US" sz="2400" dirty="0">
                <a:latin typeface="Nunito Sans" pitchFamily="2" charset="0"/>
              </a:rPr>
              <a:t>If slot hash(x) % S is full, then we try (hash(x) + 1*hash2(x)) % S </a:t>
            </a:r>
          </a:p>
          <a:p>
            <a:pPr>
              <a:lnSpc>
                <a:spcPct val="150000"/>
              </a:lnSpc>
            </a:pPr>
            <a:r>
              <a:rPr lang="en-US" sz="2400" dirty="0">
                <a:latin typeface="Nunito Sans" pitchFamily="2" charset="0"/>
              </a:rPr>
              <a:t>If (hash(x) + 1*hash2(x)) % S is also full, </a:t>
            </a:r>
          </a:p>
          <a:p>
            <a:pPr>
              <a:lnSpc>
                <a:spcPct val="150000"/>
              </a:lnSpc>
            </a:pPr>
            <a:r>
              <a:rPr lang="en-US" sz="2400" dirty="0">
                <a:latin typeface="Nunito Sans" pitchFamily="2" charset="0"/>
              </a:rPr>
              <a:t>        then we try (hash(x) + 2*hash2(x)) % S </a:t>
            </a:r>
          </a:p>
          <a:p>
            <a:pPr>
              <a:lnSpc>
                <a:spcPct val="150000"/>
              </a:lnSpc>
            </a:pPr>
            <a:r>
              <a:rPr lang="en-US" sz="2400" dirty="0">
                <a:latin typeface="Nunito Sans" pitchFamily="2" charset="0"/>
              </a:rPr>
              <a:t>If (hash(x) + 2*hash2(x)) % S is also full, </a:t>
            </a:r>
          </a:p>
          <a:p>
            <a:pPr>
              <a:lnSpc>
                <a:spcPct val="150000"/>
              </a:lnSpc>
            </a:pPr>
            <a:r>
              <a:rPr lang="en-US" sz="2400" dirty="0">
                <a:latin typeface="Nunito Sans" pitchFamily="2" charset="0"/>
              </a:rPr>
              <a:t>        then we try (hash(x) + 3*hash2(x)) % S</a:t>
            </a:r>
          </a:p>
        </p:txBody>
      </p:sp>
      <p:sp>
        <p:nvSpPr>
          <p:cNvPr id="23" name="TextBox 22"/>
          <p:cNvSpPr txBox="1"/>
          <p:nvPr/>
        </p:nvSpPr>
        <p:spPr>
          <a:xfrm>
            <a:off x="1524000" y="4262735"/>
            <a:ext cx="495649" cy="461665"/>
          </a:xfrm>
          <a:prstGeom prst="rect">
            <a:avLst/>
          </a:prstGeom>
          <a:noFill/>
        </p:spPr>
        <p:txBody>
          <a:bodyPr wrap="none" rtlCol="0">
            <a:spAutoFit/>
          </a:bodyPr>
          <a:lstStyle/>
          <a:p>
            <a:r>
              <a:rPr lang="en-US" sz="2400" dirty="0"/>
              <a:t>71</a:t>
            </a:r>
          </a:p>
        </p:txBody>
      </p:sp>
      <p:sp>
        <p:nvSpPr>
          <p:cNvPr id="24" name="TextBox 23"/>
          <p:cNvSpPr txBox="1"/>
          <p:nvPr/>
        </p:nvSpPr>
        <p:spPr>
          <a:xfrm>
            <a:off x="1524000" y="3505200"/>
            <a:ext cx="651140" cy="461665"/>
          </a:xfrm>
          <a:prstGeom prst="rect">
            <a:avLst/>
          </a:prstGeom>
          <a:noFill/>
        </p:spPr>
        <p:txBody>
          <a:bodyPr wrap="none" rtlCol="0">
            <a:spAutoFit/>
          </a:bodyPr>
          <a:lstStyle/>
          <a:p>
            <a:r>
              <a:rPr lang="en-US" sz="2400" dirty="0"/>
              <a:t>701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Disadvantage</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14400" y="2133600"/>
            <a:ext cx="4257127" cy="523220"/>
          </a:xfrm>
          <a:prstGeom prst="rect">
            <a:avLst/>
          </a:prstGeom>
          <a:noFill/>
        </p:spPr>
        <p:txBody>
          <a:bodyPr wrap="none" rtlCol="0">
            <a:spAutoFit/>
          </a:bodyPr>
          <a:lstStyle/>
          <a:p>
            <a:r>
              <a:rPr lang="en-US" sz="2800" dirty="0"/>
              <a:t>Requires more computation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spTree>
    <p:extLst>
      <p:ext uri="{BB962C8B-B14F-4D97-AF65-F5344CB8AC3E}">
        <p14:creationId xmlns:p14="http://schemas.microsoft.com/office/powerpoint/2010/main" val="312413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Real time problem</a:t>
            </a:r>
          </a:p>
        </p:txBody>
      </p:sp>
      <p:sp>
        <p:nvSpPr>
          <p:cNvPr id="42" name="Rectangle 41">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0" y="2590800"/>
            <a:ext cx="3994363" cy="2308324"/>
          </a:xfrm>
          <a:prstGeom prst="rect">
            <a:avLst/>
          </a:prstGeom>
          <a:noFill/>
        </p:spPr>
        <p:txBody>
          <a:bodyPr wrap="none" rtlCol="0">
            <a:spAutoFit/>
          </a:bodyPr>
          <a:lstStyle/>
          <a:p>
            <a:pPr marL="457200" indent="-457200">
              <a:lnSpc>
                <a:spcPct val="150000"/>
              </a:lnSpc>
            </a:pPr>
            <a:r>
              <a:rPr lang="en-US" sz="2400" dirty="0"/>
              <a:t>3) Balanced Binary Search tree</a:t>
            </a:r>
          </a:p>
          <a:p>
            <a:pPr marL="342900" indent="-342900">
              <a:lnSpc>
                <a:spcPct val="150000"/>
              </a:lnSpc>
            </a:pPr>
            <a:r>
              <a:rPr lang="en-US" sz="2400" dirty="0"/>
              <a:t>	- Insertion O(log n)</a:t>
            </a:r>
          </a:p>
          <a:p>
            <a:pPr marL="342900" indent="-342900">
              <a:lnSpc>
                <a:spcPct val="150000"/>
              </a:lnSpc>
            </a:pPr>
            <a:r>
              <a:rPr lang="en-US" sz="2400" dirty="0"/>
              <a:t>	- Search O(log n)</a:t>
            </a:r>
          </a:p>
          <a:p>
            <a:pPr marL="342900" indent="-342900">
              <a:lnSpc>
                <a:spcPct val="150000"/>
              </a:lnSpc>
            </a:pPr>
            <a:r>
              <a:rPr lang="en-US" sz="2400" dirty="0"/>
              <a:t>	- Deletion O(log n)</a:t>
            </a:r>
          </a:p>
        </p:txBody>
      </p:sp>
      <p:graphicFrame>
        <p:nvGraphicFramePr>
          <p:cNvPr id="8" name="Table 7"/>
          <p:cNvGraphicFramePr>
            <a:graphicFrameLocks noGrp="1"/>
          </p:cNvGraphicFramePr>
          <p:nvPr/>
        </p:nvGraphicFramePr>
        <p:xfrm>
          <a:off x="5867400" y="2209800"/>
          <a:ext cx="5943600" cy="16154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57200">
                <a:tc>
                  <a:txBody>
                    <a:bodyPr/>
                    <a:lstStyle/>
                    <a:p>
                      <a:r>
                        <a:rPr lang="en-US" sz="2000" dirty="0"/>
                        <a:t>Telephone Number</a:t>
                      </a:r>
                    </a:p>
                  </a:txBody>
                  <a:tcPr/>
                </a:tc>
                <a:tc>
                  <a:txBody>
                    <a:bodyPr/>
                    <a:lstStyle/>
                    <a:p>
                      <a:r>
                        <a:rPr lang="en-US" sz="2000" dirty="0"/>
                        <a:t>EMP Name</a:t>
                      </a:r>
                    </a:p>
                  </a:txBody>
                  <a:tcPr/>
                </a:tc>
                <a:tc>
                  <a:txBody>
                    <a:bodyPr/>
                    <a:lstStyle/>
                    <a:p>
                      <a:r>
                        <a:rPr lang="en-US" sz="2000" dirty="0"/>
                        <a:t>City</a:t>
                      </a:r>
                    </a:p>
                  </a:txBody>
                  <a:tcPr/>
                </a:tc>
                <a:extLst>
                  <a:ext uri="{0D108BD9-81ED-4DB2-BD59-A6C34878D82A}">
                    <a16:rowId xmlns:a16="http://schemas.microsoft.com/office/drawing/2014/main" val="10000"/>
                  </a:ext>
                </a:extLst>
              </a:tr>
              <a:tr h="457200">
                <a:tc>
                  <a:txBody>
                    <a:bodyPr/>
                    <a:lstStyle/>
                    <a:p>
                      <a:r>
                        <a:rPr lang="en-US" sz="2000" dirty="0"/>
                        <a:t>8976543634</a:t>
                      </a:r>
                    </a:p>
                  </a:txBody>
                  <a:tcPr/>
                </a:tc>
                <a:tc>
                  <a:txBody>
                    <a:bodyPr/>
                    <a:lstStyle/>
                    <a:p>
                      <a:r>
                        <a:rPr lang="en-US" sz="2000" dirty="0"/>
                        <a:t>John</a:t>
                      </a:r>
                    </a:p>
                  </a:txBody>
                  <a:tcPr/>
                </a:tc>
                <a:tc>
                  <a:txBody>
                    <a:bodyPr/>
                    <a:lstStyle/>
                    <a:p>
                      <a:r>
                        <a:rPr lang="en-US" sz="2000" dirty="0"/>
                        <a:t>Chennai</a:t>
                      </a:r>
                    </a:p>
                  </a:txBody>
                  <a:tcPr/>
                </a:tc>
                <a:extLst>
                  <a:ext uri="{0D108BD9-81ED-4DB2-BD59-A6C34878D82A}">
                    <a16:rowId xmlns:a16="http://schemas.microsoft.com/office/drawing/2014/main" val="10001"/>
                  </a:ext>
                </a:extLst>
              </a:tr>
              <a:tr h="457200">
                <a:tc>
                  <a:txBody>
                    <a:bodyPr/>
                    <a:lstStyle/>
                    <a:p>
                      <a:r>
                        <a:rPr lang="en-US" sz="2000" dirty="0"/>
                        <a:t>9876543423</a:t>
                      </a:r>
                    </a:p>
                  </a:txBody>
                  <a:tcPr/>
                </a:tc>
                <a:tc>
                  <a:txBody>
                    <a:bodyPr/>
                    <a:lstStyle/>
                    <a:p>
                      <a:r>
                        <a:rPr lang="en-US" sz="2000" dirty="0"/>
                        <a:t>Jerry</a:t>
                      </a:r>
                    </a:p>
                  </a:txBody>
                  <a:tcPr/>
                </a:tc>
                <a:tc>
                  <a:txBody>
                    <a:bodyPr/>
                    <a:lstStyle/>
                    <a:p>
                      <a:r>
                        <a:rPr lang="en-US" sz="2000" dirty="0" err="1"/>
                        <a:t>Banglore</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681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Real time problem</a:t>
            </a:r>
          </a:p>
        </p:txBody>
      </p:sp>
      <p:sp>
        <p:nvSpPr>
          <p:cNvPr id="42" name="Rectangle 41">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0" y="2590800"/>
            <a:ext cx="2881686" cy="2308324"/>
          </a:xfrm>
          <a:prstGeom prst="rect">
            <a:avLst/>
          </a:prstGeom>
          <a:noFill/>
        </p:spPr>
        <p:txBody>
          <a:bodyPr wrap="none" rtlCol="0">
            <a:spAutoFit/>
          </a:bodyPr>
          <a:lstStyle/>
          <a:p>
            <a:pPr marL="457200" indent="-457200">
              <a:lnSpc>
                <a:spcPct val="150000"/>
              </a:lnSpc>
            </a:pPr>
            <a:r>
              <a:rPr lang="en-US" sz="2400" dirty="0"/>
              <a:t>4) Direct Access Table</a:t>
            </a:r>
          </a:p>
          <a:p>
            <a:pPr marL="342900" indent="-342900">
              <a:lnSpc>
                <a:spcPct val="150000"/>
              </a:lnSpc>
            </a:pPr>
            <a:r>
              <a:rPr lang="en-US" sz="2400" dirty="0"/>
              <a:t>	- Insertion O(1)</a:t>
            </a:r>
          </a:p>
          <a:p>
            <a:pPr marL="342900" indent="-342900">
              <a:lnSpc>
                <a:spcPct val="150000"/>
              </a:lnSpc>
            </a:pPr>
            <a:r>
              <a:rPr lang="en-US" sz="2400" dirty="0"/>
              <a:t>	- Search O(1)</a:t>
            </a:r>
          </a:p>
          <a:p>
            <a:pPr marL="342900" indent="-342900">
              <a:lnSpc>
                <a:spcPct val="150000"/>
              </a:lnSpc>
            </a:pPr>
            <a:r>
              <a:rPr lang="en-US" sz="2400" dirty="0"/>
              <a:t>	- Deletion O(1)</a:t>
            </a:r>
          </a:p>
        </p:txBody>
      </p:sp>
      <p:graphicFrame>
        <p:nvGraphicFramePr>
          <p:cNvPr id="8" name="Table 7"/>
          <p:cNvGraphicFramePr>
            <a:graphicFrameLocks noGrp="1"/>
          </p:cNvGraphicFramePr>
          <p:nvPr/>
        </p:nvGraphicFramePr>
        <p:xfrm>
          <a:off x="5867400" y="2209800"/>
          <a:ext cx="5943600" cy="16154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57200">
                <a:tc>
                  <a:txBody>
                    <a:bodyPr/>
                    <a:lstStyle/>
                    <a:p>
                      <a:r>
                        <a:rPr lang="en-US" sz="2000" dirty="0"/>
                        <a:t>Telephone Number</a:t>
                      </a:r>
                    </a:p>
                  </a:txBody>
                  <a:tcPr/>
                </a:tc>
                <a:tc>
                  <a:txBody>
                    <a:bodyPr/>
                    <a:lstStyle/>
                    <a:p>
                      <a:r>
                        <a:rPr lang="en-US" sz="2000" dirty="0"/>
                        <a:t>EMP Name</a:t>
                      </a:r>
                    </a:p>
                  </a:txBody>
                  <a:tcPr/>
                </a:tc>
                <a:tc>
                  <a:txBody>
                    <a:bodyPr/>
                    <a:lstStyle/>
                    <a:p>
                      <a:r>
                        <a:rPr lang="en-US" sz="2000" dirty="0"/>
                        <a:t>City</a:t>
                      </a:r>
                    </a:p>
                  </a:txBody>
                  <a:tcPr/>
                </a:tc>
                <a:extLst>
                  <a:ext uri="{0D108BD9-81ED-4DB2-BD59-A6C34878D82A}">
                    <a16:rowId xmlns:a16="http://schemas.microsoft.com/office/drawing/2014/main" val="10000"/>
                  </a:ext>
                </a:extLst>
              </a:tr>
              <a:tr h="457200">
                <a:tc>
                  <a:txBody>
                    <a:bodyPr/>
                    <a:lstStyle/>
                    <a:p>
                      <a:r>
                        <a:rPr lang="en-US" sz="2000" dirty="0"/>
                        <a:t>8976543634</a:t>
                      </a:r>
                    </a:p>
                  </a:txBody>
                  <a:tcPr/>
                </a:tc>
                <a:tc>
                  <a:txBody>
                    <a:bodyPr/>
                    <a:lstStyle/>
                    <a:p>
                      <a:r>
                        <a:rPr lang="en-US" sz="2000" dirty="0"/>
                        <a:t>John</a:t>
                      </a:r>
                    </a:p>
                  </a:txBody>
                  <a:tcPr/>
                </a:tc>
                <a:tc>
                  <a:txBody>
                    <a:bodyPr/>
                    <a:lstStyle/>
                    <a:p>
                      <a:r>
                        <a:rPr lang="en-US" sz="2000" dirty="0"/>
                        <a:t>Chennai</a:t>
                      </a:r>
                    </a:p>
                  </a:txBody>
                  <a:tcPr/>
                </a:tc>
                <a:extLst>
                  <a:ext uri="{0D108BD9-81ED-4DB2-BD59-A6C34878D82A}">
                    <a16:rowId xmlns:a16="http://schemas.microsoft.com/office/drawing/2014/main" val="10001"/>
                  </a:ext>
                </a:extLst>
              </a:tr>
              <a:tr h="457200">
                <a:tc>
                  <a:txBody>
                    <a:bodyPr/>
                    <a:lstStyle/>
                    <a:p>
                      <a:r>
                        <a:rPr lang="en-US" sz="2000" dirty="0"/>
                        <a:t>9876543423</a:t>
                      </a:r>
                    </a:p>
                  </a:txBody>
                  <a:tcPr/>
                </a:tc>
                <a:tc>
                  <a:txBody>
                    <a:bodyPr/>
                    <a:lstStyle/>
                    <a:p>
                      <a:r>
                        <a:rPr lang="en-US" sz="2000" dirty="0"/>
                        <a:t>Jerry</a:t>
                      </a:r>
                    </a:p>
                  </a:txBody>
                  <a:tcPr/>
                </a:tc>
                <a:tc>
                  <a:txBody>
                    <a:bodyPr/>
                    <a:lstStyle/>
                    <a:p>
                      <a:r>
                        <a:rPr lang="en-US" sz="2000" dirty="0" err="1"/>
                        <a:t>Banglore</a:t>
                      </a:r>
                      <a:endParaRPr lang="en-US" sz="2000" dirty="0"/>
                    </a:p>
                  </a:txBody>
                  <a:tcPr/>
                </a:tc>
                <a:extLst>
                  <a:ext uri="{0D108BD9-81ED-4DB2-BD59-A6C34878D82A}">
                    <a16:rowId xmlns:a16="http://schemas.microsoft.com/office/drawing/2014/main" val="10002"/>
                  </a:ext>
                </a:extLst>
              </a:tr>
            </a:tbl>
          </a:graphicData>
        </a:graphic>
      </p:graphicFrame>
      <p:sp>
        <p:nvSpPr>
          <p:cNvPr id="9" name="TextBox 8"/>
          <p:cNvSpPr txBox="1"/>
          <p:nvPr/>
        </p:nvSpPr>
        <p:spPr>
          <a:xfrm>
            <a:off x="3962400" y="4114800"/>
            <a:ext cx="5684569" cy="2308324"/>
          </a:xfrm>
          <a:prstGeom prst="rect">
            <a:avLst/>
          </a:prstGeom>
          <a:noFill/>
        </p:spPr>
        <p:txBody>
          <a:bodyPr wrap="none" rtlCol="0">
            <a:spAutoFit/>
          </a:bodyPr>
          <a:lstStyle/>
          <a:p>
            <a:r>
              <a:rPr lang="en-US" sz="2400" b="1" dirty="0">
                <a:latin typeface="Nunito Sans" pitchFamily="2" charset="0"/>
              </a:rPr>
              <a:t>Limitation:</a:t>
            </a:r>
          </a:p>
          <a:p>
            <a:pPr marL="457200" indent="-457200"/>
            <a:r>
              <a:rPr lang="en-US" sz="2400" dirty="0">
                <a:latin typeface="Nunito Sans" pitchFamily="2" charset="0"/>
              </a:rPr>
              <a:t>1)Size of table: (m * 10 ^ n)</a:t>
            </a:r>
          </a:p>
          <a:p>
            <a:pPr marL="457200" indent="-457200"/>
            <a:r>
              <a:rPr lang="en-US" sz="2400" dirty="0">
                <a:latin typeface="Nunito Sans" pitchFamily="2" charset="0"/>
              </a:rPr>
              <a:t>	m -&gt; size of the pointer to the record</a:t>
            </a:r>
          </a:p>
          <a:p>
            <a:pPr marL="457200" indent="-457200"/>
            <a:r>
              <a:rPr lang="en-US" sz="2400" dirty="0">
                <a:latin typeface="Nunito Sans" pitchFamily="2" charset="0"/>
              </a:rPr>
              <a:t>	n -&gt; digits in the telephone number</a:t>
            </a:r>
          </a:p>
          <a:p>
            <a:pPr marL="457200" indent="-457200"/>
            <a:endParaRPr lang="en-US" sz="2400" dirty="0">
              <a:latin typeface="Nunito Sans" pitchFamily="2" charset="0"/>
            </a:endParaRPr>
          </a:p>
          <a:p>
            <a:pPr marL="457200" indent="-457200"/>
            <a:r>
              <a:rPr lang="en-US" sz="2400" dirty="0">
                <a:latin typeface="Nunito Sans" pitchFamily="2" charset="0"/>
              </a:rPr>
              <a:t>2) Integer may not hold the number</a:t>
            </a:r>
          </a:p>
        </p:txBody>
      </p:sp>
    </p:spTree>
    <p:extLst>
      <p:ext uri="{BB962C8B-B14F-4D97-AF65-F5344CB8AC3E}">
        <p14:creationId xmlns:p14="http://schemas.microsoft.com/office/powerpoint/2010/main" val="31447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noChangeArrowheads="1"/>
          </p:cNvSpPr>
          <p:nvPr>
            <p:ph idx="1"/>
          </p:nvPr>
        </p:nvSpPr>
        <p:spPr/>
        <p:txBody>
          <a:bodyPr/>
          <a:lstStyle/>
          <a:p>
            <a:pPr algn="just" eaLnBrk="1" hangingPunct="1"/>
            <a:r>
              <a:rPr lang="en-US" altLang="zh-CN" sz="2400">
                <a:ea typeface="SimSun" pitchFamily="2" charset="-122"/>
              </a:rPr>
              <a:t>Hash Table is a data structure which stores data in an </a:t>
            </a:r>
            <a:r>
              <a:rPr lang="en-US" altLang="zh-CN" sz="2400" b="1">
                <a:ea typeface="SimSun" pitchFamily="2" charset="-122"/>
              </a:rPr>
              <a:t>associative manner</a:t>
            </a:r>
            <a:r>
              <a:rPr lang="en-US" altLang="zh-CN" sz="2400">
                <a:ea typeface="SimSun" pitchFamily="2" charset="-122"/>
              </a:rPr>
              <a:t>.</a:t>
            </a:r>
          </a:p>
          <a:p>
            <a:pPr algn="just" eaLnBrk="1" hangingPunct="1"/>
            <a:endParaRPr lang="en-US" altLang="zh-CN" sz="2400">
              <a:ea typeface="SimSun" pitchFamily="2" charset="-122"/>
            </a:endParaRPr>
          </a:p>
          <a:p>
            <a:pPr algn="just" eaLnBrk="1" hangingPunct="1"/>
            <a:r>
              <a:rPr lang="en-US" altLang="zh-CN" sz="2400">
                <a:ea typeface="SimSun" pitchFamily="2" charset="-122"/>
              </a:rPr>
              <a:t>In Hash Table data is stored in an </a:t>
            </a:r>
            <a:r>
              <a:rPr lang="en-US" altLang="zh-CN" sz="2400" b="1">
                <a:ea typeface="SimSun" pitchFamily="2" charset="-122"/>
              </a:rPr>
              <a:t>array format</a:t>
            </a:r>
            <a:r>
              <a:rPr lang="en-US" altLang="zh-CN" sz="2400">
                <a:ea typeface="SimSun" pitchFamily="2" charset="-122"/>
              </a:rPr>
              <a:t>, where each data value has its own unique index value. </a:t>
            </a:r>
          </a:p>
          <a:p>
            <a:pPr algn="just" eaLnBrk="1" hangingPunct="1"/>
            <a:endParaRPr lang="en-US" altLang="zh-CN" sz="2400">
              <a:ea typeface="SimSun" pitchFamily="2" charset="-122"/>
            </a:endParaRPr>
          </a:p>
          <a:p>
            <a:pPr algn="just" eaLnBrk="1" hangingPunct="1"/>
            <a:r>
              <a:rPr lang="en-US" altLang="zh-CN" sz="2400">
                <a:ea typeface="SimSun" pitchFamily="2" charset="-122"/>
              </a:rPr>
              <a:t>Access of data becomes very fast if we know the </a:t>
            </a:r>
            <a:r>
              <a:rPr lang="en-US" altLang="zh-CN" sz="2400" b="1">
                <a:ea typeface="SimSun" pitchFamily="2" charset="-122"/>
              </a:rPr>
              <a:t>index</a:t>
            </a:r>
            <a:r>
              <a:rPr lang="en-US" altLang="zh-CN" sz="2400">
                <a:ea typeface="SimSun" pitchFamily="2" charset="-122"/>
              </a:rPr>
              <a:t> of the desired data.</a:t>
            </a:r>
          </a:p>
          <a:p>
            <a:pPr algn="just" eaLnBrk="1" hangingPunct="1"/>
            <a:endParaRPr lang="en-US" altLang="zh-CN" sz="2400">
              <a:ea typeface="SimSun" pitchFamily="2" charset="-122"/>
            </a:endParaRPr>
          </a:p>
          <a:p>
            <a:pPr algn="just" eaLnBrk="1" hangingPunct="1"/>
            <a:r>
              <a:rPr lang="en-US" altLang="zh-CN" sz="2400">
                <a:ea typeface="SimSun" pitchFamily="2" charset="-122"/>
              </a:rPr>
              <a:t>Hash Table uses an </a:t>
            </a:r>
            <a:r>
              <a:rPr lang="en-US" altLang="zh-CN" sz="2400" b="1">
                <a:ea typeface="SimSun" pitchFamily="2" charset="-122"/>
              </a:rPr>
              <a:t>array as a storage medium and uses hash technique</a:t>
            </a:r>
            <a:r>
              <a:rPr lang="en-US" altLang="zh-CN" sz="2400">
                <a:ea typeface="SimSun" pitchFamily="2" charset="-122"/>
              </a:rPr>
              <a:t> to generate an index where an element is to be inserted or is to be located from.</a:t>
            </a:r>
          </a:p>
        </p:txBody>
      </p:sp>
      <p:sp>
        <p:nvSpPr>
          <p:cNvPr id="6" name="TextBox 5">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Hashing</a:t>
            </a:r>
          </a:p>
        </p:txBody>
      </p:sp>
      <p:sp>
        <p:nvSpPr>
          <p:cNvPr id="7" name="Rectangle 6">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Hashing</a:t>
            </a:r>
          </a:p>
        </p:txBody>
      </p:sp>
      <p:sp>
        <p:nvSpPr>
          <p:cNvPr id="42" name="Rectangle 41">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0" y="2590800"/>
            <a:ext cx="4441344" cy="1143070"/>
          </a:xfrm>
          <a:prstGeom prst="rect">
            <a:avLst/>
          </a:prstGeom>
          <a:noFill/>
        </p:spPr>
        <p:txBody>
          <a:bodyPr wrap="none" rtlCol="0">
            <a:spAutoFit/>
          </a:bodyPr>
          <a:lstStyle/>
          <a:p>
            <a:pPr marL="457200" indent="-457200">
              <a:lnSpc>
                <a:spcPct val="150000"/>
              </a:lnSpc>
            </a:pPr>
            <a:r>
              <a:rPr lang="en-US" sz="2400" dirty="0"/>
              <a:t>Provides O(1) time on average for </a:t>
            </a:r>
          </a:p>
          <a:p>
            <a:pPr marL="457200" indent="-457200">
              <a:lnSpc>
                <a:spcPct val="150000"/>
              </a:lnSpc>
            </a:pPr>
            <a:r>
              <a:rPr lang="en-US" sz="2400" dirty="0"/>
              <a:t>insert, </a:t>
            </a:r>
            <a:r>
              <a:rPr lang="en-US" sz="2400" dirty="0" err="1"/>
              <a:t>serach</a:t>
            </a:r>
            <a:r>
              <a:rPr lang="en-US" sz="2400" dirty="0"/>
              <a:t> and delete</a:t>
            </a:r>
          </a:p>
        </p:txBody>
      </p:sp>
      <p:graphicFrame>
        <p:nvGraphicFramePr>
          <p:cNvPr id="8" name="Table 7"/>
          <p:cNvGraphicFramePr>
            <a:graphicFrameLocks noGrp="1"/>
          </p:cNvGraphicFramePr>
          <p:nvPr/>
        </p:nvGraphicFramePr>
        <p:xfrm>
          <a:off x="5867400" y="2209800"/>
          <a:ext cx="5943600" cy="16154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57200">
                <a:tc>
                  <a:txBody>
                    <a:bodyPr/>
                    <a:lstStyle/>
                    <a:p>
                      <a:r>
                        <a:rPr lang="en-US" sz="2000" dirty="0"/>
                        <a:t>Telephone Number</a:t>
                      </a:r>
                    </a:p>
                  </a:txBody>
                  <a:tcPr/>
                </a:tc>
                <a:tc>
                  <a:txBody>
                    <a:bodyPr/>
                    <a:lstStyle/>
                    <a:p>
                      <a:r>
                        <a:rPr lang="en-US" sz="2000" dirty="0"/>
                        <a:t>EMP Name</a:t>
                      </a:r>
                    </a:p>
                  </a:txBody>
                  <a:tcPr/>
                </a:tc>
                <a:tc>
                  <a:txBody>
                    <a:bodyPr/>
                    <a:lstStyle/>
                    <a:p>
                      <a:r>
                        <a:rPr lang="en-US" sz="2000" dirty="0"/>
                        <a:t>City</a:t>
                      </a:r>
                    </a:p>
                  </a:txBody>
                  <a:tcPr/>
                </a:tc>
                <a:extLst>
                  <a:ext uri="{0D108BD9-81ED-4DB2-BD59-A6C34878D82A}">
                    <a16:rowId xmlns:a16="http://schemas.microsoft.com/office/drawing/2014/main" val="10000"/>
                  </a:ext>
                </a:extLst>
              </a:tr>
              <a:tr h="457200">
                <a:tc>
                  <a:txBody>
                    <a:bodyPr/>
                    <a:lstStyle/>
                    <a:p>
                      <a:r>
                        <a:rPr lang="en-US" sz="2000" dirty="0"/>
                        <a:t>8976543634</a:t>
                      </a:r>
                    </a:p>
                  </a:txBody>
                  <a:tcPr/>
                </a:tc>
                <a:tc>
                  <a:txBody>
                    <a:bodyPr/>
                    <a:lstStyle/>
                    <a:p>
                      <a:r>
                        <a:rPr lang="en-US" sz="2000" dirty="0"/>
                        <a:t>John</a:t>
                      </a:r>
                    </a:p>
                  </a:txBody>
                  <a:tcPr/>
                </a:tc>
                <a:tc>
                  <a:txBody>
                    <a:bodyPr/>
                    <a:lstStyle/>
                    <a:p>
                      <a:r>
                        <a:rPr lang="en-US" sz="2000" dirty="0"/>
                        <a:t>Chennai</a:t>
                      </a:r>
                    </a:p>
                  </a:txBody>
                  <a:tcPr/>
                </a:tc>
                <a:extLst>
                  <a:ext uri="{0D108BD9-81ED-4DB2-BD59-A6C34878D82A}">
                    <a16:rowId xmlns:a16="http://schemas.microsoft.com/office/drawing/2014/main" val="10001"/>
                  </a:ext>
                </a:extLst>
              </a:tr>
              <a:tr h="457200">
                <a:tc>
                  <a:txBody>
                    <a:bodyPr/>
                    <a:lstStyle/>
                    <a:p>
                      <a:r>
                        <a:rPr lang="en-US" sz="2000" dirty="0"/>
                        <a:t>9876543423</a:t>
                      </a:r>
                    </a:p>
                  </a:txBody>
                  <a:tcPr/>
                </a:tc>
                <a:tc>
                  <a:txBody>
                    <a:bodyPr/>
                    <a:lstStyle/>
                    <a:p>
                      <a:r>
                        <a:rPr lang="en-US" sz="2000" dirty="0"/>
                        <a:t>Jerry</a:t>
                      </a:r>
                    </a:p>
                  </a:txBody>
                  <a:tcPr/>
                </a:tc>
                <a:tc>
                  <a:txBody>
                    <a:bodyPr/>
                    <a:lstStyle/>
                    <a:p>
                      <a:r>
                        <a:rPr lang="en-US" sz="2000" dirty="0" err="1"/>
                        <a:t>Banglore</a:t>
                      </a:r>
                      <a:endParaRPr lang="en-US" sz="2000" dirty="0"/>
                    </a:p>
                  </a:txBody>
                  <a:tcPr/>
                </a:tc>
                <a:extLst>
                  <a:ext uri="{0D108BD9-81ED-4DB2-BD59-A6C34878D82A}">
                    <a16:rowId xmlns:a16="http://schemas.microsoft.com/office/drawing/2014/main" val="10002"/>
                  </a:ext>
                </a:extLst>
              </a:tr>
            </a:tbl>
          </a:graphicData>
        </a:graphic>
      </p:graphicFrame>
      <p:sp>
        <p:nvSpPr>
          <p:cNvPr id="11" name="TextBox 10"/>
          <p:cNvSpPr txBox="1"/>
          <p:nvPr/>
        </p:nvSpPr>
        <p:spPr>
          <a:xfrm>
            <a:off x="685800" y="3962400"/>
            <a:ext cx="8097986" cy="646331"/>
          </a:xfrm>
          <a:prstGeom prst="rect">
            <a:avLst/>
          </a:prstGeom>
          <a:noFill/>
        </p:spPr>
        <p:txBody>
          <a:bodyPr wrap="none" rtlCol="0">
            <a:spAutoFit/>
          </a:bodyPr>
          <a:lstStyle/>
          <a:p>
            <a:pPr marL="457200" indent="-457200">
              <a:lnSpc>
                <a:spcPct val="150000"/>
              </a:lnSpc>
            </a:pPr>
            <a:r>
              <a:rPr lang="en-US" sz="2400" dirty="0"/>
              <a:t>Hash Function: It maps a big number or string to a small integer </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381000" y="769163"/>
            <a:ext cx="11136326" cy="784830"/>
          </a:xfrm>
          <a:prstGeom prst="rect">
            <a:avLst/>
          </a:prstGeom>
          <a:noFill/>
        </p:spPr>
        <p:txBody>
          <a:bodyPr wrap="square" rtlCol="0">
            <a:spAutoFit/>
          </a:bodyPr>
          <a:lstStyle/>
          <a:p>
            <a:r>
              <a:rPr lang="en-US" sz="4500" b="1" dirty="0">
                <a:latin typeface="Nunito Sans" panose="00000500000000000000" pitchFamily="2" charset="0"/>
              </a:rPr>
              <a:t>Hash Function </a:t>
            </a:r>
          </a:p>
        </p:txBody>
      </p:sp>
      <p:sp>
        <p:nvSpPr>
          <p:cNvPr id="42" name="Rectangle 41">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62000" y="2590800"/>
            <a:ext cx="3472425" cy="3416320"/>
          </a:xfrm>
          <a:prstGeom prst="rect">
            <a:avLst/>
          </a:prstGeom>
          <a:noFill/>
        </p:spPr>
        <p:txBody>
          <a:bodyPr wrap="none" rtlCol="0">
            <a:spAutoFit/>
          </a:bodyPr>
          <a:lstStyle/>
          <a:p>
            <a:pPr marL="457200" indent="-457200">
              <a:lnSpc>
                <a:spcPct val="150000"/>
              </a:lnSpc>
            </a:pPr>
            <a:r>
              <a:rPr lang="en-US" sz="2400" dirty="0"/>
              <a:t>h(x) = x mod 7</a:t>
            </a:r>
          </a:p>
          <a:p>
            <a:pPr marL="457200" indent="-457200">
              <a:lnSpc>
                <a:spcPct val="150000"/>
              </a:lnSpc>
            </a:pPr>
            <a:r>
              <a:rPr lang="en-US" sz="2400" dirty="0"/>
              <a:t>x = 9864567654</a:t>
            </a:r>
          </a:p>
          <a:p>
            <a:pPr marL="457200" indent="-457200">
              <a:lnSpc>
                <a:spcPct val="150000"/>
              </a:lnSpc>
            </a:pPr>
            <a:r>
              <a:rPr lang="en-US" sz="2400" dirty="0"/>
              <a:t>h(x) = 9864567654 % 7 = 4</a:t>
            </a:r>
          </a:p>
          <a:p>
            <a:pPr marL="457200" indent="-457200">
              <a:lnSpc>
                <a:spcPct val="150000"/>
              </a:lnSpc>
            </a:pPr>
            <a:endParaRPr lang="en-US" sz="2400" dirty="0"/>
          </a:p>
          <a:p>
            <a:pPr marL="457200" indent="-457200">
              <a:lnSpc>
                <a:spcPct val="150000"/>
              </a:lnSpc>
            </a:pPr>
            <a:r>
              <a:rPr lang="en-US" sz="2400" dirty="0"/>
              <a:t>x = 9854354542</a:t>
            </a:r>
          </a:p>
          <a:p>
            <a:pPr marL="457200" indent="-457200">
              <a:lnSpc>
                <a:spcPct val="150000"/>
              </a:lnSpc>
            </a:pPr>
            <a:r>
              <a:rPr lang="en-US" sz="2400" dirty="0"/>
              <a:t>h(x) = 9854354543 % 7 = 5</a:t>
            </a:r>
          </a:p>
        </p:txBody>
      </p:sp>
      <p:graphicFrame>
        <p:nvGraphicFramePr>
          <p:cNvPr id="8" name="Table 7"/>
          <p:cNvGraphicFramePr>
            <a:graphicFrameLocks noGrp="1"/>
          </p:cNvGraphicFramePr>
          <p:nvPr/>
        </p:nvGraphicFramePr>
        <p:xfrm>
          <a:off x="5867400" y="2209800"/>
          <a:ext cx="5943600" cy="16154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457200">
                <a:tc>
                  <a:txBody>
                    <a:bodyPr/>
                    <a:lstStyle/>
                    <a:p>
                      <a:r>
                        <a:rPr lang="en-US" sz="2000" dirty="0"/>
                        <a:t>Telephone Number</a:t>
                      </a:r>
                    </a:p>
                  </a:txBody>
                  <a:tcPr/>
                </a:tc>
                <a:tc>
                  <a:txBody>
                    <a:bodyPr/>
                    <a:lstStyle/>
                    <a:p>
                      <a:r>
                        <a:rPr lang="en-US" sz="2000" dirty="0"/>
                        <a:t>EMP Name</a:t>
                      </a:r>
                    </a:p>
                  </a:txBody>
                  <a:tcPr/>
                </a:tc>
                <a:tc>
                  <a:txBody>
                    <a:bodyPr/>
                    <a:lstStyle/>
                    <a:p>
                      <a:r>
                        <a:rPr lang="en-US" sz="2000" dirty="0"/>
                        <a:t>City</a:t>
                      </a:r>
                    </a:p>
                  </a:txBody>
                  <a:tcPr/>
                </a:tc>
                <a:extLst>
                  <a:ext uri="{0D108BD9-81ED-4DB2-BD59-A6C34878D82A}">
                    <a16:rowId xmlns:a16="http://schemas.microsoft.com/office/drawing/2014/main" val="10000"/>
                  </a:ext>
                </a:extLst>
              </a:tr>
              <a:tr h="457200">
                <a:tc>
                  <a:txBody>
                    <a:bodyPr/>
                    <a:lstStyle/>
                    <a:p>
                      <a:r>
                        <a:rPr lang="en-US" sz="2000" dirty="0"/>
                        <a:t>8976543634</a:t>
                      </a:r>
                    </a:p>
                  </a:txBody>
                  <a:tcPr/>
                </a:tc>
                <a:tc>
                  <a:txBody>
                    <a:bodyPr/>
                    <a:lstStyle/>
                    <a:p>
                      <a:r>
                        <a:rPr lang="en-US" sz="2000" dirty="0"/>
                        <a:t>John</a:t>
                      </a:r>
                    </a:p>
                  </a:txBody>
                  <a:tcPr/>
                </a:tc>
                <a:tc>
                  <a:txBody>
                    <a:bodyPr/>
                    <a:lstStyle/>
                    <a:p>
                      <a:r>
                        <a:rPr lang="en-US" sz="2000" dirty="0"/>
                        <a:t>Chennai</a:t>
                      </a:r>
                    </a:p>
                  </a:txBody>
                  <a:tcPr/>
                </a:tc>
                <a:extLst>
                  <a:ext uri="{0D108BD9-81ED-4DB2-BD59-A6C34878D82A}">
                    <a16:rowId xmlns:a16="http://schemas.microsoft.com/office/drawing/2014/main" val="10001"/>
                  </a:ext>
                </a:extLst>
              </a:tr>
              <a:tr h="457200">
                <a:tc>
                  <a:txBody>
                    <a:bodyPr/>
                    <a:lstStyle/>
                    <a:p>
                      <a:r>
                        <a:rPr lang="en-US" sz="2000" dirty="0"/>
                        <a:t>9876543423</a:t>
                      </a:r>
                    </a:p>
                  </a:txBody>
                  <a:tcPr/>
                </a:tc>
                <a:tc>
                  <a:txBody>
                    <a:bodyPr/>
                    <a:lstStyle/>
                    <a:p>
                      <a:r>
                        <a:rPr lang="en-US" sz="2000" dirty="0"/>
                        <a:t>Jerry</a:t>
                      </a:r>
                    </a:p>
                  </a:txBody>
                  <a:tcPr/>
                </a:tc>
                <a:tc>
                  <a:txBody>
                    <a:bodyPr/>
                    <a:lstStyle/>
                    <a:p>
                      <a:r>
                        <a:rPr lang="en-US" sz="2000" dirty="0" err="1"/>
                        <a:t>Banglore</a:t>
                      </a:r>
                      <a:endParaRPr lang="en-US"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1470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3452</TotalTime>
  <Words>1885</Words>
  <Application>Microsoft Office PowerPoint</Application>
  <PresentationFormat>Widescreen</PresentationFormat>
  <Paragraphs>593</Paragraphs>
  <Slides>47</Slides>
  <Notes>46</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Anand S</cp:lastModifiedBy>
  <cp:revision>217</cp:revision>
  <dcterms:created xsi:type="dcterms:W3CDTF">2006-08-16T00:00:00Z</dcterms:created>
  <dcterms:modified xsi:type="dcterms:W3CDTF">2023-07-19T02:30:56Z</dcterms:modified>
</cp:coreProperties>
</file>