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6"/>
  </p:notesMasterIdLst>
  <p:sldIdLst>
    <p:sldId id="2018" r:id="rId2"/>
    <p:sldId id="1948" r:id="rId3"/>
    <p:sldId id="1986" r:id="rId4"/>
    <p:sldId id="346" r:id="rId5"/>
    <p:sldId id="2023" r:id="rId6"/>
    <p:sldId id="2024" r:id="rId7"/>
    <p:sldId id="2025" r:id="rId8"/>
    <p:sldId id="2026" r:id="rId9"/>
    <p:sldId id="2027" r:id="rId10"/>
    <p:sldId id="2028" r:id="rId11"/>
    <p:sldId id="2029" r:id="rId12"/>
    <p:sldId id="2030" r:id="rId13"/>
    <p:sldId id="2031" r:id="rId14"/>
    <p:sldId id="2032" r:id="rId15"/>
    <p:sldId id="1987" r:id="rId16"/>
    <p:sldId id="1988" r:id="rId17"/>
    <p:sldId id="1989" r:id="rId18"/>
    <p:sldId id="1990" r:id="rId19"/>
    <p:sldId id="1991" r:id="rId20"/>
    <p:sldId id="2035" r:id="rId21"/>
    <p:sldId id="2036" r:id="rId22"/>
    <p:sldId id="2037" r:id="rId23"/>
    <p:sldId id="2039" r:id="rId24"/>
    <p:sldId id="2019" r:id="rId25"/>
    <p:sldId id="2020" r:id="rId26"/>
    <p:sldId id="2022" r:id="rId27"/>
    <p:sldId id="2034" r:id="rId28"/>
    <p:sldId id="2021" r:id="rId29"/>
    <p:sldId id="2040" r:id="rId30"/>
    <p:sldId id="2044" r:id="rId31"/>
    <p:sldId id="2046" r:id="rId32"/>
    <p:sldId id="2047" r:id="rId33"/>
    <p:sldId id="2048" r:id="rId34"/>
    <p:sldId id="1963" r:id="rId35"/>
    <p:sldId id="1953" r:id="rId36"/>
    <p:sldId id="1954" r:id="rId37"/>
    <p:sldId id="1955" r:id="rId38"/>
    <p:sldId id="1956" r:id="rId39"/>
    <p:sldId id="1957" r:id="rId40"/>
    <p:sldId id="2045" r:id="rId41"/>
    <p:sldId id="1997" r:id="rId42"/>
    <p:sldId id="1998" r:id="rId43"/>
    <p:sldId id="1999" r:id="rId44"/>
    <p:sldId id="2000" r:id="rId45"/>
    <p:sldId id="2001" r:id="rId46"/>
    <p:sldId id="2002" r:id="rId47"/>
    <p:sldId id="2015" r:id="rId48"/>
    <p:sldId id="2016" r:id="rId49"/>
    <p:sldId id="2013" r:id="rId50"/>
    <p:sldId id="2014" r:id="rId51"/>
    <p:sldId id="2049" r:id="rId52"/>
    <p:sldId id="2050" r:id="rId53"/>
    <p:sldId id="2051" r:id="rId54"/>
    <p:sldId id="289" r:id="rId55"/>
  </p:sldIdLst>
  <p:sldSz cx="12192000" cy="6858000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Nunito Sans" pitchFamily="2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71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53"/>
      </p:cViewPr>
      <p:guideLst>
        <p:guide orient="horz" pos="3840"/>
        <p:guide pos="71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63" Type="http://schemas.openxmlformats.org/officeDocument/2006/relationships/font" Target="fonts/font7.fntdata" /><Relationship Id="rId68" Type="http://schemas.openxmlformats.org/officeDocument/2006/relationships/tableStyles" Target="tableStyle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font" Target="fonts/font2.fntdata" /><Relationship Id="rId66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font" Target="fonts/font1.fntdata" /><Relationship Id="rId61" Type="http://schemas.openxmlformats.org/officeDocument/2006/relationships/font" Target="fonts/font5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font" Target="fonts/font4.fntdata" /><Relationship Id="rId65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notesMaster" Target="notesMasters/notesMaster1.xml" /><Relationship Id="rId64" Type="http://schemas.openxmlformats.org/officeDocument/2006/relationships/font" Target="fonts/font8.fntdata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font" Target="fonts/font3.fntdata" /><Relationship Id="rId67" Type="http://schemas.openxmlformats.org/officeDocument/2006/relationships/theme" Target="theme/theme1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font" Target="fonts/font6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262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Numbers</a:t>
            </a:r>
            <a:r>
              <a:rPr lang="en-US" baseline="0" dirty="0"/>
              <a:t> from 1 to 12 </a:t>
            </a:r>
          </a:p>
          <a:p>
            <a:r>
              <a:rPr lang="en-US" baseline="0" dirty="0"/>
              <a:t>So, We use Sum of consecutive numbers = n(n+1)/2.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50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Numbers</a:t>
            </a:r>
            <a:r>
              <a:rPr lang="en-US" baseline="0" dirty="0"/>
              <a:t> from 1 to 12 </a:t>
            </a:r>
          </a:p>
          <a:p>
            <a:r>
              <a:rPr lang="en-US" baseline="0" dirty="0"/>
              <a:t>So, We use Sum of consecutive numbers = n(n+1)/2.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996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7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7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72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72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Here, Numbers</a:t>
            </a:r>
            <a:r>
              <a:rPr lang="en-US" baseline="0" dirty="0"/>
              <a:t> from 1 to 12 </a:t>
            </a:r>
          </a:p>
          <a:p>
            <a:r>
              <a:rPr lang="en-US" baseline="0" dirty="0"/>
              <a:t>So, We use Sum of consecutive numbers = n(n+1)/2.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4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663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6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6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Deletion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Search Tree, find and delete the given value from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24" name="Straight Connector 23"/>
          <p:cNvCxnSpPr>
            <a:stCxn id="30" idx="3"/>
            <a:endCxn id="26" idx="0"/>
          </p:cNvCxnSpPr>
          <p:nvPr/>
        </p:nvCxnSpPr>
        <p:spPr>
          <a:xfrm rot="5400000">
            <a:off x="9245439" y="4354600"/>
            <a:ext cx="529064" cy="25296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  <a:endCxn id="38" idx="0"/>
          </p:cNvCxnSpPr>
          <p:nvPr/>
        </p:nvCxnSpPr>
        <p:spPr>
          <a:xfrm rot="5400000">
            <a:off x="7884616" y="3050519"/>
            <a:ext cx="529064" cy="83331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118600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sz="2400" dirty="0"/>
          </a:p>
        </p:txBody>
      </p:sp>
      <p:cxnSp>
        <p:nvCxnSpPr>
          <p:cNvPr id="27" name="Straight Connector 26"/>
          <p:cNvCxnSpPr>
            <a:stCxn id="32" idx="5"/>
            <a:endCxn id="30" idx="0"/>
          </p:cNvCxnSpPr>
          <p:nvPr/>
        </p:nvCxnSpPr>
        <p:spPr>
          <a:xfrm rot="16200000" flipH="1">
            <a:off x="9117556" y="3025504"/>
            <a:ext cx="529064" cy="88334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5"/>
            <a:endCxn id="33" idx="0"/>
          </p:cNvCxnSpPr>
          <p:nvPr/>
        </p:nvCxnSpPr>
        <p:spPr>
          <a:xfrm rot="16200000" flipH="1">
            <a:off x="10012119" y="4215493"/>
            <a:ext cx="491535" cy="493643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558866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8488218" y="2717800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10239816" y="4708083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en-US" sz="2400" dirty="0"/>
          </a:p>
        </p:txBody>
      </p:sp>
      <p:cxnSp>
        <p:nvCxnSpPr>
          <p:cNvPr id="34" name="Straight Connector 33"/>
          <p:cNvCxnSpPr>
            <a:stCxn id="38" idx="3"/>
            <a:endCxn id="35" idx="0"/>
          </p:cNvCxnSpPr>
          <p:nvPr/>
        </p:nvCxnSpPr>
        <p:spPr>
          <a:xfrm rot="5400000">
            <a:off x="7062725" y="4225915"/>
            <a:ext cx="491827" cy="473092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807201" y="4708375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sz="2400" dirty="0"/>
          </a:p>
        </p:txBody>
      </p:sp>
      <p:cxnSp>
        <p:nvCxnSpPr>
          <p:cNvPr id="36" name="Straight Connector 35"/>
          <p:cNvCxnSpPr>
            <a:stCxn id="38" idx="5"/>
            <a:endCxn id="37" idx="0"/>
          </p:cNvCxnSpPr>
          <p:nvPr/>
        </p:nvCxnSpPr>
        <p:spPr>
          <a:xfrm rot="16200000" flipH="1">
            <a:off x="7831777" y="4304571"/>
            <a:ext cx="529064" cy="35302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07928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7467601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cxnSp>
        <p:nvCxnSpPr>
          <p:cNvPr id="39" name="Straight Connector 38"/>
          <p:cNvCxnSpPr>
            <a:stCxn id="37" idx="3"/>
            <a:endCxn id="40" idx="0"/>
          </p:cNvCxnSpPr>
          <p:nvPr/>
        </p:nvCxnSpPr>
        <p:spPr>
          <a:xfrm rot="5400000">
            <a:off x="7608147" y="5365342"/>
            <a:ext cx="612252" cy="342479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478142" y="5842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sz="2400" dirty="0"/>
          </a:p>
        </p:txBody>
      </p:sp>
      <p:cxnSp>
        <p:nvCxnSpPr>
          <p:cNvPr id="41" name="Straight Connector 40"/>
          <p:cNvCxnSpPr>
            <a:stCxn id="37" idx="5"/>
            <a:endCxn id="42" idx="0"/>
          </p:cNvCxnSpPr>
          <p:nvPr/>
        </p:nvCxnSpPr>
        <p:spPr>
          <a:xfrm rot="16200000" flipH="1">
            <a:off x="8379295" y="5311287"/>
            <a:ext cx="574723" cy="413056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608292" y="580517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016000" y="4038601"/>
            <a:ext cx="13179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3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16001" y="3124201"/>
            <a:ext cx="4086375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Case 1: Delete a leaf node.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Deletion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Search Tree, find and delete the given value from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24" name="Straight Connector 23"/>
          <p:cNvCxnSpPr>
            <a:stCxn id="30" idx="3"/>
            <a:endCxn id="26" idx="0"/>
          </p:cNvCxnSpPr>
          <p:nvPr/>
        </p:nvCxnSpPr>
        <p:spPr>
          <a:xfrm rot="5400000">
            <a:off x="9245439" y="4354600"/>
            <a:ext cx="529064" cy="25296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  <a:endCxn id="38" idx="0"/>
          </p:cNvCxnSpPr>
          <p:nvPr/>
        </p:nvCxnSpPr>
        <p:spPr>
          <a:xfrm rot="5400000">
            <a:off x="7884616" y="3050519"/>
            <a:ext cx="529064" cy="83331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118600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sz="2400" dirty="0"/>
          </a:p>
        </p:txBody>
      </p:sp>
      <p:cxnSp>
        <p:nvCxnSpPr>
          <p:cNvPr id="27" name="Straight Connector 26"/>
          <p:cNvCxnSpPr>
            <a:stCxn id="32" idx="5"/>
            <a:endCxn id="30" idx="0"/>
          </p:cNvCxnSpPr>
          <p:nvPr/>
        </p:nvCxnSpPr>
        <p:spPr>
          <a:xfrm rot="16200000" flipH="1">
            <a:off x="9117556" y="3025504"/>
            <a:ext cx="529064" cy="88334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5"/>
            <a:endCxn id="33" idx="0"/>
          </p:cNvCxnSpPr>
          <p:nvPr/>
        </p:nvCxnSpPr>
        <p:spPr>
          <a:xfrm rot="16200000" flipH="1">
            <a:off x="10012119" y="4215493"/>
            <a:ext cx="491535" cy="493643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558866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8488218" y="2717800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10239816" y="4708083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en-US" sz="2400" dirty="0"/>
          </a:p>
        </p:txBody>
      </p:sp>
      <p:cxnSp>
        <p:nvCxnSpPr>
          <p:cNvPr id="34" name="Straight Connector 33"/>
          <p:cNvCxnSpPr>
            <a:stCxn id="38" idx="3"/>
            <a:endCxn id="35" idx="0"/>
          </p:cNvCxnSpPr>
          <p:nvPr/>
        </p:nvCxnSpPr>
        <p:spPr>
          <a:xfrm rot="5400000">
            <a:off x="7062725" y="4225915"/>
            <a:ext cx="491827" cy="473092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807201" y="4708375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sz="2400" dirty="0"/>
          </a:p>
        </p:txBody>
      </p:sp>
      <p:cxnSp>
        <p:nvCxnSpPr>
          <p:cNvPr id="36" name="Straight Connector 35"/>
          <p:cNvCxnSpPr>
            <a:stCxn id="38" idx="5"/>
            <a:endCxn id="37" idx="0"/>
          </p:cNvCxnSpPr>
          <p:nvPr/>
        </p:nvCxnSpPr>
        <p:spPr>
          <a:xfrm rot="16200000" flipH="1">
            <a:off x="7831777" y="4304571"/>
            <a:ext cx="529064" cy="35302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007928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7467601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cxnSp>
        <p:nvCxnSpPr>
          <p:cNvPr id="41" name="Straight Connector 40"/>
          <p:cNvCxnSpPr>
            <a:stCxn id="37" idx="5"/>
            <a:endCxn id="42" idx="0"/>
          </p:cNvCxnSpPr>
          <p:nvPr/>
        </p:nvCxnSpPr>
        <p:spPr>
          <a:xfrm rot="16200000" flipH="1">
            <a:off x="8379294" y="5311286"/>
            <a:ext cx="574724" cy="413057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8608292" y="580517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000" y="4038601"/>
            <a:ext cx="13179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6001" y="3124201"/>
            <a:ext cx="5274201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Case 2: Delete a node with 1 child.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06418E-6 L -0.05 -0.148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7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Deletion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Search Tree, find and delete the given value from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000" y="3632201"/>
            <a:ext cx="13179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6001" y="3124201"/>
            <a:ext cx="5755102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Case 3: Delete a node with 2 children.</a:t>
            </a:r>
          </a:p>
        </p:txBody>
      </p:sp>
      <p:grpSp>
        <p:nvGrpSpPr>
          <p:cNvPr id="2" name="Group 45"/>
          <p:cNvGrpSpPr/>
          <p:nvPr/>
        </p:nvGrpSpPr>
        <p:grpSpPr>
          <a:xfrm>
            <a:off x="7213600" y="2717800"/>
            <a:ext cx="3962400" cy="3616027"/>
            <a:chOff x="5334000" y="2038350"/>
            <a:chExt cx="2971800" cy="2712020"/>
          </a:xfrm>
        </p:grpSpPr>
        <p:cxnSp>
          <p:nvCxnSpPr>
            <p:cNvPr id="24" name="Straight Connector 23"/>
            <p:cNvCxnSpPr>
              <a:stCxn id="30" idx="3"/>
              <a:endCxn id="26" idx="0"/>
            </p:cNvCxnSpPr>
            <p:nvPr/>
          </p:nvCxnSpPr>
          <p:spPr>
            <a:xfrm rot="5400000">
              <a:off x="7162679" y="3265950"/>
              <a:ext cx="396798" cy="189720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2" idx="3"/>
              <a:endCxn id="38" idx="0"/>
            </p:cNvCxnSpPr>
            <p:nvPr/>
          </p:nvCxnSpPr>
          <p:spPr>
            <a:xfrm rot="5400000">
              <a:off x="6142062" y="2287889"/>
              <a:ext cx="396798" cy="624983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067549" y="3559209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  <a:endParaRPr lang="en-US" sz="2400" dirty="0"/>
            </a:p>
          </p:txBody>
        </p:sp>
        <p:cxnSp>
          <p:nvCxnSpPr>
            <p:cNvPr id="27" name="Straight Connector 26"/>
            <p:cNvCxnSpPr>
              <a:stCxn id="32" idx="5"/>
              <a:endCxn id="30" idx="0"/>
            </p:cNvCxnSpPr>
            <p:nvPr/>
          </p:nvCxnSpPr>
          <p:spPr>
            <a:xfrm rot="16200000" flipH="1">
              <a:off x="7066767" y="2269128"/>
              <a:ext cx="396798" cy="662506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0" idx="5"/>
              <a:endCxn id="33" idx="0"/>
            </p:cNvCxnSpPr>
            <p:nvPr/>
          </p:nvCxnSpPr>
          <p:spPr>
            <a:xfrm rot="16200000" flipH="1">
              <a:off x="7737689" y="3161620"/>
              <a:ext cx="368651" cy="3702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397749" y="279878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8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594763" y="203835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908461" y="3531062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9</a:t>
              </a:r>
              <a:endParaRPr lang="en-US" sz="2400" dirty="0"/>
            </a:p>
          </p:txBody>
        </p:sp>
        <p:cxnSp>
          <p:nvCxnSpPr>
            <p:cNvPr id="34" name="Straight Connector 33"/>
            <p:cNvCxnSpPr>
              <a:stCxn id="38" idx="3"/>
              <a:endCxn id="35" idx="0"/>
            </p:cNvCxnSpPr>
            <p:nvPr/>
          </p:nvCxnSpPr>
          <p:spPr>
            <a:xfrm rot="5400000">
              <a:off x="5525644" y="3169436"/>
              <a:ext cx="368870" cy="354819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334000" y="3531281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  <a:endParaRPr lang="en-US" sz="2400" dirty="0"/>
            </a:p>
          </p:txBody>
        </p:sp>
        <p:cxnSp>
          <p:nvCxnSpPr>
            <p:cNvPr id="36" name="Straight Connector 35"/>
            <p:cNvCxnSpPr>
              <a:stCxn id="38" idx="5"/>
              <a:endCxn id="37" idx="0"/>
            </p:cNvCxnSpPr>
            <p:nvPr/>
          </p:nvCxnSpPr>
          <p:spPr>
            <a:xfrm rot="16200000" flipH="1">
              <a:off x="6102433" y="3228428"/>
              <a:ext cx="396798" cy="264765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234545" y="3559209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829300" y="279878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cxnSp>
          <p:nvCxnSpPr>
            <p:cNvPr id="43" name="Straight Connector 42"/>
            <p:cNvCxnSpPr>
              <a:stCxn id="26" idx="3"/>
              <a:endCxn id="44" idx="0"/>
            </p:cNvCxnSpPr>
            <p:nvPr/>
          </p:nvCxnSpPr>
          <p:spPr>
            <a:xfrm rot="5400000">
              <a:off x="6844180" y="4042792"/>
              <a:ext cx="401510" cy="161607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6765461" y="432435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  <a:endParaRPr lang="en-US" sz="2400" dirty="0"/>
            </a:p>
          </p:txBody>
        </p:sp>
      </p:grp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Deletion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Search Tree, find and delete the given value from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000" y="3632201"/>
            <a:ext cx="13179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6001" y="3124201"/>
            <a:ext cx="5755102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Case 3: Delete a node with 2 children.</a:t>
            </a:r>
          </a:p>
        </p:txBody>
      </p:sp>
      <p:cxnSp>
        <p:nvCxnSpPr>
          <p:cNvPr id="24" name="Straight Connector 23"/>
          <p:cNvCxnSpPr>
            <a:stCxn id="30" idx="3"/>
            <a:endCxn id="26" idx="0"/>
          </p:cNvCxnSpPr>
          <p:nvPr/>
        </p:nvCxnSpPr>
        <p:spPr>
          <a:xfrm rot="5400000">
            <a:off x="9651839" y="4354600"/>
            <a:ext cx="529064" cy="25296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32" idx="3"/>
            <a:endCxn id="38" idx="0"/>
          </p:cNvCxnSpPr>
          <p:nvPr/>
        </p:nvCxnSpPr>
        <p:spPr>
          <a:xfrm rot="5400000">
            <a:off x="8291016" y="3050519"/>
            <a:ext cx="529064" cy="83331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9525000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sz="2400" dirty="0"/>
          </a:p>
        </p:txBody>
      </p:sp>
      <p:cxnSp>
        <p:nvCxnSpPr>
          <p:cNvPr id="27" name="Straight Connector 26"/>
          <p:cNvCxnSpPr>
            <a:stCxn id="32" idx="5"/>
            <a:endCxn id="30" idx="0"/>
          </p:cNvCxnSpPr>
          <p:nvPr/>
        </p:nvCxnSpPr>
        <p:spPr>
          <a:xfrm rot="16200000" flipH="1">
            <a:off x="9523956" y="3025504"/>
            <a:ext cx="529064" cy="88334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30" idx="5"/>
            <a:endCxn id="33" idx="0"/>
          </p:cNvCxnSpPr>
          <p:nvPr/>
        </p:nvCxnSpPr>
        <p:spPr>
          <a:xfrm rot="16200000" flipH="1">
            <a:off x="10418519" y="4215493"/>
            <a:ext cx="491535" cy="493643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9965266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8894618" y="2717800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5</a:t>
            </a:r>
            <a:endParaRPr lang="en-US" sz="2400" dirty="0"/>
          </a:p>
        </p:txBody>
      </p:sp>
      <p:sp>
        <p:nvSpPr>
          <p:cNvPr id="33" name="Oval 32"/>
          <p:cNvSpPr/>
          <p:nvPr/>
        </p:nvSpPr>
        <p:spPr>
          <a:xfrm>
            <a:off x="10646216" y="4708083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en-US" sz="2400" dirty="0"/>
          </a:p>
        </p:txBody>
      </p:sp>
      <p:cxnSp>
        <p:nvCxnSpPr>
          <p:cNvPr id="34" name="Straight Connector 33"/>
          <p:cNvCxnSpPr>
            <a:stCxn id="38" idx="3"/>
            <a:endCxn id="35" idx="0"/>
          </p:cNvCxnSpPr>
          <p:nvPr/>
        </p:nvCxnSpPr>
        <p:spPr>
          <a:xfrm rot="5400000">
            <a:off x="7469125" y="4225915"/>
            <a:ext cx="491827" cy="473092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7213601" y="4708375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sz="2400" dirty="0"/>
          </a:p>
        </p:txBody>
      </p:sp>
      <p:cxnSp>
        <p:nvCxnSpPr>
          <p:cNvPr id="36" name="Straight Connector 35"/>
          <p:cNvCxnSpPr>
            <a:stCxn id="38" idx="5"/>
            <a:endCxn id="37" idx="0"/>
          </p:cNvCxnSpPr>
          <p:nvPr/>
        </p:nvCxnSpPr>
        <p:spPr>
          <a:xfrm rot="16200000" flipH="1">
            <a:off x="8238177" y="4304571"/>
            <a:ext cx="529064" cy="35302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8414328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sz="2400" dirty="0"/>
          </a:p>
        </p:txBody>
      </p:sp>
      <p:sp>
        <p:nvSpPr>
          <p:cNvPr id="38" name="Oval 37"/>
          <p:cNvSpPr/>
          <p:nvPr/>
        </p:nvSpPr>
        <p:spPr>
          <a:xfrm>
            <a:off x="7874001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cxnSp>
        <p:nvCxnSpPr>
          <p:cNvPr id="43" name="Straight Connector 42"/>
          <p:cNvCxnSpPr>
            <a:stCxn id="26" idx="3"/>
            <a:endCxn id="44" idx="0"/>
          </p:cNvCxnSpPr>
          <p:nvPr/>
        </p:nvCxnSpPr>
        <p:spPr>
          <a:xfrm rot="5400000">
            <a:off x="9227173" y="5390390"/>
            <a:ext cx="535347" cy="215476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122216" y="5765800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016001" y="4343401"/>
            <a:ext cx="5524269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Step 1: Find in-order successor of 5.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16001" y="4887545"/>
            <a:ext cx="6497291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Step 2: Replace 5 with in-order successor 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16000" y="5395545"/>
            <a:ext cx="5254965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Step 3: Delete in-order successor .</a:t>
            </a:r>
          </a:p>
        </p:txBody>
      </p:sp>
      <p:cxnSp>
        <p:nvCxnSpPr>
          <p:cNvPr id="42" name="Straight Connector 41"/>
          <p:cNvCxnSpPr>
            <a:stCxn id="32" idx="5"/>
            <a:endCxn id="30" idx="0"/>
          </p:cNvCxnSpPr>
          <p:nvPr/>
        </p:nvCxnSpPr>
        <p:spPr>
          <a:xfrm rot="16200000" flipH="1">
            <a:off x="9523957" y="3025503"/>
            <a:ext cx="529065" cy="883341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0" idx="3"/>
            <a:endCxn id="26" idx="0"/>
          </p:cNvCxnSpPr>
          <p:nvPr/>
        </p:nvCxnSpPr>
        <p:spPr>
          <a:xfrm rot="5400000">
            <a:off x="9651840" y="4354602"/>
            <a:ext cx="529064" cy="252959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6" idx="3"/>
            <a:endCxn id="44" idx="0"/>
          </p:cNvCxnSpPr>
          <p:nvPr/>
        </p:nvCxnSpPr>
        <p:spPr>
          <a:xfrm rot="5400000">
            <a:off x="9227173" y="5390390"/>
            <a:ext cx="535347" cy="215476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9144001" y="5765800"/>
            <a:ext cx="529785" cy="568027"/>
          </a:xfrm>
          <a:prstGeom prst="ellipse">
            <a:avLst/>
          </a:prstGeom>
          <a:solidFill>
            <a:srgbClr val="F6FC14"/>
          </a:solidFill>
          <a:ln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40327E-6 L -0.01997 -0.4412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" y="-2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1" grpId="0"/>
      <p:bldP spid="39" grpId="0"/>
      <p:bldP spid="40" grpId="0"/>
      <p:bldP spid="53" grpId="0" animBg="1"/>
      <p:bldP spid="53" grpId="1" animBg="1"/>
      <p:bldP spid="53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Deletion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Search Tree, find and delete the given value from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6000" y="3632201"/>
            <a:ext cx="13179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16001" y="3124201"/>
            <a:ext cx="5755102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Case 3: Delete a node with 2 children.</a:t>
            </a:r>
          </a:p>
        </p:txBody>
      </p:sp>
      <p:grpSp>
        <p:nvGrpSpPr>
          <p:cNvPr id="2" name="Group 58"/>
          <p:cNvGrpSpPr/>
          <p:nvPr/>
        </p:nvGrpSpPr>
        <p:grpSpPr>
          <a:xfrm>
            <a:off x="7213600" y="2717801"/>
            <a:ext cx="3962400" cy="2595839"/>
            <a:chOff x="5410200" y="2038350"/>
            <a:chExt cx="2971800" cy="1946879"/>
          </a:xfrm>
        </p:grpSpPr>
        <p:cxnSp>
          <p:nvCxnSpPr>
            <p:cNvPr id="24" name="Straight Connector 23"/>
            <p:cNvCxnSpPr>
              <a:stCxn id="30" idx="3"/>
              <a:endCxn id="26" idx="0"/>
            </p:cNvCxnSpPr>
            <p:nvPr/>
          </p:nvCxnSpPr>
          <p:spPr>
            <a:xfrm rot="5400000">
              <a:off x="7238879" y="3265950"/>
              <a:ext cx="396798" cy="189720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32" idx="3"/>
              <a:endCxn id="38" idx="0"/>
            </p:cNvCxnSpPr>
            <p:nvPr/>
          </p:nvCxnSpPr>
          <p:spPr>
            <a:xfrm rot="5400000">
              <a:off x="6218262" y="2287889"/>
              <a:ext cx="396798" cy="624983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7143749" y="3559209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  <a:endParaRPr lang="en-US" sz="2400" dirty="0"/>
            </a:p>
          </p:txBody>
        </p:sp>
        <p:cxnSp>
          <p:nvCxnSpPr>
            <p:cNvPr id="27" name="Straight Connector 26"/>
            <p:cNvCxnSpPr>
              <a:stCxn id="32" idx="5"/>
              <a:endCxn id="30" idx="0"/>
            </p:cNvCxnSpPr>
            <p:nvPr/>
          </p:nvCxnSpPr>
          <p:spPr>
            <a:xfrm rot="16200000" flipH="1">
              <a:off x="7142967" y="2269128"/>
              <a:ext cx="396798" cy="662506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30" idx="5"/>
              <a:endCxn id="33" idx="0"/>
            </p:cNvCxnSpPr>
            <p:nvPr/>
          </p:nvCxnSpPr>
          <p:spPr>
            <a:xfrm rot="16200000" flipH="1">
              <a:off x="7813889" y="3161620"/>
              <a:ext cx="368651" cy="3702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7473949" y="279878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8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6670963" y="203835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  <a:endParaRPr lang="en-US" sz="2400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7984661" y="3531062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9</a:t>
              </a:r>
              <a:endParaRPr lang="en-US" sz="2400" dirty="0"/>
            </a:p>
          </p:txBody>
        </p:sp>
        <p:cxnSp>
          <p:nvCxnSpPr>
            <p:cNvPr id="34" name="Straight Connector 33"/>
            <p:cNvCxnSpPr>
              <a:stCxn id="38" idx="3"/>
              <a:endCxn id="35" idx="0"/>
            </p:cNvCxnSpPr>
            <p:nvPr/>
          </p:nvCxnSpPr>
          <p:spPr>
            <a:xfrm rot="5400000">
              <a:off x="5601844" y="3169436"/>
              <a:ext cx="368870" cy="354819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5410200" y="3531281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1</a:t>
              </a:r>
              <a:endParaRPr lang="en-US" sz="2400" dirty="0"/>
            </a:p>
          </p:txBody>
        </p:sp>
        <p:cxnSp>
          <p:nvCxnSpPr>
            <p:cNvPr id="36" name="Straight Connector 35"/>
            <p:cNvCxnSpPr>
              <a:stCxn id="38" idx="5"/>
              <a:endCxn id="37" idx="0"/>
            </p:cNvCxnSpPr>
            <p:nvPr/>
          </p:nvCxnSpPr>
          <p:spPr>
            <a:xfrm rot="16200000" flipH="1">
              <a:off x="6178633" y="3228428"/>
              <a:ext cx="396798" cy="264765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6310745" y="3559209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4</a:t>
              </a:r>
              <a:endParaRPr lang="en-US" sz="2400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5905500" y="2798780"/>
              <a:ext cx="397339" cy="426020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1016001" y="4343401"/>
            <a:ext cx="5524269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Step 1: Find in-order successor of 5.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16001" y="4887545"/>
            <a:ext cx="6497291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Step 2: Replace 5 with in-order successor 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016000" y="5395545"/>
            <a:ext cx="5254965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Step 3: Delete in-order successor .</a:t>
            </a:r>
          </a:p>
        </p:txBody>
      </p:sp>
    </p:spTree>
  </p:cSld>
  <p:clrMapOvr>
    <a:masterClrMapping/>
  </p:clrMapOvr>
  <p:transition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Traversals</a:t>
            </a:r>
          </a:p>
        </p:txBody>
      </p:sp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Traversals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04800" y="2819400"/>
            <a:ext cx="1219200" cy="50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Left</a:t>
            </a:r>
          </a:p>
          <a:p>
            <a:pPr algn="ctr"/>
            <a:endParaRPr lang="en-US" sz="24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5240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448800" y="2819400"/>
            <a:ext cx="1219200" cy="508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Right</a:t>
            </a:r>
          </a:p>
          <a:p>
            <a:pPr algn="ctr"/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636000" y="3122082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9600" y="109220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 :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0" grpId="0" animBg="1"/>
      <p:bldP spid="52" grpId="0" animBg="1"/>
      <p:bldP spid="54" grpId="0" animBg="1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Traversals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0" y="1168400"/>
            <a:ext cx="30480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Inorder - Left Root Right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20800" y="6070601"/>
            <a:ext cx="609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  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84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23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80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328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76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424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5504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55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1600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5664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871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744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16800" y="12954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63" name="Oval 62"/>
          <p:cNvSpPr/>
          <p:nvPr/>
        </p:nvSpPr>
        <p:spPr>
          <a:xfrm>
            <a:off x="7112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4" name="Oval 63"/>
          <p:cNvSpPr/>
          <p:nvPr/>
        </p:nvSpPr>
        <p:spPr>
          <a:xfrm>
            <a:off x="16256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5" name="Oval 64"/>
          <p:cNvSpPr/>
          <p:nvPr/>
        </p:nvSpPr>
        <p:spPr>
          <a:xfrm>
            <a:off x="2946400" y="29210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6" name="Oval 65"/>
          <p:cNvSpPr/>
          <p:nvPr/>
        </p:nvSpPr>
        <p:spPr>
          <a:xfrm>
            <a:off x="29464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7" name="Oval 66"/>
          <p:cNvSpPr/>
          <p:nvPr/>
        </p:nvSpPr>
        <p:spPr>
          <a:xfrm>
            <a:off x="38608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8" name="Oval 67"/>
          <p:cNvSpPr/>
          <p:nvPr/>
        </p:nvSpPr>
        <p:spPr>
          <a:xfrm>
            <a:off x="52832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9" name="Oval 68"/>
          <p:cNvSpPr/>
          <p:nvPr/>
        </p:nvSpPr>
        <p:spPr>
          <a:xfrm>
            <a:off x="5384800" y="1600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0" name="Oval 69"/>
          <p:cNvSpPr/>
          <p:nvPr/>
        </p:nvSpPr>
        <p:spPr>
          <a:xfrm>
            <a:off x="61976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1" name="Oval 70"/>
          <p:cNvSpPr/>
          <p:nvPr/>
        </p:nvSpPr>
        <p:spPr>
          <a:xfrm>
            <a:off x="77216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2" name="Oval 71"/>
          <p:cNvSpPr/>
          <p:nvPr/>
        </p:nvSpPr>
        <p:spPr>
          <a:xfrm>
            <a:off x="7213600" y="29210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4" name="Oval 73"/>
          <p:cNvSpPr/>
          <p:nvPr/>
        </p:nvSpPr>
        <p:spPr>
          <a:xfrm>
            <a:off x="93472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75" name="Oval 74"/>
          <p:cNvSpPr/>
          <p:nvPr/>
        </p:nvSpPr>
        <p:spPr>
          <a:xfrm>
            <a:off x="105664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6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0"/>
                            </p:stCondLst>
                            <p:childTnLst>
                              <p:par>
                                <p:cTn id="7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6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7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8000"/>
                            </p:stCondLst>
                            <p:childTnLst>
                              <p:par>
                                <p:cTn id="9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9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00"/>
                            </p:stCondLst>
                            <p:childTnLst>
                              <p:par>
                                <p:cTn id="10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3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4000"/>
                            </p:stCondLst>
                            <p:childTnLst>
                              <p:par>
                                <p:cTn id="11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6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7000"/>
                            </p:stCondLst>
                            <p:childTnLst>
                              <p:par>
                                <p:cTn id="12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80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9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0"/>
                            </p:stCondLst>
                            <p:childTnLst>
                              <p:par>
                                <p:cTn id="13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3000"/>
                            </p:stCondLst>
                            <p:childTnLst>
                              <p:par>
                                <p:cTn id="150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4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6000"/>
                            </p:stCondLst>
                            <p:childTnLst>
                              <p:par>
                                <p:cTn id="16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3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4" grpId="0" animBg="1"/>
      <p:bldP spid="74" grpId="1" animBg="1"/>
      <p:bldP spid="75" grpId="0" animBg="1"/>
      <p:bldP spid="7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Traversals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0" y="1244600"/>
            <a:ext cx="35560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/>
              <a:t>Preorder – Root Left Right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20800" y="6070601"/>
            <a:ext cx="609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  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2800" y="5664201"/>
            <a:ext cx="50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 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84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23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80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4328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7376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042400" y="1600201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3472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55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04648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00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871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0744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16800" y="12954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Traversals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ular Callout 40"/>
          <p:cNvSpPr/>
          <p:nvPr/>
        </p:nvSpPr>
        <p:spPr>
          <a:xfrm>
            <a:off x="0" y="1244600"/>
            <a:ext cx="3454400" cy="5080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33" b="1" dirty="0" err="1"/>
              <a:t>Postorder</a:t>
            </a:r>
            <a:r>
              <a:rPr lang="en-US" sz="2133" b="1" dirty="0"/>
              <a:t> - Left Right Root 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20800" y="6070601"/>
            <a:ext cx="609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  8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12800" y="5664201"/>
            <a:ext cx="508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 8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84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23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280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871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839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144000" y="1600201"/>
            <a:ext cx="40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4328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8552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94488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160000" y="160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566400" y="16002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176000" y="16157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16800" y="12954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3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6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</a:t>
            </a:r>
            <a:r>
              <a:rPr lang="en-US" sz="4500" b="1" dirty="0" err="1">
                <a:latin typeface="Nunito Sans" panose="020B0604020202020204" charset="0"/>
              </a:rPr>
              <a:t>Adhoc</a:t>
            </a:r>
            <a:r>
              <a:rPr lang="en-US" sz="4500" b="1" dirty="0">
                <a:latin typeface="Nunito Sans" panose="020B0604020202020204" charset="0"/>
              </a:rPr>
              <a:t>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Input :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</a:t>
            </a:r>
            <a:r>
              <a:rPr lang="en-US" sz="2500" dirty="0">
                <a:latin typeface="Nunito Sans" panose="020B0604020202020204" charset="0"/>
              </a:rPr>
              <a:t>Create a binary tree by using following numbers 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        1</a:t>
            </a:r>
            <a:r>
              <a:rPr lang="en-US" sz="2500" baseline="30000" dirty="0">
                <a:latin typeface="Nunito Sans" panose="020B0604020202020204" charset="0"/>
              </a:rPr>
              <a:t>st</a:t>
            </a:r>
            <a:r>
              <a:rPr lang="en-US" sz="2500" dirty="0">
                <a:latin typeface="Nunito Sans" panose="020B0604020202020204" charset="0"/>
              </a:rPr>
              <a:t> element as a Root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1, 2, 3, 4, 5, 6, 7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Output: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                               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3606800" y="4495800"/>
            <a:ext cx="711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4419600" y="4495801"/>
            <a:ext cx="711200" cy="609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4000" y="40386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1200" y="5070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76800" y="5070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3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5400000">
            <a:off x="2946400" y="5562600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4571999" y="5562600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3556000" y="5562600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41600" y="59845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759200" y="59845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67200" y="59845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6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5080000" y="5562600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84800" y="59845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384800" y="40386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rot="10800000">
            <a:off x="4572000" y="42418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320800" y="49530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540000" y="52578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97600" y="49530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5384800" y="5357282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112001" y="6070600"/>
            <a:ext cx="2031999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Leaf nodes</a:t>
            </a:r>
            <a:endParaRPr lang="en-US" sz="2400" b="1" dirty="0"/>
          </a:p>
        </p:txBody>
      </p:sp>
      <p:cxnSp>
        <p:nvCxnSpPr>
          <p:cNvPr id="39" name="Straight Arrow Connector 38"/>
          <p:cNvCxnSpPr>
            <a:stCxn id="38" idx="1"/>
          </p:cNvCxnSpPr>
          <p:nvPr/>
        </p:nvCxnSpPr>
        <p:spPr>
          <a:xfrm rot="10800000">
            <a:off x="6299206" y="6273800"/>
            <a:ext cx="812796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2" grpId="0"/>
      <p:bldP spid="23" grpId="0"/>
      <p:bldP spid="24" grpId="0"/>
      <p:bldP spid="26" grpId="0"/>
      <p:bldP spid="28" grpId="0" animBg="1"/>
      <p:bldP spid="33" grpId="0" animBg="1"/>
      <p:bldP spid="36" grpId="0" animBg="1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s://www.amrita.edu/sites/default/files/logo.p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117"/>
            <a:ext cx="10363200" cy="1470283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Height</a:t>
            </a:r>
          </a:p>
        </p:txBody>
      </p:sp>
    </p:spTree>
    <p:extLst>
      <p:ext uri="{BB962C8B-B14F-4D97-AF65-F5344CB8AC3E}">
        <p14:creationId xmlns:p14="http://schemas.microsoft.com/office/powerpoint/2010/main" val="2382711650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tree - Height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1938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tree, find the height of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Height  - Number of edges on longest path from root to the deepest node.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  <a:p>
            <a:pPr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  <a:p>
            <a:pPr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937000" y="3139667"/>
            <a:ext cx="3860800" cy="211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3850867"/>
            <a:ext cx="2844800" cy="211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62600" y="4763150"/>
            <a:ext cx="2235200" cy="211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241800" y="5578067"/>
            <a:ext cx="3556000" cy="211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7797800" y="3139667"/>
            <a:ext cx="203200" cy="7112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Down Arrow 12"/>
          <p:cNvSpPr/>
          <p:nvPr/>
        </p:nvSpPr>
        <p:spPr>
          <a:xfrm>
            <a:off x="7797800" y="3952467"/>
            <a:ext cx="203200" cy="7112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Down Arrow 13"/>
          <p:cNvSpPr/>
          <p:nvPr/>
        </p:nvSpPr>
        <p:spPr>
          <a:xfrm>
            <a:off x="7797800" y="4866867"/>
            <a:ext cx="203200" cy="711200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ectangle 14"/>
          <p:cNvSpPr/>
          <p:nvPr/>
        </p:nvSpPr>
        <p:spPr>
          <a:xfrm>
            <a:off x="8102600" y="3139667"/>
            <a:ext cx="81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02600" y="3952467"/>
            <a:ext cx="81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102600" y="4866867"/>
            <a:ext cx="812800" cy="609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67" b="1" dirty="0"/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92064" y="4241800"/>
            <a:ext cx="2499402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575" lvl="1" indent="-38099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Height: 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3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2209800" y="2936467"/>
            <a:ext cx="3352801" cy="3083333"/>
            <a:chOff x="1524000" y="717646"/>
            <a:chExt cx="2514601" cy="2312500"/>
          </a:xfrm>
        </p:grpSpPr>
        <p:cxnSp>
          <p:nvCxnSpPr>
            <p:cNvPr id="20" name="Straight Connector 19"/>
            <p:cNvCxnSpPr>
              <a:stCxn id="25" idx="3"/>
              <a:endCxn id="22" idx="0"/>
            </p:cNvCxnSpPr>
            <p:nvPr/>
          </p:nvCxnSpPr>
          <p:spPr>
            <a:xfrm rot="5400000">
              <a:off x="3073572" y="1741539"/>
              <a:ext cx="331298" cy="1605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3"/>
              <a:endCxn id="34" idx="0"/>
            </p:cNvCxnSpPr>
            <p:nvPr/>
          </p:nvCxnSpPr>
          <p:spPr>
            <a:xfrm rot="5400000">
              <a:off x="2209972" y="922485"/>
              <a:ext cx="331298" cy="5288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990850" y="1987454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8</a:t>
              </a:r>
              <a:endParaRPr lang="en-US" sz="2400" dirty="0"/>
            </a:p>
          </p:txBody>
        </p:sp>
        <p:cxnSp>
          <p:nvCxnSpPr>
            <p:cNvPr id="23" name="Straight Connector 22"/>
            <p:cNvCxnSpPr>
              <a:stCxn id="26" idx="5"/>
              <a:endCxn id="25" idx="0"/>
            </p:cNvCxnSpPr>
            <p:nvPr/>
          </p:nvCxnSpPr>
          <p:spPr>
            <a:xfrm rot="16200000" flipH="1">
              <a:off x="2992415" y="906610"/>
              <a:ext cx="331298" cy="56058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5" idx="5"/>
              <a:endCxn id="27" idx="0"/>
            </p:cNvCxnSpPr>
            <p:nvPr/>
          </p:nvCxnSpPr>
          <p:spPr>
            <a:xfrm rot="16200000" flipH="1">
              <a:off x="3559961" y="1653417"/>
              <a:ext cx="307797" cy="313273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270250" y="13525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717646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702391" y="1963953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9</a:t>
              </a:r>
              <a:endParaRPr lang="en-US" sz="2400" dirty="0"/>
            </a:p>
          </p:txBody>
        </p:sp>
        <p:cxnSp>
          <p:nvCxnSpPr>
            <p:cNvPr id="29" name="Straight Connector 28"/>
            <p:cNvCxnSpPr>
              <a:stCxn id="34" idx="3"/>
              <a:endCxn id="30" idx="0"/>
            </p:cNvCxnSpPr>
            <p:nvPr/>
          </p:nvCxnSpPr>
          <p:spPr>
            <a:xfrm rot="5400000">
              <a:off x="1688231" y="1660030"/>
              <a:ext cx="307980" cy="3002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524000" y="1964136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cxnSp>
          <p:nvCxnSpPr>
            <p:cNvPr id="32" name="Straight Connector 31"/>
            <p:cNvCxnSpPr>
              <a:stCxn id="34" idx="5"/>
              <a:endCxn id="33" idx="0"/>
            </p:cNvCxnSpPr>
            <p:nvPr/>
          </p:nvCxnSpPr>
          <p:spPr>
            <a:xfrm rot="16200000" flipH="1">
              <a:off x="2176440" y="1709789"/>
              <a:ext cx="331298" cy="2240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286000" y="1987454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  <a:endParaRPr lang="en-US" sz="2400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943100" y="13525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  <a:endParaRPr lang="en-US" sz="2400" dirty="0"/>
            </a:p>
          </p:txBody>
        </p:sp>
        <p:cxnSp>
          <p:nvCxnSpPr>
            <p:cNvPr id="35" name="Straight Connector 34"/>
            <p:cNvCxnSpPr>
              <a:stCxn id="33" idx="3"/>
              <a:endCxn id="36" idx="0"/>
            </p:cNvCxnSpPr>
            <p:nvPr/>
          </p:nvCxnSpPr>
          <p:spPr>
            <a:xfrm rot="5400000">
              <a:off x="2034871" y="2374084"/>
              <a:ext cx="383390" cy="21734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949790" y="26744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cxnSp>
          <p:nvCxnSpPr>
            <p:cNvPr id="37" name="Straight Connector 36"/>
            <p:cNvCxnSpPr>
              <a:stCxn id="33" idx="5"/>
              <a:endCxn id="38" idx="0"/>
            </p:cNvCxnSpPr>
            <p:nvPr/>
          </p:nvCxnSpPr>
          <p:spPr>
            <a:xfrm rot="16200000" flipH="1">
              <a:off x="2524095" y="2339938"/>
              <a:ext cx="359889" cy="2621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2667000" y="2650949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>
                  <a:solidFill>
                    <a:schemeClr val="tx1"/>
                  </a:solidFill>
                </a:rPr>
                <a:t>4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8148423" y="3733800"/>
            <a:ext cx="2207656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575" lvl="1" indent="-380990">
              <a:lnSpc>
                <a:spcPct val="150000"/>
              </a:lnSpc>
              <a:spcBef>
                <a:spcPct val="20000"/>
              </a:spcBef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OUTPUT: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Height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717800" y="2514600"/>
            <a:ext cx="812800" cy="2133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7000" y="2717801"/>
            <a:ext cx="772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__________________                             root = NULL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8800" y="3657600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Otherwise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342958"/>
            <a:ext cx="233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height(root)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6200" y="2616201"/>
            <a:ext cx="71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0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0600" y="3429000"/>
            <a:ext cx="5740400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MAX( __________________  ,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__________________  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3408452"/>
            <a:ext cx="6883400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height(left-sub-tree)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height(right-sub-tree)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Height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2717800" y="2514600"/>
            <a:ext cx="812800" cy="2133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37000" y="2717801"/>
            <a:ext cx="772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__________________                             root = NULL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48800" y="3657600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Otherwise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342958"/>
            <a:ext cx="233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height(root)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56200" y="2616201"/>
            <a:ext cx="71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0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30600" y="3429000"/>
            <a:ext cx="5740400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MAX( __________________  ,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__________________   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95800" y="3408452"/>
            <a:ext cx="6883400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 + height(root-&gt;left)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1 + height(root-&gt;right)</a:t>
            </a:r>
          </a:p>
        </p:txBody>
      </p:sp>
    </p:spTree>
    <p:extLst>
      <p:ext uri="{BB962C8B-B14F-4D97-AF65-F5344CB8AC3E}">
        <p14:creationId xmlns:p14="http://schemas.microsoft.com/office/powerpoint/2010/main" val="23302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Sum</a:t>
            </a:r>
          </a:p>
        </p:txBody>
      </p:sp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Sum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" y="109220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 :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3200" y="1615758"/>
            <a:ext cx="2133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Binary Tree: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40800" y="149860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 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245600" y="210820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 = 78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0" grpId="0" animBg="1"/>
      <p:bldP spid="56" grpId="0"/>
      <p:bldP spid="46" grpId="0"/>
      <p:bldP spid="43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Sum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362200" y="2514600"/>
            <a:ext cx="812800" cy="2133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799" y="2751504"/>
            <a:ext cx="9092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 ____________                                                           root = NULL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3479" y="3835400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Otherwise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05" y="3342958"/>
            <a:ext cx="233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sum(root)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3539" y="2616201"/>
            <a:ext cx="71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0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8599" y="3256608"/>
            <a:ext cx="6557065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____________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_______________________________________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6335" y="3114049"/>
            <a:ext cx="6426200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root-&gt;data  +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sum(left-sub-tree)   +   sum(right-sub-tree)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Sum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362200" y="2514600"/>
            <a:ext cx="812800" cy="2133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90799" y="2751504"/>
            <a:ext cx="90920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 ____________                                                           root = NULL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3479" y="3835400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Otherwise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105" y="3342958"/>
            <a:ext cx="233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sum(root)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3539" y="2616201"/>
            <a:ext cx="71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500" dirty="0">
                <a:latin typeface="Nunito Sans" panose="020B0604020202020204" charset="0"/>
              </a:rPr>
              <a:t>  0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68599" y="3256608"/>
            <a:ext cx="6557065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____________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_______________________________________</a:t>
            </a:r>
          </a:p>
        </p:txBody>
      </p:sp>
      <p:sp>
        <p:nvSpPr>
          <p:cNvPr id="9" name="Rectangle 8"/>
          <p:cNvSpPr/>
          <p:nvPr/>
        </p:nvSpPr>
        <p:spPr>
          <a:xfrm>
            <a:off x="2866335" y="3114049"/>
            <a:ext cx="6426200" cy="1198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root-&gt;data  +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sum(root-&gt;left)   +   sum(root-&gt;right)</a:t>
            </a:r>
          </a:p>
        </p:txBody>
      </p:sp>
    </p:spTree>
    <p:extLst>
      <p:ext uri="{BB962C8B-B14F-4D97-AF65-F5344CB8AC3E}">
        <p14:creationId xmlns:p14="http://schemas.microsoft.com/office/powerpoint/2010/main" val="346561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s://www.amrita.edu/sites/default/files/logo.p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117"/>
            <a:ext cx="10363200" cy="1470283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Find max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6379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tree - Find max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tree, find the greatest value in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727201" y="3225800"/>
            <a:ext cx="3352801" cy="3083333"/>
            <a:chOff x="1524000" y="717646"/>
            <a:chExt cx="2514601" cy="2312500"/>
          </a:xfrm>
        </p:grpSpPr>
        <p:cxnSp>
          <p:nvCxnSpPr>
            <p:cNvPr id="5" name="Straight Connector 4"/>
            <p:cNvCxnSpPr>
              <a:stCxn id="10" idx="3"/>
              <a:endCxn id="7" idx="0"/>
            </p:cNvCxnSpPr>
            <p:nvPr/>
          </p:nvCxnSpPr>
          <p:spPr>
            <a:xfrm rot="5400000">
              <a:off x="3073572" y="1741539"/>
              <a:ext cx="331298" cy="1605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11" idx="3"/>
              <a:endCxn id="17" idx="0"/>
            </p:cNvCxnSpPr>
            <p:nvPr/>
          </p:nvCxnSpPr>
          <p:spPr>
            <a:xfrm rot="5400000">
              <a:off x="2209972" y="922485"/>
              <a:ext cx="331298" cy="5288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990850" y="1987454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8</a:t>
              </a:r>
              <a:endParaRPr lang="en-US" sz="2400" dirty="0"/>
            </a:p>
          </p:txBody>
        </p:sp>
        <p:cxnSp>
          <p:nvCxnSpPr>
            <p:cNvPr id="8" name="Straight Connector 7"/>
            <p:cNvCxnSpPr>
              <a:stCxn id="11" idx="5"/>
              <a:endCxn id="10" idx="0"/>
            </p:cNvCxnSpPr>
            <p:nvPr/>
          </p:nvCxnSpPr>
          <p:spPr>
            <a:xfrm rot="16200000" flipH="1">
              <a:off x="2992415" y="906610"/>
              <a:ext cx="331298" cy="56058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stCxn id="10" idx="5"/>
              <a:endCxn id="12" idx="0"/>
            </p:cNvCxnSpPr>
            <p:nvPr/>
          </p:nvCxnSpPr>
          <p:spPr>
            <a:xfrm rot="16200000" flipH="1">
              <a:off x="3559961" y="1653417"/>
              <a:ext cx="307797" cy="313273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270250" y="13525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590800" y="717646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3702391" y="1963953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9</a:t>
              </a:r>
              <a:endParaRPr lang="en-US" sz="2400" dirty="0"/>
            </a:p>
          </p:txBody>
        </p:sp>
        <p:cxnSp>
          <p:nvCxnSpPr>
            <p:cNvPr id="13" name="Straight Connector 12"/>
            <p:cNvCxnSpPr>
              <a:stCxn id="17" idx="3"/>
              <a:endCxn id="14" idx="0"/>
            </p:cNvCxnSpPr>
            <p:nvPr/>
          </p:nvCxnSpPr>
          <p:spPr>
            <a:xfrm rot="5400000">
              <a:off x="1688231" y="1660030"/>
              <a:ext cx="307980" cy="3002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1524000" y="1964136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cxnSp>
          <p:nvCxnSpPr>
            <p:cNvPr id="15" name="Straight Connector 14"/>
            <p:cNvCxnSpPr>
              <a:stCxn id="17" idx="5"/>
              <a:endCxn id="16" idx="0"/>
            </p:cNvCxnSpPr>
            <p:nvPr/>
          </p:nvCxnSpPr>
          <p:spPr>
            <a:xfrm rot="16200000" flipH="1">
              <a:off x="2176440" y="1709789"/>
              <a:ext cx="331298" cy="2240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286000" y="1987454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  <a:endParaRPr lang="en-US" sz="2400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943100" y="13525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  <a:endParaRPr lang="en-US" sz="2400" dirty="0"/>
            </a:p>
          </p:txBody>
        </p:sp>
        <p:cxnSp>
          <p:nvCxnSpPr>
            <p:cNvPr id="18" name="Straight Connector 17"/>
            <p:cNvCxnSpPr>
              <a:stCxn id="16" idx="3"/>
              <a:endCxn id="19" idx="0"/>
            </p:cNvCxnSpPr>
            <p:nvPr/>
          </p:nvCxnSpPr>
          <p:spPr>
            <a:xfrm rot="5400000">
              <a:off x="2034871" y="2374084"/>
              <a:ext cx="383390" cy="21734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1949790" y="26744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cxnSp>
          <p:nvCxnSpPr>
            <p:cNvPr id="20" name="Straight Connector 19"/>
            <p:cNvCxnSpPr>
              <a:stCxn id="16" idx="5"/>
              <a:endCxn id="21" idx="0"/>
            </p:cNvCxnSpPr>
            <p:nvPr/>
          </p:nvCxnSpPr>
          <p:spPr>
            <a:xfrm rot="16200000" flipH="1">
              <a:off x="2524095" y="2339938"/>
              <a:ext cx="359889" cy="2621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667000" y="2650949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>
                  <a:solidFill>
                    <a:schemeClr val="tx1"/>
                  </a:solidFill>
                </a:rPr>
                <a:t>4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8469928" y="4241800"/>
            <a:ext cx="214033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575" lvl="1" indent="-38099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Max: 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9</a:t>
            </a:r>
          </a:p>
        </p:txBody>
      </p:sp>
      <p:sp>
        <p:nvSpPr>
          <p:cNvPr id="23" name="Oval 22"/>
          <p:cNvSpPr/>
          <p:nvPr/>
        </p:nvSpPr>
        <p:spPr>
          <a:xfrm>
            <a:off x="4572000" y="4851400"/>
            <a:ext cx="508000" cy="508000"/>
          </a:xfrm>
          <a:prstGeom prst="ellipse">
            <a:avLst/>
          </a:prstGeom>
          <a:solidFill>
            <a:srgbClr val="FFFF00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7315200" y="3733800"/>
            <a:ext cx="2207656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575" lvl="1" indent="-380990">
              <a:lnSpc>
                <a:spcPct val="150000"/>
              </a:lnSpc>
              <a:spcBef>
                <a:spcPct val="20000"/>
              </a:spcBef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859095108"/>
      </p:ext>
    </p:extLst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3" grpId="1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Binary Tree – </a:t>
            </a:r>
            <a:r>
              <a:rPr lang="en-US" sz="4500" b="1" dirty="0" err="1">
                <a:solidFill>
                  <a:prstClr val="black"/>
                </a:solidFill>
                <a:latin typeface="Nunito Sans" panose="020B0604020202020204" charset="0"/>
              </a:rPr>
              <a:t>Adhoc</a:t>
            </a:r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 Creation</a:t>
            </a:r>
            <a:endParaRPr lang="en-US" sz="4500" dirty="0">
              <a:latin typeface="Nunito Sans" panose="020B060402020202020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67200" y="1905000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2400" y="3645747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16800" y="3530600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200400" y="2413000"/>
            <a:ext cx="1168400" cy="1131146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</p:cNvCxnSpPr>
          <p:nvPr/>
        </p:nvCxnSpPr>
        <p:spPr>
          <a:xfrm>
            <a:off x="6705600" y="2413000"/>
            <a:ext cx="1117602" cy="11176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3200" y="5257800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aseline="0" dirty="0"/>
                        <a:t>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52800" y="5257800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aseline="0" dirty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1219200" y="4241800"/>
            <a:ext cx="609600" cy="1016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3454400" y="4241801"/>
            <a:ext cx="711200" cy="101599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6400800" y="5257800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aseline="0" dirty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</a:t>
                      </a:r>
                      <a:r>
                        <a:rPr lang="en-US" sz="2400" baseline="0" dirty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9550400" y="5257800"/>
          <a:ext cx="2540001" cy="494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9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6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 </a:t>
                      </a:r>
                      <a:r>
                        <a:rPr lang="en-US" sz="2400" baseline="0" dirty="0"/>
                        <a:t>  0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7518400" y="4088296"/>
            <a:ext cx="558800" cy="1117599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9753600" y="4140200"/>
            <a:ext cx="711200" cy="10160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80000" y="23114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13600" y="56642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63200" y="56642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534400" y="39370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35200" y="40386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65600" y="56642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16000" y="5664201"/>
            <a:ext cx="81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" y="1275546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Output :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267200" y="190500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200                 300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Binary tree - Find max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3759200" y="5238591"/>
            <a:ext cx="711200" cy="11176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4851400"/>
            <a:ext cx="6197600" cy="213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67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267" dirty="0"/>
              <a:t>MAX(  root-&gt;data,  left-sub-tree, right-sub-tree)</a:t>
            </a:r>
          </a:p>
          <a:p>
            <a:pPr marL="0" lvl="1">
              <a:lnSpc>
                <a:spcPct val="150000"/>
              </a:lnSpc>
            </a:pPr>
            <a:endParaRPr lang="en-US" sz="2267" dirty="0"/>
          </a:p>
          <a:p>
            <a:pPr>
              <a:lnSpc>
                <a:spcPct val="150000"/>
              </a:lnSpc>
            </a:pPr>
            <a:endParaRPr lang="en-US" sz="2267" dirty="0"/>
          </a:p>
        </p:txBody>
      </p:sp>
      <p:sp>
        <p:nvSpPr>
          <p:cNvPr id="13" name="TextBox 12"/>
          <p:cNvSpPr txBox="1"/>
          <p:nvPr/>
        </p:nvSpPr>
        <p:spPr>
          <a:xfrm>
            <a:off x="1879600" y="5559413"/>
            <a:ext cx="3149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MAX(root) =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71490" y="5523764"/>
            <a:ext cx="7315200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___________________________________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3759200" y="1768067"/>
            <a:ext cx="3352801" cy="3083333"/>
            <a:chOff x="1524000" y="717646"/>
            <a:chExt cx="2514601" cy="2312500"/>
          </a:xfrm>
        </p:grpSpPr>
        <p:cxnSp>
          <p:nvCxnSpPr>
            <p:cNvPr id="20" name="Straight Connector 19"/>
            <p:cNvCxnSpPr>
              <a:stCxn id="25" idx="3"/>
              <a:endCxn id="22" idx="0"/>
            </p:cNvCxnSpPr>
            <p:nvPr/>
          </p:nvCxnSpPr>
          <p:spPr>
            <a:xfrm rot="5400000">
              <a:off x="3073572" y="1741539"/>
              <a:ext cx="331298" cy="1605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3"/>
              <a:endCxn id="32" idx="0"/>
            </p:cNvCxnSpPr>
            <p:nvPr/>
          </p:nvCxnSpPr>
          <p:spPr>
            <a:xfrm rot="5400000">
              <a:off x="2209972" y="922485"/>
              <a:ext cx="331298" cy="5288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2990850" y="1987454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8</a:t>
              </a:r>
              <a:endParaRPr lang="en-US" sz="2400" dirty="0"/>
            </a:p>
          </p:txBody>
        </p:sp>
        <p:cxnSp>
          <p:nvCxnSpPr>
            <p:cNvPr id="23" name="Straight Connector 22"/>
            <p:cNvCxnSpPr>
              <a:stCxn id="26" idx="5"/>
              <a:endCxn id="25" idx="0"/>
            </p:cNvCxnSpPr>
            <p:nvPr/>
          </p:nvCxnSpPr>
          <p:spPr>
            <a:xfrm rot="16200000" flipH="1">
              <a:off x="2992415" y="906610"/>
              <a:ext cx="331298" cy="56058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5" idx="5"/>
              <a:endCxn id="27" idx="0"/>
            </p:cNvCxnSpPr>
            <p:nvPr/>
          </p:nvCxnSpPr>
          <p:spPr>
            <a:xfrm rot="16200000" flipH="1">
              <a:off x="3559961" y="1653417"/>
              <a:ext cx="307797" cy="313273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270250" y="13525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590800" y="717646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3702391" y="1963953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9</a:t>
              </a:r>
              <a:endParaRPr lang="en-US" sz="2400" dirty="0"/>
            </a:p>
          </p:txBody>
        </p:sp>
        <p:cxnSp>
          <p:nvCxnSpPr>
            <p:cNvPr id="28" name="Straight Connector 27"/>
            <p:cNvCxnSpPr>
              <a:stCxn id="32" idx="3"/>
              <a:endCxn id="29" idx="0"/>
            </p:cNvCxnSpPr>
            <p:nvPr/>
          </p:nvCxnSpPr>
          <p:spPr>
            <a:xfrm rot="5400000">
              <a:off x="1688231" y="1660030"/>
              <a:ext cx="307980" cy="3002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524000" y="1964136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2</a:t>
              </a:r>
              <a:endParaRPr lang="en-US" sz="2400" dirty="0"/>
            </a:p>
          </p:txBody>
        </p:sp>
        <p:cxnSp>
          <p:nvCxnSpPr>
            <p:cNvPr id="30" name="Straight Connector 29"/>
            <p:cNvCxnSpPr>
              <a:stCxn id="32" idx="5"/>
              <a:endCxn id="31" idx="0"/>
            </p:cNvCxnSpPr>
            <p:nvPr/>
          </p:nvCxnSpPr>
          <p:spPr>
            <a:xfrm rot="16200000" flipH="1">
              <a:off x="2176440" y="1709789"/>
              <a:ext cx="331298" cy="2240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2286000" y="1987454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6</a:t>
              </a:r>
              <a:endParaRPr lang="en-US" sz="2400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943100" y="13525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7</a:t>
              </a:r>
              <a:endParaRPr lang="en-US" sz="2400" dirty="0"/>
            </a:p>
          </p:txBody>
        </p:sp>
        <p:cxnSp>
          <p:nvCxnSpPr>
            <p:cNvPr id="33" name="Straight Connector 32"/>
            <p:cNvCxnSpPr>
              <a:stCxn id="31" idx="3"/>
              <a:endCxn id="34" idx="0"/>
            </p:cNvCxnSpPr>
            <p:nvPr/>
          </p:nvCxnSpPr>
          <p:spPr>
            <a:xfrm rot="5400000">
              <a:off x="2034871" y="2374084"/>
              <a:ext cx="383390" cy="21734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1949790" y="2674450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</a:rPr>
                <a:t>5</a:t>
              </a:r>
              <a:endParaRPr lang="en-US" sz="2400" dirty="0"/>
            </a:p>
          </p:txBody>
        </p:sp>
        <p:cxnSp>
          <p:nvCxnSpPr>
            <p:cNvPr id="35" name="Straight Connector 34"/>
            <p:cNvCxnSpPr>
              <a:stCxn id="31" idx="5"/>
              <a:endCxn id="36" idx="0"/>
            </p:cNvCxnSpPr>
            <p:nvPr/>
          </p:nvCxnSpPr>
          <p:spPr>
            <a:xfrm rot="16200000" flipH="1">
              <a:off x="2524095" y="2339938"/>
              <a:ext cx="359889" cy="262132"/>
            </a:xfrm>
            <a:prstGeom prst="line">
              <a:avLst/>
            </a:prstGeom>
            <a:ln w="19050"/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2667000" y="2650949"/>
              <a:ext cx="336210" cy="355696"/>
            </a:xfrm>
            <a:prstGeom prst="ellipse">
              <a:avLst/>
            </a:prstGeom>
            <a:solidFill>
              <a:schemeClr val="bg1"/>
            </a:solidFill>
            <a:ln w="19050"/>
            <a:effectLst>
              <a:glow rad="101600">
                <a:schemeClr val="accent5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67" b="1" dirty="0">
                  <a:solidFill>
                    <a:schemeClr val="tx1"/>
                  </a:solidFill>
                </a:rPr>
                <a:t>4</a:t>
              </a: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Oval 36"/>
          <p:cNvSpPr/>
          <p:nvPr/>
        </p:nvSpPr>
        <p:spPr>
          <a:xfrm>
            <a:off x="3454400" y="2616200"/>
            <a:ext cx="2540000" cy="2540000"/>
          </a:xfrm>
          <a:prstGeom prst="ellipse">
            <a:avLst/>
          </a:prstGeom>
          <a:noFill/>
          <a:ln w="28575">
            <a:solidFill>
              <a:srgbClr val="F72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5689600" y="2413000"/>
            <a:ext cx="1625600" cy="2032000"/>
          </a:xfrm>
          <a:prstGeom prst="ellipse">
            <a:avLst/>
          </a:prstGeom>
          <a:noFill/>
          <a:ln w="28575">
            <a:solidFill>
              <a:srgbClr val="F72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Oval 38"/>
          <p:cNvSpPr/>
          <p:nvPr/>
        </p:nvSpPr>
        <p:spPr>
          <a:xfrm>
            <a:off x="4978400" y="1701800"/>
            <a:ext cx="914400" cy="711200"/>
          </a:xfrm>
          <a:prstGeom prst="ellipse">
            <a:avLst/>
          </a:prstGeom>
          <a:noFill/>
          <a:ln w="28575">
            <a:solidFill>
              <a:srgbClr val="F72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1773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14" grpId="0" build="allAtOnce"/>
      <p:bldP spid="37" grpId="0" animBg="1"/>
      <p:bldP spid="38" grpId="0" animBg="1"/>
      <p:bldP spid="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- Diameter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53396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Diameter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rot="5400000">
            <a:off x="4826000" y="2158999"/>
            <a:ext cx="711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5943600" y="2158999"/>
            <a:ext cx="711200" cy="609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1656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60960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H="1">
            <a:off x="48768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92800" y="415575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6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rot="16200000" flipH="1">
            <a:off x="68072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010400" y="41557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</a:t>
            </a:r>
          </a:p>
        </p:txBody>
      </p:sp>
      <p:sp>
        <p:nvSpPr>
          <p:cNvPr id="19" name="Oval 18"/>
          <p:cNvSpPr/>
          <p:nvPr/>
        </p:nvSpPr>
        <p:spPr>
          <a:xfrm>
            <a:off x="5384801" y="14985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6197600" y="28193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470400" y="28193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3759200" y="40385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876800" y="40385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5791200" y="40385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6908800" y="4038594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4267200" y="4749801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368800" y="52577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16200000" flipH="1">
            <a:off x="7518400" y="4648199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721600" y="51561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1107758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20B0604020202020204" charset="0"/>
              </a:rPr>
              <a:t>Input :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3200" y="1615757"/>
            <a:ext cx="25400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Nunito Sans" panose="020B0604020202020204" charset="0"/>
              </a:rPr>
              <a:t>- Binary Tree : 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823200" y="139700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20B0604020202020204" charset="0"/>
              </a:rPr>
              <a:t>Output : 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432800" y="200660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Nunito Sans" panose="020B0604020202020204" charset="0"/>
              </a:rPr>
              <a:t>         7 </a:t>
            </a:r>
          </a:p>
        </p:txBody>
      </p:sp>
      <p:cxnSp>
        <p:nvCxnSpPr>
          <p:cNvPr id="68" name="Straight Connector 67"/>
          <p:cNvCxnSpPr/>
          <p:nvPr/>
        </p:nvCxnSpPr>
        <p:spPr>
          <a:xfrm rot="5400000" flipH="1" flipV="1">
            <a:off x="3657600" y="3225800"/>
            <a:ext cx="8128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3454400" y="4953000"/>
            <a:ext cx="1016000" cy="60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5400000" flipH="1" flipV="1">
            <a:off x="4521200" y="1955800"/>
            <a:ext cx="812800" cy="71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6200000" flipV="1">
            <a:off x="6197600" y="1905000"/>
            <a:ext cx="914400" cy="71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rot="16200000" flipV="1">
            <a:off x="7010400" y="3225800"/>
            <a:ext cx="914400" cy="71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6200000" flipV="1">
            <a:off x="7823200" y="4343400"/>
            <a:ext cx="914400" cy="7112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5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7" grpId="0" animBg="1"/>
      <p:bldP spid="41" grpId="0"/>
      <p:bldP spid="42" grpId="0"/>
      <p:bldP spid="92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1252200" cy="1250555"/>
          </a:xfrm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Binary Tree – Diameter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600481"/>
            <a:ext cx="11252200" cy="4952719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Declaration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diameter(node)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   1+(</a:t>
            </a:r>
            <a:r>
              <a:rPr lang="en-US" sz="2500" dirty="0" err="1">
                <a:latin typeface="Nunito Sans" panose="020B0604020202020204" charset="0"/>
              </a:rPr>
              <a:t>max_height</a:t>
            </a:r>
            <a:r>
              <a:rPr lang="en-US" sz="2500" dirty="0">
                <a:latin typeface="Nunito Sans" panose="020B0604020202020204" charset="0"/>
              </a:rPr>
              <a:t>(node-&gt;</a:t>
            </a:r>
            <a:r>
              <a:rPr lang="en-US" sz="2500" dirty="0" err="1">
                <a:latin typeface="Nunito Sans" panose="020B0604020202020204" charset="0"/>
              </a:rPr>
              <a:t>left_sub_tree</a:t>
            </a:r>
            <a:r>
              <a:rPr lang="en-US" sz="2500" dirty="0">
                <a:latin typeface="Nunito Sans" panose="020B0604020202020204" charset="0"/>
              </a:rPr>
              <a:t>)+</a:t>
            </a:r>
            <a:r>
              <a:rPr lang="en-US" sz="2500" dirty="0" err="1">
                <a:latin typeface="Nunito Sans" panose="020B0604020202020204" charset="0"/>
              </a:rPr>
              <a:t>max_height</a:t>
            </a:r>
            <a:r>
              <a:rPr lang="en-US" sz="2500" dirty="0">
                <a:latin typeface="Nunito Sans" panose="020B0604020202020204" charset="0"/>
              </a:rPr>
              <a:t>(node-&gt;</a:t>
            </a:r>
            <a:r>
              <a:rPr lang="en-US" sz="2500" dirty="0" err="1">
                <a:latin typeface="Nunito Sans" panose="020B0604020202020204" charset="0"/>
              </a:rPr>
              <a:t>right_sub_tree</a:t>
            </a:r>
            <a:r>
              <a:rPr lang="en-US" sz="2500" dirty="0">
                <a:latin typeface="Nunito Sans" panose="020B0604020202020204" charset="0"/>
              </a:rPr>
              <a:t>))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4826000" y="2158999"/>
            <a:ext cx="7112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6200000" flipH="1">
            <a:off x="5943600" y="2158999"/>
            <a:ext cx="711200" cy="609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1656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0960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6200000" flipH="1">
            <a:off x="48768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892800" y="415575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6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6200000" flipH="1">
            <a:off x="6807200" y="3530596"/>
            <a:ext cx="609600" cy="406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010400" y="415575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</a:t>
            </a:r>
          </a:p>
        </p:txBody>
      </p:sp>
      <p:sp>
        <p:nvSpPr>
          <p:cNvPr id="19" name="Oval 18"/>
          <p:cNvSpPr/>
          <p:nvPr/>
        </p:nvSpPr>
        <p:spPr>
          <a:xfrm>
            <a:off x="5384801" y="14985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0" name="Oval 19"/>
          <p:cNvSpPr/>
          <p:nvPr/>
        </p:nvSpPr>
        <p:spPr>
          <a:xfrm>
            <a:off x="6197600" y="28193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4470400" y="2819398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3759200" y="40385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4876800" y="40385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24" name="Oval 23"/>
          <p:cNvSpPr/>
          <p:nvPr/>
        </p:nvSpPr>
        <p:spPr>
          <a:xfrm>
            <a:off x="5791200" y="40385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25" name="Oval 24"/>
          <p:cNvSpPr/>
          <p:nvPr/>
        </p:nvSpPr>
        <p:spPr>
          <a:xfrm>
            <a:off x="6908800" y="4038594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63" name="Oval 62"/>
          <p:cNvSpPr/>
          <p:nvPr/>
        </p:nvSpPr>
        <p:spPr>
          <a:xfrm>
            <a:off x="3657600" y="2717800"/>
            <a:ext cx="2133600" cy="2336800"/>
          </a:xfrm>
          <a:prstGeom prst="ellipse">
            <a:avLst/>
          </a:prstGeom>
          <a:noFill/>
          <a:ln w="28575">
            <a:solidFill>
              <a:srgbClr val="F72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Oval 63"/>
          <p:cNvSpPr/>
          <p:nvPr/>
        </p:nvSpPr>
        <p:spPr>
          <a:xfrm>
            <a:off x="5689600" y="2616200"/>
            <a:ext cx="2235200" cy="2336800"/>
          </a:xfrm>
          <a:prstGeom prst="ellipse">
            <a:avLst/>
          </a:prstGeom>
          <a:noFill/>
          <a:ln w="28575">
            <a:solidFill>
              <a:srgbClr val="F72A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966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63" grpId="0" animBg="1"/>
      <p:bldP spid="6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Mirror Image</a:t>
            </a:r>
          </a:p>
        </p:txBody>
      </p:sp>
    </p:spTree>
    <p:extLst>
      <p:ext uri="{BB962C8B-B14F-4D97-AF65-F5344CB8AC3E}">
        <p14:creationId xmlns:p14="http://schemas.microsoft.com/office/powerpoint/2010/main" val="316970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Mirror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Input: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                                         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133" dirty="0"/>
              <a:t>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133" dirty="0"/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133" dirty="0"/>
          </a:p>
          <a:p>
            <a:pPr>
              <a:lnSpc>
                <a:spcPct val="150000"/>
              </a:lnSpc>
              <a:buNone/>
            </a:pPr>
            <a:endParaRPr lang="en-US" sz="2133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16400" y="2260600"/>
            <a:ext cx="711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5232400" y="2260602"/>
            <a:ext cx="711200" cy="609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51200" y="35306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88000" y="35306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165600" y="3530601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6299200" y="35306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992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rot="10800000">
            <a:off x="54864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27200" y="28194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464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416800" y="27178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66040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775201" y="1701799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892800" y="28194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759200" y="2921002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1" name="Oval 30"/>
          <p:cNvSpPr/>
          <p:nvPr/>
        </p:nvSpPr>
        <p:spPr>
          <a:xfrm>
            <a:off x="2946400" y="40386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4572000" y="40386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5384800" y="40386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1" name="Oval 40"/>
          <p:cNvSpPr/>
          <p:nvPr/>
        </p:nvSpPr>
        <p:spPr>
          <a:xfrm>
            <a:off x="6705600" y="39370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1656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5400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16200000" flipH="1">
            <a:off x="48768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56896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860800" y="52578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6" name="Oval 75"/>
          <p:cNvSpPr/>
          <p:nvPr/>
        </p:nvSpPr>
        <p:spPr>
          <a:xfrm>
            <a:off x="2235200" y="5257802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77" name="Oval 76"/>
          <p:cNvSpPr/>
          <p:nvPr/>
        </p:nvSpPr>
        <p:spPr>
          <a:xfrm>
            <a:off x="5994400" y="5257802"/>
            <a:ext cx="8128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7112000" y="46482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416800" y="5156202"/>
            <a:ext cx="8128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83" name="Oval 82"/>
          <p:cNvSpPr/>
          <p:nvPr/>
        </p:nvSpPr>
        <p:spPr>
          <a:xfrm>
            <a:off x="5080000" y="5257802"/>
            <a:ext cx="829733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2565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6" grpId="0" animBg="1"/>
      <p:bldP spid="27" grpId="0" animBg="1"/>
      <p:bldP spid="29" grpId="0" animBg="1"/>
      <p:bldP spid="30" grpId="0" animBg="1"/>
      <p:bldP spid="31" grpId="0" animBg="1"/>
      <p:bldP spid="35" grpId="0" animBg="1"/>
      <p:bldP spid="40" grpId="0" animBg="1"/>
      <p:bldP spid="41" grpId="0" animBg="1"/>
      <p:bldP spid="75" grpId="0" animBg="1"/>
      <p:bldP spid="76" grpId="0" animBg="1"/>
      <p:bldP spid="77" grpId="0" animBg="1"/>
      <p:bldP spid="79" grpId="0" animBg="1"/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Mirror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Output: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1" dirty="0"/>
              <a:t>                                         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133" dirty="0"/>
              <a:t>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133" dirty="0"/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133" dirty="0"/>
          </a:p>
          <a:p>
            <a:pPr>
              <a:lnSpc>
                <a:spcPct val="150000"/>
              </a:lnSpc>
              <a:buNone/>
            </a:pPr>
            <a:endParaRPr lang="en-US" sz="2133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16400" y="2260600"/>
            <a:ext cx="711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5232400" y="2260602"/>
            <a:ext cx="711200" cy="609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3251200" y="35306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88000" y="35306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4165600" y="3530601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6299200" y="35306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992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32" name="Straight Arrow Connector 31"/>
          <p:cNvCxnSpPr>
            <a:stCxn id="28" idx="1"/>
          </p:cNvCxnSpPr>
          <p:nvPr/>
        </p:nvCxnSpPr>
        <p:spPr>
          <a:xfrm rot="10800000">
            <a:off x="54864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727200" y="28194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9464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416800" y="27178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37" name="Straight Arrow Connector 36"/>
          <p:cNvCxnSpPr/>
          <p:nvPr/>
        </p:nvCxnSpPr>
        <p:spPr>
          <a:xfrm rot="10800000">
            <a:off x="66040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4775201" y="1701799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892800" y="28194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0" name="Oval 29"/>
          <p:cNvSpPr/>
          <p:nvPr/>
        </p:nvSpPr>
        <p:spPr>
          <a:xfrm>
            <a:off x="3759200" y="2921002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2946400" y="40386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35" name="Oval 34"/>
          <p:cNvSpPr/>
          <p:nvPr/>
        </p:nvSpPr>
        <p:spPr>
          <a:xfrm>
            <a:off x="4572000" y="40386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40" name="Oval 39"/>
          <p:cNvSpPr/>
          <p:nvPr/>
        </p:nvSpPr>
        <p:spPr>
          <a:xfrm>
            <a:off x="5384800" y="40386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6705600" y="3937001"/>
            <a:ext cx="7112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41656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5400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5120844" y="4810556"/>
            <a:ext cx="609600" cy="2848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5791200" y="4749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3759200" y="5257801"/>
            <a:ext cx="8128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76" name="Oval 75"/>
          <p:cNvSpPr/>
          <p:nvPr/>
        </p:nvSpPr>
        <p:spPr>
          <a:xfrm>
            <a:off x="2235200" y="5257802"/>
            <a:ext cx="8128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sp>
        <p:nvSpPr>
          <p:cNvPr id="77" name="Oval 76"/>
          <p:cNvSpPr/>
          <p:nvPr/>
        </p:nvSpPr>
        <p:spPr>
          <a:xfrm>
            <a:off x="5994400" y="5257802"/>
            <a:ext cx="8128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7112000" y="46482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7416800" y="5156202"/>
            <a:ext cx="812800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83" name="Oval 82"/>
          <p:cNvSpPr/>
          <p:nvPr/>
        </p:nvSpPr>
        <p:spPr>
          <a:xfrm>
            <a:off x="4775200" y="5257802"/>
            <a:ext cx="829733" cy="6095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2214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 animBg="1"/>
      <p:bldP spid="36" grpId="0" animBg="1"/>
      <p:bldP spid="27" grpId="0" animBg="1"/>
      <p:bldP spid="29" grpId="0" animBg="1"/>
      <p:bldP spid="30" grpId="0" animBg="1"/>
      <p:bldP spid="31" grpId="0" animBg="1"/>
      <p:bldP spid="35" grpId="0" animBg="1"/>
      <p:bldP spid="40" grpId="0" animBg="1"/>
      <p:bldP spid="41" grpId="0" animBg="1"/>
      <p:bldP spid="75" grpId="0" animBg="1"/>
      <p:bldP spid="76" grpId="0" animBg="1"/>
      <p:bldP spid="77" grpId="0" animBg="1"/>
      <p:bldP spid="79" grpId="0" animBg="1"/>
      <p:bldP spid="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Mirror Image - Memory Impact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" y="109220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Input :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3200" y="1615758"/>
            <a:ext cx="1930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- Binary Tree: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4800" y="28194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5240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448800" y="27178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8636000" y="3122082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9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70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0" grpId="0" animBg="1"/>
      <p:bldP spid="56" grpId="0"/>
      <p:bldP spid="46" grpId="0"/>
      <p:bldP spid="49" grpId="0" animBg="1"/>
      <p:bldP spid="5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Mirror Image – Memory Impact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51200" y="4343400"/>
          <a:ext cx="2133599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900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4343400"/>
          <a:ext cx="20320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3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950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300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0480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624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950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20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800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850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15748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38608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772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" y="1092201"/>
            <a:ext cx="193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Output :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06400" y="28194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Left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625600" y="31242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160000" y="2717800"/>
            <a:ext cx="121920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Right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Child</a:t>
            </a:r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0800000">
            <a:off x="9347200" y="3122082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Table 51"/>
          <p:cNvGraphicFramePr>
            <a:graphicFrameLocks noGrp="1"/>
          </p:cNvGraphicFramePr>
          <p:nvPr/>
        </p:nvGraphicFramePr>
        <p:xfrm>
          <a:off x="8839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Table 56"/>
          <p:cNvGraphicFramePr>
            <a:graphicFrameLocks noGrp="1"/>
          </p:cNvGraphicFramePr>
          <p:nvPr/>
        </p:nvGraphicFramePr>
        <p:xfrm>
          <a:off x="6197600" y="4343400"/>
          <a:ext cx="2133599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800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Table 57"/>
          <p:cNvGraphicFramePr>
            <a:graphicFrameLocks noGrp="1"/>
          </p:cNvGraphicFramePr>
          <p:nvPr/>
        </p:nvGraphicFramePr>
        <p:xfrm>
          <a:off x="741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500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/>
        </p:nvGraphicFramePr>
        <p:xfrm>
          <a:off x="99568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/>
        </p:nvGraphicFramePr>
        <p:xfrm>
          <a:off x="73152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/>
        </p:nvGraphicFramePr>
        <p:xfrm>
          <a:off x="23368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81280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8072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5664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9248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46400" y="596503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10800000" flipV="1">
            <a:off x="640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90424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5384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457200" y="48006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2997200" y="48006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/>
      <p:bldP spid="22" grpId="0"/>
      <p:bldP spid="23" grpId="0"/>
      <p:bldP spid="50" grpId="0" animBg="1"/>
      <p:bldP spid="56" grpId="0"/>
      <p:bldP spid="49" grpId="0" animBg="1"/>
      <p:bldP spid="54" grpId="0" animBg="1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Binary Tree – Mirror Image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556000" y="2108200"/>
            <a:ext cx="508000" cy="254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165600" y="2108201"/>
            <a:ext cx="772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No-Op                                                   </a:t>
            </a:r>
            <a:r>
              <a:rPr lang="en-US" sz="2500" b="1" dirty="0">
                <a:latin typeface="Nunito Sans" panose="020B0604020202020204" charset="0"/>
              </a:rPr>
              <a:t>node =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00" y="2828382"/>
            <a:ext cx="7823200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mirror_it</a:t>
            </a:r>
            <a:r>
              <a:rPr lang="en-US" sz="2500" dirty="0">
                <a:latin typeface="Nunito Sans" panose="020B0604020202020204" charset="0"/>
              </a:rPr>
              <a:t>(node-&gt;</a:t>
            </a:r>
            <a:r>
              <a:rPr lang="en-US" sz="2500" dirty="0" err="1">
                <a:latin typeface="Nunito Sans" panose="020B0604020202020204" charset="0"/>
              </a:rPr>
              <a:t>left_sub_tree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  <a:p>
            <a:pPr marL="0" lvl="1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mirror_it</a:t>
            </a:r>
            <a:r>
              <a:rPr lang="en-US" sz="2500" dirty="0">
                <a:latin typeface="Nunito Sans" panose="020B0604020202020204" charset="0"/>
              </a:rPr>
              <a:t>(node-&gt;</a:t>
            </a:r>
            <a:r>
              <a:rPr lang="en-US" sz="2500" dirty="0" err="1">
                <a:latin typeface="Nunito Sans" panose="020B0604020202020204" charset="0"/>
              </a:rPr>
              <a:t>right_sub_tree</a:t>
            </a:r>
            <a:r>
              <a:rPr lang="en-US" sz="2500" dirty="0">
                <a:latin typeface="Nunito Sans" panose="020B0604020202020204" charset="0"/>
              </a:rPr>
              <a:t>)                                                  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Swap  node-&gt;</a:t>
            </a:r>
            <a:r>
              <a:rPr lang="en-US" sz="2500" dirty="0" err="1">
                <a:latin typeface="Nunito Sans" panose="020B0604020202020204" charset="0"/>
              </a:rPr>
              <a:t>left_sub_tree</a:t>
            </a:r>
            <a:r>
              <a:rPr lang="en-US" sz="2500" dirty="0">
                <a:latin typeface="Nunito Sans" panose="020B0604020202020204" charset="0"/>
              </a:rPr>
              <a:t> =  node-&gt;</a:t>
            </a:r>
            <a:r>
              <a:rPr lang="en-US" sz="2500" dirty="0" err="1">
                <a:latin typeface="Nunito Sans" panose="020B0604020202020204" charset="0"/>
              </a:rPr>
              <a:t>right_sub_tree</a:t>
            </a:r>
            <a:endParaRPr lang="en-US" sz="2500" dirty="0"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node-&gt;</a:t>
            </a:r>
            <a:r>
              <a:rPr lang="en-US" sz="2500" dirty="0" err="1">
                <a:latin typeface="Nunito Sans" panose="020B0604020202020204" charset="0"/>
              </a:rPr>
              <a:t>right_sub_tree</a:t>
            </a:r>
            <a:r>
              <a:rPr lang="en-US" sz="2500" dirty="0">
                <a:latin typeface="Nunito Sans" panose="020B0604020202020204" charset="0"/>
              </a:rPr>
              <a:t> = node-&gt;</a:t>
            </a:r>
            <a:r>
              <a:rPr lang="en-US" sz="2500" dirty="0" err="1">
                <a:latin typeface="Nunito Sans" panose="020B0604020202020204" charset="0"/>
              </a:rPr>
              <a:t>left_sub_tree</a:t>
            </a:r>
            <a:endParaRPr lang="en-US" sz="2500" dirty="0"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3160277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mirror_it</a:t>
            </a:r>
            <a:r>
              <a:rPr lang="en-US" sz="2400" dirty="0"/>
              <a:t>(node)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7200" y="3327401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793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232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solidFill>
                  <a:prstClr val="black"/>
                </a:solidFill>
                <a:latin typeface="Nunito Sans" panose="020B0604020202020204" charset="0"/>
              </a:rPr>
              <a:t>Binary Tree – Mirror Image</a:t>
            </a:r>
            <a:endParaRPr lang="en-US" sz="4500" dirty="0">
              <a:latin typeface="Nunito Sans" panose="020B0604020202020204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3556000" y="2108200"/>
            <a:ext cx="508000" cy="2540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4165600" y="2108201"/>
            <a:ext cx="7721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No-Op                                                   </a:t>
            </a:r>
            <a:r>
              <a:rPr lang="en-US" sz="2500" b="1" dirty="0">
                <a:latin typeface="Nunito Sans" panose="020B0604020202020204" charset="0"/>
              </a:rPr>
              <a:t>node = NULL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64000" y="2828382"/>
            <a:ext cx="7823200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mirror_it</a:t>
            </a:r>
            <a:r>
              <a:rPr lang="en-US" sz="2500" dirty="0">
                <a:latin typeface="Nunito Sans" panose="020B0604020202020204" charset="0"/>
              </a:rPr>
              <a:t>(root-&gt;left)</a:t>
            </a:r>
          </a:p>
          <a:p>
            <a:pPr marL="0" lvl="1">
              <a:lnSpc>
                <a:spcPct val="150000"/>
              </a:lnSpc>
            </a:pPr>
            <a:r>
              <a:rPr lang="en-US" sz="2500" dirty="0" err="1">
                <a:latin typeface="Nunito Sans" panose="020B0604020202020204" charset="0"/>
              </a:rPr>
              <a:t>mirror_it</a:t>
            </a:r>
            <a:r>
              <a:rPr lang="en-US" sz="2500" dirty="0">
                <a:latin typeface="Nunito Sans" panose="020B0604020202020204" charset="0"/>
              </a:rPr>
              <a:t>(root-&gt;right)                                                  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Swap  root-&gt;left =  root-&gt;right,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root-&gt;right = root-&gt;left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             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6000" y="3160277"/>
            <a:ext cx="284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mirror_it</a:t>
            </a:r>
            <a:r>
              <a:rPr lang="en-US" sz="2400" dirty="0"/>
              <a:t>(node) =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47200" y="3327401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29543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Level Order Traversal</a:t>
            </a:r>
            <a:br>
              <a:rPr lang="en-US" sz="4500" b="1" dirty="0">
                <a:latin typeface="Nunito Sans" panose="020B0604020202020204" charset="0"/>
              </a:rPr>
            </a:br>
            <a:r>
              <a:rPr lang="en-US" sz="4500" b="1" dirty="0">
                <a:latin typeface="Nunito Sans" panose="020B0604020202020204" charset="0"/>
              </a:rPr>
              <a:t>(BFS)</a:t>
            </a:r>
          </a:p>
        </p:txBody>
      </p:sp>
    </p:spTree>
    <p:extLst>
      <p:ext uri="{BB962C8B-B14F-4D97-AF65-F5344CB8AC3E}">
        <p14:creationId xmlns:p14="http://schemas.microsoft.com/office/powerpoint/2010/main" val="1076842165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Level Order Traversal (BFS)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" y="109220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 :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3200" y="1615758"/>
            <a:ext cx="2438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Binary Tree: </a:t>
            </a:r>
          </a:p>
        </p:txBody>
      </p:sp>
    </p:spTree>
    <p:extLst>
      <p:ext uri="{BB962C8B-B14F-4D97-AF65-F5344CB8AC3E}">
        <p14:creationId xmlns:p14="http://schemas.microsoft.com/office/powerpoint/2010/main" val="26009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50" grpId="0" animBg="1"/>
      <p:bldP spid="56" grpId="0"/>
      <p:bldP spid="4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Level Order Traversal (BFS)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16800" y="16002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4" name="Rectangle 53"/>
          <p:cNvSpPr/>
          <p:nvPr/>
        </p:nvSpPr>
        <p:spPr>
          <a:xfrm>
            <a:off x="2336801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L1</a:t>
            </a:r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3556000" y="1803400"/>
            <a:ext cx="11176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384800" y="1600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TextBox 58"/>
          <p:cNvSpPr txBox="1"/>
          <p:nvPr/>
        </p:nvSpPr>
        <p:spPr>
          <a:xfrm>
            <a:off x="75184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839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4" grpId="0" animBg="1"/>
      <p:bldP spid="58" grpId="0" animBg="1"/>
      <p:bldP spid="5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Level Order Traversal (BFS)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16800" y="16002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4" name="Rectangle 53"/>
          <p:cNvSpPr/>
          <p:nvPr/>
        </p:nvSpPr>
        <p:spPr>
          <a:xfrm>
            <a:off x="203200" y="29210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L2</a:t>
            </a:r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422400" y="3124200"/>
            <a:ext cx="914401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46400" y="29210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TextBox 58"/>
          <p:cNvSpPr txBox="1"/>
          <p:nvPr/>
        </p:nvSpPr>
        <p:spPr>
          <a:xfrm>
            <a:off x="75184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232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7315200" y="29210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81280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411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58" grpId="1" animBg="1"/>
      <p:bldP spid="61" grpId="0"/>
      <p:bldP spid="46" grpId="0" animBg="1"/>
      <p:bldP spid="5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Level Order Traversal (BFS)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16800" y="16002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4" name="Rectangle 53"/>
          <p:cNvSpPr/>
          <p:nvPr/>
        </p:nvSpPr>
        <p:spPr>
          <a:xfrm>
            <a:off x="0" y="4343400"/>
            <a:ext cx="711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L3</a:t>
            </a:r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11200" y="4546600"/>
            <a:ext cx="304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15240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5184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232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92456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81280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37592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6" name="Oval 65"/>
          <p:cNvSpPr/>
          <p:nvPr/>
        </p:nvSpPr>
        <p:spPr>
          <a:xfrm>
            <a:off x="6096000" y="43434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4328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376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424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47200" y="1803401"/>
            <a:ext cx="20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233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58" grpId="1" animBg="1"/>
      <p:bldP spid="46" grpId="0" animBg="1"/>
      <p:bldP spid="65" grpId="0" animBg="1"/>
      <p:bldP spid="65" grpId="1" animBg="1"/>
      <p:bldP spid="66" grpId="0" animBg="1"/>
      <p:bldP spid="66" grpId="1" animBg="1"/>
      <p:bldP spid="67" grpId="0"/>
      <p:bldP spid="68" grpId="0"/>
      <p:bldP spid="69" grpId="0"/>
      <p:bldP spid="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Level Order Traversal (BFS)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7376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512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6000" y="43434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750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75200" y="1600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43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01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baseline="0" dirty="0"/>
                        <a:t> 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3848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46400" y="32258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248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6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256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400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80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112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750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5560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 flipV="1">
            <a:off x="1320800" y="34290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657600" y="34290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080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9088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743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416800" y="1600200"/>
            <a:ext cx="43688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4" name="Rectangle 53"/>
          <p:cNvSpPr/>
          <p:nvPr/>
        </p:nvSpPr>
        <p:spPr>
          <a:xfrm>
            <a:off x="203200" y="4851400"/>
            <a:ext cx="711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L4</a:t>
            </a:r>
            <a:endParaRPr lang="en-US" sz="2400" b="1" dirty="0"/>
          </a:p>
        </p:txBody>
      </p:sp>
      <p:cxnSp>
        <p:nvCxnSpPr>
          <p:cNvPr id="55" name="Straight Arrow Connector 54"/>
          <p:cNvCxnSpPr/>
          <p:nvPr/>
        </p:nvCxnSpPr>
        <p:spPr>
          <a:xfrm rot="16200000" flipH="1">
            <a:off x="863600" y="5308600"/>
            <a:ext cx="304800" cy="203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12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75184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232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46" name="Oval 45"/>
          <p:cNvSpPr/>
          <p:nvPr/>
        </p:nvSpPr>
        <p:spPr>
          <a:xfrm>
            <a:off x="105664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81280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65" name="Oval 64"/>
          <p:cNvSpPr/>
          <p:nvPr/>
        </p:nvSpPr>
        <p:spPr>
          <a:xfrm>
            <a:off x="29464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6" name="Oval 65"/>
          <p:cNvSpPr/>
          <p:nvPr/>
        </p:nvSpPr>
        <p:spPr>
          <a:xfrm>
            <a:off x="52832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84328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376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424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47200" y="1803401"/>
            <a:ext cx="20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53" name="Oval 52"/>
          <p:cNvSpPr/>
          <p:nvPr/>
        </p:nvSpPr>
        <p:spPr>
          <a:xfrm>
            <a:off x="7620000" y="5664200"/>
            <a:ext cx="711200" cy="508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6520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956800" y="1803401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261600" y="18034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668000" y="18034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074400" y="18034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9857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000"/>
                            </p:stCondLst>
                            <p:childTnLst>
                              <p:par>
                                <p:cTn id="57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58" grpId="1" animBg="1"/>
      <p:bldP spid="46" grpId="0" animBg="1"/>
      <p:bldP spid="65" grpId="0" animBg="1"/>
      <p:bldP spid="65" grpId="1" animBg="1"/>
      <p:bldP spid="66" grpId="0" animBg="1"/>
      <p:bldP spid="66" grpId="1" animBg="1"/>
      <p:bldP spid="53" grpId="0" animBg="1"/>
      <p:bldP spid="53" grpId="1" animBg="1"/>
      <p:bldP spid="56" grpId="0"/>
      <p:bldP spid="57" grpId="0"/>
      <p:bldP spid="60" grpId="0"/>
      <p:bldP spid="62" grpId="0"/>
      <p:bldP spid="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Search Tree – Sum of Leaf Nodes</a:t>
            </a:r>
          </a:p>
        </p:txBody>
      </p:sp>
    </p:spTree>
    <p:extLst>
      <p:ext uri="{BB962C8B-B14F-4D97-AF65-F5344CB8AC3E}">
        <p14:creationId xmlns:p14="http://schemas.microsoft.com/office/powerpoint/2010/main" val="1813557350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Search Tree – Sum of Leaf Nodes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32800" y="4343400"/>
          <a:ext cx="2235201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1" y="4343400"/>
          <a:ext cx="2336801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2" y="4343400"/>
          <a:ext cx="2438399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67200" y="1600200"/>
          <a:ext cx="2438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1" y="2921000"/>
          <a:ext cx="2438399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2235201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272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800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16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68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3528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556000" y="3327401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7213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4384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" y="1361589"/>
            <a:ext cx="2470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 :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3200" y="1885146"/>
            <a:ext cx="325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Binary Search Tree: 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3200" y="3038158"/>
            <a:ext cx="24709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Output 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1600" y="3647758"/>
            <a:ext cx="41615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Sum of leaf nodes = 78</a:t>
            </a:r>
          </a:p>
        </p:txBody>
      </p:sp>
    </p:spTree>
    <p:extLst>
      <p:ext uri="{BB962C8B-B14F-4D97-AF65-F5344CB8AC3E}">
        <p14:creationId xmlns:p14="http://schemas.microsoft.com/office/powerpoint/2010/main" val="385242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50" grpId="0" animBg="1"/>
      <p:bldP spid="56" grpId="0"/>
      <p:bldP spid="46" grpId="0"/>
      <p:bldP spid="53" grpId="0"/>
      <p:bldP spid="5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</a:t>
            </a:r>
            <a:r>
              <a:rPr lang="en-US" sz="4500" b="1" dirty="0" err="1">
                <a:latin typeface="Nunito Sans" panose="020B0604020202020204" charset="0"/>
              </a:rPr>
              <a:t>SearchTree</a:t>
            </a:r>
            <a:r>
              <a:rPr lang="en-US" sz="4500" b="1" dirty="0">
                <a:latin typeface="Nunito Sans" panose="020B0604020202020204" charset="0"/>
              </a:rPr>
              <a:t> – k</a:t>
            </a:r>
            <a:r>
              <a:rPr lang="en-US" sz="4500" b="1" baseline="30000" dirty="0">
                <a:latin typeface="Nunito Sans" panose="020B0604020202020204" charset="0"/>
              </a:rPr>
              <a:t>th </a:t>
            </a:r>
            <a:r>
              <a:rPr lang="en-US" sz="4500" b="1" dirty="0">
                <a:latin typeface="Nunito Sans" panose="020B0604020202020204" charset="0"/>
              </a:rPr>
              <a:t>Smallest Element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541746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s://www.amrita.edu/sites/default/files/logo.p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117"/>
            <a:ext cx="10363200" cy="1470283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Search Tree - Insertion</a:t>
            </a:r>
          </a:p>
        </p:txBody>
      </p:sp>
    </p:spTree>
    <p:extLst>
      <p:ext uri="{BB962C8B-B14F-4D97-AF65-F5344CB8AC3E}">
        <p14:creationId xmlns:p14="http://schemas.microsoft.com/office/powerpoint/2010/main" val="193859286"/>
      </p:ext>
    </p:extLst>
  </p:cSld>
  <p:clrMapOvr>
    <a:masterClrMapping/>
  </p:clrMapOvr>
  <p:transition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Search Tree – k</a:t>
            </a:r>
            <a:r>
              <a:rPr lang="en-US" sz="4500" b="1" baseline="30000" dirty="0">
                <a:latin typeface="Nunito Sans" panose="020B0604020202020204" charset="0"/>
              </a:rPr>
              <a:t>th </a:t>
            </a:r>
            <a:r>
              <a:rPr lang="en-US" sz="4500" b="1" dirty="0">
                <a:latin typeface="Nunito Sans" panose="020B0604020202020204" charset="0"/>
              </a:rPr>
              <a:t>Smallest Element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0584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432800" y="4343400"/>
          <a:ext cx="2235201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8001" y="4343400"/>
          <a:ext cx="2336801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2" y="4343400"/>
          <a:ext cx="2438399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800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850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67200" y="1600200"/>
          <a:ext cx="2438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200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16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300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705601" y="2921000"/>
          <a:ext cx="2438399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600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700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36800" y="2921000"/>
          <a:ext cx="2235201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400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8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500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1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23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6736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11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27200" y="5664200"/>
          <a:ext cx="1930400" cy="411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900" dirty="0"/>
                        <a:t> </a:t>
                      </a:r>
                      <a:r>
                        <a:rPr lang="en-US" sz="1900" baseline="0" dirty="0"/>
                        <a:t> 0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9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  0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80000" y="1905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100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200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620000" y="32258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300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700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21600" y="5965031"/>
            <a:ext cx="914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900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600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66400" y="5969000"/>
            <a:ext cx="812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 950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56000" y="46482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500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83200" y="5969000"/>
            <a:ext cx="10160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336800" y="5969001"/>
            <a:ext cx="711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800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352800" y="2006600"/>
            <a:ext cx="12192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H="1">
            <a:off x="6705600" y="20066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6200000" flipH="1">
            <a:off x="3556000" y="3327401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6248400" y="3479800"/>
            <a:ext cx="914400" cy="8128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8636000" y="33274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7213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16200000" flipH="1">
            <a:off x="47752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102616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2438400" y="4749800"/>
            <a:ext cx="914400" cy="91440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7518400" y="1600200"/>
            <a:ext cx="1219200" cy="40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Root</a:t>
            </a:r>
            <a:endParaRPr lang="en-US" sz="2400" b="1" dirty="0"/>
          </a:p>
        </p:txBody>
      </p:sp>
      <p:cxnSp>
        <p:nvCxnSpPr>
          <p:cNvPr id="51" name="Straight Arrow Connector 50"/>
          <p:cNvCxnSpPr>
            <a:stCxn id="50" idx="1"/>
          </p:cNvCxnSpPr>
          <p:nvPr/>
        </p:nvCxnSpPr>
        <p:spPr>
          <a:xfrm rot="10800000">
            <a:off x="6705600" y="1803400"/>
            <a:ext cx="812800" cy="21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03200" y="109220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Input :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3200" y="1615758"/>
            <a:ext cx="3352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Binary Search Tree: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40800" y="149860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Output : 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956800" y="2022158"/>
            <a:ext cx="71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03200" y="2209800"/>
            <a:ext cx="3251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 </a:t>
            </a:r>
            <a:r>
              <a:rPr lang="en-US" sz="2500" b="1" dirty="0">
                <a:latin typeface="Nunito Sans" panose="020B0604020202020204" charset="0"/>
              </a:rPr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29192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50" grpId="0" animBg="1"/>
      <p:bldP spid="56" grpId="0"/>
      <p:bldP spid="46" grpId="0"/>
      <p:bldP spid="43" grpId="0"/>
      <p:bldP spid="49" grpId="0"/>
      <p:bldP spid="5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b="1" dirty="0"/>
              <a:t>Binary Tree – Common Ancestor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Common Ancestor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Input: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                               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216400" y="2565400"/>
            <a:ext cx="711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H="1">
            <a:off x="5232400" y="2565401"/>
            <a:ext cx="711200" cy="609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75201" y="2108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60800" y="31397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9600" y="32413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5384800" y="3733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181600" y="41402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4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5994400" y="37338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299200" y="42573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5</a:t>
            </a:r>
          </a:p>
        </p:txBody>
      </p:sp>
      <p:sp>
        <p:nvSpPr>
          <p:cNvPr id="27" name="Oval 26"/>
          <p:cNvSpPr/>
          <p:nvPr/>
        </p:nvSpPr>
        <p:spPr>
          <a:xfrm>
            <a:off x="4876801" y="2108200"/>
            <a:ext cx="508000" cy="406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689600" y="3225800"/>
            <a:ext cx="508000" cy="406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3962400" y="3225800"/>
            <a:ext cx="508000" cy="406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40" name="Oval 39"/>
          <p:cNvSpPr/>
          <p:nvPr/>
        </p:nvSpPr>
        <p:spPr>
          <a:xfrm>
            <a:off x="5181600" y="4241800"/>
            <a:ext cx="508000" cy="406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41" name="Oval 40"/>
          <p:cNvSpPr/>
          <p:nvPr/>
        </p:nvSpPr>
        <p:spPr>
          <a:xfrm>
            <a:off x="6299200" y="4241800"/>
            <a:ext cx="508000" cy="406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600" y="4765358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Output :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04799" y="2209801"/>
            <a:ext cx="40640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Common Ancestor(2,5) :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6400" y="5476558"/>
            <a:ext cx="436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Common Ancestor(2,5) =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24" grpId="0"/>
      <p:bldP spid="26" grpId="0"/>
      <p:bldP spid="27" grpId="0" animBg="1"/>
      <p:bldP spid="29" grpId="0" animBg="1"/>
      <p:bldP spid="30" grpId="0" animBg="1"/>
      <p:bldP spid="40" grpId="0" animBg="1"/>
      <p:bldP spid="41" grpId="0" animBg="1"/>
      <p:bldP spid="46" grpId="0"/>
      <p:bldP spid="31" grpId="0"/>
      <p:bldP spid="3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Tree – Common Ancestor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Input:</a:t>
            </a:r>
          </a:p>
          <a:p>
            <a:pPr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       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                                            </a:t>
            </a:r>
          </a:p>
          <a:p>
            <a:pPr>
              <a:lnSpc>
                <a:spcPct val="150000"/>
              </a:lnSpc>
              <a:buNone/>
            </a:pPr>
            <a:r>
              <a:rPr lang="en-US" sz="2500" b="1" dirty="0">
                <a:latin typeface="Nunito Sans" panose="020B0604020202020204" charset="0"/>
              </a:rPr>
              <a:t>                                                                   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500" dirty="0">
                <a:latin typeface="Nunito Sans" panose="020B0604020202020204" charset="0"/>
              </a:rPr>
              <a:t>  </a:t>
            </a: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lnSpc>
                <a:spcPct val="150000"/>
              </a:lnSpc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09600" y="5374958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Output :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400" y="5867401"/>
            <a:ext cx="436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Common Ancestor(8,10) = 2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4800" y="2209801"/>
            <a:ext cx="426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Common Ancestor(8,10) 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8000" y="5867401"/>
            <a:ext cx="193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   ?????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04800" y="2672796"/>
            <a:ext cx="419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- Common Ancestor(6,12) :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06400" y="6273801"/>
            <a:ext cx="436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Common Ancestor(6,12) = 1 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7162800" y="2057401"/>
            <a:ext cx="711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 flipH="1">
            <a:off x="8280400" y="2057402"/>
            <a:ext cx="711200" cy="60959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5400000">
            <a:off x="6502400" y="3428999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8432800" y="3428999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7112000" y="3428999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229600" y="4054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6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 rot="16200000" flipH="1">
            <a:off x="9144000" y="3428999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347200" y="405415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7</a:t>
            </a:r>
          </a:p>
        </p:txBody>
      </p:sp>
      <p:sp>
        <p:nvSpPr>
          <p:cNvPr id="70" name="Oval 69"/>
          <p:cNvSpPr/>
          <p:nvPr/>
        </p:nvSpPr>
        <p:spPr>
          <a:xfrm>
            <a:off x="7721601" y="1397001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1" name="Oval 70"/>
          <p:cNvSpPr/>
          <p:nvPr/>
        </p:nvSpPr>
        <p:spPr>
          <a:xfrm>
            <a:off x="8534400" y="2717801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72" name="Oval 71"/>
          <p:cNvSpPr/>
          <p:nvPr/>
        </p:nvSpPr>
        <p:spPr>
          <a:xfrm>
            <a:off x="6807200" y="2717801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73" name="Oval 72"/>
          <p:cNvSpPr/>
          <p:nvPr/>
        </p:nvSpPr>
        <p:spPr>
          <a:xfrm>
            <a:off x="6096000" y="3937000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8</a:t>
            </a:r>
          </a:p>
        </p:txBody>
      </p:sp>
      <p:sp>
        <p:nvSpPr>
          <p:cNvPr id="74" name="Oval 73"/>
          <p:cNvSpPr/>
          <p:nvPr/>
        </p:nvSpPr>
        <p:spPr>
          <a:xfrm>
            <a:off x="7213600" y="3937000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75" name="Oval 74"/>
          <p:cNvSpPr/>
          <p:nvPr/>
        </p:nvSpPr>
        <p:spPr>
          <a:xfrm>
            <a:off x="8128000" y="3937000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6</a:t>
            </a:r>
          </a:p>
        </p:txBody>
      </p:sp>
      <p:sp>
        <p:nvSpPr>
          <p:cNvPr id="76" name="Oval 75"/>
          <p:cNvSpPr/>
          <p:nvPr/>
        </p:nvSpPr>
        <p:spPr>
          <a:xfrm>
            <a:off x="9245600" y="3936997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5791200" y="46482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16200000" flipH="1">
            <a:off x="6604000" y="4648204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5384800" y="5156202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18</a:t>
            </a:r>
          </a:p>
        </p:txBody>
      </p:sp>
      <p:sp>
        <p:nvSpPr>
          <p:cNvPr id="80" name="Oval 79"/>
          <p:cNvSpPr/>
          <p:nvPr/>
        </p:nvSpPr>
        <p:spPr>
          <a:xfrm>
            <a:off x="6908800" y="5156202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12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rot="16200000" flipH="1">
            <a:off x="7721600" y="46482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7924800" y="5156200"/>
            <a:ext cx="812800" cy="60960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rot="16200000" flipH="1">
            <a:off x="9855200" y="4648200"/>
            <a:ext cx="609600" cy="406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0160000" y="5156200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9194801" y="4800600"/>
            <a:ext cx="609599" cy="101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9042400" y="5156200"/>
            <a:ext cx="812800" cy="6096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38" grpId="0"/>
      <p:bldP spid="62" grpId="0"/>
      <p:bldP spid="62" grpId="1"/>
      <p:bldP spid="63" grpId="0"/>
      <p:bldP spid="64" grpId="0"/>
      <p:bldP spid="67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9" grpId="0" animBg="1"/>
      <p:bldP spid="80" grpId="0" animBg="1"/>
      <p:bldP spid="82" grpId="0" animBg="1"/>
      <p:bldP spid="84" grpId="0" animBg="1"/>
      <p:bldP spid="8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Insertion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Create a binary search tree and insert nodes in it. Traverse using In-Order traversal.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5" name="Straight Connector 4"/>
          <p:cNvCxnSpPr>
            <a:stCxn id="10" idx="3"/>
            <a:endCxn id="7" idx="0"/>
          </p:cNvCxnSpPr>
          <p:nvPr/>
        </p:nvCxnSpPr>
        <p:spPr>
          <a:xfrm rot="5400000">
            <a:off x="8534239" y="4354600"/>
            <a:ext cx="529064" cy="25296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11" idx="3"/>
            <a:endCxn id="17" idx="0"/>
          </p:cNvCxnSpPr>
          <p:nvPr/>
        </p:nvCxnSpPr>
        <p:spPr>
          <a:xfrm rot="5400000">
            <a:off x="7173416" y="3050519"/>
            <a:ext cx="529064" cy="83331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407400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sz="2400" dirty="0"/>
          </a:p>
        </p:txBody>
      </p:sp>
      <p:cxnSp>
        <p:nvCxnSpPr>
          <p:cNvPr id="8" name="Straight Connector 7"/>
          <p:cNvCxnSpPr>
            <a:stCxn id="11" idx="5"/>
            <a:endCxn id="10" idx="0"/>
          </p:cNvCxnSpPr>
          <p:nvPr/>
        </p:nvCxnSpPr>
        <p:spPr>
          <a:xfrm rot="16200000" flipH="1">
            <a:off x="8406356" y="3025504"/>
            <a:ext cx="529064" cy="88334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10" idx="5"/>
            <a:endCxn id="12" idx="0"/>
          </p:cNvCxnSpPr>
          <p:nvPr/>
        </p:nvCxnSpPr>
        <p:spPr>
          <a:xfrm rot="16200000" flipH="1">
            <a:off x="9300919" y="4215493"/>
            <a:ext cx="491535" cy="493643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47666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7777018" y="2717800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9528616" y="4708083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en-US" sz="2400" dirty="0"/>
          </a:p>
        </p:txBody>
      </p:sp>
      <p:cxnSp>
        <p:nvCxnSpPr>
          <p:cNvPr id="13" name="Straight Connector 12"/>
          <p:cNvCxnSpPr>
            <a:stCxn id="17" idx="3"/>
            <a:endCxn id="14" idx="0"/>
          </p:cNvCxnSpPr>
          <p:nvPr/>
        </p:nvCxnSpPr>
        <p:spPr>
          <a:xfrm rot="5400000">
            <a:off x="6351525" y="4225915"/>
            <a:ext cx="491827" cy="473092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96001" y="4708375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sz="2400" dirty="0"/>
          </a:p>
        </p:txBody>
      </p:sp>
      <p:cxnSp>
        <p:nvCxnSpPr>
          <p:cNvPr id="15" name="Straight Connector 14"/>
          <p:cNvCxnSpPr>
            <a:stCxn id="17" idx="5"/>
            <a:endCxn id="16" idx="0"/>
          </p:cNvCxnSpPr>
          <p:nvPr/>
        </p:nvCxnSpPr>
        <p:spPr>
          <a:xfrm rot="16200000" flipH="1">
            <a:off x="7120577" y="4304571"/>
            <a:ext cx="529064" cy="35302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96728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sz="2400" dirty="0"/>
          </a:p>
        </p:txBody>
      </p:sp>
      <p:sp>
        <p:nvSpPr>
          <p:cNvPr id="17" name="Oval 16"/>
          <p:cNvSpPr/>
          <p:nvPr/>
        </p:nvSpPr>
        <p:spPr>
          <a:xfrm>
            <a:off x="6756401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cxnSp>
        <p:nvCxnSpPr>
          <p:cNvPr id="18" name="Straight Connector 17"/>
          <p:cNvCxnSpPr>
            <a:stCxn id="16" idx="3"/>
            <a:endCxn id="19" idx="0"/>
          </p:cNvCxnSpPr>
          <p:nvPr/>
        </p:nvCxnSpPr>
        <p:spPr>
          <a:xfrm rot="5400000">
            <a:off x="6896947" y="5365342"/>
            <a:ext cx="612252" cy="342479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766942" y="5842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sz="2400" dirty="0"/>
          </a:p>
        </p:txBody>
      </p:sp>
      <p:cxnSp>
        <p:nvCxnSpPr>
          <p:cNvPr id="20" name="Straight Connector 19"/>
          <p:cNvCxnSpPr>
            <a:stCxn id="16" idx="5"/>
            <a:endCxn id="21" idx="0"/>
          </p:cNvCxnSpPr>
          <p:nvPr/>
        </p:nvCxnSpPr>
        <p:spPr>
          <a:xfrm rot="16200000" flipH="1">
            <a:off x="7668095" y="5311287"/>
            <a:ext cx="574723" cy="413056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97092" y="580517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16000" y="3835401"/>
            <a:ext cx="354937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6 2 8 7 1 4 5 3 9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92423" y="2209800"/>
            <a:ext cx="2207656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575" lvl="1" indent="-380990">
              <a:lnSpc>
                <a:spcPct val="150000"/>
              </a:lnSpc>
              <a:spcBef>
                <a:spcPct val="20000"/>
              </a:spcBef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OUTPUT:</a:t>
            </a:r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9" grpId="0" animBg="1"/>
      <p:bldP spid="21" grpId="0" animBg="1"/>
      <p:bldP spid="23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s://www.amrita.edu/sites/default/files/logo.p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117"/>
            <a:ext cx="10363200" cy="1470283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Search Tree - Searching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08633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4500" b="1" dirty="0">
                <a:latin typeface="Nunito Sans" panose="020B0604020202020204" charset="0"/>
              </a:rPr>
              <a:t>Binary Search Tree - Searching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609600" y="1397000"/>
            <a:ext cx="10972800" cy="45267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Given a Binary Search Tree, search and find a value in it.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87175" y="4011137"/>
            <a:ext cx="1317990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20B0604020202020204" charset="0"/>
              </a:rPr>
              <a:t>Input: 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20271" y="4072692"/>
            <a:ext cx="3029997" cy="621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90575" lvl="1" indent="-380990">
              <a:lnSpc>
                <a:spcPct val="150000"/>
              </a:lnSpc>
              <a:spcBef>
                <a:spcPct val="20000"/>
              </a:spcBef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Output: Found.</a:t>
            </a:r>
          </a:p>
        </p:txBody>
      </p:sp>
      <p:cxnSp>
        <p:nvCxnSpPr>
          <p:cNvPr id="26" name="Straight Connector 25"/>
          <p:cNvCxnSpPr>
            <a:stCxn id="33" idx="3"/>
            <a:endCxn id="29" idx="0"/>
          </p:cNvCxnSpPr>
          <p:nvPr/>
        </p:nvCxnSpPr>
        <p:spPr>
          <a:xfrm rot="5400000">
            <a:off x="6705439" y="4354600"/>
            <a:ext cx="529064" cy="25296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4" idx="3"/>
            <a:endCxn id="40" idx="0"/>
          </p:cNvCxnSpPr>
          <p:nvPr/>
        </p:nvCxnSpPr>
        <p:spPr>
          <a:xfrm rot="5400000">
            <a:off x="5344616" y="3050519"/>
            <a:ext cx="529064" cy="83331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578600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7</a:t>
            </a:r>
            <a:endParaRPr lang="en-US" sz="2400" dirty="0"/>
          </a:p>
        </p:txBody>
      </p:sp>
      <p:cxnSp>
        <p:nvCxnSpPr>
          <p:cNvPr id="30" name="Straight Connector 29"/>
          <p:cNvCxnSpPr>
            <a:stCxn id="34" idx="5"/>
            <a:endCxn id="33" idx="0"/>
          </p:cNvCxnSpPr>
          <p:nvPr/>
        </p:nvCxnSpPr>
        <p:spPr>
          <a:xfrm rot="16200000" flipH="1">
            <a:off x="6577556" y="3025504"/>
            <a:ext cx="529064" cy="883341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3" idx="5"/>
            <a:endCxn id="35" idx="0"/>
          </p:cNvCxnSpPr>
          <p:nvPr/>
        </p:nvCxnSpPr>
        <p:spPr>
          <a:xfrm rot="16200000" flipH="1">
            <a:off x="7472119" y="4215493"/>
            <a:ext cx="491535" cy="493643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018866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8</a:t>
            </a:r>
            <a:endParaRPr lang="en-US" sz="2400" dirty="0"/>
          </a:p>
        </p:txBody>
      </p:sp>
      <p:sp>
        <p:nvSpPr>
          <p:cNvPr id="34" name="Oval 33"/>
          <p:cNvSpPr/>
          <p:nvPr/>
        </p:nvSpPr>
        <p:spPr>
          <a:xfrm>
            <a:off x="5948218" y="2717800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  <p:sp>
        <p:nvSpPr>
          <p:cNvPr id="35" name="Oval 34"/>
          <p:cNvSpPr/>
          <p:nvPr/>
        </p:nvSpPr>
        <p:spPr>
          <a:xfrm>
            <a:off x="7699816" y="4708083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9</a:t>
            </a:r>
            <a:endParaRPr lang="en-US" sz="2400" dirty="0"/>
          </a:p>
        </p:txBody>
      </p:sp>
      <p:cxnSp>
        <p:nvCxnSpPr>
          <p:cNvPr id="36" name="Straight Connector 35"/>
          <p:cNvCxnSpPr>
            <a:stCxn id="40" idx="3"/>
            <a:endCxn id="37" idx="0"/>
          </p:cNvCxnSpPr>
          <p:nvPr/>
        </p:nvCxnSpPr>
        <p:spPr>
          <a:xfrm rot="5400000">
            <a:off x="4522725" y="4225915"/>
            <a:ext cx="491827" cy="473092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267201" y="4708375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1</a:t>
            </a:r>
            <a:endParaRPr lang="en-US" sz="2400" dirty="0"/>
          </a:p>
        </p:txBody>
      </p:sp>
      <p:cxnSp>
        <p:nvCxnSpPr>
          <p:cNvPr id="38" name="Straight Connector 37"/>
          <p:cNvCxnSpPr>
            <a:stCxn id="40" idx="5"/>
            <a:endCxn id="39" idx="0"/>
          </p:cNvCxnSpPr>
          <p:nvPr/>
        </p:nvCxnSpPr>
        <p:spPr>
          <a:xfrm rot="16200000" flipH="1">
            <a:off x="5291777" y="4304571"/>
            <a:ext cx="529064" cy="353020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467928" y="4745612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sz="2400" dirty="0"/>
          </a:p>
        </p:txBody>
      </p:sp>
      <p:sp>
        <p:nvSpPr>
          <p:cNvPr id="40" name="Oval 39"/>
          <p:cNvSpPr/>
          <p:nvPr/>
        </p:nvSpPr>
        <p:spPr>
          <a:xfrm>
            <a:off x="4927601" y="3731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  <p:cxnSp>
        <p:nvCxnSpPr>
          <p:cNvPr id="41" name="Straight Connector 40"/>
          <p:cNvCxnSpPr>
            <a:stCxn id="39" idx="3"/>
            <a:endCxn id="42" idx="0"/>
          </p:cNvCxnSpPr>
          <p:nvPr/>
        </p:nvCxnSpPr>
        <p:spPr>
          <a:xfrm rot="5400000">
            <a:off x="5068147" y="5365342"/>
            <a:ext cx="612252" cy="342479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938142" y="584270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  <a:endParaRPr lang="en-US" sz="2400" dirty="0"/>
          </a:p>
        </p:txBody>
      </p:sp>
      <p:cxnSp>
        <p:nvCxnSpPr>
          <p:cNvPr id="43" name="Straight Connector 42"/>
          <p:cNvCxnSpPr>
            <a:stCxn id="39" idx="5"/>
            <a:endCxn id="44" idx="0"/>
          </p:cNvCxnSpPr>
          <p:nvPr/>
        </p:nvCxnSpPr>
        <p:spPr>
          <a:xfrm rot="16200000" flipH="1">
            <a:off x="5839295" y="5311287"/>
            <a:ext cx="574723" cy="413056"/>
          </a:xfrm>
          <a:prstGeom prst="line">
            <a:avLst/>
          </a:prstGeom>
          <a:ln w="19050"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068292" y="5805177"/>
            <a:ext cx="529785" cy="568027"/>
          </a:xfrm>
          <a:prstGeom prst="ellipse">
            <a:avLst/>
          </a:prstGeom>
          <a:solidFill>
            <a:schemeClr val="bg1"/>
          </a:solidFill>
          <a:ln w="19050"/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67" b="1" dirty="0">
                <a:solidFill>
                  <a:schemeClr val="tx1"/>
                </a:solidFill>
              </a:rPr>
              <a:t>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486400" y="4749800"/>
            <a:ext cx="609600" cy="568027"/>
          </a:xfrm>
          <a:prstGeom prst="ellipse">
            <a:avLst/>
          </a:prstGeom>
          <a:solidFill>
            <a:srgbClr val="FFFF00"/>
          </a:solidFill>
          <a:ln w="19050"/>
          <a:effectLst>
            <a:glow rad="228600">
              <a:srgbClr val="FF0000">
                <a:alpha val="40000"/>
              </a:srgb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  <a:endParaRPr lang="en-US" sz="2400" dirty="0"/>
          </a:p>
        </p:txBody>
      </p:sp>
      <p:sp>
        <p:nvSpPr>
          <p:cNvPr id="46" name="Oval 45"/>
          <p:cNvSpPr/>
          <p:nvPr/>
        </p:nvSpPr>
        <p:spPr>
          <a:xfrm>
            <a:off x="5892800" y="2717800"/>
            <a:ext cx="609600" cy="568027"/>
          </a:xfrm>
          <a:prstGeom prst="ellipse">
            <a:avLst/>
          </a:prstGeom>
          <a:solidFill>
            <a:srgbClr val="FFFF66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6</a:t>
            </a:r>
            <a:endParaRPr lang="en-US" sz="2400" dirty="0"/>
          </a:p>
        </p:txBody>
      </p:sp>
      <p:sp>
        <p:nvSpPr>
          <p:cNvPr id="47" name="Oval 46"/>
          <p:cNvSpPr/>
          <p:nvPr/>
        </p:nvSpPr>
        <p:spPr>
          <a:xfrm>
            <a:off x="4876800" y="3733800"/>
            <a:ext cx="609600" cy="568027"/>
          </a:xfrm>
          <a:prstGeom prst="ellipse">
            <a:avLst/>
          </a:prstGeom>
          <a:solidFill>
            <a:srgbClr val="FFFF66"/>
          </a:solidFill>
          <a:ln w="19050"/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2</a:t>
            </a:r>
            <a:endParaRPr lang="en-US" sz="2400" dirty="0"/>
          </a:p>
        </p:txBody>
      </p:sp>
    </p:spTree>
  </p:cSld>
  <p:clrMapOvr>
    <a:masterClrMapping/>
  </p:clrMapOvr>
  <p:transition advClick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9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2" descr="https://www.amrita.edu/sites/default/files/logo.png"/>
          <p:cNvSpPr>
            <a:spLocks noChangeAspect="1" noChangeArrowheads="1"/>
          </p:cNvSpPr>
          <p:nvPr/>
        </p:nvSpPr>
        <p:spPr bwMode="auto">
          <a:xfrm>
            <a:off x="207433" y="-192617"/>
            <a:ext cx="406400" cy="406401"/>
          </a:xfrm>
          <a:prstGeom prst="rect">
            <a:avLst/>
          </a:prstGeom>
          <a:noFill/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65117"/>
            <a:ext cx="10363200" cy="1470283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Binary Search Tree - Deletion</a:t>
            </a:r>
          </a:p>
        </p:txBody>
      </p:sp>
    </p:spTree>
    <p:extLst>
      <p:ext uri="{BB962C8B-B14F-4D97-AF65-F5344CB8AC3E}">
        <p14:creationId xmlns:p14="http://schemas.microsoft.com/office/powerpoint/2010/main" val="3426095494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3668</TotalTime>
  <Words>2708</Words>
  <Application>Microsoft Office PowerPoint</Application>
  <PresentationFormat>Widescreen</PresentationFormat>
  <Paragraphs>1206</Paragraphs>
  <Slides>54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Binary Tree</vt:lpstr>
      <vt:lpstr>Binary Tree – Adhoc Creation</vt:lpstr>
      <vt:lpstr>Binary Tree – Adhoc Creation</vt:lpstr>
      <vt:lpstr>PowerPoint Presentation</vt:lpstr>
      <vt:lpstr>Binary Search Tree - Insertion</vt:lpstr>
      <vt:lpstr>Binary Search Tree - Insertion</vt:lpstr>
      <vt:lpstr>Binary Search Tree - Searching</vt:lpstr>
      <vt:lpstr>Binary Search Tree - Searching</vt:lpstr>
      <vt:lpstr>Binary Search Tree - Deletion</vt:lpstr>
      <vt:lpstr>Binary Search Tree - Deletion</vt:lpstr>
      <vt:lpstr>Binary Search Tree - Deletion</vt:lpstr>
      <vt:lpstr>Binary Search Tree - Deletion</vt:lpstr>
      <vt:lpstr>Binary Search Tree - Deletion</vt:lpstr>
      <vt:lpstr>Binary Search Tree - Deletion</vt:lpstr>
      <vt:lpstr>Binary Tree - Traversals</vt:lpstr>
      <vt:lpstr>Binary Tree - Traversals</vt:lpstr>
      <vt:lpstr>Binary Tree - Traversals</vt:lpstr>
      <vt:lpstr>Binary Tree - Traversals</vt:lpstr>
      <vt:lpstr>Binary Tree - Traversals</vt:lpstr>
      <vt:lpstr>Binary tree - Height</vt:lpstr>
      <vt:lpstr>Binary tree - Height</vt:lpstr>
      <vt:lpstr>Binary tree - Height</vt:lpstr>
      <vt:lpstr>Binary tree - Height</vt:lpstr>
      <vt:lpstr>Binary Tree – Sum</vt:lpstr>
      <vt:lpstr>Binary Tree – Sum</vt:lpstr>
      <vt:lpstr>Binary Tree – Sum</vt:lpstr>
      <vt:lpstr>Binary Tree – Sum</vt:lpstr>
      <vt:lpstr>Binary tree - Find max</vt:lpstr>
      <vt:lpstr>Binary tree - Find max</vt:lpstr>
      <vt:lpstr>Binary tree - Find max</vt:lpstr>
      <vt:lpstr>Binary Tree - Diameter</vt:lpstr>
      <vt:lpstr>Binary Tree – Diameter</vt:lpstr>
      <vt:lpstr>Binary Tree – Diameter</vt:lpstr>
      <vt:lpstr>Binary Tree – Mirror Image</vt:lpstr>
      <vt:lpstr>Binary Tree – Mirror Image</vt:lpstr>
      <vt:lpstr>Binary Tree – Mirror Image</vt:lpstr>
      <vt:lpstr>Binary Tree – Mirror Image - Memory Impact</vt:lpstr>
      <vt:lpstr>Binary Tree – Mirror Image – Memory Impact</vt:lpstr>
      <vt:lpstr>Binary Tree – Mirror Image</vt:lpstr>
      <vt:lpstr>Binary Tree – Mirror Image</vt:lpstr>
      <vt:lpstr>Binary Tree – Level Order Traversal (BFS)</vt:lpstr>
      <vt:lpstr>Binary Tree – Level Order Traversal (BFS)</vt:lpstr>
      <vt:lpstr>Binary Tree – Level Order Traversal (BFS)</vt:lpstr>
      <vt:lpstr>Binary Tree – Level Order Traversal (BFS)</vt:lpstr>
      <vt:lpstr>Binary Tree – Level Order Traversal (BFS)</vt:lpstr>
      <vt:lpstr>Binary Tree – Level Order Traversal (BFS)</vt:lpstr>
      <vt:lpstr>Binary Search Tree – Sum of Leaf Nodes</vt:lpstr>
      <vt:lpstr>Binary Search Tree – Sum of Leaf Nodes</vt:lpstr>
      <vt:lpstr>Binary SearchTree – kth Smallest Element</vt:lpstr>
      <vt:lpstr>Binary Search Tree – kth Smallest Element</vt:lpstr>
      <vt:lpstr>Binary Tree – Common Ancestor</vt:lpstr>
      <vt:lpstr>Binary Tree – Common Ancestor</vt:lpstr>
      <vt:lpstr>Binary Tree – Common Ancestor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235</cp:revision>
  <dcterms:created xsi:type="dcterms:W3CDTF">2006-08-16T00:00:00Z</dcterms:created>
  <dcterms:modified xsi:type="dcterms:W3CDTF">2023-07-19T02:26:50Z</dcterms:modified>
</cp:coreProperties>
</file>