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5"/>
  </p:notesMasterIdLst>
  <p:sldIdLst>
    <p:sldId id="346" r:id="rId2"/>
    <p:sldId id="292" r:id="rId3"/>
    <p:sldId id="347" r:id="rId4"/>
    <p:sldId id="348" r:id="rId5"/>
    <p:sldId id="349" r:id="rId6"/>
    <p:sldId id="350" r:id="rId7"/>
    <p:sldId id="351" r:id="rId8"/>
    <p:sldId id="352" r:id="rId9"/>
    <p:sldId id="300" r:id="rId10"/>
    <p:sldId id="353" r:id="rId11"/>
    <p:sldId id="354" r:id="rId12"/>
    <p:sldId id="355" r:id="rId13"/>
    <p:sldId id="356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58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60" r:id="rId32"/>
    <p:sldId id="271" r:id="rId33"/>
    <p:sldId id="289" r:id="rId34"/>
  </p:sldIdLst>
  <p:sldSz cx="12192000" cy="6858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Nunito Sans" pitchFamily="2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000000"/>
    <a:srgbClr val="525252"/>
    <a:srgbClr val="E5E5E5"/>
    <a:srgbClr val="4A4A4A"/>
    <a:srgbClr val="131313"/>
    <a:srgbClr val="212121"/>
    <a:srgbClr val="303030"/>
    <a:srgbClr val="3D3D3D"/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599" autoAdjust="0"/>
  </p:normalViewPr>
  <p:slideViewPr>
    <p:cSldViewPr>
      <p:cViewPr varScale="1">
        <p:scale>
          <a:sx n="77" d="100"/>
          <a:sy n="77" d="100"/>
        </p:scale>
        <p:origin x="682" y="53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font" Target="fonts/font4.fntdata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font" Target="fonts/font7.fntdata" /><Relationship Id="rId47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font" Target="fonts/font3.fntdata" /><Relationship Id="rId46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font" Target="fonts/font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font" Target="fonts/font2.fntdata" /><Relationship Id="rId40" Type="http://schemas.openxmlformats.org/officeDocument/2006/relationships/font" Target="fonts/font5.fntdata" /><Relationship Id="rId45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font" Target="fonts/font1.fntdata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notesMaster" Target="notesMasters/notesMaster1.xml" /><Relationship Id="rId43" Type="http://schemas.openxmlformats.org/officeDocument/2006/relationships/font" Target="fonts/font8.fntdata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7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2"/>
            <a:ext cx="568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    A graph is a </a:t>
            </a:r>
            <a:r>
              <a:rPr lang="en-US" sz="2500" b="1" dirty="0">
                <a:latin typeface="Nunito Sans" panose="020B0604020202020204" charset="0"/>
              </a:rPr>
              <a:t>pictorial representation </a:t>
            </a:r>
            <a:r>
              <a:rPr lang="en-US" sz="2500" dirty="0">
                <a:latin typeface="Nunito Sans" panose="020B0604020202020204" charset="0"/>
              </a:rPr>
              <a:t>of a set of objects connected by links.</a:t>
            </a:r>
          </a:p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466142" y="1323345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45" name="Oval 44"/>
          <p:cNvSpPr/>
          <p:nvPr/>
        </p:nvSpPr>
        <p:spPr>
          <a:xfrm>
            <a:off x="7145342" y="2727114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6" name="Oval 45"/>
          <p:cNvSpPr/>
          <p:nvPr/>
        </p:nvSpPr>
        <p:spPr>
          <a:xfrm>
            <a:off x="8466142" y="2727114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7" name="Oval 46"/>
          <p:cNvSpPr/>
          <p:nvPr/>
        </p:nvSpPr>
        <p:spPr>
          <a:xfrm>
            <a:off x="9786942" y="2727114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8" name="Oval 47"/>
          <p:cNvSpPr/>
          <p:nvPr/>
        </p:nvSpPr>
        <p:spPr>
          <a:xfrm>
            <a:off x="7145342" y="4431692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9" name="Oval 48"/>
          <p:cNvSpPr/>
          <p:nvPr/>
        </p:nvSpPr>
        <p:spPr>
          <a:xfrm>
            <a:off x="8466142" y="5835461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50" name="Straight Connector 49"/>
          <p:cNvCxnSpPr>
            <a:stCxn id="44" idx="5"/>
            <a:endCxn id="47" idx="1"/>
          </p:cNvCxnSpPr>
          <p:nvPr/>
        </p:nvCxnSpPr>
        <p:spPr>
          <a:xfrm rot="16200000" flipH="1">
            <a:off x="8942161" y="1881164"/>
            <a:ext cx="978362" cy="88974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5" idx="7"/>
            <a:endCxn id="44" idx="3"/>
          </p:cNvCxnSpPr>
          <p:nvPr/>
        </p:nvCxnSpPr>
        <p:spPr>
          <a:xfrm rot="5400000" flipH="1" flipV="1">
            <a:off x="7621361" y="1881164"/>
            <a:ext cx="978362" cy="88974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4" idx="4"/>
            <a:endCxn id="46" idx="0"/>
          </p:cNvCxnSpPr>
          <p:nvPr/>
        </p:nvCxnSpPr>
        <p:spPr>
          <a:xfrm rot="5400000">
            <a:off x="8369865" y="2326024"/>
            <a:ext cx="802154" cy="211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5" idx="4"/>
            <a:endCxn id="48" idx="0"/>
          </p:cNvCxnSpPr>
          <p:nvPr/>
        </p:nvCxnSpPr>
        <p:spPr>
          <a:xfrm rot="5400000">
            <a:off x="6898661" y="3880197"/>
            <a:ext cx="1102962" cy="211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8" idx="5"/>
            <a:endCxn id="49" idx="1"/>
          </p:cNvCxnSpPr>
          <p:nvPr/>
        </p:nvCxnSpPr>
        <p:spPr>
          <a:xfrm rot="16200000" flipH="1">
            <a:off x="7621361" y="4989511"/>
            <a:ext cx="978362" cy="88974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9786942" y="4431692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56" name="Straight Connector 55"/>
          <p:cNvCxnSpPr/>
          <p:nvPr/>
        </p:nvCxnSpPr>
        <p:spPr>
          <a:xfrm rot="5400000">
            <a:off x="9541320" y="3879152"/>
            <a:ext cx="1102962" cy="211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8059742" y="1122807"/>
            <a:ext cx="368051" cy="404994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38942" y="2626846"/>
            <a:ext cx="368051" cy="404994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738942" y="4331423"/>
            <a:ext cx="368051" cy="404994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96491" y="5735193"/>
            <a:ext cx="368051" cy="404994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418891" y="4331423"/>
            <a:ext cx="368051" cy="404994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059742" y="2622929"/>
            <a:ext cx="368051" cy="404994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418891" y="2626846"/>
            <a:ext cx="368051" cy="404994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Introduction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21999"/>
            <a:ext cx="10972800" cy="530416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00" b="1" dirty="0">
                <a:latin typeface="Nunito Sans" panose="020B0604020202020204" charset="0"/>
              </a:rPr>
              <a:t>D) ACYCLIC GRAPH :</a:t>
            </a:r>
          </a:p>
        </p:txBody>
      </p:sp>
      <p:sp>
        <p:nvSpPr>
          <p:cNvPr id="6" name="Oval 5"/>
          <p:cNvSpPr/>
          <p:nvPr/>
        </p:nvSpPr>
        <p:spPr>
          <a:xfrm>
            <a:off x="1524000" y="1724422"/>
            <a:ext cx="812800" cy="802154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700" b="1" dirty="0"/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4165600" y="1724422"/>
            <a:ext cx="812800" cy="802154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700" b="1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7112000" y="5233846"/>
            <a:ext cx="812800" cy="802154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4165600" y="5133577"/>
            <a:ext cx="812800" cy="802154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1524000" y="5133577"/>
            <a:ext cx="812800" cy="802154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12" name="Oval 11"/>
          <p:cNvSpPr/>
          <p:nvPr/>
        </p:nvSpPr>
        <p:spPr>
          <a:xfrm>
            <a:off x="1524000" y="3428999"/>
            <a:ext cx="812800" cy="802154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4165600" y="3428999"/>
            <a:ext cx="812800" cy="802154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5</a:t>
            </a:r>
            <a:endParaRPr lang="en-US" b="1" dirty="0"/>
          </a:p>
        </p:txBody>
      </p:sp>
      <p:sp>
        <p:nvSpPr>
          <p:cNvPr id="15" name="Oval 14"/>
          <p:cNvSpPr/>
          <p:nvPr/>
        </p:nvSpPr>
        <p:spPr>
          <a:xfrm>
            <a:off x="7112000" y="1724422"/>
            <a:ext cx="812800" cy="802154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700" b="1" dirty="0"/>
              <a:t>3</a:t>
            </a:r>
          </a:p>
        </p:txBody>
      </p:sp>
      <p:cxnSp>
        <p:nvCxnSpPr>
          <p:cNvPr id="17" name="Straight Arrow Connector 16"/>
          <p:cNvCxnSpPr>
            <a:stCxn id="6" idx="4"/>
            <a:endCxn id="12" idx="0"/>
          </p:cNvCxnSpPr>
          <p:nvPr/>
        </p:nvCxnSpPr>
        <p:spPr>
          <a:xfrm rot="5400000">
            <a:off x="1479189" y="2977774"/>
            <a:ext cx="902423" cy="2117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4"/>
            <a:endCxn id="13" idx="0"/>
          </p:cNvCxnSpPr>
          <p:nvPr/>
        </p:nvCxnSpPr>
        <p:spPr>
          <a:xfrm rot="5400000">
            <a:off x="4120789" y="2977774"/>
            <a:ext cx="902423" cy="2117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121847" y="4681307"/>
            <a:ext cx="902423" cy="2117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1478130" y="4681307"/>
            <a:ext cx="902423" cy="2117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5" idx="4"/>
            <a:endCxn id="9" idx="0"/>
          </p:cNvCxnSpPr>
          <p:nvPr/>
        </p:nvCxnSpPr>
        <p:spPr>
          <a:xfrm rot="5400000">
            <a:off x="6164765" y="3880197"/>
            <a:ext cx="2707270" cy="2117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5"/>
            <a:endCxn id="10" idx="1"/>
          </p:cNvCxnSpPr>
          <p:nvPr/>
        </p:nvCxnSpPr>
        <p:spPr>
          <a:xfrm rot="16200000" flipH="1">
            <a:off x="2682516" y="3648933"/>
            <a:ext cx="1137369" cy="2066864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2" idx="6"/>
            <a:endCxn id="9" idx="1"/>
          </p:cNvCxnSpPr>
          <p:nvPr/>
        </p:nvCxnSpPr>
        <p:spPr>
          <a:xfrm>
            <a:off x="2336800" y="3830076"/>
            <a:ext cx="4894232" cy="1521243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7" idx="3"/>
            <a:endCxn id="12" idx="7"/>
          </p:cNvCxnSpPr>
          <p:nvPr/>
        </p:nvCxnSpPr>
        <p:spPr>
          <a:xfrm rot="5400000">
            <a:off x="2682516" y="1944356"/>
            <a:ext cx="1137369" cy="2066864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5" idx="3"/>
            <a:endCxn id="13" idx="7"/>
          </p:cNvCxnSpPr>
          <p:nvPr/>
        </p:nvCxnSpPr>
        <p:spPr>
          <a:xfrm rot="5400000">
            <a:off x="5476516" y="1791956"/>
            <a:ext cx="1137369" cy="2371664"/>
          </a:xfrm>
          <a:prstGeom prst="straightConnector1">
            <a:avLst/>
          </a:prstGeom>
          <a:ln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70022"/>
            <a:ext cx="10972800" cy="525614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00" b="1" dirty="0">
                <a:latin typeface="Nunito Sans" panose="020B0604020202020204" charset="0"/>
              </a:rPr>
              <a:t>E) WEIGHTED GRAPH:</a:t>
            </a:r>
          </a:p>
        </p:txBody>
      </p:sp>
      <p:sp>
        <p:nvSpPr>
          <p:cNvPr id="6" name="Oval 5"/>
          <p:cNvSpPr/>
          <p:nvPr/>
        </p:nvSpPr>
        <p:spPr>
          <a:xfrm>
            <a:off x="1447800" y="3581516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8</a:t>
            </a:r>
          </a:p>
        </p:txBody>
      </p:sp>
      <p:sp>
        <p:nvSpPr>
          <p:cNvPr id="7" name="Oval 6"/>
          <p:cNvSpPr/>
          <p:nvPr/>
        </p:nvSpPr>
        <p:spPr>
          <a:xfrm>
            <a:off x="3581400" y="3581516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6223000" y="3581516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8051800" y="2378285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10" name="Oval 9"/>
          <p:cNvSpPr/>
          <p:nvPr/>
        </p:nvSpPr>
        <p:spPr>
          <a:xfrm>
            <a:off x="6019800" y="1876938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1" name="Oval 10"/>
          <p:cNvSpPr/>
          <p:nvPr/>
        </p:nvSpPr>
        <p:spPr>
          <a:xfrm>
            <a:off x="2463800" y="1876938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4292600" y="5286093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13" name="Oval 12"/>
          <p:cNvSpPr/>
          <p:nvPr/>
        </p:nvSpPr>
        <p:spPr>
          <a:xfrm>
            <a:off x="8051800" y="5386362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4" name="Oval 13"/>
          <p:cNvSpPr/>
          <p:nvPr/>
        </p:nvSpPr>
        <p:spPr>
          <a:xfrm>
            <a:off x="9779000" y="3782054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16" name="Straight Connector 15"/>
          <p:cNvCxnSpPr>
            <a:stCxn id="6" idx="7"/>
            <a:endCxn id="11" idx="3"/>
          </p:cNvCxnSpPr>
          <p:nvPr/>
        </p:nvCxnSpPr>
        <p:spPr>
          <a:xfrm rot="5400000" flipH="1" flipV="1">
            <a:off x="1707265" y="2823616"/>
            <a:ext cx="1208271" cy="51310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5"/>
            <a:endCxn id="12" idx="2"/>
          </p:cNvCxnSpPr>
          <p:nvPr/>
        </p:nvCxnSpPr>
        <p:spPr>
          <a:xfrm rot="16200000" flipH="1">
            <a:off x="2445512" y="3789946"/>
            <a:ext cx="1456424" cy="2237753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4"/>
            <a:endCxn id="12" idx="0"/>
          </p:cNvCxnSpPr>
          <p:nvPr/>
        </p:nvCxnSpPr>
        <p:spPr>
          <a:xfrm rot="16200000" flipH="1">
            <a:off x="3791254" y="4429147"/>
            <a:ext cx="1002693" cy="71120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6"/>
            <a:endCxn id="8" idx="2"/>
          </p:cNvCxnSpPr>
          <p:nvPr/>
        </p:nvCxnSpPr>
        <p:spPr>
          <a:xfrm>
            <a:off x="4292600" y="3932458"/>
            <a:ext cx="1930400" cy="209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5"/>
            <a:endCxn id="7" idx="1"/>
          </p:cNvCxnSpPr>
          <p:nvPr/>
        </p:nvCxnSpPr>
        <p:spPr>
          <a:xfrm rot="16200000" flipH="1">
            <a:off x="2774065" y="2772816"/>
            <a:ext cx="1208271" cy="61470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6"/>
            <a:endCxn id="10" idx="2"/>
          </p:cNvCxnSpPr>
          <p:nvPr/>
        </p:nvCxnSpPr>
        <p:spPr>
          <a:xfrm>
            <a:off x="3175000" y="2227881"/>
            <a:ext cx="2844800" cy="209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6"/>
            <a:endCxn id="9" idx="2"/>
          </p:cNvCxnSpPr>
          <p:nvPr/>
        </p:nvCxnSpPr>
        <p:spPr>
          <a:xfrm>
            <a:off x="6731000" y="2227881"/>
            <a:ext cx="1320800" cy="501346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8" idx="7"/>
            <a:endCxn id="9" idx="3"/>
          </p:cNvCxnSpPr>
          <p:nvPr/>
        </p:nvCxnSpPr>
        <p:spPr>
          <a:xfrm rot="5400000" flipH="1" flipV="1">
            <a:off x="7139538" y="2667889"/>
            <a:ext cx="706925" cy="132590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8" idx="5"/>
            <a:endCxn id="13" idx="1"/>
          </p:cNvCxnSpPr>
          <p:nvPr/>
        </p:nvCxnSpPr>
        <p:spPr>
          <a:xfrm rot="16200000" flipH="1">
            <a:off x="6838730" y="4171928"/>
            <a:ext cx="1308540" cy="132590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endCxn id="13" idx="7"/>
          </p:cNvCxnSpPr>
          <p:nvPr/>
        </p:nvCxnSpPr>
        <p:spPr>
          <a:xfrm rot="10800000" flipV="1">
            <a:off x="8658847" y="4381150"/>
            <a:ext cx="1224307" cy="1108002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58352" y="2679092"/>
            <a:ext cx="419347" cy="53801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700" b="1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191000" y="1676400"/>
            <a:ext cx="419347" cy="53801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700" b="1" dirty="0"/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92600" y="4483939"/>
            <a:ext cx="419347" cy="53801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700" b="1" dirty="0"/>
              <a:t>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479800" y="2879631"/>
            <a:ext cx="419347" cy="53801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700" b="1" dirty="0"/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07000" y="3481246"/>
            <a:ext cx="419347" cy="53801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700" b="1" dirty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68600" y="4784747"/>
            <a:ext cx="419347" cy="53801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700" b="1" dirty="0"/>
              <a:t>8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239000" y="4283400"/>
            <a:ext cx="419347" cy="53801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700" b="1" dirty="0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864600" y="4483939"/>
            <a:ext cx="419347" cy="53801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700" b="1" dirty="0"/>
              <a:t>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35800" y="2979900"/>
            <a:ext cx="419347" cy="53801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700" b="1" dirty="0"/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035800" y="1876938"/>
            <a:ext cx="419347" cy="53801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700" b="1" dirty="0"/>
              <a:t>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521164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00" b="1" dirty="0">
                <a:latin typeface="Nunito Sans" panose="020B0604020202020204" charset="0"/>
              </a:rPr>
              <a:t>F) UNWEIGHTED GRAPH:</a:t>
            </a:r>
          </a:p>
        </p:txBody>
      </p:sp>
      <p:sp>
        <p:nvSpPr>
          <p:cNvPr id="6" name="Oval 5"/>
          <p:cNvSpPr/>
          <p:nvPr/>
        </p:nvSpPr>
        <p:spPr>
          <a:xfrm>
            <a:off x="1219200" y="3741900"/>
            <a:ext cx="838200" cy="75390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7" name="Oval 6"/>
          <p:cNvSpPr/>
          <p:nvPr/>
        </p:nvSpPr>
        <p:spPr>
          <a:xfrm>
            <a:off x="2540000" y="3741900"/>
            <a:ext cx="838200" cy="75390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8" name="Oval 7"/>
          <p:cNvSpPr/>
          <p:nvPr/>
        </p:nvSpPr>
        <p:spPr>
          <a:xfrm>
            <a:off x="3860800" y="3741900"/>
            <a:ext cx="838200" cy="75390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9" name="Oval 8"/>
          <p:cNvSpPr/>
          <p:nvPr/>
        </p:nvSpPr>
        <p:spPr>
          <a:xfrm>
            <a:off x="2540000" y="2438400"/>
            <a:ext cx="838200" cy="753900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cxnSp>
        <p:nvCxnSpPr>
          <p:cNvPr id="10" name="Straight Connector 9"/>
          <p:cNvCxnSpPr>
            <a:cxnSpLocks/>
            <a:stCxn id="9" idx="5"/>
            <a:endCxn id="8" idx="1"/>
          </p:cNvCxnSpPr>
          <p:nvPr/>
        </p:nvCxnSpPr>
        <p:spPr>
          <a:xfrm>
            <a:off x="3255448" y="3081894"/>
            <a:ext cx="728104" cy="770412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7"/>
          </p:cNvCxnSpPr>
          <p:nvPr/>
        </p:nvCxnSpPr>
        <p:spPr>
          <a:xfrm flipV="1">
            <a:off x="1934648" y="2974564"/>
            <a:ext cx="648185" cy="877742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  <a:stCxn id="9" idx="4"/>
            <a:endCxn id="7" idx="0"/>
          </p:cNvCxnSpPr>
          <p:nvPr/>
        </p:nvCxnSpPr>
        <p:spPr>
          <a:xfrm>
            <a:off x="2959100" y="3192300"/>
            <a:ext cx="0" cy="54960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6"/>
            <a:endCxn id="7" idx="2"/>
          </p:cNvCxnSpPr>
          <p:nvPr/>
        </p:nvCxnSpPr>
        <p:spPr>
          <a:xfrm>
            <a:off x="2057400" y="4118850"/>
            <a:ext cx="482600" cy="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43116"/>
            <a:ext cx="10972800" cy="4525963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Nunito Sans" panose="020B0604020202020204" charset="0"/>
              </a:rPr>
              <a:t>Adjacency Matrix</a:t>
            </a:r>
          </a:p>
          <a:p>
            <a:r>
              <a:rPr lang="en-US" sz="2500" dirty="0">
                <a:latin typeface="Nunito Sans" panose="020B0604020202020204" charset="0"/>
              </a:rPr>
              <a:t>Adjacency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Graph and its Representations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235200" y="1824691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2235200" y="4933038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9144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22352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5560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cxnSp>
        <p:nvCxnSpPr>
          <p:cNvPr id="10" name="Straight Connector 9"/>
          <p:cNvCxnSpPr>
            <a:stCxn id="5" idx="3"/>
            <a:endCxn id="7" idx="7"/>
          </p:cNvCxnSpPr>
          <p:nvPr/>
        </p:nvCxnSpPr>
        <p:spPr>
          <a:xfrm rot="5400000">
            <a:off x="1426534" y="2518700"/>
            <a:ext cx="1007732" cy="81790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</p:cNvCxnSpPr>
          <p:nvPr/>
        </p:nvCxnSpPr>
        <p:spPr>
          <a:xfrm rot="16200000" flipV="1">
            <a:off x="1376399" y="4072873"/>
            <a:ext cx="1108002" cy="81790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1"/>
          </p:cNvCxnSpPr>
          <p:nvPr/>
        </p:nvCxnSpPr>
        <p:spPr>
          <a:xfrm rot="16200000" flipV="1">
            <a:off x="2747334" y="2518700"/>
            <a:ext cx="1007732" cy="81790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7"/>
            <a:endCxn id="9" idx="3"/>
          </p:cNvCxnSpPr>
          <p:nvPr/>
        </p:nvCxnSpPr>
        <p:spPr>
          <a:xfrm rot="5400000" flipH="1" flipV="1">
            <a:off x="2697199" y="4072873"/>
            <a:ext cx="1108002" cy="81790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4"/>
            <a:endCxn id="6" idx="0"/>
          </p:cNvCxnSpPr>
          <p:nvPr/>
        </p:nvCxnSpPr>
        <p:spPr>
          <a:xfrm rot="5400000">
            <a:off x="2139589" y="4481813"/>
            <a:ext cx="902423" cy="211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8" idx="0"/>
          </p:cNvCxnSpPr>
          <p:nvPr/>
        </p:nvCxnSpPr>
        <p:spPr>
          <a:xfrm rot="5400000">
            <a:off x="2189723" y="2927639"/>
            <a:ext cx="802154" cy="211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6503459" y="1409611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0800000">
            <a:off x="10463741" y="1409613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>
            <a:off x="10463743" y="4414553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0800000">
            <a:off x="6503459" y="4416643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4998368" y="2913643"/>
            <a:ext cx="3009122" cy="1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9570368" y="2913643"/>
            <a:ext cx="3009122" cy="1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05059" y="1509881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0	0	0	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05059" y="2105622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0	0	0	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05059" y="2708282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0	0	0	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05059" y="3309897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0	0	0	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605059" y="3817119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0	0	0	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604000" y="909773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1	2	3	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92259" y="1510926"/>
            <a:ext cx="506941" cy="2456489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0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1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2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3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16801" y="4819811"/>
            <a:ext cx="3071128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Initialize the matrix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Adjacency Matrix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235200" y="1824691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2235200" y="4933038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9144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22352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5560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cxnSp>
        <p:nvCxnSpPr>
          <p:cNvPr id="10" name="Straight Connector 9"/>
          <p:cNvCxnSpPr>
            <a:stCxn id="5" idx="3"/>
            <a:endCxn id="7" idx="7"/>
          </p:cNvCxnSpPr>
          <p:nvPr/>
        </p:nvCxnSpPr>
        <p:spPr>
          <a:xfrm rot="5400000">
            <a:off x="1426534" y="2518700"/>
            <a:ext cx="100773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  <a:endCxn id="7" idx="5"/>
          </p:cNvCxnSpPr>
          <p:nvPr/>
        </p:nvCxnSpPr>
        <p:spPr>
          <a:xfrm rot="16200000" flipV="1">
            <a:off x="1376399" y="4072873"/>
            <a:ext cx="1108002" cy="81790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1"/>
            <a:endCxn id="5" idx="5"/>
          </p:cNvCxnSpPr>
          <p:nvPr/>
        </p:nvCxnSpPr>
        <p:spPr>
          <a:xfrm rot="16200000" flipV="1">
            <a:off x="2747334" y="2518700"/>
            <a:ext cx="1007732" cy="81790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7"/>
            <a:endCxn id="9" idx="3"/>
          </p:cNvCxnSpPr>
          <p:nvPr/>
        </p:nvCxnSpPr>
        <p:spPr>
          <a:xfrm rot="5400000" flipH="1" flipV="1">
            <a:off x="2697199" y="4072873"/>
            <a:ext cx="1108002" cy="81790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4"/>
            <a:endCxn id="6" idx="0"/>
          </p:cNvCxnSpPr>
          <p:nvPr/>
        </p:nvCxnSpPr>
        <p:spPr>
          <a:xfrm rot="5400000">
            <a:off x="2139589" y="4481813"/>
            <a:ext cx="902423" cy="211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8" idx="0"/>
          </p:cNvCxnSpPr>
          <p:nvPr/>
        </p:nvCxnSpPr>
        <p:spPr>
          <a:xfrm rot="5400000">
            <a:off x="2189723" y="2927639"/>
            <a:ext cx="802154" cy="211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89600" y="4703194"/>
            <a:ext cx="5892800" cy="1276679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Edge 0-&gt;1. So, mark 1 A[0][1] and A[1][0] ( because this is an undirected graph.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Adjacency Matrix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0800000">
            <a:off x="6503459" y="1409611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10463741" y="1409613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10463743" y="4414553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6503459" y="4416643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4998368" y="2913643"/>
            <a:ext cx="3009122" cy="1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9570368" y="2913643"/>
            <a:ext cx="3009122" cy="1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05059" y="1509881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1	0	0	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05059" y="2105622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1	0	0	0	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05059" y="2708282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0	0	0	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05059" y="3309897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0	0	0	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05059" y="3817119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0	0	0	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04000" y="909773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1	2	3	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92259" y="1510926"/>
            <a:ext cx="506941" cy="2456489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0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1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2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3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235200" y="1824691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2235200" y="4933038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9144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22352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5560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cxnSp>
        <p:nvCxnSpPr>
          <p:cNvPr id="10" name="Straight Connector 9"/>
          <p:cNvCxnSpPr>
            <a:stCxn id="5" idx="3"/>
            <a:endCxn id="7" idx="7"/>
          </p:cNvCxnSpPr>
          <p:nvPr/>
        </p:nvCxnSpPr>
        <p:spPr>
          <a:xfrm rot="5400000">
            <a:off x="1426534" y="2518700"/>
            <a:ext cx="100773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  <a:endCxn id="7" idx="5"/>
          </p:cNvCxnSpPr>
          <p:nvPr/>
        </p:nvCxnSpPr>
        <p:spPr>
          <a:xfrm rot="16200000" flipV="1">
            <a:off x="1376399" y="4072873"/>
            <a:ext cx="1108002" cy="81790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1"/>
            <a:endCxn id="5" idx="5"/>
          </p:cNvCxnSpPr>
          <p:nvPr/>
        </p:nvCxnSpPr>
        <p:spPr>
          <a:xfrm rot="16200000" flipV="1">
            <a:off x="2747334" y="2518700"/>
            <a:ext cx="1007732" cy="81790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7"/>
            <a:endCxn id="9" idx="3"/>
          </p:cNvCxnSpPr>
          <p:nvPr/>
        </p:nvCxnSpPr>
        <p:spPr>
          <a:xfrm rot="5400000" flipH="1" flipV="1">
            <a:off x="2697199" y="4072873"/>
            <a:ext cx="1108002" cy="81790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4"/>
            <a:endCxn id="6" idx="0"/>
          </p:cNvCxnSpPr>
          <p:nvPr/>
        </p:nvCxnSpPr>
        <p:spPr>
          <a:xfrm rot="5400000">
            <a:off x="2139589" y="4481813"/>
            <a:ext cx="902423" cy="211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8" idx="0"/>
          </p:cNvCxnSpPr>
          <p:nvPr/>
        </p:nvCxnSpPr>
        <p:spPr>
          <a:xfrm rot="5400000">
            <a:off x="2189723" y="2927639"/>
            <a:ext cx="802154" cy="211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689600" y="4714884"/>
            <a:ext cx="6096000" cy="891958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Edge 0-&gt;2. So, mark 1 A[0][2] and A[2][0].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Adjacency Matrix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0800000">
            <a:off x="6503459" y="1409611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10463741" y="1409613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10463743" y="4414553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6503459" y="4416643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4998368" y="2913643"/>
            <a:ext cx="3009122" cy="1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9570368" y="2913643"/>
            <a:ext cx="3009122" cy="1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05059" y="1509881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1	1	0	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05059" y="2105622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1	0	0	0	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05059" y="2708282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1	0	0	0	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05059" y="3309897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0	0	0	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05059" y="3817119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0	0	0	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04000" y="909773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1	2	3	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92259" y="1510926"/>
            <a:ext cx="506941" cy="2456489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0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1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2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3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235200" y="1824691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2235200" y="4933038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9144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22352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5560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cxnSp>
        <p:nvCxnSpPr>
          <p:cNvPr id="10" name="Straight Connector 9"/>
          <p:cNvCxnSpPr>
            <a:stCxn id="5" idx="3"/>
            <a:endCxn id="7" idx="7"/>
          </p:cNvCxnSpPr>
          <p:nvPr/>
        </p:nvCxnSpPr>
        <p:spPr>
          <a:xfrm rot="5400000">
            <a:off x="1426534" y="2518700"/>
            <a:ext cx="100773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  <a:endCxn id="7" idx="5"/>
          </p:cNvCxnSpPr>
          <p:nvPr/>
        </p:nvCxnSpPr>
        <p:spPr>
          <a:xfrm rot="16200000" flipV="1">
            <a:off x="1376399" y="4072873"/>
            <a:ext cx="1108002" cy="81790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1"/>
            <a:endCxn id="5" idx="5"/>
          </p:cNvCxnSpPr>
          <p:nvPr/>
        </p:nvCxnSpPr>
        <p:spPr>
          <a:xfrm rot="16200000" flipV="1">
            <a:off x="2747334" y="2518700"/>
            <a:ext cx="100773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7"/>
            <a:endCxn id="9" idx="3"/>
          </p:cNvCxnSpPr>
          <p:nvPr/>
        </p:nvCxnSpPr>
        <p:spPr>
          <a:xfrm rot="5400000" flipH="1" flipV="1">
            <a:off x="2697199" y="4072873"/>
            <a:ext cx="1108002" cy="81790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4"/>
            <a:endCxn id="6" idx="0"/>
          </p:cNvCxnSpPr>
          <p:nvPr/>
        </p:nvCxnSpPr>
        <p:spPr>
          <a:xfrm rot="5400000">
            <a:off x="2139589" y="4481813"/>
            <a:ext cx="902423" cy="211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8" idx="0"/>
          </p:cNvCxnSpPr>
          <p:nvPr/>
        </p:nvCxnSpPr>
        <p:spPr>
          <a:xfrm rot="5400000">
            <a:off x="2189723" y="2927639"/>
            <a:ext cx="802154" cy="211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Adjacency Matrix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0800000">
            <a:off x="6503459" y="1409611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10463741" y="1409613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10463743" y="4414553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6503459" y="4416643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4998368" y="2913643"/>
            <a:ext cx="3009122" cy="1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9570368" y="2913643"/>
            <a:ext cx="3009122" cy="1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05059" y="1509881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1	1	1	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05059" y="2105622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1	0	0	0	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05059" y="2708282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1	0	0	0	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05059" y="3309897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1	0	0	0	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05059" y="3817119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0	0	0	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04000" y="909773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1	2	3	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92259" y="1510926"/>
            <a:ext cx="506941" cy="2456489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0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1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2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3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89600" y="4714884"/>
            <a:ext cx="6096000" cy="891958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Edge 0-&gt;3. So, mark 1 A[0][3] and A[3][0].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235200" y="1824691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2235200" y="4933038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9144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22352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5560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cxnSp>
        <p:nvCxnSpPr>
          <p:cNvPr id="10" name="Straight Connector 9"/>
          <p:cNvCxnSpPr>
            <a:stCxn id="5" idx="3"/>
            <a:endCxn id="7" idx="7"/>
          </p:cNvCxnSpPr>
          <p:nvPr/>
        </p:nvCxnSpPr>
        <p:spPr>
          <a:xfrm rot="5400000">
            <a:off x="1426534" y="2518700"/>
            <a:ext cx="100773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  <a:endCxn id="7" idx="5"/>
          </p:cNvCxnSpPr>
          <p:nvPr/>
        </p:nvCxnSpPr>
        <p:spPr>
          <a:xfrm rot="16200000" flipV="1">
            <a:off x="1376399" y="4072873"/>
            <a:ext cx="110800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1"/>
            <a:endCxn id="5" idx="5"/>
          </p:cNvCxnSpPr>
          <p:nvPr/>
        </p:nvCxnSpPr>
        <p:spPr>
          <a:xfrm rot="16200000" flipV="1">
            <a:off x="2747334" y="2518700"/>
            <a:ext cx="100773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7"/>
            <a:endCxn id="9" idx="3"/>
          </p:cNvCxnSpPr>
          <p:nvPr/>
        </p:nvCxnSpPr>
        <p:spPr>
          <a:xfrm rot="5400000" flipH="1" flipV="1">
            <a:off x="2697199" y="4072873"/>
            <a:ext cx="1108002" cy="81790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4"/>
            <a:endCxn id="6" idx="0"/>
          </p:cNvCxnSpPr>
          <p:nvPr/>
        </p:nvCxnSpPr>
        <p:spPr>
          <a:xfrm rot="5400000">
            <a:off x="2139589" y="4481813"/>
            <a:ext cx="902423" cy="211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8" idx="0"/>
          </p:cNvCxnSpPr>
          <p:nvPr/>
        </p:nvCxnSpPr>
        <p:spPr>
          <a:xfrm rot="5400000">
            <a:off x="2189723" y="2927639"/>
            <a:ext cx="802154" cy="211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Adjacency Matrix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0800000">
            <a:off x="6503459" y="1409611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10463741" y="1409613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10463743" y="4414553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6503459" y="4416643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4998368" y="2913643"/>
            <a:ext cx="3009122" cy="1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9570368" y="2913643"/>
            <a:ext cx="3009122" cy="1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05059" y="1509881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1	1	1	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05059" y="2105622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1	0	0	0	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05059" y="2708282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1	0	0	0	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05059" y="3309897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1	0	0	0	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05059" y="3817119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1	0	0	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04000" y="909773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1	2	3	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92259" y="1510926"/>
            <a:ext cx="506941" cy="2456489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0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1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2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3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89600" y="4714884"/>
            <a:ext cx="6096000" cy="891958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Edge 1-&gt;4. So, mark 1 A[1][4] and A[4][1].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235200" y="1824691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2235200" y="4933038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9144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22352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5560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cxnSp>
        <p:nvCxnSpPr>
          <p:cNvPr id="10" name="Straight Connector 9"/>
          <p:cNvCxnSpPr>
            <a:stCxn id="5" idx="3"/>
            <a:endCxn id="7" idx="7"/>
          </p:cNvCxnSpPr>
          <p:nvPr/>
        </p:nvCxnSpPr>
        <p:spPr>
          <a:xfrm rot="5400000">
            <a:off x="1426534" y="2518700"/>
            <a:ext cx="100773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  <a:endCxn id="7" idx="5"/>
          </p:cNvCxnSpPr>
          <p:nvPr/>
        </p:nvCxnSpPr>
        <p:spPr>
          <a:xfrm rot="16200000" flipV="1">
            <a:off x="1376399" y="4072873"/>
            <a:ext cx="110800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1"/>
            <a:endCxn id="5" idx="5"/>
          </p:cNvCxnSpPr>
          <p:nvPr/>
        </p:nvCxnSpPr>
        <p:spPr>
          <a:xfrm rot="16200000" flipV="1">
            <a:off x="2747334" y="2518700"/>
            <a:ext cx="100773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7"/>
            <a:endCxn id="9" idx="3"/>
          </p:cNvCxnSpPr>
          <p:nvPr/>
        </p:nvCxnSpPr>
        <p:spPr>
          <a:xfrm rot="5400000" flipH="1" flipV="1">
            <a:off x="2697199" y="4072873"/>
            <a:ext cx="1108002" cy="81790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4"/>
            <a:endCxn id="6" idx="0"/>
          </p:cNvCxnSpPr>
          <p:nvPr/>
        </p:nvCxnSpPr>
        <p:spPr>
          <a:xfrm rot="5400000">
            <a:off x="2139589" y="4481813"/>
            <a:ext cx="902423" cy="211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8" idx="0"/>
          </p:cNvCxnSpPr>
          <p:nvPr/>
        </p:nvCxnSpPr>
        <p:spPr>
          <a:xfrm rot="5400000">
            <a:off x="2189723" y="2927639"/>
            <a:ext cx="802154" cy="211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Adjacency Matrix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0800000">
            <a:off x="6503459" y="1409611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10463741" y="1409613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10463743" y="4414553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6503459" y="4416643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4998368" y="2913643"/>
            <a:ext cx="3009122" cy="1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9570368" y="2913643"/>
            <a:ext cx="3009122" cy="1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05059" y="1509881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1	1	1	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05059" y="2105622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1	0	0	0	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05059" y="2708282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1	0	0	0	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05059" y="3309897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1	0	0	0	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05059" y="3817119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1	1	0	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04000" y="909773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1	2	3	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792259" y="1510926"/>
            <a:ext cx="506941" cy="2456489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0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1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2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3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89600" y="4714884"/>
            <a:ext cx="6096000" cy="891958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Edge 2-&gt;4. So, mark 1 A[2][4] and A[4][2].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The  objects are represented by points termed as </a:t>
            </a:r>
            <a:r>
              <a:rPr lang="en-US" sz="2500" b="1" dirty="0">
                <a:latin typeface="Nunito Sans" panose="020B0604020202020204" charset="0"/>
              </a:rPr>
              <a:t>vertices.</a:t>
            </a:r>
          </a:p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 </a:t>
            </a:r>
          </a:p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6" name="Explosion 1 15"/>
          <p:cNvSpPr/>
          <p:nvPr/>
        </p:nvSpPr>
        <p:spPr>
          <a:xfrm>
            <a:off x="6730976" y="3253451"/>
            <a:ext cx="2235200" cy="1102962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VERTICES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Vertices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193126-F240-4B89-B431-AFDBDCD513B0}"/>
              </a:ext>
            </a:extLst>
          </p:cNvPr>
          <p:cNvSpPr/>
          <p:nvPr/>
        </p:nvSpPr>
        <p:spPr>
          <a:xfrm>
            <a:off x="2830528" y="2913752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B5EAE8-EF7C-4960-B8B3-F485E1C5C08D}"/>
              </a:ext>
            </a:extLst>
          </p:cNvPr>
          <p:cNvSpPr/>
          <p:nvPr/>
        </p:nvSpPr>
        <p:spPr>
          <a:xfrm>
            <a:off x="4150335" y="4288731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2D45EB-8D8B-48BD-A3DE-FA0E8B90A84E}"/>
              </a:ext>
            </a:extLst>
          </p:cNvPr>
          <p:cNvCxnSpPr>
            <a:cxnSpLocks/>
          </p:cNvCxnSpPr>
          <p:nvPr/>
        </p:nvCxnSpPr>
        <p:spPr>
          <a:xfrm>
            <a:off x="3465528" y="3214560"/>
            <a:ext cx="3341672" cy="304125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19130E-BF8A-4200-8AE2-7801535041D4}"/>
              </a:ext>
            </a:extLst>
          </p:cNvPr>
          <p:cNvCxnSpPr>
            <a:cxnSpLocks/>
          </p:cNvCxnSpPr>
          <p:nvPr/>
        </p:nvCxnSpPr>
        <p:spPr>
          <a:xfrm flipV="1">
            <a:off x="4739615" y="3515368"/>
            <a:ext cx="2047267" cy="932006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235200" y="1824691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2235200" y="4933038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9144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22352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5560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cxnSp>
        <p:nvCxnSpPr>
          <p:cNvPr id="10" name="Straight Connector 9"/>
          <p:cNvCxnSpPr>
            <a:stCxn id="5" idx="3"/>
            <a:endCxn id="7" idx="7"/>
          </p:cNvCxnSpPr>
          <p:nvPr/>
        </p:nvCxnSpPr>
        <p:spPr>
          <a:xfrm rot="5400000">
            <a:off x="1426534" y="2518700"/>
            <a:ext cx="100773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  <a:endCxn id="7" idx="5"/>
          </p:cNvCxnSpPr>
          <p:nvPr/>
        </p:nvCxnSpPr>
        <p:spPr>
          <a:xfrm rot="16200000" flipV="1">
            <a:off x="1376399" y="4072873"/>
            <a:ext cx="110800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1"/>
            <a:endCxn id="5" idx="5"/>
          </p:cNvCxnSpPr>
          <p:nvPr/>
        </p:nvCxnSpPr>
        <p:spPr>
          <a:xfrm rot="16200000" flipV="1">
            <a:off x="2747334" y="2518700"/>
            <a:ext cx="100773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7"/>
            <a:endCxn id="9" idx="3"/>
          </p:cNvCxnSpPr>
          <p:nvPr/>
        </p:nvCxnSpPr>
        <p:spPr>
          <a:xfrm rot="5400000" flipH="1" flipV="1">
            <a:off x="2697199" y="4072873"/>
            <a:ext cx="110800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4"/>
            <a:endCxn id="6" idx="0"/>
          </p:cNvCxnSpPr>
          <p:nvPr/>
        </p:nvCxnSpPr>
        <p:spPr>
          <a:xfrm rot="5400000">
            <a:off x="2139589" y="4481813"/>
            <a:ext cx="902423" cy="211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8" idx="0"/>
          </p:cNvCxnSpPr>
          <p:nvPr/>
        </p:nvCxnSpPr>
        <p:spPr>
          <a:xfrm rot="5400000">
            <a:off x="2189723" y="2927639"/>
            <a:ext cx="802154" cy="211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Adjacency Matrix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0800000">
            <a:off x="6521448" y="1409611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10481730" y="1409613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10481732" y="4414553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6521448" y="4416643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5016357" y="2913643"/>
            <a:ext cx="3009122" cy="1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9588357" y="2913643"/>
            <a:ext cx="3009122" cy="1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23048" y="1509881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1	1	1	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23048" y="2105622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1	0	0	0	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23048" y="2708282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1	0	0	0	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23048" y="3309897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1	0	0	0	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23048" y="3817119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1	1	1	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04000" y="909773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1	2	3	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10248" y="1510926"/>
            <a:ext cx="506941" cy="2456489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0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1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2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3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89600" y="4714884"/>
            <a:ext cx="6096000" cy="891958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Edge 3-&gt;4. So, mark 1 A[3][4] and A[4][3].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235200" y="1824691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2235200" y="4933038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9144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22352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5560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cxnSp>
        <p:nvCxnSpPr>
          <p:cNvPr id="10" name="Straight Connector 9"/>
          <p:cNvCxnSpPr>
            <a:stCxn id="5" idx="3"/>
            <a:endCxn id="7" idx="7"/>
          </p:cNvCxnSpPr>
          <p:nvPr/>
        </p:nvCxnSpPr>
        <p:spPr>
          <a:xfrm rot="5400000">
            <a:off x="1426534" y="2518700"/>
            <a:ext cx="100773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  <a:endCxn id="7" idx="5"/>
          </p:cNvCxnSpPr>
          <p:nvPr/>
        </p:nvCxnSpPr>
        <p:spPr>
          <a:xfrm rot="16200000" flipV="1">
            <a:off x="1376399" y="4072873"/>
            <a:ext cx="110800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1"/>
            <a:endCxn id="5" idx="5"/>
          </p:cNvCxnSpPr>
          <p:nvPr/>
        </p:nvCxnSpPr>
        <p:spPr>
          <a:xfrm rot="16200000" flipV="1">
            <a:off x="2747334" y="2518700"/>
            <a:ext cx="100773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7"/>
            <a:endCxn id="9" idx="3"/>
          </p:cNvCxnSpPr>
          <p:nvPr/>
        </p:nvCxnSpPr>
        <p:spPr>
          <a:xfrm rot="5400000" flipH="1" flipV="1">
            <a:off x="2697199" y="4072873"/>
            <a:ext cx="110800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4"/>
            <a:endCxn id="6" idx="0"/>
          </p:cNvCxnSpPr>
          <p:nvPr/>
        </p:nvCxnSpPr>
        <p:spPr>
          <a:xfrm rot="5400000">
            <a:off x="2139589" y="4481813"/>
            <a:ext cx="902423" cy="211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8" idx="0"/>
          </p:cNvCxnSpPr>
          <p:nvPr/>
        </p:nvCxnSpPr>
        <p:spPr>
          <a:xfrm rot="5400000">
            <a:off x="2189723" y="2927639"/>
            <a:ext cx="802154" cy="211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Adjacency Matrix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10800000">
            <a:off x="6521448" y="1409611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10481730" y="1409613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0800000">
            <a:off x="10481732" y="4414553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>
            <a:off x="6521448" y="4416643"/>
            <a:ext cx="609600" cy="20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5016357" y="2913643"/>
            <a:ext cx="3009122" cy="1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9588357" y="2913643"/>
            <a:ext cx="3009122" cy="10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23048" y="1509881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1	1	1	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623048" y="2105622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1	0	0	0	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23048" y="2708282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1	0	0	0	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23048" y="3309897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1	0	0	0	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623048" y="3817119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1	1	1	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04000" y="909773"/>
            <a:ext cx="4100256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0	1	2	3	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810248" y="1510926"/>
            <a:ext cx="506941" cy="2456489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0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1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2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3</a:t>
            </a:r>
          </a:p>
          <a:p>
            <a:pPr>
              <a:spcAft>
                <a:spcPts val="796"/>
              </a:spcAft>
            </a:pPr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689600" y="4714884"/>
            <a:ext cx="6096000" cy="1276679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All the edges have been marked. This is the adjacency matrix for the given graph.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30400" y="1824691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30400" y="4933038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6096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9304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2512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cxnSp>
        <p:nvCxnSpPr>
          <p:cNvPr id="10" name="Straight Connector 9"/>
          <p:cNvCxnSpPr>
            <a:stCxn id="5" idx="3"/>
            <a:endCxn id="7" idx="7"/>
          </p:cNvCxnSpPr>
          <p:nvPr/>
        </p:nvCxnSpPr>
        <p:spPr>
          <a:xfrm rot="5400000">
            <a:off x="1121734" y="2518700"/>
            <a:ext cx="1007732" cy="817907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  <a:endCxn id="7" idx="5"/>
          </p:cNvCxnSpPr>
          <p:nvPr/>
        </p:nvCxnSpPr>
        <p:spPr>
          <a:xfrm rot="16200000" flipV="1">
            <a:off x="1071599" y="4072873"/>
            <a:ext cx="1108002" cy="817907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1"/>
            <a:endCxn id="5" idx="5"/>
          </p:cNvCxnSpPr>
          <p:nvPr/>
        </p:nvCxnSpPr>
        <p:spPr>
          <a:xfrm rot="16200000" flipV="1">
            <a:off x="2442534" y="2518700"/>
            <a:ext cx="1007732" cy="817907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7"/>
            <a:endCxn id="9" idx="3"/>
          </p:cNvCxnSpPr>
          <p:nvPr/>
        </p:nvCxnSpPr>
        <p:spPr>
          <a:xfrm rot="5400000" flipH="1" flipV="1">
            <a:off x="2392399" y="4072873"/>
            <a:ext cx="1108002" cy="817907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4"/>
            <a:endCxn id="6" idx="0"/>
          </p:cNvCxnSpPr>
          <p:nvPr/>
        </p:nvCxnSpPr>
        <p:spPr>
          <a:xfrm rot="5400000">
            <a:off x="1834789" y="4481813"/>
            <a:ext cx="902423" cy="2117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8" idx="0"/>
          </p:cNvCxnSpPr>
          <p:nvPr/>
        </p:nvCxnSpPr>
        <p:spPr>
          <a:xfrm rot="5400000">
            <a:off x="1884923" y="2927639"/>
            <a:ext cx="802154" cy="2117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99200" y="5735192"/>
            <a:ext cx="2561374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Initialize the list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70400" y="2225768"/>
            <a:ext cx="1219200" cy="3108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00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72000" y="2927653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72000" y="3529269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2000" y="4130884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0" y="4732500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89600" y="262684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689600" y="3226371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89600" y="3827987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689600" y="4429602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89600" y="5031218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299200" y="2401160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299199" y="2984442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299199" y="3604391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99200" y="4206007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99198" y="4796100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Adjacency 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863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30400" y="1824691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30400" y="4933038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6096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9304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2512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cxnSp>
        <p:nvCxnSpPr>
          <p:cNvPr id="10" name="Straight Connector 9"/>
          <p:cNvCxnSpPr>
            <a:stCxn id="5" idx="3"/>
            <a:endCxn id="7" idx="7"/>
          </p:cNvCxnSpPr>
          <p:nvPr/>
        </p:nvCxnSpPr>
        <p:spPr>
          <a:xfrm rot="5400000">
            <a:off x="1121734" y="2518700"/>
            <a:ext cx="100773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  <a:endCxn id="7" idx="5"/>
          </p:cNvCxnSpPr>
          <p:nvPr/>
        </p:nvCxnSpPr>
        <p:spPr>
          <a:xfrm rot="16200000" flipV="1">
            <a:off x="1071599" y="4072873"/>
            <a:ext cx="1108002" cy="817907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1"/>
            <a:endCxn id="5" idx="5"/>
          </p:cNvCxnSpPr>
          <p:nvPr/>
        </p:nvCxnSpPr>
        <p:spPr>
          <a:xfrm rot="16200000" flipV="1">
            <a:off x="2442534" y="2518700"/>
            <a:ext cx="1007732" cy="817907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7"/>
            <a:endCxn id="9" idx="3"/>
          </p:cNvCxnSpPr>
          <p:nvPr/>
        </p:nvCxnSpPr>
        <p:spPr>
          <a:xfrm rot="5400000" flipH="1" flipV="1">
            <a:off x="2392399" y="4072873"/>
            <a:ext cx="1108002" cy="817907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4"/>
            <a:endCxn id="6" idx="0"/>
          </p:cNvCxnSpPr>
          <p:nvPr/>
        </p:nvCxnSpPr>
        <p:spPr>
          <a:xfrm rot="5400000">
            <a:off x="1834789" y="4481813"/>
            <a:ext cx="902423" cy="2117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8" idx="0"/>
          </p:cNvCxnSpPr>
          <p:nvPr/>
        </p:nvCxnSpPr>
        <p:spPr>
          <a:xfrm rot="5400000">
            <a:off x="1884923" y="2927639"/>
            <a:ext cx="802154" cy="2117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99201" y="5735192"/>
            <a:ext cx="1873685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Edge 0-&gt;1.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70400" y="2225768"/>
            <a:ext cx="1219200" cy="3108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00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72000" y="2927653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72000" y="3529269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2000" y="4130884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0" y="4732500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89600" y="262684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689600" y="3226371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89600" y="3827987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689600" y="4429602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89600" y="5031218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7924800" y="2401160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24800" y="2957363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332304" y="3636243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28183" y="4232906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2304" y="4794010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99200" y="2927653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315200" y="3228461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99200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7315200" y="262684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Adjacency list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30400" y="1824691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30400" y="4933038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6096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9304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2512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cxnSp>
        <p:nvCxnSpPr>
          <p:cNvPr id="10" name="Straight Connector 9"/>
          <p:cNvCxnSpPr>
            <a:stCxn id="5" idx="3"/>
            <a:endCxn id="7" idx="7"/>
          </p:cNvCxnSpPr>
          <p:nvPr/>
        </p:nvCxnSpPr>
        <p:spPr>
          <a:xfrm rot="5400000">
            <a:off x="1121734" y="2518700"/>
            <a:ext cx="100773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  <a:endCxn id="7" idx="5"/>
          </p:cNvCxnSpPr>
          <p:nvPr/>
        </p:nvCxnSpPr>
        <p:spPr>
          <a:xfrm rot="16200000" flipV="1">
            <a:off x="1071599" y="4072873"/>
            <a:ext cx="1108002" cy="817907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1"/>
            <a:endCxn id="5" idx="5"/>
          </p:cNvCxnSpPr>
          <p:nvPr/>
        </p:nvCxnSpPr>
        <p:spPr>
          <a:xfrm rot="16200000" flipV="1">
            <a:off x="2442534" y="2518700"/>
            <a:ext cx="1007732" cy="817907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7"/>
            <a:endCxn id="9" idx="3"/>
          </p:cNvCxnSpPr>
          <p:nvPr/>
        </p:nvCxnSpPr>
        <p:spPr>
          <a:xfrm rot="5400000" flipH="1" flipV="1">
            <a:off x="2392399" y="4072873"/>
            <a:ext cx="1108002" cy="817907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4"/>
            <a:endCxn id="6" idx="0"/>
          </p:cNvCxnSpPr>
          <p:nvPr/>
        </p:nvCxnSpPr>
        <p:spPr>
          <a:xfrm rot="5400000">
            <a:off x="1834789" y="4481813"/>
            <a:ext cx="902423" cy="2117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8" idx="0"/>
          </p:cNvCxnSpPr>
          <p:nvPr/>
        </p:nvCxnSpPr>
        <p:spPr>
          <a:xfrm rot="5400000">
            <a:off x="1884923" y="2927639"/>
            <a:ext cx="802154" cy="211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99201" y="5735192"/>
            <a:ext cx="1873685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Edge 0-&gt;2.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70400" y="2225768"/>
            <a:ext cx="1219200" cy="3108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00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72000" y="2927653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72000" y="3529269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2000" y="4130884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0" y="4732500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89600" y="262684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689600" y="3226371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89600" y="3827987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689600" y="4429602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89600" y="5031218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82797" y="2401160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57197" y="3002776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99200" y="4206007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99200" y="4805532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99200" y="2927653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315200" y="3228461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7957197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8973197" y="262684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299200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315200" y="262475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957197" y="3604391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299200" y="3529269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315200" y="3830076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Adjacency list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30400" y="1824691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30400" y="4933038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6096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9304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2512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cxnSp>
        <p:nvCxnSpPr>
          <p:cNvPr id="10" name="Straight Connector 9"/>
          <p:cNvCxnSpPr>
            <a:stCxn id="5" idx="3"/>
            <a:endCxn id="7" idx="7"/>
          </p:cNvCxnSpPr>
          <p:nvPr/>
        </p:nvCxnSpPr>
        <p:spPr>
          <a:xfrm rot="5400000">
            <a:off x="1121734" y="2518700"/>
            <a:ext cx="100773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  <a:endCxn id="7" idx="5"/>
          </p:cNvCxnSpPr>
          <p:nvPr/>
        </p:nvCxnSpPr>
        <p:spPr>
          <a:xfrm rot="16200000" flipV="1">
            <a:off x="1071599" y="4072873"/>
            <a:ext cx="1108002" cy="817907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1"/>
            <a:endCxn id="5" idx="5"/>
          </p:cNvCxnSpPr>
          <p:nvPr/>
        </p:nvCxnSpPr>
        <p:spPr>
          <a:xfrm rot="16200000" flipV="1">
            <a:off x="2442534" y="2518700"/>
            <a:ext cx="100773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7"/>
            <a:endCxn id="9" idx="3"/>
          </p:cNvCxnSpPr>
          <p:nvPr/>
        </p:nvCxnSpPr>
        <p:spPr>
          <a:xfrm rot="5400000" flipH="1" flipV="1">
            <a:off x="2392399" y="4072873"/>
            <a:ext cx="1108002" cy="817907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4"/>
            <a:endCxn id="6" idx="0"/>
          </p:cNvCxnSpPr>
          <p:nvPr/>
        </p:nvCxnSpPr>
        <p:spPr>
          <a:xfrm rot="5400000">
            <a:off x="1834789" y="4481813"/>
            <a:ext cx="902423" cy="2117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8" idx="0"/>
          </p:cNvCxnSpPr>
          <p:nvPr/>
        </p:nvCxnSpPr>
        <p:spPr>
          <a:xfrm rot="5400000">
            <a:off x="1884923" y="2927639"/>
            <a:ext cx="802154" cy="211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99201" y="5735192"/>
            <a:ext cx="1873685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Edge 0-&gt;3.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70400" y="2225768"/>
            <a:ext cx="1219200" cy="3108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00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72000" y="2927653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72000" y="3529269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2000" y="4130884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0" y="4732500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89600" y="262684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689600" y="3226371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89600" y="3827987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689600" y="4429602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89600" y="5031218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208397" y="2401160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57197" y="3002776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331597" y="4807622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299200" y="2927653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315200" y="3228461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582797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0598797" y="262684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924800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8940800" y="262475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957197" y="3604391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299200" y="3529269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315200" y="3830076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299200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315200" y="262684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57197" y="4206007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99200" y="4130884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315200" y="4431692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Adjacency list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30400" y="1824691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30400" y="4933038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6096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9304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2512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cxnSp>
        <p:nvCxnSpPr>
          <p:cNvPr id="10" name="Straight Connector 9"/>
          <p:cNvCxnSpPr>
            <a:stCxn id="5" idx="3"/>
            <a:endCxn id="7" idx="7"/>
          </p:cNvCxnSpPr>
          <p:nvPr/>
        </p:nvCxnSpPr>
        <p:spPr>
          <a:xfrm rot="5400000">
            <a:off x="1121734" y="2518700"/>
            <a:ext cx="100773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  <a:endCxn id="7" idx="5"/>
          </p:cNvCxnSpPr>
          <p:nvPr/>
        </p:nvCxnSpPr>
        <p:spPr>
          <a:xfrm rot="16200000" flipV="1">
            <a:off x="1071599" y="4072873"/>
            <a:ext cx="110800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1"/>
            <a:endCxn id="5" idx="5"/>
          </p:cNvCxnSpPr>
          <p:nvPr/>
        </p:nvCxnSpPr>
        <p:spPr>
          <a:xfrm rot="16200000" flipV="1">
            <a:off x="2442534" y="2518700"/>
            <a:ext cx="100773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7"/>
            <a:endCxn id="9" idx="3"/>
          </p:cNvCxnSpPr>
          <p:nvPr/>
        </p:nvCxnSpPr>
        <p:spPr>
          <a:xfrm rot="5400000" flipH="1" flipV="1">
            <a:off x="2392399" y="4072873"/>
            <a:ext cx="1108002" cy="817907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4"/>
            <a:endCxn id="6" idx="0"/>
          </p:cNvCxnSpPr>
          <p:nvPr/>
        </p:nvCxnSpPr>
        <p:spPr>
          <a:xfrm rot="5400000">
            <a:off x="1834789" y="4481813"/>
            <a:ext cx="902423" cy="2117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8" idx="0"/>
          </p:cNvCxnSpPr>
          <p:nvPr/>
        </p:nvCxnSpPr>
        <p:spPr>
          <a:xfrm rot="5400000">
            <a:off x="1884923" y="2927639"/>
            <a:ext cx="802154" cy="211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99201" y="5735192"/>
            <a:ext cx="1873685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Edge 1-&gt;4.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70400" y="2225768"/>
            <a:ext cx="1219200" cy="3108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00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72000" y="2927653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72000" y="3529269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2000" y="4130884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0" y="4732500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89600" y="262684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689600" y="3226371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89600" y="3827987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689600" y="4429602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89600" y="5031218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208397" y="2401160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82797" y="3002776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924800" y="2927653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940800" y="3228461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582797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0598797" y="262684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924800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8940800" y="262475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957197" y="3604391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299200" y="3529269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315200" y="3830076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299200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315200" y="262684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57197" y="4204106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99200" y="4130884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315200" y="4431692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299200" y="2927653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315200" y="3228461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957197" y="4803821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299200" y="4732500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7315200" y="5033307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Adjacency list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30400" y="1824691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30400" y="4933038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6096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9304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2512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cxnSp>
        <p:nvCxnSpPr>
          <p:cNvPr id="10" name="Straight Connector 9"/>
          <p:cNvCxnSpPr>
            <a:stCxn id="5" idx="3"/>
            <a:endCxn id="7" idx="7"/>
          </p:cNvCxnSpPr>
          <p:nvPr/>
        </p:nvCxnSpPr>
        <p:spPr>
          <a:xfrm rot="5400000">
            <a:off x="1121734" y="2518700"/>
            <a:ext cx="100773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  <a:endCxn id="7" idx="5"/>
          </p:cNvCxnSpPr>
          <p:nvPr/>
        </p:nvCxnSpPr>
        <p:spPr>
          <a:xfrm rot="16200000" flipV="1">
            <a:off x="1071599" y="4072873"/>
            <a:ext cx="110800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1"/>
            <a:endCxn id="5" idx="5"/>
          </p:cNvCxnSpPr>
          <p:nvPr/>
        </p:nvCxnSpPr>
        <p:spPr>
          <a:xfrm rot="16200000" flipV="1">
            <a:off x="2442534" y="2518700"/>
            <a:ext cx="100773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7"/>
            <a:endCxn id="9" idx="3"/>
          </p:cNvCxnSpPr>
          <p:nvPr/>
        </p:nvCxnSpPr>
        <p:spPr>
          <a:xfrm rot="5400000" flipH="1" flipV="1">
            <a:off x="2392399" y="4072873"/>
            <a:ext cx="1108002" cy="817907"/>
          </a:xfrm>
          <a:prstGeom prst="line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4"/>
            <a:endCxn id="6" idx="0"/>
          </p:cNvCxnSpPr>
          <p:nvPr/>
        </p:nvCxnSpPr>
        <p:spPr>
          <a:xfrm rot="5400000">
            <a:off x="1834789" y="4481813"/>
            <a:ext cx="902423" cy="211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8" idx="0"/>
          </p:cNvCxnSpPr>
          <p:nvPr/>
        </p:nvCxnSpPr>
        <p:spPr>
          <a:xfrm rot="5400000">
            <a:off x="1884923" y="2927639"/>
            <a:ext cx="802154" cy="211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99201" y="5735192"/>
            <a:ext cx="1873685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Edge 2-&gt;4.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70400" y="2225768"/>
            <a:ext cx="1219200" cy="3108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00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72000" y="2927653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72000" y="3529269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2000" y="4130884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0" y="4732500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89600" y="262684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689600" y="3226371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89600" y="3827987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689600" y="4429602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89600" y="5031218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208397" y="2401160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82797" y="3002776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924800" y="2927653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940800" y="3228461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582797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0598797" y="262684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924800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8940800" y="262475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580880" y="3603134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924800" y="3529269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940800" y="3830076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299200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315200" y="262684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57197" y="4206007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6299200" y="4130884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315200" y="4431692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299200" y="2927653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315200" y="3228461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299200" y="3529269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315200" y="3830076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595659" y="4732500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957197" y="4732500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8973197" y="5033307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6299200" y="4732500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7315200" y="5031218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Adjacency list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30400" y="1824691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30400" y="4933038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6096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9304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2512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cxnSp>
        <p:nvCxnSpPr>
          <p:cNvPr id="10" name="Straight Connector 9"/>
          <p:cNvCxnSpPr>
            <a:stCxn id="5" idx="3"/>
            <a:endCxn id="7" idx="7"/>
          </p:cNvCxnSpPr>
          <p:nvPr/>
        </p:nvCxnSpPr>
        <p:spPr>
          <a:xfrm rot="5400000">
            <a:off x="1121734" y="2518700"/>
            <a:ext cx="100773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  <a:endCxn id="7" idx="5"/>
          </p:cNvCxnSpPr>
          <p:nvPr/>
        </p:nvCxnSpPr>
        <p:spPr>
          <a:xfrm rot="16200000" flipV="1">
            <a:off x="1071599" y="4072873"/>
            <a:ext cx="110800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1"/>
            <a:endCxn id="5" idx="5"/>
          </p:cNvCxnSpPr>
          <p:nvPr/>
        </p:nvCxnSpPr>
        <p:spPr>
          <a:xfrm rot="16200000" flipV="1">
            <a:off x="2442534" y="2518700"/>
            <a:ext cx="100773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7"/>
            <a:endCxn id="9" idx="3"/>
          </p:cNvCxnSpPr>
          <p:nvPr/>
        </p:nvCxnSpPr>
        <p:spPr>
          <a:xfrm rot="5400000" flipH="1" flipV="1">
            <a:off x="2392399" y="4072873"/>
            <a:ext cx="110800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4"/>
            <a:endCxn id="6" idx="0"/>
          </p:cNvCxnSpPr>
          <p:nvPr/>
        </p:nvCxnSpPr>
        <p:spPr>
          <a:xfrm rot="5400000">
            <a:off x="1834789" y="4481813"/>
            <a:ext cx="902423" cy="211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8" idx="0"/>
          </p:cNvCxnSpPr>
          <p:nvPr/>
        </p:nvCxnSpPr>
        <p:spPr>
          <a:xfrm rot="5400000">
            <a:off x="1884923" y="2927639"/>
            <a:ext cx="802154" cy="211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99201" y="5735192"/>
            <a:ext cx="1873685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Edge 3-&gt;4.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70400" y="2225768"/>
            <a:ext cx="1219200" cy="3108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00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72000" y="2927653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72000" y="3529269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2000" y="4130884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0" y="4732500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89600" y="262684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689600" y="3226371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89600" y="3827987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689600" y="4429602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89600" y="5031218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208397" y="2401160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82797" y="3002776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924800" y="2927653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940800" y="3228461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582797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1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0598797" y="262684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924800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2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8940800" y="262475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582797" y="3579549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924800" y="3529269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0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940800" y="3830076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299200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315200" y="262684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582797" y="4206007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924800" y="4130884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0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940800" y="4431692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299200" y="2927653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4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315200" y="3228461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299200" y="3529269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4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315200" y="3830076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299200" y="4130884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4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315200" y="4431692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208397" y="4807622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582797" y="4732500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1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0598797" y="5033307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924800" y="4732500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2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940800" y="5031218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299200" y="4732500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3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315200" y="5033307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Adjacency list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930400" y="1824691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1930400" y="4933038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6096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19304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2</a:t>
            </a:r>
          </a:p>
        </p:txBody>
      </p:sp>
      <p:sp>
        <p:nvSpPr>
          <p:cNvPr id="9" name="Oval 8"/>
          <p:cNvSpPr/>
          <p:nvPr/>
        </p:nvSpPr>
        <p:spPr>
          <a:xfrm>
            <a:off x="3251200" y="3328730"/>
            <a:ext cx="711200" cy="701885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latin typeface="Nunito Sans" panose="020B0604020202020204" charset="0"/>
              </a:rPr>
              <a:t>3</a:t>
            </a:r>
          </a:p>
        </p:txBody>
      </p:sp>
      <p:cxnSp>
        <p:nvCxnSpPr>
          <p:cNvPr id="10" name="Straight Connector 9"/>
          <p:cNvCxnSpPr>
            <a:stCxn id="5" idx="3"/>
            <a:endCxn id="7" idx="7"/>
          </p:cNvCxnSpPr>
          <p:nvPr/>
        </p:nvCxnSpPr>
        <p:spPr>
          <a:xfrm rot="5400000">
            <a:off x="1121734" y="2518700"/>
            <a:ext cx="100773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1"/>
            <a:endCxn id="7" idx="5"/>
          </p:cNvCxnSpPr>
          <p:nvPr/>
        </p:nvCxnSpPr>
        <p:spPr>
          <a:xfrm rot="16200000" flipV="1">
            <a:off x="1071599" y="4072873"/>
            <a:ext cx="110800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9" idx="1"/>
            <a:endCxn id="5" idx="5"/>
          </p:cNvCxnSpPr>
          <p:nvPr/>
        </p:nvCxnSpPr>
        <p:spPr>
          <a:xfrm rot="16200000" flipV="1">
            <a:off x="2442534" y="2518700"/>
            <a:ext cx="100773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7"/>
            <a:endCxn id="9" idx="3"/>
          </p:cNvCxnSpPr>
          <p:nvPr/>
        </p:nvCxnSpPr>
        <p:spPr>
          <a:xfrm rot="5400000" flipH="1" flipV="1">
            <a:off x="2392399" y="4072873"/>
            <a:ext cx="1108002" cy="81790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4"/>
            <a:endCxn id="6" idx="0"/>
          </p:cNvCxnSpPr>
          <p:nvPr/>
        </p:nvCxnSpPr>
        <p:spPr>
          <a:xfrm rot="5400000">
            <a:off x="1834789" y="4481813"/>
            <a:ext cx="902423" cy="211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4"/>
            <a:endCxn id="8" idx="0"/>
          </p:cNvCxnSpPr>
          <p:nvPr/>
        </p:nvCxnSpPr>
        <p:spPr>
          <a:xfrm rot="5400000">
            <a:off x="1884923" y="2927639"/>
            <a:ext cx="802154" cy="211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572000" y="5500702"/>
            <a:ext cx="6822155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This is the adjacency list for the given graph.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70400" y="2225768"/>
            <a:ext cx="1219200" cy="31083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572000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72000" y="2927653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72000" y="3529269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572000" y="4130884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3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572000" y="4732500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4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689600" y="262684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689600" y="3226371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89600" y="3827987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689600" y="4429602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89600" y="5031218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208397" y="2401160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582797" y="3002776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924800" y="2927653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0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940800" y="3228461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9582797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1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10598797" y="262684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7924800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2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8940800" y="262475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582797" y="3570345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924800" y="3529269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0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8940800" y="3830076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6299200" y="2326038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3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7315200" y="2626845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582797" y="4181281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924800" y="4130884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0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8940800" y="4431692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299200" y="2927653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4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315200" y="3228461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299200" y="3529269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4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7315200" y="3830076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6299200" y="4130884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4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315200" y="4431692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1208397" y="4807622"/>
            <a:ext cx="1075389" cy="507238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NULL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582797" y="4732500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1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10598797" y="5033307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924800" y="4732500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2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940800" y="5031218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6299200" y="4732500"/>
            <a:ext cx="1016000" cy="501346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3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315200" y="5033307"/>
            <a:ext cx="609600" cy="20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Adjacency list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>
              <a:latin typeface="Nunito Sans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The links that connect the vertices are called </a:t>
            </a:r>
            <a:r>
              <a:rPr lang="en-US" sz="2500" b="1" dirty="0">
                <a:latin typeface="Nunito Sans" panose="020B0604020202020204" charset="0"/>
              </a:rPr>
              <a:t>edges</a:t>
            </a:r>
            <a:r>
              <a:rPr lang="en-US" sz="2500" dirty="0">
                <a:latin typeface="Nunito Sans" panose="020B0604020202020204" charset="0"/>
              </a:rPr>
              <a:t>.</a:t>
            </a:r>
          </a:p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22" name="Arc 21"/>
          <p:cNvSpPr/>
          <p:nvPr/>
        </p:nvSpPr>
        <p:spPr>
          <a:xfrm>
            <a:off x="3567138" y="2885306"/>
            <a:ext cx="2884462" cy="1367130"/>
          </a:xfrm>
          <a:prstGeom prst="arc">
            <a:avLst>
              <a:gd name="adj1" fmla="val 861663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332" tIns="60666" rIns="121332" bIns="60666" rtlCol="0" anchor="ctr"/>
          <a:lstStyle/>
          <a:p>
            <a:pPr algn="ctr"/>
            <a:endParaRPr lang="en-US"/>
          </a:p>
        </p:txBody>
      </p:sp>
      <p:sp>
        <p:nvSpPr>
          <p:cNvPr id="24" name="Explosion 1 23"/>
          <p:cNvSpPr/>
          <p:nvPr/>
        </p:nvSpPr>
        <p:spPr>
          <a:xfrm>
            <a:off x="6313462" y="3007746"/>
            <a:ext cx="2032000" cy="1203231"/>
          </a:xfrm>
          <a:prstGeom prst="irregularSeal1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EDGES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rot="10800000" flipV="1">
            <a:off x="5602262" y="4010438"/>
            <a:ext cx="1219200" cy="3008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Edges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7AF759-C73E-4377-B47C-FC180A569831}"/>
              </a:ext>
            </a:extLst>
          </p:cNvPr>
          <p:cNvSpPr/>
          <p:nvPr/>
        </p:nvSpPr>
        <p:spPr>
          <a:xfrm>
            <a:off x="4521200" y="3328615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8F13821-EC42-484A-8B20-CF771A6FAC92}"/>
              </a:ext>
            </a:extLst>
          </p:cNvPr>
          <p:cNvSpPr/>
          <p:nvPr/>
        </p:nvSpPr>
        <p:spPr>
          <a:xfrm>
            <a:off x="3200400" y="4732384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725AFE-C0D3-469B-98C3-11F7343C0BB4}"/>
              </a:ext>
            </a:extLst>
          </p:cNvPr>
          <p:cNvSpPr/>
          <p:nvPr/>
        </p:nvSpPr>
        <p:spPr>
          <a:xfrm>
            <a:off x="5842000" y="4732384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A2EF86-8F62-401F-A19B-746D45B54957}"/>
              </a:ext>
            </a:extLst>
          </p:cNvPr>
          <p:cNvCxnSpPr>
            <a:cxnSpLocks/>
          </p:cNvCxnSpPr>
          <p:nvPr/>
        </p:nvCxnSpPr>
        <p:spPr>
          <a:xfrm>
            <a:off x="5082166" y="3801486"/>
            <a:ext cx="889748" cy="978363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AC23BF-CF56-4102-AC09-D988FC2EF03A}"/>
              </a:ext>
            </a:extLst>
          </p:cNvPr>
          <p:cNvCxnSpPr>
            <a:cxnSpLocks/>
            <a:stCxn id="19" idx="7"/>
            <a:endCxn id="17" idx="3"/>
          </p:cNvCxnSpPr>
          <p:nvPr/>
        </p:nvCxnSpPr>
        <p:spPr>
          <a:xfrm rot="5400000" flipH="1" flipV="1">
            <a:off x="3676419" y="3886434"/>
            <a:ext cx="978362" cy="88974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59ABFC-5465-46C1-9D66-68D4B637AFBB}"/>
              </a:ext>
            </a:extLst>
          </p:cNvPr>
          <p:cNvCxnSpPr>
            <a:cxnSpLocks/>
          </p:cNvCxnSpPr>
          <p:nvPr/>
        </p:nvCxnSpPr>
        <p:spPr>
          <a:xfrm flipV="1">
            <a:off x="3817298" y="5063430"/>
            <a:ext cx="2014542" cy="18872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17D0-DD9C-41B9-8C6C-51ACB7444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500" b="1" dirty="0">
                <a:latin typeface="Nunito Sans" panose="020B0604020202020204" charset="0"/>
              </a:rPr>
              <a:t>Types of Traversal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7B483-5B62-4E4C-9EBA-A4625E662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Depth First Search algorithm (DFS)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Breadth First Search algorithm (BFS)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5A2B8F-3D7F-4C73-9FC6-D192BCBB8502}"/>
              </a:ext>
            </a:extLst>
          </p:cNvPr>
          <p:cNvGrpSpPr/>
          <p:nvPr/>
        </p:nvGrpSpPr>
        <p:grpSpPr>
          <a:xfrm>
            <a:off x="619760" y="2003069"/>
            <a:ext cx="3505200" cy="3371200"/>
            <a:chOff x="381000" y="821998"/>
            <a:chExt cx="3556000" cy="531427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782DF5-06C9-4666-8B91-0043F943EA57}"/>
                </a:ext>
              </a:extLst>
            </p:cNvPr>
            <p:cNvSpPr/>
            <p:nvPr/>
          </p:nvSpPr>
          <p:spPr>
            <a:xfrm>
              <a:off x="1803400" y="821998"/>
              <a:ext cx="609600" cy="601616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886FCD-6084-450D-A792-B70A2C1F6E7D}"/>
                </a:ext>
              </a:extLst>
            </p:cNvPr>
            <p:cNvSpPr/>
            <p:nvPr/>
          </p:nvSpPr>
          <p:spPr>
            <a:xfrm>
              <a:off x="381000" y="2326037"/>
              <a:ext cx="609600" cy="601616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5853AC0-E337-4D22-9A39-BE9E5FB44154}"/>
                </a:ext>
              </a:extLst>
            </p:cNvPr>
            <p:cNvSpPr/>
            <p:nvPr/>
          </p:nvSpPr>
          <p:spPr>
            <a:xfrm>
              <a:off x="1803400" y="2326037"/>
              <a:ext cx="609600" cy="601616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B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26227A-9859-4402-8B1F-66B9BD5D7CD8}"/>
                </a:ext>
              </a:extLst>
            </p:cNvPr>
            <p:cNvSpPr/>
            <p:nvPr/>
          </p:nvSpPr>
          <p:spPr>
            <a:xfrm>
              <a:off x="3327400" y="2326037"/>
              <a:ext cx="609600" cy="601616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C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0D7C375-658F-435F-BA39-A830FC7304A3}"/>
                </a:ext>
              </a:extLst>
            </p:cNvPr>
            <p:cNvSpPr/>
            <p:nvPr/>
          </p:nvSpPr>
          <p:spPr>
            <a:xfrm>
              <a:off x="3327400" y="4030615"/>
              <a:ext cx="609600" cy="601616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F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A7A1A00-B152-4702-8C99-3F73C79EE6B2}"/>
                </a:ext>
              </a:extLst>
            </p:cNvPr>
            <p:cNvSpPr/>
            <p:nvPr/>
          </p:nvSpPr>
          <p:spPr>
            <a:xfrm>
              <a:off x="1803400" y="4030615"/>
              <a:ext cx="609600" cy="601616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E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41C304-CB8A-45D6-9992-10F72C63B4CC}"/>
                </a:ext>
              </a:extLst>
            </p:cNvPr>
            <p:cNvSpPr/>
            <p:nvPr/>
          </p:nvSpPr>
          <p:spPr>
            <a:xfrm>
              <a:off x="381000" y="4030615"/>
              <a:ext cx="609600" cy="601616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021E818-FD7F-449B-88A1-3215EBAEA4CD}"/>
                </a:ext>
              </a:extLst>
            </p:cNvPr>
            <p:cNvSpPr/>
            <p:nvPr/>
          </p:nvSpPr>
          <p:spPr>
            <a:xfrm>
              <a:off x="1803400" y="5534653"/>
              <a:ext cx="609600" cy="601616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G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484F4A-18CB-49EF-ACFC-1674B35CEC73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rot="5400000">
              <a:off x="857685" y="1379152"/>
              <a:ext cx="1078631" cy="991347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13EA066-3919-469F-8D01-49C033AE00FE}"/>
                </a:ext>
              </a:extLst>
            </p:cNvPr>
            <p:cNvCxnSpPr>
              <a:cxnSpLocks/>
              <a:stCxn id="8" idx="4"/>
              <a:endCxn id="15" idx="0"/>
            </p:cNvCxnSpPr>
            <p:nvPr/>
          </p:nvCxnSpPr>
          <p:spPr>
            <a:xfrm rot="5400000">
              <a:off x="1656989" y="1874812"/>
              <a:ext cx="902423" cy="2117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56B17E-3F36-41DC-AB89-AE625A58EAC4}"/>
                </a:ext>
              </a:extLst>
            </p:cNvPr>
            <p:cNvCxnSpPr>
              <a:cxnSpLocks/>
              <a:stCxn id="8" idx="5"/>
              <a:endCxn id="16" idx="1"/>
            </p:cNvCxnSpPr>
            <p:nvPr/>
          </p:nvCxnSpPr>
          <p:spPr>
            <a:xfrm rot="16200000" flipH="1">
              <a:off x="2330885" y="1328352"/>
              <a:ext cx="1078631" cy="1092947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63CB77B-1927-42C7-A398-3432473AC09F}"/>
                </a:ext>
              </a:extLst>
            </p:cNvPr>
            <p:cNvCxnSpPr>
              <a:cxnSpLocks/>
              <a:stCxn id="15" idx="4"/>
            </p:cNvCxnSpPr>
            <p:nvPr/>
          </p:nvCxnSpPr>
          <p:spPr>
            <a:xfrm rot="5400000">
              <a:off x="1556719" y="3479120"/>
              <a:ext cx="1102962" cy="2117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14FA2D-4471-410E-9639-018F8C044B35}"/>
                </a:ext>
              </a:extLst>
            </p:cNvPr>
            <p:cNvCxnSpPr/>
            <p:nvPr/>
          </p:nvCxnSpPr>
          <p:spPr>
            <a:xfrm rot="5400000">
              <a:off x="135378" y="3478075"/>
              <a:ext cx="1102962" cy="2117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6433295-0ECF-413A-A1D0-7D46F55FF2D1}"/>
                </a:ext>
              </a:extLst>
            </p:cNvPr>
            <p:cNvCxnSpPr/>
            <p:nvPr/>
          </p:nvCxnSpPr>
          <p:spPr>
            <a:xfrm rot="5400000">
              <a:off x="3079660" y="3478075"/>
              <a:ext cx="1102962" cy="2117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E8CC76-92A7-4B31-92DC-8DCF80E2072C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 rot="5400000">
              <a:off x="1656989" y="5083428"/>
              <a:ext cx="902423" cy="2117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BDA5194-E817-410E-B937-0B67A162FC48}"/>
                </a:ext>
              </a:extLst>
            </p:cNvPr>
            <p:cNvCxnSpPr>
              <a:cxnSpLocks/>
              <a:stCxn id="19" idx="5"/>
              <a:endCxn id="20" idx="1"/>
            </p:cNvCxnSpPr>
            <p:nvPr/>
          </p:nvCxnSpPr>
          <p:spPr>
            <a:xfrm rot="16200000" flipH="1">
              <a:off x="857685" y="4587769"/>
              <a:ext cx="1078631" cy="991347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2E9F07-EACF-47AE-92C4-915693C3ACBF}"/>
                </a:ext>
              </a:extLst>
            </p:cNvPr>
            <p:cNvCxnSpPr>
              <a:cxnSpLocks/>
              <a:stCxn id="17" idx="3"/>
              <a:endCxn id="20" idx="7"/>
            </p:cNvCxnSpPr>
            <p:nvPr/>
          </p:nvCxnSpPr>
          <p:spPr>
            <a:xfrm flipH="1">
              <a:off x="2323726" y="4544127"/>
              <a:ext cx="1092948" cy="1078631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31319C1-EC5B-4AEE-A8F4-253C64E7D313}"/>
              </a:ext>
            </a:extLst>
          </p:cNvPr>
          <p:cNvSpPr txBox="1"/>
          <p:nvPr/>
        </p:nvSpPr>
        <p:spPr>
          <a:xfrm>
            <a:off x="609600" y="737787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Depth First Search (DFS)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A7AC4C-3E75-4077-93F7-A51C9C5C4F73}"/>
              </a:ext>
            </a:extLst>
          </p:cNvPr>
          <p:cNvGrpSpPr/>
          <p:nvPr/>
        </p:nvGrpSpPr>
        <p:grpSpPr>
          <a:xfrm>
            <a:off x="6096000" y="2122061"/>
            <a:ext cx="5486400" cy="533400"/>
            <a:chOff x="5410200" y="2743200"/>
            <a:chExt cx="5486400" cy="533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4FD497-39A2-4007-855D-D35C408B63C4}"/>
                </a:ext>
              </a:extLst>
            </p:cNvPr>
            <p:cNvSpPr/>
            <p:nvPr/>
          </p:nvSpPr>
          <p:spPr>
            <a:xfrm>
              <a:off x="54102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FC1BA6C-3B56-40CC-AF8A-1B701AF75219}"/>
                </a:ext>
              </a:extLst>
            </p:cNvPr>
            <p:cNvSpPr/>
            <p:nvPr/>
          </p:nvSpPr>
          <p:spPr>
            <a:xfrm>
              <a:off x="60960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2E2892-B5D6-4C38-B3F2-5991801507AE}"/>
                </a:ext>
              </a:extLst>
            </p:cNvPr>
            <p:cNvSpPr/>
            <p:nvPr/>
          </p:nvSpPr>
          <p:spPr>
            <a:xfrm>
              <a:off x="67818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B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C9D4B6E-98B8-4356-A544-4291086901AE}"/>
                </a:ext>
              </a:extLst>
            </p:cNvPr>
            <p:cNvSpPr/>
            <p:nvPr/>
          </p:nvSpPr>
          <p:spPr>
            <a:xfrm>
              <a:off x="74676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C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EE4E0F-B937-4120-B640-ED4EE0390CB1}"/>
                </a:ext>
              </a:extLst>
            </p:cNvPr>
            <p:cNvSpPr/>
            <p:nvPr/>
          </p:nvSpPr>
          <p:spPr>
            <a:xfrm>
              <a:off x="81534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0C8B16F-D12A-4EB0-B718-9F97BFDD71F5}"/>
                </a:ext>
              </a:extLst>
            </p:cNvPr>
            <p:cNvSpPr/>
            <p:nvPr/>
          </p:nvSpPr>
          <p:spPr>
            <a:xfrm>
              <a:off x="88392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06392E-8C25-41DE-B0C4-8B753FB01FB6}"/>
                </a:ext>
              </a:extLst>
            </p:cNvPr>
            <p:cNvSpPr/>
            <p:nvPr/>
          </p:nvSpPr>
          <p:spPr>
            <a:xfrm>
              <a:off x="95250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F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A7A3BCD-A4CA-4F4E-A2A1-5253FD55F65C}"/>
                </a:ext>
              </a:extLst>
            </p:cNvPr>
            <p:cNvSpPr/>
            <p:nvPr/>
          </p:nvSpPr>
          <p:spPr>
            <a:xfrm>
              <a:off x="102108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G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326CE35-AA6D-428C-927B-E57F38102C8D}"/>
              </a:ext>
            </a:extLst>
          </p:cNvPr>
          <p:cNvGrpSpPr/>
          <p:nvPr/>
        </p:nvGrpSpPr>
        <p:grpSpPr>
          <a:xfrm>
            <a:off x="6096000" y="3213774"/>
            <a:ext cx="5486400" cy="430627"/>
            <a:chOff x="5410200" y="2743200"/>
            <a:chExt cx="5486400" cy="5334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7995CE0-350D-45BC-987A-D30FFB3765AE}"/>
                </a:ext>
              </a:extLst>
            </p:cNvPr>
            <p:cNvSpPr/>
            <p:nvPr/>
          </p:nvSpPr>
          <p:spPr>
            <a:xfrm>
              <a:off x="54102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6ADC1B8-E0EA-4E83-BCBB-983EC5FB0403}"/>
                </a:ext>
              </a:extLst>
            </p:cNvPr>
            <p:cNvSpPr/>
            <p:nvPr/>
          </p:nvSpPr>
          <p:spPr>
            <a:xfrm>
              <a:off x="60960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FCD0766-26FB-452E-ABB7-879C8483B8DA}"/>
                </a:ext>
              </a:extLst>
            </p:cNvPr>
            <p:cNvSpPr/>
            <p:nvPr/>
          </p:nvSpPr>
          <p:spPr>
            <a:xfrm>
              <a:off x="67818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DF4732-3FD1-4D54-A8F8-87772EBC9BC7}"/>
                </a:ext>
              </a:extLst>
            </p:cNvPr>
            <p:cNvSpPr/>
            <p:nvPr/>
          </p:nvSpPr>
          <p:spPr>
            <a:xfrm>
              <a:off x="74676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22A0F4-4A1E-41FA-A8C6-B6DCDEAE2F1B}"/>
                </a:ext>
              </a:extLst>
            </p:cNvPr>
            <p:cNvSpPr/>
            <p:nvPr/>
          </p:nvSpPr>
          <p:spPr>
            <a:xfrm>
              <a:off x="81534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3703CDE-ED52-4815-B102-B6EF8F7430E4}"/>
                </a:ext>
              </a:extLst>
            </p:cNvPr>
            <p:cNvSpPr/>
            <p:nvPr/>
          </p:nvSpPr>
          <p:spPr>
            <a:xfrm>
              <a:off x="88392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7F93E11-0823-4B8F-A761-EC8E1E99D449}"/>
                </a:ext>
              </a:extLst>
            </p:cNvPr>
            <p:cNvSpPr/>
            <p:nvPr/>
          </p:nvSpPr>
          <p:spPr>
            <a:xfrm>
              <a:off x="95250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4A59C8-8055-4DAB-98B9-F45A8698A7E3}"/>
                </a:ext>
              </a:extLst>
            </p:cNvPr>
            <p:cNvSpPr/>
            <p:nvPr/>
          </p:nvSpPr>
          <p:spPr>
            <a:xfrm>
              <a:off x="102108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0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854408E-EE4E-4E77-BD12-AEF2D0370A7F}"/>
              </a:ext>
            </a:extLst>
          </p:cNvPr>
          <p:cNvGrpSpPr/>
          <p:nvPr/>
        </p:nvGrpSpPr>
        <p:grpSpPr>
          <a:xfrm>
            <a:off x="4642575" y="1992013"/>
            <a:ext cx="937260" cy="3976987"/>
            <a:chOff x="4419600" y="2122061"/>
            <a:chExt cx="937260" cy="397698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D0CD8F4-2E17-4E55-A94D-D0A6AC8B1D9C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2122061"/>
              <a:ext cx="0" cy="3976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E94BF75-C5DC-4CED-9DB5-B28C08C97927}"/>
                </a:ext>
              </a:extLst>
            </p:cNvPr>
            <p:cNvCxnSpPr>
              <a:cxnSpLocks/>
            </p:cNvCxnSpPr>
            <p:nvPr/>
          </p:nvCxnSpPr>
          <p:spPr>
            <a:xfrm>
              <a:off x="5356860" y="2122061"/>
              <a:ext cx="0" cy="3976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5C24DDB-6082-4830-B438-12EE26334B66}"/>
                </a:ext>
              </a:extLst>
            </p:cNvPr>
            <p:cNvCxnSpPr/>
            <p:nvPr/>
          </p:nvCxnSpPr>
          <p:spPr>
            <a:xfrm>
              <a:off x="4419600" y="6096000"/>
              <a:ext cx="9144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EF2CD1BB-7980-459A-91AF-38FB2EA0BB59}"/>
              </a:ext>
            </a:extLst>
          </p:cNvPr>
          <p:cNvSpPr/>
          <p:nvPr/>
        </p:nvSpPr>
        <p:spPr>
          <a:xfrm>
            <a:off x="4643850" y="5374269"/>
            <a:ext cx="944150" cy="58568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S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D3D9934-C9E0-4448-8271-871AF693E670}"/>
              </a:ext>
            </a:extLst>
          </p:cNvPr>
          <p:cNvSpPr/>
          <p:nvPr/>
        </p:nvSpPr>
        <p:spPr>
          <a:xfrm>
            <a:off x="2013307" y="2003069"/>
            <a:ext cx="600891" cy="381646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CFB7A49-9344-483D-9BBD-967103B4EC13}"/>
              </a:ext>
            </a:extLst>
          </p:cNvPr>
          <p:cNvSpPr/>
          <p:nvPr/>
        </p:nvSpPr>
        <p:spPr>
          <a:xfrm>
            <a:off x="6096000" y="3217496"/>
            <a:ext cx="685800" cy="430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5323217-85B7-4000-AFFA-35D58E9BA44B}"/>
              </a:ext>
            </a:extLst>
          </p:cNvPr>
          <p:cNvSpPr/>
          <p:nvPr/>
        </p:nvSpPr>
        <p:spPr>
          <a:xfrm>
            <a:off x="4644688" y="4779538"/>
            <a:ext cx="944150" cy="58568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50C227D-6A6D-42EF-B622-9F88C1595D1E}"/>
              </a:ext>
            </a:extLst>
          </p:cNvPr>
          <p:cNvSpPr/>
          <p:nvPr/>
        </p:nvSpPr>
        <p:spPr>
          <a:xfrm>
            <a:off x="609600" y="2957182"/>
            <a:ext cx="600891" cy="381646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6930376-5ED6-4808-968C-290DD55BDE24}"/>
              </a:ext>
            </a:extLst>
          </p:cNvPr>
          <p:cNvSpPr/>
          <p:nvPr/>
        </p:nvSpPr>
        <p:spPr>
          <a:xfrm>
            <a:off x="6781800" y="3217496"/>
            <a:ext cx="685800" cy="430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59F4AE3-AA94-4E85-9AF9-FDEC7B647418}"/>
              </a:ext>
            </a:extLst>
          </p:cNvPr>
          <p:cNvSpPr/>
          <p:nvPr/>
        </p:nvSpPr>
        <p:spPr>
          <a:xfrm>
            <a:off x="609600" y="4038511"/>
            <a:ext cx="600891" cy="381646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761547B-98BD-428F-B575-2E8097736625}"/>
              </a:ext>
            </a:extLst>
          </p:cNvPr>
          <p:cNvSpPr/>
          <p:nvPr/>
        </p:nvSpPr>
        <p:spPr>
          <a:xfrm>
            <a:off x="4643850" y="4191994"/>
            <a:ext cx="944150" cy="58568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1F042A8-EE83-4DF4-B755-0C0F2CC50768}"/>
              </a:ext>
            </a:extLst>
          </p:cNvPr>
          <p:cNvSpPr/>
          <p:nvPr/>
        </p:nvSpPr>
        <p:spPr>
          <a:xfrm>
            <a:off x="8839200" y="3213774"/>
            <a:ext cx="685800" cy="430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CF7CEA3-A48A-498B-A8E2-A23ED22CFEE6}"/>
              </a:ext>
            </a:extLst>
          </p:cNvPr>
          <p:cNvSpPr/>
          <p:nvPr/>
        </p:nvSpPr>
        <p:spPr>
          <a:xfrm>
            <a:off x="2024413" y="4985571"/>
            <a:ext cx="600891" cy="381646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C62B88-1050-4BB4-A1DF-71D994ADD909}"/>
              </a:ext>
            </a:extLst>
          </p:cNvPr>
          <p:cNvSpPr/>
          <p:nvPr/>
        </p:nvSpPr>
        <p:spPr>
          <a:xfrm>
            <a:off x="4644934" y="3624680"/>
            <a:ext cx="944150" cy="58568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A8CE172-8D7D-46DF-A963-D3DDC36E14DD}"/>
              </a:ext>
            </a:extLst>
          </p:cNvPr>
          <p:cNvSpPr/>
          <p:nvPr/>
        </p:nvSpPr>
        <p:spPr>
          <a:xfrm>
            <a:off x="10896600" y="3213694"/>
            <a:ext cx="685800" cy="430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DBD60A9-860A-463D-8254-59D62DC45D1F}"/>
              </a:ext>
            </a:extLst>
          </p:cNvPr>
          <p:cNvSpPr/>
          <p:nvPr/>
        </p:nvSpPr>
        <p:spPr>
          <a:xfrm>
            <a:off x="2026464" y="4031459"/>
            <a:ext cx="600891" cy="381646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6966591-7AB2-41FE-8266-592420D1A027}"/>
              </a:ext>
            </a:extLst>
          </p:cNvPr>
          <p:cNvSpPr/>
          <p:nvPr/>
        </p:nvSpPr>
        <p:spPr>
          <a:xfrm>
            <a:off x="9525000" y="3217062"/>
            <a:ext cx="685800" cy="430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DBFA7F2-E149-406F-A73B-2DE659061F2F}"/>
              </a:ext>
            </a:extLst>
          </p:cNvPr>
          <p:cNvSpPr/>
          <p:nvPr/>
        </p:nvSpPr>
        <p:spPr>
          <a:xfrm>
            <a:off x="4644688" y="3047251"/>
            <a:ext cx="944150" cy="58568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E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D5E4A51-8A62-48B6-8E51-2076B0A9921F}"/>
              </a:ext>
            </a:extLst>
          </p:cNvPr>
          <p:cNvSpPr/>
          <p:nvPr/>
        </p:nvSpPr>
        <p:spPr>
          <a:xfrm>
            <a:off x="2023255" y="2957846"/>
            <a:ext cx="600891" cy="381646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2EEE4E-8282-45E9-86CD-4C57F989B2E0}"/>
              </a:ext>
            </a:extLst>
          </p:cNvPr>
          <p:cNvSpPr/>
          <p:nvPr/>
        </p:nvSpPr>
        <p:spPr>
          <a:xfrm>
            <a:off x="4645087" y="2459199"/>
            <a:ext cx="944150" cy="58568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67DBF87-0459-4409-92BF-C7B9A1B5040D}"/>
              </a:ext>
            </a:extLst>
          </p:cNvPr>
          <p:cNvSpPr/>
          <p:nvPr/>
        </p:nvSpPr>
        <p:spPr>
          <a:xfrm>
            <a:off x="7467600" y="3214723"/>
            <a:ext cx="685800" cy="430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0686371-58B4-45C1-9C56-B7AB31DD1572}"/>
              </a:ext>
            </a:extLst>
          </p:cNvPr>
          <p:cNvSpPr/>
          <p:nvPr/>
        </p:nvSpPr>
        <p:spPr>
          <a:xfrm>
            <a:off x="3514668" y="4038511"/>
            <a:ext cx="600891" cy="381646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B698936-1A90-4B7E-9751-BBB646A5939F}"/>
              </a:ext>
            </a:extLst>
          </p:cNvPr>
          <p:cNvSpPr/>
          <p:nvPr/>
        </p:nvSpPr>
        <p:spPr>
          <a:xfrm>
            <a:off x="4646296" y="3049623"/>
            <a:ext cx="944150" cy="58568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F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D11740A-F5B7-45DB-88E0-01799835DC59}"/>
              </a:ext>
            </a:extLst>
          </p:cNvPr>
          <p:cNvSpPr/>
          <p:nvPr/>
        </p:nvSpPr>
        <p:spPr>
          <a:xfrm>
            <a:off x="10210800" y="3220350"/>
            <a:ext cx="685800" cy="430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D634F81-C427-4F0B-ABD0-C8A960446F80}"/>
              </a:ext>
            </a:extLst>
          </p:cNvPr>
          <p:cNvSpPr/>
          <p:nvPr/>
        </p:nvSpPr>
        <p:spPr>
          <a:xfrm>
            <a:off x="3525208" y="2945605"/>
            <a:ext cx="600891" cy="381646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3C7AF57-830F-4D24-B75B-3D15B72F5F59}"/>
              </a:ext>
            </a:extLst>
          </p:cNvPr>
          <p:cNvSpPr/>
          <p:nvPr/>
        </p:nvSpPr>
        <p:spPr>
          <a:xfrm>
            <a:off x="4641540" y="2450016"/>
            <a:ext cx="944150" cy="585680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C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75E242-4065-4362-BF19-88E0F983D1CF}"/>
              </a:ext>
            </a:extLst>
          </p:cNvPr>
          <p:cNvSpPr/>
          <p:nvPr/>
        </p:nvSpPr>
        <p:spPr>
          <a:xfrm>
            <a:off x="8153400" y="3215623"/>
            <a:ext cx="685800" cy="430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1C3BCBC-DAEC-4955-ADA5-69B75CD6D29F}"/>
              </a:ext>
            </a:extLst>
          </p:cNvPr>
          <p:cNvSpPr/>
          <p:nvPr/>
        </p:nvSpPr>
        <p:spPr>
          <a:xfrm>
            <a:off x="6088141" y="4403244"/>
            <a:ext cx="685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CA17C90-8787-43FF-AF9F-7D8EFF2C5734}"/>
              </a:ext>
            </a:extLst>
          </p:cNvPr>
          <p:cNvSpPr/>
          <p:nvPr/>
        </p:nvSpPr>
        <p:spPr>
          <a:xfrm>
            <a:off x="6773941" y="4403244"/>
            <a:ext cx="685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FA2A1C1-C919-4DEF-9FC2-0E5E8B0D0AA9}"/>
              </a:ext>
            </a:extLst>
          </p:cNvPr>
          <p:cNvSpPr/>
          <p:nvPr/>
        </p:nvSpPr>
        <p:spPr>
          <a:xfrm>
            <a:off x="7459741" y="4403244"/>
            <a:ext cx="685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747839B-068C-4BC5-A3DC-6E79441E7771}"/>
              </a:ext>
            </a:extLst>
          </p:cNvPr>
          <p:cNvSpPr/>
          <p:nvPr/>
        </p:nvSpPr>
        <p:spPr>
          <a:xfrm>
            <a:off x="8145541" y="4403244"/>
            <a:ext cx="685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1BA01BB-8107-4EF7-BB23-B023D33B5BED}"/>
              </a:ext>
            </a:extLst>
          </p:cNvPr>
          <p:cNvSpPr/>
          <p:nvPr/>
        </p:nvSpPr>
        <p:spPr>
          <a:xfrm>
            <a:off x="8831341" y="4399323"/>
            <a:ext cx="685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6E6036D-D1EB-4397-AB9A-C35CF7B08D62}"/>
              </a:ext>
            </a:extLst>
          </p:cNvPr>
          <p:cNvSpPr/>
          <p:nvPr/>
        </p:nvSpPr>
        <p:spPr>
          <a:xfrm>
            <a:off x="9500430" y="4399323"/>
            <a:ext cx="685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B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B6201C6-E4DB-4709-B97C-9FC6F402C840}"/>
              </a:ext>
            </a:extLst>
          </p:cNvPr>
          <p:cNvSpPr/>
          <p:nvPr/>
        </p:nvSpPr>
        <p:spPr>
          <a:xfrm>
            <a:off x="10186286" y="4399323"/>
            <a:ext cx="685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F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300EEFB-019A-47E2-836C-B2A7480FA6EB}"/>
              </a:ext>
            </a:extLst>
          </p:cNvPr>
          <p:cNvSpPr/>
          <p:nvPr/>
        </p:nvSpPr>
        <p:spPr>
          <a:xfrm>
            <a:off x="10872086" y="4399323"/>
            <a:ext cx="685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8988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49" grpId="0" animBg="1"/>
      <p:bldP spid="50" grpId="0" animBg="1"/>
      <p:bldP spid="55" grpId="0" animBg="1"/>
      <p:bldP spid="55" grpId="1" animBg="1"/>
      <p:bldP spid="56" grpId="0" animBg="1"/>
      <p:bldP spid="57" grpId="0" animBg="1"/>
      <p:bldP spid="58" grpId="0" animBg="1"/>
      <p:bldP spid="59" grpId="0" animBg="1"/>
      <p:bldP spid="59" grpId="1" animBg="1"/>
      <p:bldP spid="60" grpId="0" animBg="1"/>
      <p:bldP spid="61" grpId="0" animBg="1"/>
      <p:bldP spid="62" grpId="0" animBg="1"/>
      <p:bldP spid="62" grpId="1" animBg="1"/>
      <p:bldP spid="65" grpId="0" animBg="1"/>
      <p:bldP spid="66" grpId="0" animBg="1"/>
      <p:bldP spid="67" grpId="0" animBg="1"/>
      <p:bldP spid="68" grpId="0" animBg="1"/>
      <p:bldP spid="68" grpId="1" animBg="1"/>
      <p:bldP spid="69" grpId="0" animBg="1"/>
      <p:bldP spid="70" grpId="0" animBg="1"/>
      <p:bldP spid="70" grpId="1" animBg="1"/>
      <p:bldP spid="71" grpId="0" animBg="1"/>
      <p:bldP spid="74" grpId="0" animBg="1"/>
      <p:bldP spid="75" grpId="0" animBg="1"/>
      <p:bldP spid="75" grpId="1" animBg="1"/>
      <p:bldP spid="76" grpId="0" animBg="1"/>
      <p:bldP spid="77" grpId="0" animBg="1"/>
      <p:bldP spid="78" grpId="0" animBg="1"/>
      <p:bldP spid="78" grpId="1" animBg="1"/>
      <p:bldP spid="79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8" grpId="0" animBg="1"/>
      <p:bldP spid="8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5A2B8F-3D7F-4C73-9FC6-D192BCBB8502}"/>
              </a:ext>
            </a:extLst>
          </p:cNvPr>
          <p:cNvGrpSpPr/>
          <p:nvPr/>
        </p:nvGrpSpPr>
        <p:grpSpPr>
          <a:xfrm>
            <a:off x="619760" y="2003069"/>
            <a:ext cx="3505200" cy="3371200"/>
            <a:chOff x="381000" y="821998"/>
            <a:chExt cx="3556000" cy="531427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782DF5-06C9-4666-8B91-0043F943EA57}"/>
                </a:ext>
              </a:extLst>
            </p:cNvPr>
            <p:cNvSpPr/>
            <p:nvPr/>
          </p:nvSpPr>
          <p:spPr>
            <a:xfrm>
              <a:off x="1803400" y="821998"/>
              <a:ext cx="609600" cy="601616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886FCD-6084-450D-A792-B70A2C1F6E7D}"/>
                </a:ext>
              </a:extLst>
            </p:cNvPr>
            <p:cNvSpPr/>
            <p:nvPr/>
          </p:nvSpPr>
          <p:spPr>
            <a:xfrm>
              <a:off x="381000" y="2326037"/>
              <a:ext cx="609600" cy="601616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5853AC0-E337-4D22-9A39-BE9E5FB44154}"/>
                </a:ext>
              </a:extLst>
            </p:cNvPr>
            <p:cNvSpPr/>
            <p:nvPr/>
          </p:nvSpPr>
          <p:spPr>
            <a:xfrm>
              <a:off x="1803400" y="2326037"/>
              <a:ext cx="609600" cy="601616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B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326227A-9859-4402-8B1F-66B9BD5D7CD8}"/>
                </a:ext>
              </a:extLst>
            </p:cNvPr>
            <p:cNvSpPr/>
            <p:nvPr/>
          </p:nvSpPr>
          <p:spPr>
            <a:xfrm>
              <a:off x="3327400" y="2326037"/>
              <a:ext cx="609600" cy="601616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C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0D7C375-658F-435F-BA39-A830FC7304A3}"/>
                </a:ext>
              </a:extLst>
            </p:cNvPr>
            <p:cNvSpPr/>
            <p:nvPr/>
          </p:nvSpPr>
          <p:spPr>
            <a:xfrm>
              <a:off x="3327400" y="4030615"/>
              <a:ext cx="609600" cy="601616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F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A7A1A00-B152-4702-8C99-3F73C79EE6B2}"/>
                </a:ext>
              </a:extLst>
            </p:cNvPr>
            <p:cNvSpPr/>
            <p:nvPr/>
          </p:nvSpPr>
          <p:spPr>
            <a:xfrm>
              <a:off x="1803400" y="4030615"/>
              <a:ext cx="609600" cy="601616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E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41C304-CB8A-45D6-9992-10F72C63B4CC}"/>
                </a:ext>
              </a:extLst>
            </p:cNvPr>
            <p:cNvSpPr/>
            <p:nvPr/>
          </p:nvSpPr>
          <p:spPr>
            <a:xfrm>
              <a:off x="381000" y="4030615"/>
              <a:ext cx="609600" cy="601616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021E818-FD7F-449B-88A1-3215EBAEA4CD}"/>
                </a:ext>
              </a:extLst>
            </p:cNvPr>
            <p:cNvSpPr/>
            <p:nvPr/>
          </p:nvSpPr>
          <p:spPr>
            <a:xfrm>
              <a:off x="1803400" y="5534653"/>
              <a:ext cx="609600" cy="601616"/>
            </a:xfrm>
            <a:prstGeom prst="ellipse">
              <a:avLst/>
            </a:prstGeom>
            <a:solidFill>
              <a:schemeClr val="tx1"/>
            </a:solidFill>
            <a:effectLst>
              <a:glow rad="101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332" tIns="60666" rIns="121332" bIns="60666" rtlCol="0" anchor="ctr"/>
            <a:lstStyle/>
            <a:p>
              <a:pPr algn="ctr"/>
              <a:r>
                <a:rPr lang="en-US" sz="2400" b="1" dirty="0"/>
                <a:t>G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484F4A-18CB-49EF-ACFC-1674B35CEC73}"/>
                </a:ext>
              </a:extLst>
            </p:cNvPr>
            <p:cNvCxnSpPr>
              <a:cxnSpLocks/>
              <a:stCxn id="8" idx="3"/>
              <a:endCxn id="9" idx="7"/>
            </p:cNvCxnSpPr>
            <p:nvPr/>
          </p:nvCxnSpPr>
          <p:spPr>
            <a:xfrm rot="5400000">
              <a:off x="857685" y="1379152"/>
              <a:ext cx="1078631" cy="991347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13EA066-3919-469F-8D01-49C033AE00FE}"/>
                </a:ext>
              </a:extLst>
            </p:cNvPr>
            <p:cNvCxnSpPr>
              <a:cxnSpLocks/>
              <a:stCxn id="8" idx="4"/>
              <a:endCxn id="15" idx="0"/>
            </p:cNvCxnSpPr>
            <p:nvPr/>
          </p:nvCxnSpPr>
          <p:spPr>
            <a:xfrm rot="5400000">
              <a:off x="1656989" y="1874812"/>
              <a:ext cx="902423" cy="2117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56B17E-3F36-41DC-AB89-AE625A58EAC4}"/>
                </a:ext>
              </a:extLst>
            </p:cNvPr>
            <p:cNvCxnSpPr>
              <a:cxnSpLocks/>
              <a:stCxn id="8" idx="5"/>
              <a:endCxn id="16" idx="1"/>
            </p:cNvCxnSpPr>
            <p:nvPr/>
          </p:nvCxnSpPr>
          <p:spPr>
            <a:xfrm rot="16200000" flipH="1">
              <a:off x="2330885" y="1328352"/>
              <a:ext cx="1078631" cy="1092947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63CB77B-1927-42C7-A398-3432473AC09F}"/>
                </a:ext>
              </a:extLst>
            </p:cNvPr>
            <p:cNvCxnSpPr>
              <a:cxnSpLocks/>
              <a:stCxn id="15" idx="4"/>
            </p:cNvCxnSpPr>
            <p:nvPr/>
          </p:nvCxnSpPr>
          <p:spPr>
            <a:xfrm rot="5400000">
              <a:off x="1556719" y="3479120"/>
              <a:ext cx="1102962" cy="2117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14FA2D-4471-410E-9639-018F8C044B35}"/>
                </a:ext>
              </a:extLst>
            </p:cNvPr>
            <p:cNvCxnSpPr/>
            <p:nvPr/>
          </p:nvCxnSpPr>
          <p:spPr>
            <a:xfrm rot="5400000">
              <a:off x="135378" y="3478075"/>
              <a:ext cx="1102962" cy="2117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6433295-0ECF-413A-A1D0-7D46F55FF2D1}"/>
                </a:ext>
              </a:extLst>
            </p:cNvPr>
            <p:cNvCxnSpPr/>
            <p:nvPr/>
          </p:nvCxnSpPr>
          <p:spPr>
            <a:xfrm rot="5400000">
              <a:off x="3079660" y="3478075"/>
              <a:ext cx="1102962" cy="2117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E8CC76-92A7-4B31-92DC-8DCF80E2072C}"/>
                </a:ext>
              </a:extLst>
            </p:cNvPr>
            <p:cNvCxnSpPr>
              <a:cxnSpLocks/>
              <a:stCxn id="18" idx="4"/>
            </p:cNvCxnSpPr>
            <p:nvPr/>
          </p:nvCxnSpPr>
          <p:spPr>
            <a:xfrm rot="5400000">
              <a:off x="1656989" y="5083428"/>
              <a:ext cx="902423" cy="2117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BDA5194-E817-410E-B937-0B67A162FC48}"/>
                </a:ext>
              </a:extLst>
            </p:cNvPr>
            <p:cNvCxnSpPr>
              <a:cxnSpLocks/>
              <a:stCxn id="19" idx="5"/>
              <a:endCxn id="20" idx="1"/>
            </p:cNvCxnSpPr>
            <p:nvPr/>
          </p:nvCxnSpPr>
          <p:spPr>
            <a:xfrm rot="16200000" flipH="1">
              <a:off x="857685" y="4587769"/>
              <a:ext cx="1078631" cy="991347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2E9F07-EACF-47AE-92C4-915693C3ACBF}"/>
                </a:ext>
              </a:extLst>
            </p:cNvPr>
            <p:cNvCxnSpPr>
              <a:cxnSpLocks/>
              <a:stCxn id="17" idx="3"/>
              <a:endCxn id="20" idx="7"/>
            </p:cNvCxnSpPr>
            <p:nvPr/>
          </p:nvCxnSpPr>
          <p:spPr>
            <a:xfrm rot="5400000">
              <a:off x="2330885" y="4536969"/>
              <a:ext cx="1078631" cy="1092947"/>
            </a:xfrm>
            <a:prstGeom prst="line">
              <a:avLst/>
            </a:prstGeom>
            <a:effectLst>
              <a:glow rad="101600">
                <a:schemeClr val="accent1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A31319C1-EC5B-4AEE-A8F4-253C64E7D313}"/>
              </a:ext>
            </a:extLst>
          </p:cNvPr>
          <p:cNvSpPr txBox="1"/>
          <p:nvPr/>
        </p:nvSpPr>
        <p:spPr>
          <a:xfrm>
            <a:off x="609600" y="737787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Breadth First Search (BFS)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DA7AC4C-3E75-4077-93F7-A51C9C5C4F73}"/>
              </a:ext>
            </a:extLst>
          </p:cNvPr>
          <p:cNvGrpSpPr/>
          <p:nvPr/>
        </p:nvGrpSpPr>
        <p:grpSpPr>
          <a:xfrm>
            <a:off x="6096000" y="2122061"/>
            <a:ext cx="5486400" cy="533400"/>
            <a:chOff x="5410200" y="2743200"/>
            <a:chExt cx="5486400" cy="5334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4FD497-39A2-4007-855D-D35C408B63C4}"/>
                </a:ext>
              </a:extLst>
            </p:cNvPr>
            <p:cNvSpPr/>
            <p:nvPr/>
          </p:nvSpPr>
          <p:spPr>
            <a:xfrm>
              <a:off x="54102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FC1BA6C-3B56-40CC-AF8A-1B701AF75219}"/>
                </a:ext>
              </a:extLst>
            </p:cNvPr>
            <p:cNvSpPr/>
            <p:nvPr/>
          </p:nvSpPr>
          <p:spPr>
            <a:xfrm>
              <a:off x="60960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2E2892-B5D6-4C38-B3F2-5991801507AE}"/>
                </a:ext>
              </a:extLst>
            </p:cNvPr>
            <p:cNvSpPr/>
            <p:nvPr/>
          </p:nvSpPr>
          <p:spPr>
            <a:xfrm>
              <a:off x="67818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B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C9D4B6E-98B8-4356-A544-4291086901AE}"/>
                </a:ext>
              </a:extLst>
            </p:cNvPr>
            <p:cNvSpPr/>
            <p:nvPr/>
          </p:nvSpPr>
          <p:spPr>
            <a:xfrm>
              <a:off x="74676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C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1EE4E0F-B937-4120-B640-ED4EE0390CB1}"/>
                </a:ext>
              </a:extLst>
            </p:cNvPr>
            <p:cNvSpPr/>
            <p:nvPr/>
          </p:nvSpPr>
          <p:spPr>
            <a:xfrm>
              <a:off x="81534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D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0C8B16F-D12A-4EB0-B718-9F97BFDD71F5}"/>
                </a:ext>
              </a:extLst>
            </p:cNvPr>
            <p:cNvSpPr/>
            <p:nvPr/>
          </p:nvSpPr>
          <p:spPr>
            <a:xfrm>
              <a:off x="88392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E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206392E-8C25-41DE-B0C4-8B753FB01FB6}"/>
                </a:ext>
              </a:extLst>
            </p:cNvPr>
            <p:cNvSpPr/>
            <p:nvPr/>
          </p:nvSpPr>
          <p:spPr>
            <a:xfrm>
              <a:off x="95250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F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A7A3BCD-A4CA-4F4E-A2A1-5253FD55F65C}"/>
                </a:ext>
              </a:extLst>
            </p:cNvPr>
            <p:cNvSpPr/>
            <p:nvPr/>
          </p:nvSpPr>
          <p:spPr>
            <a:xfrm>
              <a:off x="102108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G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326CE35-AA6D-428C-927B-E57F38102C8D}"/>
              </a:ext>
            </a:extLst>
          </p:cNvPr>
          <p:cNvGrpSpPr/>
          <p:nvPr/>
        </p:nvGrpSpPr>
        <p:grpSpPr>
          <a:xfrm>
            <a:off x="6096000" y="3213774"/>
            <a:ext cx="5486400" cy="430627"/>
            <a:chOff x="5410200" y="2743200"/>
            <a:chExt cx="5486400" cy="5334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7995CE0-350D-45BC-987A-D30FFB3765AE}"/>
                </a:ext>
              </a:extLst>
            </p:cNvPr>
            <p:cNvSpPr/>
            <p:nvPr/>
          </p:nvSpPr>
          <p:spPr>
            <a:xfrm>
              <a:off x="54102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0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6ADC1B8-E0EA-4E83-BCBB-983EC5FB0403}"/>
                </a:ext>
              </a:extLst>
            </p:cNvPr>
            <p:cNvSpPr/>
            <p:nvPr/>
          </p:nvSpPr>
          <p:spPr>
            <a:xfrm>
              <a:off x="60960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FCD0766-26FB-452E-ABB7-879C8483B8DA}"/>
                </a:ext>
              </a:extLst>
            </p:cNvPr>
            <p:cNvSpPr/>
            <p:nvPr/>
          </p:nvSpPr>
          <p:spPr>
            <a:xfrm>
              <a:off x="67818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DF4732-3FD1-4D54-A8F8-87772EBC9BC7}"/>
                </a:ext>
              </a:extLst>
            </p:cNvPr>
            <p:cNvSpPr/>
            <p:nvPr/>
          </p:nvSpPr>
          <p:spPr>
            <a:xfrm>
              <a:off x="74676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522A0F4-4A1E-41FA-A8C6-B6DCDEAE2F1B}"/>
                </a:ext>
              </a:extLst>
            </p:cNvPr>
            <p:cNvSpPr/>
            <p:nvPr/>
          </p:nvSpPr>
          <p:spPr>
            <a:xfrm>
              <a:off x="81534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3703CDE-ED52-4815-B102-B6EF8F7430E4}"/>
                </a:ext>
              </a:extLst>
            </p:cNvPr>
            <p:cNvSpPr/>
            <p:nvPr/>
          </p:nvSpPr>
          <p:spPr>
            <a:xfrm>
              <a:off x="88392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7F93E11-0823-4B8F-A761-EC8E1E99D449}"/>
                </a:ext>
              </a:extLst>
            </p:cNvPr>
            <p:cNvSpPr/>
            <p:nvPr/>
          </p:nvSpPr>
          <p:spPr>
            <a:xfrm>
              <a:off x="95250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44A59C8-8055-4DAB-98B9-F45A8698A7E3}"/>
                </a:ext>
              </a:extLst>
            </p:cNvPr>
            <p:cNvSpPr/>
            <p:nvPr/>
          </p:nvSpPr>
          <p:spPr>
            <a:xfrm>
              <a:off x="10210800" y="2743200"/>
              <a:ext cx="685800" cy="533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500" dirty="0">
                  <a:latin typeface="Nunito Sans" panose="020B0604020202020204" charset="0"/>
                </a:rPr>
                <a:t>0</a:t>
              </a:r>
            </a:p>
          </p:txBody>
        </p: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8391791-FBDE-479B-800D-4272D1679F56}"/>
              </a:ext>
            </a:extLst>
          </p:cNvPr>
          <p:cNvCxnSpPr/>
          <p:nvPr/>
        </p:nvCxnSpPr>
        <p:spPr>
          <a:xfrm>
            <a:off x="6096000" y="4267200"/>
            <a:ext cx="5486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79A2C8F-007C-404A-A195-BCFF67F9BE6E}"/>
              </a:ext>
            </a:extLst>
          </p:cNvPr>
          <p:cNvCxnSpPr/>
          <p:nvPr/>
        </p:nvCxnSpPr>
        <p:spPr>
          <a:xfrm>
            <a:off x="6096000" y="4800600"/>
            <a:ext cx="5486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7025641A-2E76-4241-8F52-2ECA18347EE8}"/>
              </a:ext>
            </a:extLst>
          </p:cNvPr>
          <p:cNvSpPr/>
          <p:nvPr/>
        </p:nvSpPr>
        <p:spPr>
          <a:xfrm>
            <a:off x="2017988" y="2002406"/>
            <a:ext cx="600891" cy="381646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466477-6FFF-4DEB-901B-CFD1D8D7D0BD}"/>
              </a:ext>
            </a:extLst>
          </p:cNvPr>
          <p:cNvSpPr/>
          <p:nvPr/>
        </p:nvSpPr>
        <p:spPr>
          <a:xfrm>
            <a:off x="6096000" y="3217496"/>
            <a:ext cx="685800" cy="430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5CEFA7-8083-4402-A1F4-500A0FE32765}"/>
              </a:ext>
            </a:extLst>
          </p:cNvPr>
          <p:cNvSpPr/>
          <p:nvPr/>
        </p:nvSpPr>
        <p:spPr>
          <a:xfrm>
            <a:off x="6084954" y="4259580"/>
            <a:ext cx="685800" cy="5478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EDA9A47-679F-4C35-B662-8AF1D613346B}"/>
              </a:ext>
            </a:extLst>
          </p:cNvPr>
          <p:cNvSpPr/>
          <p:nvPr/>
        </p:nvSpPr>
        <p:spPr>
          <a:xfrm>
            <a:off x="6096000" y="5204392"/>
            <a:ext cx="685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28BCD7C-95D9-489C-B51C-AB011D315524}"/>
              </a:ext>
            </a:extLst>
          </p:cNvPr>
          <p:cNvSpPr/>
          <p:nvPr/>
        </p:nvSpPr>
        <p:spPr>
          <a:xfrm>
            <a:off x="6768443" y="4260263"/>
            <a:ext cx="685800" cy="54721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97111D9-112B-4B6A-A358-7FB42213872E}"/>
              </a:ext>
            </a:extLst>
          </p:cNvPr>
          <p:cNvSpPr/>
          <p:nvPr/>
        </p:nvSpPr>
        <p:spPr>
          <a:xfrm>
            <a:off x="7455742" y="4258404"/>
            <a:ext cx="685800" cy="5490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B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B1E787-BC9A-40DC-B226-C918A2732463}"/>
              </a:ext>
            </a:extLst>
          </p:cNvPr>
          <p:cNvSpPr/>
          <p:nvPr/>
        </p:nvSpPr>
        <p:spPr>
          <a:xfrm>
            <a:off x="8141542" y="4260263"/>
            <a:ext cx="685800" cy="5491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128DE61-9868-4C72-9212-898CCDAE6561}"/>
              </a:ext>
            </a:extLst>
          </p:cNvPr>
          <p:cNvSpPr/>
          <p:nvPr/>
        </p:nvSpPr>
        <p:spPr>
          <a:xfrm>
            <a:off x="609600" y="2957182"/>
            <a:ext cx="600891" cy="381646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82650A9-82AD-493A-9F4F-01A487A42910}"/>
              </a:ext>
            </a:extLst>
          </p:cNvPr>
          <p:cNvSpPr/>
          <p:nvPr/>
        </p:nvSpPr>
        <p:spPr>
          <a:xfrm>
            <a:off x="2023255" y="2957846"/>
            <a:ext cx="600891" cy="381646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2B58498-86C0-4FAF-8C83-0B65C51835E8}"/>
              </a:ext>
            </a:extLst>
          </p:cNvPr>
          <p:cNvSpPr/>
          <p:nvPr/>
        </p:nvSpPr>
        <p:spPr>
          <a:xfrm>
            <a:off x="3525208" y="2945605"/>
            <a:ext cx="600891" cy="381646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92C46E0-F9FB-4F65-B1AF-FFF39CCE51F1}"/>
              </a:ext>
            </a:extLst>
          </p:cNvPr>
          <p:cNvSpPr/>
          <p:nvPr/>
        </p:nvSpPr>
        <p:spPr>
          <a:xfrm>
            <a:off x="6781800" y="3217496"/>
            <a:ext cx="685800" cy="430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6356DC6-0A11-4EBA-8249-A2C8976AE8EF}"/>
              </a:ext>
            </a:extLst>
          </p:cNvPr>
          <p:cNvSpPr/>
          <p:nvPr/>
        </p:nvSpPr>
        <p:spPr>
          <a:xfrm>
            <a:off x="7467600" y="3214723"/>
            <a:ext cx="685800" cy="430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283A4A7-1349-4C6F-A406-EAAD720B25DC}"/>
              </a:ext>
            </a:extLst>
          </p:cNvPr>
          <p:cNvSpPr/>
          <p:nvPr/>
        </p:nvSpPr>
        <p:spPr>
          <a:xfrm>
            <a:off x="8153400" y="3215623"/>
            <a:ext cx="685800" cy="430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6CCA63-82C6-4B52-A14E-4514FECFEDD2}"/>
              </a:ext>
            </a:extLst>
          </p:cNvPr>
          <p:cNvSpPr/>
          <p:nvPr/>
        </p:nvSpPr>
        <p:spPr>
          <a:xfrm>
            <a:off x="6781800" y="5204392"/>
            <a:ext cx="685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A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0EB1BB7-920F-49DE-BC14-94005BBC8E70}"/>
              </a:ext>
            </a:extLst>
          </p:cNvPr>
          <p:cNvSpPr/>
          <p:nvPr/>
        </p:nvSpPr>
        <p:spPr>
          <a:xfrm>
            <a:off x="609600" y="4038511"/>
            <a:ext cx="600891" cy="381646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8782AFD-5814-49CE-B240-2C473BD125A9}"/>
              </a:ext>
            </a:extLst>
          </p:cNvPr>
          <p:cNvSpPr/>
          <p:nvPr/>
        </p:nvSpPr>
        <p:spPr>
          <a:xfrm>
            <a:off x="8839200" y="3213774"/>
            <a:ext cx="685800" cy="430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AA473A-BE47-42DB-8452-7F7EECF1365D}"/>
              </a:ext>
            </a:extLst>
          </p:cNvPr>
          <p:cNvSpPr/>
          <p:nvPr/>
        </p:nvSpPr>
        <p:spPr>
          <a:xfrm>
            <a:off x="8827770" y="4258405"/>
            <a:ext cx="685800" cy="5523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9AA8032-85B0-46FE-BDDA-5325304A22F0}"/>
              </a:ext>
            </a:extLst>
          </p:cNvPr>
          <p:cNvSpPr/>
          <p:nvPr/>
        </p:nvSpPr>
        <p:spPr>
          <a:xfrm>
            <a:off x="7467600" y="5204883"/>
            <a:ext cx="685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B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9DF5E6C-9188-489C-84C1-EA4090DF6F5C}"/>
              </a:ext>
            </a:extLst>
          </p:cNvPr>
          <p:cNvSpPr/>
          <p:nvPr/>
        </p:nvSpPr>
        <p:spPr>
          <a:xfrm>
            <a:off x="2024413" y="4985571"/>
            <a:ext cx="600891" cy="381646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4C4184F-E8B2-4C1D-BDD9-27BAB8C6E6A5}"/>
              </a:ext>
            </a:extLst>
          </p:cNvPr>
          <p:cNvSpPr/>
          <p:nvPr/>
        </p:nvSpPr>
        <p:spPr>
          <a:xfrm>
            <a:off x="10896600" y="3213694"/>
            <a:ext cx="685800" cy="430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B3CD46E-6E2C-4E9B-8554-F0607E702DFA}"/>
              </a:ext>
            </a:extLst>
          </p:cNvPr>
          <p:cNvSpPr/>
          <p:nvPr/>
        </p:nvSpPr>
        <p:spPr>
          <a:xfrm>
            <a:off x="10904152" y="4257448"/>
            <a:ext cx="685800" cy="55098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7D96608-0FA2-4E58-89FA-FD1DF24D4397}"/>
              </a:ext>
            </a:extLst>
          </p:cNvPr>
          <p:cNvSpPr/>
          <p:nvPr/>
        </p:nvSpPr>
        <p:spPr>
          <a:xfrm>
            <a:off x="8153400" y="5209472"/>
            <a:ext cx="685800" cy="5333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C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351599E-0AA4-40D1-961D-0FA447AB1C2C}"/>
              </a:ext>
            </a:extLst>
          </p:cNvPr>
          <p:cNvSpPr/>
          <p:nvPr/>
        </p:nvSpPr>
        <p:spPr>
          <a:xfrm>
            <a:off x="2026464" y="4031459"/>
            <a:ext cx="600891" cy="381646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1D9BFA-4E0C-4DEB-994A-A49F7134D4AD}"/>
              </a:ext>
            </a:extLst>
          </p:cNvPr>
          <p:cNvSpPr/>
          <p:nvPr/>
        </p:nvSpPr>
        <p:spPr>
          <a:xfrm>
            <a:off x="9525000" y="3217062"/>
            <a:ext cx="685800" cy="430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790169D-8745-436A-872C-9D01BA2085F2}"/>
              </a:ext>
            </a:extLst>
          </p:cNvPr>
          <p:cNvSpPr/>
          <p:nvPr/>
        </p:nvSpPr>
        <p:spPr>
          <a:xfrm>
            <a:off x="9512034" y="4257448"/>
            <a:ext cx="685800" cy="5509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2808B4F-684E-4F56-A40A-D71B68848104}"/>
              </a:ext>
            </a:extLst>
          </p:cNvPr>
          <p:cNvSpPr/>
          <p:nvPr/>
        </p:nvSpPr>
        <p:spPr>
          <a:xfrm>
            <a:off x="8836394" y="5209472"/>
            <a:ext cx="685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2D52700-2DF3-4002-A5DF-5BC548247713}"/>
              </a:ext>
            </a:extLst>
          </p:cNvPr>
          <p:cNvSpPr/>
          <p:nvPr/>
        </p:nvSpPr>
        <p:spPr>
          <a:xfrm>
            <a:off x="10912394" y="5209472"/>
            <a:ext cx="6858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G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575DD7C9-3FF2-4151-BE9E-07624FD023F2}"/>
              </a:ext>
            </a:extLst>
          </p:cNvPr>
          <p:cNvSpPr/>
          <p:nvPr/>
        </p:nvSpPr>
        <p:spPr>
          <a:xfrm>
            <a:off x="3514668" y="4038511"/>
            <a:ext cx="600891" cy="381646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9C31D24-AB94-434F-AA42-26137DEE832A}"/>
              </a:ext>
            </a:extLst>
          </p:cNvPr>
          <p:cNvSpPr/>
          <p:nvPr/>
        </p:nvSpPr>
        <p:spPr>
          <a:xfrm>
            <a:off x="10210800" y="3220350"/>
            <a:ext cx="685800" cy="430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B98BB2F-7FA1-4F08-9246-BA1D390F1795}"/>
              </a:ext>
            </a:extLst>
          </p:cNvPr>
          <p:cNvSpPr/>
          <p:nvPr/>
        </p:nvSpPr>
        <p:spPr>
          <a:xfrm>
            <a:off x="10196062" y="4258404"/>
            <a:ext cx="705618" cy="5490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F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53C7A83-B709-4766-B6EC-6110AF67156B}"/>
              </a:ext>
            </a:extLst>
          </p:cNvPr>
          <p:cNvSpPr/>
          <p:nvPr/>
        </p:nvSpPr>
        <p:spPr>
          <a:xfrm>
            <a:off x="9520422" y="5206494"/>
            <a:ext cx="685800" cy="5333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BDBA239-5C6E-4FEC-9A7F-123EF3AE69F1}"/>
              </a:ext>
            </a:extLst>
          </p:cNvPr>
          <p:cNvSpPr/>
          <p:nvPr/>
        </p:nvSpPr>
        <p:spPr>
          <a:xfrm>
            <a:off x="10206776" y="5209472"/>
            <a:ext cx="705618" cy="5300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dirty="0">
                <a:latin typeface="Nunito Sans" panose="020B060402020202020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1" grpId="0" animBg="1"/>
      <p:bldP spid="51" grpId="1" animBg="1"/>
      <p:bldP spid="52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7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68" grpId="1" animBg="1"/>
      <p:bldP spid="69" grpId="0" animBg="1"/>
      <p:bldP spid="71" grpId="0" animBg="1"/>
      <p:bldP spid="72" grpId="0" animBg="1"/>
      <p:bldP spid="73" grpId="0" animBg="1"/>
      <p:bldP spid="73" grpId="1" animBg="1"/>
      <p:bldP spid="74" grpId="0" animBg="1"/>
      <p:bldP spid="75" grpId="0" animBg="1"/>
      <p:bldP spid="76" grpId="0" animBg="1"/>
      <p:bldP spid="77" grpId="0" animBg="1"/>
      <p:bldP spid="77" grpId="1" animBg="1"/>
      <p:bldP spid="79" grpId="0" animBg="1"/>
      <p:bldP spid="80" grpId="0" animBg="1"/>
      <p:bldP spid="81" grpId="0" animBg="1"/>
      <p:bldP spid="82" grpId="0" animBg="1"/>
      <p:bldP spid="83" grpId="0" animBg="1"/>
      <p:bldP spid="83" grpId="1" animBg="1"/>
      <p:bldP spid="84" grpId="0" animBg="1"/>
      <p:bldP spid="8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3884"/>
            <a:ext cx="10972800" cy="4525963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Path represents a </a:t>
            </a:r>
            <a:r>
              <a:rPr lang="en-US" sz="2500" b="1" dirty="0">
                <a:latin typeface="Nunito Sans" panose="020B0604020202020204" charset="0"/>
              </a:rPr>
              <a:t>sequence of edges </a:t>
            </a:r>
            <a:r>
              <a:rPr lang="en-US" sz="2500" dirty="0">
                <a:latin typeface="Nunito Sans" panose="020B0604020202020204" charset="0"/>
              </a:rPr>
              <a:t>between the two vertices.                                              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Path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CAF8A7A-57CD-41AA-9AC3-81560F517580}"/>
              </a:ext>
            </a:extLst>
          </p:cNvPr>
          <p:cNvSpPr/>
          <p:nvPr/>
        </p:nvSpPr>
        <p:spPr>
          <a:xfrm>
            <a:off x="4546600" y="2309837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FD7B14-4AD8-4F8E-8CC6-8807798D3008}"/>
              </a:ext>
            </a:extLst>
          </p:cNvPr>
          <p:cNvSpPr/>
          <p:nvPr/>
        </p:nvSpPr>
        <p:spPr>
          <a:xfrm>
            <a:off x="3225800" y="3713606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F3236E-8503-4366-BDF8-495C03F2B785}"/>
              </a:ext>
            </a:extLst>
          </p:cNvPr>
          <p:cNvSpPr/>
          <p:nvPr/>
        </p:nvSpPr>
        <p:spPr>
          <a:xfrm>
            <a:off x="5867400" y="3713606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645A569-DBF9-4D0C-933D-4F3D83377E6E}"/>
              </a:ext>
            </a:extLst>
          </p:cNvPr>
          <p:cNvSpPr/>
          <p:nvPr/>
        </p:nvSpPr>
        <p:spPr>
          <a:xfrm>
            <a:off x="3225800" y="5418184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40F8B5C-491C-450B-B285-A36F827F3BD1}"/>
              </a:ext>
            </a:extLst>
          </p:cNvPr>
          <p:cNvSpPr/>
          <p:nvPr/>
        </p:nvSpPr>
        <p:spPr>
          <a:xfrm>
            <a:off x="5842000" y="5400851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B2B933-F6EB-4C6F-92D3-A13C09519FBC}"/>
              </a:ext>
            </a:extLst>
          </p:cNvPr>
          <p:cNvCxnSpPr>
            <a:stCxn id="24" idx="5"/>
            <a:endCxn id="31" idx="1"/>
          </p:cNvCxnSpPr>
          <p:nvPr/>
        </p:nvCxnSpPr>
        <p:spPr>
          <a:xfrm rot="16200000" flipH="1">
            <a:off x="5022619" y="2867656"/>
            <a:ext cx="978362" cy="88974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9B017A-98E6-42B6-95A8-11690AAEDBBB}"/>
              </a:ext>
            </a:extLst>
          </p:cNvPr>
          <p:cNvCxnSpPr>
            <a:stCxn id="28" idx="7"/>
            <a:endCxn id="24" idx="3"/>
          </p:cNvCxnSpPr>
          <p:nvPr/>
        </p:nvCxnSpPr>
        <p:spPr>
          <a:xfrm rot="5400000" flipH="1" flipV="1">
            <a:off x="3701819" y="2867656"/>
            <a:ext cx="978362" cy="88974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D426DE-87F7-4707-99E1-29B72E2CCB7A}"/>
              </a:ext>
            </a:extLst>
          </p:cNvPr>
          <p:cNvCxnSpPr>
            <a:stCxn id="28" idx="4"/>
            <a:endCxn id="32" idx="0"/>
          </p:cNvCxnSpPr>
          <p:nvPr/>
        </p:nvCxnSpPr>
        <p:spPr>
          <a:xfrm rot="5400000">
            <a:off x="2979119" y="4866689"/>
            <a:ext cx="1102962" cy="211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86DB40C-8115-4621-951B-10A79CE2198C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3835400" y="5686419"/>
            <a:ext cx="2006600" cy="15240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   Two node or vertices are adjacent if they are </a:t>
            </a:r>
            <a:r>
              <a:rPr lang="en-US" sz="2500" b="1" dirty="0">
                <a:latin typeface="Nunito Sans" panose="020B0604020202020204" charset="0"/>
              </a:rPr>
              <a:t>connected</a:t>
            </a:r>
            <a:r>
              <a:rPr lang="en-US" sz="2500" dirty="0">
                <a:latin typeface="Nunito Sans" panose="020B0604020202020204" charset="0"/>
              </a:rPr>
              <a:t> to each other </a:t>
            </a:r>
            <a:r>
              <a:rPr lang="en-US" sz="2500" b="1" dirty="0">
                <a:latin typeface="Nunito Sans" panose="020B0604020202020204" charset="0"/>
              </a:rPr>
              <a:t>through an edge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21600" y="2357430"/>
            <a:ext cx="3759200" cy="3200283"/>
          </a:xfrm>
          <a:prstGeom prst="rect">
            <a:avLst/>
          </a:prstGeom>
          <a:noFill/>
        </p:spPr>
        <p:txBody>
          <a:bodyPr wrap="square" lIns="121332" tIns="60666" rIns="121332" bIns="60666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(1,2) are adjacent.</a:t>
            </a:r>
          </a:p>
          <a:p>
            <a:r>
              <a:rPr lang="en-US" sz="2500" dirty="0">
                <a:latin typeface="Nunito Sans" panose="020B0604020202020204" charset="0"/>
              </a:rPr>
              <a:t>(1,3) are adjacent.</a:t>
            </a:r>
          </a:p>
          <a:p>
            <a:r>
              <a:rPr lang="en-US" sz="2500" dirty="0">
                <a:latin typeface="Nunito Sans" panose="020B0604020202020204" charset="0"/>
              </a:rPr>
              <a:t>(2,4) are adjacent.</a:t>
            </a:r>
          </a:p>
          <a:p>
            <a:r>
              <a:rPr lang="en-US" sz="2500" dirty="0">
                <a:latin typeface="Nunito Sans" panose="020B0604020202020204" charset="0"/>
              </a:rPr>
              <a:t>(3,4) are adjacent</a:t>
            </a:r>
          </a:p>
          <a:p>
            <a:endParaRPr lang="en-US" sz="2500" dirty="0">
              <a:latin typeface="Nunito Sans" panose="020B0604020202020204" charset="0"/>
            </a:endParaRPr>
          </a:p>
          <a:p>
            <a:r>
              <a:rPr lang="en-US" sz="2500" dirty="0">
                <a:latin typeface="Nunito Sans" panose="020B0604020202020204" charset="0"/>
              </a:rPr>
              <a:t>But, (2,3) are </a:t>
            </a:r>
            <a:r>
              <a:rPr lang="en-US" sz="2500" b="1" dirty="0">
                <a:latin typeface="Nunito Sans" panose="020B0604020202020204" charset="0"/>
              </a:rPr>
              <a:t>not adjacent</a:t>
            </a:r>
            <a:r>
              <a:rPr lang="en-US" sz="2500" dirty="0">
                <a:latin typeface="Nunito Sans" panose="020B0604020202020204" charset="0"/>
              </a:rPr>
              <a:t> as it is not connected by edges.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Adjacency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46D9CD-5EC3-4F2C-9D57-98ED8F7E2F8B}"/>
              </a:ext>
            </a:extLst>
          </p:cNvPr>
          <p:cNvSpPr/>
          <p:nvPr/>
        </p:nvSpPr>
        <p:spPr>
          <a:xfrm>
            <a:off x="4953187" y="2852784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B0DB67-AB40-4700-AFAA-8A97EBB1AEF5}"/>
              </a:ext>
            </a:extLst>
          </p:cNvPr>
          <p:cNvSpPr/>
          <p:nvPr/>
        </p:nvSpPr>
        <p:spPr>
          <a:xfrm>
            <a:off x="1828426" y="3312529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259E0A-71EF-459A-8A7F-FBF2970E5978}"/>
              </a:ext>
            </a:extLst>
          </p:cNvPr>
          <p:cNvSpPr/>
          <p:nvPr/>
        </p:nvSpPr>
        <p:spPr>
          <a:xfrm>
            <a:off x="3314700" y="5425496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3956E0-F764-40B4-80D3-DAE9FA27CD93}"/>
              </a:ext>
            </a:extLst>
          </p:cNvPr>
          <p:cNvSpPr/>
          <p:nvPr/>
        </p:nvSpPr>
        <p:spPr>
          <a:xfrm>
            <a:off x="5712460" y="4611177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A7EB62-FE4D-4DEC-86E6-F2E82824B196}"/>
              </a:ext>
            </a:extLst>
          </p:cNvPr>
          <p:cNvCxnSpPr>
            <a:cxnSpLocks/>
            <a:stCxn id="19" idx="5"/>
            <a:endCxn id="24" idx="0"/>
          </p:cNvCxnSpPr>
          <p:nvPr/>
        </p:nvCxnSpPr>
        <p:spPr>
          <a:xfrm>
            <a:off x="5473513" y="3366295"/>
            <a:ext cx="543747" cy="1244882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5F174B7-BBFC-4F83-9332-F155C59A90F7}"/>
              </a:ext>
            </a:extLst>
          </p:cNvPr>
          <p:cNvCxnSpPr>
            <a:cxnSpLocks/>
            <a:stCxn id="21" idx="6"/>
            <a:endCxn id="19" idx="2"/>
          </p:cNvCxnSpPr>
          <p:nvPr/>
        </p:nvCxnSpPr>
        <p:spPr>
          <a:xfrm flipV="1">
            <a:off x="2438026" y="3153592"/>
            <a:ext cx="2515161" cy="459745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FCB9F4-9B73-406E-8CB8-D5838B00FB4B}"/>
              </a:ext>
            </a:extLst>
          </p:cNvPr>
          <p:cNvCxnSpPr>
            <a:cxnSpLocks/>
            <a:stCxn id="21" idx="5"/>
            <a:endCxn id="23" idx="1"/>
          </p:cNvCxnSpPr>
          <p:nvPr/>
        </p:nvCxnSpPr>
        <p:spPr>
          <a:xfrm>
            <a:off x="2348752" y="3826040"/>
            <a:ext cx="1055222" cy="1687561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5E256C-FF08-4F88-947C-4F3CDE26A557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3924300" y="4911985"/>
            <a:ext cx="1788160" cy="726815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451088" y="1523883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1130288" y="2927653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451088" y="2927653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3771888" y="2927653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130288" y="4632230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Oval 10"/>
          <p:cNvSpPr/>
          <p:nvPr/>
        </p:nvSpPr>
        <p:spPr>
          <a:xfrm>
            <a:off x="2451088" y="6036000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2" name="Straight Connector 11"/>
          <p:cNvCxnSpPr>
            <a:stCxn id="6" idx="5"/>
            <a:endCxn id="9" idx="1"/>
          </p:cNvCxnSpPr>
          <p:nvPr/>
        </p:nvCxnSpPr>
        <p:spPr>
          <a:xfrm rot="16200000" flipH="1">
            <a:off x="2927107" y="2081703"/>
            <a:ext cx="978362" cy="88974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7"/>
            <a:endCxn id="6" idx="3"/>
          </p:cNvCxnSpPr>
          <p:nvPr/>
        </p:nvCxnSpPr>
        <p:spPr>
          <a:xfrm flipV="1">
            <a:off x="1650614" y="2037394"/>
            <a:ext cx="889748" cy="978364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 rot="5400000">
            <a:off x="2354811" y="2526562"/>
            <a:ext cx="802154" cy="211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0" idx="0"/>
          </p:cNvCxnSpPr>
          <p:nvPr/>
        </p:nvCxnSpPr>
        <p:spPr>
          <a:xfrm rot="5400000">
            <a:off x="883607" y="4080736"/>
            <a:ext cx="1102962" cy="211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0" idx="5"/>
            <a:endCxn id="11" idx="1"/>
          </p:cNvCxnSpPr>
          <p:nvPr/>
        </p:nvCxnSpPr>
        <p:spPr>
          <a:xfrm rot="16200000" flipH="1">
            <a:off x="1606307" y="5190049"/>
            <a:ext cx="978362" cy="88974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771888" y="4632230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F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5400000">
            <a:off x="3526266" y="4079691"/>
            <a:ext cx="1102962" cy="211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044688" y="1323346"/>
            <a:ext cx="368051" cy="404994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3888" y="2827385"/>
            <a:ext cx="368051" cy="404994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3888" y="4531962"/>
            <a:ext cx="368051" cy="404994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81437" y="5935732"/>
            <a:ext cx="368051" cy="404994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03837" y="4531962"/>
            <a:ext cx="368051" cy="404994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b="1" dirty="0"/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44688" y="2823467"/>
            <a:ext cx="368051" cy="404994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03837" y="2827385"/>
            <a:ext cx="368051" cy="404994"/>
          </a:xfrm>
          <a:prstGeom prst="rect">
            <a:avLst/>
          </a:prstGeom>
          <a:noFill/>
        </p:spPr>
        <p:txBody>
          <a:bodyPr wrap="none" lIns="121332" tIns="60666" rIns="121332" bIns="60666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Example For Graph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5738810" y="1617681"/>
            <a:ext cx="645319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From the above example,</a:t>
            </a:r>
          </a:p>
          <a:p>
            <a:pPr>
              <a:buNone/>
            </a:pPr>
            <a:r>
              <a:rPr lang="en-US" sz="2500" b="1" dirty="0">
                <a:latin typeface="Nunito Sans" panose="020B0604020202020204" charset="0"/>
              </a:rPr>
              <a:t>VERTICES:   </a:t>
            </a:r>
            <a:r>
              <a:rPr lang="en-US" sz="2500" dirty="0">
                <a:latin typeface="Nunito Sans" panose="020B0604020202020204" charset="0"/>
              </a:rPr>
              <a:t>{A , B , C , D, E, F , G}.</a:t>
            </a:r>
          </a:p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  <a:p>
            <a:pPr>
              <a:buNone/>
            </a:pPr>
            <a:r>
              <a:rPr lang="en-US" sz="2500" b="1" dirty="0">
                <a:latin typeface="Nunito Sans" panose="020B0604020202020204" charset="0"/>
              </a:rPr>
              <a:t>EDGES: </a:t>
            </a:r>
            <a:r>
              <a:rPr lang="en-US" sz="2500" dirty="0">
                <a:latin typeface="Nunito Sans" panose="020B0604020202020204" charset="0"/>
              </a:rPr>
              <a:t> The lines from A to B, B to C,      and so on represents edges.</a:t>
            </a:r>
          </a:p>
          <a:p>
            <a:pPr>
              <a:buNone/>
            </a:pPr>
            <a:endParaRPr lang="en-US" sz="2500" dirty="0">
              <a:latin typeface="Nunito Sans" panose="020B0604020202020204" charset="0"/>
            </a:endParaRPr>
          </a:p>
          <a:p>
            <a:pPr>
              <a:buNone/>
            </a:pPr>
            <a:r>
              <a:rPr lang="en-US" sz="2500" b="1" dirty="0">
                <a:latin typeface="Nunito Sans" panose="020B0604020202020204" charset="0"/>
              </a:rPr>
              <a:t>PATH:  </a:t>
            </a:r>
            <a:r>
              <a:rPr lang="en-US" sz="2500" dirty="0">
                <a:latin typeface="Nunito Sans" panose="020B0604020202020204" charset="0"/>
              </a:rPr>
              <a:t>ABCD represents a path from A to 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500" b="1" dirty="0">
                <a:latin typeface="Nunito Sans" panose="020B0604020202020204" charset="0"/>
              </a:rPr>
              <a:t>A) DIRECTED GRAPH:</a:t>
            </a:r>
          </a:p>
        </p:txBody>
      </p:sp>
      <p:cxnSp>
        <p:nvCxnSpPr>
          <p:cNvPr id="14" name="Straight Arrow Connector 13"/>
          <p:cNvCxnSpPr>
            <a:cxnSpLocks/>
            <a:stCxn id="26" idx="6"/>
            <a:endCxn id="28" idx="2"/>
          </p:cNvCxnSpPr>
          <p:nvPr/>
        </p:nvCxnSpPr>
        <p:spPr>
          <a:xfrm>
            <a:off x="1973568" y="3128192"/>
            <a:ext cx="2106688" cy="0"/>
          </a:xfrm>
          <a:prstGeom prst="straightConnector1">
            <a:avLst/>
          </a:prstGeom>
          <a:ln>
            <a:solidFill>
              <a:srgbClr val="1A1A1A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635DAA-35C4-4438-9D75-515C2C193139}"/>
              </a:ext>
            </a:extLst>
          </p:cNvPr>
          <p:cNvSpPr txBox="1"/>
          <p:nvPr/>
        </p:nvSpPr>
        <p:spPr>
          <a:xfrm>
            <a:off x="526224" y="769163"/>
            <a:ext cx="111363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latin typeface="Nunito Sans" panose="00000500000000000000" pitchFamily="2" charset="0"/>
              </a:rPr>
              <a:t>Types of Graph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767CAB-1FA5-494A-96EC-9E612067A695}"/>
              </a:ext>
            </a:extLst>
          </p:cNvPr>
          <p:cNvSpPr/>
          <p:nvPr/>
        </p:nvSpPr>
        <p:spPr>
          <a:xfrm>
            <a:off x="598714" y="711390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00E6895-9749-4F52-B38B-F903986C3CDE}"/>
              </a:ext>
            </a:extLst>
          </p:cNvPr>
          <p:cNvSpPr/>
          <p:nvPr/>
        </p:nvSpPr>
        <p:spPr>
          <a:xfrm>
            <a:off x="1363968" y="2827384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93539B-67B4-47F9-9691-306EDCB5638E}"/>
              </a:ext>
            </a:extLst>
          </p:cNvPr>
          <p:cNvSpPr/>
          <p:nvPr/>
        </p:nvSpPr>
        <p:spPr>
          <a:xfrm>
            <a:off x="4080256" y="2827384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B7FBD2E-1208-4F02-9551-5752F390A5E5}"/>
              </a:ext>
            </a:extLst>
          </p:cNvPr>
          <p:cNvCxnSpPr>
            <a:cxnSpLocks/>
            <a:stCxn id="32" idx="6"/>
          </p:cNvCxnSpPr>
          <p:nvPr/>
        </p:nvCxnSpPr>
        <p:spPr>
          <a:xfrm>
            <a:off x="1973568" y="5303519"/>
            <a:ext cx="2106688" cy="0"/>
          </a:xfrm>
          <a:prstGeom prst="straightConnector1">
            <a:avLst/>
          </a:prstGeom>
          <a:ln>
            <a:solidFill>
              <a:srgbClr val="1A1A1A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6F96A6E-850E-43D2-8038-9E01060FE963}"/>
              </a:ext>
            </a:extLst>
          </p:cNvPr>
          <p:cNvSpPr/>
          <p:nvPr/>
        </p:nvSpPr>
        <p:spPr>
          <a:xfrm>
            <a:off x="1363968" y="5002711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FA08D46-2337-4C4F-AB16-013262277D2D}"/>
              </a:ext>
            </a:extLst>
          </p:cNvPr>
          <p:cNvSpPr/>
          <p:nvPr/>
        </p:nvSpPr>
        <p:spPr>
          <a:xfrm>
            <a:off x="4086352" y="4987471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6C24EA4-8F11-4CB7-92D5-2C447DC5BE0C}"/>
              </a:ext>
            </a:extLst>
          </p:cNvPr>
          <p:cNvCxnSpPr>
            <a:cxnSpLocks/>
            <a:stCxn id="26" idx="5"/>
          </p:cNvCxnSpPr>
          <p:nvPr/>
        </p:nvCxnSpPr>
        <p:spPr>
          <a:xfrm>
            <a:off x="1884294" y="3340895"/>
            <a:ext cx="2386832" cy="1677057"/>
          </a:xfrm>
          <a:prstGeom prst="straightConnector1">
            <a:avLst/>
          </a:prstGeom>
          <a:ln>
            <a:solidFill>
              <a:srgbClr val="1A1A1A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3F884A-CB65-4631-AFC5-664967D4A441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1668768" y="3429000"/>
            <a:ext cx="0" cy="1688781"/>
          </a:xfrm>
          <a:prstGeom prst="straightConnector1">
            <a:avLst/>
          </a:prstGeom>
          <a:ln>
            <a:solidFill>
              <a:srgbClr val="1A1A1A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E5C59AB-8C26-426B-A090-311289633F59}"/>
              </a:ext>
            </a:extLst>
          </p:cNvPr>
          <p:cNvSpPr/>
          <p:nvPr/>
        </p:nvSpPr>
        <p:spPr>
          <a:xfrm>
            <a:off x="5943600" y="3863182"/>
            <a:ext cx="609600" cy="601616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9FA231-6CBA-4E6A-82DD-FB9FF0340670}"/>
              </a:ext>
            </a:extLst>
          </p:cNvPr>
          <p:cNvCxnSpPr>
            <a:cxnSpLocks/>
            <a:stCxn id="36" idx="6"/>
            <a:endCxn id="43" idx="3"/>
          </p:cNvCxnSpPr>
          <p:nvPr/>
        </p:nvCxnSpPr>
        <p:spPr>
          <a:xfrm flipV="1">
            <a:off x="4695952" y="4376693"/>
            <a:ext cx="1336922" cy="911586"/>
          </a:xfrm>
          <a:prstGeom prst="straightConnector1">
            <a:avLst/>
          </a:prstGeom>
          <a:ln>
            <a:solidFill>
              <a:srgbClr val="1A1A1A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84FBB5-EEE4-4C55-B80A-1828601A2657}"/>
              </a:ext>
            </a:extLst>
          </p:cNvPr>
          <p:cNvCxnSpPr>
            <a:cxnSpLocks/>
            <a:stCxn id="28" idx="5"/>
            <a:endCxn id="43" idx="1"/>
          </p:cNvCxnSpPr>
          <p:nvPr/>
        </p:nvCxnSpPr>
        <p:spPr>
          <a:xfrm>
            <a:off x="4600582" y="3340895"/>
            <a:ext cx="1432292" cy="610392"/>
          </a:xfrm>
          <a:prstGeom prst="straightConnector1">
            <a:avLst/>
          </a:prstGeom>
          <a:ln>
            <a:solidFill>
              <a:srgbClr val="1A1A1A"/>
            </a:solidFill>
            <a:tailEnd type="arrow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22538"/>
            <a:ext cx="10972800" cy="510362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00" b="1" dirty="0">
                <a:latin typeface="Nunito Sans" panose="020B0604020202020204" charset="0"/>
              </a:rPr>
              <a:t>B) UNDIRECTED  GRAPH:</a:t>
            </a:r>
          </a:p>
        </p:txBody>
      </p:sp>
      <p:sp>
        <p:nvSpPr>
          <p:cNvPr id="6" name="Oval 5"/>
          <p:cNvSpPr/>
          <p:nvPr/>
        </p:nvSpPr>
        <p:spPr>
          <a:xfrm>
            <a:off x="2819400" y="1824691"/>
            <a:ext cx="812800" cy="802154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7" name="Oval 6"/>
          <p:cNvSpPr/>
          <p:nvPr/>
        </p:nvSpPr>
        <p:spPr>
          <a:xfrm>
            <a:off x="1498600" y="3228461"/>
            <a:ext cx="812800" cy="802154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8" name="Oval 7"/>
          <p:cNvSpPr/>
          <p:nvPr/>
        </p:nvSpPr>
        <p:spPr>
          <a:xfrm>
            <a:off x="2819400" y="3228461"/>
            <a:ext cx="812800" cy="802154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9" name="Oval 8"/>
          <p:cNvSpPr/>
          <p:nvPr/>
        </p:nvSpPr>
        <p:spPr>
          <a:xfrm>
            <a:off x="4140200" y="3228461"/>
            <a:ext cx="812800" cy="802154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0" name="Oval 9"/>
          <p:cNvSpPr/>
          <p:nvPr/>
        </p:nvSpPr>
        <p:spPr>
          <a:xfrm>
            <a:off x="1498600" y="4933038"/>
            <a:ext cx="812800" cy="802154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cxnSp>
        <p:nvCxnSpPr>
          <p:cNvPr id="12" name="Straight Connector 11"/>
          <p:cNvCxnSpPr>
            <a:stCxn id="6" idx="5"/>
            <a:endCxn id="9" idx="1"/>
          </p:cNvCxnSpPr>
          <p:nvPr/>
        </p:nvCxnSpPr>
        <p:spPr>
          <a:xfrm rot="16200000" flipH="1">
            <a:off x="3467920" y="2554621"/>
            <a:ext cx="836561" cy="746064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7"/>
            <a:endCxn id="6" idx="3"/>
          </p:cNvCxnSpPr>
          <p:nvPr/>
        </p:nvCxnSpPr>
        <p:spPr>
          <a:xfrm rot="5400000" flipH="1" flipV="1">
            <a:off x="2147120" y="2554621"/>
            <a:ext cx="836561" cy="746064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4"/>
            <a:endCxn id="8" idx="0"/>
          </p:cNvCxnSpPr>
          <p:nvPr/>
        </p:nvCxnSpPr>
        <p:spPr>
          <a:xfrm rot="5400000">
            <a:off x="2924992" y="2927639"/>
            <a:ext cx="601616" cy="211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4"/>
            <a:endCxn id="10" idx="0"/>
          </p:cNvCxnSpPr>
          <p:nvPr/>
        </p:nvCxnSpPr>
        <p:spPr>
          <a:xfrm rot="5400000">
            <a:off x="1453789" y="4481813"/>
            <a:ext cx="902423" cy="2117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21730"/>
            <a:ext cx="10972800" cy="54044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00" b="1" dirty="0">
                <a:latin typeface="Nunito Sans" panose="020B0604020202020204" charset="0"/>
              </a:rPr>
              <a:t>C) CYCLIC GRAPH:</a:t>
            </a:r>
          </a:p>
        </p:txBody>
      </p:sp>
      <p:sp>
        <p:nvSpPr>
          <p:cNvPr id="8" name="Oval 7"/>
          <p:cNvSpPr/>
          <p:nvPr/>
        </p:nvSpPr>
        <p:spPr>
          <a:xfrm>
            <a:off x="2667000" y="1824691"/>
            <a:ext cx="812800" cy="80215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1346200" y="3228461"/>
            <a:ext cx="812800" cy="80215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B</a:t>
            </a:r>
          </a:p>
        </p:txBody>
      </p:sp>
      <p:sp>
        <p:nvSpPr>
          <p:cNvPr id="10" name="Oval 9"/>
          <p:cNvSpPr/>
          <p:nvPr/>
        </p:nvSpPr>
        <p:spPr>
          <a:xfrm>
            <a:off x="2667000" y="3228461"/>
            <a:ext cx="812800" cy="80215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E</a:t>
            </a:r>
          </a:p>
        </p:txBody>
      </p:sp>
      <p:sp>
        <p:nvSpPr>
          <p:cNvPr id="11" name="Oval 10"/>
          <p:cNvSpPr/>
          <p:nvPr/>
        </p:nvSpPr>
        <p:spPr>
          <a:xfrm>
            <a:off x="4343400" y="3022870"/>
            <a:ext cx="812800" cy="802154"/>
          </a:xfrm>
          <a:prstGeom prst="ellipse">
            <a:avLst/>
          </a:prstGeom>
          <a:solidFill>
            <a:schemeClr val="tx1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F</a:t>
            </a:r>
          </a:p>
        </p:txBody>
      </p:sp>
      <p:sp>
        <p:nvSpPr>
          <p:cNvPr id="12" name="Oval 11"/>
          <p:cNvSpPr/>
          <p:nvPr/>
        </p:nvSpPr>
        <p:spPr>
          <a:xfrm>
            <a:off x="1346200" y="4933038"/>
            <a:ext cx="812800" cy="802154"/>
          </a:xfrm>
          <a:prstGeom prst="ellipse">
            <a:avLst/>
          </a:prstGeom>
          <a:solidFill>
            <a:schemeClr val="tx1"/>
          </a:solidFill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332" tIns="60666" rIns="121332" bIns="60666" rtlCol="0" anchor="ctr"/>
          <a:lstStyle/>
          <a:p>
            <a:pPr algn="ctr"/>
            <a:r>
              <a:rPr lang="en-US" sz="2400" b="1" dirty="0"/>
              <a:t>C</a:t>
            </a:r>
          </a:p>
        </p:txBody>
      </p:sp>
      <p:cxnSp>
        <p:nvCxnSpPr>
          <p:cNvPr id="13" name="Straight Connector 12"/>
          <p:cNvCxnSpPr>
            <a:stCxn id="8" idx="5"/>
            <a:endCxn id="11" idx="1"/>
          </p:cNvCxnSpPr>
          <p:nvPr/>
        </p:nvCxnSpPr>
        <p:spPr>
          <a:xfrm>
            <a:off x="3360768" y="2509372"/>
            <a:ext cx="1101664" cy="630971"/>
          </a:xfrm>
          <a:prstGeom prst="line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7"/>
            <a:endCxn id="8" idx="3"/>
          </p:cNvCxnSpPr>
          <p:nvPr/>
        </p:nvCxnSpPr>
        <p:spPr>
          <a:xfrm rot="5400000" flipH="1" flipV="1">
            <a:off x="1994720" y="2554621"/>
            <a:ext cx="836561" cy="746064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4"/>
            <a:endCxn id="10" idx="0"/>
          </p:cNvCxnSpPr>
          <p:nvPr/>
        </p:nvCxnSpPr>
        <p:spPr>
          <a:xfrm rot="5400000">
            <a:off x="2772592" y="2927639"/>
            <a:ext cx="601616" cy="211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4"/>
            <a:endCxn id="12" idx="0"/>
          </p:cNvCxnSpPr>
          <p:nvPr/>
        </p:nvCxnSpPr>
        <p:spPr>
          <a:xfrm rot="5400000">
            <a:off x="1301389" y="4481813"/>
            <a:ext cx="902423" cy="2117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3"/>
            <a:endCxn id="12" idx="7"/>
          </p:cNvCxnSpPr>
          <p:nvPr/>
        </p:nvCxnSpPr>
        <p:spPr>
          <a:xfrm rot="5400000">
            <a:off x="1844316" y="4108795"/>
            <a:ext cx="1137369" cy="746064"/>
          </a:xfrm>
          <a:prstGeom prst="lin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5701</TotalTime>
  <Words>1653</Words>
  <Application>Microsoft Office PowerPoint</Application>
  <PresentationFormat>Widescreen</PresentationFormat>
  <Paragraphs>612</Paragraphs>
  <Slides>33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Traversal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Anand S</cp:lastModifiedBy>
  <cp:revision>379</cp:revision>
  <dcterms:created xsi:type="dcterms:W3CDTF">2006-08-16T00:00:00Z</dcterms:created>
  <dcterms:modified xsi:type="dcterms:W3CDTF">2023-07-19T02:35:37Z</dcterms:modified>
</cp:coreProperties>
</file>