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8" r:id="rId4"/>
  </p:sldMasterIdLst>
  <p:notesMasterIdLst>
    <p:notesMasterId r:id="rId30"/>
  </p:notesMasterIdLst>
  <p:handoutMasterIdLst>
    <p:handoutMasterId r:id="rId31"/>
  </p:handoutMasterIdLst>
  <p:sldIdLst>
    <p:sldId id="290" r:id="rId5"/>
    <p:sldId id="299" r:id="rId6"/>
    <p:sldId id="300" r:id="rId7"/>
    <p:sldId id="292" r:id="rId8"/>
    <p:sldId id="301" r:id="rId9"/>
    <p:sldId id="325" r:id="rId10"/>
    <p:sldId id="309" r:id="rId11"/>
    <p:sldId id="310" r:id="rId12"/>
    <p:sldId id="304" r:id="rId13"/>
    <p:sldId id="312" r:id="rId14"/>
    <p:sldId id="313" r:id="rId15"/>
    <p:sldId id="306" r:id="rId16"/>
    <p:sldId id="268" r:id="rId17"/>
    <p:sldId id="314" r:id="rId18"/>
    <p:sldId id="316" r:id="rId19"/>
    <p:sldId id="317" r:id="rId20"/>
    <p:sldId id="318" r:id="rId21"/>
    <p:sldId id="319" r:id="rId22"/>
    <p:sldId id="320" r:id="rId23"/>
    <p:sldId id="322" r:id="rId24"/>
    <p:sldId id="321" r:id="rId25"/>
    <p:sldId id="323" r:id="rId26"/>
    <p:sldId id="324" r:id="rId27"/>
    <p:sldId id="298" r:id="rId28"/>
    <p:sldId id="289"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FDDE"/>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5602"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3/13/2021</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3/13/2021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11</a:t>
            </a:fld>
            <a:endParaRPr lang="en-US" dirty="0"/>
          </a:p>
        </p:txBody>
      </p:sp>
    </p:spTree>
    <p:extLst>
      <p:ext uri="{BB962C8B-B14F-4D97-AF65-F5344CB8AC3E}">
        <p14:creationId xmlns:p14="http://schemas.microsoft.com/office/powerpoint/2010/main" val="192787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12</a:t>
            </a:fld>
            <a:endParaRPr lang="en-US" dirty="0"/>
          </a:p>
        </p:txBody>
      </p:sp>
    </p:spTree>
    <p:extLst>
      <p:ext uri="{BB962C8B-B14F-4D97-AF65-F5344CB8AC3E}">
        <p14:creationId xmlns:p14="http://schemas.microsoft.com/office/powerpoint/2010/main" val="443367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13</a:t>
            </a:fld>
            <a:endParaRPr lang="en-US" dirty="0"/>
          </a:p>
        </p:txBody>
      </p:sp>
    </p:spTree>
    <p:extLst>
      <p:ext uri="{BB962C8B-B14F-4D97-AF65-F5344CB8AC3E}">
        <p14:creationId xmlns:p14="http://schemas.microsoft.com/office/powerpoint/2010/main" val="443367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14</a:t>
            </a:fld>
            <a:endParaRPr lang="en-US" dirty="0"/>
          </a:p>
        </p:txBody>
      </p:sp>
    </p:spTree>
    <p:extLst>
      <p:ext uri="{BB962C8B-B14F-4D97-AF65-F5344CB8AC3E}">
        <p14:creationId xmlns:p14="http://schemas.microsoft.com/office/powerpoint/2010/main" val="1723264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15</a:t>
            </a:fld>
            <a:endParaRPr lang="en-US" dirty="0"/>
          </a:p>
        </p:txBody>
      </p:sp>
    </p:spTree>
    <p:extLst>
      <p:ext uri="{BB962C8B-B14F-4D97-AF65-F5344CB8AC3E}">
        <p14:creationId xmlns:p14="http://schemas.microsoft.com/office/powerpoint/2010/main" val="4125518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16</a:t>
            </a:fld>
            <a:endParaRPr lang="en-US" dirty="0"/>
          </a:p>
        </p:txBody>
      </p:sp>
    </p:spTree>
    <p:extLst>
      <p:ext uri="{BB962C8B-B14F-4D97-AF65-F5344CB8AC3E}">
        <p14:creationId xmlns:p14="http://schemas.microsoft.com/office/powerpoint/2010/main" val="2819591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17</a:t>
            </a:fld>
            <a:endParaRPr lang="en-US" dirty="0"/>
          </a:p>
        </p:txBody>
      </p:sp>
    </p:spTree>
    <p:extLst>
      <p:ext uri="{BB962C8B-B14F-4D97-AF65-F5344CB8AC3E}">
        <p14:creationId xmlns:p14="http://schemas.microsoft.com/office/powerpoint/2010/main" val="3664727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18</a:t>
            </a:fld>
            <a:endParaRPr lang="en-US" dirty="0"/>
          </a:p>
        </p:txBody>
      </p:sp>
    </p:spTree>
    <p:extLst>
      <p:ext uri="{BB962C8B-B14F-4D97-AF65-F5344CB8AC3E}">
        <p14:creationId xmlns:p14="http://schemas.microsoft.com/office/powerpoint/2010/main" val="3424541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19</a:t>
            </a:fld>
            <a:endParaRPr lang="en-US" dirty="0"/>
          </a:p>
        </p:txBody>
      </p:sp>
    </p:spTree>
    <p:extLst>
      <p:ext uri="{BB962C8B-B14F-4D97-AF65-F5344CB8AC3E}">
        <p14:creationId xmlns:p14="http://schemas.microsoft.com/office/powerpoint/2010/main" val="3884660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20</a:t>
            </a:fld>
            <a:endParaRPr lang="en-US" dirty="0"/>
          </a:p>
        </p:txBody>
      </p:sp>
    </p:spTree>
    <p:extLst>
      <p:ext uri="{BB962C8B-B14F-4D97-AF65-F5344CB8AC3E}">
        <p14:creationId xmlns:p14="http://schemas.microsoft.com/office/powerpoint/2010/main" val="1690675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a:t>
            </a:fld>
            <a:endParaRPr lang="en-US" dirty="0"/>
          </a:p>
        </p:txBody>
      </p:sp>
    </p:spTree>
    <p:extLst>
      <p:ext uri="{BB962C8B-B14F-4D97-AF65-F5344CB8AC3E}">
        <p14:creationId xmlns:p14="http://schemas.microsoft.com/office/powerpoint/2010/main" val="3511812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21</a:t>
            </a:fld>
            <a:endParaRPr lang="en-US" dirty="0"/>
          </a:p>
        </p:txBody>
      </p:sp>
    </p:spTree>
    <p:extLst>
      <p:ext uri="{BB962C8B-B14F-4D97-AF65-F5344CB8AC3E}">
        <p14:creationId xmlns:p14="http://schemas.microsoft.com/office/powerpoint/2010/main" val="1896139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25</a:t>
            </a:fld>
            <a:endParaRPr lang="en-US" dirty="0"/>
          </a:p>
        </p:txBody>
      </p:sp>
    </p:spTree>
    <p:extLst>
      <p:ext uri="{BB962C8B-B14F-4D97-AF65-F5344CB8AC3E}">
        <p14:creationId xmlns:p14="http://schemas.microsoft.com/office/powerpoint/2010/main" val="3770199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3</a:t>
            </a:fld>
            <a:endParaRPr lang="en-US" dirty="0"/>
          </a:p>
        </p:txBody>
      </p:sp>
    </p:spTree>
    <p:extLst>
      <p:ext uri="{BB962C8B-B14F-4D97-AF65-F5344CB8AC3E}">
        <p14:creationId xmlns:p14="http://schemas.microsoft.com/office/powerpoint/2010/main" val="1492805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4</a:t>
            </a:fld>
            <a:endParaRPr lang="en-US" dirty="0"/>
          </a:p>
        </p:txBody>
      </p:sp>
    </p:spTree>
    <p:extLst>
      <p:ext uri="{BB962C8B-B14F-4D97-AF65-F5344CB8AC3E}">
        <p14:creationId xmlns:p14="http://schemas.microsoft.com/office/powerpoint/2010/main" val="4088854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5</a:t>
            </a:fld>
            <a:endParaRPr lang="en-US" dirty="0"/>
          </a:p>
        </p:txBody>
      </p:sp>
    </p:spTree>
    <p:extLst>
      <p:ext uri="{BB962C8B-B14F-4D97-AF65-F5344CB8AC3E}">
        <p14:creationId xmlns:p14="http://schemas.microsoft.com/office/powerpoint/2010/main" val="4088854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7</a:t>
            </a:fld>
            <a:endParaRPr lang="en-US" dirty="0"/>
          </a:p>
        </p:txBody>
      </p:sp>
    </p:spTree>
    <p:extLst>
      <p:ext uri="{BB962C8B-B14F-4D97-AF65-F5344CB8AC3E}">
        <p14:creationId xmlns:p14="http://schemas.microsoft.com/office/powerpoint/2010/main" val="443367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8</a:t>
            </a:fld>
            <a:endParaRPr lang="en-US" dirty="0"/>
          </a:p>
        </p:txBody>
      </p:sp>
    </p:spTree>
    <p:extLst>
      <p:ext uri="{BB962C8B-B14F-4D97-AF65-F5344CB8AC3E}">
        <p14:creationId xmlns:p14="http://schemas.microsoft.com/office/powerpoint/2010/main" val="443367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9</a:t>
            </a:fld>
            <a:endParaRPr lang="en-US" dirty="0"/>
          </a:p>
        </p:txBody>
      </p:sp>
    </p:spTree>
    <p:extLst>
      <p:ext uri="{BB962C8B-B14F-4D97-AF65-F5344CB8AC3E}">
        <p14:creationId xmlns:p14="http://schemas.microsoft.com/office/powerpoint/2010/main" val="443367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10</a:t>
            </a:fld>
            <a:endParaRPr lang="en-US" dirty="0"/>
          </a:p>
        </p:txBody>
      </p:sp>
    </p:spTree>
    <p:extLst>
      <p:ext uri="{BB962C8B-B14F-4D97-AF65-F5344CB8AC3E}">
        <p14:creationId xmlns:p14="http://schemas.microsoft.com/office/powerpoint/2010/main" val="2450382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3/13/2021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3/13/2021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a:noAutofit/>
          </a:bodyPr>
          <a:lstStyle>
            <a:lvl1pPr marL="0" indent="0" algn="ctr">
              <a:buNone/>
              <a:defRPr/>
            </a:lvl1pPr>
          </a:lstStyle>
          <a:p>
            <a:r>
              <a:rPr lang="en-US" noProof="0"/>
              <a:t>Click icon to add picture</a:t>
            </a:r>
            <a:endParaRPr lang="en-US" noProof="0" dirty="0"/>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noProof="0" smtClean="0"/>
              <a:t>3/13/2021</a:t>
            </a:fld>
            <a:endParaRPr lang="en-US" noProof="0"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noProof="0"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noProof="0" smtClean="0"/>
              <a:t>‹#›</a:t>
            </a:fld>
            <a:endParaRPr lang="en-US"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a:solidFill>
                  <a:schemeClr val="bg1"/>
                </a:solidFill>
              </a:defRPr>
            </a:lvl1pPr>
          </a:lstStyle>
          <a:p>
            <a:pPr lvl="0"/>
            <a:r>
              <a:rPr lang="en-US" noProof="0"/>
              <a:t>Click to 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357950" y="1352804"/>
            <a:ext cx="4633415" cy="1333641"/>
          </a:xfrm>
        </p:spPr>
        <p:txBody>
          <a:bodyPr anchor="b">
            <a:norm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noProof="0"/>
              <a:t>Click to edit Master title style</a:t>
            </a:r>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3/13/2021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3/13/2021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3/13/2021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3/13/2021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n in headphones with a laptop">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22" y="12"/>
            <a:ext cx="12191978" cy="6857988"/>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3" name="Subtitle 2">
            <a:extLst>
              <a:ext uri="{FF2B5EF4-FFF2-40B4-BE49-F238E27FC236}">
                <a16:creationId xmlns:a16="http://schemas.microsoft.com/office/drawing/2014/main" id="{1C954176-1A2D-47B9-B195-FB21407C0471}"/>
              </a:ext>
            </a:extLst>
          </p:cNvPr>
          <p:cNvSpPr>
            <a:spLocks noGrp="1"/>
          </p:cNvSpPr>
          <p:nvPr>
            <p:ph type="subTitle" idx="1"/>
          </p:nvPr>
        </p:nvSpPr>
        <p:spPr>
          <a:xfrm>
            <a:off x="4536149" y="4770445"/>
            <a:ext cx="8655200" cy="457201"/>
          </a:xfrm>
        </p:spPr>
        <p:txBody>
          <a:bodyPr>
            <a:noAutofit/>
          </a:bodyPr>
          <a:lstStyle/>
          <a:p>
            <a:pPr>
              <a:spcAft>
                <a:spcPts val="600"/>
              </a:spcAft>
            </a:pPr>
            <a:r>
              <a:rPr lang="en-US" sz="4000" dirty="0">
                <a:solidFill>
                  <a:schemeClr val="tx2">
                    <a:lumMod val="90000"/>
                  </a:schemeClr>
                </a:solidFill>
              </a:rPr>
              <a:t> </a:t>
            </a:r>
            <a:r>
              <a:rPr lang="en-US" sz="4000" dirty="0">
                <a:solidFill>
                  <a:srgbClr val="00B0F0"/>
                </a:solidFill>
              </a:rPr>
              <a:t>Team </a:t>
            </a:r>
            <a:r>
              <a:rPr lang="en-US" sz="4000" dirty="0">
                <a:solidFill>
                  <a:srgbClr val="FFC000"/>
                </a:solidFill>
              </a:rPr>
              <a:t>AAKAR</a:t>
            </a:r>
            <a:endParaRPr lang="ru-RU" sz="4000" dirty="0">
              <a:solidFill>
                <a:srgbClr val="FFC000"/>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
        <p:nvSpPr>
          <p:cNvPr id="5" name="TextBox 4">
            <a:extLst>
              <a:ext uri="{FF2B5EF4-FFF2-40B4-BE49-F238E27FC236}">
                <a16:creationId xmlns:a16="http://schemas.microsoft.com/office/drawing/2014/main" id="{6D2E4F9E-56B1-4F77-B7B5-E1E230165B81}"/>
              </a:ext>
            </a:extLst>
          </p:cNvPr>
          <p:cNvSpPr txBox="1"/>
          <p:nvPr/>
        </p:nvSpPr>
        <p:spPr>
          <a:xfrm>
            <a:off x="1764196" y="1510049"/>
            <a:ext cx="8663608" cy="1446550"/>
          </a:xfrm>
          <a:prstGeom prst="rect">
            <a:avLst/>
          </a:prstGeom>
          <a:noFill/>
        </p:spPr>
        <p:txBody>
          <a:bodyPr wrap="square" rtlCol="0">
            <a:spAutoFit/>
          </a:bodyPr>
          <a:lstStyle/>
          <a:p>
            <a:r>
              <a:rPr lang="en-IN" sz="8800" dirty="0">
                <a:solidFill>
                  <a:srgbClr val="FFFF00"/>
                </a:solidFill>
                <a:latin typeface="+mj-lt"/>
              </a:rPr>
              <a:t>CALENDAR </a:t>
            </a:r>
            <a:r>
              <a:rPr lang="en-IN" sz="8800" dirty="0">
                <a:latin typeface="+mj-lt"/>
              </a:rPr>
              <a:t>v1.0</a:t>
            </a:r>
          </a:p>
        </p:txBody>
      </p:sp>
      <p:sp>
        <p:nvSpPr>
          <p:cNvPr id="6" name="TextBox 5">
            <a:extLst>
              <a:ext uri="{FF2B5EF4-FFF2-40B4-BE49-F238E27FC236}">
                <a16:creationId xmlns:a16="http://schemas.microsoft.com/office/drawing/2014/main" id="{0EADFF43-42BC-40A4-BE8D-3EDBA1C4B551}"/>
              </a:ext>
            </a:extLst>
          </p:cNvPr>
          <p:cNvSpPr txBox="1"/>
          <p:nvPr/>
        </p:nvSpPr>
        <p:spPr>
          <a:xfrm>
            <a:off x="3738055" y="2696538"/>
            <a:ext cx="9576262" cy="523220"/>
          </a:xfrm>
          <a:prstGeom prst="rect">
            <a:avLst/>
          </a:prstGeom>
          <a:noFill/>
        </p:spPr>
        <p:txBody>
          <a:bodyPr wrap="square" rtlCol="0">
            <a:spAutoFit/>
          </a:bodyPr>
          <a:lstStyle/>
          <a:p>
            <a:r>
              <a:rPr lang="en-IN" sz="2800" dirty="0">
                <a:solidFill>
                  <a:schemeClr val="tx1">
                    <a:lumMod val="85000"/>
                  </a:schemeClr>
                </a:solidFill>
              </a:rPr>
              <a:t>A Calendar Application With To-Do List Feature</a:t>
            </a:r>
          </a:p>
        </p:txBody>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500866" y="0"/>
            <a:ext cx="10058400" cy="1371600"/>
          </a:xfrm>
        </p:spPr>
        <p:txBody>
          <a:bodyPr vert="horz" lIns="91440" tIns="45720" rIns="91440" bIns="45720" rtlCol="0" anchor="ctr">
            <a:normAutofit/>
          </a:bodyPr>
          <a:lstStyle/>
          <a:p>
            <a:r>
              <a:rPr lang="en-US" dirty="0" err="1">
                <a:solidFill>
                  <a:schemeClr val="bg2">
                    <a:lumMod val="50000"/>
                  </a:schemeClr>
                </a:solidFill>
              </a:rPr>
              <a:t>addevent</a:t>
            </a:r>
            <a:r>
              <a:rPr lang="en-US" dirty="0">
                <a:solidFill>
                  <a:schemeClr val="bg2">
                    <a:lumMod val="50000"/>
                  </a:schemeClr>
                </a:solidFill>
              </a:rPr>
              <a:t>() function :</a:t>
            </a:r>
          </a:p>
        </p:txBody>
      </p:sp>
      <p:pic>
        <p:nvPicPr>
          <p:cNvPr id="5" name="Picture 4">
            <a:extLst>
              <a:ext uri="{FF2B5EF4-FFF2-40B4-BE49-F238E27FC236}">
                <a16:creationId xmlns:a16="http://schemas.microsoft.com/office/drawing/2014/main" id="{44CBD111-449E-41F0-90A8-60F5790D5FAD}"/>
              </a:ext>
            </a:extLst>
          </p:cNvPr>
          <p:cNvPicPr>
            <a:picLocks noChangeAspect="1"/>
          </p:cNvPicPr>
          <p:nvPr/>
        </p:nvPicPr>
        <p:blipFill>
          <a:blip r:embed="rId4"/>
          <a:stretch>
            <a:fillRect/>
          </a:stretch>
        </p:blipFill>
        <p:spPr>
          <a:xfrm>
            <a:off x="500866" y="1152363"/>
            <a:ext cx="5780304" cy="5068324"/>
          </a:xfrm>
          <a:prstGeom prst="rect">
            <a:avLst/>
          </a:prstGeom>
        </p:spPr>
      </p:pic>
      <p:sp>
        <p:nvSpPr>
          <p:cNvPr id="7" name="TextBox 6">
            <a:extLst>
              <a:ext uri="{FF2B5EF4-FFF2-40B4-BE49-F238E27FC236}">
                <a16:creationId xmlns:a16="http://schemas.microsoft.com/office/drawing/2014/main" id="{264ECC1C-A5D7-404D-86A3-4D9821DA7A98}"/>
              </a:ext>
            </a:extLst>
          </p:cNvPr>
          <p:cNvSpPr txBox="1"/>
          <p:nvPr/>
        </p:nvSpPr>
        <p:spPr>
          <a:xfrm>
            <a:off x="6411321" y="1216618"/>
            <a:ext cx="5417127" cy="4939814"/>
          </a:xfrm>
          <a:prstGeom prst="rect">
            <a:avLst/>
          </a:prstGeom>
          <a:noFill/>
        </p:spPr>
        <p:txBody>
          <a:bodyPr wrap="square" rtlCol="0">
            <a:spAutoFit/>
          </a:bodyPr>
          <a:lstStyle/>
          <a:p>
            <a:r>
              <a:rPr lang="en-IN" sz="2100" b="1" dirty="0" err="1"/>
              <a:t>sprintf</a:t>
            </a:r>
            <a:r>
              <a:rPr lang="en-IN" sz="2100" b="1" dirty="0"/>
              <a:t> </a:t>
            </a:r>
            <a:r>
              <a:rPr lang="en-GB" sz="2100" dirty="0" err="1"/>
              <a:t>sprintf</a:t>
            </a:r>
            <a:r>
              <a:rPr lang="en-GB" sz="2100" dirty="0"/>
              <a:t> stands for “String print”. Instead of printing on console, it store output on specified char buffer..</a:t>
            </a:r>
          </a:p>
          <a:p>
            <a:endParaRPr lang="en-IN" sz="2100" dirty="0"/>
          </a:p>
          <a:p>
            <a:r>
              <a:rPr lang="en-GB" sz="2100" b="1" dirty="0" err="1"/>
              <a:t>fgets</a:t>
            </a:r>
            <a:r>
              <a:rPr lang="en-GB" sz="2100" dirty="0"/>
              <a:t> reads a line and stores it into the string pointed to by str. It stops when either (n-1) characters are read, the newline character is read, or the end-of-file is reached, whichever comes first.</a:t>
            </a:r>
          </a:p>
          <a:p>
            <a:endParaRPr lang="en-GB" sz="2100" dirty="0"/>
          </a:p>
          <a:p>
            <a:r>
              <a:rPr lang="en-GB" sz="2100" b="1" dirty="0" err="1"/>
              <a:t>fprintf</a:t>
            </a:r>
            <a:r>
              <a:rPr lang="en-GB" sz="2100" dirty="0"/>
              <a:t> is used to print the content of the file on console.</a:t>
            </a:r>
          </a:p>
          <a:p>
            <a:endParaRPr lang="en-GB" sz="2100" dirty="0"/>
          </a:p>
          <a:p>
            <a:r>
              <a:rPr lang="en-GB" sz="2100" b="1" dirty="0" err="1"/>
              <a:t>fopen</a:t>
            </a:r>
            <a:r>
              <a:rPr lang="en-GB" sz="2100" b="1" dirty="0"/>
              <a:t> </a:t>
            </a:r>
            <a:r>
              <a:rPr lang="en-GB" sz="2100" dirty="0"/>
              <a:t>and</a:t>
            </a:r>
            <a:r>
              <a:rPr lang="en-GB" sz="2100" b="1" dirty="0"/>
              <a:t> </a:t>
            </a:r>
            <a:r>
              <a:rPr lang="en-GB" sz="2100" b="1" dirty="0" err="1"/>
              <a:t>fclose</a:t>
            </a:r>
            <a:r>
              <a:rPr lang="en-GB" sz="2100" dirty="0"/>
              <a:t> are used to open and close the file respectively.</a:t>
            </a:r>
            <a:endParaRPr lang="en-GB" sz="2100" b="1" dirty="0"/>
          </a:p>
        </p:txBody>
      </p:sp>
    </p:spTree>
    <p:extLst>
      <p:ext uri="{BB962C8B-B14F-4D97-AF65-F5344CB8AC3E}">
        <p14:creationId xmlns:p14="http://schemas.microsoft.com/office/powerpoint/2010/main" val="808625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7670"/>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355091" y="0"/>
            <a:ext cx="10058400" cy="1371600"/>
          </a:xfrm>
        </p:spPr>
        <p:txBody>
          <a:bodyPr vert="horz" lIns="91440" tIns="45720" rIns="91440" bIns="45720" rtlCol="0" anchor="ctr">
            <a:normAutofit/>
          </a:bodyPr>
          <a:lstStyle/>
          <a:p>
            <a:r>
              <a:rPr lang="en-US" dirty="0" err="1">
                <a:solidFill>
                  <a:schemeClr val="bg2">
                    <a:lumMod val="50000"/>
                  </a:schemeClr>
                </a:solidFill>
              </a:rPr>
              <a:t>view_event</a:t>
            </a:r>
            <a:r>
              <a:rPr lang="en-US" dirty="0">
                <a:solidFill>
                  <a:schemeClr val="bg2">
                    <a:lumMod val="50000"/>
                  </a:schemeClr>
                </a:solidFill>
              </a:rPr>
              <a:t>() function :</a:t>
            </a:r>
          </a:p>
        </p:txBody>
      </p:sp>
      <p:pic>
        <p:nvPicPr>
          <p:cNvPr id="5" name="Picture 4">
            <a:extLst>
              <a:ext uri="{FF2B5EF4-FFF2-40B4-BE49-F238E27FC236}">
                <a16:creationId xmlns:a16="http://schemas.microsoft.com/office/drawing/2014/main" id="{2E3FF85F-B8FC-441A-BDC3-F84F4BFA5670}"/>
              </a:ext>
            </a:extLst>
          </p:cNvPr>
          <p:cNvPicPr>
            <a:picLocks noChangeAspect="1"/>
          </p:cNvPicPr>
          <p:nvPr/>
        </p:nvPicPr>
        <p:blipFill>
          <a:blip r:embed="rId4"/>
          <a:stretch>
            <a:fillRect/>
          </a:stretch>
        </p:blipFill>
        <p:spPr>
          <a:xfrm>
            <a:off x="479655" y="1126436"/>
            <a:ext cx="5491654" cy="5291957"/>
          </a:xfrm>
          <a:prstGeom prst="rect">
            <a:avLst/>
          </a:prstGeom>
        </p:spPr>
      </p:pic>
      <p:sp>
        <p:nvSpPr>
          <p:cNvPr id="9" name="TextBox 8">
            <a:extLst>
              <a:ext uri="{FF2B5EF4-FFF2-40B4-BE49-F238E27FC236}">
                <a16:creationId xmlns:a16="http://schemas.microsoft.com/office/drawing/2014/main" id="{08283D89-B36E-4E17-9F58-4B5DD664EC10}"/>
              </a:ext>
            </a:extLst>
          </p:cNvPr>
          <p:cNvSpPr txBox="1"/>
          <p:nvPr/>
        </p:nvSpPr>
        <p:spPr>
          <a:xfrm>
            <a:off x="6217564" y="1126436"/>
            <a:ext cx="5417127" cy="5262979"/>
          </a:xfrm>
          <a:prstGeom prst="rect">
            <a:avLst/>
          </a:prstGeom>
          <a:noFill/>
        </p:spPr>
        <p:txBody>
          <a:bodyPr wrap="square" rtlCol="0">
            <a:spAutoFit/>
          </a:bodyPr>
          <a:lstStyle/>
          <a:p>
            <a:r>
              <a:rPr lang="en-GB" sz="2400" dirty="0"/>
              <a:t>This function is used for viewing a saved event. We are using </a:t>
            </a:r>
            <a:r>
              <a:rPr lang="en-GB" sz="2400" dirty="0">
                <a:solidFill>
                  <a:srgbClr val="FF0000"/>
                </a:solidFill>
              </a:rPr>
              <a:t>File Handling </a:t>
            </a:r>
            <a:r>
              <a:rPr lang="en-GB" sz="2400" dirty="0"/>
              <a:t>operations available in C language for that purpose.</a:t>
            </a:r>
          </a:p>
          <a:p>
            <a:endParaRPr lang="en-GB" sz="2400" dirty="0"/>
          </a:p>
          <a:p>
            <a:r>
              <a:rPr lang="en-GB" sz="2400" dirty="0"/>
              <a:t>When user wish to see the saved events this function starts working.  First of all this function asks the user to enter the year for which he/she wants to see the evets. After entering the year, the function checks in the local folder if there is any file saved by that name if it is there then it’ll show the events saved in it else will show the message saying no event has been saved for that year.</a:t>
            </a:r>
          </a:p>
        </p:txBody>
      </p:sp>
    </p:spTree>
    <p:extLst>
      <p:ext uri="{BB962C8B-B14F-4D97-AF65-F5344CB8AC3E}">
        <p14:creationId xmlns:p14="http://schemas.microsoft.com/office/powerpoint/2010/main" val="3203137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7670"/>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355091" y="0"/>
            <a:ext cx="10058400" cy="1371600"/>
          </a:xfrm>
        </p:spPr>
        <p:txBody>
          <a:bodyPr vert="horz" lIns="91440" tIns="45720" rIns="91440" bIns="45720" rtlCol="0" anchor="ctr">
            <a:normAutofit/>
          </a:bodyPr>
          <a:lstStyle/>
          <a:p>
            <a:r>
              <a:rPr lang="en-US" dirty="0" err="1">
                <a:solidFill>
                  <a:schemeClr val="bg2">
                    <a:lumMod val="50000"/>
                  </a:schemeClr>
                </a:solidFill>
              </a:rPr>
              <a:t>view_event</a:t>
            </a:r>
            <a:r>
              <a:rPr lang="en-US" dirty="0">
                <a:solidFill>
                  <a:schemeClr val="bg2">
                    <a:lumMod val="50000"/>
                  </a:schemeClr>
                </a:solidFill>
              </a:rPr>
              <a:t>() function :</a:t>
            </a:r>
          </a:p>
        </p:txBody>
      </p:sp>
      <p:pic>
        <p:nvPicPr>
          <p:cNvPr id="5" name="Picture 4">
            <a:extLst>
              <a:ext uri="{FF2B5EF4-FFF2-40B4-BE49-F238E27FC236}">
                <a16:creationId xmlns:a16="http://schemas.microsoft.com/office/drawing/2014/main" id="{2E3FF85F-B8FC-441A-BDC3-F84F4BFA5670}"/>
              </a:ext>
            </a:extLst>
          </p:cNvPr>
          <p:cNvPicPr>
            <a:picLocks noChangeAspect="1"/>
          </p:cNvPicPr>
          <p:nvPr/>
        </p:nvPicPr>
        <p:blipFill>
          <a:blip r:embed="rId4"/>
          <a:stretch>
            <a:fillRect/>
          </a:stretch>
        </p:blipFill>
        <p:spPr>
          <a:xfrm>
            <a:off x="479655" y="1126436"/>
            <a:ext cx="5491654" cy="5291957"/>
          </a:xfrm>
          <a:prstGeom prst="rect">
            <a:avLst/>
          </a:prstGeom>
        </p:spPr>
      </p:pic>
      <p:sp>
        <p:nvSpPr>
          <p:cNvPr id="9" name="TextBox 8">
            <a:extLst>
              <a:ext uri="{FF2B5EF4-FFF2-40B4-BE49-F238E27FC236}">
                <a16:creationId xmlns:a16="http://schemas.microsoft.com/office/drawing/2014/main" id="{08283D89-B36E-4E17-9F58-4B5DD664EC10}"/>
              </a:ext>
            </a:extLst>
          </p:cNvPr>
          <p:cNvSpPr txBox="1"/>
          <p:nvPr/>
        </p:nvSpPr>
        <p:spPr>
          <a:xfrm>
            <a:off x="6256391" y="1140924"/>
            <a:ext cx="5417127" cy="5262979"/>
          </a:xfrm>
          <a:prstGeom prst="rect">
            <a:avLst/>
          </a:prstGeom>
          <a:noFill/>
        </p:spPr>
        <p:txBody>
          <a:bodyPr wrap="square" rtlCol="0">
            <a:spAutoFit/>
          </a:bodyPr>
          <a:lstStyle/>
          <a:p>
            <a:r>
              <a:rPr lang="en-GB" sz="2400" dirty="0"/>
              <a:t>Pointer </a:t>
            </a:r>
            <a:r>
              <a:rPr lang="en-GB" sz="2400" b="1" dirty="0"/>
              <a:t>fps</a:t>
            </a:r>
            <a:r>
              <a:rPr lang="en-GB" sz="2400" dirty="0"/>
              <a:t> is used to read the contents of the text file. If there will be anything saved in that file it’ll show it else will show no events message.</a:t>
            </a:r>
          </a:p>
          <a:p>
            <a:endParaRPr lang="en-GB" sz="2400" dirty="0"/>
          </a:p>
          <a:p>
            <a:r>
              <a:rPr lang="en-GB" sz="2400" b="1" dirty="0"/>
              <a:t>rewind</a:t>
            </a:r>
            <a:r>
              <a:rPr lang="en-GB" sz="2400" dirty="0"/>
              <a:t> function sets the file position indicator of an input stream back to the beginning of the file. It also clears the error and end-of-file indicators for stream.</a:t>
            </a:r>
          </a:p>
          <a:p>
            <a:endParaRPr lang="en-GB" sz="2400" dirty="0"/>
          </a:p>
          <a:p>
            <a:r>
              <a:rPr lang="en-GB" sz="2400" b="1" dirty="0" err="1"/>
              <a:t>fgetc</a:t>
            </a:r>
            <a:r>
              <a:rPr lang="en-GB" sz="2400" b="1" dirty="0"/>
              <a:t>() </a:t>
            </a:r>
            <a:r>
              <a:rPr lang="en-GB" sz="2400" dirty="0"/>
              <a:t>is used to obtain input from a file single character at a time.</a:t>
            </a:r>
          </a:p>
          <a:p>
            <a:endParaRPr lang="en-GB" sz="2400" dirty="0"/>
          </a:p>
          <a:p>
            <a:r>
              <a:rPr lang="en-GB" sz="2400" b="1" dirty="0"/>
              <a:t>EOF </a:t>
            </a:r>
            <a:r>
              <a:rPr lang="en-GB" sz="2400" dirty="0"/>
              <a:t>represents End Of File.</a:t>
            </a:r>
            <a:endParaRPr lang="en-GB" sz="2400" b="1" dirty="0"/>
          </a:p>
        </p:txBody>
      </p:sp>
    </p:spTree>
    <p:extLst>
      <p:ext uri="{BB962C8B-B14F-4D97-AF65-F5344CB8AC3E}">
        <p14:creationId xmlns:p14="http://schemas.microsoft.com/office/powerpoint/2010/main" val="1694658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7670"/>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362013" y="-57253"/>
            <a:ext cx="10058400" cy="1371600"/>
          </a:xfrm>
        </p:spPr>
        <p:txBody>
          <a:bodyPr vert="horz" lIns="91440" tIns="45720" rIns="91440" bIns="45720" rtlCol="0" anchor="ctr">
            <a:normAutofit/>
          </a:bodyPr>
          <a:lstStyle/>
          <a:p>
            <a:r>
              <a:rPr lang="en-US" dirty="0" err="1">
                <a:solidFill>
                  <a:schemeClr val="bg2">
                    <a:lumMod val="50000"/>
                  </a:schemeClr>
                </a:solidFill>
              </a:rPr>
              <a:t>delete_event</a:t>
            </a:r>
            <a:r>
              <a:rPr lang="en-US" dirty="0">
                <a:solidFill>
                  <a:schemeClr val="bg2">
                    <a:lumMod val="50000"/>
                  </a:schemeClr>
                </a:solidFill>
              </a:rPr>
              <a:t>() function :</a:t>
            </a:r>
          </a:p>
        </p:txBody>
      </p:sp>
      <p:pic>
        <p:nvPicPr>
          <p:cNvPr id="4" name="Picture 3">
            <a:extLst>
              <a:ext uri="{FF2B5EF4-FFF2-40B4-BE49-F238E27FC236}">
                <a16:creationId xmlns:a16="http://schemas.microsoft.com/office/drawing/2014/main" id="{50CB4804-90B1-4CAA-8C88-24DA411CD361}"/>
              </a:ext>
            </a:extLst>
          </p:cNvPr>
          <p:cNvPicPr>
            <a:picLocks noChangeAspect="1"/>
          </p:cNvPicPr>
          <p:nvPr/>
        </p:nvPicPr>
        <p:blipFill>
          <a:blip r:embed="rId4"/>
          <a:stretch>
            <a:fillRect/>
          </a:stretch>
        </p:blipFill>
        <p:spPr>
          <a:xfrm>
            <a:off x="443153" y="910730"/>
            <a:ext cx="3360545" cy="5600907"/>
          </a:xfrm>
          <a:prstGeom prst="rect">
            <a:avLst/>
          </a:prstGeom>
        </p:spPr>
      </p:pic>
      <p:sp>
        <p:nvSpPr>
          <p:cNvPr id="8" name="TextBox 7">
            <a:extLst>
              <a:ext uri="{FF2B5EF4-FFF2-40B4-BE49-F238E27FC236}">
                <a16:creationId xmlns:a16="http://schemas.microsoft.com/office/drawing/2014/main" id="{DFF7534D-C7E0-4995-A20B-C9E0036A1099}"/>
              </a:ext>
            </a:extLst>
          </p:cNvPr>
          <p:cNvSpPr txBox="1"/>
          <p:nvPr/>
        </p:nvSpPr>
        <p:spPr>
          <a:xfrm>
            <a:off x="4882054" y="1436243"/>
            <a:ext cx="5417127" cy="3785652"/>
          </a:xfrm>
          <a:prstGeom prst="rect">
            <a:avLst/>
          </a:prstGeom>
          <a:noFill/>
        </p:spPr>
        <p:txBody>
          <a:bodyPr wrap="square" rtlCol="0">
            <a:spAutoFit/>
          </a:bodyPr>
          <a:lstStyle/>
          <a:p>
            <a:r>
              <a:rPr lang="en-GB" sz="2400" dirty="0"/>
              <a:t>This function is used for deleting a saved event. We are using </a:t>
            </a:r>
            <a:r>
              <a:rPr lang="en-GB" sz="2400" dirty="0">
                <a:solidFill>
                  <a:srgbClr val="FF0000"/>
                </a:solidFill>
              </a:rPr>
              <a:t>File Handling </a:t>
            </a:r>
            <a:r>
              <a:rPr lang="en-GB" sz="2400" dirty="0"/>
              <a:t>operations available in C language for that purpose.</a:t>
            </a:r>
          </a:p>
          <a:p>
            <a:endParaRPr lang="en-GB" sz="2400" dirty="0"/>
          </a:p>
          <a:p>
            <a:r>
              <a:rPr lang="en-GB" sz="2400" b="1" dirty="0"/>
              <a:t>rewind</a:t>
            </a:r>
            <a:r>
              <a:rPr lang="en-GB" sz="2400" dirty="0"/>
              <a:t> function sets the file position indicator of an input stream back to the beginning of the file. It also clears the error and end-of-file indicators for stream</a:t>
            </a:r>
          </a:p>
          <a:p>
            <a:endParaRPr lang="en-GB" sz="2400" dirty="0"/>
          </a:p>
        </p:txBody>
      </p:sp>
    </p:spTree>
    <p:extLst>
      <p:ext uri="{BB962C8B-B14F-4D97-AF65-F5344CB8AC3E}">
        <p14:creationId xmlns:p14="http://schemas.microsoft.com/office/powerpoint/2010/main" val="1609387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7670"/>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493722" y="19666"/>
            <a:ext cx="10058400" cy="1371600"/>
          </a:xfrm>
        </p:spPr>
        <p:txBody>
          <a:bodyPr vert="horz" lIns="91440" tIns="45720" rIns="91440" bIns="45720" rtlCol="0" anchor="ctr">
            <a:normAutofit/>
          </a:bodyPr>
          <a:lstStyle/>
          <a:p>
            <a:r>
              <a:rPr lang="en-US" dirty="0" err="1">
                <a:solidFill>
                  <a:schemeClr val="bg2">
                    <a:lumMod val="50000"/>
                  </a:schemeClr>
                </a:solidFill>
              </a:rPr>
              <a:t>c_month</a:t>
            </a:r>
            <a:r>
              <a:rPr lang="en-US" dirty="0">
                <a:solidFill>
                  <a:schemeClr val="bg2">
                    <a:lumMod val="50000"/>
                  </a:schemeClr>
                </a:solidFill>
              </a:rPr>
              <a:t> function :</a:t>
            </a:r>
          </a:p>
        </p:txBody>
      </p:sp>
      <p:sp>
        <p:nvSpPr>
          <p:cNvPr id="8" name="TextBox 7">
            <a:extLst>
              <a:ext uri="{FF2B5EF4-FFF2-40B4-BE49-F238E27FC236}">
                <a16:creationId xmlns:a16="http://schemas.microsoft.com/office/drawing/2014/main" id="{DFF7534D-C7E0-4995-A20B-C9E0036A1099}"/>
              </a:ext>
            </a:extLst>
          </p:cNvPr>
          <p:cNvSpPr txBox="1"/>
          <p:nvPr/>
        </p:nvSpPr>
        <p:spPr>
          <a:xfrm>
            <a:off x="6919029" y="1146934"/>
            <a:ext cx="4885044" cy="4893647"/>
          </a:xfrm>
          <a:prstGeom prst="rect">
            <a:avLst/>
          </a:prstGeom>
          <a:noFill/>
        </p:spPr>
        <p:txBody>
          <a:bodyPr wrap="square" rtlCol="0">
            <a:spAutoFit/>
          </a:bodyPr>
          <a:lstStyle/>
          <a:p>
            <a:r>
              <a:rPr lang="en-GB" sz="2400" dirty="0"/>
              <a:t>This part of the </a:t>
            </a:r>
            <a:r>
              <a:rPr lang="en-GB" sz="2400" dirty="0" err="1">
                <a:solidFill>
                  <a:srgbClr val="FF0000"/>
                </a:solidFill>
              </a:rPr>
              <a:t>c_month</a:t>
            </a:r>
            <a:r>
              <a:rPr lang="en-GB" sz="2400" dirty="0">
                <a:solidFill>
                  <a:srgbClr val="FF0000"/>
                </a:solidFill>
              </a:rPr>
              <a:t> </a:t>
            </a:r>
            <a:r>
              <a:rPr lang="en-GB" sz="2400" dirty="0"/>
              <a:t>function is used to print the calendar of any month of any year. Basic </a:t>
            </a:r>
            <a:r>
              <a:rPr lang="en-GB" sz="2400" dirty="0">
                <a:solidFill>
                  <a:srgbClr val="FF0000"/>
                </a:solidFill>
              </a:rPr>
              <a:t>loop</a:t>
            </a:r>
            <a:r>
              <a:rPr lang="en-GB" sz="2400" dirty="0"/>
              <a:t> operations are used for that purpose.</a:t>
            </a:r>
          </a:p>
          <a:p>
            <a:endParaRPr lang="en-GB" sz="2400" dirty="0"/>
          </a:p>
          <a:p>
            <a:r>
              <a:rPr lang="en-GB" sz="2400" dirty="0">
                <a:solidFill>
                  <a:srgbClr val="FF0000"/>
                </a:solidFill>
              </a:rPr>
              <a:t>int sun </a:t>
            </a:r>
            <a:r>
              <a:rPr lang="en-GB" sz="2400" dirty="0"/>
              <a:t>statement stores the date of Sunday and </a:t>
            </a:r>
            <a:r>
              <a:rPr lang="en-GB" sz="2400" dirty="0">
                <a:solidFill>
                  <a:srgbClr val="FF0000"/>
                </a:solidFill>
              </a:rPr>
              <a:t>ANSI_COLOR_RED </a:t>
            </a:r>
            <a:r>
              <a:rPr lang="en-GB" sz="2400" dirty="0"/>
              <a:t>statement is used to change the text </a:t>
            </a:r>
            <a:r>
              <a:rPr lang="en-GB" sz="2400" dirty="0" err="1"/>
              <a:t>color</a:t>
            </a:r>
            <a:r>
              <a:rPr lang="en-GB" sz="2400" dirty="0"/>
              <a:t> of </a:t>
            </a:r>
            <a:r>
              <a:rPr lang="en-GB" sz="2400" dirty="0" err="1"/>
              <a:t>sundays</a:t>
            </a:r>
            <a:r>
              <a:rPr lang="en-GB" sz="2400" dirty="0"/>
              <a:t> to red and </a:t>
            </a:r>
            <a:r>
              <a:rPr lang="en-GB" sz="2400" dirty="0">
                <a:solidFill>
                  <a:srgbClr val="FF0000"/>
                </a:solidFill>
              </a:rPr>
              <a:t>ANSI_COLOR_RESET </a:t>
            </a:r>
            <a:r>
              <a:rPr lang="en-GB" sz="2400" dirty="0"/>
              <a:t>switches back the </a:t>
            </a:r>
            <a:r>
              <a:rPr lang="en-GB" sz="2400" dirty="0" err="1"/>
              <a:t>color</a:t>
            </a:r>
            <a:r>
              <a:rPr lang="en-GB" sz="2400" dirty="0"/>
              <a:t> to default. These </a:t>
            </a:r>
            <a:r>
              <a:rPr lang="en-GB" sz="2400" dirty="0" err="1"/>
              <a:t>colors</a:t>
            </a:r>
            <a:r>
              <a:rPr lang="en-GB" sz="2400" dirty="0"/>
              <a:t> are </a:t>
            </a:r>
            <a:r>
              <a:rPr lang="en-GB" sz="2400" dirty="0" err="1">
                <a:solidFill>
                  <a:srgbClr val="FF0000"/>
                </a:solidFill>
              </a:rPr>
              <a:t>ansi</a:t>
            </a:r>
            <a:r>
              <a:rPr lang="en-GB" sz="2400" dirty="0">
                <a:solidFill>
                  <a:srgbClr val="FF0000"/>
                </a:solidFill>
              </a:rPr>
              <a:t> escape code </a:t>
            </a:r>
            <a:r>
              <a:rPr lang="en-GB" sz="2400" dirty="0"/>
              <a:t>for that </a:t>
            </a:r>
            <a:r>
              <a:rPr lang="en-GB" sz="2400" dirty="0" err="1"/>
              <a:t>color</a:t>
            </a:r>
            <a:r>
              <a:rPr lang="en-GB" sz="2400" dirty="0"/>
              <a:t> defined in </a:t>
            </a:r>
            <a:r>
              <a:rPr lang="en-GB" sz="2400" dirty="0" err="1">
                <a:solidFill>
                  <a:srgbClr val="FF0000"/>
                </a:solidFill>
              </a:rPr>
              <a:t>preprocessor</a:t>
            </a:r>
            <a:r>
              <a:rPr lang="en-GB" sz="2400" dirty="0"/>
              <a:t> of the program.</a:t>
            </a:r>
          </a:p>
        </p:txBody>
      </p:sp>
      <p:pic>
        <p:nvPicPr>
          <p:cNvPr id="5" name="Picture 4">
            <a:extLst>
              <a:ext uri="{FF2B5EF4-FFF2-40B4-BE49-F238E27FC236}">
                <a16:creationId xmlns:a16="http://schemas.microsoft.com/office/drawing/2014/main" id="{AA057833-A646-4983-922B-8465BD8CE881}"/>
              </a:ext>
            </a:extLst>
          </p:cNvPr>
          <p:cNvPicPr>
            <a:picLocks noChangeAspect="1"/>
          </p:cNvPicPr>
          <p:nvPr/>
        </p:nvPicPr>
        <p:blipFill rotWithShape="1">
          <a:blip r:embed="rId4"/>
          <a:srcRect r="13599"/>
          <a:stretch/>
        </p:blipFill>
        <p:spPr>
          <a:xfrm>
            <a:off x="493722" y="1316422"/>
            <a:ext cx="6425307" cy="4724159"/>
          </a:xfrm>
          <a:prstGeom prst="rect">
            <a:avLst/>
          </a:prstGeom>
        </p:spPr>
      </p:pic>
    </p:spTree>
    <p:extLst>
      <p:ext uri="{BB962C8B-B14F-4D97-AF65-F5344CB8AC3E}">
        <p14:creationId xmlns:p14="http://schemas.microsoft.com/office/powerpoint/2010/main" val="138215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341839" y="28950"/>
            <a:ext cx="10058400" cy="1371600"/>
          </a:xfrm>
        </p:spPr>
        <p:txBody>
          <a:bodyPr vert="horz" lIns="91440" tIns="45720" rIns="91440" bIns="45720" rtlCol="0" anchor="ctr">
            <a:normAutofit fontScale="90000"/>
          </a:bodyPr>
          <a:lstStyle/>
          <a:p>
            <a:r>
              <a:rPr lang="en-US" dirty="0">
                <a:solidFill>
                  <a:schemeClr val="bg2">
                    <a:lumMod val="50000"/>
                  </a:schemeClr>
                </a:solidFill>
              </a:rPr>
              <a:t>Menu printing part of </a:t>
            </a:r>
            <a:r>
              <a:rPr lang="en-US" dirty="0" err="1">
                <a:solidFill>
                  <a:schemeClr val="bg2">
                    <a:lumMod val="50000"/>
                  </a:schemeClr>
                </a:solidFill>
              </a:rPr>
              <a:t>c_month</a:t>
            </a:r>
            <a:r>
              <a:rPr lang="en-US" dirty="0">
                <a:solidFill>
                  <a:schemeClr val="bg2">
                    <a:lumMod val="50000"/>
                  </a:schemeClr>
                </a:solidFill>
              </a:rPr>
              <a:t> function :</a:t>
            </a:r>
          </a:p>
        </p:txBody>
      </p:sp>
      <p:sp>
        <p:nvSpPr>
          <p:cNvPr id="8" name="TextBox 7">
            <a:extLst>
              <a:ext uri="{FF2B5EF4-FFF2-40B4-BE49-F238E27FC236}">
                <a16:creationId xmlns:a16="http://schemas.microsoft.com/office/drawing/2014/main" id="{DFF7534D-C7E0-4995-A20B-C9E0036A1099}"/>
              </a:ext>
            </a:extLst>
          </p:cNvPr>
          <p:cNvSpPr txBox="1"/>
          <p:nvPr/>
        </p:nvSpPr>
        <p:spPr>
          <a:xfrm>
            <a:off x="481836" y="4460681"/>
            <a:ext cx="11228328" cy="1200329"/>
          </a:xfrm>
          <a:prstGeom prst="rect">
            <a:avLst/>
          </a:prstGeom>
          <a:noFill/>
        </p:spPr>
        <p:txBody>
          <a:bodyPr wrap="square" rtlCol="0">
            <a:spAutoFit/>
          </a:bodyPr>
          <a:lstStyle/>
          <a:p>
            <a:r>
              <a:rPr lang="en-GB" sz="2400" dirty="0"/>
              <a:t>This part of the </a:t>
            </a:r>
            <a:r>
              <a:rPr lang="en-GB" sz="2400" dirty="0" err="1">
                <a:solidFill>
                  <a:srgbClr val="FF0000"/>
                </a:solidFill>
              </a:rPr>
              <a:t>c_month</a:t>
            </a:r>
            <a:r>
              <a:rPr lang="en-GB" sz="2400" dirty="0">
                <a:solidFill>
                  <a:srgbClr val="FF0000"/>
                </a:solidFill>
              </a:rPr>
              <a:t> </a:t>
            </a:r>
            <a:r>
              <a:rPr lang="en-GB" sz="2400" dirty="0"/>
              <a:t>function is used to print the menu again and again when required, until user enters 7 from the menu to exit the program.</a:t>
            </a:r>
          </a:p>
          <a:p>
            <a:r>
              <a:rPr lang="en-GB" sz="2400" dirty="0" err="1"/>
              <a:t>Scanf</a:t>
            </a:r>
            <a:r>
              <a:rPr lang="en-GB" sz="2400" dirty="0"/>
              <a:t> function takes user input and then switch to that case accordingly.</a:t>
            </a:r>
          </a:p>
        </p:txBody>
      </p:sp>
      <p:pic>
        <p:nvPicPr>
          <p:cNvPr id="4" name="Picture 3">
            <a:extLst>
              <a:ext uri="{FF2B5EF4-FFF2-40B4-BE49-F238E27FC236}">
                <a16:creationId xmlns:a16="http://schemas.microsoft.com/office/drawing/2014/main" id="{BA080A04-199E-4DC4-AA57-C8DA0A38D5ED}"/>
              </a:ext>
            </a:extLst>
          </p:cNvPr>
          <p:cNvPicPr>
            <a:picLocks noChangeAspect="1"/>
          </p:cNvPicPr>
          <p:nvPr/>
        </p:nvPicPr>
        <p:blipFill>
          <a:blip r:embed="rId4"/>
          <a:stretch>
            <a:fillRect/>
          </a:stretch>
        </p:blipFill>
        <p:spPr>
          <a:xfrm>
            <a:off x="481836" y="1043402"/>
            <a:ext cx="11190679" cy="3417279"/>
          </a:xfrm>
          <a:prstGeom prst="rect">
            <a:avLst/>
          </a:prstGeom>
        </p:spPr>
      </p:pic>
    </p:spTree>
    <p:extLst>
      <p:ext uri="{BB962C8B-B14F-4D97-AF65-F5344CB8AC3E}">
        <p14:creationId xmlns:p14="http://schemas.microsoft.com/office/powerpoint/2010/main" val="247112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399" y="247670"/>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365693" y="-43145"/>
            <a:ext cx="10058400" cy="1371600"/>
          </a:xfrm>
        </p:spPr>
        <p:txBody>
          <a:bodyPr vert="horz" lIns="91440" tIns="45720" rIns="91440" bIns="45720" rtlCol="0" anchor="ctr">
            <a:normAutofit/>
          </a:bodyPr>
          <a:lstStyle/>
          <a:p>
            <a:r>
              <a:rPr lang="en-US" dirty="0">
                <a:solidFill>
                  <a:schemeClr val="bg2">
                    <a:lumMod val="50000"/>
                  </a:schemeClr>
                </a:solidFill>
              </a:rPr>
              <a:t>Switch-case part of </a:t>
            </a:r>
            <a:r>
              <a:rPr lang="en-US" dirty="0" err="1">
                <a:solidFill>
                  <a:schemeClr val="bg2">
                    <a:lumMod val="50000"/>
                  </a:schemeClr>
                </a:solidFill>
              </a:rPr>
              <a:t>c_month</a:t>
            </a:r>
            <a:r>
              <a:rPr lang="en-US" dirty="0">
                <a:solidFill>
                  <a:schemeClr val="bg2">
                    <a:lumMod val="50000"/>
                  </a:schemeClr>
                </a:solidFill>
              </a:rPr>
              <a:t> function:</a:t>
            </a:r>
          </a:p>
        </p:txBody>
      </p:sp>
      <p:sp>
        <p:nvSpPr>
          <p:cNvPr id="8" name="TextBox 7">
            <a:extLst>
              <a:ext uri="{FF2B5EF4-FFF2-40B4-BE49-F238E27FC236}">
                <a16:creationId xmlns:a16="http://schemas.microsoft.com/office/drawing/2014/main" id="{DFF7534D-C7E0-4995-A20B-C9E0036A1099}"/>
              </a:ext>
            </a:extLst>
          </p:cNvPr>
          <p:cNvSpPr txBox="1"/>
          <p:nvPr/>
        </p:nvSpPr>
        <p:spPr>
          <a:xfrm>
            <a:off x="1283715" y="4356652"/>
            <a:ext cx="9841909" cy="1569660"/>
          </a:xfrm>
          <a:prstGeom prst="rect">
            <a:avLst/>
          </a:prstGeom>
          <a:noFill/>
        </p:spPr>
        <p:txBody>
          <a:bodyPr wrap="square" rtlCol="0">
            <a:spAutoFit/>
          </a:bodyPr>
          <a:lstStyle/>
          <a:p>
            <a:r>
              <a:rPr lang="en-GB" sz="2400" dirty="0"/>
              <a:t>These parts of the </a:t>
            </a:r>
            <a:r>
              <a:rPr lang="en-GB" sz="2400" dirty="0" err="1">
                <a:solidFill>
                  <a:srgbClr val="FF0000"/>
                </a:solidFill>
              </a:rPr>
              <a:t>c_month</a:t>
            </a:r>
            <a:r>
              <a:rPr lang="en-GB" sz="2400" dirty="0">
                <a:solidFill>
                  <a:srgbClr val="FF0000"/>
                </a:solidFill>
              </a:rPr>
              <a:t> </a:t>
            </a:r>
            <a:r>
              <a:rPr lang="en-GB" sz="2400" dirty="0"/>
              <a:t>function are used to initiate the switch case statement which switch to that case as per user input..</a:t>
            </a:r>
          </a:p>
          <a:p>
            <a:r>
              <a:rPr lang="en-GB" sz="2400" dirty="0"/>
              <a:t>These cases i.e. case 1 and Case 2 are there to switch between months and year respectively for that input.</a:t>
            </a:r>
          </a:p>
        </p:txBody>
      </p:sp>
      <p:pic>
        <p:nvPicPr>
          <p:cNvPr id="5" name="Picture 4">
            <a:extLst>
              <a:ext uri="{FF2B5EF4-FFF2-40B4-BE49-F238E27FC236}">
                <a16:creationId xmlns:a16="http://schemas.microsoft.com/office/drawing/2014/main" id="{CD96D63A-0273-4A3E-B03B-79F1EC0852C4}"/>
              </a:ext>
            </a:extLst>
          </p:cNvPr>
          <p:cNvPicPr>
            <a:picLocks noChangeAspect="1"/>
          </p:cNvPicPr>
          <p:nvPr/>
        </p:nvPicPr>
        <p:blipFill>
          <a:blip r:embed="rId4"/>
          <a:stretch>
            <a:fillRect/>
          </a:stretch>
        </p:blipFill>
        <p:spPr>
          <a:xfrm>
            <a:off x="501555" y="1037639"/>
            <a:ext cx="5445891" cy="3127976"/>
          </a:xfrm>
          <a:prstGeom prst="rect">
            <a:avLst/>
          </a:prstGeom>
        </p:spPr>
      </p:pic>
      <p:pic>
        <p:nvPicPr>
          <p:cNvPr id="9" name="Picture 8">
            <a:extLst>
              <a:ext uri="{FF2B5EF4-FFF2-40B4-BE49-F238E27FC236}">
                <a16:creationId xmlns:a16="http://schemas.microsoft.com/office/drawing/2014/main" id="{AC38368E-90F4-4FDD-B77E-7315B1394C51}"/>
              </a:ext>
            </a:extLst>
          </p:cNvPr>
          <p:cNvPicPr>
            <a:picLocks noChangeAspect="1"/>
          </p:cNvPicPr>
          <p:nvPr/>
        </p:nvPicPr>
        <p:blipFill>
          <a:blip r:embed="rId5"/>
          <a:stretch>
            <a:fillRect/>
          </a:stretch>
        </p:blipFill>
        <p:spPr>
          <a:xfrm>
            <a:off x="6204670" y="1028364"/>
            <a:ext cx="5496705" cy="3127976"/>
          </a:xfrm>
          <a:prstGeom prst="rect">
            <a:avLst/>
          </a:prstGeom>
        </p:spPr>
      </p:pic>
    </p:spTree>
    <p:extLst>
      <p:ext uri="{BB962C8B-B14F-4D97-AF65-F5344CB8AC3E}">
        <p14:creationId xmlns:p14="http://schemas.microsoft.com/office/powerpoint/2010/main" val="14516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7670"/>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333887" y="63610"/>
            <a:ext cx="10058400" cy="1160891"/>
          </a:xfrm>
        </p:spPr>
        <p:txBody>
          <a:bodyPr vert="horz" lIns="91440" tIns="45720" rIns="91440" bIns="45720" rtlCol="0" anchor="ctr">
            <a:normAutofit/>
          </a:bodyPr>
          <a:lstStyle/>
          <a:p>
            <a:r>
              <a:rPr lang="en-US" dirty="0">
                <a:solidFill>
                  <a:schemeClr val="bg2">
                    <a:lumMod val="50000"/>
                  </a:schemeClr>
                </a:solidFill>
              </a:rPr>
              <a:t>Switch-case part of </a:t>
            </a:r>
            <a:r>
              <a:rPr lang="en-US" dirty="0" err="1">
                <a:solidFill>
                  <a:schemeClr val="bg2">
                    <a:lumMod val="50000"/>
                  </a:schemeClr>
                </a:solidFill>
              </a:rPr>
              <a:t>c_month</a:t>
            </a:r>
            <a:r>
              <a:rPr lang="en-US" dirty="0">
                <a:solidFill>
                  <a:schemeClr val="bg2">
                    <a:lumMod val="50000"/>
                  </a:schemeClr>
                </a:solidFill>
              </a:rPr>
              <a:t> function:</a:t>
            </a:r>
          </a:p>
        </p:txBody>
      </p:sp>
      <p:sp>
        <p:nvSpPr>
          <p:cNvPr id="8" name="TextBox 7">
            <a:extLst>
              <a:ext uri="{FF2B5EF4-FFF2-40B4-BE49-F238E27FC236}">
                <a16:creationId xmlns:a16="http://schemas.microsoft.com/office/drawing/2014/main" id="{DFF7534D-C7E0-4995-A20B-C9E0036A1099}"/>
              </a:ext>
            </a:extLst>
          </p:cNvPr>
          <p:cNvSpPr txBox="1"/>
          <p:nvPr/>
        </p:nvSpPr>
        <p:spPr>
          <a:xfrm>
            <a:off x="5117901" y="969045"/>
            <a:ext cx="6583473" cy="4893647"/>
          </a:xfrm>
          <a:prstGeom prst="rect">
            <a:avLst/>
          </a:prstGeom>
          <a:noFill/>
        </p:spPr>
        <p:txBody>
          <a:bodyPr wrap="square" rtlCol="0">
            <a:spAutoFit/>
          </a:bodyPr>
          <a:lstStyle/>
          <a:p>
            <a:r>
              <a:rPr lang="en-GB" sz="2400" dirty="0"/>
              <a:t>Case 3 is there to call the add event function to add and save an event entered by user and then again calls </a:t>
            </a:r>
            <a:r>
              <a:rPr lang="en-GB" sz="2400" dirty="0" err="1"/>
              <a:t>c_month</a:t>
            </a:r>
            <a:r>
              <a:rPr lang="en-GB" sz="2400" dirty="0"/>
              <a:t> function. System(“</a:t>
            </a:r>
            <a:r>
              <a:rPr lang="en-GB" sz="2400" dirty="0" err="1"/>
              <a:t>cls</a:t>
            </a:r>
            <a:r>
              <a:rPr lang="en-GB" sz="2400" dirty="0"/>
              <a:t>”) is used to pass the string argument into system by executing operating system’s command processor.</a:t>
            </a:r>
          </a:p>
          <a:p>
            <a:endParaRPr lang="en-GB" sz="2400" dirty="0"/>
          </a:p>
          <a:p>
            <a:endParaRPr lang="en-GB" sz="2400" dirty="0"/>
          </a:p>
          <a:p>
            <a:r>
              <a:rPr lang="en-GB" sz="2400" dirty="0"/>
              <a:t>Case 4 calls the </a:t>
            </a:r>
            <a:r>
              <a:rPr lang="en-GB" sz="2400" dirty="0" err="1"/>
              <a:t>view_event</a:t>
            </a:r>
            <a:r>
              <a:rPr lang="en-GB" sz="2400" dirty="0"/>
              <a:t> function to show the saved events.</a:t>
            </a:r>
          </a:p>
          <a:p>
            <a:endParaRPr lang="en-GB" sz="2400" dirty="0"/>
          </a:p>
          <a:p>
            <a:endParaRPr lang="en-GB" sz="2400" dirty="0"/>
          </a:p>
          <a:p>
            <a:r>
              <a:rPr lang="en-GB" sz="2400" dirty="0"/>
              <a:t>Case 5 calls the </a:t>
            </a:r>
            <a:r>
              <a:rPr lang="en-GB" sz="2400" dirty="0" err="1"/>
              <a:t>delete_event</a:t>
            </a:r>
            <a:r>
              <a:rPr lang="en-GB" sz="2400" dirty="0"/>
              <a:t> function to delete a saved event from the text file saved in local storage.</a:t>
            </a:r>
          </a:p>
        </p:txBody>
      </p:sp>
      <p:pic>
        <p:nvPicPr>
          <p:cNvPr id="5" name="Picture 4">
            <a:extLst>
              <a:ext uri="{FF2B5EF4-FFF2-40B4-BE49-F238E27FC236}">
                <a16:creationId xmlns:a16="http://schemas.microsoft.com/office/drawing/2014/main" id="{6E3FF140-E048-495C-8F68-6E0307D61779}"/>
              </a:ext>
            </a:extLst>
          </p:cNvPr>
          <p:cNvPicPr>
            <a:picLocks noChangeAspect="1"/>
          </p:cNvPicPr>
          <p:nvPr/>
        </p:nvPicPr>
        <p:blipFill>
          <a:blip r:embed="rId4"/>
          <a:stretch>
            <a:fillRect/>
          </a:stretch>
        </p:blipFill>
        <p:spPr>
          <a:xfrm>
            <a:off x="490626" y="969045"/>
            <a:ext cx="4435800" cy="5388850"/>
          </a:xfrm>
          <a:prstGeom prst="rect">
            <a:avLst/>
          </a:prstGeom>
        </p:spPr>
      </p:pic>
    </p:spTree>
    <p:extLst>
      <p:ext uri="{BB962C8B-B14F-4D97-AF65-F5344CB8AC3E}">
        <p14:creationId xmlns:p14="http://schemas.microsoft.com/office/powerpoint/2010/main" val="3204936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7670"/>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341839" y="0"/>
            <a:ext cx="10058400" cy="1371600"/>
          </a:xfrm>
        </p:spPr>
        <p:txBody>
          <a:bodyPr vert="horz" lIns="91440" tIns="45720" rIns="91440" bIns="45720" rtlCol="0" anchor="ctr">
            <a:normAutofit/>
          </a:bodyPr>
          <a:lstStyle/>
          <a:p>
            <a:r>
              <a:rPr lang="en-US" dirty="0">
                <a:solidFill>
                  <a:schemeClr val="bg2">
                    <a:lumMod val="50000"/>
                  </a:schemeClr>
                </a:solidFill>
              </a:rPr>
              <a:t>Switch-case part of </a:t>
            </a:r>
            <a:r>
              <a:rPr lang="en-US" dirty="0" err="1">
                <a:solidFill>
                  <a:schemeClr val="bg2">
                    <a:lumMod val="50000"/>
                  </a:schemeClr>
                </a:solidFill>
              </a:rPr>
              <a:t>c_month</a:t>
            </a:r>
            <a:r>
              <a:rPr lang="en-US" dirty="0">
                <a:solidFill>
                  <a:schemeClr val="bg2">
                    <a:lumMod val="50000"/>
                  </a:schemeClr>
                </a:solidFill>
              </a:rPr>
              <a:t> function:</a:t>
            </a:r>
          </a:p>
        </p:txBody>
      </p:sp>
      <p:pic>
        <p:nvPicPr>
          <p:cNvPr id="9" name="Picture 8">
            <a:extLst>
              <a:ext uri="{FF2B5EF4-FFF2-40B4-BE49-F238E27FC236}">
                <a16:creationId xmlns:a16="http://schemas.microsoft.com/office/drawing/2014/main" id="{6C25C4DE-F257-45B2-A11B-8B199EDCCDB4}"/>
              </a:ext>
            </a:extLst>
          </p:cNvPr>
          <p:cNvPicPr>
            <a:picLocks noChangeAspect="1"/>
          </p:cNvPicPr>
          <p:nvPr/>
        </p:nvPicPr>
        <p:blipFill>
          <a:blip r:embed="rId4"/>
          <a:stretch>
            <a:fillRect/>
          </a:stretch>
        </p:blipFill>
        <p:spPr>
          <a:xfrm>
            <a:off x="459606" y="1037890"/>
            <a:ext cx="11275194" cy="3013924"/>
          </a:xfrm>
          <a:prstGeom prst="rect">
            <a:avLst/>
          </a:prstGeom>
        </p:spPr>
      </p:pic>
      <p:sp>
        <p:nvSpPr>
          <p:cNvPr id="10" name="TextBox 9">
            <a:extLst>
              <a:ext uri="{FF2B5EF4-FFF2-40B4-BE49-F238E27FC236}">
                <a16:creationId xmlns:a16="http://schemas.microsoft.com/office/drawing/2014/main" id="{EA4B7BBA-4D56-4A02-84DB-6B540BA779CE}"/>
              </a:ext>
            </a:extLst>
          </p:cNvPr>
          <p:cNvSpPr txBox="1"/>
          <p:nvPr/>
        </p:nvSpPr>
        <p:spPr>
          <a:xfrm>
            <a:off x="459606" y="4207687"/>
            <a:ext cx="11275194" cy="2246769"/>
          </a:xfrm>
          <a:prstGeom prst="rect">
            <a:avLst/>
          </a:prstGeom>
          <a:noFill/>
        </p:spPr>
        <p:txBody>
          <a:bodyPr wrap="square" rtlCol="0">
            <a:spAutoFit/>
          </a:bodyPr>
          <a:lstStyle/>
          <a:p>
            <a:r>
              <a:rPr lang="en-GB" sz="2000" dirty="0"/>
              <a:t>Case 6 is there to show who we are. It will simply show the details of the programmers of this calendar application i.e. us.</a:t>
            </a:r>
          </a:p>
          <a:p>
            <a:endParaRPr lang="en-GB" sz="2000" dirty="0"/>
          </a:p>
          <a:p>
            <a:r>
              <a:rPr lang="en-GB" sz="2000" dirty="0"/>
              <a:t>Here ANSI_COLOR_YELLOW is used to change the text </a:t>
            </a:r>
            <a:r>
              <a:rPr lang="en-GB" sz="2000" dirty="0" err="1"/>
              <a:t>color</a:t>
            </a:r>
            <a:r>
              <a:rPr lang="en-GB" sz="2000" dirty="0"/>
              <a:t> of text and again ANSI_COLOR_RESET to reset the text </a:t>
            </a:r>
            <a:r>
              <a:rPr lang="en-GB" sz="2000" dirty="0" err="1"/>
              <a:t>color</a:t>
            </a:r>
            <a:r>
              <a:rPr lang="en-GB" sz="2000" dirty="0"/>
              <a:t> to default in console output. These ANSI_COLOR_YELLOW and ANSI_COLOR_RESET are the statements which have been defined in </a:t>
            </a:r>
            <a:r>
              <a:rPr lang="en-GB" sz="2000" dirty="0" err="1"/>
              <a:t>preprocessors</a:t>
            </a:r>
            <a:r>
              <a:rPr lang="en-GB" sz="2000" dirty="0"/>
              <a:t> as the </a:t>
            </a:r>
            <a:r>
              <a:rPr lang="en-GB" sz="2000" dirty="0" err="1"/>
              <a:t>ansi</a:t>
            </a:r>
            <a:r>
              <a:rPr lang="en-GB" sz="2000" dirty="0"/>
              <a:t> escape codes of those </a:t>
            </a:r>
            <a:r>
              <a:rPr lang="en-GB" sz="2000" dirty="0" err="1"/>
              <a:t>colors</a:t>
            </a:r>
            <a:r>
              <a:rPr lang="en-GB" sz="2000" dirty="0"/>
              <a:t>.</a:t>
            </a:r>
            <a:endParaRPr lang="en-IN" sz="2000" dirty="0"/>
          </a:p>
        </p:txBody>
      </p:sp>
    </p:spTree>
    <p:extLst>
      <p:ext uri="{BB962C8B-B14F-4D97-AF65-F5344CB8AC3E}">
        <p14:creationId xmlns:p14="http://schemas.microsoft.com/office/powerpoint/2010/main" val="252812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7670"/>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341839" y="0"/>
            <a:ext cx="10058400" cy="1371600"/>
          </a:xfrm>
        </p:spPr>
        <p:txBody>
          <a:bodyPr vert="horz" lIns="91440" tIns="45720" rIns="91440" bIns="45720" rtlCol="0" anchor="ctr">
            <a:normAutofit/>
          </a:bodyPr>
          <a:lstStyle/>
          <a:p>
            <a:r>
              <a:rPr lang="en-US" dirty="0">
                <a:solidFill>
                  <a:schemeClr val="bg2">
                    <a:lumMod val="50000"/>
                  </a:schemeClr>
                </a:solidFill>
              </a:rPr>
              <a:t>Switch-case part of </a:t>
            </a:r>
            <a:r>
              <a:rPr lang="en-US" dirty="0" err="1">
                <a:solidFill>
                  <a:schemeClr val="bg2">
                    <a:lumMod val="50000"/>
                  </a:schemeClr>
                </a:solidFill>
              </a:rPr>
              <a:t>c_month</a:t>
            </a:r>
            <a:r>
              <a:rPr lang="en-US" dirty="0">
                <a:solidFill>
                  <a:schemeClr val="bg2">
                    <a:lumMod val="50000"/>
                  </a:schemeClr>
                </a:solidFill>
              </a:rPr>
              <a:t> function:</a:t>
            </a:r>
          </a:p>
        </p:txBody>
      </p:sp>
      <p:sp>
        <p:nvSpPr>
          <p:cNvPr id="10" name="TextBox 9">
            <a:extLst>
              <a:ext uri="{FF2B5EF4-FFF2-40B4-BE49-F238E27FC236}">
                <a16:creationId xmlns:a16="http://schemas.microsoft.com/office/drawing/2014/main" id="{EA4B7BBA-4D56-4A02-84DB-6B540BA779CE}"/>
              </a:ext>
            </a:extLst>
          </p:cNvPr>
          <p:cNvSpPr txBox="1"/>
          <p:nvPr/>
        </p:nvSpPr>
        <p:spPr>
          <a:xfrm>
            <a:off x="6140150" y="1914193"/>
            <a:ext cx="5638800" cy="2677656"/>
          </a:xfrm>
          <a:prstGeom prst="rect">
            <a:avLst/>
          </a:prstGeom>
          <a:noFill/>
        </p:spPr>
        <p:txBody>
          <a:bodyPr wrap="square" rtlCol="0">
            <a:spAutoFit/>
          </a:bodyPr>
          <a:lstStyle/>
          <a:p>
            <a:r>
              <a:rPr lang="en-GB" sz="2400" dirty="0"/>
              <a:t>Case 7 will simply terminate the program..</a:t>
            </a:r>
          </a:p>
          <a:p>
            <a:endParaRPr lang="en-GB" sz="2400" dirty="0"/>
          </a:p>
          <a:p>
            <a:endParaRPr lang="en-GB" sz="2400" dirty="0"/>
          </a:p>
          <a:p>
            <a:endParaRPr lang="en-GB" sz="2400" dirty="0"/>
          </a:p>
          <a:p>
            <a:r>
              <a:rPr lang="en-GB" sz="2400" dirty="0"/>
              <a:t>And the default case will print wrong choice and then will prompt again for any key to go back to the home page.</a:t>
            </a:r>
          </a:p>
        </p:txBody>
      </p:sp>
      <p:pic>
        <p:nvPicPr>
          <p:cNvPr id="7" name="Picture 6">
            <a:extLst>
              <a:ext uri="{FF2B5EF4-FFF2-40B4-BE49-F238E27FC236}">
                <a16:creationId xmlns:a16="http://schemas.microsoft.com/office/drawing/2014/main" id="{3CBE87C1-E851-49AF-952C-ADF9CCA0DF89}"/>
              </a:ext>
            </a:extLst>
          </p:cNvPr>
          <p:cNvPicPr>
            <a:picLocks noChangeAspect="1"/>
          </p:cNvPicPr>
          <p:nvPr/>
        </p:nvPicPr>
        <p:blipFill>
          <a:blip r:embed="rId4"/>
          <a:stretch>
            <a:fillRect/>
          </a:stretch>
        </p:blipFill>
        <p:spPr>
          <a:xfrm>
            <a:off x="553633" y="1516883"/>
            <a:ext cx="5542367" cy="3640863"/>
          </a:xfrm>
          <a:prstGeom prst="rect">
            <a:avLst/>
          </a:prstGeom>
        </p:spPr>
      </p:pic>
    </p:spTree>
    <p:extLst>
      <p:ext uri="{BB962C8B-B14F-4D97-AF65-F5344CB8AC3E}">
        <p14:creationId xmlns:p14="http://schemas.microsoft.com/office/powerpoint/2010/main" val="769434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E7990454-7386-4AB4-8634-C65AE2971141}"/>
              </a:ext>
            </a:extLst>
          </p:cNvPr>
          <p:cNvSpPr txBox="1">
            <a:spLocks/>
          </p:cNvSpPr>
          <p:nvPr/>
        </p:nvSpPr>
        <p:spPr>
          <a:xfrm>
            <a:off x="980659" y="3869635"/>
            <a:ext cx="10058400" cy="1371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endParaRPr lang="en-IN" dirty="0"/>
          </a:p>
        </p:txBody>
      </p:sp>
      <p:sp>
        <p:nvSpPr>
          <p:cNvPr id="8" name="TextBox 7">
            <a:extLst>
              <a:ext uri="{FF2B5EF4-FFF2-40B4-BE49-F238E27FC236}">
                <a16:creationId xmlns:a16="http://schemas.microsoft.com/office/drawing/2014/main" id="{AE74DF9B-8CC7-4F46-A2BB-DCA362A2C8A4}"/>
              </a:ext>
            </a:extLst>
          </p:cNvPr>
          <p:cNvSpPr txBox="1"/>
          <p:nvPr/>
        </p:nvSpPr>
        <p:spPr>
          <a:xfrm>
            <a:off x="861392" y="904809"/>
            <a:ext cx="7631444" cy="830997"/>
          </a:xfrm>
          <a:prstGeom prst="rect">
            <a:avLst/>
          </a:prstGeom>
          <a:noFill/>
        </p:spPr>
        <p:txBody>
          <a:bodyPr wrap="square">
            <a:spAutoFit/>
          </a:bodyPr>
          <a:lstStyle/>
          <a:p>
            <a:r>
              <a:rPr lang="en-IN" sz="4800" dirty="0">
                <a:solidFill>
                  <a:schemeClr val="bg2">
                    <a:lumMod val="50000"/>
                  </a:schemeClr>
                </a:solidFill>
              </a:rPr>
              <a:t>Motive Behind Calendar V1.0 :</a:t>
            </a:r>
          </a:p>
        </p:txBody>
      </p:sp>
      <p:sp>
        <p:nvSpPr>
          <p:cNvPr id="10" name="TextBox 9">
            <a:extLst>
              <a:ext uri="{FF2B5EF4-FFF2-40B4-BE49-F238E27FC236}">
                <a16:creationId xmlns:a16="http://schemas.microsoft.com/office/drawing/2014/main" id="{0F7C680B-3CA6-4652-901D-EED0EA28B6B2}"/>
              </a:ext>
            </a:extLst>
          </p:cNvPr>
          <p:cNvSpPr txBox="1"/>
          <p:nvPr/>
        </p:nvSpPr>
        <p:spPr>
          <a:xfrm>
            <a:off x="1579418" y="2161309"/>
            <a:ext cx="9545782" cy="3970318"/>
          </a:xfrm>
          <a:prstGeom prst="rect">
            <a:avLst/>
          </a:prstGeom>
          <a:noFill/>
        </p:spPr>
        <p:txBody>
          <a:bodyPr wrap="square" rtlCol="0">
            <a:spAutoFit/>
          </a:bodyPr>
          <a:lstStyle/>
          <a:p>
            <a:pPr marL="285750" indent="-285750">
              <a:buFont typeface="Arial" panose="020B0604020202020204" pitchFamily="34" charset="0"/>
              <a:buChar char="•"/>
            </a:pPr>
            <a:r>
              <a:rPr lang="en-GB" sz="3600" dirty="0"/>
              <a:t>Have you missed an important deadline?</a:t>
            </a:r>
          </a:p>
          <a:p>
            <a:pPr marL="285750" indent="-285750">
              <a:buFont typeface="Arial" panose="020B0604020202020204" pitchFamily="34" charset="0"/>
              <a:buChar char="•"/>
            </a:pPr>
            <a:endParaRPr lang="en-GB" sz="3600" dirty="0"/>
          </a:p>
          <a:p>
            <a:pPr marL="285750" indent="-285750">
              <a:buFont typeface="Arial" panose="020B0604020202020204" pitchFamily="34" charset="0"/>
              <a:buChar char="•"/>
            </a:pPr>
            <a:r>
              <a:rPr lang="en-GB" sz="3600" dirty="0"/>
              <a:t>Have you forgotten an important family event?</a:t>
            </a:r>
          </a:p>
          <a:p>
            <a:pPr marL="285750" indent="-285750">
              <a:buFont typeface="Arial" panose="020B0604020202020204" pitchFamily="34" charset="0"/>
              <a:buChar char="•"/>
            </a:pPr>
            <a:endParaRPr lang="en-GB" sz="3600" dirty="0"/>
          </a:p>
          <a:p>
            <a:pPr marL="285750" indent="-285750">
              <a:buFont typeface="Arial" panose="020B0604020202020204" pitchFamily="34" charset="0"/>
              <a:buChar char="•"/>
            </a:pPr>
            <a:r>
              <a:rPr lang="en-GB" sz="3600" dirty="0"/>
              <a:t>Have you missed a meeting?</a:t>
            </a:r>
          </a:p>
          <a:p>
            <a:pPr marL="285750" indent="-285750">
              <a:buFont typeface="Arial" panose="020B0604020202020204" pitchFamily="34" charset="0"/>
              <a:buChar char="•"/>
            </a:pPr>
            <a:endParaRPr lang="en-GB" sz="3600" dirty="0"/>
          </a:p>
          <a:p>
            <a:pPr marL="285750" indent="-285750">
              <a:buFont typeface="Arial" panose="020B0604020202020204" pitchFamily="34" charset="0"/>
              <a:buChar char="•"/>
            </a:pPr>
            <a:r>
              <a:rPr lang="en-GB" sz="3600" dirty="0"/>
              <a:t>Have you forgotten the date to attend a schedule?</a:t>
            </a:r>
            <a:endParaRPr lang="en-IN" sz="3600" dirty="0"/>
          </a:p>
        </p:txBody>
      </p:sp>
    </p:spTree>
    <p:extLst>
      <p:ext uri="{BB962C8B-B14F-4D97-AF65-F5344CB8AC3E}">
        <p14:creationId xmlns:p14="http://schemas.microsoft.com/office/powerpoint/2010/main" val="2417214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319232"/>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357742" y="0"/>
            <a:ext cx="10058400" cy="1302097"/>
          </a:xfrm>
        </p:spPr>
        <p:txBody>
          <a:bodyPr vert="horz" lIns="91440" tIns="45720" rIns="91440" bIns="45720" rtlCol="0" anchor="ctr">
            <a:normAutofit/>
          </a:bodyPr>
          <a:lstStyle/>
          <a:p>
            <a:r>
              <a:rPr lang="en-US" dirty="0">
                <a:solidFill>
                  <a:schemeClr val="bg2">
                    <a:lumMod val="50000"/>
                  </a:schemeClr>
                </a:solidFill>
              </a:rPr>
              <a:t>main() function :</a:t>
            </a:r>
          </a:p>
        </p:txBody>
      </p:sp>
      <p:pic>
        <p:nvPicPr>
          <p:cNvPr id="4" name="Picture 3">
            <a:extLst>
              <a:ext uri="{FF2B5EF4-FFF2-40B4-BE49-F238E27FC236}">
                <a16:creationId xmlns:a16="http://schemas.microsoft.com/office/drawing/2014/main" id="{219573C1-596D-4DC7-BC49-F54C428428FA}"/>
              </a:ext>
            </a:extLst>
          </p:cNvPr>
          <p:cNvPicPr>
            <a:picLocks noChangeAspect="1"/>
          </p:cNvPicPr>
          <p:nvPr/>
        </p:nvPicPr>
        <p:blipFill>
          <a:blip r:embed="rId4"/>
          <a:stretch>
            <a:fillRect/>
          </a:stretch>
        </p:blipFill>
        <p:spPr>
          <a:xfrm>
            <a:off x="504743" y="977760"/>
            <a:ext cx="11167771" cy="3448531"/>
          </a:xfrm>
          <a:prstGeom prst="rect">
            <a:avLst/>
          </a:prstGeom>
        </p:spPr>
      </p:pic>
      <p:sp>
        <p:nvSpPr>
          <p:cNvPr id="5" name="TextBox 4">
            <a:extLst>
              <a:ext uri="{FF2B5EF4-FFF2-40B4-BE49-F238E27FC236}">
                <a16:creationId xmlns:a16="http://schemas.microsoft.com/office/drawing/2014/main" id="{32AE1304-288D-44D6-A883-D92A4664A685}"/>
              </a:ext>
            </a:extLst>
          </p:cNvPr>
          <p:cNvSpPr txBox="1"/>
          <p:nvPr/>
        </p:nvSpPr>
        <p:spPr>
          <a:xfrm>
            <a:off x="534674" y="4501774"/>
            <a:ext cx="9953029" cy="1938992"/>
          </a:xfrm>
          <a:prstGeom prst="rect">
            <a:avLst/>
          </a:prstGeom>
          <a:noFill/>
        </p:spPr>
        <p:txBody>
          <a:bodyPr wrap="square" rtlCol="0">
            <a:spAutoFit/>
          </a:bodyPr>
          <a:lstStyle/>
          <a:p>
            <a:r>
              <a:rPr lang="en-GB" sz="2400" dirty="0"/>
              <a:t>This is the main function that will be executed first while running the program. </a:t>
            </a:r>
          </a:p>
          <a:p>
            <a:endParaRPr lang="en-GB" sz="2400" dirty="0"/>
          </a:p>
          <a:p>
            <a:r>
              <a:rPr lang="en-GB" sz="2400" dirty="0"/>
              <a:t>In this function, we are automatically printing today’s calendar by taking current date, month and year from system and using these data it will print the calendar of current month showing current date.</a:t>
            </a:r>
            <a:endParaRPr lang="en-IN" sz="2400" dirty="0"/>
          </a:p>
        </p:txBody>
      </p:sp>
    </p:spTree>
    <p:extLst>
      <p:ext uri="{BB962C8B-B14F-4D97-AF65-F5344CB8AC3E}">
        <p14:creationId xmlns:p14="http://schemas.microsoft.com/office/powerpoint/2010/main" val="129172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7670"/>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357742" y="-22331"/>
            <a:ext cx="10058400" cy="1371600"/>
          </a:xfrm>
        </p:spPr>
        <p:txBody>
          <a:bodyPr vert="horz" lIns="91440" tIns="45720" rIns="91440" bIns="45720" rtlCol="0" anchor="ctr">
            <a:normAutofit/>
          </a:bodyPr>
          <a:lstStyle/>
          <a:p>
            <a:r>
              <a:rPr lang="en-US" dirty="0">
                <a:solidFill>
                  <a:schemeClr val="bg2">
                    <a:lumMod val="50000"/>
                  </a:schemeClr>
                </a:solidFill>
              </a:rPr>
              <a:t>main() function :</a:t>
            </a:r>
          </a:p>
        </p:txBody>
      </p:sp>
      <p:pic>
        <p:nvPicPr>
          <p:cNvPr id="4" name="Picture 3">
            <a:extLst>
              <a:ext uri="{FF2B5EF4-FFF2-40B4-BE49-F238E27FC236}">
                <a16:creationId xmlns:a16="http://schemas.microsoft.com/office/drawing/2014/main" id="{219573C1-596D-4DC7-BC49-F54C428428FA}"/>
              </a:ext>
            </a:extLst>
          </p:cNvPr>
          <p:cNvPicPr>
            <a:picLocks noChangeAspect="1"/>
          </p:cNvPicPr>
          <p:nvPr/>
        </p:nvPicPr>
        <p:blipFill>
          <a:blip r:embed="rId4"/>
          <a:stretch>
            <a:fillRect/>
          </a:stretch>
        </p:blipFill>
        <p:spPr>
          <a:xfrm>
            <a:off x="471153" y="974663"/>
            <a:ext cx="11264971" cy="3448531"/>
          </a:xfrm>
          <a:prstGeom prst="rect">
            <a:avLst/>
          </a:prstGeom>
        </p:spPr>
      </p:pic>
      <p:sp>
        <p:nvSpPr>
          <p:cNvPr id="5" name="TextBox 4">
            <a:extLst>
              <a:ext uri="{FF2B5EF4-FFF2-40B4-BE49-F238E27FC236}">
                <a16:creationId xmlns:a16="http://schemas.microsoft.com/office/drawing/2014/main" id="{32AE1304-288D-44D6-A883-D92A4664A685}"/>
              </a:ext>
            </a:extLst>
          </p:cNvPr>
          <p:cNvSpPr txBox="1"/>
          <p:nvPr/>
        </p:nvSpPr>
        <p:spPr>
          <a:xfrm>
            <a:off x="523997" y="4634063"/>
            <a:ext cx="4862945" cy="1477328"/>
          </a:xfrm>
          <a:prstGeom prst="rect">
            <a:avLst/>
          </a:prstGeom>
          <a:noFill/>
        </p:spPr>
        <p:txBody>
          <a:bodyPr wrap="square" rtlCol="0">
            <a:spAutoFit/>
          </a:bodyPr>
          <a:lstStyle/>
          <a:p>
            <a:r>
              <a:rPr lang="en-GB" dirty="0"/>
              <a:t>(a) </a:t>
            </a:r>
            <a:r>
              <a:rPr lang="en-GB" dirty="0" err="1">
                <a:solidFill>
                  <a:srgbClr val="FF0000"/>
                </a:solidFill>
              </a:rPr>
              <a:t>SetConsoleTitle</a:t>
            </a:r>
            <a:r>
              <a:rPr lang="en-GB" dirty="0"/>
              <a:t> will change the title of the console to given name.</a:t>
            </a:r>
          </a:p>
          <a:p>
            <a:endParaRPr lang="en-GB" dirty="0"/>
          </a:p>
          <a:p>
            <a:r>
              <a:rPr lang="en-GB" dirty="0">
                <a:solidFill>
                  <a:srgbClr val="FF0000"/>
                </a:solidFill>
              </a:rPr>
              <a:t>*</a:t>
            </a:r>
            <a:r>
              <a:rPr lang="en-GB" dirty="0" err="1">
                <a:solidFill>
                  <a:srgbClr val="FF0000"/>
                </a:solidFill>
              </a:rPr>
              <a:t>month_name</a:t>
            </a:r>
            <a:r>
              <a:rPr lang="en-GB" dirty="0">
                <a:solidFill>
                  <a:srgbClr val="FF0000"/>
                </a:solidFill>
              </a:rPr>
              <a:t>[] </a:t>
            </a:r>
            <a:r>
              <a:rPr lang="en-GB" dirty="0"/>
              <a:t>is the pointer pointing to respective months using month’s number.</a:t>
            </a:r>
            <a:endParaRPr lang="en-IN" dirty="0"/>
          </a:p>
        </p:txBody>
      </p:sp>
      <p:sp>
        <p:nvSpPr>
          <p:cNvPr id="9" name="TextBox 8">
            <a:extLst>
              <a:ext uri="{FF2B5EF4-FFF2-40B4-BE49-F238E27FC236}">
                <a16:creationId xmlns:a16="http://schemas.microsoft.com/office/drawing/2014/main" id="{7214E6C5-7F56-41DA-AF9B-B4898B83F476}"/>
              </a:ext>
            </a:extLst>
          </p:cNvPr>
          <p:cNvSpPr txBox="1"/>
          <p:nvPr/>
        </p:nvSpPr>
        <p:spPr>
          <a:xfrm>
            <a:off x="5857648" y="4495564"/>
            <a:ext cx="4682836" cy="1754326"/>
          </a:xfrm>
          <a:prstGeom prst="rect">
            <a:avLst/>
          </a:prstGeom>
          <a:noFill/>
        </p:spPr>
        <p:txBody>
          <a:bodyPr wrap="square" rtlCol="0">
            <a:spAutoFit/>
          </a:bodyPr>
          <a:lstStyle/>
          <a:p>
            <a:r>
              <a:rPr lang="en-GB" dirty="0" err="1">
                <a:solidFill>
                  <a:srgbClr val="FF0000"/>
                </a:solidFill>
              </a:rPr>
              <a:t>GetSystemTime</a:t>
            </a:r>
            <a:r>
              <a:rPr lang="en-GB" dirty="0"/>
              <a:t> will acquire the </a:t>
            </a:r>
            <a:r>
              <a:rPr lang="en-GB" dirty="0" err="1"/>
              <a:t>the</a:t>
            </a:r>
            <a:r>
              <a:rPr lang="en-GB" dirty="0"/>
              <a:t> current date from system and will store it in respective variables using struct.</a:t>
            </a:r>
          </a:p>
          <a:p>
            <a:endParaRPr lang="en-GB" dirty="0"/>
          </a:p>
          <a:p>
            <a:r>
              <a:rPr lang="en-GB" dirty="0"/>
              <a:t>And finally </a:t>
            </a:r>
            <a:r>
              <a:rPr lang="en-GB" dirty="0" err="1">
                <a:solidFill>
                  <a:srgbClr val="FF0000"/>
                </a:solidFill>
              </a:rPr>
              <a:t>c_month</a:t>
            </a:r>
            <a:r>
              <a:rPr lang="en-GB" dirty="0">
                <a:solidFill>
                  <a:srgbClr val="FF0000"/>
                </a:solidFill>
              </a:rPr>
              <a:t> </a:t>
            </a:r>
            <a:r>
              <a:rPr lang="en-GB" dirty="0"/>
              <a:t>function will be called using those data and other operations will be done.</a:t>
            </a:r>
            <a:endParaRPr lang="en-IN" dirty="0"/>
          </a:p>
        </p:txBody>
      </p:sp>
    </p:spTree>
    <p:extLst>
      <p:ext uri="{BB962C8B-B14F-4D97-AF65-F5344CB8AC3E}">
        <p14:creationId xmlns:p14="http://schemas.microsoft.com/office/powerpoint/2010/main" val="455508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F11C044-0B1C-44C1-B714-3C2AD22210AD}"/>
              </a:ext>
            </a:extLst>
          </p:cNvPr>
          <p:cNvSpPr>
            <a:spLocks noGrp="1"/>
          </p:cNvSpPr>
          <p:nvPr>
            <p:ph type="title"/>
          </p:nvPr>
        </p:nvSpPr>
        <p:spPr/>
        <p:txBody>
          <a:bodyPr/>
          <a:lstStyle/>
          <a:p>
            <a:r>
              <a:rPr lang="en-IN" dirty="0">
                <a:solidFill>
                  <a:schemeClr val="bg2">
                    <a:lumMod val="50000"/>
                  </a:schemeClr>
                </a:solidFill>
              </a:rPr>
              <a:t>Conclusion:</a:t>
            </a:r>
          </a:p>
        </p:txBody>
      </p:sp>
      <p:sp>
        <p:nvSpPr>
          <p:cNvPr id="8" name="Content Placeholder 7">
            <a:extLst>
              <a:ext uri="{FF2B5EF4-FFF2-40B4-BE49-F238E27FC236}">
                <a16:creationId xmlns:a16="http://schemas.microsoft.com/office/drawing/2014/main" id="{768ACFA0-B293-4F28-94FF-C241C82D7233}"/>
              </a:ext>
            </a:extLst>
          </p:cNvPr>
          <p:cNvSpPr>
            <a:spLocks noGrp="1"/>
          </p:cNvSpPr>
          <p:nvPr>
            <p:ph idx="1"/>
          </p:nvPr>
        </p:nvSpPr>
        <p:spPr/>
        <p:txBody>
          <a:bodyPr/>
          <a:lstStyle/>
          <a:p>
            <a:pPr marL="0" indent="0">
              <a:buNone/>
            </a:pPr>
            <a:r>
              <a:rPr lang="en-IN" sz="2000" dirty="0"/>
              <a:t>Calendar is a series of pages showing the days, weeks, and months of a particular year. As we are getting digital day by day, there should be a calendar also which is digital. That’s why we have made this digital calendar, which not only shows us the dates, but also allow us to add any task or event (which is important for us), on any date of a calendar. </a:t>
            </a:r>
          </a:p>
          <a:p>
            <a:pPr marL="0" indent="0">
              <a:buNone/>
            </a:pPr>
            <a:r>
              <a:rPr lang="en-IN" sz="2000" dirty="0"/>
              <a:t>In developing this calendar we have used the “C programming language”, in which we have used data structure’s like Array, Pointers, File Handling etc which is taught by our Data Structure teacher </a:t>
            </a:r>
            <a:r>
              <a:rPr lang="en-IN" sz="2000" dirty="0" err="1"/>
              <a:t>Sayantani</a:t>
            </a:r>
            <a:r>
              <a:rPr lang="en-IN" sz="2000" dirty="0"/>
              <a:t> </a:t>
            </a:r>
            <a:r>
              <a:rPr lang="en-IN" sz="2000" dirty="0" err="1"/>
              <a:t>Saha</a:t>
            </a:r>
            <a:r>
              <a:rPr lang="en-IN" sz="2000" dirty="0"/>
              <a:t> Ma’am, for which we all are thankful to her. </a:t>
            </a:r>
          </a:p>
          <a:p>
            <a:pPr marL="0" indent="0">
              <a:buNone/>
            </a:pPr>
            <a:r>
              <a:rPr lang="en-IN" sz="2000" dirty="0"/>
              <a:t>The main thing of this calendar is that, it not only shows you the dates but also allows you to add any event on any date of any year or month, and you can later on check the saved events on any date. Despite carrying a paper pocket calendar, we should use the digital calendar, which is more easy to carry and it’s also reduces the wastage of paper.</a:t>
            </a:r>
          </a:p>
          <a:p>
            <a:pPr marL="0" indent="0">
              <a:buNone/>
            </a:pPr>
            <a:endParaRPr lang="en-IN" dirty="0"/>
          </a:p>
        </p:txBody>
      </p:sp>
    </p:spTree>
    <p:extLst>
      <p:ext uri="{BB962C8B-B14F-4D97-AF65-F5344CB8AC3E}">
        <p14:creationId xmlns:p14="http://schemas.microsoft.com/office/powerpoint/2010/main" val="2778753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63DB-2738-4FC7-BD3A-87E8C11A4B38}"/>
              </a:ext>
            </a:extLst>
          </p:cNvPr>
          <p:cNvSpPr>
            <a:spLocks noGrp="1"/>
          </p:cNvSpPr>
          <p:nvPr>
            <p:ph type="title"/>
          </p:nvPr>
        </p:nvSpPr>
        <p:spPr/>
        <p:txBody>
          <a:bodyPr>
            <a:normAutofit/>
          </a:bodyPr>
          <a:lstStyle/>
          <a:p>
            <a:r>
              <a:rPr lang="en-IN" dirty="0">
                <a:solidFill>
                  <a:schemeClr val="bg2">
                    <a:lumMod val="50000"/>
                  </a:schemeClr>
                </a:solidFill>
              </a:rPr>
              <a:t>Future Scope :</a:t>
            </a:r>
          </a:p>
        </p:txBody>
      </p:sp>
      <p:sp>
        <p:nvSpPr>
          <p:cNvPr id="3" name="Content Placeholder 2">
            <a:extLst>
              <a:ext uri="{FF2B5EF4-FFF2-40B4-BE49-F238E27FC236}">
                <a16:creationId xmlns:a16="http://schemas.microsoft.com/office/drawing/2014/main" id="{7A05B6AE-0F35-4B45-804F-C41608F1CE3D}"/>
              </a:ext>
            </a:extLst>
          </p:cNvPr>
          <p:cNvSpPr>
            <a:spLocks noGrp="1"/>
          </p:cNvSpPr>
          <p:nvPr>
            <p:ph idx="1"/>
          </p:nvPr>
        </p:nvSpPr>
        <p:spPr/>
        <p:txBody>
          <a:bodyPr>
            <a:normAutofit/>
          </a:bodyPr>
          <a:lstStyle/>
          <a:p>
            <a:pPr marL="0" indent="0">
              <a:buNone/>
            </a:pPr>
            <a:r>
              <a:rPr lang="en-IN" sz="3200" dirty="0"/>
              <a:t>The future scope of this project is to improve or to add new features to this project, like adding a feature of sending reminder of the event, one day before the event(so that you do not forget the event you saved)</a:t>
            </a:r>
          </a:p>
        </p:txBody>
      </p:sp>
    </p:spTree>
    <p:extLst>
      <p:ext uri="{BB962C8B-B14F-4D97-AF65-F5344CB8AC3E}">
        <p14:creationId xmlns:p14="http://schemas.microsoft.com/office/powerpoint/2010/main" val="4146132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210FBF90-BD6E-4D74-B6E2-6FD06E6E5EE9}"/>
              </a:ext>
            </a:extLst>
          </p:cNvPr>
          <p:cNvSpPr txBox="1"/>
          <p:nvPr/>
        </p:nvSpPr>
        <p:spPr>
          <a:xfrm>
            <a:off x="569393" y="589150"/>
            <a:ext cx="6096000" cy="769441"/>
          </a:xfrm>
          <a:prstGeom prst="rect">
            <a:avLst/>
          </a:prstGeom>
          <a:noFill/>
        </p:spPr>
        <p:txBody>
          <a:bodyPr wrap="square">
            <a:spAutoFit/>
          </a:bodyPr>
          <a:lstStyle/>
          <a:p>
            <a:r>
              <a:rPr lang="en-GB" sz="4400" dirty="0">
                <a:solidFill>
                  <a:schemeClr val="bg2">
                    <a:lumMod val="50000"/>
                  </a:schemeClr>
                </a:solidFill>
              </a:rPr>
              <a:t> Team </a:t>
            </a:r>
            <a:r>
              <a:rPr lang="en-GB" sz="4400" dirty="0">
                <a:solidFill>
                  <a:srgbClr val="C00000"/>
                </a:solidFill>
              </a:rPr>
              <a:t>AAKAR</a:t>
            </a:r>
            <a:endParaRPr lang="en-IN" sz="4400" dirty="0">
              <a:solidFill>
                <a:srgbClr val="C00000"/>
              </a:solidFill>
            </a:endParaRPr>
          </a:p>
        </p:txBody>
      </p:sp>
      <p:graphicFrame>
        <p:nvGraphicFramePr>
          <p:cNvPr id="2" name="Table 2">
            <a:extLst>
              <a:ext uri="{FF2B5EF4-FFF2-40B4-BE49-F238E27FC236}">
                <a16:creationId xmlns:a16="http://schemas.microsoft.com/office/drawing/2014/main" id="{5142DC94-B611-4DDD-84AE-C74136E091D6}"/>
              </a:ext>
            </a:extLst>
          </p:cNvPr>
          <p:cNvGraphicFramePr>
            <a:graphicFrameLocks noGrp="1"/>
          </p:cNvGraphicFramePr>
          <p:nvPr>
            <p:extLst>
              <p:ext uri="{D42A27DB-BD31-4B8C-83A1-F6EECF244321}">
                <p14:modId xmlns:p14="http://schemas.microsoft.com/office/powerpoint/2010/main" val="3079277995"/>
              </p:ext>
            </p:extLst>
          </p:nvPr>
        </p:nvGraphicFramePr>
        <p:xfrm>
          <a:off x="1727199" y="1897302"/>
          <a:ext cx="8608292" cy="3395136"/>
        </p:xfrm>
        <a:graphic>
          <a:graphicData uri="http://schemas.openxmlformats.org/drawingml/2006/table">
            <a:tbl>
              <a:tblPr firstRow="1" bandRow="1">
                <a:tableStyleId>{5C22544A-7EE6-4342-B048-85BDC9FD1C3A}</a:tableStyleId>
              </a:tblPr>
              <a:tblGrid>
                <a:gridCol w="4304146">
                  <a:extLst>
                    <a:ext uri="{9D8B030D-6E8A-4147-A177-3AD203B41FA5}">
                      <a16:colId xmlns:a16="http://schemas.microsoft.com/office/drawing/2014/main" val="2289973977"/>
                    </a:ext>
                  </a:extLst>
                </a:gridCol>
                <a:gridCol w="4304146">
                  <a:extLst>
                    <a:ext uri="{9D8B030D-6E8A-4147-A177-3AD203B41FA5}">
                      <a16:colId xmlns:a16="http://schemas.microsoft.com/office/drawing/2014/main" val="2884152851"/>
                    </a:ext>
                  </a:extLst>
                </a:gridCol>
              </a:tblGrid>
              <a:tr h="565856">
                <a:tc>
                  <a:txBody>
                    <a:bodyPr/>
                    <a:lstStyle/>
                    <a:p>
                      <a:pPr algn="ctr"/>
                      <a:r>
                        <a:rPr lang="en-GB" sz="2400" dirty="0"/>
                        <a:t>Name</a:t>
                      </a:r>
                      <a:endParaRPr lang="en-IN" sz="2400" dirty="0"/>
                    </a:p>
                  </a:txBody>
                  <a:tcPr/>
                </a:tc>
                <a:tc>
                  <a:txBody>
                    <a:bodyPr/>
                    <a:lstStyle/>
                    <a:p>
                      <a:pPr algn="ctr"/>
                      <a:r>
                        <a:rPr lang="en-GB" sz="2400" dirty="0"/>
                        <a:t>Roll No.</a:t>
                      </a:r>
                      <a:endParaRPr lang="en-IN" sz="2400" dirty="0"/>
                    </a:p>
                  </a:txBody>
                  <a:tcPr/>
                </a:tc>
                <a:extLst>
                  <a:ext uri="{0D108BD9-81ED-4DB2-BD59-A6C34878D82A}">
                    <a16:rowId xmlns:a16="http://schemas.microsoft.com/office/drawing/2014/main" val="1660063994"/>
                  </a:ext>
                </a:extLst>
              </a:tr>
              <a:tr h="565856">
                <a:tc>
                  <a:txBody>
                    <a:bodyPr/>
                    <a:lstStyle/>
                    <a:p>
                      <a:pPr algn="ctr"/>
                      <a:r>
                        <a:rPr lang="en-GB" sz="2400" dirty="0">
                          <a:solidFill>
                            <a:srgbClr val="C00000"/>
                          </a:solidFill>
                        </a:rPr>
                        <a:t>A</a:t>
                      </a:r>
                      <a:r>
                        <a:rPr lang="en-GB" sz="2400" dirty="0"/>
                        <a:t>bhisek Roy</a:t>
                      </a:r>
                      <a:endParaRPr lang="en-IN" sz="2400" dirty="0"/>
                    </a:p>
                  </a:txBody>
                  <a:tcPr/>
                </a:tc>
                <a:tc>
                  <a:txBody>
                    <a:bodyPr/>
                    <a:lstStyle/>
                    <a:p>
                      <a:pPr algn="ctr"/>
                      <a:r>
                        <a:rPr lang="en-GB" sz="2400" dirty="0"/>
                        <a:t>10000219062</a:t>
                      </a:r>
                      <a:endParaRPr lang="en-IN" sz="2400" dirty="0"/>
                    </a:p>
                  </a:txBody>
                  <a:tcPr/>
                </a:tc>
                <a:extLst>
                  <a:ext uri="{0D108BD9-81ED-4DB2-BD59-A6C34878D82A}">
                    <a16:rowId xmlns:a16="http://schemas.microsoft.com/office/drawing/2014/main" val="1195956162"/>
                  </a:ext>
                </a:extLst>
              </a:tr>
              <a:tr h="565856">
                <a:tc>
                  <a:txBody>
                    <a:bodyPr/>
                    <a:lstStyle/>
                    <a:p>
                      <a:pPr algn="ctr"/>
                      <a:r>
                        <a:rPr lang="en-GB" sz="2400" dirty="0">
                          <a:solidFill>
                            <a:srgbClr val="C00000"/>
                          </a:solidFill>
                        </a:rPr>
                        <a:t>A</a:t>
                      </a:r>
                      <a:r>
                        <a:rPr lang="en-GB" sz="2400" dirty="0"/>
                        <a:t>darsh Gupta</a:t>
                      </a:r>
                      <a:endParaRPr lang="en-IN" sz="2400" dirty="0"/>
                    </a:p>
                  </a:txBody>
                  <a:tcPr/>
                </a:tc>
                <a:tc>
                  <a:txBody>
                    <a:bodyPr/>
                    <a:lstStyle/>
                    <a:p>
                      <a:pPr algn="ctr"/>
                      <a:r>
                        <a:rPr lang="en-GB" sz="2400" dirty="0"/>
                        <a:t>10000219061</a:t>
                      </a:r>
                      <a:endParaRPr lang="en-IN" sz="2400" dirty="0"/>
                    </a:p>
                  </a:txBody>
                  <a:tcPr/>
                </a:tc>
                <a:extLst>
                  <a:ext uri="{0D108BD9-81ED-4DB2-BD59-A6C34878D82A}">
                    <a16:rowId xmlns:a16="http://schemas.microsoft.com/office/drawing/2014/main" val="2201531357"/>
                  </a:ext>
                </a:extLst>
              </a:tr>
              <a:tr h="565856">
                <a:tc>
                  <a:txBody>
                    <a:bodyPr/>
                    <a:lstStyle/>
                    <a:p>
                      <a:pPr algn="ctr"/>
                      <a:r>
                        <a:rPr lang="en-GB" sz="2400" dirty="0">
                          <a:solidFill>
                            <a:srgbClr val="C00000"/>
                          </a:solidFill>
                        </a:rPr>
                        <a:t>K</a:t>
                      </a:r>
                      <a:r>
                        <a:rPr lang="en-GB" sz="2400" dirty="0"/>
                        <a:t>ushal Mitra</a:t>
                      </a:r>
                      <a:endParaRPr lang="en-IN" sz="2400" dirty="0"/>
                    </a:p>
                  </a:txBody>
                  <a:tcPr/>
                </a:tc>
                <a:tc>
                  <a:txBody>
                    <a:bodyPr/>
                    <a:lstStyle/>
                    <a:p>
                      <a:pPr algn="ctr"/>
                      <a:r>
                        <a:rPr lang="en-GB" sz="2400" dirty="0"/>
                        <a:t>10000219008</a:t>
                      </a:r>
                    </a:p>
                  </a:txBody>
                  <a:tcPr/>
                </a:tc>
                <a:extLst>
                  <a:ext uri="{0D108BD9-81ED-4DB2-BD59-A6C34878D82A}">
                    <a16:rowId xmlns:a16="http://schemas.microsoft.com/office/drawing/2014/main" val="2367860742"/>
                  </a:ext>
                </a:extLst>
              </a:tr>
              <a:tr h="565856">
                <a:tc>
                  <a:txBody>
                    <a:bodyPr/>
                    <a:lstStyle/>
                    <a:p>
                      <a:pPr algn="ctr"/>
                      <a:r>
                        <a:rPr lang="en-GB" sz="2400" dirty="0">
                          <a:solidFill>
                            <a:srgbClr val="C00000"/>
                          </a:solidFill>
                        </a:rPr>
                        <a:t>A</a:t>
                      </a:r>
                      <a:r>
                        <a:rPr lang="en-GB" sz="2400" dirty="0"/>
                        <a:t>nimesh Alok</a:t>
                      </a:r>
                      <a:endParaRPr lang="en-IN" sz="2400" dirty="0"/>
                    </a:p>
                  </a:txBody>
                  <a:tcPr/>
                </a:tc>
                <a:tc>
                  <a:txBody>
                    <a:bodyPr/>
                    <a:lstStyle/>
                    <a:p>
                      <a:pPr algn="ctr"/>
                      <a:r>
                        <a:rPr lang="en-GB" sz="2400" dirty="0"/>
                        <a:t>10000219006</a:t>
                      </a:r>
                      <a:endParaRPr lang="en-IN" sz="2400" dirty="0"/>
                    </a:p>
                  </a:txBody>
                  <a:tcPr/>
                </a:tc>
                <a:extLst>
                  <a:ext uri="{0D108BD9-81ED-4DB2-BD59-A6C34878D82A}">
                    <a16:rowId xmlns:a16="http://schemas.microsoft.com/office/drawing/2014/main" val="3245248897"/>
                  </a:ext>
                </a:extLst>
              </a:tr>
              <a:tr h="565856">
                <a:tc>
                  <a:txBody>
                    <a:bodyPr/>
                    <a:lstStyle/>
                    <a:p>
                      <a:pPr algn="ctr"/>
                      <a:r>
                        <a:rPr lang="en-GB" sz="2400" dirty="0">
                          <a:solidFill>
                            <a:srgbClr val="C00000"/>
                          </a:solidFill>
                        </a:rPr>
                        <a:t>R</a:t>
                      </a:r>
                      <a:r>
                        <a:rPr lang="en-GB" sz="2400" dirty="0"/>
                        <a:t>oni </a:t>
                      </a:r>
                      <a:r>
                        <a:rPr lang="en-GB" sz="2400" dirty="0" err="1"/>
                        <a:t>Sikder</a:t>
                      </a:r>
                      <a:endParaRPr lang="en-IN" sz="2400" dirty="0"/>
                    </a:p>
                  </a:txBody>
                  <a:tcPr/>
                </a:tc>
                <a:tc>
                  <a:txBody>
                    <a:bodyPr/>
                    <a:lstStyle/>
                    <a:p>
                      <a:pPr algn="ctr"/>
                      <a:r>
                        <a:rPr lang="en-GB" sz="2400" dirty="0"/>
                        <a:t>10000219077</a:t>
                      </a:r>
                      <a:endParaRPr lang="en-IN" sz="2400" dirty="0"/>
                    </a:p>
                  </a:txBody>
                  <a:tcPr/>
                </a:tc>
                <a:extLst>
                  <a:ext uri="{0D108BD9-81ED-4DB2-BD59-A6C34878D82A}">
                    <a16:rowId xmlns:a16="http://schemas.microsoft.com/office/drawing/2014/main" val="2027272839"/>
                  </a:ext>
                </a:extLst>
              </a:tr>
            </a:tbl>
          </a:graphicData>
        </a:graphic>
      </p:graphicFrame>
    </p:spTree>
    <p:extLst>
      <p:ext uri="{BB962C8B-B14F-4D97-AF65-F5344CB8AC3E}">
        <p14:creationId xmlns:p14="http://schemas.microsoft.com/office/powerpoint/2010/main" val="1915325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8" name="Rectangle 107">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0" name="Rectangle 109">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12" name="Rectangle 111">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4" name="Group 11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15" name="Straight Connector 114">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19" name="Rectangle 118">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Laptop and notebook on the table">
            <a:extLst>
              <a:ext uri="{FF2B5EF4-FFF2-40B4-BE49-F238E27FC236}">
                <a16:creationId xmlns:a16="http://schemas.microsoft.com/office/drawing/2014/main" id="{201D9675-DFD6-4198-A186-4B82257CEE93}"/>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7" y="10"/>
            <a:ext cx="12191982" cy="6857990"/>
          </a:xfrm>
          <a:prstGeom prst="rect">
            <a:avLst/>
          </a:prstGeom>
        </p:spPr>
      </p:pic>
      <p:sp>
        <p:nvSpPr>
          <p:cNvPr id="121" name="Rectangle 12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23" name="Rectangle 12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Title 2">
            <a:extLst>
              <a:ext uri="{FF2B5EF4-FFF2-40B4-BE49-F238E27FC236}">
                <a16:creationId xmlns:a16="http://schemas.microsoft.com/office/drawing/2014/main" id="{E5AD4937-CA34-4C89-9BAF-9E011BE5736D}"/>
              </a:ext>
            </a:extLst>
          </p:cNvPr>
          <p:cNvSpPr>
            <a:spLocks noGrp="1"/>
          </p:cNvSpPr>
          <p:nvPr>
            <p:ph type="title"/>
          </p:nvPr>
        </p:nvSpPr>
        <p:spPr>
          <a:xfrm>
            <a:off x="1276055" y="2588555"/>
            <a:ext cx="4775075" cy="1630906"/>
          </a:xfrm>
        </p:spPr>
        <p:txBody>
          <a:bodyPr vert="horz" lIns="91440" tIns="45720" rIns="91440" bIns="45720" rtlCol="0" anchor="ctr">
            <a:normAutofit/>
          </a:bodyPr>
          <a:lstStyle/>
          <a:p>
            <a:pPr algn="ctr">
              <a:lnSpc>
                <a:spcPct val="83000"/>
              </a:lnSpc>
            </a:pPr>
            <a:r>
              <a:rPr lang="en-US" sz="4400" cap="all" spc="-100" dirty="0"/>
              <a:t>Thank You!</a:t>
            </a:r>
          </a:p>
        </p:txBody>
      </p:sp>
    </p:spTree>
    <p:extLst>
      <p:ext uri="{BB962C8B-B14F-4D97-AF65-F5344CB8AC3E}">
        <p14:creationId xmlns:p14="http://schemas.microsoft.com/office/powerpoint/2010/main" val="11033805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Man shows something on the laptop">
            <a:extLst>
              <a:ext uri="{FF2B5EF4-FFF2-40B4-BE49-F238E27FC236}">
                <a16:creationId xmlns:a16="http://schemas.microsoft.com/office/drawing/2014/main" id="{CCB0035C-155F-4A5B-87BE-89762733C8E1}"/>
              </a:ext>
            </a:extLst>
          </p:cNvPr>
          <p:cNvPicPr>
            <a:picLocks noGrp="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599" y="238125"/>
            <a:ext cx="7696201" cy="6381750"/>
          </a:xfrm>
        </p:spPr>
      </p:pic>
      <p:sp>
        <p:nvSpPr>
          <p:cNvPr id="3" name="Title 2">
            <a:extLst>
              <a:ext uri="{FF2B5EF4-FFF2-40B4-BE49-F238E27FC236}">
                <a16:creationId xmlns:a16="http://schemas.microsoft.com/office/drawing/2014/main" id="{6002F139-264F-4B41-B39A-9E8B2901E164}"/>
              </a:ext>
            </a:extLst>
          </p:cNvPr>
          <p:cNvSpPr>
            <a:spLocks noGrp="1"/>
          </p:cNvSpPr>
          <p:nvPr>
            <p:ph type="title"/>
          </p:nvPr>
        </p:nvSpPr>
        <p:spPr>
          <a:xfrm>
            <a:off x="8243451" y="1350448"/>
            <a:ext cx="3609109" cy="3822721"/>
          </a:xfrm>
        </p:spPr>
        <p:txBody>
          <a:bodyPr/>
          <a:lstStyle/>
          <a:p>
            <a:pPr algn="ctr"/>
            <a:r>
              <a:rPr lang="en-US" sz="4800" dirty="0">
                <a:solidFill>
                  <a:schemeClr val="bg2">
                    <a:lumMod val="50000"/>
                  </a:schemeClr>
                </a:solidFill>
              </a:rPr>
              <a:t>Now, here comes our     Calendar V1.0 </a:t>
            </a:r>
            <a:br>
              <a:rPr lang="en-US" sz="4800" dirty="0">
                <a:solidFill>
                  <a:schemeClr val="bg2">
                    <a:lumMod val="50000"/>
                  </a:schemeClr>
                </a:solidFill>
              </a:rPr>
            </a:br>
            <a:r>
              <a:rPr lang="en-US" sz="4800" dirty="0">
                <a:solidFill>
                  <a:schemeClr val="bg2">
                    <a:lumMod val="50000"/>
                  </a:schemeClr>
                </a:solidFill>
              </a:rPr>
              <a:t>to serve the purpose.</a:t>
            </a:r>
            <a:endParaRPr lang="ru-RU" sz="4800" dirty="0">
              <a:solidFill>
                <a:schemeClr val="bg2">
                  <a:lumMod val="50000"/>
                </a:schemeClr>
              </a:solidFill>
            </a:endParaRPr>
          </a:p>
        </p:txBody>
      </p:sp>
    </p:spTree>
    <p:extLst>
      <p:ext uri="{BB962C8B-B14F-4D97-AF65-F5344CB8AC3E}">
        <p14:creationId xmlns:p14="http://schemas.microsoft.com/office/powerpoint/2010/main" val="70723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descr="People discuss some documents">
            <a:extLst>
              <a:ext uri="{FF2B5EF4-FFF2-40B4-BE49-F238E27FC236}">
                <a16:creationId xmlns:a16="http://schemas.microsoft.com/office/drawing/2014/main" id="{AA3CBDBD-ADA7-4AA5-9091-5AD206DAD37F}"/>
              </a:ext>
            </a:extLst>
          </p:cNvPr>
          <p:cNvPicPr>
            <a:picLocks noGrp="1" noChangeAspect="1"/>
          </p:cNvPicPr>
          <p:nvPr>
            <p:ph type="pic" sz="quarter" idx="14"/>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60922"/>
            <a:ext cx="11725200" cy="6362659"/>
          </a:xfrm>
        </p:spPr>
      </p:pic>
      <p:sp>
        <p:nvSpPr>
          <p:cNvPr id="4" name="Title 3">
            <a:extLst>
              <a:ext uri="{FF2B5EF4-FFF2-40B4-BE49-F238E27FC236}">
                <a16:creationId xmlns:a16="http://schemas.microsoft.com/office/drawing/2014/main" id="{590140C8-F95B-4569-8530-E20690DA8446}"/>
              </a:ext>
            </a:extLst>
          </p:cNvPr>
          <p:cNvSpPr>
            <a:spLocks noGrp="1"/>
          </p:cNvSpPr>
          <p:nvPr>
            <p:ph type="title"/>
          </p:nvPr>
        </p:nvSpPr>
        <p:spPr/>
        <p:txBody>
          <a:bodyPr/>
          <a:lstStyle/>
          <a:p>
            <a:r>
              <a:rPr lang="en-IN" dirty="0"/>
              <a:t>Key Features of Calendar v1.0 :</a:t>
            </a:r>
          </a:p>
        </p:txBody>
      </p:sp>
      <p:sp>
        <p:nvSpPr>
          <p:cNvPr id="12" name="TextBox 11">
            <a:extLst>
              <a:ext uri="{FF2B5EF4-FFF2-40B4-BE49-F238E27FC236}">
                <a16:creationId xmlns:a16="http://schemas.microsoft.com/office/drawing/2014/main" id="{29D86801-F6A7-4863-9A2B-9C034FD444CF}"/>
              </a:ext>
            </a:extLst>
          </p:cNvPr>
          <p:cNvSpPr txBox="1"/>
          <p:nvPr/>
        </p:nvSpPr>
        <p:spPr>
          <a:xfrm>
            <a:off x="1066798" y="2449669"/>
            <a:ext cx="10330071" cy="461665"/>
          </a:xfrm>
          <a:prstGeom prst="rect">
            <a:avLst/>
          </a:prstGeom>
          <a:noFill/>
        </p:spPr>
        <p:txBody>
          <a:bodyPr wrap="square" rtlCol="0">
            <a:spAutoFit/>
          </a:bodyPr>
          <a:lstStyle/>
          <a:p>
            <a:r>
              <a:rPr lang="en-IN" sz="2400" dirty="0"/>
              <a:t>1. </a:t>
            </a:r>
            <a:r>
              <a:rPr lang="en-IN" sz="2400" dirty="0">
                <a:solidFill>
                  <a:srgbClr val="FF0000"/>
                </a:solidFill>
              </a:rPr>
              <a:t>Simple UI</a:t>
            </a:r>
          </a:p>
        </p:txBody>
      </p:sp>
      <p:sp>
        <p:nvSpPr>
          <p:cNvPr id="14" name="TextBox 13">
            <a:extLst>
              <a:ext uri="{FF2B5EF4-FFF2-40B4-BE49-F238E27FC236}">
                <a16:creationId xmlns:a16="http://schemas.microsoft.com/office/drawing/2014/main" id="{3AA77C44-5E10-4C70-8C69-F00CF66FAEA0}"/>
              </a:ext>
            </a:extLst>
          </p:cNvPr>
          <p:cNvSpPr txBox="1"/>
          <p:nvPr/>
        </p:nvSpPr>
        <p:spPr>
          <a:xfrm>
            <a:off x="1066798" y="3752989"/>
            <a:ext cx="7726017" cy="461665"/>
          </a:xfrm>
          <a:prstGeom prst="rect">
            <a:avLst/>
          </a:prstGeom>
          <a:noFill/>
        </p:spPr>
        <p:txBody>
          <a:bodyPr wrap="square" rtlCol="0">
            <a:spAutoFit/>
          </a:bodyPr>
          <a:lstStyle/>
          <a:p>
            <a:r>
              <a:rPr lang="en-IN" sz="2400" dirty="0"/>
              <a:t>2.</a:t>
            </a:r>
            <a:r>
              <a:rPr lang="en-IN" sz="2400" dirty="0">
                <a:solidFill>
                  <a:srgbClr val="FF0000"/>
                </a:solidFill>
              </a:rPr>
              <a:t> </a:t>
            </a:r>
            <a:r>
              <a:rPr lang="en-IN" sz="2400" dirty="0"/>
              <a:t>Ability to </a:t>
            </a:r>
            <a:r>
              <a:rPr lang="en-IN" sz="2400" dirty="0">
                <a:solidFill>
                  <a:srgbClr val="FF0000"/>
                </a:solidFill>
              </a:rPr>
              <a:t>add an event </a:t>
            </a:r>
            <a:r>
              <a:rPr lang="en-IN" sz="2400" dirty="0"/>
              <a:t>on any particular date easily.</a:t>
            </a:r>
          </a:p>
        </p:txBody>
      </p:sp>
      <p:sp>
        <p:nvSpPr>
          <p:cNvPr id="16" name="TextBox 15">
            <a:extLst>
              <a:ext uri="{FF2B5EF4-FFF2-40B4-BE49-F238E27FC236}">
                <a16:creationId xmlns:a16="http://schemas.microsoft.com/office/drawing/2014/main" id="{12650565-0CA6-4AA5-B482-67CB7E1DFA90}"/>
              </a:ext>
            </a:extLst>
          </p:cNvPr>
          <p:cNvSpPr txBox="1"/>
          <p:nvPr/>
        </p:nvSpPr>
        <p:spPr>
          <a:xfrm>
            <a:off x="1066799" y="4400790"/>
            <a:ext cx="8567529" cy="461665"/>
          </a:xfrm>
          <a:prstGeom prst="rect">
            <a:avLst/>
          </a:prstGeom>
          <a:noFill/>
        </p:spPr>
        <p:txBody>
          <a:bodyPr wrap="square" rtlCol="0">
            <a:spAutoFit/>
          </a:bodyPr>
          <a:lstStyle/>
          <a:p>
            <a:r>
              <a:rPr lang="en-IN" sz="2400" dirty="0"/>
              <a:t>3. User can </a:t>
            </a:r>
            <a:r>
              <a:rPr lang="en-IN" sz="2400" dirty="0">
                <a:solidFill>
                  <a:srgbClr val="FF0000"/>
                </a:solidFill>
              </a:rPr>
              <a:t>see all the events </a:t>
            </a:r>
            <a:r>
              <a:rPr lang="en-IN" sz="2400" dirty="0"/>
              <a:t>for any particular year all at once.</a:t>
            </a:r>
          </a:p>
        </p:txBody>
      </p:sp>
      <p:sp>
        <p:nvSpPr>
          <p:cNvPr id="8" name="TextBox 7">
            <a:extLst>
              <a:ext uri="{FF2B5EF4-FFF2-40B4-BE49-F238E27FC236}">
                <a16:creationId xmlns:a16="http://schemas.microsoft.com/office/drawing/2014/main" id="{037B518F-97AA-43E7-B6D2-256D0A2D24CE}"/>
              </a:ext>
            </a:extLst>
          </p:cNvPr>
          <p:cNvSpPr txBox="1"/>
          <p:nvPr/>
        </p:nvSpPr>
        <p:spPr>
          <a:xfrm>
            <a:off x="1066797" y="5048591"/>
            <a:ext cx="8567529" cy="461665"/>
          </a:xfrm>
          <a:prstGeom prst="rect">
            <a:avLst/>
          </a:prstGeom>
          <a:noFill/>
        </p:spPr>
        <p:txBody>
          <a:bodyPr wrap="square" rtlCol="0">
            <a:spAutoFit/>
          </a:bodyPr>
          <a:lstStyle/>
          <a:p>
            <a:r>
              <a:rPr lang="en-IN" sz="2400" dirty="0"/>
              <a:t>4. Ability to </a:t>
            </a:r>
            <a:r>
              <a:rPr lang="en-IN" sz="2400" dirty="0">
                <a:solidFill>
                  <a:srgbClr val="FF0000"/>
                </a:solidFill>
              </a:rPr>
              <a:t>delete a saved </a:t>
            </a:r>
            <a:r>
              <a:rPr lang="en-IN" sz="2400" dirty="0"/>
              <a:t>event.</a:t>
            </a:r>
          </a:p>
        </p:txBody>
      </p:sp>
      <p:sp>
        <p:nvSpPr>
          <p:cNvPr id="9" name="TextBox 8">
            <a:extLst>
              <a:ext uri="{FF2B5EF4-FFF2-40B4-BE49-F238E27FC236}">
                <a16:creationId xmlns:a16="http://schemas.microsoft.com/office/drawing/2014/main" id="{EECB5687-ECCD-4A90-B0DF-7D82E360BC8F}"/>
              </a:ext>
            </a:extLst>
          </p:cNvPr>
          <p:cNvSpPr txBox="1"/>
          <p:nvPr/>
        </p:nvSpPr>
        <p:spPr>
          <a:xfrm>
            <a:off x="1066797" y="3101329"/>
            <a:ext cx="7726017" cy="461665"/>
          </a:xfrm>
          <a:prstGeom prst="rect">
            <a:avLst/>
          </a:prstGeom>
          <a:noFill/>
        </p:spPr>
        <p:txBody>
          <a:bodyPr wrap="square" rtlCol="0">
            <a:spAutoFit/>
          </a:bodyPr>
          <a:lstStyle/>
          <a:p>
            <a:r>
              <a:rPr lang="en-IN" sz="2400" dirty="0"/>
              <a:t>2.</a:t>
            </a:r>
            <a:r>
              <a:rPr lang="en-IN" sz="2400" dirty="0">
                <a:solidFill>
                  <a:srgbClr val="FF0000"/>
                </a:solidFill>
              </a:rPr>
              <a:t> </a:t>
            </a:r>
            <a:r>
              <a:rPr lang="en-IN" sz="2400" dirty="0"/>
              <a:t>Easily </a:t>
            </a:r>
            <a:r>
              <a:rPr lang="en-IN" sz="2400" dirty="0">
                <a:solidFill>
                  <a:srgbClr val="FF0000"/>
                </a:solidFill>
              </a:rPr>
              <a:t>switch months and year </a:t>
            </a:r>
            <a:r>
              <a:rPr lang="en-IN" sz="2400" dirty="0"/>
              <a:t>in the calendar view.</a:t>
            </a:r>
          </a:p>
        </p:txBody>
      </p:sp>
    </p:spTree>
    <p:extLst>
      <p:ext uri="{BB962C8B-B14F-4D97-AF65-F5344CB8AC3E}">
        <p14:creationId xmlns:p14="http://schemas.microsoft.com/office/powerpoint/2010/main" val="91261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descr="People discuss some documents">
            <a:extLst>
              <a:ext uri="{FF2B5EF4-FFF2-40B4-BE49-F238E27FC236}">
                <a16:creationId xmlns:a16="http://schemas.microsoft.com/office/drawing/2014/main" id="{AA3CBDBD-ADA7-4AA5-9091-5AD206DAD37F}"/>
              </a:ext>
            </a:extLst>
          </p:cNvPr>
          <p:cNvPicPr>
            <a:picLocks noGrp="1" noChangeAspect="1"/>
          </p:cNvPicPr>
          <p:nvPr>
            <p:ph type="pic" sz="quarter" idx="14"/>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7670"/>
            <a:ext cx="11725200" cy="6362659"/>
          </a:xfrm>
        </p:spPr>
      </p:pic>
      <p:sp>
        <p:nvSpPr>
          <p:cNvPr id="4" name="Title 3">
            <a:extLst>
              <a:ext uri="{FF2B5EF4-FFF2-40B4-BE49-F238E27FC236}">
                <a16:creationId xmlns:a16="http://schemas.microsoft.com/office/drawing/2014/main" id="{590140C8-F95B-4569-8530-E20690DA8446}"/>
              </a:ext>
            </a:extLst>
          </p:cNvPr>
          <p:cNvSpPr>
            <a:spLocks noGrp="1"/>
          </p:cNvSpPr>
          <p:nvPr>
            <p:ph type="title"/>
          </p:nvPr>
        </p:nvSpPr>
        <p:spPr>
          <a:xfrm>
            <a:off x="934278" y="642594"/>
            <a:ext cx="10058400" cy="1371600"/>
          </a:xfrm>
        </p:spPr>
        <p:txBody>
          <a:bodyPr>
            <a:normAutofit fontScale="90000"/>
          </a:bodyPr>
          <a:lstStyle/>
          <a:p>
            <a:r>
              <a:rPr lang="en-IN" dirty="0"/>
              <a:t>Key Features of Calendar v1.0 ( backend ):</a:t>
            </a:r>
          </a:p>
        </p:txBody>
      </p:sp>
      <p:sp>
        <p:nvSpPr>
          <p:cNvPr id="12" name="TextBox 11">
            <a:extLst>
              <a:ext uri="{FF2B5EF4-FFF2-40B4-BE49-F238E27FC236}">
                <a16:creationId xmlns:a16="http://schemas.microsoft.com/office/drawing/2014/main" id="{29D86801-F6A7-4863-9A2B-9C034FD444CF}"/>
              </a:ext>
            </a:extLst>
          </p:cNvPr>
          <p:cNvSpPr txBox="1"/>
          <p:nvPr/>
        </p:nvSpPr>
        <p:spPr>
          <a:xfrm>
            <a:off x="1066800" y="2139689"/>
            <a:ext cx="8567530" cy="461665"/>
          </a:xfrm>
          <a:prstGeom prst="rect">
            <a:avLst/>
          </a:prstGeom>
          <a:noFill/>
        </p:spPr>
        <p:txBody>
          <a:bodyPr wrap="square" rtlCol="0">
            <a:spAutoFit/>
          </a:bodyPr>
          <a:lstStyle/>
          <a:p>
            <a:r>
              <a:rPr lang="en-IN" sz="2400" dirty="0"/>
              <a:t>1. The </a:t>
            </a:r>
            <a:r>
              <a:rPr lang="en-GB" sz="2400" dirty="0">
                <a:solidFill>
                  <a:srgbClr val="FF0000"/>
                </a:solidFill>
              </a:rPr>
              <a:t>C</a:t>
            </a:r>
            <a:r>
              <a:rPr lang="en-GB" sz="2400" dirty="0"/>
              <a:t> programming language is used to code this program</a:t>
            </a:r>
            <a:r>
              <a:rPr lang="en-GB" sz="2400" dirty="0">
                <a:solidFill>
                  <a:schemeClr val="accent3">
                    <a:lumMod val="75000"/>
                  </a:schemeClr>
                </a:solidFill>
              </a:rPr>
              <a:t>.</a:t>
            </a:r>
            <a:endParaRPr lang="en-IN" sz="2400" dirty="0">
              <a:solidFill>
                <a:schemeClr val="accent3">
                  <a:lumMod val="75000"/>
                </a:schemeClr>
              </a:solidFill>
            </a:endParaRPr>
          </a:p>
        </p:txBody>
      </p:sp>
      <p:sp>
        <p:nvSpPr>
          <p:cNvPr id="14" name="TextBox 13">
            <a:extLst>
              <a:ext uri="{FF2B5EF4-FFF2-40B4-BE49-F238E27FC236}">
                <a16:creationId xmlns:a16="http://schemas.microsoft.com/office/drawing/2014/main" id="{3AA77C44-5E10-4C70-8C69-F00CF66FAEA0}"/>
              </a:ext>
            </a:extLst>
          </p:cNvPr>
          <p:cNvSpPr txBox="1"/>
          <p:nvPr/>
        </p:nvSpPr>
        <p:spPr>
          <a:xfrm>
            <a:off x="1066800" y="3060408"/>
            <a:ext cx="11045689" cy="461665"/>
          </a:xfrm>
          <a:prstGeom prst="rect">
            <a:avLst/>
          </a:prstGeom>
          <a:noFill/>
        </p:spPr>
        <p:txBody>
          <a:bodyPr wrap="square" rtlCol="0">
            <a:spAutoFit/>
          </a:bodyPr>
          <a:lstStyle/>
          <a:p>
            <a:r>
              <a:rPr lang="en-IN" sz="2400" dirty="0"/>
              <a:t>2. </a:t>
            </a:r>
            <a:r>
              <a:rPr lang="en-IN" sz="2400" dirty="0">
                <a:solidFill>
                  <a:srgbClr val="FF0000"/>
                </a:solidFill>
              </a:rPr>
              <a:t>File handling </a:t>
            </a:r>
            <a:r>
              <a:rPr lang="en-IN" sz="2400" dirty="0"/>
              <a:t>part is used to store and show the events.</a:t>
            </a:r>
          </a:p>
        </p:txBody>
      </p:sp>
      <p:sp>
        <p:nvSpPr>
          <p:cNvPr id="16" name="TextBox 15">
            <a:extLst>
              <a:ext uri="{FF2B5EF4-FFF2-40B4-BE49-F238E27FC236}">
                <a16:creationId xmlns:a16="http://schemas.microsoft.com/office/drawing/2014/main" id="{12650565-0CA6-4AA5-B482-67CB7E1DFA90}"/>
              </a:ext>
            </a:extLst>
          </p:cNvPr>
          <p:cNvSpPr txBox="1"/>
          <p:nvPr/>
        </p:nvSpPr>
        <p:spPr>
          <a:xfrm>
            <a:off x="1078560" y="4011812"/>
            <a:ext cx="10880040" cy="830997"/>
          </a:xfrm>
          <a:prstGeom prst="rect">
            <a:avLst/>
          </a:prstGeom>
          <a:noFill/>
        </p:spPr>
        <p:txBody>
          <a:bodyPr wrap="square" rtlCol="0">
            <a:spAutoFit/>
          </a:bodyPr>
          <a:lstStyle/>
          <a:p>
            <a:r>
              <a:rPr lang="en-IN" sz="2400" dirty="0"/>
              <a:t>3. </a:t>
            </a:r>
            <a:r>
              <a:rPr lang="en-IN" sz="2400" dirty="0">
                <a:solidFill>
                  <a:srgbClr val="FF0000"/>
                </a:solidFill>
              </a:rPr>
              <a:t>Array, Pointers, Strings, </a:t>
            </a:r>
            <a:r>
              <a:rPr lang="en-IN" sz="2400" dirty="0" err="1">
                <a:solidFill>
                  <a:srgbClr val="FF0000"/>
                </a:solidFill>
              </a:rPr>
              <a:t>Preproceesors</a:t>
            </a:r>
            <a:r>
              <a:rPr lang="en-IN" sz="2400" dirty="0">
                <a:solidFill>
                  <a:srgbClr val="FF0000"/>
                </a:solidFill>
              </a:rPr>
              <a:t> </a:t>
            </a:r>
            <a:r>
              <a:rPr lang="en-IN" sz="2400" dirty="0"/>
              <a:t>are used to generate and run various tasks the calendar effectively.</a:t>
            </a:r>
            <a:endParaRPr lang="en-IN" sz="2400" dirty="0">
              <a:solidFill>
                <a:schemeClr val="accent3">
                  <a:lumMod val="75000"/>
                </a:schemeClr>
              </a:solidFill>
            </a:endParaRPr>
          </a:p>
        </p:txBody>
      </p:sp>
      <p:sp>
        <p:nvSpPr>
          <p:cNvPr id="8" name="TextBox 7">
            <a:extLst>
              <a:ext uri="{FF2B5EF4-FFF2-40B4-BE49-F238E27FC236}">
                <a16:creationId xmlns:a16="http://schemas.microsoft.com/office/drawing/2014/main" id="{A09B56B7-36D7-4EC9-A755-5BD5A0534F1F}"/>
              </a:ext>
            </a:extLst>
          </p:cNvPr>
          <p:cNvSpPr txBox="1"/>
          <p:nvPr/>
        </p:nvSpPr>
        <p:spPr>
          <a:xfrm>
            <a:off x="1078560" y="5332548"/>
            <a:ext cx="8924422" cy="461665"/>
          </a:xfrm>
          <a:prstGeom prst="rect">
            <a:avLst/>
          </a:prstGeom>
          <a:noFill/>
        </p:spPr>
        <p:txBody>
          <a:bodyPr wrap="square">
            <a:spAutoFit/>
          </a:bodyPr>
          <a:lstStyle/>
          <a:p>
            <a:r>
              <a:rPr lang="en-IN" sz="2400" dirty="0"/>
              <a:t>4. We have made use of </a:t>
            </a:r>
            <a:r>
              <a:rPr lang="en-IN" sz="2400" dirty="0">
                <a:solidFill>
                  <a:srgbClr val="FF0000"/>
                </a:solidFill>
              </a:rPr>
              <a:t>basic DSA</a:t>
            </a:r>
            <a:r>
              <a:rPr lang="en-IN" sz="2400" dirty="0"/>
              <a:t> for fast and efficient logging of data.</a:t>
            </a:r>
            <a:endParaRPr lang="en-IN" sz="2400" dirty="0">
              <a:solidFill>
                <a:schemeClr val="accent3">
                  <a:lumMod val="75000"/>
                </a:schemeClr>
              </a:solidFill>
            </a:endParaRPr>
          </a:p>
        </p:txBody>
      </p:sp>
    </p:spTree>
    <p:extLst>
      <p:ext uri="{BB962C8B-B14F-4D97-AF65-F5344CB8AC3E}">
        <p14:creationId xmlns:p14="http://schemas.microsoft.com/office/powerpoint/2010/main" val="3623776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F6B8CB-82FF-4D1D-8384-8F10B3437713}"/>
              </a:ext>
            </a:extLst>
          </p:cNvPr>
          <p:cNvSpPr/>
          <p:nvPr/>
        </p:nvSpPr>
        <p:spPr>
          <a:xfrm>
            <a:off x="2342510" y="1905506"/>
            <a:ext cx="7506980" cy="3046988"/>
          </a:xfrm>
          <a:prstGeom prst="rect">
            <a:avLst/>
          </a:prstGeom>
          <a:noFill/>
        </p:spPr>
        <p:txBody>
          <a:bodyPr wrap="square" lIns="91440" tIns="45720" rIns="91440" bIns="45720">
            <a:spAutoFit/>
          </a:bodyPr>
          <a:lstStyle/>
          <a:p>
            <a:pPr algn="ctr"/>
            <a:r>
              <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How things function?</a:t>
            </a:r>
          </a:p>
        </p:txBody>
      </p:sp>
    </p:spTree>
    <p:extLst>
      <p:ext uri="{BB962C8B-B14F-4D97-AF65-F5344CB8AC3E}">
        <p14:creationId xmlns:p14="http://schemas.microsoft.com/office/powerpoint/2010/main" val="28233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394847" y="33051"/>
            <a:ext cx="10058400" cy="1371600"/>
          </a:xfrm>
        </p:spPr>
        <p:txBody>
          <a:bodyPr vert="horz" lIns="91440" tIns="45720" rIns="91440" bIns="45720" rtlCol="0" anchor="ctr">
            <a:normAutofit/>
          </a:bodyPr>
          <a:lstStyle/>
          <a:p>
            <a:r>
              <a:rPr lang="en-US" dirty="0" err="1">
                <a:solidFill>
                  <a:schemeClr val="bg2">
                    <a:lumMod val="50000"/>
                  </a:schemeClr>
                </a:solidFill>
              </a:rPr>
              <a:t>startingday</a:t>
            </a:r>
            <a:r>
              <a:rPr lang="en-US" dirty="0">
                <a:solidFill>
                  <a:schemeClr val="bg2">
                    <a:lumMod val="50000"/>
                  </a:schemeClr>
                </a:solidFill>
              </a:rPr>
              <a:t>() function :</a:t>
            </a:r>
          </a:p>
        </p:txBody>
      </p:sp>
      <p:sp>
        <p:nvSpPr>
          <p:cNvPr id="3" name="TextBox 2">
            <a:extLst>
              <a:ext uri="{FF2B5EF4-FFF2-40B4-BE49-F238E27FC236}">
                <a16:creationId xmlns:a16="http://schemas.microsoft.com/office/drawing/2014/main" id="{CA3577FC-0C41-4475-BC96-06C0766CBAC0}"/>
              </a:ext>
            </a:extLst>
          </p:cNvPr>
          <p:cNvSpPr txBox="1"/>
          <p:nvPr/>
        </p:nvSpPr>
        <p:spPr>
          <a:xfrm>
            <a:off x="394847" y="1200097"/>
            <a:ext cx="9531927" cy="1569660"/>
          </a:xfrm>
          <a:prstGeom prst="rect">
            <a:avLst/>
          </a:prstGeom>
          <a:noFill/>
        </p:spPr>
        <p:txBody>
          <a:bodyPr wrap="square" rtlCol="0">
            <a:spAutoFit/>
          </a:bodyPr>
          <a:lstStyle/>
          <a:p>
            <a:r>
              <a:rPr lang="en-GB" sz="2400" dirty="0"/>
              <a:t>Lets’ discuss all the parts of our program one-by-one.</a:t>
            </a:r>
          </a:p>
          <a:p>
            <a:r>
              <a:rPr lang="en-GB" sz="2400" dirty="0"/>
              <a:t>Let’s start from the start.</a:t>
            </a:r>
          </a:p>
          <a:p>
            <a:endParaRPr lang="en-GB" sz="2400" dirty="0"/>
          </a:p>
          <a:p>
            <a:endParaRPr lang="en-IN" sz="2400" dirty="0"/>
          </a:p>
        </p:txBody>
      </p:sp>
      <p:pic>
        <p:nvPicPr>
          <p:cNvPr id="11" name="Picture 10">
            <a:extLst>
              <a:ext uri="{FF2B5EF4-FFF2-40B4-BE49-F238E27FC236}">
                <a16:creationId xmlns:a16="http://schemas.microsoft.com/office/drawing/2014/main" id="{92536A93-8477-4876-98A1-DFB15800E415}"/>
              </a:ext>
            </a:extLst>
          </p:cNvPr>
          <p:cNvPicPr>
            <a:picLocks noChangeAspect="1"/>
          </p:cNvPicPr>
          <p:nvPr/>
        </p:nvPicPr>
        <p:blipFill>
          <a:blip r:embed="rId4"/>
          <a:stretch>
            <a:fillRect/>
          </a:stretch>
        </p:blipFill>
        <p:spPr>
          <a:xfrm>
            <a:off x="2151668" y="2086131"/>
            <a:ext cx="7888664" cy="1585866"/>
          </a:xfrm>
          <a:prstGeom prst="rect">
            <a:avLst/>
          </a:prstGeom>
        </p:spPr>
      </p:pic>
      <p:sp>
        <p:nvSpPr>
          <p:cNvPr id="12" name="TextBox 11">
            <a:extLst>
              <a:ext uri="{FF2B5EF4-FFF2-40B4-BE49-F238E27FC236}">
                <a16:creationId xmlns:a16="http://schemas.microsoft.com/office/drawing/2014/main" id="{175AB030-8964-4909-A007-E0EFAE4DC390}"/>
              </a:ext>
            </a:extLst>
          </p:cNvPr>
          <p:cNvSpPr txBox="1"/>
          <p:nvPr/>
        </p:nvSpPr>
        <p:spPr>
          <a:xfrm>
            <a:off x="588818" y="3945984"/>
            <a:ext cx="11014364" cy="2308324"/>
          </a:xfrm>
          <a:prstGeom prst="rect">
            <a:avLst/>
          </a:prstGeom>
          <a:noFill/>
        </p:spPr>
        <p:txBody>
          <a:bodyPr wrap="square" rtlCol="0">
            <a:spAutoFit/>
          </a:bodyPr>
          <a:lstStyle/>
          <a:p>
            <a:r>
              <a:rPr lang="en-GB" sz="2400" dirty="0"/>
              <a:t>This function takes year and month as  parameter and returns starting index of the day for that particular month of that year.</a:t>
            </a:r>
          </a:p>
          <a:p>
            <a:r>
              <a:rPr lang="en-GB" sz="2400" dirty="0"/>
              <a:t>Static keyword is used to store these index in which 0 means Sunday, 1 means Monday and so on.</a:t>
            </a:r>
          </a:p>
          <a:p>
            <a:r>
              <a:rPr lang="en-GB" sz="2400" dirty="0"/>
              <a:t>And finally return statement will return the index of first day of the month accordingly by checking for the year to be a leap year or not by that formula used.</a:t>
            </a:r>
            <a:endParaRPr lang="en-IN" sz="2400" dirty="0"/>
          </a:p>
        </p:txBody>
      </p:sp>
    </p:spTree>
    <p:extLst>
      <p:ext uri="{BB962C8B-B14F-4D97-AF65-F5344CB8AC3E}">
        <p14:creationId xmlns:p14="http://schemas.microsoft.com/office/powerpoint/2010/main" val="652260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378740" y="95865"/>
            <a:ext cx="10058400" cy="1209327"/>
          </a:xfrm>
        </p:spPr>
        <p:txBody>
          <a:bodyPr vert="horz" lIns="91440" tIns="45720" rIns="91440" bIns="45720" rtlCol="0" anchor="ctr">
            <a:normAutofit/>
          </a:bodyPr>
          <a:lstStyle/>
          <a:p>
            <a:r>
              <a:rPr lang="en-US" dirty="0" err="1">
                <a:solidFill>
                  <a:schemeClr val="bg2">
                    <a:lumMod val="50000"/>
                  </a:schemeClr>
                </a:solidFill>
              </a:rPr>
              <a:t>mounth</a:t>
            </a:r>
            <a:r>
              <a:rPr lang="en-US" dirty="0">
                <a:solidFill>
                  <a:schemeClr val="bg2">
                    <a:lumMod val="50000"/>
                  </a:schemeClr>
                </a:solidFill>
              </a:rPr>
              <a:t>() function :</a:t>
            </a:r>
          </a:p>
        </p:txBody>
      </p:sp>
      <p:sp>
        <p:nvSpPr>
          <p:cNvPr id="8" name="TextBox 7">
            <a:extLst>
              <a:ext uri="{FF2B5EF4-FFF2-40B4-BE49-F238E27FC236}">
                <a16:creationId xmlns:a16="http://schemas.microsoft.com/office/drawing/2014/main" id="{6CEBC3A2-B1FF-4E0E-A3D7-2555A64B842E}"/>
              </a:ext>
            </a:extLst>
          </p:cNvPr>
          <p:cNvSpPr txBox="1"/>
          <p:nvPr/>
        </p:nvSpPr>
        <p:spPr>
          <a:xfrm>
            <a:off x="6096000" y="5793570"/>
            <a:ext cx="6096000" cy="523220"/>
          </a:xfrm>
          <a:prstGeom prst="rect">
            <a:avLst/>
          </a:prstGeom>
          <a:noFill/>
        </p:spPr>
        <p:txBody>
          <a:bodyPr wrap="square">
            <a:spAutoFit/>
          </a:bodyPr>
          <a:lstStyle/>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20464A50-D4B8-4DC4-8B0E-BECFDDEF7013}"/>
              </a:ext>
            </a:extLst>
          </p:cNvPr>
          <p:cNvPicPr>
            <a:picLocks noChangeAspect="1"/>
          </p:cNvPicPr>
          <p:nvPr/>
        </p:nvPicPr>
        <p:blipFill>
          <a:blip r:embed="rId4"/>
          <a:stretch>
            <a:fillRect/>
          </a:stretch>
        </p:blipFill>
        <p:spPr>
          <a:xfrm>
            <a:off x="490058" y="1210006"/>
            <a:ext cx="3705742" cy="5206697"/>
          </a:xfrm>
          <a:prstGeom prst="rect">
            <a:avLst/>
          </a:prstGeom>
        </p:spPr>
      </p:pic>
      <p:sp>
        <p:nvSpPr>
          <p:cNvPr id="10" name="TextBox 9">
            <a:extLst>
              <a:ext uri="{FF2B5EF4-FFF2-40B4-BE49-F238E27FC236}">
                <a16:creationId xmlns:a16="http://schemas.microsoft.com/office/drawing/2014/main" id="{2B888B52-2E18-4DB2-8A38-B75A2206C7FB}"/>
              </a:ext>
            </a:extLst>
          </p:cNvPr>
          <p:cNvSpPr txBox="1"/>
          <p:nvPr/>
        </p:nvSpPr>
        <p:spPr>
          <a:xfrm>
            <a:off x="4862945" y="1662545"/>
            <a:ext cx="6428510" cy="3416320"/>
          </a:xfrm>
          <a:prstGeom prst="rect">
            <a:avLst/>
          </a:prstGeom>
          <a:noFill/>
        </p:spPr>
        <p:txBody>
          <a:bodyPr wrap="square" rtlCol="0">
            <a:spAutoFit/>
          </a:bodyPr>
          <a:lstStyle/>
          <a:p>
            <a:r>
              <a:rPr lang="en-GB" sz="2400" dirty="0"/>
              <a:t>This function takes Month number as parameter and then return total number of days in that month, it simply uses switch-case statements.</a:t>
            </a:r>
          </a:p>
          <a:p>
            <a:endParaRPr lang="en-GB" sz="2400" dirty="0"/>
          </a:p>
          <a:p>
            <a:r>
              <a:rPr lang="en-GB" sz="2400" dirty="0"/>
              <a:t>For example: Suppose the we wish to check for the month August, so the parameter value will be 7 as August is the 7</a:t>
            </a:r>
            <a:r>
              <a:rPr lang="en-GB" sz="2400" baseline="30000" dirty="0"/>
              <a:t>th</a:t>
            </a:r>
            <a:r>
              <a:rPr lang="en-GB" sz="2400" dirty="0"/>
              <a:t> month of the calendar and thus it’ll return 31, which will be the total number of days of that month.</a:t>
            </a:r>
            <a:endParaRPr lang="en-IN" sz="2400" dirty="0"/>
          </a:p>
        </p:txBody>
      </p:sp>
    </p:spTree>
    <p:extLst>
      <p:ext uri="{BB962C8B-B14F-4D97-AF65-F5344CB8AC3E}">
        <p14:creationId xmlns:p14="http://schemas.microsoft.com/office/powerpoint/2010/main" val="1291221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500866" y="0"/>
            <a:ext cx="10058400" cy="1371600"/>
          </a:xfrm>
        </p:spPr>
        <p:txBody>
          <a:bodyPr vert="horz" lIns="91440" tIns="45720" rIns="91440" bIns="45720" rtlCol="0" anchor="ctr">
            <a:normAutofit/>
          </a:bodyPr>
          <a:lstStyle/>
          <a:p>
            <a:r>
              <a:rPr lang="en-US" dirty="0" err="1">
                <a:solidFill>
                  <a:schemeClr val="bg2">
                    <a:lumMod val="50000"/>
                  </a:schemeClr>
                </a:solidFill>
              </a:rPr>
              <a:t>addevent</a:t>
            </a:r>
            <a:r>
              <a:rPr lang="en-US" dirty="0">
                <a:solidFill>
                  <a:schemeClr val="bg2">
                    <a:lumMod val="50000"/>
                  </a:schemeClr>
                </a:solidFill>
              </a:rPr>
              <a:t>() function :</a:t>
            </a:r>
          </a:p>
        </p:txBody>
      </p:sp>
      <p:pic>
        <p:nvPicPr>
          <p:cNvPr id="5" name="Picture 4">
            <a:extLst>
              <a:ext uri="{FF2B5EF4-FFF2-40B4-BE49-F238E27FC236}">
                <a16:creationId xmlns:a16="http://schemas.microsoft.com/office/drawing/2014/main" id="{44CBD111-449E-41F0-90A8-60F5790D5FAD}"/>
              </a:ext>
            </a:extLst>
          </p:cNvPr>
          <p:cNvPicPr>
            <a:picLocks noChangeAspect="1"/>
          </p:cNvPicPr>
          <p:nvPr/>
        </p:nvPicPr>
        <p:blipFill>
          <a:blip r:embed="rId4"/>
          <a:stretch>
            <a:fillRect/>
          </a:stretch>
        </p:blipFill>
        <p:spPr>
          <a:xfrm>
            <a:off x="500866" y="1152363"/>
            <a:ext cx="5780304" cy="5068324"/>
          </a:xfrm>
          <a:prstGeom prst="rect">
            <a:avLst/>
          </a:prstGeom>
        </p:spPr>
      </p:pic>
      <p:sp>
        <p:nvSpPr>
          <p:cNvPr id="7" name="TextBox 6">
            <a:extLst>
              <a:ext uri="{FF2B5EF4-FFF2-40B4-BE49-F238E27FC236}">
                <a16:creationId xmlns:a16="http://schemas.microsoft.com/office/drawing/2014/main" id="{264ECC1C-A5D7-404D-86A3-4D9821DA7A98}"/>
              </a:ext>
            </a:extLst>
          </p:cNvPr>
          <p:cNvSpPr txBox="1"/>
          <p:nvPr/>
        </p:nvSpPr>
        <p:spPr>
          <a:xfrm>
            <a:off x="6343282" y="1055035"/>
            <a:ext cx="5417127" cy="4616648"/>
          </a:xfrm>
          <a:prstGeom prst="rect">
            <a:avLst/>
          </a:prstGeom>
          <a:noFill/>
        </p:spPr>
        <p:txBody>
          <a:bodyPr wrap="square" rtlCol="0">
            <a:spAutoFit/>
          </a:bodyPr>
          <a:lstStyle/>
          <a:p>
            <a:r>
              <a:rPr lang="en-GB" sz="2100" dirty="0"/>
              <a:t>This function is used for adding an event and then saving it in local storage. We are using </a:t>
            </a:r>
            <a:r>
              <a:rPr lang="en-GB" sz="2100" dirty="0">
                <a:solidFill>
                  <a:srgbClr val="FF0000"/>
                </a:solidFill>
              </a:rPr>
              <a:t>File Handling </a:t>
            </a:r>
            <a:r>
              <a:rPr lang="en-GB" sz="2100" dirty="0"/>
              <a:t>operations available in C language for that purpose.</a:t>
            </a:r>
          </a:p>
          <a:p>
            <a:r>
              <a:rPr lang="en-GB" sz="2100" dirty="0"/>
              <a:t> </a:t>
            </a:r>
          </a:p>
          <a:p>
            <a:r>
              <a:rPr lang="en-GB" sz="2100" dirty="0"/>
              <a:t>This function comes into play when a user wish to save an event. This function asks user to enter the date in which user wants to add an event for that particular month and year and then prompts for details of event.</a:t>
            </a:r>
          </a:p>
          <a:p>
            <a:r>
              <a:rPr lang="en-GB" sz="2100" dirty="0"/>
              <a:t>After getting the required details this function generates a text file in the local folder and renames it to the name of that year and then saves the event in that file with respective date/month/year. </a:t>
            </a:r>
          </a:p>
        </p:txBody>
      </p:sp>
    </p:spTree>
    <p:extLst>
      <p:ext uri="{BB962C8B-B14F-4D97-AF65-F5344CB8AC3E}">
        <p14:creationId xmlns:p14="http://schemas.microsoft.com/office/powerpoint/2010/main" val="2773608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Classic-Corporate_Teach a Course_04_Win32_MO - v4" id="{2AE1B83A-9721-4EF8-B275-2624D019C8C0}" vid="{8CDF83C5-BCF3-42CE-9DDC-151D6253C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5E4A76-0180-4CD0-B081-82F74A336136}">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41243E30-12F4-4BE3-B27D-23AB115E9D1F}">
  <ds:schemaRefs>
    <ds:schemaRef ds:uri="http://schemas.microsoft.com/sharepoint/v3/contenttype/forms"/>
  </ds:schemaRefs>
</ds:datastoreItem>
</file>

<file path=customXml/itemProps3.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Teach a course presentation</Template>
  <TotalTime>0</TotalTime>
  <Words>1709</Words>
  <Application>Microsoft Office PowerPoint</Application>
  <PresentationFormat>Widescreen</PresentationFormat>
  <Paragraphs>143</Paragraphs>
  <Slides>25</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Garamond</vt:lpstr>
      <vt:lpstr>SavonVTI</vt:lpstr>
      <vt:lpstr>PowerPoint Presentation</vt:lpstr>
      <vt:lpstr>PowerPoint Presentation</vt:lpstr>
      <vt:lpstr>Now, here comes our     Calendar V1.0  to serve the purpose.</vt:lpstr>
      <vt:lpstr>Key Features of Calendar v1.0 :</vt:lpstr>
      <vt:lpstr>Key Features of Calendar v1.0 ( backend ):</vt:lpstr>
      <vt:lpstr>PowerPoint Presentation</vt:lpstr>
      <vt:lpstr>startingday() function :</vt:lpstr>
      <vt:lpstr>mounth() function :</vt:lpstr>
      <vt:lpstr>addevent() function :</vt:lpstr>
      <vt:lpstr>addevent() function :</vt:lpstr>
      <vt:lpstr>view_event() function :</vt:lpstr>
      <vt:lpstr>view_event() function :</vt:lpstr>
      <vt:lpstr>delete_event() function :</vt:lpstr>
      <vt:lpstr>c_month function :</vt:lpstr>
      <vt:lpstr>Menu printing part of c_month function :</vt:lpstr>
      <vt:lpstr>Switch-case part of c_month function:</vt:lpstr>
      <vt:lpstr>Switch-case part of c_month function:</vt:lpstr>
      <vt:lpstr>Switch-case part of c_month function:</vt:lpstr>
      <vt:lpstr>Switch-case part of c_month function:</vt:lpstr>
      <vt:lpstr>main() function :</vt:lpstr>
      <vt:lpstr>main() function :</vt:lpstr>
      <vt:lpstr>Conclusion:</vt:lpstr>
      <vt:lpstr>Future Scope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2020-03-28T11:44:37Z</dcterms:created>
  <dcterms:modified xsi:type="dcterms:W3CDTF">2021-03-13T07:56:49Z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