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Singh Rathore" userId="9e2a29d276dbbf59" providerId="LiveId" clId="{EC69A59C-81BE-4917-A087-954C56991781}"/>
    <pc:docChg chg="modSld">
      <pc:chgData name="Abhishek Singh Rathore" userId="9e2a29d276dbbf59" providerId="LiveId" clId="{EC69A59C-81BE-4917-A087-954C56991781}" dt="2024-10-20T18:36:05.953" v="0" actId="14100"/>
      <pc:docMkLst>
        <pc:docMk/>
      </pc:docMkLst>
      <pc:sldChg chg="modSp mod">
        <pc:chgData name="Abhishek Singh Rathore" userId="9e2a29d276dbbf59" providerId="LiveId" clId="{EC69A59C-81BE-4917-A087-954C56991781}" dt="2024-10-20T18:36:05.953" v="0" actId="14100"/>
        <pc:sldMkLst>
          <pc:docMk/>
          <pc:sldMk cId="2198837116" sldId="268"/>
        </pc:sldMkLst>
        <pc:spChg chg="mod">
          <ac:chgData name="Abhishek Singh Rathore" userId="9e2a29d276dbbf59" providerId="LiveId" clId="{EC69A59C-81BE-4917-A087-954C56991781}" dt="2024-10-20T18:36:05.953" v="0" actId="14100"/>
          <ac:spMkLst>
            <pc:docMk/>
            <pc:sldMk cId="2198837116" sldId="268"/>
            <ac:spMk id="6" creationId="{72B3647C-B73D-CB81-4B74-06AB395745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3DEF-8450-0557-325F-DC2A5D46C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D37B6-A623-5B4D-C6F3-A53EA79A0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2AA9-CE42-068B-AE38-55116988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BF7D-283F-A088-B92A-B18DD318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58C6D-1BF0-30D1-5FC1-BA51808C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4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AC2F-AB22-7BBD-786A-26F89DD3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AED3D-7168-0F37-6C25-C5BAF845E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A94B2-7A38-4F01-0184-37D0A960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99F7-14BA-FB3D-DA43-F145BEDF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D8B6-17AB-4308-FBA1-040D1C20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4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6ADC8-1874-D6BC-FE9D-32BEA1DB3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579FB-B641-7215-5BFF-4DD950D0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CDC-C9F9-5AE7-1A4B-67C67F32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1D09F-09E9-F257-0B5F-292D2D9F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32D6-188F-4883-A0C0-7C0404DD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2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81DB-F8BF-9741-36C6-0B466C56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359F2-32F1-544F-3EBF-92F02076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C1ED-C77F-F834-2F9B-CD8CB7F0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5FC4-3281-DBFA-FE41-8E0C25B3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52B4-B166-F0D3-C12B-05C9E9A3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3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7C3A-2B2C-5467-E165-A241F74B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8398-5621-F2FD-1FF0-7F667990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F379-CB4B-3688-360F-4CD518E0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CA656-007D-19FE-31BE-3B38A388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64A7A-C5C9-8D74-15BD-4F7F1539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9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1B5D-FF80-6CAB-EE6D-C1C5A470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EE05-569E-8A1D-B3AD-BC0972B03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15B26-9B7A-0A19-3708-D0E87CDCB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C4E25-2E63-81EE-862E-0C9C789A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B034D-AFCF-88B8-45C9-E7022A04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ADCCC-0C89-18F9-1CCF-4B428288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7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A6E7-2C55-E71D-0C6B-DBF46DEC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44CDA-8583-3730-5965-DF1D8802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F4087-A50A-AB60-887C-7B766777B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2550A-5E5C-D0D1-0379-3A158A739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84BB1-C228-DF8F-A06D-1E1822347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9A2BB-F613-1961-31CD-ACAC8516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FE29F-24E1-4F94-7FA1-6459BC30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F25C5-C419-2290-17C7-4F077408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4923-F94C-D99E-3929-C0473237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C694D-34F8-7763-78F8-BD73835E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0B422-4BAE-2950-2D44-74499E40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03DF5-7863-34C9-1194-5D0BD14E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7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17109-9ACD-AD2A-8D88-4D98DE2F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2E817-6DBE-9E0D-E8DC-13CF5774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DE3A0-B900-9392-B705-C1DDCFC1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8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B97E-4F65-B73D-5B0A-750288FD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9B08-4F51-DB8C-4982-7CBC800D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6261E-1664-2C7A-C2C9-B476AA6F5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C370E-C019-625F-108F-4D43ADBE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4E903-CE06-903D-E1C9-A6D0DAE7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C0EA8-212D-85FE-9315-D159D8A9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3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91EB-3F69-F1A1-F72B-17153667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ECCEF-3B8E-A199-550F-30353152E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6B784-6544-F3BD-13C7-B349B844E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110F3-6591-3051-27B7-B15A0C32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8AE83-406B-23D7-7D95-26B9822B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94360-B36C-7236-CBEF-4A0BEA34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9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20476-B014-8252-964C-653CF62E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8788-F99A-F6B9-5820-1211628F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CF8E-6CAE-C4AF-D86E-4BF2AF60C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ACE2-8B03-C2FD-8958-DD0835133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DBD2-C4CC-EABD-A7EF-6381C2F76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solidFill>
                  <a:srgbClr val="1A202C"/>
                </a:solidFill>
                <a:effectLst/>
                <a:latin typeface="circular"/>
              </a:rPr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659051"/>
          </a:xfrm>
        </p:spPr>
        <p:txBody>
          <a:bodyPr>
            <a:normAutofit/>
          </a:bodyPr>
          <a:lstStyle/>
          <a:p>
            <a:pPr algn="l"/>
            <a:r>
              <a:rPr lang="en-IN" sz="1400" b="1" i="1" dirty="0">
                <a:solidFill>
                  <a:srgbClr val="000000"/>
                </a:solidFill>
                <a:latin typeface="Helvetica Neue"/>
              </a:rPr>
              <a:t>Submitted By</a:t>
            </a:r>
          </a:p>
          <a:p>
            <a:pPr algn="l"/>
            <a:r>
              <a:rPr lang="en-IN" sz="1400" b="0" i="1" dirty="0">
                <a:solidFill>
                  <a:srgbClr val="000000"/>
                </a:solidFill>
                <a:effectLst/>
                <a:latin typeface="Helvetica Neue"/>
              </a:rPr>
              <a:t>Abhishek Rathore</a:t>
            </a:r>
          </a:p>
          <a:p>
            <a:pPr algn="l"/>
            <a:r>
              <a:rPr lang="en-IN" sz="1400" b="0" i="1" dirty="0" err="1">
                <a:solidFill>
                  <a:srgbClr val="000000"/>
                </a:solidFill>
                <a:effectLst/>
                <a:latin typeface="Helvetica Neue"/>
              </a:rPr>
              <a:t>Abhisek</a:t>
            </a:r>
            <a:r>
              <a:rPr lang="en-IN" sz="1400" b="0" i="1" dirty="0">
                <a:solidFill>
                  <a:srgbClr val="000000"/>
                </a:solidFill>
                <a:effectLst/>
                <a:latin typeface="Helvetica Neue"/>
              </a:rPr>
              <a:t> Kundu</a:t>
            </a:r>
          </a:p>
          <a:p>
            <a:pPr algn="l"/>
            <a:r>
              <a:rPr lang="en-IN" sz="1400" b="0" i="1" dirty="0" err="1">
                <a:solidFill>
                  <a:srgbClr val="000000"/>
                </a:solidFill>
                <a:effectLst/>
                <a:latin typeface="Helvetica Neue"/>
              </a:rPr>
              <a:t>Abhradeep</a:t>
            </a:r>
            <a:r>
              <a:rPr lang="en-IN" sz="1400" b="0" i="1" dirty="0">
                <a:solidFill>
                  <a:srgbClr val="000000"/>
                </a:solidFill>
                <a:effectLst/>
                <a:latin typeface="Helvetica Neue"/>
              </a:rPr>
              <a:t> Chandra Paul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469D5-3604-9C04-6C2C-43C086B42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62C1-125D-6A7D-574E-1FDF2838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13" y="370936"/>
            <a:ext cx="10058400" cy="736695"/>
          </a:xfrm>
        </p:spPr>
        <p:txBody>
          <a:bodyPr/>
          <a:lstStyle/>
          <a:p>
            <a:r>
              <a:rPr lang="en-IN" dirty="0">
                <a:latin typeface="Helvetica Neue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70B5-A208-A7A6-3E06-1B72EDEA4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77" y="1694227"/>
            <a:ext cx="10272334" cy="455992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82523"/>
                </a:solidFill>
                <a:effectLst/>
                <a:latin typeface="Ginto"/>
              </a:rPr>
              <a:t>Company</a:t>
            </a: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: X Education sells online courses to industry professionals.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82523"/>
                </a:solidFill>
                <a:effectLst/>
                <a:latin typeface="Ginto"/>
              </a:rPr>
              <a:t>Process</a:t>
            </a: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: Interested professionals fill out a form on the website and become leads.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82523"/>
                </a:solidFill>
                <a:effectLst/>
                <a:latin typeface="Ginto"/>
              </a:rPr>
              <a:t>Current Conversion Rate</a:t>
            </a: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: 30% (only 30 out of 100 leads convert).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82523"/>
                </a:solidFill>
                <a:effectLst/>
                <a:latin typeface="Ginto"/>
              </a:rPr>
              <a:t>Goal</a:t>
            </a: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: Identify "Hot Leads" to improve 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82523"/>
                </a:solidFill>
                <a:effectLst/>
                <a:latin typeface="Ginto"/>
              </a:rPr>
              <a:t>Objective</a:t>
            </a: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Build a model to score each lead between 0-100.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Focus sales efforts on high-potential leads.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Increase conversion rate to 80%.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82523"/>
                </a:solidFill>
                <a:effectLst/>
                <a:latin typeface="Ginto"/>
              </a:rPr>
              <a:t>Requirements</a:t>
            </a: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Handle future constraints.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Optimize peak time 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Utilize full manpower efficiently.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Adapt post-target achievement strategies.</a:t>
            </a:r>
          </a:p>
          <a:p>
            <a:pPr algn="l"/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Making targeted efforts should boost conversion and streamline the sales process! 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CFA25-8F07-BEDF-2986-154C41660573}"/>
              </a:ext>
            </a:extLst>
          </p:cNvPr>
          <p:cNvCxnSpPr>
            <a:cxnSpLocks/>
          </p:cNvCxnSpPr>
          <p:nvPr/>
        </p:nvCxnSpPr>
        <p:spPr>
          <a:xfrm>
            <a:off x="0" y="110763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FF5CB45-6C3F-A9C5-4357-DEEC2E857E19}"/>
              </a:ext>
            </a:extLst>
          </p:cNvPr>
          <p:cNvSpPr/>
          <p:nvPr/>
        </p:nvSpPr>
        <p:spPr>
          <a:xfrm>
            <a:off x="-120770" y="6426679"/>
            <a:ext cx="12404785" cy="4313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01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BFED2-0939-29B3-2C9A-8FC05B2D2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BEE8-9811-07E9-131E-F1AC3369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07" y="370936"/>
            <a:ext cx="10058400" cy="736695"/>
          </a:xfrm>
        </p:spPr>
        <p:txBody>
          <a:bodyPr/>
          <a:lstStyle/>
          <a:p>
            <a:r>
              <a:rPr lang="en-IN" dirty="0">
                <a:latin typeface="Helvetica Neue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D1F7-73A5-99C2-3C69-DCFBFC43C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896" y="1487192"/>
            <a:ext cx="5959127" cy="4559924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282523"/>
                </a:solidFill>
                <a:effectLst/>
                <a:latin typeface="Ginto"/>
              </a:rPr>
              <a:t>Data Preparation</a:t>
            </a:r>
            <a:endParaRPr lang="en-IN" sz="1600" b="0" i="0" dirty="0">
              <a:solidFill>
                <a:srgbClr val="282523"/>
              </a:solidFill>
              <a:effectLst/>
              <a:latin typeface="Ginto"/>
            </a:endParaRP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282523"/>
                </a:solidFill>
                <a:effectLst/>
                <a:latin typeface="Ginto"/>
              </a:rPr>
              <a:t>Exploratory Data Analysis (EDA)</a:t>
            </a:r>
            <a:endParaRPr lang="en-IN" sz="1600" b="0" i="0" dirty="0">
              <a:solidFill>
                <a:srgbClr val="282523"/>
              </a:solidFill>
              <a:effectLst/>
              <a:latin typeface="Ginto"/>
            </a:endParaRP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282523"/>
                </a:solidFill>
                <a:effectLst/>
                <a:latin typeface="Ginto"/>
              </a:rPr>
              <a:t>Dummy Variable Creation</a:t>
            </a:r>
            <a:endParaRPr lang="en-IN" sz="1600" b="0" i="0" dirty="0">
              <a:solidFill>
                <a:srgbClr val="282523"/>
              </a:solidFill>
              <a:effectLst/>
              <a:latin typeface="Ginto"/>
            </a:endParaRP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282523"/>
                </a:solidFill>
                <a:effectLst/>
                <a:latin typeface="Ginto"/>
              </a:rPr>
              <a:t>Train-Test Split</a:t>
            </a:r>
            <a:endParaRPr lang="en-IN" sz="1600" b="0" i="0" dirty="0">
              <a:solidFill>
                <a:srgbClr val="282523"/>
              </a:solidFill>
              <a:effectLst/>
              <a:latin typeface="Ginto"/>
            </a:endParaRP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282523"/>
                </a:solidFill>
                <a:effectLst/>
                <a:latin typeface="Ginto"/>
              </a:rPr>
              <a:t>Feature Scaling</a:t>
            </a:r>
            <a:endParaRPr lang="en-IN" sz="1600" b="0" i="0" dirty="0">
              <a:solidFill>
                <a:srgbClr val="282523"/>
              </a:solidFill>
              <a:effectLst/>
              <a:latin typeface="Ginto"/>
            </a:endParaRP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282523"/>
                </a:solidFill>
                <a:effectLst/>
                <a:latin typeface="Ginto"/>
              </a:rPr>
              <a:t>Correlation Analysis</a:t>
            </a:r>
            <a:endParaRPr lang="en-IN" sz="1600" b="0" i="0" dirty="0">
              <a:solidFill>
                <a:srgbClr val="282523"/>
              </a:solidFill>
              <a:effectLst/>
              <a:latin typeface="Ginto"/>
            </a:endParaRP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282523"/>
                </a:solidFill>
                <a:effectLst/>
                <a:latin typeface="Ginto"/>
              </a:rPr>
              <a:t>Model Building</a:t>
            </a:r>
            <a:endParaRPr lang="en-IN" sz="1600" b="0" i="0" dirty="0">
              <a:solidFill>
                <a:srgbClr val="282523"/>
              </a:solidFill>
              <a:effectLst/>
              <a:latin typeface="Gin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rgbClr val="282523"/>
                </a:solidFill>
                <a:effectLst/>
                <a:latin typeface="Ginto"/>
              </a:rPr>
              <a:t>Recursive Feature Elimination (RFE)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rgbClr val="282523"/>
                </a:solidFill>
                <a:effectLst/>
                <a:latin typeface="Ginto"/>
              </a:rPr>
              <a:t>R-squared, VIF, and p-values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282523"/>
                </a:solidFill>
                <a:effectLst/>
                <a:latin typeface="Ginto"/>
              </a:rPr>
              <a:t>Model Evaluation</a:t>
            </a:r>
            <a:endParaRPr lang="en-IN" sz="1600" b="0" i="0" dirty="0">
              <a:solidFill>
                <a:srgbClr val="282523"/>
              </a:solidFill>
              <a:effectLst/>
              <a:latin typeface="Ginto"/>
            </a:endParaRP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282523"/>
                </a:solidFill>
                <a:effectLst/>
                <a:latin typeface="Ginto"/>
              </a:rPr>
              <a:t>Threshold Tuning</a:t>
            </a:r>
            <a:endParaRPr lang="en-IN" sz="1600" b="0" i="0" dirty="0">
              <a:solidFill>
                <a:srgbClr val="282523"/>
              </a:solidFill>
              <a:effectLst/>
              <a:latin typeface="Ginto"/>
            </a:endParaRP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282523"/>
                </a:solidFill>
                <a:effectLst/>
                <a:latin typeface="Ginto"/>
              </a:rPr>
              <a:t>Precision and Recall Evaluation</a:t>
            </a:r>
            <a:endParaRPr lang="en-IN" sz="1600" b="0" i="0" dirty="0">
              <a:solidFill>
                <a:srgbClr val="282523"/>
              </a:solidFill>
              <a:effectLst/>
              <a:latin typeface="Ginto"/>
            </a:endParaRP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282523"/>
                </a:solidFill>
                <a:effectLst/>
                <a:latin typeface="Ginto"/>
              </a:rPr>
              <a:t>Making Predictions on Test Set</a:t>
            </a:r>
            <a:endParaRPr lang="en-IN" sz="1600" b="0" i="0" dirty="0">
              <a:solidFill>
                <a:srgbClr val="282523"/>
              </a:solidFill>
              <a:effectLst/>
              <a:latin typeface="Ginto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BA9D3D-6E87-74C1-4AC6-7333D6E10074}"/>
              </a:ext>
            </a:extLst>
          </p:cNvPr>
          <p:cNvCxnSpPr>
            <a:cxnSpLocks/>
          </p:cNvCxnSpPr>
          <p:nvPr/>
        </p:nvCxnSpPr>
        <p:spPr>
          <a:xfrm>
            <a:off x="0" y="110763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A423CBA-C2E1-49D1-B5BB-797714A2AB9D}"/>
              </a:ext>
            </a:extLst>
          </p:cNvPr>
          <p:cNvSpPr/>
          <p:nvPr/>
        </p:nvSpPr>
        <p:spPr>
          <a:xfrm>
            <a:off x="-120770" y="6426679"/>
            <a:ext cx="12404785" cy="4313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27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25A59-007D-E070-C3E4-98849079A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F21F-914B-42C0-B42D-EFDD2F95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07" y="370936"/>
            <a:ext cx="10058400" cy="736695"/>
          </a:xfrm>
        </p:spPr>
        <p:txBody>
          <a:bodyPr/>
          <a:lstStyle/>
          <a:p>
            <a:r>
              <a:rPr lang="en-IN" dirty="0">
                <a:latin typeface="Helvetica Neue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DB8E-F643-0E47-969D-44B3F189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068" y="1348306"/>
            <a:ext cx="3667947" cy="482159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1600" b="1" dirty="0">
                <a:solidFill>
                  <a:srgbClr val="282523"/>
                </a:solidFill>
                <a:latin typeface="Ginto"/>
              </a:rPr>
              <a:t>Cleaning of categorical data</a:t>
            </a:r>
            <a:endParaRPr lang="en-IN" sz="1600" b="1" i="0" dirty="0">
              <a:solidFill>
                <a:srgbClr val="282523"/>
              </a:solidFill>
              <a:effectLst/>
              <a:latin typeface="Ginto"/>
            </a:endParaRPr>
          </a:p>
          <a:p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Columns Deleted ( &gt; 40% Null Data)</a:t>
            </a:r>
            <a:endParaRPr lang="en-IN" sz="1600" b="0" i="0" dirty="0">
              <a:solidFill>
                <a:srgbClr val="282523"/>
              </a:solidFill>
              <a:effectLst/>
              <a:latin typeface="Ginto"/>
            </a:endParaRPr>
          </a:p>
          <a:p>
            <a:pPr lvl="1"/>
            <a:r>
              <a:rPr lang="en-IN" sz="1200" b="0" i="0" dirty="0">
                <a:solidFill>
                  <a:srgbClr val="282523"/>
                </a:solidFill>
                <a:effectLst/>
                <a:latin typeface="Ginto"/>
              </a:rPr>
              <a:t>Lead Quality</a:t>
            </a:r>
          </a:p>
          <a:p>
            <a:pPr lvl="1"/>
            <a:r>
              <a:rPr lang="en-IN" sz="1200" b="0" i="0" dirty="0">
                <a:solidFill>
                  <a:srgbClr val="282523"/>
                </a:solidFill>
                <a:effectLst/>
                <a:latin typeface="Ginto"/>
              </a:rPr>
              <a:t> Lead Profile</a:t>
            </a:r>
          </a:p>
          <a:p>
            <a:pPr lvl="1"/>
            <a:r>
              <a:rPr lang="en-IN" sz="1200" b="0" i="0" dirty="0" err="1">
                <a:solidFill>
                  <a:srgbClr val="282523"/>
                </a:solidFill>
                <a:effectLst/>
                <a:latin typeface="Ginto"/>
              </a:rPr>
              <a:t>Asymmetrique</a:t>
            </a:r>
            <a:r>
              <a:rPr lang="en-IN" sz="1200" b="0" i="0" dirty="0">
                <a:solidFill>
                  <a:srgbClr val="282523"/>
                </a:solidFill>
                <a:effectLst/>
                <a:latin typeface="Ginto"/>
              </a:rPr>
              <a:t> Activity Index</a:t>
            </a:r>
          </a:p>
          <a:p>
            <a:pPr lvl="1"/>
            <a:r>
              <a:rPr lang="en-IN" sz="1200" b="0" i="0" dirty="0" err="1">
                <a:solidFill>
                  <a:srgbClr val="282523"/>
                </a:solidFill>
                <a:effectLst/>
                <a:latin typeface="Ginto"/>
              </a:rPr>
              <a:t>Asymmetrique</a:t>
            </a:r>
            <a:r>
              <a:rPr lang="en-IN" sz="1200" b="0" i="0" dirty="0">
                <a:solidFill>
                  <a:srgbClr val="282523"/>
                </a:solidFill>
                <a:effectLst/>
                <a:latin typeface="Ginto"/>
              </a:rPr>
              <a:t> Profile Index</a:t>
            </a:r>
          </a:p>
          <a:p>
            <a:pPr lvl="1"/>
            <a:r>
              <a:rPr lang="en-IN" sz="1200" b="0" i="0" dirty="0">
                <a:solidFill>
                  <a:srgbClr val="282523"/>
                </a:solidFill>
                <a:effectLst/>
                <a:latin typeface="Ginto"/>
              </a:rPr>
              <a:t>How did you hear about X Education</a:t>
            </a:r>
            <a:endParaRPr lang="en-IN" sz="1600" dirty="0">
              <a:solidFill>
                <a:srgbClr val="282523"/>
              </a:solidFill>
              <a:latin typeface="Ginto"/>
            </a:endParaRPr>
          </a:p>
          <a:p>
            <a:r>
              <a:rPr lang="en-IN" sz="1600" dirty="0">
                <a:solidFill>
                  <a:srgbClr val="282523"/>
                </a:solidFill>
                <a:latin typeface="Ginto"/>
              </a:rPr>
              <a:t>Columns Dropped (Insignificant Data):</a:t>
            </a:r>
          </a:p>
          <a:p>
            <a:pPr lvl="1"/>
            <a:r>
              <a:rPr lang="en-US" sz="1100" dirty="0">
                <a:solidFill>
                  <a:srgbClr val="282523"/>
                </a:solidFill>
                <a:latin typeface="Ginto"/>
              </a:rPr>
              <a:t>What matters most to you in choosing a course</a:t>
            </a:r>
            <a:endParaRPr lang="en-IN" sz="1100" dirty="0">
              <a:solidFill>
                <a:srgbClr val="282523"/>
              </a:solidFill>
              <a:latin typeface="Ginto"/>
            </a:endParaRPr>
          </a:p>
          <a:p>
            <a:pPr lvl="1"/>
            <a:r>
              <a:rPr lang="en-IN" sz="1100" dirty="0">
                <a:solidFill>
                  <a:srgbClr val="282523"/>
                </a:solidFill>
                <a:latin typeface="Ginto"/>
              </a:rPr>
              <a:t>Country</a:t>
            </a:r>
          </a:p>
          <a:p>
            <a:r>
              <a:rPr lang="en-IN" sz="1600" dirty="0">
                <a:solidFill>
                  <a:srgbClr val="282523"/>
                </a:solidFill>
                <a:latin typeface="Ginto"/>
              </a:rPr>
              <a:t>Null Data is filled with “Other”</a:t>
            </a:r>
          </a:p>
          <a:p>
            <a:pPr lvl="1"/>
            <a:r>
              <a:rPr lang="en-US" sz="1200" dirty="0">
                <a:solidFill>
                  <a:srgbClr val="282523"/>
                </a:solidFill>
                <a:latin typeface="Ginto"/>
              </a:rPr>
              <a:t>What is your current occupation</a:t>
            </a:r>
            <a:endParaRPr lang="en-IN" sz="1200" dirty="0">
              <a:solidFill>
                <a:srgbClr val="282523"/>
              </a:solidFill>
              <a:latin typeface="Ginto"/>
            </a:endParaRPr>
          </a:p>
          <a:p>
            <a:pPr lvl="1"/>
            <a:r>
              <a:rPr lang="en-IN" sz="1200" dirty="0">
                <a:solidFill>
                  <a:srgbClr val="282523"/>
                </a:solidFill>
                <a:latin typeface="Ginto"/>
              </a:rPr>
              <a:t>Specialization</a:t>
            </a:r>
          </a:p>
          <a:p>
            <a:r>
              <a:rPr lang="en-IN" sz="1600" dirty="0">
                <a:solidFill>
                  <a:srgbClr val="282523"/>
                </a:solidFill>
                <a:latin typeface="Ginto"/>
              </a:rPr>
              <a:t>Null data filled with Major category</a:t>
            </a:r>
          </a:p>
          <a:p>
            <a:pPr lvl="1"/>
            <a:r>
              <a:rPr lang="en-IN" sz="1200" dirty="0">
                <a:solidFill>
                  <a:srgbClr val="282523"/>
                </a:solidFill>
                <a:latin typeface="Ginto"/>
              </a:rPr>
              <a:t>City</a:t>
            </a:r>
          </a:p>
          <a:p>
            <a:pPr lvl="1"/>
            <a:r>
              <a:rPr lang="en-IN" sz="1200" dirty="0">
                <a:solidFill>
                  <a:srgbClr val="282523"/>
                </a:solidFill>
                <a:latin typeface="Ginto"/>
              </a:rPr>
              <a:t>Tags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9C5E18-71EA-9BFF-26A3-0982167E46FE}"/>
              </a:ext>
            </a:extLst>
          </p:cNvPr>
          <p:cNvCxnSpPr>
            <a:cxnSpLocks/>
          </p:cNvCxnSpPr>
          <p:nvPr/>
        </p:nvCxnSpPr>
        <p:spPr>
          <a:xfrm>
            <a:off x="0" y="110763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EDD118-709A-E18D-FE7A-B6435BD93EF6}"/>
              </a:ext>
            </a:extLst>
          </p:cNvPr>
          <p:cNvSpPr/>
          <p:nvPr/>
        </p:nvSpPr>
        <p:spPr>
          <a:xfrm>
            <a:off x="-120770" y="6426679"/>
            <a:ext cx="12404785" cy="4313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975086-DF83-EAD0-7A73-57C2E28C9530}"/>
              </a:ext>
            </a:extLst>
          </p:cNvPr>
          <p:cNvSpPr txBox="1">
            <a:spLocks/>
          </p:cNvSpPr>
          <p:nvPr/>
        </p:nvSpPr>
        <p:spPr>
          <a:xfrm>
            <a:off x="683787" y="1348306"/>
            <a:ext cx="3167042" cy="4559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0" dirty="0">
                <a:solidFill>
                  <a:srgbClr val="282523"/>
                </a:solidFill>
                <a:effectLst/>
                <a:latin typeface="Ginto"/>
              </a:rPr>
              <a:t>Data 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82523"/>
                </a:solidFill>
                <a:effectLst/>
                <a:latin typeface="Ginto"/>
              </a:rPr>
              <a:t>Number of Rows and Columns</a:t>
            </a: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: 9,240 rows, 37 columns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82523"/>
                </a:solidFill>
                <a:effectLst/>
                <a:latin typeface="Ginto"/>
              </a:rPr>
              <a:t>Duplicates</a:t>
            </a: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: No duplicate rows found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82523"/>
                </a:solidFill>
                <a:effectLst/>
                <a:latin typeface="Ginto"/>
              </a:rPr>
              <a:t>Data Types</a:t>
            </a: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: 7 numeric columns, 30 non-numeric columns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82523"/>
                </a:solidFill>
                <a:effectLst/>
                <a:latin typeface="Ginto"/>
              </a:rPr>
              <a:t>Null Handling</a:t>
            </a:r>
            <a:r>
              <a:rPr lang="en-US" sz="1600" b="0" i="0" dirty="0">
                <a:solidFill>
                  <a:srgbClr val="282523"/>
                </a:solidFill>
                <a:effectLst/>
                <a:latin typeface="Ginto"/>
              </a:rPr>
              <a:t>: 'Select' values were converted to null as per the problem statement</a:t>
            </a:r>
            <a:endParaRPr lang="en-IN" sz="1600" dirty="0">
              <a:solidFill>
                <a:srgbClr val="282523"/>
              </a:solidFill>
              <a:latin typeface="Gint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>
              <a:solidFill>
                <a:srgbClr val="282523"/>
              </a:solidFill>
              <a:latin typeface="Ginto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BC22A7-56AA-952B-EFEE-976117ACD17F}"/>
              </a:ext>
            </a:extLst>
          </p:cNvPr>
          <p:cNvSpPr txBox="1">
            <a:spLocks/>
          </p:cNvSpPr>
          <p:nvPr/>
        </p:nvSpPr>
        <p:spPr>
          <a:xfrm>
            <a:off x="7841411" y="1364413"/>
            <a:ext cx="3856008" cy="4559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b="1" i="0" dirty="0">
                <a:solidFill>
                  <a:srgbClr val="282523"/>
                </a:solidFill>
                <a:effectLst/>
                <a:latin typeface="Ginto"/>
              </a:rPr>
              <a:t>Cleaning of Numerical 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282523"/>
                </a:solidFill>
                <a:effectLst/>
                <a:latin typeface="Ginto"/>
              </a:rPr>
              <a:t>Columns Deleted</a:t>
            </a:r>
            <a:r>
              <a:rPr lang="en-IN" sz="1600" b="0" i="0" dirty="0">
                <a:solidFill>
                  <a:srgbClr val="282523"/>
                </a:solidFill>
                <a:effectLst/>
                <a:latin typeface="Ginto"/>
              </a:rPr>
              <a:t> ( &gt; 40% Null Data):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 err="1">
                <a:solidFill>
                  <a:srgbClr val="282523"/>
                </a:solidFill>
                <a:effectLst/>
                <a:latin typeface="Ginto"/>
              </a:rPr>
              <a:t>Asymmetrique</a:t>
            </a:r>
            <a:r>
              <a:rPr lang="en-IN" sz="1600" b="0" i="0" dirty="0">
                <a:solidFill>
                  <a:srgbClr val="282523"/>
                </a:solidFill>
                <a:effectLst/>
                <a:latin typeface="Ginto"/>
              </a:rPr>
              <a:t> Activity Score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 err="1">
                <a:solidFill>
                  <a:srgbClr val="282523"/>
                </a:solidFill>
                <a:effectLst/>
                <a:latin typeface="Ginto"/>
              </a:rPr>
              <a:t>Asymmetrique</a:t>
            </a:r>
            <a:r>
              <a:rPr lang="en-IN" sz="1600" b="0" i="0" dirty="0">
                <a:solidFill>
                  <a:srgbClr val="282523"/>
                </a:solidFill>
                <a:effectLst/>
                <a:latin typeface="Ginto"/>
              </a:rPr>
              <a:t> Profile Score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rgbClr val="282523"/>
                </a:solidFill>
                <a:effectLst/>
                <a:latin typeface="Ginto"/>
              </a:rPr>
              <a:t>Handling Null Rows</a:t>
            </a:r>
            <a:r>
              <a:rPr lang="en-IN" sz="1600" b="0" i="0" dirty="0">
                <a:solidFill>
                  <a:srgbClr val="282523"/>
                </a:solidFill>
                <a:effectLst/>
                <a:latin typeface="Ginto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82523"/>
                </a:solidFill>
                <a:effectLst/>
                <a:latin typeface="Ginto"/>
              </a:rPr>
              <a:t>Null rows were deleted where data is relatively small for: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600" b="0" i="0" dirty="0" err="1">
                <a:solidFill>
                  <a:srgbClr val="282523"/>
                </a:solidFill>
                <a:effectLst/>
                <a:latin typeface="Ginto"/>
              </a:rPr>
              <a:t>TotalVisits</a:t>
            </a:r>
            <a:endParaRPr lang="en-IN" sz="1600" b="0" i="0" dirty="0">
              <a:solidFill>
                <a:srgbClr val="282523"/>
              </a:solidFill>
              <a:effectLst/>
              <a:latin typeface="Ginto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82523"/>
                </a:solidFill>
                <a:effectLst/>
                <a:latin typeface="Ginto"/>
              </a:rPr>
              <a:t>Page Views Per Visit</a:t>
            </a:r>
          </a:p>
          <a:p>
            <a:endParaRPr lang="en-IN" sz="1600" dirty="0">
              <a:solidFill>
                <a:srgbClr val="282523"/>
              </a:solidFill>
              <a:latin typeface="Gint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>
              <a:solidFill>
                <a:srgbClr val="282523"/>
              </a:solidFill>
              <a:latin typeface="Ginto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3ACCC-2ECD-CE53-D218-7BFC3CE22B62}"/>
              </a:ext>
            </a:extLst>
          </p:cNvPr>
          <p:cNvCxnSpPr/>
          <p:nvPr/>
        </p:nvCxnSpPr>
        <p:spPr>
          <a:xfrm>
            <a:off x="3981962" y="1107631"/>
            <a:ext cx="62106" cy="5379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3BA4D6-26C3-9ED8-E255-1F2F71F2578C}"/>
              </a:ext>
            </a:extLst>
          </p:cNvPr>
          <p:cNvCxnSpPr/>
          <p:nvPr/>
        </p:nvCxnSpPr>
        <p:spPr>
          <a:xfrm>
            <a:off x="7683554" y="1107630"/>
            <a:ext cx="62106" cy="5379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92AA9-83AB-ED94-9746-D3A8AEE5C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A1C375-3112-7103-AB63-761F54E3E396}"/>
              </a:ext>
            </a:extLst>
          </p:cNvPr>
          <p:cNvSpPr/>
          <p:nvPr/>
        </p:nvSpPr>
        <p:spPr>
          <a:xfrm>
            <a:off x="0" y="0"/>
            <a:ext cx="2688658" cy="9129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BE493-B00E-843B-6D0C-873D8D1A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99" y="176265"/>
            <a:ext cx="1369855" cy="73669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Helvetica Neue"/>
              </a:rPr>
              <a:t>EDA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EF8E1C-049D-FBF3-1BF5-A58AC431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7" y="912960"/>
            <a:ext cx="24003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0CE2C1-BAAA-D633-7654-70856D74FB24}"/>
              </a:ext>
            </a:extLst>
          </p:cNvPr>
          <p:cNvSpPr txBox="1"/>
          <p:nvPr/>
        </p:nvSpPr>
        <p:spPr>
          <a:xfrm>
            <a:off x="501275" y="3328619"/>
            <a:ext cx="1677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dirty="0">
                <a:solidFill>
                  <a:srgbClr val="282523"/>
                </a:solidFill>
                <a:effectLst/>
                <a:latin typeface="Ginto"/>
              </a:rPr>
              <a:t>Target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E19C3-86CE-D409-C5CA-8C087C2FAF86}"/>
              </a:ext>
            </a:extLst>
          </p:cNvPr>
          <p:cNvSpPr txBox="1"/>
          <p:nvPr/>
        </p:nvSpPr>
        <p:spPr>
          <a:xfrm>
            <a:off x="4769086" y="11994"/>
            <a:ext cx="6206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1" i="0" dirty="0">
                <a:solidFill>
                  <a:srgbClr val="000000"/>
                </a:solidFill>
                <a:effectLst/>
                <a:latin typeface="Helvetica Neue"/>
              </a:rPr>
              <a:t>Non Numeric Data Bivariate Analysis: Major Highlights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8C6E99-F1D7-F50C-05E6-4BF1E30C598B}"/>
              </a:ext>
            </a:extLst>
          </p:cNvPr>
          <p:cNvCxnSpPr>
            <a:cxnSpLocks/>
          </p:cNvCxnSpPr>
          <p:nvPr/>
        </p:nvCxnSpPr>
        <p:spPr>
          <a:xfrm>
            <a:off x="2680032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553A1F-DBED-50B3-E5DB-64BD664EE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5" y="1022802"/>
            <a:ext cx="3692106" cy="29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0C32EE0-2F5C-8A3A-DA38-ADA92D79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40" y="1093920"/>
            <a:ext cx="4737056" cy="283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D98756-56AD-771B-8B02-184C73A4F04F}"/>
              </a:ext>
            </a:extLst>
          </p:cNvPr>
          <p:cNvSpPr txBox="1"/>
          <p:nvPr/>
        </p:nvSpPr>
        <p:spPr>
          <a:xfrm>
            <a:off x="3005364" y="556540"/>
            <a:ext cx="3437743" cy="415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/>
              <a:t>API and Landing Page Submissions have 30-35% conversion rates with high lead counts</a:t>
            </a:r>
            <a:endParaRPr lang="en-IN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BAA71-B695-D9CE-7697-CC14A2AFF9CA}"/>
              </a:ext>
            </a:extLst>
          </p:cNvPr>
          <p:cNvSpPr txBox="1"/>
          <p:nvPr/>
        </p:nvSpPr>
        <p:spPr>
          <a:xfrm>
            <a:off x="7483681" y="543122"/>
            <a:ext cx="4288667" cy="5770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Improve conversions for Olark Chat, Organic Search, Direct Traffic, and Google leads. Generate more leads from Reference and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Helvetica Neue"/>
              </a:rPr>
              <a:t>Welingak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 Website.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4901255-22B2-C69D-09A7-8E39F775D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59" y="4199459"/>
            <a:ext cx="4406835" cy="2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D3C501-0685-B93C-09E2-AA69393B427D}"/>
              </a:ext>
            </a:extLst>
          </p:cNvPr>
          <p:cNvSpPr txBox="1"/>
          <p:nvPr/>
        </p:nvSpPr>
        <p:spPr>
          <a:xfrm>
            <a:off x="3005364" y="3965020"/>
            <a:ext cx="3952209" cy="2539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SMS Sent has high conversion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DF8849F-875D-7743-BDF1-27437377E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59" y="4288375"/>
            <a:ext cx="4400237" cy="255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69FD2B6-1013-B1C2-8831-8985DE48775B}"/>
              </a:ext>
            </a:extLst>
          </p:cNvPr>
          <p:cNvSpPr txBox="1"/>
          <p:nvPr/>
        </p:nvSpPr>
        <p:spPr>
          <a:xfrm>
            <a:off x="7483681" y="3924325"/>
            <a:ext cx="4396815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Helvetica Neue"/>
              </a:rPr>
              <a:t>Working Professionals going for the course have high chances of joining 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159F4E-7902-6D54-10E1-9D1D223477C7}"/>
              </a:ext>
            </a:extLst>
          </p:cNvPr>
          <p:cNvSpPr/>
          <p:nvPr/>
        </p:nvSpPr>
        <p:spPr>
          <a:xfrm>
            <a:off x="0" y="3697951"/>
            <a:ext cx="2671406" cy="31311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Columns Removed since no inference can be drawn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Tags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Magazine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Newspaper Article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X Education Forums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Newspaper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Digital Advertisement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Through Recommendations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Receive More Updates About Our Courses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Update me on Supply Chain Content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Get updates on DM Content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 agree to pay the amount through cheque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 free copy of Mastering The Interview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5415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E2EDE-A0A0-74F5-EAAA-A73F94804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DE8EC42-E7A8-650B-118C-453065F02D1A}"/>
              </a:ext>
            </a:extLst>
          </p:cNvPr>
          <p:cNvSpPr/>
          <p:nvPr/>
        </p:nvSpPr>
        <p:spPr>
          <a:xfrm>
            <a:off x="0" y="0"/>
            <a:ext cx="2688658" cy="9129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8EA42-E4C9-6679-E817-A89B8BBF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99" y="176265"/>
            <a:ext cx="1369855" cy="73669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Helvetica Neue"/>
              </a:rPr>
              <a:t>EDA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E8A3D0-4B53-C908-157E-DEBDF7436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4" y="972038"/>
            <a:ext cx="24003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A0797D-B4EF-D91B-CE4F-3098D2DED959}"/>
              </a:ext>
            </a:extLst>
          </p:cNvPr>
          <p:cNvSpPr txBox="1"/>
          <p:nvPr/>
        </p:nvSpPr>
        <p:spPr>
          <a:xfrm>
            <a:off x="505588" y="3700814"/>
            <a:ext cx="1677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dirty="0">
                <a:solidFill>
                  <a:srgbClr val="282523"/>
                </a:solidFill>
                <a:effectLst/>
                <a:latin typeface="Ginto"/>
              </a:rPr>
              <a:t>Target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A6CA92-783F-CB7F-CFDE-DDBC0931AD5D}"/>
              </a:ext>
            </a:extLst>
          </p:cNvPr>
          <p:cNvSpPr txBox="1"/>
          <p:nvPr/>
        </p:nvSpPr>
        <p:spPr>
          <a:xfrm>
            <a:off x="4769086" y="11994"/>
            <a:ext cx="4021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1" i="0" dirty="0">
                <a:solidFill>
                  <a:srgbClr val="000000"/>
                </a:solidFill>
                <a:effectLst/>
                <a:latin typeface="Helvetica Neue"/>
              </a:rPr>
              <a:t>Numeric Data Bivariate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C598C2-2188-59A2-9842-BE1209DBDD0F}"/>
              </a:ext>
            </a:extLst>
          </p:cNvPr>
          <p:cNvCxnSpPr>
            <a:cxnSpLocks/>
          </p:cNvCxnSpPr>
          <p:nvPr/>
        </p:nvCxnSpPr>
        <p:spPr>
          <a:xfrm>
            <a:off x="2680032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8F6A90-D43A-4236-01F3-105950715F9A}"/>
              </a:ext>
            </a:extLst>
          </p:cNvPr>
          <p:cNvSpPr txBox="1"/>
          <p:nvPr/>
        </p:nvSpPr>
        <p:spPr>
          <a:xfrm>
            <a:off x="2908364" y="2989378"/>
            <a:ext cx="4182523" cy="415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050" b="0" i="0" dirty="0">
                <a:solidFill>
                  <a:srgbClr val="000000"/>
                </a:solidFill>
                <a:effectLst/>
                <a:latin typeface="Helvetica Neue"/>
              </a:rPr>
              <a:t>Leads converted more when spending more time on website. Make site engaging to boost conversions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0323E-6D75-2F7C-724D-5EAAF79BB46F}"/>
              </a:ext>
            </a:extLst>
          </p:cNvPr>
          <p:cNvSpPr txBox="1"/>
          <p:nvPr/>
        </p:nvSpPr>
        <p:spPr>
          <a:xfrm>
            <a:off x="6602115" y="2493370"/>
            <a:ext cx="2081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dirty="0">
                <a:solidFill>
                  <a:srgbClr val="282523"/>
                </a:solidFill>
                <a:effectLst/>
                <a:latin typeface="Ginto"/>
              </a:rPr>
              <a:t>Removing Outliers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55F78C-D831-C111-2CD4-C78ACAB2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59" y="518481"/>
            <a:ext cx="1680894" cy="196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CF54765-2C66-B681-6DF0-06422E545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73" y="478634"/>
            <a:ext cx="2490114" cy="204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5A5679-E74F-7647-4BD2-FD12065FE45A}"/>
              </a:ext>
            </a:extLst>
          </p:cNvPr>
          <p:cNvCxnSpPr>
            <a:cxnSpLocks/>
          </p:cNvCxnSpPr>
          <p:nvPr/>
        </p:nvCxnSpPr>
        <p:spPr>
          <a:xfrm>
            <a:off x="2694317" y="2857526"/>
            <a:ext cx="9497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5DD33F-F465-7623-A392-EB06B160D868}"/>
              </a:ext>
            </a:extLst>
          </p:cNvPr>
          <p:cNvSpPr txBox="1"/>
          <p:nvPr/>
        </p:nvSpPr>
        <p:spPr>
          <a:xfrm>
            <a:off x="4282697" y="2396146"/>
            <a:ext cx="1318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0" i="0" dirty="0" err="1">
                <a:solidFill>
                  <a:srgbClr val="282523"/>
                </a:solidFill>
                <a:effectLst/>
                <a:latin typeface="Ginto"/>
              </a:rPr>
              <a:t>TotalVisits</a:t>
            </a:r>
            <a:endParaRPr lang="en-IN" sz="1400" b="0" i="0" dirty="0">
              <a:solidFill>
                <a:srgbClr val="282523"/>
              </a:solidFill>
              <a:effectLst/>
              <a:latin typeface="Ginto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0171E13-C843-647C-0B64-0D1F84932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97" y="492391"/>
            <a:ext cx="1706256" cy="18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BE3600F-FBE2-FEB0-F037-ACF2B8B3F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009" y="478633"/>
            <a:ext cx="2355007" cy="20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9A8BE5-5D60-4B49-E563-E5D024318D3A}"/>
              </a:ext>
            </a:extLst>
          </p:cNvPr>
          <p:cNvSpPr txBox="1"/>
          <p:nvPr/>
        </p:nvSpPr>
        <p:spPr>
          <a:xfrm>
            <a:off x="8490385" y="2283068"/>
            <a:ext cx="1879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0" i="0" dirty="0">
                <a:solidFill>
                  <a:srgbClr val="282523"/>
                </a:solidFill>
                <a:effectLst/>
                <a:latin typeface="Ginto"/>
              </a:rPr>
              <a:t>Page Views Per Visit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90CAF0D0-12AF-7EE1-76E1-0BF5FE0B3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76" y="3536728"/>
            <a:ext cx="4459115" cy="332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1F4043-7310-274D-307D-EBE7DD6CFE0C}"/>
              </a:ext>
            </a:extLst>
          </p:cNvPr>
          <p:cNvSpPr txBox="1"/>
          <p:nvPr/>
        </p:nvSpPr>
        <p:spPr>
          <a:xfrm>
            <a:off x="8462725" y="3943307"/>
            <a:ext cx="30580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No conclusion on Data</a:t>
            </a:r>
          </a:p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Medians values were same</a:t>
            </a:r>
            <a:endParaRPr lang="en-IN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  <a:latin typeface="Helvetica Neue"/>
              </a:rPr>
              <a:t>TotalVisits</a:t>
            </a: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Lead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Helvetica Neue"/>
              </a:rPr>
              <a:t>Page Views Per Visit</a:t>
            </a:r>
          </a:p>
        </p:txBody>
      </p:sp>
    </p:spTree>
    <p:extLst>
      <p:ext uri="{BB962C8B-B14F-4D97-AF65-F5344CB8AC3E}">
        <p14:creationId xmlns:p14="http://schemas.microsoft.com/office/powerpoint/2010/main" val="418941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148F0-7EE8-0080-D808-0631E214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4097-9A77-D989-C7E7-F2EF9DD8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45" y="175807"/>
            <a:ext cx="6873523" cy="736695"/>
          </a:xfrm>
        </p:spPr>
        <p:txBody>
          <a:bodyPr/>
          <a:lstStyle/>
          <a:p>
            <a:r>
              <a:rPr lang="en-IN" dirty="0">
                <a:latin typeface="Helvetica Neue"/>
              </a:rPr>
              <a:t>Model Evaluation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E615BA-4B24-063A-1B43-033D8CBBBB56}"/>
              </a:ext>
            </a:extLst>
          </p:cNvPr>
          <p:cNvCxnSpPr>
            <a:cxnSpLocks/>
          </p:cNvCxnSpPr>
          <p:nvPr/>
        </p:nvCxnSpPr>
        <p:spPr>
          <a:xfrm>
            <a:off x="0" y="91250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CEAA2A8-A4EE-BF7D-184C-1E8B6DEAD3E8}"/>
              </a:ext>
            </a:extLst>
          </p:cNvPr>
          <p:cNvSpPr/>
          <p:nvPr/>
        </p:nvSpPr>
        <p:spPr>
          <a:xfrm>
            <a:off x="-120770" y="6426679"/>
            <a:ext cx="12404785" cy="4313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DECBD7-7DE0-B680-2503-E4569B0B0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68" y="1165398"/>
            <a:ext cx="3858900" cy="302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997712-3ECA-DBC5-F962-59A6BCAB7714}"/>
              </a:ext>
            </a:extLst>
          </p:cNvPr>
          <p:cNvSpPr txBox="1"/>
          <p:nvPr/>
        </p:nvSpPr>
        <p:spPr>
          <a:xfrm>
            <a:off x="240122" y="4225074"/>
            <a:ext cx="38589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Confusion Matrix: </a:t>
            </a:r>
          </a:p>
          <a:p>
            <a:r>
              <a:rPr lang="en-US" sz="1400" dirty="0"/>
              <a:t>[[3467  438]</a:t>
            </a:r>
          </a:p>
          <a:p>
            <a:r>
              <a:rPr lang="en-US" sz="1400" dirty="0"/>
              <a:t> [ 724 1722]]</a:t>
            </a:r>
          </a:p>
          <a:p>
            <a:r>
              <a:rPr lang="en-US" sz="1400" b="1" dirty="0"/>
              <a:t>Sensitivity: </a:t>
            </a:r>
            <a:r>
              <a:rPr lang="en-US" sz="1400" dirty="0"/>
              <a:t>0.7040065412919051</a:t>
            </a:r>
          </a:p>
          <a:p>
            <a:r>
              <a:rPr lang="en-US" sz="1400" b="1" dirty="0"/>
              <a:t>Specificity: </a:t>
            </a:r>
            <a:r>
              <a:rPr lang="en-US" sz="1400" dirty="0"/>
              <a:t>0.8878361075544174</a:t>
            </a:r>
          </a:p>
          <a:p>
            <a:r>
              <a:rPr lang="en-US" sz="1400" b="1" dirty="0"/>
              <a:t>False Positive Rate: </a:t>
            </a:r>
            <a:r>
              <a:rPr lang="en-US" sz="1400" dirty="0"/>
              <a:t>0.11216389244558259</a:t>
            </a:r>
          </a:p>
          <a:p>
            <a:r>
              <a:rPr lang="en-US" sz="1400" b="1" dirty="0"/>
              <a:t>Positive Predictive Value: </a:t>
            </a:r>
            <a:r>
              <a:rPr lang="en-US" sz="1400" dirty="0"/>
              <a:t>0.7972222222222223</a:t>
            </a:r>
          </a:p>
          <a:p>
            <a:r>
              <a:rPr lang="en-US" sz="1400" b="1" dirty="0"/>
              <a:t>Accuracy: </a:t>
            </a:r>
            <a:r>
              <a:rPr lang="en-US" sz="1400" dirty="0"/>
              <a:t>0.8170366871358841</a:t>
            </a:r>
            <a:endParaRPr lang="en-IN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565A86-658D-196B-26A9-AE732980E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22" y="1746095"/>
            <a:ext cx="5512083" cy="22861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EF4F62-681C-FC8E-6C4E-FCD9585CB6AF}"/>
              </a:ext>
            </a:extLst>
          </p:cNvPr>
          <p:cNvSpPr txBox="1"/>
          <p:nvPr/>
        </p:nvSpPr>
        <p:spPr>
          <a:xfrm>
            <a:off x="299231" y="1165398"/>
            <a:ext cx="5452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dirty="0">
                <a:solidFill>
                  <a:srgbClr val="282523"/>
                </a:solidFill>
                <a:effectLst/>
                <a:latin typeface="Ginto"/>
              </a:rPr>
              <a:t>Final Model after RFE, </a:t>
            </a:r>
            <a:r>
              <a:rPr lang="en-IN" sz="1800" b="1" i="0" dirty="0" err="1">
                <a:solidFill>
                  <a:srgbClr val="282523"/>
                </a:solidFill>
                <a:effectLst/>
                <a:latin typeface="Ginto"/>
              </a:rPr>
              <a:t>Pvalue</a:t>
            </a:r>
            <a:r>
              <a:rPr lang="en-IN" sz="1800" b="1" i="0" dirty="0">
                <a:solidFill>
                  <a:srgbClr val="282523"/>
                </a:solidFill>
                <a:effectLst/>
                <a:latin typeface="Ginto"/>
              </a:rPr>
              <a:t> and VIF analysis</a:t>
            </a:r>
          </a:p>
          <a:p>
            <a:pPr algn="l"/>
            <a:r>
              <a:rPr lang="en-IN" b="1" dirty="0">
                <a:solidFill>
                  <a:srgbClr val="282523"/>
                </a:solidFill>
                <a:latin typeface="Ginto"/>
              </a:rPr>
              <a:t>P=0</a:t>
            </a:r>
            <a:endParaRPr lang="en-IN" sz="1800" b="0" i="0" dirty="0">
              <a:solidFill>
                <a:srgbClr val="282523"/>
              </a:solidFill>
              <a:effectLst/>
              <a:latin typeface="Gin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F2711-EA72-A7D3-5684-242E4A1EAAFE}"/>
              </a:ext>
            </a:extLst>
          </p:cNvPr>
          <p:cNvSpPr txBox="1"/>
          <p:nvPr/>
        </p:nvSpPr>
        <p:spPr>
          <a:xfrm>
            <a:off x="7435971" y="4384890"/>
            <a:ext cx="4019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82523"/>
                </a:solidFill>
                <a:effectLst/>
                <a:latin typeface="Ginto"/>
              </a:rPr>
              <a:t>Given our model's high ROC AUC score of 0.90, it demonstrates excellent performance and reliability.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F77FE2-6AD5-B315-C716-4CFC04347029}"/>
              </a:ext>
            </a:extLst>
          </p:cNvPr>
          <p:cNvCxnSpPr>
            <a:cxnSpLocks/>
          </p:cNvCxnSpPr>
          <p:nvPr/>
        </p:nvCxnSpPr>
        <p:spPr>
          <a:xfrm>
            <a:off x="6648384" y="909825"/>
            <a:ext cx="71593" cy="5516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7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A3805-8AC5-19D3-0313-F8345AC3D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802E-16B3-BD30-5F73-D3101B5B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45" y="175807"/>
            <a:ext cx="6873523" cy="736695"/>
          </a:xfrm>
        </p:spPr>
        <p:txBody>
          <a:bodyPr/>
          <a:lstStyle/>
          <a:p>
            <a:r>
              <a:rPr lang="en-IN" dirty="0">
                <a:latin typeface="Helvetica Neue"/>
              </a:rPr>
              <a:t>Model Evaluation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90852F-48CC-F6EF-CC7A-A0E700B3A541}"/>
              </a:ext>
            </a:extLst>
          </p:cNvPr>
          <p:cNvCxnSpPr>
            <a:cxnSpLocks/>
          </p:cNvCxnSpPr>
          <p:nvPr/>
        </p:nvCxnSpPr>
        <p:spPr>
          <a:xfrm>
            <a:off x="0" y="91250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6A5FA74-280D-D4D4-B814-A1C5A7AA51E7}"/>
              </a:ext>
            </a:extLst>
          </p:cNvPr>
          <p:cNvSpPr/>
          <p:nvPr/>
        </p:nvSpPr>
        <p:spPr>
          <a:xfrm>
            <a:off x="-120770" y="6426679"/>
            <a:ext cx="12404785" cy="4313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FD62170-599C-29E6-A760-85AC6460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9" y="3038399"/>
            <a:ext cx="5218981" cy="327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D61587-BC59-9E9F-2C60-11E763C29610}"/>
              </a:ext>
            </a:extLst>
          </p:cNvPr>
          <p:cNvSpPr txBox="1"/>
          <p:nvPr/>
        </p:nvSpPr>
        <p:spPr>
          <a:xfrm>
            <a:off x="5848709" y="1452512"/>
            <a:ext cx="565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Precision and recall tradeoff</a:t>
            </a:r>
            <a:r>
              <a:rPr lang="en-US" sz="1200" dirty="0">
                <a:solidFill>
                  <a:srgbClr val="282523"/>
                </a:solidFill>
                <a:latin typeface="Ginto"/>
              </a:rPr>
              <a:t> :</a:t>
            </a:r>
          </a:p>
          <a:p>
            <a:r>
              <a:rPr lang="en-US" sz="1200" dirty="0">
                <a:solidFill>
                  <a:srgbClr val="282523"/>
                </a:solidFill>
                <a:latin typeface="Ginto"/>
              </a:rPr>
              <a:t>The Precision-Recall trade-off reduced True Positives and increas7ed True Negatives. For better recall and increased True Positives, we chose 0.3 as the optimal cutoff point.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9B9521F-4C0D-8F54-3E72-D9C72637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049" y="2662409"/>
            <a:ext cx="5874589" cy="358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65C40-6B92-51A3-108E-E0C650855024}"/>
              </a:ext>
            </a:extLst>
          </p:cNvPr>
          <p:cNvSpPr txBox="1"/>
          <p:nvPr/>
        </p:nvSpPr>
        <p:spPr>
          <a:xfrm>
            <a:off x="538545" y="1366826"/>
            <a:ext cx="464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Threshold Tuning: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Experiment with different probability thresholds to find the best balance between sensitivity and specificity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0C8E5-436E-F8F9-5FE5-7BA033FAD957}"/>
              </a:ext>
            </a:extLst>
          </p:cNvPr>
          <p:cNvSpPr txBox="1"/>
          <p:nvPr/>
        </p:nvSpPr>
        <p:spPr>
          <a:xfrm>
            <a:off x="538545" y="2168800"/>
            <a:ext cx="3873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82523"/>
                </a:solidFill>
                <a:latin typeface="Ginto"/>
              </a:rPr>
              <a:t>Intersection Threshold: 0.37</a:t>
            </a:r>
          </a:p>
          <a:p>
            <a:r>
              <a:rPr lang="en-US" sz="1200" dirty="0">
                <a:solidFill>
                  <a:srgbClr val="282523"/>
                </a:solidFill>
                <a:latin typeface="Ginto"/>
              </a:rPr>
              <a:t>Accuracy at Intersection: 0.8110533774208786</a:t>
            </a:r>
          </a:p>
          <a:p>
            <a:r>
              <a:rPr lang="en-US" sz="1200" dirty="0">
                <a:solidFill>
                  <a:srgbClr val="282523"/>
                </a:solidFill>
                <a:latin typeface="Ginto"/>
              </a:rPr>
              <a:t>Sensitivity at Intersection: 0.8045789043336059</a:t>
            </a:r>
          </a:p>
          <a:p>
            <a:r>
              <a:rPr lang="en-US" sz="1200" dirty="0">
                <a:solidFill>
                  <a:srgbClr val="282523"/>
                </a:solidFill>
                <a:latin typeface="Ginto"/>
              </a:rPr>
              <a:t>Specificity at Intersection: 0.8151088348271447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ECC68F-E7F8-F385-B248-E2AD97381997}"/>
              </a:ext>
            </a:extLst>
          </p:cNvPr>
          <p:cNvCxnSpPr>
            <a:cxnSpLocks/>
          </p:cNvCxnSpPr>
          <p:nvPr/>
        </p:nvCxnSpPr>
        <p:spPr>
          <a:xfrm>
            <a:off x="5460521" y="935228"/>
            <a:ext cx="71593" cy="5516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6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B150F-34FB-7F19-9575-EDE5F91ED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A974293-FFE7-A5CA-7620-AC9AA856EF10}"/>
              </a:ext>
            </a:extLst>
          </p:cNvPr>
          <p:cNvSpPr/>
          <p:nvPr/>
        </p:nvSpPr>
        <p:spPr>
          <a:xfrm>
            <a:off x="0" y="911165"/>
            <a:ext cx="2329132" cy="56104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7E52A-E1E0-1EFE-6F03-FAE1919F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45" y="175807"/>
            <a:ext cx="6873523" cy="736695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C</a:t>
            </a:r>
            <a:r>
              <a:rPr lang="en-IN" dirty="0">
                <a:latin typeface="Helvetica Neue"/>
              </a:rPr>
              <a:t>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2F71BF-6183-BF33-E94E-A63E67ED9C04}"/>
              </a:ext>
            </a:extLst>
          </p:cNvPr>
          <p:cNvCxnSpPr>
            <a:cxnSpLocks/>
          </p:cNvCxnSpPr>
          <p:nvPr/>
        </p:nvCxnSpPr>
        <p:spPr>
          <a:xfrm>
            <a:off x="0" y="91250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B3647C-B73D-CB81-4B74-06AB39574502}"/>
              </a:ext>
            </a:extLst>
          </p:cNvPr>
          <p:cNvSpPr/>
          <p:nvPr/>
        </p:nvSpPr>
        <p:spPr>
          <a:xfrm>
            <a:off x="0" y="6426679"/>
            <a:ext cx="12284015" cy="4313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A5437-EB60-F996-AEA1-10FAC11F7B59}"/>
              </a:ext>
            </a:extLst>
          </p:cNvPr>
          <p:cNvCxnSpPr>
            <a:cxnSpLocks/>
          </p:cNvCxnSpPr>
          <p:nvPr/>
        </p:nvCxnSpPr>
        <p:spPr>
          <a:xfrm>
            <a:off x="2329132" y="911165"/>
            <a:ext cx="0" cy="5771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BA18E5-0BF9-0852-E162-51BA200EEA4C}"/>
              </a:ext>
            </a:extLst>
          </p:cNvPr>
          <p:cNvSpPr txBox="1"/>
          <p:nvPr/>
        </p:nvSpPr>
        <p:spPr>
          <a:xfrm>
            <a:off x="158149" y="2364971"/>
            <a:ext cx="20811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 Data: </a:t>
            </a:r>
          </a:p>
          <a:p>
            <a:r>
              <a:rPr lang="en-US" i="1" dirty="0">
                <a:solidFill>
                  <a:schemeClr val="bg1"/>
                </a:solidFill>
              </a:rPr>
              <a:t>Accuracy : 81.1% </a:t>
            </a:r>
          </a:p>
          <a:p>
            <a:r>
              <a:rPr lang="en-US" i="1" dirty="0">
                <a:solidFill>
                  <a:schemeClr val="bg1"/>
                </a:solidFill>
              </a:rPr>
              <a:t>Sensitivity: 80.5% </a:t>
            </a:r>
          </a:p>
          <a:p>
            <a:r>
              <a:rPr lang="en-US" i="1" dirty="0">
                <a:solidFill>
                  <a:schemeClr val="bg1"/>
                </a:solidFill>
              </a:rPr>
              <a:t>Specificity: 81.5%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Test Data: </a:t>
            </a:r>
          </a:p>
          <a:p>
            <a:r>
              <a:rPr lang="en-US" i="1" dirty="0">
                <a:solidFill>
                  <a:schemeClr val="bg1"/>
                </a:solidFill>
              </a:rPr>
              <a:t>Accuracy : 80.9% </a:t>
            </a:r>
          </a:p>
          <a:p>
            <a:r>
              <a:rPr lang="en-US" i="1" dirty="0">
                <a:solidFill>
                  <a:schemeClr val="bg1"/>
                </a:solidFill>
              </a:rPr>
              <a:t>Sensitivity:79.1% </a:t>
            </a:r>
          </a:p>
          <a:p>
            <a:r>
              <a:rPr lang="en-US" i="1" dirty="0">
                <a:solidFill>
                  <a:schemeClr val="bg1"/>
                </a:solidFill>
              </a:rPr>
              <a:t>Specificity : 81.9%</a:t>
            </a:r>
            <a:endParaRPr lang="en-IN" i="1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A47E05-0D51-C4DA-DE2C-AE0045DE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72" y="1715846"/>
            <a:ext cx="5052498" cy="435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A591DA-067E-4692-B3DD-067169E642E9}"/>
              </a:ext>
            </a:extLst>
          </p:cNvPr>
          <p:cNvSpPr txBox="1"/>
          <p:nvPr/>
        </p:nvSpPr>
        <p:spPr>
          <a:xfrm>
            <a:off x="2622857" y="982176"/>
            <a:ext cx="435849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Recommendations based on Prediction</a:t>
            </a:r>
          </a:p>
          <a:p>
            <a:pPr algn="l"/>
            <a:endParaRPr lang="en-IN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IN" sz="1400" b="1" i="0" dirty="0">
                <a:solidFill>
                  <a:srgbClr val="000000"/>
                </a:solidFill>
                <a:effectLst/>
                <a:latin typeface="Helvetica Neue"/>
              </a:rPr>
              <a:t>Call Priority Leads:</a:t>
            </a:r>
            <a:endParaRPr lang="en-IN" sz="1400" b="1" dirty="0">
              <a:solidFill>
                <a:srgbClr val="000000"/>
              </a:solidFill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Leads from "</a:t>
            </a: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Welingak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 Websites" and "Reference" sources are highly likely to convert.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Working professionals show a higher conversion likelihood.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Leads who spend more time on the website are promising candidates.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Leads from "Olark Chat" are more likely to convert.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Leads whose last activity was SMS Sent are promising.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Leads having Phone conversion are promising candidates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IN" sz="1400" b="1" i="0" dirty="0">
                <a:solidFill>
                  <a:srgbClr val="000000"/>
                </a:solidFill>
                <a:effectLst/>
                <a:latin typeface="Helvetica Neue"/>
              </a:rPr>
              <a:t>Avoid Calling:</a:t>
            </a:r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Leads whose last activity was "Olark Chat Conversation" are less likely to convert.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Leads from "Landing Page Submission" origin are not likely candidates.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Leads with "Specialization: Others" show lower conversion rates.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Leads who selected "Do not Email" as "yes" are less likely to convert.</a:t>
            </a:r>
            <a:endParaRPr lang="en-IN" sz="120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9883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790</Words>
  <Application>Microsoft Office PowerPoint</Application>
  <PresentationFormat>Widescreen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circular</vt:lpstr>
      <vt:lpstr>Ginto</vt:lpstr>
      <vt:lpstr>Helvetica Neue</vt:lpstr>
      <vt:lpstr>Office Theme</vt:lpstr>
      <vt:lpstr>Lead Scoring Case Study</vt:lpstr>
      <vt:lpstr>Problem Statement</vt:lpstr>
      <vt:lpstr>Approach</vt:lpstr>
      <vt:lpstr>Data Preparation</vt:lpstr>
      <vt:lpstr>EDA</vt:lpstr>
      <vt:lpstr>EDA</vt:lpstr>
      <vt:lpstr>Model Evaluation</vt:lpstr>
      <vt:lpstr>Model 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Abhishek Singh Rathore</dc:creator>
  <cp:lastModifiedBy>Abhisek Kundu</cp:lastModifiedBy>
  <cp:revision>3</cp:revision>
  <dcterms:created xsi:type="dcterms:W3CDTF">2024-10-20T15:11:46Z</dcterms:created>
  <dcterms:modified xsi:type="dcterms:W3CDTF">2024-10-21T07:16:38Z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