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15"/>
  </p:notesMasterIdLst>
  <p:sldIdLst>
    <p:sldId id="256" r:id="rId2"/>
    <p:sldId id="257" r:id="rId3"/>
    <p:sldId id="259" r:id="rId4"/>
    <p:sldId id="261" r:id="rId5"/>
    <p:sldId id="262" r:id="rId6"/>
    <p:sldId id="263" r:id="rId7"/>
    <p:sldId id="264" r:id="rId8"/>
    <p:sldId id="266" r:id="rId9"/>
    <p:sldId id="268" r:id="rId10"/>
    <p:sldId id="274" r:id="rId11"/>
    <p:sldId id="275" r:id="rId12"/>
    <p:sldId id="276" r:id="rId13"/>
    <p:sldId id="273" r:id="rId14"/>
  </p:sldIdLst>
  <p:sldSz cx="9144000" cy="5143500" type="screen16x9"/>
  <p:notesSz cx="9144000" cy="5143500"/>
  <p:embeddedFontLst>
    <p:embeddedFont>
      <p:font typeface="Roboto" panose="020B060402020202020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Georgia" panose="02040502050405020303" pitchFamily="18"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63870D0-2083-47CB-85FA-C810E2E97CFF}">
          <p14:sldIdLst>
            <p14:sldId id="256"/>
            <p14:sldId id="257"/>
            <p14:sldId id="259"/>
            <p14:sldId id="261"/>
            <p14:sldId id="262"/>
            <p14:sldId id="263"/>
            <p14:sldId id="264"/>
            <p14:sldId id="266"/>
            <p14:sldId id="268"/>
            <p14:sldId id="274"/>
            <p14:sldId id="275"/>
            <p14:sldId id="276"/>
          </p14:sldIdLst>
        </p14:section>
        <p14:section name="Untitled Section" id="{86267BAB-68EA-4F0F-84C2-35E9E707F8CE}">
          <p14:sldIdLst>
            <p14:sldId id="273"/>
          </p14:sldIdLst>
        </p14:section>
      </p14:sectionLst>
    </p:ext>
    <p:ext uri="{EFAFB233-063F-42B5-8137-9DF3F51BA10A}">
      <p15:sldGuideLst xmlns:p15="http://schemas.microsoft.com/office/powerpoint/2012/main">
        <p15:guide id="1" orient="horz" pos="3168">
          <p15:clr>
            <a:srgbClr val="000000"/>
          </p15:clr>
        </p15:guide>
        <p15:guide id="2" pos="244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84"/>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Google Shape;18;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 name="Google Shape;19;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a6d7b17f3_0_13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7a6d7b17f3_0_13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 name="Google Shape;25;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 name="Google Shape;37;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7a6d7b17f3_0_7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 name="Google Shape;49;g7a6d7b17f3_0_7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7a6d7b17f3_0_3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7a6d7b17f3_0_3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a6d7b17f3_0_4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a6d7b17f3_0_4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a6d7b17f3_0_4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a6d7b17f3_0_4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a6d7b17f3_0_6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7a6d7b17f3_0_6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a6d7b17f3_0_8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g7a6d7b17f3_0_8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colab.research.google.com/drive/1Mic4TEZGaHdtzG-P4DuRS8DTZOiPBKJ_#part1"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colab.research.google.com/drive/1Mic4TEZGaHdtzG-P4DuRS8DTZOiPBKJ_#part3" TargetMode="External"/><Relationship Id="rId4" Type="http://schemas.openxmlformats.org/officeDocument/2006/relationships/hyperlink" Target="https://colab.research.google.com/drive/1Mic4TEZGaHdtzG-P4DuRS8DTZOiPBKJ_#part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0"/>
        <p:cNvGrpSpPr/>
        <p:nvPr/>
      </p:nvGrpSpPr>
      <p:grpSpPr>
        <a:xfrm>
          <a:off x="0" y="0"/>
          <a:ext cx="0" cy="0"/>
          <a:chOff x="0" y="0"/>
          <a:chExt cx="0" cy="0"/>
        </a:xfrm>
      </p:grpSpPr>
      <p:sp>
        <p:nvSpPr>
          <p:cNvPr id="21" name="Google Shape;21;p3"/>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 name="Google Shape;22;p3"/>
          <p:cNvSpPr txBox="1"/>
          <p:nvPr/>
        </p:nvSpPr>
        <p:spPr>
          <a:xfrm>
            <a:off x="683825" y="1317075"/>
            <a:ext cx="7517100" cy="1608300"/>
          </a:xfrm>
          <a:prstGeom prst="rect">
            <a:avLst/>
          </a:prstGeom>
          <a:noFill/>
          <a:ln>
            <a:noFill/>
          </a:ln>
        </p:spPr>
        <p:txBody>
          <a:bodyPr spcFirstLastPara="1" wrap="square" lIns="0" tIns="0" rIns="0" bIns="0" anchor="t" anchorCtr="0">
            <a:noAutofit/>
          </a:bodyPr>
          <a:lstStyle/>
          <a:p>
            <a:pPr marL="0" marR="0" lvl="0" indent="0" algn="l" rtl="0">
              <a:lnSpc>
                <a:spcPct val="104190"/>
              </a:lnSpc>
              <a:spcBef>
                <a:spcPts val="0"/>
              </a:spcBef>
              <a:spcAft>
                <a:spcPts val="0"/>
              </a:spcAft>
              <a:buNone/>
            </a:pPr>
            <a:r>
              <a:rPr lang="en-US" sz="4200" b="1" dirty="0" smtClean="0">
                <a:solidFill>
                  <a:srgbClr val="FFFFFF"/>
                </a:solidFill>
                <a:latin typeface="Roboto"/>
                <a:ea typeface="Roboto"/>
                <a:cs typeface="Roboto"/>
                <a:sym typeface="Roboto"/>
              </a:rPr>
              <a:t>Best place to </a:t>
            </a:r>
            <a:r>
              <a:rPr lang="en-US" sz="4200" b="1" dirty="0" err="1" smtClean="0">
                <a:solidFill>
                  <a:srgbClr val="FFFFFF"/>
                </a:solidFill>
                <a:latin typeface="Roboto"/>
                <a:ea typeface="Roboto"/>
                <a:cs typeface="Roboto"/>
                <a:sym typeface="Roboto"/>
              </a:rPr>
              <a:t>stayin</a:t>
            </a:r>
            <a:r>
              <a:rPr lang="en-US" sz="4200" b="1" dirty="0" smtClean="0">
                <a:solidFill>
                  <a:srgbClr val="FFFFFF"/>
                </a:solidFill>
                <a:latin typeface="Roboto"/>
                <a:ea typeface="Roboto"/>
                <a:cs typeface="Roboto"/>
                <a:sym typeface="Roboto"/>
              </a:rPr>
              <a:t> </a:t>
            </a:r>
            <a:r>
              <a:rPr lang="en-US" sz="4200" b="1" dirty="0">
                <a:solidFill>
                  <a:srgbClr val="FFFFFF"/>
                </a:solidFill>
                <a:latin typeface="Roboto"/>
                <a:ea typeface="Roboto"/>
                <a:cs typeface="Roboto"/>
                <a:sym typeface="Roboto"/>
              </a:rPr>
              <a:t>the city of </a:t>
            </a:r>
            <a:r>
              <a:rPr lang="en-US" sz="4200" b="1" dirty="0" smtClean="0">
                <a:solidFill>
                  <a:srgbClr val="FFFFFF"/>
                </a:solidFill>
                <a:latin typeface="Roboto"/>
                <a:ea typeface="Roboto"/>
                <a:cs typeface="Roboto"/>
                <a:sym typeface="Roboto"/>
              </a:rPr>
              <a:t>London(Based on crime history data)</a:t>
            </a:r>
            <a:endParaRPr b="1" dirty="0"/>
          </a:p>
          <a:p>
            <a:pPr marL="0" marR="0" lvl="0" indent="0" algn="l" rtl="0">
              <a:lnSpc>
                <a:spcPct val="104190"/>
              </a:lnSpc>
              <a:spcBef>
                <a:spcPts val="648"/>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05851" y="228600"/>
            <a:ext cx="12555702" cy="4724400"/>
          </a:xfrm>
          <a:prstGeom prst="rect">
            <a:avLst/>
          </a:prstGeom>
        </p:spPr>
      </p:pic>
    </p:spTree>
    <p:extLst>
      <p:ext uri="{BB962C8B-B14F-4D97-AF65-F5344CB8AC3E}">
        <p14:creationId xmlns:p14="http://schemas.microsoft.com/office/powerpoint/2010/main" val="3641249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603334" cy="3200847"/>
          </a:xfrm>
          <a:prstGeom prst="rect">
            <a:avLst/>
          </a:prstGeom>
        </p:spPr>
      </p:pic>
    </p:spTree>
    <p:extLst>
      <p:ext uri="{BB962C8B-B14F-4D97-AF65-F5344CB8AC3E}">
        <p14:creationId xmlns:p14="http://schemas.microsoft.com/office/powerpoint/2010/main" val="842191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67746" y="-185057"/>
            <a:ext cx="12479492" cy="5328557"/>
          </a:xfrm>
          <a:prstGeom prst="rect">
            <a:avLst/>
          </a:prstGeom>
        </p:spPr>
      </p:pic>
    </p:spTree>
    <p:extLst>
      <p:ext uri="{BB962C8B-B14F-4D97-AF65-F5344CB8AC3E}">
        <p14:creationId xmlns:p14="http://schemas.microsoft.com/office/powerpoint/2010/main" val="737807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20"/>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Conclusion</a:t>
            </a:r>
            <a:endParaRPr/>
          </a:p>
        </p:txBody>
      </p:sp>
      <p:sp>
        <p:nvSpPr>
          <p:cNvPr id="122" name="Google Shape;122;p20"/>
          <p:cNvSpPr txBox="1"/>
          <p:nvPr/>
        </p:nvSpPr>
        <p:spPr>
          <a:xfrm>
            <a:off x="0" y="1181850"/>
            <a:ext cx="9144000" cy="3961800"/>
          </a:xfrm>
          <a:prstGeom prst="rect">
            <a:avLst/>
          </a:prstGeom>
          <a:noFill/>
          <a:ln>
            <a:noFill/>
          </a:ln>
        </p:spPr>
        <p:txBody>
          <a:bodyPr spcFirstLastPara="1" wrap="square" lIns="91425" tIns="91425" rIns="91425" bIns="91425" anchor="t" anchorCtr="0">
            <a:noAutofit/>
          </a:bodyPr>
          <a:lstStyle/>
          <a:p>
            <a:r>
              <a:rPr lang="en-US" dirty="0" err="1"/>
              <a:t>Chanakyapuri</a:t>
            </a:r>
            <a:r>
              <a:rPr lang="en-US" dirty="0"/>
              <a:t>, </a:t>
            </a:r>
            <a:r>
              <a:rPr lang="en-US" dirty="0" err="1"/>
              <a:t>Pitampura</a:t>
            </a:r>
            <a:r>
              <a:rPr lang="en-US" dirty="0"/>
              <a:t>, </a:t>
            </a:r>
            <a:r>
              <a:rPr lang="en-US" dirty="0" err="1"/>
              <a:t>Safdarjung</a:t>
            </a:r>
            <a:r>
              <a:rPr lang="en-US" dirty="0"/>
              <a:t> are some of the best neighborhoods for Chinese cuisine.</a:t>
            </a:r>
          </a:p>
          <a:p>
            <a:r>
              <a:rPr lang="en-US" dirty="0" err="1"/>
              <a:t>Pancsheel</a:t>
            </a:r>
            <a:r>
              <a:rPr lang="en-US" dirty="0"/>
              <a:t> park, Nehru place have the best Chinese </a:t>
            </a:r>
            <a:r>
              <a:rPr lang="en-US" dirty="0" err="1"/>
              <a:t>Resturant</a:t>
            </a:r>
            <a:r>
              <a:rPr lang="en-US" dirty="0"/>
              <a:t>.</a:t>
            </a:r>
          </a:p>
          <a:p>
            <a:r>
              <a:rPr lang="en-US" dirty="0" err="1"/>
              <a:t>Cannaught</a:t>
            </a:r>
            <a:r>
              <a:rPr lang="en-US" dirty="0"/>
              <a:t> place, </a:t>
            </a:r>
            <a:r>
              <a:rPr lang="en-US" dirty="0" err="1"/>
              <a:t>Rajouri</a:t>
            </a:r>
            <a:r>
              <a:rPr lang="en-US" dirty="0"/>
              <a:t> garden, </a:t>
            </a:r>
            <a:r>
              <a:rPr lang="en-US" dirty="0" err="1"/>
              <a:t>Malviya</a:t>
            </a:r>
            <a:r>
              <a:rPr lang="en-US" dirty="0"/>
              <a:t> </a:t>
            </a:r>
            <a:r>
              <a:rPr lang="en-US" dirty="0" err="1"/>
              <a:t>nagar</a:t>
            </a:r>
            <a:r>
              <a:rPr lang="en-US" dirty="0"/>
              <a:t> are the best places for edible person.</a:t>
            </a:r>
          </a:p>
          <a:p>
            <a:r>
              <a:rPr lang="en-US" dirty="0"/>
              <a:t>Greater </a:t>
            </a:r>
            <a:r>
              <a:rPr lang="en-US" dirty="0" err="1"/>
              <a:t>kailash</a:t>
            </a:r>
            <a:r>
              <a:rPr lang="en-US" dirty="0"/>
              <a:t>, </a:t>
            </a:r>
            <a:r>
              <a:rPr lang="en-US" dirty="0" err="1"/>
              <a:t>Feroze</a:t>
            </a:r>
            <a:r>
              <a:rPr lang="en-US" dirty="0"/>
              <a:t> shah road, </a:t>
            </a:r>
            <a:r>
              <a:rPr lang="en-US" dirty="0" err="1"/>
              <a:t>Saket</a:t>
            </a:r>
            <a:r>
              <a:rPr lang="en-US" dirty="0"/>
              <a:t> have best </a:t>
            </a:r>
            <a:r>
              <a:rPr lang="en-US" dirty="0" err="1"/>
              <a:t>resturants</a:t>
            </a:r>
            <a:r>
              <a:rPr lang="en-US" dirty="0"/>
              <a:t> in New Delhi</a:t>
            </a:r>
            <a:r>
              <a:rPr lang="en-US" dirty="0" smtClean="0"/>
              <a:t>.</a:t>
            </a:r>
          </a:p>
          <a:p>
            <a:r>
              <a:rPr lang="en-US" b="1" dirty="0"/>
              <a:t>C</a:t>
            </a:r>
            <a:r>
              <a:rPr lang="en-US" b="1" dirty="0" smtClean="0"/>
              <a:t>luster </a:t>
            </a:r>
            <a:r>
              <a:rPr lang="en-US" b="1" dirty="0"/>
              <a:t>1: It is most recommended for Indian Restaurants</a:t>
            </a:r>
            <a:r>
              <a:rPr lang="en-US" b="1" dirty="0" smtClean="0"/>
              <a:t>.</a:t>
            </a:r>
          </a:p>
          <a:p>
            <a:r>
              <a:rPr lang="en-US" b="1" dirty="0" smtClean="0"/>
              <a:t>Cluster </a:t>
            </a:r>
            <a:r>
              <a:rPr lang="en-US" b="1" dirty="0"/>
              <a:t>2: It is most recommended for Hotels and nightclub.</a:t>
            </a:r>
          </a:p>
          <a:p>
            <a:r>
              <a:rPr lang="en-US" b="1" dirty="0"/>
              <a:t>Cluster 3 and Cluster 5: It is most recommended for Fast food.</a:t>
            </a:r>
          </a:p>
          <a:p>
            <a:r>
              <a:rPr lang="en-US" b="1" dirty="0"/>
              <a:t>Cluster 4: It is most recommended for the cafe and pizza.</a:t>
            </a:r>
          </a:p>
          <a:p>
            <a:pPr marL="0" lvl="0" indent="0" algn="l" rtl="0">
              <a:spcBef>
                <a:spcPts val="0"/>
              </a:spcBef>
              <a:spcAft>
                <a:spcPts val="0"/>
              </a:spcAft>
              <a:buNone/>
            </a:pPr>
            <a:endParaRPr sz="1600" dirty="0">
              <a:solidFill>
                <a:schemeClr val="dk1"/>
              </a:solidFill>
              <a:highlight>
                <a:srgbClr val="FFFFFF"/>
              </a:highlight>
              <a:latin typeface="Georgia"/>
              <a:ea typeface="Georgia"/>
              <a:cs typeface="Georgia"/>
              <a:sym typeface="Georgia"/>
            </a:endParaRPr>
          </a:p>
        </p:txBody>
      </p:sp>
      <p:pic>
        <p:nvPicPr>
          <p:cNvPr id="2" name="Picture 1"/>
          <p:cNvPicPr>
            <a:picLocks noChangeAspect="1"/>
          </p:cNvPicPr>
          <p:nvPr/>
        </p:nvPicPr>
        <p:blipFill>
          <a:blip r:embed="rId3"/>
          <a:stretch>
            <a:fillRect/>
          </a:stretch>
        </p:blipFill>
        <p:spPr>
          <a:xfrm>
            <a:off x="0" y="1181850"/>
            <a:ext cx="9050013" cy="38200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6"/>
        <p:cNvGrpSpPr/>
        <p:nvPr/>
      </p:nvGrpSpPr>
      <p:grpSpPr>
        <a:xfrm>
          <a:off x="0" y="0"/>
          <a:ext cx="0" cy="0"/>
          <a:chOff x="0" y="0"/>
          <a:chExt cx="0" cy="0"/>
        </a:xfrm>
      </p:grpSpPr>
      <p:sp>
        <p:nvSpPr>
          <p:cNvPr id="27" name="Google Shape;27;p4"/>
          <p:cNvSpPr txBox="1"/>
          <p:nvPr/>
        </p:nvSpPr>
        <p:spPr>
          <a:xfrm>
            <a:off x="397425" y="532950"/>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2400">
                <a:solidFill>
                  <a:srgbClr val="2A3990"/>
                </a:solidFill>
                <a:latin typeface="Roboto"/>
                <a:ea typeface="Roboto"/>
                <a:cs typeface="Roboto"/>
                <a:sym typeface="Roboto"/>
              </a:rPr>
              <a:t>Introduction</a:t>
            </a:r>
            <a:endParaRPr/>
          </a:p>
        </p:txBody>
      </p:sp>
      <p:sp>
        <p:nvSpPr>
          <p:cNvPr id="28" name="Google Shape;28;p4"/>
          <p:cNvSpPr txBox="1"/>
          <p:nvPr/>
        </p:nvSpPr>
        <p:spPr>
          <a:xfrm>
            <a:off x="455600" y="1043075"/>
            <a:ext cx="8140800" cy="3513000"/>
          </a:xfrm>
          <a:prstGeom prst="rect">
            <a:avLst/>
          </a:prstGeom>
          <a:noFill/>
          <a:ln>
            <a:noFill/>
          </a:ln>
        </p:spPr>
        <p:txBody>
          <a:bodyPr spcFirstLastPara="1" wrap="square" lIns="91425" tIns="91425" rIns="91425" bIns="91425" anchor="t" anchorCtr="0">
            <a:noAutofit/>
          </a:bodyPr>
          <a:lstStyle/>
          <a:p>
            <a:r>
              <a:rPr lang="en-US" dirty="0"/>
              <a:t>The objective of this project is to identify the best area to stay where any person who is relocating from any corner of the world to London for business purpose or Job change. Criteria for a place to be safe is not only amenities like </a:t>
            </a:r>
            <a:r>
              <a:rPr lang="en-US" dirty="0" err="1"/>
              <a:t>Hospital,park,gym,pool</a:t>
            </a:r>
            <a:r>
              <a:rPr lang="en-US" dirty="0"/>
              <a:t> </a:t>
            </a:r>
            <a:r>
              <a:rPr lang="en-US" dirty="0" err="1"/>
              <a:t>etc</a:t>
            </a:r>
            <a:r>
              <a:rPr lang="en-US" dirty="0"/>
              <a:t> but a safe place where crime rate is minimal.</a:t>
            </a:r>
          </a:p>
          <a:p>
            <a:r>
              <a:rPr lang="en-US" dirty="0"/>
              <a:t>The main question aims to select the safest place in London is based on the </a:t>
            </a:r>
            <a:r>
              <a:rPr lang="en-US" b="1" dirty="0"/>
              <a:t>total crimes</a:t>
            </a:r>
            <a:r>
              <a:rPr lang="en-US" dirty="0"/>
              <a:t>, need to explore the </a:t>
            </a:r>
            <a:r>
              <a:rPr lang="en-US" b="1" dirty="0"/>
              <a:t>neighborhoods</a:t>
            </a:r>
            <a:r>
              <a:rPr lang="en-US" dirty="0"/>
              <a:t> of that borough to find the </a:t>
            </a:r>
            <a:r>
              <a:rPr lang="en-US" b="1" dirty="0"/>
              <a:t>10 most common venues</a:t>
            </a:r>
            <a:r>
              <a:rPr lang="en-US" dirty="0"/>
              <a:t> in each neighborhood and finally cluster the neighborhoods using </a:t>
            </a:r>
            <a:r>
              <a:rPr lang="en-US" b="1" dirty="0"/>
              <a:t>k-mean clustering</a:t>
            </a:r>
            <a:r>
              <a:rPr lang="en-US" dirty="0"/>
              <a:t>.</a:t>
            </a:r>
          </a:p>
          <a:p>
            <a:r>
              <a:rPr lang="en-US" dirty="0"/>
              <a:t>This report will be targeted to people who are looking to </a:t>
            </a:r>
            <a:r>
              <a:rPr lang="en-US" b="1" dirty="0"/>
              <a:t>relocate to London</a:t>
            </a:r>
            <a:r>
              <a:rPr lang="en-US" dirty="0"/>
              <a:t>. </a:t>
            </a:r>
            <a:r>
              <a:rPr lang="en-US" dirty="0" err="1"/>
              <a:t>Inorder</a:t>
            </a:r>
            <a:r>
              <a:rPr lang="en-US" dirty="0"/>
              <a:t> to </a:t>
            </a:r>
            <a:r>
              <a:rPr lang="en-US" dirty="0" err="1"/>
              <a:t>finalise</a:t>
            </a:r>
            <a:r>
              <a:rPr lang="en-US" dirty="0"/>
              <a:t> a neighborhood to hunt for an apartment, </a:t>
            </a:r>
            <a:r>
              <a:rPr lang="en-US" b="1" dirty="0"/>
              <a:t>safety</a:t>
            </a:r>
            <a:r>
              <a:rPr lang="en-US" dirty="0"/>
              <a:t> is considered as a top concern when moving to a new place. If you don’t feel safe in your own home, you’re not going to be able to enjoy living there. The </a:t>
            </a:r>
            <a:r>
              <a:rPr lang="en-US" b="1" dirty="0"/>
              <a:t>crime statistics</a:t>
            </a:r>
            <a:r>
              <a:rPr lang="en-US" dirty="0"/>
              <a:t> will provide an insight into this issue.</a:t>
            </a:r>
          </a:p>
          <a:p>
            <a:r>
              <a:rPr lang="en-US" dirty="0"/>
              <a:t>We will focus on the 10 most common venues in each neighborhood so that the best neighborhood suited to an individual's needs can be selected.</a:t>
            </a: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8"/>
        <p:cNvGrpSpPr/>
        <p:nvPr/>
      </p:nvGrpSpPr>
      <p:grpSpPr>
        <a:xfrm>
          <a:off x="0" y="0"/>
          <a:ext cx="0" cy="0"/>
          <a:chOff x="0" y="0"/>
          <a:chExt cx="0" cy="0"/>
        </a:xfrm>
      </p:grpSpPr>
      <p:sp>
        <p:nvSpPr>
          <p:cNvPr id="39" name="Google Shape;39;p6"/>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Data</a:t>
            </a:r>
            <a:endParaRPr/>
          </a:p>
        </p:txBody>
      </p:sp>
      <p:sp>
        <p:nvSpPr>
          <p:cNvPr id="40" name="Google Shape;40;p6"/>
          <p:cNvSpPr txBox="1"/>
          <p:nvPr/>
        </p:nvSpPr>
        <p:spPr>
          <a:xfrm>
            <a:off x="717300" y="1097800"/>
            <a:ext cx="7709400" cy="3596700"/>
          </a:xfrm>
          <a:prstGeom prst="rect">
            <a:avLst/>
          </a:prstGeom>
          <a:noFill/>
          <a:ln>
            <a:noFill/>
          </a:ln>
        </p:spPr>
        <p:txBody>
          <a:bodyPr spcFirstLastPara="1" wrap="square" lIns="91425" tIns="91425" rIns="91425" bIns="91425" anchor="t" anchorCtr="0">
            <a:noAutofit/>
          </a:bodyPr>
          <a:lstStyle/>
          <a:p>
            <a:r>
              <a:rPr lang="en-US" dirty="0"/>
              <a:t>As per the problem, factors that will influence our decision are:</a:t>
            </a:r>
          </a:p>
          <a:p>
            <a:r>
              <a:rPr lang="en-US" dirty="0"/>
              <a:t>The total number of crimes </a:t>
            </a:r>
            <a:r>
              <a:rPr lang="en-US" dirty="0" err="1"/>
              <a:t>commited</a:t>
            </a:r>
            <a:r>
              <a:rPr lang="en-US" dirty="0"/>
              <a:t> in each of the borough during the last year.</a:t>
            </a:r>
          </a:p>
          <a:p>
            <a:r>
              <a:rPr lang="en-US" dirty="0"/>
              <a:t>The most common venues in each of the neighborhood in the safest borough selected.</a:t>
            </a:r>
          </a:p>
          <a:p>
            <a:r>
              <a:rPr lang="en-US" dirty="0"/>
              <a:t>Below is the data sources which will be needed to populate the required information:</a:t>
            </a:r>
          </a:p>
          <a:p>
            <a:r>
              <a:rPr lang="en-US" b="1" dirty="0">
                <a:hlinkClick r:id="rId3"/>
              </a:rPr>
              <a:t>Part 1</a:t>
            </a:r>
            <a:r>
              <a:rPr lang="en-US" dirty="0">
                <a:hlinkClick r:id="rId3"/>
              </a:rPr>
              <a:t>: Preprocessing a real world data set from </a:t>
            </a:r>
            <a:r>
              <a:rPr lang="en-US" dirty="0" err="1">
                <a:hlinkClick r:id="rId3"/>
              </a:rPr>
              <a:t>Kaggle</a:t>
            </a:r>
            <a:r>
              <a:rPr lang="en-US" dirty="0">
                <a:hlinkClick r:id="rId3"/>
              </a:rPr>
              <a:t> showing the London Crimes from 2008 to 2016</a:t>
            </a:r>
            <a:r>
              <a:rPr lang="en-US" dirty="0"/>
              <a:t>: A dataset consisting of the crime statistics of each borough in London obtained from </a:t>
            </a:r>
            <a:r>
              <a:rPr lang="en-US" dirty="0" err="1"/>
              <a:t>Kaggle</a:t>
            </a:r>
            <a:endParaRPr lang="en-US" dirty="0"/>
          </a:p>
          <a:p>
            <a:r>
              <a:rPr lang="en-US" b="1" dirty="0">
                <a:hlinkClick r:id="rId4"/>
              </a:rPr>
              <a:t>Part 2</a:t>
            </a:r>
            <a:r>
              <a:rPr lang="en-US" dirty="0">
                <a:hlinkClick r:id="rId4"/>
              </a:rPr>
              <a:t>: Scraping additional information of the different Boroughs in London from a Wikipedia page.</a:t>
            </a:r>
            <a:r>
              <a:rPr lang="en-US" dirty="0"/>
              <a:t>: More information regarding the boroughs of London is scraped using the </a:t>
            </a:r>
            <a:r>
              <a:rPr lang="en-US" dirty="0" err="1"/>
              <a:t>Beautifulsoup</a:t>
            </a:r>
            <a:r>
              <a:rPr lang="en-US" dirty="0"/>
              <a:t> library</a:t>
            </a:r>
          </a:p>
          <a:p>
            <a:r>
              <a:rPr lang="en-US" b="1" dirty="0">
                <a:hlinkClick r:id="rId5"/>
              </a:rPr>
              <a:t>Part 3</a:t>
            </a:r>
            <a:r>
              <a:rPr lang="en-US" dirty="0">
                <a:hlinkClick r:id="rId5"/>
              </a:rPr>
              <a:t>: Creating a new dataset of the Neighborhoods of the safest borough in London and generating their co-ordinates.</a:t>
            </a:r>
            <a:r>
              <a:rPr lang="en-US" dirty="0"/>
              <a:t>: Co-ordinate of neighborhood will be obtained using </a:t>
            </a:r>
            <a:r>
              <a:rPr lang="en-US" b="1" dirty="0"/>
              <a:t>Google Maps API geocoding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50"/>
        <p:cNvGrpSpPr/>
        <p:nvPr/>
      </p:nvGrpSpPr>
      <p:grpSpPr>
        <a:xfrm>
          <a:off x="0" y="0"/>
          <a:ext cx="0" cy="0"/>
          <a:chOff x="0" y="0"/>
          <a:chExt cx="0" cy="0"/>
        </a:xfrm>
      </p:grpSpPr>
      <p:sp>
        <p:nvSpPr>
          <p:cNvPr id="51" name="Google Shape;51;p8"/>
          <p:cNvSpPr txBox="1"/>
          <p:nvPr/>
        </p:nvSpPr>
        <p:spPr>
          <a:xfrm>
            <a:off x="397425" y="542250"/>
            <a:ext cx="8031300" cy="39657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endParaRPr sz="300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endParaRPr sz="300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endParaRPr sz="300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Results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35725" y="190612"/>
            <a:ext cx="7641672" cy="443992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30318" y="528684"/>
            <a:ext cx="6977796" cy="40998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61109" y="546537"/>
            <a:ext cx="7323346" cy="43324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10862" y="0"/>
            <a:ext cx="11522027"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39194" y="195943"/>
            <a:ext cx="12622387" cy="4495799"/>
          </a:xfrm>
          <a:prstGeom prst="rect">
            <a:avLst/>
          </a:prstGeom>
        </p:spPr>
      </p:pic>
    </p:spTree>
  </p:cSld>
  <p:clrMapOvr>
    <a:masterClrMapping/>
  </p:clrMapOvr>
</p:sld>
</file>

<file path=ppt/theme/theme1.xml><?xml version="1.0" encoding="utf-8"?>
<a:theme xmlns:a="http://schemas.openxmlformats.org/drawingml/2006/main" name="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493</Words>
  <Application>Microsoft Office PowerPoint</Application>
  <PresentationFormat>On-screen Show (16:9)</PresentationFormat>
  <Paragraphs>27</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Roboto</vt:lpstr>
      <vt:lpstr>Calibri</vt:lpstr>
      <vt:lpstr>Georgia</vt:lpstr>
      <vt:lpstr>Arial</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Das, Abhisek (Cognizant)</dc:creator>
  <cp:lastModifiedBy>Das, Abhisek (Cognizant)</cp:lastModifiedBy>
  <cp:revision>4</cp:revision>
  <dcterms:modified xsi:type="dcterms:W3CDTF">2020-07-01T07:14:22Z</dcterms:modified>
</cp:coreProperties>
</file>