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8"/>
  </p:notesMasterIdLst>
  <p:sldIdLst>
    <p:sldId id="698" r:id="rId2"/>
    <p:sldId id="862" r:id="rId3"/>
    <p:sldId id="867" r:id="rId4"/>
    <p:sldId id="856" r:id="rId5"/>
    <p:sldId id="866" r:id="rId6"/>
    <p:sldId id="861" r:id="rId7"/>
    <p:sldId id="863" r:id="rId8"/>
    <p:sldId id="864" r:id="rId9"/>
    <p:sldId id="865" r:id="rId10"/>
    <p:sldId id="857" r:id="rId11"/>
    <p:sldId id="868" r:id="rId12"/>
    <p:sldId id="869" r:id="rId13"/>
    <p:sldId id="858" r:id="rId14"/>
    <p:sldId id="859" r:id="rId15"/>
    <p:sldId id="817" r:id="rId16"/>
    <p:sldId id="72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3428" autoAdjust="0"/>
  </p:normalViewPr>
  <p:slideViewPr>
    <p:cSldViewPr snapToGrid="0" snapToObjects="1">
      <p:cViewPr varScale="1">
        <p:scale>
          <a:sx n="40" d="100"/>
          <a:sy n="40" d="100"/>
        </p:scale>
        <p:origin x="276" y="78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buso.com/2020/01/decision-tree-intuition-from-concept-to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</a:t>
              </a:r>
              <a:r>
                <a:rPr lang="en-US" sz="8000" b="1" smtClean="0">
                  <a:solidFill>
                    <a:schemeClr val="bg1"/>
                  </a:solidFill>
                  <a:latin typeface="Lato Regular"/>
                  <a:cs typeface="Lato Regular"/>
                </a:rPr>
                <a:t>with Python</a:t>
              </a:r>
              <a:endParaRPr lang="en-US" sz="8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Classification and Regression Trees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bg1"/>
                </a:solidFill>
              </a:rPr>
              <a:t>Arghya</a:t>
            </a:r>
            <a:r>
              <a:rPr lang="en-US" sz="4200" b="1" dirty="0" smtClean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1"/>
            <a:ext cx="24377650" cy="128226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Using the principle of ‘Information entropy’ build a ‘decision tree’ using the training data given below. Divide the ‘credit rating’ attribute into ranges as follows: (0, 1.6], (1.6,1.7], (1.7,1.8], (1.8,1.9], (1.9,2.0], (2.0,5.0]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7602"/>
              </p:ext>
            </p:extLst>
          </p:nvPr>
        </p:nvGraphicFramePr>
        <p:xfrm>
          <a:off x="406295" y="1382111"/>
          <a:ext cx="19298976" cy="115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Sr. No.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Profession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Credit rating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Class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1.6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01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2.0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CD Writer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1.9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1.88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</a:t>
                      </a:r>
                      <a:r>
                        <a:rPr lang="en-US" sz="3400" baseline="0" dirty="0" smtClean="0"/>
                        <a:t>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1.70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</a:t>
                      </a:r>
                      <a:r>
                        <a:rPr lang="en-US" sz="3400" baseline="0" dirty="0" smtClean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34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6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7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1.60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027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8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1.70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only</a:t>
                      </a:r>
                      <a:r>
                        <a:rPr lang="en-US" sz="3400" baseline="0" dirty="0" smtClean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62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9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2.20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CD writer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8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2.10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CD writer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723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Service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1.95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5214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1.90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5365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1.80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2869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1.75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 dirty="0" smtClean="0"/>
              <a:t>Profession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477810" y="1828800"/>
            <a:ext cx="6399133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21275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35026" y="1787604"/>
            <a:ext cx="184382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13462"/>
              </p:ext>
            </p:extLst>
          </p:nvPr>
        </p:nvGraphicFramePr>
        <p:xfrm>
          <a:off x="0" y="3962401"/>
          <a:ext cx="11083007" cy="883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Credit rating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1.6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1.9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3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1.88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</a:t>
                      </a:r>
                      <a:r>
                        <a:rPr lang="en-US" sz="2800" baseline="0" dirty="0" smtClean="0"/>
                        <a:t>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1.70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</a:t>
                      </a:r>
                      <a:r>
                        <a:rPr lang="en-US" sz="2800" baseline="0" dirty="0" smtClean="0"/>
                        <a:t>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1.60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7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1.90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7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1.75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81"/>
              </p:ext>
            </p:extLst>
          </p:nvPr>
        </p:nvGraphicFramePr>
        <p:xfrm>
          <a:off x="13294644" y="3810001"/>
          <a:ext cx="11083007" cy="811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Credit rating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CD Writer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1.70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</a:t>
                      </a:r>
                      <a:r>
                        <a:rPr lang="en-US" sz="2800" baseline="0" dirty="0" smtClean="0"/>
                        <a:t>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2.20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CD writer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2.10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CD writer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1.95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 dirty="0" smtClean="0"/>
              <a:t>Credit Rating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2" idx="0"/>
          </p:cNvCxnSpPr>
          <p:nvPr/>
        </p:nvCxnSpPr>
        <p:spPr>
          <a:xfrm>
            <a:off x="11477811" y="1828801"/>
            <a:ext cx="2482807" cy="20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1670704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(0,1.6]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98268" y="2309336"/>
            <a:ext cx="19143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(1.6,1.7]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32543"/>
              </p:ext>
            </p:extLst>
          </p:nvPr>
        </p:nvGraphicFramePr>
        <p:xfrm>
          <a:off x="1" y="3962400"/>
          <a:ext cx="858296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Profession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Business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Business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026"/>
              </p:ext>
            </p:extLst>
          </p:nvPr>
        </p:nvGraphicFramePr>
        <p:xfrm>
          <a:off x="10044290" y="3873910"/>
          <a:ext cx="783265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Sr. No.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Profession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Business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Buys only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23971356" cy="13716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600" dirty="0" smtClean="0"/>
                  <a:t>Initially there are 3 classes: Buys only laptop, buys laptop with CD writer, buys laptop with printer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Initial Overall Entropy (E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)=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/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 dirty="0"/>
                  <a:t> ) = 0.918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Based on Profession : 9 Business, 6 Service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(Profession)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𝑏𝑢𝑠𝑖𝑛𝑒𝑠𝑠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</m:oMath>
                </a14:m>
                <a:r>
                  <a:rPr lang="en-US" sz="3600" dirty="0"/>
                  <a:t> (service)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=0.71582</m:t>
                    </m:r>
                  </m:oMath>
                </a14:m>
                <a:endParaRPr lang="en-US" sz="3600" dirty="0"/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Information Gain (Profession) = E0-E(Profession) = 0.918-0.716= 0.202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 (2,5])=Entropy(CR (0, 1.6])= Entropy (CR (1.6,1.7]) = Entropy (CR (1.7,1.8]) = Entropy( CR (1.8,1.9]) = 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 (1.9,2])=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/>
                  <a:t> = 0.630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(Credit Rating)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(2,5])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(1.9,2])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(1.7,1.8])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(1.8,1.9])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(0,1.6])</m:t>
                    </m:r>
                  </m:oMath>
                </a14:m>
                <a:r>
                  <a:rPr lang="en-US" sz="36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(1.6,1.7])</m:t>
                    </m:r>
                  </m:oMath>
                </a14:m>
                <a:r>
                  <a:rPr lang="en-US" sz="3600" dirty="0"/>
                  <a:t> = 0.0841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Information Gain (Credit Rating) = 0.918-0.084 = 0.834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23971356" cy="13716000"/>
              </a:xfrm>
              <a:blipFill rotWithShape="1"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5883" y="762000"/>
            <a:ext cx="690700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Credit Rating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8882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CD Writer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7001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Profession (Service)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04560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Printer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2679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only laptop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555074" y="1295400"/>
            <a:ext cx="4570809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0"/>
          </p:cNvCxnSpPr>
          <p:nvPr/>
        </p:nvCxnSpPr>
        <p:spPr>
          <a:xfrm>
            <a:off x="15032884" y="1295400"/>
            <a:ext cx="6195986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9243193" y="1828800"/>
            <a:ext cx="2336191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1579384" y="1828800"/>
            <a:ext cx="39613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5285" y="2113936"/>
            <a:ext cx="132285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(2,5]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032" y="2286000"/>
            <a:ext cx="1629026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(1.9,2]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386709" y="2309336"/>
            <a:ext cx="191275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(1.7,1.9]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752634" y="2133600"/>
            <a:ext cx="1633835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(0,1.7]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7206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CD Writer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563648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Buys laptop with printer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2"/>
            <a:endCxn id="24" idx="0"/>
          </p:cNvCxnSpPr>
          <p:nvPr/>
        </p:nvCxnSpPr>
        <p:spPr>
          <a:xfrm flipH="1">
            <a:off x="5586545" y="5029200"/>
            <a:ext cx="365664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9243192" y="5029200"/>
            <a:ext cx="385979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3973" y="5357336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P=0.5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69944" y="5486400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P=0.5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Predictive Analytics for Dummies, By </a:t>
            </a:r>
            <a:r>
              <a:rPr lang="en-US" sz="3200" dirty="0" err="1" smtClean="0"/>
              <a:t>Anasse</a:t>
            </a:r>
            <a:r>
              <a:rPr lang="en-US" sz="3200" dirty="0" smtClean="0"/>
              <a:t> Bari, Mohamed </a:t>
            </a:r>
            <a:r>
              <a:rPr lang="en-US" sz="3200" dirty="0" err="1" smtClean="0"/>
              <a:t>Chaouchi</a:t>
            </a:r>
            <a:r>
              <a:rPr lang="en-US" sz="3200" dirty="0" smtClean="0"/>
              <a:t>, &amp; Tommy Jung, Copyright 2016, </a:t>
            </a:r>
            <a:r>
              <a:rPr lang="en-US" sz="3200" dirty="0"/>
              <a:t>John Wiley &amp; Sons, Inc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b="1" dirty="0" smtClean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sz="3400" dirty="0" smtClean="0"/>
              <a:t>A decision tree is a popular classification method that results in a flow-chart like tree structure where each node denotes a test on an attribute value and each branch represents an outcome of the test. The tree leaves represent the classes.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Decision tree is a model that is both predictive and descriptive.</a:t>
            </a:r>
          </a:p>
          <a:p>
            <a:pPr>
              <a:lnSpc>
                <a:spcPct val="150000"/>
              </a:lnSpc>
            </a:pPr>
            <a:endParaRPr lang="en-US" sz="3400" dirty="0" smtClean="0"/>
          </a:p>
          <a:p>
            <a:pPr>
              <a:lnSpc>
                <a:spcPct val="150000"/>
              </a:lnSpc>
            </a:pPr>
            <a:r>
              <a:rPr lang="en-US" sz="3400" b="1" dirty="0" smtClean="0"/>
              <a:t>Advantages</a:t>
            </a:r>
            <a:r>
              <a:rPr lang="en-US" sz="3400" dirty="0" smtClean="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Decision tree approach is widely used since it is efficient and can deal with both continuous and categorical variables.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The decision tree approach is able to deal with missing values in the training data and can tolerate some errors in data.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The decision tree approach is perhaps the best if each attribute takes only a small number of possible values.</a:t>
            </a:r>
          </a:p>
          <a:p>
            <a:pPr>
              <a:lnSpc>
                <a:spcPct val="150000"/>
              </a:lnSpc>
            </a:pPr>
            <a:r>
              <a:rPr lang="en-US" sz="3400" b="1" dirty="0" smtClean="0"/>
              <a:t>Disadvantages</a:t>
            </a:r>
            <a:r>
              <a:rPr lang="en-US" sz="3400" dirty="0" smtClean="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Decision trees are less appropriate for tasks where the task is to predict values of a continuous variable like share price or interest rate.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Decision trees can lead to a large number of errors if the number of training examples per class is small.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 smtClean="0"/>
              <a:t>The complexity of a decision tree increases as the number of attributes increases.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sz="3400" b="1" i="1" dirty="0" smtClean="0"/>
          </a:p>
          <a:p>
            <a:pPr>
              <a:lnSpc>
                <a:spcPct val="150000"/>
              </a:lnSpc>
            </a:pPr>
            <a:r>
              <a:rPr lang="en-US" sz="3400" b="1" i="1" dirty="0" smtClean="0"/>
              <a:t>Measuring the quality of a decision tree</a:t>
            </a:r>
            <a:r>
              <a:rPr lang="en-US" sz="3400" dirty="0" smtClean="0"/>
              <a:t> is an interesting problem altogether. </a:t>
            </a:r>
            <a:r>
              <a:rPr lang="en-US" sz="3400" b="1" i="1" dirty="0" smtClean="0"/>
              <a:t>Classification accuracy</a:t>
            </a:r>
            <a:r>
              <a:rPr lang="en-US" sz="3400" dirty="0" smtClean="0"/>
              <a:t> determined using test data is obviously a good measure but other measures like, </a:t>
            </a:r>
            <a:r>
              <a:rPr lang="en-US" sz="3400" b="1" i="1" dirty="0" smtClean="0"/>
              <a:t>average cost </a:t>
            </a:r>
            <a:r>
              <a:rPr lang="en-US" sz="3400" dirty="0" smtClean="0"/>
              <a:t>and </a:t>
            </a:r>
            <a:r>
              <a:rPr lang="en-US" sz="3400" b="1" i="1" dirty="0" smtClean="0"/>
              <a:t>worst case cost </a:t>
            </a:r>
            <a:r>
              <a:rPr lang="en-US" sz="3400" dirty="0" smtClean="0"/>
              <a:t>of classifying an object may be used.</a:t>
            </a:r>
            <a:endParaRPr lang="en-US" sz="3400" dirty="0"/>
          </a:p>
          <a:p>
            <a:pPr>
              <a:lnSpc>
                <a:spcPct val="150000"/>
              </a:lnSpc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267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79" y="617538"/>
            <a:ext cx="21263704" cy="1182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7575" y="12927725"/>
            <a:ext cx="2105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Picture taken from Velocity Business Solutions. Link: </a:t>
            </a:r>
            <a:r>
              <a:rPr lang="en-US" sz="2800" dirty="0">
                <a:hlinkClick r:id="rId3"/>
              </a:rPr>
              <a:t>https://www.vebuso.com/2020/01/decision-tree-intuition-from-concept-to-application/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7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1.	A decision tree is an approach to analysis that can help you make decisions. 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Suppose for example you need to decide whether to invest a certain amount of money in one of the three business projects: a food-truck business, a restaurant, or a bookstore based on the data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    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8824"/>
              </p:ext>
            </p:extLst>
          </p:nvPr>
        </p:nvGraphicFramePr>
        <p:xfrm>
          <a:off x="2833228" y="2882971"/>
          <a:ext cx="1625177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Success Percentage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Value Changes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Business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Success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Failure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Gain (USD)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Loss (USD)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 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5820" y="6589986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Ideas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Truck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9751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Restaurant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2897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456386" y="7756634"/>
            <a:ext cx="5964620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0421006" y="7756634"/>
            <a:ext cx="183931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0421006" y="7756634"/>
            <a:ext cx="6427077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522483" y="10526110"/>
            <a:ext cx="1933903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456386" y="10526110"/>
            <a:ext cx="1502980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8828690" y="10526110"/>
            <a:ext cx="177624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10604937" y="10526110"/>
            <a:ext cx="200747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15103366" y="10526110"/>
            <a:ext cx="174471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6848083" y="10526110"/>
            <a:ext cx="1881351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993" y="10749455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70227" y="1077310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75384" y="1074157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230437" y="10741571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66857" y="1074157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40458" y="1074156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1200" y="1185566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$20k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40458" y="118556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-$7k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24788" y="1175056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$40k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14845" y="1174265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-$21k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66892" y="1175056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$6k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8490869" y="117663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-$1k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67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593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400" dirty="0" smtClean="0"/>
              <a:t>In these cases, </a:t>
            </a:r>
            <a:r>
              <a:rPr lang="en-US" sz="3400" b="1" i="1" dirty="0" smtClean="0"/>
              <a:t>the expected value</a:t>
            </a:r>
            <a:r>
              <a:rPr lang="en-US" sz="3400" dirty="0" smtClean="0"/>
              <a:t> calculated based on all possible outcomes helps in figuring out the business decision making.</a:t>
            </a:r>
          </a:p>
          <a:p>
            <a:pPr>
              <a:lnSpc>
                <a:spcPct val="200000"/>
              </a:lnSpc>
            </a:pPr>
            <a:endParaRPr lang="en-US" sz="3400" smtClean="0"/>
          </a:p>
          <a:p>
            <a:pPr>
              <a:lnSpc>
                <a:spcPct val="200000"/>
              </a:lnSpc>
            </a:pPr>
            <a:r>
              <a:rPr lang="en-US" sz="3400" smtClean="0"/>
              <a:t>Expected </a:t>
            </a:r>
            <a:r>
              <a:rPr lang="en-US" sz="3400" dirty="0" smtClean="0"/>
              <a:t>Value for the food truck business = (60% of USD 20000)+ (40% of USD (-7000)) = USD 9200.</a:t>
            </a:r>
          </a:p>
          <a:p>
            <a:pPr>
              <a:lnSpc>
                <a:spcPct val="200000"/>
              </a:lnSpc>
            </a:pPr>
            <a:r>
              <a:rPr lang="en-US" sz="3400" dirty="0" smtClean="0"/>
              <a:t>Expected Value of restaurant business = (52% of USD 40000) + (48% of USD (-21000)) = USD 10720.</a:t>
            </a:r>
          </a:p>
          <a:p>
            <a:pPr>
              <a:lnSpc>
                <a:spcPct val="200000"/>
              </a:lnSpc>
            </a:pPr>
            <a:r>
              <a:rPr lang="en-US" sz="3400" dirty="0" smtClean="0"/>
              <a:t>Expected Value of bookstore business = (50% of USD 6000) + (50% of USD (-1000)) = USD 2500</a:t>
            </a:r>
          </a:p>
          <a:p>
            <a:pPr>
              <a:lnSpc>
                <a:spcPct val="200000"/>
              </a:lnSpc>
            </a:pPr>
            <a:endParaRPr lang="en-US" sz="3400" dirty="0" smtClean="0"/>
          </a:p>
          <a:p>
            <a:pPr>
              <a:lnSpc>
                <a:spcPct val="200000"/>
              </a:lnSpc>
            </a:pPr>
            <a:r>
              <a:rPr lang="en-US" sz="3400" dirty="0" smtClean="0"/>
              <a:t>Here the expected value reflects the average gain from investing in the business. Based on the above hypothetical figures, the results reflect that if you attempt to invest in a businesses say Food Truck business several times (under the same circumstances each time), your average profit will be USD 9200 per business.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402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2.	Decision trees can also be used to visualize classification rules.</a:t>
            </a:r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en-US" sz="3600" b="1" dirty="0" smtClean="0"/>
              <a:t>Classification </a:t>
            </a:r>
            <a:r>
              <a:rPr lang="en-US" sz="3600" b="1" dirty="0"/>
              <a:t>and Regression Trees</a:t>
            </a:r>
            <a:endParaRPr lang="en-US" altLang="en-US" sz="3600" b="1" dirty="0" smtClean="0"/>
          </a:p>
          <a:p>
            <a:pPr algn="just">
              <a:buNone/>
            </a:pPr>
            <a:r>
              <a:rPr lang="en-US" altLang="en-US" sz="3600" b="1" dirty="0" smtClean="0"/>
              <a:t>Goal</a:t>
            </a:r>
            <a:r>
              <a:rPr lang="en-US" altLang="en-US" sz="3600" b="1" dirty="0"/>
              <a:t>: </a:t>
            </a:r>
            <a:r>
              <a:rPr lang="en-US" altLang="en-US" sz="3600" dirty="0"/>
              <a:t>Classify or predict an outcome based on a set of predictors.</a:t>
            </a:r>
          </a:p>
          <a:p>
            <a:pPr algn="just">
              <a:buNone/>
            </a:pPr>
            <a:r>
              <a:rPr lang="en-US" altLang="en-US" sz="3600" dirty="0" smtClean="0"/>
              <a:t>	The </a:t>
            </a:r>
            <a:r>
              <a:rPr lang="en-US" altLang="en-US" sz="3600" dirty="0"/>
              <a:t>output is a set of </a:t>
            </a:r>
            <a:r>
              <a:rPr lang="en-US" altLang="en-US" sz="3600" b="1" dirty="0"/>
              <a:t>rules</a:t>
            </a:r>
          </a:p>
          <a:p>
            <a:pPr algn="just">
              <a:buNone/>
            </a:pPr>
            <a:r>
              <a:rPr lang="en-US" altLang="en-US" sz="3600" b="1" dirty="0"/>
              <a:t>Example: </a:t>
            </a:r>
          </a:p>
          <a:p>
            <a:pPr algn="just"/>
            <a:r>
              <a:rPr lang="en-US" altLang="en-US" sz="3600" dirty="0"/>
              <a:t>Goal:  classify a record as “will accept credit card offer” or “will not accept”</a:t>
            </a:r>
          </a:p>
          <a:p>
            <a:pPr algn="just"/>
            <a:r>
              <a:rPr lang="en-US" altLang="en-US" sz="3600" dirty="0"/>
              <a:t>Rule might be “IF (Income &gt; 92.5) AND (Education &lt; 1.5) AND (Family &lt;= 2.5) THEN Class = 0 (non-acceptor)</a:t>
            </a:r>
          </a:p>
          <a:p>
            <a:pPr algn="just"/>
            <a:r>
              <a:rPr lang="en-US" altLang="en-US" sz="3600" b="1" dirty="0"/>
              <a:t>Recursive partitioning: </a:t>
            </a:r>
            <a:r>
              <a:rPr lang="en-US" altLang="en-US" sz="3600" dirty="0"/>
              <a:t>Repeatedly split the records into two parts so as to achieve maximum homogeneity within the new </a:t>
            </a:r>
            <a:r>
              <a:rPr lang="en-US" altLang="en-US" sz="3600" dirty="0" smtClean="0"/>
              <a:t>parts</a:t>
            </a:r>
          </a:p>
          <a:p>
            <a:pPr marL="0" indent="0" algn="just">
              <a:buNone/>
            </a:pPr>
            <a:endParaRPr lang="en-US" altLang="en-US" sz="3600" dirty="0" smtClean="0"/>
          </a:p>
          <a:p>
            <a:pPr marL="0" indent="0" algn="just">
              <a:buNone/>
            </a:pPr>
            <a:r>
              <a:rPr lang="en-US" sz="3600" b="1" dirty="0" smtClean="0"/>
              <a:t>Recursive partitioning steps:</a:t>
            </a:r>
          </a:p>
          <a:p>
            <a:pPr algn="just"/>
            <a:r>
              <a:rPr lang="en-US" sz="3600" dirty="0"/>
              <a:t>Pick one of the predictor variables, xi</a:t>
            </a:r>
          </a:p>
          <a:p>
            <a:pPr algn="just"/>
            <a:r>
              <a:rPr lang="en-US" sz="3600" dirty="0"/>
              <a:t>Pick a value of xi, say </a:t>
            </a:r>
            <a:r>
              <a:rPr lang="en-US" sz="3600" dirty="0" err="1"/>
              <a:t>si</a:t>
            </a:r>
            <a:r>
              <a:rPr lang="en-US" sz="3600" dirty="0"/>
              <a:t>, that divides the training data into two (not necessarily equal) portions</a:t>
            </a:r>
          </a:p>
          <a:p>
            <a:pPr algn="just"/>
            <a:r>
              <a:rPr lang="en-US" sz="3600" dirty="0"/>
              <a:t>Measure how “pure” or homogeneous each of the resulting portions are  </a:t>
            </a:r>
          </a:p>
          <a:p>
            <a:pPr algn="just"/>
            <a:r>
              <a:rPr lang="en-US" sz="3600" dirty="0"/>
              <a:t>“Pure” = containing records of mostly one class</a:t>
            </a:r>
          </a:p>
          <a:p>
            <a:pPr algn="just"/>
            <a:r>
              <a:rPr lang="en-US" sz="3600" dirty="0"/>
              <a:t>Algorithm tries with different variables  (x) and different values of x</a:t>
            </a:r>
            <a:r>
              <a:rPr lang="en-US" sz="3600" baseline="-25000" dirty="0"/>
              <a:t>i</a:t>
            </a:r>
            <a:r>
              <a:rPr lang="en-US" sz="3600" dirty="0"/>
              <a:t>, , i.e.,  </a:t>
            </a:r>
            <a:r>
              <a:rPr lang="en-US" sz="3600" dirty="0" err="1"/>
              <a:t>s</a:t>
            </a:r>
            <a:r>
              <a:rPr lang="en-US" sz="3600" baseline="-25000" dirty="0" err="1"/>
              <a:t>i</a:t>
            </a:r>
            <a:r>
              <a:rPr lang="en-US" sz="3600" dirty="0"/>
              <a:t> to maximize purity in a split</a:t>
            </a:r>
          </a:p>
          <a:p>
            <a:pPr algn="just"/>
            <a:r>
              <a:rPr lang="en-US" sz="3600" dirty="0"/>
              <a:t>After you get a “maximum purity” split, repeat the process for a second split, and so on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0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939885" cy="8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Forming a tree from the given example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0189"/>
              </p:ext>
            </p:extLst>
          </p:nvPr>
        </p:nvGraphicFramePr>
        <p:xfrm>
          <a:off x="406294" y="1428356"/>
          <a:ext cx="23565063" cy="1166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7299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RID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Age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Income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Student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Credit</a:t>
                      </a:r>
                      <a:r>
                        <a:rPr lang="en-US" sz="3400" baseline="0" dirty="0" smtClean="0"/>
                        <a:t> rating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Class (buys computer)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31-40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5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6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7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31-40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8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9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Low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11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&lt;=30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12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30-40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13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30-40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High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Fair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14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&gt;40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Medium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Excellent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No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47913" y="457200"/>
            <a:ext cx="467238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981"/>
              </p:ext>
            </p:extLst>
          </p:nvPr>
        </p:nvGraphicFramePr>
        <p:xfrm>
          <a:off x="543910" y="3725917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04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income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student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Credit</a:t>
                      </a:r>
                      <a:r>
                        <a:rPr lang="en-US" sz="3600" baseline="0" dirty="0" smtClean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Class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502993" y="1676400"/>
            <a:ext cx="6381112" cy="204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943" y="2286000"/>
            <a:ext cx="138216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&lt;=30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9030"/>
              </p:ext>
            </p:extLst>
          </p:nvPr>
        </p:nvGraphicFramePr>
        <p:xfrm>
          <a:off x="14220297" y="3505200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income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student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Credit</a:t>
                      </a:r>
                      <a:r>
                        <a:rPr lang="en-US" sz="3600" baseline="0" dirty="0" smtClean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Class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11884105" y="1676400"/>
            <a:ext cx="729527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58062" y="2286000"/>
            <a:ext cx="117217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&gt;40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455"/>
              </p:ext>
            </p:extLst>
          </p:nvPr>
        </p:nvGraphicFramePr>
        <p:xfrm>
          <a:off x="7313296" y="9138044"/>
          <a:ext cx="99181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21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income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student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Credit</a:t>
                      </a:r>
                      <a:r>
                        <a:rPr lang="en-US" sz="3600" baseline="0" dirty="0" smtClean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Class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Low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Medium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Excellent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High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Fair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1884105" y="1676400"/>
            <a:ext cx="388274" cy="746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5679" y="2590800"/>
            <a:ext cx="144307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 smtClean="0"/>
              <a:t>31-40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21939885" cy="1584324"/>
          </a:xfrm>
        </p:spPr>
        <p:txBody>
          <a:bodyPr/>
          <a:lstStyle/>
          <a:p>
            <a:r>
              <a:rPr lang="en-US" altLang="en-US" dirty="0"/>
              <a:t>Measuring Impurity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24377650" cy="1188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Gini</a:t>
            </a:r>
            <a:r>
              <a:rPr lang="en-US" sz="3600" dirty="0"/>
              <a:t> Index (measure of impurity</a:t>
            </a:r>
            <a:r>
              <a:rPr lang="en-US" sz="3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3600" dirty="0" err="1"/>
              <a:t>Gini</a:t>
            </a:r>
            <a:r>
              <a:rPr lang="en-US" altLang="en-US" sz="3600" dirty="0"/>
              <a:t> Index for rectangle </a:t>
            </a:r>
            <a:r>
              <a:rPr lang="en-US" altLang="en-US" sz="3600" i="1" dirty="0"/>
              <a:t>A </a:t>
            </a:r>
            <a:r>
              <a:rPr lang="en-US" altLang="en-US" sz="3600" dirty="0"/>
              <a:t>containing</a:t>
            </a:r>
            <a:r>
              <a:rPr lang="en-US" altLang="en-US" sz="3600" i="1" dirty="0"/>
              <a:t> m </a:t>
            </a:r>
            <a:r>
              <a:rPr lang="en-US" altLang="en-US" sz="3600" dirty="0"/>
              <a:t>cases</a:t>
            </a:r>
          </a:p>
          <a:p>
            <a:pPr lvl="1">
              <a:lnSpc>
                <a:spcPct val="150000"/>
              </a:lnSpc>
            </a:pPr>
            <a:endParaRPr lang="en-US" altLang="en-US" sz="3600" dirty="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 dirty="0"/>
              <a:t>	p</a:t>
            </a:r>
            <a:r>
              <a:rPr lang="en-US" sz="3600" dirty="0"/>
              <a:t> = proportion of cases in rectangle </a:t>
            </a:r>
            <a:r>
              <a:rPr lang="en-US" sz="3600" i="1" dirty="0"/>
              <a:t>A</a:t>
            </a:r>
            <a:r>
              <a:rPr lang="en-US" sz="3600" dirty="0"/>
              <a:t> that belong to class </a:t>
            </a:r>
            <a:r>
              <a:rPr lang="en-US" sz="3600" i="1" dirty="0"/>
              <a:t>k</a:t>
            </a:r>
            <a:endParaRPr lang="en-US" sz="3600" dirty="0"/>
          </a:p>
          <a:p>
            <a:pPr lvl="1">
              <a:lnSpc>
                <a:spcPct val="150000"/>
              </a:lnSpc>
              <a:defRPr/>
            </a:pPr>
            <a:r>
              <a:rPr lang="en-US" sz="3600" dirty="0"/>
              <a:t>I(A) = 0 when all cases belong to same class (most pure)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Entropy (measure of impurity</a:t>
            </a:r>
            <a:r>
              <a:rPr lang="en-US" altLang="en-US" sz="36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sz="3600" dirty="0" smtClean="0"/>
          </a:p>
          <a:p>
            <a:pPr lvl="1">
              <a:lnSpc>
                <a:spcPct val="150000"/>
              </a:lnSpc>
            </a:pPr>
            <a:endParaRPr lang="en-US" sz="3600" dirty="0" smtClean="0"/>
          </a:p>
          <a:p>
            <a:pPr marL="1231968" indent="-1231968">
              <a:lnSpc>
                <a:spcPct val="150000"/>
              </a:lnSpc>
              <a:buNone/>
              <a:defRPr/>
            </a:pPr>
            <a:endParaRPr lang="en-US" sz="3600" i="1" dirty="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 dirty="0"/>
              <a:t>p</a:t>
            </a:r>
            <a:r>
              <a:rPr lang="en-US" sz="3600" dirty="0"/>
              <a:t> = proportion of cases (out of </a:t>
            </a:r>
            <a:r>
              <a:rPr lang="en-US" sz="3600" i="1" dirty="0"/>
              <a:t>m</a:t>
            </a:r>
            <a:r>
              <a:rPr lang="en-US" sz="3600" dirty="0"/>
              <a:t>) in rectangle </a:t>
            </a:r>
            <a:r>
              <a:rPr lang="en-US" sz="3600" i="1" dirty="0"/>
              <a:t>A</a:t>
            </a:r>
            <a:r>
              <a:rPr lang="en-US" sz="3600" dirty="0"/>
              <a:t> that belong to class </a:t>
            </a:r>
            <a:r>
              <a:rPr lang="en-US" sz="3600" i="1" dirty="0"/>
              <a:t>k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3600" dirty="0"/>
              <a:t>Entropy ranges between 0 (most pure) and 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m</a:t>
            </a:r>
            <a:r>
              <a:rPr lang="en-US" sz="3600" dirty="0"/>
              <a:t>) (equal representation of classes)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 b="31958"/>
          <a:stretch/>
        </p:blipFill>
        <p:spPr bwMode="auto">
          <a:xfrm>
            <a:off x="2574159" y="3582879"/>
            <a:ext cx="8020269" cy="13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4" y="8027276"/>
            <a:ext cx="12327868" cy="222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cb4679-f0b0-4414-a166-a37bbaf904e3">
      <UserInfo>
        <DisplayName>DC - Prof. Arghya Ray - Sec C Members</DisplayName>
        <AccountId>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7CF2F19-8595-4383-AC5C-015E21AE37A9}"/>
</file>

<file path=customXml/itemProps2.xml><?xml version="1.0" encoding="utf-8"?>
<ds:datastoreItem xmlns:ds="http://schemas.openxmlformats.org/officeDocument/2006/customXml" ds:itemID="{692B56D8-021C-41AE-A67F-08BB2CE1F2CC}"/>
</file>

<file path=customXml/itemProps3.xml><?xml version="1.0" encoding="utf-8"?>
<ds:datastoreItem xmlns:ds="http://schemas.openxmlformats.org/officeDocument/2006/customXml" ds:itemID="{406E3F78-D55A-4F95-9DB1-F21B1E9084E8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22235</TotalTime>
  <Words>1154</Words>
  <Application>Microsoft Office PowerPoint</Application>
  <PresentationFormat>Custom</PresentationFormat>
  <Paragraphs>432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 Light</vt:lpstr>
      <vt:lpstr>Cambria Math</vt:lpstr>
      <vt:lpstr>Candara</vt:lpstr>
      <vt:lpstr>Lato Light</vt:lpstr>
      <vt:lpstr>Lato Regular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Forming a tree from the given example</vt:lpstr>
      <vt:lpstr>PowerPoint Presentation</vt:lpstr>
      <vt:lpstr>Measuring Impurity</vt:lpstr>
      <vt:lpstr>Using the principle of ‘Information entropy’ build a ‘decision tree’ using the training data given below. Divide the ‘credit rating’ attribute into ranges as follows: (0, 1.6], (1.6,1.7], (1.7,1.8], (1.8,1.9], (1.9,2.0], (2.0,5.0]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Prof. Arghya Ray</cp:lastModifiedBy>
  <cp:revision>2670</cp:revision>
  <cp:lastPrinted>2016-12-11T00:19:30Z</cp:lastPrinted>
  <dcterms:created xsi:type="dcterms:W3CDTF">2014-11-12T21:47:38Z</dcterms:created>
  <dcterms:modified xsi:type="dcterms:W3CDTF">2022-02-08T10:20:05Z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