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12"/>
  </p:notesMasterIdLst>
  <p:sldIdLst>
    <p:sldId id="698" r:id="rId2"/>
    <p:sldId id="834" r:id="rId3"/>
    <p:sldId id="836" r:id="rId4"/>
    <p:sldId id="837" r:id="rId5"/>
    <p:sldId id="838" r:id="rId6"/>
    <p:sldId id="839" r:id="rId7"/>
    <p:sldId id="840" r:id="rId8"/>
    <p:sldId id="841" r:id="rId9"/>
    <p:sldId id="818" r:id="rId10"/>
    <p:sldId id="725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19">
          <p15:clr>
            <a:srgbClr val="A4A3A4"/>
          </p15:clr>
        </p15:guide>
        <p15:guide id="2" pos="14387">
          <p15:clr>
            <a:srgbClr val="A4A3A4"/>
          </p15:clr>
        </p15:guide>
        <p15:guide id="3" pos="96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F89"/>
    <a:srgbClr val="FFCC99"/>
    <a:srgbClr val="FFFFCC"/>
    <a:srgbClr val="CCFF66"/>
    <a:srgbClr val="FAE159"/>
    <a:srgbClr val="F78D63"/>
    <a:srgbClr val="669900"/>
    <a:srgbClr val="B78B02"/>
    <a:srgbClr val="D09E02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2" autoAdjust="0"/>
    <p:restoredTop sz="99112" autoAdjust="0"/>
  </p:normalViewPr>
  <p:slideViewPr>
    <p:cSldViewPr snapToGrid="0" snapToObjects="1">
      <p:cViewPr>
        <p:scale>
          <a:sx n="30" d="100"/>
          <a:sy n="30" d="100"/>
        </p:scale>
        <p:origin x="-912" y="-288"/>
      </p:cViewPr>
      <p:guideLst>
        <p:guide orient="horz" pos="519"/>
        <p:guide pos="14387"/>
        <p:guide pos="9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Stats\XLMinerHelp\CasebookMainFiles\TeX_files_1105\Images\CH2-XYPlots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122465045504883"/>
          <c:y val="6.6157925209539031E-2"/>
          <c:w val="0.77755179523257756"/>
          <c:h val="0.75827160432471874"/>
        </c:manualLayout>
      </c:layout>
      <c:scatterChart>
        <c:scatterStyle val="smoothMarker"/>
        <c:varyColors val="0"/>
        <c:ser>
          <c:idx val="0"/>
          <c:order val="0"/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Sheet1!$A$1:$A$7</c:f>
              <c:numCache>
                <c:formatCode>General</c:formatCode>
                <c:ptCount val="7"/>
                <c:pt idx="0">
                  <c:v>239</c:v>
                </c:pt>
                <c:pt idx="1">
                  <c:v>364</c:v>
                </c:pt>
                <c:pt idx="2">
                  <c:v>602</c:v>
                </c:pt>
                <c:pt idx="3">
                  <c:v>644</c:v>
                </c:pt>
                <c:pt idx="4">
                  <c:v>770</c:v>
                </c:pt>
                <c:pt idx="5">
                  <c:v>789</c:v>
                </c:pt>
                <c:pt idx="6">
                  <c:v>911</c:v>
                </c:pt>
              </c:numCache>
            </c:numRef>
          </c:xVal>
          <c:yVal>
            <c:numRef>
              <c:f>Sheet1!$B$1:$B$7</c:f>
              <c:numCache>
                <c:formatCode>General</c:formatCode>
                <c:ptCount val="7"/>
                <c:pt idx="0">
                  <c:v>514</c:v>
                </c:pt>
                <c:pt idx="1">
                  <c:v>789</c:v>
                </c:pt>
                <c:pt idx="2">
                  <c:v>550</c:v>
                </c:pt>
                <c:pt idx="3">
                  <c:v>1386</c:v>
                </c:pt>
                <c:pt idx="4">
                  <c:v>1394</c:v>
                </c:pt>
                <c:pt idx="5">
                  <c:v>1440</c:v>
                </c:pt>
                <c:pt idx="6">
                  <c:v>1354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987712"/>
        <c:axId val="80319616"/>
      </c:scatterChart>
      <c:valAx>
        <c:axId val="89987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Expenditure</a:t>
                </a:r>
              </a:p>
            </c:rich>
          </c:tx>
          <c:layout>
            <c:manualLayout>
              <c:xMode val="edge"/>
              <c:yMode val="edge"/>
              <c:x val="0.46734740448362211"/>
              <c:y val="0.9033101326687066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0319616"/>
        <c:crosses val="autoZero"/>
        <c:crossBetween val="midCat"/>
      </c:valAx>
      <c:valAx>
        <c:axId val="8031961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Revenue</a:t>
                </a:r>
              </a:p>
            </c:rich>
          </c:tx>
          <c:layout>
            <c:manualLayout>
              <c:xMode val="edge"/>
              <c:yMode val="edge"/>
              <c:x val="3.2653093763047904E-2"/>
              <c:y val="0.368957659822430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9987712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l.nist.gov/div898/handbook/eda/section3/eda35h.ht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https://www.itl.nist.gov/div898/handbook/eda/section3/eda35h.htm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9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644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449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35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-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2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3029685" y="547086"/>
            <a:ext cx="923589" cy="826739"/>
            <a:chOff x="23051965" y="547086"/>
            <a:chExt cx="923589" cy="826739"/>
          </a:xfrm>
        </p:grpSpPr>
        <p:sp>
          <p:nvSpPr>
            <p:cNvPr id="7" name="Rectangle 6"/>
            <p:cNvSpPr/>
            <p:nvPr userDrawn="1"/>
          </p:nvSpPr>
          <p:spPr>
            <a:xfrm>
              <a:off x="23051965" y="547086"/>
              <a:ext cx="923589" cy="735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051965" y="12823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3051965" y="11978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23104843" y="607069"/>
            <a:ext cx="773287" cy="584703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600" b="0" smtClean="0">
                <a:solidFill>
                  <a:schemeClr val="bg1"/>
                </a:solidFill>
                <a:latin typeface="Lato Regular"/>
                <a:cs typeface="Lato Regular"/>
              </a:rPr>
              <a:pPr algn="ctr"/>
              <a:t>‹#›</a:t>
            </a:fld>
            <a:endParaRPr lang="id-ID" sz="2600" b="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Group 8, </a:t>
            </a:r>
            <a:r>
              <a:rPr lang="id-ID" sz="2400" b="0" dirty="0" err="1" smtClean="0">
                <a:solidFill>
                  <a:schemeClr val="tx2"/>
                </a:solidFill>
                <a:latin typeface="Lato Regular"/>
                <a:cs typeface="Lato Regular"/>
              </a:rPr>
              <a:t>Section-A</a:t>
            </a:r>
            <a:endParaRPr lang="id-ID" sz="2400" b="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592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410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315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396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076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5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31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13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7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908" r:id="rId13"/>
    <p:sldLayoutId id="214748371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ssessing-the-quality-of-data-e5e996a1681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big-data/what-is-big-data/" TargetMode="External"/><Relationship Id="rId2" Type="http://schemas.openxmlformats.org/officeDocument/2006/relationships/hyperlink" Target="https://www.sas.com/en_in/insights/big-data/what-is-big-data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3schools.com/python/python_variables_multiple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00800"/>
            <a:ext cx="24552832" cy="74784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426636"/>
            <a:ext cx="24552832" cy="13905638"/>
          </a:xfrm>
          <a:prstGeom prst="rect">
            <a:avLst/>
          </a:prstGeom>
          <a:solidFill>
            <a:srgbClr val="21212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sz="4600" dirty="0"/>
          </a:p>
        </p:txBody>
      </p:sp>
      <p:sp>
        <p:nvSpPr>
          <p:cNvPr id="6" name="Rectangle 5"/>
          <p:cNvSpPr/>
          <p:nvPr/>
        </p:nvSpPr>
        <p:spPr>
          <a:xfrm flipV="1">
            <a:off x="2154800" y="9492134"/>
            <a:ext cx="1382352" cy="155960"/>
          </a:xfrm>
          <a:prstGeom prst="rect">
            <a:avLst/>
          </a:prstGeom>
          <a:solidFill>
            <a:srgbClr val="D09E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11487994" y="7642911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V="1">
            <a:off x="19174739" y="9500661"/>
            <a:ext cx="1382352" cy="155960"/>
          </a:xfrm>
          <a:prstGeom prst="rect">
            <a:avLst/>
          </a:prstGeom>
          <a:solidFill>
            <a:srgbClr val="DEA9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11487994" y="13323042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07597" y="1404287"/>
            <a:ext cx="20743145" cy="8995412"/>
            <a:chOff x="5982602" y="-6394526"/>
            <a:chExt cx="12359700" cy="6813779"/>
          </a:xfrm>
        </p:grpSpPr>
        <p:sp>
          <p:nvSpPr>
            <p:cNvPr id="11" name="TextBox 10"/>
            <p:cNvSpPr txBox="1"/>
            <p:nvPr/>
          </p:nvSpPr>
          <p:spPr>
            <a:xfrm>
              <a:off x="5982602" y="-6394526"/>
              <a:ext cx="12359700" cy="1002455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Machine Learning with Python</a:t>
              </a:r>
              <a:endParaRPr lang="en-US" sz="80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7013149" y="-699092"/>
              <a:ext cx="9091826" cy="1118345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2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Session  </a:t>
              </a:r>
              <a:r>
                <a:rPr lang="en-US" sz="52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2:</a:t>
              </a:r>
              <a:r>
                <a:rPr lang="en-US" sz="52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	</a:t>
              </a:r>
              <a:r>
                <a:rPr lang="en-US" sz="52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End-to-end Machine Learning Project</a:t>
              </a:r>
              <a:endParaRPr lang="id-ID" sz="52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0792761" y="12078792"/>
            <a:ext cx="28167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err="1" smtClean="0">
                <a:solidFill>
                  <a:schemeClr val="bg1"/>
                </a:solidFill>
              </a:rPr>
              <a:t>Arghya</a:t>
            </a:r>
            <a:r>
              <a:rPr lang="en-US" sz="4200" b="1" dirty="0" smtClean="0">
                <a:solidFill>
                  <a:schemeClr val="bg1"/>
                </a:solidFill>
              </a:rPr>
              <a:t> Ray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01000"/>
    </mc:Choice>
    <mc:Fallback xmlns="">
      <p:transition advTm="180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AR Documents\Pictures\Bali Photos\Bali Photos (Ritu phone)\IMG_20191226_185708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16"/>
          <a:stretch/>
        </p:blipFill>
        <p:spPr bwMode="auto">
          <a:xfrm>
            <a:off x="-10958" y="-2946"/>
            <a:ext cx="24377651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1985835" y="5655744"/>
            <a:ext cx="20962938" cy="2475249"/>
            <a:chOff x="1965266" y="1610778"/>
            <a:chExt cx="20962938" cy="2475249"/>
          </a:xfrm>
        </p:grpSpPr>
        <p:sp>
          <p:nvSpPr>
            <p:cNvPr id="50" name="Rectangle 49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en Sans Light"/>
              </a:endParaRPr>
            </a:p>
          </p:txBody>
        </p:sp>
        <p:sp>
          <p:nvSpPr>
            <p:cNvPr id="51" name="Subtitle 2"/>
            <p:cNvSpPr txBox="1">
              <a:spLocks/>
            </p:cNvSpPr>
            <p:nvPr/>
          </p:nvSpPr>
          <p:spPr>
            <a:xfrm>
              <a:off x="4951173" y="1610778"/>
              <a:ext cx="13497647" cy="138849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65266" y="2516385"/>
              <a:ext cx="20962938" cy="156964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id-ID" sz="96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Thank you</a:t>
              </a:r>
              <a:r>
                <a:rPr lang="en-US" sz="96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..</a:t>
              </a:r>
              <a:endParaRPr lang="id-ID" sz="9600" b="1" dirty="0" smtClean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 flipH="1">
            <a:off x="-10958" y="0"/>
            <a:ext cx="24377650" cy="13716000"/>
          </a:xfrm>
          <a:prstGeom prst="rect">
            <a:avLst/>
          </a:prstGeom>
          <a:solidFill>
            <a:schemeClr val="accent3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1801000">
        <p14:vortex dir="r"/>
      </p:transition>
    </mc:Choice>
    <mc:Fallback xmlns="">
      <p:transition spd="med" advTm="180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7856"/>
            <a:ext cx="2437765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b="1" dirty="0" smtClean="0"/>
              <a:t>Main steps you need to go through: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400" dirty="0" smtClean="0"/>
              <a:t>Look at the big picture (what is the objective, frame the problem, what type of algorithm to use, performance measures)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400" dirty="0" smtClean="0"/>
              <a:t>Get the data (get a quick view of data using head(), info(), </a:t>
            </a:r>
            <a:r>
              <a:rPr lang="en-US" sz="3400" dirty="0" err="1" smtClean="0"/>
              <a:t>value_counts</a:t>
            </a:r>
            <a:r>
              <a:rPr lang="en-US" sz="3400" dirty="0" smtClean="0"/>
              <a:t>(), describe(),etc.)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400" dirty="0" smtClean="0"/>
              <a:t>Discover and visualize the data to gain insights (generalization error</a:t>
            </a:r>
            <a:r>
              <a:rPr lang="en-US" sz="3400" dirty="0" smtClean="0">
                <a:sym typeface="Wingdings" pitchFamily="2" charset="2"/>
              </a:rPr>
              <a:t> data snooping bias; </a:t>
            </a:r>
            <a:r>
              <a:rPr lang="en-US" sz="3400" dirty="0"/>
              <a:t>Finding </a:t>
            </a:r>
            <a:r>
              <a:rPr lang="en-US" sz="3400" dirty="0" smtClean="0"/>
              <a:t>correlations</a:t>
            </a:r>
            <a:r>
              <a:rPr lang="en-US" sz="3400" dirty="0" smtClean="0">
                <a:sym typeface="Wingdings" pitchFamily="2" charset="2"/>
              </a:rPr>
              <a:t>)</a:t>
            </a:r>
            <a:endParaRPr lang="en-US" sz="3400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400" dirty="0" smtClean="0"/>
              <a:t>Prepare the data for Machine Learning Algorithms (data cleansing, handling text and categorical attributes, custom transformers, feature </a:t>
            </a:r>
            <a:r>
              <a:rPr lang="en-US" sz="3400" dirty="0" err="1" smtClean="0"/>
              <a:t>scaling</a:t>
            </a:r>
            <a:r>
              <a:rPr lang="en-US" sz="3400" dirty="0" err="1" smtClean="0">
                <a:sym typeface="Wingdings" pitchFamily="2" charset="2"/>
              </a:rPr>
              <a:t>Min-max</a:t>
            </a:r>
            <a:r>
              <a:rPr lang="en-US" sz="3400" dirty="0" smtClean="0">
                <a:sym typeface="Wingdings" pitchFamily="2" charset="2"/>
              </a:rPr>
              <a:t> scaling, standardization)</a:t>
            </a:r>
            <a:endParaRPr lang="en-US" sz="3400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400" dirty="0" smtClean="0"/>
              <a:t>Select a model and train it (Split into training and testing sets, training and evaluating, Better evaluation using cross-validation)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400" dirty="0" smtClean="0"/>
              <a:t>Fine tune your model (Grid-search, Randomized search, Ensemble methods)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400" dirty="0" smtClean="0"/>
              <a:t>Present your solution (analyze the best models and their errors)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400" dirty="0" smtClean="0"/>
              <a:t>Launch, Monitor and Maintain your system</a:t>
            </a: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241968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0"/>
            <a:ext cx="24377650" cy="13434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b="1" dirty="0" smtClean="0"/>
              <a:t>Data Collection and Pre-processing: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Improving the quality of data in databases for use in data-mining is a challenging task. The presence of incorrect and inconsistent data can significantly impact the result of data mining analysis and therefore potential benefits of using data-mining may not be achieved.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Usually data required for data mining tasks needs to be extracted from a number of databases, integrated and perhaps cleansed and transformed. This process is called </a:t>
            </a:r>
            <a:r>
              <a:rPr lang="en-US" sz="3200" b="1" i="1" dirty="0" smtClean="0"/>
              <a:t>ETL (Extraction, Transformation and Loading)</a:t>
            </a:r>
            <a:r>
              <a:rPr lang="en-US" sz="320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Data Cleansing</a:t>
            </a:r>
            <a:r>
              <a:rPr lang="en-US" sz="3200" dirty="0" smtClean="0"/>
              <a:t> is a process used to determine inaccurate, incomplete or unreasonable data items of a dataset and then improving the data quality through corrections of the detected errors and omissions.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u="sng" dirty="0" smtClean="0"/>
              <a:t>Sources of errors in the data:</a:t>
            </a:r>
          </a:p>
          <a:p>
            <a:pPr marL="771525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Instance Identity Errors</a:t>
            </a:r>
            <a:r>
              <a:rPr lang="en-US" sz="3200" dirty="0" smtClean="0"/>
              <a:t>: Same individual may be represented slightly differently in different source systems.</a:t>
            </a:r>
          </a:p>
          <a:p>
            <a:pPr marL="771525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Data Errors</a:t>
            </a:r>
            <a:r>
              <a:rPr lang="en-US" sz="3200" dirty="0" smtClean="0"/>
              <a:t>: Deals with missing attribute values, duplicate records, wrong aggregations, non-unique identifiers, inconsistent use of nulls spaces and empty spaces, coding mismatch across databases, inappropriate use of address lines, etc.</a:t>
            </a:r>
          </a:p>
          <a:p>
            <a:pPr marL="771525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Record Linkage Problem</a:t>
            </a:r>
            <a:r>
              <a:rPr lang="en-US" sz="3200" dirty="0" smtClean="0"/>
              <a:t>: The problem of linking information from different databases that relates to the same customer or client.</a:t>
            </a:r>
          </a:p>
          <a:p>
            <a:pPr marL="771525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Semantic Integration Problem</a:t>
            </a:r>
            <a:r>
              <a:rPr lang="en-US" sz="3200" dirty="0" smtClean="0"/>
              <a:t>: Deals with errors that arise during integration of information found in different sources.</a:t>
            </a:r>
          </a:p>
          <a:p>
            <a:pPr marL="771525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Data Integrity Problem</a:t>
            </a:r>
            <a:r>
              <a:rPr lang="en-US" sz="3200" dirty="0" smtClean="0"/>
              <a:t>: Data integrity deals with issues like referential integrity, null values, domain of values, etc.</a:t>
            </a:r>
          </a:p>
          <a:p>
            <a:pPr marL="771525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Data Entry Errors</a:t>
            </a:r>
            <a:r>
              <a:rPr lang="en-US" sz="3200" dirty="0" smtClean="0"/>
              <a:t>: Due to unmotivated data entry staff.</a:t>
            </a:r>
          </a:p>
          <a:p>
            <a:pPr marL="771525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Measurement Errors</a:t>
            </a:r>
            <a:r>
              <a:rPr lang="en-US" sz="3200" dirty="0" smtClean="0"/>
              <a:t>: Errors creep in because of instrument malfunctioning, poor calibration, or poor design of s/w used in instrument.</a:t>
            </a:r>
          </a:p>
          <a:p>
            <a:pPr marL="771525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Filtering Errors</a:t>
            </a:r>
            <a:r>
              <a:rPr lang="en-US" sz="3200" dirty="0" smtClean="0"/>
              <a:t>: Each step of filtering, smoothing, and summarization of data is prone to produce errors.</a:t>
            </a:r>
          </a:p>
        </p:txBody>
      </p:sp>
    </p:spTree>
    <p:extLst>
      <p:ext uri="{BB962C8B-B14F-4D97-AF65-F5344CB8AC3E}">
        <p14:creationId xmlns:p14="http://schemas.microsoft.com/office/powerpoint/2010/main" val="420691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7197"/>
            <a:ext cx="24405021" cy="1306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Detecting </a:t>
            </a:r>
            <a:r>
              <a:rPr lang="en-US" b="1" dirty="0" smtClean="0"/>
              <a:t>Outliers:</a:t>
            </a:r>
          </a:p>
          <a:p>
            <a:pPr marL="346075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An </a:t>
            </a:r>
            <a:r>
              <a:rPr lang="en-US" sz="3400" b="1" dirty="0"/>
              <a:t>outlier</a:t>
            </a:r>
            <a:r>
              <a:rPr lang="en-US" sz="3400" dirty="0"/>
              <a:t> is an observation that is “extreme”, being distant from the rest of the data (definition of “distant” is deliberately vague)</a:t>
            </a:r>
          </a:p>
          <a:p>
            <a:pPr marL="346075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/>
              <a:t>Different data mining software appear to include different criteria for identifying outliers.</a:t>
            </a:r>
          </a:p>
          <a:p>
            <a:pPr marL="346075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/>
              <a:t>Outliers </a:t>
            </a:r>
            <a:r>
              <a:rPr lang="en-US" sz="3400" dirty="0"/>
              <a:t>can have disproportionate influence on </a:t>
            </a:r>
            <a:r>
              <a:rPr lang="en-US" sz="3400" dirty="0" smtClean="0"/>
              <a:t>models. Detecting outliers is an important step in data pre-processing.</a:t>
            </a:r>
            <a:endParaRPr lang="en-US" sz="3400" dirty="0"/>
          </a:p>
          <a:p>
            <a:pPr marL="346075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/>
              <a:t>Once </a:t>
            </a:r>
            <a:r>
              <a:rPr lang="en-US" sz="3400" dirty="0"/>
              <a:t>detected, domain knowledge is required to determine if it is an error, or truly extreme</a:t>
            </a:r>
            <a:r>
              <a:rPr lang="en-US" sz="3400" dirty="0" smtClean="0"/>
              <a:t>.</a:t>
            </a:r>
          </a:p>
          <a:p>
            <a:pPr marL="346075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/>
              <a:t>Even though it is often thought that outliers should be quickly eliminated, but outliers can contain useful information. Some cases:</a:t>
            </a:r>
          </a:p>
          <a:p>
            <a:pPr marL="787400" lvl="1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In a dataset about number of visas or passports issued by different offices or branches in a country, an outlier may show that too many visas or passports were issued by one agency or branch.  </a:t>
            </a:r>
          </a:p>
          <a:p>
            <a:pPr marL="787400" lvl="1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In a dataset of expenditure incurred by each branch of a company, many overseas trips funded by one overseas branch of a MNC. </a:t>
            </a:r>
          </a:p>
          <a:p>
            <a:pPr marL="787400" lvl="1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In a computer system that has software that monitors </a:t>
            </a:r>
            <a:r>
              <a:rPr lang="en-US" sz="3200" dirty="0" err="1" smtClean="0"/>
              <a:t>behaviour</a:t>
            </a:r>
            <a:r>
              <a:rPr lang="en-US" sz="3200" dirty="0" smtClean="0"/>
              <a:t> of its users, a user’s </a:t>
            </a:r>
            <a:r>
              <a:rPr lang="en-US" sz="3200" dirty="0" err="1" smtClean="0"/>
              <a:t>behaviour</a:t>
            </a:r>
            <a:r>
              <a:rPr lang="en-US" sz="3200" dirty="0" smtClean="0"/>
              <a:t> may be found to be different than what is normally expected. This user may be flagged. Such an approach is used in what is called </a:t>
            </a:r>
            <a:r>
              <a:rPr lang="en-US" sz="3200" b="1" i="1" dirty="0" smtClean="0"/>
              <a:t>anomaly detection</a:t>
            </a:r>
            <a:r>
              <a:rPr lang="en-US" sz="3200" dirty="0" smtClean="0"/>
              <a:t>.</a:t>
            </a:r>
          </a:p>
          <a:p>
            <a:pPr marL="787400" lvl="1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Finding </a:t>
            </a:r>
            <a:r>
              <a:rPr lang="en-US" sz="3200" dirty="0"/>
              <a:t>outliers is the purpose of the DM exercise (airport security screening). This is called “anomaly detection”. </a:t>
            </a:r>
            <a:endParaRPr lang="en-US" sz="3200" dirty="0" smtClean="0"/>
          </a:p>
          <a:p>
            <a:pPr marL="4572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/>
              <a:t>Outliers may be of different types: </a:t>
            </a:r>
            <a:r>
              <a:rPr lang="en-US" sz="3400" b="1" dirty="0" err="1" smtClean="0"/>
              <a:t>Univariate</a:t>
            </a:r>
            <a:r>
              <a:rPr lang="en-US" sz="3400" dirty="0" smtClean="0"/>
              <a:t>, </a:t>
            </a:r>
            <a:r>
              <a:rPr lang="en-US" sz="3400" b="1" dirty="0" smtClean="0"/>
              <a:t>Multivariate</a:t>
            </a:r>
            <a:r>
              <a:rPr lang="en-US" sz="3400" dirty="0" smtClean="0"/>
              <a:t>, or </a:t>
            </a:r>
            <a:r>
              <a:rPr lang="en-US" sz="3400" b="1" dirty="0" smtClean="0"/>
              <a:t>Time-series</a:t>
            </a:r>
            <a:r>
              <a:rPr lang="en-US" sz="3400" dirty="0" smtClean="0"/>
              <a:t>.</a:t>
            </a:r>
          </a:p>
          <a:p>
            <a:pPr marL="4572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/>
              <a:t>Some classify outliers are:</a:t>
            </a:r>
          </a:p>
          <a:p>
            <a:pPr marL="803275" lvl="2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Global Outliers</a:t>
            </a:r>
            <a:r>
              <a:rPr lang="en-US" sz="3200" dirty="0" smtClean="0"/>
              <a:t>: When an outlier is significantly different from the rest of the data-points.</a:t>
            </a:r>
          </a:p>
          <a:p>
            <a:pPr marL="803275" lvl="2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Contextual Outliers</a:t>
            </a:r>
            <a:r>
              <a:rPr lang="en-US" sz="3200" dirty="0" smtClean="0"/>
              <a:t>: When an outlier is significantly different from the rest of the data-points in the same context.</a:t>
            </a:r>
          </a:p>
          <a:p>
            <a:pPr marL="803275" lvl="2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Collective Outliers</a:t>
            </a:r>
            <a:r>
              <a:rPr lang="en-US" sz="3200" dirty="0" smtClean="0"/>
              <a:t>: When a number of outliers are significantly different from the rest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377601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80352"/>
                <a:ext cx="24377650" cy="13665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400" b="1" dirty="0" smtClean="0"/>
                  <a:t>Mining Outliers:</a:t>
                </a:r>
              </a:p>
              <a:p>
                <a:pPr marL="457200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400" b="1" dirty="0" smtClean="0"/>
                  <a:t>Mining </a:t>
                </a:r>
                <a:r>
                  <a:rPr lang="en-US" sz="3400" b="1" dirty="0" err="1" smtClean="0"/>
                  <a:t>Univariate</a:t>
                </a:r>
                <a:r>
                  <a:rPr lang="en-US" sz="3400" b="1" dirty="0" smtClean="0"/>
                  <a:t> Outliers:</a:t>
                </a:r>
                <a:r>
                  <a:rPr lang="en-US" sz="3400" dirty="0" smtClean="0"/>
                  <a:t> </a:t>
                </a:r>
                <a:r>
                  <a:rPr lang="en-US" sz="3200" dirty="0" smtClean="0"/>
                  <a:t>A single dimension variable. Robust statistics to detect outliers: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/>
                        <a:ea typeface="Cambria Math"/>
                      </a:rPr>
                      <m:t>μ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−3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+3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3400" dirty="0" smtClean="0"/>
              </a:p>
              <a:p>
                <a:pPr marL="457200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400" b="1" dirty="0" smtClean="0"/>
                  <a:t>Mining Multivariate Outliers</a:t>
                </a:r>
                <a:r>
                  <a:rPr lang="en-US" sz="3400" dirty="0" smtClean="0"/>
                  <a:t>: </a:t>
                </a:r>
                <a:r>
                  <a:rPr lang="en-US" sz="3200" dirty="0" smtClean="0"/>
                  <a:t>A multivariate dataset is a set of vectors, each data point being a vector. It is sometimes necessary to consider a number of attributes together like, population and population growth. Mean value and </a:t>
                </a:r>
                <a:r>
                  <a:rPr lang="en-US" sz="3200" dirty="0" err="1" smtClean="0"/>
                  <a:t>s.d.</a:t>
                </a:r>
                <a:r>
                  <a:rPr lang="en-US" sz="3200" dirty="0" smtClean="0"/>
                  <a:t> of the pair (</a:t>
                </a:r>
                <a:r>
                  <a:rPr lang="en-US" sz="3200" dirty="0" err="1" smtClean="0"/>
                  <a:t>x,y</a:t>
                </a:r>
                <a:r>
                  <a:rPr lang="en-US" sz="3200" dirty="0" smtClean="0"/>
                  <a:t>)</a:t>
                </a:r>
                <a:endParaRPr lang="en-US" sz="3400" dirty="0" smtClean="0"/>
              </a:p>
              <a:p>
                <a:pPr marL="457200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400" b="1" dirty="0" smtClean="0"/>
                  <a:t>Distance based outliers</a:t>
                </a:r>
                <a:r>
                  <a:rPr lang="en-US" sz="3400" dirty="0" smtClean="0"/>
                  <a:t>: </a:t>
                </a:r>
                <a:r>
                  <a:rPr lang="en-US" sz="3200" dirty="0" smtClean="0"/>
                  <a:t>In the discussion of outliers above, we have assumed that variables are normally distributed.  In case the normality assumption is not true, a non-parametric model free approach is adopted that involves the pair wise distances.</a:t>
                </a:r>
                <a:endParaRPr lang="en-US" sz="3400" dirty="0" smtClean="0"/>
              </a:p>
              <a:p>
                <a:pPr marL="457200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400" b="1" dirty="0"/>
                  <a:t>Mining Time-series Outliers</a:t>
                </a:r>
                <a:r>
                  <a:rPr lang="en-US" sz="3400" dirty="0" smtClean="0"/>
                  <a:t>: </a:t>
                </a:r>
                <a:r>
                  <a:rPr lang="en-US" sz="3200" dirty="0" smtClean="0"/>
                  <a:t>Time series data are mainly used for identifying seasonality, trend, etc. One technique is to use Mean absolute deviation (MAD).</a:t>
                </a:r>
                <a:endParaRPr lang="en-US" sz="3400" dirty="0" smtClean="0"/>
              </a:p>
              <a:p>
                <a:pPr marL="457200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400" b="1" dirty="0" smtClean="0"/>
                  <a:t>Other Techniques</a:t>
                </a:r>
                <a:r>
                  <a:rPr lang="en-US" sz="3400" dirty="0" smtClean="0"/>
                  <a:t>:</a:t>
                </a:r>
              </a:p>
              <a:p>
                <a:pPr marL="803275" lvl="1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200" dirty="0" smtClean="0"/>
                  <a:t>Some methods are based on classification methods- </a:t>
                </a:r>
                <a:r>
                  <a:rPr lang="en-US" sz="3200" b="1" i="1" dirty="0" smtClean="0"/>
                  <a:t>Supervised classification </a:t>
                </a:r>
                <a:r>
                  <a:rPr lang="en-US" sz="3200" i="1" dirty="0" smtClean="0"/>
                  <a:t>and</a:t>
                </a:r>
                <a:r>
                  <a:rPr lang="en-US" sz="3200" b="1" i="1" dirty="0" smtClean="0"/>
                  <a:t> Unsupervised Classification. </a:t>
                </a:r>
              </a:p>
              <a:p>
                <a:pPr marL="803275" lvl="1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200" dirty="0" smtClean="0"/>
                  <a:t>Some outlier detection methods use </a:t>
                </a:r>
                <a:r>
                  <a:rPr lang="en-US" sz="3200" b="1" dirty="0" smtClean="0"/>
                  <a:t>statistical tests</a:t>
                </a:r>
                <a:r>
                  <a:rPr lang="en-US" sz="3200" dirty="0" smtClean="0"/>
                  <a:t> (Grubb’s test) while others may use </a:t>
                </a:r>
                <a:r>
                  <a:rPr lang="en-US" sz="3200" b="1" dirty="0" smtClean="0"/>
                  <a:t>distance-based approach</a:t>
                </a:r>
                <a:r>
                  <a:rPr lang="en-US" sz="3200" dirty="0" smtClean="0"/>
                  <a:t> (Euclidian distance).</a:t>
                </a:r>
              </a:p>
              <a:p>
                <a:pPr marL="803275" lvl="1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200" dirty="0" smtClean="0"/>
                  <a:t>Outliers in some cases may be identified by examination of </a:t>
                </a:r>
                <a:r>
                  <a:rPr lang="en-US" sz="3200" b="1" dirty="0" smtClean="0"/>
                  <a:t>unique rules</a:t>
                </a:r>
                <a:r>
                  <a:rPr lang="en-US" sz="3200" dirty="0" smtClean="0"/>
                  <a:t> (Each value of the given attribute must be different from all other values of the attribute), </a:t>
                </a:r>
                <a:r>
                  <a:rPr lang="en-US" sz="3200" b="1" dirty="0" smtClean="0"/>
                  <a:t>consecutive rules</a:t>
                </a:r>
                <a:r>
                  <a:rPr lang="en-US" sz="3200" dirty="0" smtClean="0"/>
                  <a:t> (There can be no missing values between the lowest and highest values for the attribute and that all values must also be unique. E.g., as in check numbers), and </a:t>
                </a:r>
                <a:r>
                  <a:rPr lang="en-US" sz="3200" b="1" dirty="0" smtClean="0"/>
                  <a:t>null rules</a:t>
                </a:r>
                <a:r>
                  <a:rPr lang="en-US" sz="3200" dirty="0" smtClean="0"/>
                  <a:t> (Specifies the use of blanks, question marks, special characters or other strings that may indicate the null condition).</a:t>
                </a:r>
              </a:p>
              <a:p>
                <a:pPr marL="803275" lvl="1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200" dirty="0" smtClean="0"/>
                  <a:t>A common outlier detection method is the use of good data visualization software (histogram, box-plot, etc.).</a:t>
                </a:r>
                <a:endParaRPr lang="en-US" sz="3200" dirty="0"/>
              </a:p>
              <a:p>
                <a:pPr marL="346075" lvl="1">
                  <a:lnSpc>
                    <a:spcPct val="150000"/>
                  </a:lnSpc>
                </a:pPr>
                <a:endParaRPr lang="en-US" sz="3200" dirty="0" smtClean="0"/>
              </a:p>
              <a:p>
                <a:pPr marL="346075" lvl="1">
                  <a:lnSpc>
                    <a:spcPct val="150000"/>
                  </a:lnSpc>
                </a:pPr>
                <a:r>
                  <a:rPr lang="en-US" sz="3200" b="1" dirty="0" smtClean="0"/>
                  <a:t>Further </a:t>
                </a:r>
                <a:r>
                  <a:rPr lang="en-US" sz="3200" b="1" dirty="0"/>
                  <a:t>Reading:</a:t>
                </a:r>
                <a:r>
                  <a:rPr lang="en-US" sz="3200" dirty="0"/>
                  <a:t> </a:t>
                </a:r>
                <a:r>
                  <a:rPr lang="en-US" sz="3200" dirty="0">
                    <a:hlinkClick r:id="rId3"/>
                  </a:rPr>
                  <a:t>https://</a:t>
                </a:r>
                <a:r>
                  <a:rPr lang="en-US" sz="3200" dirty="0" smtClean="0">
                    <a:hlinkClick r:id="rId3"/>
                  </a:rPr>
                  <a:t>towardsdatascience.com/assessing-the-quality-of-data-e5e996a1681b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352"/>
                <a:ext cx="24377650" cy="13665279"/>
              </a:xfrm>
              <a:prstGeom prst="rect">
                <a:avLst/>
              </a:prstGeom>
              <a:blipFill rotWithShape="1">
                <a:blip r:embed="rId4"/>
                <a:stretch>
                  <a:fillRect l="-675" r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53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-204896"/>
            <a:ext cx="24377650" cy="1405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400" b="1" dirty="0" smtClean="0"/>
              <a:t>Handling Missing Data: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400" dirty="0" smtClean="0"/>
              <a:t>There can be a number of reasons for missing values including: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 smtClean="0"/>
              <a:t>The particular data has no value associated with it.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 smtClean="0"/>
              <a:t>The field was not applicable, the event did not happen, or the data was not available. 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 smtClean="0"/>
              <a:t>The person who entered the data did not know the right value or did not care if the value is filled in.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 smtClean="0"/>
              <a:t>The value is to be provided by a later step of the process.</a:t>
            </a:r>
            <a:endParaRPr lang="en-US" sz="3200" dirty="0"/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400" dirty="0"/>
              <a:t>Most algorithms will not process records with missing values. Default is to drop those records.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400" b="1" dirty="0"/>
              <a:t>Solution 1: Omission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/>
              <a:t>If a small number of records have missing values, can omit them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/>
              <a:t>If many records are missing values on a small set of variables, can drop those variables (or use proxies)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/>
              <a:t>If many records have missing values, omission is not practical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400" b="1" dirty="0"/>
              <a:t>Solution 2: Imputation 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/>
              <a:t>Replace missing values with reasonable substitutes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/>
              <a:t>Lets you keep the record and use the rest of its (non-missing) information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4076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0973"/>
            <a:ext cx="24377650" cy="1311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b="1" dirty="0"/>
              <a:t>Normalizing (Standardizing) </a:t>
            </a:r>
            <a:r>
              <a:rPr lang="en-US" sz="3400" b="1" dirty="0" smtClean="0"/>
              <a:t>Data: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Used in some techniques when variables with the largest scales would dominate and skew results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Puts all variables on same scale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Normalizing function: Subtract mean and divide by standard deviation (used in </a:t>
            </a:r>
            <a:r>
              <a:rPr lang="en-US" sz="3200" dirty="0" err="1"/>
              <a:t>XLMiner</a:t>
            </a:r>
            <a:r>
              <a:rPr lang="en-US" sz="3200" dirty="0"/>
              <a:t>)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Alternative function: scale to 0-1 by subtracting minimum and dividing by the range</a:t>
            </a:r>
          </a:p>
          <a:p>
            <a:pPr>
              <a:lnSpc>
                <a:spcPct val="150000"/>
              </a:lnSpc>
            </a:pPr>
            <a:r>
              <a:rPr lang="en-US" sz="3400" b="1" dirty="0" smtClean="0"/>
              <a:t>Rare </a:t>
            </a:r>
            <a:r>
              <a:rPr lang="en-US" sz="3400" b="1" dirty="0"/>
              <a:t>event </a:t>
            </a:r>
            <a:r>
              <a:rPr lang="en-US" sz="3400" b="1" dirty="0" smtClean="0"/>
              <a:t>oversampling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Often the event of interest is </a:t>
            </a:r>
            <a:r>
              <a:rPr lang="en-US" sz="3400" dirty="0" smtClean="0"/>
              <a:t>rare. Examples</a:t>
            </a:r>
            <a:r>
              <a:rPr lang="en-US" sz="3400" dirty="0"/>
              <a:t>: response to mailing, fraud in taxes</a:t>
            </a:r>
            <a:r>
              <a:rPr lang="en-US" sz="3400" dirty="0" smtClean="0"/>
              <a:t>, etc.</a:t>
            </a:r>
            <a:endParaRPr lang="en-US" sz="3400" dirty="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Sampling may yield too few “interesting” cases to effectively train a model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/>
              <a:t>Popular </a:t>
            </a:r>
            <a:r>
              <a:rPr lang="en-US" sz="3400" dirty="0"/>
              <a:t>solution: oversample the rare cases to obtain a more balanced training </a:t>
            </a:r>
            <a:r>
              <a:rPr lang="en-US" sz="3400" dirty="0" smtClean="0"/>
              <a:t>set. Later</a:t>
            </a:r>
            <a:r>
              <a:rPr lang="en-US" sz="3400" dirty="0"/>
              <a:t>, need to adjust results for </a:t>
            </a:r>
            <a:r>
              <a:rPr lang="en-US" sz="3400" dirty="0" smtClean="0"/>
              <a:t>oversampling.</a:t>
            </a:r>
          </a:p>
          <a:p>
            <a:pPr>
              <a:lnSpc>
                <a:spcPct val="150000"/>
              </a:lnSpc>
            </a:pPr>
            <a:r>
              <a:rPr lang="en-US" altLang="en-US" sz="3200" b="1" dirty="0"/>
              <a:t>The Problem of </a:t>
            </a:r>
            <a:r>
              <a:rPr lang="en-US" altLang="en-US" sz="3200" b="1" dirty="0" smtClean="0"/>
              <a:t>Over-fitting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Statistical models can produce highly complex explanations of relationships between </a:t>
            </a:r>
            <a:r>
              <a:rPr lang="en-US" sz="3400" dirty="0" smtClean="0"/>
              <a:t>variables.</a:t>
            </a:r>
            <a:endParaRPr lang="en-US" sz="3400" dirty="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The “fit” may be </a:t>
            </a:r>
            <a:r>
              <a:rPr lang="en-US" sz="3400" dirty="0" smtClean="0"/>
              <a:t>excellent. But  when </a:t>
            </a:r>
            <a:r>
              <a:rPr lang="en-US" sz="3400" dirty="0"/>
              <a:t>used with new data, models of great complexity do not do so well</a:t>
            </a:r>
            <a:r>
              <a:rPr lang="en-US" sz="34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Causes:</a:t>
            </a:r>
          </a:p>
          <a:p>
            <a:pPr marL="1371417" lvl="1" indent="-457200">
              <a:buFont typeface="Arial" pitchFamily="34" charset="0"/>
              <a:buChar char="•"/>
            </a:pPr>
            <a:r>
              <a:rPr lang="en-US" sz="3200" dirty="0"/>
              <a:t>Too many predictors</a:t>
            </a:r>
          </a:p>
          <a:p>
            <a:pPr marL="1371417" lvl="1" indent="-457200">
              <a:buFont typeface="Arial" pitchFamily="34" charset="0"/>
              <a:buChar char="•"/>
            </a:pPr>
            <a:r>
              <a:rPr lang="en-US" sz="3200" dirty="0"/>
              <a:t>A model with too many parameters </a:t>
            </a:r>
          </a:p>
          <a:p>
            <a:pPr marL="1371417" lvl="1" indent="-457200">
              <a:buFont typeface="Arial" pitchFamily="34" charset="0"/>
              <a:buChar char="•"/>
            </a:pPr>
            <a:r>
              <a:rPr lang="en-US" sz="3200" dirty="0"/>
              <a:t>Trying many different models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/>
              <a:t>Consequence</a:t>
            </a:r>
            <a:r>
              <a:rPr lang="en-US" sz="3400" dirty="0"/>
              <a:t>:  Deployed model will not work </a:t>
            </a:r>
            <a:r>
              <a:rPr lang="en-US" sz="3400" dirty="0" smtClean="0"/>
              <a:t>as </a:t>
            </a:r>
            <a:r>
              <a:rPr lang="en-US" sz="3400" dirty="0"/>
              <a:t>expected with completely new data.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/>
              <a:t>To handle the problem of over-fitting, we need to go for validation and testing.</a:t>
            </a:r>
            <a:endParaRPr lang="en-US" sz="34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856927"/>
              </p:ext>
            </p:extLst>
          </p:nvPr>
        </p:nvGraphicFramePr>
        <p:xfrm>
          <a:off x="16605250" y="9144000"/>
          <a:ext cx="7772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731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911"/>
            <a:ext cx="24377650" cy="1172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Partitioning the </a:t>
            </a:r>
            <a:r>
              <a:rPr lang="en-US" b="1" dirty="0" smtClean="0"/>
              <a:t>Data: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Problem</a:t>
            </a:r>
            <a:r>
              <a:rPr lang="en-US" dirty="0"/>
              <a:t>: How well will our model perform with new data?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Solution</a:t>
            </a:r>
            <a:r>
              <a:rPr lang="en-US" dirty="0"/>
              <a:t>:  Separate data into two </a:t>
            </a:r>
            <a:r>
              <a:rPr lang="en-US" dirty="0" smtClean="0"/>
              <a:t>parts. </a:t>
            </a:r>
            <a:endParaRPr lang="en-US" dirty="0"/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Training partition to develop the model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Validation partition to implement the model and evaluate its performance on “new” </a:t>
            </a:r>
            <a:r>
              <a:rPr lang="en-US" dirty="0" smtClean="0"/>
              <a:t>data.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 Partition	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a model is developed on training data, it can </a:t>
            </a:r>
            <a:r>
              <a:rPr lang="en-US" dirty="0" err="1"/>
              <a:t>overfit</a:t>
            </a:r>
            <a:r>
              <a:rPr lang="en-US" dirty="0"/>
              <a:t> the training data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(</a:t>
            </a:r>
            <a:r>
              <a:rPr lang="en-US" dirty="0"/>
              <a:t>hence need to assess on validation)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Assessing multiple models on same validation data can </a:t>
            </a:r>
            <a:r>
              <a:rPr lang="en-US" dirty="0" err="1"/>
              <a:t>overfit</a:t>
            </a:r>
            <a:r>
              <a:rPr lang="en-US" dirty="0"/>
              <a:t> validation </a:t>
            </a:r>
            <a:r>
              <a:rPr lang="en-US" dirty="0" smtClean="0"/>
              <a:t>data.</a:t>
            </a:r>
            <a:endParaRPr lang="en-US" dirty="0"/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Some methods use the validation data to choose a parameter.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This </a:t>
            </a:r>
            <a:r>
              <a:rPr lang="en-US" dirty="0"/>
              <a:t>too can lead to </a:t>
            </a:r>
            <a:r>
              <a:rPr lang="en-US" dirty="0" err="1"/>
              <a:t>overfitting</a:t>
            </a:r>
            <a:r>
              <a:rPr lang="en-US" dirty="0"/>
              <a:t> the validation data 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Solution</a:t>
            </a:r>
            <a:r>
              <a:rPr lang="en-US" dirty="0"/>
              <a:t>: final selected model is applied to a test partition to give unbiased estimate of its performance on new data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900" y="250556"/>
            <a:ext cx="5879079" cy="889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86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ox plot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Box plot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4" y="312738"/>
            <a:ext cx="24222075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dirty="0" smtClean="0"/>
              <a:t>The content of the slides are prepared from different textbooks.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References: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Links: </a:t>
            </a:r>
            <a:endParaRPr lang="en-US" sz="3200" dirty="0" smtClean="0"/>
          </a:p>
          <a:p>
            <a:pPr marL="1371417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www.sas.com/en_in/insights/big-data/what-is-big-data.html</a:t>
            </a:r>
            <a:endParaRPr lang="en-US" sz="3200" dirty="0" smtClean="0"/>
          </a:p>
          <a:p>
            <a:pPr marL="1371417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>
                <a:hlinkClick r:id="rId3"/>
              </a:rPr>
              <a:t>https://www.oracle.com/big-data/what-is-big-data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pPr marL="1371417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>
                <a:hlinkClick r:id="rId4"/>
              </a:rPr>
              <a:t>https://</a:t>
            </a:r>
            <a:r>
              <a:rPr lang="en-US" sz="3200" dirty="0" smtClean="0">
                <a:hlinkClick r:id="rId4"/>
              </a:rPr>
              <a:t>www.w3schools.com/python/python_variables_multiple.asp</a:t>
            </a:r>
            <a:endParaRPr lang="en-US" sz="3200" dirty="0" smtClean="0"/>
          </a:p>
          <a:p>
            <a:pPr marL="1371417" lvl="1" indent="-457200">
              <a:lnSpc>
                <a:spcPct val="150000"/>
              </a:lnSpc>
              <a:buFont typeface="Arial" pitchFamily="34" charset="0"/>
              <a:buChar char="•"/>
            </a:pPr>
            <a:endParaRPr lang="en-US" sz="3200" dirty="0" smtClean="0"/>
          </a:p>
          <a:p>
            <a:pPr marL="1371417" lvl="1" indent="-457200">
              <a:lnSpc>
                <a:spcPct val="150000"/>
              </a:lnSpc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Predictive Analytics for Dummies, By </a:t>
            </a:r>
            <a:r>
              <a:rPr lang="en-US" sz="3200" dirty="0" err="1" smtClean="0"/>
              <a:t>Anasse</a:t>
            </a:r>
            <a:r>
              <a:rPr lang="en-US" sz="3200" dirty="0" smtClean="0"/>
              <a:t> Bari, Mohamed </a:t>
            </a:r>
            <a:r>
              <a:rPr lang="en-US" sz="3200" dirty="0" err="1" smtClean="0"/>
              <a:t>Chaouchi</a:t>
            </a:r>
            <a:r>
              <a:rPr lang="en-US" sz="3200" dirty="0" smtClean="0"/>
              <a:t>, &amp; Tommy Jung, Copyright 2016, </a:t>
            </a:r>
            <a:r>
              <a:rPr lang="en-US" sz="3200" dirty="0"/>
              <a:t>John Wiley &amp; Sons, Inc</a:t>
            </a:r>
            <a:r>
              <a:rPr lang="en-US" sz="32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Introduction to Data Mining with Case Studies, By G.K. Gupta. Copyright 2014 by PHI Learning Private Limited.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5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Equity">
    <a:majorFont>
      <a:latin typeface="Franklin Gothic Book"/>
      <a:ea typeface=""/>
      <a:cs typeface=""/>
      <a:font script="Grek" typeface="Calibri"/>
      <a:font script="Cyrl" typeface="Calibri"/>
      <a:font script="Jpan" typeface="HGｺﾞｼｯｸM"/>
      <a:font script="Hang" typeface="바탕"/>
      <a:font script="Hans" typeface="幼圆"/>
      <a:font script="Hant" typeface="微軟正黑體"/>
      <a:font script="Arab" typeface="Tahoma"/>
      <a:font script="Hebr" typeface="Aharoni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Perpetua"/>
      <a:ea typeface=""/>
      <a:cs typeface=""/>
      <a:font script="Grek" typeface="Cambria"/>
      <a:font script="Cyrl" typeface="Cambria"/>
      <a:font script="Jpan" typeface="HG創英ﾌﾟﾚｾﾞﾝｽEB"/>
      <a:font script="Hang" typeface="맑은 고딕"/>
      <a:font script="Hans" typeface="宋体"/>
      <a:font script="Hant" typeface="新細明體"/>
      <a:font script="Arab" typeface="Times New Roman"/>
      <a:font script="Hebr" typeface="Aharoni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Equity">
    <a: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tint val="30000"/>
              <a:satMod val="300000"/>
            </a:schemeClr>
            <a:schemeClr val="phClr">
              <a:tint val="40000"/>
              <a:satMod val="200000"/>
            </a:schemeClr>
          </a:duotone>
        </a:blip>
        <a:tile tx="0" ty="0" sx="70000" sy="70000" flip="none" algn="ctr"/>
      </a:blipFill>
      <a:blipFill>
        <a:blip xmlns:r="http://schemas.openxmlformats.org/officeDocument/2006/relationships" r:embed="rId1">
          <a:duotone>
            <a:schemeClr val="phClr">
              <a:shade val="22000"/>
              <a:satMod val="160000"/>
            </a:schemeClr>
            <a:schemeClr val="phClr">
              <a:shade val="45000"/>
              <a:satMod val="100000"/>
            </a:schemeClr>
          </a:duotone>
        </a:blip>
        <a:tile tx="0" ty="0" sx="65000" sy="65000" flip="none" algn="ctr"/>
      </a:blipFill>
    </a:fillStyleLst>
    <a:lnStyleLst>
      <a:ln w="9525" cap="flat" cmpd="sng" algn="ctr">
        <a:solidFill>
          <a:schemeClr val="phClr">
            <a:shade val="60000"/>
            <a:satMod val="110000"/>
          </a:schemeClr>
        </a:solidFill>
        <a:prstDash val="solid"/>
      </a:ln>
      <a:ln w="127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phClr">
              <a:tint val="1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65000"/>
            </a:schemeClr>
          </a:gs>
          <a:gs pos="50000">
            <a:schemeClr val="phClr">
              <a:shade val="80000"/>
              <a:satMod val="155000"/>
            </a:schemeClr>
          </a:gs>
          <a:gs pos="100000">
            <a:schemeClr val="phClr">
              <a:tint val="95000"/>
              <a:satMod val="20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tint val="95000"/>
              <a:satMod val="200000"/>
            </a:schemeClr>
            <a:schemeClr val="phClr">
              <a:shade val="80000"/>
              <a:satMod val="100000"/>
            </a:schemeClr>
          </a:duotone>
        </a:blip>
        <a:tile tx="0" ty="0" sx="55000" sy="55000" flip="none" algn="tl"/>
      </a:blip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A980DFF4CC743A1A3C48B66F32CD5" ma:contentTypeVersion="7" ma:contentTypeDescription="Create a new document." ma:contentTypeScope="" ma:versionID="b9013db57fc31c50ca130b48bd08e380">
  <xsd:schema xmlns:xsd="http://www.w3.org/2001/XMLSchema" xmlns:xs="http://www.w3.org/2001/XMLSchema" xmlns:p="http://schemas.microsoft.com/office/2006/metadata/properties" xmlns:ns2="3b29f6ac-8a7b-45a8-ac21-0045671195bb" xmlns:ns3="8ccb4679-f0b0-4414-a166-a37bbaf904e3" targetNamespace="http://schemas.microsoft.com/office/2006/metadata/properties" ma:root="true" ma:fieldsID="57b9f8c36e4133d098136d942d13f9fc" ns2:_="" ns3:_="">
    <xsd:import namespace="3b29f6ac-8a7b-45a8-ac21-0045671195bb"/>
    <xsd:import namespace="8ccb4679-f0b0-4414-a166-a37bbaf904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9f6ac-8a7b-45a8-ac21-0045671195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b4679-f0b0-4414-a166-a37bbaf904e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662826-703D-45BE-9514-8ACA72871FDA}"/>
</file>

<file path=customXml/itemProps2.xml><?xml version="1.0" encoding="utf-8"?>
<ds:datastoreItem xmlns:ds="http://schemas.openxmlformats.org/officeDocument/2006/customXml" ds:itemID="{90656224-A656-4220-891A-87F900AEB7B9}"/>
</file>

<file path=customXml/itemProps3.xml><?xml version="1.0" encoding="utf-8"?>
<ds:datastoreItem xmlns:ds="http://schemas.openxmlformats.org/officeDocument/2006/customXml" ds:itemID="{321727E9-E6A9-4F3E-AF45-9AEED0E8348A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25699</TotalTime>
  <Words>1577</Words>
  <Application>Microsoft Office PowerPoint</Application>
  <PresentationFormat>Custom</PresentationFormat>
  <Paragraphs>118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Lopez</dc:creator>
  <cp:lastModifiedBy>user</cp:lastModifiedBy>
  <cp:revision>2670</cp:revision>
  <cp:lastPrinted>2016-12-11T00:19:30Z</cp:lastPrinted>
  <dcterms:created xsi:type="dcterms:W3CDTF">2014-11-12T21:47:38Z</dcterms:created>
  <dcterms:modified xsi:type="dcterms:W3CDTF">2022-01-21T15:22:12Z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0x010100F13A980DFF4CC743A1A3C48B66F32CD5</vt:lpwstr>
  </property>
</Properties>
</file>