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tint val="65000"/>
                <a:shade val="92000"/>
                <a:satMod val="130000"/>
              </a:schemeClr>
            </a:gs>
            <a:gs pos="45000">
              <a:schemeClr val="accent1">
                <a:shade val="50000"/>
                <a:hueOff val="0"/>
                <a:satOff val="0"/>
                <a:lumOff val="0"/>
                <a:alphaOff val="0"/>
                <a:tint val="60000"/>
                <a:shade val="99000"/>
                <a:satMod val="120000"/>
              </a:schemeClr>
            </a:gs>
            <a:gs pos="100000">
              <a:schemeClr val="accent1">
                <a:shade val="5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32453"/>
                <a:satOff val="-3304"/>
                <a:lumOff val="11563"/>
                <a:alphaOff val="0"/>
                <a:tint val="65000"/>
                <a:shade val="92000"/>
                <a:satMod val="130000"/>
              </a:schemeClr>
            </a:gs>
            <a:gs pos="45000">
              <a:schemeClr val="accent1">
                <a:shade val="50000"/>
                <a:hueOff val="132453"/>
                <a:satOff val="-3304"/>
                <a:lumOff val="11563"/>
                <a:alphaOff val="0"/>
                <a:tint val="60000"/>
                <a:shade val="99000"/>
                <a:satMod val="120000"/>
              </a:schemeClr>
            </a:gs>
            <a:gs pos="100000">
              <a:schemeClr val="accent1">
                <a:shade val="50000"/>
                <a:hueOff val="132453"/>
                <a:satOff val="-3304"/>
                <a:lumOff val="11563"/>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32453"/>
              <a:satOff val="-3304"/>
              <a:lumOff val="115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264907"/>
                <a:satOff val="-6609"/>
                <a:lumOff val="23126"/>
                <a:alphaOff val="0"/>
                <a:tint val="65000"/>
                <a:shade val="92000"/>
                <a:satMod val="130000"/>
              </a:schemeClr>
            </a:gs>
            <a:gs pos="45000">
              <a:schemeClr val="accent1">
                <a:shade val="50000"/>
                <a:hueOff val="264907"/>
                <a:satOff val="-6609"/>
                <a:lumOff val="23126"/>
                <a:alphaOff val="0"/>
                <a:tint val="60000"/>
                <a:shade val="99000"/>
                <a:satMod val="120000"/>
              </a:schemeClr>
            </a:gs>
            <a:gs pos="100000">
              <a:schemeClr val="accent1">
                <a:shade val="50000"/>
                <a:hueOff val="264907"/>
                <a:satOff val="-6609"/>
                <a:lumOff val="2312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264907"/>
              <a:satOff val="-6609"/>
              <a:lumOff val="231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397360"/>
                <a:satOff val="-9913"/>
                <a:lumOff val="34689"/>
                <a:alphaOff val="0"/>
                <a:tint val="65000"/>
                <a:shade val="92000"/>
                <a:satMod val="130000"/>
              </a:schemeClr>
            </a:gs>
            <a:gs pos="45000">
              <a:schemeClr val="accent1">
                <a:shade val="50000"/>
                <a:hueOff val="397360"/>
                <a:satOff val="-9913"/>
                <a:lumOff val="34689"/>
                <a:alphaOff val="0"/>
                <a:tint val="60000"/>
                <a:shade val="99000"/>
                <a:satMod val="120000"/>
              </a:schemeClr>
            </a:gs>
            <a:gs pos="100000">
              <a:schemeClr val="accent1">
                <a:shade val="50000"/>
                <a:hueOff val="397360"/>
                <a:satOff val="-9913"/>
                <a:lumOff val="34689"/>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97360"/>
              <a:satOff val="-9913"/>
              <a:lumOff val="346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529814"/>
                <a:satOff val="-13218"/>
                <a:lumOff val="46252"/>
                <a:alphaOff val="0"/>
                <a:tint val="65000"/>
                <a:shade val="92000"/>
                <a:satMod val="130000"/>
              </a:schemeClr>
            </a:gs>
            <a:gs pos="45000">
              <a:schemeClr val="accent1">
                <a:shade val="50000"/>
                <a:hueOff val="529814"/>
                <a:satOff val="-13218"/>
                <a:lumOff val="46252"/>
                <a:alphaOff val="0"/>
                <a:tint val="60000"/>
                <a:shade val="99000"/>
                <a:satMod val="120000"/>
              </a:schemeClr>
            </a:gs>
            <a:gs pos="100000">
              <a:schemeClr val="accent1">
                <a:shade val="50000"/>
                <a:hueOff val="529814"/>
                <a:satOff val="-13218"/>
                <a:lumOff val="46252"/>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29814"/>
              <a:satOff val="-13218"/>
              <a:lumOff val="462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397360"/>
                <a:satOff val="-9913"/>
                <a:lumOff val="34689"/>
                <a:alphaOff val="0"/>
                <a:tint val="65000"/>
                <a:shade val="92000"/>
                <a:satMod val="130000"/>
              </a:schemeClr>
            </a:gs>
            <a:gs pos="45000">
              <a:schemeClr val="accent1">
                <a:shade val="50000"/>
                <a:hueOff val="397360"/>
                <a:satOff val="-9913"/>
                <a:lumOff val="34689"/>
                <a:alphaOff val="0"/>
                <a:tint val="60000"/>
                <a:shade val="99000"/>
                <a:satMod val="120000"/>
              </a:schemeClr>
            </a:gs>
            <a:gs pos="100000">
              <a:schemeClr val="accent1">
                <a:shade val="50000"/>
                <a:hueOff val="397360"/>
                <a:satOff val="-9913"/>
                <a:lumOff val="34689"/>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97360"/>
              <a:satOff val="-9913"/>
              <a:lumOff val="346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264907"/>
                <a:satOff val="-6609"/>
                <a:lumOff val="23126"/>
                <a:alphaOff val="0"/>
                <a:tint val="65000"/>
                <a:shade val="92000"/>
                <a:satMod val="130000"/>
              </a:schemeClr>
            </a:gs>
            <a:gs pos="45000">
              <a:schemeClr val="accent1">
                <a:shade val="50000"/>
                <a:hueOff val="264907"/>
                <a:satOff val="-6609"/>
                <a:lumOff val="23126"/>
                <a:alphaOff val="0"/>
                <a:tint val="60000"/>
                <a:shade val="99000"/>
                <a:satMod val="120000"/>
              </a:schemeClr>
            </a:gs>
            <a:gs pos="100000">
              <a:schemeClr val="accent1">
                <a:shade val="50000"/>
                <a:hueOff val="264907"/>
                <a:satOff val="-6609"/>
                <a:lumOff val="2312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264907"/>
              <a:satOff val="-6609"/>
              <a:lumOff val="231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32453"/>
                <a:satOff val="-3304"/>
                <a:lumOff val="11563"/>
                <a:alphaOff val="0"/>
                <a:tint val="65000"/>
                <a:shade val="92000"/>
                <a:satMod val="130000"/>
              </a:schemeClr>
            </a:gs>
            <a:gs pos="45000">
              <a:schemeClr val="accent1">
                <a:shade val="50000"/>
                <a:hueOff val="132453"/>
                <a:satOff val="-3304"/>
                <a:lumOff val="11563"/>
                <a:alphaOff val="0"/>
                <a:tint val="60000"/>
                <a:shade val="99000"/>
                <a:satMod val="120000"/>
              </a:schemeClr>
            </a:gs>
            <a:gs pos="100000">
              <a:schemeClr val="accent1">
                <a:shade val="50000"/>
                <a:hueOff val="132453"/>
                <a:satOff val="-3304"/>
                <a:lumOff val="11563"/>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32453"/>
              <a:satOff val="-3304"/>
              <a:lumOff val="115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22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16422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1720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7501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02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39110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17-05-2024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888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68700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17-05-2024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0545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17-05-2024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27208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49227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17-05-2024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75583"/>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6280752"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ABHISEK PATTANAIK</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p>
          <a:p>
            <a:r>
              <a:rPr lang="en-US" sz="2000" dirty="0">
                <a:solidFill>
                  <a:schemeClr val="tx1">
                    <a:lumMod val="75000"/>
                    <a:lumOff val="25000"/>
                  </a:schemeClr>
                </a:solidFill>
              </a:rPr>
              <a:t>    2. Burrowers having annual income in the range 50000-100000.</a:t>
            </a:r>
          </a:p>
          <a:p>
            <a:r>
              <a:rPr lang="en-US" sz="2000" dirty="0">
                <a:solidFill>
                  <a:schemeClr val="tx1">
                    <a:lumMod val="75000"/>
                    <a:lumOff val="25000"/>
                  </a:schemeClr>
                </a:solidFill>
              </a:rPr>
              <a:t>    3. Burrowers having Public Recorded Bankruptcy.</a:t>
            </a:r>
          </a:p>
          <a:p>
            <a:r>
              <a:rPr lang="en-US" sz="2000" dirty="0">
                <a:solidFill>
                  <a:schemeClr val="tx1">
                    <a:lumMod val="75000"/>
                    <a:lumOff val="25000"/>
                  </a:schemeClr>
                </a:solidFill>
              </a:rPr>
              <a:t>    4. Burrowers with least grades like E,F,G which indicates high risk.</a:t>
            </a:r>
          </a:p>
          <a:p>
            <a:r>
              <a:rPr lang="en-US" sz="2000" dirty="0">
                <a:solidFill>
                  <a:schemeClr val="tx1">
                    <a:lumMod val="75000"/>
                    <a:lumOff val="25000"/>
                  </a:schemeClr>
                </a:solidFill>
              </a:rPr>
              <a:t>    5. Burrowers with very high Debt to Income value.</a:t>
            </a:r>
          </a:p>
          <a:p>
            <a:r>
              <a:rPr lang="en-US" sz="2000" dirty="0">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Objective</a:t>
            </a:r>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Content Placeholder 5">
            <a:extLst>
              <a:ext uri="{FF2B5EF4-FFF2-40B4-BE49-F238E27FC236}">
                <a16:creationId xmlns:a16="http://schemas.microsoft.com/office/drawing/2014/main" id="{C1BAD0FE-55FC-3167-3250-B6515EA56668}"/>
              </a:ext>
            </a:extLst>
          </p:cNvPr>
          <p:cNvSpPr>
            <a:spLocks noGrp="1"/>
          </p:cNvSpPr>
          <p:nvPr>
            <p:ph idx="1"/>
          </p:nvPr>
        </p:nvSpPr>
        <p:spPr>
          <a:xfrm>
            <a:off x="4742016" y="605896"/>
            <a:ext cx="6413663" cy="5646208"/>
          </a:xfrm>
        </p:spPr>
        <p:txBody>
          <a:bodyPr anchor="ctr">
            <a:normAutofit/>
          </a:bodyPr>
          <a:lstStyle/>
          <a:p>
            <a:r>
              <a:rPr lang="en-IN"/>
              <a:t>The Objective of this case study is to implement EDA technique on a real world problem and understand the insights and present in a business first manner via presentation.</a:t>
            </a:r>
          </a:p>
          <a:p>
            <a:endParaRPr lang="en-IN"/>
          </a:p>
          <a:p>
            <a:r>
              <a:rPr lang="en-IN"/>
              <a:t>Benefits of the case study:</a:t>
            </a:r>
          </a:p>
          <a:p>
            <a:pPr marL="285750" indent="-285750">
              <a:buFont typeface="Wingdings" panose="05000000000000000000" pitchFamily="2" charset="2"/>
              <a:buChar char="Ø"/>
            </a:pPr>
            <a:r>
              <a:rPr lang="en-IN"/>
              <a:t>Gives a idea about how EDA is used in real life business problems.</a:t>
            </a:r>
          </a:p>
          <a:p>
            <a:pPr marL="285750" indent="-285750">
              <a:buFont typeface="Wingdings" panose="05000000000000000000" pitchFamily="2" charset="2"/>
              <a:buChar char="Ø"/>
            </a:pPr>
            <a:r>
              <a:rPr lang="en-IN"/>
              <a:t>It also develops a basic understanding of risk analytics in banking and financial services.</a:t>
            </a:r>
          </a:p>
          <a:p>
            <a:pPr marL="285750" indent="-285750">
              <a:buFont typeface="Wingdings" panose="05000000000000000000" pitchFamily="2" charset="2"/>
              <a:buChar char="Ø"/>
            </a:pPr>
            <a:r>
              <a:rPr lang="en-IN"/>
              <a:t>How the data is used to minimize loss of money while lending it to clients.</a:t>
            </a:r>
          </a:p>
          <a:p>
            <a:pPr marL="285750" indent="-285750">
              <a:buFont typeface="Wingdings" panose="05000000000000000000" pitchFamily="2" charset="2"/>
              <a:buChar char="Ø"/>
            </a:pPr>
            <a:r>
              <a:rPr lang="en-IN"/>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270</TotalTime>
  <Words>787</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freight-text-pro</vt:lpstr>
      <vt:lpstr>Lucida Sans</vt:lpstr>
      <vt:lpstr>Wingdings</vt:lpstr>
      <vt:lpstr>Retrospect</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Abhisek Pattanaik</cp:lastModifiedBy>
  <cp:revision>51</cp:revision>
  <dcterms:created xsi:type="dcterms:W3CDTF">2022-06-06T16:58:12Z</dcterms:created>
  <dcterms:modified xsi:type="dcterms:W3CDTF">2024-05-17T13:54:34Z</dcterms:modified>
</cp:coreProperties>
</file>