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notesMasterIdLst>
    <p:notesMasterId r:id="rId21"/>
  </p:notesMasterIdLst>
  <p:sldIdLst>
    <p:sldId id="257" r:id="rId2"/>
    <p:sldId id="258" r:id="rId3"/>
    <p:sldId id="267" r:id="rId4"/>
    <p:sldId id="259" r:id="rId5"/>
    <p:sldId id="269" r:id="rId6"/>
    <p:sldId id="260" r:id="rId7"/>
    <p:sldId id="268" r:id="rId8"/>
    <p:sldId id="261" r:id="rId9"/>
    <p:sldId id="262" r:id="rId10"/>
    <p:sldId id="263" r:id="rId11"/>
    <p:sldId id="264" r:id="rId12"/>
    <p:sldId id="270" r:id="rId13"/>
    <p:sldId id="275" r:id="rId14"/>
    <p:sldId id="271" r:id="rId15"/>
    <p:sldId id="274" r:id="rId16"/>
    <p:sldId id="265" r:id="rId17"/>
    <p:sldId id="276" r:id="rId18"/>
    <p:sldId id="266"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48"/>
    <p:restoredTop sz="50000"/>
  </p:normalViewPr>
  <p:slideViewPr>
    <p:cSldViewPr snapToGrid="0" snapToObjects="1">
      <p:cViewPr>
        <p:scale>
          <a:sx n="59" d="100"/>
          <a:sy n="59" d="100"/>
        </p:scale>
        <p:origin x="99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kehajain/Desktop/Workbook1.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kehajain/Desktop/Workbook1.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kehajain/Desktop/Workbook1.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localhost/Users/kehajain/Desktop/Workbook1.xlsx"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file://localhost/Users/kehajain/Desktop/Workbook1.xlsx" TargetMode="External"/></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file://localhost/Users/kehajain/Desktop/Work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0527094121982383"/>
          <c:y val="0.275716729553644"/>
          <c:w val="0.894804802701893"/>
          <c:h val="0.580472440944882"/>
        </c:manualLayout>
      </c:layout>
      <c:bar3DChart>
        <c:barDir val="col"/>
        <c:grouping val="clustered"/>
        <c:varyColors val="0"/>
        <c:ser>
          <c:idx val="0"/>
          <c:order val="0"/>
          <c:tx>
            <c:strRef>
              <c:f>Sheet1!$C$1</c:f>
              <c:strCache>
                <c:ptCount val="1"/>
                <c:pt idx="0">
                  <c:v>Age</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val>
            <c:numRef>
              <c:f>Sheet1!$C$2:$C$31</c:f>
              <c:numCache>
                <c:formatCode>General</c:formatCode>
                <c:ptCount val="30"/>
                <c:pt idx="0">
                  <c:v>32.0</c:v>
                </c:pt>
                <c:pt idx="1">
                  <c:v>32.0</c:v>
                </c:pt>
                <c:pt idx="2">
                  <c:v>30.0</c:v>
                </c:pt>
                <c:pt idx="3">
                  <c:v>26.0</c:v>
                </c:pt>
                <c:pt idx="4">
                  <c:v>26.0</c:v>
                </c:pt>
                <c:pt idx="5">
                  <c:v>50.0</c:v>
                </c:pt>
                <c:pt idx="6">
                  <c:v>33.0</c:v>
                </c:pt>
                <c:pt idx="7">
                  <c:v>33.0</c:v>
                </c:pt>
                <c:pt idx="8">
                  <c:v>26.0</c:v>
                </c:pt>
                <c:pt idx="9">
                  <c:v>26.0</c:v>
                </c:pt>
                <c:pt idx="10">
                  <c:v>21.0</c:v>
                </c:pt>
                <c:pt idx="11">
                  <c:v>22.0</c:v>
                </c:pt>
                <c:pt idx="12">
                  <c:v>22.0</c:v>
                </c:pt>
                <c:pt idx="13">
                  <c:v>23.0</c:v>
                </c:pt>
                <c:pt idx="14">
                  <c:v>28.0</c:v>
                </c:pt>
                <c:pt idx="15">
                  <c:v>28.0</c:v>
                </c:pt>
                <c:pt idx="16">
                  <c:v>55.0</c:v>
                </c:pt>
                <c:pt idx="17">
                  <c:v>54.0</c:v>
                </c:pt>
                <c:pt idx="18">
                  <c:v>38.0</c:v>
                </c:pt>
                <c:pt idx="19">
                  <c:v>30.0</c:v>
                </c:pt>
                <c:pt idx="20">
                  <c:v>50.0</c:v>
                </c:pt>
                <c:pt idx="21">
                  <c:v>30.0</c:v>
                </c:pt>
                <c:pt idx="22">
                  <c:v>40.0</c:v>
                </c:pt>
                <c:pt idx="23">
                  <c:v>32.0</c:v>
                </c:pt>
                <c:pt idx="24">
                  <c:v>35.0</c:v>
                </c:pt>
                <c:pt idx="25">
                  <c:v>48.0</c:v>
                </c:pt>
                <c:pt idx="26">
                  <c:v>45.0</c:v>
                </c:pt>
                <c:pt idx="27">
                  <c:v>25.0</c:v>
                </c:pt>
                <c:pt idx="28">
                  <c:v>34.0</c:v>
                </c:pt>
                <c:pt idx="29">
                  <c:v>35.0</c:v>
                </c:pt>
              </c:numCache>
            </c:numRef>
          </c:val>
        </c:ser>
        <c:dLbls>
          <c:showLegendKey val="0"/>
          <c:showVal val="1"/>
          <c:showCatName val="0"/>
          <c:showSerName val="0"/>
          <c:showPercent val="0"/>
          <c:showBubbleSize val="0"/>
        </c:dLbls>
        <c:gapWidth val="65"/>
        <c:shape val="box"/>
        <c:axId val="-2127036928"/>
        <c:axId val="-2126958832"/>
        <c:axId val="0"/>
      </c:bar3DChart>
      <c:catAx>
        <c:axId val="-2127036928"/>
        <c:scaling>
          <c:orientation val="minMax"/>
        </c:scaling>
        <c:delete val="0"/>
        <c:axPos val="b"/>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126958832"/>
        <c:crosses val="autoZero"/>
        <c:auto val="1"/>
        <c:lblAlgn val="ctr"/>
        <c:lblOffset val="100"/>
        <c:noMultiLvlLbl val="0"/>
      </c:catAx>
      <c:valAx>
        <c:axId val="-212695883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2127036928"/>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Sheet1!$I$1</c:f>
              <c:strCache>
                <c:ptCount val="1"/>
                <c:pt idx="0">
                  <c:v>Working Hours</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val>
            <c:numRef>
              <c:f>Sheet1!$I$2:$I$31</c:f>
              <c:numCache>
                <c:formatCode>General</c:formatCode>
                <c:ptCount val="30"/>
                <c:pt idx="0">
                  <c:v>6.0</c:v>
                </c:pt>
                <c:pt idx="1">
                  <c:v>5.0</c:v>
                </c:pt>
                <c:pt idx="2">
                  <c:v>6.0</c:v>
                </c:pt>
                <c:pt idx="3">
                  <c:v>4.0</c:v>
                </c:pt>
                <c:pt idx="4">
                  <c:v>5.0</c:v>
                </c:pt>
                <c:pt idx="5">
                  <c:v>8.0</c:v>
                </c:pt>
                <c:pt idx="6">
                  <c:v>12.0</c:v>
                </c:pt>
                <c:pt idx="7">
                  <c:v>7.0</c:v>
                </c:pt>
                <c:pt idx="8">
                  <c:v>8.0</c:v>
                </c:pt>
                <c:pt idx="9">
                  <c:v>6.0</c:v>
                </c:pt>
                <c:pt idx="10">
                  <c:v>6.0</c:v>
                </c:pt>
                <c:pt idx="11">
                  <c:v>6.0</c:v>
                </c:pt>
                <c:pt idx="12">
                  <c:v>7.0</c:v>
                </c:pt>
                <c:pt idx="13">
                  <c:v>6.0</c:v>
                </c:pt>
                <c:pt idx="14">
                  <c:v>12.0</c:v>
                </c:pt>
                <c:pt idx="15">
                  <c:v>8.0</c:v>
                </c:pt>
                <c:pt idx="16">
                  <c:v>6.0</c:v>
                </c:pt>
                <c:pt idx="17">
                  <c:v>6.0</c:v>
                </c:pt>
                <c:pt idx="18">
                  <c:v>5.0</c:v>
                </c:pt>
                <c:pt idx="19">
                  <c:v>6.0</c:v>
                </c:pt>
                <c:pt idx="20">
                  <c:v>12.0</c:v>
                </c:pt>
                <c:pt idx="21">
                  <c:v>8.0</c:v>
                </c:pt>
                <c:pt idx="22">
                  <c:v>8.0</c:v>
                </c:pt>
                <c:pt idx="23">
                  <c:v>6.0</c:v>
                </c:pt>
                <c:pt idx="24">
                  <c:v>8.0</c:v>
                </c:pt>
                <c:pt idx="25">
                  <c:v>6.0</c:v>
                </c:pt>
                <c:pt idx="26">
                  <c:v>10.0</c:v>
                </c:pt>
                <c:pt idx="27">
                  <c:v>4.0</c:v>
                </c:pt>
                <c:pt idx="28">
                  <c:v>6.0</c:v>
                </c:pt>
                <c:pt idx="29">
                  <c:v>8.0</c:v>
                </c:pt>
              </c:numCache>
            </c:numRef>
          </c:val>
        </c:ser>
        <c:dLbls>
          <c:showLegendKey val="0"/>
          <c:showVal val="1"/>
          <c:showCatName val="0"/>
          <c:showSerName val="0"/>
          <c:showPercent val="0"/>
          <c:showBubbleSize val="0"/>
        </c:dLbls>
        <c:gapWidth val="65"/>
        <c:shape val="box"/>
        <c:axId val="-2139955408"/>
        <c:axId val="-2139952144"/>
        <c:axId val="0"/>
      </c:bar3DChart>
      <c:catAx>
        <c:axId val="-2139955408"/>
        <c:scaling>
          <c:orientation val="minMax"/>
        </c:scaling>
        <c:delete val="0"/>
        <c:axPos val="b"/>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139952144"/>
        <c:crosses val="autoZero"/>
        <c:auto val="1"/>
        <c:lblAlgn val="ctr"/>
        <c:lblOffset val="100"/>
        <c:noMultiLvlLbl val="0"/>
      </c:catAx>
      <c:valAx>
        <c:axId val="-2139952144"/>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2139955408"/>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Sheet1!$I$1</c:f>
              <c:strCache>
                <c:ptCount val="1"/>
                <c:pt idx="0">
                  <c:v>Working Hours</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val>
            <c:numRef>
              <c:f>Sheet1!$I$2:$I$31</c:f>
              <c:numCache>
                <c:formatCode>General</c:formatCode>
                <c:ptCount val="30"/>
                <c:pt idx="0">
                  <c:v>6.0</c:v>
                </c:pt>
                <c:pt idx="1">
                  <c:v>5.0</c:v>
                </c:pt>
                <c:pt idx="2">
                  <c:v>6.0</c:v>
                </c:pt>
                <c:pt idx="3">
                  <c:v>4.0</c:v>
                </c:pt>
                <c:pt idx="4">
                  <c:v>5.0</c:v>
                </c:pt>
                <c:pt idx="5">
                  <c:v>8.0</c:v>
                </c:pt>
                <c:pt idx="6">
                  <c:v>12.0</c:v>
                </c:pt>
                <c:pt idx="7">
                  <c:v>7.0</c:v>
                </c:pt>
                <c:pt idx="8">
                  <c:v>8.0</c:v>
                </c:pt>
                <c:pt idx="9">
                  <c:v>6.0</c:v>
                </c:pt>
                <c:pt idx="10">
                  <c:v>6.0</c:v>
                </c:pt>
                <c:pt idx="11">
                  <c:v>6.0</c:v>
                </c:pt>
                <c:pt idx="12">
                  <c:v>7.0</c:v>
                </c:pt>
                <c:pt idx="13">
                  <c:v>6.0</c:v>
                </c:pt>
                <c:pt idx="14">
                  <c:v>12.0</c:v>
                </c:pt>
                <c:pt idx="15">
                  <c:v>8.0</c:v>
                </c:pt>
                <c:pt idx="16">
                  <c:v>6.0</c:v>
                </c:pt>
                <c:pt idx="17">
                  <c:v>6.0</c:v>
                </c:pt>
                <c:pt idx="18">
                  <c:v>5.0</c:v>
                </c:pt>
                <c:pt idx="19">
                  <c:v>6.0</c:v>
                </c:pt>
                <c:pt idx="20">
                  <c:v>12.0</c:v>
                </c:pt>
                <c:pt idx="21">
                  <c:v>8.0</c:v>
                </c:pt>
                <c:pt idx="22">
                  <c:v>8.0</c:v>
                </c:pt>
                <c:pt idx="23">
                  <c:v>6.0</c:v>
                </c:pt>
                <c:pt idx="24">
                  <c:v>8.0</c:v>
                </c:pt>
                <c:pt idx="25">
                  <c:v>6.0</c:v>
                </c:pt>
                <c:pt idx="26">
                  <c:v>10.0</c:v>
                </c:pt>
                <c:pt idx="27">
                  <c:v>4.0</c:v>
                </c:pt>
                <c:pt idx="28">
                  <c:v>6.0</c:v>
                </c:pt>
                <c:pt idx="29">
                  <c:v>8.0</c:v>
                </c:pt>
              </c:numCache>
            </c:numRef>
          </c:val>
        </c:ser>
        <c:dLbls>
          <c:showLegendKey val="0"/>
          <c:showVal val="1"/>
          <c:showCatName val="0"/>
          <c:showSerName val="0"/>
          <c:showPercent val="0"/>
          <c:showBubbleSize val="0"/>
        </c:dLbls>
        <c:gapWidth val="65"/>
        <c:shape val="box"/>
        <c:axId val="-2139938720"/>
        <c:axId val="-2139935456"/>
        <c:axId val="0"/>
      </c:bar3DChart>
      <c:catAx>
        <c:axId val="-2139938720"/>
        <c:scaling>
          <c:orientation val="minMax"/>
        </c:scaling>
        <c:delete val="0"/>
        <c:axPos val="b"/>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139935456"/>
        <c:crosses val="autoZero"/>
        <c:auto val="1"/>
        <c:lblAlgn val="ctr"/>
        <c:lblOffset val="100"/>
        <c:noMultiLvlLbl val="0"/>
      </c:catAx>
      <c:valAx>
        <c:axId val="-2139935456"/>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2139938720"/>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'/Users/kehajain/Desktop/vishnu mist project/[cause of Acc.xlsx]Sheet1'!$B$1</c:f>
              <c:strCache>
                <c:ptCount val="1"/>
                <c:pt idx="0">
                  <c:v>Accidents</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[6]Sheet1!$A$2:$A$6</c:f>
              <c:strCache>
                <c:ptCount val="5"/>
                <c:pt idx="0">
                  <c:v>Alcohol</c:v>
                </c:pt>
                <c:pt idx="1">
                  <c:v>Drowsiness</c:v>
                </c:pt>
                <c:pt idx="2">
                  <c:v>Fog</c:v>
                </c:pt>
                <c:pt idx="3">
                  <c:v>Low Maintenance</c:v>
                </c:pt>
                <c:pt idx="4">
                  <c:v>Other</c:v>
                </c:pt>
              </c:strCache>
            </c:strRef>
          </c:cat>
          <c:val>
            <c:numRef>
              <c:f>[6]Sheet1!$B$2:$B$6</c:f>
              <c:numCache>
                <c:formatCode>General</c:formatCode>
                <c:ptCount val="5"/>
                <c:pt idx="0">
                  <c:v>32.0</c:v>
                </c:pt>
                <c:pt idx="1">
                  <c:v>42.0</c:v>
                </c:pt>
                <c:pt idx="2">
                  <c:v>26.0</c:v>
                </c:pt>
                <c:pt idx="3">
                  <c:v>5.0</c:v>
                </c:pt>
                <c:pt idx="4">
                  <c:v>12.0</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Requirements</a:t>
            </a:r>
            <a:r>
              <a:rPr lang="en-US" baseline="0"/>
              <a:t> of Drivers</a:t>
            </a:r>
            <a:endParaRPr lang="en-US"/>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[3]Sheet1!$D$1:$F$1</c:f>
              <c:strCache>
                <c:ptCount val="3"/>
                <c:pt idx="0">
                  <c:v>Stay at Hotel</c:v>
                </c:pt>
                <c:pt idx="1">
                  <c:v>Mechanic </c:v>
                </c:pt>
                <c:pt idx="2">
                  <c:v>Both</c:v>
                </c:pt>
              </c:strCache>
            </c:strRef>
          </c:cat>
          <c:val>
            <c:numRef>
              <c:f>[3]Sheet1!$D$2:$F$2</c:f>
              <c:numCache>
                <c:formatCode>General</c:formatCode>
                <c:ptCount val="3"/>
                <c:pt idx="0">
                  <c:v>11.0</c:v>
                </c:pt>
                <c:pt idx="1">
                  <c:v>13.0</c:v>
                </c:pt>
                <c:pt idx="2">
                  <c:v>5.0</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GPS</a:t>
            </a:r>
            <a:r>
              <a:rPr lang="en-US" baseline="0"/>
              <a:t> in trucks</a:t>
            </a:r>
            <a:endParaRPr lang="en-US"/>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[Workbook4]Sheet1!$B$1:$C$1</c:f>
              <c:strCache>
                <c:ptCount val="2"/>
                <c:pt idx="0">
                  <c:v>GPS</c:v>
                </c:pt>
                <c:pt idx="1">
                  <c:v>No GPS</c:v>
                </c:pt>
              </c:strCache>
            </c:strRef>
          </c:cat>
          <c:val>
            <c:numRef>
              <c:f>[Workbook4]Sheet1!$B$2:$C$2</c:f>
              <c:numCache>
                <c:formatCode>General</c:formatCode>
                <c:ptCount val="2"/>
                <c:pt idx="0">
                  <c:v>5.0</c:v>
                </c:pt>
                <c:pt idx="1">
                  <c:v>25.0</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C525BE-809D-0840-9D45-8521DA635328}" type="datetimeFigureOut">
              <a:rPr lang="en-US" smtClean="0"/>
              <a:t>3/16/18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650AD1-CFBF-D240-AC9A-1170E7A88301}" type="slidenum">
              <a:rPr lang="en-US" smtClean="0"/>
              <a:t>‹#›</a:t>
            </a:fld>
            <a:endParaRPr lang="en-US"/>
          </a:p>
        </p:txBody>
      </p:sp>
    </p:spTree>
    <p:extLst>
      <p:ext uri="{BB962C8B-B14F-4D97-AF65-F5344CB8AC3E}">
        <p14:creationId xmlns:p14="http://schemas.microsoft.com/office/powerpoint/2010/main" val="157031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650AD1-CFBF-D240-AC9A-1170E7A88301}" type="slidenum">
              <a:rPr lang="en-US" smtClean="0"/>
              <a:t>9</a:t>
            </a:fld>
            <a:endParaRPr lang="en-US"/>
          </a:p>
        </p:txBody>
      </p:sp>
    </p:spTree>
    <p:extLst>
      <p:ext uri="{BB962C8B-B14F-4D97-AF65-F5344CB8AC3E}">
        <p14:creationId xmlns:p14="http://schemas.microsoft.com/office/powerpoint/2010/main" val="243636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650AD1-CFBF-D240-AC9A-1170E7A88301}" type="slidenum">
              <a:rPr lang="en-US" smtClean="0"/>
              <a:t>13</a:t>
            </a:fld>
            <a:endParaRPr lang="en-US"/>
          </a:p>
        </p:txBody>
      </p:sp>
    </p:spTree>
    <p:extLst>
      <p:ext uri="{BB962C8B-B14F-4D97-AF65-F5344CB8AC3E}">
        <p14:creationId xmlns:p14="http://schemas.microsoft.com/office/powerpoint/2010/main" val="1205761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650AD1-CFBF-D240-AC9A-1170E7A88301}" type="slidenum">
              <a:rPr lang="en-US" smtClean="0"/>
              <a:t>14</a:t>
            </a:fld>
            <a:endParaRPr lang="en-US"/>
          </a:p>
        </p:txBody>
      </p:sp>
    </p:spTree>
    <p:extLst>
      <p:ext uri="{BB962C8B-B14F-4D97-AF65-F5344CB8AC3E}">
        <p14:creationId xmlns:p14="http://schemas.microsoft.com/office/powerpoint/2010/main" val="195495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650AD1-CFBF-D240-AC9A-1170E7A88301}" type="slidenum">
              <a:rPr lang="en-US" smtClean="0"/>
              <a:t>15</a:t>
            </a:fld>
            <a:endParaRPr lang="en-US"/>
          </a:p>
        </p:txBody>
      </p:sp>
    </p:spTree>
    <p:extLst>
      <p:ext uri="{BB962C8B-B14F-4D97-AF65-F5344CB8AC3E}">
        <p14:creationId xmlns:p14="http://schemas.microsoft.com/office/powerpoint/2010/main" val="490190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D19FB2-3AAB-4D03-B13A-2960828C78E3}" type="datetimeFigureOut">
              <a:rPr lang="en-US" smtClean="0"/>
              <a:t>3/16/18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63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3/16/18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196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3/16/18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9835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3/16/18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0532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3/16/18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653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3/16/18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832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3/16/18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5804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3/16/18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333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7884882-FB12-4BC8-9960-9AD8104D7FAE}" type="datetimeFigureOut">
              <a:rPr lang="en-US" smtClean="0"/>
              <a:t>3/16/18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10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7D1BD23-6E54-4D9D-AD88-A2813C73CC25}" type="datetimeFigureOut">
              <a:rPr lang="en-US" smtClean="0"/>
              <a:t>3/16/18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463381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3/16/18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64140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1CF1133-3259-4C45-BABA-5B62D9C6F78D}" type="datetimeFigureOut">
              <a:rPr lang="en-US" smtClean="0"/>
              <a:t>3/16/18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0840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chart" Target="../charts/char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chart" Target="../charts/chart2.xml"/><Relationship Id="rId5" Type="http://schemas.openxmlformats.org/officeDocument/2006/relationships/chart" Target="../charts/chart3.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p:txBody>
          <a:bodyPr>
            <a:normAutofit/>
          </a:bodyPr>
          <a:lstStyle/>
          <a:p>
            <a:r>
              <a:rPr lang="en-US" dirty="0" smtClean="0"/>
              <a:t>VISHNUMIST R&amp;D</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19865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174171" y="0"/>
            <a:ext cx="12366171" cy="6858000"/>
          </a:xfrm>
          <a:prstGeom prst="rect">
            <a:avLst/>
          </a:prstGeom>
        </p:spPr>
      </p:pic>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Represents cause-wise distribution of road accidents and major requirements of drivers .</a:t>
            </a:r>
            <a:endParaRPr lang="en-US" dirty="0"/>
          </a:p>
        </p:txBody>
      </p:sp>
      <p:graphicFrame>
        <p:nvGraphicFramePr>
          <p:cNvPr id="4" name="Chart 3"/>
          <p:cNvGraphicFramePr/>
          <p:nvPr>
            <p:extLst>
              <p:ext uri="{D42A27DB-BD31-4B8C-83A1-F6EECF244321}">
                <p14:modId xmlns:p14="http://schemas.microsoft.com/office/powerpoint/2010/main" val="666459520"/>
              </p:ext>
            </p:extLst>
          </p:nvPr>
        </p:nvGraphicFramePr>
        <p:xfrm>
          <a:off x="1120000" y="3000715"/>
          <a:ext cx="4597400" cy="29591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extLst>
              <p:ext uri="{D42A27DB-BD31-4B8C-83A1-F6EECF244321}">
                <p14:modId xmlns:p14="http://schemas.microsoft.com/office/powerpoint/2010/main" val="1431914067"/>
              </p:ext>
            </p:extLst>
          </p:nvPr>
        </p:nvGraphicFramePr>
        <p:xfrm>
          <a:off x="6037650" y="3070565"/>
          <a:ext cx="5422900" cy="28194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253786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Represents the installation of GPS devise in the vehicle</a:t>
            </a:r>
            <a:endParaRPr lang="en-US" dirty="0"/>
          </a:p>
        </p:txBody>
      </p:sp>
      <p:graphicFrame>
        <p:nvGraphicFramePr>
          <p:cNvPr id="4" name="Chart 3"/>
          <p:cNvGraphicFramePr/>
          <p:nvPr>
            <p:extLst>
              <p:ext uri="{D42A27DB-BD31-4B8C-83A1-F6EECF244321}">
                <p14:modId xmlns:p14="http://schemas.microsoft.com/office/powerpoint/2010/main" val="1687203150"/>
              </p:ext>
            </p:extLst>
          </p:nvPr>
        </p:nvGraphicFramePr>
        <p:xfrm>
          <a:off x="1381579" y="2550954"/>
          <a:ext cx="5727700" cy="29006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425477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p:txBody>
          <a:bodyPr/>
          <a:lstStyle/>
          <a:p>
            <a:r>
              <a:rPr lang="en-US" dirty="0" smtClean="0"/>
              <a:t>Alpha Model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6806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p:txBody>
          <a:bodyPr/>
          <a:lstStyle/>
          <a:p>
            <a:r>
              <a:rPr lang="en-US" dirty="0" smtClean="0"/>
              <a:t>Website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45141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Website is successfully working and also in progress to add some more useful features.</a:t>
            </a:r>
          </a:p>
          <a:p>
            <a:pPr>
              <a:buFont typeface="Arial" charset="0"/>
              <a:buChar char="•"/>
            </a:pPr>
            <a:r>
              <a:rPr lang="en-US" dirty="0" smtClean="0"/>
              <a:t>Website provides all features that are required to access the devise.</a:t>
            </a:r>
            <a:endParaRPr lang="en-US" dirty="0"/>
          </a:p>
        </p:txBody>
      </p:sp>
    </p:spTree>
    <p:extLst>
      <p:ext uri="{BB962C8B-B14F-4D97-AF65-F5344CB8AC3E}">
        <p14:creationId xmlns:p14="http://schemas.microsoft.com/office/powerpoint/2010/main" val="134081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p:txBody>
          <a:bodyPr/>
          <a:lstStyle/>
          <a:p>
            <a:r>
              <a:rPr lang="en-US" dirty="0" smtClean="0"/>
              <a:t>Website Features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092065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dirty="0" smtClean="0"/>
              <a:t>Website Features</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Website provides a basic idea behind the science and methodologies used in the devise.</a:t>
            </a:r>
          </a:p>
          <a:p>
            <a:r>
              <a:rPr lang="en-US" dirty="0" smtClean="0"/>
              <a:t>Features </a:t>
            </a:r>
          </a:p>
          <a:p>
            <a:pPr>
              <a:buFont typeface="Wingdings" charset="2"/>
              <a:buChar char="Ø"/>
            </a:pPr>
            <a:r>
              <a:rPr lang="en-US" dirty="0"/>
              <a:t> </a:t>
            </a:r>
            <a:r>
              <a:rPr lang="en-US" dirty="0" smtClean="0"/>
              <a:t>  Devise can measure eye blinking rate by IR transmitter  results in identifying the status of the driver.</a:t>
            </a:r>
          </a:p>
          <a:p>
            <a:pPr>
              <a:buFont typeface="Wingdings" charset="2"/>
              <a:buChar char="Ø"/>
            </a:pPr>
            <a:r>
              <a:rPr lang="en-US" dirty="0" smtClean="0"/>
              <a:t>Built on principles of cloud computing, machine learning and statistic that assists quick services. </a:t>
            </a:r>
          </a:p>
          <a:p>
            <a:pPr>
              <a:buFont typeface="Wingdings" charset="2"/>
              <a:buChar char="Ø"/>
            </a:pPr>
            <a:r>
              <a:rPr lang="en-US" dirty="0" smtClean="0"/>
              <a:t>Devise measures head movement through accelerometer placed on driver’s forehead.</a:t>
            </a:r>
            <a:endParaRPr lang="en-US" dirty="0"/>
          </a:p>
          <a:p>
            <a:pPr marL="0" indent="0">
              <a:buNone/>
            </a:pPr>
            <a:endParaRPr lang="en-US" dirty="0"/>
          </a:p>
        </p:txBody>
      </p:sp>
    </p:spTree>
    <p:extLst>
      <p:ext uri="{BB962C8B-B14F-4D97-AF65-F5344CB8AC3E}">
        <p14:creationId xmlns:p14="http://schemas.microsoft.com/office/powerpoint/2010/main" val="16411606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p:txBody>
          <a:bodyPr/>
          <a:lstStyle/>
          <a:p>
            <a:r>
              <a:rPr lang="en-US" dirty="0" smtClean="0"/>
              <a:t>Challenges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747115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Low availability of electronic sensors in Indian market</a:t>
            </a:r>
            <a:r>
              <a:rPr lang="en-US" dirty="0" smtClean="0"/>
              <a:t>.</a:t>
            </a: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2" y="2157548"/>
            <a:ext cx="3459480" cy="345948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2994" y="2971799"/>
            <a:ext cx="3526971" cy="2645228"/>
          </a:xfrm>
          <a:prstGeom prst="rect">
            <a:avLst/>
          </a:prstGeom>
        </p:spPr>
      </p:pic>
    </p:spTree>
    <p:extLst>
      <p:ext uri="{BB962C8B-B14F-4D97-AF65-F5344CB8AC3E}">
        <p14:creationId xmlns:p14="http://schemas.microsoft.com/office/powerpoint/2010/main" val="7712640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Arial" charset="0"/>
              <a:buChar char="•"/>
            </a:pPr>
            <a:r>
              <a:rPr lang="en-US" dirty="0"/>
              <a:t>Need a programming expert or mentor to manage work more efficiently and smoothly.</a:t>
            </a:r>
          </a:p>
          <a:p>
            <a:pPr>
              <a:buFont typeface="Arial" charset="0"/>
              <a:buChar char="•"/>
            </a:pPr>
            <a:endParaRPr lang="en-US" dirty="0"/>
          </a:p>
        </p:txBody>
      </p:sp>
    </p:spTree>
    <p:extLst>
      <p:ext uri="{BB962C8B-B14F-4D97-AF65-F5344CB8AC3E}">
        <p14:creationId xmlns:p14="http://schemas.microsoft.com/office/powerpoint/2010/main" val="957003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547449" y="-152400"/>
            <a:ext cx="12739449" cy="7010400"/>
          </a:xfrm>
          <a:prstGeom prst="rect">
            <a:avLst/>
          </a:prstGeom>
        </p:spPr>
      </p:pic>
      <p:sp>
        <p:nvSpPr>
          <p:cNvPr id="2" name="Title 1"/>
          <p:cNvSpPr>
            <a:spLocks noGrp="1"/>
          </p:cNvSpPr>
          <p:nvPr>
            <p:ph type="title"/>
          </p:nvPr>
        </p:nvSpPr>
        <p:spPr/>
        <p:txBody>
          <a:bodyPr>
            <a:normAutofit/>
          </a:bodyPr>
          <a:lstStyle/>
          <a:p>
            <a:r>
              <a:rPr lang="en-US" dirty="0" smtClean="0"/>
              <a:t/>
            </a:r>
            <a:br>
              <a:rPr lang="en-US" dirty="0" smtClean="0"/>
            </a:br>
            <a:endParaRPr lang="en-US" dirty="0"/>
          </a:p>
        </p:txBody>
      </p:sp>
      <p:sp>
        <p:nvSpPr>
          <p:cNvPr id="5" name="Content Placeholder 4"/>
          <p:cNvSpPr>
            <a:spLocks noGrp="1"/>
          </p:cNvSpPr>
          <p:nvPr>
            <p:ph idx="1"/>
          </p:nvPr>
        </p:nvSpPr>
        <p:spPr/>
        <p:txBody>
          <a:bodyPr/>
          <a:lstStyle/>
          <a:p>
            <a:r>
              <a:rPr lang="en-US" sz="1800" dirty="0"/>
              <a:t>Our objective of the project is to ensure the safety system. For enhancing the safety, we are detecting the eye blinks of the driver and estimating the driver status and control the car accordingly</a:t>
            </a:r>
            <a:r>
              <a:rPr lang="en-US" dirty="0"/>
              <a:t/>
            </a:r>
            <a:br>
              <a:rPr lang="en-US" dirty="0"/>
            </a:br>
            <a:r>
              <a:rPr lang="en-US" dirty="0"/>
              <a:t/>
            </a:r>
            <a:br>
              <a:rPr lang="en-US" dirty="0"/>
            </a:br>
            <a:r>
              <a:rPr lang="en-US" dirty="0"/>
              <a:t>we are implementing the system as a prototype by capturing the live images of the eyes and fed them in to the microcontroller in which software is used to process the video and convert it into frames.</a:t>
            </a:r>
            <a:br>
              <a:rPr lang="en-US" dirty="0"/>
            </a:br>
            <a:endParaRPr lang="en-US" dirty="0"/>
          </a:p>
        </p:txBody>
      </p:sp>
    </p:spTree>
    <p:extLst>
      <p:ext uri="{BB962C8B-B14F-4D97-AF65-F5344CB8AC3E}">
        <p14:creationId xmlns:p14="http://schemas.microsoft.com/office/powerpoint/2010/main" val="1931232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2" name="Title 1"/>
          <p:cNvSpPr>
            <a:spLocks noGrp="1"/>
          </p:cNvSpPr>
          <p:nvPr>
            <p:ph type="ctrTitle"/>
          </p:nvPr>
        </p:nvSpPr>
        <p:spPr/>
        <p:txBody>
          <a:bodyPr/>
          <a:lstStyle/>
          <a:p>
            <a:r>
              <a:rPr lang="en-US" dirty="0" smtClean="0"/>
              <a:t>Task Completion</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99087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Organized Team:</a:t>
            </a:r>
          </a:p>
          <a:p>
            <a:pPr marL="0" indent="0" algn="just">
              <a:buNone/>
            </a:pPr>
            <a:r>
              <a:rPr lang="en-US" dirty="0" smtClean="0"/>
              <a:t>        Circuit Designer : Manish </a:t>
            </a:r>
          </a:p>
          <a:p>
            <a:pPr marL="0" indent="0" algn="just">
              <a:buNone/>
            </a:pPr>
            <a:r>
              <a:rPr lang="en-US" dirty="0"/>
              <a:t> </a:t>
            </a:r>
            <a:r>
              <a:rPr lang="en-US" dirty="0" smtClean="0"/>
              <a:t>        Web Development : </a:t>
            </a:r>
            <a:r>
              <a:rPr lang="en-US" dirty="0" err="1" smtClean="0"/>
              <a:t>Nitish</a:t>
            </a:r>
            <a:r>
              <a:rPr lang="en-US" dirty="0" smtClean="0"/>
              <a:t> </a:t>
            </a:r>
          </a:p>
          <a:p>
            <a:pPr marL="0" indent="0" algn="just">
              <a:buNone/>
            </a:pPr>
            <a:r>
              <a:rPr lang="en-US" dirty="0"/>
              <a:t> </a:t>
            </a:r>
            <a:r>
              <a:rPr lang="en-US" dirty="0" smtClean="0"/>
              <a:t>         Content Writer : </a:t>
            </a:r>
            <a:r>
              <a:rPr lang="en-US" dirty="0" err="1" smtClean="0"/>
              <a:t>Keha</a:t>
            </a:r>
            <a:endParaRPr lang="en-US" dirty="0" smtClean="0"/>
          </a:p>
          <a:p>
            <a:pPr marL="0" indent="0" algn="just">
              <a:buNone/>
            </a:pPr>
            <a:endParaRPr lang="en-US" dirty="0"/>
          </a:p>
        </p:txBody>
      </p:sp>
    </p:spTree>
    <p:extLst>
      <p:ext uri="{BB962C8B-B14F-4D97-AF65-F5344CB8AC3E}">
        <p14:creationId xmlns:p14="http://schemas.microsoft.com/office/powerpoint/2010/main" val="8008822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p:txBody>
          <a:bodyPr/>
          <a:lstStyle/>
          <a:p>
            <a:r>
              <a:rPr lang="en-US" dirty="0" smtClean="0"/>
              <a:t>3-D Model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52068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Completion </a:t>
            </a:r>
            <a:endParaRPr lang="en-US" dirty="0"/>
          </a:p>
        </p:txBody>
      </p:sp>
      <p:sp>
        <p:nvSpPr>
          <p:cNvPr id="3" name="Content Placeholder 2"/>
          <p:cNvSpPr>
            <a:spLocks noGrp="1"/>
          </p:cNvSpPr>
          <p:nvPr>
            <p:ph idx="1"/>
          </p:nvPr>
        </p:nvSpPr>
        <p:spPr/>
        <p:txBody>
          <a:bodyPr>
            <a:normAutofit/>
          </a:bodyPr>
          <a:lstStyle/>
          <a:p>
            <a:r>
              <a:rPr lang="en-US" dirty="0" smtClean="0"/>
              <a:t>Survey Report </a:t>
            </a:r>
          </a:p>
          <a:p>
            <a:pPr marL="0" indent="0">
              <a:buNone/>
            </a:pPr>
            <a:r>
              <a:rPr lang="en-US" dirty="0"/>
              <a:t> </a:t>
            </a:r>
            <a:r>
              <a:rPr lang="en-US" dirty="0" smtClean="0"/>
              <a:t>    Driver Drowsiness has been one of the major causes of road accidents and can lead to severe physical injuries, deaths and significant economic losses. Statistics indicate the need of a reliable driver drowsiness detection system which could alert the driver.</a:t>
            </a:r>
          </a:p>
          <a:p>
            <a:r>
              <a:rPr lang="en-US" dirty="0" smtClean="0"/>
              <a:t>Methods for measuring Drowsiness </a:t>
            </a:r>
          </a:p>
          <a:p>
            <a:pPr marL="0" indent="0">
              <a:buNone/>
            </a:pPr>
            <a:r>
              <a:rPr lang="en-US" dirty="0"/>
              <a:t> </a:t>
            </a:r>
            <a:r>
              <a:rPr lang="en-US" dirty="0" smtClean="0"/>
              <a:t>   Subjective measures </a:t>
            </a:r>
          </a:p>
          <a:p>
            <a:pPr marL="0" indent="0">
              <a:buNone/>
            </a:pPr>
            <a:r>
              <a:rPr lang="en-US" dirty="0"/>
              <a:t> </a:t>
            </a:r>
            <a:r>
              <a:rPr lang="en-US" dirty="0" smtClean="0"/>
              <a:t>   Vehicle based Measures </a:t>
            </a:r>
          </a:p>
          <a:p>
            <a:pPr marL="0" indent="0">
              <a:buNone/>
            </a:pPr>
            <a:r>
              <a:rPr lang="en-US" dirty="0"/>
              <a:t> </a:t>
            </a:r>
            <a:r>
              <a:rPr lang="en-US" dirty="0" smtClean="0"/>
              <a:t>   Behavioral Measures </a:t>
            </a:r>
          </a:p>
          <a:p>
            <a:pPr marL="0" indent="0">
              <a:buNone/>
            </a:pPr>
            <a:r>
              <a:rPr lang="en-US" dirty="0"/>
              <a:t> </a:t>
            </a:r>
            <a:r>
              <a:rPr lang="en-US" dirty="0" smtClean="0"/>
              <a:t>   Physiological Measures</a:t>
            </a:r>
            <a:endParaRPr lang="en-US" dirty="0"/>
          </a:p>
        </p:txBody>
      </p:sp>
      <p:pic>
        <p:nvPicPr>
          <p:cNvPr id="4" name="Picture 3"/>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9005" y="0"/>
            <a:ext cx="12192000" cy="6858000"/>
          </a:xfrm>
          <a:prstGeom prst="rect">
            <a:avLst/>
          </a:prstGeom>
        </p:spPr>
      </p:pic>
    </p:spTree>
    <p:extLst>
      <p:ext uri="{BB962C8B-B14F-4D97-AF65-F5344CB8AC3E}">
        <p14:creationId xmlns:p14="http://schemas.microsoft.com/office/powerpoint/2010/main" val="11556833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p:txBody>
          <a:bodyPr/>
          <a:lstStyle/>
          <a:p>
            <a:r>
              <a:rPr lang="en-US" dirty="0" smtClean="0"/>
              <a:t>Outcome of the survey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8632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Represents the average age distribution of drivers</a:t>
            </a:r>
          </a:p>
          <a:p>
            <a:pPr marL="0" indent="0">
              <a:buNone/>
            </a:pPr>
            <a:endParaRPr lang="en-US" dirty="0"/>
          </a:p>
        </p:txBody>
      </p:sp>
      <p:graphicFrame>
        <p:nvGraphicFramePr>
          <p:cNvPr id="4" name="Chart 3"/>
          <p:cNvGraphicFramePr/>
          <p:nvPr>
            <p:extLst>
              <p:ext uri="{D42A27DB-BD31-4B8C-83A1-F6EECF244321}">
                <p14:modId xmlns:p14="http://schemas.microsoft.com/office/powerpoint/2010/main" val="643356949"/>
              </p:ext>
            </p:extLst>
          </p:nvPr>
        </p:nvGraphicFramePr>
        <p:xfrm>
          <a:off x="1579104" y="2356180"/>
          <a:ext cx="8181584" cy="36193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05052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348343" y="0"/>
            <a:ext cx="12540343" cy="6858000"/>
          </a:xfrm>
          <a:prstGeom prst="rect">
            <a:avLst/>
          </a:prstGeom>
        </p:spPr>
      </p:pic>
      <p:sp>
        <p:nvSpPr>
          <p:cNvPr id="2" name="Title 1"/>
          <p:cNvSpPr>
            <a:spLocks noGrp="1"/>
          </p:cNvSpPr>
          <p:nvPr>
            <p:ph type="title"/>
          </p:nvPr>
        </p:nvSpPr>
        <p:spPr/>
        <p:txBody>
          <a:bodyPr/>
          <a:lstStyle/>
          <a:p>
            <a:r>
              <a:rPr lang="en-US" dirty="0"/>
              <a:t/>
            </a:r>
            <a:br>
              <a:rPr lang="en-US" dirty="0"/>
            </a:br>
            <a:r>
              <a:rPr lang="en-US" dirty="0" smtClean="0"/>
              <a:t> </a:t>
            </a:r>
            <a:endParaRPr lang="en-US" dirty="0"/>
          </a:p>
        </p:txBody>
      </p:sp>
      <p:sp>
        <p:nvSpPr>
          <p:cNvPr id="3" name="Content Placeholder 2"/>
          <p:cNvSpPr>
            <a:spLocks noGrp="1"/>
          </p:cNvSpPr>
          <p:nvPr>
            <p:ph idx="1"/>
          </p:nvPr>
        </p:nvSpPr>
        <p:spPr>
          <a:xfrm>
            <a:off x="-13553942" y="16847910"/>
            <a:ext cx="10233800" cy="4351338"/>
          </a:xfrm>
        </p:spPr>
        <p:txBody>
          <a:bodyPr/>
          <a:lstStyle/>
          <a:p>
            <a:r>
              <a:rPr lang="en-US" dirty="0" smtClean="0"/>
              <a:t>Driver’s working hours </a:t>
            </a:r>
          </a:p>
          <a:p>
            <a:pPr marL="0" indent="0">
              <a:buNone/>
            </a:pPr>
            <a:r>
              <a:rPr lang="en-US" dirty="0"/>
              <a:t> </a:t>
            </a:r>
            <a:r>
              <a:rPr lang="en-US" dirty="0" smtClean="0"/>
              <a:t>     </a:t>
            </a:r>
            <a:endParaRPr lang="en-US" dirty="0"/>
          </a:p>
        </p:txBody>
      </p:sp>
      <p:sp>
        <p:nvSpPr>
          <p:cNvPr id="9" name="Rectangle 5"/>
          <p:cNvSpPr>
            <a:spLocks noChangeArrowheads="1"/>
          </p:cNvSpPr>
          <p:nvPr/>
        </p:nvSpPr>
        <p:spPr bwMode="auto">
          <a:xfrm>
            <a:off x="-14673942" y="1502228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ea typeface="Times New Roman" charset="0"/>
              </a:rPr>
              <a:t>hours according to survey shown in Graph 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charset="0"/>
            </a:endParaRPr>
          </a:p>
        </p:txBody>
      </p:sp>
      <p:graphicFrame>
        <p:nvGraphicFramePr>
          <p:cNvPr id="10" name="Chart 9"/>
          <p:cNvGraphicFramePr/>
          <p:nvPr>
            <p:extLst>
              <p:ext uri="{D42A27DB-BD31-4B8C-83A1-F6EECF244321}">
                <p14:modId xmlns:p14="http://schemas.microsoft.com/office/powerpoint/2010/main" val="641761361"/>
              </p:ext>
            </p:extLst>
          </p:nvPr>
        </p:nvGraphicFramePr>
        <p:xfrm>
          <a:off x="-14673942" y="15022285"/>
          <a:ext cx="5410200" cy="2870200"/>
        </p:xfrm>
        <a:graphic>
          <a:graphicData uri="http://schemas.openxmlformats.org/drawingml/2006/chart">
            <c:chart xmlns:c="http://schemas.openxmlformats.org/drawingml/2006/chart" xmlns:r="http://schemas.openxmlformats.org/officeDocument/2006/relationships" r:id="rId4"/>
          </a:graphicData>
        </a:graphic>
      </p:graphicFrame>
      <p:sp>
        <p:nvSpPr>
          <p:cNvPr id="11" name="Rectangle 6"/>
          <p:cNvSpPr>
            <a:spLocks noChangeArrowheads="1"/>
          </p:cNvSpPr>
          <p:nvPr/>
        </p:nvSpPr>
        <p:spPr bwMode="auto">
          <a:xfrm>
            <a:off x="-14673942" y="183623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8"/>
          <p:cNvSpPr>
            <a:spLocks noChangeArrowheads="1"/>
          </p:cNvSpPr>
          <p:nvPr/>
        </p:nvSpPr>
        <p:spPr bwMode="auto">
          <a:xfrm>
            <a:off x="1300843" y="306977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ea typeface="Times New Roman" charset="0"/>
              </a:rPr>
              <a:t>hours according to survey shown in Graph 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charset="0"/>
            </a:endParaRPr>
          </a:p>
        </p:txBody>
      </p:sp>
      <p:graphicFrame>
        <p:nvGraphicFramePr>
          <p:cNvPr id="15" name="Chart 14"/>
          <p:cNvGraphicFramePr/>
          <p:nvPr>
            <p:extLst>
              <p:ext uri="{D42A27DB-BD31-4B8C-83A1-F6EECF244321}">
                <p14:modId xmlns:p14="http://schemas.microsoft.com/office/powerpoint/2010/main" val="1008106598"/>
              </p:ext>
            </p:extLst>
          </p:nvPr>
        </p:nvGraphicFramePr>
        <p:xfrm>
          <a:off x="1583870" y="2621643"/>
          <a:ext cx="7668987" cy="3340100"/>
        </p:xfrm>
        <a:graphic>
          <a:graphicData uri="http://schemas.openxmlformats.org/drawingml/2006/chart">
            <c:chart xmlns:c="http://schemas.openxmlformats.org/drawingml/2006/chart" xmlns:r="http://schemas.openxmlformats.org/officeDocument/2006/relationships" r:id="rId5"/>
          </a:graphicData>
        </a:graphic>
      </p:graphicFrame>
      <p:sp>
        <p:nvSpPr>
          <p:cNvPr id="16" name="Rectangle 9"/>
          <p:cNvSpPr>
            <a:spLocks noChangeArrowheads="1"/>
          </p:cNvSpPr>
          <p:nvPr/>
        </p:nvSpPr>
        <p:spPr bwMode="auto">
          <a:xfrm>
            <a:off x="1300843" y="640987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TextBox 16"/>
          <p:cNvSpPr txBox="1"/>
          <p:nvPr/>
        </p:nvSpPr>
        <p:spPr>
          <a:xfrm>
            <a:off x="838199" y="1690687"/>
            <a:ext cx="7717971" cy="646331"/>
          </a:xfrm>
          <a:prstGeom prst="rect">
            <a:avLst/>
          </a:prstGeom>
          <a:noFill/>
        </p:spPr>
        <p:txBody>
          <a:bodyPr wrap="square" rtlCol="0">
            <a:spAutoFit/>
          </a:bodyPr>
          <a:lstStyle/>
          <a:p>
            <a:pPr marL="571500" indent="-571500">
              <a:buFont typeface="Arial" charset="0"/>
              <a:buChar char="•"/>
            </a:pPr>
            <a:r>
              <a:rPr lang="en-US" sz="3600" dirty="0" smtClean="0"/>
              <a:t>Represents driver’s working hours </a:t>
            </a:r>
            <a:endParaRPr lang="en-US" sz="3600" dirty="0"/>
          </a:p>
        </p:txBody>
      </p:sp>
    </p:spTree>
    <p:extLst>
      <p:ext uri="{BB962C8B-B14F-4D97-AF65-F5344CB8AC3E}">
        <p14:creationId xmlns:p14="http://schemas.microsoft.com/office/powerpoint/2010/main" val="153679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173</TotalTime>
  <Words>323</Words>
  <Application>Microsoft Macintosh PowerPoint</Application>
  <PresentationFormat>Widescreen</PresentationFormat>
  <Paragraphs>56</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Calibri Light</vt:lpstr>
      <vt:lpstr>Times New Roman</vt:lpstr>
      <vt:lpstr>Wingdings</vt:lpstr>
      <vt:lpstr>Arial</vt:lpstr>
      <vt:lpstr>Retrospect</vt:lpstr>
      <vt:lpstr>VISHNUMIST R&amp;D </vt:lpstr>
      <vt:lpstr> </vt:lpstr>
      <vt:lpstr>Task Completion </vt:lpstr>
      <vt:lpstr>PowerPoint Presentation</vt:lpstr>
      <vt:lpstr>3-D Model</vt:lpstr>
      <vt:lpstr>Task Completion </vt:lpstr>
      <vt:lpstr>Outcome of the survey</vt:lpstr>
      <vt:lpstr> </vt:lpstr>
      <vt:lpstr>  </vt:lpstr>
      <vt:lpstr> </vt:lpstr>
      <vt:lpstr> </vt:lpstr>
      <vt:lpstr>Alpha Model</vt:lpstr>
      <vt:lpstr>Website</vt:lpstr>
      <vt:lpstr> </vt:lpstr>
      <vt:lpstr>Website Features</vt:lpstr>
      <vt:lpstr>Website Features</vt:lpstr>
      <vt:lpstr>Challenges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15</cp:revision>
  <dcterms:created xsi:type="dcterms:W3CDTF">2018-03-15T14:25:48Z</dcterms:created>
  <dcterms:modified xsi:type="dcterms:W3CDTF">2018-03-16T13:17:43Z</dcterms:modified>
</cp:coreProperties>
</file>