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62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370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bhisha%20Burande\Desktop\KPMG\KPMG_VI_New_raw_data_update_final_Abhish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[KPMG_VI_New_raw_data_update_final_Abhisha.xlsx]Sheet3!PivotTable3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Old Customer Per Age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8"/>
                <c:pt idx="0">
                  <c:v>54</c:v>
                </c:pt>
                <c:pt idx="1">
                  <c:v>670</c:v>
                </c:pt>
                <c:pt idx="2">
                  <c:v>722</c:v>
                </c:pt>
                <c:pt idx="3">
                  <c:v>1307</c:v>
                </c:pt>
                <c:pt idx="4">
                  <c:v>694</c:v>
                </c:pt>
                <c:pt idx="5">
                  <c:v>458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A-45F5-AAAB-0A0E525AB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286480"/>
        <c:axId val="656283920"/>
      </c:barChart>
      <c:catAx>
        <c:axId val="65628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283920"/>
        <c:crosses val="autoZero"/>
        <c:auto val="1"/>
        <c:lblAlgn val="ctr"/>
        <c:lblOffset val="100"/>
        <c:noMultiLvlLbl val="0"/>
      </c:catAx>
      <c:valAx>
        <c:axId val="65628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28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[KPMG_VI_New_raw_data_update_final_Abhisha.xlsx]Sheet8!PivotTable4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Profit as percent Per Wealth Segment-New Customers</a:t>
            </a:r>
            <a:endParaRPr lang="en-US" sz="14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3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5"/>
        <c:spPr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9"/>
        <c:spPr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0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Sheet8!$B$55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40-40D2-BC89-C92ABFB3FBFD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D40-40D2-BC89-C92ABFB3FBFD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D40-40D2-BC89-C92ABFB3FB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Sheet8!$A$56:$A$59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Sheet8!$B$56:$B$59</c:f>
              <c:numCache>
                <c:formatCode>0.00%</c:formatCode>
                <c:ptCount val="3"/>
                <c:pt idx="0">
                  <c:v>0.24099999999999999</c:v>
                </c:pt>
                <c:pt idx="1">
                  <c:v>0.251</c:v>
                </c:pt>
                <c:pt idx="2">
                  <c:v>0.50800000000000001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40-40D2-BC89-C92ABFB3FBF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chemeClr val="accent1">
              <a:lumMod val="60000"/>
              <a:lumOff val="4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Clients Per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Top level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Sheet2!$B$5</c:f>
              <c:numCache>
                <c:formatCode>General</c:formatCode>
                <c:ptCount val="1"/>
                <c:pt idx="0">
                  <c:v>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16-425E-AF50-FA434A3B7D86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Top level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16-425E-AF50-FA434A3B7D86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Top Level 3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  <c:pt idx="0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16-425E-AF50-FA434A3B7D86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Top level 4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Sheet2!$E$5</c:f>
              <c:numCache>
                <c:formatCode>General</c:formatCode>
                <c:ptCount val="1"/>
                <c:pt idx="0">
                  <c:v>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16-425E-AF50-FA434A3B7D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33278736"/>
        <c:axId val="633282896"/>
      </c:barChart>
      <c:catAx>
        <c:axId val="63327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282896"/>
        <c:crosses val="autoZero"/>
        <c:auto val="1"/>
        <c:lblAlgn val="ctr"/>
        <c:lblOffset val="100"/>
        <c:noMultiLvlLbl val="0"/>
      </c:catAx>
      <c:valAx>
        <c:axId val="633282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27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[KPMG_VI_New_raw_data_update_final_Abhisha.xlsx]Sheet2!PivotTable20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</a:t>
            </a:r>
            <a:r>
              <a:rPr lang="en-US" baseline="0"/>
              <a:t> Count Per Quartile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Sheet2!$A$47:$A$51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Sheet2!$B$47:$B$51</c:f>
              <c:numCache>
                <c:formatCode>General</c:formatCode>
                <c:ptCount val="4"/>
                <c:pt idx="0">
                  <c:v>862</c:v>
                </c:pt>
                <c:pt idx="1">
                  <c:v>865</c:v>
                </c:pt>
                <c:pt idx="2">
                  <c:v>857</c:v>
                </c:pt>
                <c:pt idx="3">
                  <c:v>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8-4A7D-95D6-2D81E44E63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7815024"/>
        <c:axId val="427813104"/>
      </c:barChart>
      <c:catAx>
        <c:axId val="42781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813104"/>
        <c:crosses val="autoZero"/>
        <c:auto val="1"/>
        <c:lblAlgn val="ctr"/>
        <c:lblOffset val="100"/>
        <c:noMultiLvlLbl val="0"/>
      </c:catAx>
      <c:valAx>
        <c:axId val="4278131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781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[KPMG_VI_New_raw_data_update_final_Abhisha.xlsx]Sheet2!PivotTable19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Frequency Per Quartile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Sheet2!$A$28:$A$32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Sheet2!$B$28:$B$32</c:f>
              <c:numCache>
                <c:formatCode>General</c:formatCode>
                <c:ptCount val="4"/>
                <c:pt idx="0">
                  <c:v>1201</c:v>
                </c:pt>
                <c:pt idx="1">
                  <c:v>2350</c:v>
                </c:pt>
                <c:pt idx="2">
                  <c:v>1326</c:v>
                </c:pt>
                <c:pt idx="3">
                  <c:v>2692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F-4D0C-8EC6-E24FAE76EC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278096"/>
        <c:axId val="633279056"/>
      </c:barChart>
      <c:catAx>
        <c:axId val="63327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279056"/>
        <c:crosses val="autoZero"/>
        <c:auto val="1"/>
        <c:lblAlgn val="ctr"/>
        <c:lblOffset val="100"/>
        <c:noMultiLvlLbl val="0"/>
      </c:catAx>
      <c:valAx>
        <c:axId val="6332790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327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[KPMG_VI_New_raw_data_update_final_Abhisha.xlsx]Sheet2!PivotTable21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Monetary Value Per Quartile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Sheet2!$B$66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Sheet2!$A$67:$A$71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Sheet2!$B$67:$B$71</c:f>
              <c:numCache>
                <c:formatCode>General</c:formatCode>
                <c:ptCount val="4"/>
                <c:pt idx="0">
                  <c:v>873</c:v>
                </c:pt>
                <c:pt idx="1">
                  <c:v>1746</c:v>
                </c:pt>
                <c:pt idx="2">
                  <c:v>2616</c:v>
                </c:pt>
                <c:pt idx="3">
                  <c:v>3492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3-4D4F-9196-CA94E2D2A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7470648"/>
        <c:axId val="767473848"/>
      </c:barChart>
      <c:catAx>
        <c:axId val="76747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473848"/>
        <c:crosses val="autoZero"/>
        <c:auto val="1"/>
        <c:lblAlgn val="ctr"/>
        <c:lblOffset val="100"/>
        <c:noMultiLvlLbl val="0"/>
      </c:catAx>
      <c:valAx>
        <c:axId val="76747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47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[KPMG_VI_New_raw_data_update_final_Abhisha.xlsx]Sheet3!PivotTable10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New Customer Per Age Category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Sheet3!$A$22:$A$30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Sheet3!$B$22:$B$30</c:f>
              <c:numCache>
                <c:formatCode>General</c:formatCode>
                <c:ptCount val="8"/>
                <c:pt idx="0">
                  <c:v>14</c:v>
                </c:pt>
                <c:pt idx="1">
                  <c:v>170</c:v>
                </c:pt>
                <c:pt idx="2">
                  <c:v>106</c:v>
                </c:pt>
                <c:pt idx="3">
                  <c:v>225</c:v>
                </c:pt>
                <c:pt idx="4">
                  <c:v>176</c:v>
                </c:pt>
                <c:pt idx="5">
                  <c:v>173</c:v>
                </c:pt>
                <c:pt idx="6">
                  <c:v>86</c:v>
                </c:pt>
                <c:pt idx="7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C8-48A0-83B9-6532F0C1A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752824"/>
        <c:axId val="819753784"/>
      </c:barChart>
      <c:catAx>
        <c:axId val="81975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53784"/>
        <c:crosses val="autoZero"/>
        <c:auto val="1"/>
        <c:lblAlgn val="ctr"/>
        <c:lblOffset val="100"/>
        <c:noMultiLvlLbl val="0"/>
      </c:catAx>
      <c:valAx>
        <c:axId val="819753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5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[KPMG_VI_New_raw_data_update_final_Abhisha.xlsx]Sheet6!PivotTable12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By Age Category (Old Customer)</a:t>
            </a:r>
            <a:endParaRPr lang="en-US"/>
          </a:p>
        </c:rich>
      </c:tx>
      <c:layout>
        <c:manualLayout>
          <c:xMode val="edge"/>
          <c:yMode val="edge"/>
          <c:x val="0.29559939301972687"/>
          <c:y val="2.1340162185232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Sheet6!$A$5:$A$14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strCache>
            </c:strRef>
          </c:cat>
          <c:val>
            <c:numRef>
              <c:f>Sheet6!$B$5:$B$14</c:f>
              <c:numCache>
                <c:formatCode>General</c:formatCode>
                <c:ptCount val="9"/>
                <c:pt idx="0">
                  <c:v>8</c:v>
                </c:pt>
                <c:pt idx="1">
                  <c:v>142</c:v>
                </c:pt>
                <c:pt idx="2">
                  <c:v>1565</c:v>
                </c:pt>
                <c:pt idx="3">
                  <c:v>1816</c:v>
                </c:pt>
                <c:pt idx="4">
                  <c:v>3392</c:v>
                </c:pt>
                <c:pt idx="5">
                  <c:v>1687</c:v>
                </c:pt>
                <c:pt idx="6">
                  <c:v>1133</c:v>
                </c:pt>
                <c:pt idx="7">
                  <c:v>3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C-408F-9EF4-54D8F5BAD926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Sheet6!$A$5:$A$14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strCache>
            </c:strRef>
          </c:cat>
          <c:val>
            <c:numRef>
              <c:f>Sheet6!$C$5:$C$14</c:f>
              <c:numCache>
                <c:formatCode>General</c:formatCode>
                <c:ptCount val="9"/>
                <c:pt idx="0">
                  <c:v>3</c:v>
                </c:pt>
                <c:pt idx="1">
                  <c:v>111</c:v>
                </c:pt>
                <c:pt idx="2">
                  <c:v>1720</c:v>
                </c:pt>
                <c:pt idx="3">
                  <c:v>1671</c:v>
                </c:pt>
                <c:pt idx="4">
                  <c:v>3023</c:v>
                </c:pt>
                <c:pt idx="5">
                  <c:v>1605</c:v>
                </c:pt>
                <c:pt idx="6">
                  <c:v>1101</c:v>
                </c:pt>
                <c:pt idx="7">
                  <c:v>12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C-408F-9EF4-54D8F5BAD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283600"/>
        <c:axId val="656282000"/>
      </c:barChart>
      <c:catAx>
        <c:axId val="65628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282000"/>
        <c:crosses val="autoZero"/>
        <c:auto val="1"/>
        <c:lblAlgn val="ctr"/>
        <c:lblOffset val="100"/>
        <c:noMultiLvlLbl val="0"/>
      </c:catAx>
      <c:valAx>
        <c:axId val="65628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28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[KPMG_VI_New_raw_data_update_final_Abhisha.xlsx]Sheet8!PivotTable16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By Age Category -New Customer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Sheet8!$B$20:$B$21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Sheet8!$A$22:$A$30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Sheet8!$B$22:$B$30</c:f>
              <c:numCache>
                <c:formatCode>General</c:formatCode>
                <c:ptCount val="8"/>
                <c:pt idx="0">
                  <c:v>8</c:v>
                </c:pt>
                <c:pt idx="1">
                  <c:v>78</c:v>
                </c:pt>
                <c:pt idx="2">
                  <c:v>56</c:v>
                </c:pt>
                <c:pt idx="3">
                  <c:v>125</c:v>
                </c:pt>
                <c:pt idx="4">
                  <c:v>93</c:v>
                </c:pt>
                <c:pt idx="5">
                  <c:v>90</c:v>
                </c:pt>
                <c:pt idx="6">
                  <c:v>43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4-404B-8CF3-4DF8E34BF5CD}"/>
            </c:ext>
          </c:extLst>
        </c:ser>
        <c:ser>
          <c:idx val="1"/>
          <c:order val="1"/>
          <c:tx>
            <c:strRef>
              <c:f>Sheet8!$C$20:$C$21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Sheet8!$A$22:$A$30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Sheet8!$C$22:$C$30</c:f>
              <c:numCache>
                <c:formatCode>General</c:formatCode>
                <c:ptCount val="8"/>
                <c:pt idx="0">
                  <c:v>6</c:v>
                </c:pt>
                <c:pt idx="1">
                  <c:v>92</c:v>
                </c:pt>
                <c:pt idx="2">
                  <c:v>50</c:v>
                </c:pt>
                <c:pt idx="3">
                  <c:v>100</c:v>
                </c:pt>
                <c:pt idx="4">
                  <c:v>83</c:v>
                </c:pt>
                <c:pt idx="5">
                  <c:v>83</c:v>
                </c:pt>
                <c:pt idx="6">
                  <c:v>43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E4-404B-8CF3-4DF8E34BF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7464568"/>
        <c:axId val="767464888"/>
      </c:barChart>
      <c:catAx>
        <c:axId val="767464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464888"/>
        <c:crosses val="autoZero"/>
        <c:auto val="1"/>
        <c:lblAlgn val="ctr"/>
        <c:lblOffset val="100"/>
        <c:noMultiLvlLbl val="0"/>
      </c:catAx>
      <c:valAx>
        <c:axId val="76746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464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[KPMG_VI_New_raw_data_update_final_Abhisha.xlsx]Sheet7!PivotTable14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As Percent - Job Industry Category( Old Customer)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c:spPr>
      </c:pivotFmt>
      <c:pivotFmt>
        <c:idx val="2"/>
        <c:spPr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4"/>
        <c:spPr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c:spPr>
      </c:pivotFmt>
      <c:pivotFmt>
        <c:idx val="5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6"/>
        <c:spPr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7"/>
        <c:spPr>
          <a:solidFill>
            <a:schemeClr val="accent5">
              <a:lumMod val="75000"/>
            </a:schemeClr>
          </a:solidFill>
          <a:ln w="19050">
            <a:noFill/>
          </a:ln>
          <a:effectLst/>
        </c:spPr>
      </c:pivotFmt>
      <c:pivotFmt>
        <c:idx val="8"/>
        <c:spPr>
          <a:solidFill>
            <a:schemeClr val="accent5">
              <a:lumMod val="50000"/>
            </a:schemeClr>
          </a:solidFill>
          <a:ln w="19050">
            <a:noFill/>
          </a:ln>
          <a:effectLst/>
        </c:spPr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2"/>
        <c:spPr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c:spPr>
      </c:pivotFmt>
      <c:pivotFmt>
        <c:idx val="13"/>
        <c:spPr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4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15"/>
        <c:spPr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c:spPr>
      </c:pivotFmt>
      <c:pivotFmt>
        <c:idx val="16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7"/>
        <c:spPr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18"/>
        <c:spPr>
          <a:solidFill>
            <a:schemeClr val="accent5">
              <a:lumMod val="75000"/>
            </a:schemeClr>
          </a:solidFill>
          <a:ln w="19050">
            <a:noFill/>
          </a:ln>
          <a:effectLst/>
        </c:spPr>
      </c:pivotFmt>
      <c:pivotFmt>
        <c:idx val="19"/>
        <c:spPr>
          <a:solidFill>
            <a:schemeClr val="accent5">
              <a:lumMod val="50000"/>
            </a:schemeClr>
          </a:solidFill>
          <a:ln w="19050">
            <a:noFill/>
          </a:ln>
          <a:effectLst/>
        </c:spPr>
      </c:pivotFmt>
      <c:pivotFmt>
        <c:idx val="2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2"/>
        <c:spPr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c:spPr>
      </c:pivotFmt>
      <c:pivotFmt>
        <c:idx val="23"/>
        <c:spPr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4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25"/>
        <c:spPr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c:spPr>
      </c:pivotFmt>
      <c:pivotFmt>
        <c:idx val="26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7"/>
        <c:spPr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28"/>
        <c:spPr>
          <a:solidFill>
            <a:schemeClr val="accent5">
              <a:lumMod val="75000"/>
            </a:schemeClr>
          </a:solidFill>
          <a:ln w="19050">
            <a:noFill/>
          </a:ln>
          <a:effectLst/>
        </c:spPr>
      </c:pivotFmt>
      <c:pivotFmt>
        <c:idx val="29"/>
        <c:spPr>
          <a:solidFill>
            <a:schemeClr val="accent5">
              <a:lumMod val="50000"/>
            </a:schemeClr>
          </a:solidFill>
          <a:ln w="19050"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A5-4345-9732-E553F9134326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A5-4345-9732-E553F9134326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A5-4345-9732-E553F913432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A5-4345-9732-E553F9134326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FA5-4345-9732-E553F9134326}"/>
              </c:ext>
            </c:extLst>
          </c:dPt>
          <c:dPt>
            <c:idx val="5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FA5-4345-9732-E553F9134326}"/>
              </c:ext>
            </c:extLst>
          </c:dPt>
          <c:dPt>
            <c:idx val="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FA5-4345-9732-E553F9134326}"/>
              </c:ext>
            </c:extLst>
          </c:dPt>
          <c:dPt>
            <c:idx val="7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FA5-4345-9732-E553F9134326}"/>
              </c:ext>
            </c:extLst>
          </c:dPt>
          <c:dPt>
            <c:idx val="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FA5-4345-9732-E553F91343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Sheet7!$B$4:$B$13</c:f>
              <c:numCache>
                <c:formatCode>0.00%</c:formatCode>
                <c:ptCount val="9"/>
                <c:pt idx="0">
                  <c:v>3.3427196046978386E-2</c:v>
                </c:pt>
                <c:pt idx="1">
                  <c:v>4.2284470625117185E-2</c:v>
                </c:pt>
                <c:pt idx="2">
                  <c:v>0.23521539312930129</c:v>
                </c:pt>
                <c:pt idx="3">
                  <c:v>0.18166868361360169</c:v>
                </c:pt>
                <c:pt idx="4">
                  <c:v>6.6580469605497683E-2</c:v>
                </c:pt>
                <c:pt idx="5">
                  <c:v>0.23634194165224104</c:v>
                </c:pt>
                <c:pt idx="6">
                  <c:v>7.6600210403904564E-2</c:v>
                </c:pt>
                <c:pt idx="7">
                  <c:v>0.10712214451456382</c:v>
                </c:pt>
                <c:pt idx="8">
                  <c:v>2.0759490408794243E-2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FA5-4345-9732-E553F913432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[KPMG_VI_New_raw_data_update_final_Abhisha.xlsx]Sheet7!PivotTable3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 As Percent -Job Industry Category (New Customer)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5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5">
              <a:lumMod val="50000"/>
            </a:schemeClr>
          </a:solidFill>
          <a:ln w="19050">
            <a:noFill/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5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5">
              <a:lumMod val="50000"/>
            </a:schemeClr>
          </a:solidFill>
          <a:ln w="19050">
            <a:noFill/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5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5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5">
              <a:lumMod val="50000"/>
            </a:schemeClr>
          </a:solidFill>
          <a:ln w="19050"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Sheet7!$B$21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77-4A36-ABD8-A47243445BAC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77-4A36-ABD8-A47243445BAC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77-4A36-ABD8-A47243445BA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77-4A36-ABD8-A47243445BAC}"/>
              </c:ext>
            </c:extLst>
          </c:dPt>
          <c:dPt>
            <c:idx val="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77-4A36-ABD8-A47243445BAC}"/>
              </c:ext>
            </c:extLst>
          </c:dPt>
          <c:dPt>
            <c:idx val="5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77-4A36-ABD8-A47243445BAC}"/>
              </c:ext>
            </c:extLst>
          </c:dPt>
          <c:dPt>
            <c:idx val="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977-4A36-ABD8-A47243445BAC}"/>
              </c:ext>
            </c:extLst>
          </c:dPt>
          <c:dPt>
            <c:idx val="7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977-4A36-ABD8-A47243445BAC}"/>
              </c:ext>
            </c:extLst>
          </c:dPt>
          <c:dPt>
            <c:idx val="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977-4A36-ABD8-A47243445B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Sheet7!$A$22:$A$31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Sheet7!$B$22:$B$31</c:f>
              <c:numCache>
                <c:formatCode>0.00%</c:formatCode>
                <c:ptCount val="9"/>
                <c:pt idx="0">
                  <c:v>3.1137724550898204E-2</c:v>
                </c:pt>
                <c:pt idx="1">
                  <c:v>4.431137724550898E-2</c:v>
                </c:pt>
                <c:pt idx="2">
                  <c:v>0.24311377245508983</c:v>
                </c:pt>
                <c:pt idx="3">
                  <c:v>0.18203592814371258</c:v>
                </c:pt>
                <c:pt idx="4">
                  <c:v>6.1077844311377243E-2</c:v>
                </c:pt>
                <c:pt idx="5">
                  <c:v>0.23832335329341317</c:v>
                </c:pt>
                <c:pt idx="6">
                  <c:v>7.6646706586826346E-2</c:v>
                </c:pt>
                <c:pt idx="7">
                  <c:v>9.3413173652694609E-2</c:v>
                </c:pt>
                <c:pt idx="8">
                  <c:v>2.9940119760479042E-2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977-4A36-ABD8-A47243445B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[KPMG_VI_New_raw_data_update_final_Abhisha.xlsx]Sheet6!PivotTable18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Count of Past 3 Year Purchases By Age Category -Old Customer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Sheet6!$B$42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Sheet6!$A$43:$A$52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strCache>
            </c:strRef>
          </c:cat>
          <c:val>
            <c:numRef>
              <c:f>Sheet6!$B$43:$B$52</c:f>
              <c:numCache>
                <c:formatCode>General</c:formatCode>
                <c:ptCount val="9"/>
                <c:pt idx="0">
                  <c:v>446</c:v>
                </c:pt>
                <c:pt idx="1">
                  <c:v>253</c:v>
                </c:pt>
                <c:pt idx="2">
                  <c:v>3285</c:v>
                </c:pt>
                <c:pt idx="3">
                  <c:v>3487</c:v>
                </c:pt>
                <c:pt idx="4">
                  <c:v>6415</c:v>
                </c:pt>
                <c:pt idx="5">
                  <c:v>3292</c:v>
                </c:pt>
                <c:pt idx="6">
                  <c:v>2234</c:v>
                </c:pt>
                <c:pt idx="7">
                  <c:v>15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4E-4E17-80F0-688371514F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6291920"/>
        <c:axId val="656293200"/>
      </c:barChart>
      <c:catAx>
        <c:axId val="65629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293200"/>
        <c:crosses val="autoZero"/>
        <c:auto val="1"/>
        <c:lblAlgn val="ctr"/>
        <c:lblOffset val="100"/>
        <c:noMultiLvlLbl val="0"/>
      </c:catAx>
      <c:valAx>
        <c:axId val="656293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629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[KPMG_VI_New_raw_data_update_final_Abhisha.xlsx]Sheet8!PivotTable17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Count of Past 3 Year Purchases By Age Category -New Customer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Sheet8!$A$41:$A$49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Sheet8!$B$41:$B$49</c:f>
              <c:numCache>
                <c:formatCode>General</c:formatCode>
                <c:ptCount val="8"/>
                <c:pt idx="0">
                  <c:v>14</c:v>
                </c:pt>
                <c:pt idx="1">
                  <c:v>170</c:v>
                </c:pt>
                <c:pt idx="2">
                  <c:v>106</c:v>
                </c:pt>
                <c:pt idx="3">
                  <c:v>225</c:v>
                </c:pt>
                <c:pt idx="4">
                  <c:v>176</c:v>
                </c:pt>
                <c:pt idx="5">
                  <c:v>173</c:v>
                </c:pt>
                <c:pt idx="6">
                  <c:v>86</c:v>
                </c:pt>
                <c:pt idx="7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1-4954-94F5-A0EC2F38CE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9762424"/>
        <c:axId val="819763064"/>
      </c:barChart>
      <c:catAx>
        <c:axId val="819762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63064"/>
        <c:crosses val="autoZero"/>
        <c:auto val="1"/>
        <c:lblAlgn val="ctr"/>
        <c:lblOffset val="100"/>
        <c:noMultiLvlLbl val="0"/>
      </c:catAx>
      <c:valAx>
        <c:axId val="8197630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19762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[KPMG_VI_New_raw_data_update_final_Abhisha.xlsx]Sheet6!PivotTable13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as percent Per Wealth Segment-Old Customers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2"/>
        <c:spPr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7"/>
        <c:spPr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8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0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</c:pivotFmt>
      <c:pivotFmt>
        <c:idx val="11"/>
        <c:spPr>
          <a:solidFill>
            <a:schemeClr val="accent1">
              <a:lumMod val="40000"/>
              <a:lumOff val="60000"/>
            </a:schemeClr>
          </a:solidFill>
          <a:ln w="19050"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Sheet6!$B$24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9-4B15-9F8F-B8C8883F0D19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9-4B15-9F8F-B8C8883F0D19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A9-4B15-9F8F-B8C8883F0D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Sheet6!$A$25:$A$28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Sheet6!$B$25:$B$28</c:f>
              <c:numCache>
                <c:formatCode>0.00%</c:formatCode>
                <c:ptCount val="3"/>
                <c:pt idx="0">
                  <c:v>0.24410629385470153</c:v>
                </c:pt>
                <c:pt idx="1">
                  <c:v>0.25474494525789704</c:v>
                </c:pt>
                <c:pt idx="2">
                  <c:v>0.50114876088740135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A9-4B15-9F8F-B8C8883F0D1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Abhisha Burande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0243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Distribution -‘New’ vs ‘Old’ Customer- By Profit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D8196-626E-4F8C-8504-7D7D1FD995F0}"/>
              </a:ext>
            </a:extLst>
          </p:cNvPr>
          <p:cNvSpPr txBox="1"/>
          <p:nvPr/>
        </p:nvSpPr>
        <p:spPr>
          <a:xfrm>
            <a:off x="4792424" y="2023362"/>
            <a:ext cx="4146550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Mass Customers contributing in major purchases of bikes i.e 50.11% in old customers and 51% in new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Affluent customers contributing </a:t>
            </a:r>
            <a:r>
              <a:rPr lang="en-US" dirty="0" err="1"/>
              <a:t>apx</a:t>
            </a:r>
            <a:r>
              <a:rPr lang="en-US" dirty="0"/>
              <a:t> 24 %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High Net worth contributing </a:t>
            </a:r>
            <a:r>
              <a:rPr lang="en-US" dirty="0" err="1"/>
              <a:t>apx</a:t>
            </a:r>
            <a:r>
              <a:rPr lang="en-US" dirty="0"/>
              <a:t> 25%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Profit contribution as per</a:t>
            </a:r>
            <a:r>
              <a:rPr lang="en-US" dirty="0"/>
              <a:t>cent from mass customers  from new customers is more than old mass customers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F34CCCB-7560-434A-8EBB-9434407B7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802347"/>
              </p:ext>
            </p:extLst>
          </p:nvPr>
        </p:nvGraphicFramePr>
        <p:xfrm>
          <a:off x="373375" y="1310622"/>
          <a:ext cx="4103375" cy="1769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77DF188-575E-4591-8EBA-AAE08C49A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811233"/>
              </p:ext>
            </p:extLst>
          </p:nvPr>
        </p:nvGraphicFramePr>
        <p:xfrm>
          <a:off x="205025" y="3155950"/>
          <a:ext cx="4419049" cy="186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83232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0243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( Recency-Frequency-Monetary Value)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D8196-626E-4F8C-8504-7D7D1FD995F0}"/>
              </a:ext>
            </a:extLst>
          </p:cNvPr>
          <p:cNvSpPr txBox="1"/>
          <p:nvPr/>
        </p:nvSpPr>
        <p:spPr>
          <a:xfrm>
            <a:off x="4792424" y="2023362"/>
            <a:ext cx="4146550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model is developed to find out top 1000 customers company should be focus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score is calculated and depending on score customers are classified into 4 groups.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Top level 1 costumers i.e 811 customers company should focus for their</a:t>
            </a:r>
            <a:r>
              <a:rPr lang="en-US" dirty="0"/>
              <a:t> expansion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Top level 2 customers i.e 844 customers in this bucket contribute to profit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D46B0-24FB-4176-AF0A-FB3AF3590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858114"/>
              </p:ext>
            </p:extLst>
          </p:nvPr>
        </p:nvGraphicFramePr>
        <p:xfrm>
          <a:off x="205025" y="1809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174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0243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 Analysis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D8196-626E-4F8C-8504-7D7D1FD995F0}"/>
              </a:ext>
            </a:extLst>
          </p:cNvPr>
          <p:cNvSpPr txBox="1"/>
          <p:nvPr/>
        </p:nvSpPr>
        <p:spPr>
          <a:xfrm>
            <a:off x="4798774" y="1794762"/>
            <a:ext cx="4146550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Recency count per quartile gives the idea of how recent and how many persons bought the bikes recently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 represent customers following in 75% above range and so 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862 customers are in 75% above range which means recency of buying is closed to recent date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487B71F-FBA5-4F3D-91ED-1A8795DC2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576679"/>
              </p:ext>
            </p:extLst>
          </p:nvPr>
        </p:nvGraphicFramePr>
        <p:xfrm>
          <a:off x="505460" y="1693111"/>
          <a:ext cx="4411980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57096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0243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Frequency Analysis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D8196-626E-4F8C-8504-7D7D1FD995F0}"/>
              </a:ext>
            </a:extLst>
          </p:cNvPr>
          <p:cNvSpPr txBox="1"/>
          <p:nvPr/>
        </p:nvSpPr>
        <p:spPr>
          <a:xfrm>
            <a:off x="4798774" y="1794762"/>
            <a:ext cx="414655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Frequency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per quartile gives the idea of frequency of buying the product of customers  falls in that quartile range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4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represent customers following in 75% above range and so 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2692 customers are in 75% above range which means frequency of buying is more.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E67962B-023F-490E-8532-A7A3A7BE7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954019"/>
              </p:ext>
            </p:extLst>
          </p:nvPr>
        </p:nvGraphicFramePr>
        <p:xfrm>
          <a:off x="387350" y="15465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3121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0243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Monetary Value  Analysis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D8196-626E-4F8C-8504-7D7D1FD995F0}"/>
              </a:ext>
            </a:extLst>
          </p:cNvPr>
          <p:cNvSpPr txBox="1"/>
          <p:nvPr/>
        </p:nvSpPr>
        <p:spPr>
          <a:xfrm>
            <a:off x="4798774" y="1794762"/>
            <a:ext cx="4146550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Monetary Value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per quartile gives the idea of monetary value contributed by customers falls in that quartile range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1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represent customers following in 75% above range and so 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873 are in 75% above range which means monetary values 873 persons falls in 3</a:t>
            </a:r>
            <a:r>
              <a:rPr lang="en-US" baseline="30000" dirty="0"/>
              <a:t>rd</a:t>
            </a:r>
            <a:r>
              <a:rPr lang="en-US" dirty="0"/>
              <a:t> quartile range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87BBB0C-AFCD-454F-8B49-4C1EBB7AE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741428"/>
              </p:ext>
            </p:extLst>
          </p:nvPr>
        </p:nvGraphicFramePr>
        <p:xfrm>
          <a:off x="226774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586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D97BEE-A542-466C-85AC-DB9AF18A3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17006"/>
              </p:ext>
            </p:extLst>
          </p:nvPr>
        </p:nvGraphicFramePr>
        <p:xfrm>
          <a:off x="373374" y="1162050"/>
          <a:ext cx="7995925" cy="7747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0146">
                  <a:extLst>
                    <a:ext uri="{9D8B030D-6E8A-4147-A177-3AD203B41FA5}">
                      <a16:colId xmlns:a16="http://schemas.microsoft.com/office/drawing/2014/main" val="1925636387"/>
                    </a:ext>
                  </a:extLst>
                </a:gridCol>
                <a:gridCol w="2229043">
                  <a:extLst>
                    <a:ext uri="{9D8B030D-6E8A-4147-A177-3AD203B41FA5}">
                      <a16:colId xmlns:a16="http://schemas.microsoft.com/office/drawing/2014/main" val="3836836404"/>
                    </a:ext>
                  </a:extLst>
                </a:gridCol>
                <a:gridCol w="1063397">
                  <a:extLst>
                    <a:ext uri="{9D8B030D-6E8A-4147-A177-3AD203B41FA5}">
                      <a16:colId xmlns:a16="http://schemas.microsoft.com/office/drawing/2014/main" val="2709245624"/>
                    </a:ext>
                  </a:extLst>
                </a:gridCol>
                <a:gridCol w="1124746">
                  <a:extLst>
                    <a:ext uri="{9D8B030D-6E8A-4147-A177-3AD203B41FA5}">
                      <a16:colId xmlns:a16="http://schemas.microsoft.com/office/drawing/2014/main" val="2835024869"/>
                    </a:ext>
                  </a:extLst>
                </a:gridCol>
                <a:gridCol w="1063397">
                  <a:extLst>
                    <a:ext uri="{9D8B030D-6E8A-4147-A177-3AD203B41FA5}">
                      <a16:colId xmlns:a16="http://schemas.microsoft.com/office/drawing/2014/main" val="1943178314"/>
                    </a:ext>
                  </a:extLst>
                </a:gridCol>
                <a:gridCol w="1145196">
                  <a:extLst>
                    <a:ext uri="{9D8B030D-6E8A-4147-A177-3AD203B41FA5}">
                      <a16:colId xmlns:a16="http://schemas.microsoft.com/office/drawing/2014/main" val="3310943007"/>
                    </a:ext>
                  </a:extLst>
                </a:gridCol>
              </a:tblGrid>
              <a:tr h="200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3810587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Top level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Top level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Top Level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Top level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9788598"/>
                  </a:ext>
                </a:extLst>
              </a:tr>
              <a:tr h="37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 of RFM score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3491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37298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267229-7926-4CC2-9CA3-57092E0709E5}"/>
              </a:ext>
            </a:extLst>
          </p:cNvPr>
          <p:cNvSpPr txBox="1"/>
          <p:nvPr/>
        </p:nvSpPr>
        <p:spPr>
          <a:xfrm>
            <a:off x="419100" y="2374900"/>
            <a:ext cx="7950199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From the above table, customer falling in top level 1 and top level 2 are the targeted 1000 custo</a:t>
            </a:r>
            <a:r>
              <a:rPr lang="en-US" dirty="0"/>
              <a:t>mers company should be targeting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 customers from financial services industry and manufacturing industry contributed major portion in profit generation. Customers from this industries should be focused.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Customers falling in age group of 41-50 should be the focused audience and specially females for selling of the bikes.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About Company</a:t>
            </a:r>
            <a:endParaRPr sz="18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39C3B-0E5A-4794-86EE-6C86FB399FE8}"/>
              </a:ext>
            </a:extLst>
          </p:cNvPr>
          <p:cNvSpPr txBox="1"/>
          <p:nvPr/>
        </p:nvSpPr>
        <p:spPr>
          <a:xfrm>
            <a:off x="205025" y="1735931"/>
            <a:ext cx="6160056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Sprocket Central Pty Ltd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, a medium size bikes &amp; cycling accessories organization.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 client provided with 3 datasets:</a:t>
            </a:r>
          </a:p>
          <a:p>
            <a:pPr algn="l"/>
            <a:r>
              <a:rPr lang="en-US" dirty="0">
                <a:solidFill>
                  <a:srgbClr val="333333"/>
                </a:solidFill>
              </a:rPr>
              <a:t>         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Customer Demographic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          Customer Addresses</a:t>
            </a:r>
          </a:p>
          <a:p>
            <a:pPr algn="l"/>
            <a:r>
              <a:rPr lang="en-US" dirty="0">
                <a:solidFill>
                  <a:srgbClr val="333333"/>
                </a:solidFill>
              </a:rPr>
              <a:t>         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Transactions data in the past 3 months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A3F83-92F3-46BA-A900-9A21641A741B}"/>
              </a:ext>
            </a:extLst>
          </p:cNvPr>
          <p:cNvSpPr txBox="1"/>
          <p:nvPr/>
        </p:nvSpPr>
        <p:spPr>
          <a:xfrm>
            <a:off x="300038" y="3236119"/>
            <a:ext cx="42719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/>
                <a:sym typeface="Arial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2BC4A-1033-4DB2-B8FD-971B2A407E4B}"/>
              </a:ext>
            </a:extLst>
          </p:cNvPr>
          <p:cNvSpPr txBox="1"/>
          <p:nvPr/>
        </p:nvSpPr>
        <p:spPr>
          <a:xfrm>
            <a:off x="205025" y="3736181"/>
            <a:ext cx="680299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Marketing team is looking to boost business sales by analyzing provided datasets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aim of analysis is to identify which of the 1000 customer Sprockets Central Pty Ltd should target.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List Of Data Analysis On Datasets</a:t>
            </a:r>
            <a:endParaRPr sz="18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39C3B-0E5A-4794-86EE-6C86FB399FE8}"/>
              </a:ext>
            </a:extLst>
          </p:cNvPr>
          <p:cNvSpPr txBox="1"/>
          <p:nvPr/>
        </p:nvSpPr>
        <p:spPr>
          <a:xfrm>
            <a:off x="205025" y="1555541"/>
            <a:ext cx="6160056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RFM Analysis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</a:rPr>
              <a:t>Age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New Customer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</a:rPr>
              <a:t>        Weight Segment by Age Category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        Job Industry by Age Category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</a:rPr>
              <a:t>        Gender by Age Category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        Past 3-year Purchases by Age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Old Customer Transaction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</a:rPr>
              <a:t>        Product Count Per Wealth Segment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        Product Count By Job Industry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</a:rPr>
              <a:t>        Gender By Age Category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        Prof</a:t>
            </a:r>
            <a:r>
              <a:rPr lang="en-US" dirty="0">
                <a:solidFill>
                  <a:schemeClr val="tx1"/>
                </a:solidFill>
              </a:rPr>
              <a:t>it Per wealth Segment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</a:rPr>
              <a:t>        Profit Per Job industry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        Past 3-year purchases by Age Category</a:t>
            </a:r>
          </a:p>
        </p:txBody>
      </p:sp>
    </p:spTree>
    <p:extLst>
      <p:ext uri="{BB962C8B-B14F-4D97-AF65-F5344CB8AC3E}">
        <p14:creationId xmlns:p14="http://schemas.microsoft.com/office/powerpoint/2010/main" val="198116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EB5C4-3A13-4E8C-8BD9-118A9CA08999}"/>
              </a:ext>
            </a:extLst>
          </p:cNvPr>
          <p:cNvSpPr txBox="1"/>
          <p:nvPr/>
        </p:nvSpPr>
        <p:spPr>
          <a:xfrm>
            <a:off x="260350" y="1638300"/>
            <a:ext cx="657860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Outlier date of birth is removed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Inconsistency </a:t>
            </a:r>
            <a:r>
              <a:rPr lang="en-US" dirty="0"/>
              <a:t>n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otation is changed</a:t>
            </a:r>
          </a:p>
          <a:p>
            <a:pPr lvl="1"/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      City Code: e.g. ‘New Wales South’ to ‘NWS’</a:t>
            </a:r>
          </a:p>
          <a:p>
            <a:pPr lvl="1"/>
            <a:r>
              <a:rPr lang="en-US" dirty="0"/>
              <a:t>        Gender: e.g. ‘F’ to ‘Female’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Price Value changed to currency from text format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   e.g. </a:t>
            </a:r>
            <a:r>
              <a:rPr lang="en-US" dirty="0" err="1"/>
              <a:t>Last_Price</a:t>
            </a:r>
            <a:r>
              <a:rPr lang="en-US" dirty="0"/>
              <a:t>, </a:t>
            </a:r>
            <a:r>
              <a:rPr lang="en-US" dirty="0" err="1"/>
              <a:t>Standard_Cost</a:t>
            </a:r>
            <a:r>
              <a:rPr lang="en-US" dirty="0"/>
              <a:t> converted to currency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Date column changed to short date from text format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Records are Unique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0243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Category ‘New’ vs ‘Old’ Customer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B32432C-36C8-427D-AD3A-EDBC2768C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403371"/>
              </p:ext>
            </p:extLst>
          </p:nvPr>
        </p:nvGraphicFramePr>
        <p:xfrm>
          <a:off x="205025" y="1221474"/>
          <a:ext cx="3992325" cy="191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37EA2BE-9DD8-4123-AC00-433AEA71A1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454311"/>
              </p:ext>
            </p:extLst>
          </p:nvPr>
        </p:nvGraphicFramePr>
        <p:xfrm>
          <a:off x="205024" y="3069024"/>
          <a:ext cx="3922475" cy="1858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57D3403-2391-42FB-AE7D-1F59F5DCEE89}"/>
              </a:ext>
            </a:extLst>
          </p:cNvPr>
          <p:cNvSpPr txBox="1"/>
          <p:nvPr/>
        </p:nvSpPr>
        <p:spPr>
          <a:xfrm>
            <a:off x="4487825" y="1793223"/>
            <a:ext cx="4552501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old and new customer falls underage group 41- 50 age ( 50 = 41 to 50 age group)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Less customer for age below 20 age group and for 80 + age group in both new and old customer list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In Old customers list, number of customers decreased for age group 50 and above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In New customers list, number of customers is steady till age group 70.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0243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Distribution ‘New’ vs ‘Old’ Customer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3403-2391-42FB-AE7D-1F59F5DCEE89}"/>
              </a:ext>
            </a:extLst>
          </p:cNvPr>
          <p:cNvSpPr txBox="1"/>
          <p:nvPr/>
        </p:nvSpPr>
        <p:spPr>
          <a:xfrm>
            <a:off x="4572000" y="2371073"/>
            <a:ext cx="4552501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Number of female customers are more compared to male customers in both new and old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Female customer between age group 41 to 50 shops more than other age group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7330245-E439-4C59-91DD-7486148B5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292095"/>
              </p:ext>
            </p:extLst>
          </p:nvPr>
        </p:nvGraphicFramePr>
        <p:xfrm>
          <a:off x="205025" y="1191895"/>
          <a:ext cx="4018284" cy="203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48433DB-9A98-4075-B8E6-38B47FE6EF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464587"/>
              </p:ext>
            </p:extLst>
          </p:nvPr>
        </p:nvGraphicFramePr>
        <p:xfrm>
          <a:off x="205025" y="3109594"/>
          <a:ext cx="4170311" cy="2033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8347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0243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Job- Industry Distribution ‘New’ vs ‘Old’ Customer-Profit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5CD0589-EE1C-42C7-80FF-609DDA3DE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802548"/>
              </p:ext>
            </p:extLst>
          </p:nvPr>
        </p:nvGraphicFramePr>
        <p:xfrm>
          <a:off x="114300" y="1310623"/>
          <a:ext cx="4146550" cy="1908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68C30D9E-959A-4A7A-9DCE-45D038795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944310"/>
              </p:ext>
            </p:extLst>
          </p:nvPr>
        </p:nvGraphicFramePr>
        <p:xfrm>
          <a:off x="205025" y="3133072"/>
          <a:ext cx="4055825" cy="1940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5D8196-626E-4F8C-8504-7D7D1FD995F0}"/>
              </a:ext>
            </a:extLst>
          </p:cNvPr>
          <p:cNvSpPr txBox="1"/>
          <p:nvPr/>
        </p:nvSpPr>
        <p:spPr>
          <a:xfrm>
            <a:off x="4572000" y="1943100"/>
            <a:ext cx="414655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Major profit generated from customers  belong to Financial Services and Manufacturing compared to other industries in both new and old customers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Less revenue (profit) is generated from Telecommunication industry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Third largest customer group belong to health industry  contributing to profit generation </a:t>
            </a:r>
          </a:p>
        </p:txBody>
      </p:sp>
    </p:spTree>
    <p:extLst>
      <p:ext uri="{BB962C8B-B14F-4D97-AF65-F5344CB8AC3E}">
        <p14:creationId xmlns:p14="http://schemas.microsoft.com/office/powerpoint/2010/main" val="33052070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0243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Past 3 Year Purchases Distribution ‘New’ vs ‘Old’ Customer-By Age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D8196-626E-4F8C-8504-7D7D1FD995F0}"/>
              </a:ext>
            </a:extLst>
          </p:cNvPr>
          <p:cNvSpPr txBox="1"/>
          <p:nvPr/>
        </p:nvSpPr>
        <p:spPr>
          <a:xfrm>
            <a:off x="4624075" y="2171700"/>
            <a:ext cx="414655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Maximum purchases in past 3 years are made by age group 41 – 50 age i.e total count in old customers is 6415 and 225 in new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Second maximum purchases in old customers is made by age group 31-40 age whereas in new customers is 51- 60 age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Less purchases is made by age less than 20 and above 80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14066E1-4A65-4503-B24E-5661A21CD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809237"/>
              </p:ext>
            </p:extLst>
          </p:nvPr>
        </p:nvGraphicFramePr>
        <p:xfrm>
          <a:off x="205025" y="1356679"/>
          <a:ext cx="4068525" cy="181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F94F950-EB96-46D7-A01E-203DEEC02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118239"/>
              </p:ext>
            </p:extLst>
          </p:nvPr>
        </p:nvGraphicFramePr>
        <p:xfrm>
          <a:off x="127277" y="3214706"/>
          <a:ext cx="4146273" cy="192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48182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1517</Words>
  <Application>Microsoft Office PowerPoint</Application>
  <PresentationFormat>On-screen Show (16:9)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Abhisha Burande</cp:lastModifiedBy>
  <cp:revision>43</cp:revision>
  <dcterms:modified xsi:type="dcterms:W3CDTF">2020-08-11T23:25:41Z</dcterms:modified>
</cp:coreProperties>
</file>