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8917D1-65FA-488D-9DE8-C68C2E4FF415}">
  <a:tblStyle styleId="{2F8917D1-65FA-488D-9DE8-C68C2E4FF4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99370ba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99370b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99370b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99370b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99370ba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599370ba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a401730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5a401730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599370b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599370b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99370ba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599370ba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a40173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a40173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9370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599370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Emily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Used spark sql and pyspark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Airline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Updated airlines dataset to included canceled as delayed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Included diverted delays in the arrival delay times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Created a timestamp from the date and time information, then converted to UTC with the openflights.org dataset to get the timezone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Stations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Removed some unnecessary columns (extras for states, etc)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Weather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Pulled some of the columns apart- see image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Removed some of the later columns that were mostly null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a401730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a401730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a401730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a401730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99370b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99370b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a40173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5a40173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9370b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599370b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a401730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5a40173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www.faa.gov/data_research/aviation_data_statistics/media/cost_delay_estimates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aa.gov/nextgen/programs/weather/faq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br>
              <a:rPr lang="en"/>
            </a:br>
            <a:r>
              <a:rPr i="1" lang="en"/>
              <a:t>Team 07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226050"/>
            <a:ext cx="7688100" cy="18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Bollig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Brantner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Iranpour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 Sharma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7/20/2021 </a:t>
            </a:r>
            <a:endParaRPr sz="12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300" y="2611125"/>
            <a:ext cx="3912626" cy="2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Categorization (Binomial)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575" y="742875"/>
            <a:ext cx="1816475" cy="42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450" y="1956725"/>
            <a:ext cx="21240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325" y="2337725"/>
            <a:ext cx="18192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125" y="3358800"/>
            <a:ext cx="21431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Categorization (MultiNomial)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575" y="742875"/>
            <a:ext cx="1816475" cy="42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450" y="1956725"/>
            <a:ext cx="21240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25" y="3358800"/>
            <a:ext cx="21431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50" y="2133400"/>
            <a:ext cx="222392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Model or Not To Model...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25" y="2337725"/>
            <a:ext cx="18192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25" y="3358800"/>
            <a:ext cx="21431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063" y="1853850"/>
            <a:ext cx="233703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6452" y="665050"/>
            <a:ext cx="1677900" cy="44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(Next Steps) 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Classify this as a binomial classification </a:t>
            </a:r>
            <a:r>
              <a:rPr b="1" lang="en"/>
              <a:t>(dep_is_delayed)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Classify this as a multinomial classification </a:t>
            </a:r>
            <a:r>
              <a:rPr b="1" lang="en"/>
              <a:t>(Delay by reason - security, weather, NAS, carrier)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 simple classification for quarterly dataset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Assess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Scale to full dataset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261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/>
              <a:t>you for your time!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sum of late_aircraft_delay, security_delay, nas_delay, weather_delay, carrier_delay - should either add up to sum of departure delay (delay_minutes) and arrival delay (arr_delay_minutes). Need to investigate cases where this is not true.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Motivation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0" y="1853850"/>
            <a:ext cx="59721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450" y="4570425"/>
            <a:ext cx="874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https://www.faa.gov/data_research/aviation_data_statistics/media/cost_delay_estimates.pdf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Cleaning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853850"/>
            <a:ext cx="76887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</a:t>
            </a:r>
            <a:r>
              <a:rPr lang="en" sz="1400"/>
              <a:t>unnecessary and sparse </a:t>
            </a:r>
            <a:r>
              <a:rPr lang="en" sz="1400"/>
              <a:t> columns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Unpacked and format columns in weather data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Formatted and converted time to UTC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Denote Canceled flights as “Delayed”</a:t>
            </a:r>
            <a:endParaRPr sz="1400"/>
          </a:p>
        </p:txBody>
      </p:sp>
      <p:cxnSp>
        <p:nvCxnSpPr>
          <p:cNvPr id="102" name="Google Shape;102;p15"/>
          <p:cNvCxnSpPr/>
          <p:nvPr/>
        </p:nvCxnSpPr>
        <p:spPr>
          <a:xfrm flipH="1" rot="10800000">
            <a:off x="2081200" y="3816175"/>
            <a:ext cx="785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925" y="3118273"/>
            <a:ext cx="5484675" cy="14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575" y="3007875"/>
            <a:ext cx="917300" cy="1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Joining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Flights table is our core data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Joined on ICAO airport codes, from openflights.org using the IATA airport codes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Joined on weather station IDs from station table for local stations using the ICAO codes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Joined on weather data from weather table using the station ID’s and the UTC timestamps at </a:t>
            </a:r>
            <a:r>
              <a:rPr lang="en" sz="1400"/>
              <a:t>the</a:t>
            </a:r>
            <a:r>
              <a:rPr lang="en" sz="1400"/>
              <a:t> intended </a:t>
            </a:r>
            <a:r>
              <a:rPr b="1" lang="en" sz="1400"/>
              <a:t>prediction</a:t>
            </a:r>
            <a:r>
              <a:rPr lang="en" sz="1400"/>
              <a:t> 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Timestamps joined on a range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Distribution of potential features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" y="1853850"/>
            <a:ext cx="4471399" cy="2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925" y="1853850"/>
            <a:ext cx="4582124" cy="24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Exploration &amp; Motivation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72250" y="4570425"/>
            <a:ext cx="874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https://www.faa.gov/nextgen/programs/weather/faq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669475" y="1966850"/>
            <a:ext cx="425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Weather* includes - extreme weather (uncontrollable) &amp; NAS (controllable) delays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Volume (air traffic) - next biggest component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475" y="2911159"/>
            <a:ext cx="4252199" cy="191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06250"/>
            <a:ext cx="4146828" cy="24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Wish List (Volume)</a:t>
            </a:r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343600" y="229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{2F8917D1-65FA-488D-9DE8-C68C2E4FF415}</a:tableStyleId>
              </a:tblPr>
              <a:tblGrid>
                <a:gridCol w="2778100"/>
                <a:gridCol w="5682300"/>
              </a:tblGrid>
              <a:tr h="39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Feature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Remarks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47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Num_Delays_X_Hours_Airport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Delays at airport X hours before departure of a flight </a:t>
                      </a:r>
                      <a:br>
                        <a:rPr lang="en"/>
                      </a:br>
                      <a:r>
                        <a:rPr lang="en"/>
                        <a:t>(“Snowball Delay” effect on all airlines at the airport)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6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Num_Delays_X_Hours_Airline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Highlights Airline specific issues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4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Num_Delays_Total_Day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 counter that may be affecting all airports / airlines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(FAA emergency rule, terrorist attack, Covid worldwide halt)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Feature Selection (Current)</a:t>
            </a: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308325" y="1962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{2F8917D1-65FA-488D-9DE8-C68C2E4FF415}</a:tableStyleId>
              </a:tblPr>
              <a:tblGrid>
                <a:gridCol w="1973400"/>
                <a:gridCol w="6525275"/>
              </a:tblGrid>
              <a:tr h="32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Feature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2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Month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Group months into seasons 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Day of week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Longer and more delays on certain days 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Hour of day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Longer and more delays in the afternoons 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Carrier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Certain carriers have longer delays compared to others 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Airport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Airports with more delays; weather at departure and destination airports 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9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Flight distance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Longer flights seem to have longer delays; Distance also a proxy for flight time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Feature Selection (Next Steps) 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Weather features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Visability, dewpoint, wind, etc.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Correlation testing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Multicollinearity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Feature transformations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