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5"/>
  </p:sldMasterIdLst>
  <p:notesMasterIdLst>
    <p:notesMasterId r:id="rId50"/>
  </p:notesMasterIdLst>
  <p:handoutMasterIdLst>
    <p:handoutMasterId r:id="rId51"/>
  </p:handoutMasterIdLst>
  <p:sldIdLst>
    <p:sldId id="503" r:id="rId6"/>
    <p:sldId id="438" r:id="rId7"/>
    <p:sldId id="434" r:id="rId8"/>
    <p:sldId id="443" r:id="rId9"/>
    <p:sldId id="442" r:id="rId10"/>
    <p:sldId id="498" r:id="rId11"/>
    <p:sldId id="439" r:id="rId12"/>
    <p:sldId id="454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505" r:id="rId21"/>
    <p:sldId id="504" r:id="rId22"/>
    <p:sldId id="467" r:id="rId23"/>
    <p:sldId id="499" r:id="rId24"/>
    <p:sldId id="480" r:id="rId25"/>
    <p:sldId id="493" r:id="rId26"/>
    <p:sldId id="453" r:id="rId27"/>
    <p:sldId id="451" r:id="rId28"/>
    <p:sldId id="452" r:id="rId29"/>
    <p:sldId id="450" r:id="rId30"/>
    <p:sldId id="471" r:id="rId31"/>
    <p:sldId id="491" r:id="rId32"/>
    <p:sldId id="492" r:id="rId33"/>
    <p:sldId id="500" r:id="rId34"/>
    <p:sldId id="335" r:id="rId35"/>
    <p:sldId id="317" r:id="rId36"/>
    <p:sldId id="357" r:id="rId37"/>
    <p:sldId id="473" r:id="rId38"/>
    <p:sldId id="479" r:id="rId39"/>
    <p:sldId id="501" r:id="rId40"/>
    <p:sldId id="475" r:id="rId41"/>
    <p:sldId id="494" r:id="rId42"/>
    <p:sldId id="476" r:id="rId43"/>
    <p:sldId id="482" r:id="rId44"/>
    <p:sldId id="495" r:id="rId45"/>
    <p:sldId id="477" r:id="rId46"/>
    <p:sldId id="478" r:id="rId47"/>
    <p:sldId id="496" r:id="rId48"/>
    <p:sldId id="502" r:id="rId49"/>
  </p:sldIdLst>
  <p:sldSz cx="96027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7762D614-057E-4070-A062-5C1C70B7F207}">
          <p14:sldIdLst/>
        </p14:section>
        <p14:section name="Agenda / Objectives Slides" id="{6E0E667B-BD70-4E5C-917A-B694F6460663}">
          <p14:sldIdLst>
            <p14:sldId id="503"/>
            <p14:sldId id="438"/>
            <p14:sldId id="434"/>
            <p14:sldId id="443"/>
            <p14:sldId id="442"/>
            <p14:sldId id="498"/>
            <p14:sldId id="439"/>
            <p14:sldId id="454"/>
            <p14:sldId id="483"/>
            <p14:sldId id="484"/>
            <p14:sldId id="485"/>
            <p14:sldId id="486"/>
            <p14:sldId id="487"/>
            <p14:sldId id="488"/>
            <p14:sldId id="489"/>
            <p14:sldId id="505"/>
            <p14:sldId id="504"/>
            <p14:sldId id="467"/>
            <p14:sldId id="499"/>
            <p14:sldId id="480"/>
            <p14:sldId id="493"/>
            <p14:sldId id="453"/>
            <p14:sldId id="451"/>
            <p14:sldId id="452"/>
            <p14:sldId id="450"/>
            <p14:sldId id="471"/>
            <p14:sldId id="491"/>
            <p14:sldId id="492"/>
            <p14:sldId id="500"/>
            <p14:sldId id="335"/>
            <p14:sldId id="317"/>
            <p14:sldId id="357"/>
            <p14:sldId id="473"/>
            <p14:sldId id="479"/>
            <p14:sldId id="501"/>
            <p14:sldId id="475"/>
            <p14:sldId id="494"/>
            <p14:sldId id="476"/>
            <p14:sldId id="482"/>
            <p14:sldId id="495"/>
            <p14:sldId id="477"/>
            <p14:sldId id="478"/>
            <p14:sldId id="496"/>
            <p14:sldId id="502"/>
          </p14:sldIdLst>
        </p14:section>
        <p14:section name="Divider Slides" id="{D5030C08-B749-4F06-9005-18DFAD21878E}">
          <p14:sldIdLst/>
        </p14:section>
        <p14:section name="Introduction / Speakers" id="{3492281D-8A45-4BB5-82E9-17E35447E1C2}">
          <p14:sldIdLst/>
        </p14:section>
        <p14:section name="Icons and Colors" id="{EA7BD04C-49F5-4A39-80C1-0C4B14EC9EFF}">
          <p14:sldIdLst/>
        </p14:section>
        <p14:section name="Charts" id="{09F1ACD8-E685-420C-80C6-1FB9620C2E0B}">
          <p14:sldIdLst/>
        </p14:section>
        <p14:section name="Org Charts" id="{2B8F6B61-E22B-439D-9DBE-B5D532D76468}">
          <p14:sldIdLst/>
        </p14:section>
        <p14:section name="Timeline / Roadmap" id="{1913FC37-CF6F-45E1-8E30-36408303E43F}">
          <p14:sldIdLst/>
        </p14:section>
        <p14:section name="Tables" id="{4AE8D449-3B8D-45F7-B5A1-3A512F9C36E2}">
          <p14:sldIdLst/>
        </p14:section>
        <p14:section name="Quotes" id="{BD41738B-F4FB-4C4A-B64D-5C6A3C6786B6}">
          <p14:sldIdLst/>
        </p14:section>
        <p14:section name="Text Layouts" id="{09C55906-2B77-4BE7-B1F5-E3E502392FF0}">
          <p14:sldIdLst/>
        </p14:section>
        <p14:section name="Lists" id="{EADE6247-5BD1-4164-8A4F-B5A686500A63}">
          <p14:sldIdLst/>
        </p14:section>
        <p14:section name="Demographics" id="{A49D9966-DC86-41DA-A36B-D946CA8E2C2D}">
          <p14:sldIdLst/>
        </p14:section>
        <p14:section name="Process" id="{3DA4BA64-953F-4E28-85C8-515A9073164A}">
          <p14:sldIdLst/>
        </p14:section>
        <p14:section name="Cycle" id="{5F871812-9E90-4B04-9FC5-2B3F4FB20612}">
          <p14:sldIdLst/>
        </p14:section>
        <p14:section name="Relationship" id="{764CE3DB-F129-48D4-B3A2-ABF19531DC4E}">
          <p14:sldIdLst/>
        </p14:section>
        <p14:section name="Maps" id="{AC361C65-769F-41E0-8519-4FD5C287684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958">
          <p15:clr>
            <a:srgbClr val="A4A3A4"/>
          </p15:clr>
        </p15:guide>
        <p15:guide id="2" orient="horz" pos="824">
          <p15:clr>
            <a:srgbClr val="A4A3A4"/>
          </p15:clr>
        </p15:guide>
        <p15:guide id="3" orient="horz" pos="3826">
          <p15:clr>
            <a:srgbClr val="A4A3A4"/>
          </p15:clr>
        </p15:guide>
        <p15:guide id="4" pos="282">
          <p15:clr>
            <a:srgbClr val="A4A3A4"/>
          </p15:clr>
        </p15:guide>
        <p15:guide id="5" pos="5772">
          <p15:clr>
            <a:srgbClr val="A4A3A4"/>
          </p15:clr>
        </p15:guide>
        <p15:guide id="6" pos="260">
          <p15:clr>
            <a:srgbClr val="A4A3A4"/>
          </p15:clr>
        </p15:guide>
        <p15:guide id="7" pos="57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B694"/>
    <a:srgbClr val="5B6FB5"/>
    <a:srgbClr val="8BB7FF"/>
    <a:srgbClr val="404040"/>
    <a:srgbClr val="002C77"/>
    <a:srgbClr val="ECE9F0"/>
    <a:srgbClr val="F9A014"/>
    <a:srgbClr val="1BAC82"/>
    <a:srgbClr val="7F7F7F"/>
    <a:srgbClr val="006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0" autoAdjust="0"/>
    <p:restoredTop sz="92906" autoAdjust="0"/>
  </p:normalViewPr>
  <p:slideViewPr>
    <p:cSldViewPr snapToGrid="0" showGuides="1">
      <p:cViewPr varScale="1">
        <p:scale>
          <a:sx n="106" d="100"/>
          <a:sy n="106" d="100"/>
        </p:scale>
        <p:origin x="1308" y="102"/>
      </p:cViewPr>
      <p:guideLst>
        <p:guide orient="horz" pos="3958"/>
        <p:guide orient="horz" pos="824"/>
        <p:guide orient="horz" pos="3826"/>
        <p:guide pos="282"/>
        <p:guide pos="5772"/>
        <p:guide pos="260"/>
        <p:guide pos="5794"/>
      </p:guideLst>
    </p:cSldViewPr>
  </p:slideViewPr>
  <p:outlineViewPr>
    <p:cViewPr>
      <p:scale>
        <a:sx n="33" d="100"/>
        <a:sy n="33" d="100"/>
      </p:scale>
      <p:origin x="0" y="33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1D3D5B-7EAA-2F4B-9CEB-C7C1E9230836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1F9561-55E9-8040-A6CE-9669347F480C}">
      <dgm:prSet phldrT="[Text]" custT="1"/>
      <dgm:spPr>
        <a:solidFill>
          <a:schemeClr val="accent2"/>
        </a:solidFill>
      </dgm:spPr>
      <dgm:t>
        <a:bodyPr anchor="t" anchorCtr="0"/>
        <a:lstStyle/>
        <a:p>
          <a:pPr algn="l"/>
          <a:r>
            <a:rPr lang="en-US" sz="500" dirty="0"/>
            <a:t> </a:t>
          </a:r>
          <a:endParaRPr lang="en-US" sz="1000" dirty="0"/>
        </a:p>
        <a:p>
          <a:pPr algn="l"/>
          <a:r>
            <a:rPr lang="en-US" sz="3200" dirty="0"/>
            <a:t>  Airlines</a:t>
          </a:r>
        </a:p>
      </dgm:t>
    </dgm:pt>
    <dgm:pt modelId="{719C3A37-6D86-3749-AC05-CCAE437EF704}" type="parTrans" cxnId="{75AECF16-4332-4042-AB05-9A21B8E48F7D}">
      <dgm:prSet/>
      <dgm:spPr/>
      <dgm:t>
        <a:bodyPr/>
        <a:lstStyle/>
        <a:p>
          <a:endParaRPr lang="en-US"/>
        </a:p>
      </dgm:t>
    </dgm:pt>
    <dgm:pt modelId="{6E2FF935-B2DB-3647-AE7F-777EE2DD7366}" type="sibTrans" cxnId="{75AECF16-4332-4042-AB05-9A21B8E48F7D}">
      <dgm:prSet/>
      <dgm:spPr/>
      <dgm:t>
        <a:bodyPr/>
        <a:lstStyle/>
        <a:p>
          <a:endParaRPr lang="en-US"/>
        </a:p>
      </dgm:t>
    </dgm:pt>
    <dgm:pt modelId="{E6FE7132-AE3F-9543-ACE9-383A8E8896EE}">
      <dgm:prSet phldrT="[Text]" custT="1"/>
      <dgm:spPr/>
      <dgm:t>
        <a:bodyPr/>
        <a:lstStyle/>
        <a:p>
          <a:pPr algn="l">
            <a:buNone/>
          </a:pPr>
          <a:r>
            <a:rPr lang="en-US" sz="1600" dirty="0"/>
            <a:t>  OpenAirlines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050" dirty="0">
              <a:solidFill>
                <a:srgbClr val="0FB694"/>
              </a:solidFill>
            </a:rPr>
            <a:t>   Joined on IATA codes</a:t>
          </a:r>
        </a:p>
      </dgm:t>
    </dgm:pt>
    <dgm:pt modelId="{8C0B8C52-A991-8D45-ABD9-848D57C83845}" type="parTrans" cxnId="{6C1EF22E-FF84-D041-AC4F-327CC07AE98B}">
      <dgm:prSet custT="1"/>
      <dgm:spPr/>
      <dgm:t>
        <a:bodyPr/>
        <a:lstStyle/>
        <a:p>
          <a:endParaRPr lang="en-US" sz="100"/>
        </a:p>
      </dgm:t>
    </dgm:pt>
    <dgm:pt modelId="{2055C1D7-BA6B-094C-9416-ED2261C509B5}" type="sibTrans" cxnId="{6C1EF22E-FF84-D041-AC4F-327CC07AE98B}">
      <dgm:prSet/>
      <dgm:spPr/>
      <dgm:t>
        <a:bodyPr/>
        <a:lstStyle/>
        <a:p>
          <a:endParaRPr lang="en-US"/>
        </a:p>
      </dgm:t>
    </dgm:pt>
    <dgm:pt modelId="{070A642D-F0F8-3B48-8BAB-E3B6A4524D64}">
      <dgm:prSet phldrT="[Text]" custT="1"/>
      <dgm:spPr/>
      <dgm:t>
        <a:bodyPr/>
        <a:lstStyle/>
        <a:p>
          <a:pPr algn="l"/>
          <a:r>
            <a:rPr lang="en-US" sz="1600" dirty="0"/>
            <a:t>  Stations</a:t>
          </a:r>
        </a:p>
        <a:p>
          <a:pPr algn="l"/>
          <a:r>
            <a:rPr lang="en-US" sz="1050" dirty="0">
              <a:solidFill>
                <a:srgbClr val="0FB694"/>
              </a:solidFill>
            </a:rPr>
            <a:t>   Joined on ICAO codes</a:t>
          </a:r>
          <a:endParaRPr lang="en-US" sz="1050" dirty="0"/>
        </a:p>
      </dgm:t>
    </dgm:pt>
    <dgm:pt modelId="{EF69022B-7F83-4A4F-BD5E-9535A8E0CD55}" type="parTrans" cxnId="{666FA29E-CFEB-DF49-9D8A-6D996F0D2BB5}">
      <dgm:prSet custT="1"/>
      <dgm:spPr/>
      <dgm:t>
        <a:bodyPr/>
        <a:lstStyle/>
        <a:p>
          <a:endParaRPr lang="en-US" sz="100"/>
        </a:p>
      </dgm:t>
    </dgm:pt>
    <dgm:pt modelId="{7BF3BB05-6B1C-AA40-AA66-07CEED2E6BDF}" type="sibTrans" cxnId="{666FA29E-CFEB-DF49-9D8A-6D996F0D2BB5}">
      <dgm:prSet/>
      <dgm:spPr/>
      <dgm:t>
        <a:bodyPr/>
        <a:lstStyle/>
        <a:p>
          <a:endParaRPr lang="en-US"/>
        </a:p>
      </dgm:t>
    </dgm:pt>
    <dgm:pt modelId="{D58DA552-9F58-D14B-9316-B66EDB1EBEA6}">
      <dgm:prSet phldrT="[Text]" custT="1"/>
      <dgm:spPr/>
      <dgm:t>
        <a:bodyPr/>
        <a:lstStyle/>
        <a:p>
          <a:pPr algn="l"/>
          <a:r>
            <a:rPr lang="en-US" sz="1600" dirty="0"/>
            <a:t>  Weather</a:t>
          </a:r>
        </a:p>
        <a:p>
          <a:pPr algn="l"/>
          <a:r>
            <a:rPr lang="en-US" sz="1050" dirty="0">
              <a:solidFill>
                <a:srgbClr val="0FB694"/>
              </a:solidFill>
            </a:rPr>
            <a:t>   Joined on station IDs and datetimes</a:t>
          </a:r>
          <a:endParaRPr lang="en-US" sz="1050" dirty="0"/>
        </a:p>
      </dgm:t>
    </dgm:pt>
    <dgm:pt modelId="{CBA49684-0700-4845-AFF0-8FD6AB979495}" type="parTrans" cxnId="{638C8815-F637-CE40-95E8-A16FDE218D51}">
      <dgm:prSet custT="1"/>
      <dgm:spPr/>
      <dgm:t>
        <a:bodyPr/>
        <a:lstStyle/>
        <a:p>
          <a:endParaRPr lang="en-US" sz="100"/>
        </a:p>
      </dgm:t>
    </dgm:pt>
    <dgm:pt modelId="{ADE8AF21-D03F-B248-B25E-0B79B2AEF1F3}" type="sibTrans" cxnId="{638C8815-F637-CE40-95E8-A16FDE218D51}">
      <dgm:prSet/>
      <dgm:spPr/>
      <dgm:t>
        <a:bodyPr/>
        <a:lstStyle/>
        <a:p>
          <a:endParaRPr lang="en-US"/>
        </a:p>
      </dgm:t>
    </dgm:pt>
    <dgm:pt modelId="{FCCF8E3C-9554-5741-8274-BAACB8070956}" type="pres">
      <dgm:prSet presAssocID="{1D1D3D5B-7EAA-2F4B-9CEB-C7C1E923083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4D2E80C-9749-9943-8E85-06435EA4AD3D}" type="pres">
      <dgm:prSet presAssocID="{D31F9561-55E9-8040-A6CE-9669347F480C}" presName="root1" presStyleCnt="0"/>
      <dgm:spPr/>
    </dgm:pt>
    <dgm:pt modelId="{1D62AC95-7115-B747-8901-B1D5120D6AD9}" type="pres">
      <dgm:prSet presAssocID="{D31F9561-55E9-8040-A6CE-9669347F480C}" presName="LevelOneTextNode" presStyleLbl="node0" presStyleIdx="0" presStyleCnt="1" custAng="5400000" custScaleX="354659" custScaleY="56913" custLinFactNeighborX="-3637">
        <dgm:presLayoutVars>
          <dgm:chPref val="3"/>
        </dgm:presLayoutVars>
      </dgm:prSet>
      <dgm:spPr>
        <a:prstGeom prst="flowChartInternalStorage">
          <a:avLst/>
        </a:prstGeom>
      </dgm:spPr>
    </dgm:pt>
    <dgm:pt modelId="{2CB473FC-7615-D546-BD81-008B3CF646AC}" type="pres">
      <dgm:prSet presAssocID="{D31F9561-55E9-8040-A6CE-9669347F480C}" presName="level2hierChild" presStyleCnt="0"/>
      <dgm:spPr/>
    </dgm:pt>
    <dgm:pt modelId="{2CF9AD3D-17CA-A142-9E97-BECD54FCDE51}" type="pres">
      <dgm:prSet presAssocID="{8C0B8C52-A991-8D45-ABD9-848D57C83845}" presName="conn2-1" presStyleLbl="parChTrans1D2" presStyleIdx="0" presStyleCnt="3"/>
      <dgm:spPr/>
    </dgm:pt>
    <dgm:pt modelId="{6EC6BB99-B378-F245-8CA0-C5A12280F74C}" type="pres">
      <dgm:prSet presAssocID="{8C0B8C52-A991-8D45-ABD9-848D57C83845}" presName="connTx" presStyleLbl="parChTrans1D2" presStyleIdx="0" presStyleCnt="3"/>
      <dgm:spPr/>
    </dgm:pt>
    <dgm:pt modelId="{61CF02B1-5D6D-C449-BE49-B1F44218538C}" type="pres">
      <dgm:prSet presAssocID="{E6FE7132-AE3F-9543-ACE9-383A8E8896EE}" presName="root2" presStyleCnt="0"/>
      <dgm:spPr/>
    </dgm:pt>
    <dgm:pt modelId="{B9192872-4213-354A-AA15-12B665C88604}" type="pres">
      <dgm:prSet presAssocID="{E6FE7132-AE3F-9543-ACE9-383A8E8896EE}" presName="LevelTwoTextNode" presStyleLbl="node2" presStyleIdx="0" presStyleCnt="3">
        <dgm:presLayoutVars>
          <dgm:chPref val="3"/>
        </dgm:presLayoutVars>
      </dgm:prSet>
      <dgm:spPr>
        <a:prstGeom prst="flowChartInternalStorage">
          <a:avLst/>
        </a:prstGeom>
      </dgm:spPr>
    </dgm:pt>
    <dgm:pt modelId="{1BFE8915-9705-874B-80E5-EFEA76039B66}" type="pres">
      <dgm:prSet presAssocID="{E6FE7132-AE3F-9543-ACE9-383A8E8896EE}" presName="level3hierChild" presStyleCnt="0"/>
      <dgm:spPr/>
    </dgm:pt>
    <dgm:pt modelId="{1B8D1221-DC7F-EE44-8F84-92DEFAA2F3F4}" type="pres">
      <dgm:prSet presAssocID="{EF69022B-7F83-4A4F-BD5E-9535A8E0CD55}" presName="conn2-1" presStyleLbl="parChTrans1D2" presStyleIdx="1" presStyleCnt="3"/>
      <dgm:spPr/>
    </dgm:pt>
    <dgm:pt modelId="{A3D3ABC7-352F-1147-A898-819C8F8641C6}" type="pres">
      <dgm:prSet presAssocID="{EF69022B-7F83-4A4F-BD5E-9535A8E0CD55}" presName="connTx" presStyleLbl="parChTrans1D2" presStyleIdx="1" presStyleCnt="3"/>
      <dgm:spPr/>
    </dgm:pt>
    <dgm:pt modelId="{FBAA0C9C-D582-F943-8B69-2B9F26D4E56E}" type="pres">
      <dgm:prSet presAssocID="{070A642D-F0F8-3B48-8BAB-E3B6A4524D64}" presName="root2" presStyleCnt="0"/>
      <dgm:spPr/>
    </dgm:pt>
    <dgm:pt modelId="{394EE3E3-D25A-C44C-9CFC-27C9EA137362}" type="pres">
      <dgm:prSet presAssocID="{070A642D-F0F8-3B48-8BAB-E3B6A4524D64}" presName="LevelTwoTextNode" presStyleLbl="node2" presStyleIdx="1" presStyleCnt="3">
        <dgm:presLayoutVars>
          <dgm:chPref val="3"/>
        </dgm:presLayoutVars>
      </dgm:prSet>
      <dgm:spPr>
        <a:prstGeom prst="flowChartInternalStorage">
          <a:avLst/>
        </a:prstGeom>
      </dgm:spPr>
    </dgm:pt>
    <dgm:pt modelId="{72B18DD9-7D28-9946-9498-CE2C20CFEE70}" type="pres">
      <dgm:prSet presAssocID="{070A642D-F0F8-3B48-8BAB-E3B6A4524D64}" presName="level3hierChild" presStyleCnt="0"/>
      <dgm:spPr/>
    </dgm:pt>
    <dgm:pt modelId="{B0753B27-506C-044D-90A4-7A6F95CB48FD}" type="pres">
      <dgm:prSet presAssocID="{CBA49684-0700-4845-AFF0-8FD6AB979495}" presName="conn2-1" presStyleLbl="parChTrans1D2" presStyleIdx="2" presStyleCnt="3"/>
      <dgm:spPr/>
    </dgm:pt>
    <dgm:pt modelId="{0E2D7F9C-9901-5C43-8F9E-B034BD280ACA}" type="pres">
      <dgm:prSet presAssocID="{CBA49684-0700-4845-AFF0-8FD6AB979495}" presName="connTx" presStyleLbl="parChTrans1D2" presStyleIdx="2" presStyleCnt="3"/>
      <dgm:spPr/>
    </dgm:pt>
    <dgm:pt modelId="{1375C3E6-DBE6-A04A-A0BC-71851EF20F98}" type="pres">
      <dgm:prSet presAssocID="{D58DA552-9F58-D14B-9316-B66EDB1EBEA6}" presName="root2" presStyleCnt="0"/>
      <dgm:spPr/>
    </dgm:pt>
    <dgm:pt modelId="{80EFD22C-2A4F-164E-9ADF-AF3FA71BAFB7}" type="pres">
      <dgm:prSet presAssocID="{D58DA552-9F58-D14B-9316-B66EDB1EBEA6}" presName="LevelTwoTextNode" presStyleLbl="node2" presStyleIdx="2" presStyleCnt="3">
        <dgm:presLayoutVars>
          <dgm:chPref val="3"/>
        </dgm:presLayoutVars>
      </dgm:prSet>
      <dgm:spPr>
        <a:prstGeom prst="flowChartInternalStorage">
          <a:avLst/>
        </a:prstGeom>
      </dgm:spPr>
    </dgm:pt>
    <dgm:pt modelId="{0DA15CC5-2A8F-4447-8E46-18E29ED069F2}" type="pres">
      <dgm:prSet presAssocID="{D58DA552-9F58-D14B-9316-B66EDB1EBEA6}" presName="level3hierChild" presStyleCnt="0"/>
      <dgm:spPr/>
    </dgm:pt>
  </dgm:ptLst>
  <dgm:cxnLst>
    <dgm:cxn modelId="{638C8815-F637-CE40-95E8-A16FDE218D51}" srcId="{D31F9561-55E9-8040-A6CE-9669347F480C}" destId="{D58DA552-9F58-D14B-9316-B66EDB1EBEA6}" srcOrd="2" destOrd="0" parTransId="{CBA49684-0700-4845-AFF0-8FD6AB979495}" sibTransId="{ADE8AF21-D03F-B248-B25E-0B79B2AEF1F3}"/>
    <dgm:cxn modelId="{75AECF16-4332-4042-AB05-9A21B8E48F7D}" srcId="{1D1D3D5B-7EAA-2F4B-9CEB-C7C1E9230836}" destId="{D31F9561-55E9-8040-A6CE-9669347F480C}" srcOrd="0" destOrd="0" parTransId="{719C3A37-6D86-3749-AC05-CCAE437EF704}" sibTransId="{6E2FF935-B2DB-3647-AE7F-777EE2DD7366}"/>
    <dgm:cxn modelId="{6C1EF22E-FF84-D041-AC4F-327CC07AE98B}" srcId="{D31F9561-55E9-8040-A6CE-9669347F480C}" destId="{E6FE7132-AE3F-9543-ACE9-383A8E8896EE}" srcOrd="0" destOrd="0" parTransId="{8C0B8C52-A991-8D45-ABD9-848D57C83845}" sibTransId="{2055C1D7-BA6B-094C-9416-ED2261C509B5}"/>
    <dgm:cxn modelId="{ABCAC036-D034-9442-A2D5-D5474518FECD}" type="presOf" srcId="{1D1D3D5B-7EAA-2F4B-9CEB-C7C1E9230836}" destId="{FCCF8E3C-9554-5741-8274-BAACB8070956}" srcOrd="0" destOrd="0" presId="urn:microsoft.com/office/officeart/2008/layout/HorizontalMultiLevelHierarchy"/>
    <dgm:cxn modelId="{19468938-04E9-1144-9B92-D07E5FB0915C}" type="presOf" srcId="{CBA49684-0700-4845-AFF0-8FD6AB979495}" destId="{0E2D7F9C-9901-5C43-8F9E-B034BD280ACA}" srcOrd="1" destOrd="0" presId="urn:microsoft.com/office/officeart/2008/layout/HorizontalMultiLevelHierarchy"/>
    <dgm:cxn modelId="{4E71BD4E-A7A0-EF42-B7C3-2E84374E5470}" type="presOf" srcId="{070A642D-F0F8-3B48-8BAB-E3B6A4524D64}" destId="{394EE3E3-D25A-C44C-9CFC-27C9EA137362}" srcOrd="0" destOrd="0" presId="urn:microsoft.com/office/officeart/2008/layout/HorizontalMultiLevelHierarchy"/>
    <dgm:cxn modelId="{666FA29E-CFEB-DF49-9D8A-6D996F0D2BB5}" srcId="{D31F9561-55E9-8040-A6CE-9669347F480C}" destId="{070A642D-F0F8-3B48-8BAB-E3B6A4524D64}" srcOrd="1" destOrd="0" parTransId="{EF69022B-7F83-4A4F-BD5E-9535A8E0CD55}" sibTransId="{7BF3BB05-6B1C-AA40-AA66-07CEED2E6BDF}"/>
    <dgm:cxn modelId="{E55E3BA6-2CCA-8D4F-9A4F-C79D7C2CCF74}" type="presOf" srcId="{EF69022B-7F83-4A4F-BD5E-9535A8E0CD55}" destId="{1B8D1221-DC7F-EE44-8F84-92DEFAA2F3F4}" srcOrd="0" destOrd="0" presId="urn:microsoft.com/office/officeart/2008/layout/HorizontalMultiLevelHierarchy"/>
    <dgm:cxn modelId="{F33E56DF-0F47-7245-A8CA-BE9D8D7F7FB5}" type="presOf" srcId="{8C0B8C52-A991-8D45-ABD9-848D57C83845}" destId="{6EC6BB99-B378-F245-8CA0-C5A12280F74C}" srcOrd="1" destOrd="0" presId="urn:microsoft.com/office/officeart/2008/layout/HorizontalMultiLevelHierarchy"/>
    <dgm:cxn modelId="{BC7FE1DF-A26D-6F44-AAB8-6BEFC9BAECAC}" type="presOf" srcId="{E6FE7132-AE3F-9543-ACE9-383A8E8896EE}" destId="{B9192872-4213-354A-AA15-12B665C88604}" srcOrd="0" destOrd="0" presId="urn:microsoft.com/office/officeart/2008/layout/HorizontalMultiLevelHierarchy"/>
    <dgm:cxn modelId="{55826DE3-4EF6-3141-BC4C-B8D0CDD86DED}" type="presOf" srcId="{D31F9561-55E9-8040-A6CE-9669347F480C}" destId="{1D62AC95-7115-B747-8901-B1D5120D6AD9}" srcOrd="0" destOrd="0" presId="urn:microsoft.com/office/officeart/2008/layout/HorizontalMultiLevelHierarchy"/>
    <dgm:cxn modelId="{DC03BCEB-092E-D745-8D11-3B57DE496AF7}" type="presOf" srcId="{8C0B8C52-A991-8D45-ABD9-848D57C83845}" destId="{2CF9AD3D-17CA-A142-9E97-BECD54FCDE51}" srcOrd="0" destOrd="0" presId="urn:microsoft.com/office/officeart/2008/layout/HorizontalMultiLevelHierarchy"/>
    <dgm:cxn modelId="{9D7D36EF-7BD6-E14D-A674-9240D31CC821}" type="presOf" srcId="{EF69022B-7F83-4A4F-BD5E-9535A8E0CD55}" destId="{A3D3ABC7-352F-1147-A898-819C8F8641C6}" srcOrd="1" destOrd="0" presId="urn:microsoft.com/office/officeart/2008/layout/HorizontalMultiLevelHierarchy"/>
    <dgm:cxn modelId="{3CB0A5FD-DB54-D247-8130-17CC7A1CFD9D}" type="presOf" srcId="{CBA49684-0700-4845-AFF0-8FD6AB979495}" destId="{B0753B27-506C-044D-90A4-7A6F95CB48FD}" srcOrd="0" destOrd="0" presId="urn:microsoft.com/office/officeart/2008/layout/HorizontalMultiLevelHierarchy"/>
    <dgm:cxn modelId="{8FD991FE-C1F0-314F-9D8F-366BFB5229DF}" type="presOf" srcId="{D58DA552-9F58-D14B-9316-B66EDB1EBEA6}" destId="{80EFD22C-2A4F-164E-9ADF-AF3FA71BAFB7}" srcOrd="0" destOrd="0" presId="urn:microsoft.com/office/officeart/2008/layout/HorizontalMultiLevelHierarchy"/>
    <dgm:cxn modelId="{FD68B7C8-43FD-AE4A-9060-45BABDCE8F1A}" type="presParOf" srcId="{FCCF8E3C-9554-5741-8274-BAACB8070956}" destId="{E4D2E80C-9749-9943-8E85-06435EA4AD3D}" srcOrd="0" destOrd="0" presId="urn:microsoft.com/office/officeart/2008/layout/HorizontalMultiLevelHierarchy"/>
    <dgm:cxn modelId="{8BF9E317-A240-224C-948D-E1E6413A27B3}" type="presParOf" srcId="{E4D2E80C-9749-9943-8E85-06435EA4AD3D}" destId="{1D62AC95-7115-B747-8901-B1D5120D6AD9}" srcOrd="0" destOrd="0" presId="urn:microsoft.com/office/officeart/2008/layout/HorizontalMultiLevelHierarchy"/>
    <dgm:cxn modelId="{7F2DD121-A084-5140-813A-CA59D247CBA0}" type="presParOf" srcId="{E4D2E80C-9749-9943-8E85-06435EA4AD3D}" destId="{2CB473FC-7615-D546-BD81-008B3CF646AC}" srcOrd="1" destOrd="0" presId="urn:microsoft.com/office/officeart/2008/layout/HorizontalMultiLevelHierarchy"/>
    <dgm:cxn modelId="{58B04FB1-EE90-F44E-83C3-EF3DBA24637C}" type="presParOf" srcId="{2CB473FC-7615-D546-BD81-008B3CF646AC}" destId="{2CF9AD3D-17CA-A142-9E97-BECD54FCDE51}" srcOrd="0" destOrd="0" presId="urn:microsoft.com/office/officeart/2008/layout/HorizontalMultiLevelHierarchy"/>
    <dgm:cxn modelId="{199EB6E4-7631-514A-8249-F3EF79F0575D}" type="presParOf" srcId="{2CF9AD3D-17CA-A142-9E97-BECD54FCDE51}" destId="{6EC6BB99-B378-F245-8CA0-C5A12280F74C}" srcOrd="0" destOrd="0" presId="urn:microsoft.com/office/officeart/2008/layout/HorizontalMultiLevelHierarchy"/>
    <dgm:cxn modelId="{A78591DB-B4DE-6B4D-BDEB-F42F5BEFCF19}" type="presParOf" srcId="{2CB473FC-7615-D546-BD81-008B3CF646AC}" destId="{61CF02B1-5D6D-C449-BE49-B1F44218538C}" srcOrd="1" destOrd="0" presId="urn:microsoft.com/office/officeart/2008/layout/HorizontalMultiLevelHierarchy"/>
    <dgm:cxn modelId="{A016668F-6895-5442-95B1-BFB62141CCCB}" type="presParOf" srcId="{61CF02B1-5D6D-C449-BE49-B1F44218538C}" destId="{B9192872-4213-354A-AA15-12B665C88604}" srcOrd="0" destOrd="0" presId="urn:microsoft.com/office/officeart/2008/layout/HorizontalMultiLevelHierarchy"/>
    <dgm:cxn modelId="{6B3A9827-B2B5-E24C-876F-ACF4FBBE16D8}" type="presParOf" srcId="{61CF02B1-5D6D-C449-BE49-B1F44218538C}" destId="{1BFE8915-9705-874B-80E5-EFEA76039B66}" srcOrd="1" destOrd="0" presId="urn:microsoft.com/office/officeart/2008/layout/HorizontalMultiLevelHierarchy"/>
    <dgm:cxn modelId="{2F3DFE79-342D-2242-AB3E-FBD2F26989F6}" type="presParOf" srcId="{2CB473FC-7615-D546-BD81-008B3CF646AC}" destId="{1B8D1221-DC7F-EE44-8F84-92DEFAA2F3F4}" srcOrd="2" destOrd="0" presId="urn:microsoft.com/office/officeart/2008/layout/HorizontalMultiLevelHierarchy"/>
    <dgm:cxn modelId="{981BFEAB-1CE7-C74A-828A-566AF03820C8}" type="presParOf" srcId="{1B8D1221-DC7F-EE44-8F84-92DEFAA2F3F4}" destId="{A3D3ABC7-352F-1147-A898-819C8F8641C6}" srcOrd="0" destOrd="0" presId="urn:microsoft.com/office/officeart/2008/layout/HorizontalMultiLevelHierarchy"/>
    <dgm:cxn modelId="{7E255CD7-3642-0F4A-BD3E-1933E3506A6B}" type="presParOf" srcId="{2CB473FC-7615-D546-BD81-008B3CF646AC}" destId="{FBAA0C9C-D582-F943-8B69-2B9F26D4E56E}" srcOrd="3" destOrd="0" presId="urn:microsoft.com/office/officeart/2008/layout/HorizontalMultiLevelHierarchy"/>
    <dgm:cxn modelId="{EA6F90A7-5B86-F346-A2C9-78E714BBE70C}" type="presParOf" srcId="{FBAA0C9C-D582-F943-8B69-2B9F26D4E56E}" destId="{394EE3E3-D25A-C44C-9CFC-27C9EA137362}" srcOrd="0" destOrd="0" presId="urn:microsoft.com/office/officeart/2008/layout/HorizontalMultiLevelHierarchy"/>
    <dgm:cxn modelId="{42060270-2496-5242-A8F5-11828A0387E3}" type="presParOf" srcId="{FBAA0C9C-D582-F943-8B69-2B9F26D4E56E}" destId="{72B18DD9-7D28-9946-9498-CE2C20CFEE70}" srcOrd="1" destOrd="0" presId="urn:microsoft.com/office/officeart/2008/layout/HorizontalMultiLevelHierarchy"/>
    <dgm:cxn modelId="{873FE498-F04F-1547-8BE5-54D5C5443839}" type="presParOf" srcId="{2CB473FC-7615-D546-BD81-008B3CF646AC}" destId="{B0753B27-506C-044D-90A4-7A6F95CB48FD}" srcOrd="4" destOrd="0" presId="urn:microsoft.com/office/officeart/2008/layout/HorizontalMultiLevelHierarchy"/>
    <dgm:cxn modelId="{A260422A-0454-4B40-B619-73B586332924}" type="presParOf" srcId="{B0753B27-506C-044D-90A4-7A6F95CB48FD}" destId="{0E2D7F9C-9901-5C43-8F9E-B034BD280ACA}" srcOrd="0" destOrd="0" presId="urn:microsoft.com/office/officeart/2008/layout/HorizontalMultiLevelHierarchy"/>
    <dgm:cxn modelId="{ADC3127E-9F70-8F4B-A64C-37D06C19785A}" type="presParOf" srcId="{2CB473FC-7615-D546-BD81-008B3CF646AC}" destId="{1375C3E6-DBE6-A04A-A0BC-71851EF20F98}" srcOrd="5" destOrd="0" presId="urn:microsoft.com/office/officeart/2008/layout/HorizontalMultiLevelHierarchy"/>
    <dgm:cxn modelId="{8640E421-D17C-5345-89E6-894FCAFF6EAB}" type="presParOf" srcId="{1375C3E6-DBE6-A04A-A0BC-71851EF20F98}" destId="{80EFD22C-2A4F-164E-9ADF-AF3FA71BAFB7}" srcOrd="0" destOrd="0" presId="urn:microsoft.com/office/officeart/2008/layout/HorizontalMultiLevelHierarchy"/>
    <dgm:cxn modelId="{1ECF9CB2-5E61-CE4B-B6E6-DBCD626C3E5E}" type="presParOf" srcId="{1375C3E6-DBE6-A04A-A0BC-71851EF20F98}" destId="{0DA15CC5-2A8F-4447-8E46-18E29ED069F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F81DC3-B212-41F7-B4C5-C393051D0747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2A48CE-3524-443F-8E43-C416C8BE2D2A}">
      <dgm:prSet custT="1"/>
      <dgm:spPr/>
      <dgm:t>
        <a:bodyPr/>
        <a:lstStyle/>
        <a:p>
          <a:pPr rtl="0"/>
          <a:r>
            <a:rPr lang="en-US" sz="1600" dirty="0"/>
            <a:t>Label Indexer</a:t>
          </a:r>
        </a:p>
      </dgm:t>
    </dgm:pt>
    <dgm:pt modelId="{EF342543-7005-42CF-AA42-4740692702A4}" type="parTrans" cxnId="{DAF32810-1D36-4C60-915F-4B00AA87A580}">
      <dgm:prSet/>
      <dgm:spPr/>
      <dgm:t>
        <a:bodyPr/>
        <a:lstStyle/>
        <a:p>
          <a:endParaRPr lang="en-US" sz="2000"/>
        </a:p>
      </dgm:t>
    </dgm:pt>
    <dgm:pt modelId="{29D9A6B9-A1DD-4F10-AD65-27B9F93E897C}" type="sibTrans" cxnId="{DAF32810-1D36-4C60-915F-4B00AA87A580}">
      <dgm:prSet/>
      <dgm:spPr/>
      <dgm:t>
        <a:bodyPr/>
        <a:lstStyle/>
        <a:p>
          <a:endParaRPr lang="en-US" sz="2000"/>
        </a:p>
      </dgm:t>
    </dgm:pt>
    <dgm:pt modelId="{92B8D401-2047-48E6-9007-CFBEBA5AD1DD}">
      <dgm:prSet custT="1"/>
      <dgm:spPr>
        <a:solidFill>
          <a:srgbClr val="7C8FBF"/>
        </a:solidFill>
      </dgm:spPr>
      <dgm:t>
        <a:bodyPr/>
        <a:lstStyle/>
        <a:p>
          <a:pPr rtl="0"/>
          <a:r>
            <a:rPr lang="en-US" sz="1600" dirty="0"/>
            <a:t>String Indexer</a:t>
          </a:r>
        </a:p>
      </dgm:t>
    </dgm:pt>
    <dgm:pt modelId="{3063D7FE-CFF3-4C4B-B360-33342E0E7A32}" type="parTrans" cxnId="{7552E18C-E87C-460D-B016-CB7BD6CDC829}">
      <dgm:prSet/>
      <dgm:spPr/>
      <dgm:t>
        <a:bodyPr/>
        <a:lstStyle/>
        <a:p>
          <a:endParaRPr lang="en-US" sz="2000"/>
        </a:p>
      </dgm:t>
    </dgm:pt>
    <dgm:pt modelId="{FA8FCCFB-4DC7-4360-91FE-DBAF04F1F263}" type="sibTrans" cxnId="{7552E18C-E87C-460D-B016-CB7BD6CDC829}">
      <dgm:prSet/>
      <dgm:spPr/>
      <dgm:t>
        <a:bodyPr/>
        <a:lstStyle/>
        <a:p>
          <a:endParaRPr lang="en-US" sz="2000"/>
        </a:p>
      </dgm:t>
    </dgm:pt>
    <dgm:pt modelId="{C271BF58-8118-4538-A81F-0078F3939020}">
      <dgm:prSet custT="1"/>
      <dgm:spPr>
        <a:solidFill>
          <a:srgbClr val="4383CB"/>
        </a:solidFill>
      </dgm:spPr>
      <dgm:t>
        <a:bodyPr/>
        <a:lstStyle/>
        <a:p>
          <a:pPr rtl="0"/>
          <a:r>
            <a:rPr lang="en-US" sz="1600" dirty="0"/>
            <a:t>One Hot Encoder</a:t>
          </a:r>
        </a:p>
      </dgm:t>
    </dgm:pt>
    <dgm:pt modelId="{6C3B1BBA-D5DB-4222-B0D4-D695EEF953C8}" type="parTrans" cxnId="{59981F17-CB72-4403-9427-9598A99D64C5}">
      <dgm:prSet/>
      <dgm:spPr/>
      <dgm:t>
        <a:bodyPr/>
        <a:lstStyle/>
        <a:p>
          <a:endParaRPr lang="en-US" sz="2000"/>
        </a:p>
      </dgm:t>
    </dgm:pt>
    <dgm:pt modelId="{BE8B4443-DEE0-476A-B31B-AF361CFF1BF3}" type="sibTrans" cxnId="{59981F17-CB72-4403-9427-9598A99D64C5}">
      <dgm:prSet/>
      <dgm:spPr/>
      <dgm:t>
        <a:bodyPr/>
        <a:lstStyle/>
        <a:p>
          <a:endParaRPr lang="en-US" sz="2000"/>
        </a:p>
      </dgm:t>
    </dgm:pt>
    <dgm:pt modelId="{50312AC6-7036-428D-8CE7-6D80F345C9D5}">
      <dgm:prSet custT="1"/>
      <dgm:spPr>
        <a:solidFill>
          <a:srgbClr val="198CC9"/>
        </a:solidFill>
      </dgm:spPr>
      <dgm:t>
        <a:bodyPr/>
        <a:lstStyle/>
        <a:p>
          <a:pPr rtl="0"/>
          <a:r>
            <a:rPr lang="en-US" sz="1600" dirty="0"/>
            <a:t>Standard Scalar </a:t>
          </a:r>
        </a:p>
      </dgm:t>
    </dgm:pt>
    <dgm:pt modelId="{8F1ED3D7-21D2-44B7-80AC-338CA50562F2}" type="parTrans" cxnId="{679E735F-4C34-4C77-9100-E2EF3A7AA0D4}">
      <dgm:prSet/>
      <dgm:spPr/>
      <dgm:t>
        <a:bodyPr/>
        <a:lstStyle/>
        <a:p>
          <a:endParaRPr lang="en-US" sz="2000"/>
        </a:p>
      </dgm:t>
    </dgm:pt>
    <dgm:pt modelId="{09D2DF1B-1E64-4F33-B653-2B753712D3AF}" type="sibTrans" cxnId="{679E735F-4C34-4C77-9100-E2EF3A7AA0D4}">
      <dgm:prSet/>
      <dgm:spPr/>
      <dgm:t>
        <a:bodyPr/>
        <a:lstStyle/>
        <a:p>
          <a:endParaRPr lang="en-US" sz="2000"/>
        </a:p>
      </dgm:t>
    </dgm:pt>
    <dgm:pt modelId="{3831E4AC-6BB5-4BD9-BF34-AE1DEC9088A2}" type="pres">
      <dgm:prSet presAssocID="{DCF81DC3-B212-41F7-B4C5-C393051D0747}" presName="CompostProcess" presStyleCnt="0">
        <dgm:presLayoutVars>
          <dgm:dir/>
          <dgm:resizeHandles val="exact"/>
        </dgm:presLayoutVars>
      </dgm:prSet>
      <dgm:spPr/>
    </dgm:pt>
    <dgm:pt modelId="{5136CA18-0B42-4415-ACFD-45DCD35F58E5}" type="pres">
      <dgm:prSet presAssocID="{DCF81DC3-B212-41F7-B4C5-C393051D0747}" presName="arrow" presStyleLbl="bgShp" presStyleIdx="0" presStyleCnt="1"/>
      <dgm:spPr/>
    </dgm:pt>
    <dgm:pt modelId="{57AFE02C-DA16-42C8-8793-9B66CE46FDD2}" type="pres">
      <dgm:prSet presAssocID="{DCF81DC3-B212-41F7-B4C5-C393051D0747}" presName="linearProcess" presStyleCnt="0"/>
      <dgm:spPr/>
    </dgm:pt>
    <dgm:pt modelId="{61C1751B-3F94-4EF7-8A18-B5121D382C1F}" type="pres">
      <dgm:prSet presAssocID="{BC2A48CE-3524-443F-8E43-C416C8BE2D2A}" presName="textNode" presStyleLbl="node1" presStyleIdx="0" presStyleCnt="4">
        <dgm:presLayoutVars>
          <dgm:bulletEnabled val="1"/>
        </dgm:presLayoutVars>
      </dgm:prSet>
      <dgm:spPr/>
    </dgm:pt>
    <dgm:pt modelId="{C333E6C5-8D71-4359-9274-7DA72EEA7AA9}" type="pres">
      <dgm:prSet presAssocID="{29D9A6B9-A1DD-4F10-AD65-27B9F93E897C}" presName="sibTrans" presStyleCnt="0"/>
      <dgm:spPr/>
    </dgm:pt>
    <dgm:pt modelId="{500753C7-C5A3-4502-AF68-AB37EE0DC75A}" type="pres">
      <dgm:prSet presAssocID="{92B8D401-2047-48E6-9007-CFBEBA5AD1DD}" presName="textNode" presStyleLbl="node1" presStyleIdx="1" presStyleCnt="4">
        <dgm:presLayoutVars>
          <dgm:bulletEnabled val="1"/>
        </dgm:presLayoutVars>
      </dgm:prSet>
      <dgm:spPr/>
    </dgm:pt>
    <dgm:pt modelId="{CB2CD314-0597-4E0D-AB87-836261A9C8D8}" type="pres">
      <dgm:prSet presAssocID="{FA8FCCFB-4DC7-4360-91FE-DBAF04F1F263}" presName="sibTrans" presStyleCnt="0"/>
      <dgm:spPr/>
    </dgm:pt>
    <dgm:pt modelId="{53317AB4-AA85-4616-B42B-90CA6551F43D}" type="pres">
      <dgm:prSet presAssocID="{C271BF58-8118-4538-A81F-0078F3939020}" presName="textNode" presStyleLbl="node1" presStyleIdx="2" presStyleCnt="4">
        <dgm:presLayoutVars>
          <dgm:bulletEnabled val="1"/>
        </dgm:presLayoutVars>
      </dgm:prSet>
      <dgm:spPr/>
    </dgm:pt>
    <dgm:pt modelId="{9D9350C3-2842-4D81-813D-7B4A6C153F73}" type="pres">
      <dgm:prSet presAssocID="{BE8B4443-DEE0-476A-B31B-AF361CFF1BF3}" presName="sibTrans" presStyleCnt="0"/>
      <dgm:spPr/>
    </dgm:pt>
    <dgm:pt modelId="{27C1FB4E-C8D5-4F99-A437-213D8E37A3DF}" type="pres">
      <dgm:prSet presAssocID="{50312AC6-7036-428D-8CE7-6D80F345C9D5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DAF32810-1D36-4C60-915F-4B00AA87A580}" srcId="{DCF81DC3-B212-41F7-B4C5-C393051D0747}" destId="{BC2A48CE-3524-443F-8E43-C416C8BE2D2A}" srcOrd="0" destOrd="0" parTransId="{EF342543-7005-42CF-AA42-4740692702A4}" sibTransId="{29D9A6B9-A1DD-4F10-AD65-27B9F93E897C}"/>
    <dgm:cxn modelId="{59981F17-CB72-4403-9427-9598A99D64C5}" srcId="{DCF81DC3-B212-41F7-B4C5-C393051D0747}" destId="{C271BF58-8118-4538-A81F-0078F3939020}" srcOrd="2" destOrd="0" parTransId="{6C3B1BBA-D5DB-4222-B0D4-D695EEF953C8}" sibTransId="{BE8B4443-DEE0-476A-B31B-AF361CFF1BF3}"/>
    <dgm:cxn modelId="{9848C639-D6E3-4694-BFFE-0818FEAE7625}" type="presOf" srcId="{92B8D401-2047-48E6-9007-CFBEBA5AD1DD}" destId="{500753C7-C5A3-4502-AF68-AB37EE0DC75A}" srcOrd="0" destOrd="0" presId="urn:microsoft.com/office/officeart/2005/8/layout/hProcess9"/>
    <dgm:cxn modelId="{679E735F-4C34-4C77-9100-E2EF3A7AA0D4}" srcId="{DCF81DC3-B212-41F7-B4C5-C393051D0747}" destId="{50312AC6-7036-428D-8CE7-6D80F345C9D5}" srcOrd="3" destOrd="0" parTransId="{8F1ED3D7-21D2-44B7-80AC-338CA50562F2}" sibTransId="{09D2DF1B-1E64-4F33-B653-2B753712D3AF}"/>
    <dgm:cxn modelId="{F0AC6B76-7E58-4D86-A551-BF585D1221D1}" type="presOf" srcId="{DCF81DC3-B212-41F7-B4C5-C393051D0747}" destId="{3831E4AC-6BB5-4BD9-BF34-AE1DEC9088A2}" srcOrd="0" destOrd="0" presId="urn:microsoft.com/office/officeart/2005/8/layout/hProcess9"/>
    <dgm:cxn modelId="{7552E18C-E87C-460D-B016-CB7BD6CDC829}" srcId="{DCF81DC3-B212-41F7-B4C5-C393051D0747}" destId="{92B8D401-2047-48E6-9007-CFBEBA5AD1DD}" srcOrd="1" destOrd="0" parTransId="{3063D7FE-CFF3-4C4B-B360-33342E0E7A32}" sibTransId="{FA8FCCFB-4DC7-4360-91FE-DBAF04F1F263}"/>
    <dgm:cxn modelId="{D2914CC4-FEAC-4DDD-9D01-26610FE4EC3F}" type="presOf" srcId="{50312AC6-7036-428D-8CE7-6D80F345C9D5}" destId="{27C1FB4E-C8D5-4F99-A437-213D8E37A3DF}" srcOrd="0" destOrd="0" presId="urn:microsoft.com/office/officeart/2005/8/layout/hProcess9"/>
    <dgm:cxn modelId="{802338E9-A31C-43AD-B420-2B192E5132EC}" type="presOf" srcId="{BC2A48CE-3524-443F-8E43-C416C8BE2D2A}" destId="{61C1751B-3F94-4EF7-8A18-B5121D382C1F}" srcOrd="0" destOrd="0" presId="urn:microsoft.com/office/officeart/2005/8/layout/hProcess9"/>
    <dgm:cxn modelId="{E10C9BE9-A00F-42ED-8462-7209C3F89D4D}" type="presOf" srcId="{C271BF58-8118-4538-A81F-0078F3939020}" destId="{53317AB4-AA85-4616-B42B-90CA6551F43D}" srcOrd="0" destOrd="0" presId="urn:microsoft.com/office/officeart/2005/8/layout/hProcess9"/>
    <dgm:cxn modelId="{CD1F6789-AA45-44F1-BD15-764C9524FCF9}" type="presParOf" srcId="{3831E4AC-6BB5-4BD9-BF34-AE1DEC9088A2}" destId="{5136CA18-0B42-4415-ACFD-45DCD35F58E5}" srcOrd="0" destOrd="0" presId="urn:microsoft.com/office/officeart/2005/8/layout/hProcess9"/>
    <dgm:cxn modelId="{1C411053-4543-464E-BB02-A4B103331BA6}" type="presParOf" srcId="{3831E4AC-6BB5-4BD9-BF34-AE1DEC9088A2}" destId="{57AFE02C-DA16-42C8-8793-9B66CE46FDD2}" srcOrd="1" destOrd="0" presId="urn:microsoft.com/office/officeart/2005/8/layout/hProcess9"/>
    <dgm:cxn modelId="{4DE0AF90-1733-4BE4-B3DF-E86FD2E872BB}" type="presParOf" srcId="{57AFE02C-DA16-42C8-8793-9B66CE46FDD2}" destId="{61C1751B-3F94-4EF7-8A18-B5121D382C1F}" srcOrd="0" destOrd="0" presId="urn:microsoft.com/office/officeart/2005/8/layout/hProcess9"/>
    <dgm:cxn modelId="{48FF9808-D268-4CA5-9970-0F4A498886F6}" type="presParOf" srcId="{57AFE02C-DA16-42C8-8793-9B66CE46FDD2}" destId="{C333E6C5-8D71-4359-9274-7DA72EEA7AA9}" srcOrd="1" destOrd="0" presId="urn:microsoft.com/office/officeart/2005/8/layout/hProcess9"/>
    <dgm:cxn modelId="{B5378641-6CBD-4D03-9D77-8F82E6082ACC}" type="presParOf" srcId="{57AFE02C-DA16-42C8-8793-9B66CE46FDD2}" destId="{500753C7-C5A3-4502-AF68-AB37EE0DC75A}" srcOrd="2" destOrd="0" presId="urn:microsoft.com/office/officeart/2005/8/layout/hProcess9"/>
    <dgm:cxn modelId="{7FE3FE3B-29F8-439F-BC84-A4F9DCCE5802}" type="presParOf" srcId="{57AFE02C-DA16-42C8-8793-9B66CE46FDD2}" destId="{CB2CD314-0597-4E0D-AB87-836261A9C8D8}" srcOrd="3" destOrd="0" presId="urn:microsoft.com/office/officeart/2005/8/layout/hProcess9"/>
    <dgm:cxn modelId="{7CF3651A-0BEA-4AED-9047-99EBB519E456}" type="presParOf" srcId="{57AFE02C-DA16-42C8-8793-9B66CE46FDD2}" destId="{53317AB4-AA85-4616-B42B-90CA6551F43D}" srcOrd="4" destOrd="0" presId="urn:microsoft.com/office/officeart/2005/8/layout/hProcess9"/>
    <dgm:cxn modelId="{725FA0EA-34FD-43EF-A2CB-376362D57AB4}" type="presParOf" srcId="{57AFE02C-DA16-42C8-8793-9B66CE46FDD2}" destId="{9D9350C3-2842-4D81-813D-7B4A6C153F73}" srcOrd="5" destOrd="0" presId="urn:microsoft.com/office/officeart/2005/8/layout/hProcess9"/>
    <dgm:cxn modelId="{CE06061C-D44B-4D4A-AEF4-04C261FED3C6}" type="presParOf" srcId="{57AFE02C-DA16-42C8-8793-9B66CE46FDD2}" destId="{27C1FB4E-C8D5-4F99-A437-213D8E37A3D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53B27-506C-044D-90A4-7A6F95CB48FD}">
      <dsp:nvSpPr>
        <dsp:cNvPr id="0" name=""/>
        <dsp:cNvSpPr/>
      </dsp:nvSpPr>
      <dsp:spPr>
        <a:xfrm>
          <a:off x="3514142" y="2346083"/>
          <a:ext cx="617255" cy="1114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8627" y="0"/>
              </a:lnTo>
              <a:lnTo>
                <a:pt x="308627" y="1114389"/>
              </a:lnTo>
              <a:lnTo>
                <a:pt x="617255" y="11143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>
        <a:off x="3790922" y="2871429"/>
        <a:ext cx="63695" cy="63695"/>
      </dsp:txXfrm>
    </dsp:sp>
    <dsp:sp modelId="{1B8D1221-DC7F-EE44-8F84-92DEFAA2F3F4}">
      <dsp:nvSpPr>
        <dsp:cNvPr id="0" name=""/>
        <dsp:cNvSpPr/>
      </dsp:nvSpPr>
      <dsp:spPr>
        <a:xfrm>
          <a:off x="3514142" y="2300363"/>
          <a:ext cx="617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7255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>
        <a:off x="3807339" y="2330651"/>
        <a:ext cx="30862" cy="30862"/>
      </dsp:txXfrm>
    </dsp:sp>
    <dsp:sp modelId="{2CF9AD3D-17CA-A142-9E97-BECD54FCDE51}">
      <dsp:nvSpPr>
        <dsp:cNvPr id="0" name=""/>
        <dsp:cNvSpPr/>
      </dsp:nvSpPr>
      <dsp:spPr>
        <a:xfrm>
          <a:off x="3514142" y="1231693"/>
          <a:ext cx="617255" cy="1114389"/>
        </a:xfrm>
        <a:custGeom>
          <a:avLst/>
          <a:gdLst/>
          <a:ahLst/>
          <a:cxnLst/>
          <a:rect l="0" t="0" r="0" b="0"/>
          <a:pathLst>
            <a:path>
              <a:moveTo>
                <a:pt x="0" y="1114389"/>
              </a:moveTo>
              <a:lnTo>
                <a:pt x="308627" y="1114389"/>
              </a:lnTo>
              <a:lnTo>
                <a:pt x="308627" y="0"/>
              </a:lnTo>
              <a:lnTo>
                <a:pt x="6172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>
        <a:off x="3790922" y="1757040"/>
        <a:ext cx="63695" cy="63695"/>
      </dsp:txXfrm>
    </dsp:sp>
    <dsp:sp modelId="{1D62AC95-7115-B747-8901-B1D5120D6AD9}">
      <dsp:nvSpPr>
        <dsp:cNvPr id="0" name=""/>
        <dsp:cNvSpPr/>
      </dsp:nvSpPr>
      <dsp:spPr>
        <a:xfrm>
          <a:off x="598003" y="765170"/>
          <a:ext cx="2670452" cy="3161825"/>
        </a:xfrm>
        <a:prstGeom prst="flowChartInternalStorag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  <a:endParaRPr lang="en-US" sz="1000" kern="1200" dirty="0"/>
        </a:p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  Airlines</a:t>
          </a:r>
        </a:p>
      </dsp:txBody>
      <dsp:txXfrm>
        <a:off x="931810" y="1160398"/>
        <a:ext cx="2336645" cy="2766597"/>
      </dsp:txXfrm>
    </dsp:sp>
    <dsp:sp modelId="{B9192872-4213-354A-AA15-12B665C88604}">
      <dsp:nvSpPr>
        <dsp:cNvPr id="0" name=""/>
        <dsp:cNvSpPr/>
      </dsp:nvSpPr>
      <dsp:spPr>
        <a:xfrm>
          <a:off x="4131398" y="785937"/>
          <a:ext cx="2924157" cy="891511"/>
        </a:xfrm>
        <a:prstGeom prst="flowChartInternalStora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 OpenAirlines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50" kern="1200" dirty="0">
              <a:solidFill>
                <a:srgbClr val="0FB694"/>
              </a:solidFill>
            </a:rPr>
            <a:t>   Joined on IATA codes</a:t>
          </a:r>
        </a:p>
      </dsp:txBody>
      <dsp:txXfrm>
        <a:off x="4496918" y="897376"/>
        <a:ext cx="2558637" cy="780072"/>
      </dsp:txXfrm>
    </dsp:sp>
    <dsp:sp modelId="{394EE3E3-D25A-C44C-9CFC-27C9EA137362}">
      <dsp:nvSpPr>
        <dsp:cNvPr id="0" name=""/>
        <dsp:cNvSpPr/>
      </dsp:nvSpPr>
      <dsp:spPr>
        <a:xfrm>
          <a:off x="4131398" y="1900327"/>
          <a:ext cx="2924157" cy="891511"/>
        </a:xfrm>
        <a:prstGeom prst="flowChartInternalStora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 Stations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0FB694"/>
              </a:solidFill>
            </a:rPr>
            <a:t>   Joined on ICAO codes</a:t>
          </a:r>
          <a:endParaRPr lang="en-US" sz="1050" kern="1200" dirty="0"/>
        </a:p>
      </dsp:txBody>
      <dsp:txXfrm>
        <a:off x="4496918" y="2011766"/>
        <a:ext cx="2558637" cy="780072"/>
      </dsp:txXfrm>
    </dsp:sp>
    <dsp:sp modelId="{80EFD22C-2A4F-164E-9ADF-AF3FA71BAFB7}">
      <dsp:nvSpPr>
        <dsp:cNvPr id="0" name=""/>
        <dsp:cNvSpPr/>
      </dsp:nvSpPr>
      <dsp:spPr>
        <a:xfrm>
          <a:off x="4131398" y="3014716"/>
          <a:ext cx="2924157" cy="891511"/>
        </a:xfrm>
        <a:prstGeom prst="flowChartInternalStora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 Weather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0FB694"/>
              </a:solidFill>
            </a:rPr>
            <a:t>   Joined on station IDs and datetimes</a:t>
          </a:r>
          <a:endParaRPr lang="en-US" sz="1050" kern="1200" dirty="0"/>
        </a:p>
      </dsp:txBody>
      <dsp:txXfrm>
        <a:off x="4496918" y="3126155"/>
        <a:ext cx="2558637" cy="780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6CA18-0B42-4415-ACFD-45DCD35F58E5}">
      <dsp:nvSpPr>
        <dsp:cNvPr id="0" name=""/>
        <dsp:cNvSpPr/>
      </dsp:nvSpPr>
      <dsp:spPr>
        <a:xfrm>
          <a:off x="521059" y="0"/>
          <a:ext cx="5905344" cy="4987924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1751B-3F94-4EF7-8A18-B5121D382C1F}">
      <dsp:nvSpPr>
        <dsp:cNvPr id="0" name=""/>
        <dsp:cNvSpPr/>
      </dsp:nvSpPr>
      <dsp:spPr>
        <a:xfrm>
          <a:off x="2374" y="1496377"/>
          <a:ext cx="1542825" cy="19951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Label Indexer</a:t>
          </a:r>
        </a:p>
      </dsp:txBody>
      <dsp:txXfrm>
        <a:off x="77689" y="1571692"/>
        <a:ext cx="1392195" cy="1844540"/>
      </dsp:txXfrm>
    </dsp:sp>
    <dsp:sp modelId="{500753C7-C5A3-4502-AF68-AB37EE0DC75A}">
      <dsp:nvSpPr>
        <dsp:cNvPr id="0" name=""/>
        <dsp:cNvSpPr/>
      </dsp:nvSpPr>
      <dsp:spPr>
        <a:xfrm>
          <a:off x="1802337" y="1496377"/>
          <a:ext cx="1542825" cy="1995170"/>
        </a:xfrm>
        <a:prstGeom prst="roundRect">
          <a:avLst/>
        </a:prstGeom>
        <a:solidFill>
          <a:srgbClr val="7C8F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String Indexer</a:t>
          </a:r>
        </a:p>
      </dsp:txBody>
      <dsp:txXfrm>
        <a:off x="1877652" y="1571692"/>
        <a:ext cx="1392195" cy="1844540"/>
      </dsp:txXfrm>
    </dsp:sp>
    <dsp:sp modelId="{53317AB4-AA85-4616-B42B-90CA6551F43D}">
      <dsp:nvSpPr>
        <dsp:cNvPr id="0" name=""/>
        <dsp:cNvSpPr/>
      </dsp:nvSpPr>
      <dsp:spPr>
        <a:xfrm>
          <a:off x="3602300" y="1496377"/>
          <a:ext cx="1542825" cy="1995170"/>
        </a:xfrm>
        <a:prstGeom prst="roundRect">
          <a:avLst/>
        </a:prstGeom>
        <a:solidFill>
          <a:srgbClr val="4383C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One Hot Encoder</a:t>
          </a:r>
        </a:p>
      </dsp:txBody>
      <dsp:txXfrm>
        <a:off x="3677615" y="1571692"/>
        <a:ext cx="1392195" cy="1844540"/>
      </dsp:txXfrm>
    </dsp:sp>
    <dsp:sp modelId="{27C1FB4E-C8D5-4F99-A437-213D8E37A3DF}">
      <dsp:nvSpPr>
        <dsp:cNvPr id="0" name=""/>
        <dsp:cNvSpPr/>
      </dsp:nvSpPr>
      <dsp:spPr>
        <a:xfrm>
          <a:off x="5402263" y="1496377"/>
          <a:ext cx="1542825" cy="1995170"/>
        </a:xfrm>
        <a:prstGeom prst="roundRect">
          <a:avLst/>
        </a:prstGeom>
        <a:solidFill>
          <a:srgbClr val="198CC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Standard Scalar </a:t>
          </a:r>
        </a:p>
      </dsp:txBody>
      <dsp:txXfrm>
        <a:off x="5477578" y="1571692"/>
        <a:ext cx="1392195" cy="1844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D617F-E1D0-4A55-B03D-5B649033E16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26FAA-4BDE-4C17-AB81-09A44025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47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4738-9AF8-4E84-817C-AC46EF018A68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85800"/>
            <a:ext cx="4800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61C6A-B723-4626-8E07-ACAE984FA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26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1C6A-B723-4626-8E07-ACAE984FA5F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578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1C6A-B723-4626-8E07-ACAE984FA5F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708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1C6A-B723-4626-8E07-ACAE984FA5F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625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1C6A-B723-4626-8E07-ACAE984FA5F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890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1C6A-B723-4626-8E07-ACAE984FA5F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00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1C6A-B723-4626-8E07-ACAE984FA5F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462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869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1C6A-B723-4626-8E07-ACAE984FA5F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313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1C6A-B723-4626-8E07-ACAE984FA5FB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366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1C6A-B723-4626-8E07-ACAE984FA5FB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975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1C6A-B723-4626-8E07-ACAE984FA5FB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88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there may</a:t>
            </a:r>
            <a:r>
              <a:rPr lang="en-US" baseline="0" dirty="0"/>
              <a:t> not be much we can do about certain flight delays (we can’t control weather, etc.), we can try to improve delay predictions to keep customers happy.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1C6A-B723-4626-8E07-ACAE984FA5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06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1C6A-B723-4626-8E07-ACAE984FA5FB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354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1C6A-B723-4626-8E07-ACAE984FA5FB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922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1C6A-B723-4626-8E07-ACAE984FA5F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86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1C6A-B723-4626-8E07-ACAE984FA5F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46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1C6A-B723-4626-8E07-ACAE984FA5F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26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1C6A-B723-4626-8E07-ACAE984FA5F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69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1C6A-B723-4626-8E07-ACAE984FA5F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307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1C6A-B723-4626-8E07-ACAE984FA5F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6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1C6A-B723-4626-8E07-ACAE984FA5F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33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6134100"/>
            <a:ext cx="9602788" cy="7239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grpSp>
        <p:nvGrpSpPr>
          <p:cNvPr id="18" name="MMC_CoverShape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9601200" cy="6134100"/>
            <a:chOff x="0" y="0"/>
            <a:chExt cx="9601200" cy="6134100"/>
          </a:xfrm>
        </p:grpSpPr>
        <p:sp>
          <p:nvSpPr>
            <p:cNvPr id="4" name="CoverAnchorTriangle1"/>
            <p:cNvSpPr/>
            <p:nvPr userDrawn="1"/>
          </p:nvSpPr>
          <p:spPr>
            <a:xfrm>
              <a:off x="0" y="0"/>
              <a:ext cx="1003300" cy="876300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5" name="CoverAnchorTriangle2"/>
            <p:cNvSpPr/>
            <p:nvPr userDrawn="1"/>
          </p:nvSpPr>
          <p:spPr>
            <a:xfrm>
              <a:off x="0" y="5257800"/>
              <a:ext cx="1003300" cy="876300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CoverAnchorTriangle3"/>
            <p:cNvSpPr/>
            <p:nvPr userDrawn="1"/>
          </p:nvSpPr>
          <p:spPr>
            <a:xfrm>
              <a:off x="8597900" y="0"/>
              <a:ext cx="1003300" cy="876300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CoverAnchorTriangle4"/>
            <p:cNvSpPr/>
            <p:nvPr userDrawn="1"/>
          </p:nvSpPr>
          <p:spPr>
            <a:xfrm>
              <a:off x="8597900" y="5257800"/>
              <a:ext cx="1003300" cy="876300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CoverTriangle1"/>
            <p:cNvSpPr/>
            <p:nvPr userDrawn="1"/>
          </p:nvSpPr>
          <p:spPr>
            <a:xfrm flipV="1">
              <a:off x="7343775" y="5257800"/>
              <a:ext cx="1003300" cy="87630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CoverTriangle2"/>
            <p:cNvSpPr/>
            <p:nvPr userDrawn="1"/>
          </p:nvSpPr>
          <p:spPr>
            <a:xfrm flipV="1">
              <a:off x="6842125" y="4381500"/>
              <a:ext cx="1003300" cy="876300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CoverTriangle3"/>
            <p:cNvSpPr/>
            <p:nvPr userDrawn="1"/>
          </p:nvSpPr>
          <p:spPr>
            <a:xfrm flipV="1">
              <a:off x="8347075" y="3505200"/>
              <a:ext cx="1003300" cy="876300"/>
            </a:xfrm>
            <a:prstGeom prst="triangl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1" name="CoverTriangle4"/>
            <p:cNvSpPr/>
            <p:nvPr userDrawn="1"/>
          </p:nvSpPr>
          <p:spPr>
            <a:xfrm flipV="1">
              <a:off x="7845425" y="2628900"/>
              <a:ext cx="1003300" cy="876300"/>
            </a:xfrm>
            <a:prstGeom prst="triangle">
              <a:avLst/>
            </a:prstGeom>
            <a:solidFill>
              <a:srgbClr val="D9D9D9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2" name="CoverTriangle5"/>
            <p:cNvSpPr/>
            <p:nvPr userDrawn="1"/>
          </p:nvSpPr>
          <p:spPr>
            <a:xfrm flipV="1">
              <a:off x="6842125" y="2628900"/>
              <a:ext cx="1003300" cy="876300"/>
            </a:xfrm>
            <a:prstGeom prst="triangl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CoverTriangle6"/>
            <p:cNvSpPr/>
            <p:nvPr userDrawn="1"/>
          </p:nvSpPr>
          <p:spPr>
            <a:xfrm flipV="1">
              <a:off x="8347075" y="1752600"/>
              <a:ext cx="1003300" cy="876300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CoverTriangle7"/>
            <p:cNvSpPr/>
            <p:nvPr userDrawn="1"/>
          </p:nvSpPr>
          <p:spPr>
            <a:xfrm>
              <a:off x="8347075" y="876300"/>
              <a:ext cx="1003300" cy="876300"/>
            </a:xfrm>
            <a:prstGeom prst="triangl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CoverTriangle8"/>
            <p:cNvSpPr/>
            <p:nvPr userDrawn="1"/>
          </p:nvSpPr>
          <p:spPr>
            <a:xfrm flipV="1">
              <a:off x="7845425" y="876300"/>
              <a:ext cx="1003300" cy="87630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CoverTriangle9"/>
            <p:cNvSpPr/>
            <p:nvPr userDrawn="1"/>
          </p:nvSpPr>
          <p:spPr>
            <a:xfrm flipV="1">
              <a:off x="8347075" y="0"/>
              <a:ext cx="1003300" cy="876300"/>
            </a:xfrm>
            <a:prstGeom prst="triangle">
              <a:avLst/>
            </a:prstGeom>
            <a:solidFill>
              <a:srgbClr val="D9D9D9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7" name="CoverTriangle10"/>
            <p:cNvSpPr/>
            <p:nvPr userDrawn="1"/>
          </p:nvSpPr>
          <p:spPr>
            <a:xfrm>
              <a:off x="4835525" y="5257800"/>
              <a:ext cx="1003300" cy="876300"/>
            </a:xfrm>
            <a:prstGeom prst="triangl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6400" y="1242000"/>
            <a:ext cx="8164800" cy="367200"/>
          </a:xfrm>
        </p:spPr>
        <p:txBody>
          <a:bodyPr lIns="0" tIns="0" rIns="0" bIns="0">
            <a:spAutoFit/>
          </a:bodyPr>
          <a:lstStyle>
            <a:lvl1pPr>
              <a:defRPr sz="280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3600" y="1998000"/>
            <a:ext cx="4852800" cy="230400"/>
          </a:xfrm>
        </p:spPr>
        <p:txBody>
          <a:bodyPr wrap="none" lIns="0" tIns="0" rIns="0" bIns="0"/>
          <a:lstStyle>
            <a:lvl1pPr marL="0" indent="0" algn="l">
              <a:spcBef>
                <a:spcPts val="0"/>
              </a:spcBef>
              <a:buNone/>
              <a:defRPr sz="18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ENTER DATE HERE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733" y="6431626"/>
            <a:ext cx="3429000" cy="128847"/>
          </a:xfrm>
          <a:prstGeom prst="rect">
            <a:avLst/>
          </a:prstGeom>
        </p:spPr>
      </p:pic>
      <p:sp>
        <p:nvSpPr>
          <p:cNvPr id="21" name="BrandTagline"/>
          <p:cNvSpPr txBox="1"/>
          <p:nvPr userDrawn="1"/>
        </p:nvSpPr>
        <p:spPr>
          <a:xfrm>
            <a:off x="412750" y="412750"/>
            <a:ext cx="3810000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b="1" kern="100" cap="all" spc="200">
                <a:solidFill>
                  <a:schemeClr val="lt2"/>
                </a:solidFill>
                <a:latin typeface="Arial"/>
              </a:rPr>
              <a:t>Health Wealth Career</a:t>
            </a:r>
            <a:endParaRPr lang="en-US" sz="1000" b="1" kern="100" cap="all" spc="200" dirty="0" err="1">
              <a:solidFill>
                <a:schemeClr val="lt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1308101"/>
            <a:ext cx="8785225" cy="4765675"/>
          </a:xfrm>
        </p:spPr>
        <p:txBody>
          <a:bodyPr wrap="square"/>
          <a:lstStyle>
            <a:lvl1pPr>
              <a:spcBef>
                <a:spcPts val="1400"/>
              </a:spcBef>
              <a:defRPr>
                <a:solidFill>
                  <a:srgbClr val="404040"/>
                </a:solidFill>
              </a:defRPr>
            </a:lvl1pPr>
            <a:lvl2pPr>
              <a:spcBef>
                <a:spcPts val="500"/>
              </a:spcBef>
              <a:defRPr>
                <a:solidFill>
                  <a:srgbClr val="404040"/>
                </a:solidFill>
              </a:defRPr>
            </a:lvl2pPr>
            <a:lvl3pPr>
              <a:spcBef>
                <a:spcPts val="500"/>
              </a:spcBef>
              <a:defRPr>
                <a:solidFill>
                  <a:srgbClr val="404040"/>
                </a:solidFill>
              </a:defRPr>
            </a:lvl3pPr>
            <a:lvl4pPr>
              <a:spcBef>
                <a:spcPts val="500"/>
              </a:spcBef>
              <a:defRPr>
                <a:solidFill>
                  <a:srgbClr val="404040"/>
                </a:solidFill>
              </a:defRPr>
            </a:lvl4pPr>
            <a:lvl5pPr>
              <a:spcBef>
                <a:spcPts val="500"/>
              </a:spcBef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90" y="2878074"/>
            <a:ext cx="509320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7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2750" y="412750"/>
            <a:ext cx="8785225" cy="6912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Body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12750" y="1308100"/>
            <a:ext cx="8785225" cy="4765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>
                <a:solidFill>
                  <a:srgbClr val="404040"/>
                </a:solidFill>
              </a:defRPr>
            </a:lvl1pPr>
            <a:lvl2pPr>
              <a:defRPr>
                <a:solidFill>
                  <a:srgbClr val="404040"/>
                </a:solidFill>
              </a:defRPr>
            </a:lvl2pPr>
            <a:lvl3pPr>
              <a:defRPr>
                <a:solidFill>
                  <a:srgbClr val="404040"/>
                </a:solidFill>
              </a:defRPr>
            </a:lvl3pPr>
            <a:lvl4pPr>
              <a:defRPr>
                <a:solidFill>
                  <a:srgbClr val="404040"/>
                </a:solidFill>
              </a:defRPr>
            </a:lvl4pPr>
            <a:lvl5pPr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553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12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12750" y="412750"/>
            <a:ext cx="8785225" cy="6912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BodyText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412750" y="1308100"/>
            <a:ext cx="8785225" cy="4765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>
            <p:custDataLst>
              <p:tags r:id="rId9"/>
            </p:custDataLst>
          </p:nvPr>
        </p:nvSpPr>
        <p:spPr>
          <a:xfrm>
            <a:off x="8753475" y="6438900"/>
            <a:ext cx="44450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>
              <a:lnSpc>
                <a:spcPct val="100000"/>
              </a:lnSpc>
              <a:defRPr sz="11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674AE3D8-ADA0-447B-9E8F-F53DD9427628}" type="slidenum">
              <a:rPr lang="en-GB" sz="1000" smtClean="0">
                <a:solidFill>
                  <a:schemeClr val="folHlink"/>
                </a:solidFill>
              </a:rPr>
              <a:pPr/>
              <a:t>‹#›</a:t>
            </a:fld>
            <a:endParaRPr lang="en-GB" sz="1000" dirty="0">
              <a:solidFill>
                <a:schemeClr val="folHlink"/>
              </a:solidFill>
            </a:endParaRPr>
          </a:p>
        </p:txBody>
      </p:sp>
      <p:sp>
        <p:nvSpPr>
          <p:cNvPr id="6" name="Date" hidden="1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4563405" y="6523478"/>
            <a:ext cx="469679" cy="10772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rgbClr val="7C848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D4C7D2-CCDD-4E8D-AC60-8F4E99E1FB74}" type="datetime3">
              <a:rPr lang="en-US" sz="700" smtClean="0">
                <a:solidFill>
                  <a:schemeClr val="tx1"/>
                </a:solidFill>
              </a:rPr>
              <a:pPr/>
              <a:t>4 August 2021</a:t>
            </a:fld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8" name="Business" hidden="1"/>
          <p:cNvSpPr txBox="1"/>
          <p:nvPr>
            <p:custDataLst>
              <p:tags r:id="rId11"/>
            </p:custDataLst>
          </p:nvPr>
        </p:nvSpPr>
        <p:spPr>
          <a:xfrm>
            <a:off x="412750" y="6438900"/>
            <a:ext cx="28956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MERCER</a:t>
            </a:r>
            <a:endParaRPr lang="en-GB" sz="1000" dirty="0">
              <a:solidFill>
                <a:schemeClr val="folHlin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FooterTopBorder"/>
          <p:cNvCxnSpPr/>
          <p:nvPr userDrawn="1">
            <p:custDataLst>
              <p:tags r:id="rId12"/>
            </p:custDataLst>
          </p:nvPr>
        </p:nvCxnSpPr>
        <p:spPr>
          <a:xfrm>
            <a:off x="412750" y="6134100"/>
            <a:ext cx="8785225" cy="0"/>
          </a:xfrm>
          <a:prstGeom prst="straightConnector1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2" r:id="rId3"/>
    <p:sldLayoutId id="2147483656" r:id="rId4"/>
    <p:sldLayoutId id="2147483663" r:id="rId5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 cap="all" spc="400">
          <a:solidFill>
            <a:schemeClr val="accent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01600" indent="-201600" algn="l" defTabSz="914400" rtl="0" eaLnBrk="1" latinLnBrk="0" hangingPunct="1">
        <a:spcBef>
          <a:spcPts val="1440"/>
        </a:spcBef>
        <a:buClr>
          <a:schemeClr val="accent2"/>
        </a:buClr>
        <a:buFont typeface="Arial" pitchFamily="34" charset="0"/>
        <a:buChar char="•"/>
        <a:defRPr sz="1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507600" indent="-2808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687600" indent="-1764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-"/>
        <a:defRPr sz="1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864000" indent="-1764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-"/>
        <a:defRPr sz="1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1040400" indent="-1728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-"/>
        <a:defRPr sz="1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12" Type="http://schemas.openxmlformats.org/officeDocument/2006/relationships/image" Target="../media/image11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7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.svg"/><Relationship Id="rId7" Type="http://schemas.openxmlformats.org/officeDocument/2006/relationships/image" Target="../media/image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sv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svg"/><Relationship Id="rId7" Type="http://schemas.openxmlformats.org/officeDocument/2006/relationships/image" Target="../media/image3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7.svg"/><Relationship Id="rId7" Type="http://schemas.openxmlformats.org/officeDocument/2006/relationships/image" Target="../media/image3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51.png"/><Relationship Id="rId5" Type="http://schemas.openxmlformats.org/officeDocument/2006/relationships/image" Target="../media/image20.png"/><Relationship Id="rId10" Type="http://schemas.openxmlformats.org/officeDocument/2006/relationships/image" Target="../media/image50.png"/><Relationship Id="rId4" Type="http://schemas.openxmlformats.org/officeDocument/2006/relationships/image" Target="../media/image46.svg"/><Relationship Id="rId9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-39492"/>
            <a:ext cx="9602788" cy="2674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82" y="5407065"/>
            <a:ext cx="8785225" cy="6912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Flight Delay Prediction</a:t>
            </a:r>
            <a:br>
              <a:rPr lang="en-US" dirty="0"/>
            </a:br>
            <a:r>
              <a:rPr lang="en-US" b="0" cap="none" spc="0" dirty="0"/>
              <a:t>Michael </a:t>
            </a:r>
            <a:r>
              <a:rPr lang="en-US" b="0" cap="none" spc="0" dirty="0" err="1"/>
              <a:t>Bollig</a:t>
            </a:r>
            <a:r>
              <a:rPr lang="en-US" b="0" cap="none" spc="0" dirty="0"/>
              <a:t>, Emily Brantner, Sarah </a:t>
            </a:r>
            <a:r>
              <a:rPr lang="en-US" b="0" cap="none" spc="0" dirty="0" err="1"/>
              <a:t>Iranpour</a:t>
            </a:r>
            <a:r>
              <a:rPr lang="en-US" b="0" cap="none" spc="0" dirty="0"/>
              <a:t>, </a:t>
            </a:r>
            <a:r>
              <a:rPr lang="en-US" b="0" cap="none" spc="0" dirty="0" err="1"/>
              <a:t>Abhi</a:t>
            </a:r>
            <a:r>
              <a:rPr lang="en-US" b="0" cap="none" spc="0" dirty="0"/>
              <a:t> Sharma</a:t>
            </a:r>
            <a:br>
              <a:rPr lang="en-US" dirty="0"/>
            </a:br>
            <a:endParaRPr lang="en-GB" dirty="0"/>
          </a:p>
        </p:txBody>
      </p:sp>
      <p:pic>
        <p:nvPicPr>
          <p:cNvPr id="5" name="Graphic 4" descr="Plane Window with solid fill">
            <a:extLst>
              <a:ext uri="{FF2B5EF4-FFF2-40B4-BE49-F238E27FC236}">
                <a16:creationId xmlns:a16="http://schemas.microsoft.com/office/drawing/2014/main" id="{E394148C-6144-4021-AB9C-70903BD41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4494" y="1645023"/>
            <a:ext cx="1121501" cy="130761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449530" y="1386637"/>
            <a:ext cx="4328438" cy="1568649"/>
          </a:xfrm>
          <a:prstGeom prst="rect">
            <a:avLst/>
          </a:prstGeom>
          <a:noFill/>
        </p:spPr>
        <p:txBody>
          <a:bodyPr wrap="square" lIns="90457" tIns="45219" rIns="90457" bIns="45219" rtlCol="0">
            <a:spAutoFit/>
          </a:bodyPr>
          <a:lstStyle/>
          <a:p>
            <a:pPr algn="ctr"/>
            <a:r>
              <a:rPr lang="en-US" sz="9600" b="1" spc="300" dirty="0">
                <a:solidFill>
                  <a:schemeClr val="accent2"/>
                </a:solidFill>
              </a:rPr>
              <a:t>M  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8C7642-608E-4259-978F-749983774899}"/>
              </a:ext>
            </a:extLst>
          </p:cNvPr>
          <p:cNvSpPr/>
          <p:nvPr/>
        </p:nvSpPr>
        <p:spPr>
          <a:xfrm rot="21598780" flipV="1">
            <a:off x="3928794" y="2627180"/>
            <a:ext cx="763291" cy="126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01C23E-505F-4034-B908-0F8BF556B271}"/>
              </a:ext>
            </a:extLst>
          </p:cNvPr>
          <p:cNvSpPr/>
          <p:nvPr/>
        </p:nvSpPr>
        <p:spPr>
          <a:xfrm rot="21598780" flipV="1">
            <a:off x="3955564" y="2038034"/>
            <a:ext cx="635294" cy="169242"/>
          </a:xfrm>
          <a:prstGeom prst="rect">
            <a:avLst/>
          </a:prstGeom>
          <a:solidFill>
            <a:srgbClr val="00A8C8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2FB5F-5B86-4012-B57B-BEF6EADF35CD}"/>
              </a:ext>
            </a:extLst>
          </p:cNvPr>
          <p:cNvSpPr/>
          <p:nvPr/>
        </p:nvSpPr>
        <p:spPr>
          <a:xfrm rot="5365506" flipV="1">
            <a:off x="3736740" y="2300029"/>
            <a:ext cx="585750" cy="68188"/>
          </a:xfrm>
          <a:prstGeom prst="rect">
            <a:avLst/>
          </a:prstGeom>
          <a:solidFill>
            <a:srgbClr val="00A8C8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C88EF4-214D-4300-B4EF-6FBBF4295301}"/>
              </a:ext>
            </a:extLst>
          </p:cNvPr>
          <p:cNvSpPr/>
          <p:nvPr/>
        </p:nvSpPr>
        <p:spPr>
          <a:xfrm rot="5365506" flipV="1">
            <a:off x="4247695" y="2300082"/>
            <a:ext cx="585856" cy="68188"/>
          </a:xfrm>
          <a:prstGeom prst="rect">
            <a:avLst/>
          </a:prstGeom>
          <a:solidFill>
            <a:srgbClr val="00A8C8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E083FE-E743-4F85-8DAB-689B8E32BAAF}"/>
              </a:ext>
            </a:extLst>
          </p:cNvPr>
          <p:cNvSpPr/>
          <p:nvPr/>
        </p:nvSpPr>
        <p:spPr>
          <a:xfrm rot="21598780" flipV="1">
            <a:off x="3928804" y="2735033"/>
            <a:ext cx="763291" cy="175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5D5BBC-5EF3-48CA-A9F1-840760F79219}"/>
              </a:ext>
            </a:extLst>
          </p:cNvPr>
          <p:cNvSpPr txBox="1"/>
          <p:nvPr/>
        </p:nvSpPr>
        <p:spPr>
          <a:xfrm>
            <a:off x="2414504" y="2414934"/>
            <a:ext cx="4328438" cy="829985"/>
          </a:xfrm>
          <a:prstGeom prst="rect">
            <a:avLst/>
          </a:prstGeom>
          <a:noFill/>
        </p:spPr>
        <p:txBody>
          <a:bodyPr wrap="square" lIns="90457" tIns="45219" rIns="90457" bIns="45219" rtlCol="0">
            <a:spAutoFit/>
          </a:bodyPr>
          <a:lstStyle/>
          <a:p>
            <a:pPr algn="ctr"/>
            <a:r>
              <a:rPr lang="en-US" sz="4800" b="1" spc="300" dirty="0">
                <a:solidFill>
                  <a:schemeClr val="accent1"/>
                </a:solidFill>
              </a:rPr>
              <a:t>AIRLINES</a:t>
            </a:r>
          </a:p>
        </p:txBody>
      </p:sp>
    </p:spTree>
    <p:extLst>
      <p:ext uri="{BB962C8B-B14F-4D97-AF65-F5344CB8AC3E}">
        <p14:creationId xmlns:p14="http://schemas.microsoft.com/office/powerpoint/2010/main" val="254064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Function:</a:t>
            </a:r>
            <a:br>
              <a:rPr lang="en-US" dirty="0"/>
            </a:br>
            <a:r>
              <a:rPr lang="en-US" dirty="0">
                <a:solidFill>
                  <a:srgbClr val="002C77"/>
                </a:solidFill>
              </a:rPr>
              <a:t>Cleaning Weather Data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0" y="1558527"/>
            <a:ext cx="9602788" cy="282057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3F5C7-7095-4D06-B832-93920E7A420C}"/>
              </a:ext>
            </a:extLst>
          </p:cNvPr>
          <p:cNvSpPr txBox="1"/>
          <p:nvPr/>
        </p:nvSpPr>
        <p:spPr>
          <a:xfrm>
            <a:off x="1099930" y="1558526"/>
            <a:ext cx="5143412" cy="39162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en-US" sz="1600" b="1" spc="300" dirty="0">
                <a:solidFill>
                  <a:schemeClr val="tx2"/>
                </a:solidFill>
              </a:rPr>
              <a:t>Select and Split Relevant Columns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54C327-AC1D-4A1D-9A9E-938CA4434BF6}"/>
              </a:ext>
            </a:extLst>
          </p:cNvPr>
          <p:cNvSpPr/>
          <p:nvPr/>
        </p:nvSpPr>
        <p:spPr>
          <a:xfrm>
            <a:off x="0" y="4733257"/>
            <a:ext cx="9602788" cy="147548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5A256-BDF2-42FA-B60A-64FDB8B53118}"/>
              </a:ext>
            </a:extLst>
          </p:cNvPr>
          <p:cNvSpPr txBox="1"/>
          <p:nvPr/>
        </p:nvSpPr>
        <p:spPr>
          <a:xfrm>
            <a:off x="1099930" y="4733256"/>
            <a:ext cx="3154017" cy="39162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en-US" sz="1600" b="1" spc="300" dirty="0">
                <a:solidFill>
                  <a:schemeClr val="tx2"/>
                </a:solidFill>
              </a:rPr>
              <a:t>Define split columns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3E1EA9-B842-4A9F-AEEC-1B05B14B7C00}"/>
              </a:ext>
            </a:extLst>
          </p:cNvPr>
          <p:cNvSpPr/>
          <p:nvPr/>
        </p:nvSpPr>
        <p:spPr>
          <a:xfrm>
            <a:off x="134452" y="6414052"/>
            <a:ext cx="2926800" cy="2915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pic>
        <p:nvPicPr>
          <p:cNvPr id="4" name="Graphic 3" descr="Partial sun with solid fill">
            <a:extLst>
              <a:ext uri="{FF2B5EF4-FFF2-40B4-BE49-F238E27FC236}">
                <a16:creationId xmlns:a16="http://schemas.microsoft.com/office/drawing/2014/main" id="{726F7274-5FDA-4E41-A913-9773B1BEF9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30" y="1184964"/>
            <a:ext cx="914400" cy="914400"/>
          </a:xfrm>
          <a:prstGeom prst="rect">
            <a:avLst/>
          </a:prstGeom>
        </p:spPr>
      </p:pic>
      <p:pic>
        <p:nvPicPr>
          <p:cNvPr id="19" name="Graphic 18" descr="Partial sun with solid fill">
            <a:extLst>
              <a:ext uri="{FF2B5EF4-FFF2-40B4-BE49-F238E27FC236}">
                <a16:creationId xmlns:a16="http://schemas.microsoft.com/office/drawing/2014/main" id="{6EE7630A-86D1-481F-8CC5-816ADCCC2D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44" y="4379104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B359FFE-6A76-415C-A02E-040D26338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125" y="2112116"/>
            <a:ext cx="4095750" cy="2105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1747BC-5201-364F-B5A7-29EFA76B4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125" y="5242424"/>
            <a:ext cx="6131040" cy="8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3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  <a:br>
              <a:rPr lang="en-US" dirty="0"/>
            </a:br>
            <a:r>
              <a:rPr lang="en-US" dirty="0">
                <a:solidFill>
                  <a:srgbClr val="002C77"/>
                </a:solidFill>
              </a:rPr>
              <a:t>Cleaning Station Data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0" y="2139046"/>
            <a:ext cx="9602788" cy="147548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3F5C7-7095-4D06-B832-93920E7A420C}"/>
              </a:ext>
            </a:extLst>
          </p:cNvPr>
          <p:cNvSpPr txBox="1"/>
          <p:nvPr/>
        </p:nvSpPr>
        <p:spPr>
          <a:xfrm>
            <a:off x="1099930" y="2139045"/>
            <a:ext cx="5143412" cy="39162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en-US" sz="1600" b="1" spc="300" dirty="0">
                <a:solidFill>
                  <a:schemeClr val="tx2"/>
                </a:solidFill>
              </a:rPr>
              <a:t>Remove stations not at airports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3E1EA9-B842-4A9F-AEEC-1B05B14B7C00}"/>
              </a:ext>
            </a:extLst>
          </p:cNvPr>
          <p:cNvSpPr/>
          <p:nvPr/>
        </p:nvSpPr>
        <p:spPr>
          <a:xfrm>
            <a:off x="134452" y="6414052"/>
            <a:ext cx="2926800" cy="2915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pic>
        <p:nvPicPr>
          <p:cNvPr id="5" name="Graphic 4" descr="Satellite dish with solid fill">
            <a:extLst>
              <a:ext uri="{FF2B5EF4-FFF2-40B4-BE49-F238E27FC236}">
                <a16:creationId xmlns:a16="http://schemas.microsoft.com/office/drawing/2014/main" id="{549C23EF-A541-417C-9C0F-A06B8A89EE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76" y="1784892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8A4E91-CA9A-46D2-97B9-9C932DE33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12" y="2680314"/>
            <a:ext cx="8382000" cy="4953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62041A-861D-423A-A624-C7F0A110C737}"/>
              </a:ext>
            </a:extLst>
          </p:cNvPr>
          <p:cNvSpPr/>
          <p:nvPr/>
        </p:nvSpPr>
        <p:spPr>
          <a:xfrm>
            <a:off x="0" y="4761075"/>
            <a:ext cx="9602788" cy="147548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398F1A-7013-421C-8B63-A085B9C9E01F}"/>
              </a:ext>
            </a:extLst>
          </p:cNvPr>
          <p:cNvSpPr txBox="1"/>
          <p:nvPr/>
        </p:nvSpPr>
        <p:spPr>
          <a:xfrm>
            <a:off x="1099930" y="4761074"/>
            <a:ext cx="5143412" cy="39162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en-US" sz="1600" b="1" spc="300" dirty="0">
                <a:solidFill>
                  <a:schemeClr val="tx2"/>
                </a:solidFill>
              </a:rPr>
              <a:t>Write to Parquet</a:t>
            </a:r>
          </a:p>
        </p:txBody>
      </p:sp>
      <p:pic>
        <p:nvPicPr>
          <p:cNvPr id="18" name="Graphic 17" descr="Satellite dish with solid fill">
            <a:extLst>
              <a:ext uri="{FF2B5EF4-FFF2-40B4-BE49-F238E27FC236}">
                <a16:creationId xmlns:a16="http://schemas.microsoft.com/office/drawing/2014/main" id="{D62FA746-C556-4601-9EB1-95406233E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76" y="4406921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F6DA23-D1CF-4C3A-AA08-C4ECB0D96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711" y="5321321"/>
            <a:ext cx="8547511" cy="54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43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1757306"/>
            <a:ext cx="9602788" cy="260265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5" name="Graphic 4" descr="Airplane with solid fill">
            <a:extLst>
              <a:ext uri="{FF2B5EF4-FFF2-40B4-BE49-F238E27FC236}">
                <a16:creationId xmlns:a16="http://schemas.microsoft.com/office/drawing/2014/main" id="{758A4A92-5935-47BC-8DD9-2CA9760BB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698379">
            <a:off x="312383" y="1628883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020" y="2579324"/>
            <a:ext cx="8785225" cy="691200"/>
          </a:xfrm>
        </p:spPr>
        <p:txBody>
          <a:bodyPr/>
          <a:lstStyle/>
          <a:p>
            <a:r>
              <a:rPr lang="en-US" sz="2800" dirty="0"/>
              <a:t>Data</a:t>
            </a:r>
            <a:br>
              <a:rPr lang="en-US" sz="2800" dirty="0"/>
            </a:br>
            <a:r>
              <a:rPr lang="en-US" sz="2800" dirty="0">
                <a:solidFill>
                  <a:srgbClr val="002C77"/>
                </a:solidFill>
              </a:rPr>
              <a:t>Joining</a:t>
            </a:r>
            <a:endParaRPr lang="en-GB" sz="2800" dirty="0"/>
          </a:p>
        </p:txBody>
      </p:sp>
      <p:pic>
        <p:nvPicPr>
          <p:cNvPr id="29" name="Graphic 28" descr="Partial sun with solid fill">
            <a:extLst>
              <a:ext uri="{FF2B5EF4-FFF2-40B4-BE49-F238E27FC236}">
                <a16:creationId xmlns:a16="http://schemas.microsoft.com/office/drawing/2014/main" id="{5E34B5EF-C545-4EB1-B7B3-81C4527696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383" y="2467724"/>
            <a:ext cx="914400" cy="914400"/>
          </a:xfrm>
          <a:prstGeom prst="rect">
            <a:avLst/>
          </a:prstGeom>
        </p:spPr>
      </p:pic>
      <p:pic>
        <p:nvPicPr>
          <p:cNvPr id="30" name="Graphic 29" descr="Satellite dish with solid fill">
            <a:extLst>
              <a:ext uri="{FF2B5EF4-FFF2-40B4-BE49-F238E27FC236}">
                <a16:creationId xmlns:a16="http://schemas.microsoft.com/office/drawing/2014/main" id="{6EA9952A-6DAF-4F25-8CD2-F25DACF23B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3352" y="3387412"/>
            <a:ext cx="914400" cy="9144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DB50B7A-BBBF-4ADE-9B6D-7924F116BC0E}"/>
              </a:ext>
            </a:extLst>
          </p:cNvPr>
          <p:cNvSpPr/>
          <p:nvPr/>
        </p:nvSpPr>
        <p:spPr>
          <a:xfrm>
            <a:off x="134452" y="6414052"/>
            <a:ext cx="2926800" cy="2915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E86F9A-140C-4E70-A3F7-48CB32AE5DA9}"/>
              </a:ext>
            </a:extLst>
          </p:cNvPr>
          <p:cNvSpPr/>
          <p:nvPr/>
        </p:nvSpPr>
        <p:spPr>
          <a:xfrm>
            <a:off x="134452" y="5940287"/>
            <a:ext cx="9287844" cy="2915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2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5C81-E2C0-0349-A505-788E4E4A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charset="-120"/>
              </a:rPr>
              <a:t>Joining </a:t>
            </a:r>
            <a:br>
              <a:rPr lang="en-US" altLang="en-US" dirty="0">
                <a:ea typeface="新細明體" charset="-120"/>
              </a:rPr>
            </a:br>
            <a:r>
              <a:rPr lang="en-US" altLang="en-US" dirty="0">
                <a:solidFill>
                  <a:schemeClr val="accent1"/>
                </a:solidFill>
              </a:rPr>
              <a:t>Overview Diagram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A2EDBEB-97D0-A446-916F-2AAD20F72675}"/>
              </a:ext>
            </a:extLst>
          </p:cNvPr>
          <p:cNvGraphicFramePr/>
          <p:nvPr/>
        </p:nvGraphicFramePr>
        <p:xfrm>
          <a:off x="708186" y="1103950"/>
          <a:ext cx="7440298" cy="4692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Airplane with solid fill">
            <a:extLst>
              <a:ext uri="{FF2B5EF4-FFF2-40B4-BE49-F238E27FC236}">
                <a16:creationId xmlns:a16="http://schemas.microsoft.com/office/drawing/2014/main" id="{40F6E5C4-0D9C-064F-A9BB-98E3F55E1D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698379">
            <a:off x="7790825" y="1852894"/>
            <a:ext cx="914400" cy="914400"/>
          </a:xfrm>
          <a:prstGeom prst="rect">
            <a:avLst/>
          </a:prstGeom>
        </p:spPr>
      </p:pic>
      <p:pic>
        <p:nvPicPr>
          <p:cNvPr id="5" name="Graphic 4" descr="Partial sun with solid fill">
            <a:extLst>
              <a:ext uri="{FF2B5EF4-FFF2-40B4-BE49-F238E27FC236}">
                <a16:creationId xmlns:a16="http://schemas.microsoft.com/office/drawing/2014/main" id="{0D30AFAC-FCBB-424E-AE8F-AFFB3321347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90826" y="3006854"/>
            <a:ext cx="914400" cy="914400"/>
          </a:xfrm>
          <a:prstGeom prst="rect">
            <a:avLst/>
          </a:prstGeom>
        </p:spPr>
      </p:pic>
      <p:pic>
        <p:nvPicPr>
          <p:cNvPr id="6" name="Graphic 5" descr="Satellite dish with solid fill">
            <a:extLst>
              <a:ext uri="{FF2B5EF4-FFF2-40B4-BE49-F238E27FC236}">
                <a16:creationId xmlns:a16="http://schemas.microsoft.com/office/drawing/2014/main" id="{E7835E37-E174-AE4F-B512-DE9DE78472C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90826" y="41289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40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Function:</a:t>
            </a:r>
            <a:br>
              <a:rPr lang="en-US" dirty="0"/>
            </a:br>
            <a:r>
              <a:rPr lang="en-US" dirty="0">
                <a:solidFill>
                  <a:srgbClr val="002C77"/>
                </a:solidFill>
              </a:rPr>
              <a:t>Joining Airlines and Stations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0" y="1976926"/>
            <a:ext cx="9602788" cy="361239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3E1EA9-B842-4A9F-AEEC-1B05B14B7C00}"/>
              </a:ext>
            </a:extLst>
          </p:cNvPr>
          <p:cNvSpPr/>
          <p:nvPr/>
        </p:nvSpPr>
        <p:spPr>
          <a:xfrm>
            <a:off x="134452" y="6414052"/>
            <a:ext cx="2926800" cy="2915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pic>
        <p:nvPicPr>
          <p:cNvPr id="5" name="Graphic 4" descr="Satellite dish with solid fill">
            <a:extLst>
              <a:ext uri="{FF2B5EF4-FFF2-40B4-BE49-F238E27FC236}">
                <a16:creationId xmlns:a16="http://schemas.microsoft.com/office/drawing/2014/main" id="{549C23EF-A541-417C-9C0F-A06B8A89EE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178" y="2356863"/>
            <a:ext cx="488307" cy="488307"/>
          </a:xfrm>
          <a:prstGeom prst="rect">
            <a:avLst/>
          </a:prstGeom>
        </p:spPr>
      </p:pic>
      <p:pic>
        <p:nvPicPr>
          <p:cNvPr id="13" name="Graphic 12" descr="Airplane with solid fill">
            <a:extLst>
              <a:ext uri="{FF2B5EF4-FFF2-40B4-BE49-F238E27FC236}">
                <a16:creationId xmlns:a16="http://schemas.microsoft.com/office/drawing/2014/main" id="{F08B36EB-AF86-4BE9-AF76-64128FFB75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698379">
            <a:off x="343024" y="1812366"/>
            <a:ext cx="506279" cy="5062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2F08AF-11DE-4B74-85DA-685A8E4410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10" b="1237"/>
          <a:stretch/>
        </p:blipFill>
        <p:spPr>
          <a:xfrm>
            <a:off x="1135380" y="2304472"/>
            <a:ext cx="7924262" cy="29207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CCB35AD-59C3-4DD7-9014-242D9114923B}"/>
              </a:ext>
            </a:extLst>
          </p:cNvPr>
          <p:cNvSpPr/>
          <p:nvPr/>
        </p:nvSpPr>
        <p:spPr>
          <a:xfrm>
            <a:off x="134452" y="5940287"/>
            <a:ext cx="9287844" cy="2915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Function:</a:t>
            </a:r>
            <a:br>
              <a:rPr lang="en-US" dirty="0"/>
            </a:br>
            <a:r>
              <a:rPr lang="en-US" dirty="0">
                <a:solidFill>
                  <a:srgbClr val="002C77"/>
                </a:solidFill>
              </a:rPr>
              <a:t>Joining Airlines to Weather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0" y="1976485"/>
            <a:ext cx="9602788" cy="361239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3E1EA9-B842-4A9F-AEEC-1B05B14B7C00}"/>
              </a:ext>
            </a:extLst>
          </p:cNvPr>
          <p:cNvSpPr/>
          <p:nvPr/>
        </p:nvSpPr>
        <p:spPr>
          <a:xfrm>
            <a:off x="134452" y="6414052"/>
            <a:ext cx="2926800" cy="2915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pic>
        <p:nvPicPr>
          <p:cNvPr id="5" name="Graphic 4" descr="Satellite dish with solid fill">
            <a:extLst>
              <a:ext uri="{FF2B5EF4-FFF2-40B4-BE49-F238E27FC236}">
                <a16:creationId xmlns:a16="http://schemas.microsoft.com/office/drawing/2014/main" id="{549C23EF-A541-417C-9C0F-A06B8A89EE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178" y="2734547"/>
            <a:ext cx="488307" cy="488307"/>
          </a:xfrm>
          <a:prstGeom prst="rect">
            <a:avLst/>
          </a:prstGeom>
        </p:spPr>
      </p:pic>
      <p:pic>
        <p:nvPicPr>
          <p:cNvPr id="12" name="Graphic 11" descr="Partial sun with solid fill">
            <a:extLst>
              <a:ext uri="{FF2B5EF4-FFF2-40B4-BE49-F238E27FC236}">
                <a16:creationId xmlns:a16="http://schemas.microsoft.com/office/drawing/2014/main" id="{B5704BA8-B950-44BD-B31C-9C8C486AE8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832" y="2228889"/>
            <a:ext cx="484551" cy="484551"/>
          </a:xfrm>
          <a:prstGeom prst="rect">
            <a:avLst/>
          </a:prstGeom>
        </p:spPr>
      </p:pic>
      <p:pic>
        <p:nvPicPr>
          <p:cNvPr id="13" name="Graphic 12" descr="Airplane with solid fill">
            <a:extLst>
              <a:ext uri="{FF2B5EF4-FFF2-40B4-BE49-F238E27FC236}">
                <a16:creationId xmlns:a16="http://schemas.microsoft.com/office/drawing/2014/main" id="{F08B36EB-AF86-4BE9-AF76-64128FFB75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698379">
            <a:off x="343024" y="1811925"/>
            <a:ext cx="506279" cy="5062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909890-EE37-4B6C-A673-15A4A5236F1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772" r="19669"/>
          <a:stretch/>
        </p:blipFill>
        <p:spPr>
          <a:xfrm>
            <a:off x="954157" y="2336800"/>
            <a:ext cx="8648631" cy="30097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FF6208-3249-4AA7-B260-982E44591A90}"/>
              </a:ext>
            </a:extLst>
          </p:cNvPr>
          <p:cNvSpPr/>
          <p:nvPr/>
        </p:nvSpPr>
        <p:spPr>
          <a:xfrm>
            <a:off x="134452" y="5899647"/>
            <a:ext cx="9287844" cy="2915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9E5B21-5981-4E6A-8283-1CFCD0A2F12E}"/>
              </a:ext>
            </a:extLst>
          </p:cNvPr>
          <p:cNvSpPr/>
          <p:nvPr/>
        </p:nvSpPr>
        <p:spPr>
          <a:xfrm>
            <a:off x="8138160" y="2239049"/>
            <a:ext cx="1464628" cy="3107494"/>
          </a:xfrm>
          <a:prstGeom prst="rect">
            <a:avLst/>
          </a:prstGeom>
          <a:gradFill>
            <a:gsLst>
              <a:gs pos="0">
                <a:srgbClr val="F7F7F7">
                  <a:alpha val="54000"/>
                </a:srgbClr>
              </a:gs>
              <a:gs pos="100000">
                <a:srgbClr val="F7F7F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66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br>
              <a:rPr lang="en-US" dirty="0"/>
            </a:br>
            <a:r>
              <a:rPr lang="en-US" dirty="0">
                <a:solidFill>
                  <a:srgbClr val="002C77"/>
                </a:solidFill>
              </a:rPr>
              <a:t>Mean Imputation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3E1EA9-B842-4A9F-AEEC-1B05B14B7C00}"/>
              </a:ext>
            </a:extLst>
          </p:cNvPr>
          <p:cNvSpPr/>
          <p:nvPr/>
        </p:nvSpPr>
        <p:spPr>
          <a:xfrm>
            <a:off x="134452" y="6414052"/>
            <a:ext cx="2926800" cy="2915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CB35AD-59C3-4DD7-9014-242D9114923B}"/>
              </a:ext>
            </a:extLst>
          </p:cNvPr>
          <p:cNvSpPr/>
          <p:nvPr/>
        </p:nvSpPr>
        <p:spPr>
          <a:xfrm>
            <a:off x="134452" y="5940287"/>
            <a:ext cx="9287844" cy="2915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D80A340-4DA0-154F-9BBA-7FBF65EC6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07998"/>
              </p:ext>
            </p:extLst>
          </p:nvPr>
        </p:nvGraphicFramePr>
        <p:xfrm>
          <a:off x="111232" y="1705777"/>
          <a:ext cx="295002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340">
                  <a:extLst>
                    <a:ext uri="{9D8B030D-6E8A-4147-A177-3AD203B41FA5}">
                      <a16:colId xmlns:a16="http://schemas.microsoft.com/office/drawing/2014/main" val="75223058"/>
                    </a:ext>
                  </a:extLst>
                </a:gridCol>
                <a:gridCol w="983340">
                  <a:extLst>
                    <a:ext uri="{9D8B030D-6E8A-4147-A177-3AD203B41FA5}">
                      <a16:colId xmlns:a16="http://schemas.microsoft.com/office/drawing/2014/main" val="3040888841"/>
                    </a:ext>
                  </a:extLst>
                </a:gridCol>
                <a:gridCol w="983340">
                  <a:extLst>
                    <a:ext uri="{9D8B030D-6E8A-4147-A177-3AD203B41FA5}">
                      <a16:colId xmlns:a16="http://schemas.microsoft.com/office/drawing/2014/main" val="1308437250"/>
                    </a:ext>
                  </a:extLst>
                </a:gridCol>
              </a:tblGrid>
              <a:tr h="201896">
                <a:tc>
                  <a:txBody>
                    <a:bodyPr/>
                    <a:lstStyle/>
                    <a:p>
                      <a:r>
                        <a:rPr lang="en-US" sz="9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feature_null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58560"/>
                  </a:ext>
                </a:extLst>
              </a:tr>
              <a:tr h="20361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602837"/>
                  </a:ext>
                </a:extLst>
              </a:tr>
              <a:tr h="20361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201041"/>
                  </a:ext>
                </a:extLst>
              </a:tr>
              <a:tr h="20361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89543"/>
                  </a:ext>
                </a:extLst>
              </a:tr>
              <a:tr h="20361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408735"/>
                  </a:ext>
                </a:extLst>
              </a:tr>
              <a:tr h="20361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0854"/>
                  </a:ext>
                </a:extLst>
              </a:tr>
              <a:tr h="203610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92216"/>
                  </a:ext>
                </a:extLst>
              </a:tr>
              <a:tr h="203610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225508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DE26EDEE-351C-7D4A-94DD-E50AB2EB8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723020"/>
              </p:ext>
            </p:extLst>
          </p:nvPr>
        </p:nvGraphicFramePr>
        <p:xfrm>
          <a:off x="3326384" y="1691983"/>
          <a:ext cx="295002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340">
                  <a:extLst>
                    <a:ext uri="{9D8B030D-6E8A-4147-A177-3AD203B41FA5}">
                      <a16:colId xmlns:a16="http://schemas.microsoft.com/office/drawing/2014/main" val="75223058"/>
                    </a:ext>
                  </a:extLst>
                </a:gridCol>
                <a:gridCol w="983340">
                  <a:extLst>
                    <a:ext uri="{9D8B030D-6E8A-4147-A177-3AD203B41FA5}">
                      <a16:colId xmlns:a16="http://schemas.microsoft.com/office/drawing/2014/main" val="3040888841"/>
                    </a:ext>
                  </a:extLst>
                </a:gridCol>
                <a:gridCol w="983340">
                  <a:extLst>
                    <a:ext uri="{9D8B030D-6E8A-4147-A177-3AD203B41FA5}">
                      <a16:colId xmlns:a16="http://schemas.microsoft.com/office/drawing/2014/main" val="1308437250"/>
                    </a:ext>
                  </a:extLst>
                </a:gridCol>
              </a:tblGrid>
              <a:tr h="211616">
                <a:tc>
                  <a:txBody>
                    <a:bodyPr/>
                    <a:lstStyle/>
                    <a:p>
                      <a:r>
                        <a:rPr lang="en-US" sz="9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feature_null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58560"/>
                  </a:ext>
                </a:extLst>
              </a:tr>
              <a:tr h="224912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602837"/>
                  </a:ext>
                </a:extLst>
              </a:tr>
              <a:tr h="224912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201041"/>
                  </a:ext>
                </a:extLst>
              </a:tr>
              <a:tr h="224912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408735"/>
                  </a:ext>
                </a:extLst>
              </a:tr>
              <a:tr h="224912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0854"/>
                  </a:ext>
                </a:extLst>
              </a:tr>
              <a:tr h="224912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225508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4F389595-77FB-FB4B-B7A0-872D044C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472855"/>
              </p:ext>
            </p:extLst>
          </p:nvPr>
        </p:nvGraphicFramePr>
        <p:xfrm>
          <a:off x="6541536" y="1697502"/>
          <a:ext cx="295002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340">
                  <a:extLst>
                    <a:ext uri="{9D8B030D-6E8A-4147-A177-3AD203B41FA5}">
                      <a16:colId xmlns:a16="http://schemas.microsoft.com/office/drawing/2014/main" val="75223058"/>
                    </a:ext>
                  </a:extLst>
                </a:gridCol>
                <a:gridCol w="983340">
                  <a:extLst>
                    <a:ext uri="{9D8B030D-6E8A-4147-A177-3AD203B41FA5}">
                      <a16:colId xmlns:a16="http://schemas.microsoft.com/office/drawing/2014/main" val="3040888841"/>
                    </a:ext>
                  </a:extLst>
                </a:gridCol>
                <a:gridCol w="983340">
                  <a:extLst>
                    <a:ext uri="{9D8B030D-6E8A-4147-A177-3AD203B41FA5}">
                      <a16:colId xmlns:a16="http://schemas.microsoft.com/office/drawing/2014/main" val="1308437250"/>
                    </a:ext>
                  </a:extLst>
                </a:gridCol>
              </a:tblGrid>
              <a:tr h="214085">
                <a:tc>
                  <a:txBody>
                    <a:bodyPr/>
                    <a:lstStyle/>
                    <a:p>
                      <a:r>
                        <a:rPr lang="en-US" sz="9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feature_null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58560"/>
                  </a:ext>
                </a:extLst>
              </a:tr>
              <a:tr h="21408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602837"/>
                  </a:ext>
                </a:extLst>
              </a:tr>
              <a:tr h="214085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201041"/>
                  </a:ext>
                </a:extLst>
              </a:tr>
              <a:tr h="214085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89543"/>
                  </a:ext>
                </a:extLst>
              </a:tr>
              <a:tr h="214085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408735"/>
                  </a:ext>
                </a:extLst>
              </a:tr>
              <a:tr h="214085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0854"/>
                  </a:ext>
                </a:extLst>
              </a:tr>
              <a:tr h="214085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92216"/>
                  </a:ext>
                </a:extLst>
              </a:tr>
              <a:tr h="214085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225508"/>
                  </a:ext>
                </a:extLst>
              </a:tr>
            </a:tbl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5E1D0017-D7CB-8C4A-83C8-6F450EA35C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06569" y="3549421"/>
            <a:ext cx="10718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200" b="1" spc="300" dirty="0">
                <a:solidFill>
                  <a:srgbClr val="FF0000"/>
                </a:solidFill>
                <a:latin typeface="+mn-lt"/>
                <a:ea typeface="+mn-ea"/>
              </a:rPr>
              <a:t>Mean</a:t>
            </a:r>
            <a:r>
              <a:rPr lang="en-US" altLang="en-US" sz="1200" b="1" spc="300" dirty="0">
                <a:solidFill>
                  <a:srgbClr val="404040"/>
                </a:solidFill>
                <a:latin typeface="+mn-lt"/>
                <a:ea typeface="+mn-ea"/>
              </a:rPr>
              <a:t>: 3 </a:t>
            </a:r>
            <a:endParaRPr lang="en-US" altLang="en-US" sz="1200" dirty="0">
              <a:solidFill>
                <a:srgbClr val="404040"/>
              </a:solidFill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CFC89551-566F-5E4D-AF24-668C16D0A24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2901" y="1516736"/>
            <a:ext cx="2371687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050" b="1" spc="300" dirty="0">
                <a:solidFill>
                  <a:srgbClr val="00A8C8"/>
                </a:solidFill>
                <a:latin typeface="+mn-lt"/>
                <a:ea typeface="+mn-ea"/>
              </a:rPr>
              <a:t>Feature with Nulls</a:t>
            </a:r>
            <a:endParaRPr lang="en-US" altLang="en-US" sz="1050" dirty="0">
              <a:solidFill>
                <a:srgbClr val="404040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A436FA65-4C13-7C45-97D4-E324A1A442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26384" y="1516736"/>
            <a:ext cx="2371687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050" b="1" spc="300" dirty="0">
                <a:solidFill>
                  <a:srgbClr val="00A8C8"/>
                </a:solidFill>
                <a:latin typeface="+mn-lt"/>
                <a:ea typeface="+mn-ea"/>
              </a:rPr>
              <a:t>Existing Only</a:t>
            </a:r>
            <a:endParaRPr lang="en-US" altLang="en-US" sz="1050" dirty="0">
              <a:solidFill>
                <a:srgbClr val="404040"/>
              </a:solidFill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4B0F6B2F-9313-334A-BAAC-8973B963B2B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41536" y="1516736"/>
            <a:ext cx="2371687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050" b="1" spc="300" dirty="0">
                <a:solidFill>
                  <a:srgbClr val="00A8C8"/>
                </a:solidFill>
                <a:latin typeface="+mn-lt"/>
                <a:ea typeface="+mn-ea"/>
              </a:rPr>
              <a:t>Filled means</a:t>
            </a:r>
            <a:endParaRPr lang="en-US" altLang="en-US" sz="1050" dirty="0">
              <a:solidFill>
                <a:srgbClr val="40404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EB1CCF-7567-1449-8A12-B7AAB4D73119}"/>
              </a:ext>
            </a:extLst>
          </p:cNvPr>
          <p:cNvCxnSpPr/>
          <p:nvPr/>
        </p:nvCxnSpPr>
        <p:spPr>
          <a:xfrm>
            <a:off x="4442905" y="3160822"/>
            <a:ext cx="0" cy="33929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6">
            <a:extLst>
              <a:ext uri="{FF2B5EF4-FFF2-40B4-BE49-F238E27FC236}">
                <a16:creationId xmlns:a16="http://schemas.microsoft.com/office/drawing/2014/main" id="{1FB7B6B4-49FC-2C42-9FC3-1ED9845E6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036089"/>
              </p:ext>
            </p:extLst>
          </p:nvPr>
        </p:nvGraphicFramePr>
        <p:xfrm>
          <a:off x="88012" y="4505949"/>
          <a:ext cx="295002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340">
                  <a:extLst>
                    <a:ext uri="{9D8B030D-6E8A-4147-A177-3AD203B41FA5}">
                      <a16:colId xmlns:a16="http://schemas.microsoft.com/office/drawing/2014/main" val="75223058"/>
                    </a:ext>
                  </a:extLst>
                </a:gridCol>
                <a:gridCol w="983340">
                  <a:extLst>
                    <a:ext uri="{9D8B030D-6E8A-4147-A177-3AD203B41FA5}">
                      <a16:colId xmlns:a16="http://schemas.microsoft.com/office/drawing/2014/main" val="3040888841"/>
                    </a:ext>
                  </a:extLst>
                </a:gridCol>
                <a:gridCol w="983340">
                  <a:extLst>
                    <a:ext uri="{9D8B030D-6E8A-4147-A177-3AD203B41FA5}">
                      <a16:colId xmlns:a16="http://schemas.microsoft.com/office/drawing/2014/main" val="1308437250"/>
                    </a:ext>
                  </a:extLst>
                </a:gridCol>
              </a:tblGrid>
              <a:tr h="190971">
                <a:tc>
                  <a:txBody>
                    <a:bodyPr/>
                    <a:lstStyle/>
                    <a:p>
                      <a:r>
                        <a:rPr lang="en-US" sz="9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feature_null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58560"/>
                  </a:ext>
                </a:extLst>
              </a:tr>
              <a:tr h="203702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602837"/>
                  </a:ext>
                </a:extLst>
              </a:tr>
              <a:tr h="203702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201041"/>
                  </a:ext>
                </a:extLst>
              </a:tr>
              <a:tr h="203702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89543"/>
                  </a:ext>
                </a:extLst>
              </a:tr>
              <a:tr h="203702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408735"/>
                  </a:ext>
                </a:extLst>
              </a:tr>
              <a:tr h="203702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0854"/>
                  </a:ext>
                </a:extLst>
              </a:tr>
              <a:tr h="203702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92216"/>
                  </a:ext>
                </a:extLst>
              </a:tr>
              <a:tr h="203702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225508"/>
                  </a:ext>
                </a:extLst>
              </a:tr>
            </a:tbl>
          </a:graphicData>
        </a:graphic>
      </p:graphicFrame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50D5B998-315D-2C4D-8685-C6B4BF5F0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51481"/>
              </p:ext>
            </p:extLst>
          </p:nvPr>
        </p:nvGraphicFramePr>
        <p:xfrm>
          <a:off x="3303164" y="4492155"/>
          <a:ext cx="295002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340">
                  <a:extLst>
                    <a:ext uri="{9D8B030D-6E8A-4147-A177-3AD203B41FA5}">
                      <a16:colId xmlns:a16="http://schemas.microsoft.com/office/drawing/2014/main" val="75223058"/>
                    </a:ext>
                  </a:extLst>
                </a:gridCol>
                <a:gridCol w="983340">
                  <a:extLst>
                    <a:ext uri="{9D8B030D-6E8A-4147-A177-3AD203B41FA5}">
                      <a16:colId xmlns:a16="http://schemas.microsoft.com/office/drawing/2014/main" val="3040888841"/>
                    </a:ext>
                  </a:extLst>
                </a:gridCol>
                <a:gridCol w="983340">
                  <a:extLst>
                    <a:ext uri="{9D8B030D-6E8A-4147-A177-3AD203B41FA5}">
                      <a16:colId xmlns:a16="http://schemas.microsoft.com/office/drawing/2014/main" val="1308437250"/>
                    </a:ext>
                  </a:extLst>
                </a:gridCol>
              </a:tblGrid>
              <a:tr h="190193">
                <a:tc>
                  <a:txBody>
                    <a:bodyPr/>
                    <a:lstStyle/>
                    <a:p>
                      <a:r>
                        <a:rPr lang="en-US" sz="9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feature_null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58560"/>
                  </a:ext>
                </a:extLst>
              </a:tr>
              <a:tr h="202143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-0.707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602837"/>
                  </a:ext>
                </a:extLst>
              </a:tr>
              <a:tr h="202143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201041"/>
                  </a:ext>
                </a:extLst>
              </a:tr>
              <a:tr h="202143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408735"/>
                  </a:ext>
                </a:extLst>
              </a:tr>
              <a:tr h="202143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-1.414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0854"/>
                  </a:ext>
                </a:extLst>
              </a:tr>
              <a:tr h="202143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225508"/>
                  </a:ext>
                </a:extLst>
              </a:tr>
            </a:tbl>
          </a:graphicData>
        </a:graphic>
      </p:graphicFrame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064E2695-D0E5-4C4C-BDE3-C5115FA19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857036"/>
              </p:ext>
            </p:extLst>
          </p:nvPr>
        </p:nvGraphicFramePr>
        <p:xfrm>
          <a:off x="6518316" y="4497674"/>
          <a:ext cx="295002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340">
                  <a:extLst>
                    <a:ext uri="{9D8B030D-6E8A-4147-A177-3AD203B41FA5}">
                      <a16:colId xmlns:a16="http://schemas.microsoft.com/office/drawing/2014/main" val="75223058"/>
                    </a:ext>
                  </a:extLst>
                </a:gridCol>
                <a:gridCol w="983340">
                  <a:extLst>
                    <a:ext uri="{9D8B030D-6E8A-4147-A177-3AD203B41FA5}">
                      <a16:colId xmlns:a16="http://schemas.microsoft.com/office/drawing/2014/main" val="3040888841"/>
                    </a:ext>
                  </a:extLst>
                </a:gridCol>
                <a:gridCol w="983340">
                  <a:extLst>
                    <a:ext uri="{9D8B030D-6E8A-4147-A177-3AD203B41FA5}">
                      <a16:colId xmlns:a16="http://schemas.microsoft.com/office/drawing/2014/main" val="1308437250"/>
                    </a:ext>
                  </a:extLst>
                </a:gridCol>
              </a:tblGrid>
              <a:tr h="208565">
                <a:tc>
                  <a:txBody>
                    <a:bodyPr/>
                    <a:lstStyle/>
                    <a:p>
                      <a:r>
                        <a:rPr lang="en-US" sz="9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feature_null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58560"/>
                  </a:ext>
                </a:extLst>
              </a:tr>
              <a:tr h="20856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-0.707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602837"/>
                  </a:ext>
                </a:extLst>
              </a:tr>
              <a:tr h="208565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201041"/>
                  </a:ext>
                </a:extLst>
              </a:tr>
              <a:tr h="208565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89543"/>
                  </a:ext>
                </a:extLst>
              </a:tr>
              <a:tr h="208565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408735"/>
                  </a:ext>
                </a:extLst>
              </a:tr>
              <a:tr h="208565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-1.414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0854"/>
                  </a:ext>
                </a:extLst>
              </a:tr>
              <a:tr h="208565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92216"/>
                  </a:ext>
                </a:extLst>
              </a:tr>
              <a:tr h="208565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1.414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225508"/>
                  </a:ext>
                </a:extLst>
              </a:tr>
            </a:tbl>
          </a:graphicData>
        </a:graphic>
      </p:graphicFrame>
      <p:sp>
        <p:nvSpPr>
          <p:cNvPr id="35" name="Rectangle 6">
            <a:extLst>
              <a:ext uri="{FF2B5EF4-FFF2-40B4-BE49-F238E27FC236}">
                <a16:creationId xmlns:a16="http://schemas.microsoft.com/office/drawing/2014/main" id="{9696E119-5788-364D-941C-CE932478C5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9681" y="4316908"/>
            <a:ext cx="2371687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050" b="1" spc="300" dirty="0">
                <a:solidFill>
                  <a:srgbClr val="00A8C8"/>
                </a:solidFill>
                <a:latin typeface="+mn-lt"/>
                <a:ea typeface="+mn-ea"/>
              </a:rPr>
              <a:t>Feature with Nulls</a:t>
            </a:r>
            <a:endParaRPr lang="en-US" altLang="en-US" sz="1050" dirty="0">
              <a:solidFill>
                <a:srgbClr val="404040"/>
              </a:solidFill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61847D61-E1CD-654C-BCE7-9D300DE835E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03164" y="4316908"/>
            <a:ext cx="2371687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050" b="1" spc="300" dirty="0">
                <a:solidFill>
                  <a:srgbClr val="00A8C8"/>
                </a:solidFill>
                <a:latin typeface="+mn-lt"/>
                <a:ea typeface="+mn-ea"/>
              </a:rPr>
              <a:t>Normalize existing</a:t>
            </a:r>
            <a:endParaRPr lang="en-US" altLang="en-US" sz="1050" dirty="0">
              <a:solidFill>
                <a:srgbClr val="404040"/>
              </a:solidFill>
            </a:endParaRP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D429E2C8-507A-AE45-A797-9CB19B7DFA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18316" y="4316908"/>
            <a:ext cx="2834791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050" b="1" spc="300" dirty="0">
                <a:solidFill>
                  <a:srgbClr val="00A8C8"/>
                </a:solidFill>
                <a:latin typeface="+mn-lt"/>
                <a:ea typeface="+mn-ea"/>
              </a:rPr>
              <a:t>Filled normalized means</a:t>
            </a:r>
            <a:endParaRPr lang="en-US" altLang="en-US" sz="1050" dirty="0">
              <a:solidFill>
                <a:srgbClr val="40404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7EF2EE-693B-6841-A216-6B572E48D03C}"/>
              </a:ext>
            </a:extLst>
          </p:cNvPr>
          <p:cNvCxnSpPr>
            <a:cxnSpLocks/>
          </p:cNvCxnSpPr>
          <p:nvPr/>
        </p:nvCxnSpPr>
        <p:spPr>
          <a:xfrm>
            <a:off x="174511" y="4164183"/>
            <a:ext cx="902346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">
            <a:extLst>
              <a:ext uri="{FF2B5EF4-FFF2-40B4-BE49-F238E27FC236}">
                <a16:creationId xmlns:a16="http://schemas.microsoft.com/office/drawing/2014/main" id="{78010F9F-733E-2B4A-B681-382FFDFB2B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4452" y="3968221"/>
            <a:ext cx="10718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Option 2</a:t>
            </a:r>
            <a:endParaRPr lang="en-US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7147C8C-D974-474F-9F0F-7FEBB784735A}"/>
              </a:ext>
            </a:extLst>
          </p:cNvPr>
          <p:cNvCxnSpPr>
            <a:cxnSpLocks/>
          </p:cNvCxnSpPr>
          <p:nvPr/>
        </p:nvCxnSpPr>
        <p:spPr>
          <a:xfrm>
            <a:off x="180066" y="1412450"/>
            <a:ext cx="902346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6">
            <a:extLst>
              <a:ext uri="{FF2B5EF4-FFF2-40B4-BE49-F238E27FC236}">
                <a16:creationId xmlns:a16="http://schemas.microsoft.com/office/drawing/2014/main" id="{39CD6F8E-04BB-174F-AD1F-9E03ED60D1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0007" y="1216487"/>
            <a:ext cx="10718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Option 1</a:t>
            </a:r>
            <a:endParaRPr lang="en-US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92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CA62014-1D54-484E-964D-39CFE1A1CA6A}"/>
              </a:ext>
            </a:extLst>
          </p:cNvPr>
          <p:cNvSpPr/>
          <p:nvPr/>
        </p:nvSpPr>
        <p:spPr>
          <a:xfrm>
            <a:off x="0" y="1483473"/>
            <a:ext cx="9602788" cy="47483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>
                <a:solidFill>
                  <a:srgbClr val="002C77"/>
                </a:solidFill>
              </a:rPr>
              <a:t>Fully joined dataset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3E1EA9-B842-4A9F-AEEC-1B05B14B7C00}"/>
              </a:ext>
            </a:extLst>
          </p:cNvPr>
          <p:cNvSpPr/>
          <p:nvPr/>
        </p:nvSpPr>
        <p:spPr>
          <a:xfrm>
            <a:off x="134452" y="6414052"/>
            <a:ext cx="2926800" cy="2915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pic>
        <p:nvPicPr>
          <p:cNvPr id="13" name="Graphic 12" descr="Airplane with solid fill">
            <a:extLst>
              <a:ext uri="{FF2B5EF4-FFF2-40B4-BE49-F238E27FC236}">
                <a16:creationId xmlns:a16="http://schemas.microsoft.com/office/drawing/2014/main" id="{F08B36EB-AF86-4BE9-AF76-64128FFB75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698379">
            <a:off x="343152" y="1340194"/>
            <a:ext cx="506279" cy="506279"/>
          </a:xfrm>
          <a:prstGeom prst="rect">
            <a:avLst/>
          </a:prstGeom>
        </p:spPr>
      </p:pic>
      <p:pic>
        <p:nvPicPr>
          <p:cNvPr id="15" name="Graphic 14" descr="Scatterplot with solid fill">
            <a:extLst>
              <a:ext uri="{FF2B5EF4-FFF2-40B4-BE49-F238E27FC236}">
                <a16:creationId xmlns:a16="http://schemas.microsoft.com/office/drawing/2014/main" id="{6B8F3159-4F07-447E-A17B-E6BF20370D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052" y="1818207"/>
            <a:ext cx="457200" cy="457200"/>
          </a:xfrm>
          <a:prstGeom prst="rect">
            <a:avLst/>
          </a:prstGeom>
        </p:spPr>
      </p:pic>
      <p:pic>
        <p:nvPicPr>
          <p:cNvPr id="16" name="Graphic 15" descr="Hierarchy with solid fill">
            <a:extLst>
              <a:ext uri="{FF2B5EF4-FFF2-40B4-BE49-F238E27FC236}">
                <a16:creationId xmlns:a16="http://schemas.microsoft.com/office/drawing/2014/main" id="{8C1486AD-3288-48E1-AB90-D1EE09DAD0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35960" y="2275407"/>
            <a:ext cx="457200" cy="457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7C96C6-6802-4A72-A43F-D6BBD12F092D}"/>
              </a:ext>
            </a:extLst>
          </p:cNvPr>
          <p:cNvSpPr txBox="1"/>
          <p:nvPr/>
        </p:nvSpPr>
        <p:spPr>
          <a:xfrm>
            <a:off x="3438366" y="1757570"/>
            <a:ext cx="480060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2800" b="1" i="0" dirty="0">
                <a:solidFill>
                  <a:schemeClr val="accent1"/>
                </a:solidFill>
                <a:effectLst/>
                <a:latin typeface="+mj-lt"/>
              </a:rPr>
              <a:t>31,745,270</a:t>
            </a:r>
            <a:r>
              <a:rPr lang="en-US" sz="2400" b="0" i="0" spc="300" dirty="0">
                <a:effectLst/>
                <a:latin typeface="+mj-lt"/>
              </a:rPr>
              <a:t> </a:t>
            </a:r>
            <a:r>
              <a:rPr lang="en-US" sz="2000" i="0" spc="300" dirty="0">
                <a:effectLst/>
                <a:latin typeface="+mj-lt"/>
              </a:rPr>
              <a:t>rows of data</a:t>
            </a:r>
          </a:p>
          <a:p>
            <a:pPr algn="r">
              <a:lnSpc>
                <a:spcPct val="200000"/>
              </a:lnSpc>
            </a:pPr>
            <a:r>
              <a:rPr lang="en-US" sz="2000" spc="300" dirty="0">
                <a:latin typeface="+mj-lt"/>
              </a:rPr>
              <a:t>Mean delay of 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9.7 minutes</a:t>
            </a:r>
          </a:p>
          <a:p>
            <a:pPr algn="r">
              <a:lnSpc>
                <a:spcPct val="200000"/>
              </a:lnSpc>
            </a:pPr>
            <a:r>
              <a:rPr lang="en-US" sz="3200" b="1" i="0" dirty="0">
                <a:solidFill>
                  <a:schemeClr val="accent1"/>
                </a:solidFill>
                <a:effectLst/>
                <a:latin typeface="Helvetica Neue"/>
              </a:rPr>
              <a:t>56</a:t>
            </a:r>
            <a:r>
              <a:rPr lang="en-US" sz="2400" b="0" i="0" spc="300" dirty="0">
                <a:solidFill>
                  <a:schemeClr val="accent2"/>
                </a:solidFill>
                <a:effectLst/>
                <a:latin typeface="+mj-lt"/>
              </a:rPr>
              <a:t> </a:t>
            </a:r>
            <a:r>
              <a:rPr lang="en-US" sz="2000" spc="300" dirty="0">
                <a:latin typeface="+mj-lt"/>
              </a:rPr>
              <a:t>features</a:t>
            </a:r>
            <a:endParaRPr lang="en-US" sz="2000" b="1" spc="300" dirty="0">
              <a:solidFill>
                <a:schemeClr val="accent2"/>
              </a:solidFill>
              <a:latin typeface="+mj-lt"/>
            </a:endParaRPr>
          </a:p>
          <a:p>
            <a:pPr algn="r">
              <a:lnSpc>
                <a:spcPct val="200000"/>
              </a:lnSpc>
            </a:pPr>
            <a:r>
              <a:rPr lang="en-US" sz="2800" b="1" i="0" dirty="0">
                <a:solidFill>
                  <a:schemeClr val="accent1"/>
                </a:solidFill>
                <a:effectLst/>
                <a:latin typeface="Helvetica Neue"/>
              </a:rPr>
              <a:t>6,166,129</a:t>
            </a:r>
            <a:r>
              <a:rPr lang="en-US" sz="2000" b="0" i="0" spc="300" dirty="0">
                <a:solidFill>
                  <a:schemeClr val="accent2"/>
                </a:solidFill>
                <a:effectLst/>
                <a:latin typeface="+mj-lt"/>
              </a:rPr>
              <a:t> </a:t>
            </a:r>
            <a:r>
              <a:rPr lang="en-US" sz="2000" spc="300" dirty="0">
                <a:latin typeface="+mj-lt"/>
              </a:rPr>
              <a:t>delayed flights</a:t>
            </a:r>
          </a:p>
          <a:p>
            <a:endParaRPr lang="en-US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406840-B6BF-44A2-8838-E9F77E7EEDB0}"/>
              </a:ext>
            </a:extLst>
          </p:cNvPr>
          <p:cNvCxnSpPr/>
          <p:nvPr/>
        </p:nvCxnSpPr>
        <p:spPr>
          <a:xfrm>
            <a:off x="8378519" y="1731725"/>
            <a:ext cx="0" cy="423850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Graphic 18" descr="Airplane with solid fill">
            <a:extLst>
              <a:ext uri="{FF2B5EF4-FFF2-40B4-BE49-F238E27FC236}">
                <a16:creationId xmlns:a16="http://schemas.microsoft.com/office/drawing/2014/main" id="{4AA2E111-AA3E-4FAA-B302-0B87D8560FF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698379">
            <a:off x="8498789" y="2151366"/>
            <a:ext cx="388688" cy="388688"/>
          </a:xfrm>
          <a:prstGeom prst="rect">
            <a:avLst/>
          </a:prstGeom>
        </p:spPr>
      </p:pic>
      <p:pic>
        <p:nvPicPr>
          <p:cNvPr id="21" name="Graphic 20" descr="Airplane with solid fill">
            <a:extLst>
              <a:ext uri="{FF2B5EF4-FFF2-40B4-BE49-F238E27FC236}">
                <a16:creationId xmlns:a16="http://schemas.microsoft.com/office/drawing/2014/main" id="{47C6F89B-F403-463F-A406-7E8F78E0D5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698379">
            <a:off x="8498789" y="2991970"/>
            <a:ext cx="388688" cy="388688"/>
          </a:xfrm>
          <a:prstGeom prst="rect">
            <a:avLst/>
          </a:prstGeom>
        </p:spPr>
      </p:pic>
      <p:pic>
        <p:nvPicPr>
          <p:cNvPr id="22" name="Graphic 21" descr="Airplane with solid fill">
            <a:extLst>
              <a:ext uri="{FF2B5EF4-FFF2-40B4-BE49-F238E27FC236}">
                <a16:creationId xmlns:a16="http://schemas.microsoft.com/office/drawing/2014/main" id="{4F883192-EFEA-4BF3-AB09-E45A8208A3E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698379">
            <a:off x="8498788" y="3959388"/>
            <a:ext cx="388688" cy="388688"/>
          </a:xfrm>
          <a:prstGeom prst="rect">
            <a:avLst/>
          </a:prstGeom>
        </p:spPr>
      </p:pic>
      <p:pic>
        <p:nvPicPr>
          <p:cNvPr id="23" name="Graphic 22" descr="Airplane with solid fill">
            <a:extLst>
              <a:ext uri="{FF2B5EF4-FFF2-40B4-BE49-F238E27FC236}">
                <a16:creationId xmlns:a16="http://schemas.microsoft.com/office/drawing/2014/main" id="{42630400-6D11-49D0-95CB-F9783E0E101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698379">
            <a:off x="8502240" y="4844379"/>
            <a:ext cx="388688" cy="3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03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CF56B10-294E-422D-924C-417BCE8CC41B}"/>
              </a:ext>
            </a:extLst>
          </p:cNvPr>
          <p:cNvSpPr/>
          <p:nvPr/>
        </p:nvSpPr>
        <p:spPr>
          <a:xfrm>
            <a:off x="0" y="0"/>
            <a:ext cx="9602788" cy="685799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Dataset:</a:t>
            </a:r>
            <a:br>
              <a:rPr lang="en-US" dirty="0"/>
            </a:br>
            <a:r>
              <a:rPr lang="en-US" dirty="0">
                <a:solidFill>
                  <a:schemeClr val="accent4"/>
                </a:solidFill>
              </a:rPr>
              <a:t>Flight map</a:t>
            </a:r>
            <a:endParaRPr lang="en-GB" dirty="0">
              <a:solidFill>
                <a:schemeClr val="accent4"/>
              </a:solidFill>
            </a:endParaRPr>
          </a:p>
        </p:txBody>
      </p:sp>
      <p:pic>
        <p:nvPicPr>
          <p:cNvPr id="13" name="Graphic 12" descr="Airplane with solid fill">
            <a:extLst>
              <a:ext uri="{FF2B5EF4-FFF2-40B4-BE49-F238E27FC236}">
                <a16:creationId xmlns:a16="http://schemas.microsoft.com/office/drawing/2014/main" id="{F08B36EB-AF86-4BE9-AF76-64128FFB75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698379">
            <a:off x="343152" y="1340194"/>
            <a:ext cx="506279" cy="506279"/>
          </a:xfrm>
          <a:prstGeom prst="rect">
            <a:avLst/>
          </a:prstGeom>
        </p:spPr>
      </p:pic>
      <p:pic>
        <p:nvPicPr>
          <p:cNvPr id="15" name="Graphic 14" descr="Scatterplot with solid fill">
            <a:extLst>
              <a:ext uri="{FF2B5EF4-FFF2-40B4-BE49-F238E27FC236}">
                <a16:creationId xmlns:a16="http://schemas.microsoft.com/office/drawing/2014/main" id="{6B8F3159-4F07-447E-A17B-E6BF20370D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052" y="1818207"/>
            <a:ext cx="457200" cy="457200"/>
          </a:xfrm>
          <a:prstGeom prst="rect">
            <a:avLst/>
          </a:prstGeom>
        </p:spPr>
      </p:pic>
      <p:pic>
        <p:nvPicPr>
          <p:cNvPr id="16" name="Graphic 15" descr="Hierarchy with solid fill">
            <a:extLst>
              <a:ext uri="{FF2B5EF4-FFF2-40B4-BE49-F238E27FC236}">
                <a16:creationId xmlns:a16="http://schemas.microsoft.com/office/drawing/2014/main" id="{8C1486AD-3288-48E1-AB90-D1EE09DAD0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35960" y="2275407"/>
            <a:ext cx="457200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82C03B-728E-4AF2-B319-7ADAD1B3C9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4629" y="1656080"/>
            <a:ext cx="7663346" cy="420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68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MMC_SectionShape"/>
          <p:cNvGrpSpPr/>
          <p:nvPr>
            <p:custDataLst>
              <p:tags r:id="rId2"/>
            </p:custDataLst>
          </p:nvPr>
        </p:nvGrpSpPr>
        <p:grpSpPr bwMode="invGray">
          <a:xfrm>
            <a:off x="0" y="0"/>
            <a:ext cx="9601200" cy="6134100"/>
            <a:chOff x="0" y="0"/>
            <a:chExt cx="9601200" cy="6134100"/>
          </a:xfrm>
        </p:grpSpPr>
        <p:sp>
          <p:nvSpPr>
            <p:cNvPr id="2" name="CoverAnchorTriangle1"/>
            <p:cNvSpPr/>
            <p:nvPr/>
          </p:nvSpPr>
          <p:spPr bwMode="invGray">
            <a:xfrm>
              <a:off x="0" y="0"/>
              <a:ext cx="1409700" cy="1219200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3" name="CoverAnchorTriangle2"/>
            <p:cNvSpPr/>
            <p:nvPr/>
          </p:nvSpPr>
          <p:spPr bwMode="invGray">
            <a:xfrm>
              <a:off x="0" y="4914900"/>
              <a:ext cx="1409700" cy="1219200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4" name="CoverAnchorTriangle3"/>
            <p:cNvSpPr/>
            <p:nvPr/>
          </p:nvSpPr>
          <p:spPr bwMode="invGray">
            <a:xfrm>
              <a:off x="8191500" y="0"/>
              <a:ext cx="1409700" cy="1219200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5" name="CoverAnchorTriangle4"/>
            <p:cNvSpPr/>
            <p:nvPr/>
          </p:nvSpPr>
          <p:spPr bwMode="invGray">
            <a:xfrm>
              <a:off x="8191500" y="4914900"/>
              <a:ext cx="1409700" cy="1219200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6" name="CoverTriangle1"/>
            <p:cNvSpPr/>
            <p:nvPr/>
          </p:nvSpPr>
          <p:spPr bwMode="invGray">
            <a:xfrm flipV="1">
              <a:off x="6076950" y="4914900"/>
              <a:ext cx="1409700" cy="1219200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7" name="CoverTriangle2"/>
            <p:cNvSpPr/>
            <p:nvPr/>
          </p:nvSpPr>
          <p:spPr bwMode="invGray">
            <a:xfrm>
              <a:off x="6076950" y="3695700"/>
              <a:ext cx="1409700" cy="1219200"/>
            </a:xfrm>
            <a:prstGeom prst="triangle">
              <a:avLst/>
            </a:prstGeom>
            <a:solidFill>
              <a:srgbClr val="D9D9D9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8" name="CoverTriangle3"/>
            <p:cNvSpPr/>
            <p:nvPr/>
          </p:nvSpPr>
          <p:spPr bwMode="invGray">
            <a:xfrm flipV="1">
              <a:off x="5372100" y="3695700"/>
              <a:ext cx="1409700" cy="1219200"/>
            </a:xfrm>
            <a:prstGeom prst="triangl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9" name="CoverTriangle4"/>
            <p:cNvSpPr/>
            <p:nvPr/>
          </p:nvSpPr>
          <p:spPr bwMode="invGray">
            <a:xfrm>
              <a:off x="8191500" y="2476500"/>
              <a:ext cx="1409700" cy="121920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</p:grpSp>
      <p:sp>
        <p:nvSpPr>
          <p:cNvPr id="11" name="MMCOA_SectionTitle"/>
          <p:cNvSpPr txBox="1"/>
          <p:nvPr/>
        </p:nvSpPr>
        <p:spPr bwMode="invGray">
          <a:xfrm>
            <a:off x="412751" y="1996543"/>
            <a:ext cx="6003587" cy="1130291"/>
          </a:xfrm>
          <a:prstGeom prst="rect">
            <a:avLst/>
          </a:prstGeom>
          <a:noFill/>
        </p:spPr>
        <p:txBody>
          <a:bodyPr vert="horz" wrap="square" lIns="0" tIns="72000" rIns="72000" bIns="72000" rtlCol="0" anchor="b">
            <a:spAutoFit/>
          </a:bodyPr>
          <a:lstStyle/>
          <a:p>
            <a:r>
              <a:rPr lang="en-US" sz="3200" b="1" cap="all" spc="400" dirty="0">
                <a:solidFill>
                  <a:srgbClr val="FFFFFF"/>
                </a:solidFill>
              </a:rPr>
              <a:t>Section page title goes here</a:t>
            </a:r>
          </a:p>
        </p:txBody>
      </p:sp>
      <p:sp>
        <p:nvSpPr>
          <p:cNvPr id="12" name="MMCOA_SectionSubTitle"/>
          <p:cNvSpPr txBox="1"/>
          <p:nvPr/>
        </p:nvSpPr>
        <p:spPr>
          <a:xfrm>
            <a:off x="412750" y="3135581"/>
            <a:ext cx="6003587" cy="1130291"/>
          </a:xfrm>
          <a:prstGeom prst="rect">
            <a:avLst/>
          </a:prstGeom>
          <a:noFill/>
        </p:spPr>
        <p:txBody>
          <a:bodyPr vert="horz" wrap="square" lIns="0" tIns="72000" rIns="72000" bIns="72000" rtlCol="0">
            <a:spAutoFit/>
          </a:bodyPr>
          <a:lstStyle/>
          <a:p>
            <a:pPr>
              <a:spcBef>
                <a:spcPct val="1400000"/>
              </a:spcBef>
            </a:pPr>
            <a:r>
              <a:rPr lang="en-US" sz="3200" cap="all" spc="400" dirty="0">
                <a:solidFill>
                  <a:srgbClr val="002C77"/>
                </a:solidFill>
              </a:rPr>
              <a:t>Feature Selection Engineering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25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Agenda</a:t>
            </a:r>
            <a:br>
              <a:rPr lang="en-US" dirty="0">
                <a:latin typeface="Arial"/>
              </a:rPr>
            </a:br>
            <a:endParaRPr lang="en-US" dirty="0">
              <a:solidFill>
                <a:schemeClr val="accent1"/>
              </a:solidFill>
              <a:latin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110441"/>
              </p:ext>
            </p:extLst>
          </p:nvPr>
        </p:nvGraphicFramePr>
        <p:xfrm>
          <a:off x="363760" y="1168690"/>
          <a:ext cx="3227902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8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037">
                <a:tc>
                  <a:txBody>
                    <a:bodyPr/>
                    <a:lstStyle/>
                    <a:p>
                      <a:r>
                        <a:rPr lang="en-US" sz="3600" b="1" i="0" dirty="0">
                          <a:solidFill>
                            <a:srgbClr val="00A8C8"/>
                          </a:solidFill>
                          <a:latin typeface="Georgia"/>
                          <a:cs typeface="Georgia"/>
                        </a:rPr>
                        <a:t>1</a:t>
                      </a:r>
                    </a:p>
                  </a:txBody>
                  <a:tcPr marL="100584" marR="100584" marT="182880" marB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404040"/>
                          </a:solidFill>
                          <a:latin typeface="+mj-lt"/>
                          <a:cs typeface="Calibri Light"/>
                        </a:rPr>
                        <a:t>Business Case </a:t>
                      </a:r>
                    </a:p>
                  </a:txBody>
                  <a:tcPr marL="100584" marR="100584" marT="182880" marB="18288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041">
                <a:tc>
                  <a:txBody>
                    <a:bodyPr/>
                    <a:lstStyle/>
                    <a:p>
                      <a:r>
                        <a:rPr lang="en-US" sz="3600" b="1" i="0" dirty="0">
                          <a:solidFill>
                            <a:srgbClr val="FBAE17"/>
                          </a:solidFill>
                          <a:latin typeface="Georgia"/>
                          <a:cs typeface="Georgia"/>
                        </a:rPr>
                        <a:t>2</a:t>
                      </a:r>
                    </a:p>
                  </a:txBody>
                  <a:tcPr marL="100584" marR="100584" marT="182880" marB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Calibri Light"/>
                        </a:rPr>
                        <a:t>Data Overview</a:t>
                      </a:r>
                    </a:p>
                  </a:txBody>
                  <a:tcPr marL="100584" marR="100584" marT="182880" marB="18288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041">
                <a:tc>
                  <a:txBody>
                    <a:bodyPr/>
                    <a:lstStyle/>
                    <a:p>
                      <a:r>
                        <a:rPr lang="en-US" sz="3600" b="1" i="0" dirty="0">
                          <a:solidFill>
                            <a:srgbClr val="E60E54"/>
                          </a:solidFill>
                          <a:latin typeface="Georgia"/>
                          <a:cs typeface="Georgia"/>
                        </a:rPr>
                        <a:t>3</a:t>
                      </a:r>
                    </a:p>
                  </a:txBody>
                  <a:tcPr marL="100584" marR="100584" marT="182880" marB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Calibri Light"/>
                        </a:rPr>
                        <a:t>Feature Selection and  Engineering</a:t>
                      </a:r>
                      <a:r>
                        <a:rPr lang="en-US" sz="1600" b="0" i="0" kern="1200" baseline="0" dirty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Calibri Light"/>
                        </a:rPr>
                        <a:t> </a:t>
                      </a:r>
                      <a:endParaRPr lang="en-US" sz="1600" b="0" i="0" kern="120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Calibri Light"/>
                      </a:endParaRPr>
                    </a:p>
                  </a:txBody>
                  <a:tcPr marL="100584" marR="100584" marT="182880" marB="18288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041">
                <a:tc>
                  <a:txBody>
                    <a:bodyPr/>
                    <a:lstStyle/>
                    <a:p>
                      <a:r>
                        <a:rPr lang="en-US" sz="3600" b="1" i="0" dirty="0">
                          <a:solidFill>
                            <a:srgbClr val="6F83C1"/>
                          </a:solidFill>
                          <a:latin typeface="Georgia"/>
                          <a:cs typeface="Georgia"/>
                        </a:rPr>
                        <a:t>4</a:t>
                      </a:r>
                    </a:p>
                  </a:txBody>
                  <a:tcPr marL="100584" marR="100584" marT="182880" marB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Calibri Light"/>
                        </a:rPr>
                        <a:t>Model</a:t>
                      </a:r>
                      <a:r>
                        <a:rPr lang="en-US" sz="1600" b="0" i="0" kern="1200" baseline="0" dirty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Calibri Light"/>
                        </a:rPr>
                        <a:t> Selection and Preparation</a:t>
                      </a:r>
                      <a:endParaRPr lang="en-US" sz="1600" b="0" i="0" kern="120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Calibri Light"/>
                      </a:endParaRPr>
                    </a:p>
                  </a:txBody>
                  <a:tcPr marL="100584" marR="100584" marT="182880" marB="18288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041">
                <a:tc>
                  <a:txBody>
                    <a:bodyPr/>
                    <a:lstStyle/>
                    <a:p>
                      <a:r>
                        <a:rPr lang="en-US" sz="3600" b="1" i="0" dirty="0">
                          <a:solidFill>
                            <a:srgbClr val="0FB694"/>
                          </a:solidFill>
                          <a:latin typeface="Georgia"/>
                          <a:cs typeface="Georgia"/>
                        </a:rPr>
                        <a:t>5</a:t>
                      </a:r>
                    </a:p>
                  </a:txBody>
                  <a:tcPr marL="100584" marR="100584" marT="182880" marB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Calibri Light"/>
                        </a:rPr>
                        <a:t>Model Evaluation </a:t>
                      </a:r>
                    </a:p>
                  </a:txBody>
                  <a:tcPr marL="100584" marR="100584" marT="182880" marB="18288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591662" y="1662545"/>
            <a:ext cx="5881250" cy="3658146"/>
            <a:chOff x="456" y="842"/>
            <a:chExt cx="4822" cy="2416"/>
          </a:xfrm>
          <a:solidFill>
            <a:srgbClr val="BFBFBF"/>
          </a:solidFill>
        </p:grpSpPr>
        <p:sp>
          <p:nvSpPr>
            <p:cNvPr id="6" name="Freeform 4"/>
            <p:cNvSpPr>
              <a:spLocks/>
            </p:cNvSpPr>
            <p:nvPr/>
          </p:nvSpPr>
          <p:spPr bwMode="gray">
            <a:xfrm>
              <a:off x="3716" y="1294"/>
              <a:ext cx="810" cy="592"/>
            </a:xfrm>
            <a:custGeom>
              <a:avLst/>
              <a:gdLst>
                <a:gd name="T0" fmla="*/ 414 w 820"/>
                <a:gd name="T1" fmla="*/ 442 h 600"/>
                <a:gd name="T2" fmla="*/ 420 w 820"/>
                <a:gd name="T3" fmla="*/ 477 h 600"/>
                <a:gd name="T4" fmla="*/ 428 w 820"/>
                <a:gd name="T5" fmla="*/ 506 h 600"/>
                <a:gd name="T6" fmla="*/ 445 w 820"/>
                <a:gd name="T7" fmla="*/ 526 h 600"/>
                <a:gd name="T8" fmla="*/ 468 w 820"/>
                <a:gd name="T9" fmla="*/ 551 h 600"/>
                <a:gd name="T10" fmla="*/ 476 w 820"/>
                <a:gd name="T11" fmla="*/ 537 h 600"/>
                <a:gd name="T12" fmla="*/ 523 w 820"/>
                <a:gd name="T13" fmla="*/ 520 h 600"/>
                <a:gd name="T14" fmla="*/ 554 w 820"/>
                <a:gd name="T15" fmla="*/ 534 h 600"/>
                <a:gd name="T16" fmla="*/ 607 w 820"/>
                <a:gd name="T17" fmla="*/ 551 h 600"/>
                <a:gd name="T18" fmla="*/ 616 w 820"/>
                <a:gd name="T19" fmla="*/ 558 h 600"/>
                <a:gd name="T20" fmla="*/ 678 w 820"/>
                <a:gd name="T21" fmla="*/ 534 h 600"/>
                <a:gd name="T22" fmla="*/ 710 w 820"/>
                <a:gd name="T23" fmla="*/ 512 h 600"/>
                <a:gd name="T24" fmla="*/ 742 w 820"/>
                <a:gd name="T25" fmla="*/ 454 h 600"/>
                <a:gd name="T26" fmla="*/ 745 w 820"/>
                <a:gd name="T27" fmla="*/ 398 h 600"/>
                <a:gd name="T28" fmla="*/ 740 w 820"/>
                <a:gd name="T29" fmla="*/ 372 h 600"/>
                <a:gd name="T30" fmla="*/ 683 w 820"/>
                <a:gd name="T31" fmla="*/ 316 h 600"/>
                <a:gd name="T32" fmla="*/ 698 w 820"/>
                <a:gd name="T33" fmla="*/ 270 h 600"/>
                <a:gd name="T34" fmla="*/ 630 w 820"/>
                <a:gd name="T35" fmla="*/ 253 h 600"/>
                <a:gd name="T36" fmla="*/ 662 w 820"/>
                <a:gd name="T37" fmla="*/ 216 h 600"/>
                <a:gd name="T38" fmla="*/ 683 w 820"/>
                <a:gd name="T39" fmla="*/ 250 h 600"/>
                <a:gd name="T40" fmla="*/ 724 w 820"/>
                <a:gd name="T41" fmla="*/ 210 h 600"/>
                <a:gd name="T42" fmla="*/ 758 w 820"/>
                <a:gd name="T43" fmla="*/ 186 h 600"/>
                <a:gd name="T44" fmla="*/ 780 w 820"/>
                <a:gd name="T45" fmla="*/ 179 h 600"/>
                <a:gd name="T46" fmla="*/ 780 w 820"/>
                <a:gd name="T47" fmla="*/ 134 h 600"/>
                <a:gd name="T48" fmla="*/ 754 w 820"/>
                <a:gd name="T49" fmla="*/ 94 h 600"/>
                <a:gd name="T50" fmla="*/ 708 w 820"/>
                <a:gd name="T51" fmla="*/ 76 h 600"/>
                <a:gd name="T52" fmla="*/ 614 w 820"/>
                <a:gd name="T53" fmla="*/ 24 h 600"/>
                <a:gd name="T54" fmla="*/ 528 w 820"/>
                <a:gd name="T55" fmla="*/ 4 h 600"/>
                <a:gd name="T56" fmla="*/ 536 w 820"/>
                <a:gd name="T57" fmla="*/ 37 h 600"/>
                <a:gd name="T58" fmla="*/ 511 w 820"/>
                <a:gd name="T59" fmla="*/ 62 h 600"/>
                <a:gd name="T60" fmla="*/ 548 w 820"/>
                <a:gd name="T61" fmla="*/ 96 h 600"/>
                <a:gd name="T62" fmla="*/ 550 w 820"/>
                <a:gd name="T63" fmla="*/ 116 h 600"/>
                <a:gd name="T64" fmla="*/ 528 w 820"/>
                <a:gd name="T65" fmla="*/ 136 h 600"/>
                <a:gd name="T66" fmla="*/ 500 w 820"/>
                <a:gd name="T67" fmla="*/ 142 h 600"/>
                <a:gd name="T68" fmla="*/ 504 w 820"/>
                <a:gd name="T69" fmla="*/ 158 h 600"/>
                <a:gd name="T70" fmla="*/ 472 w 820"/>
                <a:gd name="T71" fmla="*/ 186 h 600"/>
                <a:gd name="T72" fmla="*/ 382 w 820"/>
                <a:gd name="T73" fmla="*/ 188 h 600"/>
                <a:gd name="T74" fmla="*/ 277 w 820"/>
                <a:gd name="T75" fmla="*/ 164 h 600"/>
                <a:gd name="T76" fmla="*/ 200 w 820"/>
                <a:gd name="T77" fmla="*/ 138 h 600"/>
                <a:gd name="T78" fmla="*/ 160 w 820"/>
                <a:gd name="T79" fmla="*/ 94 h 600"/>
                <a:gd name="T80" fmla="*/ 118 w 820"/>
                <a:gd name="T81" fmla="*/ 82 h 600"/>
                <a:gd name="T82" fmla="*/ 88 w 820"/>
                <a:gd name="T83" fmla="*/ 122 h 600"/>
                <a:gd name="T84" fmla="*/ 66 w 820"/>
                <a:gd name="T85" fmla="*/ 148 h 600"/>
                <a:gd name="T86" fmla="*/ 46 w 820"/>
                <a:gd name="T87" fmla="*/ 216 h 600"/>
                <a:gd name="T88" fmla="*/ 0 w 820"/>
                <a:gd name="T89" fmla="*/ 242 h 600"/>
                <a:gd name="T90" fmla="*/ 20 w 820"/>
                <a:gd name="T91" fmla="*/ 272 h 600"/>
                <a:gd name="T92" fmla="*/ 41 w 820"/>
                <a:gd name="T93" fmla="*/ 286 h 600"/>
                <a:gd name="T94" fmla="*/ 74 w 820"/>
                <a:gd name="T95" fmla="*/ 308 h 600"/>
                <a:gd name="T96" fmla="*/ 104 w 820"/>
                <a:gd name="T97" fmla="*/ 304 h 600"/>
                <a:gd name="T98" fmla="*/ 108 w 820"/>
                <a:gd name="T99" fmla="*/ 333 h 600"/>
                <a:gd name="T100" fmla="*/ 108 w 820"/>
                <a:gd name="T101" fmla="*/ 360 h 600"/>
                <a:gd name="T102" fmla="*/ 136 w 820"/>
                <a:gd name="T103" fmla="*/ 395 h 600"/>
                <a:gd name="T104" fmla="*/ 172 w 820"/>
                <a:gd name="T105" fmla="*/ 405 h 600"/>
                <a:gd name="T106" fmla="*/ 218 w 820"/>
                <a:gd name="T107" fmla="*/ 434 h 600"/>
                <a:gd name="T108" fmla="*/ 262 w 820"/>
                <a:gd name="T109" fmla="*/ 442 h 600"/>
                <a:gd name="T110" fmla="*/ 280 w 820"/>
                <a:gd name="T111" fmla="*/ 438 h 600"/>
                <a:gd name="T112" fmla="*/ 320 w 820"/>
                <a:gd name="T113" fmla="*/ 456 h 600"/>
                <a:gd name="T114" fmla="*/ 355 w 820"/>
                <a:gd name="T115" fmla="*/ 414 h 600"/>
                <a:gd name="T116" fmla="*/ 372 w 820"/>
                <a:gd name="T117" fmla="*/ 412 h 600"/>
                <a:gd name="T118" fmla="*/ 394 w 820"/>
                <a:gd name="T119" fmla="*/ 428 h 6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20" h="600">
                  <a:moveTo>
                    <a:pt x="414" y="452"/>
                  </a:moveTo>
                  <a:lnTo>
                    <a:pt x="420" y="452"/>
                  </a:lnTo>
                  <a:lnTo>
                    <a:pt x="424" y="454"/>
                  </a:lnTo>
                  <a:lnTo>
                    <a:pt x="426" y="456"/>
                  </a:lnTo>
                  <a:lnTo>
                    <a:pt x="430" y="462"/>
                  </a:lnTo>
                  <a:lnTo>
                    <a:pt x="430" y="464"/>
                  </a:lnTo>
                  <a:lnTo>
                    <a:pt x="434" y="466"/>
                  </a:lnTo>
                  <a:lnTo>
                    <a:pt x="438" y="466"/>
                  </a:lnTo>
                  <a:lnTo>
                    <a:pt x="440" y="470"/>
                  </a:lnTo>
                  <a:lnTo>
                    <a:pt x="442" y="480"/>
                  </a:lnTo>
                  <a:lnTo>
                    <a:pt x="446" y="496"/>
                  </a:lnTo>
                  <a:lnTo>
                    <a:pt x="444" y="500"/>
                  </a:lnTo>
                  <a:lnTo>
                    <a:pt x="446" y="502"/>
                  </a:lnTo>
                  <a:lnTo>
                    <a:pt x="440" y="504"/>
                  </a:lnTo>
                  <a:lnTo>
                    <a:pt x="436" y="510"/>
                  </a:lnTo>
                  <a:lnTo>
                    <a:pt x="434" y="516"/>
                  </a:lnTo>
                  <a:lnTo>
                    <a:pt x="434" y="520"/>
                  </a:lnTo>
                  <a:lnTo>
                    <a:pt x="436" y="528"/>
                  </a:lnTo>
                  <a:lnTo>
                    <a:pt x="438" y="532"/>
                  </a:lnTo>
                  <a:lnTo>
                    <a:pt x="442" y="534"/>
                  </a:lnTo>
                  <a:lnTo>
                    <a:pt x="448" y="534"/>
                  </a:lnTo>
                  <a:lnTo>
                    <a:pt x="452" y="534"/>
                  </a:lnTo>
                  <a:lnTo>
                    <a:pt x="454" y="536"/>
                  </a:lnTo>
                  <a:lnTo>
                    <a:pt x="456" y="542"/>
                  </a:lnTo>
                  <a:lnTo>
                    <a:pt x="458" y="546"/>
                  </a:lnTo>
                  <a:lnTo>
                    <a:pt x="462" y="548"/>
                  </a:lnTo>
                  <a:lnTo>
                    <a:pt x="466" y="550"/>
                  </a:lnTo>
                  <a:lnTo>
                    <a:pt x="468" y="554"/>
                  </a:lnTo>
                  <a:lnTo>
                    <a:pt x="468" y="558"/>
                  </a:lnTo>
                  <a:lnTo>
                    <a:pt x="466" y="568"/>
                  </a:lnTo>
                  <a:lnTo>
                    <a:pt x="472" y="570"/>
                  </a:lnTo>
                  <a:lnTo>
                    <a:pt x="478" y="574"/>
                  </a:lnTo>
                  <a:lnTo>
                    <a:pt x="484" y="578"/>
                  </a:lnTo>
                  <a:lnTo>
                    <a:pt x="490" y="580"/>
                  </a:lnTo>
                  <a:lnTo>
                    <a:pt x="492" y="582"/>
                  </a:lnTo>
                  <a:lnTo>
                    <a:pt x="496" y="578"/>
                  </a:lnTo>
                  <a:lnTo>
                    <a:pt x="500" y="582"/>
                  </a:lnTo>
                  <a:lnTo>
                    <a:pt x="502" y="582"/>
                  </a:lnTo>
                  <a:lnTo>
                    <a:pt x="506" y="580"/>
                  </a:lnTo>
                  <a:lnTo>
                    <a:pt x="502" y="574"/>
                  </a:lnTo>
                  <a:lnTo>
                    <a:pt x="500" y="568"/>
                  </a:lnTo>
                  <a:lnTo>
                    <a:pt x="500" y="566"/>
                  </a:lnTo>
                  <a:lnTo>
                    <a:pt x="502" y="562"/>
                  </a:lnTo>
                  <a:lnTo>
                    <a:pt x="506" y="560"/>
                  </a:lnTo>
                  <a:lnTo>
                    <a:pt x="518" y="560"/>
                  </a:lnTo>
                  <a:lnTo>
                    <a:pt x="524" y="560"/>
                  </a:lnTo>
                  <a:lnTo>
                    <a:pt x="534" y="558"/>
                  </a:lnTo>
                  <a:lnTo>
                    <a:pt x="542" y="552"/>
                  </a:lnTo>
                  <a:lnTo>
                    <a:pt x="550" y="548"/>
                  </a:lnTo>
                  <a:lnTo>
                    <a:pt x="558" y="546"/>
                  </a:lnTo>
                  <a:lnTo>
                    <a:pt x="564" y="548"/>
                  </a:lnTo>
                  <a:lnTo>
                    <a:pt x="568" y="550"/>
                  </a:lnTo>
                  <a:lnTo>
                    <a:pt x="574" y="552"/>
                  </a:lnTo>
                  <a:lnTo>
                    <a:pt x="578" y="552"/>
                  </a:lnTo>
                  <a:lnTo>
                    <a:pt x="580" y="558"/>
                  </a:lnTo>
                  <a:lnTo>
                    <a:pt x="582" y="562"/>
                  </a:lnTo>
                  <a:lnTo>
                    <a:pt x="590" y="570"/>
                  </a:lnTo>
                  <a:lnTo>
                    <a:pt x="598" y="574"/>
                  </a:lnTo>
                  <a:lnTo>
                    <a:pt x="606" y="576"/>
                  </a:lnTo>
                  <a:lnTo>
                    <a:pt x="620" y="576"/>
                  </a:lnTo>
                  <a:lnTo>
                    <a:pt x="626" y="576"/>
                  </a:lnTo>
                  <a:lnTo>
                    <a:pt x="630" y="578"/>
                  </a:lnTo>
                  <a:lnTo>
                    <a:pt x="638" y="582"/>
                  </a:lnTo>
                  <a:lnTo>
                    <a:pt x="638" y="588"/>
                  </a:lnTo>
                  <a:lnTo>
                    <a:pt x="638" y="594"/>
                  </a:lnTo>
                  <a:lnTo>
                    <a:pt x="640" y="598"/>
                  </a:lnTo>
                  <a:lnTo>
                    <a:pt x="646" y="600"/>
                  </a:lnTo>
                  <a:lnTo>
                    <a:pt x="650" y="596"/>
                  </a:lnTo>
                  <a:lnTo>
                    <a:pt x="648" y="594"/>
                  </a:lnTo>
                  <a:lnTo>
                    <a:pt x="648" y="590"/>
                  </a:lnTo>
                  <a:lnTo>
                    <a:pt x="646" y="584"/>
                  </a:lnTo>
                  <a:lnTo>
                    <a:pt x="662" y="580"/>
                  </a:lnTo>
                  <a:lnTo>
                    <a:pt x="674" y="572"/>
                  </a:lnTo>
                  <a:lnTo>
                    <a:pt x="696" y="558"/>
                  </a:lnTo>
                  <a:lnTo>
                    <a:pt x="696" y="568"/>
                  </a:lnTo>
                  <a:lnTo>
                    <a:pt x="708" y="568"/>
                  </a:lnTo>
                  <a:lnTo>
                    <a:pt x="712" y="562"/>
                  </a:lnTo>
                  <a:lnTo>
                    <a:pt x="714" y="560"/>
                  </a:lnTo>
                  <a:lnTo>
                    <a:pt x="724" y="556"/>
                  </a:lnTo>
                  <a:lnTo>
                    <a:pt x="734" y="554"/>
                  </a:lnTo>
                  <a:lnTo>
                    <a:pt x="738" y="552"/>
                  </a:lnTo>
                  <a:lnTo>
                    <a:pt x="742" y="548"/>
                  </a:lnTo>
                  <a:lnTo>
                    <a:pt x="742" y="550"/>
                  </a:lnTo>
                  <a:lnTo>
                    <a:pt x="746" y="540"/>
                  </a:lnTo>
                  <a:lnTo>
                    <a:pt x="752" y="532"/>
                  </a:lnTo>
                  <a:lnTo>
                    <a:pt x="770" y="518"/>
                  </a:lnTo>
                  <a:lnTo>
                    <a:pt x="772" y="514"/>
                  </a:lnTo>
                  <a:lnTo>
                    <a:pt x="774" y="508"/>
                  </a:lnTo>
                  <a:lnTo>
                    <a:pt x="774" y="498"/>
                  </a:lnTo>
                  <a:lnTo>
                    <a:pt x="774" y="488"/>
                  </a:lnTo>
                  <a:lnTo>
                    <a:pt x="778" y="478"/>
                  </a:lnTo>
                  <a:lnTo>
                    <a:pt x="786" y="466"/>
                  </a:lnTo>
                  <a:lnTo>
                    <a:pt x="792" y="454"/>
                  </a:lnTo>
                  <a:lnTo>
                    <a:pt x="794" y="448"/>
                  </a:lnTo>
                  <a:lnTo>
                    <a:pt x="794" y="442"/>
                  </a:lnTo>
                  <a:lnTo>
                    <a:pt x="792" y="432"/>
                  </a:lnTo>
                  <a:lnTo>
                    <a:pt x="790" y="426"/>
                  </a:lnTo>
                  <a:lnTo>
                    <a:pt x="782" y="420"/>
                  </a:lnTo>
                  <a:lnTo>
                    <a:pt x="772" y="418"/>
                  </a:lnTo>
                  <a:lnTo>
                    <a:pt x="778" y="410"/>
                  </a:lnTo>
                  <a:lnTo>
                    <a:pt x="786" y="406"/>
                  </a:lnTo>
                  <a:lnTo>
                    <a:pt x="778" y="400"/>
                  </a:lnTo>
                  <a:lnTo>
                    <a:pt x="774" y="396"/>
                  </a:lnTo>
                  <a:lnTo>
                    <a:pt x="772" y="392"/>
                  </a:lnTo>
                  <a:lnTo>
                    <a:pt x="776" y="392"/>
                  </a:lnTo>
                  <a:lnTo>
                    <a:pt x="768" y="378"/>
                  </a:lnTo>
                  <a:lnTo>
                    <a:pt x="760" y="366"/>
                  </a:lnTo>
                  <a:lnTo>
                    <a:pt x="750" y="352"/>
                  </a:lnTo>
                  <a:lnTo>
                    <a:pt x="738" y="342"/>
                  </a:lnTo>
                  <a:lnTo>
                    <a:pt x="726" y="338"/>
                  </a:lnTo>
                  <a:lnTo>
                    <a:pt x="720" y="334"/>
                  </a:lnTo>
                  <a:lnTo>
                    <a:pt x="718" y="332"/>
                  </a:lnTo>
                  <a:lnTo>
                    <a:pt x="718" y="328"/>
                  </a:lnTo>
                  <a:lnTo>
                    <a:pt x="718" y="324"/>
                  </a:lnTo>
                  <a:lnTo>
                    <a:pt x="720" y="316"/>
                  </a:lnTo>
                  <a:lnTo>
                    <a:pt x="724" y="312"/>
                  </a:lnTo>
                  <a:lnTo>
                    <a:pt x="728" y="308"/>
                  </a:lnTo>
                  <a:lnTo>
                    <a:pt x="748" y="294"/>
                  </a:lnTo>
                  <a:lnTo>
                    <a:pt x="734" y="286"/>
                  </a:lnTo>
                  <a:lnTo>
                    <a:pt x="726" y="282"/>
                  </a:lnTo>
                  <a:lnTo>
                    <a:pt x="718" y="280"/>
                  </a:lnTo>
                  <a:lnTo>
                    <a:pt x="714" y="282"/>
                  </a:lnTo>
                  <a:lnTo>
                    <a:pt x="710" y="286"/>
                  </a:lnTo>
                  <a:lnTo>
                    <a:pt x="706" y="290"/>
                  </a:lnTo>
                  <a:lnTo>
                    <a:pt x="702" y="290"/>
                  </a:lnTo>
                  <a:lnTo>
                    <a:pt x="662" y="266"/>
                  </a:lnTo>
                  <a:lnTo>
                    <a:pt x="662" y="262"/>
                  </a:lnTo>
                  <a:lnTo>
                    <a:pt x="666" y="260"/>
                  </a:lnTo>
                  <a:lnTo>
                    <a:pt x="670" y="256"/>
                  </a:lnTo>
                  <a:lnTo>
                    <a:pt x="676" y="254"/>
                  </a:lnTo>
                  <a:lnTo>
                    <a:pt x="682" y="250"/>
                  </a:lnTo>
                  <a:lnTo>
                    <a:pt x="686" y="240"/>
                  </a:lnTo>
                  <a:lnTo>
                    <a:pt x="694" y="228"/>
                  </a:lnTo>
                  <a:lnTo>
                    <a:pt x="698" y="224"/>
                  </a:lnTo>
                  <a:lnTo>
                    <a:pt x="704" y="224"/>
                  </a:lnTo>
                  <a:lnTo>
                    <a:pt x="708" y="224"/>
                  </a:lnTo>
                  <a:lnTo>
                    <a:pt x="712" y="228"/>
                  </a:lnTo>
                  <a:lnTo>
                    <a:pt x="714" y="236"/>
                  </a:lnTo>
                  <a:lnTo>
                    <a:pt x="714" y="262"/>
                  </a:lnTo>
                  <a:lnTo>
                    <a:pt x="718" y="262"/>
                  </a:lnTo>
                  <a:lnTo>
                    <a:pt x="724" y="258"/>
                  </a:lnTo>
                  <a:lnTo>
                    <a:pt x="732" y="250"/>
                  </a:lnTo>
                  <a:lnTo>
                    <a:pt x="740" y="242"/>
                  </a:lnTo>
                  <a:lnTo>
                    <a:pt x="742" y="242"/>
                  </a:lnTo>
                  <a:lnTo>
                    <a:pt x="748" y="242"/>
                  </a:lnTo>
                  <a:lnTo>
                    <a:pt x="752" y="234"/>
                  </a:lnTo>
                  <a:lnTo>
                    <a:pt x="760" y="222"/>
                  </a:lnTo>
                  <a:lnTo>
                    <a:pt x="770" y="210"/>
                  </a:lnTo>
                  <a:lnTo>
                    <a:pt x="774" y="212"/>
                  </a:lnTo>
                  <a:lnTo>
                    <a:pt x="780" y="214"/>
                  </a:lnTo>
                  <a:lnTo>
                    <a:pt x="792" y="214"/>
                  </a:lnTo>
                  <a:lnTo>
                    <a:pt x="790" y="208"/>
                  </a:lnTo>
                  <a:lnTo>
                    <a:pt x="792" y="204"/>
                  </a:lnTo>
                  <a:lnTo>
                    <a:pt x="796" y="198"/>
                  </a:lnTo>
                  <a:lnTo>
                    <a:pt x="802" y="188"/>
                  </a:lnTo>
                  <a:lnTo>
                    <a:pt x="806" y="190"/>
                  </a:lnTo>
                  <a:lnTo>
                    <a:pt x="810" y="192"/>
                  </a:lnTo>
                  <a:lnTo>
                    <a:pt x="814" y="190"/>
                  </a:lnTo>
                  <a:lnTo>
                    <a:pt x="818" y="188"/>
                  </a:lnTo>
                  <a:lnTo>
                    <a:pt x="818" y="186"/>
                  </a:lnTo>
                  <a:lnTo>
                    <a:pt x="820" y="188"/>
                  </a:lnTo>
                  <a:lnTo>
                    <a:pt x="814" y="172"/>
                  </a:lnTo>
                  <a:lnTo>
                    <a:pt x="808" y="164"/>
                  </a:lnTo>
                  <a:lnTo>
                    <a:pt x="800" y="158"/>
                  </a:lnTo>
                  <a:lnTo>
                    <a:pt x="800" y="142"/>
                  </a:lnTo>
                  <a:lnTo>
                    <a:pt x="812" y="146"/>
                  </a:lnTo>
                  <a:lnTo>
                    <a:pt x="820" y="152"/>
                  </a:lnTo>
                  <a:lnTo>
                    <a:pt x="820" y="142"/>
                  </a:lnTo>
                  <a:lnTo>
                    <a:pt x="820" y="136"/>
                  </a:lnTo>
                  <a:lnTo>
                    <a:pt x="820" y="124"/>
                  </a:lnTo>
                  <a:lnTo>
                    <a:pt x="818" y="110"/>
                  </a:lnTo>
                  <a:lnTo>
                    <a:pt x="814" y="100"/>
                  </a:lnTo>
                  <a:lnTo>
                    <a:pt x="806" y="86"/>
                  </a:lnTo>
                  <a:lnTo>
                    <a:pt x="798" y="92"/>
                  </a:lnTo>
                  <a:lnTo>
                    <a:pt x="792" y="98"/>
                  </a:lnTo>
                  <a:lnTo>
                    <a:pt x="786" y="102"/>
                  </a:lnTo>
                  <a:lnTo>
                    <a:pt x="774" y="104"/>
                  </a:lnTo>
                  <a:lnTo>
                    <a:pt x="770" y="104"/>
                  </a:lnTo>
                  <a:lnTo>
                    <a:pt x="764" y="102"/>
                  </a:lnTo>
                  <a:lnTo>
                    <a:pt x="756" y="96"/>
                  </a:lnTo>
                  <a:lnTo>
                    <a:pt x="750" y="88"/>
                  </a:lnTo>
                  <a:lnTo>
                    <a:pt x="744" y="80"/>
                  </a:lnTo>
                  <a:lnTo>
                    <a:pt x="732" y="76"/>
                  </a:lnTo>
                  <a:lnTo>
                    <a:pt x="718" y="72"/>
                  </a:lnTo>
                  <a:lnTo>
                    <a:pt x="704" y="68"/>
                  </a:lnTo>
                  <a:lnTo>
                    <a:pt x="690" y="62"/>
                  </a:lnTo>
                  <a:lnTo>
                    <a:pt x="680" y="54"/>
                  </a:lnTo>
                  <a:lnTo>
                    <a:pt x="668" y="46"/>
                  </a:lnTo>
                  <a:lnTo>
                    <a:pt x="646" y="24"/>
                  </a:lnTo>
                  <a:lnTo>
                    <a:pt x="634" y="16"/>
                  </a:lnTo>
                  <a:lnTo>
                    <a:pt x="622" y="8"/>
                  </a:lnTo>
                  <a:lnTo>
                    <a:pt x="606" y="2"/>
                  </a:lnTo>
                  <a:lnTo>
                    <a:pt x="584" y="0"/>
                  </a:lnTo>
                  <a:lnTo>
                    <a:pt x="572" y="0"/>
                  </a:lnTo>
                  <a:lnTo>
                    <a:pt x="562" y="2"/>
                  </a:lnTo>
                  <a:lnTo>
                    <a:pt x="556" y="4"/>
                  </a:lnTo>
                  <a:lnTo>
                    <a:pt x="552" y="8"/>
                  </a:lnTo>
                  <a:lnTo>
                    <a:pt x="550" y="12"/>
                  </a:lnTo>
                  <a:lnTo>
                    <a:pt x="550" y="18"/>
                  </a:lnTo>
                  <a:lnTo>
                    <a:pt x="552" y="20"/>
                  </a:lnTo>
                  <a:lnTo>
                    <a:pt x="556" y="24"/>
                  </a:lnTo>
                  <a:lnTo>
                    <a:pt x="562" y="30"/>
                  </a:lnTo>
                  <a:lnTo>
                    <a:pt x="564" y="40"/>
                  </a:lnTo>
                  <a:lnTo>
                    <a:pt x="566" y="50"/>
                  </a:lnTo>
                  <a:lnTo>
                    <a:pt x="566" y="56"/>
                  </a:lnTo>
                  <a:lnTo>
                    <a:pt x="566" y="62"/>
                  </a:lnTo>
                  <a:lnTo>
                    <a:pt x="562" y="66"/>
                  </a:lnTo>
                  <a:lnTo>
                    <a:pt x="560" y="68"/>
                  </a:lnTo>
                  <a:lnTo>
                    <a:pt x="550" y="68"/>
                  </a:lnTo>
                  <a:lnTo>
                    <a:pt x="536" y="66"/>
                  </a:lnTo>
                  <a:lnTo>
                    <a:pt x="538" y="88"/>
                  </a:lnTo>
                  <a:lnTo>
                    <a:pt x="538" y="94"/>
                  </a:lnTo>
                  <a:lnTo>
                    <a:pt x="542" y="98"/>
                  </a:lnTo>
                  <a:lnTo>
                    <a:pt x="544" y="102"/>
                  </a:lnTo>
                  <a:lnTo>
                    <a:pt x="550" y="102"/>
                  </a:lnTo>
                  <a:lnTo>
                    <a:pt x="568" y="102"/>
                  </a:lnTo>
                  <a:lnTo>
                    <a:pt x="576" y="100"/>
                  </a:lnTo>
                  <a:lnTo>
                    <a:pt x="582" y="98"/>
                  </a:lnTo>
                  <a:lnTo>
                    <a:pt x="592" y="100"/>
                  </a:lnTo>
                  <a:lnTo>
                    <a:pt x="602" y="106"/>
                  </a:lnTo>
                  <a:lnTo>
                    <a:pt x="610" y="112"/>
                  </a:lnTo>
                  <a:lnTo>
                    <a:pt x="616" y="120"/>
                  </a:lnTo>
                  <a:lnTo>
                    <a:pt x="596" y="122"/>
                  </a:lnTo>
                  <a:lnTo>
                    <a:pt x="578" y="124"/>
                  </a:lnTo>
                  <a:lnTo>
                    <a:pt x="576" y="128"/>
                  </a:lnTo>
                  <a:lnTo>
                    <a:pt x="576" y="132"/>
                  </a:lnTo>
                  <a:lnTo>
                    <a:pt x="574" y="134"/>
                  </a:lnTo>
                  <a:lnTo>
                    <a:pt x="574" y="140"/>
                  </a:lnTo>
                  <a:lnTo>
                    <a:pt x="570" y="142"/>
                  </a:lnTo>
                  <a:lnTo>
                    <a:pt x="566" y="142"/>
                  </a:lnTo>
                  <a:lnTo>
                    <a:pt x="556" y="144"/>
                  </a:lnTo>
                  <a:lnTo>
                    <a:pt x="552" y="146"/>
                  </a:lnTo>
                  <a:lnTo>
                    <a:pt x="550" y="150"/>
                  </a:lnTo>
                  <a:lnTo>
                    <a:pt x="544" y="152"/>
                  </a:lnTo>
                  <a:lnTo>
                    <a:pt x="538" y="154"/>
                  </a:lnTo>
                  <a:lnTo>
                    <a:pt x="532" y="154"/>
                  </a:lnTo>
                  <a:lnTo>
                    <a:pt x="528" y="152"/>
                  </a:lnTo>
                  <a:lnTo>
                    <a:pt x="524" y="150"/>
                  </a:lnTo>
                  <a:lnTo>
                    <a:pt x="522" y="150"/>
                  </a:lnTo>
                  <a:lnTo>
                    <a:pt x="518" y="152"/>
                  </a:lnTo>
                  <a:lnTo>
                    <a:pt x="516" y="156"/>
                  </a:lnTo>
                  <a:lnTo>
                    <a:pt x="516" y="160"/>
                  </a:lnTo>
                  <a:lnTo>
                    <a:pt x="518" y="160"/>
                  </a:lnTo>
                  <a:lnTo>
                    <a:pt x="524" y="164"/>
                  </a:lnTo>
                  <a:lnTo>
                    <a:pt x="528" y="166"/>
                  </a:lnTo>
                  <a:lnTo>
                    <a:pt x="530" y="168"/>
                  </a:lnTo>
                  <a:lnTo>
                    <a:pt x="530" y="172"/>
                  </a:lnTo>
                  <a:lnTo>
                    <a:pt x="530" y="176"/>
                  </a:lnTo>
                  <a:lnTo>
                    <a:pt x="526" y="182"/>
                  </a:lnTo>
                  <a:lnTo>
                    <a:pt x="518" y="188"/>
                  </a:lnTo>
                  <a:lnTo>
                    <a:pt x="508" y="194"/>
                  </a:lnTo>
                  <a:lnTo>
                    <a:pt x="496" y="198"/>
                  </a:lnTo>
                  <a:lnTo>
                    <a:pt x="468" y="198"/>
                  </a:lnTo>
                  <a:lnTo>
                    <a:pt x="458" y="206"/>
                  </a:lnTo>
                  <a:lnTo>
                    <a:pt x="452" y="210"/>
                  </a:lnTo>
                  <a:lnTo>
                    <a:pt x="444" y="212"/>
                  </a:lnTo>
                  <a:lnTo>
                    <a:pt x="430" y="210"/>
                  </a:lnTo>
                  <a:lnTo>
                    <a:pt x="414" y="206"/>
                  </a:lnTo>
                  <a:lnTo>
                    <a:pt x="402" y="200"/>
                  </a:lnTo>
                  <a:lnTo>
                    <a:pt x="392" y="194"/>
                  </a:lnTo>
                  <a:lnTo>
                    <a:pt x="348" y="194"/>
                  </a:lnTo>
                  <a:lnTo>
                    <a:pt x="348" y="192"/>
                  </a:lnTo>
                  <a:lnTo>
                    <a:pt x="314" y="192"/>
                  </a:lnTo>
                  <a:lnTo>
                    <a:pt x="306" y="188"/>
                  </a:lnTo>
                  <a:lnTo>
                    <a:pt x="298" y="180"/>
                  </a:lnTo>
                  <a:lnTo>
                    <a:pt x="290" y="172"/>
                  </a:lnTo>
                  <a:lnTo>
                    <a:pt x="280" y="166"/>
                  </a:lnTo>
                  <a:lnTo>
                    <a:pt x="272" y="160"/>
                  </a:lnTo>
                  <a:lnTo>
                    <a:pt x="262" y="160"/>
                  </a:lnTo>
                  <a:lnTo>
                    <a:pt x="252" y="156"/>
                  </a:lnTo>
                  <a:lnTo>
                    <a:pt x="244" y="152"/>
                  </a:lnTo>
                  <a:lnTo>
                    <a:pt x="214" y="152"/>
                  </a:lnTo>
                  <a:lnTo>
                    <a:pt x="210" y="146"/>
                  </a:lnTo>
                  <a:lnTo>
                    <a:pt x="206" y="140"/>
                  </a:lnTo>
                  <a:lnTo>
                    <a:pt x="202" y="126"/>
                  </a:lnTo>
                  <a:lnTo>
                    <a:pt x="198" y="118"/>
                  </a:lnTo>
                  <a:lnTo>
                    <a:pt x="194" y="112"/>
                  </a:lnTo>
                  <a:lnTo>
                    <a:pt x="182" y="104"/>
                  </a:lnTo>
                  <a:lnTo>
                    <a:pt x="174" y="100"/>
                  </a:lnTo>
                  <a:lnTo>
                    <a:pt x="168" y="98"/>
                  </a:lnTo>
                  <a:lnTo>
                    <a:pt x="154" y="92"/>
                  </a:lnTo>
                  <a:lnTo>
                    <a:pt x="146" y="90"/>
                  </a:lnTo>
                  <a:lnTo>
                    <a:pt x="140" y="86"/>
                  </a:lnTo>
                  <a:lnTo>
                    <a:pt x="138" y="82"/>
                  </a:lnTo>
                  <a:lnTo>
                    <a:pt x="134" y="76"/>
                  </a:lnTo>
                  <a:lnTo>
                    <a:pt x="134" y="78"/>
                  </a:lnTo>
                  <a:lnTo>
                    <a:pt x="122" y="86"/>
                  </a:lnTo>
                  <a:lnTo>
                    <a:pt x="114" y="94"/>
                  </a:lnTo>
                  <a:lnTo>
                    <a:pt x="126" y="108"/>
                  </a:lnTo>
                  <a:lnTo>
                    <a:pt x="116" y="116"/>
                  </a:lnTo>
                  <a:lnTo>
                    <a:pt x="110" y="118"/>
                  </a:lnTo>
                  <a:lnTo>
                    <a:pt x="100" y="116"/>
                  </a:lnTo>
                  <a:lnTo>
                    <a:pt x="88" y="112"/>
                  </a:lnTo>
                  <a:lnTo>
                    <a:pt x="92" y="130"/>
                  </a:lnTo>
                  <a:lnTo>
                    <a:pt x="92" y="140"/>
                  </a:lnTo>
                  <a:lnTo>
                    <a:pt x="90" y="148"/>
                  </a:lnTo>
                  <a:lnTo>
                    <a:pt x="86" y="150"/>
                  </a:lnTo>
                  <a:lnTo>
                    <a:pt x="84" y="150"/>
                  </a:lnTo>
                  <a:lnTo>
                    <a:pt x="78" y="150"/>
                  </a:lnTo>
                  <a:lnTo>
                    <a:pt x="68" y="146"/>
                  </a:lnTo>
                  <a:lnTo>
                    <a:pt x="70" y="156"/>
                  </a:lnTo>
                  <a:lnTo>
                    <a:pt x="76" y="164"/>
                  </a:lnTo>
                  <a:lnTo>
                    <a:pt x="80" y="176"/>
                  </a:lnTo>
                  <a:lnTo>
                    <a:pt x="82" y="188"/>
                  </a:lnTo>
                  <a:lnTo>
                    <a:pt x="78" y="194"/>
                  </a:lnTo>
                  <a:lnTo>
                    <a:pt x="74" y="200"/>
                  </a:lnTo>
                  <a:lnTo>
                    <a:pt x="64" y="214"/>
                  </a:lnTo>
                  <a:lnTo>
                    <a:pt x="50" y="228"/>
                  </a:lnTo>
                  <a:lnTo>
                    <a:pt x="38" y="236"/>
                  </a:lnTo>
                  <a:lnTo>
                    <a:pt x="28" y="238"/>
                  </a:lnTo>
                  <a:lnTo>
                    <a:pt x="14" y="240"/>
                  </a:lnTo>
                  <a:lnTo>
                    <a:pt x="8" y="242"/>
                  </a:lnTo>
                  <a:lnTo>
                    <a:pt x="4" y="244"/>
                  </a:lnTo>
                  <a:lnTo>
                    <a:pt x="2" y="248"/>
                  </a:lnTo>
                  <a:lnTo>
                    <a:pt x="0" y="254"/>
                  </a:lnTo>
                  <a:lnTo>
                    <a:pt x="2" y="258"/>
                  </a:lnTo>
                  <a:lnTo>
                    <a:pt x="4" y="262"/>
                  </a:lnTo>
                  <a:lnTo>
                    <a:pt x="14" y="268"/>
                  </a:lnTo>
                  <a:lnTo>
                    <a:pt x="24" y="276"/>
                  </a:lnTo>
                  <a:lnTo>
                    <a:pt x="26" y="280"/>
                  </a:lnTo>
                  <a:lnTo>
                    <a:pt x="26" y="286"/>
                  </a:lnTo>
                  <a:lnTo>
                    <a:pt x="20" y="288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0" y="294"/>
                  </a:lnTo>
                  <a:lnTo>
                    <a:pt x="28" y="296"/>
                  </a:lnTo>
                  <a:lnTo>
                    <a:pt x="28" y="298"/>
                  </a:lnTo>
                  <a:lnTo>
                    <a:pt x="36" y="298"/>
                  </a:lnTo>
                  <a:lnTo>
                    <a:pt x="44" y="302"/>
                  </a:lnTo>
                  <a:lnTo>
                    <a:pt x="50" y="308"/>
                  </a:lnTo>
                  <a:lnTo>
                    <a:pt x="54" y="316"/>
                  </a:lnTo>
                  <a:lnTo>
                    <a:pt x="58" y="320"/>
                  </a:lnTo>
                  <a:lnTo>
                    <a:pt x="62" y="322"/>
                  </a:lnTo>
                  <a:lnTo>
                    <a:pt x="68" y="322"/>
                  </a:lnTo>
                  <a:lnTo>
                    <a:pt x="74" y="324"/>
                  </a:lnTo>
                  <a:lnTo>
                    <a:pt x="78" y="324"/>
                  </a:lnTo>
                  <a:lnTo>
                    <a:pt x="82" y="326"/>
                  </a:lnTo>
                  <a:lnTo>
                    <a:pt x="84" y="326"/>
                  </a:lnTo>
                  <a:lnTo>
                    <a:pt x="86" y="324"/>
                  </a:lnTo>
                  <a:lnTo>
                    <a:pt x="90" y="322"/>
                  </a:lnTo>
                  <a:lnTo>
                    <a:pt x="94" y="320"/>
                  </a:lnTo>
                  <a:lnTo>
                    <a:pt x="100" y="320"/>
                  </a:lnTo>
                  <a:lnTo>
                    <a:pt x="108" y="320"/>
                  </a:lnTo>
                  <a:lnTo>
                    <a:pt x="114" y="324"/>
                  </a:lnTo>
                  <a:lnTo>
                    <a:pt x="116" y="324"/>
                  </a:lnTo>
                  <a:lnTo>
                    <a:pt x="122" y="326"/>
                  </a:lnTo>
                  <a:lnTo>
                    <a:pt x="122" y="332"/>
                  </a:lnTo>
                  <a:lnTo>
                    <a:pt x="120" y="336"/>
                  </a:lnTo>
                  <a:lnTo>
                    <a:pt x="114" y="344"/>
                  </a:lnTo>
                  <a:lnTo>
                    <a:pt x="112" y="352"/>
                  </a:lnTo>
                  <a:lnTo>
                    <a:pt x="110" y="358"/>
                  </a:lnTo>
                  <a:lnTo>
                    <a:pt x="112" y="362"/>
                  </a:lnTo>
                  <a:lnTo>
                    <a:pt x="114" y="368"/>
                  </a:lnTo>
                  <a:lnTo>
                    <a:pt x="122" y="376"/>
                  </a:lnTo>
                  <a:lnTo>
                    <a:pt x="120" y="378"/>
                  </a:lnTo>
                  <a:lnTo>
                    <a:pt x="118" y="378"/>
                  </a:lnTo>
                  <a:lnTo>
                    <a:pt x="112" y="380"/>
                  </a:lnTo>
                  <a:lnTo>
                    <a:pt x="114" y="388"/>
                  </a:lnTo>
                  <a:lnTo>
                    <a:pt x="114" y="392"/>
                  </a:lnTo>
                  <a:lnTo>
                    <a:pt x="116" y="396"/>
                  </a:lnTo>
                  <a:lnTo>
                    <a:pt x="118" y="400"/>
                  </a:lnTo>
                  <a:lnTo>
                    <a:pt x="126" y="404"/>
                  </a:lnTo>
                  <a:lnTo>
                    <a:pt x="136" y="408"/>
                  </a:lnTo>
                  <a:lnTo>
                    <a:pt x="144" y="416"/>
                  </a:lnTo>
                  <a:lnTo>
                    <a:pt x="152" y="424"/>
                  </a:lnTo>
                  <a:lnTo>
                    <a:pt x="158" y="424"/>
                  </a:lnTo>
                  <a:lnTo>
                    <a:pt x="162" y="424"/>
                  </a:lnTo>
                  <a:lnTo>
                    <a:pt x="164" y="422"/>
                  </a:lnTo>
                  <a:lnTo>
                    <a:pt x="166" y="420"/>
                  </a:lnTo>
                  <a:lnTo>
                    <a:pt x="168" y="420"/>
                  </a:lnTo>
                  <a:lnTo>
                    <a:pt x="180" y="428"/>
                  </a:lnTo>
                  <a:lnTo>
                    <a:pt x="190" y="436"/>
                  </a:lnTo>
                  <a:lnTo>
                    <a:pt x="198" y="442"/>
                  </a:lnTo>
                  <a:lnTo>
                    <a:pt x="208" y="446"/>
                  </a:lnTo>
                  <a:lnTo>
                    <a:pt x="220" y="450"/>
                  </a:lnTo>
                  <a:lnTo>
                    <a:pt x="222" y="452"/>
                  </a:lnTo>
                  <a:lnTo>
                    <a:pt x="226" y="456"/>
                  </a:lnTo>
                  <a:lnTo>
                    <a:pt x="230" y="458"/>
                  </a:lnTo>
                  <a:lnTo>
                    <a:pt x="236" y="460"/>
                  </a:lnTo>
                  <a:lnTo>
                    <a:pt x="240" y="460"/>
                  </a:lnTo>
                  <a:lnTo>
                    <a:pt x="242" y="460"/>
                  </a:lnTo>
                  <a:lnTo>
                    <a:pt x="244" y="460"/>
                  </a:lnTo>
                  <a:lnTo>
                    <a:pt x="250" y="464"/>
                  </a:lnTo>
                  <a:lnTo>
                    <a:pt x="256" y="466"/>
                  </a:lnTo>
                  <a:lnTo>
                    <a:pt x="274" y="466"/>
                  </a:lnTo>
                  <a:lnTo>
                    <a:pt x="274" y="468"/>
                  </a:lnTo>
                  <a:lnTo>
                    <a:pt x="274" y="464"/>
                  </a:lnTo>
                  <a:lnTo>
                    <a:pt x="278" y="462"/>
                  </a:lnTo>
                  <a:lnTo>
                    <a:pt x="284" y="460"/>
                  </a:lnTo>
                  <a:lnTo>
                    <a:pt x="288" y="472"/>
                  </a:lnTo>
                  <a:lnTo>
                    <a:pt x="290" y="468"/>
                  </a:lnTo>
                  <a:lnTo>
                    <a:pt x="294" y="462"/>
                  </a:lnTo>
                  <a:lnTo>
                    <a:pt x="298" y="460"/>
                  </a:lnTo>
                  <a:lnTo>
                    <a:pt x="302" y="458"/>
                  </a:lnTo>
                  <a:lnTo>
                    <a:pt x="312" y="460"/>
                  </a:lnTo>
                  <a:lnTo>
                    <a:pt x="322" y="464"/>
                  </a:lnTo>
                  <a:lnTo>
                    <a:pt x="332" y="472"/>
                  </a:lnTo>
                  <a:lnTo>
                    <a:pt x="336" y="478"/>
                  </a:lnTo>
                  <a:lnTo>
                    <a:pt x="336" y="480"/>
                  </a:lnTo>
                  <a:lnTo>
                    <a:pt x="338" y="478"/>
                  </a:lnTo>
                  <a:lnTo>
                    <a:pt x="340" y="470"/>
                  </a:lnTo>
                  <a:lnTo>
                    <a:pt x="344" y="460"/>
                  </a:lnTo>
                  <a:lnTo>
                    <a:pt x="348" y="454"/>
                  </a:lnTo>
                  <a:lnTo>
                    <a:pt x="356" y="446"/>
                  </a:lnTo>
                  <a:lnTo>
                    <a:pt x="362" y="442"/>
                  </a:lnTo>
                  <a:lnTo>
                    <a:pt x="372" y="438"/>
                  </a:lnTo>
                  <a:lnTo>
                    <a:pt x="374" y="440"/>
                  </a:lnTo>
                  <a:lnTo>
                    <a:pt x="376" y="440"/>
                  </a:lnTo>
                  <a:lnTo>
                    <a:pt x="380" y="442"/>
                  </a:lnTo>
                  <a:lnTo>
                    <a:pt x="382" y="440"/>
                  </a:lnTo>
                  <a:lnTo>
                    <a:pt x="386" y="438"/>
                  </a:lnTo>
                  <a:lnTo>
                    <a:pt x="386" y="436"/>
                  </a:lnTo>
                  <a:lnTo>
                    <a:pt x="392" y="436"/>
                  </a:lnTo>
                  <a:lnTo>
                    <a:pt x="400" y="444"/>
                  </a:lnTo>
                  <a:lnTo>
                    <a:pt x="400" y="448"/>
                  </a:lnTo>
                  <a:lnTo>
                    <a:pt x="400" y="450"/>
                  </a:lnTo>
                  <a:lnTo>
                    <a:pt x="404" y="454"/>
                  </a:lnTo>
                  <a:lnTo>
                    <a:pt x="410" y="456"/>
                  </a:lnTo>
                  <a:lnTo>
                    <a:pt x="414" y="456"/>
                  </a:lnTo>
                  <a:lnTo>
                    <a:pt x="414" y="45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4650" y="1437"/>
              <a:ext cx="81" cy="68"/>
            </a:xfrm>
            <a:custGeom>
              <a:avLst/>
              <a:gdLst>
                <a:gd name="T0" fmla="*/ 28 w 82"/>
                <a:gd name="T1" fmla="*/ 48 h 70"/>
                <a:gd name="T2" fmla="*/ 20 w 82"/>
                <a:gd name="T3" fmla="*/ 49 h 70"/>
                <a:gd name="T4" fmla="*/ 14 w 82"/>
                <a:gd name="T5" fmla="*/ 50 h 70"/>
                <a:gd name="T6" fmla="*/ 26 w 82"/>
                <a:gd name="T7" fmla="*/ 54 h 70"/>
                <a:gd name="T8" fmla="*/ 30 w 82"/>
                <a:gd name="T9" fmla="*/ 56 h 70"/>
                <a:gd name="T10" fmla="*/ 36 w 82"/>
                <a:gd name="T11" fmla="*/ 62 h 70"/>
                <a:gd name="T12" fmla="*/ 20 w 82"/>
                <a:gd name="T13" fmla="*/ 62 h 70"/>
                <a:gd name="T14" fmla="*/ 14 w 82"/>
                <a:gd name="T15" fmla="*/ 54 h 70"/>
                <a:gd name="T16" fmla="*/ 12 w 82"/>
                <a:gd name="T17" fmla="*/ 51 h 70"/>
                <a:gd name="T18" fmla="*/ 8 w 82"/>
                <a:gd name="T19" fmla="*/ 50 h 70"/>
                <a:gd name="T20" fmla="*/ 10 w 82"/>
                <a:gd name="T21" fmla="*/ 46 h 70"/>
                <a:gd name="T22" fmla="*/ 14 w 82"/>
                <a:gd name="T23" fmla="*/ 42 h 70"/>
                <a:gd name="T24" fmla="*/ 12 w 82"/>
                <a:gd name="T25" fmla="*/ 40 h 70"/>
                <a:gd name="T26" fmla="*/ 10 w 82"/>
                <a:gd name="T27" fmla="*/ 36 h 70"/>
                <a:gd name="T28" fmla="*/ 18 w 82"/>
                <a:gd name="T29" fmla="*/ 36 h 70"/>
                <a:gd name="T30" fmla="*/ 16 w 82"/>
                <a:gd name="T31" fmla="*/ 30 h 70"/>
                <a:gd name="T32" fmla="*/ 14 w 82"/>
                <a:gd name="T33" fmla="*/ 24 h 70"/>
                <a:gd name="T34" fmla="*/ 14 w 82"/>
                <a:gd name="T35" fmla="*/ 16 h 70"/>
                <a:gd name="T36" fmla="*/ 10 w 82"/>
                <a:gd name="T37" fmla="*/ 12 h 70"/>
                <a:gd name="T38" fmla="*/ 6 w 82"/>
                <a:gd name="T39" fmla="*/ 8 h 70"/>
                <a:gd name="T40" fmla="*/ 2 w 82"/>
                <a:gd name="T41" fmla="*/ 4 h 70"/>
                <a:gd name="T42" fmla="*/ 0 w 82"/>
                <a:gd name="T43" fmla="*/ 0 h 70"/>
                <a:gd name="T44" fmla="*/ 4 w 82"/>
                <a:gd name="T45" fmla="*/ 0 h 70"/>
                <a:gd name="T46" fmla="*/ 12 w 82"/>
                <a:gd name="T47" fmla="*/ 4 h 70"/>
                <a:gd name="T48" fmla="*/ 24 w 82"/>
                <a:gd name="T49" fmla="*/ 14 h 70"/>
                <a:gd name="T50" fmla="*/ 40 w 82"/>
                <a:gd name="T51" fmla="*/ 18 h 70"/>
                <a:gd name="T52" fmla="*/ 42 w 82"/>
                <a:gd name="T53" fmla="*/ 20 h 70"/>
                <a:gd name="T54" fmla="*/ 50 w 82"/>
                <a:gd name="T55" fmla="*/ 22 h 70"/>
                <a:gd name="T56" fmla="*/ 56 w 82"/>
                <a:gd name="T57" fmla="*/ 22 h 70"/>
                <a:gd name="T58" fmla="*/ 62 w 82"/>
                <a:gd name="T59" fmla="*/ 20 h 70"/>
                <a:gd name="T60" fmla="*/ 70 w 82"/>
                <a:gd name="T61" fmla="*/ 17 h 70"/>
                <a:gd name="T62" fmla="*/ 70 w 82"/>
                <a:gd name="T63" fmla="*/ 26 h 70"/>
                <a:gd name="T64" fmla="*/ 70 w 82"/>
                <a:gd name="T65" fmla="*/ 30 h 70"/>
                <a:gd name="T66" fmla="*/ 72 w 82"/>
                <a:gd name="T67" fmla="*/ 32 h 70"/>
                <a:gd name="T68" fmla="*/ 78 w 82"/>
                <a:gd name="T69" fmla="*/ 38 h 70"/>
                <a:gd name="T70" fmla="*/ 74 w 82"/>
                <a:gd name="T71" fmla="*/ 40 h 70"/>
                <a:gd name="T72" fmla="*/ 68 w 82"/>
                <a:gd name="T73" fmla="*/ 40 h 70"/>
                <a:gd name="T74" fmla="*/ 56 w 82"/>
                <a:gd name="T75" fmla="*/ 42 h 70"/>
                <a:gd name="T76" fmla="*/ 56 w 82"/>
                <a:gd name="T77" fmla="*/ 54 h 70"/>
                <a:gd name="T78" fmla="*/ 48 w 82"/>
                <a:gd name="T79" fmla="*/ 52 h 70"/>
                <a:gd name="T80" fmla="*/ 41 w 82"/>
                <a:gd name="T81" fmla="*/ 50 h 70"/>
                <a:gd name="T82" fmla="*/ 38 w 82"/>
                <a:gd name="T83" fmla="*/ 49 h 70"/>
                <a:gd name="T84" fmla="*/ 28 w 82"/>
                <a:gd name="T85" fmla="*/ 48 h 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2" h="70">
                  <a:moveTo>
                    <a:pt x="28" y="52"/>
                  </a:moveTo>
                  <a:lnTo>
                    <a:pt x="20" y="54"/>
                  </a:lnTo>
                  <a:lnTo>
                    <a:pt x="14" y="56"/>
                  </a:lnTo>
                  <a:lnTo>
                    <a:pt x="26" y="62"/>
                  </a:lnTo>
                  <a:lnTo>
                    <a:pt x="30" y="64"/>
                  </a:lnTo>
                  <a:lnTo>
                    <a:pt x="36" y="70"/>
                  </a:lnTo>
                  <a:lnTo>
                    <a:pt x="20" y="70"/>
                  </a:lnTo>
                  <a:lnTo>
                    <a:pt x="14" y="62"/>
                  </a:lnTo>
                  <a:lnTo>
                    <a:pt x="12" y="58"/>
                  </a:lnTo>
                  <a:lnTo>
                    <a:pt x="8" y="56"/>
                  </a:lnTo>
                  <a:lnTo>
                    <a:pt x="10" y="50"/>
                  </a:lnTo>
                  <a:lnTo>
                    <a:pt x="14" y="46"/>
                  </a:lnTo>
                  <a:lnTo>
                    <a:pt x="12" y="44"/>
                  </a:lnTo>
                  <a:lnTo>
                    <a:pt x="10" y="40"/>
                  </a:lnTo>
                  <a:lnTo>
                    <a:pt x="18" y="40"/>
                  </a:lnTo>
                  <a:lnTo>
                    <a:pt x="16" y="34"/>
                  </a:lnTo>
                  <a:lnTo>
                    <a:pt x="14" y="28"/>
                  </a:lnTo>
                  <a:lnTo>
                    <a:pt x="14" y="16"/>
                  </a:lnTo>
                  <a:lnTo>
                    <a:pt x="10" y="12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2" y="4"/>
                  </a:lnTo>
                  <a:lnTo>
                    <a:pt x="24" y="14"/>
                  </a:lnTo>
                  <a:lnTo>
                    <a:pt x="40" y="22"/>
                  </a:lnTo>
                  <a:lnTo>
                    <a:pt x="46" y="24"/>
                  </a:lnTo>
                  <a:lnTo>
                    <a:pt x="54" y="26"/>
                  </a:lnTo>
                  <a:lnTo>
                    <a:pt x="60" y="26"/>
                  </a:lnTo>
                  <a:lnTo>
                    <a:pt x="66" y="24"/>
                  </a:lnTo>
                  <a:lnTo>
                    <a:pt x="74" y="20"/>
                  </a:lnTo>
                  <a:lnTo>
                    <a:pt x="74" y="30"/>
                  </a:lnTo>
                  <a:lnTo>
                    <a:pt x="74" y="34"/>
                  </a:lnTo>
                  <a:lnTo>
                    <a:pt x="76" y="36"/>
                  </a:lnTo>
                  <a:lnTo>
                    <a:pt x="82" y="42"/>
                  </a:lnTo>
                  <a:lnTo>
                    <a:pt x="78" y="44"/>
                  </a:lnTo>
                  <a:lnTo>
                    <a:pt x="72" y="44"/>
                  </a:lnTo>
                  <a:lnTo>
                    <a:pt x="60" y="46"/>
                  </a:lnTo>
                  <a:lnTo>
                    <a:pt x="60" y="62"/>
                  </a:lnTo>
                  <a:lnTo>
                    <a:pt x="52" y="60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28" y="5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4603" y="1509"/>
              <a:ext cx="134" cy="146"/>
            </a:xfrm>
            <a:custGeom>
              <a:avLst/>
              <a:gdLst>
                <a:gd name="T0" fmla="*/ 74 w 136"/>
                <a:gd name="T1" fmla="*/ 6 h 148"/>
                <a:gd name="T2" fmla="*/ 82 w 136"/>
                <a:gd name="T3" fmla="*/ 0 h 148"/>
                <a:gd name="T4" fmla="*/ 102 w 136"/>
                <a:gd name="T5" fmla="*/ 24 h 148"/>
                <a:gd name="T6" fmla="*/ 110 w 136"/>
                <a:gd name="T7" fmla="*/ 37 h 148"/>
                <a:gd name="T8" fmla="*/ 114 w 136"/>
                <a:gd name="T9" fmla="*/ 48 h 148"/>
                <a:gd name="T10" fmla="*/ 110 w 136"/>
                <a:gd name="T11" fmla="*/ 56 h 148"/>
                <a:gd name="T12" fmla="*/ 128 w 136"/>
                <a:gd name="T13" fmla="*/ 98 h 148"/>
                <a:gd name="T14" fmla="*/ 124 w 136"/>
                <a:gd name="T15" fmla="*/ 108 h 148"/>
                <a:gd name="T16" fmla="*/ 118 w 136"/>
                <a:gd name="T17" fmla="*/ 108 h 148"/>
                <a:gd name="T18" fmla="*/ 122 w 136"/>
                <a:gd name="T19" fmla="*/ 102 h 148"/>
                <a:gd name="T20" fmla="*/ 110 w 136"/>
                <a:gd name="T21" fmla="*/ 106 h 148"/>
                <a:gd name="T22" fmla="*/ 108 w 136"/>
                <a:gd name="T23" fmla="*/ 109 h 148"/>
                <a:gd name="T24" fmla="*/ 101 w 136"/>
                <a:gd name="T25" fmla="*/ 112 h 148"/>
                <a:gd name="T26" fmla="*/ 96 w 136"/>
                <a:gd name="T27" fmla="*/ 114 h 148"/>
                <a:gd name="T28" fmla="*/ 84 w 136"/>
                <a:gd name="T29" fmla="*/ 112 h 148"/>
                <a:gd name="T30" fmla="*/ 78 w 136"/>
                <a:gd name="T31" fmla="*/ 112 h 148"/>
                <a:gd name="T32" fmla="*/ 82 w 136"/>
                <a:gd name="T33" fmla="*/ 120 h 148"/>
                <a:gd name="T34" fmla="*/ 82 w 136"/>
                <a:gd name="T35" fmla="*/ 130 h 148"/>
                <a:gd name="T36" fmla="*/ 70 w 136"/>
                <a:gd name="T37" fmla="*/ 136 h 148"/>
                <a:gd name="T38" fmla="*/ 62 w 136"/>
                <a:gd name="T39" fmla="*/ 124 h 148"/>
                <a:gd name="T40" fmla="*/ 50 w 136"/>
                <a:gd name="T41" fmla="*/ 114 h 148"/>
                <a:gd name="T42" fmla="*/ 34 w 136"/>
                <a:gd name="T43" fmla="*/ 118 h 148"/>
                <a:gd name="T44" fmla="*/ 20 w 136"/>
                <a:gd name="T45" fmla="*/ 122 h 148"/>
                <a:gd name="T46" fmla="*/ 8 w 136"/>
                <a:gd name="T47" fmla="*/ 126 h 148"/>
                <a:gd name="T48" fmla="*/ 0 w 136"/>
                <a:gd name="T49" fmla="*/ 124 h 148"/>
                <a:gd name="T50" fmla="*/ 6 w 136"/>
                <a:gd name="T51" fmla="*/ 118 h 148"/>
                <a:gd name="T52" fmla="*/ 14 w 136"/>
                <a:gd name="T53" fmla="*/ 109 h 148"/>
                <a:gd name="T54" fmla="*/ 24 w 136"/>
                <a:gd name="T55" fmla="*/ 102 h 148"/>
                <a:gd name="T56" fmla="*/ 34 w 136"/>
                <a:gd name="T57" fmla="*/ 102 h 148"/>
                <a:gd name="T58" fmla="*/ 38 w 136"/>
                <a:gd name="T59" fmla="*/ 98 h 148"/>
                <a:gd name="T60" fmla="*/ 48 w 136"/>
                <a:gd name="T61" fmla="*/ 98 h 148"/>
                <a:gd name="T62" fmla="*/ 56 w 136"/>
                <a:gd name="T63" fmla="*/ 104 h 148"/>
                <a:gd name="T64" fmla="*/ 58 w 136"/>
                <a:gd name="T65" fmla="*/ 98 h 148"/>
                <a:gd name="T66" fmla="*/ 56 w 136"/>
                <a:gd name="T67" fmla="*/ 90 h 148"/>
                <a:gd name="T68" fmla="*/ 60 w 136"/>
                <a:gd name="T69" fmla="*/ 82 h 148"/>
                <a:gd name="T70" fmla="*/ 64 w 136"/>
                <a:gd name="T71" fmla="*/ 76 h 148"/>
                <a:gd name="T72" fmla="*/ 64 w 136"/>
                <a:gd name="T73" fmla="*/ 70 h 148"/>
                <a:gd name="T74" fmla="*/ 64 w 136"/>
                <a:gd name="T75" fmla="*/ 78 h 148"/>
                <a:gd name="T76" fmla="*/ 78 w 136"/>
                <a:gd name="T77" fmla="*/ 74 h 148"/>
                <a:gd name="T78" fmla="*/ 86 w 136"/>
                <a:gd name="T79" fmla="*/ 68 h 148"/>
                <a:gd name="T80" fmla="*/ 90 w 136"/>
                <a:gd name="T81" fmla="*/ 46 h 148"/>
                <a:gd name="T82" fmla="*/ 88 w 136"/>
                <a:gd name="T83" fmla="*/ 37 h 148"/>
                <a:gd name="T84" fmla="*/ 80 w 136"/>
                <a:gd name="T85" fmla="*/ 26 h 148"/>
                <a:gd name="T86" fmla="*/ 76 w 136"/>
                <a:gd name="T87" fmla="*/ 20 h 148"/>
                <a:gd name="T88" fmla="*/ 72 w 136"/>
                <a:gd name="T89" fmla="*/ 12 h 14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36" h="148">
                  <a:moveTo>
                    <a:pt x="76" y="12"/>
                  </a:moveTo>
                  <a:lnTo>
                    <a:pt x="78" y="6"/>
                  </a:lnTo>
                  <a:lnTo>
                    <a:pt x="80" y="4"/>
                  </a:lnTo>
                  <a:lnTo>
                    <a:pt x="86" y="0"/>
                  </a:lnTo>
                  <a:lnTo>
                    <a:pt x="98" y="10"/>
                  </a:lnTo>
                  <a:lnTo>
                    <a:pt x="110" y="24"/>
                  </a:lnTo>
                  <a:lnTo>
                    <a:pt x="116" y="30"/>
                  </a:lnTo>
                  <a:lnTo>
                    <a:pt x="118" y="38"/>
                  </a:lnTo>
                  <a:lnTo>
                    <a:pt x="122" y="46"/>
                  </a:lnTo>
                  <a:lnTo>
                    <a:pt x="122" y="52"/>
                  </a:lnTo>
                  <a:lnTo>
                    <a:pt x="120" y="56"/>
                  </a:lnTo>
                  <a:lnTo>
                    <a:pt x="118" y="60"/>
                  </a:lnTo>
                  <a:lnTo>
                    <a:pt x="126" y="78"/>
                  </a:lnTo>
                  <a:lnTo>
                    <a:pt x="136" y="102"/>
                  </a:lnTo>
                  <a:lnTo>
                    <a:pt x="134" y="110"/>
                  </a:lnTo>
                  <a:lnTo>
                    <a:pt x="132" y="114"/>
                  </a:lnTo>
                  <a:lnTo>
                    <a:pt x="130" y="114"/>
                  </a:lnTo>
                  <a:lnTo>
                    <a:pt x="126" y="114"/>
                  </a:lnTo>
                  <a:lnTo>
                    <a:pt x="126" y="110"/>
                  </a:lnTo>
                  <a:lnTo>
                    <a:pt x="130" y="106"/>
                  </a:lnTo>
                  <a:lnTo>
                    <a:pt x="122" y="108"/>
                  </a:lnTo>
                  <a:lnTo>
                    <a:pt x="118" y="110"/>
                  </a:lnTo>
                  <a:lnTo>
                    <a:pt x="116" y="120"/>
                  </a:lnTo>
                  <a:lnTo>
                    <a:pt x="116" y="116"/>
                  </a:lnTo>
                  <a:lnTo>
                    <a:pt x="114" y="114"/>
                  </a:lnTo>
                  <a:lnTo>
                    <a:pt x="108" y="120"/>
                  </a:lnTo>
                  <a:lnTo>
                    <a:pt x="104" y="122"/>
                  </a:lnTo>
                  <a:lnTo>
                    <a:pt x="100" y="122"/>
                  </a:lnTo>
                  <a:lnTo>
                    <a:pt x="92" y="122"/>
                  </a:lnTo>
                  <a:lnTo>
                    <a:pt x="88" y="120"/>
                  </a:lnTo>
                  <a:lnTo>
                    <a:pt x="84" y="120"/>
                  </a:lnTo>
                  <a:lnTo>
                    <a:pt x="82" y="120"/>
                  </a:lnTo>
                  <a:lnTo>
                    <a:pt x="82" y="122"/>
                  </a:lnTo>
                  <a:lnTo>
                    <a:pt x="86" y="128"/>
                  </a:lnTo>
                  <a:lnTo>
                    <a:pt x="90" y="132"/>
                  </a:lnTo>
                  <a:lnTo>
                    <a:pt x="86" y="138"/>
                  </a:lnTo>
                  <a:lnTo>
                    <a:pt x="82" y="148"/>
                  </a:lnTo>
                  <a:lnTo>
                    <a:pt x="74" y="144"/>
                  </a:lnTo>
                  <a:lnTo>
                    <a:pt x="70" y="138"/>
                  </a:lnTo>
                  <a:lnTo>
                    <a:pt x="66" y="132"/>
                  </a:lnTo>
                  <a:lnTo>
                    <a:pt x="64" y="122"/>
                  </a:lnTo>
                  <a:lnTo>
                    <a:pt x="54" y="122"/>
                  </a:lnTo>
                  <a:lnTo>
                    <a:pt x="46" y="124"/>
                  </a:lnTo>
                  <a:lnTo>
                    <a:pt x="38" y="126"/>
                  </a:lnTo>
                  <a:lnTo>
                    <a:pt x="30" y="130"/>
                  </a:lnTo>
                  <a:lnTo>
                    <a:pt x="20" y="130"/>
                  </a:lnTo>
                  <a:lnTo>
                    <a:pt x="20" y="136"/>
                  </a:lnTo>
                  <a:lnTo>
                    <a:pt x="8" y="134"/>
                  </a:lnTo>
                  <a:lnTo>
                    <a:pt x="2" y="134"/>
                  </a:lnTo>
                  <a:lnTo>
                    <a:pt x="0" y="132"/>
                  </a:lnTo>
                  <a:lnTo>
                    <a:pt x="0" y="128"/>
                  </a:lnTo>
                  <a:lnTo>
                    <a:pt x="6" y="126"/>
                  </a:lnTo>
                  <a:lnTo>
                    <a:pt x="8" y="124"/>
                  </a:lnTo>
                  <a:lnTo>
                    <a:pt x="14" y="116"/>
                  </a:lnTo>
                  <a:lnTo>
                    <a:pt x="20" y="108"/>
                  </a:lnTo>
                  <a:lnTo>
                    <a:pt x="24" y="106"/>
                  </a:lnTo>
                  <a:lnTo>
                    <a:pt x="28" y="106"/>
                  </a:lnTo>
                  <a:lnTo>
                    <a:pt x="34" y="106"/>
                  </a:lnTo>
                  <a:lnTo>
                    <a:pt x="36" y="104"/>
                  </a:lnTo>
                  <a:lnTo>
                    <a:pt x="42" y="102"/>
                  </a:lnTo>
                  <a:lnTo>
                    <a:pt x="46" y="102"/>
                  </a:lnTo>
                  <a:lnTo>
                    <a:pt x="52" y="102"/>
                  </a:lnTo>
                  <a:lnTo>
                    <a:pt x="54" y="104"/>
                  </a:lnTo>
                  <a:lnTo>
                    <a:pt x="60" y="108"/>
                  </a:lnTo>
                  <a:lnTo>
                    <a:pt x="62" y="106"/>
                  </a:lnTo>
                  <a:lnTo>
                    <a:pt x="62" y="102"/>
                  </a:lnTo>
                  <a:lnTo>
                    <a:pt x="62" y="96"/>
                  </a:lnTo>
                  <a:lnTo>
                    <a:pt x="60" y="94"/>
                  </a:lnTo>
                  <a:lnTo>
                    <a:pt x="62" y="90"/>
                  </a:lnTo>
                  <a:lnTo>
                    <a:pt x="64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68" y="78"/>
                  </a:lnTo>
                  <a:lnTo>
                    <a:pt x="68" y="74"/>
                  </a:lnTo>
                  <a:lnTo>
                    <a:pt x="70" y="78"/>
                  </a:lnTo>
                  <a:lnTo>
                    <a:pt x="68" y="82"/>
                  </a:lnTo>
                  <a:lnTo>
                    <a:pt x="76" y="80"/>
                  </a:lnTo>
                  <a:lnTo>
                    <a:pt x="82" y="78"/>
                  </a:lnTo>
                  <a:lnTo>
                    <a:pt x="86" y="76"/>
                  </a:lnTo>
                  <a:lnTo>
                    <a:pt x="90" y="72"/>
                  </a:lnTo>
                  <a:lnTo>
                    <a:pt x="92" y="60"/>
                  </a:lnTo>
                  <a:lnTo>
                    <a:pt x="94" y="50"/>
                  </a:lnTo>
                  <a:lnTo>
                    <a:pt x="94" y="44"/>
                  </a:lnTo>
                  <a:lnTo>
                    <a:pt x="92" y="40"/>
                  </a:lnTo>
                  <a:lnTo>
                    <a:pt x="88" y="32"/>
                  </a:lnTo>
                  <a:lnTo>
                    <a:pt x="84" y="26"/>
                  </a:lnTo>
                  <a:lnTo>
                    <a:pt x="82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gray">
            <a:xfrm>
              <a:off x="4633" y="1638"/>
              <a:ext cx="31" cy="25"/>
            </a:xfrm>
            <a:custGeom>
              <a:avLst/>
              <a:gdLst>
                <a:gd name="T0" fmla="*/ 14 w 32"/>
                <a:gd name="T1" fmla="*/ 4 h 26"/>
                <a:gd name="T2" fmla="*/ 16 w 32"/>
                <a:gd name="T3" fmla="*/ 4 h 26"/>
                <a:gd name="T4" fmla="*/ 14 w 32"/>
                <a:gd name="T5" fmla="*/ 0 h 26"/>
                <a:gd name="T6" fmla="*/ 18 w 32"/>
                <a:gd name="T7" fmla="*/ 0 h 26"/>
                <a:gd name="T8" fmla="*/ 22 w 32"/>
                <a:gd name="T9" fmla="*/ 2 h 26"/>
                <a:gd name="T10" fmla="*/ 28 w 32"/>
                <a:gd name="T11" fmla="*/ 8 h 26"/>
                <a:gd name="T12" fmla="*/ 26 w 32"/>
                <a:gd name="T13" fmla="*/ 12 h 26"/>
                <a:gd name="T14" fmla="*/ 20 w 32"/>
                <a:gd name="T15" fmla="*/ 13 h 26"/>
                <a:gd name="T16" fmla="*/ 14 w 32"/>
                <a:gd name="T17" fmla="*/ 13 h 26"/>
                <a:gd name="T18" fmla="*/ 14 w 32"/>
                <a:gd name="T19" fmla="*/ 20 h 26"/>
                <a:gd name="T20" fmla="*/ 12 w 32"/>
                <a:gd name="T21" fmla="*/ 22 h 26"/>
                <a:gd name="T22" fmla="*/ 10 w 32"/>
                <a:gd name="T23" fmla="*/ 22 h 26"/>
                <a:gd name="T24" fmla="*/ 6 w 32"/>
                <a:gd name="T25" fmla="*/ 20 h 26"/>
                <a:gd name="T26" fmla="*/ 4 w 32"/>
                <a:gd name="T27" fmla="*/ 16 h 26"/>
                <a:gd name="T28" fmla="*/ 0 w 32"/>
                <a:gd name="T29" fmla="*/ 13 h 26"/>
                <a:gd name="T30" fmla="*/ 0 w 32"/>
                <a:gd name="T31" fmla="*/ 8 h 26"/>
                <a:gd name="T32" fmla="*/ 2 w 32"/>
                <a:gd name="T33" fmla="*/ 6 h 26"/>
                <a:gd name="T34" fmla="*/ 4 w 32"/>
                <a:gd name="T35" fmla="*/ 4 h 26"/>
                <a:gd name="T36" fmla="*/ 8 w 32"/>
                <a:gd name="T37" fmla="*/ 4 h 26"/>
                <a:gd name="T38" fmla="*/ 14 w 32"/>
                <a:gd name="T39" fmla="*/ 4 h 2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2" h="26">
                  <a:moveTo>
                    <a:pt x="14" y="4"/>
                  </a:moveTo>
                  <a:lnTo>
                    <a:pt x="16" y="4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32" y="8"/>
                  </a:lnTo>
                  <a:lnTo>
                    <a:pt x="30" y="12"/>
                  </a:lnTo>
                  <a:lnTo>
                    <a:pt x="24" y="14"/>
                  </a:lnTo>
                  <a:lnTo>
                    <a:pt x="14" y="16"/>
                  </a:lnTo>
                  <a:lnTo>
                    <a:pt x="14" y="24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4593" y="1643"/>
              <a:ext cx="40" cy="52"/>
            </a:xfrm>
            <a:custGeom>
              <a:avLst/>
              <a:gdLst>
                <a:gd name="T0" fmla="*/ 12 w 40"/>
                <a:gd name="T1" fmla="*/ 24 h 52"/>
                <a:gd name="T2" fmla="*/ 4 w 40"/>
                <a:gd name="T3" fmla="*/ 20 h 52"/>
                <a:gd name="T4" fmla="*/ 2 w 40"/>
                <a:gd name="T5" fmla="*/ 16 h 52"/>
                <a:gd name="T6" fmla="*/ 0 w 40"/>
                <a:gd name="T7" fmla="*/ 12 h 52"/>
                <a:gd name="T8" fmla="*/ 2 w 40"/>
                <a:gd name="T9" fmla="*/ 8 h 52"/>
                <a:gd name="T10" fmla="*/ 6 w 40"/>
                <a:gd name="T11" fmla="*/ 4 h 52"/>
                <a:gd name="T12" fmla="*/ 14 w 40"/>
                <a:gd name="T13" fmla="*/ 0 h 52"/>
                <a:gd name="T14" fmla="*/ 18 w 40"/>
                <a:gd name="T15" fmla="*/ 4 h 52"/>
                <a:gd name="T16" fmla="*/ 18 w 40"/>
                <a:gd name="T17" fmla="*/ 6 h 52"/>
                <a:gd name="T18" fmla="*/ 28 w 40"/>
                <a:gd name="T19" fmla="*/ 6 h 52"/>
                <a:gd name="T20" fmla="*/ 30 w 40"/>
                <a:gd name="T21" fmla="*/ 12 h 52"/>
                <a:gd name="T22" fmla="*/ 32 w 40"/>
                <a:gd name="T23" fmla="*/ 16 h 52"/>
                <a:gd name="T24" fmla="*/ 40 w 40"/>
                <a:gd name="T25" fmla="*/ 22 h 52"/>
                <a:gd name="T26" fmla="*/ 36 w 40"/>
                <a:gd name="T27" fmla="*/ 24 h 52"/>
                <a:gd name="T28" fmla="*/ 34 w 40"/>
                <a:gd name="T29" fmla="*/ 28 h 52"/>
                <a:gd name="T30" fmla="*/ 36 w 40"/>
                <a:gd name="T31" fmla="*/ 32 h 52"/>
                <a:gd name="T32" fmla="*/ 38 w 40"/>
                <a:gd name="T33" fmla="*/ 36 h 52"/>
                <a:gd name="T34" fmla="*/ 38 w 40"/>
                <a:gd name="T35" fmla="*/ 40 h 52"/>
                <a:gd name="T36" fmla="*/ 40 w 40"/>
                <a:gd name="T37" fmla="*/ 42 h 52"/>
                <a:gd name="T38" fmla="*/ 38 w 40"/>
                <a:gd name="T39" fmla="*/ 48 h 52"/>
                <a:gd name="T40" fmla="*/ 38 w 40"/>
                <a:gd name="T41" fmla="*/ 52 h 52"/>
                <a:gd name="T42" fmla="*/ 32 w 40"/>
                <a:gd name="T43" fmla="*/ 50 h 52"/>
                <a:gd name="T44" fmla="*/ 24 w 40"/>
                <a:gd name="T45" fmla="*/ 46 h 52"/>
                <a:gd name="T46" fmla="*/ 18 w 40"/>
                <a:gd name="T47" fmla="*/ 42 h 52"/>
                <a:gd name="T48" fmla="*/ 18 w 40"/>
                <a:gd name="T49" fmla="*/ 36 h 52"/>
                <a:gd name="T50" fmla="*/ 18 w 40"/>
                <a:gd name="T51" fmla="*/ 30 h 52"/>
                <a:gd name="T52" fmla="*/ 12 w 40"/>
                <a:gd name="T53" fmla="*/ 24 h 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0" h="52">
                  <a:moveTo>
                    <a:pt x="12" y="24"/>
                  </a:move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6" y="4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2" y="16"/>
                  </a:lnTo>
                  <a:lnTo>
                    <a:pt x="40" y="22"/>
                  </a:lnTo>
                  <a:lnTo>
                    <a:pt x="36" y="24"/>
                  </a:lnTo>
                  <a:lnTo>
                    <a:pt x="34" y="28"/>
                  </a:lnTo>
                  <a:lnTo>
                    <a:pt x="36" y="32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2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2" y="50"/>
                  </a:lnTo>
                  <a:lnTo>
                    <a:pt x="24" y="46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12" y="2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4499" y="1800"/>
              <a:ext cx="23" cy="55"/>
            </a:xfrm>
            <a:custGeom>
              <a:avLst/>
              <a:gdLst>
                <a:gd name="T0" fmla="*/ 20 w 24"/>
                <a:gd name="T1" fmla="*/ 0 h 56"/>
                <a:gd name="T2" fmla="*/ 20 w 24"/>
                <a:gd name="T3" fmla="*/ 12 h 56"/>
                <a:gd name="T4" fmla="*/ 18 w 24"/>
                <a:gd name="T5" fmla="*/ 28 h 56"/>
                <a:gd name="T6" fmla="*/ 12 w 24"/>
                <a:gd name="T7" fmla="*/ 52 h 56"/>
                <a:gd name="T8" fmla="*/ 4 w 24"/>
                <a:gd name="T9" fmla="*/ 40 h 56"/>
                <a:gd name="T10" fmla="*/ 2 w 24"/>
                <a:gd name="T11" fmla="*/ 34 h 56"/>
                <a:gd name="T12" fmla="*/ 0 w 24"/>
                <a:gd name="T13" fmla="*/ 28 h 56"/>
                <a:gd name="T14" fmla="*/ 0 w 24"/>
                <a:gd name="T15" fmla="*/ 20 h 56"/>
                <a:gd name="T16" fmla="*/ 4 w 24"/>
                <a:gd name="T17" fmla="*/ 10 h 56"/>
                <a:gd name="T18" fmla="*/ 8 w 24"/>
                <a:gd name="T19" fmla="*/ 4 h 56"/>
                <a:gd name="T20" fmla="*/ 12 w 24"/>
                <a:gd name="T21" fmla="*/ 4 h 56"/>
                <a:gd name="T22" fmla="*/ 14 w 24"/>
                <a:gd name="T23" fmla="*/ 2 h 56"/>
                <a:gd name="T24" fmla="*/ 20 w 24"/>
                <a:gd name="T25" fmla="*/ 0 h 5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" h="56">
                  <a:moveTo>
                    <a:pt x="24" y="0"/>
                  </a:moveTo>
                  <a:lnTo>
                    <a:pt x="24" y="12"/>
                  </a:lnTo>
                  <a:lnTo>
                    <a:pt x="22" y="32"/>
                  </a:lnTo>
                  <a:lnTo>
                    <a:pt x="16" y="56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4" y="10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gray">
            <a:xfrm>
              <a:off x="4335" y="1890"/>
              <a:ext cx="33" cy="35"/>
            </a:xfrm>
            <a:custGeom>
              <a:avLst/>
              <a:gdLst>
                <a:gd name="T0" fmla="*/ 17 w 34"/>
                <a:gd name="T1" fmla="*/ 32 h 36"/>
                <a:gd name="T2" fmla="*/ 12 w 34"/>
                <a:gd name="T3" fmla="*/ 30 h 36"/>
                <a:gd name="T4" fmla="*/ 6 w 34"/>
                <a:gd name="T5" fmla="*/ 26 h 36"/>
                <a:gd name="T6" fmla="*/ 2 w 34"/>
                <a:gd name="T7" fmla="*/ 20 h 36"/>
                <a:gd name="T8" fmla="*/ 0 w 34"/>
                <a:gd name="T9" fmla="*/ 18 h 36"/>
                <a:gd name="T10" fmla="*/ 2 w 34"/>
                <a:gd name="T11" fmla="*/ 16 h 36"/>
                <a:gd name="T12" fmla="*/ 4 w 34"/>
                <a:gd name="T13" fmla="*/ 12 h 36"/>
                <a:gd name="T14" fmla="*/ 12 w 34"/>
                <a:gd name="T15" fmla="*/ 6 h 36"/>
                <a:gd name="T16" fmla="*/ 22 w 34"/>
                <a:gd name="T17" fmla="*/ 2 h 36"/>
                <a:gd name="T18" fmla="*/ 30 w 34"/>
                <a:gd name="T19" fmla="*/ 0 h 36"/>
                <a:gd name="T20" fmla="*/ 30 w 34"/>
                <a:gd name="T21" fmla="*/ 10 h 36"/>
                <a:gd name="T22" fmla="*/ 26 w 34"/>
                <a:gd name="T23" fmla="*/ 18 h 36"/>
                <a:gd name="T24" fmla="*/ 20 w 34"/>
                <a:gd name="T25" fmla="*/ 28 h 36"/>
                <a:gd name="T26" fmla="*/ 18 w 34"/>
                <a:gd name="T27" fmla="*/ 30 h 36"/>
                <a:gd name="T28" fmla="*/ 17 w 34"/>
                <a:gd name="T29" fmla="*/ 32 h 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36">
                  <a:moveTo>
                    <a:pt x="18" y="36"/>
                  </a:moveTo>
                  <a:lnTo>
                    <a:pt x="12" y="34"/>
                  </a:lnTo>
                  <a:lnTo>
                    <a:pt x="6" y="30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12" y="6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34" y="10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22" y="34"/>
                  </a:lnTo>
                  <a:lnTo>
                    <a:pt x="18" y="3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gray">
            <a:xfrm>
              <a:off x="3896" y="2080"/>
              <a:ext cx="36" cy="68"/>
            </a:xfrm>
            <a:custGeom>
              <a:avLst/>
              <a:gdLst>
                <a:gd name="T0" fmla="*/ 36 w 36"/>
                <a:gd name="T1" fmla="*/ 48 h 70"/>
                <a:gd name="T2" fmla="*/ 34 w 36"/>
                <a:gd name="T3" fmla="*/ 51 h 70"/>
                <a:gd name="T4" fmla="*/ 30 w 36"/>
                <a:gd name="T5" fmla="*/ 56 h 70"/>
                <a:gd name="T6" fmla="*/ 22 w 36"/>
                <a:gd name="T7" fmla="*/ 60 h 70"/>
                <a:gd name="T8" fmla="*/ 16 w 36"/>
                <a:gd name="T9" fmla="*/ 62 h 70"/>
                <a:gd name="T10" fmla="*/ 12 w 36"/>
                <a:gd name="T11" fmla="*/ 60 h 70"/>
                <a:gd name="T12" fmla="*/ 8 w 36"/>
                <a:gd name="T13" fmla="*/ 56 h 70"/>
                <a:gd name="T14" fmla="*/ 6 w 36"/>
                <a:gd name="T15" fmla="*/ 52 h 70"/>
                <a:gd name="T16" fmla="*/ 4 w 36"/>
                <a:gd name="T17" fmla="*/ 49 h 70"/>
                <a:gd name="T18" fmla="*/ 2 w 36"/>
                <a:gd name="T19" fmla="*/ 40 h 70"/>
                <a:gd name="T20" fmla="*/ 0 w 36"/>
                <a:gd name="T21" fmla="*/ 30 h 70"/>
                <a:gd name="T22" fmla="*/ 2 w 36"/>
                <a:gd name="T23" fmla="*/ 20 h 70"/>
                <a:gd name="T24" fmla="*/ 4 w 36"/>
                <a:gd name="T25" fmla="*/ 17 h 70"/>
                <a:gd name="T26" fmla="*/ 6 w 36"/>
                <a:gd name="T27" fmla="*/ 10 h 70"/>
                <a:gd name="T28" fmla="*/ 8 w 36"/>
                <a:gd name="T29" fmla="*/ 0 h 70"/>
                <a:gd name="T30" fmla="*/ 14 w 36"/>
                <a:gd name="T31" fmla="*/ 2 h 70"/>
                <a:gd name="T32" fmla="*/ 16 w 36"/>
                <a:gd name="T33" fmla="*/ 8 h 70"/>
                <a:gd name="T34" fmla="*/ 26 w 36"/>
                <a:gd name="T35" fmla="*/ 17 h 70"/>
                <a:gd name="T36" fmla="*/ 34 w 36"/>
                <a:gd name="T37" fmla="*/ 32 h 70"/>
                <a:gd name="T38" fmla="*/ 36 w 36"/>
                <a:gd name="T39" fmla="*/ 40 h 70"/>
                <a:gd name="T40" fmla="*/ 36 w 36"/>
                <a:gd name="T41" fmla="*/ 48 h 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6" h="70">
                  <a:moveTo>
                    <a:pt x="36" y="52"/>
                  </a:moveTo>
                  <a:lnTo>
                    <a:pt x="34" y="58"/>
                  </a:lnTo>
                  <a:lnTo>
                    <a:pt x="30" y="64"/>
                  </a:lnTo>
                  <a:lnTo>
                    <a:pt x="22" y="68"/>
                  </a:lnTo>
                  <a:lnTo>
                    <a:pt x="16" y="70"/>
                  </a:lnTo>
                  <a:lnTo>
                    <a:pt x="12" y="68"/>
                  </a:lnTo>
                  <a:lnTo>
                    <a:pt x="8" y="64"/>
                  </a:lnTo>
                  <a:lnTo>
                    <a:pt x="6" y="60"/>
                  </a:lnTo>
                  <a:lnTo>
                    <a:pt x="4" y="54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6" y="1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26" y="20"/>
                  </a:lnTo>
                  <a:lnTo>
                    <a:pt x="34" y="36"/>
                  </a:lnTo>
                  <a:lnTo>
                    <a:pt x="36" y="44"/>
                  </a:lnTo>
                  <a:lnTo>
                    <a:pt x="36" y="5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gray">
            <a:xfrm>
              <a:off x="4218" y="1833"/>
              <a:ext cx="148" cy="267"/>
            </a:xfrm>
            <a:custGeom>
              <a:avLst/>
              <a:gdLst>
                <a:gd name="T0" fmla="*/ 66 w 150"/>
                <a:gd name="T1" fmla="*/ 219 h 270"/>
                <a:gd name="T2" fmla="*/ 92 w 150"/>
                <a:gd name="T3" fmla="*/ 212 h 270"/>
                <a:gd name="T4" fmla="*/ 86 w 150"/>
                <a:gd name="T5" fmla="*/ 208 h 270"/>
                <a:gd name="T6" fmla="*/ 108 w 150"/>
                <a:gd name="T7" fmla="*/ 192 h 270"/>
                <a:gd name="T8" fmla="*/ 110 w 150"/>
                <a:gd name="T9" fmla="*/ 186 h 270"/>
                <a:gd name="T10" fmla="*/ 109 w 150"/>
                <a:gd name="T11" fmla="*/ 178 h 270"/>
                <a:gd name="T12" fmla="*/ 108 w 150"/>
                <a:gd name="T13" fmla="*/ 168 h 270"/>
                <a:gd name="T14" fmla="*/ 102 w 150"/>
                <a:gd name="T15" fmla="*/ 138 h 270"/>
                <a:gd name="T16" fmla="*/ 82 w 150"/>
                <a:gd name="T17" fmla="*/ 114 h 270"/>
                <a:gd name="T18" fmla="*/ 72 w 150"/>
                <a:gd name="T19" fmla="*/ 102 h 270"/>
                <a:gd name="T20" fmla="*/ 64 w 150"/>
                <a:gd name="T21" fmla="*/ 98 h 270"/>
                <a:gd name="T22" fmla="*/ 56 w 150"/>
                <a:gd name="T23" fmla="*/ 88 h 270"/>
                <a:gd name="T24" fmla="*/ 38 w 150"/>
                <a:gd name="T25" fmla="*/ 74 h 270"/>
                <a:gd name="T26" fmla="*/ 32 w 150"/>
                <a:gd name="T27" fmla="*/ 60 h 270"/>
                <a:gd name="T28" fmla="*/ 37 w 150"/>
                <a:gd name="T29" fmla="*/ 54 h 270"/>
                <a:gd name="T30" fmla="*/ 38 w 150"/>
                <a:gd name="T31" fmla="*/ 45 h 270"/>
                <a:gd name="T32" fmla="*/ 14 w 150"/>
                <a:gd name="T33" fmla="*/ 38 h 270"/>
                <a:gd name="T34" fmla="*/ 4 w 150"/>
                <a:gd name="T35" fmla="*/ 30 h 270"/>
                <a:gd name="T36" fmla="*/ 0 w 150"/>
                <a:gd name="T37" fmla="*/ 18 h 270"/>
                <a:gd name="T38" fmla="*/ 10 w 150"/>
                <a:gd name="T39" fmla="*/ 14 h 270"/>
                <a:gd name="T40" fmla="*/ 26 w 150"/>
                <a:gd name="T41" fmla="*/ 12 h 270"/>
                <a:gd name="T42" fmla="*/ 38 w 150"/>
                <a:gd name="T43" fmla="*/ 2 h 270"/>
                <a:gd name="T44" fmla="*/ 52 w 150"/>
                <a:gd name="T45" fmla="*/ 2 h 270"/>
                <a:gd name="T46" fmla="*/ 62 w 150"/>
                <a:gd name="T47" fmla="*/ 6 h 270"/>
                <a:gd name="T48" fmla="*/ 68 w 150"/>
                <a:gd name="T49" fmla="*/ 12 h 270"/>
                <a:gd name="T50" fmla="*/ 78 w 150"/>
                <a:gd name="T51" fmla="*/ 24 h 270"/>
                <a:gd name="T52" fmla="*/ 94 w 150"/>
                <a:gd name="T53" fmla="*/ 30 h 270"/>
                <a:gd name="T54" fmla="*/ 90 w 150"/>
                <a:gd name="T55" fmla="*/ 42 h 270"/>
                <a:gd name="T56" fmla="*/ 80 w 150"/>
                <a:gd name="T57" fmla="*/ 42 h 270"/>
                <a:gd name="T58" fmla="*/ 78 w 150"/>
                <a:gd name="T59" fmla="*/ 45 h 270"/>
                <a:gd name="T60" fmla="*/ 72 w 150"/>
                <a:gd name="T61" fmla="*/ 52 h 270"/>
                <a:gd name="T62" fmla="*/ 66 w 150"/>
                <a:gd name="T63" fmla="*/ 66 h 270"/>
                <a:gd name="T64" fmla="*/ 72 w 150"/>
                <a:gd name="T65" fmla="*/ 84 h 270"/>
                <a:gd name="T66" fmla="*/ 82 w 150"/>
                <a:gd name="T67" fmla="*/ 92 h 270"/>
                <a:gd name="T68" fmla="*/ 106 w 150"/>
                <a:gd name="T69" fmla="*/ 120 h 270"/>
                <a:gd name="T70" fmla="*/ 130 w 150"/>
                <a:gd name="T71" fmla="*/ 140 h 270"/>
                <a:gd name="T72" fmla="*/ 134 w 150"/>
                <a:gd name="T73" fmla="*/ 162 h 270"/>
                <a:gd name="T74" fmla="*/ 138 w 150"/>
                <a:gd name="T75" fmla="*/ 190 h 270"/>
                <a:gd name="T76" fmla="*/ 138 w 150"/>
                <a:gd name="T77" fmla="*/ 202 h 270"/>
                <a:gd name="T78" fmla="*/ 130 w 150"/>
                <a:gd name="T79" fmla="*/ 212 h 270"/>
                <a:gd name="T80" fmla="*/ 112 w 150"/>
                <a:gd name="T81" fmla="*/ 221 h 270"/>
                <a:gd name="T82" fmla="*/ 100 w 150"/>
                <a:gd name="T83" fmla="*/ 230 h 270"/>
                <a:gd name="T84" fmla="*/ 84 w 150"/>
                <a:gd name="T85" fmla="*/ 254 h 270"/>
                <a:gd name="T86" fmla="*/ 74 w 150"/>
                <a:gd name="T87" fmla="*/ 258 h 270"/>
                <a:gd name="T88" fmla="*/ 70 w 150"/>
                <a:gd name="T89" fmla="*/ 256 h 270"/>
                <a:gd name="T90" fmla="*/ 70 w 150"/>
                <a:gd name="T91" fmla="*/ 240 h 270"/>
                <a:gd name="T92" fmla="*/ 72 w 150"/>
                <a:gd name="T93" fmla="*/ 230 h 270"/>
                <a:gd name="T94" fmla="*/ 66 w 150"/>
                <a:gd name="T95" fmla="*/ 224 h 270"/>
                <a:gd name="T96" fmla="*/ 58 w 150"/>
                <a:gd name="T97" fmla="*/ 223 h 270"/>
                <a:gd name="T98" fmla="*/ 60 w 150"/>
                <a:gd name="T99" fmla="*/ 221 h 27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0" h="270">
                  <a:moveTo>
                    <a:pt x="64" y="232"/>
                  </a:moveTo>
                  <a:lnTo>
                    <a:pt x="70" y="228"/>
                  </a:lnTo>
                  <a:lnTo>
                    <a:pt x="78" y="226"/>
                  </a:lnTo>
                  <a:lnTo>
                    <a:pt x="96" y="220"/>
                  </a:lnTo>
                  <a:lnTo>
                    <a:pt x="92" y="216"/>
                  </a:lnTo>
                  <a:lnTo>
                    <a:pt x="90" y="216"/>
                  </a:lnTo>
                  <a:lnTo>
                    <a:pt x="88" y="214"/>
                  </a:lnTo>
                  <a:lnTo>
                    <a:pt x="112" y="200"/>
                  </a:lnTo>
                  <a:lnTo>
                    <a:pt x="114" y="198"/>
                  </a:lnTo>
                  <a:lnTo>
                    <a:pt x="116" y="194"/>
                  </a:lnTo>
                  <a:lnTo>
                    <a:pt x="114" y="190"/>
                  </a:lnTo>
                  <a:lnTo>
                    <a:pt x="114" y="186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2" y="160"/>
                  </a:lnTo>
                  <a:lnTo>
                    <a:pt x="106" y="146"/>
                  </a:lnTo>
                  <a:lnTo>
                    <a:pt x="100" y="136"/>
                  </a:lnTo>
                  <a:lnTo>
                    <a:pt x="86" y="118"/>
                  </a:lnTo>
                  <a:lnTo>
                    <a:pt x="82" y="112"/>
                  </a:lnTo>
                  <a:lnTo>
                    <a:pt x="76" y="106"/>
                  </a:lnTo>
                  <a:lnTo>
                    <a:pt x="70" y="106"/>
                  </a:lnTo>
                  <a:lnTo>
                    <a:pt x="68" y="102"/>
                  </a:lnTo>
                  <a:lnTo>
                    <a:pt x="66" y="96"/>
                  </a:lnTo>
                  <a:lnTo>
                    <a:pt x="60" y="92"/>
                  </a:lnTo>
                  <a:lnTo>
                    <a:pt x="52" y="86"/>
                  </a:lnTo>
                  <a:lnTo>
                    <a:pt x="42" y="78"/>
                  </a:lnTo>
                  <a:lnTo>
                    <a:pt x="34" y="70"/>
                  </a:lnTo>
                  <a:lnTo>
                    <a:pt x="32" y="64"/>
                  </a:lnTo>
                  <a:lnTo>
                    <a:pt x="30" y="60"/>
                  </a:lnTo>
                  <a:lnTo>
                    <a:pt x="38" y="58"/>
                  </a:lnTo>
                  <a:lnTo>
                    <a:pt x="42" y="54"/>
                  </a:lnTo>
                  <a:lnTo>
                    <a:pt x="42" y="48"/>
                  </a:lnTo>
                  <a:lnTo>
                    <a:pt x="26" y="44"/>
                  </a:lnTo>
                  <a:lnTo>
                    <a:pt x="14" y="38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26" y="12"/>
                  </a:lnTo>
                  <a:lnTo>
                    <a:pt x="34" y="6"/>
                  </a:lnTo>
                  <a:lnTo>
                    <a:pt x="42" y="2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70" y="6"/>
                  </a:lnTo>
                  <a:lnTo>
                    <a:pt x="72" y="12"/>
                  </a:lnTo>
                  <a:lnTo>
                    <a:pt x="74" y="16"/>
                  </a:lnTo>
                  <a:lnTo>
                    <a:pt x="82" y="24"/>
                  </a:lnTo>
                  <a:lnTo>
                    <a:pt x="90" y="28"/>
                  </a:lnTo>
                  <a:lnTo>
                    <a:pt x="98" y="30"/>
                  </a:lnTo>
                  <a:lnTo>
                    <a:pt x="96" y="36"/>
                  </a:lnTo>
                  <a:lnTo>
                    <a:pt x="94" y="42"/>
                  </a:lnTo>
                  <a:lnTo>
                    <a:pt x="90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2" y="48"/>
                  </a:lnTo>
                  <a:lnTo>
                    <a:pt x="80" y="52"/>
                  </a:lnTo>
                  <a:lnTo>
                    <a:pt x="76" y="56"/>
                  </a:lnTo>
                  <a:lnTo>
                    <a:pt x="72" y="64"/>
                  </a:lnTo>
                  <a:lnTo>
                    <a:pt x="70" y="70"/>
                  </a:lnTo>
                  <a:lnTo>
                    <a:pt x="72" y="84"/>
                  </a:lnTo>
                  <a:lnTo>
                    <a:pt x="76" y="88"/>
                  </a:lnTo>
                  <a:lnTo>
                    <a:pt x="78" y="92"/>
                  </a:lnTo>
                  <a:lnTo>
                    <a:pt x="86" y="96"/>
                  </a:lnTo>
                  <a:lnTo>
                    <a:pt x="98" y="110"/>
                  </a:lnTo>
                  <a:lnTo>
                    <a:pt x="110" y="124"/>
                  </a:lnTo>
                  <a:lnTo>
                    <a:pt x="122" y="136"/>
                  </a:lnTo>
                  <a:lnTo>
                    <a:pt x="138" y="148"/>
                  </a:lnTo>
                  <a:lnTo>
                    <a:pt x="138" y="156"/>
                  </a:lnTo>
                  <a:lnTo>
                    <a:pt x="142" y="170"/>
                  </a:lnTo>
                  <a:lnTo>
                    <a:pt x="150" y="192"/>
                  </a:lnTo>
                  <a:lnTo>
                    <a:pt x="146" y="198"/>
                  </a:lnTo>
                  <a:lnTo>
                    <a:pt x="146" y="204"/>
                  </a:lnTo>
                  <a:lnTo>
                    <a:pt x="146" y="210"/>
                  </a:lnTo>
                  <a:lnTo>
                    <a:pt x="144" y="214"/>
                  </a:lnTo>
                  <a:lnTo>
                    <a:pt x="138" y="220"/>
                  </a:lnTo>
                  <a:lnTo>
                    <a:pt x="128" y="228"/>
                  </a:lnTo>
                  <a:lnTo>
                    <a:pt x="120" y="232"/>
                  </a:lnTo>
                  <a:lnTo>
                    <a:pt x="112" y="234"/>
                  </a:lnTo>
                  <a:lnTo>
                    <a:pt x="104" y="242"/>
                  </a:lnTo>
                  <a:lnTo>
                    <a:pt x="98" y="254"/>
                  </a:lnTo>
                  <a:lnTo>
                    <a:pt x="88" y="266"/>
                  </a:lnTo>
                  <a:lnTo>
                    <a:pt x="84" y="270"/>
                  </a:lnTo>
                  <a:lnTo>
                    <a:pt x="78" y="270"/>
                  </a:lnTo>
                  <a:lnTo>
                    <a:pt x="76" y="270"/>
                  </a:lnTo>
                  <a:lnTo>
                    <a:pt x="74" y="268"/>
                  </a:lnTo>
                  <a:lnTo>
                    <a:pt x="74" y="260"/>
                  </a:lnTo>
                  <a:lnTo>
                    <a:pt x="74" y="252"/>
                  </a:lnTo>
                  <a:lnTo>
                    <a:pt x="76" y="246"/>
                  </a:lnTo>
                  <a:lnTo>
                    <a:pt x="76" y="242"/>
                  </a:lnTo>
                  <a:lnTo>
                    <a:pt x="74" y="236"/>
                  </a:lnTo>
                  <a:lnTo>
                    <a:pt x="70" y="236"/>
                  </a:lnTo>
                  <a:lnTo>
                    <a:pt x="66" y="234"/>
                  </a:lnTo>
                  <a:lnTo>
                    <a:pt x="62" y="234"/>
                  </a:lnTo>
                  <a:lnTo>
                    <a:pt x="60" y="234"/>
                  </a:lnTo>
                  <a:lnTo>
                    <a:pt x="64" y="23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gray">
            <a:xfrm>
              <a:off x="4247" y="1991"/>
              <a:ext cx="86" cy="75"/>
            </a:xfrm>
            <a:custGeom>
              <a:avLst/>
              <a:gdLst>
                <a:gd name="T0" fmla="*/ 80 w 86"/>
                <a:gd name="T1" fmla="*/ 0 h 76"/>
                <a:gd name="T2" fmla="*/ 78 w 86"/>
                <a:gd name="T3" fmla="*/ 0 h 76"/>
                <a:gd name="T4" fmla="*/ 74 w 86"/>
                <a:gd name="T5" fmla="*/ 2 h 76"/>
                <a:gd name="T6" fmla="*/ 70 w 86"/>
                <a:gd name="T7" fmla="*/ 0 h 76"/>
                <a:gd name="T8" fmla="*/ 66 w 86"/>
                <a:gd name="T9" fmla="*/ 0 h 76"/>
                <a:gd name="T10" fmla="*/ 62 w 86"/>
                <a:gd name="T11" fmla="*/ 0 h 76"/>
                <a:gd name="T12" fmla="*/ 60 w 86"/>
                <a:gd name="T13" fmla="*/ 4 h 76"/>
                <a:gd name="T14" fmla="*/ 58 w 86"/>
                <a:gd name="T15" fmla="*/ 10 h 76"/>
                <a:gd name="T16" fmla="*/ 52 w 86"/>
                <a:gd name="T17" fmla="*/ 8 h 76"/>
                <a:gd name="T18" fmla="*/ 46 w 86"/>
                <a:gd name="T19" fmla="*/ 4 h 76"/>
                <a:gd name="T20" fmla="*/ 40 w 86"/>
                <a:gd name="T21" fmla="*/ 2 h 76"/>
                <a:gd name="T22" fmla="*/ 30 w 86"/>
                <a:gd name="T23" fmla="*/ 2 h 76"/>
                <a:gd name="T24" fmla="*/ 18 w 86"/>
                <a:gd name="T25" fmla="*/ 2 h 76"/>
                <a:gd name="T26" fmla="*/ 10 w 86"/>
                <a:gd name="T27" fmla="*/ 6 h 76"/>
                <a:gd name="T28" fmla="*/ 6 w 86"/>
                <a:gd name="T29" fmla="*/ 10 h 76"/>
                <a:gd name="T30" fmla="*/ 2 w 86"/>
                <a:gd name="T31" fmla="*/ 14 h 76"/>
                <a:gd name="T32" fmla="*/ 2 w 86"/>
                <a:gd name="T33" fmla="*/ 20 h 76"/>
                <a:gd name="T34" fmla="*/ 0 w 86"/>
                <a:gd name="T35" fmla="*/ 26 h 76"/>
                <a:gd name="T36" fmla="*/ 2 w 86"/>
                <a:gd name="T37" fmla="*/ 30 h 76"/>
                <a:gd name="T38" fmla="*/ 4 w 86"/>
                <a:gd name="T39" fmla="*/ 36 h 76"/>
                <a:gd name="T40" fmla="*/ 6 w 86"/>
                <a:gd name="T41" fmla="*/ 38 h 76"/>
                <a:gd name="T42" fmla="*/ 8 w 86"/>
                <a:gd name="T43" fmla="*/ 42 h 76"/>
                <a:gd name="T44" fmla="*/ 10 w 86"/>
                <a:gd name="T45" fmla="*/ 48 h 76"/>
                <a:gd name="T46" fmla="*/ 10 w 86"/>
                <a:gd name="T47" fmla="*/ 50 h 76"/>
                <a:gd name="T48" fmla="*/ 12 w 86"/>
                <a:gd name="T49" fmla="*/ 54 h 76"/>
                <a:gd name="T50" fmla="*/ 14 w 86"/>
                <a:gd name="T51" fmla="*/ 58 h 76"/>
                <a:gd name="T52" fmla="*/ 18 w 86"/>
                <a:gd name="T53" fmla="*/ 62 h 76"/>
                <a:gd name="T54" fmla="*/ 24 w 86"/>
                <a:gd name="T55" fmla="*/ 62 h 76"/>
                <a:gd name="T56" fmla="*/ 24 w 86"/>
                <a:gd name="T57" fmla="*/ 72 h 76"/>
                <a:gd name="T58" fmla="*/ 30 w 86"/>
                <a:gd name="T59" fmla="*/ 70 h 76"/>
                <a:gd name="T60" fmla="*/ 34 w 86"/>
                <a:gd name="T61" fmla="*/ 68 h 76"/>
                <a:gd name="T62" fmla="*/ 40 w 86"/>
                <a:gd name="T63" fmla="*/ 64 h 76"/>
                <a:gd name="T64" fmla="*/ 48 w 86"/>
                <a:gd name="T65" fmla="*/ 62 h 76"/>
                <a:gd name="T66" fmla="*/ 66 w 86"/>
                <a:gd name="T67" fmla="*/ 56 h 76"/>
                <a:gd name="T68" fmla="*/ 62 w 86"/>
                <a:gd name="T69" fmla="*/ 52 h 76"/>
                <a:gd name="T70" fmla="*/ 60 w 86"/>
                <a:gd name="T71" fmla="*/ 52 h 76"/>
                <a:gd name="T72" fmla="*/ 58 w 86"/>
                <a:gd name="T73" fmla="*/ 50 h 76"/>
                <a:gd name="T74" fmla="*/ 82 w 86"/>
                <a:gd name="T75" fmla="*/ 38 h 76"/>
                <a:gd name="T76" fmla="*/ 84 w 86"/>
                <a:gd name="T77" fmla="*/ 38 h 76"/>
                <a:gd name="T78" fmla="*/ 86 w 86"/>
                <a:gd name="T79" fmla="*/ 34 h 76"/>
                <a:gd name="T80" fmla="*/ 84 w 86"/>
                <a:gd name="T81" fmla="*/ 30 h 76"/>
                <a:gd name="T82" fmla="*/ 84 w 86"/>
                <a:gd name="T83" fmla="*/ 26 h 76"/>
                <a:gd name="T84" fmla="*/ 84 w 86"/>
                <a:gd name="T85" fmla="*/ 22 h 76"/>
                <a:gd name="T86" fmla="*/ 82 w 86"/>
                <a:gd name="T87" fmla="*/ 16 h 76"/>
                <a:gd name="T88" fmla="*/ 82 w 86"/>
                <a:gd name="T89" fmla="*/ 0 h 76"/>
                <a:gd name="T90" fmla="*/ 80 w 86"/>
                <a:gd name="T91" fmla="*/ 0 h 7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6" h="76">
                  <a:moveTo>
                    <a:pt x="80" y="0"/>
                  </a:moveTo>
                  <a:lnTo>
                    <a:pt x="78" y="0"/>
                  </a:lnTo>
                  <a:lnTo>
                    <a:pt x="74" y="2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60" y="4"/>
                  </a:lnTo>
                  <a:lnTo>
                    <a:pt x="58" y="10"/>
                  </a:lnTo>
                  <a:lnTo>
                    <a:pt x="52" y="8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30" y="2"/>
                  </a:lnTo>
                  <a:lnTo>
                    <a:pt x="18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8" y="46"/>
                  </a:lnTo>
                  <a:lnTo>
                    <a:pt x="10" y="52"/>
                  </a:lnTo>
                  <a:lnTo>
                    <a:pt x="10" y="54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8" y="66"/>
                  </a:lnTo>
                  <a:lnTo>
                    <a:pt x="24" y="66"/>
                  </a:lnTo>
                  <a:lnTo>
                    <a:pt x="24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40" y="68"/>
                  </a:lnTo>
                  <a:lnTo>
                    <a:pt x="48" y="66"/>
                  </a:lnTo>
                  <a:lnTo>
                    <a:pt x="66" y="60"/>
                  </a:lnTo>
                  <a:lnTo>
                    <a:pt x="62" y="56"/>
                  </a:lnTo>
                  <a:lnTo>
                    <a:pt x="60" y="56"/>
                  </a:lnTo>
                  <a:lnTo>
                    <a:pt x="58" y="54"/>
                  </a:lnTo>
                  <a:lnTo>
                    <a:pt x="82" y="40"/>
                  </a:lnTo>
                  <a:lnTo>
                    <a:pt x="84" y="38"/>
                  </a:lnTo>
                  <a:lnTo>
                    <a:pt x="86" y="34"/>
                  </a:lnTo>
                  <a:lnTo>
                    <a:pt x="84" y="30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2" y="0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gray">
            <a:xfrm>
              <a:off x="4190" y="1846"/>
              <a:ext cx="138" cy="155"/>
            </a:xfrm>
            <a:custGeom>
              <a:avLst/>
              <a:gdLst>
                <a:gd name="T0" fmla="*/ 98 w 140"/>
                <a:gd name="T1" fmla="*/ 120 h 156"/>
                <a:gd name="T2" fmla="*/ 90 w 140"/>
                <a:gd name="T3" fmla="*/ 112 h 156"/>
                <a:gd name="T4" fmla="*/ 84 w 140"/>
                <a:gd name="T5" fmla="*/ 98 h 156"/>
                <a:gd name="T6" fmla="*/ 82 w 140"/>
                <a:gd name="T7" fmla="*/ 90 h 156"/>
                <a:gd name="T8" fmla="*/ 70 w 140"/>
                <a:gd name="T9" fmla="*/ 80 h 156"/>
                <a:gd name="T10" fmla="*/ 62 w 140"/>
                <a:gd name="T11" fmla="*/ 76 h 156"/>
                <a:gd name="T12" fmla="*/ 54 w 140"/>
                <a:gd name="T13" fmla="*/ 78 h 156"/>
                <a:gd name="T14" fmla="*/ 48 w 140"/>
                <a:gd name="T15" fmla="*/ 84 h 156"/>
                <a:gd name="T16" fmla="*/ 44 w 140"/>
                <a:gd name="T17" fmla="*/ 80 h 156"/>
                <a:gd name="T18" fmla="*/ 40 w 140"/>
                <a:gd name="T19" fmla="*/ 78 h 156"/>
                <a:gd name="T20" fmla="*/ 35 w 140"/>
                <a:gd name="T21" fmla="*/ 80 h 156"/>
                <a:gd name="T22" fmla="*/ 26 w 140"/>
                <a:gd name="T23" fmla="*/ 70 h 156"/>
                <a:gd name="T24" fmla="*/ 26 w 140"/>
                <a:gd name="T25" fmla="*/ 58 h 156"/>
                <a:gd name="T26" fmla="*/ 18 w 140"/>
                <a:gd name="T27" fmla="*/ 56 h 156"/>
                <a:gd name="T28" fmla="*/ 12 w 140"/>
                <a:gd name="T29" fmla="*/ 56 h 156"/>
                <a:gd name="T30" fmla="*/ 6 w 140"/>
                <a:gd name="T31" fmla="*/ 44 h 156"/>
                <a:gd name="T32" fmla="*/ 0 w 140"/>
                <a:gd name="T33" fmla="*/ 38 h 156"/>
                <a:gd name="T34" fmla="*/ 10 w 140"/>
                <a:gd name="T35" fmla="*/ 28 h 156"/>
                <a:gd name="T36" fmla="*/ 12 w 140"/>
                <a:gd name="T37" fmla="*/ 22 h 156"/>
                <a:gd name="T38" fmla="*/ 20 w 140"/>
                <a:gd name="T39" fmla="*/ 22 h 156"/>
                <a:gd name="T40" fmla="*/ 26 w 140"/>
                <a:gd name="T41" fmla="*/ 20 h 156"/>
                <a:gd name="T42" fmla="*/ 20 w 140"/>
                <a:gd name="T43" fmla="*/ 8 h 156"/>
                <a:gd name="T44" fmla="*/ 22 w 140"/>
                <a:gd name="T45" fmla="*/ 2 h 156"/>
                <a:gd name="T46" fmla="*/ 28 w 140"/>
                <a:gd name="T47" fmla="*/ 4 h 156"/>
                <a:gd name="T48" fmla="*/ 32 w 140"/>
                <a:gd name="T49" fmla="*/ 16 h 156"/>
                <a:gd name="T50" fmla="*/ 38 w 140"/>
                <a:gd name="T51" fmla="*/ 24 h 156"/>
                <a:gd name="T52" fmla="*/ 66 w 140"/>
                <a:gd name="T53" fmla="*/ 34 h 156"/>
                <a:gd name="T54" fmla="*/ 62 w 140"/>
                <a:gd name="T55" fmla="*/ 44 h 156"/>
                <a:gd name="T56" fmla="*/ 56 w 140"/>
                <a:gd name="T57" fmla="*/ 50 h 156"/>
                <a:gd name="T58" fmla="*/ 66 w 140"/>
                <a:gd name="T59" fmla="*/ 64 h 156"/>
                <a:gd name="T60" fmla="*/ 84 w 140"/>
                <a:gd name="T61" fmla="*/ 78 h 156"/>
                <a:gd name="T62" fmla="*/ 92 w 140"/>
                <a:gd name="T63" fmla="*/ 84 h 156"/>
                <a:gd name="T64" fmla="*/ 100 w 140"/>
                <a:gd name="T65" fmla="*/ 88 h 156"/>
                <a:gd name="T66" fmla="*/ 106 w 140"/>
                <a:gd name="T67" fmla="*/ 100 h 156"/>
                <a:gd name="T68" fmla="*/ 126 w 140"/>
                <a:gd name="T69" fmla="*/ 128 h 156"/>
                <a:gd name="T70" fmla="*/ 130 w 140"/>
                <a:gd name="T71" fmla="*/ 142 h 156"/>
                <a:gd name="T72" fmla="*/ 124 w 140"/>
                <a:gd name="T73" fmla="*/ 144 h 156"/>
                <a:gd name="T74" fmla="*/ 116 w 140"/>
                <a:gd name="T75" fmla="*/ 142 h 156"/>
                <a:gd name="T76" fmla="*/ 110 w 140"/>
                <a:gd name="T77" fmla="*/ 146 h 156"/>
                <a:gd name="T78" fmla="*/ 103 w 140"/>
                <a:gd name="T79" fmla="*/ 150 h 1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0" h="156">
                  <a:moveTo>
                    <a:pt x="104" y="150"/>
                  </a:moveTo>
                  <a:lnTo>
                    <a:pt x="102" y="124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08"/>
                  </a:lnTo>
                  <a:lnTo>
                    <a:pt x="88" y="102"/>
                  </a:lnTo>
                  <a:lnTo>
                    <a:pt x="88" y="98"/>
                  </a:lnTo>
                  <a:lnTo>
                    <a:pt x="86" y="94"/>
                  </a:lnTo>
                  <a:lnTo>
                    <a:pt x="80" y="90"/>
                  </a:lnTo>
                  <a:lnTo>
                    <a:pt x="74" y="84"/>
                  </a:lnTo>
                  <a:lnTo>
                    <a:pt x="70" y="76"/>
                  </a:lnTo>
                  <a:lnTo>
                    <a:pt x="66" y="76"/>
                  </a:lnTo>
                  <a:lnTo>
                    <a:pt x="62" y="78"/>
                  </a:lnTo>
                  <a:lnTo>
                    <a:pt x="58" y="82"/>
                  </a:lnTo>
                  <a:lnTo>
                    <a:pt x="56" y="86"/>
                  </a:lnTo>
                  <a:lnTo>
                    <a:pt x="52" y="88"/>
                  </a:lnTo>
                  <a:lnTo>
                    <a:pt x="50" y="86"/>
                  </a:lnTo>
                  <a:lnTo>
                    <a:pt x="48" y="84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0" y="80"/>
                  </a:lnTo>
                  <a:lnTo>
                    <a:pt x="36" y="84"/>
                  </a:lnTo>
                  <a:lnTo>
                    <a:pt x="28" y="90"/>
                  </a:lnTo>
                  <a:lnTo>
                    <a:pt x="26" y="70"/>
                  </a:lnTo>
                  <a:lnTo>
                    <a:pt x="26" y="64"/>
                  </a:lnTo>
                  <a:lnTo>
                    <a:pt x="26" y="58"/>
                  </a:lnTo>
                  <a:lnTo>
                    <a:pt x="22" y="56"/>
                  </a:lnTo>
                  <a:lnTo>
                    <a:pt x="18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8" y="52"/>
                  </a:lnTo>
                  <a:lnTo>
                    <a:pt x="6" y="44"/>
                  </a:lnTo>
                  <a:lnTo>
                    <a:pt x="4" y="40"/>
                  </a:lnTo>
                  <a:lnTo>
                    <a:pt x="0" y="38"/>
                  </a:lnTo>
                  <a:lnTo>
                    <a:pt x="8" y="32"/>
                  </a:lnTo>
                  <a:lnTo>
                    <a:pt x="10" y="28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6" y="18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6" y="20"/>
                  </a:lnTo>
                  <a:lnTo>
                    <a:pt x="22" y="14"/>
                  </a:lnTo>
                  <a:lnTo>
                    <a:pt x="20" y="8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4"/>
                  </a:lnTo>
                  <a:lnTo>
                    <a:pt x="28" y="10"/>
                  </a:lnTo>
                  <a:lnTo>
                    <a:pt x="32" y="16"/>
                  </a:lnTo>
                  <a:lnTo>
                    <a:pt x="36" y="20"/>
                  </a:lnTo>
                  <a:lnTo>
                    <a:pt x="42" y="24"/>
                  </a:lnTo>
                  <a:lnTo>
                    <a:pt x="54" y="30"/>
                  </a:lnTo>
                  <a:lnTo>
                    <a:pt x="70" y="34"/>
                  </a:lnTo>
                  <a:lnTo>
                    <a:pt x="70" y="40"/>
                  </a:lnTo>
                  <a:lnTo>
                    <a:pt x="66" y="44"/>
                  </a:lnTo>
                  <a:lnTo>
                    <a:pt x="58" y="46"/>
                  </a:lnTo>
                  <a:lnTo>
                    <a:pt x="60" y="50"/>
                  </a:lnTo>
                  <a:lnTo>
                    <a:pt x="62" y="56"/>
                  </a:lnTo>
                  <a:lnTo>
                    <a:pt x="70" y="64"/>
                  </a:lnTo>
                  <a:lnTo>
                    <a:pt x="80" y="72"/>
                  </a:lnTo>
                  <a:lnTo>
                    <a:pt x="88" y="78"/>
                  </a:lnTo>
                  <a:lnTo>
                    <a:pt x="94" y="82"/>
                  </a:lnTo>
                  <a:lnTo>
                    <a:pt x="96" y="88"/>
                  </a:lnTo>
                  <a:lnTo>
                    <a:pt x="98" y="92"/>
                  </a:lnTo>
                  <a:lnTo>
                    <a:pt x="104" y="92"/>
                  </a:lnTo>
                  <a:lnTo>
                    <a:pt x="110" y="98"/>
                  </a:lnTo>
                  <a:lnTo>
                    <a:pt x="114" y="104"/>
                  </a:lnTo>
                  <a:lnTo>
                    <a:pt x="128" y="122"/>
                  </a:lnTo>
                  <a:lnTo>
                    <a:pt x="134" y="132"/>
                  </a:lnTo>
                  <a:lnTo>
                    <a:pt x="140" y="146"/>
                  </a:lnTo>
                  <a:lnTo>
                    <a:pt x="138" y="146"/>
                  </a:lnTo>
                  <a:lnTo>
                    <a:pt x="136" y="146"/>
                  </a:lnTo>
                  <a:lnTo>
                    <a:pt x="132" y="148"/>
                  </a:lnTo>
                  <a:lnTo>
                    <a:pt x="128" y="146"/>
                  </a:lnTo>
                  <a:lnTo>
                    <a:pt x="124" y="146"/>
                  </a:lnTo>
                  <a:lnTo>
                    <a:pt x="120" y="146"/>
                  </a:lnTo>
                  <a:lnTo>
                    <a:pt x="118" y="150"/>
                  </a:lnTo>
                  <a:lnTo>
                    <a:pt x="116" y="156"/>
                  </a:lnTo>
                  <a:lnTo>
                    <a:pt x="110" y="154"/>
                  </a:lnTo>
                  <a:lnTo>
                    <a:pt x="104" y="15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gray">
            <a:xfrm>
              <a:off x="4158" y="1884"/>
              <a:ext cx="135" cy="268"/>
            </a:xfrm>
            <a:custGeom>
              <a:avLst/>
              <a:gdLst>
                <a:gd name="T0" fmla="*/ 92 w 136"/>
                <a:gd name="T1" fmla="*/ 250 h 272"/>
                <a:gd name="T2" fmla="*/ 88 w 136"/>
                <a:gd name="T3" fmla="*/ 256 h 272"/>
                <a:gd name="T4" fmla="*/ 80 w 136"/>
                <a:gd name="T5" fmla="*/ 256 h 272"/>
                <a:gd name="T6" fmla="*/ 72 w 136"/>
                <a:gd name="T7" fmla="*/ 248 h 272"/>
                <a:gd name="T8" fmla="*/ 68 w 136"/>
                <a:gd name="T9" fmla="*/ 238 h 272"/>
                <a:gd name="T10" fmla="*/ 56 w 136"/>
                <a:gd name="T11" fmla="*/ 229 h 272"/>
                <a:gd name="T12" fmla="*/ 44 w 136"/>
                <a:gd name="T13" fmla="*/ 218 h 272"/>
                <a:gd name="T14" fmla="*/ 34 w 136"/>
                <a:gd name="T15" fmla="*/ 220 h 272"/>
                <a:gd name="T16" fmla="*/ 30 w 136"/>
                <a:gd name="T17" fmla="*/ 208 h 272"/>
                <a:gd name="T18" fmla="*/ 32 w 136"/>
                <a:gd name="T19" fmla="*/ 163 h 272"/>
                <a:gd name="T20" fmla="*/ 42 w 136"/>
                <a:gd name="T21" fmla="*/ 158 h 272"/>
                <a:gd name="T22" fmla="*/ 44 w 136"/>
                <a:gd name="T23" fmla="*/ 148 h 272"/>
                <a:gd name="T24" fmla="*/ 40 w 136"/>
                <a:gd name="T25" fmla="*/ 126 h 272"/>
                <a:gd name="T26" fmla="*/ 30 w 136"/>
                <a:gd name="T27" fmla="*/ 108 h 272"/>
                <a:gd name="T28" fmla="*/ 20 w 136"/>
                <a:gd name="T29" fmla="*/ 96 h 272"/>
                <a:gd name="T30" fmla="*/ 22 w 136"/>
                <a:gd name="T31" fmla="*/ 84 h 272"/>
                <a:gd name="T32" fmla="*/ 22 w 136"/>
                <a:gd name="T33" fmla="*/ 70 h 272"/>
                <a:gd name="T34" fmla="*/ 12 w 136"/>
                <a:gd name="T35" fmla="*/ 54 h 272"/>
                <a:gd name="T36" fmla="*/ 2 w 136"/>
                <a:gd name="T37" fmla="*/ 40 h 272"/>
                <a:gd name="T38" fmla="*/ 2 w 136"/>
                <a:gd name="T39" fmla="*/ 26 h 272"/>
                <a:gd name="T40" fmla="*/ 8 w 136"/>
                <a:gd name="T41" fmla="*/ 16 h 272"/>
                <a:gd name="T42" fmla="*/ 22 w 136"/>
                <a:gd name="T43" fmla="*/ 6 h 272"/>
                <a:gd name="T44" fmla="*/ 36 w 136"/>
                <a:gd name="T45" fmla="*/ 2 h 272"/>
                <a:gd name="T46" fmla="*/ 40 w 136"/>
                <a:gd name="T47" fmla="*/ 14 h 272"/>
                <a:gd name="T48" fmla="*/ 48 w 136"/>
                <a:gd name="T49" fmla="*/ 18 h 272"/>
                <a:gd name="T50" fmla="*/ 54 w 136"/>
                <a:gd name="T51" fmla="*/ 18 h 272"/>
                <a:gd name="T52" fmla="*/ 58 w 136"/>
                <a:gd name="T53" fmla="*/ 26 h 272"/>
                <a:gd name="T54" fmla="*/ 60 w 136"/>
                <a:gd name="T55" fmla="*/ 48 h 272"/>
                <a:gd name="T56" fmla="*/ 68 w 136"/>
                <a:gd name="T57" fmla="*/ 38 h 272"/>
                <a:gd name="T58" fmla="*/ 74 w 136"/>
                <a:gd name="T59" fmla="*/ 40 h 272"/>
                <a:gd name="T60" fmla="*/ 78 w 136"/>
                <a:gd name="T61" fmla="*/ 44 h 272"/>
                <a:gd name="T62" fmla="*/ 84 w 136"/>
                <a:gd name="T63" fmla="*/ 44 h 272"/>
                <a:gd name="T64" fmla="*/ 90 w 136"/>
                <a:gd name="T65" fmla="*/ 36 h 272"/>
                <a:gd name="T66" fmla="*/ 98 w 136"/>
                <a:gd name="T67" fmla="*/ 34 h 272"/>
                <a:gd name="T68" fmla="*/ 108 w 136"/>
                <a:gd name="T69" fmla="*/ 48 h 272"/>
                <a:gd name="T70" fmla="*/ 116 w 136"/>
                <a:gd name="T71" fmla="*/ 56 h 272"/>
                <a:gd name="T72" fmla="*/ 118 w 136"/>
                <a:gd name="T73" fmla="*/ 66 h 272"/>
                <a:gd name="T74" fmla="*/ 126 w 136"/>
                <a:gd name="T75" fmla="*/ 78 h 272"/>
                <a:gd name="T76" fmla="*/ 132 w 136"/>
                <a:gd name="T77" fmla="*/ 104 h 272"/>
                <a:gd name="T78" fmla="*/ 116 w 136"/>
                <a:gd name="T79" fmla="*/ 102 h 272"/>
                <a:gd name="T80" fmla="*/ 96 w 136"/>
                <a:gd name="T81" fmla="*/ 106 h 272"/>
                <a:gd name="T82" fmla="*/ 88 w 136"/>
                <a:gd name="T83" fmla="*/ 114 h 272"/>
                <a:gd name="T84" fmla="*/ 86 w 136"/>
                <a:gd name="T85" fmla="*/ 126 h 272"/>
                <a:gd name="T86" fmla="*/ 90 w 136"/>
                <a:gd name="T87" fmla="*/ 136 h 272"/>
                <a:gd name="T88" fmla="*/ 94 w 136"/>
                <a:gd name="T89" fmla="*/ 146 h 272"/>
                <a:gd name="T90" fmla="*/ 82 w 136"/>
                <a:gd name="T91" fmla="*/ 142 h 272"/>
                <a:gd name="T92" fmla="*/ 68 w 136"/>
                <a:gd name="T93" fmla="*/ 128 h 272"/>
                <a:gd name="T94" fmla="*/ 52 w 136"/>
                <a:gd name="T95" fmla="*/ 120 h 272"/>
                <a:gd name="T96" fmla="*/ 50 w 136"/>
                <a:gd name="T97" fmla="*/ 150 h 272"/>
                <a:gd name="T98" fmla="*/ 48 w 136"/>
                <a:gd name="T99" fmla="*/ 166 h 272"/>
                <a:gd name="T100" fmla="*/ 48 w 136"/>
                <a:gd name="T101" fmla="*/ 180 h 272"/>
                <a:gd name="T102" fmla="*/ 52 w 136"/>
                <a:gd name="T103" fmla="*/ 192 h 272"/>
                <a:gd name="T104" fmla="*/ 60 w 136"/>
                <a:gd name="T105" fmla="*/ 204 h 272"/>
                <a:gd name="T106" fmla="*/ 66 w 136"/>
                <a:gd name="T107" fmla="*/ 212 h 272"/>
                <a:gd name="T108" fmla="*/ 68 w 136"/>
                <a:gd name="T109" fmla="*/ 226 h 272"/>
                <a:gd name="T110" fmla="*/ 70 w 136"/>
                <a:gd name="T111" fmla="*/ 230 h 272"/>
                <a:gd name="T112" fmla="*/ 100 w 136"/>
                <a:gd name="T113" fmla="*/ 250 h 2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36" h="272">
                  <a:moveTo>
                    <a:pt x="104" y="266"/>
                  </a:moveTo>
                  <a:lnTo>
                    <a:pt x="96" y="266"/>
                  </a:lnTo>
                  <a:lnTo>
                    <a:pt x="94" y="272"/>
                  </a:lnTo>
                  <a:lnTo>
                    <a:pt x="92" y="272"/>
                  </a:lnTo>
                  <a:lnTo>
                    <a:pt x="88" y="272"/>
                  </a:lnTo>
                  <a:lnTo>
                    <a:pt x="84" y="272"/>
                  </a:lnTo>
                  <a:lnTo>
                    <a:pt x="82" y="272"/>
                  </a:lnTo>
                  <a:lnTo>
                    <a:pt x="76" y="264"/>
                  </a:lnTo>
                  <a:lnTo>
                    <a:pt x="72" y="258"/>
                  </a:lnTo>
                  <a:lnTo>
                    <a:pt x="68" y="254"/>
                  </a:lnTo>
                  <a:lnTo>
                    <a:pt x="62" y="254"/>
                  </a:lnTo>
                  <a:lnTo>
                    <a:pt x="56" y="242"/>
                  </a:lnTo>
                  <a:lnTo>
                    <a:pt x="50" y="236"/>
                  </a:lnTo>
                  <a:lnTo>
                    <a:pt x="44" y="230"/>
                  </a:lnTo>
                  <a:lnTo>
                    <a:pt x="38" y="226"/>
                  </a:lnTo>
                  <a:lnTo>
                    <a:pt x="34" y="232"/>
                  </a:lnTo>
                  <a:lnTo>
                    <a:pt x="32" y="228"/>
                  </a:lnTo>
                  <a:lnTo>
                    <a:pt x="30" y="220"/>
                  </a:lnTo>
                  <a:lnTo>
                    <a:pt x="30" y="206"/>
                  </a:lnTo>
                  <a:lnTo>
                    <a:pt x="32" y="172"/>
                  </a:lnTo>
                  <a:lnTo>
                    <a:pt x="38" y="172"/>
                  </a:lnTo>
                  <a:lnTo>
                    <a:pt x="42" y="166"/>
                  </a:lnTo>
                  <a:lnTo>
                    <a:pt x="44" y="162"/>
                  </a:lnTo>
                  <a:lnTo>
                    <a:pt x="44" y="156"/>
                  </a:lnTo>
                  <a:lnTo>
                    <a:pt x="44" y="146"/>
                  </a:lnTo>
                  <a:lnTo>
                    <a:pt x="40" y="134"/>
                  </a:lnTo>
                  <a:lnTo>
                    <a:pt x="34" y="124"/>
                  </a:lnTo>
                  <a:lnTo>
                    <a:pt x="30" y="116"/>
                  </a:lnTo>
                  <a:lnTo>
                    <a:pt x="18" y="106"/>
                  </a:lnTo>
                  <a:lnTo>
                    <a:pt x="20" y="100"/>
                  </a:lnTo>
                  <a:lnTo>
                    <a:pt x="20" y="94"/>
                  </a:lnTo>
                  <a:lnTo>
                    <a:pt x="22" y="88"/>
                  </a:lnTo>
                  <a:lnTo>
                    <a:pt x="22" y="82"/>
                  </a:lnTo>
                  <a:lnTo>
                    <a:pt x="22" y="74"/>
                  </a:lnTo>
                  <a:lnTo>
                    <a:pt x="20" y="68"/>
                  </a:lnTo>
                  <a:lnTo>
                    <a:pt x="12" y="58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0" y="14"/>
                  </a:lnTo>
                  <a:lnTo>
                    <a:pt x="22" y="6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38" y="6"/>
                  </a:lnTo>
                  <a:lnTo>
                    <a:pt x="40" y="14"/>
                  </a:lnTo>
                  <a:lnTo>
                    <a:pt x="44" y="18"/>
                  </a:lnTo>
                  <a:lnTo>
                    <a:pt x="48" y="18"/>
                  </a:lnTo>
                  <a:lnTo>
                    <a:pt x="50" y="18"/>
                  </a:lnTo>
                  <a:lnTo>
                    <a:pt x="54" y="18"/>
                  </a:lnTo>
                  <a:lnTo>
                    <a:pt x="58" y="20"/>
                  </a:lnTo>
                  <a:lnTo>
                    <a:pt x="58" y="26"/>
                  </a:lnTo>
                  <a:lnTo>
                    <a:pt x="58" y="32"/>
                  </a:lnTo>
                  <a:lnTo>
                    <a:pt x="60" y="52"/>
                  </a:lnTo>
                  <a:lnTo>
                    <a:pt x="68" y="46"/>
                  </a:lnTo>
                  <a:lnTo>
                    <a:pt x="72" y="42"/>
                  </a:lnTo>
                  <a:lnTo>
                    <a:pt x="76" y="42"/>
                  </a:lnTo>
                  <a:lnTo>
                    <a:pt x="78" y="44"/>
                  </a:lnTo>
                  <a:lnTo>
                    <a:pt x="80" y="46"/>
                  </a:lnTo>
                  <a:lnTo>
                    <a:pt x="82" y="48"/>
                  </a:lnTo>
                  <a:lnTo>
                    <a:pt x="84" y="50"/>
                  </a:lnTo>
                  <a:lnTo>
                    <a:pt x="88" y="48"/>
                  </a:lnTo>
                  <a:lnTo>
                    <a:pt x="90" y="44"/>
                  </a:lnTo>
                  <a:lnTo>
                    <a:pt x="94" y="40"/>
                  </a:lnTo>
                  <a:lnTo>
                    <a:pt x="98" y="38"/>
                  </a:lnTo>
                  <a:lnTo>
                    <a:pt x="102" y="38"/>
                  </a:lnTo>
                  <a:lnTo>
                    <a:pt x="106" y="46"/>
                  </a:lnTo>
                  <a:lnTo>
                    <a:pt x="112" y="52"/>
                  </a:lnTo>
                  <a:lnTo>
                    <a:pt x="118" y="56"/>
                  </a:lnTo>
                  <a:lnTo>
                    <a:pt x="120" y="60"/>
                  </a:lnTo>
                  <a:lnTo>
                    <a:pt x="120" y="64"/>
                  </a:lnTo>
                  <a:lnTo>
                    <a:pt x="122" y="70"/>
                  </a:lnTo>
                  <a:lnTo>
                    <a:pt x="126" y="78"/>
                  </a:lnTo>
                  <a:lnTo>
                    <a:pt x="130" y="82"/>
                  </a:lnTo>
                  <a:lnTo>
                    <a:pt x="134" y="86"/>
                  </a:lnTo>
                  <a:lnTo>
                    <a:pt x="136" y="112"/>
                  </a:lnTo>
                  <a:lnTo>
                    <a:pt x="130" y="110"/>
                  </a:lnTo>
                  <a:lnTo>
                    <a:pt x="120" y="110"/>
                  </a:lnTo>
                  <a:lnTo>
                    <a:pt x="108" y="110"/>
                  </a:lnTo>
                  <a:lnTo>
                    <a:pt x="100" y="114"/>
                  </a:lnTo>
                  <a:lnTo>
                    <a:pt x="96" y="118"/>
                  </a:lnTo>
                  <a:lnTo>
                    <a:pt x="92" y="122"/>
                  </a:lnTo>
                  <a:lnTo>
                    <a:pt x="92" y="128"/>
                  </a:lnTo>
                  <a:lnTo>
                    <a:pt x="90" y="134"/>
                  </a:lnTo>
                  <a:lnTo>
                    <a:pt x="92" y="138"/>
                  </a:lnTo>
                  <a:lnTo>
                    <a:pt x="94" y="144"/>
                  </a:lnTo>
                  <a:lnTo>
                    <a:pt x="96" y="148"/>
                  </a:lnTo>
                  <a:lnTo>
                    <a:pt x="98" y="154"/>
                  </a:lnTo>
                  <a:lnTo>
                    <a:pt x="92" y="152"/>
                  </a:lnTo>
                  <a:lnTo>
                    <a:pt x="86" y="150"/>
                  </a:lnTo>
                  <a:lnTo>
                    <a:pt x="76" y="144"/>
                  </a:lnTo>
                  <a:lnTo>
                    <a:pt x="68" y="136"/>
                  </a:lnTo>
                  <a:lnTo>
                    <a:pt x="60" y="128"/>
                  </a:lnTo>
                  <a:lnTo>
                    <a:pt x="52" y="128"/>
                  </a:lnTo>
                  <a:lnTo>
                    <a:pt x="52" y="150"/>
                  </a:lnTo>
                  <a:lnTo>
                    <a:pt x="50" y="158"/>
                  </a:lnTo>
                  <a:lnTo>
                    <a:pt x="48" y="166"/>
                  </a:lnTo>
                  <a:lnTo>
                    <a:pt x="48" y="176"/>
                  </a:lnTo>
                  <a:lnTo>
                    <a:pt x="46" y="188"/>
                  </a:lnTo>
                  <a:lnTo>
                    <a:pt x="48" y="192"/>
                  </a:lnTo>
                  <a:lnTo>
                    <a:pt x="48" y="200"/>
                  </a:lnTo>
                  <a:lnTo>
                    <a:pt x="52" y="204"/>
                  </a:lnTo>
                  <a:lnTo>
                    <a:pt x="60" y="206"/>
                  </a:lnTo>
                  <a:lnTo>
                    <a:pt x="60" y="216"/>
                  </a:lnTo>
                  <a:lnTo>
                    <a:pt x="62" y="220"/>
                  </a:lnTo>
                  <a:lnTo>
                    <a:pt x="66" y="224"/>
                  </a:lnTo>
                  <a:lnTo>
                    <a:pt x="66" y="234"/>
                  </a:lnTo>
                  <a:lnTo>
                    <a:pt x="68" y="238"/>
                  </a:lnTo>
                  <a:lnTo>
                    <a:pt x="70" y="240"/>
                  </a:lnTo>
                  <a:lnTo>
                    <a:pt x="74" y="244"/>
                  </a:lnTo>
                  <a:lnTo>
                    <a:pt x="84" y="248"/>
                  </a:lnTo>
                  <a:lnTo>
                    <a:pt x="104" y="26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gray">
            <a:xfrm>
              <a:off x="4219" y="2135"/>
              <a:ext cx="72" cy="100"/>
            </a:xfrm>
            <a:custGeom>
              <a:avLst/>
              <a:gdLst>
                <a:gd name="T0" fmla="*/ 42 w 72"/>
                <a:gd name="T1" fmla="*/ 12 h 102"/>
                <a:gd name="T2" fmla="*/ 34 w 72"/>
                <a:gd name="T3" fmla="*/ 12 h 102"/>
                <a:gd name="T4" fmla="*/ 32 w 72"/>
                <a:gd name="T5" fmla="*/ 18 h 102"/>
                <a:gd name="T6" fmla="*/ 30 w 72"/>
                <a:gd name="T7" fmla="*/ 18 h 102"/>
                <a:gd name="T8" fmla="*/ 26 w 72"/>
                <a:gd name="T9" fmla="*/ 18 h 102"/>
                <a:gd name="T10" fmla="*/ 22 w 72"/>
                <a:gd name="T11" fmla="*/ 18 h 102"/>
                <a:gd name="T12" fmla="*/ 20 w 72"/>
                <a:gd name="T13" fmla="*/ 18 h 102"/>
                <a:gd name="T14" fmla="*/ 14 w 72"/>
                <a:gd name="T15" fmla="*/ 10 h 102"/>
                <a:gd name="T16" fmla="*/ 10 w 72"/>
                <a:gd name="T17" fmla="*/ 4 h 102"/>
                <a:gd name="T18" fmla="*/ 6 w 72"/>
                <a:gd name="T19" fmla="*/ 0 h 102"/>
                <a:gd name="T20" fmla="*/ 0 w 72"/>
                <a:gd name="T21" fmla="*/ 0 h 102"/>
                <a:gd name="T22" fmla="*/ 2 w 72"/>
                <a:gd name="T23" fmla="*/ 8 h 102"/>
                <a:gd name="T24" fmla="*/ 4 w 72"/>
                <a:gd name="T25" fmla="*/ 14 h 102"/>
                <a:gd name="T26" fmla="*/ 6 w 72"/>
                <a:gd name="T27" fmla="*/ 24 h 102"/>
                <a:gd name="T28" fmla="*/ 10 w 72"/>
                <a:gd name="T29" fmla="*/ 32 h 102"/>
                <a:gd name="T30" fmla="*/ 14 w 72"/>
                <a:gd name="T31" fmla="*/ 42 h 102"/>
                <a:gd name="T32" fmla="*/ 18 w 72"/>
                <a:gd name="T33" fmla="*/ 50 h 102"/>
                <a:gd name="T34" fmla="*/ 34 w 72"/>
                <a:gd name="T35" fmla="*/ 68 h 102"/>
                <a:gd name="T36" fmla="*/ 50 w 72"/>
                <a:gd name="T37" fmla="*/ 78 h 102"/>
                <a:gd name="T38" fmla="*/ 58 w 72"/>
                <a:gd name="T39" fmla="*/ 88 h 102"/>
                <a:gd name="T40" fmla="*/ 66 w 72"/>
                <a:gd name="T41" fmla="*/ 94 h 102"/>
                <a:gd name="T42" fmla="*/ 68 w 72"/>
                <a:gd name="T43" fmla="*/ 92 h 102"/>
                <a:gd name="T44" fmla="*/ 70 w 72"/>
                <a:gd name="T45" fmla="*/ 92 h 102"/>
                <a:gd name="T46" fmla="*/ 72 w 72"/>
                <a:gd name="T47" fmla="*/ 88 h 102"/>
                <a:gd name="T48" fmla="*/ 72 w 72"/>
                <a:gd name="T49" fmla="*/ 82 h 102"/>
                <a:gd name="T50" fmla="*/ 70 w 72"/>
                <a:gd name="T51" fmla="*/ 76 h 102"/>
                <a:gd name="T52" fmla="*/ 66 w 72"/>
                <a:gd name="T53" fmla="*/ 70 h 102"/>
                <a:gd name="T54" fmla="*/ 62 w 72"/>
                <a:gd name="T55" fmla="*/ 64 h 102"/>
                <a:gd name="T56" fmla="*/ 60 w 72"/>
                <a:gd name="T57" fmla="*/ 60 h 102"/>
                <a:gd name="T58" fmla="*/ 58 w 72"/>
                <a:gd name="T59" fmla="*/ 56 h 102"/>
                <a:gd name="T60" fmla="*/ 58 w 72"/>
                <a:gd name="T61" fmla="*/ 36 h 102"/>
                <a:gd name="T62" fmla="*/ 58 w 72"/>
                <a:gd name="T63" fmla="*/ 28 h 102"/>
                <a:gd name="T64" fmla="*/ 52 w 72"/>
                <a:gd name="T65" fmla="*/ 24 h 102"/>
                <a:gd name="T66" fmla="*/ 42 w 72"/>
                <a:gd name="T67" fmla="*/ 12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72" h="102">
                  <a:moveTo>
                    <a:pt x="42" y="12"/>
                  </a:moveTo>
                  <a:lnTo>
                    <a:pt x="34" y="12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4" y="10"/>
                  </a:lnTo>
                  <a:lnTo>
                    <a:pt x="10" y="4"/>
                  </a:lnTo>
                  <a:lnTo>
                    <a:pt x="6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4" y="14"/>
                  </a:lnTo>
                  <a:lnTo>
                    <a:pt x="6" y="24"/>
                  </a:lnTo>
                  <a:lnTo>
                    <a:pt x="10" y="36"/>
                  </a:lnTo>
                  <a:lnTo>
                    <a:pt x="14" y="46"/>
                  </a:lnTo>
                  <a:lnTo>
                    <a:pt x="18" y="54"/>
                  </a:lnTo>
                  <a:lnTo>
                    <a:pt x="34" y="72"/>
                  </a:lnTo>
                  <a:lnTo>
                    <a:pt x="50" y="86"/>
                  </a:lnTo>
                  <a:lnTo>
                    <a:pt x="58" y="96"/>
                  </a:lnTo>
                  <a:lnTo>
                    <a:pt x="66" y="102"/>
                  </a:lnTo>
                  <a:lnTo>
                    <a:pt x="68" y="100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90"/>
                  </a:lnTo>
                  <a:lnTo>
                    <a:pt x="70" y="84"/>
                  </a:lnTo>
                  <a:lnTo>
                    <a:pt x="66" y="74"/>
                  </a:lnTo>
                  <a:lnTo>
                    <a:pt x="62" y="68"/>
                  </a:lnTo>
                  <a:lnTo>
                    <a:pt x="60" y="64"/>
                  </a:lnTo>
                  <a:lnTo>
                    <a:pt x="58" y="60"/>
                  </a:lnTo>
                  <a:lnTo>
                    <a:pt x="58" y="40"/>
                  </a:lnTo>
                  <a:lnTo>
                    <a:pt x="58" y="32"/>
                  </a:lnTo>
                  <a:lnTo>
                    <a:pt x="52" y="24"/>
                  </a:lnTo>
                  <a:lnTo>
                    <a:pt x="42" y="1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gray">
            <a:xfrm>
              <a:off x="4070" y="1741"/>
              <a:ext cx="132" cy="313"/>
            </a:xfrm>
            <a:custGeom>
              <a:avLst/>
              <a:gdLst>
                <a:gd name="T0" fmla="*/ 0 w 134"/>
                <a:gd name="T1" fmla="*/ 132 h 318"/>
                <a:gd name="T2" fmla="*/ 28 w 134"/>
                <a:gd name="T3" fmla="*/ 155 h 318"/>
                <a:gd name="T4" fmla="*/ 38 w 134"/>
                <a:gd name="T5" fmla="*/ 168 h 318"/>
                <a:gd name="T6" fmla="*/ 44 w 134"/>
                <a:gd name="T7" fmla="*/ 186 h 318"/>
                <a:gd name="T8" fmla="*/ 42 w 134"/>
                <a:gd name="T9" fmla="*/ 200 h 318"/>
                <a:gd name="T10" fmla="*/ 40 w 134"/>
                <a:gd name="T11" fmla="*/ 211 h 318"/>
                <a:gd name="T12" fmla="*/ 44 w 134"/>
                <a:gd name="T13" fmla="*/ 213 h 318"/>
                <a:gd name="T14" fmla="*/ 54 w 134"/>
                <a:gd name="T15" fmla="*/ 214 h 318"/>
                <a:gd name="T16" fmla="*/ 62 w 134"/>
                <a:gd name="T17" fmla="*/ 214 h 318"/>
                <a:gd name="T18" fmla="*/ 76 w 134"/>
                <a:gd name="T19" fmla="*/ 211 h 318"/>
                <a:gd name="T20" fmla="*/ 80 w 134"/>
                <a:gd name="T21" fmla="*/ 194 h 318"/>
                <a:gd name="T22" fmla="*/ 92 w 134"/>
                <a:gd name="T23" fmla="*/ 208 h 318"/>
                <a:gd name="T24" fmla="*/ 99 w 134"/>
                <a:gd name="T25" fmla="*/ 236 h 318"/>
                <a:gd name="T26" fmla="*/ 110 w 134"/>
                <a:gd name="T27" fmla="*/ 260 h 318"/>
                <a:gd name="T28" fmla="*/ 114 w 134"/>
                <a:gd name="T29" fmla="*/ 270 h 318"/>
                <a:gd name="T30" fmla="*/ 116 w 134"/>
                <a:gd name="T31" fmla="*/ 290 h 318"/>
                <a:gd name="T32" fmla="*/ 120 w 134"/>
                <a:gd name="T33" fmla="*/ 298 h 318"/>
                <a:gd name="T34" fmla="*/ 126 w 134"/>
                <a:gd name="T35" fmla="*/ 288 h 318"/>
                <a:gd name="T36" fmla="*/ 126 w 134"/>
                <a:gd name="T37" fmla="*/ 274 h 318"/>
                <a:gd name="T38" fmla="*/ 116 w 134"/>
                <a:gd name="T39" fmla="*/ 254 h 318"/>
                <a:gd name="T40" fmla="*/ 100 w 134"/>
                <a:gd name="T41" fmla="*/ 236 h 318"/>
                <a:gd name="T42" fmla="*/ 102 w 134"/>
                <a:gd name="T43" fmla="*/ 224 h 318"/>
                <a:gd name="T44" fmla="*/ 104 w 134"/>
                <a:gd name="T45" fmla="*/ 214 h 318"/>
                <a:gd name="T46" fmla="*/ 102 w 134"/>
                <a:gd name="T47" fmla="*/ 202 h 318"/>
                <a:gd name="T48" fmla="*/ 90 w 134"/>
                <a:gd name="T49" fmla="*/ 184 h 318"/>
                <a:gd name="T50" fmla="*/ 86 w 134"/>
                <a:gd name="T51" fmla="*/ 168 h 318"/>
                <a:gd name="T52" fmla="*/ 90 w 134"/>
                <a:gd name="T53" fmla="*/ 157 h 318"/>
                <a:gd name="T54" fmla="*/ 99 w 134"/>
                <a:gd name="T55" fmla="*/ 148 h 318"/>
                <a:gd name="T56" fmla="*/ 116 w 134"/>
                <a:gd name="T57" fmla="*/ 136 h 318"/>
                <a:gd name="T58" fmla="*/ 124 w 134"/>
                <a:gd name="T59" fmla="*/ 126 h 318"/>
                <a:gd name="T60" fmla="*/ 124 w 134"/>
                <a:gd name="T61" fmla="*/ 120 h 318"/>
                <a:gd name="T62" fmla="*/ 112 w 134"/>
                <a:gd name="T63" fmla="*/ 114 h 318"/>
                <a:gd name="T64" fmla="*/ 100 w 134"/>
                <a:gd name="T65" fmla="*/ 108 h 318"/>
                <a:gd name="T66" fmla="*/ 102 w 134"/>
                <a:gd name="T67" fmla="*/ 94 h 318"/>
                <a:gd name="T68" fmla="*/ 98 w 134"/>
                <a:gd name="T69" fmla="*/ 91 h 318"/>
                <a:gd name="T70" fmla="*/ 94 w 134"/>
                <a:gd name="T71" fmla="*/ 86 h 318"/>
                <a:gd name="T72" fmla="*/ 90 w 134"/>
                <a:gd name="T73" fmla="*/ 78 h 318"/>
                <a:gd name="T74" fmla="*/ 80 w 134"/>
                <a:gd name="T75" fmla="*/ 78 h 318"/>
                <a:gd name="T76" fmla="*/ 74 w 134"/>
                <a:gd name="T77" fmla="*/ 72 h 318"/>
                <a:gd name="T78" fmla="*/ 72 w 134"/>
                <a:gd name="T79" fmla="*/ 60 h 318"/>
                <a:gd name="T80" fmla="*/ 78 w 134"/>
                <a:gd name="T81" fmla="*/ 48 h 318"/>
                <a:gd name="T82" fmla="*/ 82 w 134"/>
                <a:gd name="T83" fmla="*/ 44 h 318"/>
                <a:gd name="T84" fmla="*/ 80 w 134"/>
                <a:gd name="T85" fmla="*/ 28 h 318"/>
                <a:gd name="T86" fmla="*/ 76 w 134"/>
                <a:gd name="T87" fmla="*/ 14 h 318"/>
                <a:gd name="T88" fmla="*/ 68 w 134"/>
                <a:gd name="T89" fmla="*/ 12 h 318"/>
                <a:gd name="T90" fmla="*/ 64 w 134"/>
                <a:gd name="T91" fmla="*/ 4 h 318"/>
                <a:gd name="T92" fmla="*/ 58 w 134"/>
                <a:gd name="T93" fmla="*/ 0 h 318"/>
                <a:gd name="T94" fmla="*/ 52 w 134"/>
                <a:gd name="T95" fmla="*/ 8 h 318"/>
                <a:gd name="T96" fmla="*/ 52 w 134"/>
                <a:gd name="T97" fmla="*/ 20 h 318"/>
                <a:gd name="T98" fmla="*/ 40 w 134"/>
                <a:gd name="T99" fmla="*/ 22 h 318"/>
                <a:gd name="T100" fmla="*/ 30 w 134"/>
                <a:gd name="T101" fmla="*/ 31 h 318"/>
                <a:gd name="T102" fmla="*/ 30 w 134"/>
                <a:gd name="T103" fmla="*/ 36 h 318"/>
                <a:gd name="T104" fmla="*/ 26 w 134"/>
                <a:gd name="T105" fmla="*/ 56 h 318"/>
                <a:gd name="T106" fmla="*/ 28 w 134"/>
                <a:gd name="T107" fmla="*/ 60 h 318"/>
                <a:gd name="T108" fmla="*/ 28 w 134"/>
                <a:gd name="T109" fmla="*/ 66 h 318"/>
                <a:gd name="T110" fmla="*/ 20 w 134"/>
                <a:gd name="T111" fmla="*/ 80 h 318"/>
                <a:gd name="T112" fmla="*/ 16 w 134"/>
                <a:gd name="T113" fmla="*/ 78 h 318"/>
                <a:gd name="T114" fmla="*/ 10 w 134"/>
                <a:gd name="T115" fmla="*/ 82 h 318"/>
                <a:gd name="T116" fmla="*/ 12 w 134"/>
                <a:gd name="T117" fmla="*/ 93 h 318"/>
                <a:gd name="T118" fmla="*/ 10 w 134"/>
                <a:gd name="T119" fmla="*/ 110 h 318"/>
                <a:gd name="T120" fmla="*/ 2 w 134"/>
                <a:gd name="T121" fmla="*/ 116 h 318"/>
                <a:gd name="T122" fmla="*/ 0 w 134"/>
                <a:gd name="T123" fmla="*/ 128 h 31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4" h="318">
                  <a:moveTo>
                    <a:pt x="0" y="136"/>
                  </a:moveTo>
                  <a:lnTo>
                    <a:pt x="0" y="140"/>
                  </a:lnTo>
                  <a:lnTo>
                    <a:pt x="14" y="152"/>
                  </a:lnTo>
                  <a:lnTo>
                    <a:pt x="28" y="166"/>
                  </a:lnTo>
                  <a:lnTo>
                    <a:pt x="36" y="172"/>
                  </a:lnTo>
                  <a:lnTo>
                    <a:pt x="42" y="180"/>
                  </a:lnTo>
                  <a:lnTo>
                    <a:pt x="46" y="190"/>
                  </a:lnTo>
                  <a:lnTo>
                    <a:pt x="48" y="198"/>
                  </a:lnTo>
                  <a:lnTo>
                    <a:pt x="48" y="204"/>
                  </a:lnTo>
                  <a:lnTo>
                    <a:pt x="46" y="212"/>
                  </a:lnTo>
                  <a:lnTo>
                    <a:pt x="44" y="218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8" y="226"/>
                  </a:lnTo>
                  <a:lnTo>
                    <a:pt x="56" y="224"/>
                  </a:lnTo>
                  <a:lnTo>
                    <a:pt x="58" y="228"/>
                  </a:lnTo>
                  <a:lnTo>
                    <a:pt x="62" y="228"/>
                  </a:lnTo>
                  <a:lnTo>
                    <a:pt x="66" y="228"/>
                  </a:lnTo>
                  <a:lnTo>
                    <a:pt x="72" y="228"/>
                  </a:lnTo>
                  <a:lnTo>
                    <a:pt x="80" y="224"/>
                  </a:lnTo>
                  <a:lnTo>
                    <a:pt x="84" y="216"/>
                  </a:lnTo>
                  <a:lnTo>
                    <a:pt x="84" y="206"/>
                  </a:lnTo>
                  <a:lnTo>
                    <a:pt x="90" y="212"/>
                  </a:lnTo>
                  <a:lnTo>
                    <a:pt x="96" y="220"/>
                  </a:lnTo>
                  <a:lnTo>
                    <a:pt x="102" y="234"/>
                  </a:lnTo>
                  <a:lnTo>
                    <a:pt x="106" y="252"/>
                  </a:lnTo>
                  <a:lnTo>
                    <a:pt x="110" y="268"/>
                  </a:lnTo>
                  <a:lnTo>
                    <a:pt x="118" y="276"/>
                  </a:lnTo>
                  <a:lnTo>
                    <a:pt x="122" y="282"/>
                  </a:lnTo>
                  <a:lnTo>
                    <a:pt x="122" y="286"/>
                  </a:lnTo>
                  <a:lnTo>
                    <a:pt x="124" y="304"/>
                  </a:lnTo>
                  <a:lnTo>
                    <a:pt x="124" y="310"/>
                  </a:lnTo>
                  <a:lnTo>
                    <a:pt x="122" y="318"/>
                  </a:lnTo>
                  <a:lnTo>
                    <a:pt x="128" y="318"/>
                  </a:lnTo>
                  <a:lnTo>
                    <a:pt x="132" y="312"/>
                  </a:lnTo>
                  <a:lnTo>
                    <a:pt x="134" y="308"/>
                  </a:lnTo>
                  <a:lnTo>
                    <a:pt x="134" y="302"/>
                  </a:lnTo>
                  <a:lnTo>
                    <a:pt x="134" y="292"/>
                  </a:lnTo>
                  <a:lnTo>
                    <a:pt x="130" y="280"/>
                  </a:lnTo>
                  <a:lnTo>
                    <a:pt x="124" y="270"/>
                  </a:lnTo>
                  <a:lnTo>
                    <a:pt x="120" y="262"/>
                  </a:lnTo>
                  <a:lnTo>
                    <a:pt x="108" y="252"/>
                  </a:lnTo>
                  <a:lnTo>
                    <a:pt x="110" y="246"/>
                  </a:lnTo>
                  <a:lnTo>
                    <a:pt x="110" y="240"/>
                  </a:lnTo>
                  <a:lnTo>
                    <a:pt x="112" y="234"/>
                  </a:lnTo>
                  <a:lnTo>
                    <a:pt x="112" y="228"/>
                  </a:lnTo>
                  <a:lnTo>
                    <a:pt x="112" y="220"/>
                  </a:lnTo>
                  <a:lnTo>
                    <a:pt x="110" y="214"/>
                  </a:lnTo>
                  <a:lnTo>
                    <a:pt x="102" y="204"/>
                  </a:lnTo>
                  <a:lnTo>
                    <a:pt x="94" y="196"/>
                  </a:lnTo>
                  <a:lnTo>
                    <a:pt x="92" y="190"/>
                  </a:lnTo>
                  <a:lnTo>
                    <a:pt x="90" y="180"/>
                  </a:lnTo>
                  <a:lnTo>
                    <a:pt x="92" y="172"/>
                  </a:lnTo>
                  <a:lnTo>
                    <a:pt x="94" y="168"/>
                  </a:lnTo>
                  <a:lnTo>
                    <a:pt x="98" y="162"/>
                  </a:lnTo>
                  <a:lnTo>
                    <a:pt x="106" y="156"/>
                  </a:lnTo>
                  <a:lnTo>
                    <a:pt x="118" y="148"/>
                  </a:lnTo>
                  <a:lnTo>
                    <a:pt x="124" y="144"/>
                  </a:lnTo>
                  <a:lnTo>
                    <a:pt x="130" y="140"/>
                  </a:lnTo>
                  <a:lnTo>
                    <a:pt x="132" y="134"/>
                  </a:lnTo>
                  <a:lnTo>
                    <a:pt x="134" y="130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0" y="122"/>
                  </a:lnTo>
                  <a:lnTo>
                    <a:pt x="114" y="118"/>
                  </a:lnTo>
                  <a:lnTo>
                    <a:pt x="108" y="116"/>
                  </a:lnTo>
                  <a:lnTo>
                    <a:pt x="110" y="106"/>
                  </a:lnTo>
                  <a:lnTo>
                    <a:pt x="110" y="102"/>
                  </a:lnTo>
                  <a:lnTo>
                    <a:pt x="108" y="98"/>
                  </a:lnTo>
                  <a:lnTo>
                    <a:pt x="104" y="96"/>
                  </a:lnTo>
                  <a:lnTo>
                    <a:pt x="100" y="94"/>
                  </a:lnTo>
                  <a:lnTo>
                    <a:pt x="98" y="90"/>
                  </a:lnTo>
                  <a:lnTo>
                    <a:pt x="96" y="84"/>
                  </a:lnTo>
                  <a:lnTo>
                    <a:pt x="94" y="82"/>
                  </a:lnTo>
                  <a:lnTo>
                    <a:pt x="90" y="82"/>
                  </a:lnTo>
                  <a:lnTo>
                    <a:pt x="84" y="82"/>
                  </a:lnTo>
                  <a:lnTo>
                    <a:pt x="80" y="80"/>
                  </a:lnTo>
                  <a:lnTo>
                    <a:pt x="78" y="76"/>
                  </a:lnTo>
                  <a:lnTo>
                    <a:pt x="76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82" y="52"/>
                  </a:lnTo>
                  <a:lnTo>
                    <a:pt x="88" y="50"/>
                  </a:lnTo>
                  <a:lnTo>
                    <a:pt x="86" y="48"/>
                  </a:lnTo>
                  <a:lnTo>
                    <a:pt x="88" y="44"/>
                  </a:lnTo>
                  <a:lnTo>
                    <a:pt x="84" y="28"/>
                  </a:lnTo>
                  <a:lnTo>
                    <a:pt x="82" y="18"/>
                  </a:lnTo>
                  <a:lnTo>
                    <a:pt x="80" y="14"/>
                  </a:lnTo>
                  <a:lnTo>
                    <a:pt x="76" y="14"/>
                  </a:lnTo>
                  <a:lnTo>
                    <a:pt x="72" y="12"/>
                  </a:lnTo>
                  <a:lnTo>
                    <a:pt x="72" y="10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54" y="14"/>
                  </a:lnTo>
                  <a:lnTo>
                    <a:pt x="56" y="20"/>
                  </a:lnTo>
                  <a:lnTo>
                    <a:pt x="50" y="20"/>
                  </a:lnTo>
                  <a:lnTo>
                    <a:pt x="44" y="22"/>
                  </a:lnTo>
                  <a:lnTo>
                    <a:pt x="36" y="28"/>
                  </a:lnTo>
                  <a:lnTo>
                    <a:pt x="30" y="34"/>
                  </a:lnTo>
                  <a:lnTo>
                    <a:pt x="28" y="36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26" y="60"/>
                  </a:lnTo>
                  <a:lnTo>
                    <a:pt x="26" y="62"/>
                  </a:lnTo>
                  <a:lnTo>
                    <a:pt x="28" y="64"/>
                  </a:lnTo>
                  <a:lnTo>
                    <a:pt x="30" y="64"/>
                  </a:lnTo>
                  <a:lnTo>
                    <a:pt x="28" y="70"/>
                  </a:lnTo>
                  <a:lnTo>
                    <a:pt x="26" y="74"/>
                  </a:lnTo>
                  <a:lnTo>
                    <a:pt x="20" y="84"/>
                  </a:lnTo>
                  <a:lnTo>
                    <a:pt x="18" y="84"/>
                  </a:lnTo>
                  <a:lnTo>
                    <a:pt x="16" y="82"/>
                  </a:lnTo>
                  <a:lnTo>
                    <a:pt x="12" y="86"/>
                  </a:lnTo>
                  <a:lnTo>
                    <a:pt x="10" y="86"/>
                  </a:lnTo>
                  <a:lnTo>
                    <a:pt x="12" y="92"/>
                  </a:lnTo>
                  <a:lnTo>
                    <a:pt x="12" y="100"/>
                  </a:lnTo>
                  <a:lnTo>
                    <a:pt x="10" y="110"/>
                  </a:lnTo>
                  <a:lnTo>
                    <a:pt x="10" y="118"/>
                  </a:lnTo>
                  <a:lnTo>
                    <a:pt x="4" y="118"/>
                  </a:lnTo>
                  <a:lnTo>
                    <a:pt x="2" y="124"/>
                  </a:lnTo>
                  <a:lnTo>
                    <a:pt x="0" y="130"/>
                  </a:lnTo>
                  <a:lnTo>
                    <a:pt x="0" y="13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gray">
            <a:xfrm>
              <a:off x="3993" y="1778"/>
              <a:ext cx="83" cy="94"/>
            </a:xfrm>
            <a:custGeom>
              <a:avLst/>
              <a:gdLst>
                <a:gd name="T0" fmla="*/ 76 w 84"/>
                <a:gd name="T1" fmla="*/ 78 h 96"/>
                <a:gd name="T2" fmla="*/ 70 w 84"/>
                <a:gd name="T3" fmla="*/ 80 h 96"/>
                <a:gd name="T4" fmla="*/ 66 w 84"/>
                <a:gd name="T5" fmla="*/ 70 h 96"/>
                <a:gd name="T6" fmla="*/ 54 w 84"/>
                <a:gd name="T7" fmla="*/ 68 h 96"/>
                <a:gd name="T8" fmla="*/ 46 w 84"/>
                <a:gd name="T9" fmla="*/ 66 h 96"/>
                <a:gd name="T10" fmla="*/ 42 w 84"/>
                <a:gd name="T11" fmla="*/ 62 h 96"/>
                <a:gd name="T12" fmla="*/ 40 w 84"/>
                <a:gd name="T13" fmla="*/ 72 h 96"/>
                <a:gd name="T14" fmla="*/ 26 w 84"/>
                <a:gd name="T15" fmla="*/ 78 h 96"/>
                <a:gd name="T16" fmla="*/ 22 w 84"/>
                <a:gd name="T17" fmla="*/ 66 h 96"/>
                <a:gd name="T18" fmla="*/ 20 w 84"/>
                <a:gd name="T19" fmla="*/ 54 h 96"/>
                <a:gd name="T20" fmla="*/ 14 w 84"/>
                <a:gd name="T21" fmla="*/ 48 h 96"/>
                <a:gd name="T22" fmla="*/ 16 w 84"/>
                <a:gd name="T23" fmla="*/ 36 h 96"/>
                <a:gd name="T24" fmla="*/ 8 w 84"/>
                <a:gd name="T25" fmla="*/ 30 h 96"/>
                <a:gd name="T26" fmla="*/ 6 w 84"/>
                <a:gd name="T27" fmla="*/ 24 h 96"/>
                <a:gd name="T28" fmla="*/ 10 w 84"/>
                <a:gd name="T29" fmla="*/ 24 h 96"/>
                <a:gd name="T30" fmla="*/ 10 w 84"/>
                <a:gd name="T31" fmla="*/ 18 h 96"/>
                <a:gd name="T32" fmla="*/ 2 w 84"/>
                <a:gd name="T33" fmla="*/ 10 h 96"/>
                <a:gd name="T34" fmla="*/ 0 w 84"/>
                <a:gd name="T35" fmla="*/ 4 h 96"/>
                <a:gd name="T36" fmla="*/ 6 w 84"/>
                <a:gd name="T37" fmla="*/ 0 h 96"/>
                <a:gd name="T38" fmla="*/ 24 w 84"/>
                <a:gd name="T39" fmla="*/ 10 h 96"/>
                <a:gd name="T40" fmla="*/ 28 w 84"/>
                <a:gd name="T41" fmla="*/ 16 h 96"/>
                <a:gd name="T42" fmla="*/ 28 w 84"/>
                <a:gd name="T43" fmla="*/ 22 h 96"/>
                <a:gd name="T44" fmla="*/ 34 w 84"/>
                <a:gd name="T45" fmla="*/ 24 h 96"/>
                <a:gd name="T46" fmla="*/ 42 w 84"/>
                <a:gd name="T47" fmla="*/ 24 h 96"/>
                <a:gd name="T48" fmla="*/ 66 w 84"/>
                <a:gd name="T49" fmla="*/ 26 h 96"/>
                <a:gd name="T50" fmla="*/ 52 w 84"/>
                <a:gd name="T51" fmla="*/ 52 h 96"/>
                <a:gd name="T52" fmla="*/ 58 w 84"/>
                <a:gd name="T53" fmla="*/ 58 h 96"/>
                <a:gd name="T54" fmla="*/ 64 w 84"/>
                <a:gd name="T55" fmla="*/ 52 h 96"/>
                <a:gd name="T56" fmla="*/ 66 w 84"/>
                <a:gd name="T57" fmla="*/ 46 h 96"/>
                <a:gd name="T58" fmla="*/ 74 w 84"/>
                <a:gd name="T59" fmla="*/ 62 h 96"/>
                <a:gd name="T60" fmla="*/ 78 w 84"/>
                <a:gd name="T61" fmla="*/ 71 h 96"/>
                <a:gd name="T62" fmla="*/ 78 w 84"/>
                <a:gd name="T63" fmla="*/ 74 h 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84" h="96">
                  <a:moveTo>
                    <a:pt x="82" y="82"/>
                  </a:moveTo>
                  <a:lnTo>
                    <a:pt x="80" y="86"/>
                  </a:lnTo>
                  <a:lnTo>
                    <a:pt x="78" y="96"/>
                  </a:lnTo>
                  <a:lnTo>
                    <a:pt x="74" y="88"/>
                  </a:lnTo>
                  <a:lnTo>
                    <a:pt x="72" y="84"/>
                  </a:lnTo>
                  <a:lnTo>
                    <a:pt x="70" y="76"/>
                  </a:lnTo>
                  <a:lnTo>
                    <a:pt x="64" y="70"/>
                  </a:lnTo>
                  <a:lnTo>
                    <a:pt x="58" y="72"/>
                  </a:lnTo>
                  <a:lnTo>
                    <a:pt x="52" y="72"/>
                  </a:lnTo>
                  <a:lnTo>
                    <a:pt x="50" y="70"/>
                  </a:lnTo>
                  <a:lnTo>
                    <a:pt x="48" y="68"/>
                  </a:lnTo>
                  <a:lnTo>
                    <a:pt x="46" y="66"/>
                  </a:lnTo>
                  <a:lnTo>
                    <a:pt x="46" y="72"/>
                  </a:lnTo>
                  <a:lnTo>
                    <a:pt x="40" y="80"/>
                  </a:lnTo>
                  <a:lnTo>
                    <a:pt x="32" y="84"/>
                  </a:lnTo>
                  <a:lnTo>
                    <a:pt x="26" y="86"/>
                  </a:lnTo>
                  <a:lnTo>
                    <a:pt x="24" y="76"/>
                  </a:lnTo>
                  <a:lnTo>
                    <a:pt x="22" y="70"/>
                  </a:lnTo>
                  <a:lnTo>
                    <a:pt x="22" y="62"/>
                  </a:lnTo>
                  <a:lnTo>
                    <a:pt x="20" y="58"/>
                  </a:lnTo>
                  <a:lnTo>
                    <a:pt x="18" y="54"/>
                  </a:lnTo>
                  <a:lnTo>
                    <a:pt x="14" y="52"/>
                  </a:lnTo>
                  <a:lnTo>
                    <a:pt x="14" y="50"/>
                  </a:lnTo>
                  <a:lnTo>
                    <a:pt x="16" y="40"/>
                  </a:lnTo>
                  <a:lnTo>
                    <a:pt x="10" y="36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22"/>
                  </a:lnTo>
                  <a:lnTo>
                    <a:pt x="10" y="18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28" y="16"/>
                  </a:lnTo>
                  <a:lnTo>
                    <a:pt x="28" y="20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34" y="26"/>
                  </a:lnTo>
                  <a:lnTo>
                    <a:pt x="38" y="26"/>
                  </a:lnTo>
                  <a:lnTo>
                    <a:pt x="46" y="26"/>
                  </a:lnTo>
                  <a:lnTo>
                    <a:pt x="70" y="26"/>
                  </a:lnTo>
                  <a:lnTo>
                    <a:pt x="70" y="30"/>
                  </a:lnTo>
                  <a:lnTo>
                    <a:pt x="52" y="50"/>
                  </a:lnTo>
                  <a:lnTo>
                    <a:pt x="56" y="56"/>
                  </a:lnTo>
                  <a:lnTo>
                    <a:pt x="60" y="60"/>
                  </a:lnTo>
                  <a:lnTo>
                    <a:pt x="62" y="62"/>
                  </a:lnTo>
                  <a:lnTo>
                    <a:pt x="66" y="60"/>
                  </a:lnTo>
                  <a:lnTo>
                    <a:pt x="68" y="56"/>
                  </a:lnTo>
                  <a:lnTo>
                    <a:pt x="68" y="52"/>
                  </a:lnTo>
                  <a:lnTo>
                    <a:pt x="70" y="50"/>
                  </a:lnTo>
                  <a:lnTo>
                    <a:pt x="74" y="56"/>
                  </a:lnTo>
                  <a:lnTo>
                    <a:pt x="78" y="66"/>
                  </a:lnTo>
                  <a:lnTo>
                    <a:pt x="78" y="76"/>
                  </a:lnTo>
                  <a:lnTo>
                    <a:pt x="82" y="78"/>
                  </a:lnTo>
                  <a:lnTo>
                    <a:pt x="84" y="80"/>
                  </a:lnTo>
                  <a:lnTo>
                    <a:pt x="82" y="8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gray">
            <a:xfrm>
              <a:off x="3696" y="1610"/>
              <a:ext cx="429" cy="496"/>
            </a:xfrm>
            <a:custGeom>
              <a:avLst/>
              <a:gdLst>
                <a:gd name="T0" fmla="*/ 408 w 434"/>
                <a:gd name="T1" fmla="*/ 144 h 502"/>
                <a:gd name="T2" fmla="*/ 388 w 434"/>
                <a:gd name="T3" fmla="*/ 164 h 502"/>
                <a:gd name="T4" fmla="*/ 388 w 434"/>
                <a:gd name="T5" fmla="*/ 188 h 502"/>
                <a:gd name="T6" fmla="*/ 377 w 434"/>
                <a:gd name="T7" fmla="*/ 204 h 502"/>
                <a:gd name="T8" fmla="*/ 372 w 434"/>
                <a:gd name="T9" fmla="*/ 238 h 502"/>
                <a:gd name="T10" fmla="*/ 358 w 434"/>
                <a:gd name="T11" fmla="*/ 214 h 502"/>
                <a:gd name="T12" fmla="*/ 346 w 434"/>
                <a:gd name="T13" fmla="*/ 220 h 502"/>
                <a:gd name="T14" fmla="*/ 354 w 434"/>
                <a:gd name="T15" fmla="*/ 188 h 502"/>
                <a:gd name="T16" fmla="*/ 312 w 434"/>
                <a:gd name="T17" fmla="*/ 184 h 502"/>
                <a:gd name="T18" fmla="*/ 304 w 434"/>
                <a:gd name="T19" fmla="*/ 168 h 502"/>
                <a:gd name="T20" fmla="*/ 290 w 434"/>
                <a:gd name="T21" fmla="*/ 172 h 502"/>
                <a:gd name="T22" fmla="*/ 294 w 434"/>
                <a:gd name="T23" fmla="*/ 188 h 502"/>
                <a:gd name="T24" fmla="*/ 300 w 434"/>
                <a:gd name="T25" fmla="*/ 201 h 502"/>
                <a:gd name="T26" fmla="*/ 306 w 434"/>
                <a:gd name="T27" fmla="*/ 220 h 502"/>
                <a:gd name="T28" fmla="*/ 296 w 434"/>
                <a:gd name="T29" fmla="*/ 244 h 502"/>
                <a:gd name="T30" fmla="*/ 280 w 434"/>
                <a:gd name="T31" fmla="*/ 276 h 502"/>
                <a:gd name="T32" fmla="*/ 254 w 434"/>
                <a:gd name="T33" fmla="*/ 290 h 502"/>
                <a:gd name="T34" fmla="*/ 212 w 434"/>
                <a:gd name="T35" fmla="*/ 344 h 502"/>
                <a:gd name="T36" fmla="*/ 190 w 434"/>
                <a:gd name="T37" fmla="*/ 364 h 502"/>
                <a:gd name="T38" fmla="*/ 198 w 434"/>
                <a:gd name="T39" fmla="*/ 406 h 502"/>
                <a:gd name="T40" fmla="*/ 196 w 434"/>
                <a:gd name="T41" fmla="*/ 430 h 502"/>
                <a:gd name="T42" fmla="*/ 186 w 434"/>
                <a:gd name="T43" fmla="*/ 450 h 502"/>
                <a:gd name="T44" fmla="*/ 178 w 434"/>
                <a:gd name="T45" fmla="*/ 466 h 502"/>
                <a:gd name="T46" fmla="*/ 162 w 434"/>
                <a:gd name="T47" fmla="*/ 478 h 502"/>
                <a:gd name="T48" fmla="*/ 134 w 434"/>
                <a:gd name="T49" fmla="*/ 445 h 502"/>
                <a:gd name="T50" fmla="*/ 106 w 434"/>
                <a:gd name="T51" fmla="*/ 369 h 502"/>
                <a:gd name="T52" fmla="*/ 72 w 434"/>
                <a:gd name="T53" fmla="*/ 272 h 502"/>
                <a:gd name="T54" fmla="*/ 62 w 434"/>
                <a:gd name="T55" fmla="*/ 246 h 502"/>
                <a:gd name="T56" fmla="*/ 43 w 434"/>
                <a:gd name="T57" fmla="*/ 264 h 502"/>
                <a:gd name="T58" fmla="*/ 20 w 434"/>
                <a:gd name="T59" fmla="*/ 234 h 502"/>
                <a:gd name="T60" fmla="*/ 24 w 434"/>
                <a:gd name="T61" fmla="*/ 228 h 502"/>
                <a:gd name="T62" fmla="*/ 0 w 434"/>
                <a:gd name="T63" fmla="*/ 208 h 502"/>
                <a:gd name="T64" fmla="*/ 12 w 434"/>
                <a:gd name="T65" fmla="*/ 201 h 502"/>
                <a:gd name="T66" fmla="*/ 38 w 434"/>
                <a:gd name="T67" fmla="*/ 196 h 502"/>
                <a:gd name="T68" fmla="*/ 20 w 434"/>
                <a:gd name="T69" fmla="*/ 170 h 502"/>
                <a:gd name="T70" fmla="*/ 8 w 434"/>
                <a:gd name="T71" fmla="*/ 152 h 502"/>
                <a:gd name="T72" fmla="*/ 26 w 434"/>
                <a:gd name="T73" fmla="*/ 136 h 502"/>
                <a:gd name="T74" fmla="*/ 48 w 434"/>
                <a:gd name="T75" fmla="*/ 120 h 502"/>
                <a:gd name="T76" fmla="*/ 64 w 434"/>
                <a:gd name="T77" fmla="*/ 88 h 502"/>
                <a:gd name="T78" fmla="*/ 74 w 434"/>
                <a:gd name="T79" fmla="*/ 62 h 502"/>
                <a:gd name="T80" fmla="*/ 48 w 434"/>
                <a:gd name="T81" fmla="*/ 34 h 502"/>
                <a:gd name="T82" fmla="*/ 58 w 434"/>
                <a:gd name="T83" fmla="*/ 20 h 502"/>
                <a:gd name="T84" fmla="*/ 84 w 434"/>
                <a:gd name="T85" fmla="*/ 18 h 502"/>
                <a:gd name="T86" fmla="*/ 124 w 434"/>
                <a:gd name="T87" fmla="*/ 0 h 502"/>
                <a:gd name="T88" fmla="*/ 132 w 434"/>
                <a:gd name="T89" fmla="*/ 16 h 502"/>
                <a:gd name="T90" fmla="*/ 128 w 434"/>
                <a:gd name="T91" fmla="*/ 44 h 502"/>
                <a:gd name="T92" fmla="*/ 128 w 434"/>
                <a:gd name="T93" fmla="*/ 64 h 502"/>
                <a:gd name="T94" fmla="*/ 148 w 434"/>
                <a:gd name="T95" fmla="*/ 84 h 502"/>
                <a:gd name="T96" fmla="*/ 160 w 434"/>
                <a:gd name="T97" fmla="*/ 121 h 502"/>
                <a:gd name="T98" fmla="*/ 211 w 434"/>
                <a:gd name="T99" fmla="*/ 146 h 502"/>
                <a:gd name="T100" fmla="*/ 236 w 434"/>
                <a:gd name="T101" fmla="*/ 156 h 502"/>
                <a:gd name="T102" fmla="*/ 286 w 434"/>
                <a:gd name="T103" fmla="*/ 160 h 502"/>
                <a:gd name="T104" fmla="*/ 282 w 434"/>
                <a:gd name="T105" fmla="*/ 140 h 502"/>
                <a:gd name="T106" fmla="*/ 294 w 434"/>
                <a:gd name="T107" fmla="*/ 150 h 502"/>
                <a:gd name="T108" fmla="*/ 332 w 434"/>
                <a:gd name="T109" fmla="*/ 158 h 502"/>
                <a:gd name="T110" fmla="*/ 348 w 434"/>
                <a:gd name="T111" fmla="*/ 132 h 502"/>
                <a:gd name="T112" fmla="*/ 377 w 434"/>
                <a:gd name="T113" fmla="*/ 116 h 502"/>
                <a:gd name="T114" fmla="*/ 386 w 434"/>
                <a:gd name="T115" fmla="*/ 112 h 502"/>
                <a:gd name="T116" fmla="*/ 404 w 434"/>
                <a:gd name="T117" fmla="*/ 126 h 50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34" h="502">
                  <a:moveTo>
                    <a:pt x="434" y="132"/>
                  </a:moveTo>
                  <a:lnTo>
                    <a:pt x="434" y="140"/>
                  </a:lnTo>
                  <a:lnTo>
                    <a:pt x="432" y="146"/>
                  </a:lnTo>
                  <a:lnTo>
                    <a:pt x="434" y="152"/>
                  </a:lnTo>
                  <a:lnTo>
                    <a:pt x="428" y="152"/>
                  </a:lnTo>
                  <a:lnTo>
                    <a:pt x="422" y="154"/>
                  </a:lnTo>
                  <a:lnTo>
                    <a:pt x="414" y="160"/>
                  </a:lnTo>
                  <a:lnTo>
                    <a:pt x="408" y="166"/>
                  </a:lnTo>
                  <a:lnTo>
                    <a:pt x="406" y="168"/>
                  </a:lnTo>
                  <a:lnTo>
                    <a:pt x="408" y="172"/>
                  </a:lnTo>
                  <a:lnTo>
                    <a:pt x="410" y="174"/>
                  </a:lnTo>
                  <a:lnTo>
                    <a:pt x="404" y="192"/>
                  </a:lnTo>
                  <a:lnTo>
                    <a:pt x="404" y="194"/>
                  </a:lnTo>
                  <a:lnTo>
                    <a:pt x="406" y="196"/>
                  </a:lnTo>
                  <a:lnTo>
                    <a:pt x="408" y="196"/>
                  </a:lnTo>
                  <a:lnTo>
                    <a:pt x="406" y="202"/>
                  </a:lnTo>
                  <a:lnTo>
                    <a:pt x="404" y="206"/>
                  </a:lnTo>
                  <a:lnTo>
                    <a:pt x="398" y="216"/>
                  </a:lnTo>
                  <a:lnTo>
                    <a:pt x="396" y="216"/>
                  </a:lnTo>
                  <a:lnTo>
                    <a:pt x="394" y="214"/>
                  </a:lnTo>
                  <a:lnTo>
                    <a:pt x="390" y="218"/>
                  </a:lnTo>
                  <a:lnTo>
                    <a:pt x="388" y="218"/>
                  </a:lnTo>
                  <a:lnTo>
                    <a:pt x="390" y="222"/>
                  </a:lnTo>
                  <a:lnTo>
                    <a:pt x="390" y="226"/>
                  </a:lnTo>
                  <a:lnTo>
                    <a:pt x="388" y="250"/>
                  </a:lnTo>
                  <a:lnTo>
                    <a:pt x="384" y="250"/>
                  </a:lnTo>
                  <a:lnTo>
                    <a:pt x="382" y="248"/>
                  </a:lnTo>
                  <a:lnTo>
                    <a:pt x="380" y="246"/>
                  </a:lnTo>
                  <a:lnTo>
                    <a:pt x="378" y="236"/>
                  </a:lnTo>
                  <a:lnTo>
                    <a:pt x="374" y="226"/>
                  </a:lnTo>
                  <a:lnTo>
                    <a:pt x="370" y="220"/>
                  </a:lnTo>
                  <a:lnTo>
                    <a:pt x="368" y="222"/>
                  </a:lnTo>
                  <a:lnTo>
                    <a:pt x="368" y="226"/>
                  </a:lnTo>
                  <a:lnTo>
                    <a:pt x="366" y="230"/>
                  </a:lnTo>
                  <a:lnTo>
                    <a:pt x="362" y="232"/>
                  </a:lnTo>
                  <a:lnTo>
                    <a:pt x="360" y="230"/>
                  </a:lnTo>
                  <a:lnTo>
                    <a:pt x="356" y="226"/>
                  </a:lnTo>
                  <a:lnTo>
                    <a:pt x="352" y="220"/>
                  </a:lnTo>
                  <a:lnTo>
                    <a:pt x="370" y="200"/>
                  </a:lnTo>
                  <a:lnTo>
                    <a:pt x="370" y="196"/>
                  </a:lnTo>
                  <a:lnTo>
                    <a:pt x="346" y="196"/>
                  </a:lnTo>
                  <a:lnTo>
                    <a:pt x="338" y="196"/>
                  </a:lnTo>
                  <a:lnTo>
                    <a:pt x="334" y="196"/>
                  </a:lnTo>
                  <a:lnTo>
                    <a:pt x="330" y="194"/>
                  </a:lnTo>
                  <a:lnTo>
                    <a:pt x="328" y="192"/>
                  </a:lnTo>
                  <a:lnTo>
                    <a:pt x="328" y="190"/>
                  </a:lnTo>
                  <a:lnTo>
                    <a:pt x="328" y="186"/>
                  </a:lnTo>
                  <a:lnTo>
                    <a:pt x="328" y="182"/>
                  </a:lnTo>
                  <a:lnTo>
                    <a:pt x="324" y="180"/>
                  </a:lnTo>
                  <a:lnTo>
                    <a:pt x="320" y="176"/>
                  </a:lnTo>
                  <a:lnTo>
                    <a:pt x="306" y="170"/>
                  </a:lnTo>
                  <a:lnTo>
                    <a:pt x="302" y="172"/>
                  </a:lnTo>
                  <a:lnTo>
                    <a:pt x="300" y="174"/>
                  </a:lnTo>
                  <a:lnTo>
                    <a:pt x="300" y="176"/>
                  </a:lnTo>
                  <a:lnTo>
                    <a:pt x="302" y="180"/>
                  </a:lnTo>
                  <a:lnTo>
                    <a:pt x="306" y="184"/>
                  </a:lnTo>
                  <a:lnTo>
                    <a:pt x="310" y="188"/>
                  </a:lnTo>
                  <a:lnTo>
                    <a:pt x="312" y="192"/>
                  </a:lnTo>
                  <a:lnTo>
                    <a:pt x="310" y="196"/>
                  </a:lnTo>
                  <a:lnTo>
                    <a:pt x="308" y="196"/>
                  </a:lnTo>
                  <a:lnTo>
                    <a:pt x="306" y="198"/>
                  </a:lnTo>
                  <a:lnTo>
                    <a:pt x="306" y="200"/>
                  </a:lnTo>
                  <a:lnTo>
                    <a:pt x="308" y="204"/>
                  </a:lnTo>
                  <a:lnTo>
                    <a:pt x="310" y="206"/>
                  </a:lnTo>
                  <a:lnTo>
                    <a:pt x="316" y="210"/>
                  </a:lnTo>
                  <a:lnTo>
                    <a:pt x="314" y="220"/>
                  </a:lnTo>
                  <a:lnTo>
                    <a:pt x="314" y="222"/>
                  </a:lnTo>
                  <a:lnTo>
                    <a:pt x="318" y="224"/>
                  </a:lnTo>
                  <a:lnTo>
                    <a:pt x="320" y="228"/>
                  </a:lnTo>
                  <a:lnTo>
                    <a:pt x="322" y="232"/>
                  </a:lnTo>
                  <a:lnTo>
                    <a:pt x="322" y="240"/>
                  </a:lnTo>
                  <a:lnTo>
                    <a:pt x="324" y="246"/>
                  </a:lnTo>
                  <a:lnTo>
                    <a:pt x="326" y="256"/>
                  </a:lnTo>
                  <a:lnTo>
                    <a:pt x="318" y="256"/>
                  </a:lnTo>
                  <a:lnTo>
                    <a:pt x="310" y="256"/>
                  </a:lnTo>
                  <a:lnTo>
                    <a:pt x="312" y="256"/>
                  </a:lnTo>
                  <a:lnTo>
                    <a:pt x="302" y="260"/>
                  </a:lnTo>
                  <a:lnTo>
                    <a:pt x="298" y="266"/>
                  </a:lnTo>
                  <a:lnTo>
                    <a:pt x="296" y="282"/>
                  </a:lnTo>
                  <a:lnTo>
                    <a:pt x="292" y="288"/>
                  </a:lnTo>
                  <a:lnTo>
                    <a:pt x="286" y="290"/>
                  </a:lnTo>
                  <a:lnTo>
                    <a:pt x="280" y="292"/>
                  </a:lnTo>
                  <a:lnTo>
                    <a:pt x="272" y="296"/>
                  </a:lnTo>
                  <a:lnTo>
                    <a:pt x="270" y="300"/>
                  </a:lnTo>
                  <a:lnTo>
                    <a:pt x="266" y="306"/>
                  </a:lnTo>
                  <a:lnTo>
                    <a:pt x="260" y="318"/>
                  </a:lnTo>
                  <a:lnTo>
                    <a:pt x="246" y="334"/>
                  </a:lnTo>
                  <a:lnTo>
                    <a:pt x="232" y="352"/>
                  </a:lnTo>
                  <a:lnTo>
                    <a:pt x="226" y="358"/>
                  </a:lnTo>
                  <a:lnTo>
                    <a:pt x="222" y="360"/>
                  </a:lnTo>
                  <a:lnTo>
                    <a:pt x="212" y="364"/>
                  </a:lnTo>
                  <a:lnTo>
                    <a:pt x="206" y="366"/>
                  </a:lnTo>
                  <a:lnTo>
                    <a:pt x="202" y="370"/>
                  </a:lnTo>
                  <a:lnTo>
                    <a:pt x="200" y="376"/>
                  </a:lnTo>
                  <a:lnTo>
                    <a:pt x="198" y="382"/>
                  </a:lnTo>
                  <a:lnTo>
                    <a:pt x="200" y="388"/>
                  </a:lnTo>
                  <a:lnTo>
                    <a:pt x="202" y="398"/>
                  </a:lnTo>
                  <a:lnTo>
                    <a:pt x="206" y="406"/>
                  </a:lnTo>
                  <a:lnTo>
                    <a:pt x="208" y="416"/>
                  </a:lnTo>
                  <a:lnTo>
                    <a:pt x="206" y="426"/>
                  </a:lnTo>
                  <a:lnTo>
                    <a:pt x="204" y="432"/>
                  </a:lnTo>
                  <a:lnTo>
                    <a:pt x="202" y="436"/>
                  </a:lnTo>
                  <a:lnTo>
                    <a:pt x="202" y="442"/>
                  </a:lnTo>
                  <a:lnTo>
                    <a:pt x="202" y="446"/>
                  </a:lnTo>
                  <a:lnTo>
                    <a:pt x="204" y="450"/>
                  </a:lnTo>
                  <a:lnTo>
                    <a:pt x="206" y="452"/>
                  </a:lnTo>
                  <a:lnTo>
                    <a:pt x="206" y="456"/>
                  </a:lnTo>
                  <a:lnTo>
                    <a:pt x="204" y="464"/>
                  </a:lnTo>
                  <a:lnTo>
                    <a:pt x="198" y="468"/>
                  </a:lnTo>
                  <a:lnTo>
                    <a:pt x="194" y="472"/>
                  </a:lnTo>
                  <a:lnTo>
                    <a:pt x="192" y="478"/>
                  </a:lnTo>
                  <a:lnTo>
                    <a:pt x="194" y="484"/>
                  </a:lnTo>
                  <a:lnTo>
                    <a:pt x="196" y="486"/>
                  </a:lnTo>
                  <a:lnTo>
                    <a:pt x="188" y="488"/>
                  </a:lnTo>
                  <a:lnTo>
                    <a:pt x="186" y="490"/>
                  </a:lnTo>
                  <a:lnTo>
                    <a:pt x="184" y="492"/>
                  </a:lnTo>
                  <a:lnTo>
                    <a:pt x="182" y="496"/>
                  </a:lnTo>
                  <a:lnTo>
                    <a:pt x="178" y="500"/>
                  </a:lnTo>
                  <a:lnTo>
                    <a:pt x="174" y="502"/>
                  </a:lnTo>
                  <a:lnTo>
                    <a:pt x="170" y="502"/>
                  </a:lnTo>
                  <a:lnTo>
                    <a:pt x="164" y="500"/>
                  </a:lnTo>
                  <a:lnTo>
                    <a:pt x="160" y="496"/>
                  </a:lnTo>
                  <a:lnTo>
                    <a:pt x="154" y="490"/>
                  </a:lnTo>
                  <a:lnTo>
                    <a:pt x="150" y="482"/>
                  </a:lnTo>
                  <a:lnTo>
                    <a:pt x="142" y="466"/>
                  </a:lnTo>
                  <a:lnTo>
                    <a:pt x="138" y="450"/>
                  </a:lnTo>
                  <a:lnTo>
                    <a:pt x="134" y="438"/>
                  </a:lnTo>
                  <a:lnTo>
                    <a:pt x="126" y="420"/>
                  </a:lnTo>
                  <a:lnTo>
                    <a:pt x="118" y="404"/>
                  </a:lnTo>
                  <a:lnTo>
                    <a:pt x="110" y="388"/>
                  </a:lnTo>
                  <a:lnTo>
                    <a:pt x="100" y="360"/>
                  </a:lnTo>
                  <a:lnTo>
                    <a:pt x="86" y="332"/>
                  </a:lnTo>
                  <a:lnTo>
                    <a:pt x="82" y="316"/>
                  </a:lnTo>
                  <a:lnTo>
                    <a:pt x="78" y="302"/>
                  </a:lnTo>
                  <a:lnTo>
                    <a:pt x="76" y="284"/>
                  </a:lnTo>
                  <a:lnTo>
                    <a:pt x="76" y="268"/>
                  </a:lnTo>
                  <a:lnTo>
                    <a:pt x="74" y="260"/>
                  </a:lnTo>
                  <a:lnTo>
                    <a:pt x="72" y="256"/>
                  </a:lnTo>
                  <a:lnTo>
                    <a:pt x="68" y="248"/>
                  </a:lnTo>
                  <a:lnTo>
                    <a:pt x="66" y="258"/>
                  </a:lnTo>
                  <a:lnTo>
                    <a:pt x="62" y="268"/>
                  </a:lnTo>
                  <a:lnTo>
                    <a:pt x="58" y="276"/>
                  </a:lnTo>
                  <a:lnTo>
                    <a:pt x="54" y="278"/>
                  </a:lnTo>
                  <a:lnTo>
                    <a:pt x="50" y="278"/>
                  </a:lnTo>
                  <a:lnTo>
                    <a:pt x="44" y="276"/>
                  </a:lnTo>
                  <a:lnTo>
                    <a:pt x="38" y="274"/>
                  </a:lnTo>
                  <a:lnTo>
                    <a:pt x="28" y="266"/>
                  </a:lnTo>
                  <a:lnTo>
                    <a:pt x="20" y="256"/>
                  </a:lnTo>
                  <a:lnTo>
                    <a:pt x="14" y="248"/>
                  </a:lnTo>
                  <a:lnTo>
                    <a:pt x="20" y="246"/>
                  </a:lnTo>
                  <a:lnTo>
                    <a:pt x="24" y="244"/>
                  </a:lnTo>
                  <a:lnTo>
                    <a:pt x="30" y="240"/>
                  </a:lnTo>
                  <a:lnTo>
                    <a:pt x="32" y="234"/>
                  </a:lnTo>
                  <a:lnTo>
                    <a:pt x="24" y="238"/>
                  </a:lnTo>
                  <a:lnTo>
                    <a:pt x="24" y="240"/>
                  </a:lnTo>
                  <a:lnTo>
                    <a:pt x="20" y="242"/>
                  </a:lnTo>
                  <a:lnTo>
                    <a:pt x="14" y="238"/>
                  </a:lnTo>
                  <a:lnTo>
                    <a:pt x="8" y="232"/>
                  </a:lnTo>
                  <a:lnTo>
                    <a:pt x="2" y="224"/>
                  </a:lnTo>
                  <a:lnTo>
                    <a:pt x="0" y="220"/>
                  </a:lnTo>
                  <a:lnTo>
                    <a:pt x="0" y="214"/>
                  </a:lnTo>
                  <a:lnTo>
                    <a:pt x="2" y="212"/>
                  </a:lnTo>
                  <a:lnTo>
                    <a:pt x="4" y="210"/>
                  </a:lnTo>
                  <a:lnTo>
                    <a:pt x="8" y="210"/>
                  </a:lnTo>
                  <a:lnTo>
                    <a:pt x="12" y="210"/>
                  </a:lnTo>
                  <a:lnTo>
                    <a:pt x="16" y="212"/>
                  </a:lnTo>
                  <a:lnTo>
                    <a:pt x="20" y="214"/>
                  </a:lnTo>
                  <a:lnTo>
                    <a:pt x="30" y="212"/>
                  </a:lnTo>
                  <a:lnTo>
                    <a:pt x="36" y="208"/>
                  </a:lnTo>
                  <a:lnTo>
                    <a:pt x="38" y="204"/>
                  </a:lnTo>
                  <a:lnTo>
                    <a:pt x="36" y="196"/>
                  </a:lnTo>
                  <a:lnTo>
                    <a:pt x="32" y="192"/>
                  </a:lnTo>
                  <a:lnTo>
                    <a:pt x="24" y="184"/>
                  </a:lnTo>
                  <a:lnTo>
                    <a:pt x="22" y="182"/>
                  </a:lnTo>
                  <a:lnTo>
                    <a:pt x="20" y="178"/>
                  </a:lnTo>
                  <a:lnTo>
                    <a:pt x="20" y="170"/>
                  </a:lnTo>
                  <a:lnTo>
                    <a:pt x="18" y="168"/>
                  </a:lnTo>
                  <a:lnTo>
                    <a:pt x="14" y="168"/>
                  </a:lnTo>
                  <a:lnTo>
                    <a:pt x="10" y="164"/>
                  </a:lnTo>
                  <a:lnTo>
                    <a:pt x="8" y="160"/>
                  </a:lnTo>
                  <a:lnTo>
                    <a:pt x="10" y="156"/>
                  </a:lnTo>
                  <a:lnTo>
                    <a:pt x="14" y="150"/>
                  </a:lnTo>
                  <a:lnTo>
                    <a:pt x="18" y="144"/>
                  </a:lnTo>
                  <a:lnTo>
                    <a:pt x="22" y="142"/>
                  </a:lnTo>
                  <a:lnTo>
                    <a:pt x="26" y="144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8" y="142"/>
                  </a:lnTo>
                  <a:lnTo>
                    <a:pt x="44" y="136"/>
                  </a:lnTo>
                  <a:lnTo>
                    <a:pt x="52" y="124"/>
                  </a:lnTo>
                  <a:lnTo>
                    <a:pt x="56" y="118"/>
                  </a:lnTo>
                  <a:lnTo>
                    <a:pt x="58" y="110"/>
                  </a:lnTo>
                  <a:lnTo>
                    <a:pt x="62" y="104"/>
                  </a:lnTo>
                  <a:lnTo>
                    <a:pt x="66" y="98"/>
                  </a:lnTo>
                  <a:lnTo>
                    <a:pt x="68" y="92"/>
                  </a:lnTo>
                  <a:lnTo>
                    <a:pt x="72" y="88"/>
                  </a:lnTo>
                  <a:lnTo>
                    <a:pt x="72" y="74"/>
                  </a:lnTo>
                  <a:lnTo>
                    <a:pt x="74" y="70"/>
                  </a:lnTo>
                  <a:lnTo>
                    <a:pt x="78" y="68"/>
                  </a:lnTo>
                  <a:lnTo>
                    <a:pt x="78" y="66"/>
                  </a:lnTo>
                  <a:lnTo>
                    <a:pt x="80" y="62"/>
                  </a:lnTo>
                  <a:lnTo>
                    <a:pt x="72" y="58"/>
                  </a:lnTo>
                  <a:lnTo>
                    <a:pt x="62" y="50"/>
                  </a:lnTo>
                  <a:lnTo>
                    <a:pt x="54" y="38"/>
                  </a:lnTo>
                  <a:lnTo>
                    <a:pt x="52" y="34"/>
                  </a:lnTo>
                  <a:lnTo>
                    <a:pt x="52" y="30"/>
                  </a:lnTo>
                  <a:lnTo>
                    <a:pt x="50" y="28"/>
                  </a:lnTo>
                  <a:lnTo>
                    <a:pt x="54" y="22"/>
                  </a:lnTo>
                  <a:lnTo>
                    <a:pt x="58" y="18"/>
                  </a:lnTo>
                  <a:lnTo>
                    <a:pt x="62" y="20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2" y="24"/>
                  </a:lnTo>
                  <a:lnTo>
                    <a:pt x="80" y="22"/>
                  </a:lnTo>
                  <a:lnTo>
                    <a:pt x="88" y="18"/>
                  </a:lnTo>
                  <a:lnTo>
                    <a:pt x="98" y="10"/>
                  </a:lnTo>
                  <a:lnTo>
                    <a:pt x="108" y="4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42" y="6"/>
                  </a:lnTo>
                  <a:lnTo>
                    <a:pt x="142" y="12"/>
                  </a:lnTo>
                  <a:lnTo>
                    <a:pt x="140" y="16"/>
                  </a:lnTo>
                  <a:lnTo>
                    <a:pt x="134" y="24"/>
                  </a:lnTo>
                  <a:lnTo>
                    <a:pt x="132" y="32"/>
                  </a:lnTo>
                  <a:lnTo>
                    <a:pt x="130" y="38"/>
                  </a:lnTo>
                  <a:lnTo>
                    <a:pt x="132" y="42"/>
                  </a:lnTo>
                  <a:lnTo>
                    <a:pt x="134" y="48"/>
                  </a:lnTo>
                  <a:lnTo>
                    <a:pt x="142" y="56"/>
                  </a:lnTo>
                  <a:lnTo>
                    <a:pt x="140" y="58"/>
                  </a:lnTo>
                  <a:lnTo>
                    <a:pt x="138" y="58"/>
                  </a:lnTo>
                  <a:lnTo>
                    <a:pt x="132" y="60"/>
                  </a:lnTo>
                  <a:lnTo>
                    <a:pt x="134" y="68"/>
                  </a:lnTo>
                  <a:lnTo>
                    <a:pt x="134" y="72"/>
                  </a:lnTo>
                  <a:lnTo>
                    <a:pt x="136" y="76"/>
                  </a:lnTo>
                  <a:lnTo>
                    <a:pt x="138" y="80"/>
                  </a:lnTo>
                  <a:lnTo>
                    <a:pt x="146" y="84"/>
                  </a:lnTo>
                  <a:lnTo>
                    <a:pt x="156" y="88"/>
                  </a:lnTo>
                  <a:lnTo>
                    <a:pt x="164" y="96"/>
                  </a:lnTo>
                  <a:lnTo>
                    <a:pt x="172" y="104"/>
                  </a:lnTo>
                  <a:lnTo>
                    <a:pt x="168" y="112"/>
                  </a:lnTo>
                  <a:lnTo>
                    <a:pt x="166" y="122"/>
                  </a:lnTo>
                  <a:lnTo>
                    <a:pt x="168" y="126"/>
                  </a:lnTo>
                  <a:lnTo>
                    <a:pt x="170" y="128"/>
                  </a:lnTo>
                  <a:lnTo>
                    <a:pt x="176" y="132"/>
                  </a:lnTo>
                  <a:lnTo>
                    <a:pt x="198" y="142"/>
                  </a:lnTo>
                  <a:lnTo>
                    <a:pt x="210" y="150"/>
                  </a:lnTo>
                  <a:lnTo>
                    <a:pt x="220" y="154"/>
                  </a:lnTo>
                  <a:lnTo>
                    <a:pt x="230" y="150"/>
                  </a:lnTo>
                  <a:lnTo>
                    <a:pt x="234" y="152"/>
                  </a:lnTo>
                  <a:lnTo>
                    <a:pt x="238" y="152"/>
                  </a:lnTo>
                  <a:lnTo>
                    <a:pt x="244" y="158"/>
                  </a:lnTo>
                  <a:lnTo>
                    <a:pt x="248" y="164"/>
                  </a:lnTo>
                  <a:lnTo>
                    <a:pt x="264" y="168"/>
                  </a:lnTo>
                  <a:lnTo>
                    <a:pt x="278" y="170"/>
                  </a:lnTo>
                  <a:lnTo>
                    <a:pt x="288" y="170"/>
                  </a:lnTo>
                  <a:lnTo>
                    <a:pt x="296" y="170"/>
                  </a:lnTo>
                  <a:lnTo>
                    <a:pt x="298" y="168"/>
                  </a:lnTo>
                  <a:lnTo>
                    <a:pt x="298" y="166"/>
                  </a:lnTo>
                  <a:lnTo>
                    <a:pt x="298" y="162"/>
                  </a:lnTo>
                  <a:lnTo>
                    <a:pt x="296" y="158"/>
                  </a:lnTo>
                  <a:lnTo>
                    <a:pt x="294" y="154"/>
                  </a:lnTo>
                  <a:lnTo>
                    <a:pt x="294" y="148"/>
                  </a:lnTo>
                  <a:lnTo>
                    <a:pt x="294" y="144"/>
                  </a:lnTo>
                  <a:lnTo>
                    <a:pt x="298" y="142"/>
                  </a:lnTo>
                  <a:lnTo>
                    <a:pt x="304" y="140"/>
                  </a:lnTo>
                  <a:lnTo>
                    <a:pt x="306" y="148"/>
                  </a:lnTo>
                  <a:lnTo>
                    <a:pt x="308" y="158"/>
                  </a:lnTo>
                  <a:lnTo>
                    <a:pt x="314" y="164"/>
                  </a:lnTo>
                  <a:lnTo>
                    <a:pt x="318" y="166"/>
                  </a:lnTo>
                  <a:lnTo>
                    <a:pt x="322" y="166"/>
                  </a:lnTo>
                  <a:lnTo>
                    <a:pt x="342" y="166"/>
                  </a:lnTo>
                  <a:lnTo>
                    <a:pt x="348" y="166"/>
                  </a:lnTo>
                  <a:lnTo>
                    <a:pt x="352" y="164"/>
                  </a:lnTo>
                  <a:lnTo>
                    <a:pt x="354" y="162"/>
                  </a:lnTo>
                  <a:lnTo>
                    <a:pt x="358" y="158"/>
                  </a:lnTo>
                  <a:lnTo>
                    <a:pt x="360" y="150"/>
                  </a:lnTo>
                  <a:lnTo>
                    <a:pt x="364" y="140"/>
                  </a:lnTo>
                  <a:lnTo>
                    <a:pt x="368" y="134"/>
                  </a:lnTo>
                  <a:lnTo>
                    <a:pt x="376" y="126"/>
                  </a:lnTo>
                  <a:lnTo>
                    <a:pt x="382" y="122"/>
                  </a:lnTo>
                  <a:lnTo>
                    <a:pt x="392" y="118"/>
                  </a:lnTo>
                  <a:lnTo>
                    <a:pt x="394" y="120"/>
                  </a:lnTo>
                  <a:lnTo>
                    <a:pt x="396" y="120"/>
                  </a:lnTo>
                  <a:lnTo>
                    <a:pt x="400" y="122"/>
                  </a:lnTo>
                  <a:lnTo>
                    <a:pt x="402" y="120"/>
                  </a:lnTo>
                  <a:lnTo>
                    <a:pt x="406" y="118"/>
                  </a:lnTo>
                  <a:lnTo>
                    <a:pt x="406" y="116"/>
                  </a:lnTo>
                  <a:lnTo>
                    <a:pt x="412" y="116"/>
                  </a:lnTo>
                  <a:lnTo>
                    <a:pt x="420" y="124"/>
                  </a:lnTo>
                  <a:lnTo>
                    <a:pt x="420" y="128"/>
                  </a:lnTo>
                  <a:lnTo>
                    <a:pt x="420" y="130"/>
                  </a:lnTo>
                  <a:lnTo>
                    <a:pt x="424" y="134"/>
                  </a:lnTo>
                  <a:lnTo>
                    <a:pt x="430" y="136"/>
                  </a:lnTo>
                  <a:lnTo>
                    <a:pt x="434" y="136"/>
                  </a:lnTo>
                  <a:lnTo>
                    <a:pt x="434" y="13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gray">
            <a:xfrm>
              <a:off x="3998" y="1746"/>
              <a:ext cx="50" cy="28"/>
            </a:xfrm>
            <a:custGeom>
              <a:avLst/>
              <a:gdLst>
                <a:gd name="T0" fmla="*/ 50 w 50"/>
                <a:gd name="T1" fmla="*/ 20 h 28"/>
                <a:gd name="T2" fmla="*/ 46 w 50"/>
                <a:gd name="T3" fmla="*/ 14 h 28"/>
                <a:gd name="T4" fmla="*/ 36 w 50"/>
                <a:gd name="T5" fmla="*/ 6 h 28"/>
                <a:gd name="T6" fmla="*/ 26 w 50"/>
                <a:gd name="T7" fmla="*/ 2 h 28"/>
                <a:gd name="T8" fmla="*/ 16 w 50"/>
                <a:gd name="T9" fmla="*/ 0 h 28"/>
                <a:gd name="T10" fmla="*/ 12 w 50"/>
                <a:gd name="T11" fmla="*/ 2 h 28"/>
                <a:gd name="T12" fmla="*/ 8 w 50"/>
                <a:gd name="T13" fmla="*/ 4 h 28"/>
                <a:gd name="T14" fmla="*/ 4 w 50"/>
                <a:gd name="T15" fmla="*/ 10 h 28"/>
                <a:gd name="T16" fmla="*/ 0 w 50"/>
                <a:gd name="T17" fmla="*/ 14 h 28"/>
                <a:gd name="T18" fmla="*/ 2 w 50"/>
                <a:gd name="T19" fmla="*/ 18 h 28"/>
                <a:gd name="T20" fmla="*/ 2 w 50"/>
                <a:gd name="T21" fmla="*/ 20 h 28"/>
                <a:gd name="T22" fmla="*/ 10 w 50"/>
                <a:gd name="T23" fmla="*/ 28 h 28"/>
                <a:gd name="T24" fmla="*/ 16 w 50"/>
                <a:gd name="T25" fmla="*/ 28 h 28"/>
                <a:gd name="T26" fmla="*/ 36 w 50"/>
                <a:gd name="T27" fmla="*/ 28 h 28"/>
                <a:gd name="T28" fmla="*/ 42 w 50"/>
                <a:gd name="T29" fmla="*/ 28 h 28"/>
                <a:gd name="T30" fmla="*/ 46 w 50"/>
                <a:gd name="T31" fmla="*/ 26 h 28"/>
                <a:gd name="T32" fmla="*/ 50 w 50"/>
                <a:gd name="T33" fmla="*/ 22 h 28"/>
                <a:gd name="T34" fmla="*/ 50 w 50"/>
                <a:gd name="T35" fmla="*/ 20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46" y="14"/>
                  </a:lnTo>
                  <a:lnTo>
                    <a:pt x="36" y="6"/>
                  </a:lnTo>
                  <a:lnTo>
                    <a:pt x="26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10" y="28"/>
                  </a:lnTo>
                  <a:lnTo>
                    <a:pt x="16" y="28"/>
                  </a:lnTo>
                  <a:lnTo>
                    <a:pt x="36" y="28"/>
                  </a:lnTo>
                  <a:lnTo>
                    <a:pt x="42" y="28"/>
                  </a:lnTo>
                  <a:lnTo>
                    <a:pt x="46" y="26"/>
                  </a:lnTo>
                  <a:lnTo>
                    <a:pt x="50" y="22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gray">
            <a:xfrm>
              <a:off x="3860" y="1708"/>
              <a:ext cx="131" cy="70"/>
            </a:xfrm>
            <a:custGeom>
              <a:avLst/>
              <a:gdLst>
                <a:gd name="T0" fmla="*/ 124 w 132"/>
                <a:gd name="T1" fmla="*/ 46 h 70"/>
                <a:gd name="T2" fmla="*/ 106 w 132"/>
                <a:gd name="T3" fmla="*/ 46 h 70"/>
                <a:gd name="T4" fmla="*/ 100 w 132"/>
                <a:gd name="T5" fmla="*/ 44 h 70"/>
                <a:gd name="T6" fmla="*/ 94 w 132"/>
                <a:gd name="T7" fmla="*/ 40 h 70"/>
                <a:gd name="T8" fmla="*/ 92 w 132"/>
                <a:gd name="T9" fmla="*/ 40 h 70"/>
                <a:gd name="T10" fmla="*/ 90 w 132"/>
                <a:gd name="T11" fmla="*/ 40 h 70"/>
                <a:gd name="T12" fmla="*/ 86 w 132"/>
                <a:gd name="T13" fmla="*/ 40 h 70"/>
                <a:gd name="T14" fmla="*/ 80 w 132"/>
                <a:gd name="T15" fmla="*/ 38 h 70"/>
                <a:gd name="T16" fmla="*/ 76 w 132"/>
                <a:gd name="T17" fmla="*/ 36 h 70"/>
                <a:gd name="T18" fmla="*/ 72 w 132"/>
                <a:gd name="T19" fmla="*/ 32 h 70"/>
                <a:gd name="T20" fmla="*/ 70 w 132"/>
                <a:gd name="T21" fmla="*/ 30 h 70"/>
                <a:gd name="T22" fmla="*/ 62 w 132"/>
                <a:gd name="T23" fmla="*/ 26 h 70"/>
                <a:gd name="T24" fmla="*/ 52 w 132"/>
                <a:gd name="T25" fmla="*/ 22 h 70"/>
                <a:gd name="T26" fmla="*/ 44 w 132"/>
                <a:gd name="T27" fmla="*/ 16 h 70"/>
                <a:gd name="T28" fmla="*/ 34 w 132"/>
                <a:gd name="T29" fmla="*/ 8 h 70"/>
                <a:gd name="T30" fmla="*/ 22 w 132"/>
                <a:gd name="T31" fmla="*/ 0 h 70"/>
                <a:gd name="T32" fmla="*/ 20 w 132"/>
                <a:gd name="T33" fmla="*/ 0 h 70"/>
                <a:gd name="T34" fmla="*/ 18 w 132"/>
                <a:gd name="T35" fmla="*/ 2 h 70"/>
                <a:gd name="T36" fmla="*/ 16 w 132"/>
                <a:gd name="T37" fmla="*/ 4 h 70"/>
                <a:gd name="T38" fmla="*/ 12 w 132"/>
                <a:gd name="T39" fmla="*/ 4 h 70"/>
                <a:gd name="T40" fmla="*/ 6 w 132"/>
                <a:gd name="T41" fmla="*/ 4 h 70"/>
                <a:gd name="T42" fmla="*/ 2 w 132"/>
                <a:gd name="T43" fmla="*/ 12 h 70"/>
                <a:gd name="T44" fmla="*/ 0 w 132"/>
                <a:gd name="T45" fmla="*/ 22 h 70"/>
                <a:gd name="T46" fmla="*/ 2 w 132"/>
                <a:gd name="T47" fmla="*/ 26 h 70"/>
                <a:gd name="T48" fmla="*/ 4 w 132"/>
                <a:gd name="T49" fmla="*/ 28 h 70"/>
                <a:gd name="T50" fmla="*/ 10 w 132"/>
                <a:gd name="T51" fmla="*/ 32 h 70"/>
                <a:gd name="T52" fmla="*/ 32 w 132"/>
                <a:gd name="T53" fmla="*/ 42 h 70"/>
                <a:gd name="T54" fmla="*/ 44 w 132"/>
                <a:gd name="T55" fmla="*/ 50 h 70"/>
                <a:gd name="T56" fmla="*/ 54 w 132"/>
                <a:gd name="T57" fmla="*/ 54 h 70"/>
                <a:gd name="T58" fmla="*/ 64 w 132"/>
                <a:gd name="T59" fmla="*/ 50 h 70"/>
                <a:gd name="T60" fmla="*/ 66 w 132"/>
                <a:gd name="T61" fmla="*/ 52 h 70"/>
                <a:gd name="T62" fmla="*/ 68 w 132"/>
                <a:gd name="T63" fmla="*/ 52 h 70"/>
                <a:gd name="T64" fmla="*/ 74 w 132"/>
                <a:gd name="T65" fmla="*/ 58 h 70"/>
                <a:gd name="T66" fmla="*/ 78 w 132"/>
                <a:gd name="T67" fmla="*/ 64 h 70"/>
                <a:gd name="T68" fmla="*/ 94 w 132"/>
                <a:gd name="T69" fmla="*/ 68 h 70"/>
                <a:gd name="T70" fmla="*/ 108 w 132"/>
                <a:gd name="T71" fmla="*/ 70 h 70"/>
                <a:gd name="T72" fmla="*/ 118 w 132"/>
                <a:gd name="T73" fmla="*/ 70 h 70"/>
                <a:gd name="T74" fmla="*/ 126 w 132"/>
                <a:gd name="T75" fmla="*/ 70 h 70"/>
                <a:gd name="T76" fmla="*/ 128 w 132"/>
                <a:gd name="T77" fmla="*/ 68 h 70"/>
                <a:gd name="T78" fmla="*/ 128 w 132"/>
                <a:gd name="T79" fmla="*/ 66 h 70"/>
                <a:gd name="T80" fmla="*/ 128 w 132"/>
                <a:gd name="T81" fmla="*/ 62 h 70"/>
                <a:gd name="T82" fmla="*/ 126 w 132"/>
                <a:gd name="T83" fmla="*/ 58 h 70"/>
                <a:gd name="T84" fmla="*/ 124 w 132"/>
                <a:gd name="T85" fmla="*/ 54 h 70"/>
                <a:gd name="T86" fmla="*/ 124 w 132"/>
                <a:gd name="T87" fmla="*/ 48 h 70"/>
                <a:gd name="T88" fmla="*/ 124 w 132"/>
                <a:gd name="T89" fmla="*/ 46 h 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32" h="70">
                  <a:moveTo>
                    <a:pt x="128" y="46"/>
                  </a:moveTo>
                  <a:lnTo>
                    <a:pt x="110" y="46"/>
                  </a:lnTo>
                  <a:lnTo>
                    <a:pt x="104" y="44"/>
                  </a:lnTo>
                  <a:lnTo>
                    <a:pt x="98" y="40"/>
                  </a:lnTo>
                  <a:lnTo>
                    <a:pt x="96" y="40"/>
                  </a:lnTo>
                  <a:lnTo>
                    <a:pt x="94" y="40"/>
                  </a:lnTo>
                  <a:lnTo>
                    <a:pt x="90" y="40"/>
                  </a:lnTo>
                  <a:lnTo>
                    <a:pt x="84" y="38"/>
                  </a:lnTo>
                  <a:lnTo>
                    <a:pt x="80" y="36"/>
                  </a:lnTo>
                  <a:lnTo>
                    <a:pt x="76" y="32"/>
                  </a:lnTo>
                  <a:lnTo>
                    <a:pt x="74" y="30"/>
                  </a:lnTo>
                  <a:lnTo>
                    <a:pt x="62" y="26"/>
                  </a:lnTo>
                  <a:lnTo>
                    <a:pt x="52" y="22"/>
                  </a:lnTo>
                  <a:lnTo>
                    <a:pt x="44" y="16"/>
                  </a:lnTo>
                  <a:lnTo>
                    <a:pt x="34" y="8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6" y="4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32" y="42"/>
                  </a:lnTo>
                  <a:lnTo>
                    <a:pt x="44" y="50"/>
                  </a:lnTo>
                  <a:lnTo>
                    <a:pt x="54" y="54"/>
                  </a:lnTo>
                  <a:lnTo>
                    <a:pt x="64" y="50"/>
                  </a:lnTo>
                  <a:lnTo>
                    <a:pt x="68" y="52"/>
                  </a:lnTo>
                  <a:lnTo>
                    <a:pt x="72" y="52"/>
                  </a:lnTo>
                  <a:lnTo>
                    <a:pt x="78" y="58"/>
                  </a:lnTo>
                  <a:lnTo>
                    <a:pt x="82" y="64"/>
                  </a:lnTo>
                  <a:lnTo>
                    <a:pt x="98" y="68"/>
                  </a:lnTo>
                  <a:lnTo>
                    <a:pt x="112" y="70"/>
                  </a:lnTo>
                  <a:lnTo>
                    <a:pt x="122" y="70"/>
                  </a:lnTo>
                  <a:lnTo>
                    <a:pt x="130" y="70"/>
                  </a:lnTo>
                  <a:lnTo>
                    <a:pt x="132" y="68"/>
                  </a:lnTo>
                  <a:lnTo>
                    <a:pt x="132" y="66"/>
                  </a:lnTo>
                  <a:lnTo>
                    <a:pt x="132" y="62"/>
                  </a:lnTo>
                  <a:lnTo>
                    <a:pt x="130" y="58"/>
                  </a:lnTo>
                  <a:lnTo>
                    <a:pt x="128" y="54"/>
                  </a:lnTo>
                  <a:lnTo>
                    <a:pt x="128" y="48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gray">
            <a:xfrm>
              <a:off x="3562" y="1588"/>
              <a:ext cx="237" cy="239"/>
            </a:xfrm>
            <a:custGeom>
              <a:avLst/>
              <a:gdLst>
                <a:gd name="T0" fmla="*/ 218 w 240"/>
                <a:gd name="T1" fmla="*/ 26 h 242"/>
                <a:gd name="T2" fmla="*/ 202 w 240"/>
                <a:gd name="T3" fmla="*/ 22 h 242"/>
                <a:gd name="T4" fmla="*/ 192 w 240"/>
                <a:gd name="T5" fmla="*/ 4 h 242"/>
                <a:gd name="T6" fmla="*/ 166 w 240"/>
                <a:gd name="T7" fmla="*/ 2 h 242"/>
                <a:gd name="T8" fmla="*/ 140 w 240"/>
                <a:gd name="T9" fmla="*/ 6 h 242"/>
                <a:gd name="T10" fmla="*/ 130 w 240"/>
                <a:gd name="T11" fmla="*/ 16 h 242"/>
                <a:gd name="T12" fmla="*/ 138 w 240"/>
                <a:gd name="T13" fmla="*/ 28 h 242"/>
                <a:gd name="T14" fmla="*/ 132 w 240"/>
                <a:gd name="T15" fmla="*/ 44 h 242"/>
                <a:gd name="T16" fmla="*/ 124 w 240"/>
                <a:gd name="T17" fmla="*/ 60 h 242"/>
                <a:gd name="T18" fmla="*/ 119 w 240"/>
                <a:gd name="T19" fmla="*/ 72 h 242"/>
                <a:gd name="T20" fmla="*/ 117 w 240"/>
                <a:gd name="T21" fmla="*/ 84 h 242"/>
                <a:gd name="T22" fmla="*/ 116 w 240"/>
                <a:gd name="T23" fmla="*/ 92 h 242"/>
                <a:gd name="T24" fmla="*/ 100 w 240"/>
                <a:gd name="T25" fmla="*/ 96 h 242"/>
                <a:gd name="T26" fmla="*/ 92 w 240"/>
                <a:gd name="T27" fmla="*/ 104 h 242"/>
                <a:gd name="T28" fmla="*/ 78 w 240"/>
                <a:gd name="T29" fmla="*/ 108 h 242"/>
                <a:gd name="T30" fmla="*/ 80 w 240"/>
                <a:gd name="T31" fmla="*/ 119 h 242"/>
                <a:gd name="T32" fmla="*/ 64 w 240"/>
                <a:gd name="T33" fmla="*/ 128 h 242"/>
                <a:gd name="T34" fmla="*/ 34 w 240"/>
                <a:gd name="T35" fmla="*/ 130 h 242"/>
                <a:gd name="T36" fmla="*/ 0 w 240"/>
                <a:gd name="T37" fmla="*/ 126 h 242"/>
                <a:gd name="T38" fmla="*/ 18 w 240"/>
                <a:gd name="T39" fmla="*/ 140 h 242"/>
                <a:gd name="T40" fmla="*/ 32 w 240"/>
                <a:gd name="T41" fmla="*/ 148 h 242"/>
                <a:gd name="T42" fmla="*/ 40 w 240"/>
                <a:gd name="T43" fmla="*/ 166 h 242"/>
                <a:gd name="T44" fmla="*/ 40 w 240"/>
                <a:gd name="T45" fmla="*/ 176 h 242"/>
                <a:gd name="T46" fmla="*/ 24 w 240"/>
                <a:gd name="T47" fmla="*/ 190 h 242"/>
                <a:gd name="T48" fmla="*/ 30 w 240"/>
                <a:gd name="T49" fmla="*/ 204 h 242"/>
                <a:gd name="T50" fmla="*/ 68 w 240"/>
                <a:gd name="T51" fmla="*/ 206 h 242"/>
                <a:gd name="T52" fmla="*/ 100 w 240"/>
                <a:gd name="T53" fmla="*/ 197 h 242"/>
                <a:gd name="T54" fmla="*/ 114 w 240"/>
                <a:gd name="T55" fmla="*/ 222 h 242"/>
                <a:gd name="T56" fmla="*/ 128 w 240"/>
                <a:gd name="T57" fmla="*/ 230 h 242"/>
                <a:gd name="T58" fmla="*/ 132 w 240"/>
                <a:gd name="T59" fmla="*/ 220 h 242"/>
                <a:gd name="T60" fmla="*/ 144 w 240"/>
                <a:gd name="T61" fmla="*/ 222 h 242"/>
                <a:gd name="T62" fmla="*/ 164 w 240"/>
                <a:gd name="T63" fmla="*/ 218 h 242"/>
                <a:gd name="T64" fmla="*/ 160 w 240"/>
                <a:gd name="T65" fmla="*/ 202 h 242"/>
                <a:gd name="T66" fmla="*/ 148 w 240"/>
                <a:gd name="T67" fmla="*/ 192 h 242"/>
                <a:gd name="T68" fmla="*/ 142 w 240"/>
                <a:gd name="T69" fmla="*/ 182 h 242"/>
                <a:gd name="T70" fmla="*/ 138 w 240"/>
                <a:gd name="T71" fmla="*/ 170 h 242"/>
                <a:gd name="T72" fmla="*/ 150 w 240"/>
                <a:gd name="T73" fmla="*/ 156 h 242"/>
                <a:gd name="T74" fmla="*/ 162 w 240"/>
                <a:gd name="T75" fmla="*/ 160 h 242"/>
                <a:gd name="T76" fmla="*/ 180 w 240"/>
                <a:gd name="T77" fmla="*/ 138 h 242"/>
                <a:gd name="T78" fmla="*/ 190 w 240"/>
                <a:gd name="T79" fmla="*/ 119 h 242"/>
                <a:gd name="T80" fmla="*/ 197 w 240"/>
                <a:gd name="T81" fmla="*/ 106 h 242"/>
                <a:gd name="T82" fmla="*/ 202 w 240"/>
                <a:gd name="T83" fmla="*/ 86 h 242"/>
                <a:gd name="T84" fmla="*/ 197 w 240"/>
                <a:gd name="T85" fmla="*/ 76 h 242"/>
                <a:gd name="T86" fmla="*/ 180 w 240"/>
                <a:gd name="T87" fmla="*/ 52 h 242"/>
                <a:gd name="T88" fmla="*/ 182 w 240"/>
                <a:gd name="T89" fmla="*/ 40 h 242"/>
                <a:gd name="T90" fmla="*/ 193 w 240"/>
                <a:gd name="T91" fmla="*/ 40 h 242"/>
                <a:gd name="T92" fmla="*/ 204 w 240"/>
                <a:gd name="T93" fmla="*/ 40 h 242"/>
                <a:gd name="T94" fmla="*/ 226 w 240"/>
                <a:gd name="T95" fmla="*/ 28 h 24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40" h="242">
                  <a:moveTo>
                    <a:pt x="238" y="28"/>
                  </a:moveTo>
                  <a:lnTo>
                    <a:pt x="234" y="26"/>
                  </a:lnTo>
                  <a:lnTo>
                    <a:pt x="230" y="26"/>
                  </a:lnTo>
                  <a:lnTo>
                    <a:pt x="224" y="24"/>
                  </a:lnTo>
                  <a:lnTo>
                    <a:pt x="218" y="24"/>
                  </a:lnTo>
                  <a:lnTo>
                    <a:pt x="214" y="22"/>
                  </a:lnTo>
                  <a:lnTo>
                    <a:pt x="210" y="18"/>
                  </a:lnTo>
                  <a:lnTo>
                    <a:pt x="206" y="10"/>
                  </a:lnTo>
                  <a:lnTo>
                    <a:pt x="200" y="4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74" y="2"/>
                  </a:lnTo>
                  <a:lnTo>
                    <a:pt x="164" y="2"/>
                  </a:lnTo>
                  <a:lnTo>
                    <a:pt x="154" y="4"/>
                  </a:lnTo>
                  <a:lnTo>
                    <a:pt x="148" y="6"/>
                  </a:lnTo>
                  <a:lnTo>
                    <a:pt x="142" y="8"/>
                  </a:lnTo>
                  <a:lnTo>
                    <a:pt x="140" y="12"/>
                  </a:lnTo>
                  <a:lnTo>
                    <a:pt x="138" y="16"/>
                  </a:lnTo>
                  <a:lnTo>
                    <a:pt x="140" y="20"/>
                  </a:lnTo>
                  <a:lnTo>
                    <a:pt x="142" y="24"/>
                  </a:lnTo>
                  <a:lnTo>
                    <a:pt x="146" y="28"/>
                  </a:lnTo>
                  <a:lnTo>
                    <a:pt x="148" y="34"/>
                  </a:lnTo>
                  <a:lnTo>
                    <a:pt x="146" y="40"/>
                  </a:lnTo>
                  <a:lnTo>
                    <a:pt x="140" y="48"/>
                  </a:lnTo>
                  <a:lnTo>
                    <a:pt x="136" y="54"/>
                  </a:lnTo>
                  <a:lnTo>
                    <a:pt x="132" y="60"/>
                  </a:lnTo>
                  <a:lnTo>
                    <a:pt x="132" y="64"/>
                  </a:lnTo>
                  <a:lnTo>
                    <a:pt x="132" y="68"/>
                  </a:lnTo>
                  <a:lnTo>
                    <a:pt x="132" y="70"/>
                  </a:lnTo>
                  <a:lnTo>
                    <a:pt x="126" y="76"/>
                  </a:lnTo>
                  <a:lnTo>
                    <a:pt x="124" y="80"/>
                  </a:lnTo>
                  <a:lnTo>
                    <a:pt x="122" y="84"/>
                  </a:lnTo>
                  <a:lnTo>
                    <a:pt x="122" y="88"/>
                  </a:lnTo>
                  <a:lnTo>
                    <a:pt x="126" y="90"/>
                  </a:lnTo>
                  <a:lnTo>
                    <a:pt x="124" y="94"/>
                  </a:lnTo>
                  <a:lnTo>
                    <a:pt x="120" y="96"/>
                  </a:lnTo>
                  <a:lnTo>
                    <a:pt x="114" y="96"/>
                  </a:lnTo>
                  <a:lnTo>
                    <a:pt x="106" y="96"/>
                  </a:lnTo>
                  <a:lnTo>
                    <a:pt x="104" y="100"/>
                  </a:lnTo>
                  <a:lnTo>
                    <a:pt x="100" y="104"/>
                  </a:lnTo>
                  <a:lnTo>
                    <a:pt x="98" y="106"/>
                  </a:lnTo>
                  <a:lnTo>
                    <a:pt x="96" y="108"/>
                  </a:lnTo>
                  <a:lnTo>
                    <a:pt x="90" y="108"/>
                  </a:lnTo>
                  <a:lnTo>
                    <a:pt x="86" y="108"/>
                  </a:lnTo>
                  <a:lnTo>
                    <a:pt x="82" y="112"/>
                  </a:lnTo>
                  <a:lnTo>
                    <a:pt x="80" y="116"/>
                  </a:lnTo>
                  <a:lnTo>
                    <a:pt x="82" y="120"/>
                  </a:lnTo>
                  <a:lnTo>
                    <a:pt x="84" y="126"/>
                  </a:lnTo>
                  <a:lnTo>
                    <a:pt x="84" y="128"/>
                  </a:lnTo>
                  <a:lnTo>
                    <a:pt x="80" y="132"/>
                  </a:lnTo>
                  <a:lnTo>
                    <a:pt x="68" y="136"/>
                  </a:lnTo>
                  <a:lnTo>
                    <a:pt x="54" y="138"/>
                  </a:lnTo>
                  <a:lnTo>
                    <a:pt x="44" y="138"/>
                  </a:lnTo>
                  <a:lnTo>
                    <a:pt x="34" y="138"/>
                  </a:lnTo>
                  <a:lnTo>
                    <a:pt x="24" y="136"/>
                  </a:lnTo>
                  <a:lnTo>
                    <a:pt x="12" y="136"/>
                  </a:lnTo>
                  <a:lnTo>
                    <a:pt x="0" y="134"/>
                  </a:lnTo>
                  <a:lnTo>
                    <a:pt x="6" y="136"/>
                  </a:lnTo>
                  <a:lnTo>
                    <a:pt x="12" y="140"/>
                  </a:lnTo>
                  <a:lnTo>
                    <a:pt x="18" y="148"/>
                  </a:lnTo>
                  <a:lnTo>
                    <a:pt x="24" y="154"/>
                  </a:lnTo>
                  <a:lnTo>
                    <a:pt x="28" y="154"/>
                  </a:lnTo>
                  <a:lnTo>
                    <a:pt x="32" y="156"/>
                  </a:lnTo>
                  <a:lnTo>
                    <a:pt x="34" y="162"/>
                  </a:lnTo>
                  <a:lnTo>
                    <a:pt x="36" y="170"/>
                  </a:lnTo>
                  <a:lnTo>
                    <a:pt x="42" y="174"/>
                  </a:lnTo>
                  <a:lnTo>
                    <a:pt x="46" y="178"/>
                  </a:lnTo>
                  <a:lnTo>
                    <a:pt x="44" y="182"/>
                  </a:lnTo>
                  <a:lnTo>
                    <a:pt x="40" y="184"/>
                  </a:lnTo>
                  <a:lnTo>
                    <a:pt x="30" y="190"/>
                  </a:lnTo>
                  <a:lnTo>
                    <a:pt x="26" y="192"/>
                  </a:lnTo>
                  <a:lnTo>
                    <a:pt x="24" y="198"/>
                  </a:lnTo>
                  <a:lnTo>
                    <a:pt x="22" y="202"/>
                  </a:lnTo>
                  <a:lnTo>
                    <a:pt x="22" y="210"/>
                  </a:lnTo>
                  <a:lnTo>
                    <a:pt x="30" y="216"/>
                  </a:lnTo>
                  <a:lnTo>
                    <a:pt x="34" y="216"/>
                  </a:lnTo>
                  <a:lnTo>
                    <a:pt x="42" y="218"/>
                  </a:lnTo>
                  <a:lnTo>
                    <a:pt x="72" y="218"/>
                  </a:lnTo>
                  <a:lnTo>
                    <a:pt x="80" y="216"/>
                  </a:lnTo>
                  <a:lnTo>
                    <a:pt x="88" y="214"/>
                  </a:lnTo>
                  <a:lnTo>
                    <a:pt x="104" y="208"/>
                  </a:lnTo>
                  <a:lnTo>
                    <a:pt x="108" y="220"/>
                  </a:lnTo>
                  <a:lnTo>
                    <a:pt x="114" y="230"/>
                  </a:lnTo>
                  <a:lnTo>
                    <a:pt x="118" y="234"/>
                  </a:lnTo>
                  <a:lnTo>
                    <a:pt x="122" y="238"/>
                  </a:lnTo>
                  <a:lnTo>
                    <a:pt x="128" y="240"/>
                  </a:lnTo>
                  <a:lnTo>
                    <a:pt x="136" y="242"/>
                  </a:lnTo>
                  <a:lnTo>
                    <a:pt x="136" y="236"/>
                  </a:lnTo>
                  <a:lnTo>
                    <a:pt x="138" y="234"/>
                  </a:lnTo>
                  <a:lnTo>
                    <a:pt x="140" y="232"/>
                  </a:lnTo>
                  <a:lnTo>
                    <a:pt x="144" y="232"/>
                  </a:lnTo>
                  <a:lnTo>
                    <a:pt x="148" y="232"/>
                  </a:lnTo>
                  <a:lnTo>
                    <a:pt x="152" y="234"/>
                  </a:lnTo>
                  <a:lnTo>
                    <a:pt x="156" y="236"/>
                  </a:lnTo>
                  <a:lnTo>
                    <a:pt x="166" y="234"/>
                  </a:lnTo>
                  <a:lnTo>
                    <a:pt x="172" y="230"/>
                  </a:lnTo>
                  <a:lnTo>
                    <a:pt x="174" y="226"/>
                  </a:lnTo>
                  <a:lnTo>
                    <a:pt x="172" y="218"/>
                  </a:lnTo>
                  <a:lnTo>
                    <a:pt x="168" y="214"/>
                  </a:lnTo>
                  <a:lnTo>
                    <a:pt x="160" y="206"/>
                  </a:lnTo>
                  <a:lnTo>
                    <a:pt x="158" y="204"/>
                  </a:lnTo>
                  <a:lnTo>
                    <a:pt x="156" y="200"/>
                  </a:lnTo>
                  <a:lnTo>
                    <a:pt x="156" y="192"/>
                  </a:lnTo>
                  <a:lnTo>
                    <a:pt x="154" y="190"/>
                  </a:lnTo>
                  <a:lnTo>
                    <a:pt x="150" y="190"/>
                  </a:lnTo>
                  <a:lnTo>
                    <a:pt x="146" y="186"/>
                  </a:lnTo>
                  <a:lnTo>
                    <a:pt x="144" y="182"/>
                  </a:lnTo>
                  <a:lnTo>
                    <a:pt x="146" y="178"/>
                  </a:lnTo>
                  <a:lnTo>
                    <a:pt x="150" y="172"/>
                  </a:lnTo>
                  <a:lnTo>
                    <a:pt x="154" y="166"/>
                  </a:lnTo>
                  <a:lnTo>
                    <a:pt x="158" y="164"/>
                  </a:lnTo>
                  <a:lnTo>
                    <a:pt x="162" y="166"/>
                  </a:lnTo>
                  <a:lnTo>
                    <a:pt x="166" y="168"/>
                  </a:lnTo>
                  <a:lnTo>
                    <a:pt x="170" y="168"/>
                  </a:lnTo>
                  <a:lnTo>
                    <a:pt x="174" y="164"/>
                  </a:lnTo>
                  <a:lnTo>
                    <a:pt x="180" y="158"/>
                  </a:lnTo>
                  <a:lnTo>
                    <a:pt x="188" y="146"/>
                  </a:lnTo>
                  <a:lnTo>
                    <a:pt x="192" y="140"/>
                  </a:lnTo>
                  <a:lnTo>
                    <a:pt x="194" y="132"/>
                  </a:lnTo>
                  <a:lnTo>
                    <a:pt x="198" y="126"/>
                  </a:lnTo>
                  <a:lnTo>
                    <a:pt x="202" y="120"/>
                  </a:lnTo>
                  <a:lnTo>
                    <a:pt x="204" y="114"/>
                  </a:lnTo>
                  <a:lnTo>
                    <a:pt x="208" y="110"/>
                  </a:lnTo>
                  <a:lnTo>
                    <a:pt x="208" y="96"/>
                  </a:lnTo>
                  <a:lnTo>
                    <a:pt x="210" y="92"/>
                  </a:lnTo>
                  <a:lnTo>
                    <a:pt x="214" y="90"/>
                  </a:lnTo>
                  <a:lnTo>
                    <a:pt x="214" y="88"/>
                  </a:lnTo>
                  <a:lnTo>
                    <a:pt x="216" y="84"/>
                  </a:lnTo>
                  <a:lnTo>
                    <a:pt x="208" y="80"/>
                  </a:lnTo>
                  <a:lnTo>
                    <a:pt x="198" y="72"/>
                  </a:lnTo>
                  <a:lnTo>
                    <a:pt x="190" y="60"/>
                  </a:lnTo>
                  <a:lnTo>
                    <a:pt x="188" y="56"/>
                  </a:lnTo>
                  <a:lnTo>
                    <a:pt x="188" y="52"/>
                  </a:lnTo>
                  <a:lnTo>
                    <a:pt x="186" y="50"/>
                  </a:lnTo>
                  <a:lnTo>
                    <a:pt x="190" y="44"/>
                  </a:lnTo>
                  <a:lnTo>
                    <a:pt x="194" y="40"/>
                  </a:lnTo>
                  <a:lnTo>
                    <a:pt x="198" y="42"/>
                  </a:lnTo>
                  <a:lnTo>
                    <a:pt x="202" y="44"/>
                  </a:lnTo>
                  <a:lnTo>
                    <a:pt x="204" y="44"/>
                  </a:lnTo>
                  <a:lnTo>
                    <a:pt x="208" y="46"/>
                  </a:lnTo>
                  <a:lnTo>
                    <a:pt x="216" y="44"/>
                  </a:lnTo>
                  <a:lnTo>
                    <a:pt x="224" y="40"/>
                  </a:lnTo>
                  <a:lnTo>
                    <a:pt x="240" y="28"/>
                  </a:lnTo>
                  <a:lnTo>
                    <a:pt x="238" y="2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gray">
            <a:xfrm>
              <a:off x="3547" y="1559"/>
              <a:ext cx="197" cy="165"/>
            </a:xfrm>
            <a:custGeom>
              <a:avLst/>
              <a:gdLst>
                <a:gd name="T0" fmla="*/ 163 w 200"/>
                <a:gd name="T1" fmla="*/ 26 h 168"/>
                <a:gd name="T2" fmla="*/ 152 w 200"/>
                <a:gd name="T3" fmla="*/ 28 h 168"/>
                <a:gd name="T4" fmla="*/ 144 w 200"/>
                <a:gd name="T5" fmla="*/ 24 h 168"/>
                <a:gd name="T6" fmla="*/ 136 w 200"/>
                <a:gd name="T7" fmla="*/ 8 h 168"/>
                <a:gd name="T8" fmla="*/ 128 w 200"/>
                <a:gd name="T9" fmla="*/ 0 h 168"/>
                <a:gd name="T10" fmla="*/ 114 w 200"/>
                <a:gd name="T11" fmla="*/ 16 h 168"/>
                <a:gd name="T12" fmla="*/ 100 w 200"/>
                <a:gd name="T13" fmla="*/ 26 h 168"/>
                <a:gd name="T14" fmla="*/ 70 w 200"/>
                <a:gd name="T15" fmla="*/ 28 h 168"/>
                <a:gd name="T16" fmla="*/ 42 w 200"/>
                <a:gd name="T17" fmla="*/ 38 h 168"/>
                <a:gd name="T18" fmla="*/ 33 w 200"/>
                <a:gd name="T19" fmla="*/ 50 h 168"/>
                <a:gd name="T20" fmla="*/ 24 w 200"/>
                <a:gd name="T21" fmla="*/ 54 h 168"/>
                <a:gd name="T22" fmla="*/ 12 w 200"/>
                <a:gd name="T23" fmla="*/ 52 h 168"/>
                <a:gd name="T24" fmla="*/ 4 w 200"/>
                <a:gd name="T25" fmla="*/ 54 h 168"/>
                <a:gd name="T26" fmla="*/ 4 w 200"/>
                <a:gd name="T27" fmla="*/ 52 h 168"/>
                <a:gd name="T28" fmla="*/ 0 w 200"/>
                <a:gd name="T29" fmla="*/ 80 h 168"/>
                <a:gd name="T30" fmla="*/ 4 w 200"/>
                <a:gd name="T31" fmla="*/ 96 h 168"/>
                <a:gd name="T32" fmla="*/ 10 w 200"/>
                <a:gd name="T33" fmla="*/ 114 h 168"/>
                <a:gd name="T34" fmla="*/ 18 w 200"/>
                <a:gd name="T35" fmla="*/ 122 h 168"/>
                <a:gd name="T36" fmla="*/ 26 w 200"/>
                <a:gd name="T37" fmla="*/ 128 h 168"/>
                <a:gd name="T38" fmla="*/ 18 w 200"/>
                <a:gd name="T39" fmla="*/ 136 h 168"/>
                <a:gd name="T40" fmla="*/ 12 w 200"/>
                <a:gd name="T41" fmla="*/ 144 h 168"/>
                <a:gd name="T42" fmla="*/ 12 w 200"/>
                <a:gd name="T43" fmla="*/ 150 h 168"/>
                <a:gd name="T44" fmla="*/ 28 w 200"/>
                <a:gd name="T45" fmla="*/ 154 h 168"/>
                <a:gd name="T46" fmla="*/ 46 w 200"/>
                <a:gd name="T47" fmla="*/ 156 h 168"/>
                <a:gd name="T48" fmla="*/ 66 w 200"/>
                <a:gd name="T49" fmla="*/ 156 h 168"/>
                <a:gd name="T50" fmla="*/ 92 w 200"/>
                <a:gd name="T51" fmla="*/ 150 h 168"/>
                <a:gd name="T52" fmla="*/ 96 w 200"/>
                <a:gd name="T53" fmla="*/ 144 h 168"/>
                <a:gd name="T54" fmla="*/ 92 w 200"/>
                <a:gd name="T55" fmla="*/ 136 h 168"/>
                <a:gd name="T56" fmla="*/ 97 w 200"/>
                <a:gd name="T57" fmla="*/ 130 h 168"/>
                <a:gd name="T58" fmla="*/ 104 w 200"/>
                <a:gd name="T59" fmla="*/ 130 h 168"/>
                <a:gd name="T60" fmla="*/ 108 w 200"/>
                <a:gd name="T61" fmla="*/ 126 h 168"/>
                <a:gd name="T62" fmla="*/ 114 w 200"/>
                <a:gd name="T63" fmla="*/ 118 h 168"/>
                <a:gd name="T64" fmla="*/ 128 w 200"/>
                <a:gd name="T65" fmla="*/ 118 h 168"/>
                <a:gd name="T66" fmla="*/ 134 w 200"/>
                <a:gd name="T67" fmla="*/ 112 h 168"/>
                <a:gd name="T68" fmla="*/ 130 w 200"/>
                <a:gd name="T69" fmla="*/ 106 h 168"/>
                <a:gd name="T70" fmla="*/ 134 w 200"/>
                <a:gd name="T71" fmla="*/ 98 h 168"/>
                <a:gd name="T72" fmla="*/ 140 w 200"/>
                <a:gd name="T73" fmla="*/ 90 h 168"/>
                <a:gd name="T74" fmla="*/ 140 w 200"/>
                <a:gd name="T75" fmla="*/ 83 h 168"/>
                <a:gd name="T76" fmla="*/ 148 w 200"/>
                <a:gd name="T77" fmla="*/ 74 h 168"/>
                <a:gd name="T78" fmla="*/ 156 w 200"/>
                <a:gd name="T79" fmla="*/ 60 h 168"/>
                <a:gd name="T80" fmla="*/ 150 w 200"/>
                <a:gd name="T81" fmla="*/ 50 h 168"/>
                <a:gd name="T82" fmla="*/ 146 w 200"/>
                <a:gd name="T83" fmla="*/ 42 h 168"/>
                <a:gd name="T84" fmla="*/ 150 w 200"/>
                <a:gd name="T85" fmla="*/ 34 h 168"/>
                <a:gd name="T86" fmla="*/ 160 w 200"/>
                <a:gd name="T87" fmla="*/ 30 h 168"/>
                <a:gd name="T88" fmla="*/ 178 w 200"/>
                <a:gd name="T89" fmla="*/ 28 h 168"/>
                <a:gd name="T90" fmla="*/ 188 w 200"/>
                <a:gd name="T91" fmla="*/ 28 h 168"/>
                <a:gd name="T92" fmla="*/ 172 w 200"/>
                <a:gd name="T93" fmla="*/ 22 h 16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00" h="168">
                  <a:moveTo>
                    <a:pt x="184" y="22"/>
                  </a:moveTo>
                  <a:lnTo>
                    <a:pt x="174" y="26"/>
                  </a:lnTo>
                  <a:lnTo>
                    <a:pt x="168" y="26"/>
                  </a:lnTo>
                  <a:lnTo>
                    <a:pt x="160" y="28"/>
                  </a:lnTo>
                  <a:lnTo>
                    <a:pt x="156" y="26"/>
                  </a:lnTo>
                  <a:lnTo>
                    <a:pt x="152" y="24"/>
                  </a:lnTo>
                  <a:lnTo>
                    <a:pt x="148" y="18"/>
                  </a:lnTo>
                  <a:lnTo>
                    <a:pt x="144" y="8"/>
                  </a:lnTo>
                  <a:lnTo>
                    <a:pt x="142" y="0"/>
                  </a:lnTo>
                  <a:lnTo>
                    <a:pt x="136" y="0"/>
                  </a:lnTo>
                  <a:lnTo>
                    <a:pt x="130" y="6"/>
                  </a:lnTo>
                  <a:lnTo>
                    <a:pt x="122" y="16"/>
                  </a:lnTo>
                  <a:lnTo>
                    <a:pt x="114" y="24"/>
                  </a:lnTo>
                  <a:lnTo>
                    <a:pt x="108" y="26"/>
                  </a:lnTo>
                  <a:lnTo>
                    <a:pt x="102" y="28"/>
                  </a:lnTo>
                  <a:lnTo>
                    <a:pt x="74" y="28"/>
                  </a:lnTo>
                  <a:lnTo>
                    <a:pt x="60" y="20"/>
                  </a:lnTo>
                  <a:lnTo>
                    <a:pt x="46" y="42"/>
                  </a:lnTo>
                  <a:lnTo>
                    <a:pt x="40" y="50"/>
                  </a:lnTo>
                  <a:lnTo>
                    <a:pt x="36" y="54"/>
                  </a:lnTo>
                  <a:lnTo>
                    <a:pt x="30" y="56"/>
                  </a:lnTo>
                  <a:lnTo>
                    <a:pt x="24" y="58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0" y="56"/>
                  </a:lnTo>
                  <a:lnTo>
                    <a:pt x="4" y="58"/>
                  </a:lnTo>
                  <a:lnTo>
                    <a:pt x="4" y="50"/>
                  </a:lnTo>
                  <a:lnTo>
                    <a:pt x="4" y="56"/>
                  </a:lnTo>
                  <a:lnTo>
                    <a:pt x="0" y="72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4" y="104"/>
                  </a:lnTo>
                  <a:lnTo>
                    <a:pt x="8" y="116"/>
                  </a:lnTo>
                  <a:lnTo>
                    <a:pt x="10" y="122"/>
                  </a:lnTo>
                  <a:lnTo>
                    <a:pt x="12" y="126"/>
                  </a:lnTo>
                  <a:lnTo>
                    <a:pt x="18" y="130"/>
                  </a:lnTo>
                  <a:lnTo>
                    <a:pt x="26" y="132"/>
                  </a:lnTo>
                  <a:lnTo>
                    <a:pt x="26" y="136"/>
                  </a:lnTo>
                  <a:lnTo>
                    <a:pt x="24" y="138"/>
                  </a:lnTo>
                  <a:lnTo>
                    <a:pt x="18" y="146"/>
                  </a:lnTo>
                  <a:lnTo>
                    <a:pt x="14" y="152"/>
                  </a:lnTo>
                  <a:lnTo>
                    <a:pt x="12" y="156"/>
                  </a:lnTo>
                  <a:lnTo>
                    <a:pt x="12" y="160"/>
                  </a:lnTo>
                  <a:lnTo>
                    <a:pt x="12" y="162"/>
                  </a:lnTo>
                  <a:lnTo>
                    <a:pt x="16" y="164"/>
                  </a:lnTo>
                  <a:lnTo>
                    <a:pt x="28" y="166"/>
                  </a:lnTo>
                  <a:lnTo>
                    <a:pt x="40" y="166"/>
                  </a:lnTo>
                  <a:lnTo>
                    <a:pt x="50" y="168"/>
                  </a:lnTo>
                  <a:lnTo>
                    <a:pt x="60" y="168"/>
                  </a:lnTo>
                  <a:lnTo>
                    <a:pt x="70" y="168"/>
                  </a:lnTo>
                  <a:lnTo>
                    <a:pt x="84" y="166"/>
                  </a:lnTo>
                  <a:lnTo>
                    <a:pt x="96" y="162"/>
                  </a:lnTo>
                  <a:lnTo>
                    <a:pt x="100" y="158"/>
                  </a:lnTo>
                  <a:lnTo>
                    <a:pt x="100" y="156"/>
                  </a:lnTo>
                  <a:lnTo>
                    <a:pt x="98" y="150"/>
                  </a:lnTo>
                  <a:lnTo>
                    <a:pt x="96" y="146"/>
                  </a:lnTo>
                  <a:lnTo>
                    <a:pt x="98" y="142"/>
                  </a:lnTo>
                  <a:lnTo>
                    <a:pt x="102" y="138"/>
                  </a:lnTo>
                  <a:lnTo>
                    <a:pt x="106" y="138"/>
                  </a:lnTo>
                  <a:lnTo>
                    <a:pt x="112" y="138"/>
                  </a:lnTo>
                  <a:lnTo>
                    <a:pt x="114" y="136"/>
                  </a:lnTo>
                  <a:lnTo>
                    <a:pt x="116" y="134"/>
                  </a:lnTo>
                  <a:lnTo>
                    <a:pt x="120" y="130"/>
                  </a:lnTo>
                  <a:lnTo>
                    <a:pt x="122" y="126"/>
                  </a:lnTo>
                  <a:lnTo>
                    <a:pt x="130" y="126"/>
                  </a:lnTo>
                  <a:lnTo>
                    <a:pt x="136" y="126"/>
                  </a:lnTo>
                  <a:lnTo>
                    <a:pt x="140" y="124"/>
                  </a:lnTo>
                  <a:lnTo>
                    <a:pt x="142" y="120"/>
                  </a:lnTo>
                  <a:lnTo>
                    <a:pt x="138" y="118"/>
                  </a:lnTo>
                  <a:lnTo>
                    <a:pt x="138" y="114"/>
                  </a:lnTo>
                  <a:lnTo>
                    <a:pt x="140" y="110"/>
                  </a:lnTo>
                  <a:lnTo>
                    <a:pt x="142" y="106"/>
                  </a:lnTo>
                  <a:lnTo>
                    <a:pt x="148" y="100"/>
                  </a:lnTo>
                  <a:lnTo>
                    <a:pt x="148" y="98"/>
                  </a:lnTo>
                  <a:lnTo>
                    <a:pt x="148" y="94"/>
                  </a:lnTo>
                  <a:lnTo>
                    <a:pt x="148" y="90"/>
                  </a:lnTo>
                  <a:lnTo>
                    <a:pt x="152" y="84"/>
                  </a:lnTo>
                  <a:lnTo>
                    <a:pt x="156" y="78"/>
                  </a:lnTo>
                  <a:lnTo>
                    <a:pt x="162" y="70"/>
                  </a:lnTo>
                  <a:lnTo>
                    <a:pt x="164" y="64"/>
                  </a:lnTo>
                  <a:lnTo>
                    <a:pt x="162" y="58"/>
                  </a:lnTo>
                  <a:lnTo>
                    <a:pt x="158" y="54"/>
                  </a:lnTo>
                  <a:lnTo>
                    <a:pt x="156" y="50"/>
                  </a:lnTo>
                  <a:lnTo>
                    <a:pt x="154" y="46"/>
                  </a:lnTo>
                  <a:lnTo>
                    <a:pt x="156" y="42"/>
                  </a:lnTo>
                  <a:lnTo>
                    <a:pt x="158" y="38"/>
                  </a:lnTo>
                  <a:lnTo>
                    <a:pt x="164" y="36"/>
                  </a:lnTo>
                  <a:lnTo>
                    <a:pt x="170" y="34"/>
                  </a:lnTo>
                  <a:lnTo>
                    <a:pt x="180" y="32"/>
                  </a:lnTo>
                  <a:lnTo>
                    <a:pt x="190" y="32"/>
                  </a:lnTo>
                  <a:lnTo>
                    <a:pt x="200" y="30"/>
                  </a:lnTo>
                  <a:lnTo>
                    <a:pt x="200" y="28"/>
                  </a:lnTo>
                  <a:lnTo>
                    <a:pt x="192" y="26"/>
                  </a:lnTo>
                  <a:lnTo>
                    <a:pt x="184" y="2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gray">
            <a:xfrm>
              <a:off x="3849" y="1319"/>
              <a:ext cx="475" cy="184"/>
            </a:xfrm>
            <a:custGeom>
              <a:avLst/>
              <a:gdLst>
                <a:gd name="T0" fmla="*/ 4 w 482"/>
                <a:gd name="T1" fmla="*/ 52 h 186"/>
                <a:gd name="T2" fmla="*/ 12 w 482"/>
                <a:gd name="T3" fmla="*/ 60 h 186"/>
                <a:gd name="T4" fmla="*/ 34 w 482"/>
                <a:gd name="T5" fmla="*/ 68 h 186"/>
                <a:gd name="T6" fmla="*/ 44 w 482"/>
                <a:gd name="T7" fmla="*/ 74 h 186"/>
                <a:gd name="T8" fmla="*/ 60 w 482"/>
                <a:gd name="T9" fmla="*/ 88 h 186"/>
                <a:gd name="T10" fmla="*/ 68 w 482"/>
                <a:gd name="T11" fmla="*/ 110 h 186"/>
                <a:gd name="T12" fmla="*/ 76 w 482"/>
                <a:gd name="T13" fmla="*/ 122 h 186"/>
                <a:gd name="T14" fmla="*/ 110 w 482"/>
                <a:gd name="T15" fmla="*/ 126 h 186"/>
                <a:gd name="T16" fmla="*/ 130 w 482"/>
                <a:gd name="T17" fmla="*/ 130 h 186"/>
                <a:gd name="T18" fmla="*/ 148 w 482"/>
                <a:gd name="T19" fmla="*/ 138 h 186"/>
                <a:gd name="T20" fmla="*/ 164 w 482"/>
                <a:gd name="T21" fmla="*/ 154 h 186"/>
                <a:gd name="T22" fmla="*/ 202 w 482"/>
                <a:gd name="T23" fmla="*/ 158 h 186"/>
                <a:gd name="T24" fmla="*/ 242 w 482"/>
                <a:gd name="T25" fmla="*/ 160 h 186"/>
                <a:gd name="T26" fmla="*/ 264 w 482"/>
                <a:gd name="T27" fmla="*/ 172 h 186"/>
                <a:gd name="T28" fmla="*/ 293 w 482"/>
                <a:gd name="T29" fmla="*/ 178 h 186"/>
                <a:gd name="T30" fmla="*/ 305 w 482"/>
                <a:gd name="T31" fmla="*/ 172 h 186"/>
                <a:gd name="T32" fmla="*/ 342 w 482"/>
                <a:gd name="T33" fmla="*/ 164 h 186"/>
                <a:gd name="T34" fmla="*/ 363 w 482"/>
                <a:gd name="T35" fmla="*/ 154 h 186"/>
                <a:gd name="T36" fmla="*/ 373 w 482"/>
                <a:gd name="T37" fmla="*/ 142 h 186"/>
                <a:gd name="T38" fmla="*/ 373 w 482"/>
                <a:gd name="T39" fmla="*/ 136 h 186"/>
                <a:gd name="T40" fmla="*/ 368 w 482"/>
                <a:gd name="T41" fmla="*/ 134 h 186"/>
                <a:gd name="T42" fmla="*/ 361 w 482"/>
                <a:gd name="T43" fmla="*/ 130 h 186"/>
                <a:gd name="T44" fmla="*/ 363 w 482"/>
                <a:gd name="T45" fmla="*/ 122 h 186"/>
                <a:gd name="T46" fmla="*/ 368 w 482"/>
                <a:gd name="T47" fmla="*/ 120 h 186"/>
                <a:gd name="T48" fmla="*/ 374 w 482"/>
                <a:gd name="T49" fmla="*/ 124 h 186"/>
                <a:gd name="T50" fmla="*/ 386 w 482"/>
                <a:gd name="T51" fmla="*/ 122 h 186"/>
                <a:gd name="T52" fmla="*/ 394 w 482"/>
                <a:gd name="T53" fmla="*/ 116 h 186"/>
                <a:gd name="T54" fmla="*/ 408 w 482"/>
                <a:gd name="T55" fmla="*/ 112 h 186"/>
                <a:gd name="T56" fmla="*/ 416 w 482"/>
                <a:gd name="T57" fmla="*/ 110 h 186"/>
                <a:gd name="T58" fmla="*/ 418 w 482"/>
                <a:gd name="T59" fmla="*/ 102 h 186"/>
                <a:gd name="T60" fmla="*/ 420 w 482"/>
                <a:gd name="T61" fmla="*/ 94 h 186"/>
                <a:gd name="T62" fmla="*/ 454 w 482"/>
                <a:gd name="T63" fmla="*/ 90 h 186"/>
                <a:gd name="T64" fmla="*/ 441 w 482"/>
                <a:gd name="T65" fmla="*/ 76 h 186"/>
                <a:gd name="T66" fmla="*/ 423 w 482"/>
                <a:gd name="T67" fmla="*/ 68 h 186"/>
                <a:gd name="T68" fmla="*/ 410 w 482"/>
                <a:gd name="T69" fmla="*/ 72 h 186"/>
                <a:gd name="T70" fmla="*/ 386 w 482"/>
                <a:gd name="T71" fmla="*/ 72 h 186"/>
                <a:gd name="T72" fmla="*/ 380 w 482"/>
                <a:gd name="T73" fmla="*/ 64 h 186"/>
                <a:gd name="T74" fmla="*/ 378 w 482"/>
                <a:gd name="T75" fmla="*/ 40 h 186"/>
                <a:gd name="T76" fmla="*/ 354 w 482"/>
                <a:gd name="T77" fmla="*/ 30 h 186"/>
                <a:gd name="T78" fmla="*/ 342 w 482"/>
                <a:gd name="T79" fmla="*/ 30 h 186"/>
                <a:gd name="T80" fmla="*/ 324 w 482"/>
                <a:gd name="T81" fmla="*/ 40 h 186"/>
                <a:gd name="T82" fmla="*/ 306 w 482"/>
                <a:gd name="T83" fmla="*/ 46 h 186"/>
                <a:gd name="T84" fmla="*/ 288 w 482"/>
                <a:gd name="T85" fmla="*/ 46 h 186"/>
                <a:gd name="T86" fmla="*/ 248 w 482"/>
                <a:gd name="T87" fmla="*/ 34 h 186"/>
                <a:gd name="T88" fmla="*/ 228 w 482"/>
                <a:gd name="T89" fmla="*/ 26 h 186"/>
                <a:gd name="T90" fmla="*/ 200 w 482"/>
                <a:gd name="T91" fmla="*/ 26 h 186"/>
                <a:gd name="T92" fmla="*/ 186 w 482"/>
                <a:gd name="T93" fmla="*/ 26 h 186"/>
                <a:gd name="T94" fmla="*/ 180 w 482"/>
                <a:gd name="T95" fmla="*/ 22 h 186"/>
                <a:gd name="T96" fmla="*/ 169 w 482"/>
                <a:gd name="T97" fmla="*/ 8 h 186"/>
                <a:gd name="T98" fmla="*/ 144 w 482"/>
                <a:gd name="T99" fmla="*/ 0 h 186"/>
                <a:gd name="T100" fmla="*/ 120 w 482"/>
                <a:gd name="T101" fmla="*/ 2 h 186"/>
                <a:gd name="T102" fmla="*/ 116 w 482"/>
                <a:gd name="T103" fmla="*/ 4 h 186"/>
                <a:gd name="T104" fmla="*/ 120 w 482"/>
                <a:gd name="T105" fmla="*/ 12 h 186"/>
                <a:gd name="T106" fmla="*/ 130 w 482"/>
                <a:gd name="T107" fmla="*/ 24 h 186"/>
                <a:gd name="T108" fmla="*/ 132 w 482"/>
                <a:gd name="T109" fmla="*/ 30 h 186"/>
                <a:gd name="T110" fmla="*/ 126 w 482"/>
                <a:gd name="T111" fmla="*/ 36 h 186"/>
                <a:gd name="T112" fmla="*/ 116 w 482"/>
                <a:gd name="T113" fmla="*/ 38 h 186"/>
                <a:gd name="T114" fmla="*/ 99 w 482"/>
                <a:gd name="T115" fmla="*/ 36 h 186"/>
                <a:gd name="T116" fmla="*/ 64 w 482"/>
                <a:gd name="T117" fmla="*/ 24 h 186"/>
                <a:gd name="T118" fmla="*/ 50 w 482"/>
                <a:gd name="T119" fmla="*/ 22 h 186"/>
                <a:gd name="T120" fmla="*/ 34 w 482"/>
                <a:gd name="T121" fmla="*/ 24 h 186"/>
                <a:gd name="T122" fmla="*/ 10 w 482"/>
                <a:gd name="T123" fmla="*/ 42 h 186"/>
                <a:gd name="T124" fmla="*/ 0 w 482"/>
                <a:gd name="T125" fmla="*/ 46 h 1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82" h="186">
                  <a:moveTo>
                    <a:pt x="0" y="50"/>
                  </a:moveTo>
                  <a:lnTo>
                    <a:pt x="4" y="56"/>
                  </a:lnTo>
                  <a:lnTo>
                    <a:pt x="6" y="60"/>
                  </a:lnTo>
                  <a:lnTo>
                    <a:pt x="12" y="64"/>
                  </a:lnTo>
                  <a:lnTo>
                    <a:pt x="20" y="66"/>
                  </a:lnTo>
                  <a:lnTo>
                    <a:pt x="34" y="72"/>
                  </a:lnTo>
                  <a:lnTo>
                    <a:pt x="40" y="74"/>
                  </a:lnTo>
                  <a:lnTo>
                    <a:pt x="48" y="78"/>
                  </a:lnTo>
                  <a:lnTo>
                    <a:pt x="60" y="86"/>
                  </a:lnTo>
                  <a:lnTo>
                    <a:pt x="64" y="92"/>
                  </a:lnTo>
                  <a:lnTo>
                    <a:pt x="68" y="100"/>
                  </a:lnTo>
                  <a:lnTo>
                    <a:pt x="72" y="114"/>
                  </a:lnTo>
                  <a:lnTo>
                    <a:pt x="76" y="120"/>
                  </a:lnTo>
                  <a:lnTo>
                    <a:pt x="80" y="126"/>
                  </a:lnTo>
                  <a:lnTo>
                    <a:pt x="110" y="126"/>
                  </a:lnTo>
                  <a:lnTo>
                    <a:pt x="118" y="130"/>
                  </a:lnTo>
                  <a:lnTo>
                    <a:pt x="128" y="134"/>
                  </a:lnTo>
                  <a:lnTo>
                    <a:pt x="138" y="134"/>
                  </a:lnTo>
                  <a:lnTo>
                    <a:pt x="146" y="140"/>
                  </a:lnTo>
                  <a:lnTo>
                    <a:pt x="156" y="146"/>
                  </a:lnTo>
                  <a:lnTo>
                    <a:pt x="164" y="154"/>
                  </a:lnTo>
                  <a:lnTo>
                    <a:pt x="172" y="162"/>
                  </a:lnTo>
                  <a:lnTo>
                    <a:pt x="180" y="166"/>
                  </a:lnTo>
                  <a:lnTo>
                    <a:pt x="214" y="166"/>
                  </a:lnTo>
                  <a:lnTo>
                    <a:pt x="214" y="168"/>
                  </a:lnTo>
                  <a:lnTo>
                    <a:pt x="258" y="168"/>
                  </a:lnTo>
                  <a:lnTo>
                    <a:pt x="268" y="174"/>
                  </a:lnTo>
                  <a:lnTo>
                    <a:pt x="280" y="180"/>
                  </a:lnTo>
                  <a:lnTo>
                    <a:pt x="296" y="184"/>
                  </a:lnTo>
                  <a:lnTo>
                    <a:pt x="310" y="186"/>
                  </a:lnTo>
                  <a:lnTo>
                    <a:pt x="318" y="184"/>
                  </a:lnTo>
                  <a:lnTo>
                    <a:pt x="324" y="180"/>
                  </a:lnTo>
                  <a:lnTo>
                    <a:pt x="334" y="172"/>
                  </a:lnTo>
                  <a:lnTo>
                    <a:pt x="362" y="172"/>
                  </a:lnTo>
                  <a:lnTo>
                    <a:pt x="374" y="168"/>
                  </a:lnTo>
                  <a:lnTo>
                    <a:pt x="384" y="162"/>
                  </a:lnTo>
                  <a:lnTo>
                    <a:pt x="392" y="156"/>
                  </a:lnTo>
                  <a:lnTo>
                    <a:pt x="396" y="150"/>
                  </a:lnTo>
                  <a:lnTo>
                    <a:pt x="396" y="146"/>
                  </a:lnTo>
                  <a:lnTo>
                    <a:pt x="396" y="142"/>
                  </a:lnTo>
                  <a:lnTo>
                    <a:pt x="394" y="140"/>
                  </a:lnTo>
                  <a:lnTo>
                    <a:pt x="390" y="138"/>
                  </a:lnTo>
                  <a:lnTo>
                    <a:pt x="384" y="134"/>
                  </a:lnTo>
                  <a:lnTo>
                    <a:pt x="382" y="134"/>
                  </a:lnTo>
                  <a:lnTo>
                    <a:pt x="382" y="130"/>
                  </a:lnTo>
                  <a:lnTo>
                    <a:pt x="384" y="126"/>
                  </a:lnTo>
                  <a:lnTo>
                    <a:pt x="388" y="124"/>
                  </a:lnTo>
                  <a:lnTo>
                    <a:pt x="390" y="124"/>
                  </a:lnTo>
                  <a:lnTo>
                    <a:pt x="394" y="126"/>
                  </a:lnTo>
                  <a:lnTo>
                    <a:pt x="398" y="128"/>
                  </a:lnTo>
                  <a:lnTo>
                    <a:pt x="404" y="128"/>
                  </a:lnTo>
                  <a:lnTo>
                    <a:pt x="410" y="126"/>
                  </a:lnTo>
                  <a:lnTo>
                    <a:pt x="416" y="124"/>
                  </a:lnTo>
                  <a:lnTo>
                    <a:pt x="418" y="120"/>
                  </a:lnTo>
                  <a:lnTo>
                    <a:pt x="422" y="118"/>
                  </a:lnTo>
                  <a:lnTo>
                    <a:pt x="432" y="116"/>
                  </a:lnTo>
                  <a:lnTo>
                    <a:pt x="436" y="116"/>
                  </a:lnTo>
                  <a:lnTo>
                    <a:pt x="440" y="114"/>
                  </a:lnTo>
                  <a:lnTo>
                    <a:pt x="440" y="108"/>
                  </a:lnTo>
                  <a:lnTo>
                    <a:pt x="442" y="106"/>
                  </a:lnTo>
                  <a:lnTo>
                    <a:pt x="442" y="102"/>
                  </a:lnTo>
                  <a:lnTo>
                    <a:pt x="444" y="98"/>
                  </a:lnTo>
                  <a:lnTo>
                    <a:pt x="462" y="96"/>
                  </a:lnTo>
                  <a:lnTo>
                    <a:pt x="482" y="94"/>
                  </a:lnTo>
                  <a:lnTo>
                    <a:pt x="476" y="86"/>
                  </a:lnTo>
                  <a:lnTo>
                    <a:pt x="468" y="80"/>
                  </a:lnTo>
                  <a:lnTo>
                    <a:pt x="458" y="74"/>
                  </a:lnTo>
                  <a:lnTo>
                    <a:pt x="448" y="72"/>
                  </a:lnTo>
                  <a:lnTo>
                    <a:pt x="442" y="74"/>
                  </a:lnTo>
                  <a:lnTo>
                    <a:pt x="434" y="76"/>
                  </a:lnTo>
                  <a:lnTo>
                    <a:pt x="416" y="76"/>
                  </a:lnTo>
                  <a:lnTo>
                    <a:pt x="410" y="76"/>
                  </a:lnTo>
                  <a:lnTo>
                    <a:pt x="408" y="72"/>
                  </a:lnTo>
                  <a:lnTo>
                    <a:pt x="404" y="68"/>
                  </a:lnTo>
                  <a:lnTo>
                    <a:pt x="404" y="62"/>
                  </a:lnTo>
                  <a:lnTo>
                    <a:pt x="402" y="40"/>
                  </a:lnTo>
                  <a:lnTo>
                    <a:pt x="384" y="32"/>
                  </a:lnTo>
                  <a:lnTo>
                    <a:pt x="374" y="30"/>
                  </a:lnTo>
                  <a:lnTo>
                    <a:pt x="368" y="30"/>
                  </a:lnTo>
                  <a:lnTo>
                    <a:pt x="362" y="30"/>
                  </a:lnTo>
                  <a:lnTo>
                    <a:pt x="356" y="32"/>
                  </a:lnTo>
                  <a:lnTo>
                    <a:pt x="344" y="40"/>
                  </a:lnTo>
                  <a:lnTo>
                    <a:pt x="334" y="48"/>
                  </a:lnTo>
                  <a:lnTo>
                    <a:pt x="326" y="50"/>
                  </a:lnTo>
                  <a:lnTo>
                    <a:pt x="318" y="50"/>
                  </a:lnTo>
                  <a:lnTo>
                    <a:pt x="304" y="48"/>
                  </a:lnTo>
                  <a:lnTo>
                    <a:pt x="290" y="46"/>
                  </a:lnTo>
                  <a:lnTo>
                    <a:pt x="264" y="34"/>
                  </a:lnTo>
                  <a:lnTo>
                    <a:pt x="252" y="28"/>
                  </a:lnTo>
                  <a:lnTo>
                    <a:pt x="240" y="26"/>
                  </a:lnTo>
                  <a:lnTo>
                    <a:pt x="226" y="24"/>
                  </a:lnTo>
                  <a:lnTo>
                    <a:pt x="212" y="26"/>
                  </a:lnTo>
                  <a:lnTo>
                    <a:pt x="204" y="28"/>
                  </a:lnTo>
                  <a:lnTo>
                    <a:pt x="198" y="26"/>
                  </a:lnTo>
                  <a:lnTo>
                    <a:pt x="196" y="24"/>
                  </a:lnTo>
                  <a:lnTo>
                    <a:pt x="192" y="22"/>
                  </a:lnTo>
                  <a:lnTo>
                    <a:pt x="186" y="14"/>
                  </a:lnTo>
                  <a:lnTo>
                    <a:pt x="180" y="8"/>
                  </a:lnTo>
                  <a:lnTo>
                    <a:pt x="170" y="4"/>
                  </a:lnTo>
                  <a:lnTo>
                    <a:pt x="152" y="0"/>
                  </a:lnTo>
                  <a:lnTo>
                    <a:pt x="134" y="0"/>
                  </a:lnTo>
                  <a:lnTo>
                    <a:pt x="128" y="2"/>
                  </a:lnTo>
                  <a:lnTo>
                    <a:pt x="126" y="2"/>
                  </a:lnTo>
                  <a:lnTo>
                    <a:pt x="124" y="4"/>
                  </a:lnTo>
                  <a:lnTo>
                    <a:pt x="126" y="8"/>
                  </a:lnTo>
                  <a:lnTo>
                    <a:pt x="128" y="12"/>
                  </a:lnTo>
                  <a:lnTo>
                    <a:pt x="132" y="18"/>
                  </a:lnTo>
                  <a:lnTo>
                    <a:pt x="138" y="24"/>
                  </a:lnTo>
                  <a:lnTo>
                    <a:pt x="140" y="26"/>
                  </a:lnTo>
                  <a:lnTo>
                    <a:pt x="140" y="30"/>
                  </a:lnTo>
                  <a:lnTo>
                    <a:pt x="138" y="34"/>
                  </a:lnTo>
                  <a:lnTo>
                    <a:pt x="134" y="36"/>
                  </a:lnTo>
                  <a:lnTo>
                    <a:pt x="130" y="38"/>
                  </a:lnTo>
                  <a:lnTo>
                    <a:pt x="124" y="38"/>
                  </a:lnTo>
                  <a:lnTo>
                    <a:pt x="114" y="38"/>
                  </a:lnTo>
                  <a:lnTo>
                    <a:pt x="104" y="36"/>
                  </a:lnTo>
                  <a:lnTo>
                    <a:pt x="86" y="30"/>
                  </a:lnTo>
                  <a:lnTo>
                    <a:pt x="68" y="24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46" y="24"/>
                  </a:lnTo>
                  <a:lnTo>
                    <a:pt x="38" y="24"/>
                  </a:lnTo>
                  <a:lnTo>
                    <a:pt x="24" y="30"/>
                  </a:lnTo>
                  <a:lnTo>
                    <a:pt x="10" y="42"/>
                  </a:lnTo>
                  <a:lnTo>
                    <a:pt x="0" y="52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gray">
            <a:xfrm>
              <a:off x="4455" y="1478"/>
              <a:ext cx="75" cy="90"/>
            </a:xfrm>
            <a:custGeom>
              <a:avLst/>
              <a:gdLst>
                <a:gd name="T0" fmla="*/ 66 w 76"/>
                <a:gd name="T1" fmla="*/ 70 h 92"/>
                <a:gd name="T2" fmla="*/ 58 w 76"/>
                <a:gd name="T3" fmla="*/ 65 h 92"/>
                <a:gd name="T4" fmla="*/ 50 w 76"/>
                <a:gd name="T5" fmla="*/ 60 h 92"/>
                <a:gd name="T6" fmla="*/ 52 w 76"/>
                <a:gd name="T7" fmla="*/ 56 h 92"/>
                <a:gd name="T8" fmla="*/ 54 w 76"/>
                <a:gd name="T9" fmla="*/ 54 h 92"/>
                <a:gd name="T10" fmla="*/ 62 w 76"/>
                <a:gd name="T11" fmla="*/ 50 h 92"/>
                <a:gd name="T12" fmla="*/ 70 w 76"/>
                <a:gd name="T13" fmla="*/ 46 h 92"/>
                <a:gd name="T14" fmla="*/ 72 w 76"/>
                <a:gd name="T15" fmla="*/ 42 h 92"/>
                <a:gd name="T16" fmla="*/ 72 w 76"/>
                <a:gd name="T17" fmla="*/ 38 h 92"/>
                <a:gd name="T18" fmla="*/ 72 w 76"/>
                <a:gd name="T19" fmla="*/ 32 h 92"/>
                <a:gd name="T20" fmla="*/ 70 w 76"/>
                <a:gd name="T21" fmla="*/ 28 h 92"/>
                <a:gd name="T22" fmla="*/ 66 w 76"/>
                <a:gd name="T23" fmla="*/ 24 h 92"/>
                <a:gd name="T24" fmla="*/ 66 w 76"/>
                <a:gd name="T25" fmla="*/ 23 h 92"/>
                <a:gd name="T26" fmla="*/ 66 w 76"/>
                <a:gd name="T27" fmla="*/ 16 h 92"/>
                <a:gd name="T28" fmla="*/ 70 w 76"/>
                <a:gd name="T29" fmla="*/ 8 h 92"/>
                <a:gd name="T30" fmla="*/ 66 w 76"/>
                <a:gd name="T31" fmla="*/ 0 h 92"/>
                <a:gd name="T32" fmla="*/ 66 w 76"/>
                <a:gd name="T33" fmla="*/ 2 h 92"/>
                <a:gd name="T34" fmla="*/ 62 w 76"/>
                <a:gd name="T35" fmla="*/ 4 h 92"/>
                <a:gd name="T36" fmla="*/ 58 w 76"/>
                <a:gd name="T37" fmla="*/ 6 h 92"/>
                <a:gd name="T38" fmla="*/ 54 w 76"/>
                <a:gd name="T39" fmla="*/ 4 h 92"/>
                <a:gd name="T40" fmla="*/ 50 w 76"/>
                <a:gd name="T41" fmla="*/ 2 h 92"/>
                <a:gd name="T42" fmla="*/ 44 w 76"/>
                <a:gd name="T43" fmla="*/ 12 h 92"/>
                <a:gd name="T44" fmla="*/ 40 w 76"/>
                <a:gd name="T45" fmla="*/ 18 h 92"/>
                <a:gd name="T46" fmla="*/ 38 w 76"/>
                <a:gd name="T47" fmla="*/ 22 h 92"/>
                <a:gd name="T48" fmla="*/ 40 w 76"/>
                <a:gd name="T49" fmla="*/ 24 h 92"/>
                <a:gd name="T50" fmla="*/ 32 w 76"/>
                <a:gd name="T51" fmla="*/ 24 h 92"/>
                <a:gd name="T52" fmla="*/ 26 w 76"/>
                <a:gd name="T53" fmla="*/ 23 h 92"/>
                <a:gd name="T54" fmla="*/ 22 w 76"/>
                <a:gd name="T55" fmla="*/ 23 h 92"/>
                <a:gd name="T56" fmla="*/ 12 w 76"/>
                <a:gd name="T57" fmla="*/ 32 h 92"/>
                <a:gd name="T58" fmla="*/ 4 w 76"/>
                <a:gd name="T59" fmla="*/ 44 h 92"/>
                <a:gd name="T60" fmla="*/ 0 w 76"/>
                <a:gd name="T61" fmla="*/ 52 h 92"/>
                <a:gd name="T62" fmla="*/ 10 w 76"/>
                <a:gd name="T63" fmla="*/ 52 h 92"/>
                <a:gd name="T64" fmla="*/ 18 w 76"/>
                <a:gd name="T65" fmla="*/ 56 h 92"/>
                <a:gd name="T66" fmla="*/ 24 w 76"/>
                <a:gd name="T67" fmla="*/ 65 h 92"/>
                <a:gd name="T68" fmla="*/ 28 w 76"/>
                <a:gd name="T69" fmla="*/ 72 h 92"/>
                <a:gd name="T70" fmla="*/ 24 w 76"/>
                <a:gd name="T71" fmla="*/ 76 h 92"/>
                <a:gd name="T72" fmla="*/ 24 w 76"/>
                <a:gd name="T73" fmla="*/ 78 h 92"/>
                <a:gd name="T74" fmla="*/ 26 w 76"/>
                <a:gd name="T75" fmla="*/ 80 h 92"/>
                <a:gd name="T76" fmla="*/ 32 w 76"/>
                <a:gd name="T77" fmla="*/ 82 h 92"/>
                <a:gd name="T78" fmla="*/ 42 w 76"/>
                <a:gd name="T79" fmla="*/ 82 h 92"/>
                <a:gd name="T80" fmla="*/ 52 w 76"/>
                <a:gd name="T81" fmla="*/ 84 h 92"/>
                <a:gd name="T82" fmla="*/ 52 w 76"/>
                <a:gd name="T83" fmla="*/ 80 h 92"/>
                <a:gd name="T84" fmla="*/ 64 w 76"/>
                <a:gd name="T85" fmla="*/ 80 h 92"/>
                <a:gd name="T86" fmla="*/ 68 w 76"/>
                <a:gd name="T87" fmla="*/ 78 h 92"/>
                <a:gd name="T88" fmla="*/ 70 w 76"/>
                <a:gd name="T89" fmla="*/ 76 h 92"/>
                <a:gd name="T90" fmla="*/ 70 w 76"/>
                <a:gd name="T91" fmla="*/ 72 h 92"/>
                <a:gd name="T92" fmla="*/ 66 w 76"/>
                <a:gd name="T93" fmla="*/ 70 h 9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6" h="92">
                  <a:moveTo>
                    <a:pt x="70" y="78"/>
                  </a:moveTo>
                  <a:lnTo>
                    <a:pt x="62" y="70"/>
                  </a:lnTo>
                  <a:lnTo>
                    <a:pt x="54" y="64"/>
                  </a:lnTo>
                  <a:lnTo>
                    <a:pt x="56" y="60"/>
                  </a:lnTo>
                  <a:lnTo>
                    <a:pt x="58" y="58"/>
                  </a:lnTo>
                  <a:lnTo>
                    <a:pt x="66" y="54"/>
                  </a:lnTo>
                  <a:lnTo>
                    <a:pt x="74" y="50"/>
                  </a:lnTo>
                  <a:lnTo>
                    <a:pt x="76" y="46"/>
                  </a:lnTo>
                  <a:lnTo>
                    <a:pt x="76" y="42"/>
                  </a:lnTo>
                  <a:lnTo>
                    <a:pt x="76" y="36"/>
                  </a:lnTo>
                  <a:lnTo>
                    <a:pt x="74" y="32"/>
                  </a:lnTo>
                  <a:lnTo>
                    <a:pt x="70" y="28"/>
                  </a:lnTo>
                  <a:lnTo>
                    <a:pt x="70" y="24"/>
                  </a:lnTo>
                  <a:lnTo>
                    <a:pt x="70" y="16"/>
                  </a:lnTo>
                  <a:lnTo>
                    <a:pt x="74" y="8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4"/>
                  </a:lnTo>
                  <a:lnTo>
                    <a:pt x="62" y="6"/>
                  </a:lnTo>
                  <a:lnTo>
                    <a:pt x="58" y="4"/>
                  </a:lnTo>
                  <a:lnTo>
                    <a:pt x="54" y="2"/>
                  </a:lnTo>
                  <a:lnTo>
                    <a:pt x="48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4" y="28"/>
                  </a:lnTo>
                  <a:lnTo>
                    <a:pt x="32" y="28"/>
                  </a:lnTo>
                  <a:lnTo>
                    <a:pt x="26" y="26"/>
                  </a:lnTo>
                  <a:lnTo>
                    <a:pt x="22" y="24"/>
                  </a:lnTo>
                  <a:lnTo>
                    <a:pt x="12" y="36"/>
                  </a:lnTo>
                  <a:lnTo>
                    <a:pt x="4" y="48"/>
                  </a:lnTo>
                  <a:lnTo>
                    <a:pt x="0" y="56"/>
                  </a:lnTo>
                  <a:lnTo>
                    <a:pt x="10" y="56"/>
                  </a:lnTo>
                  <a:lnTo>
                    <a:pt x="18" y="60"/>
                  </a:lnTo>
                  <a:lnTo>
                    <a:pt x="24" y="70"/>
                  </a:lnTo>
                  <a:lnTo>
                    <a:pt x="28" y="80"/>
                  </a:lnTo>
                  <a:lnTo>
                    <a:pt x="24" y="84"/>
                  </a:lnTo>
                  <a:lnTo>
                    <a:pt x="24" y="86"/>
                  </a:lnTo>
                  <a:lnTo>
                    <a:pt x="26" y="88"/>
                  </a:lnTo>
                  <a:lnTo>
                    <a:pt x="32" y="90"/>
                  </a:lnTo>
                  <a:lnTo>
                    <a:pt x="46" y="90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8" y="88"/>
                  </a:lnTo>
                  <a:lnTo>
                    <a:pt x="72" y="86"/>
                  </a:lnTo>
                  <a:lnTo>
                    <a:pt x="74" y="84"/>
                  </a:lnTo>
                  <a:lnTo>
                    <a:pt x="74" y="80"/>
                  </a:lnTo>
                  <a:lnTo>
                    <a:pt x="70" y="7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gray">
            <a:xfrm>
              <a:off x="4510" y="1557"/>
              <a:ext cx="63" cy="75"/>
            </a:xfrm>
            <a:custGeom>
              <a:avLst/>
              <a:gdLst>
                <a:gd name="T0" fmla="*/ 18 w 64"/>
                <a:gd name="T1" fmla="*/ 0 h 76"/>
                <a:gd name="T2" fmla="*/ 18 w 64"/>
                <a:gd name="T3" fmla="*/ 2 h 76"/>
                <a:gd name="T4" fmla="*/ 18 w 64"/>
                <a:gd name="T5" fmla="*/ 4 h 76"/>
                <a:gd name="T6" fmla="*/ 16 w 64"/>
                <a:gd name="T7" fmla="*/ 6 h 76"/>
                <a:gd name="T8" fmla="*/ 12 w 64"/>
                <a:gd name="T9" fmla="*/ 8 h 76"/>
                <a:gd name="T10" fmla="*/ 0 w 64"/>
                <a:gd name="T11" fmla="*/ 8 h 76"/>
                <a:gd name="T12" fmla="*/ 0 w 64"/>
                <a:gd name="T13" fmla="*/ 12 h 76"/>
                <a:gd name="T14" fmla="*/ 2 w 64"/>
                <a:gd name="T15" fmla="*/ 16 h 76"/>
                <a:gd name="T16" fmla="*/ 4 w 64"/>
                <a:gd name="T17" fmla="*/ 20 h 76"/>
                <a:gd name="T18" fmla="*/ 6 w 64"/>
                <a:gd name="T19" fmla="*/ 28 h 76"/>
                <a:gd name="T20" fmla="*/ 8 w 64"/>
                <a:gd name="T21" fmla="*/ 38 h 76"/>
                <a:gd name="T22" fmla="*/ 14 w 64"/>
                <a:gd name="T23" fmla="*/ 52 h 76"/>
                <a:gd name="T24" fmla="*/ 20 w 64"/>
                <a:gd name="T25" fmla="*/ 66 h 76"/>
                <a:gd name="T26" fmla="*/ 24 w 64"/>
                <a:gd name="T27" fmla="*/ 70 h 76"/>
                <a:gd name="T28" fmla="*/ 30 w 64"/>
                <a:gd name="T29" fmla="*/ 72 h 76"/>
                <a:gd name="T30" fmla="*/ 36 w 64"/>
                <a:gd name="T31" fmla="*/ 70 h 76"/>
                <a:gd name="T32" fmla="*/ 46 w 64"/>
                <a:gd name="T33" fmla="*/ 66 h 76"/>
                <a:gd name="T34" fmla="*/ 56 w 64"/>
                <a:gd name="T35" fmla="*/ 60 h 76"/>
                <a:gd name="T36" fmla="*/ 60 w 64"/>
                <a:gd name="T37" fmla="*/ 56 h 76"/>
                <a:gd name="T38" fmla="*/ 60 w 64"/>
                <a:gd name="T39" fmla="*/ 54 h 76"/>
                <a:gd name="T40" fmla="*/ 60 w 64"/>
                <a:gd name="T41" fmla="*/ 46 h 76"/>
                <a:gd name="T42" fmla="*/ 54 w 64"/>
                <a:gd name="T43" fmla="*/ 38 h 76"/>
                <a:gd name="T44" fmla="*/ 48 w 64"/>
                <a:gd name="T45" fmla="*/ 32 h 76"/>
                <a:gd name="T46" fmla="*/ 42 w 64"/>
                <a:gd name="T47" fmla="*/ 26 h 76"/>
                <a:gd name="T48" fmla="*/ 18 w 64"/>
                <a:gd name="T49" fmla="*/ 0 h 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76">
                  <a:moveTo>
                    <a:pt x="18" y="0"/>
                  </a:moveTo>
                  <a:lnTo>
                    <a:pt x="18" y="2"/>
                  </a:lnTo>
                  <a:lnTo>
                    <a:pt x="18" y="4"/>
                  </a:lnTo>
                  <a:lnTo>
                    <a:pt x="16" y="6"/>
                  </a:lnTo>
                  <a:lnTo>
                    <a:pt x="1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8"/>
                  </a:lnTo>
                  <a:lnTo>
                    <a:pt x="8" y="40"/>
                  </a:lnTo>
                  <a:lnTo>
                    <a:pt x="14" y="56"/>
                  </a:lnTo>
                  <a:lnTo>
                    <a:pt x="20" y="70"/>
                  </a:lnTo>
                  <a:lnTo>
                    <a:pt x="24" y="74"/>
                  </a:lnTo>
                  <a:lnTo>
                    <a:pt x="30" y="76"/>
                  </a:lnTo>
                  <a:lnTo>
                    <a:pt x="40" y="74"/>
                  </a:lnTo>
                  <a:lnTo>
                    <a:pt x="50" y="70"/>
                  </a:lnTo>
                  <a:lnTo>
                    <a:pt x="60" y="64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4" y="50"/>
                  </a:lnTo>
                  <a:lnTo>
                    <a:pt x="58" y="42"/>
                  </a:lnTo>
                  <a:lnTo>
                    <a:pt x="52" y="32"/>
                  </a:lnTo>
                  <a:lnTo>
                    <a:pt x="46" y="26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grpSp>
          <p:nvGrpSpPr>
            <p:cNvPr id="29" name="Group 27"/>
            <p:cNvGrpSpPr>
              <a:grpSpLocks/>
            </p:cNvGrpSpPr>
            <p:nvPr/>
          </p:nvGrpSpPr>
          <p:grpSpPr bwMode="auto">
            <a:xfrm>
              <a:off x="852" y="850"/>
              <a:ext cx="1217" cy="646"/>
              <a:chOff x="881" y="712"/>
              <a:chExt cx="1232" cy="654"/>
            </a:xfrm>
            <a:grpFill/>
          </p:grpSpPr>
          <p:sp>
            <p:nvSpPr>
              <p:cNvPr id="249" name="Freeform 28"/>
              <p:cNvSpPr>
                <a:spLocks/>
              </p:cNvSpPr>
              <p:nvPr/>
            </p:nvSpPr>
            <p:spPr bwMode="gray">
              <a:xfrm>
                <a:off x="881" y="826"/>
                <a:ext cx="1056" cy="540"/>
              </a:xfrm>
              <a:custGeom>
                <a:avLst/>
                <a:gdLst>
                  <a:gd name="T0" fmla="*/ 840 w 1056"/>
                  <a:gd name="T1" fmla="*/ 184 h 540"/>
                  <a:gd name="T2" fmla="*/ 898 w 1056"/>
                  <a:gd name="T3" fmla="*/ 186 h 540"/>
                  <a:gd name="T4" fmla="*/ 932 w 1056"/>
                  <a:gd name="T5" fmla="*/ 218 h 540"/>
                  <a:gd name="T6" fmla="*/ 936 w 1056"/>
                  <a:gd name="T7" fmla="*/ 254 h 540"/>
                  <a:gd name="T8" fmla="*/ 984 w 1056"/>
                  <a:gd name="T9" fmla="*/ 220 h 540"/>
                  <a:gd name="T10" fmla="*/ 1006 w 1056"/>
                  <a:gd name="T11" fmla="*/ 266 h 540"/>
                  <a:gd name="T12" fmla="*/ 1010 w 1056"/>
                  <a:gd name="T13" fmla="*/ 300 h 540"/>
                  <a:gd name="T14" fmla="*/ 1040 w 1056"/>
                  <a:gd name="T15" fmla="*/ 324 h 540"/>
                  <a:gd name="T16" fmla="*/ 1044 w 1056"/>
                  <a:gd name="T17" fmla="*/ 368 h 540"/>
                  <a:gd name="T18" fmla="*/ 934 w 1056"/>
                  <a:gd name="T19" fmla="*/ 390 h 540"/>
                  <a:gd name="T20" fmla="*/ 856 w 1056"/>
                  <a:gd name="T21" fmla="*/ 422 h 540"/>
                  <a:gd name="T22" fmla="*/ 910 w 1056"/>
                  <a:gd name="T23" fmla="*/ 430 h 540"/>
                  <a:gd name="T24" fmla="*/ 894 w 1056"/>
                  <a:gd name="T25" fmla="*/ 468 h 540"/>
                  <a:gd name="T26" fmla="*/ 954 w 1056"/>
                  <a:gd name="T27" fmla="*/ 454 h 540"/>
                  <a:gd name="T28" fmla="*/ 946 w 1056"/>
                  <a:gd name="T29" fmla="*/ 478 h 540"/>
                  <a:gd name="T30" fmla="*/ 870 w 1056"/>
                  <a:gd name="T31" fmla="*/ 514 h 540"/>
                  <a:gd name="T32" fmla="*/ 880 w 1056"/>
                  <a:gd name="T33" fmla="*/ 488 h 540"/>
                  <a:gd name="T34" fmla="*/ 806 w 1056"/>
                  <a:gd name="T35" fmla="*/ 468 h 540"/>
                  <a:gd name="T36" fmla="*/ 718 w 1056"/>
                  <a:gd name="T37" fmla="*/ 502 h 540"/>
                  <a:gd name="T38" fmla="*/ 646 w 1056"/>
                  <a:gd name="T39" fmla="*/ 530 h 540"/>
                  <a:gd name="T40" fmla="*/ 600 w 1056"/>
                  <a:gd name="T41" fmla="*/ 540 h 540"/>
                  <a:gd name="T42" fmla="*/ 644 w 1056"/>
                  <a:gd name="T43" fmla="*/ 486 h 540"/>
                  <a:gd name="T44" fmla="*/ 650 w 1056"/>
                  <a:gd name="T45" fmla="*/ 466 h 540"/>
                  <a:gd name="T46" fmla="*/ 612 w 1056"/>
                  <a:gd name="T47" fmla="*/ 442 h 540"/>
                  <a:gd name="T48" fmla="*/ 588 w 1056"/>
                  <a:gd name="T49" fmla="*/ 414 h 540"/>
                  <a:gd name="T50" fmla="*/ 498 w 1056"/>
                  <a:gd name="T51" fmla="*/ 430 h 540"/>
                  <a:gd name="T52" fmla="*/ 80 w 1056"/>
                  <a:gd name="T53" fmla="*/ 402 h 540"/>
                  <a:gd name="T54" fmla="*/ 54 w 1056"/>
                  <a:gd name="T55" fmla="*/ 354 h 540"/>
                  <a:gd name="T56" fmla="*/ 48 w 1056"/>
                  <a:gd name="T57" fmla="*/ 326 h 540"/>
                  <a:gd name="T58" fmla="*/ 36 w 1056"/>
                  <a:gd name="T59" fmla="*/ 290 h 540"/>
                  <a:gd name="T60" fmla="*/ 28 w 1056"/>
                  <a:gd name="T61" fmla="*/ 236 h 540"/>
                  <a:gd name="T62" fmla="*/ 186 w 1056"/>
                  <a:gd name="T63" fmla="*/ 68 h 540"/>
                  <a:gd name="T64" fmla="*/ 252 w 1056"/>
                  <a:gd name="T65" fmla="*/ 70 h 540"/>
                  <a:gd name="T66" fmla="*/ 352 w 1056"/>
                  <a:gd name="T67" fmla="*/ 64 h 540"/>
                  <a:gd name="T68" fmla="*/ 382 w 1056"/>
                  <a:gd name="T69" fmla="*/ 72 h 540"/>
                  <a:gd name="T70" fmla="*/ 458 w 1056"/>
                  <a:gd name="T71" fmla="*/ 80 h 540"/>
                  <a:gd name="T72" fmla="*/ 460 w 1056"/>
                  <a:gd name="T73" fmla="*/ 98 h 540"/>
                  <a:gd name="T74" fmla="*/ 526 w 1056"/>
                  <a:gd name="T75" fmla="*/ 102 h 540"/>
                  <a:gd name="T76" fmla="*/ 582 w 1056"/>
                  <a:gd name="T77" fmla="*/ 84 h 540"/>
                  <a:gd name="T78" fmla="*/ 662 w 1056"/>
                  <a:gd name="T79" fmla="*/ 86 h 540"/>
                  <a:gd name="T80" fmla="*/ 694 w 1056"/>
                  <a:gd name="T81" fmla="*/ 88 h 540"/>
                  <a:gd name="T82" fmla="*/ 706 w 1056"/>
                  <a:gd name="T83" fmla="*/ 62 h 540"/>
                  <a:gd name="T84" fmla="*/ 760 w 1056"/>
                  <a:gd name="T85" fmla="*/ 8 h 540"/>
                  <a:gd name="T86" fmla="*/ 790 w 1056"/>
                  <a:gd name="T87" fmla="*/ 20 h 540"/>
                  <a:gd name="T88" fmla="*/ 750 w 1056"/>
                  <a:gd name="T89" fmla="*/ 66 h 540"/>
                  <a:gd name="T90" fmla="*/ 776 w 1056"/>
                  <a:gd name="T91" fmla="*/ 76 h 540"/>
                  <a:gd name="T92" fmla="*/ 780 w 1056"/>
                  <a:gd name="T93" fmla="*/ 104 h 540"/>
                  <a:gd name="T94" fmla="*/ 828 w 1056"/>
                  <a:gd name="T95" fmla="*/ 66 h 540"/>
                  <a:gd name="T96" fmla="*/ 846 w 1056"/>
                  <a:gd name="T97" fmla="*/ 90 h 540"/>
                  <a:gd name="T98" fmla="*/ 790 w 1056"/>
                  <a:gd name="T99" fmla="*/ 122 h 540"/>
                  <a:gd name="T100" fmla="*/ 704 w 1056"/>
                  <a:gd name="T101" fmla="*/ 168 h 540"/>
                  <a:gd name="T102" fmla="*/ 612 w 1056"/>
                  <a:gd name="T103" fmla="*/ 214 h 540"/>
                  <a:gd name="T104" fmla="*/ 604 w 1056"/>
                  <a:gd name="T105" fmla="*/ 274 h 540"/>
                  <a:gd name="T106" fmla="*/ 656 w 1056"/>
                  <a:gd name="T107" fmla="*/ 294 h 540"/>
                  <a:gd name="T108" fmla="*/ 712 w 1056"/>
                  <a:gd name="T109" fmla="*/ 314 h 540"/>
                  <a:gd name="T110" fmla="*/ 718 w 1056"/>
                  <a:gd name="T111" fmla="*/ 370 h 540"/>
                  <a:gd name="T112" fmla="*/ 772 w 1056"/>
                  <a:gd name="T113" fmla="*/ 304 h 540"/>
                  <a:gd name="T114" fmla="*/ 794 w 1056"/>
                  <a:gd name="T115" fmla="*/ 254 h 54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056" h="540">
                    <a:moveTo>
                      <a:pt x="806" y="236"/>
                    </a:moveTo>
                    <a:lnTo>
                      <a:pt x="812" y="232"/>
                    </a:lnTo>
                    <a:lnTo>
                      <a:pt x="818" y="226"/>
                    </a:lnTo>
                    <a:lnTo>
                      <a:pt x="824" y="220"/>
                    </a:lnTo>
                    <a:lnTo>
                      <a:pt x="826" y="212"/>
                    </a:lnTo>
                    <a:lnTo>
                      <a:pt x="826" y="202"/>
                    </a:lnTo>
                    <a:lnTo>
                      <a:pt x="828" y="194"/>
                    </a:lnTo>
                    <a:lnTo>
                      <a:pt x="830" y="190"/>
                    </a:lnTo>
                    <a:lnTo>
                      <a:pt x="834" y="186"/>
                    </a:lnTo>
                    <a:lnTo>
                      <a:pt x="840" y="184"/>
                    </a:lnTo>
                    <a:lnTo>
                      <a:pt x="848" y="184"/>
                    </a:lnTo>
                    <a:lnTo>
                      <a:pt x="856" y="186"/>
                    </a:lnTo>
                    <a:lnTo>
                      <a:pt x="864" y="186"/>
                    </a:lnTo>
                    <a:lnTo>
                      <a:pt x="880" y="186"/>
                    </a:lnTo>
                    <a:lnTo>
                      <a:pt x="882" y="186"/>
                    </a:lnTo>
                    <a:lnTo>
                      <a:pt x="882" y="184"/>
                    </a:lnTo>
                    <a:lnTo>
                      <a:pt x="884" y="184"/>
                    </a:lnTo>
                    <a:lnTo>
                      <a:pt x="888" y="182"/>
                    </a:lnTo>
                    <a:lnTo>
                      <a:pt x="892" y="184"/>
                    </a:lnTo>
                    <a:lnTo>
                      <a:pt x="898" y="186"/>
                    </a:lnTo>
                    <a:lnTo>
                      <a:pt x="902" y="190"/>
                    </a:lnTo>
                    <a:lnTo>
                      <a:pt x="904" y="196"/>
                    </a:lnTo>
                    <a:lnTo>
                      <a:pt x="906" y="200"/>
                    </a:lnTo>
                    <a:lnTo>
                      <a:pt x="908" y="202"/>
                    </a:lnTo>
                    <a:lnTo>
                      <a:pt x="910" y="204"/>
                    </a:lnTo>
                    <a:lnTo>
                      <a:pt x="914" y="204"/>
                    </a:lnTo>
                    <a:lnTo>
                      <a:pt x="922" y="206"/>
                    </a:lnTo>
                    <a:lnTo>
                      <a:pt x="928" y="210"/>
                    </a:lnTo>
                    <a:lnTo>
                      <a:pt x="930" y="214"/>
                    </a:lnTo>
                    <a:lnTo>
                      <a:pt x="932" y="218"/>
                    </a:lnTo>
                    <a:lnTo>
                      <a:pt x="930" y="222"/>
                    </a:lnTo>
                    <a:lnTo>
                      <a:pt x="926" y="228"/>
                    </a:lnTo>
                    <a:lnTo>
                      <a:pt x="922" y="236"/>
                    </a:lnTo>
                    <a:lnTo>
                      <a:pt x="920" y="244"/>
                    </a:lnTo>
                    <a:lnTo>
                      <a:pt x="920" y="246"/>
                    </a:lnTo>
                    <a:lnTo>
                      <a:pt x="922" y="248"/>
                    </a:lnTo>
                    <a:lnTo>
                      <a:pt x="926" y="250"/>
                    </a:lnTo>
                    <a:lnTo>
                      <a:pt x="932" y="250"/>
                    </a:lnTo>
                    <a:lnTo>
                      <a:pt x="934" y="250"/>
                    </a:lnTo>
                    <a:lnTo>
                      <a:pt x="936" y="254"/>
                    </a:lnTo>
                    <a:lnTo>
                      <a:pt x="936" y="256"/>
                    </a:lnTo>
                    <a:lnTo>
                      <a:pt x="936" y="258"/>
                    </a:lnTo>
                    <a:lnTo>
                      <a:pt x="942" y="256"/>
                    </a:lnTo>
                    <a:lnTo>
                      <a:pt x="948" y="252"/>
                    </a:lnTo>
                    <a:lnTo>
                      <a:pt x="954" y="246"/>
                    </a:lnTo>
                    <a:lnTo>
                      <a:pt x="960" y="244"/>
                    </a:lnTo>
                    <a:lnTo>
                      <a:pt x="964" y="242"/>
                    </a:lnTo>
                    <a:lnTo>
                      <a:pt x="972" y="234"/>
                    </a:lnTo>
                    <a:lnTo>
                      <a:pt x="978" y="226"/>
                    </a:lnTo>
                    <a:lnTo>
                      <a:pt x="984" y="220"/>
                    </a:lnTo>
                    <a:lnTo>
                      <a:pt x="988" y="218"/>
                    </a:lnTo>
                    <a:lnTo>
                      <a:pt x="992" y="218"/>
                    </a:lnTo>
                    <a:lnTo>
                      <a:pt x="992" y="224"/>
                    </a:lnTo>
                    <a:lnTo>
                      <a:pt x="994" y="230"/>
                    </a:lnTo>
                    <a:lnTo>
                      <a:pt x="1000" y="246"/>
                    </a:lnTo>
                    <a:lnTo>
                      <a:pt x="1002" y="250"/>
                    </a:lnTo>
                    <a:lnTo>
                      <a:pt x="1000" y="252"/>
                    </a:lnTo>
                    <a:lnTo>
                      <a:pt x="1000" y="256"/>
                    </a:lnTo>
                    <a:lnTo>
                      <a:pt x="1002" y="260"/>
                    </a:lnTo>
                    <a:lnTo>
                      <a:pt x="1006" y="266"/>
                    </a:lnTo>
                    <a:lnTo>
                      <a:pt x="1008" y="272"/>
                    </a:lnTo>
                    <a:lnTo>
                      <a:pt x="1006" y="278"/>
                    </a:lnTo>
                    <a:lnTo>
                      <a:pt x="1004" y="280"/>
                    </a:lnTo>
                    <a:lnTo>
                      <a:pt x="1002" y="284"/>
                    </a:lnTo>
                    <a:lnTo>
                      <a:pt x="1000" y="286"/>
                    </a:lnTo>
                    <a:lnTo>
                      <a:pt x="998" y="288"/>
                    </a:lnTo>
                    <a:lnTo>
                      <a:pt x="1000" y="292"/>
                    </a:lnTo>
                    <a:lnTo>
                      <a:pt x="1004" y="294"/>
                    </a:lnTo>
                    <a:lnTo>
                      <a:pt x="1008" y="296"/>
                    </a:lnTo>
                    <a:lnTo>
                      <a:pt x="1010" y="300"/>
                    </a:lnTo>
                    <a:lnTo>
                      <a:pt x="1010" y="302"/>
                    </a:lnTo>
                    <a:lnTo>
                      <a:pt x="1010" y="304"/>
                    </a:lnTo>
                    <a:lnTo>
                      <a:pt x="1016" y="308"/>
                    </a:lnTo>
                    <a:lnTo>
                      <a:pt x="1020" y="308"/>
                    </a:lnTo>
                    <a:lnTo>
                      <a:pt x="1028" y="310"/>
                    </a:lnTo>
                    <a:lnTo>
                      <a:pt x="1036" y="314"/>
                    </a:lnTo>
                    <a:lnTo>
                      <a:pt x="1040" y="316"/>
                    </a:lnTo>
                    <a:lnTo>
                      <a:pt x="1042" y="318"/>
                    </a:lnTo>
                    <a:lnTo>
                      <a:pt x="1042" y="320"/>
                    </a:lnTo>
                    <a:lnTo>
                      <a:pt x="1040" y="324"/>
                    </a:lnTo>
                    <a:lnTo>
                      <a:pt x="1038" y="328"/>
                    </a:lnTo>
                    <a:lnTo>
                      <a:pt x="1040" y="332"/>
                    </a:lnTo>
                    <a:lnTo>
                      <a:pt x="1044" y="332"/>
                    </a:lnTo>
                    <a:lnTo>
                      <a:pt x="1044" y="336"/>
                    </a:lnTo>
                    <a:lnTo>
                      <a:pt x="1056" y="336"/>
                    </a:lnTo>
                    <a:lnTo>
                      <a:pt x="1056" y="342"/>
                    </a:lnTo>
                    <a:lnTo>
                      <a:pt x="1054" y="352"/>
                    </a:lnTo>
                    <a:lnTo>
                      <a:pt x="1050" y="360"/>
                    </a:lnTo>
                    <a:lnTo>
                      <a:pt x="1048" y="366"/>
                    </a:lnTo>
                    <a:lnTo>
                      <a:pt x="1044" y="368"/>
                    </a:lnTo>
                    <a:lnTo>
                      <a:pt x="1032" y="370"/>
                    </a:lnTo>
                    <a:lnTo>
                      <a:pt x="1024" y="370"/>
                    </a:lnTo>
                    <a:lnTo>
                      <a:pt x="1016" y="372"/>
                    </a:lnTo>
                    <a:lnTo>
                      <a:pt x="1008" y="376"/>
                    </a:lnTo>
                    <a:lnTo>
                      <a:pt x="994" y="386"/>
                    </a:lnTo>
                    <a:lnTo>
                      <a:pt x="988" y="388"/>
                    </a:lnTo>
                    <a:lnTo>
                      <a:pt x="980" y="394"/>
                    </a:lnTo>
                    <a:lnTo>
                      <a:pt x="970" y="396"/>
                    </a:lnTo>
                    <a:lnTo>
                      <a:pt x="960" y="398"/>
                    </a:lnTo>
                    <a:lnTo>
                      <a:pt x="934" y="390"/>
                    </a:lnTo>
                    <a:lnTo>
                      <a:pt x="908" y="388"/>
                    </a:lnTo>
                    <a:lnTo>
                      <a:pt x="894" y="390"/>
                    </a:lnTo>
                    <a:lnTo>
                      <a:pt x="886" y="396"/>
                    </a:lnTo>
                    <a:lnTo>
                      <a:pt x="876" y="402"/>
                    </a:lnTo>
                    <a:lnTo>
                      <a:pt x="862" y="410"/>
                    </a:lnTo>
                    <a:lnTo>
                      <a:pt x="852" y="418"/>
                    </a:lnTo>
                    <a:lnTo>
                      <a:pt x="842" y="430"/>
                    </a:lnTo>
                    <a:lnTo>
                      <a:pt x="828" y="440"/>
                    </a:lnTo>
                    <a:lnTo>
                      <a:pt x="840" y="432"/>
                    </a:lnTo>
                    <a:lnTo>
                      <a:pt x="856" y="422"/>
                    </a:lnTo>
                    <a:lnTo>
                      <a:pt x="876" y="414"/>
                    </a:lnTo>
                    <a:lnTo>
                      <a:pt x="884" y="414"/>
                    </a:lnTo>
                    <a:lnTo>
                      <a:pt x="892" y="414"/>
                    </a:lnTo>
                    <a:lnTo>
                      <a:pt x="898" y="414"/>
                    </a:lnTo>
                    <a:lnTo>
                      <a:pt x="906" y="414"/>
                    </a:lnTo>
                    <a:lnTo>
                      <a:pt x="910" y="418"/>
                    </a:lnTo>
                    <a:lnTo>
                      <a:pt x="910" y="420"/>
                    </a:lnTo>
                    <a:lnTo>
                      <a:pt x="912" y="422"/>
                    </a:lnTo>
                    <a:lnTo>
                      <a:pt x="910" y="426"/>
                    </a:lnTo>
                    <a:lnTo>
                      <a:pt x="910" y="430"/>
                    </a:lnTo>
                    <a:lnTo>
                      <a:pt x="904" y="432"/>
                    </a:lnTo>
                    <a:lnTo>
                      <a:pt x="896" y="436"/>
                    </a:lnTo>
                    <a:lnTo>
                      <a:pt x="892" y="438"/>
                    </a:lnTo>
                    <a:lnTo>
                      <a:pt x="890" y="442"/>
                    </a:lnTo>
                    <a:lnTo>
                      <a:pt x="904" y="442"/>
                    </a:lnTo>
                    <a:lnTo>
                      <a:pt x="898" y="448"/>
                    </a:lnTo>
                    <a:lnTo>
                      <a:pt x="894" y="454"/>
                    </a:lnTo>
                    <a:lnTo>
                      <a:pt x="892" y="460"/>
                    </a:lnTo>
                    <a:lnTo>
                      <a:pt x="892" y="464"/>
                    </a:lnTo>
                    <a:lnTo>
                      <a:pt x="894" y="468"/>
                    </a:lnTo>
                    <a:lnTo>
                      <a:pt x="902" y="472"/>
                    </a:lnTo>
                    <a:lnTo>
                      <a:pt x="910" y="476"/>
                    </a:lnTo>
                    <a:lnTo>
                      <a:pt x="920" y="476"/>
                    </a:lnTo>
                    <a:lnTo>
                      <a:pt x="928" y="476"/>
                    </a:lnTo>
                    <a:lnTo>
                      <a:pt x="936" y="472"/>
                    </a:lnTo>
                    <a:lnTo>
                      <a:pt x="940" y="468"/>
                    </a:lnTo>
                    <a:lnTo>
                      <a:pt x="944" y="462"/>
                    </a:lnTo>
                    <a:lnTo>
                      <a:pt x="948" y="458"/>
                    </a:lnTo>
                    <a:lnTo>
                      <a:pt x="950" y="454"/>
                    </a:lnTo>
                    <a:lnTo>
                      <a:pt x="954" y="454"/>
                    </a:lnTo>
                    <a:lnTo>
                      <a:pt x="958" y="454"/>
                    </a:lnTo>
                    <a:lnTo>
                      <a:pt x="958" y="456"/>
                    </a:lnTo>
                    <a:lnTo>
                      <a:pt x="956" y="460"/>
                    </a:lnTo>
                    <a:lnTo>
                      <a:pt x="954" y="464"/>
                    </a:lnTo>
                    <a:lnTo>
                      <a:pt x="958" y="464"/>
                    </a:lnTo>
                    <a:lnTo>
                      <a:pt x="960" y="466"/>
                    </a:lnTo>
                    <a:lnTo>
                      <a:pt x="960" y="468"/>
                    </a:lnTo>
                    <a:lnTo>
                      <a:pt x="958" y="470"/>
                    </a:lnTo>
                    <a:lnTo>
                      <a:pt x="954" y="474"/>
                    </a:lnTo>
                    <a:lnTo>
                      <a:pt x="946" y="478"/>
                    </a:lnTo>
                    <a:lnTo>
                      <a:pt x="938" y="486"/>
                    </a:lnTo>
                    <a:lnTo>
                      <a:pt x="930" y="490"/>
                    </a:lnTo>
                    <a:lnTo>
                      <a:pt x="910" y="496"/>
                    </a:lnTo>
                    <a:lnTo>
                      <a:pt x="904" y="496"/>
                    </a:lnTo>
                    <a:lnTo>
                      <a:pt x="898" y="496"/>
                    </a:lnTo>
                    <a:lnTo>
                      <a:pt x="890" y="496"/>
                    </a:lnTo>
                    <a:lnTo>
                      <a:pt x="884" y="498"/>
                    </a:lnTo>
                    <a:lnTo>
                      <a:pt x="880" y="504"/>
                    </a:lnTo>
                    <a:lnTo>
                      <a:pt x="876" y="510"/>
                    </a:lnTo>
                    <a:lnTo>
                      <a:pt x="870" y="514"/>
                    </a:lnTo>
                    <a:lnTo>
                      <a:pt x="866" y="516"/>
                    </a:lnTo>
                    <a:lnTo>
                      <a:pt x="862" y="516"/>
                    </a:lnTo>
                    <a:lnTo>
                      <a:pt x="856" y="516"/>
                    </a:lnTo>
                    <a:lnTo>
                      <a:pt x="854" y="512"/>
                    </a:lnTo>
                    <a:lnTo>
                      <a:pt x="854" y="510"/>
                    </a:lnTo>
                    <a:lnTo>
                      <a:pt x="854" y="504"/>
                    </a:lnTo>
                    <a:lnTo>
                      <a:pt x="858" y="500"/>
                    </a:lnTo>
                    <a:lnTo>
                      <a:pt x="866" y="496"/>
                    </a:lnTo>
                    <a:lnTo>
                      <a:pt x="876" y="492"/>
                    </a:lnTo>
                    <a:lnTo>
                      <a:pt x="880" y="488"/>
                    </a:lnTo>
                    <a:lnTo>
                      <a:pt x="882" y="484"/>
                    </a:lnTo>
                    <a:lnTo>
                      <a:pt x="846" y="490"/>
                    </a:lnTo>
                    <a:lnTo>
                      <a:pt x="840" y="470"/>
                    </a:lnTo>
                    <a:lnTo>
                      <a:pt x="840" y="466"/>
                    </a:lnTo>
                    <a:lnTo>
                      <a:pt x="842" y="462"/>
                    </a:lnTo>
                    <a:lnTo>
                      <a:pt x="848" y="454"/>
                    </a:lnTo>
                    <a:lnTo>
                      <a:pt x="828" y="448"/>
                    </a:lnTo>
                    <a:lnTo>
                      <a:pt x="822" y="450"/>
                    </a:lnTo>
                    <a:lnTo>
                      <a:pt x="816" y="454"/>
                    </a:lnTo>
                    <a:lnTo>
                      <a:pt x="806" y="468"/>
                    </a:lnTo>
                    <a:lnTo>
                      <a:pt x="800" y="474"/>
                    </a:lnTo>
                    <a:lnTo>
                      <a:pt x="796" y="482"/>
                    </a:lnTo>
                    <a:lnTo>
                      <a:pt x="790" y="486"/>
                    </a:lnTo>
                    <a:lnTo>
                      <a:pt x="780" y="488"/>
                    </a:lnTo>
                    <a:lnTo>
                      <a:pt x="774" y="490"/>
                    </a:lnTo>
                    <a:lnTo>
                      <a:pt x="742" y="490"/>
                    </a:lnTo>
                    <a:lnTo>
                      <a:pt x="734" y="494"/>
                    </a:lnTo>
                    <a:lnTo>
                      <a:pt x="726" y="496"/>
                    </a:lnTo>
                    <a:lnTo>
                      <a:pt x="722" y="500"/>
                    </a:lnTo>
                    <a:lnTo>
                      <a:pt x="718" y="502"/>
                    </a:lnTo>
                    <a:lnTo>
                      <a:pt x="706" y="504"/>
                    </a:lnTo>
                    <a:lnTo>
                      <a:pt x="690" y="504"/>
                    </a:lnTo>
                    <a:lnTo>
                      <a:pt x="682" y="504"/>
                    </a:lnTo>
                    <a:lnTo>
                      <a:pt x="672" y="506"/>
                    </a:lnTo>
                    <a:lnTo>
                      <a:pt x="664" y="512"/>
                    </a:lnTo>
                    <a:lnTo>
                      <a:pt x="664" y="514"/>
                    </a:lnTo>
                    <a:lnTo>
                      <a:pt x="664" y="520"/>
                    </a:lnTo>
                    <a:lnTo>
                      <a:pt x="654" y="524"/>
                    </a:lnTo>
                    <a:lnTo>
                      <a:pt x="648" y="526"/>
                    </a:lnTo>
                    <a:lnTo>
                      <a:pt x="646" y="530"/>
                    </a:lnTo>
                    <a:lnTo>
                      <a:pt x="642" y="530"/>
                    </a:lnTo>
                    <a:lnTo>
                      <a:pt x="642" y="526"/>
                    </a:lnTo>
                    <a:lnTo>
                      <a:pt x="636" y="528"/>
                    </a:lnTo>
                    <a:lnTo>
                      <a:pt x="634" y="526"/>
                    </a:lnTo>
                    <a:lnTo>
                      <a:pt x="630" y="526"/>
                    </a:lnTo>
                    <a:lnTo>
                      <a:pt x="624" y="528"/>
                    </a:lnTo>
                    <a:lnTo>
                      <a:pt x="616" y="534"/>
                    </a:lnTo>
                    <a:lnTo>
                      <a:pt x="608" y="538"/>
                    </a:lnTo>
                    <a:lnTo>
                      <a:pt x="606" y="540"/>
                    </a:lnTo>
                    <a:lnTo>
                      <a:pt x="600" y="540"/>
                    </a:lnTo>
                    <a:lnTo>
                      <a:pt x="596" y="540"/>
                    </a:lnTo>
                    <a:lnTo>
                      <a:pt x="602" y="536"/>
                    </a:lnTo>
                    <a:lnTo>
                      <a:pt x="608" y="532"/>
                    </a:lnTo>
                    <a:lnTo>
                      <a:pt x="614" y="528"/>
                    </a:lnTo>
                    <a:lnTo>
                      <a:pt x="616" y="524"/>
                    </a:lnTo>
                    <a:lnTo>
                      <a:pt x="616" y="522"/>
                    </a:lnTo>
                    <a:lnTo>
                      <a:pt x="616" y="524"/>
                    </a:lnTo>
                    <a:lnTo>
                      <a:pt x="626" y="518"/>
                    </a:lnTo>
                    <a:lnTo>
                      <a:pt x="632" y="508"/>
                    </a:lnTo>
                    <a:lnTo>
                      <a:pt x="644" y="486"/>
                    </a:lnTo>
                    <a:lnTo>
                      <a:pt x="644" y="492"/>
                    </a:lnTo>
                    <a:lnTo>
                      <a:pt x="648" y="496"/>
                    </a:lnTo>
                    <a:lnTo>
                      <a:pt x="652" y="496"/>
                    </a:lnTo>
                    <a:lnTo>
                      <a:pt x="658" y="496"/>
                    </a:lnTo>
                    <a:lnTo>
                      <a:pt x="664" y="496"/>
                    </a:lnTo>
                    <a:lnTo>
                      <a:pt x="664" y="494"/>
                    </a:lnTo>
                    <a:lnTo>
                      <a:pt x="664" y="490"/>
                    </a:lnTo>
                    <a:lnTo>
                      <a:pt x="664" y="482"/>
                    </a:lnTo>
                    <a:lnTo>
                      <a:pt x="658" y="472"/>
                    </a:lnTo>
                    <a:lnTo>
                      <a:pt x="650" y="466"/>
                    </a:lnTo>
                    <a:lnTo>
                      <a:pt x="648" y="464"/>
                    </a:lnTo>
                    <a:lnTo>
                      <a:pt x="644" y="464"/>
                    </a:lnTo>
                    <a:lnTo>
                      <a:pt x="630" y="464"/>
                    </a:lnTo>
                    <a:lnTo>
                      <a:pt x="612" y="462"/>
                    </a:lnTo>
                    <a:lnTo>
                      <a:pt x="616" y="458"/>
                    </a:lnTo>
                    <a:lnTo>
                      <a:pt x="618" y="452"/>
                    </a:lnTo>
                    <a:lnTo>
                      <a:pt x="618" y="450"/>
                    </a:lnTo>
                    <a:lnTo>
                      <a:pt x="616" y="448"/>
                    </a:lnTo>
                    <a:lnTo>
                      <a:pt x="614" y="446"/>
                    </a:lnTo>
                    <a:lnTo>
                      <a:pt x="612" y="442"/>
                    </a:lnTo>
                    <a:lnTo>
                      <a:pt x="614" y="438"/>
                    </a:lnTo>
                    <a:lnTo>
                      <a:pt x="610" y="436"/>
                    </a:lnTo>
                    <a:lnTo>
                      <a:pt x="608" y="432"/>
                    </a:lnTo>
                    <a:lnTo>
                      <a:pt x="606" y="428"/>
                    </a:lnTo>
                    <a:lnTo>
                      <a:pt x="606" y="424"/>
                    </a:lnTo>
                    <a:lnTo>
                      <a:pt x="604" y="422"/>
                    </a:lnTo>
                    <a:lnTo>
                      <a:pt x="606" y="418"/>
                    </a:lnTo>
                    <a:lnTo>
                      <a:pt x="602" y="416"/>
                    </a:lnTo>
                    <a:lnTo>
                      <a:pt x="598" y="414"/>
                    </a:lnTo>
                    <a:lnTo>
                      <a:pt x="588" y="414"/>
                    </a:lnTo>
                    <a:lnTo>
                      <a:pt x="580" y="416"/>
                    </a:lnTo>
                    <a:lnTo>
                      <a:pt x="566" y="422"/>
                    </a:lnTo>
                    <a:lnTo>
                      <a:pt x="554" y="430"/>
                    </a:lnTo>
                    <a:lnTo>
                      <a:pt x="538" y="438"/>
                    </a:lnTo>
                    <a:lnTo>
                      <a:pt x="526" y="436"/>
                    </a:lnTo>
                    <a:lnTo>
                      <a:pt x="516" y="432"/>
                    </a:lnTo>
                    <a:lnTo>
                      <a:pt x="516" y="434"/>
                    </a:lnTo>
                    <a:lnTo>
                      <a:pt x="510" y="432"/>
                    </a:lnTo>
                    <a:lnTo>
                      <a:pt x="504" y="430"/>
                    </a:lnTo>
                    <a:lnTo>
                      <a:pt x="498" y="430"/>
                    </a:lnTo>
                    <a:lnTo>
                      <a:pt x="492" y="428"/>
                    </a:lnTo>
                    <a:lnTo>
                      <a:pt x="486" y="426"/>
                    </a:lnTo>
                    <a:lnTo>
                      <a:pt x="482" y="422"/>
                    </a:lnTo>
                    <a:lnTo>
                      <a:pt x="482" y="416"/>
                    </a:lnTo>
                    <a:lnTo>
                      <a:pt x="88" y="416"/>
                    </a:lnTo>
                    <a:lnTo>
                      <a:pt x="88" y="414"/>
                    </a:lnTo>
                    <a:lnTo>
                      <a:pt x="86" y="414"/>
                    </a:lnTo>
                    <a:lnTo>
                      <a:pt x="88" y="412"/>
                    </a:lnTo>
                    <a:lnTo>
                      <a:pt x="90" y="410"/>
                    </a:lnTo>
                    <a:lnTo>
                      <a:pt x="80" y="402"/>
                    </a:lnTo>
                    <a:lnTo>
                      <a:pt x="72" y="394"/>
                    </a:lnTo>
                    <a:lnTo>
                      <a:pt x="62" y="386"/>
                    </a:lnTo>
                    <a:lnTo>
                      <a:pt x="58" y="386"/>
                    </a:lnTo>
                    <a:lnTo>
                      <a:pt x="54" y="384"/>
                    </a:lnTo>
                    <a:lnTo>
                      <a:pt x="52" y="378"/>
                    </a:lnTo>
                    <a:lnTo>
                      <a:pt x="50" y="372"/>
                    </a:lnTo>
                    <a:lnTo>
                      <a:pt x="52" y="366"/>
                    </a:lnTo>
                    <a:lnTo>
                      <a:pt x="56" y="360"/>
                    </a:lnTo>
                    <a:lnTo>
                      <a:pt x="56" y="358"/>
                    </a:lnTo>
                    <a:lnTo>
                      <a:pt x="54" y="354"/>
                    </a:lnTo>
                    <a:lnTo>
                      <a:pt x="48" y="352"/>
                    </a:lnTo>
                    <a:lnTo>
                      <a:pt x="48" y="350"/>
                    </a:lnTo>
                    <a:lnTo>
                      <a:pt x="50" y="348"/>
                    </a:lnTo>
                    <a:lnTo>
                      <a:pt x="52" y="346"/>
                    </a:lnTo>
                    <a:lnTo>
                      <a:pt x="50" y="342"/>
                    </a:lnTo>
                    <a:lnTo>
                      <a:pt x="48" y="340"/>
                    </a:lnTo>
                    <a:lnTo>
                      <a:pt x="42" y="336"/>
                    </a:lnTo>
                    <a:lnTo>
                      <a:pt x="42" y="334"/>
                    </a:lnTo>
                    <a:lnTo>
                      <a:pt x="44" y="330"/>
                    </a:lnTo>
                    <a:lnTo>
                      <a:pt x="48" y="326"/>
                    </a:lnTo>
                    <a:lnTo>
                      <a:pt x="52" y="320"/>
                    </a:lnTo>
                    <a:lnTo>
                      <a:pt x="50" y="316"/>
                    </a:lnTo>
                    <a:lnTo>
                      <a:pt x="44" y="316"/>
                    </a:lnTo>
                    <a:lnTo>
                      <a:pt x="34" y="314"/>
                    </a:lnTo>
                    <a:lnTo>
                      <a:pt x="34" y="310"/>
                    </a:lnTo>
                    <a:lnTo>
                      <a:pt x="38" y="308"/>
                    </a:lnTo>
                    <a:lnTo>
                      <a:pt x="40" y="308"/>
                    </a:lnTo>
                    <a:lnTo>
                      <a:pt x="38" y="304"/>
                    </a:lnTo>
                    <a:lnTo>
                      <a:pt x="38" y="300"/>
                    </a:lnTo>
                    <a:lnTo>
                      <a:pt x="36" y="290"/>
                    </a:lnTo>
                    <a:lnTo>
                      <a:pt x="34" y="284"/>
                    </a:lnTo>
                    <a:lnTo>
                      <a:pt x="26" y="276"/>
                    </a:lnTo>
                    <a:lnTo>
                      <a:pt x="24" y="272"/>
                    </a:lnTo>
                    <a:lnTo>
                      <a:pt x="24" y="268"/>
                    </a:lnTo>
                    <a:lnTo>
                      <a:pt x="26" y="262"/>
                    </a:lnTo>
                    <a:lnTo>
                      <a:pt x="30" y="254"/>
                    </a:lnTo>
                    <a:lnTo>
                      <a:pt x="34" y="248"/>
                    </a:lnTo>
                    <a:lnTo>
                      <a:pt x="30" y="246"/>
                    </a:lnTo>
                    <a:lnTo>
                      <a:pt x="30" y="242"/>
                    </a:lnTo>
                    <a:lnTo>
                      <a:pt x="28" y="236"/>
                    </a:lnTo>
                    <a:lnTo>
                      <a:pt x="26" y="232"/>
                    </a:lnTo>
                    <a:lnTo>
                      <a:pt x="20" y="230"/>
                    </a:lnTo>
                    <a:lnTo>
                      <a:pt x="14" y="230"/>
                    </a:lnTo>
                    <a:lnTo>
                      <a:pt x="8" y="230"/>
                    </a:lnTo>
                    <a:lnTo>
                      <a:pt x="8" y="228"/>
                    </a:lnTo>
                    <a:lnTo>
                      <a:pt x="2" y="226"/>
                    </a:lnTo>
                    <a:lnTo>
                      <a:pt x="0" y="222"/>
                    </a:lnTo>
                    <a:lnTo>
                      <a:pt x="172" y="64"/>
                    </a:lnTo>
                    <a:lnTo>
                      <a:pt x="178" y="68"/>
                    </a:lnTo>
                    <a:lnTo>
                      <a:pt x="186" y="68"/>
                    </a:lnTo>
                    <a:lnTo>
                      <a:pt x="196" y="70"/>
                    </a:lnTo>
                    <a:lnTo>
                      <a:pt x="204" y="72"/>
                    </a:lnTo>
                    <a:lnTo>
                      <a:pt x="206" y="74"/>
                    </a:lnTo>
                    <a:lnTo>
                      <a:pt x="210" y="76"/>
                    </a:lnTo>
                    <a:lnTo>
                      <a:pt x="212" y="78"/>
                    </a:lnTo>
                    <a:lnTo>
                      <a:pt x="216" y="78"/>
                    </a:lnTo>
                    <a:lnTo>
                      <a:pt x="226" y="78"/>
                    </a:lnTo>
                    <a:lnTo>
                      <a:pt x="234" y="74"/>
                    </a:lnTo>
                    <a:lnTo>
                      <a:pt x="242" y="72"/>
                    </a:lnTo>
                    <a:lnTo>
                      <a:pt x="252" y="70"/>
                    </a:lnTo>
                    <a:lnTo>
                      <a:pt x="258" y="70"/>
                    </a:lnTo>
                    <a:lnTo>
                      <a:pt x="268" y="70"/>
                    </a:lnTo>
                    <a:lnTo>
                      <a:pt x="280" y="66"/>
                    </a:lnTo>
                    <a:lnTo>
                      <a:pt x="288" y="62"/>
                    </a:lnTo>
                    <a:lnTo>
                      <a:pt x="296" y="60"/>
                    </a:lnTo>
                    <a:lnTo>
                      <a:pt x="316" y="60"/>
                    </a:lnTo>
                    <a:lnTo>
                      <a:pt x="334" y="58"/>
                    </a:lnTo>
                    <a:lnTo>
                      <a:pt x="346" y="58"/>
                    </a:lnTo>
                    <a:lnTo>
                      <a:pt x="352" y="58"/>
                    </a:lnTo>
                    <a:lnTo>
                      <a:pt x="352" y="64"/>
                    </a:lnTo>
                    <a:lnTo>
                      <a:pt x="354" y="68"/>
                    </a:lnTo>
                    <a:lnTo>
                      <a:pt x="358" y="68"/>
                    </a:lnTo>
                    <a:lnTo>
                      <a:pt x="362" y="68"/>
                    </a:lnTo>
                    <a:lnTo>
                      <a:pt x="366" y="64"/>
                    </a:lnTo>
                    <a:lnTo>
                      <a:pt x="374" y="58"/>
                    </a:lnTo>
                    <a:lnTo>
                      <a:pt x="378" y="60"/>
                    </a:lnTo>
                    <a:lnTo>
                      <a:pt x="380" y="64"/>
                    </a:lnTo>
                    <a:lnTo>
                      <a:pt x="380" y="70"/>
                    </a:lnTo>
                    <a:lnTo>
                      <a:pt x="380" y="72"/>
                    </a:lnTo>
                    <a:lnTo>
                      <a:pt x="382" y="72"/>
                    </a:lnTo>
                    <a:lnTo>
                      <a:pt x="386" y="70"/>
                    </a:lnTo>
                    <a:lnTo>
                      <a:pt x="392" y="66"/>
                    </a:lnTo>
                    <a:lnTo>
                      <a:pt x="398" y="64"/>
                    </a:lnTo>
                    <a:lnTo>
                      <a:pt x="410" y="66"/>
                    </a:lnTo>
                    <a:lnTo>
                      <a:pt x="418" y="68"/>
                    </a:lnTo>
                    <a:lnTo>
                      <a:pt x="426" y="72"/>
                    </a:lnTo>
                    <a:lnTo>
                      <a:pt x="436" y="74"/>
                    </a:lnTo>
                    <a:lnTo>
                      <a:pt x="444" y="78"/>
                    </a:lnTo>
                    <a:lnTo>
                      <a:pt x="454" y="82"/>
                    </a:lnTo>
                    <a:lnTo>
                      <a:pt x="458" y="80"/>
                    </a:lnTo>
                    <a:lnTo>
                      <a:pt x="466" y="78"/>
                    </a:lnTo>
                    <a:lnTo>
                      <a:pt x="470" y="80"/>
                    </a:lnTo>
                    <a:lnTo>
                      <a:pt x="472" y="80"/>
                    </a:lnTo>
                    <a:lnTo>
                      <a:pt x="474" y="82"/>
                    </a:lnTo>
                    <a:lnTo>
                      <a:pt x="474" y="86"/>
                    </a:lnTo>
                    <a:lnTo>
                      <a:pt x="472" y="88"/>
                    </a:lnTo>
                    <a:lnTo>
                      <a:pt x="466" y="90"/>
                    </a:lnTo>
                    <a:lnTo>
                      <a:pt x="462" y="94"/>
                    </a:lnTo>
                    <a:lnTo>
                      <a:pt x="460" y="94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70" y="102"/>
                    </a:lnTo>
                    <a:lnTo>
                      <a:pt x="482" y="100"/>
                    </a:lnTo>
                    <a:lnTo>
                      <a:pt x="492" y="98"/>
                    </a:lnTo>
                    <a:lnTo>
                      <a:pt x="502" y="96"/>
                    </a:lnTo>
                    <a:lnTo>
                      <a:pt x="514" y="94"/>
                    </a:lnTo>
                    <a:lnTo>
                      <a:pt x="518" y="96"/>
                    </a:lnTo>
                    <a:lnTo>
                      <a:pt x="522" y="98"/>
                    </a:lnTo>
                    <a:lnTo>
                      <a:pt x="526" y="102"/>
                    </a:lnTo>
                    <a:lnTo>
                      <a:pt x="528" y="104"/>
                    </a:lnTo>
                    <a:lnTo>
                      <a:pt x="532" y="102"/>
                    </a:lnTo>
                    <a:lnTo>
                      <a:pt x="536" y="100"/>
                    </a:lnTo>
                    <a:lnTo>
                      <a:pt x="538" y="92"/>
                    </a:lnTo>
                    <a:lnTo>
                      <a:pt x="538" y="88"/>
                    </a:lnTo>
                    <a:lnTo>
                      <a:pt x="554" y="84"/>
                    </a:lnTo>
                    <a:lnTo>
                      <a:pt x="562" y="82"/>
                    </a:lnTo>
                    <a:lnTo>
                      <a:pt x="572" y="80"/>
                    </a:lnTo>
                    <a:lnTo>
                      <a:pt x="578" y="82"/>
                    </a:lnTo>
                    <a:lnTo>
                      <a:pt x="582" y="84"/>
                    </a:lnTo>
                    <a:lnTo>
                      <a:pt x="582" y="86"/>
                    </a:lnTo>
                    <a:lnTo>
                      <a:pt x="586" y="88"/>
                    </a:lnTo>
                    <a:lnTo>
                      <a:pt x="594" y="92"/>
                    </a:lnTo>
                    <a:lnTo>
                      <a:pt x="606" y="96"/>
                    </a:lnTo>
                    <a:lnTo>
                      <a:pt x="638" y="96"/>
                    </a:lnTo>
                    <a:lnTo>
                      <a:pt x="642" y="96"/>
                    </a:lnTo>
                    <a:lnTo>
                      <a:pt x="646" y="96"/>
                    </a:lnTo>
                    <a:lnTo>
                      <a:pt x="652" y="92"/>
                    </a:lnTo>
                    <a:lnTo>
                      <a:pt x="656" y="88"/>
                    </a:lnTo>
                    <a:lnTo>
                      <a:pt x="662" y="86"/>
                    </a:lnTo>
                    <a:lnTo>
                      <a:pt x="670" y="88"/>
                    </a:lnTo>
                    <a:lnTo>
                      <a:pt x="682" y="88"/>
                    </a:lnTo>
                    <a:lnTo>
                      <a:pt x="678" y="94"/>
                    </a:lnTo>
                    <a:lnTo>
                      <a:pt x="676" y="98"/>
                    </a:lnTo>
                    <a:lnTo>
                      <a:pt x="674" y="102"/>
                    </a:lnTo>
                    <a:lnTo>
                      <a:pt x="674" y="104"/>
                    </a:lnTo>
                    <a:lnTo>
                      <a:pt x="676" y="106"/>
                    </a:lnTo>
                    <a:lnTo>
                      <a:pt x="680" y="104"/>
                    </a:lnTo>
                    <a:lnTo>
                      <a:pt x="690" y="92"/>
                    </a:lnTo>
                    <a:lnTo>
                      <a:pt x="694" y="88"/>
                    </a:lnTo>
                    <a:lnTo>
                      <a:pt x="702" y="86"/>
                    </a:lnTo>
                    <a:lnTo>
                      <a:pt x="708" y="82"/>
                    </a:lnTo>
                    <a:lnTo>
                      <a:pt x="714" y="78"/>
                    </a:lnTo>
                    <a:lnTo>
                      <a:pt x="716" y="72"/>
                    </a:lnTo>
                    <a:lnTo>
                      <a:pt x="716" y="70"/>
                    </a:lnTo>
                    <a:lnTo>
                      <a:pt x="716" y="68"/>
                    </a:lnTo>
                    <a:lnTo>
                      <a:pt x="714" y="66"/>
                    </a:lnTo>
                    <a:lnTo>
                      <a:pt x="708" y="64"/>
                    </a:lnTo>
                    <a:lnTo>
                      <a:pt x="706" y="64"/>
                    </a:lnTo>
                    <a:lnTo>
                      <a:pt x="706" y="62"/>
                    </a:lnTo>
                    <a:lnTo>
                      <a:pt x="706" y="58"/>
                    </a:lnTo>
                    <a:lnTo>
                      <a:pt x="710" y="54"/>
                    </a:lnTo>
                    <a:lnTo>
                      <a:pt x="718" y="44"/>
                    </a:lnTo>
                    <a:lnTo>
                      <a:pt x="732" y="36"/>
                    </a:lnTo>
                    <a:lnTo>
                      <a:pt x="742" y="32"/>
                    </a:lnTo>
                    <a:lnTo>
                      <a:pt x="746" y="30"/>
                    </a:lnTo>
                    <a:lnTo>
                      <a:pt x="746" y="26"/>
                    </a:lnTo>
                    <a:lnTo>
                      <a:pt x="748" y="20"/>
                    </a:lnTo>
                    <a:lnTo>
                      <a:pt x="752" y="14"/>
                    </a:lnTo>
                    <a:lnTo>
                      <a:pt x="760" y="8"/>
                    </a:lnTo>
                    <a:lnTo>
                      <a:pt x="768" y="4"/>
                    </a:lnTo>
                    <a:lnTo>
                      <a:pt x="776" y="2"/>
                    </a:lnTo>
                    <a:lnTo>
                      <a:pt x="790" y="0"/>
                    </a:lnTo>
                    <a:lnTo>
                      <a:pt x="806" y="0"/>
                    </a:lnTo>
                    <a:lnTo>
                      <a:pt x="816" y="2"/>
                    </a:lnTo>
                    <a:lnTo>
                      <a:pt x="820" y="4"/>
                    </a:lnTo>
                    <a:lnTo>
                      <a:pt x="820" y="6"/>
                    </a:lnTo>
                    <a:lnTo>
                      <a:pt x="810" y="10"/>
                    </a:lnTo>
                    <a:lnTo>
                      <a:pt x="800" y="16"/>
                    </a:lnTo>
                    <a:lnTo>
                      <a:pt x="790" y="20"/>
                    </a:lnTo>
                    <a:lnTo>
                      <a:pt x="778" y="22"/>
                    </a:lnTo>
                    <a:lnTo>
                      <a:pt x="772" y="22"/>
                    </a:lnTo>
                    <a:lnTo>
                      <a:pt x="764" y="26"/>
                    </a:lnTo>
                    <a:lnTo>
                      <a:pt x="758" y="30"/>
                    </a:lnTo>
                    <a:lnTo>
                      <a:pt x="756" y="34"/>
                    </a:lnTo>
                    <a:lnTo>
                      <a:pt x="756" y="52"/>
                    </a:lnTo>
                    <a:lnTo>
                      <a:pt x="754" y="58"/>
                    </a:lnTo>
                    <a:lnTo>
                      <a:pt x="752" y="60"/>
                    </a:lnTo>
                    <a:lnTo>
                      <a:pt x="748" y="64"/>
                    </a:lnTo>
                    <a:lnTo>
                      <a:pt x="750" y="66"/>
                    </a:lnTo>
                    <a:lnTo>
                      <a:pt x="752" y="68"/>
                    </a:lnTo>
                    <a:lnTo>
                      <a:pt x="756" y="70"/>
                    </a:lnTo>
                    <a:lnTo>
                      <a:pt x="758" y="72"/>
                    </a:lnTo>
                    <a:lnTo>
                      <a:pt x="758" y="78"/>
                    </a:lnTo>
                    <a:lnTo>
                      <a:pt x="758" y="80"/>
                    </a:lnTo>
                    <a:lnTo>
                      <a:pt x="762" y="82"/>
                    </a:lnTo>
                    <a:lnTo>
                      <a:pt x="766" y="80"/>
                    </a:lnTo>
                    <a:lnTo>
                      <a:pt x="770" y="78"/>
                    </a:lnTo>
                    <a:lnTo>
                      <a:pt x="772" y="76"/>
                    </a:lnTo>
                    <a:lnTo>
                      <a:pt x="776" y="76"/>
                    </a:lnTo>
                    <a:lnTo>
                      <a:pt x="782" y="76"/>
                    </a:lnTo>
                    <a:lnTo>
                      <a:pt x="784" y="78"/>
                    </a:lnTo>
                    <a:lnTo>
                      <a:pt x="784" y="82"/>
                    </a:lnTo>
                    <a:lnTo>
                      <a:pt x="780" y="86"/>
                    </a:lnTo>
                    <a:lnTo>
                      <a:pt x="774" y="88"/>
                    </a:lnTo>
                    <a:lnTo>
                      <a:pt x="772" y="92"/>
                    </a:lnTo>
                    <a:lnTo>
                      <a:pt x="770" y="98"/>
                    </a:lnTo>
                    <a:lnTo>
                      <a:pt x="772" y="102"/>
                    </a:lnTo>
                    <a:lnTo>
                      <a:pt x="774" y="106"/>
                    </a:lnTo>
                    <a:lnTo>
                      <a:pt x="780" y="104"/>
                    </a:lnTo>
                    <a:lnTo>
                      <a:pt x="786" y="100"/>
                    </a:lnTo>
                    <a:lnTo>
                      <a:pt x="794" y="88"/>
                    </a:lnTo>
                    <a:lnTo>
                      <a:pt x="798" y="92"/>
                    </a:lnTo>
                    <a:lnTo>
                      <a:pt x="808" y="86"/>
                    </a:lnTo>
                    <a:lnTo>
                      <a:pt x="816" y="82"/>
                    </a:lnTo>
                    <a:lnTo>
                      <a:pt x="822" y="80"/>
                    </a:lnTo>
                    <a:lnTo>
                      <a:pt x="822" y="74"/>
                    </a:lnTo>
                    <a:lnTo>
                      <a:pt x="822" y="70"/>
                    </a:lnTo>
                    <a:lnTo>
                      <a:pt x="824" y="68"/>
                    </a:lnTo>
                    <a:lnTo>
                      <a:pt x="828" y="66"/>
                    </a:lnTo>
                    <a:lnTo>
                      <a:pt x="850" y="66"/>
                    </a:lnTo>
                    <a:lnTo>
                      <a:pt x="858" y="70"/>
                    </a:lnTo>
                    <a:lnTo>
                      <a:pt x="862" y="72"/>
                    </a:lnTo>
                    <a:lnTo>
                      <a:pt x="864" y="78"/>
                    </a:lnTo>
                    <a:lnTo>
                      <a:pt x="862" y="80"/>
                    </a:lnTo>
                    <a:lnTo>
                      <a:pt x="860" y="82"/>
                    </a:lnTo>
                    <a:lnTo>
                      <a:pt x="854" y="84"/>
                    </a:lnTo>
                    <a:lnTo>
                      <a:pt x="848" y="86"/>
                    </a:lnTo>
                    <a:lnTo>
                      <a:pt x="846" y="86"/>
                    </a:lnTo>
                    <a:lnTo>
                      <a:pt x="846" y="90"/>
                    </a:lnTo>
                    <a:lnTo>
                      <a:pt x="846" y="94"/>
                    </a:lnTo>
                    <a:lnTo>
                      <a:pt x="848" y="100"/>
                    </a:lnTo>
                    <a:lnTo>
                      <a:pt x="846" y="104"/>
                    </a:lnTo>
                    <a:lnTo>
                      <a:pt x="842" y="108"/>
                    </a:lnTo>
                    <a:lnTo>
                      <a:pt x="830" y="112"/>
                    </a:lnTo>
                    <a:lnTo>
                      <a:pt x="816" y="116"/>
                    </a:lnTo>
                    <a:lnTo>
                      <a:pt x="808" y="122"/>
                    </a:lnTo>
                    <a:lnTo>
                      <a:pt x="802" y="126"/>
                    </a:lnTo>
                    <a:lnTo>
                      <a:pt x="798" y="124"/>
                    </a:lnTo>
                    <a:lnTo>
                      <a:pt x="790" y="122"/>
                    </a:lnTo>
                    <a:lnTo>
                      <a:pt x="780" y="122"/>
                    </a:lnTo>
                    <a:lnTo>
                      <a:pt x="772" y="132"/>
                    </a:lnTo>
                    <a:lnTo>
                      <a:pt x="758" y="140"/>
                    </a:lnTo>
                    <a:lnTo>
                      <a:pt x="732" y="156"/>
                    </a:lnTo>
                    <a:lnTo>
                      <a:pt x="726" y="160"/>
                    </a:lnTo>
                    <a:lnTo>
                      <a:pt x="722" y="164"/>
                    </a:lnTo>
                    <a:lnTo>
                      <a:pt x="718" y="164"/>
                    </a:lnTo>
                    <a:lnTo>
                      <a:pt x="712" y="164"/>
                    </a:lnTo>
                    <a:lnTo>
                      <a:pt x="708" y="166"/>
                    </a:lnTo>
                    <a:lnTo>
                      <a:pt x="704" y="168"/>
                    </a:lnTo>
                    <a:lnTo>
                      <a:pt x="698" y="172"/>
                    </a:lnTo>
                    <a:lnTo>
                      <a:pt x="690" y="176"/>
                    </a:lnTo>
                    <a:lnTo>
                      <a:pt x="684" y="178"/>
                    </a:lnTo>
                    <a:lnTo>
                      <a:pt x="674" y="180"/>
                    </a:lnTo>
                    <a:lnTo>
                      <a:pt x="656" y="184"/>
                    </a:lnTo>
                    <a:lnTo>
                      <a:pt x="648" y="188"/>
                    </a:lnTo>
                    <a:lnTo>
                      <a:pt x="640" y="192"/>
                    </a:lnTo>
                    <a:lnTo>
                      <a:pt x="632" y="198"/>
                    </a:lnTo>
                    <a:lnTo>
                      <a:pt x="622" y="206"/>
                    </a:lnTo>
                    <a:lnTo>
                      <a:pt x="612" y="214"/>
                    </a:lnTo>
                    <a:lnTo>
                      <a:pt x="606" y="222"/>
                    </a:lnTo>
                    <a:lnTo>
                      <a:pt x="600" y="234"/>
                    </a:lnTo>
                    <a:lnTo>
                      <a:pt x="594" y="244"/>
                    </a:lnTo>
                    <a:lnTo>
                      <a:pt x="602" y="244"/>
                    </a:lnTo>
                    <a:lnTo>
                      <a:pt x="606" y="246"/>
                    </a:lnTo>
                    <a:lnTo>
                      <a:pt x="606" y="248"/>
                    </a:lnTo>
                    <a:lnTo>
                      <a:pt x="604" y="260"/>
                    </a:lnTo>
                    <a:lnTo>
                      <a:pt x="602" y="266"/>
                    </a:lnTo>
                    <a:lnTo>
                      <a:pt x="602" y="274"/>
                    </a:lnTo>
                    <a:lnTo>
                      <a:pt x="604" y="274"/>
                    </a:lnTo>
                    <a:lnTo>
                      <a:pt x="606" y="276"/>
                    </a:lnTo>
                    <a:lnTo>
                      <a:pt x="608" y="276"/>
                    </a:lnTo>
                    <a:lnTo>
                      <a:pt x="614" y="272"/>
                    </a:lnTo>
                    <a:lnTo>
                      <a:pt x="622" y="272"/>
                    </a:lnTo>
                    <a:lnTo>
                      <a:pt x="630" y="274"/>
                    </a:lnTo>
                    <a:lnTo>
                      <a:pt x="636" y="276"/>
                    </a:lnTo>
                    <a:lnTo>
                      <a:pt x="642" y="280"/>
                    </a:lnTo>
                    <a:lnTo>
                      <a:pt x="648" y="288"/>
                    </a:lnTo>
                    <a:lnTo>
                      <a:pt x="652" y="292"/>
                    </a:lnTo>
                    <a:lnTo>
                      <a:pt x="656" y="294"/>
                    </a:lnTo>
                    <a:lnTo>
                      <a:pt x="662" y="294"/>
                    </a:lnTo>
                    <a:lnTo>
                      <a:pt x="666" y="296"/>
                    </a:lnTo>
                    <a:lnTo>
                      <a:pt x="670" y="300"/>
                    </a:lnTo>
                    <a:lnTo>
                      <a:pt x="674" y="304"/>
                    </a:lnTo>
                    <a:lnTo>
                      <a:pt x="680" y="306"/>
                    </a:lnTo>
                    <a:lnTo>
                      <a:pt x="688" y="308"/>
                    </a:lnTo>
                    <a:lnTo>
                      <a:pt x="698" y="306"/>
                    </a:lnTo>
                    <a:lnTo>
                      <a:pt x="712" y="308"/>
                    </a:lnTo>
                    <a:lnTo>
                      <a:pt x="712" y="310"/>
                    </a:lnTo>
                    <a:lnTo>
                      <a:pt x="712" y="314"/>
                    </a:lnTo>
                    <a:lnTo>
                      <a:pt x="710" y="322"/>
                    </a:lnTo>
                    <a:lnTo>
                      <a:pt x="704" y="332"/>
                    </a:lnTo>
                    <a:lnTo>
                      <a:pt x="700" y="344"/>
                    </a:lnTo>
                    <a:lnTo>
                      <a:pt x="698" y="350"/>
                    </a:lnTo>
                    <a:lnTo>
                      <a:pt x="698" y="356"/>
                    </a:lnTo>
                    <a:lnTo>
                      <a:pt x="700" y="360"/>
                    </a:lnTo>
                    <a:lnTo>
                      <a:pt x="704" y="366"/>
                    </a:lnTo>
                    <a:lnTo>
                      <a:pt x="712" y="376"/>
                    </a:lnTo>
                    <a:lnTo>
                      <a:pt x="714" y="374"/>
                    </a:lnTo>
                    <a:lnTo>
                      <a:pt x="718" y="370"/>
                    </a:lnTo>
                    <a:lnTo>
                      <a:pt x="724" y="366"/>
                    </a:lnTo>
                    <a:lnTo>
                      <a:pt x="730" y="362"/>
                    </a:lnTo>
                    <a:lnTo>
                      <a:pt x="734" y="356"/>
                    </a:lnTo>
                    <a:lnTo>
                      <a:pt x="738" y="350"/>
                    </a:lnTo>
                    <a:lnTo>
                      <a:pt x="742" y="332"/>
                    </a:lnTo>
                    <a:lnTo>
                      <a:pt x="746" y="314"/>
                    </a:lnTo>
                    <a:lnTo>
                      <a:pt x="748" y="312"/>
                    </a:lnTo>
                    <a:lnTo>
                      <a:pt x="754" y="308"/>
                    </a:lnTo>
                    <a:lnTo>
                      <a:pt x="766" y="306"/>
                    </a:lnTo>
                    <a:lnTo>
                      <a:pt x="772" y="304"/>
                    </a:lnTo>
                    <a:lnTo>
                      <a:pt x="788" y="296"/>
                    </a:lnTo>
                    <a:lnTo>
                      <a:pt x="796" y="290"/>
                    </a:lnTo>
                    <a:lnTo>
                      <a:pt x="800" y="284"/>
                    </a:lnTo>
                    <a:lnTo>
                      <a:pt x="804" y="276"/>
                    </a:lnTo>
                    <a:lnTo>
                      <a:pt x="806" y="266"/>
                    </a:lnTo>
                    <a:lnTo>
                      <a:pt x="804" y="264"/>
                    </a:lnTo>
                    <a:lnTo>
                      <a:pt x="802" y="262"/>
                    </a:lnTo>
                    <a:lnTo>
                      <a:pt x="800" y="258"/>
                    </a:lnTo>
                    <a:lnTo>
                      <a:pt x="794" y="256"/>
                    </a:lnTo>
                    <a:lnTo>
                      <a:pt x="794" y="254"/>
                    </a:lnTo>
                    <a:lnTo>
                      <a:pt x="792" y="250"/>
                    </a:lnTo>
                    <a:lnTo>
                      <a:pt x="794" y="246"/>
                    </a:lnTo>
                    <a:lnTo>
                      <a:pt x="798" y="244"/>
                    </a:lnTo>
                    <a:lnTo>
                      <a:pt x="804" y="238"/>
                    </a:lnTo>
                    <a:lnTo>
                      <a:pt x="806" y="236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BFBFB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/>
                </a:endParaRPr>
              </a:p>
            </p:txBody>
          </p:sp>
          <p:sp>
            <p:nvSpPr>
              <p:cNvPr id="250" name="Freeform 29"/>
              <p:cNvSpPr>
                <a:spLocks/>
              </p:cNvSpPr>
              <p:nvPr/>
            </p:nvSpPr>
            <p:spPr bwMode="gray">
              <a:xfrm>
                <a:off x="1795" y="1226"/>
                <a:ext cx="38" cy="18"/>
              </a:xfrm>
              <a:custGeom>
                <a:avLst/>
                <a:gdLst>
                  <a:gd name="T0" fmla="*/ 38 w 38"/>
                  <a:gd name="T1" fmla="*/ 18 h 18"/>
                  <a:gd name="T2" fmla="*/ 24 w 38"/>
                  <a:gd name="T3" fmla="*/ 16 h 18"/>
                  <a:gd name="T4" fmla="*/ 18 w 38"/>
                  <a:gd name="T5" fmla="*/ 16 h 18"/>
                  <a:gd name="T6" fmla="*/ 10 w 38"/>
                  <a:gd name="T7" fmla="*/ 14 h 18"/>
                  <a:gd name="T8" fmla="*/ 2 w 38"/>
                  <a:gd name="T9" fmla="*/ 8 h 18"/>
                  <a:gd name="T10" fmla="*/ 0 w 38"/>
                  <a:gd name="T11" fmla="*/ 4 h 18"/>
                  <a:gd name="T12" fmla="*/ 2 w 38"/>
                  <a:gd name="T13" fmla="*/ 0 h 18"/>
                  <a:gd name="T14" fmla="*/ 4 w 38"/>
                  <a:gd name="T15" fmla="*/ 0 h 18"/>
                  <a:gd name="T16" fmla="*/ 12 w 38"/>
                  <a:gd name="T17" fmla="*/ 0 h 18"/>
                  <a:gd name="T18" fmla="*/ 22 w 38"/>
                  <a:gd name="T19" fmla="*/ 2 h 18"/>
                  <a:gd name="T20" fmla="*/ 28 w 38"/>
                  <a:gd name="T21" fmla="*/ 6 h 18"/>
                  <a:gd name="T22" fmla="*/ 34 w 38"/>
                  <a:gd name="T23" fmla="*/ 12 h 18"/>
                  <a:gd name="T24" fmla="*/ 36 w 38"/>
                  <a:gd name="T25" fmla="*/ 14 h 18"/>
                  <a:gd name="T26" fmla="*/ 38 w 38"/>
                  <a:gd name="T27" fmla="*/ 18 h 1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38" h="18">
                    <a:moveTo>
                      <a:pt x="38" y="18"/>
                    </a:moveTo>
                    <a:lnTo>
                      <a:pt x="24" y="16"/>
                    </a:lnTo>
                    <a:lnTo>
                      <a:pt x="18" y="16"/>
                    </a:lnTo>
                    <a:lnTo>
                      <a:pt x="10" y="14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22" y="2"/>
                    </a:lnTo>
                    <a:lnTo>
                      <a:pt x="28" y="6"/>
                    </a:lnTo>
                    <a:lnTo>
                      <a:pt x="34" y="12"/>
                    </a:lnTo>
                    <a:lnTo>
                      <a:pt x="36" y="14"/>
                    </a:lnTo>
                    <a:lnTo>
                      <a:pt x="38" y="18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BFBFB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/>
                </a:endParaRPr>
              </a:p>
            </p:txBody>
          </p:sp>
          <p:sp>
            <p:nvSpPr>
              <p:cNvPr id="251" name="Freeform 30"/>
              <p:cNvSpPr>
                <a:spLocks/>
              </p:cNvSpPr>
              <p:nvPr/>
            </p:nvSpPr>
            <p:spPr bwMode="gray">
              <a:xfrm>
                <a:off x="1857" y="1198"/>
                <a:ext cx="96" cy="90"/>
              </a:xfrm>
              <a:custGeom>
                <a:avLst/>
                <a:gdLst>
                  <a:gd name="T0" fmla="*/ 70 w 96"/>
                  <a:gd name="T1" fmla="*/ 74 h 90"/>
                  <a:gd name="T2" fmla="*/ 58 w 96"/>
                  <a:gd name="T3" fmla="*/ 80 h 90"/>
                  <a:gd name="T4" fmla="*/ 48 w 96"/>
                  <a:gd name="T5" fmla="*/ 84 h 90"/>
                  <a:gd name="T6" fmla="*/ 50 w 96"/>
                  <a:gd name="T7" fmla="*/ 76 h 90"/>
                  <a:gd name="T8" fmla="*/ 42 w 96"/>
                  <a:gd name="T9" fmla="*/ 70 h 90"/>
                  <a:gd name="T10" fmla="*/ 6 w 96"/>
                  <a:gd name="T11" fmla="*/ 70 h 90"/>
                  <a:gd name="T12" fmla="*/ 0 w 96"/>
                  <a:gd name="T13" fmla="*/ 68 h 90"/>
                  <a:gd name="T14" fmla="*/ 4 w 96"/>
                  <a:gd name="T15" fmla="*/ 64 h 90"/>
                  <a:gd name="T16" fmla="*/ 10 w 96"/>
                  <a:gd name="T17" fmla="*/ 54 h 90"/>
                  <a:gd name="T18" fmla="*/ 22 w 96"/>
                  <a:gd name="T19" fmla="*/ 48 h 90"/>
                  <a:gd name="T20" fmla="*/ 24 w 96"/>
                  <a:gd name="T21" fmla="*/ 42 h 90"/>
                  <a:gd name="T22" fmla="*/ 34 w 96"/>
                  <a:gd name="T23" fmla="*/ 30 h 90"/>
                  <a:gd name="T24" fmla="*/ 44 w 96"/>
                  <a:gd name="T25" fmla="*/ 20 h 90"/>
                  <a:gd name="T26" fmla="*/ 62 w 96"/>
                  <a:gd name="T27" fmla="*/ 6 h 90"/>
                  <a:gd name="T28" fmla="*/ 70 w 96"/>
                  <a:gd name="T29" fmla="*/ 0 h 90"/>
                  <a:gd name="T30" fmla="*/ 74 w 96"/>
                  <a:gd name="T31" fmla="*/ 4 h 90"/>
                  <a:gd name="T32" fmla="*/ 72 w 96"/>
                  <a:gd name="T33" fmla="*/ 8 h 90"/>
                  <a:gd name="T34" fmla="*/ 56 w 96"/>
                  <a:gd name="T35" fmla="*/ 24 h 90"/>
                  <a:gd name="T36" fmla="*/ 56 w 96"/>
                  <a:gd name="T37" fmla="*/ 30 h 90"/>
                  <a:gd name="T38" fmla="*/ 64 w 96"/>
                  <a:gd name="T39" fmla="*/ 24 h 90"/>
                  <a:gd name="T40" fmla="*/ 66 w 96"/>
                  <a:gd name="T41" fmla="*/ 32 h 90"/>
                  <a:gd name="T42" fmla="*/ 70 w 96"/>
                  <a:gd name="T43" fmla="*/ 40 h 90"/>
                  <a:gd name="T44" fmla="*/ 72 w 96"/>
                  <a:gd name="T45" fmla="*/ 42 h 90"/>
                  <a:gd name="T46" fmla="*/ 78 w 96"/>
                  <a:gd name="T47" fmla="*/ 38 h 90"/>
                  <a:gd name="T48" fmla="*/ 88 w 96"/>
                  <a:gd name="T49" fmla="*/ 40 h 90"/>
                  <a:gd name="T50" fmla="*/ 94 w 96"/>
                  <a:gd name="T51" fmla="*/ 42 h 90"/>
                  <a:gd name="T52" fmla="*/ 88 w 96"/>
                  <a:gd name="T53" fmla="*/ 48 h 90"/>
                  <a:gd name="T54" fmla="*/ 84 w 96"/>
                  <a:gd name="T55" fmla="*/ 52 h 90"/>
                  <a:gd name="T56" fmla="*/ 92 w 96"/>
                  <a:gd name="T57" fmla="*/ 50 h 90"/>
                  <a:gd name="T58" fmla="*/ 90 w 96"/>
                  <a:gd name="T59" fmla="*/ 56 h 90"/>
                  <a:gd name="T60" fmla="*/ 96 w 96"/>
                  <a:gd name="T61" fmla="*/ 58 h 90"/>
                  <a:gd name="T62" fmla="*/ 88 w 96"/>
                  <a:gd name="T63" fmla="*/ 68 h 90"/>
                  <a:gd name="T64" fmla="*/ 88 w 96"/>
                  <a:gd name="T65" fmla="*/ 70 h 90"/>
                  <a:gd name="T66" fmla="*/ 96 w 96"/>
                  <a:gd name="T67" fmla="*/ 70 h 90"/>
                  <a:gd name="T68" fmla="*/ 90 w 96"/>
                  <a:gd name="T69" fmla="*/ 82 h 90"/>
                  <a:gd name="T70" fmla="*/ 80 w 96"/>
                  <a:gd name="T71" fmla="*/ 90 h 90"/>
                  <a:gd name="T72" fmla="*/ 76 w 96"/>
                  <a:gd name="T73" fmla="*/ 86 h 90"/>
                  <a:gd name="T74" fmla="*/ 80 w 96"/>
                  <a:gd name="T75" fmla="*/ 80 h 90"/>
                  <a:gd name="T76" fmla="*/ 70 w 96"/>
                  <a:gd name="T77" fmla="*/ 82 h 9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96" h="90">
                    <a:moveTo>
                      <a:pt x="76" y="74"/>
                    </a:moveTo>
                    <a:lnTo>
                      <a:pt x="70" y="74"/>
                    </a:lnTo>
                    <a:lnTo>
                      <a:pt x="66" y="76"/>
                    </a:lnTo>
                    <a:lnTo>
                      <a:pt x="58" y="80"/>
                    </a:lnTo>
                    <a:lnTo>
                      <a:pt x="52" y="84"/>
                    </a:lnTo>
                    <a:lnTo>
                      <a:pt x="48" y="84"/>
                    </a:lnTo>
                    <a:lnTo>
                      <a:pt x="44" y="84"/>
                    </a:lnTo>
                    <a:lnTo>
                      <a:pt x="50" y="76"/>
                    </a:lnTo>
                    <a:lnTo>
                      <a:pt x="46" y="72"/>
                    </a:lnTo>
                    <a:lnTo>
                      <a:pt x="42" y="70"/>
                    </a:lnTo>
                    <a:lnTo>
                      <a:pt x="14" y="70"/>
                    </a:lnTo>
                    <a:lnTo>
                      <a:pt x="6" y="70"/>
                    </a:lnTo>
                    <a:lnTo>
                      <a:pt x="2" y="70"/>
                    </a:lnTo>
                    <a:lnTo>
                      <a:pt x="0" y="68"/>
                    </a:lnTo>
                    <a:lnTo>
                      <a:pt x="2" y="66"/>
                    </a:lnTo>
                    <a:lnTo>
                      <a:pt x="4" y="64"/>
                    </a:lnTo>
                    <a:lnTo>
                      <a:pt x="8" y="64"/>
                    </a:lnTo>
                    <a:lnTo>
                      <a:pt x="10" y="54"/>
                    </a:lnTo>
                    <a:lnTo>
                      <a:pt x="16" y="50"/>
                    </a:lnTo>
                    <a:lnTo>
                      <a:pt x="22" y="48"/>
                    </a:lnTo>
                    <a:lnTo>
                      <a:pt x="22" y="46"/>
                    </a:lnTo>
                    <a:lnTo>
                      <a:pt x="24" y="42"/>
                    </a:lnTo>
                    <a:lnTo>
                      <a:pt x="28" y="32"/>
                    </a:lnTo>
                    <a:lnTo>
                      <a:pt x="34" y="30"/>
                    </a:lnTo>
                    <a:lnTo>
                      <a:pt x="38" y="28"/>
                    </a:lnTo>
                    <a:lnTo>
                      <a:pt x="44" y="20"/>
                    </a:lnTo>
                    <a:lnTo>
                      <a:pt x="52" y="14"/>
                    </a:lnTo>
                    <a:lnTo>
                      <a:pt x="62" y="6"/>
                    </a:lnTo>
                    <a:lnTo>
                      <a:pt x="66" y="2"/>
                    </a:lnTo>
                    <a:lnTo>
                      <a:pt x="70" y="0"/>
                    </a:lnTo>
                    <a:lnTo>
                      <a:pt x="74" y="0"/>
                    </a:lnTo>
                    <a:lnTo>
                      <a:pt x="74" y="4"/>
                    </a:lnTo>
                    <a:lnTo>
                      <a:pt x="70" y="4"/>
                    </a:lnTo>
                    <a:lnTo>
                      <a:pt x="72" y="8"/>
                    </a:lnTo>
                    <a:lnTo>
                      <a:pt x="62" y="16"/>
                    </a:lnTo>
                    <a:lnTo>
                      <a:pt x="56" y="24"/>
                    </a:lnTo>
                    <a:lnTo>
                      <a:pt x="54" y="30"/>
                    </a:lnTo>
                    <a:lnTo>
                      <a:pt x="56" y="30"/>
                    </a:lnTo>
                    <a:lnTo>
                      <a:pt x="60" y="24"/>
                    </a:lnTo>
                    <a:lnTo>
                      <a:pt x="64" y="24"/>
                    </a:lnTo>
                    <a:lnTo>
                      <a:pt x="64" y="30"/>
                    </a:lnTo>
                    <a:lnTo>
                      <a:pt x="66" y="32"/>
                    </a:lnTo>
                    <a:lnTo>
                      <a:pt x="68" y="34"/>
                    </a:lnTo>
                    <a:lnTo>
                      <a:pt x="70" y="40"/>
                    </a:lnTo>
                    <a:lnTo>
                      <a:pt x="70" y="42"/>
                    </a:lnTo>
                    <a:lnTo>
                      <a:pt x="72" y="42"/>
                    </a:lnTo>
                    <a:lnTo>
                      <a:pt x="74" y="40"/>
                    </a:lnTo>
                    <a:lnTo>
                      <a:pt x="78" y="38"/>
                    </a:lnTo>
                    <a:lnTo>
                      <a:pt x="80" y="38"/>
                    </a:lnTo>
                    <a:lnTo>
                      <a:pt x="88" y="40"/>
                    </a:lnTo>
                    <a:lnTo>
                      <a:pt x="92" y="42"/>
                    </a:lnTo>
                    <a:lnTo>
                      <a:pt x="94" y="42"/>
                    </a:lnTo>
                    <a:lnTo>
                      <a:pt x="92" y="46"/>
                    </a:lnTo>
                    <a:lnTo>
                      <a:pt x="88" y="48"/>
                    </a:lnTo>
                    <a:lnTo>
                      <a:pt x="82" y="50"/>
                    </a:lnTo>
                    <a:lnTo>
                      <a:pt x="84" y="52"/>
                    </a:lnTo>
                    <a:lnTo>
                      <a:pt x="86" y="52"/>
                    </a:lnTo>
                    <a:lnTo>
                      <a:pt x="92" y="50"/>
                    </a:lnTo>
                    <a:lnTo>
                      <a:pt x="94" y="54"/>
                    </a:lnTo>
                    <a:lnTo>
                      <a:pt x="90" y="56"/>
                    </a:lnTo>
                    <a:lnTo>
                      <a:pt x="90" y="58"/>
                    </a:lnTo>
                    <a:lnTo>
                      <a:pt x="96" y="58"/>
                    </a:lnTo>
                    <a:lnTo>
                      <a:pt x="92" y="64"/>
                    </a:lnTo>
                    <a:lnTo>
                      <a:pt x="88" y="68"/>
                    </a:lnTo>
                    <a:lnTo>
                      <a:pt x="84" y="70"/>
                    </a:lnTo>
                    <a:lnTo>
                      <a:pt x="88" y="70"/>
                    </a:lnTo>
                    <a:lnTo>
                      <a:pt x="92" y="70"/>
                    </a:lnTo>
                    <a:lnTo>
                      <a:pt x="96" y="70"/>
                    </a:lnTo>
                    <a:lnTo>
                      <a:pt x="94" y="74"/>
                    </a:lnTo>
                    <a:lnTo>
                      <a:pt x="90" y="82"/>
                    </a:lnTo>
                    <a:lnTo>
                      <a:pt x="84" y="88"/>
                    </a:lnTo>
                    <a:lnTo>
                      <a:pt x="80" y="90"/>
                    </a:lnTo>
                    <a:lnTo>
                      <a:pt x="76" y="88"/>
                    </a:lnTo>
                    <a:lnTo>
                      <a:pt x="76" y="86"/>
                    </a:lnTo>
                    <a:lnTo>
                      <a:pt x="78" y="82"/>
                    </a:lnTo>
                    <a:lnTo>
                      <a:pt x="80" y="80"/>
                    </a:lnTo>
                    <a:lnTo>
                      <a:pt x="74" y="82"/>
                    </a:lnTo>
                    <a:lnTo>
                      <a:pt x="70" y="82"/>
                    </a:lnTo>
                    <a:lnTo>
                      <a:pt x="76" y="74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BFBFB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/>
                </a:endParaRPr>
              </a:p>
            </p:txBody>
          </p:sp>
          <p:sp>
            <p:nvSpPr>
              <p:cNvPr id="252" name="Freeform 31"/>
              <p:cNvSpPr>
                <a:spLocks/>
              </p:cNvSpPr>
              <p:nvPr/>
            </p:nvSpPr>
            <p:spPr bwMode="gray">
              <a:xfrm>
                <a:off x="1279" y="822"/>
                <a:ext cx="142" cy="58"/>
              </a:xfrm>
              <a:custGeom>
                <a:avLst/>
                <a:gdLst>
                  <a:gd name="T0" fmla="*/ 0 w 142"/>
                  <a:gd name="T1" fmla="*/ 40 h 58"/>
                  <a:gd name="T2" fmla="*/ 4 w 142"/>
                  <a:gd name="T3" fmla="*/ 40 h 58"/>
                  <a:gd name="T4" fmla="*/ 10 w 142"/>
                  <a:gd name="T5" fmla="*/ 40 h 58"/>
                  <a:gd name="T6" fmla="*/ 14 w 142"/>
                  <a:gd name="T7" fmla="*/ 40 h 58"/>
                  <a:gd name="T8" fmla="*/ 18 w 142"/>
                  <a:gd name="T9" fmla="*/ 44 h 58"/>
                  <a:gd name="T10" fmla="*/ 20 w 142"/>
                  <a:gd name="T11" fmla="*/ 48 h 58"/>
                  <a:gd name="T12" fmla="*/ 18 w 142"/>
                  <a:gd name="T13" fmla="*/ 56 h 58"/>
                  <a:gd name="T14" fmla="*/ 20 w 142"/>
                  <a:gd name="T15" fmla="*/ 58 h 58"/>
                  <a:gd name="T16" fmla="*/ 24 w 142"/>
                  <a:gd name="T17" fmla="*/ 54 h 58"/>
                  <a:gd name="T18" fmla="*/ 32 w 142"/>
                  <a:gd name="T19" fmla="*/ 48 h 58"/>
                  <a:gd name="T20" fmla="*/ 38 w 142"/>
                  <a:gd name="T21" fmla="*/ 44 h 58"/>
                  <a:gd name="T22" fmla="*/ 48 w 142"/>
                  <a:gd name="T23" fmla="*/ 44 h 58"/>
                  <a:gd name="T24" fmla="*/ 54 w 142"/>
                  <a:gd name="T25" fmla="*/ 44 h 58"/>
                  <a:gd name="T26" fmla="*/ 60 w 142"/>
                  <a:gd name="T27" fmla="*/ 42 h 58"/>
                  <a:gd name="T28" fmla="*/ 70 w 142"/>
                  <a:gd name="T29" fmla="*/ 36 h 58"/>
                  <a:gd name="T30" fmla="*/ 78 w 142"/>
                  <a:gd name="T31" fmla="*/ 34 h 58"/>
                  <a:gd name="T32" fmla="*/ 100 w 142"/>
                  <a:gd name="T33" fmla="*/ 30 h 58"/>
                  <a:gd name="T34" fmla="*/ 122 w 142"/>
                  <a:gd name="T35" fmla="*/ 24 h 58"/>
                  <a:gd name="T36" fmla="*/ 132 w 142"/>
                  <a:gd name="T37" fmla="*/ 20 h 58"/>
                  <a:gd name="T38" fmla="*/ 142 w 142"/>
                  <a:gd name="T39" fmla="*/ 14 h 58"/>
                  <a:gd name="T40" fmla="*/ 134 w 142"/>
                  <a:gd name="T41" fmla="*/ 8 h 58"/>
                  <a:gd name="T42" fmla="*/ 128 w 142"/>
                  <a:gd name="T43" fmla="*/ 4 h 58"/>
                  <a:gd name="T44" fmla="*/ 124 w 142"/>
                  <a:gd name="T45" fmla="*/ 4 h 58"/>
                  <a:gd name="T46" fmla="*/ 118 w 142"/>
                  <a:gd name="T47" fmla="*/ 4 h 58"/>
                  <a:gd name="T48" fmla="*/ 118 w 142"/>
                  <a:gd name="T49" fmla="*/ 8 h 58"/>
                  <a:gd name="T50" fmla="*/ 112 w 142"/>
                  <a:gd name="T51" fmla="*/ 8 h 58"/>
                  <a:gd name="T52" fmla="*/ 106 w 142"/>
                  <a:gd name="T53" fmla="*/ 6 h 58"/>
                  <a:gd name="T54" fmla="*/ 102 w 142"/>
                  <a:gd name="T55" fmla="*/ 2 h 58"/>
                  <a:gd name="T56" fmla="*/ 96 w 142"/>
                  <a:gd name="T57" fmla="*/ 0 h 58"/>
                  <a:gd name="T58" fmla="*/ 76 w 142"/>
                  <a:gd name="T59" fmla="*/ 2 h 58"/>
                  <a:gd name="T60" fmla="*/ 60 w 142"/>
                  <a:gd name="T61" fmla="*/ 4 h 58"/>
                  <a:gd name="T62" fmla="*/ 48 w 142"/>
                  <a:gd name="T63" fmla="*/ 14 h 58"/>
                  <a:gd name="T64" fmla="*/ 44 w 142"/>
                  <a:gd name="T65" fmla="*/ 18 h 58"/>
                  <a:gd name="T66" fmla="*/ 38 w 142"/>
                  <a:gd name="T67" fmla="*/ 22 h 58"/>
                  <a:gd name="T68" fmla="*/ 24 w 142"/>
                  <a:gd name="T69" fmla="*/ 28 h 58"/>
                  <a:gd name="T70" fmla="*/ 12 w 142"/>
                  <a:gd name="T71" fmla="*/ 34 h 58"/>
                  <a:gd name="T72" fmla="*/ 6 w 142"/>
                  <a:gd name="T73" fmla="*/ 36 h 58"/>
                  <a:gd name="T74" fmla="*/ 0 w 142"/>
                  <a:gd name="T75" fmla="*/ 40 h 5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42" h="58">
                    <a:moveTo>
                      <a:pt x="0" y="40"/>
                    </a:moveTo>
                    <a:lnTo>
                      <a:pt x="4" y="40"/>
                    </a:lnTo>
                    <a:lnTo>
                      <a:pt x="10" y="40"/>
                    </a:lnTo>
                    <a:lnTo>
                      <a:pt x="14" y="40"/>
                    </a:lnTo>
                    <a:lnTo>
                      <a:pt x="18" y="44"/>
                    </a:lnTo>
                    <a:lnTo>
                      <a:pt x="20" y="48"/>
                    </a:lnTo>
                    <a:lnTo>
                      <a:pt x="18" y="56"/>
                    </a:lnTo>
                    <a:lnTo>
                      <a:pt x="20" y="58"/>
                    </a:lnTo>
                    <a:lnTo>
                      <a:pt x="24" y="54"/>
                    </a:lnTo>
                    <a:lnTo>
                      <a:pt x="32" y="48"/>
                    </a:lnTo>
                    <a:lnTo>
                      <a:pt x="38" y="44"/>
                    </a:lnTo>
                    <a:lnTo>
                      <a:pt x="48" y="44"/>
                    </a:lnTo>
                    <a:lnTo>
                      <a:pt x="54" y="44"/>
                    </a:lnTo>
                    <a:lnTo>
                      <a:pt x="60" y="42"/>
                    </a:lnTo>
                    <a:lnTo>
                      <a:pt x="70" y="36"/>
                    </a:lnTo>
                    <a:lnTo>
                      <a:pt x="78" y="34"/>
                    </a:lnTo>
                    <a:lnTo>
                      <a:pt x="100" y="30"/>
                    </a:lnTo>
                    <a:lnTo>
                      <a:pt x="122" y="24"/>
                    </a:lnTo>
                    <a:lnTo>
                      <a:pt x="132" y="20"/>
                    </a:lnTo>
                    <a:lnTo>
                      <a:pt x="142" y="14"/>
                    </a:lnTo>
                    <a:lnTo>
                      <a:pt x="134" y="8"/>
                    </a:lnTo>
                    <a:lnTo>
                      <a:pt x="128" y="4"/>
                    </a:lnTo>
                    <a:lnTo>
                      <a:pt x="124" y="4"/>
                    </a:lnTo>
                    <a:lnTo>
                      <a:pt x="118" y="4"/>
                    </a:lnTo>
                    <a:lnTo>
                      <a:pt x="118" y="8"/>
                    </a:lnTo>
                    <a:lnTo>
                      <a:pt x="112" y="8"/>
                    </a:lnTo>
                    <a:lnTo>
                      <a:pt x="106" y="6"/>
                    </a:lnTo>
                    <a:lnTo>
                      <a:pt x="102" y="2"/>
                    </a:lnTo>
                    <a:lnTo>
                      <a:pt x="96" y="0"/>
                    </a:lnTo>
                    <a:lnTo>
                      <a:pt x="76" y="2"/>
                    </a:lnTo>
                    <a:lnTo>
                      <a:pt x="60" y="4"/>
                    </a:lnTo>
                    <a:lnTo>
                      <a:pt x="48" y="14"/>
                    </a:lnTo>
                    <a:lnTo>
                      <a:pt x="44" y="18"/>
                    </a:lnTo>
                    <a:lnTo>
                      <a:pt x="38" y="22"/>
                    </a:lnTo>
                    <a:lnTo>
                      <a:pt x="24" y="28"/>
                    </a:lnTo>
                    <a:lnTo>
                      <a:pt x="12" y="34"/>
                    </a:lnTo>
                    <a:lnTo>
                      <a:pt x="6" y="36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BFBFB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/>
                </a:endParaRPr>
              </a:p>
            </p:txBody>
          </p:sp>
          <p:sp>
            <p:nvSpPr>
              <p:cNvPr id="253" name="Freeform 32"/>
              <p:cNvSpPr>
                <a:spLocks/>
              </p:cNvSpPr>
              <p:nvPr/>
            </p:nvSpPr>
            <p:spPr bwMode="gray">
              <a:xfrm>
                <a:off x="1621" y="754"/>
                <a:ext cx="52" cy="26"/>
              </a:xfrm>
              <a:custGeom>
                <a:avLst/>
                <a:gdLst>
                  <a:gd name="T0" fmla="*/ 34 w 52"/>
                  <a:gd name="T1" fmla="*/ 26 h 26"/>
                  <a:gd name="T2" fmla="*/ 32 w 52"/>
                  <a:gd name="T3" fmla="*/ 24 h 26"/>
                  <a:gd name="T4" fmla="*/ 30 w 52"/>
                  <a:gd name="T5" fmla="*/ 22 h 26"/>
                  <a:gd name="T6" fmla="*/ 26 w 52"/>
                  <a:gd name="T7" fmla="*/ 18 h 26"/>
                  <a:gd name="T8" fmla="*/ 20 w 52"/>
                  <a:gd name="T9" fmla="*/ 18 h 26"/>
                  <a:gd name="T10" fmla="*/ 12 w 52"/>
                  <a:gd name="T11" fmla="*/ 18 h 26"/>
                  <a:gd name="T12" fmla="*/ 6 w 52"/>
                  <a:gd name="T13" fmla="*/ 18 h 26"/>
                  <a:gd name="T14" fmla="*/ 0 w 52"/>
                  <a:gd name="T15" fmla="*/ 16 h 26"/>
                  <a:gd name="T16" fmla="*/ 8 w 52"/>
                  <a:gd name="T17" fmla="*/ 6 h 26"/>
                  <a:gd name="T18" fmla="*/ 14 w 52"/>
                  <a:gd name="T19" fmla="*/ 2 h 26"/>
                  <a:gd name="T20" fmla="*/ 24 w 52"/>
                  <a:gd name="T21" fmla="*/ 0 h 26"/>
                  <a:gd name="T22" fmla="*/ 28 w 52"/>
                  <a:gd name="T23" fmla="*/ 2 h 26"/>
                  <a:gd name="T24" fmla="*/ 30 w 52"/>
                  <a:gd name="T25" fmla="*/ 4 h 26"/>
                  <a:gd name="T26" fmla="*/ 32 w 52"/>
                  <a:gd name="T27" fmla="*/ 6 h 26"/>
                  <a:gd name="T28" fmla="*/ 34 w 52"/>
                  <a:gd name="T29" fmla="*/ 8 h 26"/>
                  <a:gd name="T30" fmla="*/ 40 w 52"/>
                  <a:gd name="T31" fmla="*/ 8 h 26"/>
                  <a:gd name="T32" fmla="*/ 48 w 52"/>
                  <a:gd name="T33" fmla="*/ 10 h 26"/>
                  <a:gd name="T34" fmla="*/ 52 w 52"/>
                  <a:gd name="T35" fmla="*/ 12 h 26"/>
                  <a:gd name="T36" fmla="*/ 52 w 52"/>
                  <a:gd name="T37" fmla="*/ 16 h 26"/>
                  <a:gd name="T38" fmla="*/ 52 w 52"/>
                  <a:gd name="T39" fmla="*/ 22 h 26"/>
                  <a:gd name="T40" fmla="*/ 48 w 52"/>
                  <a:gd name="T41" fmla="*/ 24 h 26"/>
                  <a:gd name="T42" fmla="*/ 42 w 52"/>
                  <a:gd name="T43" fmla="*/ 26 h 26"/>
                  <a:gd name="T44" fmla="*/ 34 w 52"/>
                  <a:gd name="T45" fmla="*/ 26 h 2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2" h="26">
                    <a:moveTo>
                      <a:pt x="34" y="26"/>
                    </a:moveTo>
                    <a:lnTo>
                      <a:pt x="32" y="24"/>
                    </a:lnTo>
                    <a:lnTo>
                      <a:pt x="30" y="22"/>
                    </a:lnTo>
                    <a:lnTo>
                      <a:pt x="26" y="18"/>
                    </a:lnTo>
                    <a:lnTo>
                      <a:pt x="20" y="18"/>
                    </a:lnTo>
                    <a:lnTo>
                      <a:pt x="12" y="18"/>
                    </a:lnTo>
                    <a:lnTo>
                      <a:pt x="6" y="18"/>
                    </a:lnTo>
                    <a:lnTo>
                      <a:pt x="0" y="16"/>
                    </a:lnTo>
                    <a:lnTo>
                      <a:pt x="8" y="6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28" y="2"/>
                    </a:lnTo>
                    <a:lnTo>
                      <a:pt x="30" y="4"/>
                    </a:lnTo>
                    <a:lnTo>
                      <a:pt x="32" y="6"/>
                    </a:lnTo>
                    <a:lnTo>
                      <a:pt x="34" y="8"/>
                    </a:lnTo>
                    <a:lnTo>
                      <a:pt x="40" y="8"/>
                    </a:lnTo>
                    <a:lnTo>
                      <a:pt x="48" y="10"/>
                    </a:lnTo>
                    <a:lnTo>
                      <a:pt x="52" y="12"/>
                    </a:lnTo>
                    <a:lnTo>
                      <a:pt x="52" y="16"/>
                    </a:lnTo>
                    <a:lnTo>
                      <a:pt x="52" y="22"/>
                    </a:lnTo>
                    <a:lnTo>
                      <a:pt x="48" y="24"/>
                    </a:lnTo>
                    <a:lnTo>
                      <a:pt x="42" y="26"/>
                    </a:lnTo>
                    <a:lnTo>
                      <a:pt x="34" y="26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BFBFB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/>
                </a:endParaRPr>
              </a:p>
            </p:txBody>
          </p:sp>
          <p:sp>
            <p:nvSpPr>
              <p:cNvPr id="254" name="Freeform 33"/>
              <p:cNvSpPr>
                <a:spLocks/>
              </p:cNvSpPr>
              <p:nvPr/>
            </p:nvSpPr>
            <p:spPr bwMode="gray">
              <a:xfrm>
                <a:off x="1339" y="830"/>
                <a:ext cx="204" cy="82"/>
              </a:xfrm>
              <a:custGeom>
                <a:avLst/>
                <a:gdLst>
                  <a:gd name="T0" fmla="*/ 172 w 204"/>
                  <a:gd name="T1" fmla="*/ 62 h 82"/>
                  <a:gd name="T2" fmla="*/ 166 w 204"/>
                  <a:gd name="T3" fmla="*/ 70 h 82"/>
                  <a:gd name="T4" fmla="*/ 158 w 204"/>
                  <a:gd name="T5" fmla="*/ 78 h 82"/>
                  <a:gd name="T6" fmla="*/ 146 w 204"/>
                  <a:gd name="T7" fmla="*/ 78 h 82"/>
                  <a:gd name="T8" fmla="*/ 124 w 204"/>
                  <a:gd name="T9" fmla="*/ 70 h 82"/>
                  <a:gd name="T10" fmla="*/ 120 w 204"/>
                  <a:gd name="T11" fmla="*/ 64 h 82"/>
                  <a:gd name="T12" fmla="*/ 94 w 204"/>
                  <a:gd name="T13" fmla="*/ 66 h 82"/>
                  <a:gd name="T14" fmla="*/ 78 w 204"/>
                  <a:gd name="T15" fmla="*/ 74 h 82"/>
                  <a:gd name="T16" fmla="*/ 60 w 204"/>
                  <a:gd name="T17" fmla="*/ 82 h 82"/>
                  <a:gd name="T18" fmla="*/ 40 w 204"/>
                  <a:gd name="T19" fmla="*/ 80 h 82"/>
                  <a:gd name="T20" fmla="*/ 28 w 204"/>
                  <a:gd name="T21" fmla="*/ 82 h 82"/>
                  <a:gd name="T22" fmla="*/ 32 w 204"/>
                  <a:gd name="T23" fmla="*/ 72 h 82"/>
                  <a:gd name="T24" fmla="*/ 22 w 204"/>
                  <a:gd name="T25" fmla="*/ 70 h 82"/>
                  <a:gd name="T26" fmla="*/ 6 w 204"/>
                  <a:gd name="T27" fmla="*/ 64 h 82"/>
                  <a:gd name="T28" fmla="*/ 14 w 204"/>
                  <a:gd name="T29" fmla="*/ 56 h 82"/>
                  <a:gd name="T30" fmla="*/ 70 w 204"/>
                  <a:gd name="T31" fmla="*/ 54 h 82"/>
                  <a:gd name="T32" fmla="*/ 72 w 204"/>
                  <a:gd name="T33" fmla="*/ 50 h 82"/>
                  <a:gd name="T34" fmla="*/ 12 w 204"/>
                  <a:gd name="T35" fmla="*/ 44 h 82"/>
                  <a:gd name="T36" fmla="*/ 18 w 204"/>
                  <a:gd name="T37" fmla="*/ 36 h 82"/>
                  <a:gd name="T38" fmla="*/ 20 w 204"/>
                  <a:gd name="T39" fmla="*/ 30 h 82"/>
                  <a:gd name="T40" fmla="*/ 42 w 204"/>
                  <a:gd name="T41" fmla="*/ 26 h 82"/>
                  <a:gd name="T42" fmla="*/ 68 w 204"/>
                  <a:gd name="T43" fmla="*/ 20 h 82"/>
                  <a:gd name="T44" fmla="*/ 90 w 204"/>
                  <a:gd name="T45" fmla="*/ 6 h 82"/>
                  <a:gd name="T46" fmla="*/ 94 w 204"/>
                  <a:gd name="T47" fmla="*/ 18 h 82"/>
                  <a:gd name="T48" fmla="*/ 102 w 204"/>
                  <a:gd name="T49" fmla="*/ 16 h 82"/>
                  <a:gd name="T50" fmla="*/ 120 w 204"/>
                  <a:gd name="T51" fmla="*/ 20 h 82"/>
                  <a:gd name="T52" fmla="*/ 124 w 204"/>
                  <a:gd name="T53" fmla="*/ 16 h 82"/>
                  <a:gd name="T54" fmla="*/ 130 w 204"/>
                  <a:gd name="T55" fmla="*/ 12 h 82"/>
                  <a:gd name="T56" fmla="*/ 142 w 204"/>
                  <a:gd name="T57" fmla="*/ 16 h 82"/>
                  <a:gd name="T58" fmla="*/ 138 w 204"/>
                  <a:gd name="T59" fmla="*/ 28 h 82"/>
                  <a:gd name="T60" fmla="*/ 144 w 204"/>
                  <a:gd name="T61" fmla="*/ 28 h 82"/>
                  <a:gd name="T62" fmla="*/ 150 w 204"/>
                  <a:gd name="T63" fmla="*/ 24 h 82"/>
                  <a:gd name="T64" fmla="*/ 152 w 204"/>
                  <a:gd name="T65" fmla="*/ 12 h 82"/>
                  <a:gd name="T66" fmla="*/ 174 w 204"/>
                  <a:gd name="T67" fmla="*/ 4 h 82"/>
                  <a:gd name="T68" fmla="*/ 204 w 204"/>
                  <a:gd name="T69" fmla="*/ 0 h 82"/>
                  <a:gd name="T70" fmla="*/ 196 w 204"/>
                  <a:gd name="T71" fmla="*/ 10 h 82"/>
                  <a:gd name="T72" fmla="*/ 172 w 204"/>
                  <a:gd name="T73" fmla="*/ 30 h 82"/>
                  <a:gd name="T74" fmla="*/ 166 w 204"/>
                  <a:gd name="T75" fmla="*/ 44 h 82"/>
                  <a:gd name="T76" fmla="*/ 170 w 204"/>
                  <a:gd name="T77" fmla="*/ 50 h 82"/>
                  <a:gd name="T78" fmla="*/ 186 w 204"/>
                  <a:gd name="T79" fmla="*/ 54 h 82"/>
                  <a:gd name="T80" fmla="*/ 190 w 204"/>
                  <a:gd name="T81" fmla="*/ 58 h 82"/>
                  <a:gd name="T82" fmla="*/ 182 w 204"/>
                  <a:gd name="T83" fmla="*/ 64 h 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04" h="82">
                    <a:moveTo>
                      <a:pt x="176" y="62"/>
                    </a:moveTo>
                    <a:lnTo>
                      <a:pt x="172" y="62"/>
                    </a:lnTo>
                    <a:lnTo>
                      <a:pt x="170" y="64"/>
                    </a:lnTo>
                    <a:lnTo>
                      <a:pt x="166" y="70"/>
                    </a:lnTo>
                    <a:lnTo>
                      <a:pt x="160" y="76"/>
                    </a:lnTo>
                    <a:lnTo>
                      <a:pt x="158" y="78"/>
                    </a:lnTo>
                    <a:lnTo>
                      <a:pt x="154" y="80"/>
                    </a:lnTo>
                    <a:lnTo>
                      <a:pt x="146" y="78"/>
                    </a:lnTo>
                    <a:lnTo>
                      <a:pt x="132" y="76"/>
                    </a:lnTo>
                    <a:lnTo>
                      <a:pt x="124" y="70"/>
                    </a:lnTo>
                    <a:lnTo>
                      <a:pt x="120" y="68"/>
                    </a:lnTo>
                    <a:lnTo>
                      <a:pt x="120" y="64"/>
                    </a:lnTo>
                    <a:lnTo>
                      <a:pt x="98" y="64"/>
                    </a:lnTo>
                    <a:lnTo>
                      <a:pt x="94" y="66"/>
                    </a:lnTo>
                    <a:lnTo>
                      <a:pt x="90" y="68"/>
                    </a:lnTo>
                    <a:lnTo>
                      <a:pt x="78" y="74"/>
                    </a:lnTo>
                    <a:lnTo>
                      <a:pt x="68" y="80"/>
                    </a:lnTo>
                    <a:lnTo>
                      <a:pt x="60" y="82"/>
                    </a:lnTo>
                    <a:lnTo>
                      <a:pt x="52" y="82"/>
                    </a:lnTo>
                    <a:lnTo>
                      <a:pt x="40" y="80"/>
                    </a:lnTo>
                    <a:lnTo>
                      <a:pt x="34" y="80"/>
                    </a:lnTo>
                    <a:lnTo>
                      <a:pt x="28" y="82"/>
                    </a:lnTo>
                    <a:lnTo>
                      <a:pt x="28" y="74"/>
                    </a:lnTo>
                    <a:lnTo>
                      <a:pt x="32" y="72"/>
                    </a:lnTo>
                    <a:lnTo>
                      <a:pt x="34" y="68"/>
                    </a:lnTo>
                    <a:lnTo>
                      <a:pt x="22" y="70"/>
                    </a:lnTo>
                    <a:lnTo>
                      <a:pt x="14" y="68"/>
                    </a:lnTo>
                    <a:lnTo>
                      <a:pt x="6" y="64"/>
                    </a:lnTo>
                    <a:lnTo>
                      <a:pt x="0" y="60"/>
                    </a:lnTo>
                    <a:lnTo>
                      <a:pt x="14" y="56"/>
                    </a:lnTo>
                    <a:lnTo>
                      <a:pt x="26" y="54"/>
                    </a:lnTo>
                    <a:lnTo>
                      <a:pt x="70" y="54"/>
                    </a:lnTo>
                    <a:lnTo>
                      <a:pt x="70" y="52"/>
                    </a:lnTo>
                    <a:lnTo>
                      <a:pt x="72" y="50"/>
                    </a:lnTo>
                    <a:lnTo>
                      <a:pt x="12" y="50"/>
                    </a:lnTo>
                    <a:lnTo>
                      <a:pt x="12" y="44"/>
                    </a:lnTo>
                    <a:lnTo>
                      <a:pt x="14" y="42"/>
                    </a:lnTo>
                    <a:lnTo>
                      <a:pt x="18" y="36"/>
                    </a:lnTo>
                    <a:lnTo>
                      <a:pt x="18" y="34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42" y="26"/>
                    </a:lnTo>
                    <a:lnTo>
                      <a:pt x="54" y="24"/>
                    </a:lnTo>
                    <a:lnTo>
                      <a:pt x="68" y="20"/>
                    </a:lnTo>
                    <a:lnTo>
                      <a:pt x="78" y="14"/>
                    </a:lnTo>
                    <a:lnTo>
                      <a:pt x="90" y="6"/>
                    </a:lnTo>
                    <a:lnTo>
                      <a:pt x="90" y="16"/>
                    </a:lnTo>
                    <a:lnTo>
                      <a:pt x="94" y="18"/>
                    </a:lnTo>
                    <a:lnTo>
                      <a:pt x="96" y="18"/>
                    </a:lnTo>
                    <a:lnTo>
                      <a:pt x="102" y="16"/>
                    </a:lnTo>
                    <a:lnTo>
                      <a:pt x="110" y="18"/>
                    </a:lnTo>
                    <a:lnTo>
                      <a:pt x="120" y="20"/>
                    </a:lnTo>
                    <a:lnTo>
                      <a:pt x="124" y="20"/>
                    </a:lnTo>
                    <a:lnTo>
                      <a:pt x="124" y="16"/>
                    </a:lnTo>
                    <a:lnTo>
                      <a:pt x="128" y="14"/>
                    </a:lnTo>
                    <a:lnTo>
                      <a:pt x="130" y="12"/>
                    </a:lnTo>
                    <a:lnTo>
                      <a:pt x="136" y="14"/>
                    </a:lnTo>
                    <a:lnTo>
                      <a:pt x="142" y="16"/>
                    </a:lnTo>
                    <a:lnTo>
                      <a:pt x="138" y="26"/>
                    </a:lnTo>
                    <a:lnTo>
                      <a:pt x="138" y="28"/>
                    </a:lnTo>
                    <a:lnTo>
                      <a:pt x="142" y="28"/>
                    </a:lnTo>
                    <a:lnTo>
                      <a:pt x="144" y="28"/>
                    </a:lnTo>
                    <a:lnTo>
                      <a:pt x="146" y="28"/>
                    </a:lnTo>
                    <a:lnTo>
                      <a:pt x="150" y="24"/>
                    </a:lnTo>
                    <a:lnTo>
                      <a:pt x="150" y="18"/>
                    </a:lnTo>
                    <a:lnTo>
                      <a:pt x="152" y="12"/>
                    </a:lnTo>
                    <a:lnTo>
                      <a:pt x="160" y="8"/>
                    </a:lnTo>
                    <a:lnTo>
                      <a:pt x="174" y="4"/>
                    </a:lnTo>
                    <a:lnTo>
                      <a:pt x="194" y="0"/>
                    </a:lnTo>
                    <a:lnTo>
                      <a:pt x="204" y="0"/>
                    </a:lnTo>
                    <a:lnTo>
                      <a:pt x="200" y="4"/>
                    </a:lnTo>
                    <a:lnTo>
                      <a:pt x="196" y="10"/>
                    </a:lnTo>
                    <a:lnTo>
                      <a:pt x="182" y="20"/>
                    </a:lnTo>
                    <a:lnTo>
                      <a:pt x="172" y="30"/>
                    </a:lnTo>
                    <a:lnTo>
                      <a:pt x="168" y="38"/>
                    </a:lnTo>
                    <a:lnTo>
                      <a:pt x="166" y="44"/>
                    </a:lnTo>
                    <a:lnTo>
                      <a:pt x="168" y="46"/>
                    </a:lnTo>
                    <a:lnTo>
                      <a:pt x="170" y="50"/>
                    </a:lnTo>
                    <a:lnTo>
                      <a:pt x="178" y="52"/>
                    </a:lnTo>
                    <a:lnTo>
                      <a:pt x="186" y="54"/>
                    </a:lnTo>
                    <a:lnTo>
                      <a:pt x="188" y="56"/>
                    </a:lnTo>
                    <a:lnTo>
                      <a:pt x="190" y="58"/>
                    </a:lnTo>
                    <a:lnTo>
                      <a:pt x="188" y="62"/>
                    </a:lnTo>
                    <a:lnTo>
                      <a:pt x="182" y="64"/>
                    </a:lnTo>
                    <a:lnTo>
                      <a:pt x="176" y="62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BFBFB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/>
                </a:endParaRPr>
              </a:p>
            </p:txBody>
          </p:sp>
          <p:sp>
            <p:nvSpPr>
              <p:cNvPr id="255" name="Freeform 34"/>
              <p:cNvSpPr>
                <a:spLocks/>
              </p:cNvSpPr>
              <p:nvPr/>
            </p:nvSpPr>
            <p:spPr bwMode="gray">
              <a:xfrm>
                <a:off x="1391" y="776"/>
                <a:ext cx="96" cy="26"/>
              </a:xfrm>
              <a:custGeom>
                <a:avLst/>
                <a:gdLst>
                  <a:gd name="T0" fmla="*/ 0 w 96"/>
                  <a:gd name="T1" fmla="*/ 24 h 26"/>
                  <a:gd name="T2" fmla="*/ 6 w 96"/>
                  <a:gd name="T3" fmla="*/ 24 h 26"/>
                  <a:gd name="T4" fmla="*/ 12 w 96"/>
                  <a:gd name="T5" fmla="*/ 24 h 26"/>
                  <a:gd name="T6" fmla="*/ 16 w 96"/>
                  <a:gd name="T7" fmla="*/ 24 h 26"/>
                  <a:gd name="T8" fmla="*/ 18 w 96"/>
                  <a:gd name="T9" fmla="*/ 26 h 26"/>
                  <a:gd name="T10" fmla="*/ 26 w 96"/>
                  <a:gd name="T11" fmla="*/ 26 h 26"/>
                  <a:gd name="T12" fmla="*/ 42 w 96"/>
                  <a:gd name="T13" fmla="*/ 20 h 26"/>
                  <a:gd name="T14" fmla="*/ 52 w 96"/>
                  <a:gd name="T15" fmla="*/ 16 h 26"/>
                  <a:gd name="T16" fmla="*/ 58 w 96"/>
                  <a:gd name="T17" fmla="*/ 22 h 26"/>
                  <a:gd name="T18" fmla="*/ 68 w 96"/>
                  <a:gd name="T19" fmla="*/ 16 h 26"/>
                  <a:gd name="T20" fmla="*/ 76 w 96"/>
                  <a:gd name="T21" fmla="*/ 12 h 26"/>
                  <a:gd name="T22" fmla="*/ 86 w 96"/>
                  <a:gd name="T23" fmla="*/ 8 h 26"/>
                  <a:gd name="T24" fmla="*/ 96 w 96"/>
                  <a:gd name="T25" fmla="*/ 4 h 26"/>
                  <a:gd name="T26" fmla="*/ 90 w 96"/>
                  <a:gd name="T27" fmla="*/ 0 h 26"/>
                  <a:gd name="T28" fmla="*/ 78 w 96"/>
                  <a:gd name="T29" fmla="*/ 2 h 26"/>
                  <a:gd name="T30" fmla="*/ 70 w 96"/>
                  <a:gd name="T31" fmla="*/ 4 h 26"/>
                  <a:gd name="T32" fmla="*/ 46 w 96"/>
                  <a:gd name="T33" fmla="*/ 10 h 26"/>
                  <a:gd name="T34" fmla="*/ 24 w 96"/>
                  <a:gd name="T35" fmla="*/ 16 h 26"/>
                  <a:gd name="T36" fmla="*/ 16 w 96"/>
                  <a:gd name="T37" fmla="*/ 18 h 26"/>
                  <a:gd name="T38" fmla="*/ 4 w 96"/>
                  <a:gd name="T39" fmla="*/ 18 h 26"/>
                  <a:gd name="T40" fmla="*/ 4 w 96"/>
                  <a:gd name="T41" fmla="*/ 24 h 26"/>
                  <a:gd name="T42" fmla="*/ 0 w 96"/>
                  <a:gd name="T43" fmla="*/ 24 h 2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6" h="26">
                    <a:moveTo>
                      <a:pt x="0" y="24"/>
                    </a:moveTo>
                    <a:lnTo>
                      <a:pt x="6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8" y="26"/>
                    </a:lnTo>
                    <a:lnTo>
                      <a:pt x="26" y="26"/>
                    </a:lnTo>
                    <a:lnTo>
                      <a:pt x="42" y="20"/>
                    </a:lnTo>
                    <a:lnTo>
                      <a:pt x="52" y="16"/>
                    </a:lnTo>
                    <a:lnTo>
                      <a:pt x="58" y="22"/>
                    </a:lnTo>
                    <a:lnTo>
                      <a:pt x="68" y="16"/>
                    </a:lnTo>
                    <a:lnTo>
                      <a:pt x="76" y="12"/>
                    </a:lnTo>
                    <a:lnTo>
                      <a:pt x="86" y="8"/>
                    </a:lnTo>
                    <a:lnTo>
                      <a:pt x="96" y="4"/>
                    </a:lnTo>
                    <a:lnTo>
                      <a:pt x="90" y="0"/>
                    </a:lnTo>
                    <a:lnTo>
                      <a:pt x="78" y="2"/>
                    </a:lnTo>
                    <a:lnTo>
                      <a:pt x="70" y="4"/>
                    </a:lnTo>
                    <a:lnTo>
                      <a:pt x="46" y="10"/>
                    </a:lnTo>
                    <a:lnTo>
                      <a:pt x="24" y="16"/>
                    </a:lnTo>
                    <a:lnTo>
                      <a:pt x="16" y="18"/>
                    </a:lnTo>
                    <a:lnTo>
                      <a:pt x="4" y="18"/>
                    </a:lnTo>
                    <a:lnTo>
                      <a:pt x="4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BFBFB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/>
                </a:endParaRPr>
              </a:p>
            </p:txBody>
          </p:sp>
          <p:sp>
            <p:nvSpPr>
              <p:cNvPr id="256" name="Freeform 35"/>
              <p:cNvSpPr>
                <a:spLocks/>
              </p:cNvSpPr>
              <p:nvPr/>
            </p:nvSpPr>
            <p:spPr bwMode="gray">
              <a:xfrm>
                <a:off x="1435" y="788"/>
                <a:ext cx="132" cy="32"/>
              </a:xfrm>
              <a:custGeom>
                <a:avLst/>
                <a:gdLst>
                  <a:gd name="T0" fmla="*/ 34 w 132"/>
                  <a:gd name="T1" fmla="*/ 32 h 32"/>
                  <a:gd name="T2" fmla="*/ 30 w 132"/>
                  <a:gd name="T3" fmla="*/ 30 h 32"/>
                  <a:gd name="T4" fmla="*/ 28 w 132"/>
                  <a:gd name="T5" fmla="*/ 30 h 32"/>
                  <a:gd name="T6" fmla="*/ 30 w 132"/>
                  <a:gd name="T7" fmla="*/ 26 h 32"/>
                  <a:gd name="T8" fmla="*/ 36 w 132"/>
                  <a:gd name="T9" fmla="*/ 24 h 32"/>
                  <a:gd name="T10" fmla="*/ 18 w 132"/>
                  <a:gd name="T11" fmla="*/ 22 h 32"/>
                  <a:gd name="T12" fmla="*/ 0 w 132"/>
                  <a:gd name="T13" fmla="*/ 20 h 32"/>
                  <a:gd name="T14" fmla="*/ 0 w 132"/>
                  <a:gd name="T15" fmla="*/ 18 h 32"/>
                  <a:gd name="T16" fmla="*/ 6 w 132"/>
                  <a:gd name="T17" fmla="*/ 16 h 32"/>
                  <a:gd name="T18" fmla="*/ 24 w 132"/>
                  <a:gd name="T19" fmla="*/ 10 h 32"/>
                  <a:gd name="T20" fmla="*/ 40 w 132"/>
                  <a:gd name="T21" fmla="*/ 4 h 32"/>
                  <a:gd name="T22" fmla="*/ 54 w 132"/>
                  <a:gd name="T23" fmla="*/ 0 h 32"/>
                  <a:gd name="T24" fmla="*/ 54 w 132"/>
                  <a:gd name="T25" fmla="*/ 6 h 32"/>
                  <a:gd name="T26" fmla="*/ 56 w 132"/>
                  <a:gd name="T27" fmla="*/ 6 h 32"/>
                  <a:gd name="T28" fmla="*/ 64 w 132"/>
                  <a:gd name="T29" fmla="*/ 6 h 32"/>
                  <a:gd name="T30" fmla="*/ 64 w 132"/>
                  <a:gd name="T31" fmla="*/ 14 h 32"/>
                  <a:gd name="T32" fmla="*/ 66 w 132"/>
                  <a:gd name="T33" fmla="*/ 16 h 32"/>
                  <a:gd name="T34" fmla="*/ 68 w 132"/>
                  <a:gd name="T35" fmla="*/ 18 h 32"/>
                  <a:gd name="T36" fmla="*/ 74 w 132"/>
                  <a:gd name="T37" fmla="*/ 18 h 32"/>
                  <a:gd name="T38" fmla="*/ 84 w 132"/>
                  <a:gd name="T39" fmla="*/ 16 h 32"/>
                  <a:gd name="T40" fmla="*/ 92 w 132"/>
                  <a:gd name="T41" fmla="*/ 14 h 32"/>
                  <a:gd name="T42" fmla="*/ 100 w 132"/>
                  <a:gd name="T43" fmla="*/ 6 h 32"/>
                  <a:gd name="T44" fmla="*/ 108 w 132"/>
                  <a:gd name="T45" fmla="*/ 0 h 32"/>
                  <a:gd name="T46" fmla="*/ 114 w 132"/>
                  <a:gd name="T47" fmla="*/ 0 h 32"/>
                  <a:gd name="T48" fmla="*/ 114 w 132"/>
                  <a:gd name="T49" fmla="*/ 8 h 32"/>
                  <a:gd name="T50" fmla="*/ 110 w 132"/>
                  <a:gd name="T51" fmla="*/ 12 h 32"/>
                  <a:gd name="T52" fmla="*/ 120 w 132"/>
                  <a:gd name="T53" fmla="*/ 14 h 32"/>
                  <a:gd name="T54" fmla="*/ 132 w 132"/>
                  <a:gd name="T55" fmla="*/ 14 h 32"/>
                  <a:gd name="T56" fmla="*/ 118 w 132"/>
                  <a:gd name="T57" fmla="*/ 22 h 32"/>
                  <a:gd name="T58" fmla="*/ 110 w 132"/>
                  <a:gd name="T59" fmla="*/ 28 h 32"/>
                  <a:gd name="T60" fmla="*/ 104 w 132"/>
                  <a:gd name="T61" fmla="*/ 28 h 32"/>
                  <a:gd name="T62" fmla="*/ 98 w 132"/>
                  <a:gd name="T63" fmla="*/ 28 h 32"/>
                  <a:gd name="T64" fmla="*/ 94 w 132"/>
                  <a:gd name="T65" fmla="*/ 26 h 32"/>
                  <a:gd name="T66" fmla="*/ 90 w 132"/>
                  <a:gd name="T67" fmla="*/ 24 h 32"/>
                  <a:gd name="T68" fmla="*/ 84 w 132"/>
                  <a:gd name="T69" fmla="*/ 22 h 32"/>
                  <a:gd name="T70" fmla="*/ 72 w 132"/>
                  <a:gd name="T71" fmla="*/ 24 h 32"/>
                  <a:gd name="T72" fmla="*/ 60 w 132"/>
                  <a:gd name="T73" fmla="*/ 28 h 32"/>
                  <a:gd name="T74" fmla="*/ 48 w 132"/>
                  <a:gd name="T75" fmla="*/ 30 h 32"/>
                  <a:gd name="T76" fmla="*/ 34 w 132"/>
                  <a:gd name="T77" fmla="*/ 32 h 3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32" h="32">
                    <a:moveTo>
                      <a:pt x="34" y="32"/>
                    </a:moveTo>
                    <a:lnTo>
                      <a:pt x="30" y="30"/>
                    </a:lnTo>
                    <a:lnTo>
                      <a:pt x="28" y="30"/>
                    </a:lnTo>
                    <a:lnTo>
                      <a:pt x="30" y="26"/>
                    </a:lnTo>
                    <a:lnTo>
                      <a:pt x="36" y="24"/>
                    </a:lnTo>
                    <a:lnTo>
                      <a:pt x="18" y="22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6" y="16"/>
                    </a:lnTo>
                    <a:lnTo>
                      <a:pt x="24" y="10"/>
                    </a:lnTo>
                    <a:lnTo>
                      <a:pt x="40" y="4"/>
                    </a:lnTo>
                    <a:lnTo>
                      <a:pt x="54" y="0"/>
                    </a:lnTo>
                    <a:lnTo>
                      <a:pt x="54" y="6"/>
                    </a:lnTo>
                    <a:lnTo>
                      <a:pt x="56" y="6"/>
                    </a:lnTo>
                    <a:lnTo>
                      <a:pt x="64" y="6"/>
                    </a:lnTo>
                    <a:lnTo>
                      <a:pt x="64" y="14"/>
                    </a:lnTo>
                    <a:lnTo>
                      <a:pt x="66" y="16"/>
                    </a:lnTo>
                    <a:lnTo>
                      <a:pt x="68" y="18"/>
                    </a:lnTo>
                    <a:lnTo>
                      <a:pt x="74" y="18"/>
                    </a:lnTo>
                    <a:lnTo>
                      <a:pt x="84" y="16"/>
                    </a:lnTo>
                    <a:lnTo>
                      <a:pt x="92" y="14"/>
                    </a:lnTo>
                    <a:lnTo>
                      <a:pt x="100" y="6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14" y="8"/>
                    </a:lnTo>
                    <a:lnTo>
                      <a:pt x="110" y="12"/>
                    </a:lnTo>
                    <a:lnTo>
                      <a:pt x="120" y="14"/>
                    </a:lnTo>
                    <a:lnTo>
                      <a:pt x="132" y="14"/>
                    </a:lnTo>
                    <a:lnTo>
                      <a:pt x="118" y="22"/>
                    </a:lnTo>
                    <a:lnTo>
                      <a:pt x="110" y="28"/>
                    </a:lnTo>
                    <a:lnTo>
                      <a:pt x="104" y="28"/>
                    </a:lnTo>
                    <a:lnTo>
                      <a:pt x="98" y="28"/>
                    </a:lnTo>
                    <a:lnTo>
                      <a:pt x="94" y="26"/>
                    </a:lnTo>
                    <a:lnTo>
                      <a:pt x="90" y="24"/>
                    </a:lnTo>
                    <a:lnTo>
                      <a:pt x="84" y="22"/>
                    </a:lnTo>
                    <a:lnTo>
                      <a:pt x="72" y="24"/>
                    </a:lnTo>
                    <a:lnTo>
                      <a:pt x="60" y="28"/>
                    </a:lnTo>
                    <a:lnTo>
                      <a:pt x="48" y="30"/>
                    </a:lnTo>
                    <a:lnTo>
                      <a:pt x="34" y="32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BFBFB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/>
                </a:endParaRPr>
              </a:p>
            </p:txBody>
          </p:sp>
          <p:sp>
            <p:nvSpPr>
              <p:cNvPr id="257" name="Freeform 36"/>
              <p:cNvSpPr>
                <a:spLocks/>
              </p:cNvSpPr>
              <p:nvPr/>
            </p:nvSpPr>
            <p:spPr bwMode="gray">
              <a:xfrm>
                <a:off x="1509" y="760"/>
                <a:ext cx="64" cy="18"/>
              </a:xfrm>
              <a:custGeom>
                <a:avLst/>
                <a:gdLst>
                  <a:gd name="T0" fmla="*/ 12 w 64"/>
                  <a:gd name="T1" fmla="*/ 18 h 18"/>
                  <a:gd name="T2" fmla="*/ 6 w 64"/>
                  <a:gd name="T3" fmla="*/ 16 h 18"/>
                  <a:gd name="T4" fmla="*/ 0 w 64"/>
                  <a:gd name="T5" fmla="*/ 14 h 18"/>
                  <a:gd name="T6" fmla="*/ 8 w 64"/>
                  <a:gd name="T7" fmla="*/ 12 h 18"/>
                  <a:gd name="T8" fmla="*/ 18 w 64"/>
                  <a:gd name="T9" fmla="*/ 12 h 18"/>
                  <a:gd name="T10" fmla="*/ 26 w 64"/>
                  <a:gd name="T11" fmla="*/ 10 h 18"/>
                  <a:gd name="T12" fmla="*/ 28 w 64"/>
                  <a:gd name="T13" fmla="*/ 10 h 18"/>
                  <a:gd name="T14" fmla="*/ 30 w 64"/>
                  <a:gd name="T15" fmla="*/ 8 h 18"/>
                  <a:gd name="T16" fmla="*/ 48 w 64"/>
                  <a:gd name="T17" fmla="*/ 0 h 18"/>
                  <a:gd name="T18" fmla="*/ 58 w 64"/>
                  <a:gd name="T19" fmla="*/ 2 h 18"/>
                  <a:gd name="T20" fmla="*/ 64 w 64"/>
                  <a:gd name="T21" fmla="*/ 4 h 18"/>
                  <a:gd name="T22" fmla="*/ 58 w 64"/>
                  <a:gd name="T23" fmla="*/ 10 h 18"/>
                  <a:gd name="T24" fmla="*/ 48 w 64"/>
                  <a:gd name="T25" fmla="*/ 16 h 18"/>
                  <a:gd name="T26" fmla="*/ 30 w 64"/>
                  <a:gd name="T27" fmla="*/ 18 h 18"/>
                  <a:gd name="T28" fmla="*/ 30 w 64"/>
                  <a:gd name="T29" fmla="*/ 16 h 18"/>
                  <a:gd name="T30" fmla="*/ 28 w 64"/>
                  <a:gd name="T31" fmla="*/ 16 h 18"/>
                  <a:gd name="T32" fmla="*/ 22 w 64"/>
                  <a:gd name="T33" fmla="*/ 16 h 18"/>
                  <a:gd name="T34" fmla="*/ 12 w 64"/>
                  <a:gd name="T35" fmla="*/ 18 h 1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64" h="18">
                    <a:moveTo>
                      <a:pt x="12" y="18"/>
                    </a:moveTo>
                    <a:lnTo>
                      <a:pt x="6" y="16"/>
                    </a:lnTo>
                    <a:lnTo>
                      <a:pt x="0" y="14"/>
                    </a:lnTo>
                    <a:lnTo>
                      <a:pt x="8" y="12"/>
                    </a:lnTo>
                    <a:lnTo>
                      <a:pt x="18" y="12"/>
                    </a:lnTo>
                    <a:lnTo>
                      <a:pt x="26" y="10"/>
                    </a:lnTo>
                    <a:lnTo>
                      <a:pt x="28" y="10"/>
                    </a:lnTo>
                    <a:lnTo>
                      <a:pt x="30" y="8"/>
                    </a:lnTo>
                    <a:lnTo>
                      <a:pt x="48" y="0"/>
                    </a:lnTo>
                    <a:lnTo>
                      <a:pt x="58" y="2"/>
                    </a:lnTo>
                    <a:lnTo>
                      <a:pt x="64" y="4"/>
                    </a:lnTo>
                    <a:lnTo>
                      <a:pt x="58" y="10"/>
                    </a:lnTo>
                    <a:lnTo>
                      <a:pt x="48" y="16"/>
                    </a:lnTo>
                    <a:lnTo>
                      <a:pt x="30" y="18"/>
                    </a:lnTo>
                    <a:lnTo>
                      <a:pt x="30" y="16"/>
                    </a:lnTo>
                    <a:lnTo>
                      <a:pt x="28" y="16"/>
                    </a:lnTo>
                    <a:lnTo>
                      <a:pt x="22" y="16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BFBFB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/>
                </a:endParaRPr>
              </a:p>
            </p:txBody>
          </p:sp>
          <p:sp>
            <p:nvSpPr>
              <p:cNvPr id="258" name="Freeform 37"/>
              <p:cNvSpPr>
                <a:spLocks/>
              </p:cNvSpPr>
              <p:nvPr/>
            </p:nvSpPr>
            <p:spPr bwMode="gray">
              <a:xfrm>
                <a:off x="1551" y="826"/>
                <a:ext cx="74" cy="42"/>
              </a:xfrm>
              <a:custGeom>
                <a:avLst/>
                <a:gdLst>
                  <a:gd name="T0" fmla="*/ 74 w 74"/>
                  <a:gd name="T1" fmla="*/ 4 h 42"/>
                  <a:gd name="T2" fmla="*/ 70 w 74"/>
                  <a:gd name="T3" fmla="*/ 6 h 42"/>
                  <a:gd name="T4" fmla="*/ 66 w 74"/>
                  <a:gd name="T5" fmla="*/ 8 h 42"/>
                  <a:gd name="T6" fmla="*/ 58 w 74"/>
                  <a:gd name="T7" fmla="*/ 14 h 42"/>
                  <a:gd name="T8" fmla="*/ 66 w 74"/>
                  <a:gd name="T9" fmla="*/ 22 h 42"/>
                  <a:gd name="T10" fmla="*/ 56 w 74"/>
                  <a:gd name="T11" fmla="*/ 28 h 42"/>
                  <a:gd name="T12" fmla="*/ 52 w 74"/>
                  <a:gd name="T13" fmla="*/ 30 h 42"/>
                  <a:gd name="T14" fmla="*/ 48 w 74"/>
                  <a:gd name="T15" fmla="*/ 28 h 42"/>
                  <a:gd name="T16" fmla="*/ 48 w 74"/>
                  <a:gd name="T17" fmla="*/ 32 h 42"/>
                  <a:gd name="T18" fmla="*/ 44 w 74"/>
                  <a:gd name="T19" fmla="*/ 34 h 42"/>
                  <a:gd name="T20" fmla="*/ 38 w 74"/>
                  <a:gd name="T21" fmla="*/ 36 h 42"/>
                  <a:gd name="T22" fmla="*/ 32 w 74"/>
                  <a:gd name="T23" fmla="*/ 38 h 42"/>
                  <a:gd name="T24" fmla="*/ 26 w 74"/>
                  <a:gd name="T25" fmla="*/ 42 h 42"/>
                  <a:gd name="T26" fmla="*/ 18 w 74"/>
                  <a:gd name="T27" fmla="*/ 42 h 42"/>
                  <a:gd name="T28" fmla="*/ 18 w 74"/>
                  <a:gd name="T29" fmla="*/ 36 h 42"/>
                  <a:gd name="T30" fmla="*/ 16 w 74"/>
                  <a:gd name="T31" fmla="*/ 34 h 42"/>
                  <a:gd name="T32" fmla="*/ 10 w 74"/>
                  <a:gd name="T33" fmla="*/ 32 h 42"/>
                  <a:gd name="T34" fmla="*/ 4 w 74"/>
                  <a:gd name="T35" fmla="*/ 28 h 42"/>
                  <a:gd name="T36" fmla="*/ 2 w 74"/>
                  <a:gd name="T37" fmla="*/ 26 h 42"/>
                  <a:gd name="T38" fmla="*/ 0 w 74"/>
                  <a:gd name="T39" fmla="*/ 22 h 42"/>
                  <a:gd name="T40" fmla="*/ 2 w 74"/>
                  <a:gd name="T41" fmla="*/ 20 h 42"/>
                  <a:gd name="T42" fmla="*/ 4 w 74"/>
                  <a:gd name="T43" fmla="*/ 18 h 42"/>
                  <a:gd name="T44" fmla="*/ 8 w 74"/>
                  <a:gd name="T45" fmla="*/ 16 h 42"/>
                  <a:gd name="T46" fmla="*/ 14 w 74"/>
                  <a:gd name="T47" fmla="*/ 16 h 42"/>
                  <a:gd name="T48" fmla="*/ 16 w 74"/>
                  <a:gd name="T49" fmla="*/ 18 h 42"/>
                  <a:gd name="T50" fmla="*/ 20 w 74"/>
                  <a:gd name="T51" fmla="*/ 20 h 42"/>
                  <a:gd name="T52" fmla="*/ 22 w 74"/>
                  <a:gd name="T53" fmla="*/ 20 h 42"/>
                  <a:gd name="T54" fmla="*/ 30 w 74"/>
                  <a:gd name="T55" fmla="*/ 18 h 42"/>
                  <a:gd name="T56" fmla="*/ 32 w 74"/>
                  <a:gd name="T57" fmla="*/ 16 h 42"/>
                  <a:gd name="T58" fmla="*/ 32 w 74"/>
                  <a:gd name="T59" fmla="*/ 14 h 42"/>
                  <a:gd name="T60" fmla="*/ 32 w 74"/>
                  <a:gd name="T61" fmla="*/ 8 h 42"/>
                  <a:gd name="T62" fmla="*/ 38 w 74"/>
                  <a:gd name="T63" fmla="*/ 4 h 42"/>
                  <a:gd name="T64" fmla="*/ 50 w 74"/>
                  <a:gd name="T65" fmla="*/ 4 h 42"/>
                  <a:gd name="T66" fmla="*/ 74 w 74"/>
                  <a:gd name="T67" fmla="*/ 0 h 42"/>
                  <a:gd name="T68" fmla="*/ 74 w 74"/>
                  <a:gd name="T69" fmla="*/ 4 h 4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74" h="42">
                    <a:moveTo>
                      <a:pt x="74" y="4"/>
                    </a:moveTo>
                    <a:lnTo>
                      <a:pt x="70" y="6"/>
                    </a:lnTo>
                    <a:lnTo>
                      <a:pt x="66" y="8"/>
                    </a:lnTo>
                    <a:lnTo>
                      <a:pt x="58" y="14"/>
                    </a:lnTo>
                    <a:lnTo>
                      <a:pt x="66" y="22"/>
                    </a:lnTo>
                    <a:lnTo>
                      <a:pt x="56" y="28"/>
                    </a:lnTo>
                    <a:lnTo>
                      <a:pt x="52" y="30"/>
                    </a:lnTo>
                    <a:lnTo>
                      <a:pt x="48" y="28"/>
                    </a:lnTo>
                    <a:lnTo>
                      <a:pt x="48" y="32"/>
                    </a:lnTo>
                    <a:lnTo>
                      <a:pt x="44" y="34"/>
                    </a:lnTo>
                    <a:lnTo>
                      <a:pt x="38" y="36"/>
                    </a:lnTo>
                    <a:lnTo>
                      <a:pt x="32" y="38"/>
                    </a:lnTo>
                    <a:lnTo>
                      <a:pt x="26" y="42"/>
                    </a:lnTo>
                    <a:lnTo>
                      <a:pt x="18" y="42"/>
                    </a:lnTo>
                    <a:lnTo>
                      <a:pt x="18" y="36"/>
                    </a:lnTo>
                    <a:lnTo>
                      <a:pt x="16" y="34"/>
                    </a:lnTo>
                    <a:lnTo>
                      <a:pt x="10" y="32"/>
                    </a:lnTo>
                    <a:lnTo>
                      <a:pt x="4" y="28"/>
                    </a:lnTo>
                    <a:lnTo>
                      <a:pt x="2" y="26"/>
                    </a:lnTo>
                    <a:lnTo>
                      <a:pt x="0" y="22"/>
                    </a:lnTo>
                    <a:lnTo>
                      <a:pt x="2" y="20"/>
                    </a:lnTo>
                    <a:lnTo>
                      <a:pt x="4" y="18"/>
                    </a:lnTo>
                    <a:lnTo>
                      <a:pt x="8" y="16"/>
                    </a:lnTo>
                    <a:lnTo>
                      <a:pt x="14" y="16"/>
                    </a:lnTo>
                    <a:lnTo>
                      <a:pt x="16" y="18"/>
                    </a:lnTo>
                    <a:lnTo>
                      <a:pt x="20" y="20"/>
                    </a:lnTo>
                    <a:lnTo>
                      <a:pt x="22" y="20"/>
                    </a:lnTo>
                    <a:lnTo>
                      <a:pt x="30" y="18"/>
                    </a:lnTo>
                    <a:lnTo>
                      <a:pt x="32" y="16"/>
                    </a:lnTo>
                    <a:lnTo>
                      <a:pt x="32" y="14"/>
                    </a:lnTo>
                    <a:lnTo>
                      <a:pt x="32" y="8"/>
                    </a:lnTo>
                    <a:lnTo>
                      <a:pt x="38" y="4"/>
                    </a:lnTo>
                    <a:lnTo>
                      <a:pt x="50" y="4"/>
                    </a:lnTo>
                    <a:lnTo>
                      <a:pt x="74" y="0"/>
                    </a:lnTo>
                    <a:lnTo>
                      <a:pt x="74" y="4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BFBFB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/>
                </a:endParaRPr>
              </a:p>
            </p:txBody>
          </p:sp>
          <p:sp>
            <p:nvSpPr>
              <p:cNvPr id="259" name="Freeform 38"/>
              <p:cNvSpPr>
                <a:spLocks/>
              </p:cNvSpPr>
              <p:nvPr/>
            </p:nvSpPr>
            <p:spPr bwMode="gray">
              <a:xfrm>
                <a:off x="1537" y="888"/>
                <a:ext cx="40" cy="22"/>
              </a:xfrm>
              <a:custGeom>
                <a:avLst/>
                <a:gdLst>
                  <a:gd name="T0" fmla="*/ 22 w 40"/>
                  <a:gd name="T1" fmla="*/ 22 h 22"/>
                  <a:gd name="T2" fmla="*/ 16 w 40"/>
                  <a:gd name="T3" fmla="*/ 22 h 22"/>
                  <a:gd name="T4" fmla="*/ 8 w 40"/>
                  <a:gd name="T5" fmla="*/ 20 h 22"/>
                  <a:gd name="T6" fmla="*/ 0 w 40"/>
                  <a:gd name="T7" fmla="*/ 14 h 22"/>
                  <a:gd name="T8" fmla="*/ 6 w 40"/>
                  <a:gd name="T9" fmla="*/ 10 h 22"/>
                  <a:gd name="T10" fmla="*/ 12 w 40"/>
                  <a:gd name="T11" fmla="*/ 6 h 22"/>
                  <a:gd name="T12" fmla="*/ 30 w 40"/>
                  <a:gd name="T13" fmla="*/ 0 h 22"/>
                  <a:gd name="T14" fmla="*/ 32 w 40"/>
                  <a:gd name="T15" fmla="*/ 4 h 22"/>
                  <a:gd name="T16" fmla="*/ 34 w 40"/>
                  <a:gd name="T17" fmla="*/ 6 h 22"/>
                  <a:gd name="T18" fmla="*/ 40 w 40"/>
                  <a:gd name="T19" fmla="*/ 6 h 22"/>
                  <a:gd name="T20" fmla="*/ 40 w 40"/>
                  <a:gd name="T21" fmla="*/ 18 h 22"/>
                  <a:gd name="T22" fmla="*/ 32 w 40"/>
                  <a:gd name="T23" fmla="*/ 22 h 22"/>
                  <a:gd name="T24" fmla="*/ 22 w 40"/>
                  <a:gd name="T25" fmla="*/ 22 h 2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0" h="22">
                    <a:moveTo>
                      <a:pt x="22" y="22"/>
                    </a:moveTo>
                    <a:lnTo>
                      <a:pt x="16" y="22"/>
                    </a:lnTo>
                    <a:lnTo>
                      <a:pt x="8" y="20"/>
                    </a:lnTo>
                    <a:lnTo>
                      <a:pt x="0" y="14"/>
                    </a:lnTo>
                    <a:lnTo>
                      <a:pt x="6" y="10"/>
                    </a:lnTo>
                    <a:lnTo>
                      <a:pt x="12" y="6"/>
                    </a:lnTo>
                    <a:lnTo>
                      <a:pt x="30" y="0"/>
                    </a:lnTo>
                    <a:lnTo>
                      <a:pt x="32" y="4"/>
                    </a:lnTo>
                    <a:lnTo>
                      <a:pt x="34" y="6"/>
                    </a:lnTo>
                    <a:lnTo>
                      <a:pt x="40" y="6"/>
                    </a:lnTo>
                    <a:lnTo>
                      <a:pt x="40" y="18"/>
                    </a:lnTo>
                    <a:lnTo>
                      <a:pt x="32" y="22"/>
                    </a:lnTo>
                    <a:lnTo>
                      <a:pt x="22" y="22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BFBFB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/>
                </a:endParaRPr>
              </a:p>
            </p:txBody>
          </p:sp>
          <p:sp>
            <p:nvSpPr>
              <p:cNvPr id="260" name="Freeform 39"/>
              <p:cNvSpPr>
                <a:spLocks/>
              </p:cNvSpPr>
              <p:nvPr/>
            </p:nvSpPr>
            <p:spPr bwMode="gray">
              <a:xfrm>
                <a:off x="1621" y="954"/>
                <a:ext cx="80" cy="42"/>
              </a:xfrm>
              <a:custGeom>
                <a:avLst/>
                <a:gdLst>
                  <a:gd name="T0" fmla="*/ 58 w 80"/>
                  <a:gd name="T1" fmla="*/ 40 h 42"/>
                  <a:gd name="T2" fmla="*/ 56 w 80"/>
                  <a:gd name="T3" fmla="*/ 30 h 42"/>
                  <a:gd name="T4" fmla="*/ 52 w 80"/>
                  <a:gd name="T5" fmla="*/ 26 h 42"/>
                  <a:gd name="T6" fmla="*/ 48 w 80"/>
                  <a:gd name="T7" fmla="*/ 26 h 42"/>
                  <a:gd name="T8" fmla="*/ 42 w 80"/>
                  <a:gd name="T9" fmla="*/ 26 h 42"/>
                  <a:gd name="T10" fmla="*/ 38 w 80"/>
                  <a:gd name="T11" fmla="*/ 30 h 42"/>
                  <a:gd name="T12" fmla="*/ 30 w 80"/>
                  <a:gd name="T13" fmla="*/ 36 h 42"/>
                  <a:gd name="T14" fmla="*/ 22 w 80"/>
                  <a:gd name="T15" fmla="*/ 40 h 42"/>
                  <a:gd name="T16" fmla="*/ 16 w 80"/>
                  <a:gd name="T17" fmla="*/ 42 h 42"/>
                  <a:gd name="T18" fmla="*/ 10 w 80"/>
                  <a:gd name="T19" fmla="*/ 40 h 42"/>
                  <a:gd name="T20" fmla="*/ 14 w 80"/>
                  <a:gd name="T21" fmla="*/ 38 h 42"/>
                  <a:gd name="T22" fmla="*/ 10 w 80"/>
                  <a:gd name="T23" fmla="*/ 36 h 42"/>
                  <a:gd name="T24" fmla="*/ 6 w 80"/>
                  <a:gd name="T25" fmla="*/ 36 h 42"/>
                  <a:gd name="T26" fmla="*/ 4 w 80"/>
                  <a:gd name="T27" fmla="*/ 36 h 42"/>
                  <a:gd name="T28" fmla="*/ 0 w 80"/>
                  <a:gd name="T29" fmla="*/ 34 h 42"/>
                  <a:gd name="T30" fmla="*/ 8 w 80"/>
                  <a:gd name="T31" fmla="*/ 24 h 42"/>
                  <a:gd name="T32" fmla="*/ 22 w 80"/>
                  <a:gd name="T33" fmla="*/ 14 h 42"/>
                  <a:gd name="T34" fmla="*/ 46 w 80"/>
                  <a:gd name="T35" fmla="*/ 0 h 42"/>
                  <a:gd name="T36" fmla="*/ 52 w 80"/>
                  <a:gd name="T37" fmla="*/ 6 h 42"/>
                  <a:gd name="T38" fmla="*/ 58 w 80"/>
                  <a:gd name="T39" fmla="*/ 12 h 42"/>
                  <a:gd name="T40" fmla="*/ 70 w 80"/>
                  <a:gd name="T41" fmla="*/ 22 h 42"/>
                  <a:gd name="T42" fmla="*/ 68 w 80"/>
                  <a:gd name="T43" fmla="*/ 28 h 42"/>
                  <a:gd name="T44" fmla="*/ 74 w 80"/>
                  <a:gd name="T45" fmla="*/ 28 h 42"/>
                  <a:gd name="T46" fmla="*/ 80 w 80"/>
                  <a:gd name="T47" fmla="*/ 30 h 42"/>
                  <a:gd name="T48" fmla="*/ 74 w 80"/>
                  <a:gd name="T49" fmla="*/ 36 h 42"/>
                  <a:gd name="T50" fmla="*/ 70 w 80"/>
                  <a:gd name="T51" fmla="*/ 38 h 42"/>
                  <a:gd name="T52" fmla="*/ 64 w 80"/>
                  <a:gd name="T53" fmla="*/ 40 h 42"/>
                  <a:gd name="T54" fmla="*/ 60 w 80"/>
                  <a:gd name="T55" fmla="*/ 38 h 42"/>
                  <a:gd name="T56" fmla="*/ 60 w 80"/>
                  <a:gd name="T57" fmla="*/ 36 h 42"/>
                  <a:gd name="T58" fmla="*/ 58 w 80"/>
                  <a:gd name="T59" fmla="*/ 40 h 42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80" h="42">
                    <a:moveTo>
                      <a:pt x="58" y="40"/>
                    </a:moveTo>
                    <a:lnTo>
                      <a:pt x="56" y="30"/>
                    </a:lnTo>
                    <a:lnTo>
                      <a:pt x="52" y="26"/>
                    </a:lnTo>
                    <a:lnTo>
                      <a:pt x="48" y="26"/>
                    </a:lnTo>
                    <a:lnTo>
                      <a:pt x="42" y="26"/>
                    </a:lnTo>
                    <a:lnTo>
                      <a:pt x="38" y="30"/>
                    </a:lnTo>
                    <a:lnTo>
                      <a:pt x="30" y="36"/>
                    </a:lnTo>
                    <a:lnTo>
                      <a:pt x="22" y="40"/>
                    </a:lnTo>
                    <a:lnTo>
                      <a:pt x="16" y="42"/>
                    </a:lnTo>
                    <a:lnTo>
                      <a:pt x="10" y="40"/>
                    </a:lnTo>
                    <a:lnTo>
                      <a:pt x="14" y="38"/>
                    </a:lnTo>
                    <a:lnTo>
                      <a:pt x="10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0" y="34"/>
                    </a:lnTo>
                    <a:lnTo>
                      <a:pt x="8" y="24"/>
                    </a:lnTo>
                    <a:lnTo>
                      <a:pt x="22" y="14"/>
                    </a:lnTo>
                    <a:lnTo>
                      <a:pt x="46" y="0"/>
                    </a:lnTo>
                    <a:lnTo>
                      <a:pt x="52" y="6"/>
                    </a:lnTo>
                    <a:lnTo>
                      <a:pt x="58" y="12"/>
                    </a:lnTo>
                    <a:lnTo>
                      <a:pt x="70" y="22"/>
                    </a:lnTo>
                    <a:lnTo>
                      <a:pt x="68" y="28"/>
                    </a:lnTo>
                    <a:lnTo>
                      <a:pt x="74" y="28"/>
                    </a:lnTo>
                    <a:lnTo>
                      <a:pt x="80" y="30"/>
                    </a:lnTo>
                    <a:lnTo>
                      <a:pt x="74" y="36"/>
                    </a:lnTo>
                    <a:lnTo>
                      <a:pt x="70" y="38"/>
                    </a:lnTo>
                    <a:lnTo>
                      <a:pt x="64" y="40"/>
                    </a:lnTo>
                    <a:lnTo>
                      <a:pt x="60" y="38"/>
                    </a:lnTo>
                    <a:lnTo>
                      <a:pt x="60" y="36"/>
                    </a:lnTo>
                    <a:lnTo>
                      <a:pt x="58" y="4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BFBFB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/>
                </a:endParaRPr>
              </a:p>
            </p:txBody>
          </p:sp>
          <p:sp>
            <p:nvSpPr>
              <p:cNvPr id="261" name="Freeform 40"/>
              <p:cNvSpPr>
                <a:spLocks/>
              </p:cNvSpPr>
              <p:nvPr/>
            </p:nvSpPr>
            <p:spPr bwMode="gray">
              <a:xfrm>
                <a:off x="1591" y="788"/>
                <a:ext cx="66" cy="24"/>
              </a:xfrm>
              <a:custGeom>
                <a:avLst/>
                <a:gdLst>
                  <a:gd name="T0" fmla="*/ 10 w 66"/>
                  <a:gd name="T1" fmla="*/ 6 h 24"/>
                  <a:gd name="T2" fmla="*/ 16 w 66"/>
                  <a:gd name="T3" fmla="*/ 10 h 24"/>
                  <a:gd name="T4" fmla="*/ 22 w 66"/>
                  <a:gd name="T5" fmla="*/ 12 h 24"/>
                  <a:gd name="T6" fmla="*/ 24 w 66"/>
                  <a:gd name="T7" fmla="*/ 8 h 24"/>
                  <a:gd name="T8" fmla="*/ 24 w 66"/>
                  <a:gd name="T9" fmla="*/ 6 h 24"/>
                  <a:gd name="T10" fmla="*/ 26 w 66"/>
                  <a:gd name="T11" fmla="*/ 6 h 24"/>
                  <a:gd name="T12" fmla="*/ 30 w 66"/>
                  <a:gd name="T13" fmla="*/ 6 h 24"/>
                  <a:gd name="T14" fmla="*/ 34 w 66"/>
                  <a:gd name="T15" fmla="*/ 8 h 24"/>
                  <a:gd name="T16" fmla="*/ 38 w 66"/>
                  <a:gd name="T17" fmla="*/ 12 h 24"/>
                  <a:gd name="T18" fmla="*/ 40 w 66"/>
                  <a:gd name="T19" fmla="*/ 4 h 24"/>
                  <a:gd name="T20" fmla="*/ 42 w 66"/>
                  <a:gd name="T21" fmla="*/ 0 h 24"/>
                  <a:gd name="T22" fmla="*/ 46 w 66"/>
                  <a:gd name="T23" fmla="*/ 0 h 24"/>
                  <a:gd name="T24" fmla="*/ 56 w 66"/>
                  <a:gd name="T25" fmla="*/ 2 h 24"/>
                  <a:gd name="T26" fmla="*/ 62 w 66"/>
                  <a:gd name="T27" fmla="*/ 2 h 24"/>
                  <a:gd name="T28" fmla="*/ 64 w 66"/>
                  <a:gd name="T29" fmla="*/ 0 h 24"/>
                  <a:gd name="T30" fmla="*/ 66 w 66"/>
                  <a:gd name="T31" fmla="*/ 6 h 24"/>
                  <a:gd name="T32" fmla="*/ 62 w 66"/>
                  <a:gd name="T33" fmla="*/ 12 h 24"/>
                  <a:gd name="T34" fmla="*/ 56 w 66"/>
                  <a:gd name="T35" fmla="*/ 16 h 24"/>
                  <a:gd name="T36" fmla="*/ 46 w 66"/>
                  <a:gd name="T37" fmla="*/ 20 h 24"/>
                  <a:gd name="T38" fmla="*/ 42 w 66"/>
                  <a:gd name="T39" fmla="*/ 20 h 24"/>
                  <a:gd name="T40" fmla="*/ 36 w 66"/>
                  <a:gd name="T41" fmla="*/ 20 h 24"/>
                  <a:gd name="T42" fmla="*/ 34 w 66"/>
                  <a:gd name="T43" fmla="*/ 24 h 24"/>
                  <a:gd name="T44" fmla="*/ 28 w 66"/>
                  <a:gd name="T45" fmla="*/ 24 h 24"/>
                  <a:gd name="T46" fmla="*/ 24 w 66"/>
                  <a:gd name="T47" fmla="*/ 24 h 24"/>
                  <a:gd name="T48" fmla="*/ 20 w 66"/>
                  <a:gd name="T49" fmla="*/ 22 h 24"/>
                  <a:gd name="T50" fmla="*/ 18 w 66"/>
                  <a:gd name="T51" fmla="*/ 20 h 24"/>
                  <a:gd name="T52" fmla="*/ 18 w 66"/>
                  <a:gd name="T53" fmla="*/ 14 h 24"/>
                  <a:gd name="T54" fmla="*/ 6 w 66"/>
                  <a:gd name="T55" fmla="*/ 14 h 24"/>
                  <a:gd name="T56" fmla="*/ 2 w 66"/>
                  <a:gd name="T57" fmla="*/ 14 h 24"/>
                  <a:gd name="T58" fmla="*/ 0 w 66"/>
                  <a:gd name="T59" fmla="*/ 10 h 24"/>
                  <a:gd name="T60" fmla="*/ 0 w 66"/>
                  <a:gd name="T61" fmla="*/ 6 h 24"/>
                  <a:gd name="T62" fmla="*/ 0 w 66"/>
                  <a:gd name="T63" fmla="*/ 4 h 24"/>
                  <a:gd name="T64" fmla="*/ 2 w 66"/>
                  <a:gd name="T65" fmla="*/ 2 h 24"/>
                  <a:gd name="T66" fmla="*/ 8 w 66"/>
                  <a:gd name="T67" fmla="*/ 0 h 24"/>
                  <a:gd name="T68" fmla="*/ 10 w 66"/>
                  <a:gd name="T69" fmla="*/ 2 h 24"/>
                  <a:gd name="T70" fmla="*/ 12 w 66"/>
                  <a:gd name="T71" fmla="*/ 4 h 24"/>
                  <a:gd name="T72" fmla="*/ 16 w 66"/>
                  <a:gd name="T73" fmla="*/ 10 h 24"/>
                  <a:gd name="T74" fmla="*/ 16 w 66"/>
                  <a:gd name="T75" fmla="*/ 8 h 24"/>
                  <a:gd name="T76" fmla="*/ 10 w 66"/>
                  <a:gd name="T77" fmla="*/ 6 h 2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66" h="24">
                    <a:moveTo>
                      <a:pt x="10" y="6"/>
                    </a:moveTo>
                    <a:lnTo>
                      <a:pt x="16" y="10"/>
                    </a:lnTo>
                    <a:lnTo>
                      <a:pt x="22" y="12"/>
                    </a:lnTo>
                    <a:lnTo>
                      <a:pt x="24" y="8"/>
                    </a:lnTo>
                    <a:lnTo>
                      <a:pt x="24" y="6"/>
                    </a:lnTo>
                    <a:lnTo>
                      <a:pt x="26" y="6"/>
                    </a:lnTo>
                    <a:lnTo>
                      <a:pt x="30" y="6"/>
                    </a:lnTo>
                    <a:lnTo>
                      <a:pt x="34" y="8"/>
                    </a:lnTo>
                    <a:lnTo>
                      <a:pt x="38" y="12"/>
                    </a:lnTo>
                    <a:lnTo>
                      <a:pt x="40" y="4"/>
                    </a:lnTo>
                    <a:lnTo>
                      <a:pt x="42" y="0"/>
                    </a:lnTo>
                    <a:lnTo>
                      <a:pt x="46" y="0"/>
                    </a:lnTo>
                    <a:lnTo>
                      <a:pt x="56" y="2"/>
                    </a:lnTo>
                    <a:lnTo>
                      <a:pt x="62" y="2"/>
                    </a:lnTo>
                    <a:lnTo>
                      <a:pt x="64" y="0"/>
                    </a:lnTo>
                    <a:lnTo>
                      <a:pt x="66" y="6"/>
                    </a:lnTo>
                    <a:lnTo>
                      <a:pt x="62" y="12"/>
                    </a:lnTo>
                    <a:lnTo>
                      <a:pt x="56" y="16"/>
                    </a:lnTo>
                    <a:lnTo>
                      <a:pt x="46" y="20"/>
                    </a:lnTo>
                    <a:lnTo>
                      <a:pt x="42" y="20"/>
                    </a:lnTo>
                    <a:lnTo>
                      <a:pt x="36" y="20"/>
                    </a:lnTo>
                    <a:lnTo>
                      <a:pt x="34" y="24"/>
                    </a:lnTo>
                    <a:lnTo>
                      <a:pt x="28" y="24"/>
                    </a:lnTo>
                    <a:lnTo>
                      <a:pt x="24" y="24"/>
                    </a:lnTo>
                    <a:lnTo>
                      <a:pt x="20" y="22"/>
                    </a:lnTo>
                    <a:lnTo>
                      <a:pt x="18" y="20"/>
                    </a:lnTo>
                    <a:lnTo>
                      <a:pt x="18" y="14"/>
                    </a:lnTo>
                    <a:lnTo>
                      <a:pt x="6" y="14"/>
                    </a:lnTo>
                    <a:lnTo>
                      <a:pt x="2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4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0" y="6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BFBFB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/>
                </a:endParaRPr>
              </a:p>
            </p:txBody>
          </p:sp>
          <p:sp>
            <p:nvSpPr>
              <p:cNvPr id="262" name="Freeform 41"/>
              <p:cNvSpPr>
                <a:spLocks/>
              </p:cNvSpPr>
              <p:nvPr/>
            </p:nvSpPr>
            <p:spPr bwMode="gray">
              <a:xfrm>
                <a:off x="1677" y="782"/>
                <a:ext cx="164" cy="38"/>
              </a:xfrm>
              <a:custGeom>
                <a:avLst/>
                <a:gdLst>
                  <a:gd name="T0" fmla="*/ 30 w 164"/>
                  <a:gd name="T1" fmla="*/ 22 h 38"/>
                  <a:gd name="T2" fmla="*/ 36 w 164"/>
                  <a:gd name="T3" fmla="*/ 18 h 38"/>
                  <a:gd name="T4" fmla="*/ 32 w 164"/>
                  <a:gd name="T5" fmla="*/ 16 h 38"/>
                  <a:gd name="T6" fmla="*/ 28 w 164"/>
                  <a:gd name="T7" fmla="*/ 16 h 38"/>
                  <a:gd name="T8" fmla="*/ 22 w 164"/>
                  <a:gd name="T9" fmla="*/ 16 h 38"/>
                  <a:gd name="T10" fmla="*/ 12 w 164"/>
                  <a:gd name="T11" fmla="*/ 18 h 38"/>
                  <a:gd name="T12" fmla="*/ 8 w 164"/>
                  <a:gd name="T13" fmla="*/ 16 h 38"/>
                  <a:gd name="T14" fmla="*/ 4 w 164"/>
                  <a:gd name="T15" fmla="*/ 14 h 38"/>
                  <a:gd name="T16" fmla="*/ 0 w 164"/>
                  <a:gd name="T17" fmla="*/ 6 h 38"/>
                  <a:gd name="T18" fmla="*/ 8 w 164"/>
                  <a:gd name="T19" fmla="*/ 2 h 38"/>
                  <a:gd name="T20" fmla="*/ 20 w 164"/>
                  <a:gd name="T21" fmla="*/ 0 h 38"/>
                  <a:gd name="T22" fmla="*/ 28 w 164"/>
                  <a:gd name="T23" fmla="*/ 2 h 38"/>
                  <a:gd name="T24" fmla="*/ 32 w 164"/>
                  <a:gd name="T25" fmla="*/ 6 h 38"/>
                  <a:gd name="T26" fmla="*/ 38 w 164"/>
                  <a:gd name="T27" fmla="*/ 8 h 38"/>
                  <a:gd name="T28" fmla="*/ 44 w 164"/>
                  <a:gd name="T29" fmla="*/ 10 h 38"/>
                  <a:gd name="T30" fmla="*/ 58 w 164"/>
                  <a:gd name="T31" fmla="*/ 10 h 38"/>
                  <a:gd name="T32" fmla="*/ 60 w 164"/>
                  <a:gd name="T33" fmla="*/ 8 h 38"/>
                  <a:gd name="T34" fmla="*/ 64 w 164"/>
                  <a:gd name="T35" fmla="*/ 6 h 38"/>
                  <a:gd name="T36" fmla="*/ 68 w 164"/>
                  <a:gd name="T37" fmla="*/ 6 h 38"/>
                  <a:gd name="T38" fmla="*/ 62 w 164"/>
                  <a:gd name="T39" fmla="*/ 10 h 38"/>
                  <a:gd name="T40" fmla="*/ 60 w 164"/>
                  <a:gd name="T41" fmla="*/ 12 h 38"/>
                  <a:gd name="T42" fmla="*/ 58 w 164"/>
                  <a:gd name="T43" fmla="*/ 16 h 38"/>
                  <a:gd name="T44" fmla="*/ 60 w 164"/>
                  <a:gd name="T45" fmla="*/ 18 h 38"/>
                  <a:gd name="T46" fmla="*/ 60 w 164"/>
                  <a:gd name="T47" fmla="*/ 20 h 38"/>
                  <a:gd name="T48" fmla="*/ 66 w 164"/>
                  <a:gd name="T49" fmla="*/ 20 h 38"/>
                  <a:gd name="T50" fmla="*/ 80 w 164"/>
                  <a:gd name="T51" fmla="*/ 20 h 38"/>
                  <a:gd name="T52" fmla="*/ 94 w 164"/>
                  <a:gd name="T53" fmla="*/ 20 h 38"/>
                  <a:gd name="T54" fmla="*/ 108 w 164"/>
                  <a:gd name="T55" fmla="*/ 20 h 38"/>
                  <a:gd name="T56" fmla="*/ 120 w 164"/>
                  <a:gd name="T57" fmla="*/ 18 h 38"/>
                  <a:gd name="T58" fmla="*/ 136 w 164"/>
                  <a:gd name="T59" fmla="*/ 18 h 38"/>
                  <a:gd name="T60" fmla="*/ 144 w 164"/>
                  <a:gd name="T61" fmla="*/ 18 h 38"/>
                  <a:gd name="T62" fmla="*/ 152 w 164"/>
                  <a:gd name="T63" fmla="*/ 20 h 38"/>
                  <a:gd name="T64" fmla="*/ 164 w 164"/>
                  <a:gd name="T65" fmla="*/ 22 h 38"/>
                  <a:gd name="T66" fmla="*/ 160 w 164"/>
                  <a:gd name="T67" fmla="*/ 30 h 38"/>
                  <a:gd name="T68" fmla="*/ 156 w 164"/>
                  <a:gd name="T69" fmla="*/ 36 h 38"/>
                  <a:gd name="T70" fmla="*/ 148 w 164"/>
                  <a:gd name="T71" fmla="*/ 38 h 38"/>
                  <a:gd name="T72" fmla="*/ 140 w 164"/>
                  <a:gd name="T73" fmla="*/ 38 h 38"/>
                  <a:gd name="T74" fmla="*/ 132 w 164"/>
                  <a:gd name="T75" fmla="*/ 38 h 38"/>
                  <a:gd name="T76" fmla="*/ 124 w 164"/>
                  <a:gd name="T77" fmla="*/ 36 h 38"/>
                  <a:gd name="T78" fmla="*/ 118 w 164"/>
                  <a:gd name="T79" fmla="*/ 36 h 38"/>
                  <a:gd name="T80" fmla="*/ 110 w 164"/>
                  <a:gd name="T81" fmla="*/ 34 h 38"/>
                  <a:gd name="T82" fmla="*/ 104 w 164"/>
                  <a:gd name="T83" fmla="*/ 34 h 38"/>
                  <a:gd name="T84" fmla="*/ 96 w 164"/>
                  <a:gd name="T85" fmla="*/ 32 h 38"/>
                  <a:gd name="T86" fmla="*/ 90 w 164"/>
                  <a:gd name="T87" fmla="*/ 30 h 38"/>
                  <a:gd name="T88" fmla="*/ 86 w 164"/>
                  <a:gd name="T89" fmla="*/ 30 h 38"/>
                  <a:gd name="T90" fmla="*/ 78 w 164"/>
                  <a:gd name="T91" fmla="*/ 32 h 38"/>
                  <a:gd name="T92" fmla="*/ 72 w 164"/>
                  <a:gd name="T93" fmla="*/ 34 h 38"/>
                  <a:gd name="T94" fmla="*/ 68 w 164"/>
                  <a:gd name="T95" fmla="*/ 38 h 38"/>
                  <a:gd name="T96" fmla="*/ 62 w 164"/>
                  <a:gd name="T97" fmla="*/ 38 h 38"/>
                  <a:gd name="T98" fmla="*/ 42 w 164"/>
                  <a:gd name="T99" fmla="*/ 36 h 38"/>
                  <a:gd name="T100" fmla="*/ 32 w 164"/>
                  <a:gd name="T101" fmla="*/ 36 h 38"/>
                  <a:gd name="T102" fmla="*/ 28 w 164"/>
                  <a:gd name="T103" fmla="*/ 36 h 38"/>
                  <a:gd name="T104" fmla="*/ 24 w 164"/>
                  <a:gd name="T105" fmla="*/ 38 h 38"/>
                  <a:gd name="T106" fmla="*/ 24 w 164"/>
                  <a:gd name="T107" fmla="*/ 30 h 38"/>
                  <a:gd name="T108" fmla="*/ 28 w 164"/>
                  <a:gd name="T109" fmla="*/ 24 h 38"/>
                  <a:gd name="T110" fmla="*/ 32 w 164"/>
                  <a:gd name="T111" fmla="*/ 20 h 38"/>
                  <a:gd name="T112" fmla="*/ 36 w 164"/>
                  <a:gd name="T113" fmla="*/ 20 h 38"/>
                  <a:gd name="T114" fmla="*/ 30 w 164"/>
                  <a:gd name="T115" fmla="*/ 22 h 3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64" h="38">
                    <a:moveTo>
                      <a:pt x="30" y="22"/>
                    </a:moveTo>
                    <a:lnTo>
                      <a:pt x="36" y="18"/>
                    </a:lnTo>
                    <a:lnTo>
                      <a:pt x="32" y="16"/>
                    </a:lnTo>
                    <a:lnTo>
                      <a:pt x="28" y="16"/>
                    </a:lnTo>
                    <a:lnTo>
                      <a:pt x="22" y="16"/>
                    </a:lnTo>
                    <a:lnTo>
                      <a:pt x="12" y="18"/>
                    </a:lnTo>
                    <a:lnTo>
                      <a:pt x="8" y="16"/>
                    </a:lnTo>
                    <a:lnTo>
                      <a:pt x="4" y="14"/>
                    </a:lnTo>
                    <a:lnTo>
                      <a:pt x="0" y="6"/>
                    </a:lnTo>
                    <a:lnTo>
                      <a:pt x="8" y="2"/>
                    </a:lnTo>
                    <a:lnTo>
                      <a:pt x="20" y="0"/>
                    </a:lnTo>
                    <a:lnTo>
                      <a:pt x="28" y="2"/>
                    </a:lnTo>
                    <a:lnTo>
                      <a:pt x="32" y="6"/>
                    </a:lnTo>
                    <a:lnTo>
                      <a:pt x="38" y="8"/>
                    </a:lnTo>
                    <a:lnTo>
                      <a:pt x="44" y="10"/>
                    </a:lnTo>
                    <a:lnTo>
                      <a:pt x="58" y="10"/>
                    </a:lnTo>
                    <a:lnTo>
                      <a:pt x="60" y="8"/>
                    </a:lnTo>
                    <a:lnTo>
                      <a:pt x="64" y="6"/>
                    </a:lnTo>
                    <a:lnTo>
                      <a:pt x="68" y="6"/>
                    </a:lnTo>
                    <a:lnTo>
                      <a:pt x="62" y="10"/>
                    </a:lnTo>
                    <a:lnTo>
                      <a:pt x="60" y="12"/>
                    </a:lnTo>
                    <a:lnTo>
                      <a:pt x="58" y="16"/>
                    </a:lnTo>
                    <a:lnTo>
                      <a:pt x="60" y="18"/>
                    </a:lnTo>
                    <a:lnTo>
                      <a:pt x="60" y="20"/>
                    </a:lnTo>
                    <a:lnTo>
                      <a:pt x="66" y="20"/>
                    </a:lnTo>
                    <a:lnTo>
                      <a:pt x="80" y="20"/>
                    </a:lnTo>
                    <a:lnTo>
                      <a:pt x="94" y="20"/>
                    </a:lnTo>
                    <a:lnTo>
                      <a:pt x="108" y="20"/>
                    </a:lnTo>
                    <a:lnTo>
                      <a:pt x="120" y="18"/>
                    </a:lnTo>
                    <a:lnTo>
                      <a:pt x="136" y="18"/>
                    </a:lnTo>
                    <a:lnTo>
                      <a:pt x="144" y="18"/>
                    </a:lnTo>
                    <a:lnTo>
                      <a:pt x="152" y="20"/>
                    </a:lnTo>
                    <a:lnTo>
                      <a:pt x="164" y="22"/>
                    </a:lnTo>
                    <a:lnTo>
                      <a:pt x="160" y="30"/>
                    </a:lnTo>
                    <a:lnTo>
                      <a:pt x="156" y="36"/>
                    </a:lnTo>
                    <a:lnTo>
                      <a:pt x="148" y="38"/>
                    </a:lnTo>
                    <a:lnTo>
                      <a:pt x="140" y="38"/>
                    </a:lnTo>
                    <a:lnTo>
                      <a:pt x="132" y="38"/>
                    </a:lnTo>
                    <a:lnTo>
                      <a:pt x="124" y="36"/>
                    </a:lnTo>
                    <a:lnTo>
                      <a:pt x="118" y="36"/>
                    </a:lnTo>
                    <a:lnTo>
                      <a:pt x="110" y="34"/>
                    </a:lnTo>
                    <a:lnTo>
                      <a:pt x="104" y="34"/>
                    </a:lnTo>
                    <a:lnTo>
                      <a:pt x="96" y="32"/>
                    </a:lnTo>
                    <a:lnTo>
                      <a:pt x="90" y="30"/>
                    </a:lnTo>
                    <a:lnTo>
                      <a:pt x="86" y="30"/>
                    </a:lnTo>
                    <a:lnTo>
                      <a:pt x="78" y="32"/>
                    </a:lnTo>
                    <a:lnTo>
                      <a:pt x="72" y="34"/>
                    </a:lnTo>
                    <a:lnTo>
                      <a:pt x="68" y="38"/>
                    </a:lnTo>
                    <a:lnTo>
                      <a:pt x="62" y="38"/>
                    </a:lnTo>
                    <a:lnTo>
                      <a:pt x="42" y="36"/>
                    </a:lnTo>
                    <a:lnTo>
                      <a:pt x="32" y="36"/>
                    </a:lnTo>
                    <a:lnTo>
                      <a:pt x="28" y="36"/>
                    </a:lnTo>
                    <a:lnTo>
                      <a:pt x="24" y="38"/>
                    </a:lnTo>
                    <a:lnTo>
                      <a:pt x="24" y="30"/>
                    </a:lnTo>
                    <a:lnTo>
                      <a:pt x="28" y="24"/>
                    </a:lnTo>
                    <a:lnTo>
                      <a:pt x="32" y="20"/>
                    </a:lnTo>
                    <a:lnTo>
                      <a:pt x="36" y="20"/>
                    </a:lnTo>
                    <a:lnTo>
                      <a:pt x="30" y="22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BFBFB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/>
                </a:endParaRPr>
              </a:p>
            </p:txBody>
          </p:sp>
          <p:sp>
            <p:nvSpPr>
              <p:cNvPr id="263" name="Freeform 42"/>
              <p:cNvSpPr>
                <a:spLocks/>
              </p:cNvSpPr>
              <p:nvPr/>
            </p:nvSpPr>
            <p:spPr bwMode="gray">
              <a:xfrm>
                <a:off x="1653" y="804"/>
                <a:ext cx="30" cy="14"/>
              </a:xfrm>
              <a:custGeom>
                <a:avLst/>
                <a:gdLst>
                  <a:gd name="T0" fmla="*/ 30 w 30"/>
                  <a:gd name="T1" fmla="*/ 8 h 14"/>
                  <a:gd name="T2" fmla="*/ 28 w 30"/>
                  <a:gd name="T3" fmla="*/ 12 h 14"/>
                  <a:gd name="T4" fmla="*/ 24 w 30"/>
                  <a:gd name="T5" fmla="*/ 14 h 14"/>
                  <a:gd name="T6" fmla="*/ 20 w 30"/>
                  <a:gd name="T7" fmla="*/ 14 h 14"/>
                  <a:gd name="T8" fmla="*/ 10 w 30"/>
                  <a:gd name="T9" fmla="*/ 12 h 14"/>
                  <a:gd name="T10" fmla="*/ 0 w 30"/>
                  <a:gd name="T11" fmla="*/ 10 h 14"/>
                  <a:gd name="T12" fmla="*/ 6 w 30"/>
                  <a:gd name="T13" fmla="*/ 4 h 14"/>
                  <a:gd name="T14" fmla="*/ 16 w 30"/>
                  <a:gd name="T15" fmla="*/ 0 h 14"/>
                  <a:gd name="T16" fmla="*/ 22 w 30"/>
                  <a:gd name="T17" fmla="*/ 0 h 14"/>
                  <a:gd name="T18" fmla="*/ 26 w 30"/>
                  <a:gd name="T19" fmla="*/ 2 h 14"/>
                  <a:gd name="T20" fmla="*/ 28 w 30"/>
                  <a:gd name="T21" fmla="*/ 4 h 14"/>
                  <a:gd name="T22" fmla="*/ 30 w 30"/>
                  <a:gd name="T23" fmla="*/ 8 h 1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" h="14">
                    <a:moveTo>
                      <a:pt x="30" y="8"/>
                    </a:moveTo>
                    <a:lnTo>
                      <a:pt x="28" y="12"/>
                    </a:lnTo>
                    <a:lnTo>
                      <a:pt x="24" y="14"/>
                    </a:lnTo>
                    <a:lnTo>
                      <a:pt x="20" y="14"/>
                    </a:lnTo>
                    <a:lnTo>
                      <a:pt x="10" y="12"/>
                    </a:lnTo>
                    <a:lnTo>
                      <a:pt x="0" y="10"/>
                    </a:lnTo>
                    <a:lnTo>
                      <a:pt x="6" y="4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6" y="2"/>
                    </a:lnTo>
                    <a:lnTo>
                      <a:pt x="28" y="4"/>
                    </a:lnTo>
                    <a:lnTo>
                      <a:pt x="30" y="8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BFBFB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/>
                </a:endParaRPr>
              </a:p>
            </p:txBody>
          </p:sp>
          <p:sp>
            <p:nvSpPr>
              <p:cNvPr id="264" name="Freeform 43"/>
              <p:cNvSpPr>
                <a:spLocks/>
              </p:cNvSpPr>
              <p:nvPr/>
            </p:nvSpPr>
            <p:spPr bwMode="gray">
              <a:xfrm>
                <a:off x="1685" y="760"/>
                <a:ext cx="36" cy="18"/>
              </a:xfrm>
              <a:custGeom>
                <a:avLst/>
                <a:gdLst>
                  <a:gd name="T0" fmla="*/ 32 w 36"/>
                  <a:gd name="T1" fmla="*/ 6 h 18"/>
                  <a:gd name="T2" fmla="*/ 26 w 36"/>
                  <a:gd name="T3" fmla="*/ 10 h 18"/>
                  <a:gd name="T4" fmla="*/ 30 w 36"/>
                  <a:gd name="T5" fmla="*/ 12 h 18"/>
                  <a:gd name="T6" fmla="*/ 36 w 36"/>
                  <a:gd name="T7" fmla="*/ 12 h 18"/>
                  <a:gd name="T8" fmla="*/ 34 w 36"/>
                  <a:gd name="T9" fmla="*/ 16 h 18"/>
                  <a:gd name="T10" fmla="*/ 36 w 36"/>
                  <a:gd name="T11" fmla="*/ 18 h 18"/>
                  <a:gd name="T12" fmla="*/ 16 w 36"/>
                  <a:gd name="T13" fmla="*/ 18 h 18"/>
                  <a:gd name="T14" fmla="*/ 8 w 36"/>
                  <a:gd name="T15" fmla="*/ 14 h 18"/>
                  <a:gd name="T16" fmla="*/ 2 w 36"/>
                  <a:gd name="T17" fmla="*/ 12 h 18"/>
                  <a:gd name="T18" fmla="*/ 0 w 36"/>
                  <a:gd name="T19" fmla="*/ 6 h 18"/>
                  <a:gd name="T20" fmla="*/ 2 w 36"/>
                  <a:gd name="T21" fmla="*/ 2 h 18"/>
                  <a:gd name="T22" fmla="*/ 4 w 36"/>
                  <a:gd name="T23" fmla="*/ 0 h 18"/>
                  <a:gd name="T24" fmla="*/ 8 w 36"/>
                  <a:gd name="T25" fmla="*/ 0 h 18"/>
                  <a:gd name="T26" fmla="*/ 14 w 36"/>
                  <a:gd name="T27" fmla="*/ 0 h 18"/>
                  <a:gd name="T28" fmla="*/ 24 w 36"/>
                  <a:gd name="T29" fmla="*/ 4 h 18"/>
                  <a:gd name="T30" fmla="*/ 32 w 36"/>
                  <a:gd name="T31" fmla="*/ 6 h 1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36" h="18">
                    <a:moveTo>
                      <a:pt x="32" y="6"/>
                    </a:moveTo>
                    <a:lnTo>
                      <a:pt x="26" y="10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34" y="16"/>
                    </a:lnTo>
                    <a:lnTo>
                      <a:pt x="36" y="18"/>
                    </a:lnTo>
                    <a:lnTo>
                      <a:pt x="16" y="18"/>
                    </a:lnTo>
                    <a:lnTo>
                      <a:pt x="8" y="14"/>
                    </a:lnTo>
                    <a:lnTo>
                      <a:pt x="2" y="12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24" y="4"/>
                    </a:lnTo>
                    <a:lnTo>
                      <a:pt x="32" y="6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BFBFB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/>
                </a:endParaRPr>
              </a:p>
            </p:txBody>
          </p:sp>
          <p:sp>
            <p:nvSpPr>
              <p:cNvPr id="265" name="Freeform 44"/>
              <p:cNvSpPr>
                <a:spLocks/>
              </p:cNvSpPr>
              <p:nvPr/>
            </p:nvSpPr>
            <p:spPr bwMode="gray">
              <a:xfrm>
                <a:off x="1731" y="712"/>
                <a:ext cx="382" cy="86"/>
              </a:xfrm>
              <a:custGeom>
                <a:avLst/>
                <a:gdLst>
                  <a:gd name="T0" fmla="*/ 168 w 382"/>
                  <a:gd name="T1" fmla="*/ 58 h 86"/>
                  <a:gd name="T2" fmla="*/ 158 w 382"/>
                  <a:gd name="T3" fmla="*/ 50 h 86"/>
                  <a:gd name="T4" fmla="*/ 154 w 382"/>
                  <a:gd name="T5" fmla="*/ 64 h 86"/>
                  <a:gd name="T6" fmla="*/ 146 w 382"/>
                  <a:gd name="T7" fmla="*/ 72 h 86"/>
                  <a:gd name="T8" fmla="*/ 140 w 382"/>
                  <a:gd name="T9" fmla="*/ 72 h 86"/>
                  <a:gd name="T10" fmla="*/ 132 w 382"/>
                  <a:gd name="T11" fmla="*/ 66 h 86"/>
                  <a:gd name="T12" fmla="*/ 136 w 382"/>
                  <a:gd name="T13" fmla="*/ 70 h 86"/>
                  <a:gd name="T14" fmla="*/ 132 w 382"/>
                  <a:gd name="T15" fmla="*/ 82 h 86"/>
                  <a:gd name="T16" fmla="*/ 114 w 382"/>
                  <a:gd name="T17" fmla="*/ 86 h 86"/>
                  <a:gd name="T18" fmla="*/ 106 w 382"/>
                  <a:gd name="T19" fmla="*/ 82 h 86"/>
                  <a:gd name="T20" fmla="*/ 46 w 382"/>
                  <a:gd name="T21" fmla="*/ 80 h 86"/>
                  <a:gd name="T22" fmla="*/ 28 w 382"/>
                  <a:gd name="T23" fmla="*/ 82 h 86"/>
                  <a:gd name="T24" fmla="*/ 24 w 382"/>
                  <a:gd name="T25" fmla="*/ 80 h 86"/>
                  <a:gd name="T26" fmla="*/ 24 w 382"/>
                  <a:gd name="T27" fmla="*/ 72 h 86"/>
                  <a:gd name="T28" fmla="*/ 34 w 382"/>
                  <a:gd name="T29" fmla="*/ 72 h 86"/>
                  <a:gd name="T30" fmla="*/ 52 w 382"/>
                  <a:gd name="T31" fmla="*/ 68 h 86"/>
                  <a:gd name="T32" fmla="*/ 58 w 382"/>
                  <a:gd name="T33" fmla="*/ 62 h 86"/>
                  <a:gd name="T34" fmla="*/ 68 w 382"/>
                  <a:gd name="T35" fmla="*/ 64 h 86"/>
                  <a:gd name="T36" fmla="*/ 76 w 382"/>
                  <a:gd name="T37" fmla="*/ 66 h 86"/>
                  <a:gd name="T38" fmla="*/ 76 w 382"/>
                  <a:gd name="T39" fmla="*/ 60 h 86"/>
                  <a:gd name="T40" fmla="*/ 72 w 382"/>
                  <a:gd name="T41" fmla="*/ 50 h 86"/>
                  <a:gd name="T42" fmla="*/ 64 w 382"/>
                  <a:gd name="T43" fmla="*/ 50 h 86"/>
                  <a:gd name="T44" fmla="*/ 50 w 382"/>
                  <a:gd name="T45" fmla="*/ 52 h 86"/>
                  <a:gd name="T46" fmla="*/ 34 w 382"/>
                  <a:gd name="T47" fmla="*/ 54 h 86"/>
                  <a:gd name="T48" fmla="*/ 10 w 382"/>
                  <a:gd name="T49" fmla="*/ 52 h 86"/>
                  <a:gd name="T50" fmla="*/ 4 w 382"/>
                  <a:gd name="T51" fmla="*/ 46 h 86"/>
                  <a:gd name="T52" fmla="*/ 0 w 382"/>
                  <a:gd name="T53" fmla="*/ 38 h 86"/>
                  <a:gd name="T54" fmla="*/ 6 w 382"/>
                  <a:gd name="T55" fmla="*/ 32 h 86"/>
                  <a:gd name="T56" fmla="*/ 42 w 382"/>
                  <a:gd name="T57" fmla="*/ 24 h 86"/>
                  <a:gd name="T58" fmla="*/ 78 w 382"/>
                  <a:gd name="T59" fmla="*/ 26 h 86"/>
                  <a:gd name="T60" fmla="*/ 96 w 382"/>
                  <a:gd name="T61" fmla="*/ 36 h 86"/>
                  <a:gd name="T62" fmla="*/ 104 w 382"/>
                  <a:gd name="T63" fmla="*/ 36 h 86"/>
                  <a:gd name="T64" fmla="*/ 108 w 382"/>
                  <a:gd name="T65" fmla="*/ 30 h 86"/>
                  <a:gd name="T66" fmla="*/ 116 w 382"/>
                  <a:gd name="T67" fmla="*/ 26 h 86"/>
                  <a:gd name="T68" fmla="*/ 132 w 382"/>
                  <a:gd name="T69" fmla="*/ 32 h 86"/>
                  <a:gd name="T70" fmla="*/ 142 w 382"/>
                  <a:gd name="T71" fmla="*/ 36 h 86"/>
                  <a:gd name="T72" fmla="*/ 140 w 382"/>
                  <a:gd name="T73" fmla="*/ 30 h 86"/>
                  <a:gd name="T74" fmla="*/ 120 w 382"/>
                  <a:gd name="T75" fmla="*/ 24 h 86"/>
                  <a:gd name="T76" fmla="*/ 98 w 382"/>
                  <a:gd name="T77" fmla="*/ 24 h 86"/>
                  <a:gd name="T78" fmla="*/ 82 w 382"/>
                  <a:gd name="T79" fmla="*/ 24 h 86"/>
                  <a:gd name="T80" fmla="*/ 78 w 382"/>
                  <a:gd name="T81" fmla="*/ 20 h 86"/>
                  <a:gd name="T82" fmla="*/ 84 w 382"/>
                  <a:gd name="T83" fmla="*/ 12 h 86"/>
                  <a:gd name="T84" fmla="*/ 126 w 382"/>
                  <a:gd name="T85" fmla="*/ 12 h 86"/>
                  <a:gd name="T86" fmla="*/ 142 w 382"/>
                  <a:gd name="T87" fmla="*/ 8 h 86"/>
                  <a:gd name="T88" fmla="*/ 158 w 382"/>
                  <a:gd name="T89" fmla="*/ 8 h 86"/>
                  <a:gd name="T90" fmla="*/ 168 w 382"/>
                  <a:gd name="T91" fmla="*/ 8 h 86"/>
                  <a:gd name="T92" fmla="*/ 172 w 382"/>
                  <a:gd name="T93" fmla="*/ 10 h 86"/>
                  <a:gd name="T94" fmla="*/ 202 w 382"/>
                  <a:gd name="T95" fmla="*/ 4 h 86"/>
                  <a:gd name="T96" fmla="*/ 252 w 382"/>
                  <a:gd name="T97" fmla="*/ 0 h 86"/>
                  <a:gd name="T98" fmla="*/ 328 w 382"/>
                  <a:gd name="T99" fmla="*/ 2 h 86"/>
                  <a:gd name="T100" fmla="*/ 364 w 382"/>
                  <a:gd name="T101" fmla="*/ 6 h 86"/>
                  <a:gd name="T102" fmla="*/ 368 w 382"/>
                  <a:gd name="T103" fmla="*/ 16 h 86"/>
                  <a:gd name="T104" fmla="*/ 332 w 382"/>
                  <a:gd name="T105" fmla="*/ 24 h 86"/>
                  <a:gd name="T106" fmla="*/ 316 w 382"/>
                  <a:gd name="T107" fmla="*/ 24 h 86"/>
                  <a:gd name="T108" fmla="*/ 310 w 382"/>
                  <a:gd name="T109" fmla="*/ 24 h 86"/>
                  <a:gd name="T110" fmla="*/ 310 w 382"/>
                  <a:gd name="T111" fmla="*/ 26 h 86"/>
                  <a:gd name="T112" fmla="*/ 282 w 382"/>
                  <a:gd name="T113" fmla="*/ 26 h 86"/>
                  <a:gd name="T114" fmla="*/ 262 w 382"/>
                  <a:gd name="T115" fmla="*/ 32 h 86"/>
                  <a:gd name="T116" fmla="*/ 240 w 382"/>
                  <a:gd name="T117" fmla="*/ 36 h 86"/>
                  <a:gd name="T118" fmla="*/ 216 w 382"/>
                  <a:gd name="T119" fmla="*/ 36 h 86"/>
                  <a:gd name="T120" fmla="*/ 208 w 382"/>
                  <a:gd name="T121" fmla="*/ 40 h 86"/>
                  <a:gd name="T122" fmla="*/ 196 w 382"/>
                  <a:gd name="T123" fmla="*/ 52 h 86"/>
                  <a:gd name="T124" fmla="*/ 174 w 382"/>
                  <a:gd name="T125" fmla="*/ 60 h 8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82" h="86">
                    <a:moveTo>
                      <a:pt x="174" y="60"/>
                    </a:moveTo>
                    <a:lnTo>
                      <a:pt x="168" y="58"/>
                    </a:lnTo>
                    <a:lnTo>
                      <a:pt x="164" y="50"/>
                    </a:lnTo>
                    <a:lnTo>
                      <a:pt x="158" y="50"/>
                    </a:lnTo>
                    <a:lnTo>
                      <a:pt x="156" y="58"/>
                    </a:lnTo>
                    <a:lnTo>
                      <a:pt x="154" y="64"/>
                    </a:lnTo>
                    <a:lnTo>
                      <a:pt x="150" y="70"/>
                    </a:lnTo>
                    <a:lnTo>
                      <a:pt x="146" y="72"/>
                    </a:lnTo>
                    <a:lnTo>
                      <a:pt x="142" y="72"/>
                    </a:lnTo>
                    <a:lnTo>
                      <a:pt x="140" y="72"/>
                    </a:lnTo>
                    <a:lnTo>
                      <a:pt x="136" y="68"/>
                    </a:lnTo>
                    <a:lnTo>
                      <a:pt x="132" y="66"/>
                    </a:lnTo>
                    <a:lnTo>
                      <a:pt x="126" y="66"/>
                    </a:lnTo>
                    <a:lnTo>
                      <a:pt x="136" y="70"/>
                    </a:lnTo>
                    <a:lnTo>
                      <a:pt x="142" y="74"/>
                    </a:lnTo>
                    <a:lnTo>
                      <a:pt x="132" y="82"/>
                    </a:lnTo>
                    <a:lnTo>
                      <a:pt x="120" y="86"/>
                    </a:lnTo>
                    <a:lnTo>
                      <a:pt x="114" y="86"/>
                    </a:lnTo>
                    <a:lnTo>
                      <a:pt x="112" y="84"/>
                    </a:lnTo>
                    <a:lnTo>
                      <a:pt x="106" y="82"/>
                    </a:lnTo>
                    <a:lnTo>
                      <a:pt x="102" y="80"/>
                    </a:lnTo>
                    <a:lnTo>
                      <a:pt x="46" y="80"/>
                    </a:lnTo>
                    <a:lnTo>
                      <a:pt x="32" y="82"/>
                    </a:lnTo>
                    <a:lnTo>
                      <a:pt x="28" y="82"/>
                    </a:lnTo>
                    <a:lnTo>
                      <a:pt x="26" y="82"/>
                    </a:lnTo>
                    <a:lnTo>
                      <a:pt x="24" y="80"/>
                    </a:lnTo>
                    <a:lnTo>
                      <a:pt x="22" y="76"/>
                    </a:lnTo>
                    <a:lnTo>
                      <a:pt x="24" y="72"/>
                    </a:lnTo>
                    <a:lnTo>
                      <a:pt x="26" y="70"/>
                    </a:lnTo>
                    <a:lnTo>
                      <a:pt x="34" y="72"/>
                    </a:lnTo>
                    <a:lnTo>
                      <a:pt x="50" y="76"/>
                    </a:lnTo>
                    <a:lnTo>
                      <a:pt x="52" y="68"/>
                    </a:lnTo>
                    <a:lnTo>
                      <a:pt x="54" y="64"/>
                    </a:lnTo>
                    <a:lnTo>
                      <a:pt x="58" y="62"/>
                    </a:lnTo>
                    <a:lnTo>
                      <a:pt x="64" y="62"/>
                    </a:lnTo>
                    <a:lnTo>
                      <a:pt x="68" y="64"/>
                    </a:lnTo>
                    <a:lnTo>
                      <a:pt x="72" y="64"/>
                    </a:lnTo>
                    <a:lnTo>
                      <a:pt x="76" y="66"/>
                    </a:lnTo>
                    <a:lnTo>
                      <a:pt x="80" y="66"/>
                    </a:lnTo>
                    <a:lnTo>
                      <a:pt x="76" y="60"/>
                    </a:lnTo>
                    <a:lnTo>
                      <a:pt x="74" y="54"/>
                    </a:lnTo>
                    <a:lnTo>
                      <a:pt x="72" y="50"/>
                    </a:lnTo>
                    <a:lnTo>
                      <a:pt x="64" y="52"/>
                    </a:lnTo>
                    <a:lnTo>
                      <a:pt x="64" y="50"/>
                    </a:lnTo>
                    <a:lnTo>
                      <a:pt x="62" y="48"/>
                    </a:lnTo>
                    <a:lnTo>
                      <a:pt x="50" y="52"/>
                    </a:lnTo>
                    <a:lnTo>
                      <a:pt x="42" y="54"/>
                    </a:lnTo>
                    <a:lnTo>
                      <a:pt x="34" y="54"/>
                    </a:lnTo>
                    <a:lnTo>
                      <a:pt x="22" y="54"/>
                    </a:lnTo>
                    <a:lnTo>
                      <a:pt x="10" y="52"/>
                    </a:lnTo>
                    <a:lnTo>
                      <a:pt x="6" y="50"/>
                    </a:lnTo>
                    <a:lnTo>
                      <a:pt x="4" y="46"/>
                    </a:lnTo>
                    <a:lnTo>
                      <a:pt x="2" y="42"/>
                    </a:lnTo>
                    <a:lnTo>
                      <a:pt x="0" y="38"/>
                    </a:lnTo>
                    <a:lnTo>
                      <a:pt x="2" y="36"/>
                    </a:lnTo>
                    <a:lnTo>
                      <a:pt x="6" y="32"/>
                    </a:lnTo>
                    <a:lnTo>
                      <a:pt x="24" y="26"/>
                    </a:lnTo>
                    <a:lnTo>
                      <a:pt x="42" y="24"/>
                    </a:lnTo>
                    <a:lnTo>
                      <a:pt x="58" y="22"/>
                    </a:lnTo>
                    <a:lnTo>
                      <a:pt x="78" y="26"/>
                    </a:lnTo>
                    <a:lnTo>
                      <a:pt x="88" y="32"/>
                    </a:lnTo>
                    <a:lnTo>
                      <a:pt x="96" y="36"/>
                    </a:lnTo>
                    <a:lnTo>
                      <a:pt x="98" y="36"/>
                    </a:lnTo>
                    <a:lnTo>
                      <a:pt x="104" y="36"/>
                    </a:lnTo>
                    <a:lnTo>
                      <a:pt x="104" y="34"/>
                    </a:lnTo>
                    <a:lnTo>
                      <a:pt x="108" y="30"/>
                    </a:lnTo>
                    <a:lnTo>
                      <a:pt x="112" y="28"/>
                    </a:lnTo>
                    <a:lnTo>
                      <a:pt x="116" y="26"/>
                    </a:lnTo>
                    <a:lnTo>
                      <a:pt x="126" y="28"/>
                    </a:lnTo>
                    <a:lnTo>
                      <a:pt x="132" y="32"/>
                    </a:lnTo>
                    <a:lnTo>
                      <a:pt x="136" y="36"/>
                    </a:lnTo>
                    <a:lnTo>
                      <a:pt x="142" y="36"/>
                    </a:lnTo>
                    <a:lnTo>
                      <a:pt x="142" y="32"/>
                    </a:lnTo>
                    <a:lnTo>
                      <a:pt x="140" y="30"/>
                    </a:lnTo>
                    <a:lnTo>
                      <a:pt x="130" y="24"/>
                    </a:lnTo>
                    <a:lnTo>
                      <a:pt x="120" y="24"/>
                    </a:lnTo>
                    <a:lnTo>
                      <a:pt x="114" y="24"/>
                    </a:lnTo>
                    <a:lnTo>
                      <a:pt x="98" y="24"/>
                    </a:lnTo>
                    <a:lnTo>
                      <a:pt x="86" y="24"/>
                    </a:lnTo>
                    <a:lnTo>
                      <a:pt x="82" y="24"/>
                    </a:lnTo>
                    <a:lnTo>
                      <a:pt x="80" y="22"/>
                    </a:lnTo>
                    <a:lnTo>
                      <a:pt x="78" y="20"/>
                    </a:lnTo>
                    <a:lnTo>
                      <a:pt x="80" y="14"/>
                    </a:lnTo>
                    <a:lnTo>
                      <a:pt x="84" y="12"/>
                    </a:lnTo>
                    <a:lnTo>
                      <a:pt x="92" y="12"/>
                    </a:lnTo>
                    <a:lnTo>
                      <a:pt x="126" y="12"/>
                    </a:lnTo>
                    <a:lnTo>
                      <a:pt x="134" y="10"/>
                    </a:lnTo>
                    <a:lnTo>
                      <a:pt x="142" y="8"/>
                    </a:lnTo>
                    <a:lnTo>
                      <a:pt x="148" y="8"/>
                    </a:lnTo>
                    <a:lnTo>
                      <a:pt x="158" y="8"/>
                    </a:lnTo>
                    <a:lnTo>
                      <a:pt x="164" y="8"/>
                    </a:lnTo>
                    <a:lnTo>
                      <a:pt x="168" y="8"/>
                    </a:lnTo>
                    <a:lnTo>
                      <a:pt x="168" y="10"/>
                    </a:lnTo>
                    <a:lnTo>
                      <a:pt x="172" y="10"/>
                    </a:lnTo>
                    <a:lnTo>
                      <a:pt x="188" y="8"/>
                    </a:lnTo>
                    <a:lnTo>
                      <a:pt x="202" y="4"/>
                    </a:lnTo>
                    <a:lnTo>
                      <a:pt x="226" y="2"/>
                    </a:lnTo>
                    <a:lnTo>
                      <a:pt x="252" y="0"/>
                    </a:lnTo>
                    <a:lnTo>
                      <a:pt x="306" y="2"/>
                    </a:lnTo>
                    <a:lnTo>
                      <a:pt x="328" y="2"/>
                    </a:lnTo>
                    <a:lnTo>
                      <a:pt x="346" y="2"/>
                    </a:lnTo>
                    <a:lnTo>
                      <a:pt x="364" y="6"/>
                    </a:lnTo>
                    <a:lnTo>
                      <a:pt x="382" y="10"/>
                    </a:lnTo>
                    <a:lnTo>
                      <a:pt x="368" y="16"/>
                    </a:lnTo>
                    <a:lnTo>
                      <a:pt x="352" y="22"/>
                    </a:lnTo>
                    <a:lnTo>
                      <a:pt x="332" y="24"/>
                    </a:lnTo>
                    <a:lnTo>
                      <a:pt x="324" y="24"/>
                    </a:lnTo>
                    <a:lnTo>
                      <a:pt x="316" y="24"/>
                    </a:lnTo>
                    <a:lnTo>
                      <a:pt x="304" y="24"/>
                    </a:lnTo>
                    <a:lnTo>
                      <a:pt x="310" y="24"/>
                    </a:lnTo>
                    <a:lnTo>
                      <a:pt x="318" y="24"/>
                    </a:lnTo>
                    <a:lnTo>
                      <a:pt x="310" y="26"/>
                    </a:lnTo>
                    <a:lnTo>
                      <a:pt x="302" y="26"/>
                    </a:lnTo>
                    <a:lnTo>
                      <a:pt x="282" y="26"/>
                    </a:lnTo>
                    <a:lnTo>
                      <a:pt x="272" y="28"/>
                    </a:lnTo>
                    <a:lnTo>
                      <a:pt x="262" y="32"/>
                    </a:lnTo>
                    <a:lnTo>
                      <a:pt x="250" y="36"/>
                    </a:lnTo>
                    <a:lnTo>
                      <a:pt x="240" y="36"/>
                    </a:lnTo>
                    <a:lnTo>
                      <a:pt x="222" y="36"/>
                    </a:lnTo>
                    <a:lnTo>
                      <a:pt x="216" y="36"/>
                    </a:lnTo>
                    <a:lnTo>
                      <a:pt x="210" y="36"/>
                    </a:lnTo>
                    <a:lnTo>
                      <a:pt x="208" y="40"/>
                    </a:lnTo>
                    <a:lnTo>
                      <a:pt x="206" y="44"/>
                    </a:lnTo>
                    <a:lnTo>
                      <a:pt x="196" y="52"/>
                    </a:lnTo>
                    <a:lnTo>
                      <a:pt x="184" y="58"/>
                    </a:lnTo>
                    <a:lnTo>
                      <a:pt x="174" y="6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BFBFB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/>
                </a:endParaRPr>
              </a:p>
            </p:txBody>
          </p:sp>
          <p:sp>
            <p:nvSpPr>
              <p:cNvPr id="266" name="Freeform 45"/>
              <p:cNvSpPr>
                <a:spLocks/>
              </p:cNvSpPr>
              <p:nvPr/>
            </p:nvSpPr>
            <p:spPr bwMode="gray">
              <a:xfrm>
                <a:off x="1675" y="830"/>
                <a:ext cx="284" cy="190"/>
              </a:xfrm>
              <a:custGeom>
                <a:avLst/>
                <a:gdLst>
                  <a:gd name="T0" fmla="*/ 122 w 284"/>
                  <a:gd name="T1" fmla="*/ 10 h 190"/>
                  <a:gd name="T2" fmla="*/ 132 w 284"/>
                  <a:gd name="T3" fmla="*/ 2 h 190"/>
                  <a:gd name="T4" fmla="*/ 158 w 284"/>
                  <a:gd name="T5" fmla="*/ 4 h 190"/>
                  <a:gd name="T6" fmla="*/ 172 w 284"/>
                  <a:gd name="T7" fmla="*/ 14 h 190"/>
                  <a:gd name="T8" fmla="*/ 172 w 284"/>
                  <a:gd name="T9" fmla="*/ 20 h 190"/>
                  <a:gd name="T10" fmla="*/ 184 w 284"/>
                  <a:gd name="T11" fmla="*/ 28 h 190"/>
                  <a:gd name="T12" fmla="*/ 196 w 284"/>
                  <a:gd name="T13" fmla="*/ 34 h 190"/>
                  <a:gd name="T14" fmla="*/ 212 w 284"/>
                  <a:gd name="T15" fmla="*/ 36 h 190"/>
                  <a:gd name="T16" fmla="*/ 236 w 284"/>
                  <a:gd name="T17" fmla="*/ 64 h 190"/>
                  <a:gd name="T18" fmla="*/ 218 w 284"/>
                  <a:gd name="T19" fmla="*/ 74 h 190"/>
                  <a:gd name="T20" fmla="*/ 234 w 284"/>
                  <a:gd name="T21" fmla="*/ 82 h 190"/>
                  <a:gd name="T22" fmla="*/ 258 w 284"/>
                  <a:gd name="T23" fmla="*/ 98 h 190"/>
                  <a:gd name="T24" fmla="*/ 268 w 284"/>
                  <a:gd name="T25" fmla="*/ 106 h 190"/>
                  <a:gd name="T26" fmla="*/ 280 w 284"/>
                  <a:gd name="T27" fmla="*/ 108 h 190"/>
                  <a:gd name="T28" fmla="*/ 276 w 284"/>
                  <a:gd name="T29" fmla="*/ 114 h 190"/>
                  <a:gd name="T30" fmla="*/ 262 w 284"/>
                  <a:gd name="T31" fmla="*/ 124 h 190"/>
                  <a:gd name="T32" fmla="*/ 246 w 284"/>
                  <a:gd name="T33" fmla="*/ 134 h 190"/>
                  <a:gd name="T34" fmla="*/ 232 w 284"/>
                  <a:gd name="T35" fmla="*/ 134 h 190"/>
                  <a:gd name="T36" fmla="*/ 228 w 284"/>
                  <a:gd name="T37" fmla="*/ 120 h 190"/>
                  <a:gd name="T38" fmla="*/ 212 w 284"/>
                  <a:gd name="T39" fmla="*/ 118 h 190"/>
                  <a:gd name="T40" fmla="*/ 198 w 284"/>
                  <a:gd name="T41" fmla="*/ 122 h 190"/>
                  <a:gd name="T42" fmla="*/ 206 w 284"/>
                  <a:gd name="T43" fmla="*/ 130 h 190"/>
                  <a:gd name="T44" fmla="*/ 220 w 284"/>
                  <a:gd name="T45" fmla="*/ 144 h 190"/>
                  <a:gd name="T46" fmla="*/ 218 w 284"/>
                  <a:gd name="T47" fmla="*/ 164 h 190"/>
                  <a:gd name="T48" fmla="*/ 220 w 284"/>
                  <a:gd name="T49" fmla="*/ 178 h 190"/>
                  <a:gd name="T50" fmla="*/ 196 w 284"/>
                  <a:gd name="T51" fmla="*/ 166 h 190"/>
                  <a:gd name="T52" fmla="*/ 188 w 284"/>
                  <a:gd name="T53" fmla="*/ 160 h 190"/>
                  <a:gd name="T54" fmla="*/ 172 w 284"/>
                  <a:gd name="T55" fmla="*/ 160 h 190"/>
                  <a:gd name="T56" fmla="*/ 194 w 284"/>
                  <a:gd name="T57" fmla="*/ 188 h 190"/>
                  <a:gd name="T58" fmla="*/ 174 w 284"/>
                  <a:gd name="T59" fmla="*/ 184 h 190"/>
                  <a:gd name="T60" fmla="*/ 132 w 284"/>
                  <a:gd name="T61" fmla="*/ 172 h 190"/>
                  <a:gd name="T62" fmla="*/ 134 w 284"/>
                  <a:gd name="T63" fmla="*/ 164 h 190"/>
                  <a:gd name="T64" fmla="*/ 132 w 284"/>
                  <a:gd name="T65" fmla="*/ 158 h 190"/>
                  <a:gd name="T66" fmla="*/ 120 w 284"/>
                  <a:gd name="T67" fmla="*/ 144 h 190"/>
                  <a:gd name="T68" fmla="*/ 88 w 284"/>
                  <a:gd name="T69" fmla="*/ 146 h 190"/>
                  <a:gd name="T70" fmla="*/ 62 w 284"/>
                  <a:gd name="T71" fmla="*/ 148 h 190"/>
                  <a:gd name="T72" fmla="*/ 60 w 284"/>
                  <a:gd name="T73" fmla="*/ 142 h 190"/>
                  <a:gd name="T74" fmla="*/ 86 w 284"/>
                  <a:gd name="T75" fmla="*/ 128 h 190"/>
                  <a:gd name="T76" fmla="*/ 104 w 284"/>
                  <a:gd name="T77" fmla="*/ 134 h 190"/>
                  <a:gd name="T78" fmla="*/ 120 w 284"/>
                  <a:gd name="T79" fmla="*/ 128 h 190"/>
                  <a:gd name="T80" fmla="*/ 134 w 284"/>
                  <a:gd name="T81" fmla="*/ 116 h 190"/>
                  <a:gd name="T82" fmla="*/ 152 w 284"/>
                  <a:gd name="T83" fmla="*/ 84 h 190"/>
                  <a:gd name="T84" fmla="*/ 142 w 284"/>
                  <a:gd name="T85" fmla="*/ 76 h 190"/>
                  <a:gd name="T86" fmla="*/ 134 w 284"/>
                  <a:gd name="T87" fmla="*/ 74 h 190"/>
                  <a:gd name="T88" fmla="*/ 126 w 284"/>
                  <a:gd name="T89" fmla="*/ 62 h 190"/>
                  <a:gd name="T90" fmla="*/ 112 w 284"/>
                  <a:gd name="T91" fmla="*/ 54 h 190"/>
                  <a:gd name="T92" fmla="*/ 100 w 284"/>
                  <a:gd name="T93" fmla="*/ 62 h 190"/>
                  <a:gd name="T94" fmla="*/ 88 w 284"/>
                  <a:gd name="T95" fmla="*/ 66 h 190"/>
                  <a:gd name="T96" fmla="*/ 76 w 284"/>
                  <a:gd name="T97" fmla="*/ 58 h 190"/>
                  <a:gd name="T98" fmla="*/ 32 w 284"/>
                  <a:gd name="T99" fmla="*/ 56 h 190"/>
                  <a:gd name="T100" fmla="*/ 22 w 284"/>
                  <a:gd name="T101" fmla="*/ 46 h 190"/>
                  <a:gd name="T102" fmla="*/ 10 w 284"/>
                  <a:gd name="T103" fmla="*/ 52 h 190"/>
                  <a:gd name="T104" fmla="*/ 2 w 284"/>
                  <a:gd name="T105" fmla="*/ 48 h 190"/>
                  <a:gd name="T106" fmla="*/ 14 w 284"/>
                  <a:gd name="T107" fmla="*/ 40 h 190"/>
                  <a:gd name="T108" fmla="*/ 4 w 284"/>
                  <a:gd name="T109" fmla="*/ 30 h 190"/>
                  <a:gd name="T110" fmla="*/ 12 w 284"/>
                  <a:gd name="T111" fmla="*/ 18 h 190"/>
                  <a:gd name="T112" fmla="*/ 56 w 284"/>
                  <a:gd name="T113" fmla="*/ 6 h 190"/>
                  <a:gd name="T114" fmla="*/ 82 w 284"/>
                  <a:gd name="T115" fmla="*/ 0 h 190"/>
                  <a:gd name="T116" fmla="*/ 62 w 284"/>
                  <a:gd name="T117" fmla="*/ 12 h 190"/>
                  <a:gd name="T118" fmla="*/ 50 w 284"/>
                  <a:gd name="T119" fmla="*/ 22 h 190"/>
                  <a:gd name="T120" fmla="*/ 60 w 284"/>
                  <a:gd name="T121" fmla="*/ 24 h 190"/>
                  <a:gd name="T122" fmla="*/ 76 w 284"/>
                  <a:gd name="T123" fmla="*/ 12 h 19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84" h="190">
                    <a:moveTo>
                      <a:pt x="114" y="0"/>
                    </a:moveTo>
                    <a:lnTo>
                      <a:pt x="124" y="0"/>
                    </a:lnTo>
                    <a:lnTo>
                      <a:pt x="122" y="10"/>
                    </a:lnTo>
                    <a:lnTo>
                      <a:pt x="126" y="8"/>
                    </a:lnTo>
                    <a:lnTo>
                      <a:pt x="130" y="4"/>
                    </a:lnTo>
                    <a:lnTo>
                      <a:pt x="132" y="2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58" y="4"/>
                    </a:lnTo>
                    <a:lnTo>
                      <a:pt x="168" y="8"/>
                    </a:lnTo>
                    <a:lnTo>
                      <a:pt x="170" y="12"/>
                    </a:lnTo>
                    <a:lnTo>
                      <a:pt x="172" y="14"/>
                    </a:lnTo>
                    <a:lnTo>
                      <a:pt x="142" y="20"/>
                    </a:lnTo>
                    <a:lnTo>
                      <a:pt x="158" y="22"/>
                    </a:lnTo>
                    <a:lnTo>
                      <a:pt x="172" y="20"/>
                    </a:lnTo>
                    <a:lnTo>
                      <a:pt x="176" y="22"/>
                    </a:lnTo>
                    <a:lnTo>
                      <a:pt x="180" y="24"/>
                    </a:lnTo>
                    <a:lnTo>
                      <a:pt x="184" y="28"/>
                    </a:lnTo>
                    <a:lnTo>
                      <a:pt x="186" y="34"/>
                    </a:lnTo>
                    <a:lnTo>
                      <a:pt x="190" y="40"/>
                    </a:lnTo>
                    <a:lnTo>
                      <a:pt x="196" y="34"/>
                    </a:lnTo>
                    <a:lnTo>
                      <a:pt x="198" y="32"/>
                    </a:lnTo>
                    <a:lnTo>
                      <a:pt x="202" y="32"/>
                    </a:lnTo>
                    <a:lnTo>
                      <a:pt x="212" y="36"/>
                    </a:lnTo>
                    <a:lnTo>
                      <a:pt x="224" y="44"/>
                    </a:lnTo>
                    <a:lnTo>
                      <a:pt x="246" y="58"/>
                    </a:lnTo>
                    <a:lnTo>
                      <a:pt x="236" y="64"/>
                    </a:lnTo>
                    <a:lnTo>
                      <a:pt x="230" y="68"/>
                    </a:lnTo>
                    <a:lnTo>
                      <a:pt x="228" y="74"/>
                    </a:lnTo>
                    <a:lnTo>
                      <a:pt x="218" y="74"/>
                    </a:lnTo>
                    <a:lnTo>
                      <a:pt x="218" y="80"/>
                    </a:lnTo>
                    <a:lnTo>
                      <a:pt x="224" y="80"/>
                    </a:lnTo>
                    <a:lnTo>
                      <a:pt x="234" y="82"/>
                    </a:lnTo>
                    <a:lnTo>
                      <a:pt x="246" y="86"/>
                    </a:lnTo>
                    <a:lnTo>
                      <a:pt x="256" y="94"/>
                    </a:lnTo>
                    <a:lnTo>
                      <a:pt x="258" y="98"/>
                    </a:lnTo>
                    <a:lnTo>
                      <a:pt x="258" y="102"/>
                    </a:lnTo>
                    <a:lnTo>
                      <a:pt x="264" y="104"/>
                    </a:lnTo>
                    <a:lnTo>
                      <a:pt x="268" y="106"/>
                    </a:lnTo>
                    <a:lnTo>
                      <a:pt x="272" y="108"/>
                    </a:lnTo>
                    <a:lnTo>
                      <a:pt x="276" y="108"/>
                    </a:lnTo>
                    <a:lnTo>
                      <a:pt x="280" y="108"/>
                    </a:lnTo>
                    <a:lnTo>
                      <a:pt x="284" y="106"/>
                    </a:lnTo>
                    <a:lnTo>
                      <a:pt x="284" y="112"/>
                    </a:lnTo>
                    <a:lnTo>
                      <a:pt x="276" y="114"/>
                    </a:lnTo>
                    <a:lnTo>
                      <a:pt x="268" y="116"/>
                    </a:lnTo>
                    <a:lnTo>
                      <a:pt x="268" y="126"/>
                    </a:lnTo>
                    <a:lnTo>
                      <a:pt x="262" y="124"/>
                    </a:lnTo>
                    <a:lnTo>
                      <a:pt x="258" y="122"/>
                    </a:lnTo>
                    <a:lnTo>
                      <a:pt x="252" y="130"/>
                    </a:lnTo>
                    <a:lnTo>
                      <a:pt x="246" y="134"/>
                    </a:lnTo>
                    <a:lnTo>
                      <a:pt x="242" y="136"/>
                    </a:lnTo>
                    <a:lnTo>
                      <a:pt x="236" y="136"/>
                    </a:lnTo>
                    <a:lnTo>
                      <a:pt x="232" y="134"/>
                    </a:lnTo>
                    <a:lnTo>
                      <a:pt x="230" y="130"/>
                    </a:lnTo>
                    <a:lnTo>
                      <a:pt x="228" y="128"/>
                    </a:lnTo>
                    <a:lnTo>
                      <a:pt x="228" y="120"/>
                    </a:lnTo>
                    <a:lnTo>
                      <a:pt x="224" y="112"/>
                    </a:lnTo>
                    <a:lnTo>
                      <a:pt x="210" y="112"/>
                    </a:lnTo>
                    <a:lnTo>
                      <a:pt x="212" y="118"/>
                    </a:lnTo>
                    <a:lnTo>
                      <a:pt x="208" y="120"/>
                    </a:lnTo>
                    <a:lnTo>
                      <a:pt x="204" y="120"/>
                    </a:lnTo>
                    <a:lnTo>
                      <a:pt x="198" y="122"/>
                    </a:lnTo>
                    <a:lnTo>
                      <a:pt x="198" y="124"/>
                    </a:lnTo>
                    <a:lnTo>
                      <a:pt x="200" y="128"/>
                    </a:lnTo>
                    <a:lnTo>
                      <a:pt x="206" y="130"/>
                    </a:lnTo>
                    <a:lnTo>
                      <a:pt x="206" y="138"/>
                    </a:lnTo>
                    <a:lnTo>
                      <a:pt x="214" y="140"/>
                    </a:lnTo>
                    <a:lnTo>
                      <a:pt x="220" y="144"/>
                    </a:lnTo>
                    <a:lnTo>
                      <a:pt x="222" y="152"/>
                    </a:lnTo>
                    <a:lnTo>
                      <a:pt x="220" y="158"/>
                    </a:lnTo>
                    <a:lnTo>
                      <a:pt x="218" y="164"/>
                    </a:lnTo>
                    <a:lnTo>
                      <a:pt x="218" y="168"/>
                    </a:lnTo>
                    <a:lnTo>
                      <a:pt x="216" y="172"/>
                    </a:lnTo>
                    <a:lnTo>
                      <a:pt x="220" y="178"/>
                    </a:lnTo>
                    <a:lnTo>
                      <a:pt x="212" y="176"/>
                    </a:lnTo>
                    <a:lnTo>
                      <a:pt x="202" y="172"/>
                    </a:lnTo>
                    <a:lnTo>
                      <a:pt x="196" y="166"/>
                    </a:lnTo>
                    <a:lnTo>
                      <a:pt x="192" y="164"/>
                    </a:lnTo>
                    <a:lnTo>
                      <a:pt x="192" y="162"/>
                    </a:lnTo>
                    <a:lnTo>
                      <a:pt x="188" y="160"/>
                    </a:lnTo>
                    <a:lnTo>
                      <a:pt x="182" y="158"/>
                    </a:lnTo>
                    <a:lnTo>
                      <a:pt x="170" y="158"/>
                    </a:lnTo>
                    <a:lnTo>
                      <a:pt x="172" y="160"/>
                    </a:lnTo>
                    <a:lnTo>
                      <a:pt x="180" y="168"/>
                    </a:lnTo>
                    <a:lnTo>
                      <a:pt x="196" y="182"/>
                    </a:lnTo>
                    <a:lnTo>
                      <a:pt x="194" y="188"/>
                    </a:lnTo>
                    <a:lnTo>
                      <a:pt x="190" y="190"/>
                    </a:lnTo>
                    <a:lnTo>
                      <a:pt x="184" y="188"/>
                    </a:lnTo>
                    <a:lnTo>
                      <a:pt x="174" y="184"/>
                    </a:lnTo>
                    <a:lnTo>
                      <a:pt x="160" y="176"/>
                    </a:lnTo>
                    <a:lnTo>
                      <a:pt x="134" y="176"/>
                    </a:lnTo>
                    <a:lnTo>
                      <a:pt x="132" y="172"/>
                    </a:lnTo>
                    <a:lnTo>
                      <a:pt x="134" y="170"/>
                    </a:lnTo>
                    <a:lnTo>
                      <a:pt x="134" y="168"/>
                    </a:lnTo>
                    <a:lnTo>
                      <a:pt x="134" y="164"/>
                    </a:lnTo>
                    <a:lnTo>
                      <a:pt x="134" y="160"/>
                    </a:lnTo>
                    <a:lnTo>
                      <a:pt x="134" y="158"/>
                    </a:lnTo>
                    <a:lnTo>
                      <a:pt x="132" y="158"/>
                    </a:lnTo>
                    <a:lnTo>
                      <a:pt x="124" y="152"/>
                    </a:lnTo>
                    <a:lnTo>
                      <a:pt x="120" y="148"/>
                    </a:lnTo>
                    <a:lnTo>
                      <a:pt x="120" y="144"/>
                    </a:lnTo>
                    <a:lnTo>
                      <a:pt x="102" y="144"/>
                    </a:lnTo>
                    <a:lnTo>
                      <a:pt x="94" y="144"/>
                    </a:lnTo>
                    <a:lnTo>
                      <a:pt x="88" y="146"/>
                    </a:lnTo>
                    <a:lnTo>
                      <a:pt x="78" y="148"/>
                    </a:lnTo>
                    <a:lnTo>
                      <a:pt x="70" y="150"/>
                    </a:lnTo>
                    <a:lnTo>
                      <a:pt x="62" y="148"/>
                    </a:lnTo>
                    <a:lnTo>
                      <a:pt x="60" y="146"/>
                    </a:lnTo>
                    <a:lnTo>
                      <a:pt x="60" y="144"/>
                    </a:lnTo>
                    <a:lnTo>
                      <a:pt x="60" y="142"/>
                    </a:lnTo>
                    <a:lnTo>
                      <a:pt x="62" y="138"/>
                    </a:lnTo>
                    <a:lnTo>
                      <a:pt x="70" y="136"/>
                    </a:lnTo>
                    <a:lnTo>
                      <a:pt x="86" y="128"/>
                    </a:lnTo>
                    <a:lnTo>
                      <a:pt x="88" y="132"/>
                    </a:lnTo>
                    <a:lnTo>
                      <a:pt x="92" y="134"/>
                    </a:lnTo>
                    <a:lnTo>
                      <a:pt x="104" y="134"/>
                    </a:lnTo>
                    <a:lnTo>
                      <a:pt x="114" y="132"/>
                    </a:lnTo>
                    <a:lnTo>
                      <a:pt x="116" y="130"/>
                    </a:lnTo>
                    <a:lnTo>
                      <a:pt x="120" y="128"/>
                    </a:lnTo>
                    <a:lnTo>
                      <a:pt x="122" y="126"/>
                    </a:lnTo>
                    <a:lnTo>
                      <a:pt x="122" y="120"/>
                    </a:lnTo>
                    <a:lnTo>
                      <a:pt x="134" y="116"/>
                    </a:lnTo>
                    <a:lnTo>
                      <a:pt x="142" y="112"/>
                    </a:lnTo>
                    <a:lnTo>
                      <a:pt x="162" y="98"/>
                    </a:lnTo>
                    <a:lnTo>
                      <a:pt x="152" y="84"/>
                    </a:lnTo>
                    <a:lnTo>
                      <a:pt x="148" y="82"/>
                    </a:lnTo>
                    <a:lnTo>
                      <a:pt x="142" y="80"/>
                    </a:lnTo>
                    <a:lnTo>
                      <a:pt x="142" y="76"/>
                    </a:lnTo>
                    <a:lnTo>
                      <a:pt x="128" y="76"/>
                    </a:lnTo>
                    <a:lnTo>
                      <a:pt x="130" y="74"/>
                    </a:lnTo>
                    <a:lnTo>
                      <a:pt x="134" y="74"/>
                    </a:lnTo>
                    <a:lnTo>
                      <a:pt x="134" y="66"/>
                    </a:lnTo>
                    <a:lnTo>
                      <a:pt x="130" y="64"/>
                    </a:lnTo>
                    <a:lnTo>
                      <a:pt x="126" y="62"/>
                    </a:lnTo>
                    <a:lnTo>
                      <a:pt x="118" y="56"/>
                    </a:lnTo>
                    <a:lnTo>
                      <a:pt x="114" y="54"/>
                    </a:lnTo>
                    <a:lnTo>
                      <a:pt x="112" y="54"/>
                    </a:lnTo>
                    <a:lnTo>
                      <a:pt x="110" y="56"/>
                    </a:lnTo>
                    <a:lnTo>
                      <a:pt x="104" y="58"/>
                    </a:lnTo>
                    <a:lnTo>
                      <a:pt x="100" y="62"/>
                    </a:lnTo>
                    <a:lnTo>
                      <a:pt x="96" y="64"/>
                    </a:lnTo>
                    <a:lnTo>
                      <a:pt x="92" y="66"/>
                    </a:lnTo>
                    <a:lnTo>
                      <a:pt x="88" y="66"/>
                    </a:lnTo>
                    <a:lnTo>
                      <a:pt x="88" y="64"/>
                    </a:lnTo>
                    <a:lnTo>
                      <a:pt x="88" y="56"/>
                    </a:lnTo>
                    <a:lnTo>
                      <a:pt x="76" y="58"/>
                    </a:lnTo>
                    <a:lnTo>
                      <a:pt x="64" y="58"/>
                    </a:lnTo>
                    <a:lnTo>
                      <a:pt x="36" y="56"/>
                    </a:lnTo>
                    <a:lnTo>
                      <a:pt x="32" y="56"/>
                    </a:lnTo>
                    <a:lnTo>
                      <a:pt x="26" y="54"/>
                    </a:lnTo>
                    <a:lnTo>
                      <a:pt x="24" y="52"/>
                    </a:lnTo>
                    <a:lnTo>
                      <a:pt x="22" y="46"/>
                    </a:lnTo>
                    <a:lnTo>
                      <a:pt x="18" y="48"/>
                    </a:lnTo>
                    <a:lnTo>
                      <a:pt x="14" y="50"/>
                    </a:lnTo>
                    <a:lnTo>
                      <a:pt x="10" y="52"/>
                    </a:lnTo>
                    <a:lnTo>
                      <a:pt x="6" y="52"/>
                    </a:lnTo>
                    <a:lnTo>
                      <a:pt x="4" y="52"/>
                    </a:lnTo>
                    <a:lnTo>
                      <a:pt x="2" y="48"/>
                    </a:lnTo>
                    <a:lnTo>
                      <a:pt x="0" y="44"/>
                    </a:lnTo>
                    <a:lnTo>
                      <a:pt x="6" y="40"/>
                    </a:lnTo>
                    <a:lnTo>
                      <a:pt x="14" y="40"/>
                    </a:lnTo>
                    <a:lnTo>
                      <a:pt x="6" y="36"/>
                    </a:lnTo>
                    <a:lnTo>
                      <a:pt x="4" y="34"/>
                    </a:lnTo>
                    <a:lnTo>
                      <a:pt x="4" y="30"/>
                    </a:lnTo>
                    <a:lnTo>
                      <a:pt x="4" y="28"/>
                    </a:lnTo>
                    <a:lnTo>
                      <a:pt x="6" y="24"/>
                    </a:lnTo>
                    <a:lnTo>
                      <a:pt x="12" y="18"/>
                    </a:lnTo>
                    <a:lnTo>
                      <a:pt x="22" y="14"/>
                    </a:lnTo>
                    <a:lnTo>
                      <a:pt x="32" y="10"/>
                    </a:lnTo>
                    <a:lnTo>
                      <a:pt x="56" y="6"/>
                    </a:lnTo>
                    <a:lnTo>
                      <a:pt x="64" y="4"/>
                    </a:lnTo>
                    <a:lnTo>
                      <a:pt x="72" y="0"/>
                    </a:lnTo>
                    <a:lnTo>
                      <a:pt x="82" y="0"/>
                    </a:lnTo>
                    <a:lnTo>
                      <a:pt x="78" y="6"/>
                    </a:lnTo>
                    <a:lnTo>
                      <a:pt x="72" y="8"/>
                    </a:lnTo>
                    <a:lnTo>
                      <a:pt x="62" y="12"/>
                    </a:lnTo>
                    <a:lnTo>
                      <a:pt x="58" y="16"/>
                    </a:lnTo>
                    <a:lnTo>
                      <a:pt x="54" y="18"/>
                    </a:lnTo>
                    <a:lnTo>
                      <a:pt x="50" y="22"/>
                    </a:lnTo>
                    <a:lnTo>
                      <a:pt x="48" y="28"/>
                    </a:lnTo>
                    <a:lnTo>
                      <a:pt x="56" y="28"/>
                    </a:lnTo>
                    <a:lnTo>
                      <a:pt x="60" y="24"/>
                    </a:lnTo>
                    <a:lnTo>
                      <a:pt x="64" y="18"/>
                    </a:lnTo>
                    <a:lnTo>
                      <a:pt x="70" y="14"/>
                    </a:lnTo>
                    <a:lnTo>
                      <a:pt x="76" y="12"/>
                    </a:lnTo>
                    <a:lnTo>
                      <a:pt x="94" y="6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BFBFB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/>
                </a:endParaRPr>
              </a:p>
            </p:txBody>
          </p:sp>
          <p:sp>
            <p:nvSpPr>
              <p:cNvPr id="267" name="Freeform 46"/>
              <p:cNvSpPr>
                <a:spLocks/>
              </p:cNvSpPr>
              <p:nvPr/>
            </p:nvSpPr>
            <p:spPr bwMode="gray">
              <a:xfrm>
                <a:off x="1779" y="912"/>
                <a:ext cx="32" cy="18"/>
              </a:xfrm>
              <a:custGeom>
                <a:avLst/>
                <a:gdLst>
                  <a:gd name="T0" fmla="*/ 16 w 32"/>
                  <a:gd name="T1" fmla="*/ 2 h 18"/>
                  <a:gd name="T2" fmla="*/ 28 w 32"/>
                  <a:gd name="T3" fmla="*/ 0 h 18"/>
                  <a:gd name="T4" fmla="*/ 30 w 32"/>
                  <a:gd name="T5" fmla="*/ 0 h 18"/>
                  <a:gd name="T6" fmla="*/ 32 w 32"/>
                  <a:gd name="T7" fmla="*/ 2 h 18"/>
                  <a:gd name="T8" fmla="*/ 30 w 32"/>
                  <a:gd name="T9" fmla="*/ 6 h 18"/>
                  <a:gd name="T10" fmla="*/ 28 w 32"/>
                  <a:gd name="T11" fmla="*/ 10 h 18"/>
                  <a:gd name="T12" fmla="*/ 22 w 32"/>
                  <a:gd name="T13" fmla="*/ 14 h 18"/>
                  <a:gd name="T14" fmla="*/ 14 w 32"/>
                  <a:gd name="T15" fmla="*/ 18 h 18"/>
                  <a:gd name="T16" fmla="*/ 6 w 32"/>
                  <a:gd name="T17" fmla="*/ 18 h 18"/>
                  <a:gd name="T18" fmla="*/ 2 w 32"/>
                  <a:gd name="T19" fmla="*/ 16 h 18"/>
                  <a:gd name="T20" fmla="*/ 0 w 32"/>
                  <a:gd name="T21" fmla="*/ 14 h 18"/>
                  <a:gd name="T22" fmla="*/ 2 w 32"/>
                  <a:gd name="T23" fmla="*/ 10 h 18"/>
                  <a:gd name="T24" fmla="*/ 8 w 32"/>
                  <a:gd name="T25" fmla="*/ 6 h 18"/>
                  <a:gd name="T26" fmla="*/ 12 w 32"/>
                  <a:gd name="T27" fmla="*/ 2 h 18"/>
                  <a:gd name="T28" fmla="*/ 18 w 32"/>
                  <a:gd name="T29" fmla="*/ 2 h 18"/>
                  <a:gd name="T30" fmla="*/ 18 w 32"/>
                  <a:gd name="T31" fmla="*/ 0 h 18"/>
                  <a:gd name="T32" fmla="*/ 16 w 32"/>
                  <a:gd name="T33" fmla="*/ 2 h 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2" h="18">
                    <a:moveTo>
                      <a:pt x="16" y="2"/>
                    </a:moveTo>
                    <a:lnTo>
                      <a:pt x="28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0" y="6"/>
                    </a:lnTo>
                    <a:lnTo>
                      <a:pt x="28" y="10"/>
                    </a:lnTo>
                    <a:lnTo>
                      <a:pt x="22" y="14"/>
                    </a:lnTo>
                    <a:lnTo>
                      <a:pt x="14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8" y="6"/>
                    </a:lnTo>
                    <a:lnTo>
                      <a:pt x="12" y="2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6" y="2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BFBFB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/>
                </a:endParaRPr>
              </a:p>
            </p:txBody>
          </p:sp>
        </p:grpSp>
        <p:sp>
          <p:nvSpPr>
            <p:cNvPr id="30" name="Freeform 47"/>
            <p:cNvSpPr>
              <a:spLocks/>
            </p:cNvSpPr>
            <p:nvPr/>
          </p:nvSpPr>
          <p:spPr bwMode="gray">
            <a:xfrm>
              <a:off x="829" y="1373"/>
              <a:ext cx="861" cy="429"/>
            </a:xfrm>
            <a:custGeom>
              <a:avLst/>
              <a:gdLst>
                <a:gd name="T0" fmla="*/ 14 w 872"/>
                <a:gd name="T1" fmla="*/ 248 h 434"/>
                <a:gd name="T2" fmla="*/ 62 w 872"/>
                <a:gd name="T3" fmla="*/ 286 h 434"/>
                <a:gd name="T4" fmla="*/ 190 w 872"/>
                <a:gd name="T5" fmla="*/ 302 h 434"/>
                <a:gd name="T6" fmla="*/ 214 w 872"/>
                <a:gd name="T7" fmla="*/ 344 h 434"/>
                <a:gd name="T8" fmla="*/ 244 w 872"/>
                <a:gd name="T9" fmla="*/ 338 h 434"/>
                <a:gd name="T10" fmla="*/ 273 w 872"/>
                <a:gd name="T11" fmla="*/ 388 h 434"/>
                <a:gd name="T12" fmla="*/ 306 w 872"/>
                <a:gd name="T13" fmla="*/ 383 h 434"/>
                <a:gd name="T14" fmla="*/ 334 w 872"/>
                <a:gd name="T15" fmla="*/ 354 h 434"/>
                <a:gd name="T16" fmla="*/ 364 w 872"/>
                <a:gd name="T17" fmla="*/ 338 h 434"/>
                <a:gd name="T18" fmla="*/ 388 w 872"/>
                <a:gd name="T19" fmla="*/ 336 h 434"/>
                <a:gd name="T20" fmla="*/ 422 w 872"/>
                <a:gd name="T21" fmla="*/ 342 h 434"/>
                <a:gd name="T22" fmla="*/ 438 w 872"/>
                <a:gd name="T23" fmla="*/ 342 h 434"/>
                <a:gd name="T24" fmla="*/ 466 w 872"/>
                <a:gd name="T25" fmla="*/ 322 h 434"/>
                <a:gd name="T26" fmla="*/ 498 w 872"/>
                <a:gd name="T27" fmla="*/ 332 h 434"/>
                <a:gd name="T28" fmla="*/ 524 w 872"/>
                <a:gd name="T29" fmla="*/ 338 h 434"/>
                <a:gd name="T30" fmla="*/ 528 w 872"/>
                <a:gd name="T31" fmla="*/ 360 h 434"/>
                <a:gd name="T32" fmla="*/ 536 w 872"/>
                <a:gd name="T33" fmla="*/ 388 h 434"/>
                <a:gd name="T34" fmla="*/ 556 w 872"/>
                <a:gd name="T35" fmla="*/ 408 h 434"/>
                <a:gd name="T36" fmla="*/ 560 w 872"/>
                <a:gd name="T37" fmla="*/ 354 h 434"/>
                <a:gd name="T38" fmla="*/ 578 w 872"/>
                <a:gd name="T39" fmla="*/ 288 h 434"/>
                <a:gd name="T40" fmla="*/ 602 w 872"/>
                <a:gd name="T41" fmla="*/ 264 h 434"/>
                <a:gd name="T42" fmla="*/ 626 w 872"/>
                <a:gd name="T43" fmla="*/ 252 h 434"/>
                <a:gd name="T44" fmla="*/ 654 w 872"/>
                <a:gd name="T45" fmla="*/ 232 h 434"/>
                <a:gd name="T46" fmla="*/ 659 w 872"/>
                <a:gd name="T47" fmla="*/ 212 h 434"/>
                <a:gd name="T48" fmla="*/ 659 w 872"/>
                <a:gd name="T49" fmla="*/ 200 h 434"/>
                <a:gd name="T50" fmla="*/ 670 w 872"/>
                <a:gd name="T51" fmla="*/ 184 h 434"/>
                <a:gd name="T52" fmla="*/ 682 w 872"/>
                <a:gd name="T53" fmla="*/ 166 h 434"/>
                <a:gd name="T54" fmla="*/ 704 w 872"/>
                <a:gd name="T55" fmla="*/ 156 h 434"/>
                <a:gd name="T56" fmla="*/ 732 w 872"/>
                <a:gd name="T57" fmla="*/ 134 h 434"/>
                <a:gd name="T58" fmla="*/ 752 w 872"/>
                <a:gd name="T59" fmla="*/ 126 h 434"/>
                <a:gd name="T60" fmla="*/ 760 w 872"/>
                <a:gd name="T61" fmla="*/ 124 h 434"/>
                <a:gd name="T62" fmla="*/ 768 w 872"/>
                <a:gd name="T63" fmla="*/ 94 h 434"/>
                <a:gd name="T64" fmla="*/ 821 w 872"/>
                <a:gd name="T65" fmla="*/ 46 h 434"/>
                <a:gd name="T66" fmla="*/ 784 w 872"/>
                <a:gd name="T67" fmla="*/ 54 h 434"/>
                <a:gd name="T68" fmla="*/ 714 w 872"/>
                <a:gd name="T69" fmla="*/ 76 h 434"/>
                <a:gd name="T70" fmla="*/ 659 w 872"/>
                <a:gd name="T71" fmla="*/ 96 h 434"/>
                <a:gd name="T72" fmla="*/ 610 w 872"/>
                <a:gd name="T73" fmla="*/ 128 h 434"/>
                <a:gd name="T74" fmla="*/ 598 w 872"/>
                <a:gd name="T75" fmla="*/ 114 h 434"/>
                <a:gd name="T76" fmla="*/ 604 w 872"/>
                <a:gd name="T77" fmla="*/ 90 h 434"/>
                <a:gd name="T78" fmla="*/ 602 w 872"/>
                <a:gd name="T79" fmla="*/ 76 h 434"/>
                <a:gd name="T80" fmla="*/ 580 w 872"/>
                <a:gd name="T81" fmla="*/ 68 h 434"/>
                <a:gd name="T82" fmla="*/ 548 w 872"/>
                <a:gd name="T83" fmla="*/ 118 h 434"/>
                <a:gd name="T84" fmla="*/ 524 w 872"/>
                <a:gd name="T85" fmla="*/ 118 h 434"/>
                <a:gd name="T86" fmla="*/ 556 w 872"/>
                <a:gd name="T87" fmla="*/ 62 h 434"/>
                <a:gd name="T88" fmla="*/ 594 w 872"/>
                <a:gd name="T89" fmla="*/ 46 h 434"/>
                <a:gd name="T90" fmla="*/ 562 w 872"/>
                <a:gd name="T91" fmla="*/ 36 h 434"/>
                <a:gd name="T92" fmla="*/ 512 w 872"/>
                <a:gd name="T93" fmla="*/ 42 h 434"/>
                <a:gd name="T94" fmla="*/ 534 w 872"/>
                <a:gd name="T95" fmla="*/ 22 h 434"/>
                <a:gd name="T96" fmla="*/ 491 w 872"/>
                <a:gd name="T97" fmla="*/ 12 h 434"/>
                <a:gd name="T98" fmla="*/ 100 w 872"/>
                <a:gd name="T99" fmla="*/ 22 h 434"/>
                <a:gd name="T100" fmla="*/ 60 w 872"/>
                <a:gd name="T101" fmla="*/ 48 h 434"/>
                <a:gd name="T102" fmla="*/ 12 w 872"/>
                <a:gd name="T103" fmla="*/ 129 h 434"/>
                <a:gd name="T104" fmla="*/ 0 w 872"/>
                <a:gd name="T105" fmla="*/ 166 h 434"/>
                <a:gd name="T106" fmla="*/ 10 w 872"/>
                <a:gd name="T107" fmla="*/ 188 h 434"/>
                <a:gd name="T108" fmla="*/ 4 w 872"/>
                <a:gd name="T109" fmla="*/ 208 h 43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872" h="434">
                  <a:moveTo>
                    <a:pt x="4" y="226"/>
                  </a:moveTo>
                  <a:lnTo>
                    <a:pt x="4" y="228"/>
                  </a:lnTo>
                  <a:lnTo>
                    <a:pt x="4" y="230"/>
                  </a:lnTo>
                  <a:lnTo>
                    <a:pt x="2" y="236"/>
                  </a:lnTo>
                  <a:lnTo>
                    <a:pt x="4" y="244"/>
                  </a:lnTo>
                  <a:lnTo>
                    <a:pt x="6" y="254"/>
                  </a:lnTo>
                  <a:lnTo>
                    <a:pt x="14" y="260"/>
                  </a:lnTo>
                  <a:lnTo>
                    <a:pt x="26" y="264"/>
                  </a:lnTo>
                  <a:lnTo>
                    <a:pt x="30" y="266"/>
                  </a:lnTo>
                  <a:lnTo>
                    <a:pt x="32" y="268"/>
                  </a:lnTo>
                  <a:lnTo>
                    <a:pt x="40" y="278"/>
                  </a:lnTo>
                  <a:lnTo>
                    <a:pt x="44" y="290"/>
                  </a:lnTo>
                  <a:lnTo>
                    <a:pt x="46" y="300"/>
                  </a:lnTo>
                  <a:lnTo>
                    <a:pt x="66" y="298"/>
                  </a:lnTo>
                  <a:lnTo>
                    <a:pt x="74" y="298"/>
                  </a:lnTo>
                  <a:lnTo>
                    <a:pt x="80" y="300"/>
                  </a:lnTo>
                  <a:lnTo>
                    <a:pt x="124" y="326"/>
                  </a:lnTo>
                  <a:lnTo>
                    <a:pt x="174" y="326"/>
                  </a:lnTo>
                  <a:lnTo>
                    <a:pt x="178" y="316"/>
                  </a:lnTo>
                  <a:lnTo>
                    <a:pt x="194" y="318"/>
                  </a:lnTo>
                  <a:lnTo>
                    <a:pt x="198" y="318"/>
                  </a:lnTo>
                  <a:lnTo>
                    <a:pt x="204" y="316"/>
                  </a:lnTo>
                  <a:lnTo>
                    <a:pt x="206" y="324"/>
                  </a:lnTo>
                  <a:lnTo>
                    <a:pt x="212" y="328"/>
                  </a:lnTo>
                  <a:lnTo>
                    <a:pt x="216" y="332"/>
                  </a:lnTo>
                  <a:lnTo>
                    <a:pt x="220" y="336"/>
                  </a:lnTo>
                  <a:lnTo>
                    <a:pt x="224" y="356"/>
                  </a:lnTo>
                  <a:lnTo>
                    <a:pt x="226" y="360"/>
                  </a:lnTo>
                  <a:lnTo>
                    <a:pt x="230" y="364"/>
                  </a:lnTo>
                  <a:lnTo>
                    <a:pt x="234" y="366"/>
                  </a:lnTo>
                  <a:lnTo>
                    <a:pt x="238" y="366"/>
                  </a:lnTo>
                  <a:lnTo>
                    <a:pt x="244" y="364"/>
                  </a:lnTo>
                  <a:lnTo>
                    <a:pt x="250" y="360"/>
                  </a:lnTo>
                  <a:lnTo>
                    <a:pt x="254" y="354"/>
                  </a:lnTo>
                  <a:lnTo>
                    <a:pt x="256" y="354"/>
                  </a:lnTo>
                  <a:lnTo>
                    <a:pt x="262" y="354"/>
                  </a:lnTo>
                  <a:lnTo>
                    <a:pt x="270" y="354"/>
                  </a:lnTo>
                  <a:lnTo>
                    <a:pt x="276" y="358"/>
                  </a:lnTo>
                  <a:lnTo>
                    <a:pt x="278" y="366"/>
                  </a:lnTo>
                  <a:lnTo>
                    <a:pt x="282" y="374"/>
                  </a:lnTo>
                  <a:lnTo>
                    <a:pt x="286" y="392"/>
                  </a:lnTo>
                  <a:lnTo>
                    <a:pt x="288" y="408"/>
                  </a:lnTo>
                  <a:lnTo>
                    <a:pt x="290" y="412"/>
                  </a:lnTo>
                  <a:lnTo>
                    <a:pt x="294" y="414"/>
                  </a:lnTo>
                  <a:lnTo>
                    <a:pt x="302" y="420"/>
                  </a:lnTo>
                  <a:lnTo>
                    <a:pt x="320" y="426"/>
                  </a:lnTo>
                  <a:lnTo>
                    <a:pt x="322" y="426"/>
                  </a:lnTo>
                  <a:lnTo>
                    <a:pt x="322" y="408"/>
                  </a:lnTo>
                  <a:lnTo>
                    <a:pt x="322" y="402"/>
                  </a:lnTo>
                  <a:lnTo>
                    <a:pt x="324" y="394"/>
                  </a:lnTo>
                  <a:lnTo>
                    <a:pt x="328" y="388"/>
                  </a:lnTo>
                  <a:lnTo>
                    <a:pt x="332" y="382"/>
                  </a:lnTo>
                  <a:lnTo>
                    <a:pt x="338" y="378"/>
                  </a:lnTo>
                  <a:lnTo>
                    <a:pt x="340" y="374"/>
                  </a:lnTo>
                  <a:lnTo>
                    <a:pt x="342" y="370"/>
                  </a:lnTo>
                  <a:lnTo>
                    <a:pt x="350" y="370"/>
                  </a:lnTo>
                  <a:lnTo>
                    <a:pt x="358" y="368"/>
                  </a:lnTo>
                  <a:lnTo>
                    <a:pt x="370" y="360"/>
                  </a:lnTo>
                  <a:lnTo>
                    <a:pt x="372" y="358"/>
                  </a:lnTo>
                  <a:lnTo>
                    <a:pt x="374" y="356"/>
                  </a:lnTo>
                  <a:lnTo>
                    <a:pt x="374" y="354"/>
                  </a:lnTo>
                  <a:lnTo>
                    <a:pt x="378" y="352"/>
                  </a:lnTo>
                  <a:lnTo>
                    <a:pt x="384" y="354"/>
                  </a:lnTo>
                  <a:lnTo>
                    <a:pt x="386" y="352"/>
                  </a:lnTo>
                  <a:lnTo>
                    <a:pt x="386" y="350"/>
                  </a:lnTo>
                  <a:lnTo>
                    <a:pt x="388" y="348"/>
                  </a:lnTo>
                  <a:lnTo>
                    <a:pt x="392" y="348"/>
                  </a:lnTo>
                  <a:lnTo>
                    <a:pt x="398" y="348"/>
                  </a:lnTo>
                  <a:lnTo>
                    <a:pt x="404" y="350"/>
                  </a:lnTo>
                  <a:lnTo>
                    <a:pt x="408" y="352"/>
                  </a:lnTo>
                  <a:lnTo>
                    <a:pt x="414" y="354"/>
                  </a:lnTo>
                  <a:lnTo>
                    <a:pt x="418" y="352"/>
                  </a:lnTo>
                  <a:lnTo>
                    <a:pt x="424" y="352"/>
                  </a:lnTo>
                  <a:lnTo>
                    <a:pt x="430" y="356"/>
                  </a:lnTo>
                  <a:lnTo>
                    <a:pt x="434" y="358"/>
                  </a:lnTo>
                  <a:lnTo>
                    <a:pt x="440" y="360"/>
                  </a:lnTo>
                  <a:lnTo>
                    <a:pt x="444" y="358"/>
                  </a:lnTo>
                  <a:lnTo>
                    <a:pt x="450" y="356"/>
                  </a:lnTo>
                  <a:lnTo>
                    <a:pt x="452" y="358"/>
                  </a:lnTo>
                  <a:lnTo>
                    <a:pt x="454" y="360"/>
                  </a:lnTo>
                  <a:lnTo>
                    <a:pt x="456" y="362"/>
                  </a:lnTo>
                  <a:lnTo>
                    <a:pt x="460" y="362"/>
                  </a:lnTo>
                  <a:lnTo>
                    <a:pt x="462" y="362"/>
                  </a:lnTo>
                  <a:lnTo>
                    <a:pt x="462" y="358"/>
                  </a:lnTo>
                  <a:lnTo>
                    <a:pt x="458" y="356"/>
                  </a:lnTo>
                  <a:lnTo>
                    <a:pt x="456" y="354"/>
                  </a:lnTo>
                  <a:lnTo>
                    <a:pt x="456" y="340"/>
                  </a:lnTo>
                  <a:lnTo>
                    <a:pt x="466" y="338"/>
                  </a:lnTo>
                  <a:lnTo>
                    <a:pt x="474" y="336"/>
                  </a:lnTo>
                  <a:lnTo>
                    <a:pt x="486" y="340"/>
                  </a:lnTo>
                  <a:lnTo>
                    <a:pt x="490" y="338"/>
                  </a:lnTo>
                  <a:lnTo>
                    <a:pt x="494" y="336"/>
                  </a:lnTo>
                  <a:lnTo>
                    <a:pt x="510" y="336"/>
                  </a:lnTo>
                  <a:lnTo>
                    <a:pt x="512" y="338"/>
                  </a:lnTo>
                  <a:lnTo>
                    <a:pt x="516" y="340"/>
                  </a:lnTo>
                  <a:lnTo>
                    <a:pt x="522" y="342"/>
                  </a:lnTo>
                  <a:lnTo>
                    <a:pt x="524" y="346"/>
                  </a:lnTo>
                  <a:lnTo>
                    <a:pt x="524" y="348"/>
                  </a:lnTo>
                  <a:lnTo>
                    <a:pt x="524" y="352"/>
                  </a:lnTo>
                  <a:lnTo>
                    <a:pt x="530" y="350"/>
                  </a:lnTo>
                  <a:lnTo>
                    <a:pt x="532" y="348"/>
                  </a:lnTo>
                  <a:lnTo>
                    <a:pt x="542" y="344"/>
                  </a:lnTo>
                  <a:lnTo>
                    <a:pt x="550" y="346"/>
                  </a:lnTo>
                  <a:lnTo>
                    <a:pt x="552" y="350"/>
                  </a:lnTo>
                  <a:lnTo>
                    <a:pt x="552" y="354"/>
                  </a:lnTo>
                  <a:lnTo>
                    <a:pt x="554" y="356"/>
                  </a:lnTo>
                  <a:lnTo>
                    <a:pt x="556" y="360"/>
                  </a:lnTo>
                  <a:lnTo>
                    <a:pt x="558" y="362"/>
                  </a:lnTo>
                  <a:lnTo>
                    <a:pt x="562" y="364"/>
                  </a:lnTo>
                  <a:lnTo>
                    <a:pt x="560" y="370"/>
                  </a:lnTo>
                  <a:lnTo>
                    <a:pt x="558" y="372"/>
                  </a:lnTo>
                  <a:lnTo>
                    <a:pt x="556" y="376"/>
                  </a:lnTo>
                  <a:lnTo>
                    <a:pt x="556" y="380"/>
                  </a:lnTo>
                  <a:lnTo>
                    <a:pt x="558" y="382"/>
                  </a:lnTo>
                  <a:lnTo>
                    <a:pt x="560" y="386"/>
                  </a:lnTo>
                  <a:lnTo>
                    <a:pt x="558" y="388"/>
                  </a:lnTo>
                  <a:lnTo>
                    <a:pt x="558" y="390"/>
                  </a:lnTo>
                  <a:lnTo>
                    <a:pt x="558" y="400"/>
                  </a:lnTo>
                  <a:lnTo>
                    <a:pt x="564" y="408"/>
                  </a:lnTo>
                  <a:lnTo>
                    <a:pt x="564" y="416"/>
                  </a:lnTo>
                  <a:lnTo>
                    <a:pt x="566" y="422"/>
                  </a:lnTo>
                  <a:lnTo>
                    <a:pt x="570" y="428"/>
                  </a:lnTo>
                  <a:lnTo>
                    <a:pt x="574" y="432"/>
                  </a:lnTo>
                  <a:lnTo>
                    <a:pt x="578" y="434"/>
                  </a:lnTo>
                  <a:lnTo>
                    <a:pt x="584" y="434"/>
                  </a:lnTo>
                  <a:lnTo>
                    <a:pt x="584" y="428"/>
                  </a:lnTo>
                  <a:lnTo>
                    <a:pt x="588" y="420"/>
                  </a:lnTo>
                  <a:lnTo>
                    <a:pt x="590" y="414"/>
                  </a:lnTo>
                  <a:lnTo>
                    <a:pt x="592" y="408"/>
                  </a:lnTo>
                  <a:lnTo>
                    <a:pt x="592" y="398"/>
                  </a:lnTo>
                  <a:lnTo>
                    <a:pt x="594" y="388"/>
                  </a:lnTo>
                  <a:lnTo>
                    <a:pt x="592" y="380"/>
                  </a:lnTo>
                  <a:lnTo>
                    <a:pt x="588" y="370"/>
                  </a:lnTo>
                  <a:lnTo>
                    <a:pt x="586" y="358"/>
                  </a:lnTo>
                  <a:lnTo>
                    <a:pt x="584" y="348"/>
                  </a:lnTo>
                  <a:lnTo>
                    <a:pt x="586" y="332"/>
                  </a:lnTo>
                  <a:lnTo>
                    <a:pt x="590" y="322"/>
                  </a:lnTo>
                  <a:lnTo>
                    <a:pt x="598" y="310"/>
                  </a:lnTo>
                  <a:lnTo>
                    <a:pt x="606" y="300"/>
                  </a:lnTo>
                  <a:lnTo>
                    <a:pt x="608" y="300"/>
                  </a:lnTo>
                  <a:lnTo>
                    <a:pt x="612" y="298"/>
                  </a:lnTo>
                  <a:lnTo>
                    <a:pt x="616" y="296"/>
                  </a:lnTo>
                  <a:lnTo>
                    <a:pt x="618" y="294"/>
                  </a:lnTo>
                  <a:lnTo>
                    <a:pt x="624" y="292"/>
                  </a:lnTo>
                  <a:lnTo>
                    <a:pt x="626" y="290"/>
                  </a:lnTo>
                  <a:lnTo>
                    <a:pt x="632" y="282"/>
                  </a:lnTo>
                  <a:lnTo>
                    <a:pt x="634" y="276"/>
                  </a:lnTo>
                  <a:lnTo>
                    <a:pt x="638" y="274"/>
                  </a:lnTo>
                  <a:lnTo>
                    <a:pt x="644" y="274"/>
                  </a:lnTo>
                  <a:lnTo>
                    <a:pt x="644" y="272"/>
                  </a:lnTo>
                  <a:lnTo>
                    <a:pt x="646" y="272"/>
                  </a:lnTo>
                  <a:lnTo>
                    <a:pt x="650" y="272"/>
                  </a:lnTo>
                  <a:lnTo>
                    <a:pt x="654" y="268"/>
                  </a:lnTo>
                  <a:lnTo>
                    <a:pt x="658" y="264"/>
                  </a:lnTo>
                  <a:lnTo>
                    <a:pt x="660" y="260"/>
                  </a:lnTo>
                  <a:lnTo>
                    <a:pt x="668" y="258"/>
                  </a:lnTo>
                  <a:lnTo>
                    <a:pt x="672" y="258"/>
                  </a:lnTo>
                  <a:lnTo>
                    <a:pt x="678" y="254"/>
                  </a:lnTo>
                  <a:lnTo>
                    <a:pt x="676" y="250"/>
                  </a:lnTo>
                  <a:lnTo>
                    <a:pt x="678" y="246"/>
                  </a:lnTo>
                  <a:lnTo>
                    <a:pt x="688" y="244"/>
                  </a:lnTo>
                  <a:lnTo>
                    <a:pt x="690" y="242"/>
                  </a:lnTo>
                  <a:lnTo>
                    <a:pt x="692" y="240"/>
                  </a:lnTo>
                  <a:lnTo>
                    <a:pt x="696" y="238"/>
                  </a:lnTo>
                  <a:lnTo>
                    <a:pt x="698" y="234"/>
                  </a:lnTo>
                  <a:lnTo>
                    <a:pt x="696" y="230"/>
                  </a:lnTo>
                  <a:lnTo>
                    <a:pt x="696" y="226"/>
                  </a:lnTo>
                  <a:lnTo>
                    <a:pt x="694" y="222"/>
                  </a:lnTo>
                  <a:lnTo>
                    <a:pt x="692" y="218"/>
                  </a:lnTo>
                  <a:lnTo>
                    <a:pt x="690" y="216"/>
                  </a:lnTo>
                  <a:lnTo>
                    <a:pt x="688" y="214"/>
                  </a:lnTo>
                  <a:lnTo>
                    <a:pt x="694" y="214"/>
                  </a:lnTo>
                  <a:lnTo>
                    <a:pt x="692" y="214"/>
                  </a:lnTo>
                  <a:lnTo>
                    <a:pt x="692" y="212"/>
                  </a:lnTo>
                  <a:lnTo>
                    <a:pt x="694" y="208"/>
                  </a:lnTo>
                  <a:lnTo>
                    <a:pt x="700" y="210"/>
                  </a:lnTo>
                  <a:lnTo>
                    <a:pt x="704" y="208"/>
                  </a:lnTo>
                  <a:lnTo>
                    <a:pt x="706" y="206"/>
                  </a:lnTo>
                  <a:lnTo>
                    <a:pt x="706" y="198"/>
                  </a:lnTo>
                  <a:lnTo>
                    <a:pt x="702" y="190"/>
                  </a:lnTo>
                  <a:lnTo>
                    <a:pt x="702" y="188"/>
                  </a:lnTo>
                  <a:lnTo>
                    <a:pt x="706" y="192"/>
                  </a:lnTo>
                  <a:lnTo>
                    <a:pt x="708" y="196"/>
                  </a:lnTo>
                  <a:lnTo>
                    <a:pt x="714" y="196"/>
                  </a:lnTo>
                  <a:lnTo>
                    <a:pt x="716" y="194"/>
                  </a:lnTo>
                  <a:lnTo>
                    <a:pt x="718" y="188"/>
                  </a:lnTo>
                  <a:lnTo>
                    <a:pt x="718" y="168"/>
                  </a:lnTo>
                  <a:lnTo>
                    <a:pt x="718" y="172"/>
                  </a:lnTo>
                  <a:lnTo>
                    <a:pt x="718" y="174"/>
                  </a:lnTo>
                  <a:lnTo>
                    <a:pt x="720" y="174"/>
                  </a:lnTo>
                  <a:lnTo>
                    <a:pt x="720" y="178"/>
                  </a:lnTo>
                  <a:lnTo>
                    <a:pt x="722" y="182"/>
                  </a:lnTo>
                  <a:lnTo>
                    <a:pt x="726" y="176"/>
                  </a:lnTo>
                  <a:lnTo>
                    <a:pt x="732" y="172"/>
                  </a:lnTo>
                  <a:lnTo>
                    <a:pt x="734" y="172"/>
                  </a:lnTo>
                  <a:lnTo>
                    <a:pt x="740" y="164"/>
                  </a:lnTo>
                  <a:lnTo>
                    <a:pt x="744" y="158"/>
                  </a:lnTo>
                  <a:lnTo>
                    <a:pt x="742" y="150"/>
                  </a:lnTo>
                  <a:lnTo>
                    <a:pt x="744" y="148"/>
                  </a:lnTo>
                  <a:lnTo>
                    <a:pt x="746" y="146"/>
                  </a:lnTo>
                  <a:lnTo>
                    <a:pt x="756" y="146"/>
                  </a:lnTo>
                  <a:lnTo>
                    <a:pt x="766" y="146"/>
                  </a:lnTo>
                  <a:lnTo>
                    <a:pt x="770" y="142"/>
                  </a:lnTo>
                  <a:lnTo>
                    <a:pt x="752" y="142"/>
                  </a:lnTo>
                  <a:lnTo>
                    <a:pt x="760" y="140"/>
                  </a:lnTo>
                  <a:lnTo>
                    <a:pt x="770" y="140"/>
                  </a:lnTo>
                  <a:lnTo>
                    <a:pt x="776" y="138"/>
                  </a:lnTo>
                  <a:lnTo>
                    <a:pt x="786" y="134"/>
                  </a:lnTo>
                  <a:lnTo>
                    <a:pt x="790" y="132"/>
                  </a:lnTo>
                  <a:lnTo>
                    <a:pt x="792" y="130"/>
                  </a:lnTo>
                  <a:lnTo>
                    <a:pt x="802" y="132"/>
                  </a:lnTo>
                  <a:lnTo>
                    <a:pt x="808" y="130"/>
                  </a:lnTo>
                  <a:lnTo>
                    <a:pt x="812" y="128"/>
                  </a:lnTo>
                  <a:lnTo>
                    <a:pt x="810" y="124"/>
                  </a:lnTo>
                  <a:lnTo>
                    <a:pt x="808" y="126"/>
                  </a:lnTo>
                  <a:lnTo>
                    <a:pt x="806" y="128"/>
                  </a:lnTo>
                  <a:lnTo>
                    <a:pt x="800" y="128"/>
                  </a:lnTo>
                  <a:lnTo>
                    <a:pt x="802" y="126"/>
                  </a:lnTo>
                  <a:lnTo>
                    <a:pt x="802" y="122"/>
                  </a:lnTo>
                  <a:lnTo>
                    <a:pt x="800" y="118"/>
                  </a:lnTo>
                  <a:lnTo>
                    <a:pt x="802" y="112"/>
                  </a:lnTo>
                  <a:lnTo>
                    <a:pt x="804" y="108"/>
                  </a:lnTo>
                  <a:lnTo>
                    <a:pt x="806" y="104"/>
                  </a:lnTo>
                  <a:lnTo>
                    <a:pt x="808" y="98"/>
                  </a:lnTo>
                  <a:lnTo>
                    <a:pt x="814" y="94"/>
                  </a:lnTo>
                  <a:lnTo>
                    <a:pt x="822" y="90"/>
                  </a:lnTo>
                  <a:lnTo>
                    <a:pt x="838" y="84"/>
                  </a:lnTo>
                  <a:lnTo>
                    <a:pt x="854" y="80"/>
                  </a:lnTo>
                  <a:lnTo>
                    <a:pt x="870" y="74"/>
                  </a:lnTo>
                  <a:lnTo>
                    <a:pt x="864" y="54"/>
                  </a:lnTo>
                  <a:lnTo>
                    <a:pt x="864" y="50"/>
                  </a:lnTo>
                  <a:lnTo>
                    <a:pt x="866" y="46"/>
                  </a:lnTo>
                  <a:lnTo>
                    <a:pt x="872" y="38"/>
                  </a:lnTo>
                  <a:lnTo>
                    <a:pt x="852" y="32"/>
                  </a:lnTo>
                  <a:lnTo>
                    <a:pt x="846" y="34"/>
                  </a:lnTo>
                  <a:lnTo>
                    <a:pt x="840" y="38"/>
                  </a:lnTo>
                  <a:lnTo>
                    <a:pt x="830" y="52"/>
                  </a:lnTo>
                  <a:lnTo>
                    <a:pt x="824" y="58"/>
                  </a:lnTo>
                  <a:lnTo>
                    <a:pt x="820" y="66"/>
                  </a:lnTo>
                  <a:lnTo>
                    <a:pt x="814" y="70"/>
                  </a:lnTo>
                  <a:lnTo>
                    <a:pt x="804" y="72"/>
                  </a:lnTo>
                  <a:lnTo>
                    <a:pt x="798" y="74"/>
                  </a:lnTo>
                  <a:lnTo>
                    <a:pt x="766" y="74"/>
                  </a:lnTo>
                  <a:lnTo>
                    <a:pt x="758" y="78"/>
                  </a:lnTo>
                  <a:lnTo>
                    <a:pt x="750" y="80"/>
                  </a:lnTo>
                  <a:lnTo>
                    <a:pt x="738" y="90"/>
                  </a:lnTo>
                  <a:lnTo>
                    <a:pt x="724" y="100"/>
                  </a:lnTo>
                  <a:lnTo>
                    <a:pt x="718" y="102"/>
                  </a:lnTo>
                  <a:lnTo>
                    <a:pt x="712" y="104"/>
                  </a:lnTo>
                  <a:lnTo>
                    <a:pt x="706" y="102"/>
                  </a:lnTo>
                  <a:lnTo>
                    <a:pt x="700" y="100"/>
                  </a:lnTo>
                  <a:lnTo>
                    <a:pt x="694" y="100"/>
                  </a:lnTo>
                  <a:lnTo>
                    <a:pt x="692" y="102"/>
                  </a:lnTo>
                  <a:lnTo>
                    <a:pt x="688" y="106"/>
                  </a:lnTo>
                  <a:lnTo>
                    <a:pt x="686" y="110"/>
                  </a:lnTo>
                  <a:lnTo>
                    <a:pt x="684" y="116"/>
                  </a:lnTo>
                  <a:lnTo>
                    <a:pt x="672" y="122"/>
                  </a:lnTo>
                  <a:lnTo>
                    <a:pt x="658" y="128"/>
                  </a:lnTo>
                  <a:lnTo>
                    <a:pt x="642" y="134"/>
                  </a:lnTo>
                  <a:lnTo>
                    <a:pt x="632" y="136"/>
                  </a:lnTo>
                  <a:lnTo>
                    <a:pt x="622" y="134"/>
                  </a:lnTo>
                  <a:lnTo>
                    <a:pt x="618" y="134"/>
                  </a:lnTo>
                  <a:lnTo>
                    <a:pt x="618" y="132"/>
                  </a:lnTo>
                  <a:lnTo>
                    <a:pt x="618" y="126"/>
                  </a:lnTo>
                  <a:lnTo>
                    <a:pt x="622" y="122"/>
                  </a:lnTo>
                  <a:lnTo>
                    <a:pt x="630" y="118"/>
                  </a:lnTo>
                  <a:lnTo>
                    <a:pt x="636" y="112"/>
                  </a:lnTo>
                  <a:lnTo>
                    <a:pt x="640" y="108"/>
                  </a:lnTo>
                  <a:lnTo>
                    <a:pt x="640" y="106"/>
                  </a:lnTo>
                  <a:lnTo>
                    <a:pt x="638" y="104"/>
                  </a:lnTo>
                  <a:lnTo>
                    <a:pt x="636" y="102"/>
                  </a:lnTo>
                  <a:lnTo>
                    <a:pt x="638" y="96"/>
                  </a:lnTo>
                  <a:lnTo>
                    <a:pt x="636" y="94"/>
                  </a:lnTo>
                  <a:lnTo>
                    <a:pt x="634" y="88"/>
                  </a:lnTo>
                  <a:lnTo>
                    <a:pt x="632" y="92"/>
                  </a:lnTo>
                  <a:lnTo>
                    <a:pt x="630" y="96"/>
                  </a:lnTo>
                  <a:lnTo>
                    <a:pt x="622" y="96"/>
                  </a:lnTo>
                  <a:lnTo>
                    <a:pt x="626" y="90"/>
                  </a:lnTo>
                  <a:lnTo>
                    <a:pt x="632" y="86"/>
                  </a:lnTo>
                  <a:lnTo>
                    <a:pt x="634" y="80"/>
                  </a:lnTo>
                  <a:lnTo>
                    <a:pt x="636" y="72"/>
                  </a:lnTo>
                  <a:lnTo>
                    <a:pt x="636" y="68"/>
                  </a:lnTo>
                  <a:lnTo>
                    <a:pt x="632" y="66"/>
                  </a:lnTo>
                  <a:lnTo>
                    <a:pt x="630" y="64"/>
                  </a:lnTo>
                  <a:lnTo>
                    <a:pt x="622" y="64"/>
                  </a:lnTo>
                  <a:lnTo>
                    <a:pt x="618" y="64"/>
                  </a:lnTo>
                  <a:lnTo>
                    <a:pt x="610" y="72"/>
                  </a:lnTo>
                  <a:lnTo>
                    <a:pt x="602" y="78"/>
                  </a:lnTo>
                  <a:lnTo>
                    <a:pt x="592" y="82"/>
                  </a:lnTo>
                  <a:lnTo>
                    <a:pt x="584" y="92"/>
                  </a:lnTo>
                  <a:lnTo>
                    <a:pt x="582" y="96"/>
                  </a:lnTo>
                  <a:lnTo>
                    <a:pt x="580" y="104"/>
                  </a:lnTo>
                  <a:lnTo>
                    <a:pt x="578" y="116"/>
                  </a:lnTo>
                  <a:lnTo>
                    <a:pt x="576" y="122"/>
                  </a:lnTo>
                  <a:lnTo>
                    <a:pt x="572" y="128"/>
                  </a:lnTo>
                  <a:lnTo>
                    <a:pt x="566" y="132"/>
                  </a:lnTo>
                  <a:lnTo>
                    <a:pt x="558" y="134"/>
                  </a:lnTo>
                  <a:lnTo>
                    <a:pt x="554" y="132"/>
                  </a:lnTo>
                  <a:lnTo>
                    <a:pt x="552" y="130"/>
                  </a:lnTo>
                  <a:lnTo>
                    <a:pt x="550" y="128"/>
                  </a:lnTo>
                  <a:lnTo>
                    <a:pt x="552" y="122"/>
                  </a:lnTo>
                  <a:lnTo>
                    <a:pt x="554" y="114"/>
                  </a:lnTo>
                  <a:lnTo>
                    <a:pt x="560" y="102"/>
                  </a:lnTo>
                  <a:lnTo>
                    <a:pt x="568" y="90"/>
                  </a:lnTo>
                  <a:lnTo>
                    <a:pt x="576" y="80"/>
                  </a:lnTo>
                  <a:lnTo>
                    <a:pt x="576" y="78"/>
                  </a:lnTo>
                  <a:lnTo>
                    <a:pt x="578" y="74"/>
                  </a:lnTo>
                  <a:lnTo>
                    <a:pt x="584" y="66"/>
                  </a:lnTo>
                  <a:lnTo>
                    <a:pt x="594" y="60"/>
                  </a:lnTo>
                  <a:lnTo>
                    <a:pt x="602" y="58"/>
                  </a:lnTo>
                  <a:lnTo>
                    <a:pt x="620" y="58"/>
                  </a:lnTo>
                  <a:lnTo>
                    <a:pt x="624" y="56"/>
                  </a:lnTo>
                  <a:lnTo>
                    <a:pt x="628" y="56"/>
                  </a:lnTo>
                  <a:lnTo>
                    <a:pt x="634" y="52"/>
                  </a:lnTo>
                  <a:lnTo>
                    <a:pt x="626" y="50"/>
                  </a:lnTo>
                  <a:lnTo>
                    <a:pt x="618" y="50"/>
                  </a:lnTo>
                  <a:lnTo>
                    <a:pt x="612" y="50"/>
                  </a:lnTo>
                  <a:lnTo>
                    <a:pt x="606" y="48"/>
                  </a:lnTo>
                  <a:lnTo>
                    <a:pt x="596" y="46"/>
                  </a:lnTo>
                  <a:lnTo>
                    <a:pt x="592" y="44"/>
                  </a:lnTo>
                  <a:lnTo>
                    <a:pt x="590" y="40"/>
                  </a:lnTo>
                  <a:lnTo>
                    <a:pt x="590" y="36"/>
                  </a:lnTo>
                  <a:lnTo>
                    <a:pt x="584" y="36"/>
                  </a:lnTo>
                  <a:lnTo>
                    <a:pt x="582" y="36"/>
                  </a:lnTo>
                  <a:lnTo>
                    <a:pt x="580" y="34"/>
                  </a:lnTo>
                  <a:lnTo>
                    <a:pt x="586" y="30"/>
                  </a:lnTo>
                  <a:lnTo>
                    <a:pt x="564" y="38"/>
                  </a:lnTo>
                  <a:lnTo>
                    <a:pt x="550" y="40"/>
                  </a:lnTo>
                  <a:lnTo>
                    <a:pt x="540" y="42"/>
                  </a:lnTo>
                  <a:lnTo>
                    <a:pt x="536" y="42"/>
                  </a:lnTo>
                  <a:lnTo>
                    <a:pt x="532" y="42"/>
                  </a:lnTo>
                  <a:lnTo>
                    <a:pt x="528" y="40"/>
                  </a:lnTo>
                  <a:lnTo>
                    <a:pt x="536" y="34"/>
                  </a:lnTo>
                  <a:lnTo>
                    <a:pt x="544" y="30"/>
                  </a:lnTo>
                  <a:lnTo>
                    <a:pt x="552" y="26"/>
                  </a:lnTo>
                  <a:lnTo>
                    <a:pt x="562" y="22"/>
                  </a:lnTo>
                  <a:lnTo>
                    <a:pt x="550" y="20"/>
                  </a:lnTo>
                  <a:lnTo>
                    <a:pt x="540" y="16"/>
                  </a:lnTo>
                  <a:lnTo>
                    <a:pt x="540" y="18"/>
                  </a:lnTo>
                  <a:lnTo>
                    <a:pt x="534" y="16"/>
                  </a:lnTo>
                  <a:lnTo>
                    <a:pt x="528" y="14"/>
                  </a:lnTo>
                  <a:lnTo>
                    <a:pt x="522" y="14"/>
                  </a:lnTo>
                  <a:lnTo>
                    <a:pt x="516" y="12"/>
                  </a:lnTo>
                  <a:lnTo>
                    <a:pt x="510" y="10"/>
                  </a:lnTo>
                  <a:lnTo>
                    <a:pt x="506" y="6"/>
                  </a:lnTo>
                  <a:lnTo>
                    <a:pt x="506" y="0"/>
                  </a:lnTo>
                  <a:lnTo>
                    <a:pt x="112" y="0"/>
                  </a:lnTo>
                  <a:lnTo>
                    <a:pt x="110" y="6"/>
                  </a:lnTo>
                  <a:lnTo>
                    <a:pt x="106" y="14"/>
                  </a:lnTo>
                  <a:lnTo>
                    <a:pt x="104" y="22"/>
                  </a:lnTo>
                  <a:lnTo>
                    <a:pt x="100" y="24"/>
                  </a:lnTo>
                  <a:lnTo>
                    <a:pt x="96" y="26"/>
                  </a:lnTo>
                  <a:lnTo>
                    <a:pt x="94" y="22"/>
                  </a:lnTo>
                  <a:lnTo>
                    <a:pt x="92" y="20"/>
                  </a:lnTo>
                  <a:lnTo>
                    <a:pt x="82" y="16"/>
                  </a:lnTo>
                  <a:lnTo>
                    <a:pt x="78" y="26"/>
                  </a:lnTo>
                  <a:lnTo>
                    <a:pt x="64" y="52"/>
                  </a:lnTo>
                  <a:lnTo>
                    <a:pt x="48" y="80"/>
                  </a:lnTo>
                  <a:lnTo>
                    <a:pt x="40" y="90"/>
                  </a:lnTo>
                  <a:lnTo>
                    <a:pt x="32" y="98"/>
                  </a:lnTo>
                  <a:lnTo>
                    <a:pt x="26" y="106"/>
                  </a:lnTo>
                  <a:lnTo>
                    <a:pt x="20" y="114"/>
                  </a:lnTo>
                  <a:lnTo>
                    <a:pt x="14" y="126"/>
                  </a:lnTo>
                  <a:lnTo>
                    <a:pt x="12" y="136"/>
                  </a:lnTo>
                  <a:lnTo>
                    <a:pt x="8" y="146"/>
                  </a:lnTo>
                  <a:lnTo>
                    <a:pt x="2" y="158"/>
                  </a:lnTo>
                  <a:lnTo>
                    <a:pt x="2" y="162"/>
                  </a:lnTo>
                  <a:lnTo>
                    <a:pt x="2" y="166"/>
                  </a:lnTo>
                  <a:lnTo>
                    <a:pt x="2" y="170"/>
                  </a:lnTo>
                  <a:lnTo>
                    <a:pt x="0" y="172"/>
                  </a:lnTo>
                  <a:lnTo>
                    <a:pt x="0" y="174"/>
                  </a:lnTo>
                  <a:lnTo>
                    <a:pt x="0" y="178"/>
                  </a:lnTo>
                  <a:lnTo>
                    <a:pt x="2" y="190"/>
                  </a:lnTo>
                  <a:lnTo>
                    <a:pt x="4" y="198"/>
                  </a:lnTo>
                  <a:lnTo>
                    <a:pt x="6" y="196"/>
                  </a:lnTo>
                  <a:lnTo>
                    <a:pt x="10" y="194"/>
                  </a:lnTo>
                  <a:lnTo>
                    <a:pt x="18" y="196"/>
                  </a:lnTo>
                  <a:lnTo>
                    <a:pt x="10" y="196"/>
                  </a:lnTo>
                  <a:lnTo>
                    <a:pt x="8" y="198"/>
                  </a:lnTo>
                  <a:lnTo>
                    <a:pt x="6" y="200"/>
                  </a:lnTo>
                  <a:lnTo>
                    <a:pt x="8" y="204"/>
                  </a:lnTo>
                  <a:lnTo>
                    <a:pt x="4" y="202"/>
                  </a:lnTo>
                  <a:lnTo>
                    <a:pt x="2" y="206"/>
                  </a:lnTo>
                  <a:lnTo>
                    <a:pt x="4" y="214"/>
                  </a:lnTo>
                  <a:lnTo>
                    <a:pt x="4" y="216"/>
                  </a:lnTo>
                  <a:lnTo>
                    <a:pt x="6" y="216"/>
                  </a:lnTo>
                  <a:lnTo>
                    <a:pt x="6" y="220"/>
                  </a:lnTo>
                  <a:lnTo>
                    <a:pt x="6" y="222"/>
                  </a:lnTo>
                  <a:lnTo>
                    <a:pt x="4" y="22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31" name="Freeform 48"/>
            <p:cNvSpPr>
              <a:spLocks/>
            </p:cNvSpPr>
            <p:nvPr/>
          </p:nvSpPr>
          <p:spPr bwMode="gray">
            <a:xfrm>
              <a:off x="456" y="1006"/>
              <a:ext cx="566" cy="274"/>
            </a:xfrm>
            <a:custGeom>
              <a:avLst/>
              <a:gdLst>
                <a:gd name="T0" fmla="*/ 356 w 574"/>
                <a:gd name="T1" fmla="*/ 172 h 278"/>
                <a:gd name="T2" fmla="*/ 330 w 574"/>
                <a:gd name="T3" fmla="*/ 167 h 278"/>
                <a:gd name="T4" fmla="*/ 318 w 574"/>
                <a:gd name="T5" fmla="*/ 160 h 278"/>
                <a:gd name="T6" fmla="*/ 292 w 574"/>
                <a:gd name="T7" fmla="*/ 172 h 278"/>
                <a:gd name="T8" fmla="*/ 266 w 574"/>
                <a:gd name="T9" fmla="*/ 180 h 278"/>
                <a:gd name="T10" fmla="*/ 247 w 574"/>
                <a:gd name="T11" fmla="*/ 182 h 278"/>
                <a:gd name="T12" fmla="*/ 270 w 574"/>
                <a:gd name="T13" fmla="*/ 168 h 278"/>
                <a:gd name="T14" fmla="*/ 266 w 574"/>
                <a:gd name="T15" fmla="*/ 165 h 278"/>
                <a:gd name="T16" fmla="*/ 234 w 574"/>
                <a:gd name="T17" fmla="*/ 180 h 278"/>
                <a:gd name="T18" fmla="*/ 218 w 574"/>
                <a:gd name="T19" fmla="*/ 190 h 278"/>
                <a:gd name="T20" fmla="*/ 194 w 574"/>
                <a:gd name="T21" fmla="*/ 202 h 278"/>
                <a:gd name="T22" fmla="*/ 164 w 574"/>
                <a:gd name="T23" fmla="*/ 212 h 278"/>
                <a:gd name="T24" fmla="*/ 146 w 574"/>
                <a:gd name="T25" fmla="*/ 222 h 278"/>
                <a:gd name="T26" fmla="*/ 82 w 574"/>
                <a:gd name="T27" fmla="*/ 242 h 278"/>
                <a:gd name="T28" fmla="*/ 58 w 574"/>
                <a:gd name="T29" fmla="*/ 246 h 278"/>
                <a:gd name="T30" fmla="*/ 44 w 574"/>
                <a:gd name="T31" fmla="*/ 248 h 278"/>
                <a:gd name="T32" fmla="*/ 14 w 574"/>
                <a:gd name="T33" fmla="*/ 262 h 278"/>
                <a:gd name="T34" fmla="*/ 14 w 574"/>
                <a:gd name="T35" fmla="*/ 254 h 278"/>
                <a:gd name="T36" fmla="*/ 72 w 574"/>
                <a:gd name="T37" fmla="*/ 240 h 278"/>
                <a:gd name="T38" fmla="*/ 86 w 574"/>
                <a:gd name="T39" fmla="*/ 234 h 278"/>
                <a:gd name="T40" fmla="*/ 112 w 574"/>
                <a:gd name="T41" fmla="*/ 224 h 278"/>
                <a:gd name="T42" fmla="*/ 156 w 574"/>
                <a:gd name="T43" fmla="*/ 194 h 278"/>
                <a:gd name="T44" fmla="*/ 138 w 574"/>
                <a:gd name="T45" fmla="*/ 198 h 278"/>
                <a:gd name="T46" fmla="*/ 132 w 574"/>
                <a:gd name="T47" fmla="*/ 190 h 278"/>
                <a:gd name="T48" fmla="*/ 116 w 574"/>
                <a:gd name="T49" fmla="*/ 196 h 278"/>
                <a:gd name="T50" fmla="*/ 118 w 574"/>
                <a:gd name="T51" fmla="*/ 186 h 278"/>
                <a:gd name="T52" fmla="*/ 124 w 574"/>
                <a:gd name="T53" fmla="*/ 174 h 278"/>
                <a:gd name="T54" fmla="*/ 108 w 574"/>
                <a:gd name="T55" fmla="*/ 174 h 278"/>
                <a:gd name="T56" fmla="*/ 104 w 574"/>
                <a:gd name="T57" fmla="*/ 152 h 278"/>
                <a:gd name="T58" fmla="*/ 158 w 574"/>
                <a:gd name="T59" fmla="*/ 124 h 278"/>
                <a:gd name="T60" fmla="*/ 212 w 574"/>
                <a:gd name="T61" fmla="*/ 114 h 278"/>
                <a:gd name="T62" fmla="*/ 234 w 574"/>
                <a:gd name="T63" fmla="*/ 100 h 278"/>
                <a:gd name="T64" fmla="*/ 208 w 574"/>
                <a:gd name="T65" fmla="*/ 104 h 278"/>
                <a:gd name="T66" fmla="*/ 175 w 574"/>
                <a:gd name="T67" fmla="*/ 98 h 278"/>
                <a:gd name="T68" fmla="*/ 239 w 574"/>
                <a:gd name="T69" fmla="*/ 68 h 278"/>
                <a:gd name="T70" fmla="*/ 244 w 574"/>
                <a:gd name="T71" fmla="*/ 78 h 278"/>
                <a:gd name="T72" fmla="*/ 256 w 574"/>
                <a:gd name="T73" fmla="*/ 76 h 278"/>
                <a:gd name="T74" fmla="*/ 254 w 574"/>
                <a:gd name="T75" fmla="*/ 66 h 278"/>
                <a:gd name="T76" fmla="*/ 252 w 574"/>
                <a:gd name="T77" fmla="*/ 56 h 278"/>
                <a:gd name="T78" fmla="*/ 250 w 574"/>
                <a:gd name="T79" fmla="*/ 42 h 278"/>
                <a:gd name="T80" fmla="*/ 280 w 574"/>
                <a:gd name="T81" fmla="*/ 36 h 278"/>
                <a:gd name="T82" fmla="*/ 307 w 574"/>
                <a:gd name="T83" fmla="*/ 28 h 278"/>
                <a:gd name="T84" fmla="*/ 364 w 574"/>
                <a:gd name="T85" fmla="*/ 10 h 278"/>
                <a:gd name="T86" fmla="*/ 420 w 574"/>
                <a:gd name="T87" fmla="*/ 2 h 278"/>
                <a:gd name="T88" fmla="*/ 447 w 574"/>
                <a:gd name="T89" fmla="*/ 6 h 278"/>
                <a:gd name="T90" fmla="*/ 482 w 574"/>
                <a:gd name="T91" fmla="*/ 12 h 278"/>
                <a:gd name="T92" fmla="*/ 506 w 574"/>
                <a:gd name="T93" fmla="*/ 16 h 278"/>
                <a:gd name="T94" fmla="*/ 531 w 574"/>
                <a:gd name="T95" fmla="*/ 20 h 278"/>
                <a:gd name="T96" fmla="*/ 379 w 574"/>
                <a:gd name="T97" fmla="*/ 168 h 27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74" h="278">
                  <a:moveTo>
                    <a:pt x="400" y="178"/>
                  </a:moveTo>
                  <a:lnTo>
                    <a:pt x="388" y="182"/>
                  </a:lnTo>
                  <a:lnTo>
                    <a:pt x="376" y="184"/>
                  </a:lnTo>
                  <a:lnTo>
                    <a:pt x="366" y="182"/>
                  </a:lnTo>
                  <a:lnTo>
                    <a:pt x="356" y="180"/>
                  </a:lnTo>
                  <a:lnTo>
                    <a:pt x="350" y="176"/>
                  </a:lnTo>
                  <a:lnTo>
                    <a:pt x="348" y="172"/>
                  </a:lnTo>
                  <a:lnTo>
                    <a:pt x="346" y="168"/>
                  </a:lnTo>
                  <a:lnTo>
                    <a:pt x="338" y="168"/>
                  </a:lnTo>
                  <a:lnTo>
                    <a:pt x="324" y="178"/>
                  </a:lnTo>
                  <a:lnTo>
                    <a:pt x="318" y="182"/>
                  </a:lnTo>
                  <a:lnTo>
                    <a:pt x="308" y="184"/>
                  </a:lnTo>
                  <a:lnTo>
                    <a:pt x="300" y="184"/>
                  </a:lnTo>
                  <a:lnTo>
                    <a:pt x="290" y="188"/>
                  </a:lnTo>
                  <a:lnTo>
                    <a:pt x="282" y="192"/>
                  </a:lnTo>
                  <a:lnTo>
                    <a:pt x="272" y="200"/>
                  </a:lnTo>
                  <a:lnTo>
                    <a:pt x="258" y="200"/>
                  </a:lnTo>
                  <a:lnTo>
                    <a:pt x="262" y="194"/>
                  </a:lnTo>
                  <a:lnTo>
                    <a:pt x="266" y="190"/>
                  </a:lnTo>
                  <a:lnTo>
                    <a:pt x="276" y="182"/>
                  </a:lnTo>
                  <a:lnTo>
                    <a:pt x="286" y="178"/>
                  </a:lnTo>
                  <a:lnTo>
                    <a:pt x="298" y="170"/>
                  </a:lnTo>
                  <a:lnTo>
                    <a:pt x="290" y="170"/>
                  </a:lnTo>
                  <a:lnTo>
                    <a:pt x="282" y="174"/>
                  </a:lnTo>
                  <a:lnTo>
                    <a:pt x="268" y="180"/>
                  </a:lnTo>
                  <a:lnTo>
                    <a:pt x="252" y="190"/>
                  </a:lnTo>
                  <a:lnTo>
                    <a:pt x="246" y="192"/>
                  </a:lnTo>
                  <a:lnTo>
                    <a:pt x="240" y="194"/>
                  </a:lnTo>
                  <a:lnTo>
                    <a:pt x="234" y="196"/>
                  </a:lnTo>
                  <a:lnTo>
                    <a:pt x="230" y="202"/>
                  </a:lnTo>
                  <a:lnTo>
                    <a:pt x="224" y="206"/>
                  </a:lnTo>
                  <a:lnTo>
                    <a:pt x="218" y="210"/>
                  </a:lnTo>
                  <a:lnTo>
                    <a:pt x="206" y="214"/>
                  </a:lnTo>
                  <a:lnTo>
                    <a:pt x="194" y="218"/>
                  </a:lnTo>
                  <a:lnTo>
                    <a:pt x="184" y="220"/>
                  </a:lnTo>
                  <a:lnTo>
                    <a:pt x="172" y="224"/>
                  </a:lnTo>
                  <a:lnTo>
                    <a:pt x="164" y="230"/>
                  </a:lnTo>
                  <a:lnTo>
                    <a:pt x="160" y="234"/>
                  </a:lnTo>
                  <a:lnTo>
                    <a:pt x="154" y="234"/>
                  </a:lnTo>
                  <a:lnTo>
                    <a:pt x="132" y="240"/>
                  </a:lnTo>
                  <a:lnTo>
                    <a:pt x="110" y="248"/>
                  </a:lnTo>
                  <a:lnTo>
                    <a:pt x="86" y="258"/>
                  </a:lnTo>
                  <a:lnTo>
                    <a:pt x="64" y="266"/>
                  </a:lnTo>
                  <a:lnTo>
                    <a:pt x="64" y="264"/>
                  </a:lnTo>
                  <a:lnTo>
                    <a:pt x="62" y="262"/>
                  </a:lnTo>
                  <a:lnTo>
                    <a:pt x="60" y="262"/>
                  </a:lnTo>
                  <a:lnTo>
                    <a:pt x="54" y="262"/>
                  </a:lnTo>
                  <a:lnTo>
                    <a:pt x="48" y="264"/>
                  </a:lnTo>
                  <a:lnTo>
                    <a:pt x="34" y="270"/>
                  </a:lnTo>
                  <a:lnTo>
                    <a:pt x="22" y="276"/>
                  </a:lnTo>
                  <a:lnTo>
                    <a:pt x="14" y="278"/>
                  </a:lnTo>
                  <a:lnTo>
                    <a:pt x="8" y="278"/>
                  </a:lnTo>
                  <a:lnTo>
                    <a:pt x="0" y="278"/>
                  </a:lnTo>
                  <a:lnTo>
                    <a:pt x="14" y="270"/>
                  </a:lnTo>
                  <a:lnTo>
                    <a:pt x="36" y="262"/>
                  </a:lnTo>
                  <a:lnTo>
                    <a:pt x="58" y="258"/>
                  </a:lnTo>
                  <a:lnTo>
                    <a:pt x="76" y="256"/>
                  </a:lnTo>
                  <a:lnTo>
                    <a:pt x="82" y="256"/>
                  </a:lnTo>
                  <a:lnTo>
                    <a:pt x="84" y="254"/>
                  </a:lnTo>
                  <a:lnTo>
                    <a:pt x="90" y="248"/>
                  </a:lnTo>
                  <a:lnTo>
                    <a:pt x="96" y="244"/>
                  </a:lnTo>
                  <a:lnTo>
                    <a:pt x="102" y="242"/>
                  </a:lnTo>
                  <a:lnTo>
                    <a:pt x="120" y="236"/>
                  </a:lnTo>
                  <a:lnTo>
                    <a:pt x="136" y="232"/>
                  </a:lnTo>
                  <a:lnTo>
                    <a:pt x="166" y="210"/>
                  </a:lnTo>
                  <a:lnTo>
                    <a:pt x="164" y="206"/>
                  </a:lnTo>
                  <a:lnTo>
                    <a:pt x="162" y="204"/>
                  </a:lnTo>
                  <a:lnTo>
                    <a:pt x="154" y="210"/>
                  </a:lnTo>
                  <a:lnTo>
                    <a:pt x="146" y="210"/>
                  </a:lnTo>
                  <a:lnTo>
                    <a:pt x="146" y="204"/>
                  </a:lnTo>
                  <a:lnTo>
                    <a:pt x="144" y="202"/>
                  </a:lnTo>
                  <a:lnTo>
                    <a:pt x="140" y="202"/>
                  </a:lnTo>
                  <a:lnTo>
                    <a:pt x="136" y="202"/>
                  </a:lnTo>
                  <a:lnTo>
                    <a:pt x="132" y="204"/>
                  </a:lnTo>
                  <a:lnTo>
                    <a:pt x="124" y="208"/>
                  </a:lnTo>
                  <a:lnTo>
                    <a:pt x="112" y="208"/>
                  </a:lnTo>
                  <a:lnTo>
                    <a:pt x="118" y="204"/>
                  </a:lnTo>
                  <a:lnTo>
                    <a:pt x="126" y="198"/>
                  </a:lnTo>
                  <a:lnTo>
                    <a:pt x="132" y="192"/>
                  </a:lnTo>
                  <a:lnTo>
                    <a:pt x="136" y="186"/>
                  </a:lnTo>
                  <a:lnTo>
                    <a:pt x="132" y="186"/>
                  </a:lnTo>
                  <a:lnTo>
                    <a:pt x="128" y="186"/>
                  </a:lnTo>
                  <a:lnTo>
                    <a:pt x="120" y="186"/>
                  </a:lnTo>
                  <a:lnTo>
                    <a:pt x="116" y="186"/>
                  </a:lnTo>
                  <a:lnTo>
                    <a:pt x="112" y="184"/>
                  </a:lnTo>
                  <a:lnTo>
                    <a:pt x="110" y="178"/>
                  </a:lnTo>
                  <a:lnTo>
                    <a:pt x="110" y="160"/>
                  </a:lnTo>
                  <a:lnTo>
                    <a:pt x="152" y="128"/>
                  </a:lnTo>
                  <a:lnTo>
                    <a:pt x="158" y="130"/>
                  </a:lnTo>
                  <a:lnTo>
                    <a:pt x="166" y="132"/>
                  </a:lnTo>
                  <a:lnTo>
                    <a:pt x="190" y="130"/>
                  </a:lnTo>
                  <a:lnTo>
                    <a:pt x="214" y="124"/>
                  </a:lnTo>
                  <a:lnTo>
                    <a:pt x="224" y="122"/>
                  </a:lnTo>
                  <a:lnTo>
                    <a:pt x="236" y="116"/>
                  </a:lnTo>
                  <a:lnTo>
                    <a:pt x="244" y="110"/>
                  </a:lnTo>
                  <a:lnTo>
                    <a:pt x="246" y="104"/>
                  </a:lnTo>
                  <a:lnTo>
                    <a:pt x="234" y="108"/>
                  </a:lnTo>
                  <a:lnTo>
                    <a:pt x="228" y="110"/>
                  </a:lnTo>
                  <a:lnTo>
                    <a:pt x="220" y="112"/>
                  </a:lnTo>
                  <a:lnTo>
                    <a:pt x="212" y="110"/>
                  </a:lnTo>
                  <a:lnTo>
                    <a:pt x="202" y="108"/>
                  </a:lnTo>
                  <a:lnTo>
                    <a:pt x="186" y="102"/>
                  </a:lnTo>
                  <a:lnTo>
                    <a:pt x="234" y="70"/>
                  </a:lnTo>
                  <a:lnTo>
                    <a:pt x="242" y="70"/>
                  </a:lnTo>
                  <a:lnTo>
                    <a:pt x="252" y="72"/>
                  </a:lnTo>
                  <a:lnTo>
                    <a:pt x="252" y="78"/>
                  </a:lnTo>
                  <a:lnTo>
                    <a:pt x="254" y="80"/>
                  </a:lnTo>
                  <a:lnTo>
                    <a:pt x="258" y="82"/>
                  </a:lnTo>
                  <a:lnTo>
                    <a:pt x="264" y="82"/>
                  </a:lnTo>
                  <a:lnTo>
                    <a:pt x="268" y="82"/>
                  </a:lnTo>
                  <a:lnTo>
                    <a:pt x="272" y="80"/>
                  </a:lnTo>
                  <a:lnTo>
                    <a:pt x="272" y="76"/>
                  </a:lnTo>
                  <a:lnTo>
                    <a:pt x="274" y="70"/>
                  </a:lnTo>
                  <a:lnTo>
                    <a:pt x="270" y="70"/>
                  </a:lnTo>
                  <a:lnTo>
                    <a:pt x="268" y="68"/>
                  </a:lnTo>
                  <a:lnTo>
                    <a:pt x="268" y="66"/>
                  </a:lnTo>
                  <a:lnTo>
                    <a:pt x="268" y="60"/>
                  </a:lnTo>
                  <a:lnTo>
                    <a:pt x="266" y="58"/>
                  </a:lnTo>
                  <a:lnTo>
                    <a:pt x="266" y="54"/>
                  </a:lnTo>
                  <a:lnTo>
                    <a:pt x="266" y="46"/>
                  </a:lnTo>
                  <a:lnTo>
                    <a:pt x="280" y="36"/>
                  </a:lnTo>
                  <a:lnTo>
                    <a:pt x="288" y="38"/>
                  </a:lnTo>
                  <a:lnTo>
                    <a:pt x="296" y="40"/>
                  </a:lnTo>
                  <a:lnTo>
                    <a:pt x="306" y="38"/>
                  </a:lnTo>
                  <a:lnTo>
                    <a:pt x="318" y="32"/>
                  </a:lnTo>
                  <a:lnTo>
                    <a:pt x="324" y="28"/>
                  </a:lnTo>
                  <a:lnTo>
                    <a:pt x="332" y="22"/>
                  </a:lnTo>
                  <a:lnTo>
                    <a:pt x="356" y="14"/>
                  </a:lnTo>
                  <a:lnTo>
                    <a:pt x="384" y="10"/>
                  </a:lnTo>
                  <a:lnTo>
                    <a:pt x="410" y="4"/>
                  </a:lnTo>
                  <a:lnTo>
                    <a:pt x="436" y="0"/>
                  </a:lnTo>
                  <a:lnTo>
                    <a:pt x="444" y="2"/>
                  </a:lnTo>
                  <a:lnTo>
                    <a:pt x="452" y="4"/>
                  </a:lnTo>
                  <a:lnTo>
                    <a:pt x="462" y="6"/>
                  </a:lnTo>
                  <a:lnTo>
                    <a:pt x="472" y="6"/>
                  </a:lnTo>
                  <a:lnTo>
                    <a:pt x="474" y="12"/>
                  </a:lnTo>
                  <a:lnTo>
                    <a:pt x="476" y="12"/>
                  </a:lnTo>
                  <a:lnTo>
                    <a:pt x="510" y="12"/>
                  </a:lnTo>
                  <a:lnTo>
                    <a:pt x="516" y="14"/>
                  </a:lnTo>
                  <a:lnTo>
                    <a:pt x="520" y="16"/>
                  </a:lnTo>
                  <a:lnTo>
                    <a:pt x="534" y="16"/>
                  </a:lnTo>
                  <a:lnTo>
                    <a:pt x="548" y="16"/>
                  </a:lnTo>
                  <a:lnTo>
                    <a:pt x="554" y="18"/>
                  </a:lnTo>
                  <a:lnTo>
                    <a:pt x="562" y="20"/>
                  </a:lnTo>
                  <a:lnTo>
                    <a:pt x="574" y="20"/>
                  </a:lnTo>
                  <a:lnTo>
                    <a:pt x="402" y="178"/>
                  </a:lnTo>
                  <a:lnTo>
                    <a:pt x="400" y="17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32" name="Freeform 49"/>
            <p:cNvSpPr>
              <a:spLocks/>
            </p:cNvSpPr>
            <p:nvPr/>
          </p:nvSpPr>
          <p:spPr bwMode="gray">
            <a:xfrm>
              <a:off x="874" y="1667"/>
              <a:ext cx="423" cy="332"/>
            </a:xfrm>
            <a:custGeom>
              <a:avLst/>
              <a:gdLst>
                <a:gd name="T0" fmla="*/ 390 w 428"/>
                <a:gd name="T1" fmla="*/ 238 h 336"/>
                <a:gd name="T2" fmla="*/ 408 w 428"/>
                <a:gd name="T3" fmla="*/ 202 h 336"/>
                <a:gd name="T4" fmla="*/ 390 w 428"/>
                <a:gd name="T5" fmla="*/ 194 h 336"/>
                <a:gd name="T6" fmla="*/ 352 w 428"/>
                <a:gd name="T7" fmla="*/ 206 h 336"/>
                <a:gd name="T8" fmla="*/ 330 w 428"/>
                <a:gd name="T9" fmla="*/ 242 h 336"/>
                <a:gd name="T10" fmla="*/ 286 w 428"/>
                <a:gd name="T11" fmla="*/ 252 h 336"/>
                <a:gd name="T12" fmla="*/ 254 w 428"/>
                <a:gd name="T13" fmla="*/ 226 h 336"/>
                <a:gd name="T14" fmla="*/ 244 w 428"/>
                <a:gd name="T15" fmla="*/ 186 h 336"/>
                <a:gd name="T16" fmla="*/ 264 w 428"/>
                <a:gd name="T17" fmla="*/ 123 h 336"/>
                <a:gd name="T18" fmla="*/ 230 w 428"/>
                <a:gd name="T19" fmla="*/ 106 h 336"/>
                <a:gd name="T20" fmla="*/ 218 w 428"/>
                <a:gd name="T21" fmla="*/ 56 h 336"/>
                <a:gd name="T22" fmla="*/ 200 w 428"/>
                <a:gd name="T23" fmla="*/ 52 h 336"/>
                <a:gd name="T24" fmla="*/ 180 w 428"/>
                <a:gd name="T25" fmla="*/ 64 h 336"/>
                <a:gd name="T26" fmla="*/ 166 w 428"/>
                <a:gd name="T27" fmla="*/ 38 h 336"/>
                <a:gd name="T28" fmla="*/ 150 w 428"/>
                <a:gd name="T29" fmla="*/ 18 h 336"/>
                <a:gd name="T30" fmla="*/ 124 w 428"/>
                <a:gd name="T31" fmla="*/ 28 h 336"/>
                <a:gd name="T32" fmla="*/ 20 w 428"/>
                <a:gd name="T33" fmla="*/ 0 h 336"/>
                <a:gd name="T34" fmla="*/ 2 w 428"/>
                <a:gd name="T35" fmla="*/ 14 h 336"/>
                <a:gd name="T36" fmla="*/ 4 w 428"/>
                <a:gd name="T37" fmla="*/ 44 h 336"/>
                <a:gd name="T38" fmla="*/ 20 w 428"/>
                <a:gd name="T39" fmla="*/ 66 h 336"/>
                <a:gd name="T40" fmla="*/ 14 w 428"/>
                <a:gd name="T41" fmla="*/ 80 h 336"/>
                <a:gd name="T42" fmla="*/ 12 w 428"/>
                <a:gd name="T43" fmla="*/ 98 h 336"/>
                <a:gd name="T44" fmla="*/ 34 w 428"/>
                <a:gd name="T45" fmla="*/ 114 h 336"/>
                <a:gd name="T46" fmla="*/ 40 w 428"/>
                <a:gd name="T47" fmla="*/ 126 h 336"/>
                <a:gd name="T48" fmla="*/ 38 w 428"/>
                <a:gd name="T49" fmla="*/ 140 h 336"/>
                <a:gd name="T50" fmla="*/ 50 w 428"/>
                <a:gd name="T51" fmla="*/ 156 h 336"/>
                <a:gd name="T52" fmla="*/ 70 w 428"/>
                <a:gd name="T53" fmla="*/ 168 h 336"/>
                <a:gd name="T54" fmla="*/ 62 w 428"/>
                <a:gd name="T55" fmla="*/ 144 h 336"/>
                <a:gd name="T56" fmla="*/ 52 w 428"/>
                <a:gd name="T57" fmla="*/ 123 h 336"/>
                <a:gd name="T58" fmla="*/ 42 w 428"/>
                <a:gd name="T59" fmla="*/ 100 h 336"/>
                <a:gd name="T60" fmla="*/ 36 w 428"/>
                <a:gd name="T61" fmla="*/ 58 h 336"/>
                <a:gd name="T62" fmla="*/ 30 w 428"/>
                <a:gd name="T63" fmla="*/ 52 h 336"/>
                <a:gd name="T64" fmla="*/ 30 w 428"/>
                <a:gd name="T65" fmla="*/ 24 h 336"/>
                <a:gd name="T66" fmla="*/ 42 w 428"/>
                <a:gd name="T67" fmla="*/ 24 h 336"/>
                <a:gd name="T68" fmla="*/ 50 w 428"/>
                <a:gd name="T69" fmla="*/ 52 h 336"/>
                <a:gd name="T70" fmla="*/ 46 w 428"/>
                <a:gd name="T71" fmla="*/ 68 h 336"/>
                <a:gd name="T72" fmla="*/ 58 w 428"/>
                <a:gd name="T73" fmla="*/ 80 h 336"/>
                <a:gd name="T74" fmla="*/ 72 w 428"/>
                <a:gd name="T75" fmla="*/ 102 h 336"/>
                <a:gd name="T76" fmla="*/ 84 w 428"/>
                <a:gd name="T77" fmla="*/ 112 h 336"/>
                <a:gd name="T78" fmla="*/ 88 w 428"/>
                <a:gd name="T79" fmla="*/ 132 h 336"/>
                <a:gd name="T80" fmla="*/ 118 w 428"/>
                <a:gd name="T81" fmla="*/ 170 h 336"/>
                <a:gd name="T82" fmla="*/ 126 w 428"/>
                <a:gd name="T83" fmla="*/ 202 h 336"/>
                <a:gd name="T84" fmla="*/ 124 w 428"/>
                <a:gd name="T85" fmla="*/ 214 h 336"/>
                <a:gd name="T86" fmla="*/ 125 w 428"/>
                <a:gd name="T87" fmla="*/ 232 h 336"/>
                <a:gd name="T88" fmla="*/ 146 w 428"/>
                <a:gd name="T89" fmla="*/ 254 h 336"/>
                <a:gd name="T90" fmla="*/ 170 w 428"/>
                <a:gd name="T91" fmla="*/ 262 h 336"/>
                <a:gd name="T92" fmla="*/ 208 w 428"/>
                <a:gd name="T93" fmla="*/ 286 h 336"/>
                <a:gd name="T94" fmla="*/ 248 w 428"/>
                <a:gd name="T95" fmla="*/ 298 h 336"/>
                <a:gd name="T96" fmla="*/ 274 w 428"/>
                <a:gd name="T97" fmla="*/ 288 h 336"/>
                <a:gd name="T98" fmla="*/ 298 w 428"/>
                <a:gd name="T99" fmla="*/ 304 h 336"/>
                <a:gd name="T100" fmla="*/ 314 w 428"/>
                <a:gd name="T101" fmla="*/ 302 h 336"/>
                <a:gd name="T102" fmla="*/ 336 w 428"/>
                <a:gd name="T103" fmla="*/ 288 h 336"/>
                <a:gd name="T104" fmla="*/ 332 w 428"/>
                <a:gd name="T105" fmla="*/ 272 h 336"/>
                <a:gd name="T106" fmla="*/ 368 w 428"/>
                <a:gd name="T107" fmla="*/ 266 h 336"/>
                <a:gd name="T108" fmla="*/ 374 w 428"/>
                <a:gd name="T109" fmla="*/ 256 h 336"/>
                <a:gd name="T110" fmla="*/ 381 w 428"/>
                <a:gd name="T111" fmla="*/ 262 h 3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28" h="336">
                  <a:moveTo>
                    <a:pt x="400" y="274"/>
                  </a:moveTo>
                  <a:lnTo>
                    <a:pt x="402" y="270"/>
                  </a:lnTo>
                  <a:lnTo>
                    <a:pt x="408" y="260"/>
                  </a:lnTo>
                  <a:lnTo>
                    <a:pt x="410" y="250"/>
                  </a:lnTo>
                  <a:lnTo>
                    <a:pt x="416" y="234"/>
                  </a:lnTo>
                  <a:lnTo>
                    <a:pt x="418" y="228"/>
                  </a:lnTo>
                  <a:lnTo>
                    <a:pt x="422" y="222"/>
                  </a:lnTo>
                  <a:lnTo>
                    <a:pt x="428" y="210"/>
                  </a:lnTo>
                  <a:lnTo>
                    <a:pt x="426" y="206"/>
                  </a:lnTo>
                  <a:lnTo>
                    <a:pt x="426" y="202"/>
                  </a:lnTo>
                  <a:lnTo>
                    <a:pt x="422" y="202"/>
                  </a:lnTo>
                  <a:lnTo>
                    <a:pt x="410" y="202"/>
                  </a:lnTo>
                  <a:lnTo>
                    <a:pt x="394" y="204"/>
                  </a:lnTo>
                  <a:lnTo>
                    <a:pt x="378" y="208"/>
                  </a:lnTo>
                  <a:lnTo>
                    <a:pt x="372" y="212"/>
                  </a:lnTo>
                  <a:lnTo>
                    <a:pt x="368" y="216"/>
                  </a:lnTo>
                  <a:lnTo>
                    <a:pt x="364" y="224"/>
                  </a:lnTo>
                  <a:lnTo>
                    <a:pt x="358" y="234"/>
                  </a:lnTo>
                  <a:lnTo>
                    <a:pt x="352" y="246"/>
                  </a:lnTo>
                  <a:lnTo>
                    <a:pt x="346" y="254"/>
                  </a:lnTo>
                  <a:lnTo>
                    <a:pt x="334" y="256"/>
                  </a:lnTo>
                  <a:lnTo>
                    <a:pt x="320" y="260"/>
                  </a:lnTo>
                  <a:lnTo>
                    <a:pt x="310" y="262"/>
                  </a:lnTo>
                  <a:lnTo>
                    <a:pt x="298" y="264"/>
                  </a:lnTo>
                  <a:lnTo>
                    <a:pt x="288" y="262"/>
                  </a:lnTo>
                  <a:lnTo>
                    <a:pt x="280" y="256"/>
                  </a:lnTo>
                  <a:lnTo>
                    <a:pt x="272" y="248"/>
                  </a:lnTo>
                  <a:lnTo>
                    <a:pt x="266" y="238"/>
                  </a:lnTo>
                  <a:lnTo>
                    <a:pt x="260" y="226"/>
                  </a:lnTo>
                  <a:lnTo>
                    <a:pt x="258" y="216"/>
                  </a:lnTo>
                  <a:lnTo>
                    <a:pt x="256" y="204"/>
                  </a:lnTo>
                  <a:lnTo>
                    <a:pt x="256" y="194"/>
                  </a:lnTo>
                  <a:lnTo>
                    <a:pt x="258" y="178"/>
                  </a:lnTo>
                  <a:lnTo>
                    <a:pt x="260" y="160"/>
                  </a:lnTo>
                  <a:lnTo>
                    <a:pt x="268" y="142"/>
                  </a:lnTo>
                  <a:lnTo>
                    <a:pt x="276" y="128"/>
                  </a:lnTo>
                  <a:lnTo>
                    <a:pt x="256" y="122"/>
                  </a:lnTo>
                  <a:lnTo>
                    <a:pt x="248" y="116"/>
                  </a:lnTo>
                  <a:lnTo>
                    <a:pt x="244" y="114"/>
                  </a:lnTo>
                  <a:lnTo>
                    <a:pt x="242" y="110"/>
                  </a:lnTo>
                  <a:lnTo>
                    <a:pt x="240" y="94"/>
                  </a:lnTo>
                  <a:lnTo>
                    <a:pt x="236" y="76"/>
                  </a:lnTo>
                  <a:lnTo>
                    <a:pt x="232" y="68"/>
                  </a:lnTo>
                  <a:lnTo>
                    <a:pt x="230" y="60"/>
                  </a:lnTo>
                  <a:lnTo>
                    <a:pt x="224" y="56"/>
                  </a:lnTo>
                  <a:lnTo>
                    <a:pt x="216" y="56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204" y="62"/>
                  </a:lnTo>
                  <a:lnTo>
                    <a:pt x="198" y="66"/>
                  </a:lnTo>
                  <a:lnTo>
                    <a:pt x="192" y="68"/>
                  </a:lnTo>
                  <a:lnTo>
                    <a:pt x="188" y="68"/>
                  </a:lnTo>
                  <a:lnTo>
                    <a:pt x="184" y="66"/>
                  </a:lnTo>
                  <a:lnTo>
                    <a:pt x="180" y="62"/>
                  </a:lnTo>
                  <a:lnTo>
                    <a:pt x="178" y="58"/>
                  </a:lnTo>
                  <a:lnTo>
                    <a:pt x="174" y="38"/>
                  </a:lnTo>
                  <a:lnTo>
                    <a:pt x="170" y="34"/>
                  </a:lnTo>
                  <a:lnTo>
                    <a:pt x="166" y="30"/>
                  </a:lnTo>
                  <a:lnTo>
                    <a:pt x="160" y="26"/>
                  </a:lnTo>
                  <a:lnTo>
                    <a:pt x="158" y="18"/>
                  </a:lnTo>
                  <a:lnTo>
                    <a:pt x="152" y="20"/>
                  </a:lnTo>
                  <a:lnTo>
                    <a:pt x="148" y="20"/>
                  </a:lnTo>
                  <a:lnTo>
                    <a:pt x="132" y="18"/>
                  </a:lnTo>
                  <a:lnTo>
                    <a:pt x="128" y="28"/>
                  </a:lnTo>
                  <a:lnTo>
                    <a:pt x="78" y="28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36"/>
                  </a:lnTo>
                  <a:lnTo>
                    <a:pt x="2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4"/>
                  </a:lnTo>
                  <a:lnTo>
                    <a:pt x="8" y="56"/>
                  </a:lnTo>
                  <a:lnTo>
                    <a:pt x="12" y="62"/>
                  </a:lnTo>
                  <a:lnTo>
                    <a:pt x="20" y="70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0" y="82"/>
                  </a:lnTo>
                  <a:lnTo>
                    <a:pt x="14" y="84"/>
                  </a:lnTo>
                  <a:lnTo>
                    <a:pt x="12" y="88"/>
                  </a:lnTo>
                  <a:lnTo>
                    <a:pt x="8" y="92"/>
                  </a:lnTo>
                  <a:lnTo>
                    <a:pt x="8" y="96"/>
                  </a:lnTo>
                  <a:lnTo>
                    <a:pt x="12" y="102"/>
                  </a:lnTo>
                  <a:lnTo>
                    <a:pt x="16" y="108"/>
                  </a:lnTo>
                  <a:lnTo>
                    <a:pt x="24" y="110"/>
                  </a:lnTo>
                  <a:lnTo>
                    <a:pt x="32" y="112"/>
                  </a:lnTo>
                  <a:lnTo>
                    <a:pt x="34" y="118"/>
                  </a:lnTo>
                  <a:lnTo>
                    <a:pt x="38" y="120"/>
                  </a:lnTo>
                  <a:lnTo>
                    <a:pt x="40" y="124"/>
                  </a:lnTo>
                  <a:lnTo>
                    <a:pt x="40" y="130"/>
                  </a:lnTo>
                  <a:lnTo>
                    <a:pt x="40" y="134"/>
                  </a:lnTo>
                  <a:lnTo>
                    <a:pt x="40" y="138"/>
                  </a:lnTo>
                  <a:lnTo>
                    <a:pt x="38" y="140"/>
                  </a:lnTo>
                  <a:lnTo>
                    <a:pt x="38" y="144"/>
                  </a:lnTo>
                  <a:lnTo>
                    <a:pt x="38" y="148"/>
                  </a:lnTo>
                  <a:lnTo>
                    <a:pt x="40" y="150"/>
                  </a:lnTo>
                  <a:lnTo>
                    <a:pt x="42" y="154"/>
                  </a:lnTo>
                  <a:lnTo>
                    <a:pt x="48" y="158"/>
                  </a:lnTo>
                  <a:lnTo>
                    <a:pt x="54" y="164"/>
                  </a:lnTo>
                  <a:lnTo>
                    <a:pt x="66" y="182"/>
                  </a:lnTo>
                  <a:lnTo>
                    <a:pt x="68" y="180"/>
                  </a:lnTo>
                  <a:lnTo>
                    <a:pt x="72" y="178"/>
                  </a:lnTo>
                  <a:lnTo>
                    <a:pt x="74" y="176"/>
                  </a:lnTo>
                  <a:lnTo>
                    <a:pt x="76" y="172"/>
                  </a:lnTo>
                  <a:lnTo>
                    <a:pt x="74" y="164"/>
                  </a:lnTo>
                  <a:lnTo>
                    <a:pt x="68" y="158"/>
                  </a:lnTo>
                  <a:lnTo>
                    <a:pt x="66" y="152"/>
                  </a:lnTo>
                  <a:lnTo>
                    <a:pt x="60" y="146"/>
                  </a:lnTo>
                  <a:lnTo>
                    <a:pt x="62" y="142"/>
                  </a:lnTo>
                  <a:lnTo>
                    <a:pt x="60" y="138"/>
                  </a:lnTo>
                  <a:lnTo>
                    <a:pt x="56" y="128"/>
                  </a:lnTo>
                  <a:lnTo>
                    <a:pt x="54" y="116"/>
                  </a:lnTo>
                  <a:lnTo>
                    <a:pt x="50" y="108"/>
                  </a:lnTo>
                  <a:lnTo>
                    <a:pt x="48" y="106"/>
                  </a:lnTo>
                  <a:lnTo>
                    <a:pt x="46" y="104"/>
                  </a:lnTo>
                  <a:lnTo>
                    <a:pt x="46" y="102"/>
                  </a:lnTo>
                  <a:lnTo>
                    <a:pt x="44" y="90"/>
                  </a:lnTo>
                  <a:lnTo>
                    <a:pt x="42" y="82"/>
                  </a:lnTo>
                  <a:lnTo>
                    <a:pt x="36" y="62"/>
                  </a:lnTo>
                  <a:lnTo>
                    <a:pt x="34" y="60"/>
                  </a:lnTo>
                  <a:lnTo>
                    <a:pt x="34" y="58"/>
                  </a:lnTo>
                  <a:lnTo>
                    <a:pt x="32" y="56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6" y="48"/>
                  </a:lnTo>
                  <a:lnTo>
                    <a:pt x="28" y="30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8" y="22"/>
                  </a:lnTo>
                  <a:lnTo>
                    <a:pt x="42" y="24"/>
                  </a:lnTo>
                  <a:lnTo>
                    <a:pt x="46" y="28"/>
                  </a:lnTo>
                  <a:lnTo>
                    <a:pt x="48" y="32"/>
                  </a:lnTo>
                  <a:lnTo>
                    <a:pt x="52" y="44"/>
                  </a:lnTo>
                  <a:lnTo>
                    <a:pt x="54" y="56"/>
                  </a:lnTo>
                  <a:lnTo>
                    <a:pt x="54" y="58"/>
                  </a:lnTo>
                  <a:lnTo>
                    <a:pt x="52" y="64"/>
                  </a:lnTo>
                  <a:lnTo>
                    <a:pt x="50" y="70"/>
                  </a:lnTo>
                  <a:lnTo>
                    <a:pt x="50" y="72"/>
                  </a:lnTo>
                  <a:lnTo>
                    <a:pt x="52" y="74"/>
                  </a:lnTo>
                  <a:lnTo>
                    <a:pt x="58" y="74"/>
                  </a:lnTo>
                  <a:lnTo>
                    <a:pt x="58" y="80"/>
                  </a:lnTo>
                  <a:lnTo>
                    <a:pt x="62" y="84"/>
                  </a:lnTo>
                  <a:lnTo>
                    <a:pt x="66" y="88"/>
                  </a:lnTo>
                  <a:lnTo>
                    <a:pt x="68" y="88"/>
                  </a:lnTo>
                  <a:lnTo>
                    <a:pt x="72" y="100"/>
                  </a:lnTo>
                  <a:lnTo>
                    <a:pt x="76" y="106"/>
                  </a:lnTo>
                  <a:lnTo>
                    <a:pt x="80" y="110"/>
                  </a:lnTo>
                  <a:lnTo>
                    <a:pt x="84" y="112"/>
                  </a:lnTo>
                  <a:lnTo>
                    <a:pt x="86" y="114"/>
                  </a:lnTo>
                  <a:lnTo>
                    <a:pt x="88" y="116"/>
                  </a:lnTo>
                  <a:lnTo>
                    <a:pt x="86" y="120"/>
                  </a:lnTo>
                  <a:lnTo>
                    <a:pt x="84" y="126"/>
                  </a:lnTo>
                  <a:lnTo>
                    <a:pt x="86" y="132"/>
                  </a:lnTo>
                  <a:lnTo>
                    <a:pt x="92" y="140"/>
                  </a:lnTo>
                  <a:lnTo>
                    <a:pt x="104" y="154"/>
                  </a:lnTo>
                  <a:lnTo>
                    <a:pt x="112" y="162"/>
                  </a:lnTo>
                  <a:lnTo>
                    <a:pt x="118" y="168"/>
                  </a:lnTo>
                  <a:lnTo>
                    <a:pt x="122" y="178"/>
                  </a:lnTo>
                  <a:lnTo>
                    <a:pt x="130" y="188"/>
                  </a:lnTo>
                  <a:lnTo>
                    <a:pt x="130" y="202"/>
                  </a:lnTo>
                  <a:lnTo>
                    <a:pt x="132" y="206"/>
                  </a:lnTo>
                  <a:lnTo>
                    <a:pt x="132" y="210"/>
                  </a:lnTo>
                  <a:lnTo>
                    <a:pt x="132" y="216"/>
                  </a:lnTo>
                  <a:lnTo>
                    <a:pt x="130" y="220"/>
                  </a:lnTo>
                  <a:lnTo>
                    <a:pt x="128" y="220"/>
                  </a:lnTo>
                  <a:lnTo>
                    <a:pt x="128" y="226"/>
                  </a:lnTo>
                  <a:lnTo>
                    <a:pt x="124" y="226"/>
                  </a:lnTo>
                  <a:lnTo>
                    <a:pt x="124" y="232"/>
                  </a:lnTo>
                  <a:lnTo>
                    <a:pt x="126" y="238"/>
                  </a:lnTo>
                  <a:lnTo>
                    <a:pt x="130" y="244"/>
                  </a:lnTo>
                  <a:lnTo>
                    <a:pt x="138" y="250"/>
                  </a:lnTo>
                  <a:lnTo>
                    <a:pt x="148" y="256"/>
                  </a:lnTo>
                  <a:lnTo>
                    <a:pt x="150" y="262"/>
                  </a:lnTo>
                  <a:lnTo>
                    <a:pt x="154" y="266"/>
                  </a:lnTo>
                  <a:lnTo>
                    <a:pt x="158" y="270"/>
                  </a:lnTo>
                  <a:lnTo>
                    <a:pt x="166" y="270"/>
                  </a:lnTo>
                  <a:lnTo>
                    <a:pt x="174" y="272"/>
                  </a:lnTo>
                  <a:lnTo>
                    <a:pt x="178" y="274"/>
                  </a:lnTo>
                  <a:lnTo>
                    <a:pt x="190" y="284"/>
                  </a:lnTo>
                  <a:lnTo>
                    <a:pt x="198" y="290"/>
                  </a:lnTo>
                  <a:lnTo>
                    <a:pt x="204" y="294"/>
                  </a:lnTo>
                  <a:lnTo>
                    <a:pt x="218" y="300"/>
                  </a:lnTo>
                  <a:lnTo>
                    <a:pt x="232" y="306"/>
                  </a:lnTo>
                  <a:lnTo>
                    <a:pt x="246" y="312"/>
                  </a:lnTo>
                  <a:lnTo>
                    <a:pt x="254" y="314"/>
                  </a:lnTo>
                  <a:lnTo>
                    <a:pt x="260" y="314"/>
                  </a:lnTo>
                  <a:lnTo>
                    <a:pt x="266" y="314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86" y="302"/>
                  </a:lnTo>
                  <a:lnTo>
                    <a:pt x="290" y="304"/>
                  </a:lnTo>
                  <a:lnTo>
                    <a:pt x="296" y="306"/>
                  </a:lnTo>
                  <a:lnTo>
                    <a:pt x="306" y="312"/>
                  </a:lnTo>
                  <a:lnTo>
                    <a:pt x="314" y="320"/>
                  </a:lnTo>
                  <a:lnTo>
                    <a:pt x="318" y="328"/>
                  </a:lnTo>
                  <a:lnTo>
                    <a:pt x="324" y="336"/>
                  </a:lnTo>
                  <a:lnTo>
                    <a:pt x="328" y="324"/>
                  </a:lnTo>
                  <a:lnTo>
                    <a:pt x="330" y="318"/>
                  </a:lnTo>
                  <a:lnTo>
                    <a:pt x="334" y="312"/>
                  </a:lnTo>
                  <a:lnTo>
                    <a:pt x="354" y="312"/>
                  </a:lnTo>
                  <a:lnTo>
                    <a:pt x="354" y="306"/>
                  </a:lnTo>
                  <a:lnTo>
                    <a:pt x="352" y="302"/>
                  </a:lnTo>
                  <a:lnTo>
                    <a:pt x="348" y="300"/>
                  </a:lnTo>
                  <a:lnTo>
                    <a:pt x="346" y="296"/>
                  </a:lnTo>
                  <a:lnTo>
                    <a:pt x="344" y="292"/>
                  </a:lnTo>
                  <a:lnTo>
                    <a:pt x="348" y="284"/>
                  </a:lnTo>
                  <a:lnTo>
                    <a:pt x="352" y="280"/>
                  </a:lnTo>
                  <a:lnTo>
                    <a:pt x="356" y="278"/>
                  </a:lnTo>
                  <a:lnTo>
                    <a:pt x="380" y="278"/>
                  </a:lnTo>
                  <a:lnTo>
                    <a:pt x="384" y="278"/>
                  </a:lnTo>
                  <a:lnTo>
                    <a:pt x="386" y="276"/>
                  </a:lnTo>
                  <a:lnTo>
                    <a:pt x="388" y="274"/>
                  </a:lnTo>
                  <a:lnTo>
                    <a:pt x="390" y="270"/>
                  </a:lnTo>
                  <a:lnTo>
                    <a:pt x="392" y="268"/>
                  </a:lnTo>
                  <a:lnTo>
                    <a:pt x="396" y="268"/>
                  </a:lnTo>
                  <a:lnTo>
                    <a:pt x="398" y="270"/>
                  </a:lnTo>
                  <a:lnTo>
                    <a:pt x="398" y="274"/>
                  </a:lnTo>
                  <a:lnTo>
                    <a:pt x="400" y="27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33" name="Freeform 50"/>
            <p:cNvSpPr>
              <a:spLocks/>
            </p:cNvSpPr>
            <p:nvPr/>
          </p:nvSpPr>
          <p:spPr bwMode="gray">
            <a:xfrm>
              <a:off x="1329" y="1841"/>
              <a:ext cx="160" cy="63"/>
            </a:xfrm>
            <a:custGeom>
              <a:avLst/>
              <a:gdLst>
                <a:gd name="T0" fmla="*/ 40 w 162"/>
                <a:gd name="T1" fmla="*/ 18 h 64"/>
                <a:gd name="T2" fmla="*/ 40 w 162"/>
                <a:gd name="T3" fmla="*/ 16 h 64"/>
                <a:gd name="T4" fmla="*/ 44 w 162"/>
                <a:gd name="T5" fmla="*/ 16 h 64"/>
                <a:gd name="T6" fmla="*/ 44 w 162"/>
                <a:gd name="T7" fmla="*/ 12 h 64"/>
                <a:gd name="T8" fmla="*/ 40 w 162"/>
                <a:gd name="T9" fmla="*/ 10 h 64"/>
                <a:gd name="T10" fmla="*/ 40 w 162"/>
                <a:gd name="T11" fmla="*/ 12 h 64"/>
                <a:gd name="T12" fmla="*/ 36 w 162"/>
                <a:gd name="T13" fmla="*/ 12 h 64"/>
                <a:gd name="T14" fmla="*/ 30 w 162"/>
                <a:gd name="T15" fmla="*/ 16 h 64"/>
                <a:gd name="T16" fmla="*/ 22 w 162"/>
                <a:gd name="T17" fmla="*/ 18 h 64"/>
                <a:gd name="T18" fmla="*/ 16 w 162"/>
                <a:gd name="T19" fmla="*/ 20 h 64"/>
                <a:gd name="T20" fmla="*/ 14 w 162"/>
                <a:gd name="T21" fmla="*/ 22 h 64"/>
                <a:gd name="T22" fmla="*/ 12 w 162"/>
                <a:gd name="T23" fmla="*/ 24 h 64"/>
                <a:gd name="T24" fmla="*/ 6 w 162"/>
                <a:gd name="T25" fmla="*/ 26 h 64"/>
                <a:gd name="T26" fmla="*/ 0 w 162"/>
                <a:gd name="T27" fmla="*/ 26 h 64"/>
                <a:gd name="T28" fmla="*/ 4 w 162"/>
                <a:gd name="T29" fmla="*/ 24 h 64"/>
                <a:gd name="T30" fmla="*/ 6 w 162"/>
                <a:gd name="T31" fmla="*/ 24 h 64"/>
                <a:gd name="T32" fmla="*/ 8 w 162"/>
                <a:gd name="T33" fmla="*/ 18 h 64"/>
                <a:gd name="T34" fmla="*/ 12 w 162"/>
                <a:gd name="T35" fmla="*/ 14 h 64"/>
                <a:gd name="T36" fmla="*/ 18 w 162"/>
                <a:gd name="T37" fmla="*/ 10 h 64"/>
                <a:gd name="T38" fmla="*/ 24 w 162"/>
                <a:gd name="T39" fmla="*/ 6 h 64"/>
                <a:gd name="T40" fmla="*/ 40 w 162"/>
                <a:gd name="T41" fmla="*/ 0 h 64"/>
                <a:gd name="T42" fmla="*/ 52 w 162"/>
                <a:gd name="T43" fmla="*/ 0 h 64"/>
                <a:gd name="T44" fmla="*/ 56 w 162"/>
                <a:gd name="T45" fmla="*/ 0 h 64"/>
                <a:gd name="T46" fmla="*/ 58 w 162"/>
                <a:gd name="T47" fmla="*/ 2 h 64"/>
                <a:gd name="T48" fmla="*/ 62 w 162"/>
                <a:gd name="T49" fmla="*/ 4 h 64"/>
                <a:gd name="T50" fmla="*/ 74 w 162"/>
                <a:gd name="T51" fmla="*/ 8 h 64"/>
                <a:gd name="T52" fmla="*/ 82 w 162"/>
                <a:gd name="T53" fmla="*/ 16 h 64"/>
                <a:gd name="T54" fmla="*/ 86 w 162"/>
                <a:gd name="T55" fmla="*/ 16 h 64"/>
                <a:gd name="T56" fmla="*/ 92 w 162"/>
                <a:gd name="T57" fmla="*/ 16 h 64"/>
                <a:gd name="T58" fmla="*/ 98 w 162"/>
                <a:gd name="T59" fmla="*/ 18 h 64"/>
                <a:gd name="T60" fmla="*/ 110 w 162"/>
                <a:gd name="T61" fmla="*/ 24 h 64"/>
                <a:gd name="T62" fmla="*/ 117 w 162"/>
                <a:gd name="T63" fmla="*/ 32 h 64"/>
                <a:gd name="T64" fmla="*/ 122 w 162"/>
                <a:gd name="T65" fmla="*/ 34 h 64"/>
                <a:gd name="T66" fmla="*/ 134 w 162"/>
                <a:gd name="T67" fmla="*/ 38 h 64"/>
                <a:gd name="T68" fmla="*/ 132 w 162"/>
                <a:gd name="T69" fmla="*/ 40 h 64"/>
                <a:gd name="T70" fmla="*/ 146 w 162"/>
                <a:gd name="T71" fmla="*/ 44 h 64"/>
                <a:gd name="T72" fmla="*/ 152 w 162"/>
                <a:gd name="T73" fmla="*/ 48 h 64"/>
                <a:gd name="T74" fmla="*/ 154 w 162"/>
                <a:gd name="T75" fmla="*/ 54 h 64"/>
                <a:gd name="T76" fmla="*/ 146 w 162"/>
                <a:gd name="T77" fmla="*/ 56 h 64"/>
                <a:gd name="T78" fmla="*/ 144 w 162"/>
                <a:gd name="T79" fmla="*/ 56 h 64"/>
                <a:gd name="T80" fmla="*/ 144 w 162"/>
                <a:gd name="T81" fmla="*/ 58 h 64"/>
                <a:gd name="T82" fmla="*/ 134 w 162"/>
                <a:gd name="T83" fmla="*/ 60 h 64"/>
                <a:gd name="T84" fmla="*/ 122 w 162"/>
                <a:gd name="T85" fmla="*/ 60 h 64"/>
                <a:gd name="T86" fmla="*/ 104 w 162"/>
                <a:gd name="T87" fmla="*/ 58 h 64"/>
                <a:gd name="T88" fmla="*/ 108 w 162"/>
                <a:gd name="T89" fmla="*/ 54 h 64"/>
                <a:gd name="T90" fmla="*/ 114 w 162"/>
                <a:gd name="T91" fmla="*/ 48 h 64"/>
                <a:gd name="T92" fmla="*/ 114 w 162"/>
                <a:gd name="T93" fmla="*/ 44 h 64"/>
                <a:gd name="T94" fmla="*/ 106 w 162"/>
                <a:gd name="T95" fmla="*/ 44 h 64"/>
                <a:gd name="T96" fmla="*/ 98 w 162"/>
                <a:gd name="T97" fmla="*/ 42 h 64"/>
                <a:gd name="T98" fmla="*/ 96 w 162"/>
                <a:gd name="T99" fmla="*/ 40 h 64"/>
                <a:gd name="T100" fmla="*/ 94 w 162"/>
                <a:gd name="T101" fmla="*/ 34 h 64"/>
                <a:gd name="T102" fmla="*/ 94 w 162"/>
                <a:gd name="T103" fmla="*/ 32 h 64"/>
                <a:gd name="T104" fmla="*/ 92 w 162"/>
                <a:gd name="T105" fmla="*/ 32 h 64"/>
                <a:gd name="T106" fmla="*/ 88 w 162"/>
                <a:gd name="T107" fmla="*/ 30 h 64"/>
                <a:gd name="T108" fmla="*/ 74 w 162"/>
                <a:gd name="T109" fmla="*/ 30 h 64"/>
                <a:gd name="T110" fmla="*/ 72 w 162"/>
                <a:gd name="T111" fmla="*/ 28 h 64"/>
                <a:gd name="T112" fmla="*/ 68 w 162"/>
                <a:gd name="T113" fmla="*/ 26 h 64"/>
                <a:gd name="T114" fmla="*/ 56 w 162"/>
                <a:gd name="T115" fmla="*/ 22 h 64"/>
                <a:gd name="T116" fmla="*/ 46 w 162"/>
                <a:gd name="T117" fmla="*/ 18 h 64"/>
                <a:gd name="T118" fmla="*/ 40 w 162"/>
                <a:gd name="T119" fmla="*/ 16 h 64"/>
                <a:gd name="T120" fmla="*/ 40 w 162"/>
                <a:gd name="T121" fmla="*/ 18 h 6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2" h="64">
                  <a:moveTo>
                    <a:pt x="44" y="18"/>
                  </a:moveTo>
                  <a:lnTo>
                    <a:pt x="44" y="16"/>
                  </a:lnTo>
                  <a:lnTo>
                    <a:pt x="48" y="16"/>
                  </a:lnTo>
                  <a:lnTo>
                    <a:pt x="48" y="12"/>
                  </a:lnTo>
                  <a:lnTo>
                    <a:pt x="44" y="10"/>
                  </a:lnTo>
                  <a:lnTo>
                    <a:pt x="44" y="12"/>
                  </a:lnTo>
                  <a:lnTo>
                    <a:pt x="36" y="12"/>
                  </a:lnTo>
                  <a:lnTo>
                    <a:pt x="30" y="16"/>
                  </a:lnTo>
                  <a:lnTo>
                    <a:pt x="22" y="18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6" y="26"/>
                  </a:lnTo>
                  <a:lnTo>
                    <a:pt x="0" y="26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18"/>
                  </a:lnTo>
                  <a:lnTo>
                    <a:pt x="12" y="14"/>
                  </a:lnTo>
                  <a:lnTo>
                    <a:pt x="18" y="10"/>
                  </a:lnTo>
                  <a:lnTo>
                    <a:pt x="24" y="6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2" y="2"/>
                  </a:lnTo>
                  <a:lnTo>
                    <a:pt x="66" y="4"/>
                  </a:lnTo>
                  <a:lnTo>
                    <a:pt x="78" y="8"/>
                  </a:lnTo>
                  <a:lnTo>
                    <a:pt x="86" y="16"/>
                  </a:lnTo>
                  <a:lnTo>
                    <a:pt x="90" y="16"/>
                  </a:lnTo>
                  <a:lnTo>
                    <a:pt x="96" y="16"/>
                  </a:lnTo>
                  <a:lnTo>
                    <a:pt x="102" y="18"/>
                  </a:lnTo>
                  <a:lnTo>
                    <a:pt x="114" y="24"/>
                  </a:lnTo>
                  <a:lnTo>
                    <a:pt x="122" y="32"/>
                  </a:lnTo>
                  <a:lnTo>
                    <a:pt x="130" y="38"/>
                  </a:lnTo>
                  <a:lnTo>
                    <a:pt x="142" y="42"/>
                  </a:lnTo>
                  <a:lnTo>
                    <a:pt x="140" y="44"/>
                  </a:lnTo>
                  <a:lnTo>
                    <a:pt x="154" y="48"/>
                  </a:lnTo>
                  <a:lnTo>
                    <a:pt x="160" y="52"/>
                  </a:lnTo>
                  <a:lnTo>
                    <a:pt x="162" y="58"/>
                  </a:lnTo>
                  <a:lnTo>
                    <a:pt x="154" y="60"/>
                  </a:lnTo>
                  <a:lnTo>
                    <a:pt x="152" y="60"/>
                  </a:lnTo>
                  <a:lnTo>
                    <a:pt x="152" y="62"/>
                  </a:lnTo>
                  <a:lnTo>
                    <a:pt x="142" y="64"/>
                  </a:lnTo>
                  <a:lnTo>
                    <a:pt x="130" y="64"/>
                  </a:lnTo>
                  <a:lnTo>
                    <a:pt x="108" y="62"/>
                  </a:lnTo>
                  <a:lnTo>
                    <a:pt x="112" y="58"/>
                  </a:lnTo>
                  <a:lnTo>
                    <a:pt x="118" y="52"/>
                  </a:lnTo>
                  <a:lnTo>
                    <a:pt x="118" y="48"/>
                  </a:lnTo>
                  <a:lnTo>
                    <a:pt x="110" y="48"/>
                  </a:lnTo>
                  <a:lnTo>
                    <a:pt x="102" y="46"/>
                  </a:lnTo>
                  <a:lnTo>
                    <a:pt x="100" y="44"/>
                  </a:lnTo>
                  <a:lnTo>
                    <a:pt x="98" y="38"/>
                  </a:lnTo>
                  <a:lnTo>
                    <a:pt x="98" y="34"/>
                  </a:lnTo>
                  <a:lnTo>
                    <a:pt x="96" y="32"/>
                  </a:lnTo>
                  <a:lnTo>
                    <a:pt x="92" y="30"/>
                  </a:lnTo>
                  <a:lnTo>
                    <a:pt x="78" y="30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60" y="22"/>
                  </a:lnTo>
                  <a:lnTo>
                    <a:pt x="50" y="18"/>
                  </a:lnTo>
                  <a:lnTo>
                    <a:pt x="44" y="16"/>
                  </a:lnTo>
                  <a:lnTo>
                    <a:pt x="44" y="1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34" name="Freeform 51"/>
            <p:cNvSpPr>
              <a:spLocks/>
            </p:cNvSpPr>
            <p:nvPr/>
          </p:nvSpPr>
          <p:spPr bwMode="gray">
            <a:xfrm>
              <a:off x="1423" y="1925"/>
              <a:ext cx="30" cy="15"/>
            </a:xfrm>
            <a:custGeom>
              <a:avLst/>
              <a:gdLst>
                <a:gd name="T0" fmla="*/ 0 w 30"/>
                <a:gd name="T1" fmla="*/ 12 h 14"/>
                <a:gd name="T2" fmla="*/ 0 w 30"/>
                <a:gd name="T3" fmla="*/ 4 h 14"/>
                <a:gd name="T4" fmla="*/ 2 w 30"/>
                <a:gd name="T5" fmla="*/ 2 h 14"/>
                <a:gd name="T6" fmla="*/ 6 w 30"/>
                <a:gd name="T7" fmla="*/ 0 h 14"/>
                <a:gd name="T8" fmla="*/ 12 w 30"/>
                <a:gd name="T9" fmla="*/ 0 h 14"/>
                <a:gd name="T10" fmla="*/ 20 w 30"/>
                <a:gd name="T11" fmla="*/ 4 h 14"/>
                <a:gd name="T12" fmla="*/ 30 w 30"/>
                <a:gd name="T13" fmla="*/ 16 h 14"/>
                <a:gd name="T14" fmla="*/ 26 w 30"/>
                <a:gd name="T15" fmla="*/ 16 h 14"/>
                <a:gd name="T16" fmla="*/ 20 w 30"/>
                <a:gd name="T17" fmla="*/ 18 h 14"/>
                <a:gd name="T18" fmla="*/ 8 w 30"/>
                <a:gd name="T19" fmla="*/ 16 h 14"/>
                <a:gd name="T20" fmla="*/ 4 w 30"/>
                <a:gd name="T21" fmla="*/ 14 h 14"/>
                <a:gd name="T22" fmla="*/ 0 w 30"/>
                <a:gd name="T23" fmla="*/ 6 h 14"/>
                <a:gd name="T24" fmla="*/ 0 w 30"/>
                <a:gd name="T25" fmla="*/ 1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" h="14">
                  <a:moveTo>
                    <a:pt x="0" y="8"/>
                  </a:move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30" y="12"/>
                  </a:lnTo>
                  <a:lnTo>
                    <a:pt x="26" y="12"/>
                  </a:lnTo>
                  <a:lnTo>
                    <a:pt x="20" y="14"/>
                  </a:lnTo>
                  <a:lnTo>
                    <a:pt x="8" y="12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35" name="Freeform 52"/>
            <p:cNvSpPr>
              <a:spLocks/>
            </p:cNvSpPr>
            <p:nvPr/>
          </p:nvSpPr>
          <p:spPr bwMode="gray">
            <a:xfrm>
              <a:off x="1591" y="1925"/>
              <a:ext cx="25" cy="13"/>
            </a:xfrm>
            <a:custGeom>
              <a:avLst/>
              <a:gdLst>
                <a:gd name="T0" fmla="*/ 10 w 26"/>
                <a:gd name="T1" fmla="*/ 2 h 12"/>
                <a:gd name="T2" fmla="*/ 20 w 26"/>
                <a:gd name="T3" fmla="*/ 0 h 12"/>
                <a:gd name="T4" fmla="*/ 20 w 26"/>
                <a:gd name="T5" fmla="*/ 2 h 12"/>
                <a:gd name="T6" fmla="*/ 22 w 26"/>
                <a:gd name="T7" fmla="*/ 10 h 12"/>
                <a:gd name="T8" fmla="*/ 20 w 26"/>
                <a:gd name="T9" fmla="*/ 12 h 12"/>
                <a:gd name="T10" fmla="*/ 18 w 26"/>
                <a:gd name="T11" fmla="*/ 14 h 12"/>
                <a:gd name="T12" fmla="*/ 12 w 26"/>
                <a:gd name="T13" fmla="*/ 16 h 12"/>
                <a:gd name="T14" fmla="*/ 4 w 26"/>
                <a:gd name="T15" fmla="*/ 14 h 12"/>
                <a:gd name="T16" fmla="*/ 0 w 26"/>
                <a:gd name="T17" fmla="*/ 12 h 12"/>
                <a:gd name="T18" fmla="*/ 0 w 26"/>
                <a:gd name="T19" fmla="*/ 2 h 12"/>
                <a:gd name="T20" fmla="*/ 10 w 26"/>
                <a:gd name="T21" fmla="*/ 2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" h="12">
                  <a:moveTo>
                    <a:pt x="10" y="2"/>
                  </a:moveTo>
                  <a:lnTo>
                    <a:pt x="24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24" y="8"/>
                  </a:lnTo>
                  <a:lnTo>
                    <a:pt x="22" y="10"/>
                  </a:lnTo>
                  <a:lnTo>
                    <a:pt x="12" y="12"/>
                  </a:lnTo>
                  <a:lnTo>
                    <a:pt x="4" y="10"/>
                  </a:lnTo>
                  <a:lnTo>
                    <a:pt x="0" y="8"/>
                  </a:lnTo>
                  <a:lnTo>
                    <a:pt x="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36" name="Freeform 53"/>
            <p:cNvSpPr>
              <a:spLocks/>
            </p:cNvSpPr>
            <p:nvPr/>
          </p:nvSpPr>
          <p:spPr bwMode="gray">
            <a:xfrm>
              <a:off x="1435" y="1809"/>
              <a:ext cx="10" cy="15"/>
            </a:xfrm>
            <a:custGeom>
              <a:avLst/>
              <a:gdLst>
                <a:gd name="T0" fmla="*/ 10 w 10"/>
                <a:gd name="T1" fmla="*/ 12 h 14"/>
                <a:gd name="T2" fmla="*/ 8 w 10"/>
                <a:gd name="T3" fmla="*/ 16 h 14"/>
                <a:gd name="T4" fmla="*/ 4 w 10"/>
                <a:gd name="T5" fmla="*/ 18 h 14"/>
                <a:gd name="T6" fmla="*/ 2 w 10"/>
                <a:gd name="T7" fmla="*/ 16 h 14"/>
                <a:gd name="T8" fmla="*/ 0 w 10"/>
                <a:gd name="T9" fmla="*/ 12 h 14"/>
                <a:gd name="T10" fmla="*/ 2 w 10"/>
                <a:gd name="T11" fmla="*/ 4 h 14"/>
                <a:gd name="T12" fmla="*/ 4 w 10"/>
                <a:gd name="T13" fmla="*/ 0 h 14"/>
                <a:gd name="T14" fmla="*/ 8 w 10"/>
                <a:gd name="T15" fmla="*/ 2 h 14"/>
                <a:gd name="T16" fmla="*/ 10 w 10"/>
                <a:gd name="T17" fmla="*/ 12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4">
                  <a:moveTo>
                    <a:pt x="10" y="8"/>
                  </a:moveTo>
                  <a:lnTo>
                    <a:pt x="8" y="12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0"/>
                  </a:lnTo>
                  <a:lnTo>
                    <a:pt x="8" y="2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37" name="Freeform 54"/>
            <p:cNvSpPr>
              <a:spLocks/>
            </p:cNvSpPr>
            <p:nvPr/>
          </p:nvSpPr>
          <p:spPr bwMode="gray">
            <a:xfrm>
              <a:off x="1334" y="2086"/>
              <a:ext cx="87" cy="41"/>
            </a:xfrm>
            <a:custGeom>
              <a:avLst/>
              <a:gdLst>
                <a:gd name="T0" fmla="*/ 0 w 88"/>
                <a:gd name="T1" fmla="*/ 21 h 42"/>
                <a:gd name="T2" fmla="*/ 0 w 88"/>
                <a:gd name="T3" fmla="*/ 18 h 42"/>
                <a:gd name="T4" fmla="*/ 0 w 88"/>
                <a:gd name="T5" fmla="*/ 14 h 42"/>
                <a:gd name="T6" fmla="*/ 0 w 88"/>
                <a:gd name="T7" fmla="*/ 6 h 42"/>
                <a:gd name="T8" fmla="*/ 2 w 88"/>
                <a:gd name="T9" fmla="*/ 6 h 42"/>
                <a:gd name="T10" fmla="*/ 8 w 88"/>
                <a:gd name="T11" fmla="*/ 6 h 42"/>
                <a:gd name="T12" fmla="*/ 12 w 88"/>
                <a:gd name="T13" fmla="*/ 10 h 42"/>
                <a:gd name="T14" fmla="*/ 16 w 88"/>
                <a:gd name="T15" fmla="*/ 10 h 42"/>
                <a:gd name="T16" fmla="*/ 20 w 88"/>
                <a:gd name="T17" fmla="*/ 14 h 42"/>
                <a:gd name="T18" fmla="*/ 26 w 88"/>
                <a:gd name="T19" fmla="*/ 14 h 42"/>
                <a:gd name="T20" fmla="*/ 30 w 88"/>
                <a:gd name="T21" fmla="*/ 14 h 42"/>
                <a:gd name="T22" fmla="*/ 36 w 88"/>
                <a:gd name="T23" fmla="*/ 12 h 42"/>
                <a:gd name="T24" fmla="*/ 38 w 88"/>
                <a:gd name="T25" fmla="*/ 8 h 42"/>
                <a:gd name="T26" fmla="*/ 44 w 88"/>
                <a:gd name="T27" fmla="*/ 2 h 42"/>
                <a:gd name="T28" fmla="*/ 44 w 88"/>
                <a:gd name="T29" fmla="*/ 0 h 42"/>
                <a:gd name="T30" fmla="*/ 48 w 88"/>
                <a:gd name="T31" fmla="*/ 0 h 42"/>
                <a:gd name="T32" fmla="*/ 58 w 88"/>
                <a:gd name="T33" fmla="*/ 2 h 42"/>
                <a:gd name="T34" fmla="*/ 66 w 88"/>
                <a:gd name="T35" fmla="*/ 8 h 42"/>
                <a:gd name="T36" fmla="*/ 76 w 88"/>
                <a:gd name="T37" fmla="*/ 14 h 42"/>
                <a:gd name="T38" fmla="*/ 82 w 88"/>
                <a:gd name="T39" fmla="*/ 18 h 42"/>
                <a:gd name="T40" fmla="*/ 84 w 88"/>
                <a:gd name="T41" fmla="*/ 18 h 42"/>
                <a:gd name="T42" fmla="*/ 82 w 88"/>
                <a:gd name="T43" fmla="*/ 20 h 42"/>
                <a:gd name="T44" fmla="*/ 82 w 88"/>
                <a:gd name="T45" fmla="*/ 22 h 42"/>
                <a:gd name="T46" fmla="*/ 84 w 88"/>
                <a:gd name="T47" fmla="*/ 28 h 42"/>
                <a:gd name="T48" fmla="*/ 82 w 88"/>
                <a:gd name="T49" fmla="*/ 30 h 42"/>
                <a:gd name="T50" fmla="*/ 78 w 88"/>
                <a:gd name="T51" fmla="*/ 34 h 42"/>
                <a:gd name="T52" fmla="*/ 72 w 88"/>
                <a:gd name="T53" fmla="*/ 38 h 42"/>
                <a:gd name="T54" fmla="*/ 66 w 88"/>
                <a:gd name="T55" fmla="*/ 26 h 42"/>
                <a:gd name="T56" fmla="*/ 66 w 88"/>
                <a:gd name="T57" fmla="*/ 22 h 42"/>
                <a:gd name="T58" fmla="*/ 72 w 88"/>
                <a:gd name="T59" fmla="*/ 22 h 42"/>
                <a:gd name="T60" fmla="*/ 64 w 88"/>
                <a:gd name="T61" fmla="*/ 16 h 42"/>
                <a:gd name="T62" fmla="*/ 60 w 88"/>
                <a:gd name="T63" fmla="*/ 14 h 42"/>
                <a:gd name="T64" fmla="*/ 52 w 88"/>
                <a:gd name="T65" fmla="*/ 14 h 42"/>
                <a:gd name="T66" fmla="*/ 48 w 88"/>
                <a:gd name="T67" fmla="*/ 14 h 42"/>
                <a:gd name="T68" fmla="*/ 44 w 88"/>
                <a:gd name="T69" fmla="*/ 20 h 42"/>
                <a:gd name="T70" fmla="*/ 38 w 88"/>
                <a:gd name="T71" fmla="*/ 26 h 42"/>
                <a:gd name="T72" fmla="*/ 40 w 88"/>
                <a:gd name="T73" fmla="*/ 28 h 42"/>
                <a:gd name="T74" fmla="*/ 44 w 88"/>
                <a:gd name="T75" fmla="*/ 28 h 42"/>
                <a:gd name="T76" fmla="*/ 44 w 88"/>
                <a:gd name="T77" fmla="*/ 34 h 42"/>
                <a:gd name="T78" fmla="*/ 42 w 88"/>
                <a:gd name="T79" fmla="*/ 38 h 42"/>
                <a:gd name="T80" fmla="*/ 38 w 88"/>
                <a:gd name="T81" fmla="*/ 38 h 42"/>
                <a:gd name="T82" fmla="*/ 36 w 88"/>
                <a:gd name="T83" fmla="*/ 38 h 42"/>
                <a:gd name="T84" fmla="*/ 32 w 88"/>
                <a:gd name="T85" fmla="*/ 38 h 42"/>
                <a:gd name="T86" fmla="*/ 30 w 88"/>
                <a:gd name="T87" fmla="*/ 38 h 42"/>
                <a:gd name="T88" fmla="*/ 30 w 88"/>
                <a:gd name="T89" fmla="*/ 32 h 42"/>
                <a:gd name="T90" fmla="*/ 24 w 88"/>
                <a:gd name="T91" fmla="*/ 30 h 42"/>
                <a:gd name="T92" fmla="*/ 20 w 88"/>
                <a:gd name="T93" fmla="*/ 28 h 42"/>
                <a:gd name="T94" fmla="*/ 16 w 88"/>
                <a:gd name="T95" fmla="*/ 26 h 42"/>
                <a:gd name="T96" fmla="*/ 12 w 88"/>
                <a:gd name="T97" fmla="*/ 22 h 42"/>
                <a:gd name="T98" fmla="*/ 0 w 88"/>
                <a:gd name="T99" fmla="*/ 21 h 4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8" h="42">
                  <a:moveTo>
                    <a:pt x="0" y="22"/>
                  </a:moveTo>
                  <a:lnTo>
                    <a:pt x="0" y="18"/>
                  </a:lnTo>
                  <a:lnTo>
                    <a:pt x="0" y="14"/>
                  </a:lnTo>
                  <a:lnTo>
                    <a:pt x="0" y="6"/>
                  </a:lnTo>
                  <a:lnTo>
                    <a:pt x="2" y="6"/>
                  </a:lnTo>
                  <a:lnTo>
                    <a:pt x="8" y="6"/>
                  </a:lnTo>
                  <a:lnTo>
                    <a:pt x="12" y="10"/>
                  </a:lnTo>
                  <a:lnTo>
                    <a:pt x="16" y="10"/>
                  </a:lnTo>
                  <a:lnTo>
                    <a:pt x="20" y="14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44" y="2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0" y="8"/>
                  </a:lnTo>
                  <a:lnTo>
                    <a:pt x="80" y="14"/>
                  </a:lnTo>
                  <a:lnTo>
                    <a:pt x="86" y="18"/>
                  </a:lnTo>
                  <a:lnTo>
                    <a:pt x="88" y="18"/>
                  </a:lnTo>
                  <a:lnTo>
                    <a:pt x="86" y="20"/>
                  </a:lnTo>
                  <a:lnTo>
                    <a:pt x="86" y="26"/>
                  </a:lnTo>
                  <a:lnTo>
                    <a:pt x="88" y="32"/>
                  </a:lnTo>
                  <a:lnTo>
                    <a:pt x="86" y="34"/>
                  </a:lnTo>
                  <a:lnTo>
                    <a:pt x="82" y="38"/>
                  </a:lnTo>
                  <a:lnTo>
                    <a:pt x="76" y="42"/>
                  </a:lnTo>
                  <a:lnTo>
                    <a:pt x="70" y="30"/>
                  </a:lnTo>
                  <a:lnTo>
                    <a:pt x="70" y="26"/>
                  </a:lnTo>
                  <a:lnTo>
                    <a:pt x="76" y="26"/>
                  </a:lnTo>
                  <a:lnTo>
                    <a:pt x="68" y="16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2" y="14"/>
                  </a:lnTo>
                  <a:lnTo>
                    <a:pt x="46" y="2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42" y="42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2" y="42"/>
                  </a:lnTo>
                  <a:lnTo>
                    <a:pt x="30" y="42"/>
                  </a:lnTo>
                  <a:lnTo>
                    <a:pt x="30" y="36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6" y="30"/>
                  </a:lnTo>
                  <a:lnTo>
                    <a:pt x="12" y="26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38" name="Freeform 55"/>
            <p:cNvSpPr>
              <a:spLocks/>
            </p:cNvSpPr>
            <p:nvPr/>
          </p:nvSpPr>
          <p:spPr bwMode="gray">
            <a:xfrm>
              <a:off x="1289" y="2064"/>
              <a:ext cx="53" cy="43"/>
            </a:xfrm>
            <a:custGeom>
              <a:avLst/>
              <a:gdLst>
                <a:gd name="T0" fmla="*/ 34 w 54"/>
                <a:gd name="T1" fmla="*/ 6 h 44"/>
                <a:gd name="T2" fmla="*/ 42 w 54"/>
                <a:gd name="T3" fmla="*/ 18 h 44"/>
                <a:gd name="T4" fmla="*/ 50 w 54"/>
                <a:gd name="T5" fmla="*/ 24 h 44"/>
                <a:gd name="T6" fmla="*/ 42 w 54"/>
                <a:gd name="T7" fmla="*/ 24 h 44"/>
                <a:gd name="T8" fmla="*/ 42 w 54"/>
                <a:gd name="T9" fmla="*/ 40 h 44"/>
                <a:gd name="T10" fmla="*/ 28 w 54"/>
                <a:gd name="T11" fmla="*/ 36 h 44"/>
                <a:gd name="T12" fmla="*/ 30 w 54"/>
                <a:gd name="T13" fmla="*/ 32 h 44"/>
                <a:gd name="T14" fmla="*/ 30 w 54"/>
                <a:gd name="T15" fmla="*/ 30 h 44"/>
                <a:gd name="T16" fmla="*/ 24 w 54"/>
                <a:gd name="T17" fmla="*/ 22 h 44"/>
                <a:gd name="T18" fmla="*/ 18 w 54"/>
                <a:gd name="T19" fmla="*/ 16 h 44"/>
                <a:gd name="T20" fmla="*/ 12 w 54"/>
                <a:gd name="T21" fmla="*/ 14 h 44"/>
                <a:gd name="T22" fmla="*/ 16 w 54"/>
                <a:gd name="T23" fmla="*/ 22 h 44"/>
                <a:gd name="T24" fmla="*/ 12 w 54"/>
                <a:gd name="T25" fmla="*/ 22 h 44"/>
                <a:gd name="T26" fmla="*/ 8 w 54"/>
                <a:gd name="T27" fmla="*/ 22 h 44"/>
                <a:gd name="T28" fmla="*/ 4 w 54"/>
                <a:gd name="T29" fmla="*/ 20 h 44"/>
                <a:gd name="T30" fmla="*/ 2 w 54"/>
                <a:gd name="T31" fmla="*/ 16 h 44"/>
                <a:gd name="T32" fmla="*/ 0 w 54"/>
                <a:gd name="T33" fmla="*/ 12 h 44"/>
                <a:gd name="T34" fmla="*/ 2 w 54"/>
                <a:gd name="T35" fmla="*/ 8 h 44"/>
                <a:gd name="T36" fmla="*/ 2 w 54"/>
                <a:gd name="T37" fmla="*/ 6 h 44"/>
                <a:gd name="T38" fmla="*/ 2 w 54"/>
                <a:gd name="T39" fmla="*/ 4 h 44"/>
                <a:gd name="T40" fmla="*/ 4 w 54"/>
                <a:gd name="T41" fmla="*/ 0 h 44"/>
                <a:gd name="T42" fmla="*/ 20 w 54"/>
                <a:gd name="T43" fmla="*/ 4 h 44"/>
                <a:gd name="T44" fmla="*/ 34 w 54"/>
                <a:gd name="T45" fmla="*/ 6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54" h="44">
                  <a:moveTo>
                    <a:pt x="38" y="6"/>
                  </a:moveTo>
                  <a:lnTo>
                    <a:pt x="46" y="18"/>
                  </a:lnTo>
                  <a:lnTo>
                    <a:pt x="54" y="28"/>
                  </a:lnTo>
                  <a:lnTo>
                    <a:pt x="46" y="28"/>
                  </a:lnTo>
                  <a:lnTo>
                    <a:pt x="46" y="44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4" y="34"/>
                  </a:lnTo>
                  <a:lnTo>
                    <a:pt x="24" y="22"/>
                  </a:lnTo>
                  <a:lnTo>
                    <a:pt x="18" y="16"/>
                  </a:lnTo>
                  <a:lnTo>
                    <a:pt x="12" y="14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8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20" y="4"/>
                  </a:lnTo>
                  <a:lnTo>
                    <a:pt x="38" y="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39" name="Freeform 56"/>
            <p:cNvSpPr>
              <a:spLocks/>
            </p:cNvSpPr>
            <p:nvPr/>
          </p:nvSpPr>
          <p:spPr bwMode="gray">
            <a:xfrm>
              <a:off x="1267" y="1993"/>
              <a:ext cx="71" cy="76"/>
            </a:xfrm>
            <a:custGeom>
              <a:avLst/>
              <a:gdLst>
                <a:gd name="T0" fmla="*/ 68 w 72"/>
                <a:gd name="T1" fmla="*/ 0 h 78"/>
                <a:gd name="T2" fmla="*/ 68 w 72"/>
                <a:gd name="T3" fmla="*/ 2 h 78"/>
                <a:gd name="T4" fmla="*/ 66 w 72"/>
                <a:gd name="T5" fmla="*/ 10 h 78"/>
                <a:gd name="T6" fmla="*/ 64 w 72"/>
                <a:gd name="T7" fmla="*/ 19 h 78"/>
                <a:gd name="T8" fmla="*/ 62 w 72"/>
                <a:gd name="T9" fmla="*/ 22 h 78"/>
                <a:gd name="T10" fmla="*/ 60 w 72"/>
                <a:gd name="T11" fmla="*/ 32 h 78"/>
                <a:gd name="T12" fmla="*/ 60 w 72"/>
                <a:gd name="T13" fmla="*/ 40 h 78"/>
                <a:gd name="T14" fmla="*/ 56 w 72"/>
                <a:gd name="T15" fmla="*/ 46 h 78"/>
                <a:gd name="T16" fmla="*/ 52 w 72"/>
                <a:gd name="T17" fmla="*/ 50 h 78"/>
                <a:gd name="T18" fmla="*/ 52 w 72"/>
                <a:gd name="T19" fmla="*/ 55 h 78"/>
                <a:gd name="T20" fmla="*/ 52 w 72"/>
                <a:gd name="T21" fmla="*/ 58 h 78"/>
                <a:gd name="T22" fmla="*/ 54 w 72"/>
                <a:gd name="T23" fmla="*/ 66 h 78"/>
                <a:gd name="T24" fmla="*/ 56 w 72"/>
                <a:gd name="T25" fmla="*/ 70 h 78"/>
                <a:gd name="T26" fmla="*/ 38 w 72"/>
                <a:gd name="T27" fmla="*/ 68 h 78"/>
                <a:gd name="T28" fmla="*/ 26 w 72"/>
                <a:gd name="T29" fmla="*/ 64 h 78"/>
                <a:gd name="T30" fmla="*/ 24 w 72"/>
                <a:gd name="T31" fmla="*/ 58 h 78"/>
                <a:gd name="T32" fmla="*/ 24 w 72"/>
                <a:gd name="T33" fmla="*/ 56 h 78"/>
                <a:gd name="T34" fmla="*/ 16 w 72"/>
                <a:gd name="T35" fmla="*/ 54 h 78"/>
                <a:gd name="T36" fmla="*/ 8 w 72"/>
                <a:gd name="T37" fmla="*/ 46 h 78"/>
                <a:gd name="T38" fmla="*/ 4 w 72"/>
                <a:gd name="T39" fmla="*/ 40 h 78"/>
                <a:gd name="T40" fmla="*/ 0 w 72"/>
                <a:gd name="T41" fmla="*/ 32 h 78"/>
                <a:gd name="T42" fmla="*/ 6 w 72"/>
                <a:gd name="T43" fmla="*/ 32 h 78"/>
                <a:gd name="T44" fmla="*/ 10 w 72"/>
                <a:gd name="T45" fmla="*/ 26 h 78"/>
                <a:gd name="T46" fmla="*/ 12 w 72"/>
                <a:gd name="T47" fmla="*/ 22 h 78"/>
                <a:gd name="T48" fmla="*/ 14 w 72"/>
                <a:gd name="T49" fmla="*/ 20 h 78"/>
                <a:gd name="T50" fmla="*/ 16 w 72"/>
                <a:gd name="T51" fmla="*/ 19 h 78"/>
                <a:gd name="T52" fmla="*/ 22 w 72"/>
                <a:gd name="T53" fmla="*/ 19 h 78"/>
                <a:gd name="T54" fmla="*/ 26 w 72"/>
                <a:gd name="T55" fmla="*/ 19 h 78"/>
                <a:gd name="T56" fmla="*/ 32 w 72"/>
                <a:gd name="T57" fmla="*/ 18 h 78"/>
                <a:gd name="T58" fmla="*/ 36 w 72"/>
                <a:gd name="T59" fmla="*/ 8 h 78"/>
                <a:gd name="T60" fmla="*/ 40 w 72"/>
                <a:gd name="T61" fmla="*/ 4 h 78"/>
                <a:gd name="T62" fmla="*/ 44 w 72"/>
                <a:gd name="T63" fmla="*/ 4 h 78"/>
                <a:gd name="T64" fmla="*/ 46 w 72"/>
                <a:gd name="T65" fmla="*/ 4 h 78"/>
                <a:gd name="T66" fmla="*/ 48 w 72"/>
                <a:gd name="T67" fmla="*/ 4 h 78"/>
                <a:gd name="T68" fmla="*/ 48 w 72"/>
                <a:gd name="T69" fmla="*/ 6 h 78"/>
                <a:gd name="T70" fmla="*/ 54 w 72"/>
                <a:gd name="T71" fmla="*/ 4 h 78"/>
                <a:gd name="T72" fmla="*/ 58 w 72"/>
                <a:gd name="T73" fmla="*/ 2 h 78"/>
                <a:gd name="T74" fmla="*/ 62 w 72"/>
                <a:gd name="T75" fmla="*/ 2 h 78"/>
                <a:gd name="T76" fmla="*/ 68 w 72"/>
                <a:gd name="T77" fmla="*/ 0 h 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2" h="78">
                  <a:moveTo>
                    <a:pt x="72" y="0"/>
                  </a:moveTo>
                  <a:lnTo>
                    <a:pt x="72" y="2"/>
                  </a:lnTo>
                  <a:lnTo>
                    <a:pt x="70" y="10"/>
                  </a:lnTo>
                  <a:lnTo>
                    <a:pt x="68" y="20"/>
                  </a:lnTo>
                  <a:lnTo>
                    <a:pt x="66" y="26"/>
                  </a:lnTo>
                  <a:lnTo>
                    <a:pt x="64" y="36"/>
                  </a:lnTo>
                  <a:lnTo>
                    <a:pt x="64" y="44"/>
                  </a:lnTo>
                  <a:lnTo>
                    <a:pt x="60" y="50"/>
                  </a:lnTo>
                  <a:lnTo>
                    <a:pt x="56" y="54"/>
                  </a:lnTo>
                  <a:lnTo>
                    <a:pt x="56" y="60"/>
                  </a:lnTo>
                  <a:lnTo>
                    <a:pt x="56" y="66"/>
                  </a:lnTo>
                  <a:lnTo>
                    <a:pt x="58" y="74"/>
                  </a:lnTo>
                  <a:lnTo>
                    <a:pt x="60" y="78"/>
                  </a:lnTo>
                  <a:lnTo>
                    <a:pt x="42" y="76"/>
                  </a:lnTo>
                  <a:lnTo>
                    <a:pt x="26" y="72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16" y="58"/>
                  </a:lnTo>
                  <a:lnTo>
                    <a:pt x="8" y="50"/>
                  </a:lnTo>
                  <a:lnTo>
                    <a:pt x="4" y="44"/>
                  </a:lnTo>
                  <a:lnTo>
                    <a:pt x="0" y="36"/>
                  </a:lnTo>
                  <a:lnTo>
                    <a:pt x="6" y="36"/>
                  </a:lnTo>
                  <a:lnTo>
                    <a:pt x="10" y="30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2"/>
                  </a:lnTo>
                  <a:lnTo>
                    <a:pt x="22" y="20"/>
                  </a:lnTo>
                  <a:lnTo>
                    <a:pt x="26" y="20"/>
                  </a:lnTo>
                  <a:lnTo>
                    <a:pt x="32" y="18"/>
                  </a:lnTo>
                  <a:lnTo>
                    <a:pt x="40" y="8"/>
                  </a:lnTo>
                  <a:lnTo>
                    <a:pt x="44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4"/>
                  </a:lnTo>
                  <a:lnTo>
                    <a:pt x="52" y="6"/>
                  </a:lnTo>
                  <a:lnTo>
                    <a:pt x="58" y="4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40" name="Freeform 57"/>
            <p:cNvSpPr>
              <a:spLocks/>
            </p:cNvSpPr>
            <p:nvPr/>
          </p:nvSpPr>
          <p:spPr bwMode="gray">
            <a:xfrm>
              <a:off x="1228" y="2005"/>
              <a:ext cx="37" cy="16"/>
            </a:xfrm>
            <a:custGeom>
              <a:avLst/>
              <a:gdLst>
                <a:gd name="T0" fmla="*/ 32 w 38"/>
                <a:gd name="T1" fmla="*/ 16 h 16"/>
                <a:gd name="T2" fmla="*/ 26 w 38"/>
                <a:gd name="T3" fmla="*/ 16 h 16"/>
                <a:gd name="T4" fmla="*/ 20 w 38"/>
                <a:gd name="T5" fmla="*/ 16 h 16"/>
                <a:gd name="T6" fmla="*/ 10 w 38"/>
                <a:gd name="T7" fmla="*/ 14 h 16"/>
                <a:gd name="T8" fmla="*/ 4 w 38"/>
                <a:gd name="T9" fmla="*/ 12 h 16"/>
                <a:gd name="T10" fmla="*/ 0 w 38"/>
                <a:gd name="T11" fmla="*/ 8 h 16"/>
                <a:gd name="T12" fmla="*/ 6 w 38"/>
                <a:gd name="T13" fmla="*/ 6 h 16"/>
                <a:gd name="T14" fmla="*/ 8 w 38"/>
                <a:gd name="T15" fmla="*/ 0 h 16"/>
                <a:gd name="T16" fmla="*/ 12 w 38"/>
                <a:gd name="T17" fmla="*/ 0 h 16"/>
                <a:gd name="T18" fmla="*/ 16 w 38"/>
                <a:gd name="T19" fmla="*/ 2 h 16"/>
                <a:gd name="T20" fmla="*/ 19 w 38"/>
                <a:gd name="T21" fmla="*/ 4 h 16"/>
                <a:gd name="T22" fmla="*/ 20 w 38"/>
                <a:gd name="T23" fmla="*/ 8 h 16"/>
                <a:gd name="T24" fmla="*/ 26 w 38"/>
                <a:gd name="T25" fmla="*/ 10 h 16"/>
                <a:gd name="T26" fmla="*/ 30 w 38"/>
                <a:gd name="T27" fmla="*/ 10 h 16"/>
                <a:gd name="T28" fmla="*/ 32 w 38"/>
                <a:gd name="T29" fmla="*/ 12 h 16"/>
                <a:gd name="T30" fmla="*/ 34 w 38"/>
                <a:gd name="T31" fmla="*/ 14 h 16"/>
                <a:gd name="T32" fmla="*/ 34 w 38"/>
                <a:gd name="T33" fmla="*/ 16 h 16"/>
                <a:gd name="T34" fmla="*/ 32 w 38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8" h="16">
                  <a:moveTo>
                    <a:pt x="36" y="16"/>
                  </a:moveTo>
                  <a:lnTo>
                    <a:pt x="30" y="16"/>
                  </a:lnTo>
                  <a:lnTo>
                    <a:pt x="24" y="16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6" y="6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4" y="8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38" y="16"/>
                  </a:lnTo>
                  <a:lnTo>
                    <a:pt x="36" y="1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41" name="Freeform 58"/>
            <p:cNvSpPr>
              <a:spLocks/>
            </p:cNvSpPr>
            <p:nvPr/>
          </p:nvSpPr>
          <p:spPr bwMode="gray">
            <a:xfrm>
              <a:off x="1239" y="1969"/>
              <a:ext cx="99" cy="59"/>
            </a:xfrm>
            <a:custGeom>
              <a:avLst/>
              <a:gdLst>
                <a:gd name="T0" fmla="*/ 96 w 100"/>
                <a:gd name="T1" fmla="*/ 24 h 60"/>
                <a:gd name="T2" fmla="*/ 90 w 100"/>
                <a:gd name="T3" fmla="*/ 26 h 60"/>
                <a:gd name="T4" fmla="*/ 86 w 100"/>
                <a:gd name="T5" fmla="*/ 26 h 60"/>
                <a:gd name="T6" fmla="*/ 82 w 100"/>
                <a:gd name="T7" fmla="*/ 28 h 60"/>
                <a:gd name="T8" fmla="*/ 76 w 100"/>
                <a:gd name="T9" fmla="*/ 30 h 60"/>
                <a:gd name="T10" fmla="*/ 76 w 100"/>
                <a:gd name="T11" fmla="*/ 28 h 60"/>
                <a:gd name="T12" fmla="*/ 74 w 100"/>
                <a:gd name="T13" fmla="*/ 28 h 60"/>
                <a:gd name="T14" fmla="*/ 72 w 100"/>
                <a:gd name="T15" fmla="*/ 28 h 60"/>
                <a:gd name="T16" fmla="*/ 68 w 100"/>
                <a:gd name="T17" fmla="*/ 28 h 60"/>
                <a:gd name="T18" fmla="*/ 64 w 100"/>
                <a:gd name="T19" fmla="*/ 30 h 60"/>
                <a:gd name="T20" fmla="*/ 56 w 100"/>
                <a:gd name="T21" fmla="*/ 38 h 60"/>
                <a:gd name="T22" fmla="*/ 50 w 100"/>
                <a:gd name="T23" fmla="*/ 40 h 60"/>
                <a:gd name="T24" fmla="*/ 50 w 100"/>
                <a:gd name="T25" fmla="*/ 40 h 60"/>
                <a:gd name="T26" fmla="*/ 44 w 100"/>
                <a:gd name="T27" fmla="*/ 42 h 60"/>
                <a:gd name="T28" fmla="*/ 42 w 100"/>
                <a:gd name="T29" fmla="*/ 44 h 60"/>
                <a:gd name="T30" fmla="*/ 40 w 100"/>
                <a:gd name="T31" fmla="*/ 46 h 60"/>
                <a:gd name="T32" fmla="*/ 38 w 100"/>
                <a:gd name="T33" fmla="*/ 50 h 60"/>
                <a:gd name="T34" fmla="*/ 34 w 100"/>
                <a:gd name="T35" fmla="*/ 56 h 60"/>
                <a:gd name="T36" fmla="*/ 28 w 100"/>
                <a:gd name="T37" fmla="*/ 56 h 60"/>
                <a:gd name="T38" fmla="*/ 26 w 100"/>
                <a:gd name="T39" fmla="*/ 48 h 60"/>
                <a:gd name="T40" fmla="*/ 26 w 100"/>
                <a:gd name="T41" fmla="*/ 46 h 60"/>
                <a:gd name="T42" fmla="*/ 24 w 100"/>
                <a:gd name="T43" fmla="*/ 44 h 60"/>
                <a:gd name="T44" fmla="*/ 22 w 100"/>
                <a:gd name="T45" fmla="*/ 42 h 60"/>
                <a:gd name="T46" fmla="*/ 18 w 100"/>
                <a:gd name="T47" fmla="*/ 42 h 60"/>
                <a:gd name="T48" fmla="*/ 12 w 100"/>
                <a:gd name="T49" fmla="*/ 40 h 60"/>
                <a:gd name="T50" fmla="*/ 8 w 100"/>
                <a:gd name="T51" fmla="*/ 36 h 60"/>
                <a:gd name="T52" fmla="*/ 4 w 100"/>
                <a:gd name="T53" fmla="*/ 34 h 60"/>
                <a:gd name="T54" fmla="*/ 0 w 100"/>
                <a:gd name="T55" fmla="*/ 32 h 60"/>
                <a:gd name="T56" fmla="*/ 4 w 100"/>
                <a:gd name="T57" fmla="*/ 28 h 60"/>
                <a:gd name="T58" fmla="*/ 8 w 100"/>
                <a:gd name="T59" fmla="*/ 22 h 60"/>
                <a:gd name="T60" fmla="*/ 18 w 100"/>
                <a:gd name="T61" fmla="*/ 16 h 60"/>
                <a:gd name="T62" fmla="*/ 22 w 100"/>
                <a:gd name="T63" fmla="*/ 8 h 60"/>
                <a:gd name="T64" fmla="*/ 26 w 100"/>
                <a:gd name="T65" fmla="*/ 2 h 60"/>
                <a:gd name="T66" fmla="*/ 34 w 100"/>
                <a:gd name="T67" fmla="*/ 0 h 60"/>
                <a:gd name="T68" fmla="*/ 76 w 100"/>
                <a:gd name="T69" fmla="*/ 0 h 60"/>
                <a:gd name="T70" fmla="*/ 80 w 100"/>
                <a:gd name="T71" fmla="*/ 6 h 60"/>
                <a:gd name="T72" fmla="*/ 86 w 100"/>
                <a:gd name="T73" fmla="*/ 12 h 60"/>
                <a:gd name="T74" fmla="*/ 92 w 100"/>
                <a:gd name="T75" fmla="*/ 18 h 60"/>
                <a:gd name="T76" fmla="*/ 96 w 100"/>
                <a:gd name="T77" fmla="*/ 24 h 6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" h="60">
                  <a:moveTo>
                    <a:pt x="100" y="24"/>
                  </a:moveTo>
                  <a:lnTo>
                    <a:pt x="94" y="26"/>
                  </a:lnTo>
                  <a:lnTo>
                    <a:pt x="90" y="26"/>
                  </a:lnTo>
                  <a:lnTo>
                    <a:pt x="86" y="28"/>
                  </a:lnTo>
                  <a:lnTo>
                    <a:pt x="80" y="30"/>
                  </a:lnTo>
                  <a:lnTo>
                    <a:pt x="80" y="28"/>
                  </a:lnTo>
                  <a:lnTo>
                    <a:pt x="78" y="28"/>
                  </a:lnTo>
                  <a:lnTo>
                    <a:pt x="76" y="28"/>
                  </a:lnTo>
                  <a:lnTo>
                    <a:pt x="72" y="28"/>
                  </a:lnTo>
                  <a:lnTo>
                    <a:pt x="68" y="32"/>
                  </a:lnTo>
                  <a:lnTo>
                    <a:pt x="60" y="42"/>
                  </a:lnTo>
                  <a:lnTo>
                    <a:pt x="54" y="44"/>
                  </a:lnTo>
                  <a:lnTo>
                    <a:pt x="50" y="44"/>
                  </a:lnTo>
                  <a:lnTo>
                    <a:pt x="44" y="46"/>
                  </a:lnTo>
                  <a:lnTo>
                    <a:pt x="42" y="48"/>
                  </a:lnTo>
                  <a:lnTo>
                    <a:pt x="40" y="50"/>
                  </a:lnTo>
                  <a:lnTo>
                    <a:pt x="38" y="54"/>
                  </a:lnTo>
                  <a:lnTo>
                    <a:pt x="34" y="60"/>
                  </a:lnTo>
                  <a:lnTo>
                    <a:pt x="28" y="60"/>
                  </a:lnTo>
                  <a:lnTo>
                    <a:pt x="26" y="52"/>
                  </a:lnTo>
                  <a:lnTo>
                    <a:pt x="26" y="50"/>
                  </a:lnTo>
                  <a:lnTo>
                    <a:pt x="24" y="48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2" y="44"/>
                  </a:lnTo>
                  <a:lnTo>
                    <a:pt x="8" y="40"/>
                  </a:lnTo>
                  <a:lnTo>
                    <a:pt x="4" y="38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8" y="22"/>
                  </a:lnTo>
                  <a:lnTo>
                    <a:pt x="18" y="16"/>
                  </a:lnTo>
                  <a:lnTo>
                    <a:pt x="22" y="8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80" y="0"/>
                  </a:lnTo>
                  <a:lnTo>
                    <a:pt x="84" y="6"/>
                  </a:lnTo>
                  <a:lnTo>
                    <a:pt x="90" y="12"/>
                  </a:lnTo>
                  <a:lnTo>
                    <a:pt x="96" y="18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42" name="Freeform 59"/>
            <p:cNvSpPr>
              <a:spLocks/>
            </p:cNvSpPr>
            <p:nvPr/>
          </p:nvSpPr>
          <p:spPr bwMode="gray">
            <a:xfrm>
              <a:off x="1246" y="1931"/>
              <a:ext cx="24" cy="42"/>
            </a:xfrm>
            <a:custGeom>
              <a:avLst/>
              <a:gdLst>
                <a:gd name="T0" fmla="*/ 24 w 24"/>
                <a:gd name="T1" fmla="*/ 6 h 42"/>
                <a:gd name="T2" fmla="*/ 18 w 24"/>
                <a:gd name="T3" fmla="*/ 10 h 42"/>
                <a:gd name="T4" fmla="*/ 18 w 24"/>
                <a:gd name="T5" fmla="*/ 18 h 42"/>
                <a:gd name="T6" fmla="*/ 16 w 24"/>
                <a:gd name="T7" fmla="*/ 26 h 42"/>
                <a:gd name="T8" fmla="*/ 14 w 24"/>
                <a:gd name="T9" fmla="*/ 32 h 42"/>
                <a:gd name="T10" fmla="*/ 10 w 24"/>
                <a:gd name="T11" fmla="*/ 36 h 42"/>
                <a:gd name="T12" fmla="*/ 10 w 24"/>
                <a:gd name="T13" fmla="*/ 42 h 42"/>
                <a:gd name="T14" fmla="*/ 0 w 24"/>
                <a:gd name="T15" fmla="*/ 42 h 42"/>
                <a:gd name="T16" fmla="*/ 4 w 24"/>
                <a:gd name="T17" fmla="*/ 10 h 42"/>
                <a:gd name="T18" fmla="*/ 8 w 24"/>
                <a:gd name="T19" fmla="*/ 10 h 42"/>
                <a:gd name="T20" fmla="*/ 10 w 24"/>
                <a:gd name="T21" fmla="*/ 8 h 42"/>
                <a:gd name="T22" fmla="*/ 12 w 24"/>
                <a:gd name="T23" fmla="*/ 6 h 42"/>
                <a:gd name="T24" fmla="*/ 14 w 24"/>
                <a:gd name="T25" fmla="*/ 2 h 42"/>
                <a:gd name="T26" fmla="*/ 16 w 24"/>
                <a:gd name="T27" fmla="*/ 0 h 42"/>
                <a:gd name="T28" fmla="*/ 20 w 24"/>
                <a:gd name="T29" fmla="*/ 0 h 42"/>
                <a:gd name="T30" fmla="*/ 22 w 24"/>
                <a:gd name="T31" fmla="*/ 2 h 42"/>
                <a:gd name="T32" fmla="*/ 22 w 24"/>
                <a:gd name="T33" fmla="*/ 6 h 42"/>
                <a:gd name="T34" fmla="*/ 24 w 24"/>
                <a:gd name="T35" fmla="*/ 6 h 4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42">
                  <a:moveTo>
                    <a:pt x="24" y="6"/>
                  </a:moveTo>
                  <a:lnTo>
                    <a:pt x="18" y="10"/>
                  </a:lnTo>
                  <a:lnTo>
                    <a:pt x="18" y="18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2" y="6"/>
                  </a:lnTo>
                  <a:lnTo>
                    <a:pt x="24" y="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43" name="Freeform 60"/>
            <p:cNvSpPr>
              <a:spLocks/>
            </p:cNvSpPr>
            <p:nvPr/>
          </p:nvSpPr>
          <p:spPr bwMode="gray">
            <a:xfrm>
              <a:off x="1194" y="1942"/>
              <a:ext cx="71" cy="70"/>
            </a:xfrm>
            <a:custGeom>
              <a:avLst/>
              <a:gdLst>
                <a:gd name="T0" fmla="*/ 68 w 72"/>
                <a:gd name="T1" fmla="*/ 26 h 72"/>
                <a:gd name="T2" fmla="*/ 64 w 72"/>
                <a:gd name="T3" fmla="*/ 28 h 72"/>
                <a:gd name="T4" fmla="*/ 58 w 72"/>
                <a:gd name="T5" fmla="*/ 28 h 72"/>
                <a:gd name="T6" fmla="*/ 48 w 72"/>
                <a:gd name="T7" fmla="*/ 28 h 72"/>
                <a:gd name="T8" fmla="*/ 52 w 72"/>
                <a:gd name="T9" fmla="*/ 0 h 72"/>
                <a:gd name="T10" fmla="*/ 32 w 72"/>
                <a:gd name="T11" fmla="*/ 0 h 72"/>
                <a:gd name="T12" fmla="*/ 28 w 72"/>
                <a:gd name="T13" fmla="*/ 2 h 72"/>
                <a:gd name="T14" fmla="*/ 24 w 72"/>
                <a:gd name="T15" fmla="*/ 6 h 72"/>
                <a:gd name="T16" fmla="*/ 20 w 72"/>
                <a:gd name="T17" fmla="*/ 14 h 72"/>
                <a:gd name="T18" fmla="*/ 22 w 72"/>
                <a:gd name="T19" fmla="*/ 18 h 72"/>
                <a:gd name="T20" fmla="*/ 24 w 72"/>
                <a:gd name="T21" fmla="*/ 18 h 72"/>
                <a:gd name="T22" fmla="*/ 28 w 72"/>
                <a:gd name="T23" fmla="*/ 20 h 72"/>
                <a:gd name="T24" fmla="*/ 30 w 72"/>
                <a:gd name="T25" fmla="*/ 24 h 72"/>
                <a:gd name="T26" fmla="*/ 30 w 72"/>
                <a:gd name="T27" fmla="*/ 30 h 72"/>
                <a:gd name="T28" fmla="*/ 10 w 72"/>
                <a:gd name="T29" fmla="*/ 30 h 72"/>
                <a:gd name="T30" fmla="*/ 6 w 72"/>
                <a:gd name="T31" fmla="*/ 36 h 72"/>
                <a:gd name="T32" fmla="*/ 4 w 72"/>
                <a:gd name="T33" fmla="*/ 42 h 72"/>
                <a:gd name="T34" fmla="*/ 0 w 72"/>
                <a:gd name="T35" fmla="*/ 52 h 72"/>
                <a:gd name="T36" fmla="*/ 8 w 72"/>
                <a:gd name="T37" fmla="*/ 58 h 72"/>
                <a:gd name="T38" fmla="*/ 14 w 72"/>
                <a:gd name="T39" fmla="*/ 60 h 72"/>
                <a:gd name="T40" fmla="*/ 16 w 72"/>
                <a:gd name="T41" fmla="*/ 62 h 72"/>
                <a:gd name="T42" fmla="*/ 26 w 72"/>
                <a:gd name="T43" fmla="*/ 62 h 72"/>
                <a:gd name="T44" fmla="*/ 30 w 72"/>
                <a:gd name="T45" fmla="*/ 62 h 72"/>
                <a:gd name="T46" fmla="*/ 34 w 72"/>
                <a:gd name="T47" fmla="*/ 64 h 72"/>
                <a:gd name="T48" fmla="*/ 36 w 72"/>
                <a:gd name="T49" fmla="*/ 62 h 72"/>
                <a:gd name="T50" fmla="*/ 38 w 72"/>
                <a:gd name="T51" fmla="*/ 56 h 72"/>
                <a:gd name="T52" fmla="*/ 42 w 72"/>
                <a:gd name="T53" fmla="*/ 56 h 72"/>
                <a:gd name="T54" fmla="*/ 46 w 72"/>
                <a:gd name="T55" fmla="*/ 51 h 72"/>
                <a:gd name="T56" fmla="*/ 50 w 72"/>
                <a:gd name="T57" fmla="*/ 46 h 72"/>
                <a:gd name="T58" fmla="*/ 60 w 72"/>
                <a:gd name="T59" fmla="*/ 40 h 72"/>
                <a:gd name="T60" fmla="*/ 64 w 72"/>
                <a:gd name="T61" fmla="*/ 32 h 72"/>
                <a:gd name="T62" fmla="*/ 68 w 72"/>
                <a:gd name="T63" fmla="*/ 26 h 7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2" h="72">
                  <a:moveTo>
                    <a:pt x="72" y="30"/>
                  </a:moveTo>
                  <a:lnTo>
                    <a:pt x="68" y="32"/>
                  </a:lnTo>
                  <a:lnTo>
                    <a:pt x="62" y="32"/>
                  </a:lnTo>
                  <a:lnTo>
                    <a:pt x="52" y="32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6"/>
                  </a:lnTo>
                  <a:lnTo>
                    <a:pt x="20" y="14"/>
                  </a:lnTo>
                  <a:lnTo>
                    <a:pt x="22" y="18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0" y="28"/>
                  </a:lnTo>
                  <a:lnTo>
                    <a:pt x="30" y="34"/>
                  </a:lnTo>
                  <a:lnTo>
                    <a:pt x="10" y="34"/>
                  </a:lnTo>
                  <a:lnTo>
                    <a:pt x="6" y="40"/>
                  </a:lnTo>
                  <a:lnTo>
                    <a:pt x="4" y="46"/>
                  </a:lnTo>
                  <a:lnTo>
                    <a:pt x="0" y="58"/>
                  </a:lnTo>
                  <a:lnTo>
                    <a:pt x="8" y="66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4" y="72"/>
                  </a:lnTo>
                  <a:lnTo>
                    <a:pt x="40" y="70"/>
                  </a:lnTo>
                  <a:lnTo>
                    <a:pt x="42" y="64"/>
                  </a:lnTo>
                  <a:lnTo>
                    <a:pt x="46" y="64"/>
                  </a:lnTo>
                  <a:lnTo>
                    <a:pt x="50" y="56"/>
                  </a:lnTo>
                  <a:lnTo>
                    <a:pt x="54" y="50"/>
                  </a:lnTo>
                  <a:lnTo>
                    <a:pt x="64" y="44"/>
                  </a:lnTo>
                  <a:lnTo>
                    <a:pt x="68" y="36"/>
                  </a:lnTo>
                  <a:lnTo>
                    <a:pt x="72" y="3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44" name="Freeform 61"/>
            <p:cNvSpPr>
              <a:spLocks/>
            </p:cNvSpPr>
            <p:nvPr/>
          </p:nvSpPr>
          <p:spPr bwMode="gray">
            <a:xfrm>
              <a:off x="1480" y="1900"/>
              <a:ext cx="44" cy="36"/>
            </a:xfrm>
            <a:custGeom>
              <a:avLst/>
              <a:gdLst>
                <a:gd name="T0" fmla="*/ 42 w 44"/>
                <a:gd name="T1" fmla="*/ 36 h 36"/>
                <a:gd name="T2" fmla="*/ 42 w 44"/>
                <a:gd name="T3" fmla="*/ 34 h 36"/>
                <a:gd name="T4" fmla="*/ 14 w 44"/>
                <a:gd name="T5" fmla="*/ 34 h 36"/>
                <a:gd name="T6" fmla="*/ 4 w 44"/>
                <a:gd name="T7" fmla="*/ 32 h 36"/>
                <a:gd name="T8" fmla="*/ 2 w 44"/>
                <a:gd name="T9" fmla="*/ 30 h 36"/>
                <a:gd name="T10" fmla="*/ 0 w 44"/>
                <a:gd name="T11" fmla="*/ 26 h 36"/>
                <a:gd name="T12" fmla="*/ 14 w 44"/>
                <a:gd name="T13" fmla="*/ 22 h 36"/>
                <a:gd name="T14" fmla="*/ 20 w 44"/>
                <a:gd name="T15" fmla="*/ 24 h 36"/>
                <a:gd name="T16" fmla="*/ 26 w 44"/>
                <a:gd name="T17" fmla="*/ 26 h 36"/>
                <a:gd name="T18" fmla="*/ 28 w 44"/>
                <a:gd name="T19" fmla="*/ 24 h 36"/>
                <a:gd name="T20" fmla="*/ 30 w 44"/>
                <a:gd name="T21" fmla="*/ 20 h 36"/>
                <a:gd name="T22" fmla="*/ 28 w 44"/>
                <a:gd name="T23" fmla="*/ 18 h 36"/>
                <a:gd name="T24" fmla="*/ 28 w 44"/>
                <a:gd name="T25" fmla="*/ 14 h 36"/>
                <a:gd name="T26" fmla="*/ 28 w 44"/>
                <a:gd name="T27" fmla="*/ 10 h 36"/>
                <a:gd name="T28" fmla="*/ 24 w 44"/>
                <a:gd name="T29" fmla="*/ 8 h 36"/>
                <a:gd name="T30" fmla="*/ 22 w 44"/>
                <a:gd name="T31" fmla="*/ 6 h 36"/>
                <a:gd name="T32" fmla="*/ 22 w 44"/>
                <a:gd name="T33" fmla="*/ 2 h 36"/>
                <a:gd name="T34" fmla="*/ 26 w 44"/>
                <a:gd name="T35" fmla="*/ 2 h 36"/>
                <a:gd name="T36" fmla="*/ 28 w 44"/>
                <a:gd name="T37" fmla="*/ 0 h 36"/>
                <a:gd name="T38" fmla="*/ 44 w 44"/>
                <a:gd name="T39" fmla="*/ 2 h 36"/>
                <a:gd name="T40" fmla="*/ 44 w 44"/>
                <a:gd name="T41" fmla="*/ 6 h 36"/>
                <a:gd name="T42" fmla="*/ 42 w 44"/>
                <a:gd name="T43" fmla="*/ 8 h 36"/>
                <a:gd name="T44" fmla="*/ 42 w 44"/>
                <a:gd name="T45" fmla="*/ 18 h 36"/>
                <a:gd name="T46" fmla="*/ 40 w 44"/>
                <a:gd name="T47" fmla="*/ 28 h 36"/>
                <a:gd name="T48" fmla="*/ 40 w 44"/>
                <a:gd name="T49" fmla="*/ 34 h 36"/>
                <a:gd name="T50" fmla="*/ 42 w 44"/>
                <a:gd name="T51" fmla="*/ 36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4" h="36">
                  <a:moveTo>
                    <a:pt x="42" y="36"/>
                  </a:moveTo>
                  <a:lnTo>
                    <a:pt x="42" y="34"/>
                  </a:lnTo>
                  <a:lnTo>
                    <a:pt x="14" y="34"/>
                  </a:lnTo>
                  <a:lnTo>
                    <a:pt x="4" y="32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14" y="22"/>
                  </a:lnTo>
                  <a:lnTo>
                    <a:pt x="20" y="24"/>
                  </a:lnTo>
                  <a:lnTo>
                    <a:pt x="26" y="26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28" y="18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4" y="8"/>
                  </a:lnTo>
                  <a:lnTo>
                    <a:pt x="22" y="6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44" y="2"/>
                  </a:lnTo>
                  <a:lnTo>
                    <a:pt x="44" y="6"/>
                  </a:lnTo>
                  <a:lnTo>
                    <a:pt x="42" y="8"/>
                  </a:lnTo>
                  <a:lnTo>
                    <a:pt x="42" y="18"/>
                  </a:lnTo>
                  <a:lnTo>
                    <a:pt x="40" y="28"/>
                  </a:lnTo>
                  <a:lnTo>
                    <a:pt x="40" y="34"/>
                  </a:lnTo>
                  <a:lnTo>
                    <a:pt x="42" y="3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45" name="Freeform 62"/>
            <p:cNvSpPr>
              <a:spLocks/>
            </p:cNvSpPr>
            <p:nvPr/>
          </p:nvSpPr>
          <p:spPr bwMode="gray">
            <a:xfrm>
              <a:off x="1520" y="1902"/>
              <a:ext cx="57" cy="36"/>
            </a:xfrm>
            <a:custGeom>
              <a:avLst/>
              <a:gdLst>
                <a:gd name="T0" fmla="*/ 0 w 58"/>
                <a:gd name="T1" fmla="*/ 32 h 36"/>
                <a:gd name="T2" fmla="*/ 0 w 58"/>
                <a:gd name="T3" fmla="*/ 26 h 36"/>
                <a:gd name="T4" fmla="*/ 2 w 58"/>
                <a:gd name="T5" fmla="*/ 16 h 36"/>
                <a:gd name="T6" fmla="*/ 2 w 58"/>
                <a:gd name="T7" fmla="*/ 6 h 36"/>
                <a:gd name="T8" fmla="*/ 4 w 58"/>
                <a:gd name="T9" fmla="*/ 4 h 36"/>
                <a:gd name="T10" fmla="*/ 4 w 58"/>
                <a:gd name="T11" fmla="*/ 0 h 36"/>
                <a:gd name="T12" fmla="*/ 14 w 58"/>
                <a:gd name="T13" fmla="*/ 2 h 36"/>
                <a:gd name="T14" fmla="*/ 26 w 58"/>
                <a:gd name="T15" fmla="*/ 2 h 36"/>
                <a:gd name="T16" fmla="*/ 26 w 58"/>
                <a:gd name="T17" fmla="*/ 4 h 36"/>
                <a:gd name="T18" fmla="*/ 28 w 58"/>
                <a:gd name="T19" fmla="*/ 4 h 36"/>
                <a:gd name="T20" fmla="*/ 30 w 58"/>
                <a:gd name="T21" fmla="*/ 4 h 36"/>
                <a:gd name="T22" fmla="*/ 32 w 58"/>
                <a:gd name="T23" fmla="*/ 4 h 36"/>
                <a:gd name="T24" fmla="*/ 34 w 58"/>
                <a:gd name="T25" fmla="*/ 6 h 36"/>
                <a:gd name="T26" fmla="*/ 36 w 58"/>
                <a:gd name="T27" fmla="*/ 8 h 36"/>
                <a:gd name="T28" fmla="*/ 38 w 58"/>
                <a:gd name="T29" fmla="*/ 8 h 36"/>
                <a:gd name="T30" fmla="*/ 38 w 58"/>
                <a:gd name="T31" fmla="*/ 10 h 36"/>
                <a:gd name="T32" fmla="*/ 38 w 58"/>
                <a:gd name="T33" fmla="*/ 12 h 36"/>
                <a:gd name="T34" fmla="*/ 44 w 58"/>
                <a:gd name="T35" fmla="*/ 14 h 36"/>
                <a:gd name="T36" fmla="*/ 48 w 58"/>
                <a:gd name="T37" fmla="*/ 16 h 36"/>
                <a:gd name="T38" fmla="*/ 50 w 58"/>
                <a:gd name="T39" fmla="*/ 18 h 36"/>
                <a:gd name="T40" fmla="*/ 54 w 58"/>
                <a:gd name="T41" fmla="*/ 26 h 36"/>
                <a:gd name="T42" fmla="*/ 48 w 58"/>
                <a:gd name="T43" fmla="*/ 28 h 36"/>
                <a:gd name="T44" fmla="*/ 46 w 58"/>
                <a:gd name="T45" fmla="*/ 32 h 36"/>
                <a:gd name="T46" fmla="*/ 44 w 58"/>
                <a:gd name="T47" fmla="*/ 30 h 36"/>
                <a:gd name="T48" fmla="*/ 42 w 58"/>
                <a:gd name="T49" fmla="*/ 28 h 36"/>
                <a:gd name="T50" fmla="*/ 29 w 58"/>
                <a:gd name="T51" fmla="*/ 28 h 36"/>
                <a:gd name="T52" fmla="*/ 28 w 58"/>
                <a:gd name="T53" fmla="*/ 30 h 36"/>
                <a:gd name="T54" fmla="*/ 26 w 58"/>
                <a:gd name="T55" fmla="*/ 30 h 36"/>
                <a:gd name="T56" fmla="*/ 18 w 58"/>
                <a:gd name="T57" fmla="*/ 30 h 36"/>
                <a:gd name="T58" fmla="*/ 14 w 58"/>
                <a:gd name="T59" fmla="*/ 30 h 36"/>
                <a:gd name="T60" fmla="*/ 12 w 58"/>
                <a:gd name="T61" fmla="*/ 34 h 36"/>
                <a:gd name="T62" fmla="*/ 8 w 58"/>
                <a:gd name="T63" fmla="*/ 36 h 36"/>
                <a:gd name="T64" fmla="*/ 2 w 58"/>
                <a:gd name="T65" fmla="*/ 36 h 36"/>
                <a:gd name="T66" fmla="*/ 2 w 58"/>
                <a:gd name="T67" fmla="*/ 34 h 36"/>
                <a:gd name="T68" fmla="*/ 0 w 58"/>
                <a:gd name="T69" fmla="*/ 32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8" h="36">
                  <a:moveTo>
                    <a:pt x="0" y="32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2" y="6"/>
                  </a:lnTo>
                  <a:lnTo>
                    <a:pt x="4" y="4"/>
                  </a:lnTo>
                  <a:lnTo>
                    <a:pt x="4" y="0"/>
                  </a:lnTo>
                  <a:lnTo>
                    <a:pt x="14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8" y="14"/>
                  </a:lnTo>
                  <a:lnTo>
                    <a:pt x="52" y="16"/>
                  </a:lnTo>
                  <a:lnTo>
                    <a:pt x="54" y="18"/>
                  </a:lnTo>
                  <a:lnTo>
                    <a:pt x="58" y="26"/>
                  </a:lnTo>
                  <a:lnTo>
                    <a:pt x="52" y="28"/>
                  </a:lnTo>
                  <a:lnTo>
                    <a:pt x="50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18" y="30"/>
                  </a:lnTo>
                  <a:lnTo>
                    <a:pt x="14" y="30"/>
                  </a:lnTo>
                  <a:lnTo>
                    <a:pt x="12" y="34"/>
                  </a:lnTo>
                  <a:lnTo>
                    <a:pt x="8" y="36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46" name="Freeform 63"/>
            <p:cNvSpPr>
              <a:spLocks/>
            </p:cNvSpPr>
            <p:nvPr/>
          </p:nvSpPr>
          <p:spPr bwMode="gray">
            <a:xfrm>
              <a:off x="1668" y="2064"/>
              <a:ext cx="12" cy="12"/>
            </a:xfrm>
            <a:custGeom>
              <a:avLst/>
              <a:gdLst>
                <a:gd name="T0" fmla="*/ 8 w 12"/>
                <a:gd name="T1" fmla="*/ 12 h 12"/>
                <a:gd name="T2" fmla="*/ 10 w 12"/>
                <a:gd name="T3" fmla="*/ 8 h 12"/>
                <a:gd name="T4" fmla="*/ 12 w 12"/>
                <a:gd name="T5" fmla="*/ 8 h 12"/>
                <a:gd name="T6" fmla="*/ 12 w 12"/>
                <a:gd name="T7" fmla="*/ 4 h 12"/>
                <a:gd name="T8" fmla="*/ 10 w 12"/>
                <a:gd name="T9" fmla="*/ 2 h 12"/>
                <a:gd name="T10" fmla="*/ 6 w 12"/>
                <a:gd name="T11" fmla="*/ 0 h 12"/>
                <a:gd name="T12" fmla="*/ 0 w 12"/>
                <a:gd name="T13" fmla="*/ 10 h 12"/>
                <a:gd name="T14" fmla="*/ 8 w 12"/>
                <a:gd name="T15" fmla="*/ 12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" h="12">
                  <a:moveTo>
                    <a:pt x="8" y="12"/>
                  </a:moveTo>
                  <a:lnTo>
                    <a:pt x="10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10"/>
                  </a:lnTo>
                  <a:lnTo>
                    <a:pt x="8" y="1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47" name="Freeform 64"/>
            <p:cNvSpPr>
              <a:spLocks/>
            </p:cNvSpPr>
            <p:nvPr/>
          </p:nvSpPr>
          <p:spPr bwMode="gray">
            <a:xfrm>
              <a:off x="1838" y="2257"/>
              <a:ext cx="40" cy="33"/>
            </a:xfrm>
            <a:custGeom>
              <a:avLst/>
              <a:gdLst>
                <a:gd name="T0" fmla="*/ 0 w 40"/>
                <a:gd name="T1" fmla="*/ 18 h 34"/>
                <a:gd name="T2" fmla="*/ 4 w 40"/>
                <a:gd name="T3" fmla="*/ 26 h 34"/>
                <a:gd name="T4" fmla="*/ 18 w 40"/>
                <a:gd name="T5" fmla="*/ 28 h 34"/>
                <a:gd name="T6" fmla="*/ 26 w 40"/>
                <a:gd name="T7" fmla="*/ 30 h 34"/>
                <a:gd name="T8" fmla="*/ 28 w 40"/>
                <a:gd name="T9" fmla="*/ 28 h 34"/>
                <a:gd name="T10" fmla="*/ 32 w 40"/>
                <a:gd name="T11" fmla="*/ 28 h 34"/>
                <a:gd name="T12" fmla="*/ 36 w 40"/>
                <a:gd name="T13" fmla="*/ 18 h 34"/>
                <a:gd name="T14" fmla="*/ 38 w 40"/>
                <a:gd name="T15" fmla="*/ 12 h 34"/>
                <a:gd name="T16" fmla="*/ 40 w 40"/>
                <a:gd name="T17" fmla="*/ 6 h 34"/>
                <a:gd name="T18" fmla="*/ 30 w 40"/>
                <a:gd name="T19" fmla="*/ 4 h 34"/>
                <a:gd name="T20" fmla="*/ 22 w 40"/>
                <a:gd name="T21" fmla="*/ 4 h 34"/>
                <a:gd name="T22" fmla="*/ 16 w 40"/>
                <a:gd name="T23" fmla="*/ 0 h 34"/>
                <a:gd name="T24" fmla="*/ 10 w 40"/>
                <a:gd name="T25" fmla="*/ 0 h 34"/>
                <a:gd name="T26" fmla="*/ 8 w 40"/>
                <a:gd name="T27" fmla="*/ 0 h 34"/>
                <a:gd name="T28" fmla="*/ 6 w 40"/>
                <a:gd name="T29" fmla="*/ 2 h 34"/>
                <a:gd name="T30" fmla="*/ 4 w 40"/>
                <a:gd name="T31" fmla="*/ 4 h 34"/>
                <a:gd name="T32" fmla="*/ 2 w 40"/>
                <a:gd name="T33" fmla="*/ 14 h 34"/>
                <a:gd name="T34" fmla="*/ 0 w 40"/>
                <a:gd name="T35" fmla="*/ 18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0" h="34">
                  <a:moveTo>
                    <a:pt x="0" y="22"/>
                  </a:moveTo>
                  <a:lnTo>
                    <a:pt x="4" y="30"/>
                  </a:lnTo>
                  <a:lnTo>
                    <a:pt x="18" y="32"/>
                  </a:lnTo>
                  <a:lnTo>
                    <a:pt x="26" y="34"/>
                  </a:lnTo>
                  <a:lnTo>
                    <a:pt x="28" y="32"/>
                  </a:lnTo>
                  <a:lnTo>
                    <a:pt x="32" y="32"/>
                  </a:lnTo>
                  <a:lnTo>
                    <a:pt x="36" y="22"/>
                  </a:lnTo>
                  <a:lnTo>
                    <a:pt x="38" y="12"/>
                  </a:lnTo>
                  <a:lnTo>
                    <a:pt x="40" y="6"/>
                  </a:lnTo>
                  <a:lnTo>
                    <a:pt x="30" y="4"/>
                  </a:lnTo>
                  <a:lnTo>
                    <a:pt x="22" y="4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48" name="Freeform 65"/>
            <p:cNvSpPr>
              <a:spLocks/>
            </p:cNvSpPr>
            <p:nvPr/>
          </p:nvSpPr>
          <p:spPr bwMode="gray">
            <a:xfrm>
              <a:off x="1817" y="3183"/>
              <a:ext cx="39" cy="16"/>
            </a:xfrm>
            <a:custGeom>
              <a:avLst/>
              <a:gdLst>
                <a:gd name="T0" fmla="*/ 12 w 40"/>
                <a:gd name="T1" fmla="*/ 14 h 16"/>
                <a:gd name="T2" fmla="*/ 14 w 40"/>
                <a:gd name="T3" fmla="*/ 14 h 16"/>
                <a:gd name="T4" fmla="*/ 14 w 40"/>
                <a:gd name="T5" fmla="*/ 12 h 16"/>
                <a:gd name="T6" fmla="*/ 16 w 40"/>
                <a:gd name="T7" fmla="*/ 8 h 16"/>
                <a:gd name="T8" fmla="*/ 16 w 40"/>
                <a:gd name="T9" fmla="*/ 14 h 16"/>
                <a:gd name="T10" fmla="*/ 18 w 40"/>
                <a:gd name="T11" fmla="*/ 16 h 16"/>
                <a:gd name="T12" fmla="*/ 20 w 40"/>
                <a:gd name="T13" fmla="*/ 16 h 16"/>
                <a:gd name="T14" fmla="*/ 20 w 40"/>
                <a:gd name="T15" fmla="*/ 14 h 16"/>
                <a:gd name="T16" fmla="*/ 24 w 40"/>
                <a:gd name="T17" fmla="*/ 14 h 16"/>
                <a:gd name="T18" fmla="*/ 28 w 40"/>
                <a:gd name="T19" fmla="*/ 10 h 16"/>
                <a:gd name="T20" fmla="*/ 34 w 40"/>
                <a:gd name="T21" fmla="*/ 6 h 16"/>
                <a:gd name="T22" fmla="*/ 36 w 40"/>
                <a:gd name="T23" fmla="*/ 0 h 16"/>
                <a:gd name="T24" fmla="*/ 24 w 40"/>
                <a:gd name="T25" fmla="*/ 0 h 16"/>
                <a:gd name="T26" fmla="*/ 20 w 40"/>
                <a:gd name="T27" fmla="*/ 0 h 16"/>
                <a:gd name="T28" fmla="*/ 20 w 40"/>
                <a:gd name="T29" fmla="*/ 2 h 16"/>
                <a:gd name="T30" fmla="*/ 18 w 40"/>
                <a:gd name="T31" fmla="*/ 2 h 16"/>
                <a:gd name="T32" fmla="*/ 8 w 40"/>
                <a:gd name="T33" fmla="*/ 2 h 16"/>
                <a:gd name="T34" fmla="*/ 0 w 40"/>
                <a:gd name="T35" fmla="*/ 12 h 16"/>
                <a:gd name="T36" fmla="*/ 4 w 40"/>
                <a:gd name="T37" fmla="*/ 14 h 16"/>
                <a:gd name="T38" fmla="*/ 12 w 40"/>
                <a:gd name="T39" fmla="*/ 14 h 1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" h="16">
                  <a:moveTo>
                    <a:pt x="12" y="14"/>
                  </a:moveTo>
                  <a:lnTo>
                    <a:pt x="14" y="14"/>
                  </a:lnTo>
                  <a:lnTo>
                    <a:pt x="14" y="12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2" y="14"/>
                  </a:lnTo>
                  <a:lnTo>
                    <a:pt x="28" y="14"/>
                  </a:lnTo>
                  <a:lnTo>
                    <a:pt x="32" y="10"/>
                  </a:lnTo>
                  <a:lnTo>
                    <a:pt x="38" y="6"/>
                  </a:lnTo>
                  <a:lnTo>
                    <a:pt x="40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8" y="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49" name="Freeform 66"/>
            <p:cNvSpPr>
              <a:spLocks/>
            </p:cNvSpPr>
            <p:nvPr/>
          </p:nvSpPr>
          <p:spPr bwMode="gray">
            <a:xfrm>
              <a:off x="1670" y="2104"/>
              <a:ext cx="69" cy="136"/>
            </a:xfrm>
            <a:custGeom>
              <a:avLst/>
              <a:gdLst>
                <a:gd name="T0" fmla="*/ 26 w 70"/>
                <a:gd name="T1" fmla="*/ 0 h 138"/>
                <a:gd name="T2" fmla="*/ 22 w 70"/>
                <a:gd name="T3" fmla="*/ 8 h 138"/>
                <a:gd name="T4" fmla="*/ 18 w 70"/>
                <a:gd name="T5" fmla="*/ 14 h 138"/>
                <a:gd name="T6" fmla="*/ 12 w 70"/>
                <a:gd name="T7" fmla="*/ 18 h 138"/>
                <a:gd name="T8" fmla="*/ 10 w 70"/>
                <a:gd name="T9" fmla="*/ 24 h 138"/>
                <a:gd name="T10" fmla="*/ 12 w 70"/>
                <a:gd name="T11" fmla="*/ 28 h 138"/>
                <a:gd name="T12" fmla="*/ 18 w 70"/>
                <a:gd name="T13" fmla="*/ 32 h 138"/>
                <a:gd name="T14" fmla="*/ 0 w 70"/>
                <a:gd name="T15" fmla="*/ 38 h 138"/>
                <a:gd name="T16" fmla="*/ 0 w 70"/>
                <a:gd name="T17" fmla="*/ 50 h 138"/>
                <a:gd name="T18" fmla="*/ 2 w 70"/>
                <a:gd name="T19" fmla="*/ 54 h 138"/>
                <a:gd name="T20" fmla="*/ 4 w 70"/>
                <a:gd name="T21" fmla="*/ 56 h 138"/>
                <a:gd name="T22" fmla="*/ 8 w 70"/>
                <a:gd name="T23" fmla="*/ 60 h 138"/>
                <a:gd name="T24" fmla="*/ 8 w 70"/>
                <a:gd name="T25" fmla="*/ 64 h 138"/>
                <a:gd name="T26" fmla="*/ 20 w 70"/>
                <a:gd name="T27" fmla="*/ 64 h 138"/>
                <a:gd name="T28" fmla="*/ 20 w 70"/>
                <a:gd name="T29" fmla="*/ 72 h 138"/>
                <a:gd name="T30" fmla="*/ 20 w 70"/>
                <a:gd name="T31" fmla="*/ 74 h 138"/>
                <a:gd name="T32" fmla="*/ 24 w 70"/>
                <a:gd name="T33" fmla="*/ 78 h 138"/>
                <a:gd name="T34" fmla="*/ 26 w 70"/>
                <a:gd name="T35" fmla="*/ 84 h 138"/>
                <a:gd name="T36" fmla="*/ 26 w 70"/>
                <a:gd name="T37" fmla="*/ 90 h 138"/>
                <a:gd name="T38" fmla="*/ 26 w 70"/>
                <a:gd name="T39" fmla="*/ 94 h 138"/>
                <a:gd name="T40" fmla="*/ 26 w 70"/>
                <a:gd name="T41" fmla="*/ 98 h 138"/>
                <a:gd name="T42" fmla="*/ 24 w 70"/>
                <a:gd name="T43" fmla="*/ 100 h 138"/>
                <a:gd name="T44" fmla="*/ 22 w 70"/>
                <a:gd name="T45" fmla="*/ 104 h 138"/>
                <a:gd name="T46" fmla="*/ 24 w 70"/>
                <a:gd name="T47" fmla="*/ 114 h 138"/>
                <a:gd name="T48" fmla="*/ 26 w 70"/>
                <a:gd name="T49" fmla="*/ 122 h 138"/>
                <a:gd name="T50" fmla="*/ 32 w 70"/>
                <a:gd name="T51" fmla="*/ 128 h 138"/>
                <a:gd name="T52" fmla="*/ 34 w 70"/>
                <a:gd name="T53" fmla="*/ 130 h 138"/>
                <a:gd name="T54" fmla="*/ 35 w 70"/>
                <a:gd name="T55" fmla="*/ 130 h 138"/>
                <a:gd name="T56" fmla="*/ 40 w 70"/>
                <a:gd name="T57" fmla="*/ 130 h 138"/>
                <a:gd name="T58" fmla="*/ 44 w 70"/>
                <a:gd name="T59" fmla="*/ 128 h 138"/>
                <a:gd name="T60" fmla="*/ 50 w 70"/>
                <a:gd name="T61" fmla="*/ 124 h 138"/>
                <a:gd name="T62" fmla="*/ 56 w 70"/>
                <a:gd name="T63" fmla="*/ 118 h 138"/>
                <a:gd name="T64" fmla="*/ 60 w 70"/>
                <a:gd name="T65" fmla="*/ 116 h 138"/>
                <a:gd name="T66" fmla="*/ 66 w 70"/>
                <a:gd name="T67" fmla="*/ 116 h 138"/>
                <a:gd name="T68" fmla="*/ 64 w 70"/>
                <a:gd name="T69" fmla="*/ 110 h 138"/>
                <a:gd name="T70" fmla="*/ 62 w 70"/>
                <a:gd name="T71" fmla="*/ 104 h 138"/>
                <a:gd name="T72" fmla="*/ 56 w 70"/>
                <a:gd name="T73" fmla="*/ 99 h 138"/>
                <a:gd name="T74" fmla="*/ 50 w 70"/>
                <a:gd name="T75" fmla="*/ 92 h 138"/>
                <a:gd name="T76" fmla="*/ 50 w 70"/>
                <a:gd name="T77" fmla="*/ 88 h 138"/>
                <a:gd name="T78" fmla="*/ 50 w 70"/>
                <a:gd name="T79" fmla="*/ 82 h 138"/>
                <a:gd name="T80" fmla="*/ 50 w 70"/>
                <a:gd name="T81" fmla="*/ 78 h 138"/>
                <a:gd name="T82" fmla="*/ 50 w 70"/>
                <a:gd name="T83" fmla="*/ 74 h 138"/>
                <a:gd name="T84" fmla="*/ 54 w 70"/>
                <a:gd name="T85" fmla="*/ 70 h 138"/>
                <a:gd name="T86" fmla="*/ 60 w 70"/>
                <a:gd name="T87" fmla="*/ 66 h 138"/>
                <a:gd name="T88" fmla="*/ 64 w 70"/>
                <a:gd name="T89" fmla="*/ 60 h 138"/>
                <a:gd name="T90" fmla="*/ 66 w 70"/>
                <a:gd name="T91" fmla="*/ 40 h 138"/>
                <a:gd name="T92" fmla="*/ 56 w 70"/>
                <a:gd name="T93" fmla="*/ 34 h 138"/>
                <a:gd name="T94" fmla="*/ 52 w 70"/>
                <a:gd name="T95" fmla="*/ 32 h 138"/>
                <a:gd name="T96" fmla="*/ 48 w 70"/>
                <a:gd name="T97" fmla="*/ 32 h 138"/>
                <a:gd name="T98" fmla="*/ 42 w 70"/>
                <a:gd name="T99" fmla="*/ 32 h 138"/>
                <a:gd name="T100" fmla="*/ 42 w 70"/>
                <a:gd name="T101" fmla="*/ 24 h 138"/>
                <a:gd name="T102" fmla="*/ 40 w 70"/>
                <a:gd name="T103" fmla="*/ 20 h 138"/>
                <a:gd name="T104" fmla="*/ 36 w 70"/>
                <a:gd name="T105" fmla="*/ 12 h 138"/>
                <a:gd name="T106" fmla="*/ 32 w 70"/>
                <a:gd name="T107" fmla="*/ 4 h 138"/>
                <a:gd name="T108" fmla="*/ 26 w 70"/>
                <a:gd name="T109" fmla="*/ 0 h 13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0" h="138">
                  <a:moveTo>
                    <a:pt x="26" y="0"/>
                  </a:moveTo>
                  <a:lnTo>
                    <a:pt x="22" y="8"/>
                  </a:lnTo>
                  <a:lnTo>
                    <a:pt x="18" y="14"/>
                  </a:lnTo>
                  <a:lnTo>
                    <a:pt x="12" y="18"/>
                  </a:lnTo>
                  <a:lnTo>
                    <a:pt x="10" y="24"/>
                  </a:lnTo>
                  <a:lnTo>
                    <a:pt x="12" y="28"/>
                  </a:lnTo>
                  <a:lnTo>
                    <a:pt x="18" y="32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4" y="60"/>
                  </a:lnTo>
                  <a:lnTo>
                    <a:pt x="8" y="64"/>
                  </a:lnTo>
                  <a:lnTo>
                    <a:pt x="8" y="68"/>
                  </a:lnTo>
                  <a:lnTo>
                    <a:pt x="20" y="68"/>
                  </a:lnTo>
                  <a:lnTo>
                    <a:pt x="20" y="76"/>
                  </a:lnTo>
                  <a:lnTo>
                    <a:pt x="20" y="78"/>
                  </a:lnTo>
                  <a:lnTo>
                    <a:pt x="24" y="82"/>
                  </a:lnTo>
                  <a:lnTo>
                    <a:pt x="26" y="88"/>
                  </a:lnTo>
                  <a:lnTo>
                    <a:pt x="26" y="94"/>
                  </a:lnTo>
                  <a:lnTo>
                    <a:pt x="26" y="98"/>
                  </a:lnTo>
                  <a:lnTo>
                    <a:pt x="26" y="102"/>
                  </a:lnTo>
                  <a:lnTo>
                    <a:pt x="24" y="106"/>
                  </a:lnTo>
                  <a:lnTo>
                    <a:pt x="22" y="112"/>
                  </a:lnTo>
                  <a:lnTo>
                    <a:pt x="24" y="122"/>
                  </a:lnTo>
                  <a:lnTo>
                    <a:pt x="26" y="130"/>
                  </a:lnTo>
                  <a:lnTo>
                    <a:pt x="32" y="136"/>
                  </a:lnTo>
                  <a:lnTo>
                    <a:pt x="34" y="138"/>
                  </a:lnTo>
                  <a:lnTo>
                    <a:pt x="38" y="138"/>
                  </a:lnTo>
                  <a:lnTo>
                    <a:pt x="44" y="138"/>
                  </a:lnTo>
                  <a:lnTo>
                    <a:pt x="48" y="136"/>
                  </a:lnTo>
                  <a:lnTo>
                    <a:pt x="54" y="132"/>
                  </a:lnTo>
                  <a:lnTo>
                    <a:pt x="60" y="126"/>
                  </a:lnTo>
                  <a:lnTo>
                    <a:pt x="64" y="124"/>
                  </a:lnTo>
                  <a:lnTo>
                    <a:pt x="70" y="124"/>
                  </a:lnTo>
                  <a:lnTo>
                    <a:pt x="68" y="118"/>
                  </a:lnTo>
                  <a:lnTo>
                    <a:pt x="66" y="112"/>
                  </a:lnTo>
                  <a:lnTo>
                    <a:pt x="60" y="104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86"/>
                  </a:lnTo>
                  <a:lnTo>
                    <a:pt x="54" y="82"/>
                  </a:lnTo>
                  <a:lnTo>
                    <a:pt x="54" y="78"/>
                  </a:lnTo>
                  <a:lnTo>
                    <a:pt x="58" y="74"/>
                  </a:lnTo>
                  <a:lnTo>
                    <a:pt x="64" y="70"/>
                  </a:lnTo>
                  <a:lnTo>
                    <a:pt x="68" y="64"/>
                  </a:lnTo>
                  <a:lnTo>
                    <a:pt x="70" y="44"/>
                  </a:lnTo>
                  <a:lnTo>
                    <a:pt x="60" y="36"/>
                  </a:lnTo>
                  <a:lnTo>
                    <a:pt x="56" y="32"/>
                  </a:lnTo>
                  <a:lnTo>
                    <a:pt x="52" y="32"/>
                  </a:lnTo>
                  <a:lnTo>
                    <a:pt x="46" y="32"/>
                  </a:lnTo>
                  <a:lnTo>
                    <a:pt x="46" y="24"/>
                  </a:lnTo>
                  <a:lnTo>
                    <a:pt x="44" y="20"/>
                  </a:lnTo>
                  <a:lnTo>
                    <a:pt x="40" y="12"/>
                  </a:lnTo>
                  <a:lnTo>
                    <a:pt x="32" y="4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50" name="Freeform 67"/>
            <p:cNvSpPr>
              <a:spLocks/>
            </p:cNvSpPr>
            <p:nvPr/>
          </p:nvSpPr>
          <p:spPr bwMode="gray">
            <a:xfrm>
              <a:off x="1723" y="2147"/>
              <a:ext cx="66" cy="84"/>
            </a:xfrm>
            <a:custGeom>
              <a:avLst/>
              <a:gdLst>
                <a:gd name="T0" fmla="*/ 66 w 66"/>
                <a:gd name="T1" fmla="*/ 10 h 86"/>
                <a:gd name="T2" fmla="*/ 64 w 66"/>
                <a:gd name="T3" fmla="*/ 18 h 86"/>
                <a:gd name="T4" fmla="*/ 60 w 66"/>
                <a:gd name="T5" fmla="*/ 21 h 86"/>
                <a:gd name="T6" fmla="*/ 58 w 66"/>
                <a:gd name="T7" fmla="*/ 26 h 86"/>
                <a:gd name="T8" fmla="*/ 56 w 66"/>
                <a:gd name="T9" fmla="*/ 32 h 86"/>
                <a:gd name="T10" fmla="*/ 58 w 66"/>
                <a:gd name="T11" fmla="*/ 38 h 86"/>
                <a:gd name="T12" fmla="*/ 60 w 66"/>
                <a:gd name="T13" fmla="*/ 42 h 86"/>
                <a:gd name="T14" fmla="*/ 62 w 66"/>
                <a:gd name="T15" fmla="*/ 48 h 86"/>
                <a:gd name="T16" fmla="*/ 64 w 66"/>
                <a:gd name="T17" fmla="*/ 54 h 86"/>
                <a:gd name="T18" fmla="*/ 62 w 66"/>
                <a:gd name="T19" fmla="*/ 58 h 86"/>
                <a:gd name="T20" fmla="*/ 58 w 66"/>
                <a:gd name="T21" fmla="*/ 61 h 86"/>
                <a:gd name="T22" fmla="*/ 54 w 66"/>
                <a:gd name="T23" fmla="*/ 68 h 86"/>
                <a:gd name="T24" fmla="*/ 52 w 66"/>
                <a:gd name="T25" fmla="*/ 66 h 86"/>
                <a:gd name="T26" fmla="*/ 50 w 66"/>
                <a:gd name="T27" fmla="*/ 62 h 86"/>
                <a:gd name="T28" fmla="*/ 40 w 66"/>
                <a:gd name="T29" fmla="*/ 64 h 86"/>
                <a:gd name="T30" fmla="*/ 28 w 66"/>
                <a:gd name="T31" fmla="*/ 68 h 86"/>
                <a:gd name="T32" fmla="*/ 28 w 66"/>
                <a:gd name="T33" fmla="*/ 78 h 86"/>
                <a:gd name="T34" fmla="*/ 26 w 66"/>
                <a:gd name="T35" fmla="*/ 76 h 86"/>
                <a:gd name="T36" fmla="*/ 22 w 66"/>
                <a:gd name="T37" fmla="*/ 74 h 86"/>
                <a:gd name="T38" fmla="*/ 20 w 66"/>
                <a:gd name="T39" fmla="*/ 72 h 86"/>
                <a:gd name="T40" fmla="*/ 16 w 66"/>
                <a:gd name="T41" fmla="*/ 72 h 86"/>
                <a:gd name="T42" fmla="*/ 14 w 66"/>
                <a:gd name="T43" fmla="*/ 66 h 86"/>
                <a:gd name="T44" fmla="*/ 12 w 66"/>
                <a:gd name="T45" fmla="*/ 62 h 86"/>
                <a:gd name="T46" fmla="*/ 6 w 66"/>
                <a:gd name="T47" fmla="*/ 56 h 86"/>
                <a:gd name="T48" fmla="*/ 0 w 66"/>
                <a:gd name="T49" fmla="*/ 48 h 86"/>
                <a:gd name="T50" fmla="*/ 0 w 66"/>
                <a:gd name="T51" fmla="*/ 44 h 86"/>
                <a:gd name="T52" fmla="*/ 0 w 66"/>
                <a:gd name="T53" fmla="*/ 38 h 86"/>
                <a:gd name="T54" fmla="*/ 0 w 66"/>
                <a:gd name="T55" fmla="*/ 34 h 86"/>
                <a:gd name="T56" fmla="*/ 0 w 66"/>
                <a:gd name="T57" fmla="*/ 30 h 86"/>
                <a:gd name="T58" fmla="*/ 4 w 66"/>
                <a:gd name="T59" fmla="*/ 26 h 86"/>
                <a:gd name="T60" fmla="*/ 10 w 66"/>
                <a:gd name="T61" fmla="*/ 22 h 86"/>
                <a:gd name="T62" fmla="*/ 14 w 66"/>
                <a:gd name="T63" fmla="*/ 20 h 86"/>
                <a:gd name="T64" fmla="*/ 16 w 66"/>
                <a:gd name="T65" fmla="*/ 0 h 86"/>
                <a:gd name="T66" fmla="*/ 24 w 66"/>
                <a:gd name="T67" fmla="*/ 6 h 86"/>
                <a:gd name="T68" fmla="*/ 28 w 66"/>
                <a:gd name="T69" fmla="*/ 6 h 86"/>
                <a:gd name="T70" fmla="*/ 44 w 66"/>
                <a:gd name="T71" fmla="*/ 6 h 86"/>
                <a:gd name="T72" fmla="*/ 48 w 66"/>
                <a:gd name="T73" fmla="*/ 8 h 86"/>
                <a:gd name="T74" fmla="*/ 66 w 66"/>
                <a:gd name="T75" fmla="*/ 10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6" h="86">
                  <a:moveTo>
                    <a:pt x="66" y="10"/>
                  </a:moveTo>
                  <a:lnTo>
                    <a:pt x="64" y="18"/>
                  </a:lnTo>
                  <a:lnTo>
                    <a:pt x="60" y="24"/>
                  </a:lnTo>
                  <a:lnTo>
                    <a:pt x="58" y="30"/>
                  </a:lnTo>
                  <a:lnTo>
                    <a:pt x="56" y="36"/>
                  </a:lnTo>
                  <a:lnTo>
                    <a:pt x="58" y="42"/>
                  </a:lnTo>
                  <a:lnTo>
                    <a:pt x="60" y="46"/>
                  </a:lnTo>
                  <a:lnTo>
                    <a:pt x="62" y="52"/>
                  </a:lnTo>
                  <a:lnTo>
                    <a:pt x="64" y="58"/>
                  </a:lnTo>
                  <a:lnTo>
                    <a:pt x="62" y="62"/>
                  </a:lnTo>
                  <a:lnTo>
                    <a:pt x="58" y="66"/>
                  </a:lnTo>
                  <a:lnTo>
                    <a:pt x="54" y="76"/>
                  </a:lnTo>
                  <a:lnTo>
                    <a:pt x="52" y="74"/>
                  </a:lnTo>
                  <a:lnTo>
                    <a:pt x="50" y="68"/>
                  </a:lnTo>
                  <a:lnTo>
                    <a:pt x="40" y="72"/>
                  </a:lnTo>
                  <a:lnTo>
                    <a:pt x="28" y="76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2" y="82"/>
                  </a:lnTo>
                  <a:lnTo>
                    <a:pt x="20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2" y="68"/>
                  </a:lnTo>
                  <a:lnTo>
                    <a:pt x="6" y="60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4" y="30"/>
                  </a:lnTo>
                  <a:lnTo>
                    <a:pt x="10" y="26"/>
                  </a:lnTo>
                  <a:lnTo>
                    <a:pt x="14" y="20"/>
                  </a:lnTo>
                  <a:lnTo>
                    <a:pt x="16" y="0"/>
                  </a:lnTo>
                  <a:lnTo>
                    <a:pt x="24" y="6"/>
                  </a:lnTo>
                  <a:lnTo>
                    <a:pt x="28" y="6"/>
                  </a:lnTo>
                  <a:lnTo>
                    <a:pt x="44" y="6"/>
                  </a:lnTo>
                  <a:lnTo>
                    <a:pt x="48" y="8"/>
                  </a:lnTo>
                  <a:lnTo>
                    <a:pt x="66" y="1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51" name="Freeform 68"/>
            <p:cNvSpPr>
              <a:spLocks/>
            </p:cNvSpPr>
            <p:nvPr/>
          </p:nvSpPr>
          <p:spPr bwMode="gray">
            <a:xfrm>
              <a:off x="1777" y="2157"/>
              <a:ext cx="55" cy="67"/>
            </a:xfrm>
            <a:custGeom>
              <a:avLst/>
              <a:gdLst>
                <a:gd name="T0" fmla="*/ 52 w 56"/>
                <a:gd name="T1" fmla="*/ 28 h 68"/>
                <a:gd name="T2" fmla="*/ 50 w 56"/>
                <a:gd name="T3" fmla="*/ 26 h 68"/>
                <a:gd name="T4" fmla="*/ 44 w 56"/>
                <a:gd name="T5" fmla="*/ 36 h 68"/>
                <a:gd name="T6" fmla="*/ 36 w 56"/>
                <a:gd name="T7" fmla="*/ 48 h 68"/>
                <a:gd name="T8" fmla="*/ 30 w 56"/>
                <a:gd name="T9" fmla="*/ 54 h 68"/>
                <a:gd name="T10" fmla="*/ 28 w 56"/>
                <a:gd name="T11" fmla="*/ 60 h 68"/>
                <a:gd name="T12" fmla="*/ 22 w 56"/>
                <a:gd name="T13" fmla="*/ 64 h 68"/>
                <a:gd name="T14" fmla="*/ 12 w 56"/>
                <a:gd name="T15" fmla="*/ 64 h 68"/>
                <a:gd name="T16" fmla="*/ 6 w 56"/>
                <a:gd name="T17" fmla="*/ 64 h 68"/>
                <a:gd name="T18" fmla="*/ 0 w 56"/>
                <a:gd name="T19" fmla="*/ 62 h 68"/>
                <a:gd name="T20" fmla="*/ 4 w 56"/>
                <a:gd name="T21" fmla="*/ 52 h 68"/>
                <a:gd name="T22" fmla="*/ 8 w 56"/>
                <a:gd name="T23" fmla="*/ 48 h 68"/>
                <a:gd name="T24" fmla="*/ 10 w 56"/>
                <a:gd name="T25" fmla="*/ 44 h 68"/>
                <a:gd name="T26" fmla="*/ 8 w 56"/>
                <a:gd name="T27" fmla="*/ 38 h 68"/>
                <a:gd name="T28" fmla="*/ 6 w 56"/>
                <a:gd name="T29" fmla="*/ 34 h 68"/>
                <a:gd name="T30" fmla="*/ 4 w 56"/>
                <a:gd name="T31" fmla="*/ 32 h 68"/>
                <a:gd name="T32" fmla="*/ 2 w 56"/>
                <a:gd name="T33" fmla="*/ 26 h 68"/>
                <a:gd name="T34" fmla="*/ 4 w 56"/>
                <a:gd name="T35" fmla="*/ 20 h 68"/>
                <a:gd name="T36" fmla="*/ 6 w 56"/>
                <a:gd name="T37" fmla="*/ 14 h 68"/>
                <a:gd name="T38" fmla="*/ 10 w 56"/>
                <a:gd name="T39" fmla="*/ 8 h 68"/>
                <a:gd name="T40" fmla="*/ 12 w 56"/>
                <a:gd name="T41" fmla="*/ 0 h 68"/>
                <a:gd name="T42" fmla="*/ 26 w 56"/>
                <a:gd name="T43" fmla="*/ 4 h 68"/>
                <a:gd name="T44" fmla="*/ 30 w 56"/>
                <a:gd name="T45" fmla="*/ 10 h 68"/>
                <a:gd name="T46" fmla="*/ 40 w 56"/>
                <a:gd name="T47" fmla="*/ 18 h 68"/>
                <a:gd name="T48" fmla="*/ 50 w 56"/>
                <a:gd name="T49" fmla="*/ 26 h 68"/>
                <a:gd name="T50" fmla="*/ 52 w 56"/>
                <a:gd name="T51" fmla="*/ 28 h 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6" h="68">
                  <a:moveTo>
                    <a:pt x="56" y="28"/>
                  </a:moveTo>
                  <a:lnTo>
                    <a:pt x="54" y="26"/>
                  </a:lnTo>
                  <a:lnTo>
                    <a:pt x="48" y="40"/>
                  </a:lnTo>
                  <a:lnTo>
                    <a:pt x="40" y="52"/>
                  </a:lnTo>
                  <a:lnTo>
                    <a:pt x="34" y="58"/>
                  </a:lnTo>
                  <a:lnTo>
                    <a:pt x="28" y="64"/>
                  </a:lnTo>
                  <a:lnTo>
                    <a:pt x="22" y="68"/>
                  </a:lnTo>
                  <a:lnTo>
                    <a:pt x="12" y="68"/>
                  </a:lnTo>
                  <a:lnTo>
                    <a:pt x="6" y="68"/>
                  </a:lnTo>
                  <a:lnTo>
                    <a:pt x="0" y="66"/>
                  </a:lnTo>
                  <a:lnTo>
                    <a:pt x="4" y="56"/>
                  </a:lnTo>
                  <a:lnTo>
                    <a:pt x="8" y="52"/>
                  </a:lnTo>
                  <a:lnTo>
                    <a:pt x="10" y="48"/>
                  </a:lnTo>
                  <a:lnTo>
                    <a:pt x="8" y="42"/>
                  </a:lnTo>
                  <a:lnTo>
                    <a:pt x="6" y="36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26" y="4"/>
                  </a:lnTo>
                  <a:lnTo>
                    <a:pt x="34" y="10"/>
                  </a:lnTo>
                  <a:lnTo>
                    <a:pt x="44" y="18"/>
                  </a:lnTo>
                  <a:lnTo>
                    <a:pt x="54" y="26"/>
                  </a:lnTo>
                  <a:lnTo>
                    <a:pt x="56" y="2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52" name="Freeform 69"/>
            <p:cNvSpPr>
              <a:spLocks/>
            </p:cNvSpPr>
            <p:nvPr/>
          </p:nvSpPr>
          <p:spPr bwMode="gray">
            <a:xfrm>
              <a:off x="1484" y="2048"/>
              <a:ext cx="212" cy="201"/>
            </a:xfrm>
            <a:custGeom>
              <a:avLst/>
              <a:gdLst>
                <a:gd name="T0" fmla="*/ 198 w 214"/>
                <a:gd name="T1" fmla="*/ 66 h 204"/>
                <a:gd name="T2" fmla="*/ 192 w 214"/>
                <a:gd name="T3" fmla="*/ 80 h 204"/>
                <a:gd name="T4" fmla="*/ 180 w 214"/>
                <a:gd name="T5" fmla="*/ 102 h 204"/>
                <a:gd name="T6" fmla="*/ 188 w 214"/>
                <a:gd name="T7" fmla="*/ 112 h 204"/>
                <a:gd name="T8" fmla="*/ 184 w 214"/>
                <a:gd name="T9" fmla="*/ 126 h 204"/>
                <a:gd name="T10" fmla="*/ 162 w 214"/>
                <a:gd name="T11" fmla="*/ 138 h 204"/>
                <a:gd name="T12" fmla="*/ 146 w 214"/>
                <a:gd name="T13" fmla="*/ 140 h 204"/>
                <a:gd name="T14" fmla="*/ 138 w 214"/>
                <a:gd name="T15" fmla="*/ 154 h 204"/>
                <a:gd name="T16" fmla="*/ 148 w 214"/>
                <a:gd name="T17" fmla="*/ 166 h 204"/>
                <a:gd name="T18" fmla="*/ 120 w 214"/>
                <a:gd name="T19" fmla="*/ 188 h 204"/>
                <a:gd name="T20" fmla="*/ 98 w 214"/>
                <a:gd name="T21" fmla="*/ 192 h 204"/>
                <a:gd name="T22" fmla="*/ 92 w 214"/>
                <a:gd name="T23" fmla="*/ 176 h 204"/>
                <a:gd name="T24" fmla="*/ 82 w 214"/>
                <a:gd name="T25" fmla="*/ 158 h 204"/>
                <a:gd name="T26" fmla="*/ 86 w 214"/>
                <a:gd name="T27" fmla="*/ 150 h 204"/>
                <a:gd name="T28" fmla="*/ 82 w 214"/>
                <a:gd name="T29" fmla="*/ 138 h 204"/>
                <a:gd name="T30" fmla="*/ 78 w 214"/>
                <a:gd name="T31" fmla="*/ 122 h 204"/>
                <a:gd name="T32" fmla="*/ 80 w 214"/>
                <a:gd name="T33" fmla="*/ 99 h 204"/>
                <a:gd name="T34" fmla="*/ 62 w 214"/>
                <a:gd name="T35" fmla="*/ 100 h 204"/>
                <a:gd name="T36" fmla="*/ 50 w 214"/>
                <a:gd name="T37" fmla="*/ 96 h 204"/>
                <a:gd name="T38" fmla="*/ 24 w 214"/>
                <a:gd name="T39" fmla="*/ 86 h 204"/>
                <a:gd name="T40" fmla="*/ 12 w 214"/>
                <a:gd name="T41" fmla="*/ 78 h 204"/>
                <a:gd name="T42" fmla="*/ 16 w 214"/>
                <a:gd name="T43" fmla="*/ 66 h 204"/>
                <a:gd name="T44" fmla="*/ 8 w 214"/>
                <a:gd name="T45" fmla="*/ 52 h 204"/>
                <a:gd name="T46" fmla="*/ 0 w 214"/>
                <a:gd name="T47" fmla="*/ 40 h 204"/>
                <a:gd name="T48" fmla="*/ 18 w 214"/>
                <a:gd name="T49" fmla="*/ 16 h 204"/>
                <a:gd name="T50" fmla="*/ 30 w 214"/>
                <a:gd name="T51" fmla="*/ 16 h 204"/>
                <a:gd name="T52" fmla="*/ 24 w 214"/>
                <a:gd name="T53" fmla="*/ 28 h 204"/>
                <a:gd name="T54" fmla="*/ 28 w 214"/>
                <a:gd name="T55" fmla="*/ 44 h 204"/>
                <a:gd name="T56" fmla="*/ 38 w 214"/>
                <a:gd name="T57" fmla="*/ 40 h 204"/>
                <a:gd name="T58" fmla="*/ 36 w 214"/>
                <a:gd name="T59" fmla="*/ 30 h 204"/>
                <a:gd name="T60" fmla="*/ 32 w 214"/>
                <a:gd name="T61" fmla="*/ 20 h 204"/>
                <a:gd name="T62" fmla="*/ 50 w 214"/>
                <a:gd name="T63" fmla="*/ 4 h 204"/>
                <a:gd name="T64" fmla="*/ 62 w 214"/>
                <a:gd name="T65" fmla="*/ 4 h 204"/>
                <a:gd name="T66" fmla="*/ 78 w 214"/>
                <a:gd name="T67" fmla="*/ 12 h 204"/>
                <a:gd name="T68" fmla="*/ 102 w 214"/>
                <a:gd name="T69" fmla="*/ 22 h 204"/>
                <a:gd name="T70" fmla="*/ 122 w 214"/>
                <a:gd name="T71" fmla="*/ 26 h 204"/>
                <a:gd name="T72" fmla="*/ 157 w 214"/>
                <a:gd name="T73" fmla="*/ 20 h 204"/>
                <a:gd name="T74" fmla="*/ 166 w 214"/>
                <a:gd name="T75" fmla="*/ 18 h 204"/>
                <a:gd name="T76" fmla="*/ 166 w 214"/>
                <a:gd name="T77" fmla="*/ 34 h 204"/>
                <a:gd name="T78" fmla="*/ 182 w 214"/>
                <a:gd name="T79" fmla="*/ 34 h 204"/>
                <a:gd name="T80" fmla="*/ 188 w 214"/>
                <a:gd name="T81" fmla="*/ 48 h 204"/>
                <a:gd name="T82" fmla="*/ 196 w 214"/>
                <a:gd name="T83" fmla="*/ 50 h 2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4" h="204">
                  <a:moveTo>
                    <a:pt x="214" y="56"/>
                  </a:moveTo>
                  <a:lnTo>
                    <a:pt x="210" y="64"/>
                  </a:lnTo>
                  <a:lnTo>
                    <a:pt x="206" y="70"/>
                  </a:lnTo>
                  <a:lnTo>
                    <a:pt x="200" y="74"/>
                  </a:lnTo>
                  <a:lnTo>
                    <a:pt x="198" y="80"/>
                  </a:lnTo>
                  <a:lnTo>
                    <a:pt x="200" y="84"/>
                  </a:lnTo>
                  <a:lnTo>
                    <a:pt x="206" y="88"/>
                  </a:lnTo>
                  <a:lnTo>
                    <a:pt x="188" y="98"/>
                  </a:lnTo>
                  <a:lnTo>
                    <a:pt x="188" y="110"/>
                  </a:lnTo>
                  <a:lnTo>
                    <a:pt x="190" y="114"/>
                  </a:lnTo>
                  <a:lnTo>
                    <a:pt x="192" y="116"/>
                  </a:lnTo>
                  <a:lnTo>
                    <a:pt x="196" y="120"/>
                  </a:lnTo>
                  <a:lnTo>
                    <a:pt x="196" y="124"/>
                  </a:lnTo>
                  <a:lnTo>
                    <a:pt x="196" y="130"/>
                  </a:lnTo>
                  <a:lnTo>
                    <a:pt x="192" y="134"/>
                  </a:lnTo>
                  <a:lnTo>
                    <a:pt x="188" y="136"/>
                  </a:lnTo>
                  <a:lnTo>
                    <a:pt x="184" y="140"/>
                  </a:lnTo>
                  <a:lnTo>
                    <a:pt x="170" y="146"/>
                  </a:lnTo>
                  <a:lnTo>
                    <a:pt x="166" y="150"/>
                  </a:lnTo>
                  <a:lnTo>
                    <a:pt x="162" y="154"/>
                  </a:lnTo>
                  <a:lnTo>
                    <a:pt x="150" y="148"/>
                  </a:lnTo>
                  <a:lnTo>
                    <a:pt x="144" y="144"/>
                  </a:lnTo>
                  <a:lnTo>
                    <a:pt x="134" y="142"/>
                  </a:lnTo>
                  <a:lnTo>
                    <a:pt x="142" y="162"/>
                  </a:lnTo>
                  <a:lnTo>
                    <a:pt x="146" y="170"/>
                  </a:lnTo>
                  <a:lnTo>
                    <a:pt x="148" y="172"/>
                  </a:lnTo>
                  <a:lnTo>
                    <a:pt x="152" y="176"/>
                  </a:lnTo>
                  <a:lnTo>
                    <a:pt x="146" y="186"/>
                  </a:lnTo>
                  <a:lnTo>
                    <a:pt x="134" y="194"/>
                  </a:lnTo>
                  <a:lnTo>
                    <a:pt x="124" y="200"/>
                  </a:lnTo>
                  <a:lnTo>
                    <a:pt x="116" y="204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98" y="202"/>
                  </a:lnTo>
                  <a:lnTo>
                    <a:pt x="96" y="198"/>
                  </a:lnTo>
                  <a:lnTo>
                    <a:pt x="96" y="188"/>
                  </a:lnTo>
                  <a:lnTo>
                    <a:pt x="92" y="178"/>
                  </a:lnTo>
                  <a:lnTo>
                    <a:pt x="88" y="170"/>
                  </a:lnTo>
                  <a:lnTo>
                    <a:pt x="86" y="166"/>
                  </a:lnTo>
                  <a:lnTo>
                    <a:pt x="86" y="162"/>
                  </a:lnTo>
                  <a:lnTo>
                    <a:pt x="88" y="162"/>
                  </a:lnTo>
                  <a:lnTo>
                    <a:pt x="90" y="158"/>
                  </a:lnTo>
                  <a:lnTo>
                    <a:pt x="90" y="156"/>
                  </a:lnTo>
                  <a:lnTo>
                    <a:pt x="88" y="150"/>
                  </a:lnTo>
                  <a:lnTo>
                    <a:pt x="86" y="146"/>
                  </a:lnTo>
                  <a:lnTo>
                    <a:pt x="82" y="142"/>
                  </a:lnTo>
                  <a:lnTo>
                    <a:pt x="80" y="136"/>
                  </a:lnTo>
                  <a:lnTo>
                    <a:pt x="82" y="130"/>
                  </a:lnTo>
                  <a:lnTo>
                    <a:pt x="84" y="120"/>
                  </a:lnTo>
                  <a:lnTo>
                    <a:pt x="92" y="104"/>
                  </a:lnTo>
                  <a:lnTo>
                    <a:pt x="84" y="104"/>
                  </a:lnTo>
                  <a:lnTo>
                    <a:pt x="78" y="106"/>
                  </a:lnTo>
                  <a:lnTo>
                    <a:pt x="74" y="106"/>
                  </a:lnTo>
                  <a:lnTo>
                    <a:pt x="66" y="106"/>
                  </a:lnTo>
                  <a:lnTo>
                    <a:pt x="60" y="106"/>
                  </a:lnTo>
                  <a:lnTo>
                    <a:pt x="54" y="104"/>
                  </a:lnTo>
                  <a:lnTo>
                    <a:pt x="50" y="100"/>
                  </a:lnTo>
                  <a:lnTo>
                    <a:pt x="50" y="94"/>
                  </a:lnTo>
                  <a:lnTo>
                    <a:pt x="38" y="92"/>
                  </a:lnTo>
                  <a:lnTo>
                    <a:pt x="24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2"/>
                  </a:lnTo>
                  <a:lnTo>
                    <a:pt x="10" y="80"/>
                  </a:lnTo>
                  <a:lnTo>
                    <a:pt x="12" y="76"/>
                  </a:lnTo>
                  <a:lnTo>
                    <a:pt x="16" y="70"/>
                  </a:lnTo>
                  <a:lnTo>
                    <a:pt x="14" y="64"/>
                  </a:lnTo>
                  <a:lnTo>
                    <a:pt x="10" y="60"/>
                  </a:lnTo>
                  <a:lnTo>
                    <a:pt x="8" y="56"/>
                  </a:lnTo>
                  <a:lnTo>
                    <a:pt x="6" y="52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6" y="28"/>
                  </a:lnTo>
                  <a:lnTo>
                    <a:pt x="18" y="16"/>
                  </a:lnTo>
                  <a:lnTo>
                    <a:pt x="26" y="6"/>
                  </a:lnTo>
                  <a:lnTo>
                    <a:pt x="28" y="12"/>
                  </a:lnTo>
                  <a:lnTo>
                    <a:pt x="30" y="16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4" y="28"/>
                  </a:lnTo>
                  <a:lnTo>
                    <a:pt x="24" y="34"/>
                  </a:lnTo>
                  <a:lnTo>
                    <a:pt x="24" y="44"/>
                  </a:lnTo>
                  <a:lnTo>
                    <a:pt x="28" y="48"/>
                  </a:lnTo>
                  <a:lnTo>
                    <a:pt x="30" y="48"/>
                  </a:lnTo>
                  <a:lnTo>
                    <a:pt x="34" y="46"/>
                  </a:lnTo>
                  <a:lnTo>
                    <a:pt x="38" y="44"/>
                  </a:lnTo>
                  <a:lnTo>
                    <a:pt x="40" y="38"/>
                  </a:lnTo>
                  <a:lnTo>
                    <a:pt x="38" y="34"/>
                  </a:lnTo>
                  <a:lnTo>
                    <a:pt x="36" y="30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32" y="20"/>
                  </a:lnTo>
                  <a:lnTo>
                    <a:pt x="34" y="16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8" y="0"/>
                  </a:lnTo>
                  <a:lnTo>
                    <a:pt x="62" y="4"/>
                  </a:lnTo>
                  <a:lnTo>
                    <a:pt x="66" y="4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82" y="12"/>
                  </a:lnTo>
                  <a:lnTo>
                    <a:pt x="88" y="18"/>
                  </a:lnTo>
                  <a:lnTo>
                    <a:pt x="94" y="20"/>
                  </a:lnTo>
                  <a:lnTo>
                    <a:pt x="106" y="22"/>
                  </a:lnTo>
                  <a:lnTo>
                    <a:pt x="114" y="22"/>
                  </a:lnTo>
                  <a:lnTo>
                    <a:pt x="120" y="24"/>
                  </a:lnTo>
                  <a:lnTo>
                    <a:pt x="126" y="26"/>
                  </a:lnTo>
                  <a:lnTo>
                    <a:pt x="132" y="28"/>
                  </a:lnTo>
                  <a:lnTo>
                    <a:pt x="146" y="24"/>
                  </a:lnTo>
                  <a:lnTo>
                    <a:pt x="162" y="20"/>
                  </a:lnTo>
                  <a:lnTo>
                    <a:pt x="174" y="16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24"/>
                  </a:lnTo>
                  <a:lnTo>
                    <a:pt x="170" y="26"/>
                  </a:lnTo>
                  <a:lnTo>
                    <a:pt x="174" y="34"/>
                  </a:lnTo>
                  <a:lnTo>
                    <a:pt x="180" y="32"/>
                  </a:lnTo>
                  <a:lnTo>
                    <a:pt x="184" y="34"/>
                  </a:lnTo>
                  <a:lnTo>
                    <a:pt x="190" y="38"/>
                  </a:lnTo>
                  <a:lnTo>
                    <a:pt x="194" y="40"/>
                  </a:lnTo>
                  <a:lnTo>
                    <a:pt x="196" y="46"/>
                  </a:lnTo>
                  <a:lnTo>
                    <a:pt x="196" y="52"/>
                  </a:lnTo>
                  <a:lnTo>
                    <a:pt x="192" y="56"/>
                  </a:lnTo>
                  <a:lnTo>
                    <a:pt x="200" y="54"/>
                  </a:lnTo>
                  <a:lnTo>
                    <a:pt x="204" y="54"/>
                  </a:lnTo>
                  <a:lnTo>
                    <a:pt x="208" y="56"/>
                  </a:lnTo>
                  <a:lnTo>
                    <a:pt x="214" y="5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53" name="Freeform 70"/>
            <p:cNvSpPr>
              <a:spLocks/>
            </p:cNvSpPr>
            <p:nvPr/>
          </p:nvSpPr>
          <p:spPr bwMode="gray">
            <a:xfrm>
              <a:off x="1473" y="2170"/>
              <a:ext cx="624" cy="689"/>
            </a:xfrm>
            <a:custGeom>
              <a:avLst/>
              <a:gdLst>
                <a:gd name="T0" fmla="*/ 314 w 632"/>
                <a:gd name="T1" fmla="*/ 50 h 698"/>
                <a:gd name="T2" fmla="*/ 278 w 632"/>
                <a:gd name="T3" fmla="*/ 44 h 698"/>
                <a:gd name="T4" fmla="*/ 258 w 632"/>
                <a:gd name="T5" fmla="*/ 52 h 698"/>
                <a:gd name="T6" fmla="*/ 226 w 632"/>
                <a:gd name="T7" fmla="*/ 66 h 698"/>
                <a:gd name="T8" fmla="*/ 212 w 632"/>
                <a:gd name="T9" fmla="*/ 38 h 698"/>
                <a:gd name="T10" fmla="*/ 208 w 632"/>
                <a:gd name="T11" fmla="*/ 10 h 698"/>
                <a:gd name="T12" fmla="*/ 191 w 632"/>
                <a:gd name="T13" fmla="*/ 12 h 698"/>
                <a:gd name="T14" fmla="*/ 148 w 632"/>
                <a:gd name="T15" fmla="*/ 20 h 698"/>
                <a:gd name="T16" fmla="*/ 150 w 632"/>
                <a:gd name="T17" fmla="*/ 58 h 698"/>
                <a:gd name="T18" fmla="*/ 106 w 632"/>
                <a:gd name="T19" fmla="*/ 74 h 698"/>
                <a:gd name="T20" fmla="*/ 64 w 632"/>
                <a:gd name="T21" fmla="*/ 60 h 698"/>
                <a:gd name="T22" fmla="*/ 68 w 632"/>
                <a:gd name="T23" fmla="*/ 80 h 698"/>
                <a:gd name="T24" fmla="*/ 58 w 632"/>
                <a:gd name="T25" fmla="*/ 100 h 698"/>
                <a:gd name="T26" fmla="*/ 54 w 632"/>
                <a:gd name="T27" fmla="*/ 166 h 698"/>
                <a:gd name="T28" fmla="*/ 16 w 632"/>
                <a:gd name="T29" fmla="*/ 187 h 698"/>
                <a:gd name="T30" fmla="*/ 0 w 632"/>
                <a:gd name="T31" fmla="*/ 218 h 698"/>
                <a:gd name="T32" fmla="*/ 16 w 632"/>
                <a:gd name="T33" fmla="*/ 254 h 698"/>
                <a:gd name="T34" fmla="*/ 42 w 632"/>
                <a:gd name="T35" fmla="*/ 264 h 698"/>
                <a:gd name="T36" fmla="*/ 58 w 632"/>
                <a:gd name="T37" fmla="*/ 280 h 698"/>
                <a:gd name="T38" fmla="*/ 98 w 632"/>
                <a:gd name="T39" fmla="*/ 274 h 698"/>
                <a:gd name="T40" fmla="*/ 132 w 632"/>
                <a:gd name="T41" fmla="*/ 265 h 698"/>
                <a:gd name="T42" fmla="*/ 150 w 632"/>
                <a:gd name="T43" fmla="*/ 308 h 698"/>
                <a:gd name="T44" fmla="*/ 180 w 632"/>
                <a:gd name="T45" fmla="*/ 320 h 698"/>
                <a:gd name="T46" fmla="*/ 200 w 632"/>
                <a:gd name="T47" fmla="*/ 326 h 698"/>
                <a:gd name="T48" fmla="*/ 214 w 632"/>
                <a:gd name="T49" fmla="*/ 356 h 698"/>
                <a:gd name="T50" fmla="*/ 242 w 632"/>
                <a:gd name="T51" fmla="*/ 380 h 698"/>
                <a:gd name="T52" fmla="*/ 258 w 632"/>
                <a:gd name="T53" fmla="*/ 409 h 698"/>
                <a:gd name="T54" fmla="*/ 258 w 632"/>
                <a:gd name="T55" fmla="*/ 456 h 698"/>
                <a:gd name="T56" fmla="*/ 290 w 632"/>
                <a:gd name="T57" fmla="*/ 483 h 698"/>
                <a:gd name="T58" fmla="*/ 312 w 632"/>
                <a:gd name="T59" fmla="*/ 500 h 698"/>
                <a:gd name="T60" fmla="*/ 322 w 632"/>
                <a:gd name="T61" fmla="*/ 536 h 698"/>
                <a:gd name="T62" fmla="*/ 324 w 632"/>
                <a:gd name="T63" fmla="*/ 566 h 698"/>
                <a:gd name="T64" fmla="*/ 282 w 632"/>
                <a:gd name="T65" fmla="*/ 616 h 698"/>
                <a:gd name="T66" fmla="*/ 360 w 632"/>
                <a:gd name="T67" fmla="*/ 662 h 698"/>
                <a:gd name="T68" fmla="*/ 386 w 632"/>
                <a:gd name="T69" fmla="*/ 624 h 698"/>
                <a:gd name="T70" fmla="*/ 410 w 632"/>
                <a:gd name="T71" fmla="*/ 582 h 698"/>
                <a:gd name="T72" fmla="*/ 412 w 632"/>
                <a:gd name="T73" fmla="*/ 526 h 698"/>
                <a:gd name="T74" fmla="*/ 486 w 632"/>
                <a:gd name="T75" fmla="*/ 488 h 698"/>
                <a:gd name="T76" fmla="*/ 530 w 632"/>
                <a:gd name="T77" fmla="*/ 424 h 698"/>
                <a:gd name="T78" fmla="*/ 534 w 632"/>
                <a:gd name="T79" fmla="*/ 392 h 698"/>
                <a:gd name="T80" fmla="*/ 536 w 632"/>
                <a:gd name="T81" fmla="*/ 322 h 698"/>
                <a:gd name="T82" fmla="*/ 562 w 632"/>
                <a:gd name="T83" fmla="*/ 290 h 698"/>
                <a:gd name="T84" fmla="*/ 596 w 632"/>
                <a:gd name="T85" fmla="*/ 238 h 698"/>
                <a:gd name="T86" fmla="*/ 590 w 632"/>
                <a:gd name="T87" fmla="*/ 178 h 698"/>
                <a:gd name="T88" fmla="*/ 552 w 632"/>
                <a:gd name="T89" fmla="*/ 158 h 698"/>
                <a:gd name="T90" fmla="*/ 496 w 632"/>
                <a:gd name="T91" fmla="*/ 136 h 698"/>
                <a:gd name="T92" fmla="*/ 462 w 632"/>
                <a:gd name="T93" fmla="*/ 126 h 698"/>
                <a:gd name="T94" fmla="*/ 436 w 632"/>
                <a:gd name="T95" fmla="*/ 114 h 698"/>
                <a:gd name="T96" fmla="*/ 394 w 632"/>
                <a:gd name="T97" fmla="*/ 98 h 698"/>
                <a:gd name="T98" fmla="*/ 360 w 632"/>
                <a:gd name="T99" fmla="*/ 115 h 698"/>
                <a:gd name="T100" fmla="*/ 349 w 632"/>
                <a:gd name="T101" fmla="*/ 100 h 698"/>
                <a:gd name="T102" fmla="*/ 362 w 632"/>
                <a:gd name="T103" fmla="*/ 66 h 698"/>
                <a:gd name="T104" fmla="*/ 349 w 632"/>
                <a:gd name="T105" fmla="*/ 28 h 69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632" h="698">
                  <a:moveTo>
                    <a:pt x="362" y="12"/>
                  </a:moveTo>
                  <a:lnTo>
                    <a:pt x="356" y="26"/>
                  </a:lnTo>
                  <a:lnTo>
                    <a:pt x="348" y="38"/>
                  </a:lnTo>
                  <a:lnTo>
                    <a:pt x="342" y="44"/>
                  </a:lnTo>
                  <a:lnTo>
                    <a:pt x="336" y="50"/>
                  </a:lnTo>
                  <a:lnTo>
                    <a:pt x="330" y="54"/>
                  </a:lnTo>
                  <a:lnTo>
                    <a:pt x="320" y="54"/>
                  </a:lnTo>
                  <a:lnTo>
                    <a:pt x="314" y="54"/>
                  </a:lnTo>
                  <a:lnTo>
                    <a:pt x="308" y="52"/>
                  </a:lnTo>
                  <a:lnTo>
                    <a:pt x="306" y="50"/>
                  </a:lnTo>
                  <a:lnTo>
                    <a:pt x="304" y="44"/>
                  </a:lnTo>
                  <a:lnTo>
                    <a:pt x="294" y="48"/>
                  </a:lnTo>
                  <a:lnTo>
                    <a:pt x="282" y="52"/>
                  </a:lnTo>
                  <a:lnTo>
                    <a:pt x="282" y="62"/>
                  </a:lnTo>
                  <a:lnTo>
                    <a:pt x="280" y="60"/>
                  </a:lnTo>
                  <a:lnTo>
                    <a:pt x="276" y="58"/>
                  </a:lnTo>
                  <a:lnTo>
                    <a:pt x="274" y="56"/>
                  </a:lnTo>
                  <a:lnTo>
                    <a:pt x="270" y="56"/>
                  </a:lnTo>
                  <a:lnTo>
                    <a:pt x="264" y="56"/>
                  </a:lnTo>
                  <a:lnTo>
                    <a:pt x="260" y="58"/>
                  </a:lnTo>
                  <a:lnTo>
                    <a:pt x="254" y="64"/>
                  </a:lnTo>
                  <a:lnTo>
                    <a:pt x="248" y="68"/>
                  </a:lnTo>
                  <a:lnTo>
                    <a:pt x="244" y="70"/>
                  </a:lnTo>
                  <a:lnTo>
                    <a:pt x="238" y="70"/>
                  </a:lnTo>
                  <a:lnTo>
                    <a:pt x="234" y="70"/>
                  </a:lnTo>
                  <a:lnTo>
                    <a:pt x="232" y="68"/>
                  </a:lnTo>
                  <a:lnTo>
                    <a:pt x="226" y="62"/>
                  </a:lnTo>
                  <a:lnTo>
                    <a:pt x="224" y="54"/>
                  </a:lnTo>
                  <a:lnTo>
                    <a:pt x="222" y="44"/>
                  </a:lnTo>
                  <a:lnTo>
                    <a:pt x="224" y="38"/>
                  </a:lnTo>
                  <a:lnTo>
                    <a:pt x="226" y="34"/>
                  </a:lnTo>
                  <a:lnTo>
                    <a:pt x="226" y="30"/>
                  </a:lnTo>
                  <a:lnTo>
                    <a:pt x="226" y="26"/>
                  </a:lnTo>
                  <a:lnTo>
                    <a:pt x="226" y="20"/>
                  </a:lnTo>
                  <a:lnTo>
                    <a:pt x="224" y="14"/>
                  </a:lnTo>
                  <a:lnTo>
                    <a:pt x="220" y="10"/>
                  </a:lnTo>
                  <a:lnTo>
                    <a:pt x="220" y="8"/>
                  </a:lnTo>
                  <a:lnTo>
                    <a:pt x="220" y="0"/>
                  </a:lnTo>
                  <a:lnTo>
                    <a:pt x="208" y="0"/>
                  </a:lnTo>
                  <a:lnTo>
                    <a:pt x="208" y="6"/>
                  </a:lnTo>
                  <a:lnTo>
                    <a:pt x="204" y="10"/>
                  </a:lnTo>
                  <a:lnTo>
                    <a:pt x="200" y="12"/>
                  </a:lnTo>
                  <a:lnTo>
                    <a:pt x="196" y="16"/>
                  </a:lnTo>
                  <a:lnTo>
                    <a:pt x="182" y="22"/>
                  </a:lnTo>
                  <a:lnTo>
                    <a:pt x="178" y="26"/>
                  </a:lnTo>
                  <a:lnTo>
                    <a:pt x="174" y="30"/>
                  </a:lnTo>
                  <a:lnTo>
                    <a:pt x="162" y="24"/>
                  </a:lnTo>
                  <a:lnTo>
                    <a:pt x="156" y="20"/>
                  </a:lnTo>
                  <a:lnTo>
                    <a:pt x="146" y="18"/>
                  </a:lnTo>
                  <a:lnTo>
                    <a:pt x="154" y="38"/>
                  </a:lnTo>
                  <a:lnTo>
                    <a:pt x="158" y="46"/>
                  </a:lnTo>
                  <a:lnTo>
                    <a:pt x="160" y="48"/>
                  </a:lnTo>
                  <a:lnTo>
                    <a:pt x="164" y="52"/>
                  </a:lnTo>
                  <a:lnTo>
                    <a:pt x="158" y="62"/>
                  </a:lnTo>
                  <a:lnTo>
                    <a:pt x="146" y="70"/>
                  </a:lnTo>
                  <a:lnTo>
                    <a:pt x="136" y="76"/>
                  </a:lnTo>
                  <a:lnTo>
                    <a:pt x="128" y="80"/>
                  </a:lnTo>
                  <a:lnTo>
                    <a:pt x="120" y="80"/>
                  </a:lnTo>
                  <a:lnTo>
                    <a:pt x="114" y="80"/>
                  </a:lnTo>
                  <a:lnTo>
                    <a:pt x="110" y="78"/>
                  </a:lnTo>
                  <a:lnTo>
                    <a:pt x="108" y="74"/>
                  </a:lnTo>
                  <a:lnTo>
                    <a:pt x="108" y="64"/>
                  </a:lnTo>
                  <a:lnTo>
                    <a:pt x="104" y="54"/>
                  </a:lnTo>
                  <a:lnTo>
                    <a:pt x="90" y="62"/>
                  </a:lnTo>
                  <a:lnTo>
                    <a:pt x="80" y="64"/>
                  </a:lnTo>
                  <a:lnTo>
                    <a:pt x="68" y="64"/>
                  </a:lnTo>
                  <a:lnTo>
                    <a:pt x="62" y="68"/>
                  </a:lnTo>
                  <a:lnTo>
                    <a:pt x="64" y="68"/>
                  </a:lnTo>
                  <a:lnTo>
                    <a:pt x="66" y="70"/>
                  </a:lnTo>
                  <a:lnTo>
                    <a:pt x="68" y="74"/>
                  </a:lnTo>
                  <a:lnTo>
                    <a:pt x="72" y="76"/>
                  </a:lnTo>
                  <a:lnTo>
                    <a:pt x="72" y="84"/>
                  </a:lnTo>
                  <a:lnTo>
                    <a:pt x="66" y="84"/>
                  </a:lnTo>
                  <a:lnTo>
                    <a:pt x="62" y="86"/>
                  </a:lnTo>
                  <a:lnTo>
                    <a:pt x="60" y="90"/>
                  </a:lnTo>
                  <a:lnTo>
                    <a:pt x="58" y="92"/>
                  </a:lnTo>
                  <a:lnTo>
                    <a:pt x="60" y="98"/>
                  </a:lnTo>
                  <a:lnTo>
                    <a:pt x="62" y="104"/>
                  </a:lnTo>
                  <a:lnTo>
                    <a:pt x="66" y="110"/>
                  </a:lnTo>
                  <a:lnTo>
                    <a:pt x="68" y="116"/>
                  </a:lnTo>
                  <a:lnTo>
                    <a:pt x="66" y="140"/>
                  </a:lnTo>
                  <a:lnTo>
                    <a:pt x="62" y="168"/>
                  </a:lnTo>
                  <a:lnTo>
                    <a:pt x="62" y="172"/>
                  </a:lnTo>
                  <a:lnTo>
                    <a:pt x="58" y="174"/>
                  </a:lnTo>
                  <a:lnTo>
                    <a:pt x="46" y="176"/>
                  </a:lnTo>
                  <a:lnTo>
                    <a:pt x="36" y="178"/>
                  </a:lnTo>
                  <a:lnTo>
                    <a:pt x="26" y="180"/>
                  </a:lnTo>
                  <a:lnTo>
                    <a:pt x="20" y="184"/>
                  </a:lnTo>
                  <a:lnTo>
                    <a:pt x="18" y="188"/>
                  </a:lnTo>
                  <a:lnTo>
                    <a:pt x="16" y="196"/>
                  </a:lnTo>
                  <a:lnTo>
                    <a:pt x="14" y="204"/>
                  </a:lnTo>
                  <a:lnTo>
                    <a:pt x="10" y="216"/>
                  </a:lnTo>
                  <a:lnTo>
                    <a:pt x="8" y="220"/>
                  </a:lnTo>
                  <a:lnTo>
                    <a:pt x="6" y="222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6"/>
                  </a:lnTo>
                  <a:lnTo>
                    <a:pt x="4" y="240"/>
                  </a:lnTo>
                  <a:lnTo>
                    <a:pt x="8" y="248"/>
                  </a:lnTo>
                  <a:lnTo>
                    <a:pt x="14" y="256"/>
                  </a:lnTo>
                  <a:lnTo>
                    <a:pt x="16" y="260"/>
                  </a:lnTo>
                  <a:lnTo>
                    <a:pt x="16" y="266"/>
                  </a:lnTo>
                  <a:lnTo>
                    <a:pt x="24" y="268"/>
                  </a:lnTo>
                  <a:lnTo>
                    <a:pt x="30" y="272"/>
                  </a:lnTo>
                  <a:lnTo>
                    <a:pt x="36" y="278"/>
                  </a:lnTo>
                  <a:lnTo>
                    <a:pt x="40" y="280"/>
                  </a:lnTo>
                  <a:lnTo>
                    <a:pt x="44" y="278"/>
                  </a:lnTo>
                  <a:lnTo>
                    <a:pt x="46" y="278"/>
                  </a:lnTo>
                  <a:lnTo>
                    <a:pt x="48" y="270"/>
                  </a:lnTo>
                  <a:lnTo>
                    <a:pt x="58" y="270"/>
                  </a:lnTo>
                  <a:lnTo>
                    <a:pt x="58" y="286"/>
                  </a:lnTo>
                  <a:lnTo>
                    <a:pt x="58" y="292"/>
                  </a:lnTo>
                  <a:lnTo>
                    <a:pt x="60" y="294"/>
                  </a:lnTo>
                  <a:lnTo>
                    <a:pt x="62" y="296"/>
                  </a:lnTo>
                  <a:lnTo>
                    <a:pt x="64" y="296"/>
                  </a:lnTo>
                  <a:lnTo>
                    <a:pt x="66" y="296"/>
                  </a:lnTo>
                  <a:lnTo>
                    <a:pt x="74" y="298"/>
                  </a:lnTo>
                  <a:lnTo>
                    <a:pt x="86" y="300"/>
                  </a:lnTo>
                  <a:lnTo>
                    <a:pt x="94" y="296"/>
                  </a:lnTo>
                  <a:lnTo>
                    <a:pt x="102" y="290"/>
                  </a:lnTo>
                  <a:lnTo>
                    <a:pt x="116" y="280"/>
                  </a:lnTo>
                  <a:lnTo>
                    <a:pt x="122" y="276"/>
                  </a:lnTo>
                  <a:lnTo>
                    <a:pt x="130" y="274"/>
                  </a:lnTo>
                  <a:lnTo>
                    <a:pt x="136" y="274"/>
                  </a:lnTo>
                  <a:lnTo>
                    <a:pt x="138" y="276"/>
                  </a:lnTo>
                  <a:lnTo>
                    <a:pt x="140" y="280"/>
                  </a:lnTo>
                  <a:lnTo>
                    <a:pt x="140" y="284"/>
                  </a:lnTo>
                  <a:lnTo>
                    <a:pt x="138" y="294"/>
                  </a:lnTo>
                  <a:lnTo>
                    <a:pt x="140" y="304"/>
                  </a:lnTo>
                  <a:lnTo>
                    <a:pt x="144" y="310"/>
                  </a:lnTo>
                  <a:lnTo>
                    <a:pt x="148" y="318"/>
                  </a:lnTo>
                  <a:lnTo>
                    <a:pt x="158" y="324"/>
                  </a:lnTo>
                  <a:lnTo>
                    <a:pt x="168" y="328"/>
                  </a:lnTo>
                  <a:lnTo>
                    <a:pt x="172" y="326"/>
                  </a:lnTo>
                  <a:lnTo>
                    <a:pt x="174" y="328"/>
                  </a:lnTo>
                  <a:lnTo>
                    <a:pt x="178" y="332"/>
                  </a:lnTo>
                  <a:lnTo>
                    <a:pt x="182" y="334"/>
                  </a:lnTo>
                  <a:lnTo>
                    <a:pt x="188" y="336"/>
                  </a:lnTo>
                  <a:lnTo>
                    <a:pt x="188" y="340"/>
                  </a:lnTo>
                  <a:lnTo>
                    <a:pt x="190" y="342"/>
                  </a:lnTo>
                  <a:lnTo>
                    <a:pt x="194" y="342"/>
                  </a:lnTo>
                  <a:lnTo>
                    <a:pt x="198" y="342"/>
                  </a:lnTo>
                  <a:lnTo>
                    <a:pt x="208" y="340"/>
                  </a:lnTo>
                  <a:lnTo>
                    <a:pt x="212" y="342"/>
                  </a:lnTo>
                  <a:lnTo>
                    <a:pt x="216" y="344"/>
                  </a:lnTo>
                  <a:lnTo>
                    <a:pt x="220" y="354"/>
                  </a:lnTo>
                  <a:lnTo>
                    <a:pt x="222" y="364"/>
                  </a:lnTo>
                  <a:lnTo>
                    <a:pt x="224" y="366"/>
                  </a:lnTo>
                  <a:lnTo>
                    <a:pt x="226" y="368"/>
                  </a:lnTo>
                  <a:lnTo>
                    <a:pt x="226" y="376"/>
                  </a:lnTo>
                  <a:lnTo>
                    <a:pt x="226" y="382"/>
                  </a:lnTo>
                  <a:lnTo>
                    <a:pt x="228" y="386"/>
                  </a:lnTo>
                  <a:lnTo>
                    <a:pt x="232" y="390"/>
                  </a:lnTo>
                  <a:lnTo>
                    <a:pt x="242" y="392"/>
                  </a:lnTo>
                  <a:lnTo>
                    <a:pt x="254" y="394"/>
                  </a:lnTo>
                  <a:lnTo>
                    <a:pt x="254" y="400"/>
                  </a:lnTo>
                  <a:lnTo>
                    <a:pt x="254" y="404"/>
                  </a:lnTo>
                  <a:lnTo>
                    <a:pt x="258" y="408"/>
                  </a:lnTo>
                  <a:lnTo>
                    <a:pt x="260" y="412"/>
                  </a:lnTo>
                  <a:lnTo>
                    <a:pt x="268" y="420"/>
                  </a:lnTo>
                  <a:lnTo>
                    <a:pt x="270" y="422"/>
                  </a:lnTo>
                  <a:lnTo>
                    <a:pt x="270" y="430"/>
                  </a:lnTo>
                  <a:lnTo>
                    <a:pt x="270" y="436"/>
                  </a:lnTo>
                  <a:lnTo>
                    <a:pt x="266" y="444"/>
                  </a:lnTo>
                  <a:lnTo>
                    <a:pt x="264" y="448"/>
                  </a:lnTo>
                  <a:lnTo>
                    <a:pt x="264" y="454"/>
                  </a:lnTo>
                  <a:lnTo>
                    <a:pt x="264" y="464"/>
                  </a:lnTo>
                  <a:lnTo>
                    <a:pt x="270" y="480"/>
                  </a:lnTo>
                  <a:lnTo>
                    <a:pt x="276" y="496"/>
                  </a:lnTo>
                  <a:lnTo>
                    <a:pt x="278" y="500"/>
                  </a:lnTo>
                  <a:lnTo>
                    <a:pt x="282" y="502"/>
                  </a:lnTo>
                  <a:lnTo>
                    <a:pt x="292" y="502"/>
                  </a:lnTo>
                  <a:lnTo>
                    <a:pt x="300" y="504"/>
                  </a:lnTo>
                  <a:lnTo>
                    <a:pt x="306" y="508"/>
                  </a:lnTo>
                  <a:lnTo>
                    <a:pt x="308" y="514"/>
                  </a:lnTo>
                  <a:lnTo>
                    <a:pt x="314" y="526"/>
                  </a:lnTo>
                  <a:lnTo>
                    <a:pt x="320" y="536"/>
                  </a:lnTo>
                  <a:lnTo>
                    <a:pt x="322" y="532"/>
                  </a:lnTo>
                  <a:lnTo>
                    <a:pt x="326" y="530"/>
                  </a:lnTo>
                  <a:lnTo>
                    <a:pt x="328" y="528"/>
                  </a:lnTo>
                  <a:lnTo>
                    <a:pt x="332" y="530"/>
                  </a:lnTo>
                  <a:lnTo>
                    <a:pt x="332" y="534"/>
                  </a:lnTo>
                  <a:lnTo>
                    <a:pt x="332" y="540"/>
                  </a:lnTo>
                  <a:lnTo>
                    <a:pt x="332" y="554"/>
                  </a:lnTo>
                  <a:lnTo>
                    <a:pt x="332" y="564"/>
                  </a:lnTo>
                  <a:lnTo>
                    <a:pt x="338" y="564"/>
                  </a:lnTo>
                  <a:lnTo>
                    <a:pt x="344" y="562"/>
                  </a:lnTo>
                  <a:lnTo>
                    <a:pt x="346" y="572"/>
                  </a:lnTo>
                  <a:lnTo>
                    <a:pt x="348" y="582"/>
                  </a:lnTo>
                  <a:lnTo>
                    <a:pt x="348" y="586"/>
                  </a:lnTo>
                  <a:lnTo>
                    <a:pt x="346" y="590"/>
                  </a:lnTo>
                  <a:lnTo>
                    <a:pt x="340" y="596"/>
                  </a:lnTo>
                  <a:lnTo>
                    <a:pt x="326" y="602"/>
                  </a:lnTo>
                  <a:lnTo>
                    <a:pt x="318" y="610"/>
                  </a:lnTo>
                  <a:lnTo>
                    <a:pt x="308" y="622"/>
                  </a:lnTo>
                  <a:lnTo>
                    <a:pt x="302" y="636"/>
                  </a:lnTo>
                  <a:lnTo>
                    <a:pt x="298" y="642"/>
                  </a:lnTo>
                  <a:lnTo>
                    <a:pt x="298" y="648"/>
                  </a:lnTo>
                  <a:lnTo>
                    <a:pt x="308" y="648"/>
                  </a:lnTo>
                  <a:lnTo>
                    <a:pt x="318" y="652"/>
                  </a:lnTo>
                  <a:lnTo>
                    <a:pt x="330" y="660"/>
                  </a:lnTo>
                  <a:lnTo>
                    <a:pt x="340" y="666"/>
                  </a:lnTo>
                  <a:lnTo>
                    <a:pt x="362" y="684"/>
                  </a:lnTo>
                  <a:lnTo>
                    <a:pt x="380" y="698"/>
                  </a:lnTo>
                  <a:lnTo>
                    <a:pt x="382" y="686"/>
                  </a:lnTo>
                  <a:lnTo>
                    <a:pt x="384" y="674"/>
                  </a:lnTo>
                  <a:lnTo>
                    <a:pt x="390" y="672"/>
                  </a:lnTo>
                  <a:lnTo>
                    <a:pt x="396" y="668"/>
                  </a:lnTo>
                  <a:lnTo>
                    <a:pt x="402" y="664"/>
                  </a:lnTo>
                  <a:lnTo>
                    <a:pt x="406" y="656"/>
                  </a:lnTo>
                  <a:lnTo>
                    <a:pt x="414" y="638"/>
                  </a:lnTo>
                  <a:lnTo>
                    <a:pt x="418" y="624"/>
                  </a:lnTo>
                  <a:lnTo>
                    <a:pt x="422" y="620"/>
                  </a:lnTo>
                  <a:lnTo>
                    <a:pt x="424" y="620"/>
                  </a:lnTo>
                  <a:lnTo>
                    <a:pt x="426" y="618"/>
                  </a:lnTo>
                  <a:lnTo>
                    <a:pt x="430" y="614"/>
                  </a:lnTo>
                  <a:lnTo>
                    <a:pt x="436" y="596"/>
                  </a:lnTo>
                  <a:lnTo>
                    <a:pt x="434" y="594"/>
                  </a:lnTo>
                  <a:lnTo>
                    <a:pt x="432" y="592"/>
                  </a:lnTo>
                  <a:lnTo>
                    <a:pt x="428" y="588"/>
                  </a:lnTo>
                  <a:lnTo>
                    <a:pt x="428" y="560"/>
                  </a:lnTo>
                  <a:lnTo>
                    <a:pt x="432" y="554"/>
                  </a:lnTo>
                  <a:lnTo>
                    <a:pt x="438" y="546"/>
                  </a:lnTo>
                  <a:lnTo>
                    <a:pt x="454" y="534"/>
                  </a:lnTo>
                  <a:lnTo>
                    <a:pt x="472" y="524"/>
                  </a:lnTo>
                  <a:lnTo>
                    <a:pt x="488" y="516"/>
                  </a:lnTo>
                  <a:lnTo>
                    <a:pt x="498" y="514"/>
                  </a:lnTo>
                  <a:lnTo>
                    <a:pt x="510" y="514"/>
                  </a:lnTo>
                  <a:lnTo>
                    <a:pt x="522" y="512"/>
                  </a:lnTo>
                  <a:lnTo>
                    <a:pt x="528" y="510"/>
                  </a:lnTo>
                  <a:lnTo>
                    <a:pt x="528" y="506"/>
                  </a:lnTo>
                  <a:lnTo>
                    <a:pt x="538" y="494"/>
                  </a:lnTo>
                  <a:lnTo>
                    <a:pt x="546" y="478"/>
                  </a:lnTo>
                  <a:lnTo>
                    <a:pt x="558" y="448"/>
                  </a:lnTo>
                  <a:lnTo>
                    <a:pt x="560" y="438"/>
                  </a:lnTo>
                  <a:lnTo>
                    <a:pt x="562" y="428"/>
                  </a:lnTo>
                  <a:lnTo>
                    <a:pt x="562" y="420"/>
                  </a:lnTo>
                  <a:lnTo>
                    <a:pt x="564" y="418"/>
                  </a:lnTo>
                  <a:lnTo>
                    <a:pt x="568" y="414"/>
                  </a:lnTo>
                  <a:lnTo>
                    <a:pt x="562" y="412"/>
                  </a:lnTo>
                  <a:lnTo>
                    <a:pt x="572" y="380"/>
                  </a:lnTo>
                  <a:lnTo>
                    <a:pt x="570" y="366"/>
                  </a:lnTo>
                  <a:lnTo>
                    <a:pt x="568" y="360"/>
                  </a:lnTo>
                  <a:lnTo>
                    <a:pt x="568" y="350"/>
                  </a:lnTo>
                  <a:lnTo>
                    <a:pt x="566" y="340"/>
                  </a:lnTo>
                  <a:lnTo>
                    <a:pt x="564" y="338"/>
                  </a:lnTo>
                  <a:lnTo>
                    <a:pt x="566" y="332"/>
                  </a:lnTo>
                  <a:lnTo>
                    <a:pt x="568" y="328"/>
                  </a:lnTo>
                  <a:lnTo>
                    <a:pt x="572" y="326"/>
                  </a:lnTo>
                  <a:lnTo>
                    <a:pt x="580" y="326"/>
                  </a:lnTo>
                  <a:lnTo>
                    <a:pt x="584" y="316"/>
                  </a:lnTo>
                  <a:lnTo>
                    <a:pt x="590" y="306"/>
                  </a:lnTo>
                  <a:lnTo>
                    <a:pt x="590" y="304"/>
                  </a:lnTo>
                  <a:lnTo>
                    <a:pt x="596" y="294"/>
                  </a:lnTo>
                  <a:lnTo>
                    <a:pt x="602" y="284"/>
                  </a:lnTo>
                  <a:lnTo>
                    <a:pt x="614" y="268"/>
                  </a:lnTo>
                  <a:lnTo>
                    <a:pt x="622" y="258"/>
                  </a:lnTo>
                  <a:lnTo>
                    <a:pt x="628" y="250"/>
                  </a:lnTo>
                  <a:lnTo>
                    <a:pt x="630" y="236"/>
                  </a:lnTo>
                  <a:lnTo>
                    <a:pt x="632" y="224"/>
                  </a:lnTo>
                  <a:lnTo>
                    <a:pt x="632" y="208"/>
                  </a:lnTo>
                  <a:lnTo>
                    <a:pt x="628" y="196"/>
                  </a:lnTo>
                  <a:lnTo>
                    <a:pt x="626" y="192"/>
                  </a:lnTo>
                  <a:lnTo>
                    <a:pt x="622" y="186"/>
                  </a:lnTo>
                  <a:lnTo>
                    <a:pt x="618" y="184"/>
                  </a:lnTo>
                  <a:lnTo>
                    <a:pt x="614" y="182"/>
                  </a:lnTo>
                  <a:lnTo>
                    <a:pt x="604" y="182"/>
                  </a:lnTo>
                  <a:lnTo>
                    <a:pt x="594" y="176"/>
                  </a:lnTo>
                  <a:lnTo>
                    <a:pt x="586" y="172"/>
                  </a:lnTo>
                  <a:lnTo>
                    <a:pt x="580" y="166"/>
                  </a:lnTo>
                  <a:lnTo>
                    <a:pt x="566" y="152"/>
                  </a:lnTo>
                  <a:lnTo>
                    <a:pt x="556" y="146"/>
                  </a:lnTo>
                  <a:lnTo>
                    <a:pt x="548" y="142"/>
                  </a:lnTo>
                  <a:lnTo>
                    <a:pt x="538" y="142"/>
                  </a:lnTo>
                  <a:lnTo>
                    <a:pt x="530" y="142"/>
                  </a:lnTo>
                  <a:lnTo>
                    <a:pt x="522" y="144"/>
                  </a:lnTo>
                  <a:lnTo>
                    <a:pt x="512" y="142"/>
                  </a:lnTo>
                  <a:lnTo>
                    <a:pt x="508" y="140"/>
                  </a:lnTo>
                  <a:lnTo>
                    <a:pt x="504" y="136"/>
                  </a:lnTo>
                  <a:lnTo>
                    <a:pt x="500" y="134"/>
                  </a:lnTo>
                  <a:lnTo>
                    <a:pt x="494" y="132"/>
                  </a:lnTo>
                  <a:lnTo>
                    <a:pt x="486" y="134"/>
                  </a:lnTo>
                  <a:lnTo>
                    <a:pt x="480" y="136"/>
                  </a:lnTo>
                  <a:lnTo>
                    <a:pt x="476" y="140"/>
                  </a:lnTo>
                  <a:lnTo>
                    <a:pt x="472" y="142"/>
                  </a:lnTo>
                  <a:lnTo>
                    <a:pt x="470" y="132"/>
                  </a:lnTo>
                  <a:lnTo>
                    <a:pt x="466" y="124"/>
                  </a:lnTo>
                  <a:lnTo>
                    <a:pt x="460" y="120"/>
                  </a:lnTo>
                  <a:lnTo>
                    <a:pt x="454" y="114"/>
                  </a:lnTo>
                  <a:lnTo>
                    <a:pt x="446" y="110"/>
                  </a:lnTo>
                  <a:lnTo>
                    <a:pt x="440" y="106"/>
                  </a:lnTo>
                  <a:lnTo>
                    <a:pt x="430" y="104"/>
                  </a:lnTo>
                  <a:lnTo>
                    <a:pt x="422" y="104"/>
                  </a:lnTo>
                  <a:lnTo>
                    <a:pt x="414" y="102"/>
                  </a:lnTo>
                  <a:lnTo>
                    <a:pt x="412" y="114"/>
                  </a:lnTo>
                  <a:lnTo>
                    <a:pt x="406" y="120"/>
                  </a:lnTo>
                  <a:lnTo>
                    <a:pt x="400" y="126"/>
                  </a:lnTo>
                  <a:lnTo>
                    <a:pt x="394" y="134"/>
                  </a:lnTo>
                  <a:lnTo>
                    <a:pt x="392" y="122"/>
                  </a:lnTo>
                  <a:lnTo>
                    <a:pt x="380" y="122"/>
                  </a:lnTo>
                  <a:lnTo>
                    <a:pt x="370" y="120"/>
                  </a:lnTo>
                  <a:lnTo>
                    <a:pt x="360" y="120"/>
                  </a:lnTo>
                  <a:lnTo>
                    <a:pt x="348" y="120"/>
                  </a:lnTo>
                  <a:lnTo>
                    <a:pt x="358" y="116"/>
                  </a:lnTo>
                  <a:lnTo>
                    <a:pt x="366" y="112"/>
                  </a:lnTo>
                  <a:lnTo>
                    <a:pt x="368" y="104"/>
                  </a:lnTo>
                  <a:lnTo>
                    <a:pt x="358" y="106"/>
                  </a:lnTo>
                  <a:lnTo>
                    <a:pt x="364" y="96"/>
                  </a:lnTo>
                  <a:lnTo>
                    <a:pt x="370" y="86"/>
                  </a:lnTo>
                  <a:lnTo>
                    <a:pt x="374" y="82"/>
                  </a:lnTo>
                  <a:lnTo>
                    <a:pt x="380" y="76"/>
                  </a:lnTo>
                  <a:lnTo>
                    <a:pt x="382" y="70"/>
                  </a:lnTo>
                  <a:lnTo>
                    <a:pt x="386" y="64"/>
                  </a:lnTo>
                  <a:lnTo>
                    <a:pt x="376" y="56"/>
                  </a:lnTo>
                  <a:lnTo>
                    <a:pt x="370" y="50"/>
                  </a:lnTo>
                  <a:lnTo>
                    <a:pt x="368" y="42"/>
                  </a:lnTo>
                  <a:lnTo>
                    <a:pt x="368" y="36"/>
                  </a:lnTo>
                  <a:lnTo>
                    <a:pt x="368" y="28"/>
                  </a:lnTo>
                  <a:lnTo>
                    <a:pt x="368" y="20"/>
                  </a:lnTo>
                  <a:lnTo>
                    <a:pt x="364" y="14"/>
                  </a:lnTo>
                  <a:lnTo>
                    <a:pt x="362" y="1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54" name="Freeform 71"/>
            <p:cNvSpPr>
              <a:spLocks/>
            </p:cNvSpPr>
            <p:nvPr/>
          </p:nvSpPr>
          <p:spPr bwMode="gray">
            <a:xfrm>
              <a:off x="1360" y="2235"/>
              <a:ext cx="87" cy="117"/>
            </a:xfrm>
            <a:custGeom>
              <a:avLst/>
              <a:gdLst>
                <a:gd name="T0" fmla="*/ 12 w 88"/>
                <a:gd name="T1" fmla="*/ 82 h 118"/>
                <a:gd name="T2" fmla="*/ 10 w 88"/>
                <a:gd name="T3" fmla="*/ 86 h 118"/>
                <a:gd name="T4" fmla="*/ 12 w 88"/>
                <a:gd name="T5" fmla="*/ 88 h 118"/>
                <a:gd name="T6" fmla="*/ 12 w 88"/>
                <a:gd name="T7" fmla="*/ 94 h 118"/>
                <a:gd name="T8" fmla="*/ 10 w 88"/>
                <a:gd name="T9" fmla="*/ 98 h 118"/>
                <a:gd name="T10" fmla="*/ 8 w 88"/>
                <a:gd name="T11" fmla="*/ 102 h 118"/>
                <a:gd name="T12" fmla="*/ 18 w 88"/>
                <a:gd name="T13" fmla="*/ 108 h 118"/>
                <a:gd name="T14" fmla="*/ 30 w 88"/>
                <a:gd name="T15" fmla="*/ 114 h 118"/>
                <a:gd name="T16" fmla="*/ 34 w 88"/>
                <a:gd name="T17" fmla="*/ 112 h 118"/>
                <a:gd name="T18" fmla="*/ 36 w 88"/>
                <a:gd name="T19" fmla="*/ 108 h 118"/>
                <a:gd name="T20" fmla="*/ 40 w 88"/>
                <a:gd name="T21" fmla="*/ 98 h 118"/>
                <a:gd name="T22" fmla="*/ 44 w 88"/>
                <a:gd name="T23" fmla="*/ 84 h 118"/>
                <a:gd name="T24" fmla="*/ 46 w 88"/>
                <a:gd name="T25" fmla="*/ 80 h 118"/>
                <a:gd name="T26" fmla="*/ 52 w 88"/>
                <a:gd name="T27" fmla="*/ 76 h 118"/>
                <a:gd name="T28" fmla="*/ 64 w 88"/>
                <a:gd name="T29" fmla="*/ 70 h 118"/>
                <a:gd name="T30" fmla="*/ 74 w 88"/>
                <a:gd name="T31" fmla="*/ 62 h 118"/>
                <a:gd name="T32" fmla="*/ 80 w 88"/>
                <a:gd name="T33" fmla="*/ 54 h 118"/>
                <a:gd name="T34" fmla="*/ 82 w 88"/>
                <a:gd name="T35" fmla="*/ 50 h 118"/>
                <a:gd name="T36" fmla="*/ 82 w 88"/>
                <a:gd name="T37" fmla="*/ 42 h 118"/>
                <a:gd name="T38" fmla="*/ 84 w 88"/>
                <a:gd name="T39" fmla="*/ 40 h 118"/>
                <a:gd name="T40" fmla="*/ 82 w 88"/>
                <a:gd name="T41" fmla="*/ 32 h 118"/>
                <a:gd name="T42" fmla="*/ 80 w 88"/>
                <a:gd name="T43" fmla="*/ 28 h 118"/>
                <a:gd name="T44" fmla="*/ 82 w 88"/>
                <a:gd name="T45" fmla="*/ 26 h 118"/>
                <a:gd name="T46" fmla="*/ 66 w 88"/>
                <a:gd name="T47" fmla="*/ 24 h 118"/>
                <a:gd name="T48" fmla="*/ 52 w 88"/>
                <a:gd name="T49" fmla="*/ 18 h 118"/>
                <a:gd name="T50" fmla="*/ 42 w 88"/>
                <a:gd name="T51" fmla="*/ 10 h 118"/>
                <a:gd name="T52" fmla="*/ 34 w 88"/>
                <a:gd name="T53" fmla="*/ 2 h 118"/>
                <a:gd name="T54" fmla="*/ 28 w 88"/>
                <a:gd name="T55" fmla="*/ 0 h 118"/>
                <a:gd name="T56" fmla="*/ 20 w 88"/>
                <a:gd name="T57" fmla="*/ 2 h 118"/>
                <a:gd name="T58" fmla="*/ 14 w 88"/>
                <a:gd name="T59" fmla="*/ 6 h 118"/>
                <a:gd name="T60" fmla="*/ 12 w 88"/>
                <a:gd name="T61" fmla="*/ 10 h 118"/>
                <a:gd name="T62" fmla="*/ 12 w 88"/>
                <a:gd name="T63" fmla="*/ 14 h 118"/>
                <a:gd name="T64" fmla="*/ 12 w 88"/>
                <a:gd name="T65" fmla="*/ 26 h 118"/>
                <a:gd name="T66" fmla="*/ 6 w 88"/>
                <a:gd name="T67" fmla="*/ 40 h 118"/>
                <a:gd name="T68" fmla="*/ 2 w 88"/>
                <a:gd name="T69" fmla="*/ 54 h 118"/>
                <a:gd name="T70" fmla="*/ 0 w 88"/>
                <a:gd name="T71" fmla="*/ 60 h 118"/>
                <a:gd name="T72" fmla="*/ 4 w 88"/>
                <a:gd name="T73" fmla="*/ 66 h 118"/>
                <a:gd name="T74" fmla="*/ 6 w 88"/>
                <a:gd name="T75" fmla="*/ 68 h 118"/>
                <a:gd name="T76" fmla="*/ 10 w 88"/>
                <a:gd name="T77" fmla="*/ 68 h 118"/>
                <a:gd name="T78" fmla="*/ 14 w 88"/>
                <a:gd name="T79" fmla="*/ 66 h 118"/>
                <a:gd name="T80" fmla="*/ 18 w 88"/>
                <a:gd name="T81" fmla="*/ 62 h 118"/>
                <a:gd name="T82" fmla="*/ 18 w 88"/>
                <a:gd name="T83" fmla="*/ 70 h 118"/>
                <a:gd name="T84" fmla="*/ 18 w 88"/>
                <a:gd name="T85" fmla="*/ 76 h 118"/>
                <a:gd name="T86" fmla="*/ 12 w 88"/>
                <a:gd name="T87" fmla="*/ 80 h 118"/>
                <a:gd name="T88" fmla="*/ 8 w 88"/>
                <a:gd name="T89" fmla="*/ 82 h 118"/>
                <a:gd name="T90" fmla="*/ 10 w 88"/>
                <a:gd name="T91" fmla="*/ 82 h 118"/>
                <a:gd name="T92" fmla="*/ 12 w 88"/>
                <a:gd name="T93" fmla="*/ 82 h 11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8" h="118">
                  <a:moveTo>
                    <a:pt x="12" y="86"/>
                  </a:moveTo>
                  <a:lnTo>
                    <a:pt x="10" y="90"/>
                  </a:lnTo>
                  <a:lnTo>
                    <a:pt x="12" y="92"/>
                  </a:lnTo>
                  <a:lnTo>
                    <a:pt x="12" y="98"/>
                  </a:lnTo>
                  <a:lnTo>
                    <a:pt x="10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0" y="118"/>
                  </a:lnTo>
                  <a:lnTo>
                    <a:pt x="34" y="116"/>
                  </a:lnTo>
                  <a:lnTo>
                    <a:pt x="36" y="112"/>
                  </a:lnTo>
                  <a:lnTo>
                    <a:pt x="40" y="102"/>
                  </a:lnTo>
                  <a:lnTo>
                    <a:pt x="46" y="88"/>
                  </a:lnTo>
                  <a:lnTo>
                    <a:pt x="50" y="84"/>
                  </a:lnTo>
                  <a:lnTo>
                    <a:pt x="56" y="80"/>
                  </a:lnTo>
                  <a:lnTo>
                    <a:pt x="68" y="74"/>
                  </a:lnTo>
                  <a:lnTo>
                    <a:pt x="78" y="66"/>
                  </a:lnTo>
                  <a:lnTo>
                    <a:pt x="84" y="54"/>
                  </a:lnTo>
                  <a:lnTo>
                    <a:pt x="86" y="50"/>
                  </a:lnTo>
                  <a:lnTo>
                    <a:pt x="86" y="42"/>
                  </a:lnTo>
                  <a:lnTo>
                    <a:pt x="88" y="40"/>
                  </a:lnTo>
                  <a:lnTo>
                    <a:pt x="86" y="32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70" y="24"/>
                  </a:lnTo>
                  <a:lnTo>
                    <a:pt x="56" y="18"/>
                  </a:lnTo>
                  <a:lnTo>
                    <a:pt x="42" y="10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26"/>
                  </a:lnTo>
                  <a:lnTo>
                    <a:pt x="6" y="40"/>
                  </a:lnTo>
                  <a:lnTo>
                    <a:pt x="2" y="54"/>
                  </a:lnTo>
                  <a:lnTo>
                    <a:pt x="0" y="64"/>
                  </a:lnTo>
                  <a:lnTo>
                    <a:pt x="4" y="70"/>
                  </a:lnTo>
                  <a:lnTo>
                    <a:pt x="6" y="72"/>
                  </a:lnTo>
                  <a:lnTo>
                    <a:pt x="10" y="72"/>
                  </a:lnTo>
                  <a:lnTo>
                    <a:pt x="14" y="70"/>
                  </a:lnTo>
                  <a:lnTo>
                    <a:pt x="18" y="66"/>
                  </a:lnTo>
                  <a:lnTo>
                    <a:pt x="18" y="74"/>
                  </a:lnTo>
                  <a:lnTo>
                    <a:pt x="18" y="80"/>
                  </a:lnTo>
                  <a:lnTo>
                    <a:pt x="12" y="84"/>
                  </a:lnTo>
                  <a:lnTo>
                    <a:pt x="8" y="86"/>
                  </a:lnTo>
                  <a:lnTo>
                    <a:pt x="10" y="86"/>
                  </a:lnTo>
                  <a:lnTo>
                    <a:pt x="12" y="8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55" name="Freeform 72"/>
            <p:cNvSpPr>
              <a:spLocks/>
            </p:cNvSpPr>
            <p:nvPr/>
          </p:nvSpPr>
          <p:spPr bwMode="gray">
            <a:xfrm>
              <a:off x="1356" y="2268"/>
              <a:ext cx="205" cy="326"/>
            </a:xfrm>
            <a:custGeom>
              <a:avLst/>
              <a:gdLst>
                <a:gd name="T0" fmla="*/ 165 w 208"/>
                <a:gd name="T1" fmla="*/ 295 h 332"/>
                <a:gd name="T2" fmla="*/ 128 w 208"/>
                <a:gd name="T3" fmla="*/ 272 h 332"/>
                <a:gd name="T4" fmla="*/ 94 w 208"/>
                <a:gd name="T5" fmla="*/ 248 h 332"/>
                <a:gd name="T6" fmla="*/ 76 w 208"/>
                <a:gd name="T7" fmla="*/ 216 h 332"/>
                <a:gd name="T8" fmla="*/ 48 w 208"/>
                <a:gd name="T9" fmla="*/ 162 h 332"/>
                <a:gd name="T10" fmla="*/ 32 w 208"/>
                <a:gd name="T11" fmla="*/ 124 h 332"/>
                <a:gd name="T12" fmla="*/ 18 w 208"/>
                <a:gd name="T13" fmla="*/ 104 h 332"/>
                <a:gd name="T14" fmla="*/ 2 w 208"/>
                <a:gd name="T15" fmla="*/ 96 h 332"/>
                <a:gd name="T16" fmla="*/ 0 w 208"/>
                <a:gd name="T17" fmla="*/ 62 h 332"/>
                <a:gd name="T18" fmla="*/ 12 w 208"/>
                <a:gd name="T19" fmla="*/ 50 h 332"/>
                <a:gd name="T20" fmla="*/ 16 w 208"/>
                <a:gd name="T21" fmla="*/ 56 h 332"/>
                <a:gd name="T22" fmla="*/ 12 w 208"/>
                <a:gd name="T23" fmla="*/ 70 h 332"/>
                <a:gd name="T24" fmla="*/ 34 w 208"/>
                <a:gd name="T25" fmla="*/ 79 h 332"/>
                <a:gd name="T26" fmla="*/ 46 w 208"/>
                <a:gd name="T27" fmla="*/ 52 h 332"/>
                <a:gd name="T28" fmla="*/ 68 w 208"/>
                <a:gd name="T29" fmla="*/ 38 h 332"/>
                <a:gd name="T30" fmla="*/ 86 w 208"/>
                <a:gd name="T31" fmla="*/ 18 h 332"/>
                <a:gd name="T32" fmla="*/ 86 w 208"/>
                <a:gd name="T33" fmla="*/ 0 h 332"/>
                <a:gd name="T34" fmla="*/ 101 w 208"/>
                <a:gd name="T35" fmla="*/ 8 h 332"/>
                <a:gd name="T36" fmla="*/ 116 w 208"/>
                <a:gd name="T37" fmla="*/ 26 h 332"/>
                <a:gd name="T38" fmla="*/ 136 w 208"/>
                <a:gd name="T39" fmla="*/ 38 h 332"/>
                <a:gd name="T40" fmla="*/ 144 w 208"/>
                <a:gd name="T41" fmla="*/ 34 h 332"/>
                <a:gd name="T42" fmla="*/ 152 w 208"/>
                <a:gd name="T43" fmla="*/ 40 h 332"/>
                <a:gd name="T44" fmla="*/ 164 w 208"/>
                <a:gd name="T45" fmla="*/ 36 h 332"/>
                <a:gd name="T46" fmla="*/ 165 w 208"/>
                <a:gd name="T47" fmla="*/ 48 h 332"/>
                <a:gd name="T48" fmla="*/ 162 w 208"/>
                <a:gd name="T49" fmla="*/ 60 h 332"/>
                <a:gd name="T50" fmla="*/ 169 w 208"/>
                <a:gd name="T51" fmla="*/ 70 h 332"/>
                <a:gd name="T52" fmla="*/ 146 w 208"/>
                <a:gd name="T53" fmla="*/ 76 h 332"/>
                <a:gd name="T54" fmla="*/ 128 w 208"/>
                <a:gd name="T55" fmla="*/ 82 h 332"/>
                <a:gd name="T56" fmla="*/ 120 w 208"/>
                <a:gd name="T57" fmla="*/ 110 h 332"/>
                <a:gd name="T58" fmla="*/ 112 w 208"/>
                <a:gd name="T59" fmla="*/ 120 h 332"/>
                <a:gd name="T60" fmla="*/ 114 w 208"/>
                <a:gd name="T61" fmla="*/ 132 h 332"/>
                <a:gd name="T62" fmla="*/ 126 w 208"/>
                <a:gd name="T63" fmla="*/ 150 h 332"/>
                <a:gd name="T64" fmla="*/ 140 w 208"/>
                <a:gd name="T65" fmla="*/ 162 h 332"/>
                <a:gd name="T66" fmla="*/ 154 w 208"/>
                <a:gd name="T67" fmla="*/ 168 h 332"/>
                <a:gd name="T68" fmla="*/ 167 w 208"/>
                <a:gd name="T69" fmla="*/ 160 h 332"/>
                <a:gd name="T70" fmla="*/ 168 w 208"/>
                <a:gd name="T71" fmla="*/ 183 h 332"/>
                <a:gd name="T72" fmla="*/ 172 w 208"/>
                <a:gd name="T73" fmla="*/ 184 h 332"/>
                <a:gd name="T74" fmla="*/ 194 w 208"/>
                <a:gd name="T75" fmla="*/ 202 h 332"/>
                <a:gd name="T76" fmla="*/ 192 w 208"/>
                <a:gd name="T77" fmla="*/ 245 h 332"/>
                <a:gd name="T78" fmla="*/ 188 w 208"/>
                <a:gd name="T79" fmla="*/ 256 h 332"/>
                <a:gd name="T80" fmla="*/ 196 w 208"/>
                <a:gd name="T81" fmla="*/ 276 h 332"/>
                <a:gd name="T82" fmla="*/ 188 w 208"/>
                <a:gd name="T83" fmla="*/ 299 h 332"/>
                <a:gd name="T84" fmla="*/ 174 w 208"/>
                <a:gd name="T85" fmla="*/ 308 h 3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08" h="332">
                  <a:moveTo>
                    <a:pt x="186" y="332"/>
                  </a:moveTo>
                  <a:lnTo>
                    <a:pt x="180" y="324"/>
                  </a:lnTo>
                  <a:lnTo>
                    <a:pt x="174" y="318"/>
                  </a:lnTo>
                  <a:lnTo>
                    <a:pt x="154" y="300"/>
                  </a:lnTo>
                  <a:lnTo>
                    <a:pt x="146" y="294"/>
                  </a:lnTo>
                  <a:lnTo>
                    <a:pt x="136" y="292"/>
                  </a:lnTo>
                  <a:lnTo>
                    <a:pt x="118" y="282"/>
                  </a:lnTo>
                  <a:lnTo>
                    <a:pt x="108" y="276"/>
                  </a:lnTo>
                  <a:lnTo>
                    <a:pt x="98" y="268"/>
                  </a:lnTo>
                  <a:lnTo>
                    <a:pt x="94" y="262"/>
                  </a:lnTo>
                  <a:lnTo>
                    <a:pt x="90" y="254"/>
                  </a:lnTo>
                  <a:lnTo>
                    <a:pt x="80" y="232"/>
                  </a:lnTo>
                  <a:lnTo>
                    <a:pt x="72" y="212"/>
                  </a:lnTo>
                  <a:lnTo>
                    <a:pt x="62" y="194"/>
                  </a:lnTo>
                  <a:lnTo>
                    <a:pt x="52" y="174"/>
                  </a:lnTo>
                  <a:lnTo>
                    <a:pt x="46" y="158"/>
                  </a:lnTo>
                  <a:lnTo>
                    <a:pt x="40" y="146"/>
                  </a:lnTo>
                  <a:lnTo>
                    <a:pt x="32" y="132"/>
                  </a:lnTo>
                  <a:lnTo>
                    <a:pt x="24" y="118"/>
                  </a:lnTo>
                  <a:lnTo>
                    <a:pt x="22" y="114"/>
                  </a:lnTo>
                  <a:lnTo>
                    <a:pt x="18" y="112"/>
                  </a:lnTo>
                  <a:lnTo>
                    <a:pt x="12" y="108"/>
                  </a:lnTo>
                  <a:lnTo>
                    <a:pt x="4" y="106"/>
                  </a:lnTo>
                  <a:lnTo>
                    <a:pt x="2" y="104"/>
                  </a:lnTo>
                  <a:lnTo>
                    <a:pt x="0" y="100"/>
                  </a:lnTo>
                  <a:lnTo>
                    <a:pt x="0" y="82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4" y="60"/>
                  </a:lnTo>
                  <a:lnTo>
                    <a:pt x="12" y="54"/>
                  </a:lnTo>
                  <a:lnTo>
                    <a:pt x="16" y="54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6"/>
                  </a:lnTo>
                  <a:lnTo>
                    <a:pt x="14" y="70"/>
                  </a:lnTo>
                  <a:lnTo>
                    <a:pt x="12" y="74"/>
                  </a:lnTo>
                  <a:lnTo>
                    <a:pt x="22" y="80"/>
                  </a:lnTo>
                  <a:lnTo>
                    <a:pt x="34" y="86"/>
                  </a:lnTo>
                  <a:lnTo>
                    <a:pt x="38" y="84"/>
                  </a:lnTo>
                  <a:lnTo>
                    <a:pt x="40" y="80"/>
                  </a:lnTo>
                  <a:lnTo>
                    <a:pt x="44" y="70"/>
                  </a:lnTo>
                  <a:lnTo>
                    <a:pt x="50" y="56"/>
                  </a:lnTo>
                  <a:lnTo>
                    <a:pt x="54" y="52"/>
                  </a:lnTo>
                  <a:lnTo>
                    <a:pt x="60" y="48"/>
                  </a:lnTo>
                  <a:lnTo>
                    <a:pt x="72" y="42"/>
                  </a:lnTo>
                  <a:lnTo>
                    <a:pt x="82" y="34"/>
                  </a:lnTo>
                  <a:lnTo>
                    <a:pt x="88" y="22"/>
                  </a:lnTo>
                  <a:lnTo>
                    <a:pt x="90" y="18"/>
                  </a:lnTo>
                  <a:lnTo>
                    <a:pt x="90" y="10"/>
                  </a:lnTo>
                  <a:lnTo>
                    <a:pt x="92" y="8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0" y="4"/>
                  </a:lnTo>
                  <a:lnTo>
                    <a:pt x="106" y="8"/>
                  </a:lnTo>
                  <a:lnTo>
                    <a:pt x="114" y="14"/>
                  </a:lnTo>
                  <a:lnTo>
                    <a:pt x="120" y="22"/>
                  </a:lnTo>
                  <a:lnTo>
                    <a:pt x="124" y="26"/>
                  </a:lnTo>
                  <a:lnTo>
                    <a:pt x="126" y="34"/>
                  </a:lnTo>
                  <a:lnTo>
                    <a:pt x="128" y="42"/>
                  </a:lnTo>
                  <a:lnTo>
                    <a:pt x="144" y="42"/>
                  </a:lnTo>
                  <a:lnTo>
                    <a:pt x="146" y="42"/>
                  </a:lnTo>
                  <a:lnTo>
                    <a:pt x="148" y="40"/>
                  </a:lnTo>
                  <a:lnTo>
                    <a:pt x="152" y="38"/>
                  </a:lnTo>
                  <a:lnTo>
                    <a:pt x="154" y="38"/>
                  </a:lnTo>
                  <a:lnTo>
                    <a:pt x="156" y="40"/>
                  </a:lnTo>
                  <a:lnTo>
                    <a:pt x="160" y="44"/>
                  </a:lnTo>
                  <a:lnTo>
                    <a:pt x="160" y="40"/>
                  </a:lnTo>
                  <a:lnTo>
                    <a:pt x="164" y="38"/>
                  </a:lnTo>
                  <a:lnTo>
                    <a:pt x="172" y="40"/>
                  </a:lnTo>
                  <a:lnTo>
                    <a:pt x="178" y="44"/>
                  </a:lnTo>
                  <a:lnTo>
                    <a:pt x="176" y="48"/>
                  </a:lnTo>
                  <a:lnTo>
                    <a:pt x="174" y="52"/>
                  </a:lnTo>
                  <a:lnTo>
                    <a:pt x="170" y="56"/>
                  </a:lnTo>
                  <a:lnTo>
                    <a:pt x="168" y="60"/>
                  </a:lnTo>
                  <a:lnTo>
                    <a:pt x="170" y="64"/>
                  </a:lnTo>
                  <a:lnTo>
                    <a:pt x="174" y="66"/>
                  </a:lnTo>
                  <a:lnTo>
                    <a:pt x="180" y="70"/>
                  </a:lnTo>
                  <a:lnTo>
                    <a:pt x="180" y="74"/>
                  </a:lnTo>
                  <a:lnTo>
                    <a:pt x="176" y="76"/>
                  </a:lnTo>
                  <a:lnTo>
                    <a:pt x="164" y="78"/>
                  </a:lnTo>
                  <a:lnTo>
                    <a:pt x="154" y="80"/>
                  </a:lnTo>
                  <a:lnTo>
                    <a:pt x="144" y="82"/>
                  </a:lnTo>
                  <a:lnTo>
                    <a:pt x="138" y="86"/>
                  </a:lnTo>
                  <a:lnTo>
                    <a:pt x="136" y="90"/>
                  </a:lnTo>
                  <a:lnTo>
                    <a:pt x="134" y="98"/>
                  </a:lnTo>
                  <a:lnTo>
                    <a:pt x="132" y="106"/>
                  </a:lnTo>
                  <a:lnTo>
                    <a:pt x="128" y="118"/>
                  </a:lnTo>
                  <a:lnTo>
                    <a:pt x="126" y="122"/>
                  </a:lnTo>
                  <a:lnTo>
                    <a:pt x="124" y="124"/>
                  </a:lnTo>
                  <a:lnTo>
                    <a:pt x="120" y="128"/>
                  </a:lnTo>
                  <a:lnTo>
                    <a:pt x="118" y="132"/>
                  </a:lnTo>
                  <a:lnTo>
                    <a:pt x="120" y="138"/>
                  </a:lnTo>
                  <a:lnTo>
                    <a:pt x="122" y="142"/>
                  </a:lnTo>
                  <a:lnTo>
                    <a:pt x="126" y="150"/>
                  </a:lnTo>
                  <a:lnTo>
                    <a:pt x="132" y="158"/>
                  </a:lnTo>
                  <a:lnTo>
                    <a:pt x="134" y="162"/>
                  </a:lnTo>
                  <a:lnTo>
                    <a:pt x="134" y="168"/>
                  </a:lnTo>
                  <a:lnTo>
                    <a:pt x="142" y="170"/>
                  </a:lnTo>
                  <a:lnTo>
                    <a:pt x="148" y="174"/>
                  </a:lnTo>
                  <a:lnTo>
                    <a:pt x="154" y="180"/>
                  </a:lnTo>
                  <a:lnTo>
                    <a:pt x="158" y="182"/>
                  </a:lnTo>
                  <a:lnTo>
                    <a:pt x="162" y="180"/>
                  </a:lnTo>
                  <a:lnTo>
                    <a:pt x="164" y="180"/>
                  </a:lnTo>
                  <a:lnTo>
                    <a:pt x="166" y="172"/>
                  </a:lnTo>
                  <a:lnTo>
                    <a:pt x="176" y="172"/>
                  </a:lnTo>
                  <a:lnTo>
                    <a:pt x="176" y="188"/>
                  </a:lnTo>
                  <a:lnTo>
                    <a:pt x="176" y="194"/>
                  </a:lnTo>
                  <a:lnTo>
                    <a:pt x="178" y="196"/>
                  </a:lnTo>
                  <a:lnTo>
                    <a:pt x="180" y="198"/>
                  </a:lnTo>
                  <a:lnTo>
                    <a:pt x="182" y="198"/>
                  </a:lnTo>
                  <a:lnTo>
                    <a:pt x="184" y="198"/>
                  </a:lnTo>
                  <a:lnTo>
                    <a:pt x="192" y="200"/>
                  </a:lnTo>
                  <a:lnTo>
                    <a:pt x="202" y="212"/>
                  </a:lnTo>
                  <a:lnTo>
                    <a:pt x="206" y="218"/>
                  </a:lnTo>
                  <a:lnTo>
                    <a:pt x="208" y="226"/>
                  </a:lnTo>
                  <a:lnTo>
                    <a:pt x="206" y="258"/>
                  </a:lnTo>
                  <a:lnTo>
                    <a:pt x="204" y="264"/>
                  </a:lnTo>
                  <a:lnTo>
                    <a:pt x="204" y="266"/>
                  </a:lnTo>
                  <a:lnTo>
                    <a:pt x="202" y="270"/>
                  </a:lnTo>
                  <a:lnTo>
                    <a:pt x="200" y="276"/>
                  </a:lnTo>
                  <a:lnTo>
                    <a:pt x="202" y="290"/>
                  </a:lnTo>
                  <a:lnTo>
                    <a:pt x="204" y="294"/>
                  </a:lnTo>
                  <a:lnTo>
                    <a:pt x="208" y="296"/>
                  </a:lnTo>
                  <a:lnTo>
                    <a:pt x="204" y="306"/>
                  </a:lnTo>
                  <a:lnTo>
                    <a:pt x="202" y="316"/>
                  </a:lnTo>
                  <a:lnTo>
                    <a:pt x="200" y="322"/>
                  </a:lnTo>
                  <a:lnTo>
                    <a:pt x="196" y="326"/>
                  </a:lnTo>
                  <a:lnTo>
                    <a:pt x="190" y="330"/>
                  </a:lnTo>
                  <a:lnTo>
                    <a:pt x="186" y="33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56" name="Freeform 73"/>
            <p:cNvSpPr>
              <a:spLocks/>
            </p:cNvSpPr>
            <p:nvPr/>
          </p:nvSpPr>
          <p:spPr bwMode="gray">
            <a:xfrm>
              <a:off x="1546" y="2441"/>
              <a:ext cx="193" cy="234"/>
            </a:xfrm>
            <a:custGeom>
              <a:avLst/>
              <a:gdLst>
                <a:gd name="T0" fmla="*/ 10 w 196"/>
                <a:gd name="T1" fmla="*/ 30 h 238"/>
                <a:gd name="T2" fmla="*/ 16 w 196"/>
                <a:gd name="T3" fmla="*/ 46 h 238"/>
                <a:gd name="T4" fmla="*/ 12 w 196"/>
                <a:gd name="T5" fmla="*/ 84 h 238"/>
                <a:gd name="T6" fmla="*/ 10 w 196"/>
                <a:gd name="T7" fmla="*/ 87 h 238"/>
                <a:gd name="T8" fmla="*/ 10 w 196"/>
                <a:gd name="T9" fmla="*/ 106 h 238"/>
                <a:gd name="T10" fmla="*/ 16 w 196"/>
                <a:gd name="T11" fmla="*/ 112 h 238"/>
                <a:gd name="T12" fmla="*/ 12 w 196"/>
                <a:gd name="T13" fmla="*/ 124 h 238"/>
                <a:gd name="T14" fmla="*/ 18 w 196"/>
                <a:gd name="T15" fmla="*/ 145 h 238"/>
                <a:gd name="T16" fmla="*/ 26 w 196"/>
                <a:gd name="T17" fmla="*/ 186 h 238"/>
                <a:gd name="T18" fmla="*/ 30 w 196"/>
                <a:gd name="T19" fmla="*/ 190 h 238"/>
                <a:gd name="T20" fmla="*/ 32 w 196"/>
                <a:gd name="T21" fmla="*/ 196 h 238"/>
                <a:gd name="T22" fmla="*/ 40 w 196"/>
                <a:gd name="T23" fmla="*/ 218 h 238"/>
                <a:gd name="T24" fmla="*/ 46 w 196"/>
                <a:gd name="T25" fmla="*/ 222 h 238"/>
                <a:gd name="T26" fmla="*/ 56 w 196"/>
                <a:gd name="T27" fmla="*/ 216 h 238"/>
                <a:gd name="T28" fmla="*/ 72 w 196"/>
                <a:gd name="T29" fmla="*/ 210 h 238"/>
                <a:gd name="T30" fmla="*/ 88 w 196"/>
                <a:gd name="T31" fmla="*/ 214 h 238"/>
                <a:gd name="T32" fmla="*/ 95 w 196"/>
                <a:gd name="T33" fmla="*/ 216 h 238"/>
                <a:gd name="T34" fmla="*/ 104 w 196"/>
                <a:gd name="T35" fmla="*/ 212 h 238"/>
                <a:gd name="T36" fmla="*/ 118 w 196"/>
                <a:gd name="T37" fmla="*/ 192 h 238"/>
                <a:gd name="T38" fmla="*/ 124 w 196"/>
                <a:gd name="T39" fmla="*/ 176 h 238"/>
                <a:gd name="T40" fmla="*/ 136 w 196"/>
                <a:gd name="T41" fmla="*/ 164 h 238"/>
                <a:gd name="T42" fmla="*/ 154 w 196"/>
                <a:gd name="T43" fmla="*/ 160 h 238"/>
                <a:gd name="T44" fmla="*/ 166 w 196"/>
                <a:gd name="T45" fmla="*/ 162 h 238"/>
                <a:gd name="T46" fmla="*/ 178 w 196"/>
                <a:gd name="T47" fmla="*/ 162 h 238"/>
                <a:gd name="T48" fmla="*/ 184 w 196"/>
                <a:gd name="T49" fmla="*/ 150 h 238"/>
                <a:gd name="T50" fmla="*/ 184 w 196"/>
                <a:gd name="T51" fmla="*/ 140 h 238"/>
                <a:gd name="T52" fmla="*/ 174 w 196"/>
                <a:gd name="T53" fmla="*/ 130 h 238"/>
                <a:gd name="T54" fmla="*/ 168 w 196"/>
                <a:gd name="T55" fmla="*/ 122 h 238"/>
                <a:gd name="T56" fmla="*/ 168 w 196"/>
                <a:gd name="T57" fmla="*/ 112 h 238"/>
                <a:gd name="T58" fmla="*/ 150 w 196"/>
                <a:gd name="T59" fmla="*/ 108 h 238"/>
                <a:gd name="T60" fmla="*/ 144 w 196"/>
                <a:gd name="T61" fmla="*/ 100 h 238"/>
                <a:gd name="T62" fmla="*/ 144 w 196"/>
                <a:gd name="T63" fmla="*/ 87 h 238"/>
                <a:gd name="T64" fmla="*/ 140 w 196"/>
                <a:gd name="T65" fmla="*/ 85 h 238"/>
                <a:gd name="T66" fmla="*/ 134 w 196"/>
                <a:gd name="T67" fmla="*/ 66 h 238"/>
                <a:gd name="T68" fmla="*/ 126 w 196"/>
                <a:gd name="T69" fmla="*/ 62 h 238"/>
                <a:gd name="T70" fmla="*/ 112 w 196"/>
                <a:gd name="T71" fmla="*/ 64 h 238"/>
                <a:gd name="T72" fmla="*/ 106 w 196"/>
                <a:gd name="T73" fmla="*/ 62 h 238"/>
                <a:gd name="T74" fmla="*/ 100 w 196"/>
                <a:gd name="T75" fmla="*/ 56 h 238"/>
                <a:gd name="T76" fmla="*/ 95 w 196"/>
                <a:gd name="T77" fmla="*/ 50 h 238"/>
                <a:gd name="T78" fmla="*/ 90 w 196"/>
                <a:gd name="T79" fmla="*/ 50 h 238"/>
                <a:gd name="T80" fmla="*/ 70 w 196"/>
                <a:gd name="T81" fmla="*/ 40 h 238"/>
                <a:gd name="T82" fmla="*/ 62 w 196"/>
                <a:gd name="T83" fmla="*/ 29 h 238"/>
                <a:gd name="T84" fmla="*/ 62 w 196"/>
                <a:gd name="T85" fmla="*/ 10 h 238"/>
                <a:gd name="T86" fmla="*/ 60 w 196"/>
                <a:gd name="T87" fmla="*/ 2 h 238"/>
                <a:gd name="T88" fmla="*/ 52 w 196"/>
                <a:gd name="T89" fmla="*/ 0 h 238"/>
                <a:gd name="T90" fmla="*/ 38 w 196"/>
                <a:gd name="T91" fmla="*/ 6 h 238"/>
                <a:gd name="T92" fmla="*/ 20 w 196"/>
                <a:gd name="T93" fmla="*/ 22 h 238"/>
                <a:gd name="T94" fmla="*/ 8 w 196"/>
                <a:gd name="T95" fmla="*/ 26 h 238"/>
                <a:gd name="T96" fmla="*/ 0 w 196"/>
                <a:gd name="T97" fmla="*/ 24 h 2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6" h="238">
                  <a:moveTo>
                    <a:pt x="0" y="24"/>
                  </a:moveTo>
                  <a:lnTo>
                    <a:pt x="10" y="34"/>
                  </a:lnTo>
                  <a:lnTo>
                    <a:pt x="14" y="42"/>
                  </a:lnTo>
                  <a:lnTo>
                    <a:pt x="16" y="50"/>
                  </a:lnTo>
                  <a:lnTo>
                    <a:pt x="14" y="82"/>
                  </a:lnTo>
                  <a:lnTo>
                    <a:pt x="12" y="88"/>
                  </a:lnTo>
                  <a:lnTo>
                    <a:pt x="12" y="90"/>
                  </a:lnTo>
                  <a:lnTo>
                    <a:pt x="10" y="94"/>
                  </a:lnTo>
                  <a:lnTo>
                    <a:pt x="8" y="100"/>
                  </a:lnTo>
                  <a:lnTo>
                    <a:pt x="10" y="114"/>
                  </a:lnTo>
                  <a:lnTo>
                    <a:pt x="12" y="118"/>
                  </a:lnTo>
                  <a:lnTo>
                    <a:pt x="16" y="120"/>
                  </a:lnTo>
                  <a:lnTo>
                    <a:pt x="14" y="126"/>
                  </a:lnTo>
                  <a:lnTo>
                    <a:pt x="12" y="132"/>
                  </a:lnTo>
                  <a:lnTo>
                    <a:pt x="8" y="146"/>
                  </a:lnTo>
                  <a:lnTo>
                    <a:pt x="18" y="156"/>
                  </a:lnTo>
                  <a:lnTo>
                    <a:pt x="22" y="168"/>
                  </a:lnTo>
                  <a:lnTo>
                    <a:pt x="26" y="198"/>
                  </a:lnTo>
                  <a:lnTo>
                    <a:pt x="28" y="200"/>
                  </a:lnTo>
                  <a:lnTo>
                    <a:pt x="30" y="202"/>
                  </a:lnTo>
                  <a:lnTo>
                    <a:pt x="34" y="204"/>
                  </a:lnTo>
                  <a:lnTo>
                    <a:pt x="36" y="208"/>
                  </a:lnTo>
                  <a:lnTo>
                    <a:pt x="42" y="228"/>
                  </a:lnTo>
                  <a:lnTo>
                    <a:pt x="44" y="234"/>
                  </a:lnTo>
                  <a:lnTo>
                    <a:pt x="46" y="238"/>
                  </a:lnTo>
                  <a:lnTo>
                    <a:pt x="50" y="238"/>
                  </a:lnTo>
                  <a:lnTo>
                    <a:pt x="56" y="236"/>
                  </a:lnTo>
                  <a:lnTo>
                    <a:pt x="60" y="232"/>
                  </a:lnTo>
                  <a:lnTo>
                    <a:pt x="70" y="220"/>
                  </a:lnTo>
                  <a:lnTo>
                    <a:pt x="76" y="226"/>
                  </a:lnTo>
                  <a:lnTo>
                    <a:pt x="84" y="228"/>
                  </a:lnTo>
                  <a:lnTo>
                    <a:pt x="92" y="230"/>
                  </a:lnTo>
                  <a:lnTo>
                    <a:pt x="98" y="238"/>
                  </a:lnTo>
                  <a:lnTo>
                    <a:pt x="100" y="232"/>
                  </a:lnTo>
                  <a:lnTo>
                    <a:pt x="104" y="230"/>
                  </a:lnTo>
                  <a:lnTo>
                    <a:pt x="112" y="228"/>
                  </a:lnTo>
                  <a:lnTo>
                    <a:pt x="126" y="228"/>
                  </a:lnTo>
                  <a:lnTo>
                    <a:pt x="126" y="204"/>
                  </a:lnTo>
                  <a:lnTo>
                    <a:pt x="128" y="196"/>
                  </a:lnTo>
                  <a:lnTo>
                    <a:pt x="132" y="188"/>
                  </a:lnTo>
                  <a:lnTo>
                    <a:pt x="136" y="180"/>
                  </a:lnTo>
                  <a:lnTo>
                    <a:pt x="144" y="176"/>
                  </a:lnTo>
                  <a:lnTo>
                    <a:pt x="152" y="172"/>
                  </a:lnTo>
                  <a:lnTo>
                    <a:pt x="162" y="172"/>
                  </a:lnTo>
                  <a:lnTo>
                    <a:pt x="170" y="172"/>
                  </a:lnTo>
                  <a:lnTo>
                    <a:pt x="178" y="174"/>
                  </a:lnTo>
                  <a:lnTo>
                    <a:pt x="190" y="180"/>
                  </a:lnTo>
                  <a:lnTo>
                    <a:pt x="190" y="174"/>
                  </a:lnTo>
                  <a:lnTo>
                    <a:pt x="192" y="170"/>
                  </a:lnTo>
                  <a:lnTo>
                    <a:pt x="196" y="162"/>
                  </a:lnTo>
                  <a:lnTo>
                    <a:pt x="196" y="156"/>
                  </a:lnTo>
                  <a:lnTo>
                    <a:pt x="196" y="148"/>
                  </a:lnTo>
                  <a:lnTo>
                    <a:pt x="194" y="146"/>
                  </a:lnTo>
                  <a:lnTo>
                    <a:pt x="186" y="138"/>
                  </a:lnTo>
                  <a:lnTo>
                    <a:pt x="184" y="134"/>
                  </a:lnTo>
                  <a:lnTo>
                    <a:pt x="180" y="130"/>
                  </a:lnTo>
                  <a:lnTo>
                    <a:pt x="180" y="126"/>
                  </a:lnTo>
                  <a:lnTo>
                    <a:pt x="180" y="120"/>
                  </a:lnTo>
                  <a:lnTo>
                    <a:pt x="168" y="118"/>
                  </a:lnTo>
                  <a:lnTo>
                    <a:pt x="158" y="116"/>
                  </a:lnTo>
                  <a:lnTo>
                    <a:pt x="154" y="112"/>
                  </a:lnTo>
                  <a:lnTo>
                    <a:pt x="152" y="108"/>
                  </a:lnTo>
                  <a:lnTo>
                    <a:pt x="152" y="102"/>
                  </a:lnTo>
                  <a:lnTo>
                    <a:pt x="152" y="94"/>
                  </a:lnTo>
                  <a:lnTo>
                    <a:pt x="150" y="92"/>
                  </a:lnTo>
                  <a:lnTo>
                    <a:pt x="148" y="90"/>
                  </a:lnTo>
                  <a:lnTo>
                    <a:pt x="146" y="80"/>
                  </a:lnTo>
                  <a:lnTo>
                    <a:pt x="142" y="70"/>
                  </a:lnTo>
                  <a:lnTo>
                    <a:pt x="138" y="68"/>
                  </a:lnTo>
                  <a:lnTo>
                    <a:pt x="134" y="66"/>
                  </a:lnTo>
                  <a:lnTo>
                    <a:pt x="124" y="68"/>
                  </a:lnTo>
                  <a:lnTo>
                    <a:pt x="120" y="68"/>
                  </a:lnTo>
                  <a:lnTo>
                    <a:pt x="116" y="68"/>
                  </a:lnTo>
                  <a:lnTo>
                    <a:pt x="114" y="66"/>
                  </a:lnTo>
                  <a:lnTo>
                    <a:pt x="114" y="62"/>
                  </a:lnTo>
                  <a:lnTo>
                    <a:pt x="108" y="60"/>
                  </a:lnTo>
                  <a:lnTo>
                    <a:pt x="104" y="58"/>
                  </a:lnTo>
                  <a:lnTo>
                    <a:pt x="100" y="54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84" y="50"/>
                  </a:lnTo>
                  <a:lnTo>
                    <a:pt x="74" y="44"/>
                  </a:lnTo>
                  <a:lnTo>
                    <a:pt x="70" y="36"/>
                  </a:lnTo>
                  <a:lnTo>
                    <a:pt x="66" y="30"/>
                  </a:lnTo>
                  <a:lnTo>
                    <a:pt x="64" y="20"/>
                  </a:lnTo>
                  <a:lnTo>
                    <a:pt x="66" y="10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48" y="2"/>
                  </a:lnTo>
                  <a:lnTo>
                    <a:pt x="42" y="6"/>
                  </a:lnTo>
                  <a:lnTo>
                    <a:pt x="30" y="14"/>
                  </a:lnTo>
                  <a:lnTo>
                    <a:pt x="20" y="22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57" name="Freeform 74"/>
            <p:cNvSpPr>
              <a:spLocks/>
            </p:cNvSpPr>
            <p:nvPr/>
          </p:nvSpPr>
          <p:spPr bwMode="gray">
            <a:xfrm>
              <a:off x="1670" y="2611"/>
              <a:ext cx="132" cy="149"/>
            </a:xfrm>
            <a:custGeom>
              <a:avLst/>
              <a:gdLst>
                <a:gd name="T0" fmla="*/ 124 w 134"/>
                <a:gd name="T1" fmla="*/ 110 h 152"/>
                <a:gd name="T2" fmla="*/ 126 w 134"/>
                <a:gd name="T3" fmla="*/ 114 h 152"/>
                <a:gd name="T4" fmla="*/ 126 w 134"/>
                <a:gd name="T5" fmla="*/ 120 h 152"/>
                <a:gd name="T6" fmla="*/ 126 w 134"/>
                <a:gd name="T7" fmla="*/ 124 h 152"/>
                <a:gd name="T8" fmla="*/ 122 w 134"/>
                <a:gd name="T9" fmla="*/ 126 h 152"/>
                <a:gd name="T10" fmla="*/ 114 w 134"/>
                <a:gd name="T11" fmla="*/ 134 h 152"/>
                <a:gd name="T12" fmla="*/ 104 w 134"/>
                <a:gd name="T13" fmla="*/ 138 h 152"/>
                <a:gd name="T14" fmla="*/ 97 w 134"/>
                <a:gd name="T15" fmla="*/ 140 h 152"/>
                <a:gd name="T16" fmla="*/ 90 w 134"/>
                <a:gd name="T17" fmla="*/ 140 h 152"/>
                <a:gd name="T18" fmla="*/ 82 w 134"/>
                <a:gd name="T19" fmla="*/ 138 h 152"/>
                <a:gd name="T20" fmla="*/ 78 w 134"/>
                <a:gd name="T21" fmla="*/ 136 h 152"/>
                <a:gd name="T22" fmla="*/ 70 w 134"/>
                <a:gd name="T23" fmla="*/ 136 h 152"/>
                <a:gd name="T24" fmla="*/ 72 w 134"/>
                <a:gd name="T25" fmla="*/ 126 h 152"/>
                <a:gd name="T26" fmla="*/ 76 w 134"/>
                <a:gd name="T27" fmla="*/ 122 h 152"/>
                <a:gd name="T28" fmla="*/ 78 w 134"/>
                <a:gd name="T29" fmla="*/ 116 h 152"/>
                <a:gd name="T30" fmla="*/ 80 w 134"/>
                <a:gd name="T31" fmla="*/ 108 h 152"/>
                <a:gd name="T32" fmla="*/ 78 w 134"/>
                <a:gd name="T33" fmla="*/ 102 h 152"/>
                <a:gd name="T34" fmla="*/ 74 w 134"/>
                <a:gd name="T35" fmla="*/ 98 h 152"/>
                <a:gd name="T36" fmla="*/ 68 w 134"/>
                <a:gd name="T37" fmla="*/ 98 h 152"/>
                <a:gd name="T38" fmla="*/ 60 w 134"/>
                <a:gd name="T39" fmla="*/ 96 h 152"/>
                <a:gd name="T40" fmla="*/ 58 w 134"/>
                <a:gd name="T41" fmla="*/ 94 h 152"/>
                <a:gd name="T42" fmla="*/ 56 w 134"/>
                <a:gd name="T43" fmla="*/ 90 h 152"/>
                <a:gd name="T44" fmla="*/ 54 w 134"/>
                <a:gd name="T45" fmla="*/ 86 h 152"/>
                <a:gd name="T46" fmla="*/ 50 w 134"/>
                <a:gd name="T47" fmla="*/ 84 h 152"/>
                <a:gd name="T48" fmla="*/ 42 w 134"/>
                <a:gd name="T49" fmla="*/ 82 h 152"/>
                <a:gd name="T50" fmla="*/ 36 w 134"/>
                <a:gd name="T51" fmla="*/ 80 h 152"/>
                <a:gd name="T52" fmla="*/ 33 w 134"/>
                <a:gd name="T53" fmla="*/ 80 h 152"/>
                <a:gd name="T54" fmla="*/ 30 w 134"/>
                <a:gd name="T55" fmla="*/ 78 h 152"/>
                <a:gd name="T56" fmla="*/ 24 w 134"/>
                <a:gd name="T57" fmla="*/ 75 h 152"/>
                <a:gd name="T58" fmla="*/ 12 w 134"/>
                <a:gd name="T59" fmla="*/ 62 h 152"/>
                <a:gd name="T60" fmla="*/ 4 w 134"/>
                <a:gd name="T61" fmla="*/ 58 h 152"/>
                <a:gd name="T62" fmla="*/ 2 w 134"/>
                <a:gd name="T63" fmla="*/ 56 h 152"/>
                <a:gd name="T64" fmla="*/ 0 w 134"/>
                <a:gd name="T65" fmla="*/ 54 h 152"/>
                <a:gd name="T66" fmla="*/ 0 w 134"/>
                <a:gd name="T67" fmla="*/ 52 h 152"/>
                <a:gd name="T68" fmla="*/ 0 w 134"/>
                <a:gd name="T69" fmla="*/ 28 h 152"/>
                <a:gd name="T70" fmla="*/ 2 w 134"/>
                <a:gd name="T71" fmla="*/ 24 h 152"/>
                <a:gd name="T72" fmla="*/ 6 w 134"/>
                <a:gd name="T73" fmla="*/ 16 h 152"/>
                <a:gd name="T74" fmla="*/ 10 w 134"/>
                <a:gd name="T75" fmla="*/ 8 h 152"/>
                <a:gd name="T76" fmla="*/ 18 w 134"/>
                <a:gd name="T77" fmla="*/ 4 h 152"/>
                <a:gd name="T78" fmla="*/ 26 w 134"/>
                <a:gd name="T79" fmla="*/ 0 h 152"/>
                <a:gd name="T80" fmla="*/ 33 w 134"/>
                <a:gd name="T81" fmla="*/ 0 h 152"/>
                <a:gd name="T82" fmla="*/ 40 w 134"/>
                <a:gd name="T83" fmla="*/ 0 h 152"/>
                <a:gd name="T84" fmla="*/ 48 w 134"/>
                <a:gd name="T85" fmla="*/ 2 h 152"/>
                <a:gd name="T86" fmla="*/ 60 w 134"/>
                <a:gd name="T87" fmla="*/ 8 h 152"/>
                <a:gd name="T88" fmla="*/ 60 w 134"/>
                <a:gd name="T89" fmla="*/ 18 h 152"/>
                <a:gd name="T90" fmla="*/ 66 w 134"/>
                <a:gd name="T91" fmla="*/ 30 h 152"/>
                <a:gd name="T92" fmla="*/ 72 w 134"/>
                <a:gd name="T93" fmla="*/ 46 h 152"/>
                <a:gd name="T94" fmla="*/ 74 w 134"/>
                <a:gd name="T95" fmla="*/ 50 h 152"/>
                <a:gd name="T96" fmla="*/ 78 w 134"/>
                <a:gd name="T97" fmla="*/ 52 h 152"/>
                <a:gd name="T98" fmla="*/ 88 w 134"/>
                <a:gd name="T99" fmla="*/ 52 h 152"/>
                <a:gd name="T100" fmla="*/ 96 w 134"/>
                <a:gd name="T101" fmla="*/ 54 h 152"/>
                <a:gd name="T102" fmla="*/ 99 w 134"/>
                <a:gd name="T103" fmla="*/ 58 h 152"/>
                <a:gd name="T104" fmla="*/ 100 w 134"/>
                <a:gd name="T105" fmla="*/ 64 h 152"/>
                <a:gd name="T106" fmla="*/ 106 w 134"/>
                <a:gd name="T107" fmla="*/ 74 h 152"/>
                <a:gd name="T108" fmla="*/ 112 w 134"/>
                <a:gd name="T109" fmla="*/ 82 h 152"/>
                <a:gd name="T110" fmla="*/ 114 w 134"/>
                <a:gd name="T111" fmla="*/ 78 h 152"/>
                <a:gd name="T112" fmla="*/ 118 w 134"/>
                <a:gd name="T113" fmla="*/ 76 h 152"/>
                <a:gd name="T114" fmla="*/ 120 w 134"/>
                <a:gd name="T115" fmla="*/ 75 h 152"/>
                <a:gd name="T116" fmla="*/ 124 w 134"/>
                <a:gd name="T117" fmla="*/ 76 h 152"/>
                <a:gd name="T118" fmla="*/ 124 w 134"/>
                <a:gd name="T119" fmla="*/ 80 h 152"/>
                <a:gd name="T120" fmla="*/ 124 w 134"/>
                <a:gd name="T121" fmla="*/ 86 h 152"/>
                <a:gd name="T122" fmla="*/ 124 w 134"/>
                <a:gd name="T123" fmla="*/ 98 h 152"/>
                <a:gd name="T124" fmla="*/ 124 w 134"/>
                <a:gd name="T125" fmla="*/ 110 h 15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34" h="152">
                  <a:moveTo>
                    <a:pt x="132" y="118"/>
                  </a:moveTo>
                  <a:lnTo>
                    <a:pt x="134" y="122"/>
                  </a:lnTo>
                  <a:lnTo>
                    <a:pt x="134" y="130"/>
                  </a:lnTo>
                  <a:lnTo>
                    <a:pt x="134" y="136"/>
                  </a:lnTo>
                  <a:lnTo>
                    <a:pt x="130" y="138"/>
                  </a:lnTo>
                  <a:lnTo>
                    <a:pt x="122" y="146"/>
                  </a:lnTo>
                  <a:lnTo>
                    <a:pt x="112" y="150"/>
                  </a:lnTo>
                  <a:lnTo>
                    <a:pt x="102" y="152"/>
                  </a:lnTo>
                  <a:lnTo>
                    <a:pt x="94" y="152"/>
                  </a:lnTo>
                  <a:lnTo>
                    <a:pt x="86" y="150"/>
                  </a:lnTo>
                  <a:lnTo>
                    <a:pt x="82" y="148"/>
                  </a:lnTo>
                  <a:lnTo>
                    <a:pt x="74" y="148"/>
                  </a:lnTo>
                  <a:lnTo>
                    <a:pt x="76" y="138"/>
                  </a:lnTo>
                  <a:lnTo>
                    <a:pt x="80" y="132"/>
                  </a:lnTo>
                  <a:lnTo>
                    <a:pt x="82" y="124"/>
                  </a:lnTo>
                  <a:lnTo>
                    <a:pt x="84" y="116"/>
                  </a:lnTo>
                  <a:lnTo>
                    <a:pt x="82" y="110"/>
                  </a:lnTo>
                  <a:lnTo>
                    <a:pt x="78" y="106"/>
                  </a:lnTo>
                  <a:lnTo>
                    <a:pt x="72" y="106"/>
                  </a:lnTo>
                  <a:lnTo>
                    <a:pt x="64" y="104"/>
                  </a:lnTo>
                  <a:lnTo>
                    <a:pt x="62" y="102"/>
                  </a:lnTo>
                  <a:lnTo>
                    <a:pt x="60" y="98"/>
                  </a:lnTo>
                  <a:lnTo>
                    <a:pt x="58" y="94"/>
                  </a:lnTo>
                  <a:lnTo>
                    <a:pt x="54" y="92"/>
                  </a:lnTo>
                  <a:lnTo>
                    <a:pt x="46" y="90"/>
                  </a:lnTo>
                  <a:lnTo>
                    <a:pt x="40" y="88"/>
                  </a:lnTo>
                  <a:lnTo>
                    <a:pt x="34" y="88"/>
                  </a:lnTo>
                  <a:lnTo>
                    <a:pt x="30" y="86"/>
                  </a:lnTo>
                  <a:lnTo>
                    <a:pt x="24" y="82"/>
                  </a:lnTo>
                  <a:lnTo>
                    <a:pt x="12" y="66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64" y="8"/>
                  </a:lnTo>
                  <a:lnTo>
                    <a:pt x="64" y="18"/>
                  </a:lnTo>
                  <a:lnTo>
                    <a:pt x="70" y="34"/>
                  </a:lnTo>
                  <a:lnTo>
                    <a:pt x="76" y="50"/>
                  </a:lnTo>
                  <a:lnTo>
                    <a:pt x="78" y="54"/>
                  </a:lnTo>
                  <a:lnTo>
                    <a:pt x="82" y="56"/>
                  </a:lnTo>
                  <a:lnTo>
                    <a:pt x="92" y="56"/>
                  </a:lnTo>
                  <a:lnTo>
                    <a:pt x="100" y="58"/>
                  </a:lnTo>
                  <a:lnTo>
                    <a:pt x="106" y="62"/>
                  </a:lnTo>
                  <a:lnTo>
                    <a:pt x="108" y="68"/>
                  </a:lnTo>
                  <a:lnTo>
                    <a:pt x="114" y="80"/>
                  </a:lnTo>
                  <a:lnTo>
                    <a:pt x="120" y="90"/>
                  </a:lnTo>
                  <a:lnTo>
                    <a:pt x="122" y="86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2" y="84"/>
                  </a:lnTo>
                  <a:lnTo>
                    <a:pt x="132" y="88"/>
                  </a:lnTo>
                  <a:lnTo>
                    <a:pt x="132" y="94"/>
                  </a:lnTo>
                  <a:lnTo>
                    <a:pt x="132" y="106"/>
                  </a:lnTo>
                  <a:lnTo>
                    <a:pt x="132" y="11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58" name="Freeform 75"/>
            <p:cNvSpPr>
              <a:spLocks/>
            </p:cNvSpPr>
            <p:nvPr/>
          </p:nvSpPr>
          <p:spPr bwMode="gray">
            <a:xfrm>
              <a:off x="1765" y="2810"/>
              <a:ext cx="83" cy="81"/>
            </a:xfrm>
            <a:custGeom>
              <a:avLst/>
              <a:gdLst>
                <a:gd name="T0" fmla="*/ 2 w 84"/>
                <a:gd name="T1" fmla="*/ 0 h 82"/>
                <a:gd name="T2" fmla="*/ 12 w 84"/>
                <a:gd name="T3" fmla="*/ 0 h 82"/>
                <a:gd name="T4" fmla="*/ 22 w 84"/>
                <a:gd name="T5" fmla="*/ 4 h 82"/>
                <a:gd name="T6" fmla="*/ 34 w 84"/>
                <a:gd name="T7" fmla="*/ 12 h 82"/>
                <a:gd name="T8" fmla="*/ 42 w 84"/>
                <a:gd name="T9" fmla="*/ 18 h 82"/>
                <a:gd name="T10" fmla="*/ 62 w 84"/>
                <a:gd name="T11" fmla="*/ 36 h 82"/>
                <a:gd name="T12" fmla="*/ 80 w 84"/>
                <a:gd name="T13" fmla="*/ 46 h 82"/>
                <a:gd name="T14" fmla="*/ 74 w 84"/>
                <a:gd name="T15" fmla="*/ 58 h 82"/>
                <a:gd name="T16" fmla="*/ 68 w 84"/>
                <a:gd name="T17" fmla="*/ 68 h 82"/>
                <a:gd name="T18" fmla="*/ 62 w 84"/>
                <a:gd name="T19" fmla="*/ 74 h 82"/>
                <a:gd name="T20" fmla="*/ 56 w 84"/>
                <a:gd name="T21" fmla="*/ 78 h 82"/>
                <a:gd name="T22" fmla="*/ 54 w 84"/>
                <a:gd name="T23" fmla="*/ 78 h 82"/>
                <a:gd name="T24" fmla="*/ 40 w 84"/>
                <a:gd name="T25" fmla="*/ 76 h 82"/>
                <a:gd name="T26" fmla="*/ 24 w 84"/>
                <a:gd name="T27" fmla="*/ 72 h 82"/>
                <a:gd name="T28" fmla="*/ 12 w 84"/>
                <a:gd name="T29" fmla="*/ 68 h 82"/>
                <a:gd name="T30" fmla="*/ 0 w 84"/>
                <a:gd name="T31" fmla="*/ 62 h 82"/>
                <a:gd name="T32" fmla="*/ 2 w 84"/>
                <a:gd name="T33" fmla="*/ 0 h 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4" h="82">
                  <a:moveTo>
                    <a:pt x="2" y="0"/>
                  </a:moveTo>
                  <a:lnTo>
                    <a:pt x="12" y="0"/>
                  </a:lnTo>
                  <a:lnTo>
                    <a:pt x="22" y="4"/>
                  </a:lnTo>
                  <a:lnTo>
                    <a:pt x="34" y="12"/>
                  </a:lnTo>
                  <a:lnTo>
                    <a:pt x="44" y="18"/>
                  </a:lnTo>
                  <a:lnTo>
                    <a:pt x="66" y="36"/>
                  </a:lnTo>
                  <a:lnTo>
                    <a:pt x="84" y="50"/>
                  </a:lnTo>
                  <a:lnTo>
                    <a:pt x="78" y="62"/>
                  </a:lnTo>
                  <a:lnTo>
                    <a:pt x="72" y="72"/>
                  </a:lnTo>
                  <a:lnTo>
                    <a:pt x="66" y="78"/>
                  </a:lnTo>
                  <a:lnTo>
                    <a:pt x="60" y="82"/>
                  </a:lnTo>
                  <a:lnTo>
                    <a:pt x="58" y="82"/>
                  </a:lnTo>
                  <a:lnTo>
                    <a:pt x="40" y="80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0" y="6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59" name="Freeform 76"/>
            <p:cNvSpPr>
              <a:spLocks/>
            </p:cNvSpPr>
            <p:nvPr/>
          </p:nvSpPr>
          <p:spPr bwMode="gray">
            <a:xfrm>
              <a:off x="1574" y="2658"/>
              <a:ext cx="243" cy="544"/>
            </a:xfrm>
            <a:custGeom>
              <a:avLst/>
              <a:gdLst>
                <a:gd name="T0" fmla="*/ 197 w 246"/>
                <a:gd name="T1" fmla="*/ 120 h 552"/>
                <a:gd name="T2" fmla="*/ 232 w 246"/>
                <a:gd name="T3" fmla="*/ 92 h 552"/>
                <a:gd name="T4" fmla="*/ 230 w 246"/>
                <a:gd name="T5" fmla="*/ 64 h 552"/>
                <a:gd name="T6" fmla="*/ 220 w 246"/>
                <a:gd name="T7" fmla="*/ 78 h 552"/>
                <a:gd name="T8" fmla="*/ 200 w 246"/>
                <a:gd name="T9" fmla="*/ 98 h 552"/>
                <a:gd name="T10" fmla="*/ 172 w 246"/>
                <a:gd name="T11" fmla="*/ 96 h 552"/>
                <a:gd name="T12" fmla="*/ 172 w 246"/>
                <a:gd name="T13" fmla="*/ 72 h 552"/>
                <a:gd name="T14" fmla="*/ 162 w 246"/>
                <a:gd name="T15" fmla="*/ 54 h 552"/>
                <a:gd name="T16" fmla="*/ 148 w 246"/>
                <a:gd name="T17" fmla="*/ 42 h 552"/>
                <a:gd name="T18" fmla="*/ 124 w 246"/>
                <a:gd name="T19" fmla="*/ 36 h 552"/>
                <a:gd name="T20" fmla="*/ 98 w 246"/>
                <a:gd name="T21" fmla="*/ 14 h 552"/>
                <a:gd name="T22" fmla="*/ 72 w 246"/>
                <a:gd name="T23" fmla="*/ 10 h 552"/>
                <a:gd name="T24" fmla="*/ 52 w 246"/>
                <a:gd name="T25" fmla="*/ 8 h 552"/>
                <a:gd name="T26" fmla="*/ 28 w 246"/>
                <a:gd name="T27" fmla="*/ 16 h 552"/>
                <a:gd name="T28" fmla="*/ 22 w 246"/>
                <a:gd name="T29" fmla="*/ 42 h 552"/>
                <a:gd name="T30" fmla="*/ 14 w 246"/>
                <a:gd name="T31" fmla="*/ 76 h 552"/>
                <a:gd name="T32" fmla="*/ 8 w 246"/>
                <a:gd name="T33" fmla="*/ 104 h 552"/>
                <a:gd name="T34" fmla="*/ 4 w 246"/>
                <a:gd name="T35" fmla="*/ 136 h 552"/>
                <a:gd name="T36" fmla="*/ 2 w 246"/>
                <a:gd name="T37" fmla="*/ 162 h 552"/>
                <a:gd name="T38" fmla="*/ 8 w 246"/>
                <a:gd name="T39" fmla="*/ 180 h 552"/>
                <a:gd name="T40" fmla="*/ 18 w 246"/>
                <a:gd name="T41" fmla="*/ 206 h 552"/>
                <a:gd name="T42" fmla="*/ 16 w 246"/>
                <a:gd name="T43" fmla="*/ 250 h 552"/>
                <a:gd name="T44" fmla="*/ 18 w 246"/>
                <a:gd name="T45" fmla="*/ 276 h 552"/>
                <a:gd name="T46" fmla="*/ 22 w 246"/>
                <a:gd name="T47" fmla="*/ 295 h 552"/>
                <a:gd name="T48" fmla="*/ 26 w 246"/>
                <a:gd name="T49" fmla="*/ 328 h 552"/>
                <a:gd name="T50" fmla="*/ 26 w 246"/>
                <a:gd name="T51" fmla="*/ 354 h 552"/>
                <a:gd name="T52" fmla="*/ 50 w 246"/>
                <a:gd name="T53" fmla="*/ 390 h 552"/>
                <a:gd name="T54" fmla="*/ 50 w 246"/>
                <a:gd name="T55" fmla="*/ 414 h 552"/>
                <a:gd name="T56" fmla="*/ 52 w 246"/>
                <a:gd name="T57" fmla="*/ 437 h 552"/>
                <a:gd name="T58" fmla="*/ 50 w 246"/>
                <a:gd name="T59" fmla="*/ 448 h 552"/>
                <a:gd name="T60" fmla="*/ 48 w 246"/>
                <a:gd name="T61" fmla="*/ 476 h 552"/>
                <a:gd name="T62" fmla="*/ 66 w 246"/>
                <a:gd name="T63" fmla="*/ 495 h 552"/>
                <a:gd name="T64" fmla="*/ 84 w 246"/>
                <a:gd name="T65" fmla="*/ 514 h 552"/>
                <a:gd name="T66" fmla="*/ 119 w 246"/>
                <a:gd name="T67" fmla="*/ 496 h 552"/>
                <a:gd name="T68" fmla="*/ 119 w 246"/>
                <a:gd name="T69" fmla="*/ 486 h 552"/>
                <a:gd name="T70" fmla="*/ 126 w 246"/>
                <a:gd name="T71" fmla="*/ 474 h 552"/>
                <a:gd name="T72" fmla="*/ 134 w 246"/>
                <a:gd name="T73" fmla="*/ 456 h 552"/>
                <a:gd name="T74" fmla="*/ 144 w 246"/>
                <a:gd name="T75" fmla="*/ 437 h 552"/>
                <a:gd name="T76" fmla="*/ 121 w 246"/>
                <a:gd name="T77" fmla="*/ 425 h 552"/>
                <a:gd name="T78" fmla="*/ 112 w 246"/>
                <a:gd name="T79" fmla="*/ 412 h 552"/>
                <a:gd name="T80" fmla="*/ 132 w 246"/>
                <a:gd name="T81" fmla="*/ 386 h 552"/>
                <a:gd name="T82" fmla="*/ 132 w 246"/>
                <a:gd name="T83" fmla="*/ 366 h 552"/>
                <a:gd name="T84" fmla="*/ 134 w 246"/>
                <a:gd name="T85" fmla="*/ 358 h 552"/>
                <a:gd name="T86" fmla="*/ 144 w 246"/>
                <a:gd name="T87" fmla="*/ 354 h 552"/>
                <a:gd name="T88" fmla="*/ 126 w 246"/>
                <a:gd name="T89" fmla="*/ 350 h 552"/>
                <a:gd name="T90" fmla="*/ 128 w 246"/>
                <a:gd name="T91" fmla="*/ 326 h 552"/>
                <a:gd name="T92" fmla="*/ 156 w 246"/>
                <a:gd name="T93" fmla="*/ 324 h 552"/>
                <a:gd name="T94" fmla="*/ 148 w 246"/>
                <a:gd name="T95" fmla="*/ 306 h 552"/>
                <a:gd name="T96" fmla="*/ 184 w 246"/>
                <a:gd name="T97" fmla="*/ 292 h 552"/>
                <a:gd name="T98" fmla="*/ 212 w 246"/>
                <a:gd name="T99" fmla="*/ 274 h 552"/>
                <a:gd name="T100" fmla="*/ 214 w 246"/>
                <a:gd name="T101" fmla="*/ 242 h 552"/>
                <a:gd name="T102" fmla="*/ 208 w 246"/>
                <a:gd name="T103" fmla="*/ 229 h 552"/>
                <a:gd name="T104" fmla="*/ 188 w 246"/>
                <a:gd name="T105" fmla="*/ 146 h 552"/>
                <a:gd name="T106" fmla="*/ 204 w 246"/>
                <a:gd name="T107" fmla="*/ 108 h 552"/>
                <a:gd name="T108" fmla="*/ 234 w 246"/>
                <a:gd name="T109" fmla="*/ 88 h 552"/>
                <a:gd name="T110" fmla="*/ 232 w 246"/>
                <a:gd name="T111" fmla="*/ 74 h 552"/>
                <a:gd name="T112" fmla="*/ 226 w 246"/>
                <a:gd name="T113" fmla="*/ 98 h 552"/>
                <a:gd name="T114" fmla="*/ 192 w 246"/>
                <a:gd name="T115" fmla="*/ 134 h 552"/>
                <a:gd name="T116" fmla="*/ 188 w 246"/>
                <a:gd name="T117" fmla="*/ 146 h 5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46" h="552">
                  <a:moveTo>
                    <a:pt x="196" y="154"/>
                  </a:moveTo>
                  <a:lnTo>
                    <a:pt x="196" y="148"/>
                  </a:lnTo>
                  <a:lnTo>
                    <a:pt x="200" y="142"/>
                  </a:lnTo>
                  <a:lnTo>
                    <a:pt x="206" y="128"/>
                  </a:lnTo>
                  <a:lnTo>
                    <a:pt x="216" y="116"/>
                  </a:lnTo>
                  <a:lnTo>
                    <a:pt x="224" y="108"/>
                  </a:lnTo>
                  <a:lnTo>
                    <a:pt x="238" y="102"/>
                  </a:lnTo>
                  <a:lnTo>
                    <a:pt x="244" y="96"/>
                  </a:lnTo>
                  <a:lnTo>
                    <a:pt x="246" y="92"/>
                  </a:lnTo>
                  <a:lnTo>
                    <a:pt x="246" y="88"/>
                  </a:lnTo>
                  <a:lnTo>
                    <a:pt x="244" y="78"/>
                  </a:lnTo>
                  <a:lnTo>
                    <a:pt x="242" y="68"/>
                  </a:lnTo>
                  <a:lnTo>
                    <a:pt x="236" y="70"/>
                  </a:lnTo>
                  <a:lnTo>
                    <a:pt x="230" y="70"/>
                  </a:lnTo>
                  <a:lnTo>
                    <a:pt x="232" y="74"/>
                  </a:lnTo>
                  <a:lnTo>
                    <a:pt x="232" y="82"/>
                  </a:lnTo>
                  <a:lnTo>
                    <a:pt x="232" y="88"/>
                  </a:lnTo>
                  <a:lnTo>
                    <a:pt x="228" y="90"/>
                  </a:lnTo>
                  <a:lnTo>
                    <a:pt x="220" y="98"/>
                  </a:lnTo>
                  <a:lnTo>
                    <a:pt x="210" y="102"/>
                  </a:lnTo>
                  <a:lnTo>
                    <a:pt x="200" y="104"/>
                  </a:lnTo>
                  <a:lnTo>
                    <a:pt x="192" y="104"/>
                  </a:lnTo>
                  <a:lnTo>
                    <a:pt x="184" y="102"/>
                  </a:lnTo>
                  <a:lnTo>
                    <a:pt x="180" y="100"/>
                  </a:lnTo>
                  <a:lnTo>
                    <a:pt x="172" y="100"/>
                  </a:lnTo>
                  <a:lnTo>
                    <a:pt x="174" y="90"/>
                  </a:lnTo>
                  <a:lnTo>
                    <a:pt x="178" y="84"/>
                  </a:lnTo>
                  <a:lnTo>
                    <a:pt x="180" y="76"/>
                  </a:lnTo>
                  <a:lnTo>
                    <a:pt x="182" y="68"/>
                  </a:lnTo>
                  <a:lnTo>
                    <a:pt x="180" y="62"/>
                  </a:lnTo>
                  <a:lnTo>
                    <a:pt x="176" y="58"/>
                  </a:lnTo>
                  <a:lnTo>
                    <a:pt x="170" y="58"/>
                  </a:lnTo>
                  <a:lnTo>
                    <a:pt x="162" y="56"/>
                  </a:lnTo>
                  <a:lnTo>
                    <a:pt x="160" y="54"/>
                  </a:lnTo>
                  <a:lnTo>
                    <a:pt x="158" y="50"/>
                  </a:lnTo>
                  <a:lnTo>
                    <a:pt x="156" y="46"/>
                  </a:lnTo>
                  <a:lnTo>
                    <a:pt x="152" y="44"/>
                  </a:lnTo>
                  <a:lnTo>
                    <a:pt x="144" y="42"/>
                  </a:lnTo>
                  <a:lnTo>
                    <a:pt x="138" y="40"/>
                  </a:lnTo>
                  <a:lnTo>
                    <a:pt x="132" y="40"/>
                  </a:lnTo>
                  <a:lnTo>
                    <a:pt x="128" y="38"/>
                  </a:lnTo>
                  <a:lnTo>
                    <a:pt x="122" y="34"/>
                  </a:lnTo>
                  <a:lnTo>
                    <a:pt x="110" y="18"/>
                  </a:lnTo>
                  <a:lnTo>
                    <a:pt x="102" y="14"/>
                  </a:lnTo>
                  <a:lnTo>
                    <a:pt x="98" y="10"/>
                  </a:lnTo>
                  <a:lnTo>
                    <a:pt x="98" y="8"/>
                  </a:lnTo>
                  <a:lnTo>
                    <a:pt x="84" y="8"/>
                  </a:lnTo>
                  <a:lnTo>
                    <a:pt x="76" y="10"/>
                  </a:lnTo>
                  <a:lnTo>
                    <a:pt x="72" y="12"/>
                  </a:lnTo>
                  <a:lnTo>
                    <a:pt x="70" y="18"/>
                  </a:lnTo>
                  <a:lnTo>
                    <a:pt x="64" y="10"/>
                  </a:lnTo>
                  <a:lnTo>
                    <a:pt x="56" y="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4" y="8"/>
                  </a:lnTo>
                  <a:lnTo>
                    <a:pt x="28" y="16"/>
                  </a:lnTo>
                  <a:lnTo>
                    <a:pt x="30" y="30"/>
                  </a:lnTo>
                  <a:lnTo>
                    <a:pt x="30" y="34"/>
                  </a:lnTo>
                  <a:lnTo>
                    <a:pt x="28" y="40"/>
                  </a:lnTo>
                  <a:lnTo>
                    <a:pt x="22" y="46"/>
                  </a:lnTo>
                  <a:lnTo>
                    <a:pt x="16" y="50"/>
                  </a:lnTo>
                  <a:lnTo>
                    <a:pt x="14" y="54"/>
                  </a:lnTo>
                  <a:lnTo>
                    <a:pt x="12" y="62"/>
                  </a:lnTo>
                  <a:lnTo>
                    <a:pt x="14" y="80"/>
                  </a:lnTo>
                  <a:lnTo>
                    <a:pt x="16" y="86"/>
                  </a:lnTo>
                  <a:lnTo>
                    <a:pt x="20" y="92"/>
                  </a:lnTo>
                  <a:lnTo>
                    <a:pt x="16" y="100"/>
                  </a:lnTo>
                  <a:lnTo>
                    <a:pt x="8" y="112"/>
                  </a:lnTo>
                  <a:lnTo>
                    <a:pt x="2" y="122"/>
                  </a:lnTo>
                  <a:lnTo>
                    <a:pt x="0" y="136"/>
                  </a:lnTo>
                  <a:lnTo>
                    <a:pt x="2" y="140"/>
                  </a:lnTo>
                  <a:lnTo>
                    <a:pt x="4" y="144"/>
                  </a:lnTo>
                  <a:lnTo>
                    <a:pt x="8" y="146"/>
                  </a:lnTo>
                  <a:lnTo>
                    <a:pt x="8" y="152"/>
                  </a:lnTo>
                  <a:lnTo>
                    <a:pt x="4" y="162"/>
                  </a:lnTo>
                  <a:lnTo>
                    <a:pt x="2" y="170"/>
                  </a:lnTo>
                  <a:lnTo>
                    <a:pt x="0" y="174"/>
                  </a:lnTo>
                  <a:lnTo>
                    <a:pt x="2" y="180"/>
                  </a:lnTo>
                  <a:lnTo>
                    <a:pt x="4" y="186"/>
                  </a:lnTo>
                  <a:lnTo>
                    <a:pt x="8" y="192"/>
                  </a:lnTo>
                  <a:lnTo>
                    <a:pt x="10" y="198"/>
                  </a:lnTo>
                  <a:lnTo>
                    <a:pt x="12" y="204"/>
                  </a:lnTo>
                  <a:lnTo>
                    <a:pt x="16" y="210"/>
                  </a:lnTo>
                  <a:lnTo>
                    <a:pt x="18" y="218"/>
                  </a:lnTo>
                  <a:lnTo>
                    <a:pt x="20" y="226"/>
                  </a:lnTo>
                  <a:lnTo>
                    <a:pt x="20" y="256"/>
                  </a:lnTo>
                  <a:lnTo>
                    <a:pt x="18" y="260"/>
                  </a:lnTo>
                  <a:lnTo>
                    <a:pt x="16" y="266"/>
                  </a:lnTo>
                  <a:lnTo>
                    <a:pt x="14" y="270"/>
                  </a:lnTo>
                  <a:lnTo>
                    <a:pt x="12" y="274"/>
                  </a:lnTo>
                  <a:lnTo>
                    <a:pt x="16" y="280"/>
                  </a:lnTo>
                  <a:lnTo>
                    <a:pt x="18" y="292"/>
                  </a:lnTo>
                  <a:lnTo>
                    <a:pt x="24" y="300"/>
                  </a:lnTo>
                  <a:lnTo>
                    <a:pt x="26" y="308"/>
                  </a:lnTo>
                  <a:lnTo>
                    <a:pt x="24" y="310"/>
                  </a:lnTo>
                  <a:lnTo>
                    <a:pt x="22" y="312"/>
                  </a:lnTo>
                  <a:lnTo>
                    <a:pt x="20" y="316"/>
                  </a:lnTo>
                  <a:lnTo>
                    <a:pt x="18" y="322"/>
                  </a:lnTo>
                  <a:lnTo>
                    <a:pt x="20" y="336"/>
                  </a:lnTo>
                  <a:lnTo>
                    <a:pt x="26" y="348"/>
                  </a:lnTo>
                  <a:lnTo>
                    <a:pt x="30" y="362"/>
                  </a:lnTo>
                  <a:lnTo>
                    <a:pt x="32" y="370"/>
                  </a:lnTo>
                  <a:lnTo>
                    <a:pt x="30" y="374"/>
                  </a:lnTo>
                  <a:lnTo>
                    <a:pt x="26" y="374"/>
                  </a:lnTo>
                  <a:lnTo>
                    <a:pt x="38" y="394"/>
                  </a:lnTo>
                  <a:lnTo>
                    <a:pt x="46" y="408"/>
                  </a:lnTo>
                  <a:lnTo>
                    <a:pt x="50" y="412"/>
                  </a:lnTo>
                  <a:lnTo>
                    <a:pt x="54" y="414"/>
                  </a:lnTo>
                  <a:lnTo>
                    <a:pt x="52" y="418"/>
                  </a:lnTo>
                  <a:lnTo>
                    <a:pt x="50" y="422"/>
                  </a:lnTo>
                  <a:lnTo>
                    <a:pt x="52" y="432"/>
                  </a:lnTo>
                  <a:lnTo>
                    <a:pt x="54" y="438"/>
                  </a:lnTo>
                  <a:lnTo>
                    <a:pt x="58" y="446"/>
                  </a:lnTo>
                  <a:lnTo>
                    <a:pt x="58" y="456"/>
                  </a:lnTo>
                  <a:lnTo>
                    <a:pt x="58" y="462"/>
                  </a:lnTo>
                  <a:lnTo>
                    <a:pt x="56" y="464"/>
                  </a:lnTo>
                  <a:lnTo>
                    <a:pt x="54" y="468"/>
                  </a:lnTo>
                  <a:lnTo>
                    <a:pt x="52" y="472"/>
                  </a:lnTo>
                  <a:lnTo>
                    <a:pt x="54" y="474"/>
                  </a:lnTo>
                  <a:lnTo>
                    <a:pt x="54" y="476"/>
                  </a:lnTo>
                  <a:lnTo>
                    <a:pt x="56" y="480"/>
                  </a:lnTo>
                  <a:lnTo>
                    <a:pt x="56" y="484"/>
                  </a:lnTo>
                  <a:lnTo>
                    <a:pt x="54" y="494"/>
                  </a:lnTo>
                  <a:lnTo>
                    <a:pt x="52" y="504"/>
                  </a:lnTo>
                  <a:lnTo>
                    <a:pt x="54" y="510"/>
                  </a:lnTo>
                  <a:lnTo>
                    <a:pt x="56" y="514"/>
                  </a:lnTo>
                  <a:lnTo>
                    <a:pt x="64" y="520"/>
                  </a:lnTo>
                  <a:lnTo>
                    <a:pt x="70" y="524"/>
                  </a:lnTo>
                  <a:lnTo>
                    <a:pt x="78" y="528"/>
                  </a:lnTo>
                  <a:lnTo>
                    <a:pt x="84" y="534"/>
                  </a:lnTo>
                  <a:lnTo>
                    <a:pt x="86" y="540"/>
                  </a:lnTo>
                  <a:lnTo>
                    <a:pt x="88" y="546"/>
                  </a:lnTo>
                  <a:lnTo>
                    <a:pt x="92" y="552"/>
                  </a:lnTo>
                  <a:lnTo>
                    <a:pt x="140" y="552"/>
                  </a:lnTo>
                  <a:lnTo>
                    <a:pt x="128" y="532"/>
                  </a:lnTo>
                  <a:lnTo>
                    <a:pt x="124" y="526"/>
                  </a:lnTo>
                  <a:lnTo>
                    <a:pt x="124" y="522"/>
                  </a:lnTo>
                  <a:lnTo>
                    <a:pt x="124" y="518"/>
                  </a:lnTo>
                  <a:lnTo>
                    <a:pt x="124" y="516"/>
                  </a:lnTo>
                  <a:lnTo>
                    <a:pt x="124" y="514"/>
                  </a:lnTo>
                  <a:lnTo>
                    <a:pt x="128" y="512"/>
                  </a:lnTo>
                  <a:lnTo>
                    <a:pt x="134" y="508"/>
                  </a:lnTo>
                  <a:lnTo>
                    <a:pt x="138" y="504"/>
                  </a:lnTo>
                  <a:lnTo>
                    <a:pt x="134" y="502"/>
                  </a:lnTo>
                  <a:lnTo>
                    <a:pt x="134" y="500"/>
                  </a:lnTo>
                  <a:lnTo>
                    <a:pt x="134" y="494"/>
                  </a:lnTo>
                  <a:lnTo>
                    <a:pt x="136" y="490"/>
                  </a:lnTo>
                  <a:lnTo>
                    <a:pt x="142" y="484"/>
                  </a:lnTo>
                  <a:lnTo>
                    <a:pt x="150" y="478"/>
                  </a:lnTo>
                  <a:lnTo>
                    <a:pt x="152" y="474"/>
                  </a:lnTo>
                  <a:lnTo>
                    <a:pt x="152" y="470"/>
                  </a:lnTo>
                  <a:lnTo>
                    <a:pt x="152" y="464"/>
                  </a:lnTo>
                  <a:lnTo>
                    <a:pt x="148" y="460"/>
                  </a:lnTo>
                  <a:lnTo>
                    <a:pt x="148" y="458"/>
                  </a:lnTo>
                  <a:lnTo>
                    <a:pt x="140" y="456"/>
                  </a:lnTo>
                  <a:lnTo>
                    <a:pt x="128" y="450"/>
                  </a:lnTo>
                  <a:lnTo>
                    <a:pt x="118" y="444"/>
                  </a:lnTo>
                  <a:lnTo>
                    <a:pt x="116" y="442"/>
                  </a:lnTo>
                  <a:lnTo>
                    <a:pt x="114" y="440"/>
                  </a:lnTo>
                  <a:lnTo>
                    <a:pt x="116" y="436"/>
                  </a:lnTo>
                  <a:lnTo>
                    <a:pt x="118" y="432"/>
                  </a:lnTo>
                  <a:lnTo>
                    <a:pt x="124" y="424"/>
                  </a:lnTo>
                  <a:lnTo>
                    <a:pt x="134" y="418"/>
                  </a:lnTo>
                  <a:lnTo>
                    <a:pt x="140" y="410"/>
                  </a:lnTo>
                  <a:lnTo>
                    <a:pt x="138" y="404"/>
                  </a:lnTo>
                  <a:lnTo>
                    <a:pt x="136" y="396"/>
                  </a:lnTo>
                  <a:lnTo>
                    <a:pt x="138" y="390"/>
                  </a:lnTo>
                  <a:lnTo>
                    <a:pt x="140" y="388"/>
                  </a:lnTo>
                  <a:lnTo>
                    <a:pt x="144" y="386"/>
                  </a:lnTo>
                  <a:lnTo>
                    <a:pt x="140" y="380"/>
                  </a:lnTo>
                  <a:lnTo>
                    <a:pt x="136" y="374"/>
                  </a:lnTo>
                  <a:lnTo>
                    <a:pt x="142" y="378"/>
                  </a:lnTo>
                  <a:lnTo>
                    <a:pt x="144" y="380"/>
                  </a:lnTo>
                  <a:lnTo>
                    <a:pt x="148" y="382"/>
                  </a:lnTo>
                  <a:lnTo>
                    <a:pt x="152" y="380"/>
                  </a:lnTo>
                  <a:lnTo>
                    <a:pt x="152" y="374"/>
                  </a:lnTo>
                  <a:lnTo>
                    <a:pt x="152" y="368"/>
                  </a:lnTo>
                  <a:lnTo>
                    <a:pt x="146" y="366"/>
                  </a:lnTo>
                  <a:lnTo>
                    <a:pt x="140" y="368"/>
                  </a:lnTo>
                  <a:lnTo>
                    <a:pt x="134" y="370"/>
                  </a:lnTo>
                  <a:lnTo>
                    <a:pt x="126" y="360"/>
                  </a:lnTo>
                  <a:lnTo>
                    <a:pt x="122" y="346"/>
                  </a:lnTo>
                  <a:lnTo>
                    <a:pt x="128" y="346"/>
                  </a:lnTo>
                  <a:lnTo>
                    <a:pt x="136" y="346"/>
                  </a:lnTo>
                  <a:lnTo>
                    <a:pt x="144" y="350"/>
                  </a:lnTo>
                  <a:lnTo>
                    <a:pt x="152" y="350"/>
                  </a:lnTo>
                  <a:lnTo>
                    <a:pt x="158" y="348"/>
                  </a:lnTo>
                  <a:lnTo>
                    <a:pt x="164" y="344"/>
                  </a:lnTo>
                  <a:lnTo>
                    <a:pt x="160" y="340"/>
                  </a:lnTo>
                  <a:lnTo>
                    <a:pt x="156" y="336"/>
                  </a:lnTo>
                  <a:lnTo>
                    <a:pt x="156" y="334"/>
                  </a:lnTo>
                  <a:lnTo>
                    <a:pt x="156" y="326"/>
                  </a:lnTo>
                  <a:lnTo>
                    <a:pt x="162" y="320"/>
                  </a:lnTo>
                  <a:lnTo>
                    <a:pt x="168" y="314"/>
                  </a:lnTo>
                  <a:lnTo>
                    <a:pt x="176" y="312"/>
                  </a:lnTo>
                  <a:lnTo>
                    <a:pt x="192" y="308"/>
                  </a:lnTo>
                  <a:lnTo>
                    <a:pt x="206" y="306"/>
                  </a:lnTo>
                  <a:lnTo>
                    <a:pt x="210" y="304"/>
                  </a:lnTo>
                  <a:lnTo>
                    <a:pt x="216" y="300"/>
                  </a:lnTo>
                  <a:lnTo>
                    <a:pt x="224" y="290"/>
                  </a:lnTo>
                  <a:lnTo>
                    <a:pt x="230" y="280"/>
                  </a:lnTo>
                  <a:lnTo>
                    <a:pt x="232" y="268"/>
                  </a:lnTo>
                  <a:lnTo>
                    <a:pt x="230" y="262"/>
                  </a:lnTo>
                  <a:lnTo>
                    <a:pt x="226" y="258"/>
                  </a:lnTo>
                  <a:lnTo>
                    <a:pt x="222" y="254"/>
                  </a:lnTo>
                  <a:lnTo>
                    <a:pt x="220" y="250"/>
                  </a:lnTo>
                  <a:lnTo>
                    <a:pt x="220" y="248"/>
                  </a:lnTo>
                  <a:lnTo>
                    <a:pt x="220" y="242"/>
                  </a:lnTo>
                  <a:lnTo>
                    <a:pt x="206" y="232"/>
                  </a:lnTo>
                  <a:lnTo>
                    <a:pt x="198" y="226"/>
                  </a:lnTo>
                  <a:lnTo>
                    <a:pt x="194" y="220"/>
                  </a:lnTo>
                  <a:lnTo>
                    <a:pt x="196" y="154"/>
                  </a:lnTo>
                  <a:lnTo>
                    <a:pt x="196" y="148"/>
                  </a:lnTo>
                  <a:lnTo>
                    <a:pt x="200" y="142"/>
                  </a:lnTo>
                  <a:lnTo>
                    <a:pt x="206" y="128"/>
                  </a:lnTo>
                  <a:lnTo>
                    <a:pt x="216" y="116"/>
                  </a:lnTo>
                  <a:lnTo>
                    <a:pt x="224" y="108"/>
                  </a:lnTo>
                  <a:lnTo>
                    <a:pt x="238" y="102"/>
                  </a:lnTo>
                  <a:lnTo>
                    <a:pt x="244" y="96"/>
                  </a:lnTo>
                  <a:lnTo>
                    <a:pt x="246" y="92"/>
                  </a:lnTo>
                  <a:lnTo>
                    <a:pt x="246" y="88"/>
                  </a:lnTo>
                  <a:lnTo>
                    <a:pt x="244" y="78"/>
                  </a:lnTo>
                  <a:lnTo>
                    <a:pt x="242" y="68"/>
                  </a:lnTo>
                  <a:lnTo>
                    <a:pt x="244" y="78"/>
                  </a:lnTo>
                  <a:lnTo>
                    <a:pt x="246" y="88"/>
                  </a:lnTo>
                  <a:lnTo>
                    <a:pt x="246" y="92"/>
                  </a:lnTo>
                  <a:lnTo>
                    <a:pt x="244" y="96"/>
                  </a:lnTo>
                  <a:lnTo>
                    <a:pt x="238" y="102"/>
                  </a:lnTo>
                  <a:lnTo>
                    <a:pt x="224" y="108"/>
                  </a:lnTo>
                  <a:lnTo>
                    <a:pt x="216" y="116"/>
                  </a:lnTo>
                  <a:lnTo>
                    <a:pt x="206" y="128"/>
                  </a:lnTo>
                  <a:lnTo>
                    <a:pt x="200" y="142"/>
                  </a:lnTo>
                  <a:lnTo>
                    <a:pt x="196" y="148"/>
                  </a:lnTo>
                  <a:lnTo>
                    <a:pt x="196" y="154"/>
                  </a:lnTo>
                  <a:lnTo>
                    <a:pt x="194" y="220"/>
                  </a:lnTo>
                  <a:lnTo>
                    <a:pt x="196" y="15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60" name="Freeform 77"/>
            <p:cNvSpPr>
              <a:spLocks/>
            </p:cNvSpPr>
            <p:nvPr/>
          </p:nvSpPr>
          <p:spPr bwMode="gray">
            <a:xfrm>
              <a:off x="1539" y="2587"/>
              <a:ext cx="190" cy="669"/>
            </a:xfrm>
            <a:custGeom>
              <a:avLst/>
              <a:gdLst>
                <a:gd name="T0" fmla="*/ 116 w 192"/>
                <a:gd name="T1" fmla="*/ 580 h 678"/>
                <a:gd name="T2" fmla="*/ 94 w 192"/>
                <a:gd name="T3" fmla="*/ 560 h 678"/>
                <a:gd name="T4" fmla="*/ 84 w 192"/>
                <a:gd name="T5" fmla="*/ 537 h 678"/>
                <a:gd name="T6" fmla="*/ 84 w 192"/>
                <a:gd name="T7" fmla="*/ 518 h 678"/>
                <a:gd name="T8" fmla="*/ 88 w 192"/>
                <a:gd name="T9" fmla="*/ 506 h 678"/>
                <a:gd name="T10" fmla="*/ 82 w 192"/>
                <a:gd name="T11" fmla="*/ 477 h 678"/>
                <a:gd name="T12" fmla="*/ 80 w 192"/>
                <a:gd name="T13" fmla="*/ 460 h 678"/>
                <a:gd name="T14" fmla="*/ 60 w 192"/>
                <a:gd name="T15" fmla="*/ 422 h 678"/>
                <a:gd name="T16" fmla="*/ 50 w 192"/>
                <a:gd name="T17" fmla="*/ 388 h 678"/>
                <a:gd name="T18" fmla="*/ 54 w 192"/>
                <a:gd name="T19" fmla="*/ 362 h 678"/>
                <a:gd name="T20" fmla="*/ 48 w 192"/>
                <a:gd name="T21" fmla="*/ 333 h 678"/>
                <a:gd name="T22" fmla="*/ 48 w 192"/>
                <a:gd name="T23" fmla="*/ 316 h 678"/>
                <a:gd name="T24" fmla="*/ 48 w 192"/>
                <a:gd name="T25" fmla="*/ 266 h 678"/>
                <a:gd name="T26" fmla="*/ 38 w 192"/>
                <a:gd name="T27" fmla="*/ 246 h 678"/>
                <a:gd name="T28" fmla="*/ 38 w 192"/>
                <a:gd name="T29" fmla="*/ 222 h 678"/>
                <a:gd name="T30" fmla="*/ 36 w 192"/>
                <a:gd name="T31" fmla="*/ 200 h 678"/>
                <a:gd name="T32" fmla="*/ 48 w 192"/>
                <a:gd name="T33" fmla="*/ 164 h 678"/>
                <a:gd name="T34" fmla="*/ 46 w 192"/>
                <a:gd name="T35" fmla="*/ 126 h 678"/>
                <a:gd name="T36" fmla="*/ 58 w 192"/>
                <a:gd name="T37" fmla="*/ 108 h 678"/>
                <a:gd name="T38" fmla="*/ 56 w 192"/>
                <a:gd name="T39" fmla="*/ 86 h 678"/>
                <a:gd name="T40" fmla="*/ 48 w 192"/>
                <a:gd name="T41" fmla="*/ 76 h 678"/>
                <a:gd name="T42" fmla="*/ 34 w 192"/>
                <a:gd name="T43" fmla="*/ 48 h 678"/>
                <a:gd name="T44" fmla="*/ 14 w 192"/>
                <a:gd name="T45" fmla="*/ 0 h 678"/>
                <a:gd name="T46" fmla="*/ 0 w 192"/>
                <a:gd name="T47" fmla="*/ 8 h 678"/>
                <a:gd name="T48" fmla="*/ 14 w 192"/>
                <a:gd name="T49" fmla="*/ 62 h 678"/>
                <a:gd name="T50" fmla="*/ 16 w 192"/>
                <a:gd name="T51" fmla="*/ 102 h 678"/>
                <a:gd name="T52" fmla="*/ 10 w 192"/>
                <a:gd name="T53" fmla="*/ 182 h 678"/>
                <a:gd name="T54" fmla="*/ 18 w 192"/>
                <a:gd name="T55" fmla="*/ 198 h 678"/>
                <a:gd name="T56" fmla="*/ 14 w 192"/>
                <a:gd name="T57" fmla="*/ 206 h 678"/>
                <a:gd name="T58" fmla="*/ 24 w 192"/>
                <a:gd name="T59" fmla="*/ 270 h 678"/>
                <a:gd name="T60" fmla="*/ 22 w 192"/>
                <a:gd name="T61" fmla="*/ 310 h 678"/>
                <a:gd name="T62" fmla="*/ 12 w 192"/>
                <a:gd name="T63" fmla="*/ 331 h 678"/>
                <a:gd name="T64" fmla="*/ 18 w 192"/>
                <a:gd name="T65" fmla="*/ 352 h 678"/>
                <a:gd name="T66" fmla="*/ 26 w 192"/>
                <a:gd name="T67" fmla="*/ 397 h 678"/>
                <a:gd name="T68" fmla="*/ 40 w 192"/>
                <a:gd name="T69" fmla="*/ 438 h 678"/>
                <a:gd name="T70" fmla="*/ 44 w 192"/>
                <a:gd name="T71" fmla="*/ 424 h 678"/>
                <a:gd name="T72" fmla="*/ 48 w 192"/>
                <a:gd name="T73" fmla="*/ 418 h 678"/>
                <a:gd name="T74" fmla="*/ 52 w 192"/>
                <a:gd name="T75" fmla="*/ 456 h 678"/>
                <a:gd name="T76" fmla="*/ 48 w 192"/>
                <a:gd name="T77" fmla="*/ 465 h 678"/>
                <a:gd name="T78" fmla="*/ 46 w 192"/>
                <a:gd name="T79" fmla="*/ 479 h 678"/>
                <a:gd name="T80" fmla="*/ 46 w 192"/>
                <a:gd name="T81" fmla="*/ 496 h 678"/>
                <a:gd name="T82" fmla="*/ 54 w 192"/>
                <a:gd name="T83" fmla="*/ 512 h 678"/>
                <a:gd name="T84" fmla="*/ 50 w 192"/>
                <a:gd name="T85" fmla="*/ 532 h 678"/>
                <a:gd name="T86" fmla="*/ 62 w 192"/>
                <a:gd name="T87" fmla="*/ 551 h 678"/>
                <a:gd name="T88" fmla="*/ 92 w 192"/>
                <a:gd name="T89" fmla="*/ 574 h 678"/>
                <a:gd name="T90" fmla="*/ 92 w 192"/>
                <a:gd name="T91" fmla="*/ 598 h 678"/>
                <a:gd name="T92" fmla="*/ 148 w 192"/>
                <a:gd name="T93" fmla="*/ 629 h 678"/>
                <a:gd name="T94" fmla="*/ 164 w 192"/>
                <a:gd name="T95" fmla="*/ 636 h 67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92" h="678">
                  <a:moveTo>
                    <a:pt x="174" y="624"/>
                  </a:moveTo>
                  <a:lnTo>
                    <a:pt x="126" y="624"/>
                  </a:lnTo>
                  <a:lnTo>
                    <a:pt x="122" y="618"/>
                  </a:lnTo>
                  <a:lnTo>
                    <a:pt x="120" y="612"/>
                  </a:lnTo>
                  <a:lnTo>
                    <a:pt x="118" y="606"/>
                  </a:lnTo>
                  <a:lnTo>
                    <a:pt x="112" y="600"/>
                  </a:lnTo>
                  <a:lnTo>
                    <a:pt x="104" y="596"/>
                  </a:lnTo>
                  <a:lnTo>
                    <a:pt x="98" y="592"/>
                  </a:lnTo>
                  <a:lnTo>
                    <a:pt x="90" y="586"/>
                  </a:lnTo>
                  <a:lnTo>
                    <a:pt x="88" y="582"/>
                  </a:lnTo>
                  <a:lnTo>
                    <a:pt x="86" y="576"/>
                  </a:lnTo>
                  <a:lnTo>
                    <a:pt x="88" y="566"/>
                  </a:lnTo>
                  <a:lnTo>
                    <a:pt x="90" y="556"/>
                  </a:lnTo>
                  <a:lnTo>
                    <a:pt x="90" y="552"/>
                  </a:lnTo>
                  <a:lnTo>
                    <a:pt x="88" y="548"/>
                  </a:lnTo>
                  <a:lnTo>
                    <a:pt x="88" y="546"/>
                  </a:lnTo>
                  <a:lnTo>
                    <a:pt x="86" y="544"/>
                  </a:lnTo>
                  <a:lnTo>
                    <a:pt x="88" y="540"/>
                  </a:lnTo>
                  <a:lnTo>
                    <a:pt x="90" y="536"/>
                  </a:lnTo>
                  <a:lnTo>
                    <a:pt x="92" y="534"/>
                  </a:lnTo>
                  <a:lnTo>
                    <a:pt x="92" y="528"/>
                  </a:lnTo>
                  <a:lnTo>
                    <a:pt x="92" y="518"/>
                  </a:lnTo>
                  <a:lnTo>
                    <a:pt x="88" y="510"/>
                  </a:lnTo>
                  <a:lnTo>
                    <a:pt x="86" y="504"/>
                  </a:lnTo>
                  <a:lnTo>
                    <a:pt x="84" y="494"/>
                  </a:lnTo>
                  <a:lnTo>
                    <a:pt x="86" y="490"/>
                  </a:lnTo>
                  <a:lnTo>
                    <a:pt x="88" y="486"/>
                  </a:lnTo>
                  <a:lnTo>
                    <a:pt x="84" y="484"/>
                  </a:lnTo>
                  <a:lnTo>
                    <a:pt x="80" y="480"/>
                  </a:lnTo>
                  <a:lnTo>
                    <a:pt x="72" y="466"/>
                  </a:lnTo>
                  <a:lnTo>
                    <a:pt x="60" y="446"/>
                  </a:lnTo>
                  <a:lnTo>
                    <a:pt x="64" y="446"/>
                  </a:lnTo>
                  <a:lnTo>
                    <a:pt x="66" y="442"/>
                  </a:lnTo>
                  <a:lnTo>
                    <a:pt x="64" y="434"/>
                  </a:lnTo>
                  <a:lnTo>
                    <a:pt x="60" y="420"/>
                  </a:lnTo>
                  <a:lnTo>
                    <a:pt x="54" y="408"/>
                  </a:lnTo>
                  <a:lnTo>
                    <a:pt x="52" y="394"/>
                  </a:lnTo>
                  <a:lnTo>
                    <a:pt x="54" y="388"/>
                  </a:lnTo>
                  <a:lnTo>
                    <a:pt x="56" y="384"/>
                  </a:lnTo>
                  <a:lnTo>
                    <a:pt x="58" y="382"/>
                  </a:lnTo>
                  <a:lnTo>
                    <a:pt x="60" y="380"/>
                  </a:lnTo>
                  <a:lnTo>
                    <a:pt x="58" y="372"/>
                  </a:lnTo>
                  <a:lnTo>
                    <a:pt x="52" y="364"/>
                  </a:lnTo>
                  <a:lnTo>
                    <a:pt x="50" y="352"/>
                  </a:lnTo>
                  <a:lnTo>
                    <a:pt x="46" y="346"/>
                  </a:lnTo>
                  <a:lnTo>
                    <a:pt x="48" y="342"/>
                  </a:lnTo>
                  <a:lnTo>
                    <a:pt x="50" y="338"/>
                  </a:lnTo>
                  <a:lnTo>
                    <a:pt x="52" y="332"/>
                  </a:lnTo>
                  <a:lnTo>
                    <a:pt x="54" y="328"/>
                  </a:lnTo>
                  <a:lnTo>
                    <a:pt x="54" y="298"/>
                  </a:lnTo>
                  <a:lnTo>
                    <a:pt x="52" y="290"/>
                  </a:lnTo>
                  <a:lnTo>
                    <a:pt x="50" y="282"/>
                  </a:lnTo>
                  <a:lnTo>
                    <a:pt x="46" y="276"/>
                  </a:lnTo>
                  <a:lnTo>
                    <a:pt x="44" y="270"/>
                  </a:lnTo>
                  <a:lnTo>
                    <a:pt x="42" y="264"/>
                  </a:lnTo>
                  <a:lnTo>
                    <a:pt x="38" y="258"/>
                  </a:lnTo>
                  <a:lnTo>
                    <a:pt x="36" y="252"/>
                  </a:lnTo>
                  <a:lnTo>
                    <a:pt x="34" y="246"/>
                  </a:lnTo>
                  <a:lnTo>
                    <a:pt x="36" y="242"/>
                  </a:lnTo>
                  <a:lnTo>
                    <a:pt x="38" y="234"/>
                  </a:lnTo>
                  <a:lnTo>
                    <a:pt x="42" y="224"/>
                  </a:lnTo>
                  <a:lnTo>
                    <a:pt x="42" y="218"/>
                  </a:lnTo>
                  <a:lnTo>
                    <a:pt x="38" y="216"/>
                  </a:lnTo>
                  <a:lnTo>
                    <a:pt x="36" y="212"/>
                  </a:lnTo>
                  <a:lnTo>
                    <a:pt x="34" y="208"/>
                  </a:lnTo>
                  <a:lnTo>
                    <a:pt x="36" y="194"/>
                  </a:lnTo>
                  <a:lnTo>
                    <a:pt x="42" y="184"/>
                  </a:lnTo>
                  <a:lnTo>
                    <a:pt x="50" y="172"/>
                  </a:lnTo>
                  <a:lnTo>
                    <a:pt x="54" y="164"/>
                  </a:lnTo>
                  <a:lnTo>
                    <a:pt x="50" y="158"/>
                  </a:lnTo>
                  <a:lnTo>
                    <a:pt x="48" y="152"/>
                  </a:lnTo>
                  <a:lnTo>
                    <a:pt x="46" y="134"/>
                  </a:lnTo>
                  <a:lnTo>
                    <a:pt x="48" y="126"/>
                  </a:lnTo>
                  <a:lnTo>
                    <a:pt x="50" y="122"/>
                  </a:lnTo>
                  <a:lnTo>
                    <a:pt x="56" y="118"/>
                  </a:lnTo>
                  <a:lnTo>
                    <a:pt x="62" y="112"/>
                  </a:lnTo>
                  <a:lnTo>
                    <a:pt x="64" y="106"/>
                  </a:lnTo>
                  <a:lnTo>
                    <a:pt x="64" y="102"/>
                  </a:lnTo>
                  <a:lnTo>
                    <a:pt x="62" y="88"/>
                  </a:lnTo>
                  <a:lnTo>
                    <a:pt x="60" y="90"/>
                  </a:lnTo>
                  <a:lnTo>
                    <a:pt x="56" y="90"/>
                  </a:lnTo>
                  <a:lnTo>
                    <a:pt x="52" y="90"/>
                  </a:lnTo>
                  <a:lnTo>
                    <a:pt x="50" y="86"/>
                  </a:lnTo>
                  <a:lnTo>
                    <a:pt x="48" y="80"/>
                  </a:lnTo>
                  <a:lnTo>
                    <a:pt x="42" y="60"/>
                  </a:lnTo>
                  <a:lnTo>
                    <a:pt x="40" y="56"/>
                  </a:lnTo>
                  <a:lnTo>
                    <a:pt x="36" y="54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8"/>
                  </a:lnTo>
                  <a:lnTo>
                    <a:pt x="4" y="18"/>
                  </a:lnTo>
                  <a:lnTo>
                    <a:pt x="8" y="32"/>
                  </a:lnTo>
                  <a:lnTo>
                    <a:pt x="12" y="48"/>
                  </a:lnTo>
                  <a:lnTo>
                    <a:pt x="14" y="66"/>
                  </a:lnTo>
                  <a:lnTo>
                    <a:pt x="10" y="80"/>
                  </a:lnTo>
                  <a:lnTo>
                    <a:pt x="8" y="96"/>
                  </a:lnTo>
                  <a:lnTo>
                    <a:pt x="12" y="102"/>
                  </a:lnTo>
                  <a:lnTo>
                    <a:pt x="16" y="106"/>
                  </a:lnTo>
                  <a:lnTo>
                    <a:pt x="18" y="118"/>
                  </a:lnTo>
                  <a:lnTo>
                    <a:pt x="18" y="134"/>
                  </a:lnTo>
                  <a:lnTo>
                    <a:pt x="16" y="162"/>
                  </a:lnTo>
                  <a:lnTo>
                    <a:pt x="10" y="192"/>
                  </a:lnTo>
                  <a:lnTo>
                    <a:pt x="12" y="198"/>
                  </a:lnTo>
                  <a:lnTo>
                    <a:pt x="14" y="202"/>
                  </a:lnTo>
                  <a:lnTo>
                    <a:pt x="16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4" y="218"/>
                  </a:lnTo>
                  <a:lnTo>
                    <a:pt x="14" y="236"/>
                  </a:lnTo>
                  <a:lnTo>
                    <a:pt x="20" y="252"/>
                  </a:lnTo>
                  <a:lnTo>
                    <a:pt x="22" y="268"/>
                  </a:lnTo>
                  <a:lnTo>
                    <a:pt x="24" y="286"/>
                  </a:lnTo>
                  <a:lnTo>
                    <a:pt x="22" y="302"/>
                  </a:lnTo>
                  <a:lnTo>
                    <a:pt x="22" y="310"/>
                  </a:lnTo>
                  <a:lnTo>
                    <a:pt x="20" y="318"/>
                  </a:lnTo>
                  <a:lnTo>
                    <a:pt x="22" y="326"/>
                  </a:lnTo>
                  <a:lnTo>
                    <a:pt x="22" y="332"/>
                  </a:lnTo>
                  <a:lnTo>
                    <a:pt x="20" y="340"/>
                  </a:lnTo>
                  <a:lnTo>
                    <a:pt x="16" y="346"/>
                  </a:lnTo>
                  <a:lnTo>
                    <a:pt x="12" y="350"/>
                  </a:lnTo>
                  <a:lnTo>
                    <a:pt x="10" y="352"/>
                  </a:lnTo>
                  <a:lnTo>
                    <a:pt x="10" y="358"/>
                  </a:lnTo>
                  <a:lnTo>
                    <a:pt x="12" y="362"/>
                  </a:lnTo>
                  <a:lnTo>
                    <a:pt x="18" y="372"/>
                  </a:lnTo>
                  <a:lnTo>
                    <a:pt x="22" y="380"/>
                  </a:lnTo>
                  <a:lnTo>
                    <a:pt x="24" y="388"/>
                  </a:lnTo>
                  <a:lnTo>
                    <a:pt x="24" y="404"/>
                  </a:lnTo>
                  <a:lnTo>
                    <a:pt x="26" y="418"/>
                  </a:lnTo>
                  <a:lnTo>
                    <a:pt x="28" y="436"/>
                  </a:lnTo>
                  <a:lnTo>
                    <a:pt x="34" y="456"/>
                  </a:lnTo>
                  <a:lnTo>
                    <a:pt x="36" y="462"/>
                  </a:lnTo>
                  <a:lnTo>
                    <a:pt x="40" y="462"/>
                  </a:lnTo>
                  <a:lnTo>
                    <a:pt x="44" y="462"/>
                  </a:lnTo>
                  <a:lnTo>
                    <a:pt x="46" y="462"/>
                  </a:lnTo>
                  <a:lnTo>
                    <a:pt x="46" y="460"/>
                  </a:lnTo>
                  <a:lnTo>
                    <a:pt x="44" y="448"/>
                  </a:lnTo>
                  <a:lnTo>
                    <a:pt x="40" y="436"/>
                  </a:lnTo>
                  <a:lnTo>
                    <a:pt x="44" y="434"/>
                  </a:lnTo>
                  <a:lnTo>
                    <a:pt x="50" y="434"/>
                  </a:lnTo>
                  <a:lnTo>
                    <a:pt x="52" y="442"/>
                  </a:lnTo>
                  <a:lnTo>
                    <a:pt x="52" y="456"/>
                  </a:lnTo>
                  <a:lnTo>
                    <a:pt x="54" y="462"/>
                  </a:lnTo>
                  <a:lnTo>
                    <a:pt x="56" y="466"/>
                  </a:lnTo>
                  <a:lnTo>
                    <a:pt x="56" y="480"/>
                  </a:lnTo>
                  <a:lnTo>
                    <a:pt x="50" y="482"/>
                  </a:lnTo>
                  <a:lnTo>
                    <a:pt x="44" y="482"/>
                  </a:lnTo>
                  <a:lnTo>
                    <a:pt x="46" y="486"/>
                  </a:lnTo>
                  <a:lnTo>
                    <a:pt x="48" y="490"/>
                  </a:lnTo>
                  <a:lnTo>
                    <a:pt x="50" y="492"/>
                  </a:lnTo>
                  <a:lnTo>
                    <a:pt x="50" y="496"/>
                  </a:lnTo>
                  <a:lnTo>
                    <a:pt x="50" y="502"/>
                  </a:lnTo>
                  <a:lnTo>
                    <a:pt x="46" y="506"/>
                  </a:lnTo>
                  <a:lnTo>
                    <a:pt x="42" y="512"/>
                  </a:lnTo>
                  <a:lnTo>
                    <a:pt x="40" y="518"/>
                  </a:lnTo>
                  <a:lnTo>
                    <a:pt x="42" y="522"/>
                  </a:lnTo>
                  <a:lnTo>
                    <a:pt x="46" y="524"/>
                  </a:lnTo>
                  <a:lnTo>
                    <a:pt x="56" y="526"/>
                  </a:lnTo>
                  <a:lnTo>
                    <a:pt x="54" y="530"/>
                  </a:lnTo>
                  <a:lnTo>
                    <a:pt x="56" y="534"/>
                  </a:lnTo>
                  <a:lnTo>
                    <a:pt x="58" y="540"/>
                  </a:lnTo>
                  <a:lnTo>
                    <a:pt x="58" y="544"/>
                  </a:lnTo>
                  <a:lnTo>
                    <a:pt x="50" y="544"/>
                  </a:lnTo>
                  <a:lnTo>
                    <a:pt x="50" y="554"/>
                  </a:lnTo>
                  <a:lnTo>
                    <a:pt x="54" y="560"/>
                  </a:lnTo>
                  <a:lnTo>
                    <a:pt x="62" y="568"/>
                  </a:lnTo>
                  <a:lnTo>
                    <a:pt x="62" y="572"/>
                  </a:lnTo>
                  <a:lnTo>
                    <a:pt x="62" y="576"/>
                  </a:lnTo>
                  <a:lnTo>
                    <a:pt x="66" y="582"/>
                  </a:lnTo>
                  <a:lnTo>
                    <a:pt x="74" y="594"/>
                  </a:lnTo>
                  <a:lnTo>
                    <a:pt x="80" y="602"/>
                  </a:lnTo>
                  <a:lnTo>
                    <a:pt x="86" y="606"/>
                  </a:lnTo>
                  <a:lnTo>
                    <a:pt x="96" y="606"/>
                  </a:lnTo>
                  <a:lnTo>
                    <a:pt x="94" y="618"/>
                  </a:lnTo>
                  <a:lnTo>
                    <a:pt x="96" y="622"/>
                  </a:lnTo>
                  <a:lnTo>
                    <a:pt x="100" y="626"/>
                  </a:lnTo>
                  <a:lnTo>
                    <a:pt x="96" y="630"/>
                  </a:lnTo>
                  <a:lnTo>
                    <a:pt x="106" y="640"/>
                  </a:lnTo>
                  <a:lnTo>
                    <a:pt x="122" y="648"/>
                  </a:lnTo>
                  <a:lnTo>
                    <a:pt x="154" y="660"/>
                  </a:lnTo>
                  <a:lnTo>
                    <a:pt x="156" y="664"/>
                  </a:lnTo>
                  <a:lnTo>
                    <a:pt x="158" y="666"/>
                  </a:lnTo>
                  <a:lnTo>
                    <a:pt x="160" y="668"/>
                  </a:lnTo>
                  <a:lnTo>
                    <a:pt x="164" y="670"/>
                  </a:lnTo>
                  <a:lnTo>
                    <a:pt x="172" y="672"/>
                  </a:lnTo>
                  <a:lnTo>
                    <a:pt x="178" y="674"/>
                  </a:lnTo>
                  <a:lnTo>
                    <a:pt x="192" y="678"/>
                  </a:lnTo>
                  <a:lnTo>
                    <a:pt x="174" y="62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61" name="Freeform 78"/>
            <p:cNvSpPr>
              <a:spLocks/>
            </p:cNvSpPr>
            <p:nvPr/>
          </p:nvSpPr>
          <p:spPr bwMode="gray">
            <a:xfrm>
              <a:off x="1712" y="3202"/>
              <a:ext cx="66" cy="56"/>
            </a:xfrm>
            <a:custGeom>
              <a:avLst/>
              <a:gdLst>
                <a:gd name="T0" fmla="*/ 0 w 68"/>
                <a:gd name="T1" fmla="*/ 0 h 56"/>
                <a:gd name="T2" fmla="*/ 6 w 68"/>
                <a:gd name="T3" fmla="*/ 6 h 56"/>
                <a:gd name="T4" fmla="*/ 12 w 68"/>
                <a:gd name="T5" fmla="*/ 14 h 56"/>
                <a:gd name="T6" fmla="*/ 24 w 68"/>
                <a:gd name="T7" fmla="*/ 26 h 56"/>
                <a:gd name="T8" fmla="*/ 36 w 68"/>
                <a:gd name="T9" fmla="*/ 30 h 56"/>
                <a:gd name="T10" fmla="*/ 46 w 68"/>
                <a:gd name="T11" fmla="*/ 32 h 56"/>
                <a:gd name="T12" fmla="*/ 54 w 68"/>
                <a:gd name="T13" fmla="*/ 36 h 56"/>
                <a:gd name="T14" fmla="*/ 58 w 68"/>
                <a:gd name="T15" fmla="*/ 38 h 56"/>
                <a:gd name="T16" fmla="*/ 60 w 68"/>
                <a:gd name="T17" fmla="*/ 42 h 56"/>
                <a:gd name="T18" fmla="*/ 44 w 68"/>
                <a:gd name="T19" fmla="*/ 52 h 56"/>
                <a:gd name="T20" fmla="*/ 36 w 68"/>
                <a:gd name="T21" fmla="*/ 54 h 56"/>
                <a:gd name="T22" fmla="*/ 24 w 68"/>
                <a:gd name="T23" fmla="*/ 56 h 56"/>
                <a:gd name="T24" fmla="*/ 17 w 68"/>
                <a:gd name="T25" fmla="*/ 54 h 56"/>
                <a:gd name="T26" fmla="*/ 0 w 68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8" h="56">
                  <a:moveTo>
                    <a:pt x="0" y="0"/>
                  </a:moveTo>
                  <a:lnTo>
                    <a:pt x="6" y="6"/>
                  </a:lnTo>
                  <a:lnTo>
                    <a:pt x="12" y="14"/>
                  </a:lnTo>
                  <a:lnTo>
                    <a:pt x="28" y="26"/>
                  </a:lnTo>
                  <a:lnTo>
                    <a:pt x="40" y="30"/>
                  </a:lnTo>
                  <a:lnTo>
                    <a:pt x="50" y="32"/>
                  </a:lnTo>
                  <a:lnTo>
                    <a:pt x="62" y="36"/>
                  </a:lnTo>
                  <a:lnTo>
                    <a:pt x="66" y="38"/>
                  </a:lnTo>
                  <a:lnTo>
                    <a:pt x="68" y="42"/>
                  </a:lnTo>
                  <a:lnTo>
                    <a:pt x="48" y="52"/>
                  </a:lnTo>
                  <a:lnTo>
                    <a:pt x="40" y="54"/>
                  </a:lnTo>
                  <a:lnTo>
                    <a:pt x="28" y="56"/>
                  </a:lnTo>
                  <a:lnTo>
                    <a:pt x="18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62" name="Freeform 79"/>
            <p:cNvSpPr>
              <a:spLocks/>
            </p:cNvSpPr>
            <p:nvPr/>
          </p:nvSpPr>
          <p:spPr bwMode="gray">
            <a:xfrm>
              <a:off x="1394" y="2036"/>
              <a:ext cx="182" cy="300"/>
            </a:xfrm>
            <a:custGeom>
              <a:avLst/>
              <a:gdLst>
                <a:gd name="T0" fmla="*/ 6 w 184"/>
                <a:gd name="T1" fmla="*/ 176 h 304"/>
                <a:gd name="T2" fmla="*/ 18 w 184"/>
                <a:gd name="T3" fmla="*/ 164 h 304"/>
                <a:gd name="T4" fmla="*/ 28 w 184"/>
                <a:gd name="T5" fmla="*/ 150 h 304"/>
                <a:gd name="T6" fmla="*/ 26 w 184"/>
                <a:gd name="T7" fmla="*/ 112 h 304"/>
                <a:gd name="T8" fmla="*/ 22 w 184"/>
                <a:gd name="T9" fmla="*/ 96 h 304"/>
                <a:gd name="T10" fmla="*/ 16 w 184"/>
                <a:gd name="T11" fmla="*/ 86 h 304"/>
                <a:gd name="T12" fmla="*/ 26 w 184"/>
                <a:gd name="T13" fmla="*/ 72 h 304"/>
                <a:gd name="T14" fmla="*/ 32 w 184"/>
                <a:gd name="T15" fmla="*/ 68 h 304"/>
                <a:gd name="T16" fmla="*/ 46 w 184"/>
                <a:gd name="T17" fmla="*/ 58 h 304"/>
                <a:gd name="T18" fmla="*/ 52 w 184"/>
                <a:gd name="T19" fmla="*/ 50 h 304"/>
                <a:gd name="T20" fmla="*/ 56 w 184"/>
                <a:gd name="T21" fmla="*/ 34 h 304"/>
                <a:gd name="T22" fmla="*/ 68 w 184"/>
                <a:gd name="T23" fmla="*/ 24 h 304"/>
                <a:gd name="T24" fmla="*/ 82 w 184"/>
                <a:gd name="T25" fmla="*/ 18 h 304"/>
                <a:gd name="T26" fmla="*/ 114 w 184"/>
                <a:gd name="T27" fmla="*/ 4 h 304"/>
                <a:gd name="T28" fmla="*/ 124 w 184"/>
                <a:gd name="T29" fmla="*/ 8 h 304"/>
                <a:gd name="T30" fmla="*/ 114 w 184"/>
                <a:gd name="T31" fmla="*/ 18 h 304"/>
                <a:gd name="T32" fmla="*/ 90 w 184"/>
                <a:gd name="T33" fmla="*/ 44 h 304"/>
                <a:gd name="T34" fmla="*/ 94 w 184"/>
                <a:gd name="T35" fmla="*/ 60 h 304"/>
                <a:gd name="T36" fmla="*/ 102 w 184"/>
                <a:gd name="T37" fmla="*/ 72 h 304"/>
                <a:gd name="T38" fmla="*/ 98 w 184"/>
                <a:gd name="T39" fmla="*/ 88 h 304"/>
                <a:gd name="T40" fmla="*/ 108 w 184"/>
                <a:gd name="T41" fmla="*/ 96 h 304"/>
                <a:gd name="T42" fmla="*/ 136 w 184"/>
                <a:gd name="T43" fmla="*/ 102 h 304"/>
                <a:gd name="T44" fmla="*/ 144 w 184"/>
                <a:gd name="T45" fmla="*/ 112 h 304"/>
                <a:gd name="T46" fmla="*/ 162 w 184"/>
                <a:gd name="T47" fmla="*/ 112 h 304"/>
                <a:gd name="T48" fmla="*/ 168 w 184"/>
                <a:gd name="T49" fmla="*/ 124 h 304"/>
                <a:gd name="T50" fmla="*/ 166 w 184"/>
                <a:gd name="T51" fmla="*/ 146 h 304"/>
                <a:gd name="T52" fmla="*/ 174 w 184"/>
                <a:gd name="T53" fmla="*/ 160 h 304"/>
                <a:gd name="T54" fmla="*/ 170 w 184"/>
                <a:gd name="T55" fmla="*/ 166 h 304"/>
                <a:gd name="T56" fmla="*/ 176 w 184"/>
                <a:gd name="T57" fmla="*/ 182 h 304"/>
                <a:gd name="T58" fmla="*/ 140 w 184"/>
                <a:gd name="T59" fmla="*/ 188 h 304"/>
                <a:gd name="T60" fmla="*/ 138 w 184"/>
                <a:gd name="T61" fmla="*/ 194 h 304"/>
                <a:gd name="T62" fmla="*/ 144 w 184"/>
                <a:gd name="T63" fmla="*/ 208 h 304"/>
                <a:gd name="T64" fmla="*/ 135 w 184"/>
                <a:gd name="T65" fmla="*/ 214 h 304"/>
                <a:gd name="T66" fmla="*/ 136 w 184"/>
                <a:gd name="T67" fmla="*/ 228 h 304"/>
                <a:gd name="T68" fmla="*/ 138 w 184"/>
                <a:gd name="T69" fmla="*/ 261 h 304"/>
                <a:gd name="T70" fmla="*/ 128 w 184"/>
                <a:gd name="T71" fmla="*/ 282 h 304"/>
                <a:gd name="T72" fmla="*/ 132 w 184"/>
                <a:gd name="T73" fmla="*/ 270 h 304"/>
                <a:gd name="T74" fmla="*/ 130 w 184"/>
                <a:gd name="T75" fmla="*/ 260 h 304"/>
                <a:gd name="T76" fmla="*/ 118 w 184"/>
                <a:gd name="T77" fmla="*/ 263 h 304"/>
                <a:gd name="T78" fmla="*/ 110 w 184"/>
                <a:gd name="T79" fmla="*/ 258 h 304"/>
                <a:gd name="T80" fmla="*/ 102 w 184"/>
                <a:gd name="T81" fmla="*/ 261 h 304"/>
                <a:gd name="T82" fmla="*/ 82 w 184"/>
                <a:gd name="T83" fmla="*/ 248 h 304"/>
                <a:gd name="T84" fmla="*/ 64 w 184"/>
                <a:gd name="T85" fmla="*/ 230 h 304"/>
                <a:gd name="T86" fmla="*/ 48 w 184"/>
                <a:gd name="T87" fmla="*/ 222 h 304"/>
                <a:gd name="T88" fmla="*/ 36 w 184"/>
                <a:gd name="T89" fmla="*/ 214 h 304"/>
                <a:gd name="T90" fmla="*/ 0 w 184"/>
                <a:gd name="T91" fmla="*/ 192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84" h="304">
                  <a:moveTo>
                    <a:pt x="2" y="204"/>
                  </a:moveTo>
                  <a:lnTo>
                    <a:pt x="2" y="194"/>
                  </a:lnTo>
                  <a:lnTo>
                    <a:pt x="6" y="184"/>
                  </a:lnTo>
                  <a:lnTo>
                    <a:pt x="8" y="178"/>
                  </a:lnTo>
                  <a:lnTo>
                    <a:pt x="18" y="176"/>
                  </a:lnTo>
                  <a:lnTo>
                    <a:pt x="18" y="172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28" y="158"/>
                  </a:lnTo>
                  <a:lnTo>
                    <a:pt x="26" y="142"/>
                  </a:lnTo>
                  <a:lnTo>
                    <a:pt x="24" y="124"/>
                  </a:lnTo>
                  <a:lnTo>
                    <a:pt x="26" y="118"/>
                  </a:lnTo>
                  <a:lnTo>
                    <a:pt x="28" y="114"/>
                  </a:lnTo>
                  <a:lnTo>
                    <a:pt x="26" y="106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8" y="90"/>
                  </a:lnTo>
                  <a:lnTo>
                    <a:pt x="16" y="90"/>
                  </a:lnTo>
                  <a:lnTo>
                    <a:pt x="22" y="86"/>
                  </a:lnTo>
                  <a:lnTo>
                    <a:pt x="28" y="82"/>
                  </a:lnTo>
                  <a:lnTo>
                    <a:pt x="26" y="76"/>
                  </a:lnTo>
                  <a:lnTo>
                    <a:pt x="26" y="70"/>
                  </a:lnTo>
                  <a:lnTo>
                    <a:pt x="28" y="68"/>
                  </a:lnTo>
                  <a:lnTo>
                    <a:pt x="32" y="72"/>
                  </a:lnTo>
                  <a:lnTo>
                    <a:pt x="40" y="74"/>
                  </a:lnTo>
                  <a:lnTo>
                    <a:pt x="42" y="64"/>
                  </a:lnTo>
                  <a:lnTo>
                    <a:pt x="46" y="62"/>
                  </a:lnTo>
                  <a:lnTo>
                    <a:pt x="48" y="58"/>
                  </a:lnTo>
                  <a:lnTo>
                    <a:pt x="52" y="58"/>
                  </a:lnTo>
                  <a:lnTo>
                    <a:pt x="56" y="54"/>
                  </a:lnTo>
                  <a:lnTo>
                    <a:pt x="58" y="48"/>
                  </a:lnTo>
                  <a:lnTo>
                    <a:pt x="60" y="42"/>
                  </a:lnTo>
                  <a:lnTo>
                    <a:pt x="60" y="34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72" y="24"/>
                  </a:lnTo>
                  <a:lnTo>
                    <a:pt x="80" y="24"/>
                  </a:lnTo>
                  <a:lnTo>
                    <a:pt x="82" y="20"/>
                  </a:lnTo>
                  <a:lnTo>
                    <a:pt x="86" y="18"/>
                  </a:lnTo>
                  <a:lnTo>
                    <a:pt x="98" y="14"/>
                  </a:lnTo>
                  <a:lnTo>
                    <a:pt x="110" y="10"/>
                  </a:lnTo>
                  <a:lnTo>
                    <a:pt x="118" y="4"/>
                  </a:lnTo>
                  <a:lnTo>
                    <a:pt x="124" y="2"/>
                  </a:lnTo>
                  <a:lnTo>
                    <a:pt x="128" y="0"/>
                  </a:lnTo>
                  <a:lnTo>
                    <a:pt x="128" y="8"/>
                  </a:lnTo>
                  <a:lnTo>
                    <a:pt x="124" y="10"/>
                  </a:lnTo>
                  <a:lnTo>
                    <a:pt x="120" y="14"/>
                  </a:lnTo>
                  <a:lnTo>
                    <a:pt x="118" y="18"/>
                  </a:lnTo>
                  <a:lnTo>
                    <a:pt x="110" y="28"/>
                  </a:lnTo>
                  <a:lnTo>
                    <a:pt x="98" y="40"/>
                  </a:lnTo>
                  <a:lnTo>
                    <a:pt x="94" y="48"/>
                  </a:lnTo>
                  <a:lnTo>
                    <a:pt x="92" y="56"/>
                  </a:lnTo>
                  <a:lnTo>
                    <a:pt x="94" y="62"/>
                  </a:lnTo>
                  <a:lnTo>
                    <a:pt x="98" y="64"/>
                  </a:lnTo>
                  <a:lnTo>
                    <a:pt x="100" y="68"/>
                  </a:lnTo>
                  <a:lnTo>
                    <a:pt x="102" y="72"/>
                  </a:lnTo>
                  <a:lnTo>
                    <a:pt x="106" y="76"/>
                  </a:lnTo>
                  <a:lnTo>
                    <a:pt x="108" y="82"/>
                  </a:lnTo>
                  <a:lnTo>
                    <a:pt x="104" y="88"/>
                  </a:lnTo>
                  <a:lnTo>
                    <a:pt x="102" y="92"/>
                  </a:lnTo>
                  <a:lnTo>
                    <a:pt x="104" y="94"/>
                  </a:lnTo>
                  <a:lnTo>
                    <a:pt x="108" y="98"/>
                  </a:lnTo>
                  <a:lnTo>
                    <a:pt x="112" y="100"/>
                  </a:lnTo>
                  <a:lnTo>
                    <a:pt x="116" y="102"/>
                  </a:lnTo>
                  <a:lnTo>
                    <a:pt x="130" y="104"/>
                  </a:lnTo>
                  <a:lnTo>
                    <a:pt x="142" y="106"/>
                  </a:lnTo>
                  <a:lnTo>
                    <a:pt x="142" y="112"/>
                  </a:lnTo>
                  <a:lnTo>
                    <a:pt x="146" y="116"/>
                  </a:lnTo>
                  <a:lnTo>
                    <a:pt x="152" y="118"/>
                  </a:lnTo>
                  <a:lnTo>
                    <a:pt x="158" y="118"/>
                  </a:lnTo>
                  <a:lnTo>
                    <a:pt x="166" y="118"/>
                  </a:lnTo>
                  <a:lnTo>
                    <a:pt x="170" y="118"/>
                  </a:lnTo>
                  <a:lnTo>
                    <a:pt x="176" y="116"/>
                  </a:lnTo>
                  <a:lnTo>
                    <a:pt x="184" y="116"/>
                  </a:lnTo>
                  <a:lnTo>
                    <a:pt x="176" y="132"/>
                  </a:lnTo>
                  <a:lnTo>
                    <a:pt x="174" y="142"/>
                  </a:lnTo>
                  <a:lnTo>
                    <a:pt x="172" y="148"/>
                  </a:lnTo>
                  <a:lnTo>
                    <a:pt x="174" y="154"/>
                  </a:lnTo>
                  <a:lnTo>
                    <a:pt x="178" y="158"/>
                  </a:lnTo>
                  <a:lnTo>
                    <a:pt x="180" y="162"/>
                  </a:lnTo>
                  <a:lnTo>
                    <a:pt x="182" y="168"/>
                  </a:lnTo>
                  <a:lnTo>
                    <a:pt x="182" y="170"/>
                  </a:lnTo>
                  <a:lnTo>
                    <a:pt x="180" y="174"/>
                  </a:lnTo>
                  <a:lnTo>
                    <a:pt x="178" y="174"/>
                  </a:lnTo>
                  <a:lnTo>
                    <a:pt x="178" y="178"/>
                  </a:lnTo>
                  <a:lnTo>
                    <a:pt x="180" y="182"/>
                  </a:lnTo>
                  <a:lnTo>
                    <a:pt x="184" y="190"/>
                  </a:lnTo>
                  <a:lnTo>
                    <a:pt x="170" y="198"/>
                  </a:lnTo>
                  <a:lnTo>
                    <a:pt x="160" y="200"/>
                  </a:lnTo>
                  <a:lnTo>
                    <a:pt x="148" y="200"/>
                  </a:lnTo>
                  <a:lnTo>
                    <a:pt x="142" y="204"/>
                  </a:lnTo>
                  <a:lnTo>
                    <a:pt x="144" y="204"/>
                  </a:lnTo>
                  <a:lnTo>
                    <a:pt x="146" y="206"/>
                  </a:lnTo>
                  <a:lnTo>
                    <a:pt x="148" y="210"/>
                  </a:lnTo>
                  <a:lnTo>
                    <a:pt x="152" y="212"/>
                  </a:lnTo>
                  <a:lnTo>
                    <a:pt x="152" y="220"/>
                  </a:lnTo>
                  <a:lnTo>
                    <a:pt x="146" y="220"/>
                  </a:lnTo>
                  <a:lnTo>
                    <a:pt x="142" y="222"/>
                  </a:lnTo>
                  <a:lnTo>
                    <a:pt x="140" y="226"/>
                  </a:lnTo>
                  <a:lnTo>
                    <a:pt x="138" y="228"/>
                  </a:lnTo>
                  <a:lnTo>
                    <a:pt x="140" y="234"/>
                  </a:lnTo>
                  <a:lnTo>
                    <a:pt x="142" y="240"/>
                  </a:lnTo>
                  <a:lnTo>
                    <a:pt x="146" y="246"/>
                  </a:lnTo>
                  <a:lnTo>
                    <a:pt x="148" y="252"/>
                  </a:lnTo>
                  <a:lnTo>
                    <a:pt x="146" y="276"/>
                  </a:lnTo>
                  <a:lnTo>
                    <a:pt x="142" y="304"/>
                  </a:lnTo>
                  <a:lnTo>
                    <a:pt x="136" y="300"/>
                  </a:lnTo>
                  <a:lnTo>
                    <a:pt x="132" y="298"/>
                  </a:lnTo>
                  <a:lnTo>
                    <a:pt x="130" y="294"/>
                  </a:lnTo>
                  <a:lnTo>
                    <a:pt x="132" y="290"/>
                  </a:lnTo>
                  <a:lnTo>
                    <a:pt x="136" y="286"/>
                  </a:lnTo>
                  <a:lnTo>
                    <a:pt x="138" y="282"/>
                  </a:lnTo>
                  <a:lnTo>
                    <a:pt x="140" y="278"/>
                  </a:lnTo>
                  <a:lnTo>
                    <a:pt x="134" y="274"/>
                  </a:lnTo>
                  <a:lnTo>
                    <a:pt x="126" y="272"/>
                  </a:lnTo>
                  <a:lnTo>
                    <a:pt x="122" y="274"/>
                  </a:lnTo>
                  <a:lnTo>
                    <a:pt x="122" y="278"/>
                  </a:lnTo>
                  <a:lnTo>
                    <a:pt x="118" y="274"/>
                  </a:lnTo>
                  <a:lnTo>
                    <a:pt x="116" y="272"/>
                  </a:lnTo>
                  <a:lnTo>
                    <a:pt x="114" y="272"/>
                  </a:lnTo>
                  <a:lnTo>
                    <a:pt x="110" y="274"/>
                  </a:lnTo>
                  <a:lnTo>
                    <a:pt x="108" y="276"/>
                  </a:lnTo>
                  <a:lnTo>
                    <a:pt x="106" y="276"/>
                  </a:lnTo>
                  <a:lnTo>
                    <a:pt x="90" y="276"/>
                  </a:lnTo>
                  <a:lnTo>
                    <a:pt x="88" y="268"/>
                  </a:lnTo>
                  <a:lnTo>
                    <a:pt x="86" y="260"/>
                  </a:lnTo>
                  <a:lnTo>
                    <a:pt x="82" y="256"/>
                  </a:lnTo>
                  <a:lnTo>
                    <a:pt x="76" y="248"/>
                  </a:lnTo>
                  <a:lnTo>
                    <a:pt x="68" y="242"/>
                  </a:lnTo>
                  <a:lnTo>
                    <a:pt x="62" y="238"/>
                  </a:lnTo>
                  <a:lnTo>
                    <a:pt x="58" y="234"/>
                  </a:lnTo>
                  <a:lnTo>
                    <a:pt x="52" y="234"/>
                  </a:lnTo>
                  <a:lnTo>
                    <a:pt x="50" y="230"/>
                  </a:lnTo>
                  <a:lnTo>
                    <a:pt x="52" y="228"/>
                  </a:lnTo>
                  <a:lnTo>
                    <a:pt x="36" y="226"/>
                  </a:lnTo>
                  <a:lnTo>
                    <a:pt x="22" y="220"/>
                  </a:lnTo>
                  <a:lnTo>
                    <a:pt x="10" y="212"/>
                  </a:lnTo>
                  <a:lnTo>
                    <a:pt x="0" y="204"/>
                  </a:lnTo>
                  <a:lnTo>
                    <a:pt x="2" y="20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63" name="Freeform 80"/>
            <p:cNvSpPr>
              <a:spLocks/>
            </p:cNvSpPr>
            <p:nvPr/>
          </p:nvSpPr>
          <p:spPr bwMode="gray">
            <a:xfrm>
              <a:off x="2978" y="1843"/>
              <a:ext cx="261" cy="349"/>
            </a:xfrm>
            <a:custGeom>
              <a:avLst/>
              <a:gdLst>
                <a:gd name="T0" fmla="*/ 20 w 264"/>
                <a:gd name="T1" fmla="*/ 208 h 354"/>
                <a:gd name="T2" fmla="*/ 24 w 264"/>
                <a:gd name="T3" fmla="*/ 220 h 354"/>
                <a:gd name="T4" fmla="*/ 28 w 264"/>
                <a:gd name="T5" fmla="*/ 235 h 354"/>
                <a:gd name="T6" fmla="*/ 40 w 264"/>
                <a:gd name="T7" fmla="*/ 244 h 354"/>
                <a:gd name="T8" fmla="*/ 42 w 264"/>
                <a:gd name="T9" fmla="*/ 250 h 354"/>
                <a:gd name="T10" fmla="*/ 48 w 264"/>
                <a:gd name="T11" fmla="*/ 258 h 354"/>
                <a:gd name="T12" fmla="*/ 50 w 264"/>
                <a:gd name="T13" fmla="*/ 266 h 354"/>
                <a:gd name="T14" fmla="*/ 58 w 264"/>
                <a:gd name="T15" fmla="*/ 274 h 354"/>
                <a:gd name="T16" fmla="*/ 76 w 264"/>
                <a:gd name="T17" fmla="*/ 292 h 354"/>
                <a:gd name="T18" fmla="*/ 84 w 264"/>
                <a:gd name="T19" fmla="*/ 300 h 354"/>
                <a:gd name="T20" fmla="*/ 84 w 264"/>
                <a:gd name="T21" fmla="*/ 308 h 354"/>
                <a:gd name="T22" fmla="*/ 94 w 264"/>
                <a:gd name="T23" fmla="*/ 316 h 354"/>
                <a:gd name="T24" fmla="*/ 108 w 264"/>
                <a:gd name="T25" fmla="*/ 322 h 354"/>
                <a:gd name="T26" fmla="*/ 112 w 264"/>
                <a:gd name="T27" fmla="*/ 318 h 354"/>
                <a:gd name="T28" fmla="*/ 120 w 264"/>
                <a:gd name="T29" fmla="*/ 318 h 354"/>
                <a:gd name="T30" fmla="*/ 129 w 264"/>
                <a:gd name="T31" fmla="*/ 322 h 354"/>
                <a:gd name="T32" fmla="*/ 138 w 264"/>
                <a:gd name="T33" fmla="*/ 334 h 354"/>
                <a:gd name="T34" fmla="*/ 148 w 264"/>
                <a:gd name="T35" fmla="*/ 330 h 354"/>
                <a:gd name="T36" fmla="*/ 178 w 264"/>
                <a:gd name="T37" fmla="*/ 330 h 354"/>
                <a:gd name="T38" fmla="*/ 190 w 264"/>
                <a:gd name="T39" fmla="*/ 322 h 354"/>
                <a:gd name="T40" fmla="*/ 217 w 264"/>
                <a:gd name="T41" fmla="*/ 318 h 354"/>
                <a:gd name="T42" fmla="*/ 212 w 264"/>
                <a:gd name="T43" fmla="*/ 306 h 354"/>
                <a:gd name="T44" fmla="*/ 204 w 264"/>
                <a:gd name="T45" fmla="*/ 298 h 354"/>
                <a:gd name="T46" fmla="*/ 198 w 264"/>
                <a:gd name="T47" fmla="*/ 280 h 354"/>
                <a:gd name="T48" fmla="*/ 182 w 264"/>
                <a:gd name="T49" fmla="*/ 268 h 354"/>
                <a:gd name="T50" fmla="*/ 172 w 264"/>
                <a:gd name="T51" fmla="*/ 258 h 354"/>
                <a:gd name="T52" fmla="*/ 174 w 264"/>
                <a:gd name="T53" fmla="*/ 254 h 354"/>
                <a:gd name="T54" fmla="*/ 184 w 264"/>
                <a:gd name="T55" fmla="*/ 250 h 354"/>
                <a:gd name="T56" fmla="*/ 190 w 264"/>
                <a:gd name="T57" fmla="*/ 238 h 354"/>
                <a:gd name="T58" fmla="*/ 190 w 264"/>
                <a:gd name="T59" fmla="*/ 222 h 354"/>
                <a:gd name="T60" fmla="*/ 196 w 264"/>
                <a:gd name="T61" fmla="*/ 212 h 354"/>
                <a:gd name="T62" fmla="*/ 204 w 264"/>
                <a:gd name="T63" fmla="*/ 200 h 354"/>
                <a:gd name="T64" fmla="*/ 213 w 264"/>
                <a:gd name="T65" fmla="*/ 178 h 354"/>
                <a:gd name="T66" fmla="*/ 220 w 264"/>
                <a:gd name="T67" fmla="*/ 162 h 354"/>
                <a:gd name="T68" fmla="*/ 220 w 264"/>
                <a:gd name="T69" fmla="*/ 130 h 354"/>
                <a:gd name="T70" fmla="*/ 224 w 264"/>
                <a:gd name="T71" fmla="*/ 118 h 354"/>
                <a:gd name="T72" fmla="*/ 226 w 264"/>
                <a:gd name="T73" fmla="*/ 103 h 354"/>
                <a:gd name="T74" fmla="*/ 242 w 264"/>
                <a:gd name="T75" fmla="*/ 98 h 354"/>
                <a:gd name="T76" fmla="*/ 252 w 264"/>
                <a:gd name="T77" fmla="*/ 88 h 354"/>
                <a:gd name="T78" fmla="*/ 246 w 264"/>
                <a:gd name="T79" fmla="*/ 80 h 354"/>
                <a:gd name="T80" fmla="*/ 238 w 264"/>
                <a:gd name="T81" fmla="*/ 72 h 354"/>
                <a:gd name="T82" fmla="*/ 230 w 264"/>
                <a:gd name="T83" fmla="*/ 54 h 354"/>
                <a:gd name="T84" fmla="*/ 224 w 264"/>
                <a:gd name="T85" fmla="*/ 28 h 354"/>
                <a:gd name="T86" fmla="*/ 218 w 264"/>
                <a:gd name="T87" fmla="*/ 12 h 354"/>
                <a:gd name="T88" fmla="*/ 208 w 264"/>
                <a:gd name="T89" fmla="*/ 4 h 354"/>
                <a:gd name="T90" fmla="*/ 198 w 264"/>
                <a:gd name="T91" fmla="*/ 0 h 354"/>
                <a:gd name="T92" fmla="*/ 186 w 264"/>
                <a:gd name="T93" fmla="*/ 10 h 354"/>
                <a:gd name="T94" fmla="*/ 170 w 264"/>
                <a:gd name="T95" fmla="*/ 22 h 354"/>
                <a:gd name="T96" fmla="*/ 44 w 264"/>
                <a:gd name="T97" fmla="*/ 16 h 354"/>
                <a:gd name="T98" fmla="*/ 32 w 264"/>
                <a:gd name="T99" fmla="*/ 50 h 354"/>
                <a:gd name="T100" fmla="*/ 34 w 264"/>
                <a:gd name="T101" fmla="*/ 122 h 354"/>
                <a:gd name="T102" fmla="*/ 18 w 264"/>
                <a:gd name="T103" fmla="*/ 128 h 354"/>
                <a:gd name="T104" fmla="*/ 12 w 264"/>
                <a:gd name="T105" fmla="*/ 142 h 354"/>
                <a:gd name="T106" fmla="*/ 6 w 264"/>
                <a:gd name="T107" fmla="*/ 156 h 354"/>
                <a:gd name="T108" fmla="*/ 4 w 264"/>
                <a:gd name="T109" fmla="*/ 175 h 354"/>
                <a:gd name="T110" fmla="*/ 0 w 264"/>
                <a:gd name="T111" fmla="*/ 182 h 354"/>
                <a:gd name="T112" fmla="*/ 10 w 264"/>
                <a:gd name="T113" fmla="*/ 186 h 354"/>
                <a:gd name="T114" fmla="*/ 14 w 264"/>
                <a:gd name="T115" fmla="*/ 196 h 354"/>
                <a:gd name="T116" fmla="*/ 18 w 264"/>
                <a:gd name="T117" fmla="*/ 206 h 3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64" h="354">
                  <a:moveTo>
                    <a:pt x="18" y="220"/>
                  </a:moveTo>
                  <a:lnTo>
                    <a:pt x="20" y="220"/>
                  </a:lnTo>
                  <a:lnTo>
                    <a:pt x="20" y="226"/>
                  </a:lnTo>
                  <a:lnTo>
                    <a:pt x="24" y="232"/>
                  </a:lnTo>
                  <a:lnTo>
                    <a:pt x="26" y="240"/>
                  </a:lnTo>
                  <a:lnTo>
                    <a:pt x="28" y="248"/>
                  </a:lnTo>
                  <a:lnTo>
                    <a:pt x="28" y="260"/>
                  </a:lnTo>
                  <a:lnTo>
                    <a:pt x="40" y="260"/>
                  </a:lnTo>
                  <a:lnTo>
                    <a:pt x="40" y="264"/>
                  </a:lnTo>
                  <a:lnTo>
                    <a:pt x="42" y="266"/>
                  </a:lnTo>
                  <a:lnTo>
                    <a:pt x="46" y="270"/>
                  </a:lnTo>
                  <a:lnTo>
                    <a:pt x="52" y="274"/>
                  </a:lnTo>
                  <a:lnTo>
                    <a:pt x="54" y="276"/>
                  </a:lnTo>
                  <a:lnTo>
                    <a:pt x="54" y="282"/>
                  </a:lnTo>
                  <a:lnTo>
                    <a:pt x="58" y="288"/>
                  </a:lnTo>
                  <a:lnTo>
                    <a:pt x="62" y="290"/>
                  </a:lnTo>
                  <a:lnTo>
                    <a:pt x="70" y="300"/>
                  </a:lnTo>
                  <a:lnTo>
                    <a:pt x="80" y="308"/>
                  </a:lnTo>
                  <a:lnTo>
                    <a:pt x="84" y="312"/>
                  </a:lnTo>
                  <a:lnTo>
                    <a:pt x="88" y="316"/>
                  </a:lnTo>
                  <a:lnTo>
                    <a:pt x="88" y="322"/>
                  </a:lnTo>
                  <a:lnTo>
                    <a:pt x="88" y="326"/>
                  </a:lnTo>
                  <a:lnTo>
                    <a:pt x="90" y="328"/>
                  </a:lnTo>
                  <a:lnTo>
                    <a:pt x="98" y="336"/>
                  </a:lnTo>
                  <a:lnTo>
                    <a:pt x="104" y="338"/>
                  </a:lnTo>
                  <a:lnTo>
                    <a:pt x="112" y="342"/>
                  </a:lnTo>
                  <a:lnTo>
                    <a:pt x="112" y="338"/>
                  </a:lnTo>
                  <a:lnTo>
                    <a:pt x="116" y="338"/>
                  </a:lnTo>
                  <a:lnTo>
                    <a:pt x="120" y="342"/>
                  </a:lnTo>
                  <a:lnTo>
                    <a:pt x="124" y="338"/>
                  </a:lnTo>
                  <a:lnTo>
                    <a:pt x="132" y="338"/>
                  </a:lnTo>
                  <a:lnTo>
                    <a:pt x="134" y="342"/>
                  </a:lnTo>
                  <a:lnTo>
                    <a:pt x="136" y="346"/>
                  </a:lnTo>
                  <a:lnTo>
                    <a:pt x="146" y="354"/>
                  </a:lnTo>
                  <a:lnTo>
                    <a:pt x="150" y="352"/>
                  </a:lnTo>
                  <a:lnTo>
                    <a:pt x="156" y="350"/>
                  </a:lnTo>
                  <a:lnTo>
                    <a:pt x="178" y="350"/>
                  </a:lnTo>
                  <a:lnTo>
                    <a:pt x="186" y="350"/>
                  </a:lnTo>
                  <a:lnTo>
                    <a:pt x="192" y="346"/>
                  </a:lnTo>
                  <a:lnTo>
                    <a:pt x="198" y="342"/>
                  </a:lnTo>
                  <a:lnTo>
                    <a:pt x="202" y="338"/>
                  </a:lnTo>
                  <a:lnTo>
                    <a:pt x="228" y="338"/>
                  </a:lnTo>
                  <a:lnTo>
                    <a:pt x="224" y="330"/>
                  </a:lnTo>
                  <a:lnTo>
                    <a:pt x="220" y="324"/>
                  </a:lnTo>
                  <a:lnTo>
                    <a:pt x="216" y="318"/>
                  </a:lnTo>
                  <a:lnTo>
                    <a:pt x="212" y="314"/>
                  </a:lnTo>
                  <a:lnTo>
                    <a:pt x="210" y="300"/>
                  </a:lnTo>
                  <a:lnTo>
                    <a:pt x="206" y="296"/>
                  </a:lnTo>
                  <a:lnTo>
                    <a:pt x="204" y="292"/>
                  </a:lnTo>
                  <a:lnTo>
                    <a:pt x="190" y="284"/>
                  </a:lnTo>
                  <a:lnTo>
                    <a:pt x="184" y="278"/>
                  </a:lnTo>
                  <a:lnTo>
                    <a:pt x="180" y="274"/>
                  </a:lnTo>
                  <a:lnTo>
                    <a:pt x="180" y="272"/>
                  </a:lnTo>
                  <a:lnTo>
                    <a:pt x="182" y="270"/>
                  </a:lnTo>
                  <a:lnTo>
                    <a:pt x="186" y="268"/>
                  </a:lnTo>
                  <a:lnTo>
                    <a:pt x="192" y="266"/>
                  </a:lnTo>
                  <a:lnTo>
                    <a:pt x="196" y="262"/>
                  </a:lnTo>
                  <a:lnTo>
                    <a:pt x="198" y="252"/>
                  </a:lnTo>
                  <a:lnTo>
                    <a:pt x="198" y="244"/>
                  </a:lnTo>
                  <a:lnTo>
                    <a:pt x="198" y="234"/>
                  </a:lnTo>
                  <a:lnTo>
                    <a:pt x="200" y="226"/>
                  </a:lnTo>
                  <a:lnTo>
                    <a:pt x="204" y="224"/>
                  </a:lnTo>
                  <a:lnTo>
                    <a:pt x="210" y="222"/>
                  </a:lnTo>
                  <a:lnTo>
                    <a:pt x="212" y="212"/>
                  </a:lnTo>
                  <a:lnTo>
                    <a:pt x="214" y="204"/>
                  </a:lnTo>
                  <a:lnTo>
                    <a:pt x="222" y="190"/>
                  </a:lnTo>
                  <a:lnTo>
                    <a:pt x="232" y="178"/>
                  </a:lnTo>
                  <a:lnTo>
                    <a:pt x="232" y="170"/>
                  </a:lnTo>
                  <a:lnTo>
                    <a:pt x="232" y="162"/>
                  </a:lnTo>
                  <a:lnTo>
                    <a:pt x="232" y="138"/>
                  </a:lnTo>
                  <a:lnTo>
                    <a:pt x="234" y="134"/>
                  </a:lnTo>
                  <a:lnTo>
                    <a:pt x="236" y="126"/>
                  </a:lnTo>
                  <a:lnTo>
                    <a:pt x="238" y="120"/>
                  </a:lnTo>
                  <a:lnTo>
                    <a:pt x="238" y="108"/>
                  </a:lnTo>
                  <a:lnTo>
                    <a:pt x="246" y="106"/>
                  </a:lnTo>
                  <a:lnTo>
                    <a:pt x="254" y="102"/>
                  </a:lnTo>
                  <a:lnTo>
                    <a:pt x="260" y="96"/>
                  </a:lnTo>
                  <a:lnTo>
                    <a:pt x="264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4" y="80"/>
                  </a:lnTo>
                  <a:lnTo>
                    <a:pt x="250" y="76"/>
                  </a:lnTo>
                  <a:lnTo>
                    <a:pt x="246" y="68"/>
                  </a:lnTo>
                  <a:lnTo>
                    <a:pt x="242" y="58"/>
                  </a:lnTo>
                  <a:lnTo>
                    <a:pt x="238" y="38"/>
                  </a:lnTo>
                  <a:lnTo>
                    <a:pt x="236" y="28"/>
                  </a:lnTo>
                  <a:lnTo>
                    <a:pt x="232" y="18"/>
                  </a:lnTo>
                  <a:lnTo>
                    <a:pt x="230" y="12"/>
                  </a:lnTo>
                  <a:lnTo>
                    <a:pt x="222" y="8"/>
                  </a:lnTo>
                  <a:lnTo>
                    <a:pt x="216" y="4"/>
                  </a:lnTo>
                  <a:lnTo>
                    <a:pt x="212" y="0"/>
                  </a:lnTo>
                  <a:lnTo>
                    <a:pt x="206" y="0"/>
                  </a:lnTo>
                  <a:lnTo>
                    <a:pt x="204" y="4"/>
                  </a:lnTo>
                  <a:lnTo>
                    <a:pt x="194" y="10"/>
                  </a:lnTo>
                  <a:lnTo>
                    <a:pt x="188" y="16"/>
                  </a:lnTo>
                  <a:lnTo>
                    <a:pt x="178" y="22"/>
                  </a:lnTo>
                  <a:lnTo>
                    <a:pt x="174" y="16"/>
                  </a:lnTo>
                  <a:lnTo>
                    <a:pt x="44" y="16"/>
                  </a:lnTo>
                  <a:lnTo>
                    <a:pt x="44" y="54"/>
                  </a:lnTo>
                  <a:lnTo>
                    <a:pt x="32" y="54"/>
                  </a:lnTo>
                  <a:lnTo>
                    <a:pt x="28" y="62"/>
                  </a:lnTo>
                  <a:lnTo>
                    <a:pt x="34" y="130"/>
                  </a:lnTo>
                  <a:lnTo>
                    <a:pt x="24" y="132"/>
                  </a:lnTo>
                  <a:lnTo>
                    <a:pt x="18" y="136"/>
                  </a:lnTo>
                  <a:lnTo>
                    <a:pt x="14" y="142"/>
                  </a:lnTo>
                  <a:lnTo>
                    <a:pt x="12" y="150"/>
                  </a:lnTo>
                  <a:lnTo>
                    <a:pt x="8" y="156"/>
                  </a:lnTo>
                  <a:lnTo>
                    <a:pt x="6" y="164"/>
                  </a:lnTo>
                  <a:lnTo>
                    <a:pt x="6" y="182"/>
                  </a:lnTo>
                  <a:lnTo>
                    <a:pt x="4" y="186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2" y="194"/>
                  </a:lnTo>
                  <a:lnTo>
                    <a:pt x="10" y="198"/>
                  </a:lnTo>
                  <a:lnTo>
                    <a:pt x="12" y="206"/>
                  </a:lnTo>
                  <a:lnTo>
                    <a:pt x="14" y="208"/>
                  </a:lnTo>
                  <a:lnTo>
                    <a:pt x="16" y="212"/>
                  </a:lnTo>
                  <a:lnTo>
                    <a:pt x="18" y="218"/>
                  </a:lnTo>
                  <a:lnTo>
                    <a:pt x="18" y="22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64" name="Freeform 81"/>
            <p:cNvSpPr>
              <a:spLocks/>
            </p:cNvSpPr>
            <p:nvPr/>
          </p:nvSpPr>
          <p:spPr bwMode="gray">
            <a:xfrm>
              <a:off x="3284" y="2040"/>
              <a:ext cx="166" cy="241"/>
            </a:xfrm>
            <a:custGeom>
              <a:avLst/>
              <a:gdLst>
                <a:gd name="T0" fmla="*/ 24 w 168"/>
                <a:gd name="T1" fmla="*/ 134 h 244"/>
                <a:gd name="T2" fmla="*/ 38 w 168"/>
                <a:gd name="T3" fmla="*/ 126 h 244"/>
                <a:gd name="T4" fmla="*/ 46 w 168"/>
                <a:gd name="T5" fmla="*/ 121 h 244"/>
                <a:gd name="T6" fmla="*/ 56 w 168"/>
                <a:gd name="T7" fmla="*/ 122 h 244"/>
                <a:gd name="T8" fmla="*/ 62 w 168"/>
                <a:gd name="T9" fmla="*/ 120 h 244"/>
                <a:gd name="T10" fmla="*/ 70 w 168"/>
                <a:gd name="T11" fmla="*/ 110 h 244"/>
                <a:gd name="T12" fmla="*/ 96 w 168"/>
                <a:gd name="T13" fmla="*/ 82 h 244"/>
                <a:gd name="T14" fmla="*/ 88 w 168"/>
                <a:gd name="T15" fmla="*/ 68 h 244"/>
                <a:gd name="T16" fmla="*/ 62 w 168"/>
                <a:gd name="T17" fmla="*/ 60 h 244"/>
                <a:gd name="T18" fmla="*/ 42 w 168"/>
                <a:gd name="T19" fmla="*/ 48 h 244"/>
                <a:gd name="T20" fmla="*/ 30 w 168"/>
                <a:gd name="T21" fmla="*/ 32 h 244"/>
                <a:gd name="T22" fmla="*/ 28 w 168"/>
                <a:gd name="T23" fmla="*/ 16 h 244"/>
                <a:gd name="T24" fmla="*/ 38 w 168"/>
                <a:gd name="T25" fmla="*/ 10 h 244"/>
                <a:gd name="T26" fmla="*/ 38 w 168"/>
                <a:gd name="T27" fmla="*/ 16 h 244"/>
                <a:gd name="T28" fmla="*/ 44 w 168"/>
                <a:gd name="T29" fmla="*/ 24 h 244"/>
                <a:gd name="T30" fmla="*/ 54 w 168"/>
                <a:gd name="T31" fmla="*/ 28 h 244"/>
                <a:gd name="T32" fmla="*/ 62 w 168"/>
                <a:gd name="T33" fmla="*/ 24 h 244"/>
                <a:gd name="T34" fmla="*/ 70 w 168"/>
                <a:gd name="T35" fmla="*/ 20 h 244"/>
                <a:gd name="T36" fmla="*/ 92 w 168"/>
                <a:gd name="T37" fmla="*/ 18 h 244"/>
                <a:gd name="T38" fmla="*/ 114 w 168"/>
                <a:gd name="T39" fmla="*/ 12 h 244"/>
                <a:gd name="T40" fmla="*/ 128 w 168"/>
                <a:gd name="T41" fmla="*/ 12 h 244"/>
                <a:gd name="T42" fmla="*/ 136 w 168"/>
                <a:gd name="T43" fmla="*/ 6 h 244"/>
                <a:gd name="T44" fmla="*/ 144 w 168"/>
                <a:gd name="T45" fmla="*/ 2 h 244"/>
                <a:gd name="T46" fmla="*/ 154 w 168"/>
                <a:gd name="T47" fmla="*/ 2 h 244"/>
                <a:gd name="T48" fmla="*/ 156 w 168"/>
                <a:gd name="T49" fmla="*/ 6 h 244"/>
                <a:gd name="T50" fmla="*/ 154 w 168"/>
                <a:gd name="T51" fmla="*/ 26 h 244"/>
                <a:gd name="T52" fmla="*/ 146 w 168"/>
                <a:gd name="T53" fmla="*/ 46 h 244"/>
                <a:gd name="T54" fmla="*/ 122 w 168"/>
                <a:gd name="T55" fmla="*/ 108 h 244"/>
                <a:gd name="T56" fmla="*/ 92 w 168"/>
                <a:gd name="T57" fmla="*/ 148 h 244"/>
                <a:gd name="T58" fmla="*/ 66 w 168"/>
                <a:gd name="T59" fmla="*/ 174 h 244"/>
                <a:gd name="T60" fmla="*/ 40 w 168"/>
                <a:gd name="T61" fmla="*/ 198 h 244"/>
                <a:gd name="T62" fmla="*/ 10 w 168"/>
                <a:gd name="T63" fmla="*/ 232 h 244"/>
                <a:gd name="T64" fmla="*/ 0 w 168"/>
                <a:gd name="T65" fmla="*/ 224 h 244"/>
                <a:gd name="T66" fmla="*/ 8 w 168"/>
                <a:gd name="T67" fmla="*/ 144 h 244"/>
                <a:gd name="T68" fmla="*/ 18 w 168"/>
                <a:gd name="T69" fmla="*/ 138 h 2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68" h="244">
                  <a:moveTo>
                    <a:pt x="18" y="146"/>
                  </a:moveTo>
                  <a:lnTo>
                    <a:pt x="24" y="142"/>
                  </a:lnTo>
                  <a:lnTo>
                    <a:pt x="32" y="138"/>
                  </a:lnTo>
                  <a:lnTo>
                    <a:pt x="38" y="134"/>
                  </a:lnTo>
                  <a:lnTo>
                    <a:pt x="44" y="130"/>
                  </a:lnTo>
                  <a:lnTo>
                    <a:pt x="50" y="128"/>
                  </a:lnTo>
                  <a:lnTo>
                    <a:pt x="56" y="128"/>
                  </a:lnTo>
                  <a:lnTo>
                    <a:pt x="60" y="130"/>
                  </a:lnTo>
                  <a:lnTo>
                    <a:pt x="64" y="128"/>
                  </a:lnTo>
                  <a:lnTo>
                    <a:pt x="66" y="126"/>
                  </a:lnTo>
                  <a:lnTo>
                    <a:pt x="70" y="122"/>
                  </a:lnTo>
                  <a:lnTo>
                    <a:pt x="74" y="114"/>
                  </a:lnTo>
                  <a:lnTo>
                    <a:pt x="90" y="94"/>
                  </a:lnTo>
                  <a:lnTo>
                    <a:pt x="100" y="86"/>
                  </a:lnTo>
                  <a:lnTo>
                    <a:pt x="106" y="74"/>
                  </a:lnTo>
                  <a:lnTo>
                    <a:pt x="92" y="72"/>
                  </a:lnTo>
                  <a:lnTo>
                    <a:pt x="80" y="70"/>
                  </a:lnTo>
                  <a:lnTo>
                    <a:pt x="66" y="64"/>
                  </a:lnTo>
                  <a:lnTo>
                    <a:pt x="54" y="60"/>
                  </a:lnTo>
                  <a:lnTo>
                    <a:pt x="44" y="52"/>
                  </a:lnTo>
                  <a:lnTo>
                    <a:pt x="34" y="44"/>
                  </a:lnTo>
                  <a:lnTo>
                    <a:pt x="30" y="32"/>
                  </a:lnTo>
                  <a:lnTo>
                    <a:pt x="28" y="24"/>
                  </a:lnTo>
                  <a:lnTo>
                    <a:pt x="28" y="16"/>
                  </a:lnTo>
                  <a:lnTo>
                    <a:pt x="38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8" y="16"/>
                  </a:lnTo>
                  <a:lnTo>
                    <a:pt x="42" y="20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28"/>
                  </a:lnTo>
                  <a:lnTo>
                    <a:pt x="62" y="28"/>
                  </a:lnTo>
                  <a:lnTo>
                    <a:pt x="66" y="24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86" y="20"/>
                  </a:lnTo>
                  <a:lnTo>
                    <a:pt x="96" y="18"/>
                  </a:lnTo>
                  <a:lnTo>
                    <a:pt x="106" y="16"/>
                  </a:lnTo>
                  <a:lnTo>
                    <a:pt x="118" y="12"/>
                  </a:lnTo>
                  <a:lnTo>
                    <a:pt x="132" y="12"/>
                  </a:lnTo>
                  <a:lnTo>
                    <a:pt x="136" y="12"/>
                  </a:lnTo>
                  <a:lnTo>
                    <a:pt x="140" y="10"/>
                  </a:lnTo>
                  <a:lnTo>
                    <a:pt x="144" y="6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6" y="0"/>
                  </a:lnTo>
                  <a:lnTo>
                    <a:pt x="162" y="2"/>
                  </a:lnTo>
                  <a:lnTo>
                    <a:pt x="168" y="2"/>
                  </a:lnTo>
                  <a:lnTo>
                    <a:pt x="164" y="6"/>
                  </a:lnTo>
                  <a:lnTo>
                    <a:pt x="162" y="14"/>
                  </a:lnTo>
                  <a:lnTo>
                    <a:pt x="162" y="26"/>
                  </a:lnTo>
                  <a:lnTo>
                    <a:pt x="160" y="36"/>
                  </a:lnTo>
                  <a:lnTo>
                    <a:pt x="154" y="50"/>
                  </a:lnTo>
                  <a:lnTo>
                    <a:pt x="144" y="76"/>
                  </a:lnTo>
                  <a:lnTo>
                    <a:pt x="126" y="112"/>
                  </a:lnTo>
                  <a:lnTo>
                    <a:pt x="106" y="142"/>
                  </a:lnTo>
                  <a:lnTo>
                    <a:pt x="96" y="156"/>
                  </a:lnTo>
                  <a:lnTo>
                    <a:pt x="84" y="170"/>
                  </a:lnTo>
                  <a:lnTo>
                    <a:pt x="70" y="182"/>
                  </a:lnTo>
                  <a:lnTo>
                    <a:pt x="56" y="196"/>
                  </a:lnTo>
                  <a:lnTo>
                    <a:pt x="40" y="208"/>
                  </a:lnTo>
                  <a:lnTo>
                    <a:pt x="32" y="218"/>
                  </a:lnTo>
                  <a:lnTo>
                    <a:pt x="10" y="244"/>
                  </a:lnTo>
                  <a:lnTo>
                    <a:pt x="4" y="240"/>
                  </a:lnTo>
                  <a:lnTo>
                    <a:pt x="0" y="236"/>
                  </a:lnTo>
                  <a:lnTo>
                    <a:pt x="0" y="170"/>
                  </a:lnTo>
                  <a:lnTo>
                    <a:pt x="8" y="152"/>
                  </a:lnTo>
                  <a:lnTo>
                    <a:pt x="14" y="148"/>
                  </a:lnTo>
                  <a:lnTo>
                    <a:pt x="18" y="14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65" name="Freeform 82"/>
            <p:cNvSpPr>
              <a:spLocks/>
            </p:cNvSpPr>
            <p:nvPr/>
          </p:nvSpPr>
          <p:spPr bwMode="gray">
            <a:xfrm>
              <a:off x="2784" y="2216"/>
              <a:ext cx="27" cy="24"/>
            </a:xfrm>
            <a:custGeom>
              <a:avLst/>
              <a:gdLst>
                <a:gd name="T0" fmla="*/ 24 w 28"/>
                <a:gd name="T1" fmla="*/ 24 h 24"/>
                <a:gd name="T2" fmla="*/ 14 w 28"/>
                <a:gd name="T3" fmla="*/ 24 h 24"/>
                <a:gd name="T4" fmla="*/ 12 w 28"/>
                <a:gd name="T5" fmla="*/ 24 h 24"/>
                <a:gd name="T6" fmla="*/ 0 w 28"/>
                <a:gd name="T7" fmla="*/ 22 h 24"/>
                <a:gd name="T8" fmla="*/ 6 w 28"/>
                <a:gd name="T9" fmla="*/ 2 h 24"/>
                <a:gd name="T10" fmla="*/ 24 w 28"/>
                <a:gd name="T11" fmla="*/ 4 h 24"/>
                <a:gd name="T12" fmla="*/ 24 w 28"/>
                <a:gd name="T13" fmla="*/ 0 h 24"/>
                <a:gd name="T14" fmla="*/ 24 w 28"/>
                <a:gd name="T15" fmla="*/ 24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24">
                  <a:moveTo>
                    <a:pt x="28" y="24"/>
                  </a:moveTo>
                  <a:lnTo>
                    <a:pt x="18" y="24"/>
                  </a:lnTo>
                  <a:lnTo>
                    <a:pt x="12" y="24"/>
                  </a:lnTo>
                  <a:lnTo>
                    <a:pt x="0" y="22"/>
                  </a:lnTo>
                  <a:lnTo>
                    <a:pt x="6" y="2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28" y="2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66" name="Freeform 83"/>
            <p:cNvSpPr>
              <a:spLocks/>
            </p:cNvSpPr>
            <p:nvPr/>
          </p:nvSpPr>
          <p:spPr bwMode="gray">
            <a:xfrm>
              <a:off x="3306" y="2472"/>
              <a:ext cx="123" cy="247"/>
            </a:xfrm>
            <a:custGeom>
              <a:avLst/>
              <a:gdLst>
                <a:gd name="T0" fmla="*/ 30 w 124"/>
                <a:gd name="T1" fmla="*/ 80 h 250"/>
                <a:gd name="T2" fmla="*/ 38 w 124"/>
                <a:gd name="T3" fmla="*/ 72 h 250"/>
                <a:gd name="T4" fmla="*/ 44 w 124"/>
                <a:gd name="T5" fmla="*/ 64 h 250"/>
                <a:gd name="T6" fmla="*/ 56 w 124"/>
                <a:gd name="T7" fmla="*/ 64 h 250"/>
                <a:gd name="T8" fmla="*/ 62 w 124"/>
                <a:gd name="T9" fmla="*/ 60 h 250"/>
                <a:gd name="T10" fmla="*/ 84 w 124"/>
                <a:gd name="T11" fmla="*/ 32 h 250"/>
                <a:gd name="T12" fmla="*/ 88 w 124"/>
                <a:gd name="T13" fmla="*/ 28 h 250"/>
                <a:gd name="T14" fmla="*/ 96 w 124"/>
                <a:gd name="T15" fmla="*/ 26 h 250"/>
                <a:gd name="T16" fmla="*/ 100 w 124"/>
                <a:gd name="T17" fmla="*/ 12 h 250"/>
                <a:gd name="T18" fmla="*/ 106 w 124"/>
                <a:gd name="T19" fmla="*/ 0 h 250"/>
                <a:gd name="T20" fmla="*/ 108 w 124"/>
                <a:gd name="T21" fmla="*/ 16 h 250"/>
                <a:gd name="T22" fmla="*/ 118 w 124"/>
                <a:gd name="T23" fmla="*/ 48 h 250"/>
                <a:gd name="T24" fmla="*/ 120 w 124"/>
                <a:gd name="T25" fmla="*/ 64 h 250"/>
                <a:gd name="T26" fmla="*/ 116 w 124"/>
                <a:gd name="T27" fmla="*/ 70 h 250"/>
                <a:gd name="T28" fmla="*/ 114 w 124"/>
                <a:gd name="T29" fmla="*/ 66 h 250"/>
                <a:gd name="T30" fmla="*/ 108 w 124"/>
                <a:gd name="T31" fmla="*/ 64 h 250"/>
                <a:gd name="T32" fmla="*/ 106 w 124"/>
                <a:gd name="T33" fmla="*/ 74 h 250"/>
                <a:gd name="T34" fmla="*/ 108 w 124"/>
                <a:gd name="T35" fmla="*/ 82 h 250"/>
                <a:gd name="T36" fmla="*/ 110 w 124"/>
                <a:gd name="T37" fmla="*/ 86 h 250"/>
                <a:gd name="T38" fmla="*/ 102 w 124"/>
                <a:gd name="T39" fmla="*/ 102 h 250"/>
                <a:gd name="T40" fmla="*/ 78 w 124"/>
                <a:gd name="T41" fmla="*/ 154 h 250"/>
                <a:gd name="T42" fmla="*/ 66 w 124"/>
                <a:gd name="T43" fmla="*/ 198 h 250"/>
                <a:gd name="T44" fmla="*/ 62 w 124"/>
                <a:gd name="T45" fmla="*/ 210 h 250"/>
                <a:gd name="T46" fmla="*/ 58 w 124"/>
                <a:gd name="T47" fmla="*/ 228 h 250"/>
                <a:gd name="T48" fmla="*/ 42 w 124"/>
                <a:gd name="T49" fmla="*/ 234 h 250"/>
                <a:gd name="T50" fmla="*/ 28 w 124"/>
                <a:gd name="T51" fmla="*/ 238 h 250"/>
                <a:gd name="T52" fmla="*/ 14 w 124"/>
                <a:gd name="T53" fmla="*/ 232 h 250"/>
                <a:gd name="T54" fmla="*/ 8 w 124"/>
                <a:gd name="T55" fmla="*/ 216 h 250"/>
                <a:gd name="T56" fmla="*/ 0 w 124"/>
                <a:gd name="T57" fmla="*/ 184 h 250"/>
                <a:gd name="T58" fmla="*/ 6 w 124"/>
                <a:gd name="T59" fmla="*/ 166 h 250"/>
                <a:gd name="T60" fmla="*/ 12 w 124"/>
                <a:gd name="T61" fmla="*/ 156 h 250"/>
                <a:gd name="T62" fmla="*/ 24 w 124"/>
                <a:gd name="T63" fmla="*/ 136 h 250"/>
                <a:gd name="T64" fmla="*/ 24 w 124"/>
                <a:gd name="T65" fmla="*/ 122 h 250"/>
                <a:gd name="T66" fmla="*/ 18 w 124"/>
                <a:gd name="T67" fmla="*/ 110 h 250"/>
                <a:gd name="T68" fmla="*/ 26 w 124"/>
                <a:gd name="T69" fmla="*/ 80 h 2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4" h="250">
                  <a:moveTo>
                    <a:pt x="26" y="84"/>
                  </a:moveTo>
                  <a:lnTo>
                    <a:pt x="30" y="84"/>
                  </a:lnTo>
                  <a:lnTo>
                    <a:pt x="32" y="82"/>
                  </a:lnTo>
                  <a:lnTo>
                    <a:pt x="38" y="76"/>
                  </a:lnTo>
                  <a:lnTo>
                    <a:pt x="40" y="70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56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74" y="56"/>
                  </a:lnTo>
                  <a:lnTo>
                    <a:pt x="88" y="32"/>
                  </a:lnTo>
                  <a:lnTo>
                    <a:pt x="90" y="30"/>
                  </a:lnTo>
                  <a:lnTo>
                    <a:pt x="92" y="28"/>
                  </a:lnTo>
                  <a:lnTo>
                    <a:pt x="96" y="26"/>
                  </a:lnTo>
                  <a:lnTo>
                    <a:pt x="100" y="26"/>
                  </a:lnTo>
                  <a:lnTo>
                    <a:pt x="104" y="18"/>
                  </a:lnTo>
                  <a:lnTo>
                    <a:pt x="104" y="12"/>
                  </a:lnTo>
                  <a:lnTo>
                    <a:pt x="106" y="6"/>
                  </a:lnTo>
                  <a:lnTo>
                    <a:pt x="110" y="0"/>
                  </a:lnTo>
                  <a:lnTo>
                    <a:pt x="110" y="8"/>
                  </a:lnTo>
                  <a:lnTo>
                    <a:pt x="112" y="16"/>
                  </a:lnTo>
                  <a:lnTo>
                    <a:pt x="118" y="32"/>
                  </a:lnTo>
                  <a:lnTo>
                    <a:pt x="122" y="52"/>
                  </a:lnTo>
                  <a:lnTo>
                    <a:pt x="124" y="58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0" y="74"/>
                  </a:lnTo>
                  <a:lnTo>
                    <a:pt x="118" y="72"/>
                  </a:lnTo>
                  <a:lnTo>
                    <a:pt x="118" y="70"/>
                  </a:lnTo>
                  <a:lnTo>
                    <a:pt x="116" y="64"/>
                  </a:lnTo>
                  <a:lnTo>
                    <a:pt x="112" y="68"/>
                  </a:lnTo>
                  <a:lnTo>
                    <a:pt x="110" y="70"/>
                  </a:lnTo>
                  <a:lnTo>
                    <a:pt x="110" y="78"/>
                  </a:lnTo>
                  <a:lnTo>
                    <a:pt x="110" y="82"/>
                  </a:lnTo>
                  <a:lnTo>
                    <a:pt x="112" y="86"/>
                  </a:lnTo>
                  <a:lnTo>
                    <a:pt x="114" y="86"/>
                  </a:lnTo>
                  <a:lnTo>
                    <a:pt x="114" y="90"/>
                  </a:lnTo>
                  <a:lnTo>
                    <a:pt x="112" y="96"/>
                  </a:lnTo>
                  <a:lnTo>
                    <a:pt x="106" y="106"/>
                  </a:lnTo>
                  <a:lnTo>
                    <a:pt x="98" y="118"/>
                  </a:lnTo>
                  <a:lnTo>
                    <a:pt x="82" y="162"/>
                  </a:lnTo>
                  <a:lnTo>
                    <a:pt x="74" y="182"/>
                  </a:lnTo>
                  <a:lnTo>
                    <a:pt x="70" y="206"/>
                  </a:lnTo>
                  <a:lnTo>
                    <a:pt x="66" y="216"/>
                  </a:lnTo>
                  <a:lnTo>
                    <a:pt x="64" y="222"/>
                  </a:lnTo>
                  <a:lnTo>
                    <a:pt x="60" y="230"/>
                  </a:lnTo>
                  <a:lnTo>
                    <a:pt x="58" y="240"/>
                  </a:lnTo>
                  <a:lnTo>
                    <a:pt x="48" y="242"/>
                  </a:lnTo>
                  <a:lnTo>
                    <a:pt x="42" y="246"/>
                  </a:lnTo>
                  <a:lnTo>
                    <a:pt x="38" y="250"/>
                  </a:lnTo>
                  <a:lnTo>
                    <a:pt x="28" y="250"/>
                  </a:lnTo>
                  <a:lnTo>
                    <a:pt x="20" y="250"/>
                  </a:lnTo>
                  <a:lnTo>
                    <a:pt x="14" y="244"/>
                  </a:lnTo>
                  <a:lnTo>
                    <a:pt x="10" y="238"/>
                  </a:lnTo>
                  <a:lnTo>
                    <a:pt x="8" y="228"/>
                  </a:lnTo>
                  <a:lnTo>
                    <a:pt x="2" y="210"/>
                  </a:lnTo>
                  <a:lnTo>
                    <a:pt x="0" y="192"/>
                  </a:lnTo>
                  <a:lnTo>
                    <a:pt x="2" y="182"/>
                  </a:lnTo>
                  <a:lnTo>
                    <a:pt x="6" y="174"/>
                  </a:lnTo>
                  <a:lnTo>
                    <a:pt x="10" y="168"/>
                  </a:lnTo>
                  <a:lnTo>
                    <a:pt x="12" y="164"/>
                  </a:lnTo>
                  <a:lnTo>
                    <a:pt x="22" y="152"/>
                  </a:lnTo>
                  <a:lnTo>
                    <a:pt x="24" y="144"/>
                  </a:lnTo>
                  <a:lnTo>
                    <a:pt x="26" y="136"/>
                  </a:lnTo>
                  <a:lnTo>
                    <a:pt x="24" y="128"/>
                  </a:lnTo>
                  <a:lnTo>
                    <a:pt x="20" y="120"/>
                  </a:lnTo>
                  <a:lnTo>
                    <a:pt x="18" y="114"/>
                  </a:lnTo>
                  <a:lnTo>
                    <a:pt x="16" y="108"/>
                  </a:lnTo>
                  <a:lnTo>
                    <a:pt x="26" y="8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67" name="Freeform 84"/>
            <p:cNvSpPr>
              <a:spLocks/>
            </p:cNvSpPr>
            <p:nvPr/>
          </p:nvSpPr>
          <p:spPr bwMode="gray">
            <a:xfrm>
              <a:off x="3009" y="1685"/>
              <a:ext cx="181" cy="179"/>
            </a:xfrm>
            <a:custGeom>
              <a:avLst/>
              <a:gdLst>
                <a:gd name="T0" fmla="*/ 170 w 182"/>
                <a:gd name="T1" fmla="*/ 149 h 182"/>
                <a:gd name="T2" fmla="*/ 158 w 182"/>
                <a:gd name="T3" fmla="*/ 158 h 182"/>
                <a:gd name="T4" fmla="*/ 142 w 182"/>
                <a:gd name="T5" fmla="*/ 170 h 182"/>
                <a:gd name="T6" fmla="*/ 12 w 182"/>
                <a:gd name="T7" fmla="*/ 164 h 182"/>
                <a:gd name="T8" fmla="*/ 8 w 182"/>
                <a:gd name="T9" fmla="*/ 40 h 182"/>
                <a:gd name="T10" fmla="*/ 2 w 182"/>
                <a:gd name="T11" fmla="*/ 34 h 182"/>
                <a:gd name="T12" fmla="*/ 0 w 182"/>
                <a:gd name="T13" fmla="*/ 26 h 182"/>
                <a:gd name="T14" fmla="*/ 4 w 182"/>
                <a:gd name="T15" fmla="*/ 18 h 182"/>
                <a:gd name="T16" fmla="*/ 2 w 182"/>
                <a:gd name="T17" fmla="*/ 12 h 182"/>
                <a:gd name="T18" fmla="*/ 0 w 182"/>
                <a:gd name="T19" fmla="*/ 8 h 182"/>
                <a:gd name="T20" fmla="*/ 6 w 182"/>
                <a:gd name="T21" fmla="*/ 0 h 182"/>
                <a:gd name="T22" fmla="*/ 54 w 182"/>
                <a:gd name="T23" fmla="*/ 12 h 182"/>
                <a:gd name="T24" fmla="*/ 76 w 182"/>
                <a:gd name="T25" fmla="*/ 12 h 182"/>
                <a:gd name="T26" fmla="*/ 91 w 182"/>
                <a:gd name="T27" fmla="*/ 4 h 182"/>
                <a:gd name="T28" fmla="*/ 100 w 182"/>
                <a:gd name="T29" fmla="*/ 2 h 182"/>
                <a:gd name="T30" fmla="*/ 108 w 182"/>
                <a:gd name="T31" fmla="*/ 8 h 182"/>
                <a:gd name="T32" fmla="*/ 120 w 182"/>
                <a:gd name="T33" fmla="*/ 10 h 182"/>
                <a:gd name="T34" fmla="*/ 134 w 182"/>
                <a:gd name="T35" fmla="*/ 8 h 182"/>
                <a:gd name="T36" fmla="*/ 138 w 182"/>
                <a:gd name="T37" fmla="*/ 10 h 182"/>
                <a:gd name="T38" fmla="*/ 148 w 182"/>
                <a:gd name="T39" fmla="*/ 22 h 182"/>
                <a:gd name="T40" fmla="*/ 154 w 182"/>
                <a:gd name="T41" fmla="*/ 38 h 182"/>
                <a:gd name="T42" fmla="*/ 150 w 182"/>
                <a:gd name="T43" fmla="*/ 60 h 182"/>
                <a:gd name="T44" fmla="*/ 148 w 182"/>
                <a:gd name="T45" fmla="*/ 64 h 182"/>
                <a:gd name="T46" fmla="*/ 146 w 182"/>
                <a:gd name="T47" fmla="*/ 62 h 182"/>
                <a:gd name="T48" fmla="*/ 138 w 182"/>
                <a:gd name="T49" fmla="*/ 60 h 182"/>
                <a:gd name="T50" fmla="*/ 124 w 182"/>
                <a:gd name="T51" fmla="*/ 36 h 182"/>
                <a:gd name="T52" fmla="*/ 118 w 182"/>
                <a:gd name="T53" fmla="*/ 34 h 182"/>
                <a:gd name="T54" fmla="*/ 132 w 182"/>
                <a:gd name="T55" fmla="*/ 62 h 182"/>
                <a:gd name="T56" fmla="*/ 158 w 182"/>
                <a:gd name="T57" fmla="*/ 104 h 182"/>
                <a:gd name="T58" fmla="*/ 170 w 182"/>
                <a:gd name="T59" fmla="*/ 118 h 182"/>
                <a:gd name="T60" fmla="*/ 174 w 182"/>
                <a:gd name="T61" fmla="*/ 142 h 182"/>
                <a:gd name="T62" fmla="*/ 176 w 182"/>
                <a:gd name="T63" fmla="*/ 149 h 1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" h="182">
                  <a:moveTo>
                    <a:pt x="180" y="160"/>
                  </a:moveTo>
                  <a:lnTo>
                    <a:pt x="174" y="160"/>
                  </a:lnTo>
                  <a:lnTo>
                    <a:pt x="172" y="164"/>
                  </a:lnTo>
                  <a:lnTo>
                    <a:pt x="162" y="170"/>
                  </a:lnTo>
                  <a:lnTo>
                    <a:pt x="156" y="176"/>
                  </a:lnTo>
                  <a:lnTo>
                    <a:pt x="146" y="182"/>
                  </a:lnTo>
                  <a:lnTo>
                    <a:pt x="142" y="176"/>
                  </a:lnTo>
                  <a:lnTo>
                    <a:pt x="12" y="176"/>
                  </a:lnTo>
                  <a:lnTo>
                    <a:pt x="8" y="50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2" y="38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36" y="8"/>
                  </a:lnTo>
                  <a:lnTo>
                    <a:pt x="54" y="12"/>
                  </a:lnTo>
                  <a:lnTo>
                    <a:pt x="68" y="14"/>
                  </a:lnTo>
                  <a:lnTo>
                    <a:pt x="76" y="12"/>
                  </a:lnTo>
                  <a:lnTo>
                    <a:pt x="84" y="8"/>
                  </a:lnTo>
                  <a:lnTo>
                    <a:pt x="92" y="4"/>
                  </a:lnTo>
                  <a:lnTo>
                    <a:pt x="100" y="2"/>
                  </a:lnTo>
                  <a:lnTo>
                    <a:pt x="104" y="2"/>
                  </a:lnTo>
                  <a:lnTo>
                    <a:pt x="108" y="6"/>
                  </a:lnTo>
                  <a:lnTo>
                    <a:pt x="112" y="8"/>
                  </a:lnTo>
                  <a:lnTo>
                    <a:pt x="118" y="10"/>
                  </a:lnTo>
                  <a:lnTo>
                    <a:pt x="124" y="10"/>
                  </a:lnTo>
                  <a:lnTo>
                    <a:pt x="132" y="8"/>
                  </a:lnTo>
                  <a:lnTo>
                    <a:pt x="138" y="8"/>
                  </a:lnTo>
                  <a:lnTo>
                    <a:pt x="140" y="8"/>
                  </a:lnTo>
                  <a:lnTo>
                    <a:pt x="142" y="10"/>
                  </a:lnTo>
                  <a:lnTo>
                    <a:pt x="146" y="14"/>
                  </a:lnTo>
                  <a:lnTo>
                    <a:pt x="152" y="22"/>
                  </a:lnTo>
                  <a:lnTo>
                    <a:pt x="156" y="32"/>
                  </a:lnTo>
                  <a:lnTo>
                    <a:pt x="158" y="42"/>
                  </a:lnTo>
                  <a:lnTo>
                    <a:pt x="154" y="56"/>
                  </a:lnTo>
                  <a:lnTo>
                    <a:pt x="154" y="64"/>
                  </a:lnTo>
                  <a:lnTo>
                    <a:pt x="158" y="66"/>
                  </a:lnTo>
                  <a:lnTo>
                    <a:pt x="152" y="68"/>
                  </a:lnTo>
                  <a:lnTo>
                    <a:pt x="152" y="66"/>
                  </a:lnTo>
                  <a:lnTo>
                    <a:pt x="150" y="66"/>
                  </a:lnTo>
                  <a:lnTo>
                    <a:pt x="146" y="66"/>
                  </a:lnTo>
                  <a:lnTo>
                    <a:pt x="142" y="64"/>
                  </a:lnTo>
                  <a:lnTo>
                    <a:pt x="134" y="52"/>
                  </a:lnTo>
                  <a:lnTo>
                    <a:pt x="128" y="40"/>
                  </a:lnTo>
                  <a:lnTo>
                    <a:pt x="120" y="32"/>
                  </a:lnTo>
                  <a:lnTo>
                    <a:pt x="122" y="38"/>
                  </a:lnTo>
                  <a:lnTo>
                    <a:pt x="124" y="46"/>
                  </a:lnTo>
                  <a:lnTo>
                    <a:pt x="136" y="66"/>
                  </a:lnTo>
                  <a:lnTo>
                    <a:pt x="156" y="102"/>
                  </a:lnTo>
                  <a:lnTo>
                    <a:pt x="162" y="112"/>
                  </a:lnTo>
                  <a:lnTo>
                    <a:pt x="168" y="120"/>
                  </a:lnTo>
                  <a:lnTo>
                    <a:pt x="174" y="126"/>
                  </a:lnTo>
                  <a:lnTo>
                    <a:pt x="176" y="138"/>
                  </a:lnTo>
                  <a:lnTo>
                    <a:pt x="178" y="150"/>
                  </a:lnTo>
                  <a:lnTo>
                    <a:pt x="182" y="160"/>
                  </a:lnTo>
                  <a:lnTo>
                    <a:pt x="180" y="16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68" name="Freeform 85"/>
            <p:cNvSpPr>
              <a:spLocks/>
            </p:cNvSpPr>
            <p:nvPr/>
          </p:nvSpPr>
          <p:spPr bwMode="gray">
            <a:xfrm>
              <a:off x="2778" y="1655"/>
              <a:ext cx="244" cy="249"/>
            </a:xfrm>
            <a:custGeom>
              <a:avLst/>
              <a:gdLst>
                <a:gd name="T0" fmla="*/ 231 w 247"/>
                <a:gd name="T1" fmla="*/ 76 h 252"/>
                <a:gd name="T2" fmla="*/ 227 w 247"/>
                <a:gd name="T3" fmla="*/ 66 h 252"/>
                <a:gd name="T4" fmla="*/ 223 w 247"/>
                <a:gd name="T5" fmla="*/ 56 h 252"/>
                <a:gd name="T6" fmla="*/ 225 w 247"/>
                <a:gd name="T7" fmla="*/ 48 h 252"/>
                <a:gd name="T8" fmla="*/ 229 w 247"/>
                <a:gd name="T9" fmla="*/ 42 h 252"/>
                <a:gd name="T10" fmla="*/ 223 w 247"/>
                <a:gd name="T11" fmla="*/ 40 h 252"/>
                <a:gd name="T12" fmla="*/ 225 w 247"/>
                <a:gd name="T13" fmla="*/ 34 h 252"/>
                <a:gd name="T14" fmla="*/ 203 w 247"/>
                <a:gd name="T15" fmla="*/ 20 h 252"/>
                <a:gd name="T16" fmla="*/ 195 w 247"/>
                <a:gd name="T17" fmla="*/ 12 h 252"/>
                <a:gd name="T18" fmla="*/ 185 w 247"/>
                <a:gd name="T19" fmla="*/ 4 h 252"/>
                <a:gd name="T20" fmla="*/ 173 w 247"/>
                <a:gd name="T21" fmla="*/ 6 h 252"/>
                <a:gd name="T22" fmla="*/ 155 w 247"/>
                <a:gd name="T23" fmla="*/ 20 h 252"/>
                <a:gd name="T24" fmla="*/ 153 w 247"/>
                <a:gd name="T25" fmla="*/ 28 h 252"/>
                <a:gd name="T26" fmla="*/ 155 w 247"/>
                <a:gd name="T27" fmla="*/ 38 h 252"/>
                <a:gd name="T28" fmla="*/ 155 w 247"/>
                <a:gd name="T29" fmla="*/ 42 h 252"/>
                <a:gd name="T30" fmla="*/ 149 w 247"/>
                <a:gd name="T31" fmla="*/ 48 h 252"/>
                <a:gd name="T32" fmla="*/ 137 w 247"/>
                <a:gd name="T33" fmla="*/ 50 h 252"/>
                <a:gd name="T34" fmla="*/ 125 w 247"/>
                <a:gd name="T35" fmla="*/ 42 h 252"/>
                <a:gd name="T36" fmla="*/ 111 w 247"/>
                <a:gd name="T37" fmla="*/ 38 h 252"/>
                <a:gd name="T38" fmla="*/ 103 w 247"/>
                <a:gd name="T39" fmla="*/ 36 h 252"/>
                <a:gd name="T40" fmla="*/ 95 w 247"/>
                <a:gd name="T41" fmla="*/ 34 h 252"/>
                <a:gd name="T42" fmla="*/ 85 w 247"/>
                <a:gd name="T43" fmla="*/ 24 h 252"/>
                <a:gd name="T44" fmla="*/ 77 w 247"/>
                <a:gd name="T45" fmla="*/ 16 h 252"/>
                <a:gd name="T46" fmla="*/ 49 w 247"/>
                <a:gd name="T47" fmla="*/ 10 h 252"/>
                <a:gd name="T48" fmla="*/ 30 w 247"/>
                <a:gd name="T49" fmla="*/ 0 h 252"/>
                <a:gd name="T50" fmla="*/ 26 w 247"/>
                <a:gd name="T51" fmla="*/ 10 h 252"/>
                <a:gd name="T52" fmla="*/ 26 w 247"/>
                <a:gd name="T53" fmla="*/ 18 h 252"/>
                <a:gd name="T54" fmla="*/ 12 w 247"/>
                <a:gd name="T55" fmla="*/ 30 h 252"/>
                <a:gd name="T56" fmla="*/ 8 w 247"/>
                <a:gd name="T57" fmla="*/ 40 h 252"/>
                <a:gd name="T58" fmla="*/ 4 w 247"/>
                <a:gd name="T59" fmla="*/ 48 h 252"/>
                <a:gd name="T60" fmla="*/ 0 w 247"/>
                <a:gd name="T61" fmla="*/ 58 h 252"/>
                <a:gd name="T62" fmla="*/ 2 w 247"/>
                <a:gd name="T63" fmla="*/ 70 h 252"/>
                <a:gd name="T64" fmla="*/ 4 w 247"/>
                <a:gd name="T65" fmla="*/ 84 h 252"/>
                <a:gd name="T66" fmla="*/ 2 w 247"/>
                <a:gd name="T67" fmla="*/ 120 h 252"/>
                <a:gd name="T68" fmla="*/ 2 w 247"/>
                <a:gd name="T69" fmla="*/ 128 h 252"/>
                <a:gd name="T70" fmla="*/ 10 w 247"/>
                <a:gd name="T71" fmla="*/ 144 h 252"/>
                <a:gd name="T72" fmla="*/ 18 w 247"/>
                <a:gd name="T73" fmla="*/ 154 h 252"/>
                <a:gd name="T74" fmla="*/ 32 w 247"/>
                <a:gd name="T75" fmla="*/ 160 h 252"/>
                <a:gd name="T76" fmla="*/ 40 w 247"/>
                <a:gd name="T77" fmla="*/ 174 h 252"/>
                <a:gd name="T78" fmla="*/ 42 w 247"/>
                <a:gd name="T79" fmla="*/ 174 h 252"/>
                <a:gd name="T80" fmla="*/ 57 w 247"/>
                <a:gd name="T81" fmla="*/ 176 h 252"/>
                <a:gd name="T82" fmla="*/ 67 w 247"/>
                <a:gd name="T83" fmla="*/ 182 h 252"/>
                <a:gd name="T84" fmla="*/ 101 w 247"/>
                <a:gd name="T85" fmla="*/ 174 h 252"/>
                <a:gd name="T86" fmla="*/ 223 w 247"/>
                <a:gd name="T87" fmla="*/ 232 h 252"/>
                <a:gd name="T88" fmla="*/ 235 w 247"/>
                <a:gd name="T89" fmla="*/ 198 h 2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47" h="252">
                  <a:moveTo>
                    <a:pt x="247" y="206"/>
                  </a:moveTo>
                  <a:lnTo>
                    <a:pt x="243" y="80"/>
                  </a:lnTo>
                  <a:lnTo>
                    <a:pt x="243" y="74"/>
                  </a:lnTo>
                  <a:lnTo>
                    <a:pt x="239" y="70"/>
                  </a:lnTo>
                  <a:lnTo>
                    <a:pt x="237" y="68"/>
                  </a:lnTo>
                  <a:lnTo>
                    <a:pt x="235" y="60"/>
                  </a:lnTo>
                  <a:lnTo>
                    <a:pt x="235" y="56"/>
                  </a:lnTo>
                  <a:lnTo>
                    <a:pt x="237" y="52"/>
                  </a:lnTo>
                  <a:lnTo>
                    <a:pt x="239" y="48"/>
                  </a:lnTo>
                  <a:lnTo>
                    <a:pt x="241" y="44"/>
                  </a:lnTo>
                  <a:lnTo>
                    <a:pt x="237" y="42"/>
                  </a:lnTo>
                  <a:lnTo>
                    <a:pt x="235" y="40"/>
                  </a:lnTo>
                  <a:lnTo>
                    <a:pt x="235" y="38"/>
                  </a:lnTo>
                  <a:lnTo>
                    <a:pt x="237" y="34"/>
                  </a:lnTo>
                  <a:lnTo>
                    <a:pt x="241" y="30"/>
                  </a:lnTo>
                  <a:lnTo>
                    <a:pt x="215" y="20"/>
                  </a:lnTo>
                  <a:lnTo>
                    <a:pt x="209" y="16"/>
                  </a:lnTo>
                  <a:lnTo>
                    <a:pt x="203" y="12"/>
                  </a:lnTo>
                  <a:lnTo>
                    <a:pt x="197" y="6"/>
                  </a:lnTo>
                  <a:lnTo>
                    <a:pt x="193" y="4"/>
                  </a:lnTo>
                  <a:lnTo>
                    <a:pt x="189" y="4"/>
                  </a:lnTo>
                  <a:lnTo>
                    <a:pt x="181" y="6"/>
                  </a:lnTo>
                  <a:lnTo>
                    <a:pt x="171" y="12"/>
                  </a:lnTo>
                  <a:lnTo>
                    <a:pt x="163" y="20"/>
                  </a:lnTo>
                  <a:lnTo>
                    <a:pt x="163" y="24"/>
                  </a:lnTo>
                  <a:lnTo>
                    <a:pt x="161" y="28"/>
                  </a:lnTo>
                  <a:lnTo>
                    <a:pt x="163" y="36"/>
                  </a:lnTo>
                  <a:lnTo>
                    <a:pt x="163" y="38"/>
                  </a:lnTo>
                  <a:lnTo>
                    <a:pt x="165" y="40"/>
                  </a:lnTo>
                  <a:lnTo>
                    <a:pt x="163" y="44"/>
                  </a:lnTo>
                  <a:lnTo>
                    <a:pt x="161" y="48"/>
                  </a:lnTo>
                  <a:lnTo>
                    <a:pt x="157" y="52"/>
                  </a:lnTo>
                  <a:lnTo>
                    <a:pt x="149" y="54"/>
                  </a:lnTo>
                  <a:lnTo>
                    <a:pt x="145" y="54"/>
                  </a:lnTo>
                  <a:lnTo>
                    <a:pt x="139" y="52"/>
                  </a:lnTo>
                  <a:lnTo>
                    <a:pt x="133" y="46"/>
                  </a:lnTo>
                  <a:lnTo>
                    <a:pt x="125" y="40"/>
                  </a:lnTo>
                  <a:lnTo>
                    <a:pt x="115" y="38"/>
                  </a:lnTo>
                  <a:lnTo>
                    <a:pt x="111" y="36"/>
                  </a:lnTo>
                  <a:lnTo>
                    <a:pt x="107" y="36"/>
                  </a:lnTo>
                  <a:lnTo>
                    <a:pt x="103" y="36"/>
                  </a:lnTo>
                  <a:lnTo>
                    <a:pt x="99" y="34"/>
                  </a:lnTo>
                  <a:lnTo>
                    <a:pt x="93" y="30"/>
                  </a:lnTo>
                  <a:lnTo>
                    <a:pt x="89" y="24"/>
                  </a:lnTo>
                  <a:lnTo>
                    <a:pt x="85" y="18"/>
                  </a:lnTo>
                  <a:lnTo>
                    <a:pt x="81" y="16"/>
                  </a:lnTo>
                  <a:lnTo>
                    <a:pt x="77" y="14"/>
                  </a:lnTo>
                  <a:lnTo>
                    <a:pt x="53" y="10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6" y="18"/>
                  </a:lnTo>
                  <a:lnTo>
                    <a:pt x="18" y="24"/>
                  </a:lnTo>
                  <a:lnTo>
                    <a:pt x="12" y="30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10" y="40"/>
                  </a:lnTo>
                  <a:lnTo>
                    <a:pt x="4" y="52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4"/>
                  </a:lnTo>
                  <a:lnTo>
                    <a:pt x="4" y="80"/>
                  </a:lnTo>
                  <a:lnTo>
                    <a:pt x="4" y="88"/>
                  </a:lnTo>
                  <a:lnTo>
                    <a:pt x="6" y="120"/>
                  </a:lnTo>
                  <a:lnTo>
                    <a:pt x="2" y="124"/>
                  </a:lnTo>
                  <a:lnTo>
                    <a:pt x="0" y="132"/>
                  </a:lnTo>
                  <a:lnTo>
                    <a:pt x="2" y="136"/>
                  </a:lnTo>
                  <a:lnTo>
                    <a:pt x="4" y="140"/>
                  </a:lnTo>
                  <a:lnTo>
                    <a:pt x="10" y="152"/>
                  </a:lnTo>
                  <a:lnTo>
                    <a:pt x="12" y="158"/>
                  </a:lnTo>
                  <a:lnTo>
                    <a:pt x="18" y="162"/>
                  </a:lnTo>
                  <a:lnTo>
                    <a:pt x="28" y="166"/>
                  </a:lnTo>
                  <a:lnTo>
                    <a:pt x="32" y="168"/>
                  </a:lnTo>
                  <a:lnTo>
                    <a:pt x="36" y="174"/>
                  </a:lnTo>
                  <a:lnTo>
                    <a:pt x="40" y="182"/>
                  </a:lnTo>
                  <a:lnTo>
                    <a:pt x="42" y="182"/>
                  </a:lnTo>
                  <a:lnTo>
                    <a:pt x="46" y="182"/>
                  </a:lnTo>
                  <a:lnTo>
                    <a:pt x="55" y="182"/>
                  </a:lnTo>
                  <a:lnTo>
                    <a:pt x="61" y="184"/>
                  </a:lnTo>
                  <a:lnTo>
                    <a:pt x="67" y="186"/>
                  </a:lnTo>
                  <a:lnTo>
                    <a:pt x="71" y="190"/>
                  </a:lnTo>
                  <a:lnTo>
                    <a:pt x="75" y="196"/>
                  </a:lnTo>
                  <a:lnTo>
                    <a:pt x="105" y="182"/>
                  </a:lnTo>
                  <a:lnTo>
                    <a:pt x="231" y="252"/>
                  </a:lnTo>
                  <a:lnTo>
                    <a:pt x="235" y="244"/>
                  </a:lnTo>
                  <a:lnTo>
                    <a:pt x="247" y="244"/>
                  </a:lnTo>
                  <a:lnTo>
                    <a:pt x="247" y="20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69" name="Freeform 86"/>
            <p:cNvSpPr>
              <a:spLocks/>
            </p:cNvSpPr>
            <p:nvPr/>
          </p:nvSpPr>
          <p:spPr bwMode="gray">
            <a:xfrm>
              <a:off x="2746" y="1584"/>
              <a:ext cx="61" cy="133"/>
            </a:xfrm>
            <a:custGeom>
              <a:avLst/>
              <a:gdLst>
                <a:gd name="T0" fmla="*/ 30 w 62"/>
                <a:gd name="T1" fmla="*/ 124 h 134"/>
                <a:gd name="T2" fmla="*/ 30 w 62"/>
                <a:gd name="T3" fmla="*/ 126 h 134"/>
                <a:gd name="T4" fmla="*/ 26 w 62"/>
                <a:gd name="T5" fmla="*/ 100 h 134"/>
                <a:gd name="T6" fmla="*/ 22 w 62"/>
                <a:gd name="T7" fmla="*/ 94 h 134"/>
                <a:gd name="T8" fmla="*/ 18 w 62"/>
                <a:gd name="T9" fmla="*/ 88 h 134"/>
                <a:gd name="T10" fmla="*/ 14 w 62"/>
                <a:gd name="T11" fmla="*/ 82 h 134"/>
                <a:gd name="T12" fmla="*/ 10 w 62"/>
                <a:gd name="T13" fmla="*/ 78 h 134"/>
                <a:gd name="T14" fmla="*/ 8 w 62"/>
                <a:gd name="T15" fmla="*/ 74 h 134"/>
                <a:gd name="T16" fmla="*/ 4 w 62"/>
                <a:gd name="T17" fmla="*/ 70 h 134"/>
                <a:gd name="T18" fmla="*/ 0 w 62"/>
                <a:gd name="T19" fmla="*/ 67 h 134"/>
                <a:gd name="T20" fmla="*/ 0 w 62"/>
                <a:gd name="T21" fmla="*/ 62 h 134"/>
                <a:gd name="T22" fmla="*/ 0 w 62"/>
                <a:gd name="T23" fmla="*/ 58 h 134"/>
                <a:gd name="T24" fmla="*/ 2 w 62"/>
                <a:gd name="T25" fmla="*/ 56 h 134"/>
                <a:gd name="T26" fmla="*/ 6 w 62"/>
                <a:gd name="T27" fmla="*/ 54 h 134"/>
                <a:gd name="T28" fmla="*/ 8 w 62"/>
                <a:gd name="T29" fmla="*/ 50 h 134"/>
                <a:gd name="T30" fmla="*/ 10 w 62"/>
                <a:gd name="T31" fmla="*/ 42 h 134"/>
                <a:gd name="T32" fmla="*/ 10 w 62"/>
                <a:gd name="T33" fmla="*/ 36 h 134"/>
                <a:gd name="T34" fmla="*/ 10 w 62"/>
                <a:gd name="T35" fmla="*/ 24 h 134"/>
                <a:gd name="T36" fmla="*/ 12 w 62"/>
                <a:gd name="T37" fmla="*/ 14 h 134"/>
                <a:gd name="T38" fmla="*/ 14 w 62"/>
                <a:gd name="T39" fmla="*/ 4 h 134"/>
                <a:gd name="T40" fmla="*/ 14 w 62"/>
                <a:gd name="T41" fmla="*/ 2 h 134"/>
                <a:gd name="T42" fmla="*/ 20 w 62"/>
                <a:gd name="T43" fmla="*/ 0 h 134"/>
                <a:gd name="T44" fmla="*/ 30 w 62"/>
                <a:gd name="T45" fmla="*/ 0 h 134"/>
                <a:gd name="T46" fmla="*/ 31 w 62"/>
                <a:gd name="T47" fmla="*/ 0 h 134"/>
                <a:gd name="T48" fmla="*/ 34 w 62"/>
                <a:gd name="T49" fmla="*/ 2 h 134"/>
                <a:gd name="T50" fmla="*/ 38 w 62"/>
                <a:gd name="T51" fmla="*/ 2 h 134"/>
                <a:gd name="T52" fmla="*/ 44 w 62"/>
                <a:gd name="T53" fmla="*/ 4 h 134"/>
                <a:gd name="T54" fmla="*/ 42 w 62"/>
                <a:gd name="T55" fmla="*/ 8 h 134"/>
                <a:gd name="T56" fmla="*/ 40 w 62"/>
                <a:gd name="T57" fmla="*/ 12 h 134"/>
                <a:gd name="T58" fmla="*/ 40 w 62"/>
                <a:gd name="T59" fmla="*/ 16 h 134"/>
                <a:gd name="T60" fmla="*/ 38 w 62"/>
                <a:gd name="T61" fmla="*/ 20 h 134"/>
                <a:gd name="T62" fmla="*/ 40 w 62"/>
                <a:gd name="T63" fmla="*/ 24 h 134"/>
                <a:gd name="T64" fmla="*/ 42 w 62"/>
                <a:gd name="T65" fmla="*/ 28 h 134"/>
                <a:gd name="T66" fmla="*/ 46 w 62"/>
                <a:gd name="T67" fmla="*/ 30 h 134"/>
                <a:gd name="T68" fmla="*/ 48 w 62"/>
                <a:gd name="T69" fmla="*/ 32 h 134"/>
                <a:gd name="T70" fmla="*/ 46 w 62"/>
                <a:gd name="T71" fmla="*/ 42 h 134"/>
                <a:gd name="T72" fmla="*/ 42 w 62"/>
                <a:gd name="T73" fmla="*/ 46 h 134"/>
                <a:gd name="T74" fmla="*/ 38 w 62"/>
                <a:gd name="T75" fmla="*/ 52 h 134"/>
                <a:gd name="T76" fmla="*/ 36 w 62"/>
                <a:gd name="T77" fmla="*/ 58 h 134"/>
                <a:gd name="T78" fmla="*/ 38 w 62"/>
                <a:gd name="T79" fmla="*/ 60 h 134"/>
                <a:gd name="T80" fmla="*/ 42 w 62"/>
                <a:gd name="T81" fmla="*/ 64 h 134"/>
                <a:gd name="T82" fmla="*/ 50 w 62"/>
                <a:gd name="T83" fmla="*/ 66 h 134"/>
                <a:gd name="T84" fmla="*/ 58 w 62"/>
                <a:gd name="T85" fmla="*/ 68 h 134"/>
                <a:gd name="T86" fmla="*/ 54 w 62"/>
                <a:gd name="T87" fmla="*/ 72 h 134"/>
                <a:gd name="T88" fmla="*/ 54 w 62"/>
                <a:gd name="T89" fmla="*/ 78 h 134"/>
                <a:gd name="T90" fmla="*/ 54 w 62"/>
                <a:gd name="T91" fmla="*/ 80 h 134"/>
                <a:gd name="T92" fmla="*/ 54 w 62"/>
                <a:gd name="T93" fmla="*/ 86 h 134"/>
                <a:gd name="T94" fmla="*/ 46 w 62"/>
                <a:gd name="T95" fmla="*/ 92 h 134"/>
                <a:gd name="T96" fmla="*/ 40 w 62"/>
                <a:gd name="T97" fmla="*/ 98 h 134"/>
                <a:gd name="T98" fmla="*/ 36 w 62"/>
                <a:gd name="T99" fmla="*/ 104 h 134"/>
                <a:gd name="T100" fmla="*/ 36 w 62"/>
                <a:gd name="T101" fmla="*/ 108 h 134"/>
                <a:gd name="T102" fmla="*/ 38 w 62"/>
                <a:gd name="T103" fmla="*/ 108 h 134"/>
                <a:gd name="T104" fmla="*/ 32 w 62"/>
                <a:gd name="T105" fmla="*/ 120 h 134"/>
                <a:gd name="T106" fmla="*/ 31 w 62"/>
                <a:gd name="T107" fmla="*/ 124 h 134"/>
                <a:gd name="T108" fmla="*/ 31 w 62"/>
                <a:gd name="T109" fmla="*/ 130 h 134"/>
                <a:gd name="T110" fmla="*/ 30 w 62"/>
                <a:gd name="T111" fmla="*/ 124 h 13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62" h="134">
                  <a:moveTo>
                    <a:pt x="30" y="128"/>
                  </a:moveTo>
                  <a:lnTo>
                    <a:pt x="30" y="130"/>
                  </a:lnTo>
                  <a:lnTo>
                    <a:pt x="26" y="104"/>
                  </a:lnTo>
                  <a:lnTo>
                    <a:pt x="22" y="98"/>
                  </a:lnTo>
                  <a:lnTo>
                    <a:pt x="18" y="92"/>
                  </a:lnTo>
                  <a:lnTo>
                    <a:pt x="14" y="86"/>
                  </a:lnTo>
                  <a:lnTo>
                    <a:pt x="10" y="82"/>
                  </a:lnTo>
                  <a:lnTo>
                    <a:pt x="8" y="78"/>
                  </a:lnTo>
                  <a:lnTo>
                    <a:pt x="4" y="74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2" y="56"/>
                  </a:lnTo>
                  <a:lnTo>
                    <a:pt x="6" y="54"/>
                  </a:lnTo>
                  <a:lnTo>
                    <a:pt x="8" y="50"/>
                  </a:lnTo>
                  <a:lnTo>
                    <a:pt x="10" y="42"/>
                  </a:lnTo>
                  <a:lnTo>
                    <a:pt x="10" y="36"/>
                  </a:lnTo>
                  <a:lnTo>
                    <a:pt x="10" y="24"/>
                  </a:lnTo>
                  <a:lnTo>
                    <a:pt x="12" y="14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46" y="8"/>
                  </a:lnTo>
                  <a:lnTo>
                    <a:pt x="44" y="12"/>
                  </a:lnTo>
                  <a:lnTo>
                    <a:pt x="44" y="16"/>
                  </a:lnTo>
                  <a:lnTo>
                    <a:pt x="42" y="20"/>
                  </a:lnTo>
                  <a:lnTo>
                    <a:pt x="44" y="24"/>
                  </a:lnTo>
                  <a:lnTo>
                    <a:pt x="46" y="28"/>
                  </a:lnTo>
                  <a:lnTo>
                    <a:pt x="50" y="30"/>
                  </a:lnTo>
                  <a:lnTo>
                    <a:pt x="52" y="32"/>
                  </a:lnTo>
                  <a:lnTo>
                    <a:pt x="50" y="42"/>
                  </a:lnTo>
                  <a:lnTo>
                    <a:pt x="46" y="46"/>
                  </a:lnTo>
                  <a:lnTo>
                    <a:pt x="42" y="52"/>
                  </a:lnTo>
                  <a:lnTo>
                    <a:pt x="40" y="58"/>
                  </a:lnTo>
                  <a:lnTo>
                    <a:pt x="42" y="60"/>
                  </a:lnTo>
                  <a:lnTo>
                    <a:pt x="46" y="64"/>
                  </a:lnTo>
                  <a:lnTo>
                    <a:pt x="54" y="66"/>
                  </a:lnTo>
                  <a:lnTo>
                    <a:pt x="62" y="72"/>
                  </a:lnTo>
                  <a:lnTo>
                    <a:pt x="58" y="76"/>
                  </a:lnTo>
                  <a:lnTo>
                    <a:pt x="58" y="82"/>
                  </a:lnTo>
                  <a:lnTo>
                    <a:pt x="58" y="84"/>
                  </a:lnTo>
                  <a:lnTo>
                    <a:pt x="58" y="90"/>
                  </a:lnTo>
                  <a:lnTo>
                    <a:pt x="50" y="96"/>
                  </a:lnTo>
                  <a:lnTo>
                    <a:pt x="44" y="102"/>
                  </a:lnTo>
                  <a:lnTo>
                    <a:pt x="40" y="108"/>
                  </a:lnTo>
                  <a:lnTo>
                    <a:pt x="40" y="112"/>
                  </a:lnTo>
                  <a:lnTo>
                    <a:pt x="42" y="112"/>
                  </a:lnTo>
                  <a:lnTo>
                    <a:pt x="36" y="124"/>
                  </a:lnTo>
                  <a:lnTo>
                    <a:pt x="32" y="128"/>
                  </a:lnTo>
                  <a:lnTo>
                    <a:pt x="32" y="134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70" name="Freeform 87"/>
            <p:cNvSpPr>
              <a:spLocks/>
            </p:cNvSpPr>
            <p:nvPr/>
          </p:nvSpPr>
          <p:spPr bwMode="gray">
            <a:xfrm>
              <a:off x="2504" y="1586"/>
              <a:ext cx="313" cy="328"/>
            </a:xfrm>
            <a:custGeom>
              <a:avLst/>
              <a:gdLst>
                <a:gd name="T0" fmla="*/ 102 w 318"/>
                <a:gd name="T1" fmla="*/ 34 h 332"/>
                <a:gd name="T2" fmla="*/ 116 w 318"/>
                <a:gd name="T3" fmla="*/ 26 h 332"/>
                <a:gd name="T4" fmla="*/ 138 w 318"/>
                <a:gd name="T5" fmla="*/ 14 h 332"/>
                <a:gd name="T6" fmla="*/ 174 w 318"/>
                <a:gd name="T7" fmla="*/ 4 h 332"/>
                <a:gd name="T8" fmla="*/ 190 w 318"/>
                <a:gd name="T9" fmla="*/ 4 h 332"/>
                <a:gd name="T10" fmla="*/ 198 w 318"/>
                <a:gd name="T11" fmla="*/ 8 h 332"/>
                <a:gd name="T12" fmla="*/ 208 w 318"/>
                <a:gd name="T13" fmla="*/ 6 h 332"/>
                <a:gd name="T14" fmla="*/ 211 w 318"/>
                <a:gd name="T15" fmla="*/ 2 h 332"/>
                <a:gd name="T16" fmla="*/ 232 w 318"/>
                <a:gd name="T17" fmla="*/ 0 h 332"/>
                <a:gd name="T18" fmla="*/ 242 w 318"/>
                <a:gd name="T19" fmla="*/ 10 h 332"/>
                <a:gd name="T20" fmla="*/ 240 w 318"/>
                <a:gd name="T21" fmla="*/ 34 h 332"/>
                <a:gd name="T22" fmla="*/ 238 w 318"/>
                <a:gd name="T23" fmla="*/ 44 h 332"/>
                <a:gd name="T24" fmla="*/ 232 w 318"/>
                <a:gd name="T25" fmla="*/ 50 h 332"/>
                <a:gd name="T26" fmla="*/ 230 w 318"/>
                <a:gd name="T27" fmla="*/ 56 h 332"/>
                <a:gd name="T28" fmla="*/ 234 w 318"/>
                <a:gd name="T29" fmla="*/ 68 h 332"/>
                <a:gd name="T30" fmla="*/ 240 w 318"/>
                <a:gd name="T31" fmla="*/ 76 h 332"/>
                <a:gd name="T32" fmla="*/ 248 w 318"/>
                <a:gd name="T33" fmla="*/ 86 h 332"/>
                <a:gd name="T34" fmla="*/ 256 w 318"/>
                <a:gd name="T35" fmla="*/ 98 h 332"/>
                <a:gd name="T36" fmla="*/ 260 w 318"/>
                <a:gd name="T37" fmla="*/ 121 h 332"/>
                <a:gd name="T38" fmla="*/ 262 w 318"/>
                <a:gd name="T39" fmla="*/ 130 h 332"/>
                <a:gd name="T40" fmla="*/ 266 w 318"/>
                <a:gd name="T41" fmla="*/ 142 h 332"/>
                <a:gd name="T42" fmla="*/ 268 w 318"/>
                <a:gd name="T43" fmla="*/ 182 h 332"/>
                <a:gd name="T44" fmla="*/ 262 w 318"/>
                <a:gd name="T45" fmla="*/ 194 h 332"/>
                <a:gd name="T46" fmla="*/ 266 w 318"/>
                <a:gd name="T47" fmla="*/ 201 h 332"/>
                <a:gd name="T48" fmla="*/ 273 w 318"/>
                <a:gd name="T49" fmla="*/ 216 h 332"/>
                <a:gd name="T50" fmla="*/ 286 w 318"/>
                <a:gd name="T51" fmla="*/ 224 h 332"/>
                <a:gd name="T52" fmla="*/ 294 w 318"/>
                <a:gd name="T53" fmla="*/ 232 h 332"/>
                <a:gd name="T54" fmla="*/ 232 w 318"/>
                <a:gd name="T55" fmla="*/ 285 h 332"/>
                <a:gd name="T56" fmla="*/ 170 w 318"/>
                <a:gd name="T57" fmla="*/ 316 h 332"/>
                <a:gd name="T58" fmla="*/ 158 w 318"/>
                <a:gd name="T59" fmla="*/ 298 h 332"/>
                <a:gd name="T60" fmla="*/ 144 w 318"/>
                <a:gd name="T61" fmla="*/ 287 h 332"/>
                <a:gd name="T62" fmla="*/ 140 w 318"/>
                <a:gd name="T63" fmla="*/ 281 h 332"/>
                <a:gd name="T64" fmla="*/ 0 w 318"/>
                <a:gd name="T65" fmla="*/ 152 h 332"/>
                <a:gd name="T66" fmla="*/ 18 w 318"/>
                <a:gd name="T67" fmla="*/ 136 h 332"/>
                <a:gd name="T68" fmla="*/ 44 w 318"/>
                <a:gd name="T69" fmla="*/ 124 h 332"/>
                <a:gd name="T70" fmla="*/ 52 w 318"/>
                <a:gd name="T71" fmla="*/ 120 h 332"/>
                <a:gd name="T72" fmla="*/ 62 w 318"/>
                <a:gd name="T73" fmla="*/ 112 h 332"/>
                <a:gd name="T74" fmla="*/ 68 w 318"/>
                <a:gd name="T75" fmla="*/ 108 h 332"/>
                <a:gd name="T76" fmla="*/ 68 w 318"/>
                <a:gd name="T77" fmla="*/ 98 h 332"/>
                <a:gd name="T78" fmla="*/ 80 w 318"/>
                <a:gd name="T79" fmla="*/ 92 h 332"/>
                <a:gd name="T80" fmla="*/ 91 w 318"/>
                <a:gd name="T81" fmla="*/ 88 h 332"/>
                <a:gd name="T82" fmla="*/ 102 w 318"/>
                <a:gd name="T83" fmla="*/ 88 h 332"/>
                <a:gd name="T84" fmla="*/ 104 w 318"/>
                <a:gd name="T85" fmla="*/ 82 h 332"/>
                <a:gd name="T86" fmla="*/ 91 w 318"/>
                <a:gd name="T87" fmla="*/ 36 h 3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18" h="332">
                  <a:moveTo>
                    <a:pt x="98" y="36"/>
                  </a:moveTo>
                  <a:lnTo>
                    <a:pt x="110" y="34"/>
                  </a:lnTo>
                  <a:lnTo>
                    <a:pt x="116" y="30"/>
                  </a:lnTo>
                  <a:lnTo>
                    <a:pt x="124" y="26"/>
                  </a:lnTo>
                  <a:lnTo>
                    <a:pt x="132" y="20"/>
                  </a:lnTo>
                  <a:lnTo>
                    <a:pt x="146" y="14"/>
                  </a:lnTo>
                  <a:lnTo>
                    <a:pt x="166" y="8"/>
                  </a:lnTo>
                  <a:lnTo>
                    <a:pt x="186" y="4"/>
                  </a:lnTo>
                  <a:lnTo>
                    <a:pt x="198" y="4"/>
                  </a:lnTo>
                  <a:lnTo>
                    <a:pt x="202" y="4"/>
                  </a:lnTo>
                  <a:lnTo>
                    <a:pt x="206" y="6"/>
                  </a:lnTo>
                  <a:lnTo>
                    <a:pt x="210" y="8"/>
                  </a:lnTo>
                  <a:lnTo>
                    <a:pt x="214" y="8"/>
                  </a:lnTo>
                  <a:lnTo>
                    <a:pt x="220" y="6"/>
                  </a:lnTo>
                  <a:lnTo>
                    <a:pt x="222" y="4"/>
                  </a:lnTo>
                  <a:lnTo>
                    <a:pt x="224" y="2"/>
                  </a:lnTo>
                  <a:lnTo>
                    <a:pt x="230" y="0"/>
                  </a:lnTo>
                  <a:lnTo>
                    <a:pt x="248" y="0"/>
                  </a:lnTo>
                  <a:lnTo>
                    <a:pt x="260" y="0"/>
                  </a:lnTo>
                  <a:lnTo>
                    <a:pt x="258" y="10"/>
                  </a:lnTo>
                  <a:lnTo>
                    <a:pt x="256" y="22"/>
                  </a:lnTo>
                  <a:lnTo>
                    <a:pt x="256" y="34"/>
                  </a:lnTo>
                  <a:lnTo>
                    <a:pt x="256" y="40"/>
                  </a:lnTo>
                  <a:lnTo>
                    <a:pt x="254" y="48"/>
                  </a:lnTo>
                  <a:lnTo>
                    <a:pt x="252" y="52"/>
                  </a:lnTo>
                  <a:lnTo>
                    <a:pt x="248" y="54"/>
                  </a:lnTo>
                  <a:lnTo>
                    <a:pt x="246" y="56"/>
                  </a:lnTo>
                  <a:lnTo>
                    <a:pt x="246" y="60"/>
                  </a:lnTo>
                  <a:lnTo>
                    <a:pt x="246" y="66"/>
                  </a:lnTo>
                  <a:lnTo>
                    <a:pt x="250" y="72"/>
                  </a:lnTo>
                  <a:lnTo>
                    <a:pt x="254" y="76"/>
                  </a:lnTo>
                  <a:lnTo>
                    <a:pt x="256" y="80"/>
                  </a:lnTo>
                  <a:lnTo>
                    <a:pt x="260" y="84"/>
                  </a:lnTo>
                  <a:lnTo>
                    <a:pt x="264" y="90"/>
                  </a:lnTo>
                  <a:lnTo>
                    <a:pt x="268" y="96"/>
                  </a:lnTo>
                  <a:lnTo>
                    <a:pt x="272" y="102"/>
                  </a:lnTo>
                  <a:lnTo>
                    <a:pt x="276" y="128"/>
                  </a:lnTo>
                  <a:lnTo>
                    <a:pt x="276" y="126"/>
                  </a:lnTo>
                  <a:lnTo>
                    <a:pt x="278" y="132"/>
                  </a:lnTo>
                  <a:lnTo>
                    <a:pt x="278" y="138"/>
                  </a:lnTo>
                  <a:lnTo>
                    <a:pt x="280" y="144"/>
                  </a:lnTo>
                  <a:lnTo>
                    <a:pt x="282" y="150"/>
                  </a:lnTo>
                  <a:lnTo>
                    <a:pt x="282" y="158"/>
                  </a:lnTo>
                  <a:lnTo>
                    <a:pt x="284" y="190"/>
                  </a:lnTo>
                  <a:lnTo>
                    <a:pt x="280" y="194"/>
                  </a:lnTo>
                  <a:lnTo>
                    <a:pt x="278" y="202"/>
                  </a:lnTo>
                  <a:lnTo>
                    <a:pt x="280" y="206"/>
                  </a:lnTo>
                  <a:lnTo>
                    <a:pt x="282" y="210"/>
                  </a:lnTo>
                  <a:lnTo>
                    <a:pt x="288" y="222"/>
                  </a:lnTo>
                  <a:lnTo>
                    <a:pt x="290" y="228"/>
                  </a:lnTo>
                  <a:lnTo>
                    <a:pt x="296" y="232"/>
                  </a:lnTo>
                  <a:lnTo>
                    <a:pt x="306" y="236"/>
                  </a:lnTo>
                  <a:lnTo>
                    <a:pt x="310" y="238"/>
                  </a:lnTo>
                  <a:lnTo>
                    <a:pt x="314" y="244"/>
                  </a:lnTo>
                  <a:lnTo>
                    <a:pt x="318" y="252"/>
                  </a:lnTo>
                  <a:lnTo>
                    <a:pt x="248" y="300"/>
                  </a:lnTo>
                  <a:lnTo>
                    <a:pt x="220" y="328"/>
                  </a:lnTo>
                  <a:lnTo>
                    <a:pt x="182" y="332"/>
                  </a:lnTo>
                  <a:lnTo>
                    <a:pt x="182" y="318"/>
                  </a:lnTo>
                  <a:lnTo>
                    <a:pt x="170" y="314"/>
                  </a:lnTo>
                  <a:lnTo>
                    <a:pt x="160" y="310"/>
                  </a:lnTo>
                  <a:lnTo>
                    <a:pt x="152" y="302"/>
                  </a:lnTo>
                  <a:lnTo>
                    <a:pt x="148" y="298"/>
                  </a:lnTo>
                  <a:lnTo>
                    <a:pt x="148" y="294"/>
                  </a:lnTo>
                  <a:lnTo>
                    <a:pt x="0" y="182"/>
                  </a:lnTo>
                  <a:lnTo>
                    <a:pt x="0" y="160"/>
                  </a:lnTo>
                  <a:lnTo>
                    <a:pt x="8" y="148"/>
                  </a:lnTo>
                  <a:lnTo>
                    <a:pt x="18" y="144"/>
                  </a:lnTo>
                  <a:lnTo>
                    <a:pt x="32" y="138"/>
                  </a:lnTo>
                  <a:lnTo>
                    <a:pt x="48" y="132"/>
                  </a:lnTo>
                  <a:lnTo>
                    <a:pt x="54" y="128"/>
                  </a:lnTo>
                  <a:lnTo>
                    <a:pt x="56" y="124"/>
                  </a:lnTo>
                  <a:lnTo>
                    <a:pt x="60" y="118"/>
                  </a:lnTo>
                  <a:lnTo>
                    <a:pt x="66" y="116"/>
                  </a:lnTo>
                  <a:lnTo>
                    <a:pt x="70" y="114"/>
                  </a:lnTo>
                  <a:lnTo>
                    <a:pt x="72" y="112"/>
                  </a:lnTo>
                  <a:lnTo>
                    <a:pt x="72" y="110"/>
                  </a:lnTo>
                  <a:lnTo>
                    <a:pt x="72" y="102"/>
                  </a:lnTo>
                  <a:lnTo>
                    <a:pt x="80" y="100"/>
                  </a:lnTo>
                  <a:lnTo>
                    <a:pt x="84" y="96"/>
                  </a:lnTo>
                  <a:lnTo>
                    <a:pt x="90" y="92"/>
                  </a:lnTo>
                  <a:lnTo>
                    <a:pt x="96" y="92"/>
                  </a:lnTo>
                  <a:lnTo>
                    <a:pt x="106" y="92"/>
                  </a:lnTo>
                  <a:lnTo>
                    <a:pt x="110" y="92"/>
                  </a:lnTo>
                  <a:lnTo>
                    <a:pt x="112" y="90"/>
                  </a:lnTo>
                  <a:lnTo>
                    <a:pt x="112" y="86"/>
                  </a:lnTo>
                  <a:lnTo>
                    <a:pt x="104" y="60"/>
                  </a:lnTo>
                  <a:lnTo>
                    <a:pt x="96" y="36"/>
                  </a:lnTo>
                  <a:lnTo>
                    <a:pt x="98" y="3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71" name="Freeform 88"/>
            <p:cNvSpPr>
              <a:spLocks/>
            </p:cNvSpPr>
            <p:nvPr/>
          </p:nvSpPr>
          <p:spPr bwMode="gray">
            <a:xfrm>
              <a:off x="2436" y="1610"/>
              <a:ext cx="178" cy="152"/>
            </a:xfrm>
            <a:custGeom>
              <a:avLst/>
              <a:gdLst>
                <a:gd name="T0" fmla="*/ 64 w 180"/>
                <a:gd name="T1" fmla="*/ 144 h 154"/>
                <a:gd name="T2" fmla="*/ 64 w 180"/>
                <a:gd name="T3" fmla="*/ 128 h 154"/>
                <a:gd name="T4" fmla="*/ 72 w 180"/>
                <a:gd name="T5" fmla="*/ 116 h 154"/>
                <a:gd name="T6" fmla="*/ 82 w 180"/>
                <a:gd name="T7" fmla="*/ 113 h 154"/>
                <a:gd name="T8" fmla="*/ 96 w 180"/>
                <a:gd name="T9" fmla="*/ 110 h 154"/>
                <a:gd name="T10" fmla="*/ 112 w 180"/>
                <a:gd name="T11" fmla="*/ 104 h 154"/>
                <a:gd name="T12" fmla="*/ 118 w 180"/>
                <a:gd name="T13" fmla="*/ 100 h 154"/>
                <a:gd name="T14" fmla="*/ 120 w 180"/>
                <a:gd name="T15" fmla="*/ 96 h 154"/>
                <a:gd name="T16" fmla="*/ 124 w 180"/>
                <a:gd name="T17" fmla="*/ 90 h 154"/>
                <a:gd name="T18" fmla="*/ 130 w 180"/>
                <a:gd name="T19" fmla="*/ 88 h 154"/>
                <a:gd name="T20" fmla="*/ 132 w 180"/>
                <a:gd name="T21" fmla="*/ 86 h 154"/>
                <a:gd name="T22" fmla="*/ 133 w 180"/>
                <a:gd name="T23" fmla="*/ 84 h 154"/>
                <a:gd name="T24" fmla="*/ 133 w 180"/>
                <a:gd name="T25" fmla="*/ 82 h 154"/>
                <a:gd name="T26" fmla="*/ 133 w 180"/>
                <a:gd name="T27" fmla="*/ 74 h 154"/>
                <a:gd name="T28" fmla="*/ 140 w 180"/>
                <a:gd name="T29" fmla="*/ 72 h 154"/>
                <a:gd name="T30" fmla="*/ 144 w 180"/>
                <a:gd name="T31" fmla="*/ 68 h 154"/>
                <a:gd name="T32" fmla="*/ 150 w 180"/>
                <a:gd name="T33" fmla="*/ 64 h 154"/>
                <a:gd name="T34" fmla="*/ 156 w 180"/>
                <a:gd name="T35" fmla="*/ 64 h 154"/>
                <a:gd name="T36" fmla="*/ 166 w 180"/>
                <a:gd name="T37" fmla="*/ 64 h 154"/>
                <a:gd name="T38" fmla="*/ 170 w 180"/>
                <a:gd name="T39" fmla="*/ 64 h 154"/>
                <a:gd name="T40" fmla="*/ 172 w 180"/>
                <a:gd name="T41" fmla="*/ 62 h 154"/>
                <a:gd name="T42" fmla="*/ 172 w 180"/>
                <a:gd name="T43" fmla="*/ 58 h 154"/>
                <a:gd name="T44" fmla="*/ 164 w 180"/>
                <a:gd name="T45" fmla="*/ 36 h 154"/>
                <a:gd name="T46" fmla="*/ 156 w 180"/>
                <a:gd name="T47" fmla="*/ 12 h 154"/>
                <a:gd name="T48" fmla="*/ 158 w 180"/>
                <a:gd name="T49" fmla="*/ 12 h 154"/>
                <a:gd name="T50" fmla="*/ 140 w 180"/>
                <a:gd name="T51" fmla="*/ 14 h 154"/>
                <a:gd name="T52" fmla="*/ 131 w 180"/>
                <a:gd name="T53" fmla="*/ 12 h 154"/>
                <a:gd name="T54" fmla="*/ 122 w 180"/>
                <a:gd name="T55" fmla="*/ 10 h 154"/>
                <a:gd name="T56" fmla="*/ 120 w 180"/>
                <a:gd name="T57" fmla="*/ 8 h 154"/>
                <a:gd name="T58" fmla="*/ 120 w 180"/>
                <a:gd name="T59" fmla="*/ 4 h 154"/>
                <a:gd name="T60" fmla="*/ 118 w 180"/>
                <a:gd name="T61" fmla="*/ 2 h 154"/>
                <a:gd name="T62" fmla="*/ 114 w 180"/>
                <a:gd name="T63" fmla="*/ 0 h 154"/>
                <a:gd name="T64" fmla="*/ 110 w 180"/>
                <a:gd name="T65" fmla="*/ 2 h 154"/>
                <a:gd name="T66" fmla="*/ 106 w 180"/>
                <a:gd name="T67" fmla="*/ 4 h 154"/>
                <a:gd name="T68" fmla="*/ 102 w 180"/>
                <a:gd name="T69" fmla="*/ 14 h 154"/>
                <a:gd name="T70" fmla="*/ 98 w 180"/>
                <a:gd name="T71" fmla="*/ 26 h 154"/>
                <a:gd name="T72" fmla="*/ 94 w 180"/>
                <a:gd name="T73" fmla="*/ 32 h 154"/>
                <a:gd name="T74" fmla="*/ 88 w 180"/>
                <a:gd name="T75" fmla="*/ 38 h 154"/>
                <a:gd name="T76" fmla="*/ 78 w 180"/>
                <a:gd name="T77" fmla="*/ 40 h 154"/>
                <a:gd name="T78" fmla="*/ 70 w 180"/>
                <a:gd name="T79" fmla="*/ 48 h 154"/>
                <a:gd name="T80" fmla="*/ 62 w 180"/>
                <a:gd name="T81" fmla="*/ 54 h 154"/>
                <a:gd name="T82" fmla="*/ 58 w 180"/>
                <a:gd name="T83" fmla="*/ 60 h 154"/>
                <a:gd name="T84" fmla="*/ 56 w 180"/>
                <a:gd name="T85" fmla="*/ 66 h 154"/>
                <a:gd name="T86" fmla="*/ 56 w 180"/>
                <a:gd name="T87" fmla="*/ 78 h 154"/>
                <a:gd name="T88" fmla="*/ 54 w 180"/>
                <a:gd name="T89" fmla="*/ 90 h 154"/>
                <a:gd name="T90" fmla="*/ 50 w 180"/>
                <a:gd name="T91" fmla="*/ 104 h 154"/>
                <a:gd name="T92" fmla="*/ 46 w 180"/>
                <a:gd name="T93" fmla="*/ 110 h 154"/>
                <a:gd name="T94" fmla="*/ 44 w 180"/>
                <a:gd name="T95" fmla="*/ 112 h 154"/>
                <a:gd name="T96" fmla="*/ 32 w 180"/>
                <a:gd name="T97" fmla="*/ 122 h 154"/>
                <a:gd name="T98" fmla="*/ 24 w 180"/>
                <a:gd name="T99" fmla="*/ 128 h 154"/>
                <a:gd name="T100" fmla="*/ 18 w 180"/>
                <a:gd name="T101" fmla="*/ 132 h 154"/>
                <a:gd name="T102" fmla="*/ 12 w 180"/>
                <a:gd name="T103" fmla="*/ 134 h 154"/>
                <a:gd name="T104" fmla="*/ 4 w 180"/>
                <a:gd name="T105" fmla="*/ 138 h 154"/>
                <a:gd name="T106" fmla="*/ 0 w 180"/>
                <a:gd name="T107" fmla="*/ 146 h 154"/>
                <a:gd name="T108" fmla="*/ 64 w 180"/>
                <a:gd name="T109" fmla="*/ 144 h 15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80" h="154">
                  <a:moveTo>
                    <a:pt x="68" y="152"/>
                  </a:moveTo>
                  <a:lnTo>
                    <a:pt x="68" y="136"/>
                  </a:lnTo>
                  <a:lnTo>
                    <a:pt x="76" y="124"/>
                  </a:lnTo>
                  <a:lnTo>
                    <a:pt x="86" y="120"/>
                  </a:lnTo>
                  <a:lnTo>
                    <a:pt x="100" y="114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4" y="100"/>
                  </a:lnTo>
                  <a:lnTo>
                    <a:pt x="128" y="94"/>
                  </a:lnTo>
                  <a:lnTo>
                    <a:pt x="134" y="92"/>
                  </a:lnTo>
                  <a:lnTo>
                    <a:pt x="138" y="90"/>
                  </a:lnTo>
                  <a:lnTo>
                    <a:pt x="140" y="88"/>
                  </a:lnTo>
                  <a:lnTo>
                    <a:pt x="140" y="86"/>
                  </a:lnTo>
                  <a:lnTo>
                    <a:pt x="140" y="78"/>
                  </a:lnTo>
                  <a:lnTo>
                    <a:pt x="148" y="76"/>
                  </a:lnTo>
                  <a:lnTo>
                    <a:pt x="152" y="72"/>
                  </a:lnTo>
                  <a:lnTo>
                    <a:pt x="158" y="68"/>
                  </a:lnTo>
                  <a:lnTo>
                    <a:pt x="164" y="68"/>
                  </a:lnTo>
                  <a:lnTo>
                    <a:pt x="174" y="68"/>
                  </a:lnTo>
                  <a:lnTo>
                    <a:pt x="178" y="68"/>
                  </a:lnTo>
                  <a:lnTo>
                    <a:pt x="180" y="66"/>
                  </a:lnTo>
                  <a:lnTo>
                    <a:pt x="180" y="62"/>
                  </a:lnTo>
                  <a:lnTo>
                    <a:pt x="172" y="36"/>
                  </a:lnTo>
                  <a:lnTo>
                    <a:pt x="164" y="12"/>
                  </a:lnTo>
                  <a:lnTo>
                    <a:pt x="166" y="12"/>
                  </a:lnTo>
                  <a:lnTo>
                    <a:pt x="148" y="14"/>
                  </a:lnTo>
                  <a:lnTo>
                    <a:pt x="136" y="12"/>
                  </a:lnTo>
                  <a:lnTo>
                    <a:pt x="126" y="10"/>
                  </a:lnTo>
                  <a:lnTo>
                    <a:pt x="124" y="8"/>
                  </a:lnTo>
                  <a:lnTo>
                    <a:pt x="124" y="4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2"/>
                  </a:lnTo>
                  <a:lnTo>
                    <a:pt x="110" y="4"/>
                  </a:lnTo>
                  <a:lnTo>
                    <a:pt x="106" y="14"/>
                  </a:lnTo>
                  <a:lnTo>
                    <a:pt x="102" y="26"/>
                  </a:lnTo>
                  <a:lnTo>
                    <a:pt x="98" y="32"/>
                  </a:lnTo>
                  <a:lnTo>
                    <a:pt x="92" y="40"/>
                  </a:lnTo>
                  <a:lnTo>
                    <a:pt x="82" y="44"/>
                  </a:lnTo>
                  <a:lnTo>
                    <a:pt x="74" y="52"/>
                  </a:lnTo>
                  <a:lnTo>
                    <a:pt x="66" y="58"/>
                  </a:lnTo>
                  <a:lnTo>
                    <a:pt x="62" y="64"/>
                  </a:lnTo>
                  <a:lnTo>
                    <a:pt x="60" y="70"/>
                  </a:lnTo>
                  <a:lnTo>
                    <a:pt x="60" y="82"/>
                  </a:lnTo>
                  <a:lnTo>
                    <a:pt x="58" y="94"/>
                  </a:lnTo>
                  <a:lnTo>
                    <a:pt x="54" y="108"/>
                  </a:lnTo>
                  <a:lnTo>
                    <a:pt x="50" y="114"/>
                  </a:lnTo>
                  <a:lnTo>
                    <a:pt x="44" y="118"/>
                  </a:lnTo>
                  <a:lnTo>
                    <a:pt x="32" y="130"/>
                  </a:lnTo>
                  <a:lnTo>
                    <a:pt x="24" y="136"/>
                  </a:lnTo>
                  <a:lnTo>
                    <a:pt x="18" y="140"/>
                  </a:lnTo>
                  <a:lnTo>
                    <a:pt x="12" y="142"/>
                  </a:lnTo>
                  <a:lnTo>
                    <a:pt x="4" y="146"/>
                  </a:lnTo>
                  <a:lnTo>
                    <a:pt x="0" y="154"/>
                  </a:lnTo>
                  <a:lnTo>
                    <a:pt x="68" y="15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72" name="Freeform 89"/>
            <p:cNvSpPr>
              <a:spLocks/>
            </p:cNvSpPr>
            <p:nvPr/>
          </p:nvSpPr>
          <p:spPr bwMode="gray">
            <a:xfrm>
              <a:off x="2377" y="1760"/>
              <a:ext cx="125" cy="114"/>
            </a:xfrm>
            <a:custGeom>
              <a:avLst/>
              <a:gdLst>
                <a:gd name="T0" fmla="*/ 122 w 126"/>
                <a:gd name="T1" fmla="*/ 0 h 116"/>
                <a:gd name="T2" fmla="*/ 122 w 126"/>
                <a:gd name="T3" fmla="*/ 29 h 116"/>
                <a:gd name="T4" fmla="*/ 72 w 126"/>
                <a:gd name="T5" fmla="*/ 29 h 116"/>
                <a:gd name="T6" fmla="*/ 72 w 126"/>
                <a:gd name="T7" fmla="*/ 74 h 116"/>
                <a:gd name="T8" fmla="*/ 63 w 126"/>
                <a:gd name="T9" fmla="*/ 78 h 116"/>
                <a:gd name="T10" fmla="*/ 58 w 126"/>
                <a:gd name="T11" fmla="*/ 84 h 116"/>
                <a:gd name="T12" fmla="*/ 56 w 126"/>
                <a:gd name="T13" fmla="*/ 108 h 116"/>
                <a:gd name="T14" fmla="*/ 0 w 126"/>
                <a:gd name="T15" fmla="*/ 108 h 116"/>
                <a:gd name="T16" fmla="*/ 0 w 126"/>
                <a:gd name="T17" fmla="*/ 100 h 116"/>
                <a:gd name="T18" fmla="*/ 2 w 126"/>
                <a:gd name="T19" fmla="*/ 92 h 116"/>
                <a:gd name="T20" fmla="*/ 10 w 126"/>
                <a:gd name="T21" fmla="*/ 83 h 116"/>
                <a:gd name="T22" fmla="*/ 20 w 126"/>
                <a:gd name="T23" fmla="*/ 70 h 116"/>
                <a:gd name="T24" fmla="*/ 24 w 126"/>
                <a:gd name="T25" fmla="*/ 62 h 116"/>
                <a:gd name="T26" fmla="*/ 38 w 126"/>
                <a:gd name="T27" fmla="*/ 38 h 116"/>
                <a:gd name="T28" fmla="*/ 50 w 126"/>
                <a:gd name="T29" fmla="*/ 20 h 116"/>
                <a:gd name="T30" fmla="*/ 56 w 126"/>
                <a:gd name="T31" fmla="*/ 12 h 116"/>
                <a:gd name="T32" fmla="*/ 60 w 126"/>
                <a:gd name="T33" fmla="*/ 2 h 116"/>
                <a:gd name="T34" fmla="*/ 122 w 126"/>
                <a:gd name="T35" fmla="*/ 0 h 1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26" h="116">
                  <a:moveTo>
                    <a:pt x="126" y="0"/>
                  </a:moveTo>
                  <a:lnTo>
                    <a:pt x="126" y="32"/>
                  </a:lnTo>
                  <a:lnTo>
                    <a:pt x="76" y="32"/>
                  </a:lnTo>
                  <a:lnTo>
                    <a:pt x="76" y="78"/>
                  </a:lnTo>
                  <a:lnTo>
                    <a:pt x="66" y="82"/>
                  </a:lnTo>
                  <a:lnTo>
                    <a:pt x="58" y="90"/>
                  </a:lnTo>
                  <a:lnTo>
                    <a:pt x="56" y="116"/>
                  </a:lnTo>
                  <a:lnTo>
                    <a:pt x="0" y="116"/>
                  </a:lnTo>
                  <a:lnTo>
                    <a:pt x="0" y="108"/>
                  </a:lnTo>
                  <a:lnTo>
                    <a:pt x="2" y="100"/>
                  </a:lnTo>
                  <a:lnTo>
                    <a:pt x="10" y="88"/>
                  </a:lnTo>
                  <a:lnTo>
                    <a:pt x="20" y="74"/>
                  </a:lnTo>
                  <a:lnTo>
                    <a:pt x="24" y="66"/>
                  </a:lnTo>
                  <a:lnTo>
                    <a:pt x="38" y="42"/>
                  </a:lnTo>
                  <a:lnTo>
                    <a:pt x="50" y="20"/>
                  </a:lnTo>
                  <a:lnTo>
                    <a:pt x="56" y="12"/>
                  </a:lnTo>
                  <a:lnTo>
                    <a:pt x="60" y="2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73" name="Freeform 90"/>
            <p:cNvSpPr>
              <a:spLocks/>
            </p:cNvSpPr>
            <p:nvPr/>
          </p:nvSpPr>
          <p:spPr bwMode="gray">
            <a:xfrm>
              <a:off x="2377" y="1760"/>
              <a:ext cx="184" cy="235"/>
            </a:xfrm>
            <a:custGeom>
              <a:avLst/>
              <a:gdLst>
                <a:gd name="T0" fmla="*/ 124 w 186"/>
                <a:gd name="T1" fmla="*/ 0 h 238"/>
                <a:gd name="T2" fmla="*/ 122 w 186"/>
                <a:gd name="T3" fmla="*/ 0 h 238"/>
                <a:gd name="T4" fmla="*/ 122 w 186"/>
                <a:gd name="T5" fmla="*/ 32 h 238"/>
                <a:gd name="T6" fmla="*/ 72 w 186"/>
                <a:gd name="T7" fmla="*/ 32 h 238"/>
                <a:gd name="T8" fmla="*/ 72 w 186"/>
                <a:gd name="T9" fmla="*/ 74 h 238"/>
                <a:gd name="T10" fmla="*/ 62 w 186"/>
                <a:gd name="T11" fmla="*/ 78 h 238"/>
                <a:gd name="T12" fmla="*/ 54 w 186"/>
                <a:gd name="T13" fmla="*/ 86 h 238"/>
                <a:gd name="T14" fmla="*/ 52 w 186"/>
                <a:gd name="T15" fmla="*/ 112 h 238"/>
                <a:gd name="T16" fmla="*/ 0 w 186"/>
                <a:gd name="T17" fmla="*/ 112 h 238"/>
                <a:gd name="T18" fmla="*/ 2 w 186"/>
                <a:gd name="T19" fmla="*/ 117 h 238"/>
                <a:gd name="T20" fmla="*/ 6 w 186"/>
                <a:gd name="T21" fmla="*/ 120 h 238"/>
                <a:gd name="T22" fmla="*/ 10 w 186"/>
                <a:gd name="T23" fmla="*/ 126 h 238"/>
                <a:gd name="T24" fmla="*/ 12 w 186"/>
                <a:gd name="T25" fmla="*/ 130 h 238"/>
                <a:gd name="T26" fmla="*/ 10 w 186"/>
                <a:gd name="T27" fmla="*/ 134 h 238"/>
                <a:gd name="T28" fmla="*/ 8 w 186"/>
                <a:gd name="T29" fmla="*/ 138 h 238"/>
                <a:gd name="T30" fmla="*/ 6 w 186"/>
                <a:gd name="T31" fmla="*/ 142 h 238"/>
                <a:gd name="T32" fmla="*/ 6 w 186"/>
                <a:gd name="T33" fmla="*/ 144 h 238"/>
                <a:gd name="T34" fmla="*/ 6 w 186"/>
                <a:gd name="T35" fmla="*/ 148 h 238"/>
                <a:gd name="T36" fmla="*/ 10 w 186"/>
                <a:gd name="T37" fmla="*/ 150 h 238"/>
                <a:gd name="T38" fmla="*/ 14 w 186"/>
                <a:gd name="T39" fmla="*/ 158 h 238"/>
                <a:gd name="T40" fmla="*/ 12 w 186"/>
                <a:gd name="T41" fmla="*/ 158 h 238"/>
                <a:gd name="T42" fmla="*/ 14 w 186"/>
                <a:gd name="T43" fmla="*/ 168 h 238"/>
                <a:gd name="T44" fmla="*/ 12 w 186"/>
                <a:gd name="T45" fmla="*/ 178 h 238"/>
                <a:gd name="T46" fmla="*/ 10 w 186"/>
                <a:gd name="T47" fmla="*/ 188 h 238"/>
                <a:gd name="T48" fmla="*/ 6 w 186"/>
                <a:gd name="T49" fmla="*/ 195 h 238"/>
                <a:gd name="T50" fmla="*/ 10 w 186"/>
                <a:gd name="T51" fmla="*/ 195 h 238"/>
                <a:gd name="T52" fmla="*/ 12 w 186"/>
                <a:gd name="T53" fmla="*/ 195 h 238"/>
                <a:gd name="T54" fmla="*/ 16 w 186"/>
                <a:gd name="T55" fmla="*/ 195 h 238"/>
                <a:gd name="T56" fmla="*/ 18 w 186"/>
                <a:gd name="T57" fmla="*/ 194 h 238"/>
                <a:gd name="T58" fmla="*/ 22 w 186"/>
                <a:gd name="T59" fmla="*/ 192 h 238"/>
                <a:gd name="T60" fmla="*/ 26 w 186"/>
                <a:gd name="T61" fmla="*/ 192 h 238"/>
                <a:gd name="T62" fmla="*/ 34 w 186"/>
                <a:gd name="T63" fmla="*/ 194 h 238"/>
                <a:gd name="T64" fmla="*/ 42 w 186"/>
                <a:gd name="T65" fmla="*/ 196 h 238"/>
                <a:gd name="T66" fmla="*/ 46 w 186"/>
                <a:gd name="T67" fmla="*/ 198 h 238"/>
                <a:gd name="T68" fmla="*/ 46 w 186"/>
                <a:gd name="T69" fmla="*/ 204 h 238"/>
                <a:gd name="T70" fmla="*/ 56 w 186"/>
                <a:gd name="T71" fmla="*/ 218 h 238"/>
                <a:gd name="T72" fmla="*/ 60 w 186"/>
                <a:gd name="T73" fmla="*/ 222 h 238"/>
                <a:gd name="T74" fmla="*/ 66 w 186"/>
                <a:gd name="T75" fmla="*/ 226 h 238"/>
                <a:gd name="T76" fmla="*/ 72 w 186"/>
                <a:gd name="T77" fmla="*/ 216 h 238"/>
                <a:gd name="T78" fmla="*/ 74 w 186"/>
                <a:gd name="T79" fmla="*/ 210 h 238"/>
                <a:gd name="T80" fmla="*/ 78 w 186"/>
                <a:gd name="T81" fmla="*/ 210 h 238"/>
                <a:gd name="T82" fmla="*/ 84 w 186"/>
                <a:gd name="T83" fmla="*/ 208 h 238"/>
                <a:gd name="T84" fmla="*/ 82 w 186"/>
                <a:gd name="T85" fmla="*/ 214 h 238"/>
                <a:gd name="T86" fmla="*/ 84 w 186"/>
                <a:gd name="T87" fmla="*/ 218 h 238"/>
                <a:gd name="T88" fmla="*/ 88 w 186"/>
                <a:gd name="T89" fmla="*/ 212 h 238"/>
                <a:gd name="T90" fmla="*/ 90 w 186"/>
                <a:gd name="T91" fmla="*/ 212 h 238"/>
                <a:gd name="T92" fmla="*/ 92 w 186"/>
                <a:gd name="T93" fmla="*/ 210 h 238"/>
                <a:gd name="T94" fmla="*/ 94 w 186"/>
                <a:gd name="T95" fmla="*/ 212 h 238"/>
                <a:gd name="T96" fmla="*/ 96 w 186"/>
                <a:gd name="T97" fmla="*/ 214 h 238"/>
                <a:gd name="T98" fmla="*/ 98 w 186"/>
                <a:gd name="T99" fmla="*/ 216 h 238"/>
                <a:gd name="T100" fmla="*/ 102 w 186"/>
                <a:gd name="T101" fmla="*/ 214 h 238"/>
                <a:gd name="T102" fmla="*/ 106 w 186"/>
                <a:gd name="T103" fmla="*/ 212 h 238"/>
                <a:gd name="T104" fmla="*/ 164 w 186"/>
                <a:gd name="T105" fmla="*/ 212 h 238"/>
                <a:gd name="T106" fmla="*/ 166 w 186"/>
                <a:gd name="T107" fmla="*/ 204 h 238"/>
                <a:gd name="T108" fmla="*/ 168 w 186"/>
                <a:gd name="T109" fmla="*/ 196 h 238"/>
                <a:gd name="T110" fmla="*/ 164 w 186"/>
                <a:gd name="T111" fmla="*/ 196 h 238"/>
                <a:gd name="T112" fmla="*/ 162 w 186"/>
                <a:gd name="T113" fmla="*/ 195 h 238"/>
                <a:gd name="T114" fmla="*/ 150 w 186"/>
                <a:gd name="T115" fmla="*/ 46 h 238"/>
                <a:gd name="T116" fmla="*/ 178 w 186"/>
                <a:gd name="T117" fmla="*/ 46 h 238"/>
                <a:gd name="T118" fmla="*/ 124 w 186"/>
                <a:gd name="T119" fmla="*/ 6 h 238"/>
                <a:gd name="T120" fmla="*/ 124 w 186"/>
                <a:gd name="T121" fmla="*/ 0 h 2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6" h="238">
                  <a:moveTo>
                    <a:pt x="128" y="0"/>
                  </a:moveTo>
                  <a:lnTo>
                    <a:pt x="126" y="0"/>
                  </a:lnTo>
                  <a:lnTo>
                    <a:pt x="126" y="32"/>
                  </a:lnTo>
                  <a:lnTo>
                    <a:pt x="76" y="32"/>
                  </a:lnTo>
                  <a:lnTo>
                    <a:pt x="76" y="78"/>
                  </a:lnTo>
                  <a:lnTo>
                    <a:pt x="66" y="82"/>
                  </a:lnTo>
                  <a:lnTo>
                    <a:pt x="58" y="90"/>
                  </a:lnTo>
                  <a:lnTo>
                    <a:pt x="56" y="116"/>
                  </a:lnTo>
                  <a:lnTo>
                    <a:pt x="0" y="116"/>
                  </a:lnTo>
                  <a:lnTo>
                    <a:pt x="2" y="124"/>
                  </a:lnTo>
                  <a:lnTo>
                    <a:pt x="6" y="128"/>
                  </a:lnTo>
                  <a:lnTo>
                    <a:pt x="10" y="134"/>
                  </a:lnTo>
                  <a:lnTo>
                    <a:pt x="12" y="138"/>
                  </a:lnTo>
                  <a:lnTo>
                    <a:pt x="10" y="142"/>
                  </a:lnTo>
                  <a:lnTo>
                    <a:pt x="8" y="146"/>
                  </a:lnTo>
                  <a:lnTo>
                    <a:pt x="6" y="150"/>
                  </a:lnTo>
                  <a:lnTo>
                    <a:pt x="6" y="152"/>
                  </a:lnTo>
                  <a:lnTo>
                    <a:pt x="6" y="156"/>
                  </a:lnTo>
                  <a:lnTo>
                    <a:pt x="10" y="158"/>
                  </a:lnTo>
                  <a:lnTo>
                    <a:pt x="14" y="166"/>
                  </a:lnTo>
                  <a:lnTo>
                    <a:pt x="12" y="166"/>
                  </a:lnTo>
                  <a:lnTo>
                    <a:pt x="14" y="176"/>
                  </a:lnTo>
                  <a:lnTo>
                    <a:pt x="12" y="186"/>
                  </a:lnTo>
                  <a:lnTo>
                    <a:pt x="10" y="196"/>
                  </a:lnTo>
                  <a:lnTo>
                    <a:pt x="6" y="206"/>
                  </a:lnTo>
                  <a:lnTo>
                    <a:pt x="10" y="206"/>
                  </a:lnTo>
                  <a:lnTo>
                    <a:pt x="12" y="206"/>
                  </a:lnTo>
                  <a:lnTo>
                    <a:pt x="16" y="206"/>
                  </a:lnTo>
                  <a:lnTo>
                    <a:pt x="18" y="204"/>
                  </a:lnTo>
                  <a:lnTo>
                    <a:pt x="22" y="202"/>
                  </a:lnTo>
                  <a:lnTo>
                    <a:pt x="26" y="202"/>
                  </a:lnTo>
                  <a:lnTo>
                    <a:pt x="34" y="204"/>
                  </a:lnTo>
                  <a:lnTo>
                    <a:pt x="42" y="208"/>
                  </a:lnTo>
                  <a:lnTo>
                    <a:pt x="48" y="210"/>
                  </a:lnTo>
                  <a:lnTo>
                    <a:pt x="50" y="216"/>
                  </a:lnTo>
                  <a:lnTo>
                    <a:pt x="60" y="230"/>
                  </a:lnTo>
                  <a:lnTo>
                    <a:pt x="64" y="234"/>
                  </a:lnTo>
                  <a:lnTo>
                    <a:pt x="70" y="238"/>
                  </a:lnTo>
                  <a:lnTo>
                    <a:pt x="76" y="228"/>
                  </a:lnTo>
                  <a:lnTo>
                    <a:pt x="78" y="222"/>
                  </a:lnTo>
                  <a:lnTo>
                    <a:pt x="82" y="222"/>
                  </a:lnTo>
                  <a:lnTo>
                    <a:pt x="88" y="220"/>
                  </a:lnTo>
                  <a:lnTo>
                    <a:pt x="86" y="226"/>
                  </a:lnTo>
                  <a:lnTo>
                    <a:pt x="88" y="230"/>
                  </a:lnTo>
                  <a:lnTo>
                    <a:pt x="92" y="224"/>
                  </a:lnTo>
                  <a:lnTo>
                    <a:pt x="94" y="224"/>
                  </a:lnTo>
                  <a:lnTo>
                    <a:pt x="96" y="222"/>
                  </a:lnTo>
                  <a:lnTo>
                    <a:pt x="98" y="224"/>
                  </a:lnTo>
                  <a:lnTo>
                    <a:pt x="100" y="226"/>
                  </a:lnTo>
                  <a:lnTo>
                    <a:pt x="102" y="228"/>
                  </a:lnTo>
                  <a:lnTo>
                    <a:pt x="106" y="226"/>
                  </a:lnTo>
                  <a:lnTo>
                    <a:pt x="110" y="224"/>
                  </a:lnTo>
                  <a:lnTo>
                    <a:pt x="172" y="224"/>
                  </a:lnTo>
                  <a:lnTo>
                    <a:pt x="174" y="216"/>
                  </a:lnTo>
                  <a:lnTo>
                    <a:pt x="176" y="208"/>
                  </a:lnTo>
                  <a:lnTo>
                    <a:pt x="172" y="208"/>
                  </a:lnTo>
                  <a:lnTo>
                    <a:pt x="170" y="206"/>
                  </a:lnTo>
                  <a:lnTo>
                    <a:pt x="158" y="50"/>
                  </a:lnTo>
                  <a:lnTo>
                    <a:pt x="186" y="50"/>
                  </a:lnTo>
                  <a:lnTo>
                    <a:pt x="128" y="6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74" name="Freeform 91"/>
            <p:cNvSpPr>
              <a:spLocks/>
            </p:cNvSpPr>
            <p:nvPr/>
          </p:nvSpPr>
          <p:spPr bwMode="gray">
            <a:xfrm>
              <a:off x="2444" y="1809"/>
              <a:ext cx="253" cy="267"/>
            </a:xfrm>
            <a:custGeom>
              <a:avLst/>
              <a:gdLst>
                <a:gd name="T0" fmla="*/ 8 w 256"/>
                <a:gd name="T1" fmla="*/ 170 h 270"/>
                <a:gd name="T2" fmla="*/ 14 w 256"/>
                <a:gd name="T3" fmla="*/ 164 h 270"/>
                <a:gd name="T4" fmla="*/ 18 w 256"/>
                <a:gd name="T5" fmla="*/ 168 h 270"/>
                <a:gd name="T6" fmla="*/ 24 w 256"/>
                <a:gd name="T7" fmla="*/ 166 h 270"/>
                <a:gd name="T8" fmla="*/ 28 w 256"/>
                <a:gd name="T9" fmla="*/ 164 h 270"/>
                <a:gd name="T10" fmla="*/ 32 w 256"/>
                <a:gd name="T11" fmla="*/ 168 h 270"/>
                <a:gd name="T12" fmla="*/ 38 w 256"/>
                <a:gd name="T13" fmla="*/ 168 h 270"/>
                <a:gd name="T14" fmla="*/ 100 w 256"/>
                <a:gd name="T15" fmla="*/ 166 h 270"/>
                <a:gd name="T16" fmla="*/ 104 w 256"/>
                <a:gd name="T17" fmla="*/ 150 h 270"/>
                <a:gd name="T18" fmla="*/ 98 w 256"/>
                <a:gd name="T19" fmla="*/ 148 h 270"/>
                <a:gd name="T20" fmla="*/ 114 w 256"/>
                <a:gd name="T21" fmla="*/ 0 h 270"/>
                <a:gd name="T22" fmla="*/ 200 w 256"/>
                <a:gd name="T23" fmla="*/ 68 h 270"/>
                <a:gd name="T24" fmla="*/ 209 w 256"/>
                <a:gd name="T25" fmla="*/ 80 h 270"/>
                <a:gd name="T26" fmla="*/ 230 w 256"/>
                <a:gd name="T27" fmla="*/ 88 h 270"/>
                <a:gd name="T28" fmla="*/ 244 w 256"/>
                <a:gd name="T29" fmla="*/ 100 h 270"/>
                <a:gd name="T30" fmla="*/ 240 w 256"/>
                <a:gd name="T31" fmla="*/ 154 h 270"/>
                <a:gd name="T32" fmla="*/ 228 w 256"/>
                <a:gd name="T33" fmla="*/ 166 h 270"/>
                <a:gd name="T34" fmla="*/ 208 w 256"/>
                <a:gd name="T35" fmla="*/ 168 h 270"/>
                <a:gd name="T36" fmla="*/ 178 w 256"/>
                <a:gd name="T37" fmla="*/ 176 h 270"/>
                <a:gd name="T38" fmla="*/ 138 w 256"/>
                <a:gd name="T39" fmla="*/ 190 h 270"/>
                <a:gd name="T40" fmla="*/ 134 w 256"/>
                <a:gd name="T41" fmla="*/ 198 h 270"/>
                <a:gd name="T42" fmla="*/ 128 w 256"/>
                <a:gd name="T43" fmla="*/ 204 h 270"/>
                <a:gd name="T44" fmla="*/ 120 w 256"/>
                <a:gd name="T45" fmla="*/ 204 h 270"/>
                <a:gd name="T46" fmla="*/ 120 w 256"/>
                <a:gd name="T47" fmla="*/ 219 h 270"/>
                <a:gd name="T48" fmla="*/ 112 w 256"/>
                <a:gd name="T49" fmla="*/ 224 h 270"/>
                <a:gd name="T50" fmla="*/ 104 w 256"/>
                <a:gd name="T51" fmla="*/ 232 h 270"/>
                <a:gd name="T52" fmla="*/ 102 w 256"/>
                <a:gd name="T53" fmla="*/ 244 h 270"/>
                <a:gd name="T54" fmla="*/ 96 w 256"/>
                <a:gd name="T55" fmla="*/ 254 h 270"/>
                <a:gd name="T56" fmla="*/ 86 w 256"/>
                <a:gd name="T57" fmla="*/ 252 h 270"/>
                <a:gd name="T58" fmla="*/ 72 w 256"/>
                <a:gd name="T59" fmla="*/ 256 h 270"/>
                <a:gd name="T60" fmla="*/ 60 w 256"/>
                <a:gd name="T61" fmla="*/ 256 h 270"/>
                <a:gd name="T62" fmla="*/ 54 w 256"/>
                <a:gd name="T63" fmla="*/ 240 h 270"/>
                <a:gd name="T64" fmla="*/ 46 w 256"/>
                <a:gd name="T65" fmla="*/ 223 h 270"/>
                <a:gd name="T66" fmla="*/ 42 w 256"/>
                <a:gd name="T67" fmla="*/ 223 h 270"/>
                <a:gd name="T68" fmla="*/ 34 w 256"/>
                <a:gd name="T69" fmla="*/ 224 h 270"/>
                <a:gd name="T70" fmla="*/ 10 w 256"/>
                <a:gd name="T71" fmla="*/ 221 h 270"/>
                <a:gd name="T72" fmla="*/ 10 w 256"/>
                <a:gd name="T73" fmla="*/ 210 h 270"/>
                <a:gd name="T74" fmla="*/ 4 w 256"/>
                <a:gd name="T75" fmla="*/ 192 h 270"/>
                <a:gd name="T76" fmla="*/ 2 w 256"/>
                <a:gd name="T77" fmla="*/ 178 h 2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56" h="270">
                  <a:moveTo>
                    <a:pt x="2" y="188"/>
                  </a:moveTo>
                  <a:lnTo>
                    <a:pt x="8" y="178"/>
                  </a:lnTo>
                  <a:lnTo>
                    <a:pt x="10" y="172"/>
                  </a:lnTo>
                  <a:lnTo>
                    <a:pt x="14" y="172"/>
                  </a:lnTo>
                  <a:lnTo>
                    <a:pt x="20" y="170"/>
                  </a:lnTo>
                  <a:lnTo>
                    <a:pt x="18" y="176"/>
                  </a:lnTo>
                  <a:lnTo>
                    <a:pt x="20" y="180"/>
                  </a:lnTo>
                  <a:lnTo>
                    <a:pt x="24" y="174"/>
                  </a:lnTo>
                  <a:lnTo>
                    <a:pt x="26" y="174"/>
                  </a:lnTo>
                  <a:lnTo>
                    <a:pt x="28" y="172"/>
                  </a:lnTo>
                  <a:lnTo>
                    <a:pt x="30" y="174"/>
                  </a:lnTo>
                  <a:lnTo>
                    <a:pt x="32" y="176"/>
                  </a:lnTo>
                  <a:lnTo>
                    <a:pt x="34" y="178"/>
                  </a:lnTo>
                  <a:lnTo>
                    <a:pt x="38" y="176"/>
                  </a:lnTo>
                  <a:lnTo>
                    <a:pt x="42" y="174"/>
                  </a:lnTo>
                  <a:lnTo>
                    <a:pt x="104" y="174"/>
                  </a:lnTo>
                  <a:lnTo>
                    <a:pt x="106" y="166"/>
                  </a:lnTo>
                  <a:lnTo>
                    <a:pt x="108" y="158"/>
                  </a:lnTo>
                  <a:lnTo>
                    <a:pt x="104" y="158"/>
                  </a:lnTo>
                  <a:lnTo>
                    <a:pt x="102" y="156"/>
                  </a:lnTo>
                  <a:lnTo>
                    <a:pt x="90" y="0"/>
                  </a:lnTo>
                  <a:lnTo>
                    <a:pt x="118" y="0"/>
                  </a:lnTo>
                  <a:lnTo>
                    <a:pt x="208" y="68"/>
                  </a:lnTo>
                  <a:lnTo>
                    <a:pt x="208" y="72"/>
                  </a:lnTo>
                  <a:lnTo>
                    <a:pt x="212" y="76"/>
                  </a:lnTo>
                  <a:lnTo>
                    <a:pt x="220" y="84"/>
                  </a:lnTo>
                  <a:lnTo>
                    <a:pt x="230" y="88"/>
                  </a:lnTo>
                  <a:lnTo>
                    <a:pt x="242" y="92"/>
                  </a:lnTo>
                  <a:lnTo>
                    <a:pt x="242" y="106"/>
                  </a:lnTo>
                  <a:lnTo>
                    <a:pt x="256" y="104"/>
                  </a:lnTo>
                  <a:lnTo>
                    <a:pt x="256" y="154"/>
                  </a:lnTo>
                  <a:lnTo>
                    <a:pt x="252" y="162"/>
                  </a:lnTo>
                  <a:lnTo>
                    <a:pt x="248" y="170"/>
                  </a:lnTo>
                  <a:lnTo>
                    <a:pt x="240" y="174"/>
                  </a:lnTo>
                  <a:lnTo>
                    <a:pt x="230" y="176"/>
                  </a:lnTo>
                  <a:lnTo>
                    <a:pt x="218" y="176"/>
                  </a:lnTo>
                  <a:lnTo>
                    <a:pt x="206" y="178"/>
                  </a:lnTo>
                  <a:lnTo>
                    <a:pt x="186" y="184"/>
                  </a:lnTo>
                  <a:lnTo>
                    <a:pt x="150" y="196"/>
                  </a:lnTo>
                  <a:lnTo>
                    <a:pt x="146" y="198"/>
                  </a:lnTo>
                  <a:lnTo>
                    <a:pt x="144" y="200"/>
                  </a:lnTo>
                  <a:lnTo>
                    <a:pt x="142" y="206"/>
                  </a:lnTo>
                  <a:lnTo>
                    <a:pt x="138" y="212"/>
                  </a:lnTo>
                  <a:lnTo>
                    <a:pt x="136" y="212"/>
                  </a:lnTo>
                  <a:lnTo>
                    <a:pt x="132" y="212"/>
                  </a:lnTo>
                  <a:lnTo>
                    <a:pt x="124" y="212"/>
                  </a:lnTo>
                  <a:lnTo>
                    <a:pt x="124" y="222"/>
                  </a:lnTo>
                  <a:lnTo>
                    <a:pt x="124" y="228"/>
                  </a:lnTo>
                  <a:lnTo>
                    <a:pt x="122" y="232"/>
                  </a:lnTo>
                  <a:lnTo>
                    <a:pt x="116" y="236"/>
                  </a:lnTo>
                  <a:lnTo>
                    <a:pt x="110" y="240"/>
                  </a:lnTo>
                  <a:lnTo>
                    <a:pt x="108" y="244"/>
                  </a:lnTo>
                  <a:lnTo>
                    <a:pt x="108" y="248"/>
                  </a:lnTo>
                  <a:lnTo>
                    <a:pt x="106" y="256"/>
                  </a:lnTo>
                  <a:lnTo>
                    <a:pt x="104" y="264"/>
                  </a:lnTo>
                  <a:lnTo>
                    <a:pt x="100" y="266"/>
                  </a:lnTo>
                  <a:lnTo>
                    <a:pt x="94" y="270"/>
                  </a:lnTo>
                  <a:lnTo>
                    <a:pt x="90" y="264"/>
                  </a:lnTo>
                  <a:lnTo>
                    <a:pt x="82" y="266"/>
                  </a:lnTo>
                  <a:lnTo>
                    <a:pt x="76" y="268"/>
                  </a:lnTo>
                  <a:lnTo>
                    <a:pt x="70" y="270"/>
                  </a:lnTo>
                  <a:lnTo>
                    <a:pt x="64" y="268"/>
                  </a:lnTo>
                  <a:lnTo>
                    <a:pt x="62" y="266"/>
                  </a:lnTo>
                  <a:lnTo>
                    <a:pt x="58" y="252"/>
                  </a:lnTo>
                  <a:lnTo>
                    <a:pt x="54" y="240"/>
                  </a:lnTo>
                  <a:lnTo>
                    <a:pt x="50" y="234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0" y="236"/>
                  </a:lnTo>
                  <a:lnTo>
                    <a:pt x="34" y="236"/>
                  </a:lnTo>
                  <a:lnTo>
                    <a:pt x="20" y="234"/>
                  </a:lnTo>
                  <a:lnTo>
                    <a:pt x="10" y="232"/>
                  </a:lnTo>
                  <a:lnTo>
                    <a:pt x="10" y="224"/>
                  </a:lnTo>
                  <a:lnTo>
                    <a:pt x="10" y="218"/>
                  </a:lnTo>
                  <a:lnTo>
                    <a:pt x="8" y="210"/>
                  </a:lnTo>
                  <a:lnTo>
                    <a:pt x="4" y="200"/>
                  </a:lnTo>
                  <a:lnTo>
                    <a:pt x="0" y="186"/>
                  </a:lnTo>
                  <a:lnTo>
                    <a:pt x="2" y="186"/>
                  </a:lnTo>
                  <a:lnTo>
                    <a:pt x="2" y="18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75" name="Freeform 92"/>
            <p:cNvSpPr>
              <a:spLocks/>
            </p:cNvSpPr>
            <p:nvPr/>
          </p:nvSpPr>
          <p:spPr bwMode="gray">
            <a:xfrm>
              <a:off x="2636" y="1835"/>
              <a:ext cx="246" cy="213"/>
            </a:xfrm>
            <a:custGeom>
              <a:avLst/>
              <a:gdLst>
                <a:gd name="T0" fmla="*/ 204 w 249"/>
                <a:gd name="T1" fmla="*/ 8 h 216"/>
                <a:gd name="T2" fmla="*/ 197 w 249"/>
                <a:gd name="T3" fmla="*/ 2 h 216"/>
                <a:gd name="T4" fmla="*/ 182 w 249"/>
                <a:gd name="T5" fmla="*/ 0 h 216"/>
                <a:gd name="T6" fmla="*/ 176 w 249"/>
                <a:gd name="T7" fmla="*/ 0 h 216"/>
                <a:gd name="T8" fmla="*/ 82 w 249"/>
                <a:gd name="T9" fmla="*/ 72 h 216"/>
                <a:gd name="T10" fmla="*/ 58 w 249"/>
                <a:gd name="T11" fmla="*/ 120 h 216"/>
                <a:gd name="T12" fmla="*/ 50 w 249"/>
                <a:gd name="T13" fmla="*/ 136 h 216"/>
                <a:gd name="T14" fmla="*/ 36 w 249"/>
                <a:gd name="T15" fmla="*/ 142 h 216"/>
                <a:gd name="T16" fmla="*/ 0 w 249"/>
                <a:gd name="T17" fmla="*/ 148 h 216"/>
                <a:gd name="T18" fmla="*/ 4 w 249"/>
                <a:gd name="T19" fmla="*/ 164 h 216"/>
                <a:gd name="T20" fmla="*/ 12 w 249"/>
                <a:gd name="T21" fmla="*/ 170 h 216"/>
                <a:gd name="T22" fmla="*/ 14 w 249"/>
                <a:gd name="T23" fmla="*/ 176 h 216"/>
                <a:gd name="T24" fmla="*/ 14 w 249"/>
                <a:gd name="T25" fmla="*/ 182 h 216"/>
                <a:gd name="T26" fmla="*/ 24 w 249"/>
                <a:gd name="T27" fmla="*/ 186 h 216"/>
                <a:gd name="T28" fmla="*/ 32 w 249"/>
                <a:gd name="T29" fmla="*/ 192 h 216"/>
                <a:gd name="T30" fmla="*/ 41 w 249"/>
                <a:gd name="T31" fmla="*/ 194 h 216"/>
                <a:gd name="T32" fmla="*/ 48 w 249"/>
                <a:gd name="T33" fmla="*/ 204 h 216"/>
                <a:gd name="T34" fmla="*/ 56 w 249"/>
                <a:gd name="T35" fmla="*/ 177 h 216"/>
                <a:gd name="T36" fmla="*/ 66 w 249"/>
                <a:gd name="T37" fmla="*/ 172 h 216"/>
                <a:gd name="T38" fmla="*/ 82 w 249"/>
                <a:gd name="T39" fmla="*/ 168 h 216"/>
                <a:gd name="T40" fmla="*/ 88 w 249"/>
                <a:gd name="T41" fmla="*/ 170 h 216"/>
                <a:gd name="T42" fmla="*/ 100 w 249"/>
                <a:gd name="T43" fmla="*/ 177 h 216"/>
                <a:gd name="T44" fmla="*/ 106 w 249"/>
                <a:gd name="T45" fmla="*/ 180 h 216"/>
                <a:gd name="T46" fmla="*/ 110 w 249"/>
                <a:gd name="T47" fmla="*/ 177 h 216"/>
                <a:gd name="T48" fmla="*/ 116 w 249"/>
                <a:gd name="T49" fmla="*/ 176 h 216"/>
                <a:gd name="T50" fmla="*/ 124 w 249"/>
                <a:gd name="T51" fmla="*/ 178 h 216"/>
                <a:gd name="T52" fmla="*/ 134 w 249"/>
                <a:gd name="T53" fmla="*/ 182 h 216"/>
                <a:gd name="T54" fmla="*/ 148 w 249"/>
                <a:gd name="T55" fmla="*/ 177 h 216"/>
                <a:gd name="T56" fmla="*/ 162 w 249"/>
                <a:gd name="T57" fmla="*/ 174 h 216"/>
                <a:gd name="T58" fmla="*/ 172 w 249"/>
                <a:gd name="T59" fmla="*/ 176 h 216"/>
                <a:gd name="T60" fmla="*/ 185 w 249"/>
                <a:gd name="T61" fmla="*/ 177 h 216"/>
                <a:gd name="T62" fmla="*/ 195 w 249"/>
                <a:gd name="T63" fmla="*/ 174 h 216"/>
                <a:gd name="T64" fmla="*/ 204 w 249"/>
                <a:gd name="T65" fmla="*/ 158 h 216"/>
                <a:gd name="T66" fmla="*/ 209 w 249"/>
                <a:gd name="T67" fmla="*/ 142 h 216"/>
                <a:gd name="T68" fmla="*/ 223 w 249"/>
                <a:gd name="T69" fmla="*/ 124 h 216"/>
                <a:gd name="T70" fmla="*/ 231 w 249"/>
                <a:gd name="T71" fmla="*/ 110 h 216"/>
                <a:gd name="T72" fmla="*/ 231 w 249"/>
                <a:gd name="T73" fmla="*/ 68 h 216"/>
                <a:gd name="T74" fmla="*/ 235 w 249"/>
                <a:gd name="T75" fmla="*/ 60 h 216"/>
                <a:gd name="T76" fmla="*/ 235 w 249"/>
                <a:gd name="T77" fmla="*/ 44 h 216"/>
                <a:gd name="T78" fmla="*/ 223 w 249"/>
                <a:gd name="T79" fmla="*/ 22 h 216"/>
                <a:gd name="T80" fmla="*/ 217 w 249"/>
                <a:gd name="T81" fmla="*/ 8 h 2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9" h="216">
                  <a:moveTo>
                    <a:pt x="219" y="14"/>
                  </a:moveTo>
                  <a:lnTo>
                    <a:pt x="215" y="8"/>
                  </a:lnTo>
                  <a:lnTo>
                    <a:pt x="211" y="4"/>
                  </a:lnTo>
                  <a:lnTo>
                    <a:pt x="205" y="2"/>
                  </a:lnTo>
                  <a:lnTo>
                    <a:pt x="199" y="0"/>
                  </a:lnTo>
                  <a:lnTo>
                    <a:pt x="190" y="0"/>
                  </a:lnTo>
                  <a:lnTo>
                    <a:pt x="186" y="0"/>
                  </a:lnTo>
                  <a:lnTo>
                    <a:pt x="184" y="0"/>
                  </a:lnTo>
                  <a:lnTo>
                    <a:pt x="114" y="48"/>
                  </a:lnTo>
                  <a:lnTo>
                    <a:pt x="86" y="76"/>
                  </a:lnTo>
                  <a:lnTo>
                    <a:pt x="62" y="78"/>
                  </a:lnTo>
                  <a:lnTo>
                    <a:pt x="62" y="128"/>
                  </a:lnTo>
                  <a:lnTo>
                    <a:pt x="58" y="136"/>
                  </a:lnTo>
                  <a:lnTo>
                    <a:pt x="54" y="144"/>
                  </a:lnTo>
                  <a:lnTo>
                    <a:pt x="46" y="148"/>
                  </a:lnTo>
                  <a:lnTo>
                    <a:pt x="36" y="150"/>
                  </a:lnTo>
                  <a:lnTo>
                    <a:pt x="16" y="152"/>
                  </a:lnTo>
                  <a:lnTo>
                    <a:pt x="0" y="156"/>
                  </a:lnTo>
                  <a:lnTo>
                    <a:pt x="0" y="166"/>
                  </a:lnTo>
                  <a:lnTo>
                    <a:pt x="4" y="172"/>
                  </a:lnTo>
                  <a:lnTo>
                    <a:pt x="8" y="174"/>
                  </a:lnTo>
                  <a:lnTo>
                    <a:pt x="12" y="178"/>
                  </a:lnTo>
                  <a:lnTo>
                    <a:pt x="14" y="182"/>
                  </a:lnTo>
                  <a:lnTo>
                    <a:pt x="14" y="186"/>
                  </a:lnTo>
                  <a:lnTo>
                    <a:pt x="14" y="190"/>
                  </a:lnTo>
                  <a:lnTo>
                    <a:pt x="14" y="194"/>
                  </a:lnTo>
                  <a:lnTo>
                    <a:pt x="18" y="198"/>
                  </a:lnTo>
                  <a:lnTo>
                    <a:pt x="24" y="198"/>
                  </a:lnTo>
                  <a:lnTo>
                    <a:pt x="30" y="200"/>
                  </a:lnTo>
                  <a:lnTo>
                    <a:pt x="32" y="204"/>
                  </a:lnTo>
                  <a:lnTo>
                    <a:pt x="32" y="206"/>
                  </a:lnTo>
                  <a:lnTo>
                    <a:pt x="42" y="206"/>
                  </a:lnTo>
                  <a:lnTo>
                    <a:pt x="46" y="212"/>
                  </a:lnTo>
                  <a:lnTo>
                    <a:pt x="52" y="216"/>
                  </a:lnTo>
                  <a:lnTo>
                    <a:pt x="56" y="202"/>
                  </a:lnTo>
                  <a:lnTo>
                    <a:pt x="60" y="188"/>
                  </a:lnTo>
                  <a:lnTo>
                    <a:pt x="64" y="184"/>
                  </a:lnTo>
                  <a:lnTo>
                    <a:pt x="70" y="180"/>
                  </a:lnTo>
                  <a:lnTo>
                    <a:pt x="76" y="176"/>
                  </a:lnTo>
                  <a:lnTo>
                    <a:pt x="86" y="176"/>
                  </a:lnTo>
                  <a:lnTo>
                    <a:pt x="88" y="176"/>
                  </a:lnTo>
                  <a:lnTo>
                    <a:pt x="92" y="178"/>
                  </a:lnTo>
                  <a:lnTo>
                    <a:pt x="98" y="184"/>
                  </a:lnTo>
                  <a:lnTo>
                    <a:pt x="104" y="188"/>
                  </a:lnTo>
                  <a:lnTo>
                    <a:pt x="106" y="190"/>
                  </a:lnTo>
                  <a:lnTo>
                    <a:pt x="110" y="192"/>
                  </a:lnTo>
                  <a:lnTo>
                    <a:pt x="114" y="190"/>
                  </a:lnTo>
                  <a:lnTo>
                    <a:pt x="114" y="188"/>
                  </a:lnTo>
                  <a:lnTo>
                    <a:pt x="116" y="186"/>
                  </a:lnTo>
                  <a:lnTo>
                    <a:pt x="120" y="186"/>
                  </a:lnTo>
                  <a:lnTo>
                    <a:pt x="128" y="186"/>
                  </a:lnTo>
                  <a:lnTo>
                    <a:pt x="132" y="190"/>
                  </a:lnTo>
                  <a:lnTo>
                    <a:pt x="136" y="192"/>
                  </a:lnTo>
                  <a:lnTo>
                    <a:pt x="142" y="194"/>
                  </a:lnTo>
                  <a:lnTo>
                    <a:pt x="150" y="192"/>
                  </a:lnTo>
                  <a:lnTo>
                    <a:pt x="156" y="188"/>
                  </a:lnTo>
                  <a:lnTo>
                    <a:pt x="162" y="186"/>
                  </a:lnTo>
                  <a:lnTo>
                    <a:pt x="170" y="184"/>
                  </a:lnTo>
                  <a:lnTo>
                    <a:pt x="176" y="184"/>
                  </a:lnTo>
                  <a:lnTo>
                    <a:pt x="180" y="186"/>
                  </a:lnTo>
                  <a:lnTo>
                    <a:pt x="184" y="186"/>
                  </a:lnTo>
                  <a:lnTo>
                    <a:pt x="193" y="188"/>
                  </a:lnTo>
                  <a:lnTo>
                    <a:pt x="197" y="186"/>
                  </a:lnTo>
                  <a:lnTo>
                    <a:pt x="203" y="184"/>
                  </a:lnTo>
                  <a:lnTo>
                    <a:pt x="213" y="176"/>
                  </a:lnTo>
                  <a:lnTo>
                    <a:pt x="215" y="166"/>
                  </a:lnTo>
                  <a:lnTo>
                    <a:pt x="217" y="158"/>
                  </a:lnTo>
                  <a:lnTo>
                    <a:pt x="221" y="150"/>
                  </a:lnTo>
                  <a:lnTo>
                    <a:pt x="225" y="144"/>
                  </a:lnTo>
                  <a:lnTo>
                    <a:pt x="235" y="132"/>
                  </a:lnTo>
                  <a:lnTo>
                    <a:pt x="239" y="126"/>
                  </a:lnTo>
                  <a:lnTo>
                    <a:pt x="243" y="118"/>
                  </a:lnTo>
                  <a:lnTo>
                    <a:pt x="243" y="76"/>
                  </a:lnTo>
                  <a:lnTo>
                    <a:pt x="243" y="72"/>
                  </a:lnTo>
                  <a:lnTo>
                    <a:pt x="245" y="68"/>
                  </a:lnTo>
                  <a:lnTo>
                    <a:pt x="247" y="64"/>
                  </a:lnTo>
                  <a:lnTo>
                    <a:pt x="249" y="58"/>
                  </a:lnTo>
                  <a:lnTo>
                    <a:pt x="247" y="48"/>
                  </a:lnTo>
                  <a:lnTo>
                    <a:pt x="241" y="34"/>
                  </a:lnTo>
                  <a:lnTo>
                    <a:pt x="235" y="22"/>
                  </a:lnTo>
                  <a:lnTo>
                    <a:pt x="231" y="8"/>
                  </a:lnTo>
                  <a:lnTo>
                    <a:pt x="229" y="8"/>
                  </a:lnTo>
                  <a:lnTo>
                    <a:pt x="219" y="1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76" name="Freeform 93"/>
            <p:cNvSpPr>
              <a:spLocks/>
            </p:cNvSpPr>
            <p:nvPr/>
          </p:nvSpPr>
          <p:spPr bwMode="gray">
            <a:xfrm>
              <a:off x="2846" y="1835"/>
              <a:ext cx="165" cy="290"/>
            </a:xfrm>
            <a:custGeom>
              <a:avLst/>
              <a:gdLst>
                <a:gd name="T0" fmla="*/ 156 w 168"/>
                <a:gd name="T1" fmla="*/ 130 h 294"/>
                <a:gd name="T2" fmla="*/ 140 w 168"/>
                <a:gd name="T3" fmla="*/ 136 h 294"/>
                <a:gd name="T4" fmla="*/ 136 w 168"/>
                <a:gd name="T5" fmla="*/ 150 h 294"/>
                <a:gd name="T6" fmla="*/ 132 w 168"/>
                <a:gd name="T7" fmla="*/ 164 h 294"/>
                <a:gd name="T8" fmla="*/ 130 w 168"/>
                <a:gd name="T9" fmla="*/ 182 h 294"/>
                <a:gd name="T10" fmla="*/ 126 w 168"/>
                <a:gd name="T11" fmla="*/ 190 h 294"/>
                <a:gd name="T12" fmla="*/ 134 w 168"/>
                <a:gd name="T13" fmla="*/ 194 h 294"/>
                <a:gd name="T14" fmla="*/ 137 w 168"/>
                <a:gd name="T15" fmla="*/ 204 h 294"/>
                <a:gd name="T16" fmla="*/ 140 w 168"/>
                <a:gd name="T17" fmla="*/ 216 h 294"/>
                <a:gd name="T18" fmla="*/ 133 w 168"/>
                <a:gd name="T19" fmla="*/ 216 h 294"/>
                <a:gd name="T20" fmla="*/ 122 w 168"/>
                <a:gd name="T21" fmla="*/ 226 h 294"/>
                <a:gd name="T22" fmla="*/ 114 w 168"/>
                <a:gd name="T23" fmla="*/ 244 h 294"/>
                <a:gd name="T24" fmla="*/ 110 w 168"/>
                <a:gd name="T25" fmla="*/ 247 h 294"/>
                <a:gd name="T26" fmla="*/ 83 w 168"/>
                <a:gd name="T27" fmla="*/ 250 h 294"/>
                <a:gd name="T28" fmla="*/ 81 w 168"/>
                <a:gd name="T29" fmla="*/ 260 h 294"/>
                <a:gd name="T30" fmla="*/ 72 w 168"/>
                <a:gd name="T31" fmla="*/ 268 h 294"/>
                <a:gd name="T32" fmla="*/ 48 w 168"/>
                <a:gd name="T33" fmla="*/ 274 h 294"/>
                <a:gd name="T34" fmla="*/ 42 w 168"/>
                <a:gd name="T35" fmla="*/ 270 h 294"/>
                <a:gd name="T36" fmla="*/ 34 w 168"/>
                <a:gd name="T37" fmla="*/ 276 h 294"/>
                <a:gd name="T38" fmla="*/ 32 w 168"/>
                <a:gd name="T39" fmla="*/ 276 h 294"/>
                <a:gd name="T40" fmla="*/ 28 w 168"/>
                <a:gd name="T41" fmla="*/ 258 h 294"/>
                <a:gd name="T42" fmla="*/ 12 w 168"/>
                <a:gd name="T43" fmla="*/ 244 h 294"/>
                <a:gd name="T44" fmla="*/ 10 w 168"/>
                <a:gd name="T45" fmla="*/ 238 h 294"/>
                <a:gd name="T46" fmla="*/ 18 w 168"/>
                <a:gd name="T47" fmla="*/ 234 h 294"/>
                <a:gd name="T48" fmla="*/ 28 w 168"/>
                <a:gd name="T49" fmla="*/ 228 h 294"/>
                <a:gd name="T50" fmla="*/ 26 w 168"/>
                <a:gd name="T51" fmla="*/ 218 h 294"/>
                <a:gd name="T52" fmla="*/ 26 w 168"/>
                <a:gd name="T53" fmla="*/ 194 h 294"/>
                <a:gd name="T54" fmla="*/ 16 w 168"/>
                <a:gd name="T55" fmla="*/ 181 h 294"/>
                <a:gd name="T56" fmla="*/ 10 w 168"/>
                <a:gd name="T57" fmla="*/ 178 h 294"/>
                <a:gd name="T58" fmla="*/ 4 w 168"/>
                <a:gd name="T59" fmla="*/ 174 h 294"/>
                <a:gd name="T60" fmla="*/ 2 w 168"/>
                <a:gd name="T61" fmla="*/ 158 h 294"/>
                <a:gd name="T62" fmla="*/ 8 w 168"/>
                <a:gd name="T63" fmla="*/ 142 h 294"/>
                <a:gd name="T64" fmla="*/ 22 w 168"/>
                <a:gd name="T65" fmla="*/ 124 h 294"/>
                <a:gd name="T66" fmla="*/ 28 w 168"/>
                <a:gd name="T67" fmla="*/ 110 h 294"/>
                <a:gd name="T68" fmla="*/ 28 w 168"/>
                <a:gd name="T69" fmla="*/ 68 h 294"/>
                <a:gd name="T70" fmla="*/ 30 w 168"/>
                <a:gd name="T71" fmla="*/ 60 h 294"/>
                <a:gd name="T72" fmla="*/ 30 w 168"/>
                <a:gd name="T73" fmla="*/ 44 h 294"/>
                <a:gd name="T74" fmla="*/ 22 w 168"/>
                <a:gd name="T75" fmla="*/ 22 h 294"/>
                <a:gd name="T76" fmla="*/ 20 w 168"/>
                <a:gd name="T77" fmla="*/ 8 h 294"/>
                <a:gd name="T78" fmla="*/ 150 w 168"/>
                <a:gd name="T79" fmla="*/ 66 h 29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68" h="294">
                  <a:moveTo>
                    <a:pt x="162" y="68"/>
                  </a:moveTo>
                  <a:lnTo>
                    <a:pt x="168" y="138"/>
                  </a:lnTo>
                  <a:lnTo>
                    <a:pt x="158" y="140"/>
                  </a:lnTo>
                  <a:lnTo>
                    <a:pt x="152" y="144"/>
                  </a:lnTo>
                  <a:lnTo>
                    <a:pt x="148" y="150"/>
                  </a:lnTo>
                  <a:lnTo>
                    <a:pt x="146" y="158"/>
                  </a:lnTo>
                  <a:lnTo>
                    <a:pt x="142" y="164"/>
                  </a:lnTo>
                  <a:lnTo>
                    <a:pt x="140" y="172"/>
                  </a:lnTo>
                  <a:lnTo>
                    <a:pt x="140" y="190"/>
                  </a:lnTo>
                  <a:lnTo>
                    <a:pt x="138" y="194"/>
                  </a:lnTo>
                  <a:lnTo>
                    <a:pt x="134" y="200"/>
                  </a:lnTo>
                  <a:lnTo>
                    <a:pt x="134" y="202"/>
                  </a:lnTo>
                  <a:lnTo>
                    <a:pt x="136" y="202"/>
                  </a:lnTo>
                  <a:lnTo>
                    <a:pt x="144" y="206"/>
                  </a:lnTo>
                  <a:lnTo>
                    <a:pt x="146" y="214"/>
                  </a:lnTo>
                  <a:lnTo>
                    <a:pt x="148" y="216"/>
                  </a:lnTo>
                  <a:lnTo>
                    <a:pt x="150" y="220"/>
                  </a:lnTo>
                  <a:lnTo>
                    <a:pt x="152" y="228"/>
                  </a:lnTo>
                  <a:lnTo>
                    <a:pt x="146" y="228"/>
                  </a:lnTo>
                  <a:lnTo>
                    <a:pt x="142" y="228"/>
                  </a:lnTo>
                  <a:lnTo>
                    <a:pt x="138" y="230"/>
                  </a:lnTo>
                  <a:lnTo>
                    <a:pt x="130" y="238"/>
                  </a:lnTo>
                  <a:lnTo>
                    <a:pt x="126" y="246"/>
                  </a:lnTo>
                  <a:lnTo>
                    <a:pt x="122" y="256"/>
                  </a:lnTo>
                  <a:lnTo>
                    <a:pt x="120" y="258"/>
                  </a:lnTo>
                  <a:lnTo>
                    <a:pt x="118" y="260"/>
                  </a:lnTo>
                  <a:lnTo>
                    <a:pt x="108" y="262"/>
                  </a:lnTo>
                  <a:lnTo>
                    <a:pt x="90" y="264"/>
                  </a:lnTo>
                  <a:lnTo>
                    <a:pt x="88" y="270"/>
                  </a:lnTo>
                  <a:lnTo>
                    <a:pt x="86" y="276"/>
                  </a:lnTo>
                  <a:lnTo>
                    <a:pt x="82" y="280"/>
                  </a:lnTo>
                  <a:lnTo>
                    <a:pt x="76" y="284"/>
                  </a:lnTo>
                  <a:lnTo>
                    <a:pt x="64" y="288"/>
                  </a:lnTo>
                  <a:lnTo>
                    <a:pt x="52" y="290"/>
                  </a:lnTo>
                  <a:lnTo>
                    <a:pt x="48" y="288"/>
                  </a:lnTo>
                  <a:lnTo>
                    <a:pt x="46" y="286"/>
                  </a:lnTo>
                  <a:lnTo>
                    <a:pt x="42" y="288"/>
                  </a:lnTo>
                  <a:lnTo>
                    <a:pt x="38" y="292"/>
                  </a:lnTo>
                  <a:lnTo>
                    <a:pt x="38" y="294"/>
                  </a:lnTo>
                  <a:lnTo>
                    <a:pt x="36" y="292"/>
                  </a:lnTo>
                  <a:lnTo>
                    <a:pt x="34" y="282"/>
                  </a:lnTo>
                  <a:lnTo>
                    <a:pt x="30" y="274"/>
                  </a:lnTo>
                  <a:lnTo>
                    <a:pt x="20" y="264"/>
                  </a:lnTo>
                  <a:lnTo>
                    <a:pt x="12" y="256"/>
                  </a:lnTo>
                  <a:lnTo>
                    <a:pt x="8" y="252"/>
                  </a:lnTo>
                  <a:lnTo>
                    <a:pt x="10" y="250"/>
                  </a:lnTo>
                  <a:lnTo>
                    <a:pt x="12" y="248"/>
                  </a:lnTo>
                  <a:lnTo>
                    <a:pt x="18" y="246"/>
                  </a:lnTo>
                  <a:lnTo>
                    <a:pt x="36" y="246"/>
                  </a:lnTo>
                  <a:lnTo>
                    <a:pt x="28" y="240"/>
                  </a:lnTo>
                  <a:lnTo>
                    <a:pt x="28" y="236"/>
                  </a:lnTo>
                  <a:lnTo>
                    <a:pt x="26" y="230"/>
                  </a:lnTo>
                  <a:lnTo>
                    <a:pt x="28" y="212"/>
                  </a:lnTo>
                  <a:lnTo>
                    <a:pt x="26" y="206"/>
                  </a:lnTo>
                  <a:lnTo>
                    <a:pt x="22" y="200"/>
                  </a:lnTo>
                  <a:lnTo>
                    <a:pt x="16" y="192"/>
                  </a:lnTo>
                  <a:lnTo>
                    <a:pt x="12" y="186"/>
                  </a:lnTo>
                  <a:lnTo>
                    <a:pt x="10" y="188"/>
                  </a:lnTo>
                  <a:lnTo>
                    <a:pt x="8" y="186"/>
                  </a:lnTo>
                  <a:lnTo>
                    <a:pt x="4" y="182"/>
                  </a:lnTo>
                  <a:lnTo>
                    <a:pt x="0" y="176"/>
                  </a:lnTo>
                  <a:lnTo>
                    <a:pt x="2" y="166"/>
                  </a:lnTo>
                  <a:lnTo>
                    <a:pt x="4" y="158"/>
                  </a:lnTo>
                  <a:lnTo>
                    <a:pt x="8" y="150"/>
                  </a:lnTo>
                  <a:lnTo>
                    <a:pt x="12" y="144"/>
                  </a:lnTo>
                  <a:lnTo>
                    <a:pt x="22" y="132"/>
                  </a:lnTo>
                  <a:lnTo>
                    <a:pt x="26" y="126"/>
                  </a:lnTo>
                  <a:lnTo>
                    <a:pt x="30" y="118"/>
                  </a:lnTo>
                  <a:lnTo>
                    <a:pt x="30" y="76"/>
                  </a:lnTo>
                  <a:lnTo>
                    <a:pt x="30" y="72"/>
                  </a:lnTo>
                  <a:lnTo>
                    <a:pt x="32" y="68"/>
                  </a:lnTo>
                  <a:lnTo>
                    <a:pt x="34" y="64"/>
                  </a:lnTo>
                  <a:lnTo>
                    <a:pt x="36" y="58"/>
                  </a:lnTo>
                  <a:lnTo>
                    <a:pt x="34" y="48"/>
                  </a:lnTo>
                  <a:lnTo>
                    <a:pt x="28" y="34"/>
                  </a:lnTo>
                  <a:lnTo>
                    <a:pt x="22" y="22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36" y="0"/>
                  </a:lnTo>
                  <a:lnTo>
                    <a:pt x="162" y="70"/>
                  </a:lnTo>
                  <a:lnTo>
                    <a:pt x="162" y="6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77" name="Freeform 94"/>
            <p:cNvSpPr>
              <a:spLocks/>
            </p:cNvSpPr>
            <p:nvPr/>
          </p:nvSpPr>
          <p:spPr bwMode="gray">
            <a:xfrm>
              <a:off x="3292" y="2021"/>
              <a:ext cx="32" cy="39"/>
            </a:xfrm>
            <a:custGeom>
              <a:avLst/>
              <a:gdLst>
                <a:gd name="T0" fmla="*/ 16 w 32"/>
                <a:gd name="T1" fmla="*/ 0 h 40"/>
                <a:gd name="T2" fmla="*/ 24 w 32"/>
                <a:gd name="T3" fmla="*/ 8 h 40"/>
                <a:gd name="T4" fmla="*/ 30 w 32"/>
                <a:gd name="T5" fmla="*/ 14 h 40"/>
                <a:gd name="T6" fmla="*/ 32 w 32"/>
                <a:gd name="T7" fmla="*/ 20 h 40"/>
                <a:gd name="T8" fmla="*/ 30 w 32"/>
                <a:gd name="T9" fmla="*/ 22 h 40"/>
                <a:gd name="T10" fmla="*/ 26 w 32"/>
                <a:gd name="T11" fmla="*/ 26 h 40"/>
                <a:gd name="T12" fmla="*/ 22 w 32"/>
                <a:gd name="T13" fmla="*/ 30 h 40"/>
                <a:gd name="T14" fmla="*/ 16 w 32"/>
                <a:gd name="T15" fmla="*/ 34 h 40"/>
                <a:gd name="T16" fmla="*/ 6 w 32"/>
                <a:gd name="T17" fmla="*/ 36 h 40"/>
                <a:gd name="T18" fmla="*/ 2 w 32"/>
                <a:gd name="T19" fmla="*/ 34 h 40"/>
                <a:gd name="T20" fmla="*/ 0 w 32"/>
                <a:gd name="T21" fmla="*/ 28 h 40"/>
                <a:gd name="T22" fmla="*/ 2 w 32"/>
                <a:gd name="T23" fmla="*/ 20 h 40"/>
                <a:gd name="T24" fmla="*/ 8 w 32"/>
                <a:gd name="T25" fmla="*/ 16 h 40"/>
                <a:gd name="T26" fmla="*/ 22 w 32"/>
                <a:gd name="T27" fmla="*/ 6 h 40"/>
                <a:gd name="T28" fmla="*/ 16 w 32"/>
                <a:gd name="T29" fmla="*/ 0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2" h="40">
                  <a:moveTo>
                    <a:pt x="16" y="0"/>
                  </a:moveTo>
                  <a:lnTo>
                    <a:pt x="24" y="8"/>
                  </a:lnTo>
                  <a:lnTo>
                    <a:pt x="30" y="14"/>
                  </a:lnTo>
                  <a:lnTo>
                    <a:pt x="32" y="20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22" y="34"/>
                  </a:lnTo>
                  <a:lnTo>
                    <a:pt x="16" y="38"/>
                  </a:lnTo>
                  <a:lnTo>
                    <a:pt x="6" y="40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8" y="16"/>
                  </a:lnTo>
                  <a:lnTo>
                    <a:pt x="22" y="6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78" name="Freeform 95"/>
            <p:cNvSpPr>
              <a:spLocks/>
            </p:cNvSpPr>
            <p:nvPr/>
          </p:nvSpPr>
          <p:spPr bwMode="gray">
            <a:xfrm>
              <a:off x="3156" y="1934"/>
              <a:ext cx="233" cy="260"/>
            </a:xfrm>
            <a:custGeom>
              <a:avLst/>
              <a:gdLst>
                <a:gd name="T0" fmla="*/ 146 w 236"/>
                <a:gd name="T1" fmla="*/ 84 h 264"/>
                <a:gd name="T2" fmla="*/ 138 w 236"/>
                <a:gd name="T3" fmla="*/ 97 h 264"/>
                <a:gd name="T4" fmla="*/ 130 w 236"/>
                <a:gd name="T5" fmla="*/ 112 h 264"/>
                <a:gd name="T6" fmla="*/ 136 w 236"/>
                <a:gd name="T7" fmla="*/ 120 h 264"/>
                <a:gd name="T8" fmla="*/ 150 w 236"/>
                <a:gd name="T9" fmla="*/ 116 h 264"/>
                <a:gd name="T10" fmla="*/ 152 w 236"/>
                <a:gd name="T11" fmla="*/ 132 h 264"/>
                <a:gd name="T12" fmla="*/ 166 w 236"/>
                <a:gd name="T13" fmla="*/ 152 h 264"/>
                <a:gd name="T14" fmla="*/ 188 w 236"/>
                <a:gd name="T15" fmla="*/ 161 h 264"/>
                <a:gd name="T16" fmla="*/ 210 w 236"/>
                <a:gd name="T17" fmla="*/ 168 h 264"/>
                <a:gd name="T18" fmla="*/ 218 w 236"/>
                <a:gd name="T19" fmla="*/ 182 h 264"/>
                <a:gd name="T20" fmla="*/ 193 w 236"/>
                <a:gd name="T21" fmla="*/ 210 h 264"/>
                <a:gd name="T22" fmla="*/ 188 w 236"/>
                <a:gd name="T23" fmla="*/ 221 h 264"/>
                <a:gd name="T24" fmla="*/ 182 w 236"/>
                <a:gd name="T25" fmla="*/ 224 h 264"/>
                <a:gd name="T26" fmla="*/ 172 w 236"/>
                <a:gd name="T27" fmla="*/ 222 h 264"/>
                <a:gd name="T28" fmla="*/ 160 w 236"/>
                <a:gd name="T29" fmla="*/ 227 h 264"/>
                <a:gd name="T30" fmla="*/ 142 w 236"/>
                <a:gd name="T31" fmla="*/ 238 h 264"/>
                <a:gd name="T32" fmla="*/ 130 w 236"/>
                <a:gd name="T33" fmla="*/ 240 h 264"/>
                <a:gd name="T34" fmla="*/ 122 w 236"/>
                <a:gd name="T35" fmla="*/ 236 h 264"/>
                <a:gd name="T36" fmla="*/ 117 w 236"/>
                <a:gd name="T37" fmla="*/ 234 h 264"/>
                <a:gd name="T38" fmla="*/ 114 w 236"/>
                <a:gd name="T39" fmla="*/ 236 h 264"/>
                <a:gd name="T40" fmla="*/ 104 w 236"/>
                <a:gd name="T41" fmla="*/ 246 h 264"/>
                <a:gd name="T42" fmla="*/ 100 w 236"/>
                <a:gd name="T43" fmla="*/ 248 h 264"/>
                <a:gd name="T44" fmla="*/ 84 w 236"/>
                <a:gd name="T45" fmla="*/ 244 h 264"/>
                <a:gd name="T46" fmla="*/ 58 w 236"/>
                <a:gd name="T47" fmla="*/ 234 h 264"/>
                <a:gd name="T48" fmla="*/ 42 w 236"/>
                <a:gd name="T49" fmla="*/ 230 h 264"/>
                <a:gd name="T50" fmla="*/ 40 w 236"/>
                <a:gd name="T51" fmla="*/ 224 h 264"/>
                <a:gd name="T52" fmla="*/ 36 w 236"/>
                <a:gd name="T53" fmla="*/ 214 h 264"/>
                <a:gd name="T54" fmla="*/ 30 w 236"/>
                <a:gd name="T55" fmla="*/ 196 h 264"/>
                <a:gd name="T56" fmla="*/ 24 w 236"/>
                <a:gd name="T57" fmla="*/ 188 h 264"/>
                <a:gd name="T58" fmla="*/ 4 w 236"/>
                <a:gd name="T59" fmla="*/ 174 h 264"/>
                <a:gd name="T60" fmla="*/ 0 w 236"/>
                <a:gd name="T61" fmla="*/ 168 h 264"/>
                <a:gd name="T62" fmla="*/ 6 w 236"/>
                <a:gd name="T63" fmla="*/ 164 h 264"/>
                <a:gd name="T64" fmla="*/ 16 w 236"/>
                <a:gd name="T65" fmla="*/ 160 h 264"/>
                <a:gd name="T66" fmla="*/ 18 w 236"/>
                <a:gd name="T67" fmla="*/ 144 h 264"/>
                <a:gd name="T68" fmla="*/ 20 w 236"/>
                <a:gd name="T69" fmla="*/ 126 h 264"/>
                <a:gd name="T70" fmla="*/ 30 w 236"/>
                <a:gd name="T71" fmla="*/ 122 h 264"/>
                <a:gd name="T72" fmla="*/ 34 w 236"/>
                <a:gd name="T73" fmla="*/ 104 h 264"/>
                <a:gd name="T74" fmla="*/ 48 w 236"/>
                <a:gd name="T75" fmla="*/ 82 h 264"/>
                <a:gd name="T76" fmla="*/ 48 w 236"/>
                <a:gd name="T77" fmla="*/ 66 h 264"/>
                <a:gd name="T78" fmla="*/ 50 w 236"/>
                <a:gd name="T79" fmla="*/ 38 h 264"/>
                <a:gd name="T80" fmla="*/ 54 w 236"/>
                <a:gd name="T81" fmla="*/ 28 h 264"/>
                <a:gd name="T82" fmla="*/ 62 w 236"/>
                <a:gd name="T83" fmla="*/ 14 h 264"/>
                <a:gd name="T84" fmla="*/ 76 w 236"/>
                <a:gd name="T85" fmla="*/ 4 h 264"/>
                <a:gd name="T86" fmla="*/ 86 w 236"/>
                <a:gd name="T87" fmla="*/ 10 h 264"/>
                <a:gd name="T88" fmla="*/ 98 w 236"/>
                <a:gd name="T89" fmla="*/ 36 h 264"/>
                <a:gd name="T90" fmla="*/ 106 w 236"/>
                <a:gd name="T91" fmla="*/ 42 h 264"/>
                <a:gd name="T92" fmla="*/ 130 w 236"/>
                <a:gd name="T93" fmla="*/ 64 h 264"/>
                <a:gd name="T94" fmla="*/ 152 w 236"/>
                <a:gd name="T95" fmla="*/ 90 h 2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36" h="264">
                  <a:moveTo>
                    <a:pt x="160" y="94"/>
                  </a:moveTo>
                  <a:lnTo>
                    <a:pt x="154" y="88"/>
                  </a:lnTo>
                  <a:lnTo>
                    <a:pt x="160" y="94"/>
                  </a:lnTo>
                  <a:lnTo>
                    <a:pt x="146" y="104"/>
                  </a:lnTo>
                  <a:lnTo>
                    <a:pt x="140" y="112"/>
                  </a:lnTo>
                  <a:lnTo>
                    <a:pt x="138" y="120"/>
                  </a:lnTo>
                  <a:lnTo>
                    <a:pt x="140" y="126"/>
                  </a:lnTo>
                  <a:lnTo>
                    <a:pt x="144" y="128"/>
                  </a:lnTo>
                  <a:lnTo>
                    <a:pt x="152" y="126"/>
                  </a:lnTo>
                  <a:lnTo>
                    <a:pt x="158" y="124"/>
                  </a:lnTo>
                  <a:lnTo>
                    <a:pt x="158" y="132"/>
                  </a:lnTo>
                  <a:lnTo>
                    <a:pt x="160" y="140"/>
                  </a:lnTo>
                  <a:lnTo>
                    <a:pt x="164" y="152"/>
                  </a:lnTo>
                  <a:lnTo>
                    <a:pt x="174" y="160"/>
                  </a:lnTo>
                  <a:lnTo>
                    <a:pt x="184" y="168"/>
                  </a:lnTo>
                  <a:lnTo>
                    <a:pt x="196" y="172"/>
                  </a:lnTo>
                  <a:lnTo>
                    <a:pt x="210" y="178"/>
                  </a:lnTo>
                  <a:lnTo>
                    <a:pt x="222" y="180"/>
                  </a:lnTo>
                  <a:lnTo>
                    <a:pt x="236" y="182"/>
                  </a:lnTo>
                  <a:lnTo>
                    <a:pt x="230" y="194"/>
                  </a:lnTo>
                  <a:lnTo>
                    <a:pt x="220" y="202"/>
                  </a:lnTo>
                  <a:lnTo>
                    <a:pt x="204" y="222"/>
                  </a:lnTo>
                  <a:lnTo>
                    <a:pt x="200" y="230"/>
                  </a:lnTo>
                  <a:lnTo>
                    <a:pt x="196" y="234"/>
                  </a:lnTo>
                  <a:lnTo>
                    <a:pt x="194" y="236"/>
                  </a:lnTo>
                  <a:lnTo>
                    <a:pt x="190" y="238"/>
                  </a:lnTo>
                  <a:lnTo>
                    <a:pt x="186" y="236"/>
                  </a:lnTo>
                  <a:lnTo>
                    <a:pt x="180" y="236"/>
                  </a:lnTo>
                  <a:lnTo>
                    <a:pt x="174" y="238"/>
                  </a:lnTo>
                  <a:lnTo>
                    <a:pt x="168" y="242"/>
                  </a:lnTo>
                  <a:lnTo>
                    <a:pt x="160" y="246"/>
                  </a:lnTo>
                  <a:lnTo>
                    <a:pt x="150" y="254"/>
                  </a:lnTo>
                  <a:lnTo>
                    <a:pt x="144" y="256"/>
                  </a:lnTo>
                  <a:lnTo>
                    <a:pt x="138" y="256"/>
                  </a:lnTo>
                  <a:lnTo>
                    <a:pt x="134" y="256"/>
                  </a:lnTo>
                  <a:lnTo>
                    <a:pt x="130" y="252"/>
                  </a:lnTo>
                  <a:lnTo>
                    <a:pt x="128" y="250"/>
                  </a:lnTo>
                  <a:lnTo>
                    <a:pt x="124" y="250"/>
                  </a:lnTo>
                  <a:lnTo>
                    <a:pt x="120" y="250"/>
                  </a:lnTo>
                  <a:lnTo>
                    <a:pt x="118" y="252"/>
                  </a:lnTo>
                  <a:lnTo>
                    <a:pt x="114" y="256"/>
                  </a:lnTo>
                  <a:lnTo>
                    <a:pt x="108" y="262"/>
                  </a:lnTo>
                  <a:lnTo>
                    <a:pt x="108" y="264"/>
                  </a:lnTo>
                  <a:lnTo>
                    <a:pt x="104" y="264"/>
                  </a:lnTo>
                  <a:lnTo>
                    <a:pt x="96" y="264"/>
                  </a:lnTo>
                  <a:lnTo>
                    <a:pt x="88" y="260"/>
                  </a:lnTo>
                  <a:lnTo>
                    <a:pt x="76" y="254"/>
                  </a:lnTo>
                  <a:lnTo>
                    <a:pt x="62" y="250"/>
                  </a:lnTo>
                  <a:lnTo>
                    <a:pt x="54" y="248"/>
                  </a:lnTo>
                  <a:lnTo>
                    <a:pt x="46" y="246"/>
                  </a:lnTo>
                  <a:lnTo>
                    <a:pt x="48" y="246"/>
                  </a:lnTo>
                  <a:lnTo>
                    <a:pt x="44" y="238"/>
                  </a:lnTo>
                  <a:lnTo>
                    <a:pt x="40" y="232"/>
                  </a:lnTo>
                  <a:lnTo>
                    <a:pt x="36" y="226"/>
                  </a:lnTo>
                  <a:lnTo>
                    <a:pt x="32" y="222"/>
                  </a:lnTo>
                  <a:lnTo>
                    <a:pt x="30" y="208"/>
                  </a:lnTo>
                  <a:lnTo>
                    <a:pt x="26" y="204"/>
                  </a:lnTo>
                  <a:lnTo>
                    <a:pt x="24" y="200"/>
                  </a:lnTo>
                  <a:lnTo>
                    <a:pt x="10" y="192"/>
                  </a:lnTo>
                  <a:lnTo>
                    <a:pt x="4" y="186"/>
                  </a:lnTo>
                  <a:lnTo>
                    <a:pt x="0" y="182"/>
                  </a:lnTo>
                  <a:lnTo>
                    <a:pt x="0" y="180"/>
                  </a:lnTo>
                  <a:lnTo>
                    <a:pt x="2" y="178"/>
                  </a:lnTo>
                  <a:lnTo>
                    <a:pt x="6" y="176"/>
                  </a:lnTo>
                  <a:lnTo>
                    <a:pt x="12" y="174"/>
                  </a:lnTo>
                  <a:lnTo>
                    <a:pt x="16" y="170"/>
                  </a:lnTo>
                  <a:lnTo>
                    <a:pt x="18" y="160"/>
                  </a:lnTo>
                  <a:lnTo>
                    <a:pt x="18" y="152"/>
                  </a:lnTo>
                  <a:lnTo>
                    <a:pt x="18" y="142"/>
                  </a:lnTo>
                  <a:lnTo>
                    <a:pt x="20" y="134"/>
                  </a:lnTo>
                  <a:lnTo>
                    <a:pt x="24" y="132"/>
                  </a:lnTo>
                  <a:lnTo>
                    <a:pt x="30" y="130"/>
                  </a:lnTo>
                  <a:lnTo>
                    <a:pt x="32" y="120"/>
                  </a:lnTo>
                  <a:lnTo>
                    <a:pt x="34" y="112"/>
                  </a:lnTo>
                  <a:lnTo>
                    <a:pt x="42" y="98"/>
                  </a:lnTo>
                  <a:lnTo>
                    <a:pt x="52" y="86"/>
                  </a:lnTo>
                  <a:lnTo>
                    <a:pt x="52" y="78"/>
                  </a:lnTo>
                  <a:lnTo>
                    <a:pt x="52" y="70"/>
                  </a:lnTo>
                  <a:lnTo>
                    <a:pt x="52" y="46"/>
                  </a:lnTo>
                  <a:lnTo>
                    <a:pt x="54" y="42"/>
                  </a:lnTo>
                  <a:lnTo>
                    <a:pt x="56" y="34"/>
                  </a:lnTo>
                  <a:lnTo>
                    <a:pt x="58" y="28"/>
                  </a:lnTo>
                  <a:lnTo>
                    <a:pt x="58" y="16"/>
                  </a:lnTo>
                  <a:lnTo>
                    <a:pt x="66" y="14"/>
                  </a:lnTo>
                  <a:lnTo>
                    <a:pt x="74" y="10"/>
                  </a:lnTo>
                  <a:lnTo>
                    <a:pt x="80" y="4"/>
                  </a:lnTo>
                  <a:lnTo>
                    <a:pt x="84" y="0"/>
                  </a:lnTo>
                  <a:lnTo>
                    <a:pt x="90" y="10"/>
                  </a:lnTo>
                  <a:lnTo>
                    <a:pt x="96" y="28"/>
                  </a:lnTo>
                  <a:lnTo>
                    <a:pt x="102" y="40"/>
                  </a:lnTo>
                  <a:lnTo>
                    <a:pt x="104" y="44"/>
                  </a:lnTo>
                  <a:lnTo>
                    <a:pt x="110" y="46"/>
                  </a:lnTo>
                  <a:lnTo>
                    <a:pt x="126" y="56"/>
                  </a:lnTo>
                  <a:lnTo>
                    <a:pt x="138" y="68"/>
                  </a:lnTo>
                  <a:lnTo>
                    <a:pt x="154" y="88"/>
                  </a:lnTo>
                  <a:lnTo>
                    <a:pt x="160" y="9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79" name="Freeform 96"/>
            <p:cNvSpPr>
              <a:spLocks/>
            </p:cNvSpPr>
            <p:nvPr/>
          </p:nvSpPr>
          <p:spPr bwMode="gray">
            <a:xfrm>
              <a:off x="2864" y="2060"/>
              <a:ext cx="203" cy="150"/>
            </a:xfrm>
            <a:custGeom>
              <a:avLst/>
              <a:gdLst>
                <a:gd name="T0" fmla="*/ 192 w 206"/>
                <a:gd name="T1" fmla="*/ 102 h 152"/>
                <a:gd name="T2" fmla="*/ 192 w 206"/>
                <a:gd name="T3" fmla="*/ 92 h 152"/>
                <a:gd name="T4" fmla="*/ 184 w 206"/>
                <a:gd name="T5" fmla="*/ 84 h 152"/>
                <a:gd name="T6" fmla="*/ 167 w 206"/>
                <a:gd name="T7" fmla="*/ 66 h 152"/>
                <a:gd name="T8" fmla="*/ 162 w 206"/>
                <a:gd name="T9" fmla="*/ 58 h 152"/>
                <a:gd name="T10" fmla="*/ 160 w 206"/>
                <a:gd name="T11" fmla="*/ 50 h 152"/>
                <a:gd name="T12" fmla="*/ 150 w 206"/>
                <a:gd name="T13" fmla="*/ 42 h 152"/>
                <a:gd name="T14" fmla="*/ 148 w 206"/>
                <a:gd name="T15" fmla="*/ 38 h 152"/>
                <a:gd name="T16" fmla="*/ 136 w 206"/>
                <a:gd name="T17" fmla="*/ 28 h 152"/>
                <a:gd name="T18" fmla="*/ 132 w 206"/>
                <a:gd name="T19" fmla="*/ 12 h 152"/>
                <a:gd name="T20" fmla="*/ 128 w 206"/>
                <a:gd name="T21" fmla="*/ 0 h 152"/>
                <a:gd name="T22" fmla="*/ 124 w 206"/>
                <a:gd name="T23" fmla="*/ 0 h 152"/>
                <a:gd name="T24" fmla="*/ 116 w 206"/>
                <a:gd name="T25" fmla="*/ 0 h 152"/>
                <a:gd name="T26" fmla="*/ 104 w 206"/>
                <a:gd name="T27" fmla="*/ 10 h 152"/>
                <a:gd name="T28" fmla="*/ 99 w 206"/>
                <a:gd name="T29" fmla="*/ 28 h 152"/>
                <a:gd name="T30" fmla="*/ 96 w 206"/>
                <a:gd name="T31" fmla="*/ 32 h 152"/>
                <a:gd name="T32" fmla="*/ 68 w 206"/>
                <a:gd name="T33" fmla="*/ 36 h 152"/>
                <a:gd name="T34" fmla="*/ 64 w 206"/>
                <a:gd name="T35" fmla="*/ 44 h 152"/>
                <a:gd name="T36" fmla="*/ 54 w 206"/>
                <a:gd name="T37" fmla="*/ 52 h 152"/>
                <a:gd name="T38" fmla="*/ 34 w 206"/>
                <a:gd name="T39" fmla="*/ 58 h 152"/>
                <a:gd name="T40" fmla="*/ 28 w 206"/>
                <a:gd name="T41" fmla="*/ 54 h 152"/>
                <a:gd name="T42" fmla="*/ 20 w 206"/>
                <a:gd name="T43" fmla="*/ 60 h 152"/>
                <a:gd name="T44" fmla="*/ 18 w 206"/>
                <a:gd name="T45" fmla="*/ 60 h 152"/>
                <a:gd name="T46" fmla="*/ 8 w 206"/>
                <a:gd name="T47" fmla="*/ 70 h 152"/>
                <a:gd name="T48" fmla="*/ 0 w 206"/>
                <a:gd name="T49" fmla="*/ 90 h 152"/>
                <a:gd name="T50" fmla="*/ 2 w 206"/>
                <a:gd name="T51" fmla="*/ 108 h 152"/>
                <a:gd name="T52" fmla="*/ 20 w 206"/>
                <a:gd name="T53" fmla="*/ 132 h 152"/>
                <a:gd name="T54" fmla="*/ 32 w 206"/>
                <a:gd name="T55" fmla="*/ 138 h 152"/>
                <a:gd name="T56" fmla="*/ 38 w 206"/>
                <a:gd name="T57" fmla="*/ 128 h 152"/>
                <a:gd name="T58" fmla="*/ 58 w 206"/>
                <a:gd name="T59" fmla="*/ 128 h 152"/>
                <a:gd name="T60" fmla="*/ 62 w 206"/>
                <a:gd name="T61" fmla="*/ 112 h 152"/>
                <a:gd name="T62" fmla="*/ 68 w 206"/>
                <a:gd name="T63" fmla="*/ 108 h 152"/>
                <a:gd name="T64" fmla="*/ 74 w 206"/>
                <a:gd name="T65" fmla="*/ 104 h 152"/>
                <a:gd name="T66" fmla="*/ 86 w 206"/>
                <a:gd name="T67" fmla="*/ 106 h 152"/>
                <a:gd name="T68" fmla="*/ 104 w 206"/>
                <a:gd name="T69" fmla="*/ 114 h 152"/>
                <a:gd name="T70" fmla="*/ 120 w 206"/>
                <a:gd name="T71" fmla="*/ 114 h 152"/>
                <a:gd name="T72" fmla="*/ 122 w 206"/>
                <a:gd name="T73" fmla="*/ 113 h 152"/>
                <a:gd name="T74" fmla="*/ 126 w 206"/>
                <a:gd name="T75" fmla="*/ 110 h 152"/>
                <a:gd name="T76" fmla="*/ 132 w 206"/>
                <a:gd name="T77" fmla="*/ 111 h 152"/>
                <a:gd name="T78" fmla="*/ 142 w 206"/>
                <a:gd name="T79" fmla="*/ 108 h 152"/>
                <a:gd name="T80" fmla="*/ 152 w 206"/>
                <a:gd name="T81" fmla="*/ 106 h 152"/>
                <a:gd name="T82" fmla="*/ 165 w 206"/>
                <a:gd name="T83" fmla="*/ 100 h 152"/>
                <a:gd name="T84" fmla="*/ 172 w 206"/>
                <a:gd name="T85" fmla="*/ 100 h 152"/>
                <a:gd name="T86" fmla="*/ 192 w 206"/>
                <a:gd name="T87" fmla="*/ 102 h 1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6" h="152">
                  <a:moveTo>
                    <a:pt x="206" y="108"/>
                  </a:moveTo>
                  <a:lnTo>
                    <a:pt x="204" y="106"/>
                  </a:lnTo>
                  <a:lnTo>
                    <a:pt x="204" y="102"/>
                  </a:lnTo>
                  <a:lnTo>
                    <a:pt x="204" y="96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86" y="80"/>
                  </a:lnTo>
                  <a:lnTo>
                    <a:pt x="178" y="70"/>
                  </a:lnTo>
                  <a:lnTo>
                    <a:pt x="174" y="68"/>
                  </a:lnTo>
                  <a:lnTo>
                    <a:pt x="170" y="62"/>
                  </a:lnTo>
                  <a:lnTo>
                    <a:pt x="170" y="56"/>
                  </a:lnTo>
                  <a:lnTo>
                    <a:pt x="168" y="54"/>
                  </a:lnTo>
                  <a:lnTo>
                    <a:pt x="162" y="50"/>
                  </a:lnTo>
                  <a:lnTo>
                    <a:pt x="158" y="46"/>
                  </a:lnTo>
                  <a:lnTo>
                    <a:pt x="156" y="44"/>
                  </a:lnTo>
                  <a:lnTo>
                    <a:pt x="156" y="40"/>
                  </a:lnTo>
                  <a:lnTo>
                    <a:pt x="144" y="40"/>
                  </a:lnTo>
                  <a:lnTo>
                    <a:pt x="144" y="28"/>
                  </a:lnTo>
                  <a:lnTo>
                    <a:pt x="142" y="20"/>
                  </a:lnTo>
                  <a:lnTo>
                    <a:pt x="140" y="12"/>
                  </a:lnTo>
                  <a:lnTo>
                    <a:pt x="136" y="6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4" y="0"/>
                  </a:lnTo>
                  <a:lnTo>
                    <a:pt x="120" y="2"/>
                  </a:lnTo>
                  <a:lnTo>
                    <a:pt x="112" y="10"/>
                  </a:lnTo>
                  <a:lnTo>
                    <a:pt x="108" y="18"/>
                  </a:lnTo>
                  <a:lnTo>
                    <a:pt x="104" y="28"/>
                  </a:lnTo>
                  <a:lnTo>
                    <a:pt x="102" y="30"/>
                  </a:lnTo>
                  <a:lnTo>
                    <a:pt x="100" y="32"/>
                  </a:lnTo>
                  <a:lnTo>
                    <a:pt x="90" y="34"/>
                  </a:lnTo>
                  <a:lnTo>
                    <a:pt x="72" y="36"/>
                  </a:lnTo>
                  <a:lnTo>
                    <a:pt x="70" y="42"/>
                  </a:lnTo>
                  <a:lnTo>
                    <a:pt x="68" y="48"/>
                  </a:lnTo>
                  <a:lnTo>
                    <a:pt x="64" y="52"/>
                  </a:lnTo>
                  <a:lnTo>
                    <a:pt x="58" y="56"/>
                  </a:lnTo>
                  <a:lnTo>
                    <a:pt x="46" y="60"/>
                  </a:lnTo>
                  <a:lnTo>
                    <a:pt x="34" y="62"/>
                  </a:lnTo>
                  <a:lnTo>
                    <a:pt x="30" y="60"/>
                  </a:lnTo>
                  <a:lnTo>
                    <a:pt x="28" y="58"/>
                  </a:lnTo>
                  <a:lnTo>
                    <a:pt x="24" y="60"/>
                  </a:lnTo>
                  <a:lnTo>
                    <a:pt x="20" y="64"/>
                  </a:lnTo>
                  <a:lnTo>
                    <a:pt x="20" y="66"/>
                  </a:lnTo>
                  <a:lnTo>
                    <a:pt x="18" y="64"/>
                  </a:lnTo>
                  <a:lnTo>
                    <a:pt x="14" y="68"/>
                  </a:lnTo>
                  <a:lnTo>
                    <a:pt x="8" y="74"/>
                  </a:lnTo>
                  <a:lnTo>
                    <a:pt x="2" y="84"/>
                  </a:lnTo>
                  <a:lnTo>
                    <a:pt x="0" y="94"/>
                  </a:lnTo>
                  <a:lnTo>
                    <a:pt x="0" y="102"/>
                  </a:lnTo>
                  <a:lnTo>
                    <a:pt x="2" y="112"/>
                  </a:lnTo>
                  <a:lnTo>
                    <a:pt x="10" y="126"/>
                  </a:lnTo>
                  <a:lnTo>
                    <a:pt x="20" y="140"/>
                  </a:lnTo>
                  <a:lnTo>
                    <a:pt x="28" y="152"/>
                  </a:lnTo>
                  <a:lnTo>
                    <a:pt x="32" y="146"/>
                  </a:lnTo>
                  <a:lnTo>
                    <a:pt x="36" y="140"/>
                  </a:lnTo>
                  <a:lnTo>
                    <a:pt x="42" y="136"/>
                  </a:lnTo>
                  <a:lnTo>
                    <a:pt x="52" y="136"/>
                  </a:lnTo>
                  <a:lnTo>
                    <a:pt x="62" y="136"/>
                  </a:lnTo>
                  <a:lnTo>
                    <a:pt x="64" y="126"/>
                  </a:lnTo>
                  <a:lnTo>
                    <a:pt x="66" y="118"/>
                  </a:lnTo>
                  <a:lnTo>
                    <a:pt x="68" y="114"/>
                  </a:lnTo>
                  <a:lnTo>
                    <a:pt x="72" y="112"/>
                  </a:lnTo>
                  <a:lnTo>
                    <a:pt x="76" y="108"/>
                  </a:lnTo>
                  <a:lnTo>
                    <a:pt x="78" y="108"/>
                  </a:lnTo>
                  <a:lnTo>
                    <a:pt x="84" y="108"/>
                  </a:lnTo>
                  <a:lnTo>
                    <a:pt x="90" y="110"/>
                  </a:lnTo>
                  <a:lnTo>
                    <a:pt x="102" y="116"/>
                  </a:lnTo>
                  <a:lnTo>
                    <a:pt x="112" y="122"/>
                  </a:lnTo>
                  <a:lnTo>
                    <a:pt x="120" y="122"/>
                  </a:lnTo>
                  <a:lnTo>
                    <a:pt x="128" y="122"/>
                  </a:lnTo>
                  <a:lnTo>
                    <a:pt x="130" y="122"/>
                  </a:lnTo>
                  <a:lnTo>
                    <a:pt x="130" y="120"/>
                  </a:lnTo>
                  <a:lnTo>
                    <a:pt x="132" y="116"/>
                  </a:lnTo>
                  <a:lnTo>
                    <a:pt x="134" y="114"/>
                  </a:lnTo>
                  <a:lnTo>
                    <a:pt x="138" y="116"/>
                  </a:lnTo>
                  <a:lnTo>
                    <a:pt x="140" y="116"/>
                  </a:lnTo>
                  <a:lnTo>
                    <a:pt x="146" y="114"/>
                  </a:lnTo>
                  <a:lnTo>
                    <a:pt x="150" y="112"/>
                  </a:lnTo>
                  <a:lnTo>
                    <a:pt x="156" y="110"/>
                  </a:lnTo>
                  <a:lnTo>
                    <a:pt x="160" y="110"/>
                  </a:lnTo>
                  <a:lnTo>
                    <a:pt x="172" y="110"/>
                  </a:lnTo>
                  <a:lnTo>
                    <a:pt x="174" y="104"/>
                  </a:lnTo>
                  <a:lnTo>
                    <a:pt x="178" y="102"/>
                  </a:lnTo>
                  <a:lnTo>
                    <a:pt x="184" y="104"/>
                  </a:lnTo>
                  <a:lnTo>
                    <a:pt x="192" y="106"/>
                  </a:lnTo>
                  <a:lnTo>
                    <a:pt x="204" y="106"/>
                  </a:lnTo>
                  <a:lnTo>
                    <a:pt x="206" y="10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80" name="Freeform 97"/>
            <p:cNvSpPr>
              <a:spLocks/>
            </p:cNvSpPr>
            <p:nvPr/>
          </p:nvSpPr>
          <p:spPr bwMode="gray">
            <a:xfrm>
              <a:off x="3173" y="2176"/>
              <a:ext cx="125" cy="166"/>
            </a:xfrm>
            <a:custGeom>
              <a:avLst/>
              <a:gdLst>
                <a:gd name="T0" fmla="*/ 116 w 126"/>
                <a:gd name="T1" fmla="*/ 10 h 168"/>
                <a:gd name="T2" fmla="*/ 112 w 126"/>
                <a:gd name="T3" fmla="*/ 10 h 168"/>
                <a:gd name="T4" fmla="*/ 108 w 126"/>
                <a:gd name="T5" fmla="*/ 6 h 168"/>
                <a:gd name="T6" fmla="*/ 106 w 126"/>
                <a:gd name="T7" fmla="*/ 4 h 168"/>
                <a:gd name="T8" fmla="*/ 102 w 126"/>
                <a:gd name="T9" fmla="*/ 4 h 168"/>
                <a:gd name="T10" fmla="*/ 98 w 126"/>
                <a:gd name="T11" fmla="*/ 4 h 168"/>
                <a:gd name="T12" fmla="*/ 96 w 126"/>
                <a:gd name="T13" fmla="*/ 6 h 168"/>
                <a:gd name="T14" fmla="*/ 92 w 126"/>
                <a:gd name="T15" fmla="*/ 10 h 168"/>
                <a:gd name="T16" fmla="*/ 86 w 126"/>
                <a:gd name="T17" fmla="*/ 16 h 168"/>
                <a:gd name="T18" fmla="*/ 86 w 126"/>
                <a:gd name="T19" fmla="*/ 18 h 168"/>
                <a:gd name="T20" fmla="*/ 82 w 126"/>
                <a:gd name="T21" fmla="*/ 18 h 168"/>
                <a:gd name="T22" fmla="*/ 74 w 126"/>
                <a:gd name="T23" fmla="*/ 18 h 168"/>
                <a:gd name="T24" fmla="*/ 66 w 126"/>
                <a:gd name="T25" fmla="*/ 14 h 168"/>
                <a:gd name="T26" fmla="*/ 58 w 126"/>
                <a:gd name="T27" fmla="*/ 8 h 168"/>
                <a:gd name="T28" fmla="*/ 46 w 126"/>
                <a:gd name="T29" fmla="*/ 4 h 168"/>
                <a:gd name="T30" fmla="*/ 38 w 126"/>
                <a:gd name="T31" fmla="*/ 2 h 168"/>
                <a:gd name="T32" fmla="*/ 30 w 126"/>
                <a:gd name="T33" fmla="*/ 0 h 168"/>
                <a:gd name="T34" fmla="*/ 4 w 126"/>
                <a:gd name="T35" fmla="*/ 0 h 168"/>
                <a:gd name="T36" fmla="*/ 0 w 126"/>
                <a:gd name="T37" fmla="*/ 4 h 168"/>
                <a:gd name="T38" fmla="*/ 4 w 126"/>
                <a:gd name="T39" fmla="*/ 12 h 168"/>
                <a:gd name="T40" fmla="*/ 8 w 126"/>
                <a:gd name="T41" fmla="*/ 20 h 168"/>
                <a:gd name="T42" fmla="*/ 14 w 126"/>
                <a:gd name="T43" fmla="*/ 32 h 168"/>
                <a:gd name="T44" fmla="*/ 16 w 126"/>
                <a:gd name="T45" fmla="*/ 38 h 168"/>
                <a:gd name="T46" fmla="*/ 16 w 126"/>
                <a:gd name="T47" fmla="*/ 42 h 168"/>
                <a:gd name="T48" fmla="*/ 16 w 126"/>
                <a:gd name="T49" fmla="*/ 44 h 168"/>
                <a:gd name="T50" fmla="*/ 16 w 126"/>
                <a:gd name="T51" fmla="*/ 48 h 168"/>
                <a:gd name="T52" fmla="*/ 0 w 126"/>
                <a:gd name="T53" fmla="*/ 72 h 168"/>
                <a:gd name="T54" fmla="*/ 0 w 126"/>
                <a:gd name="T55" fmla="*/ 96 h 168"/>
                <a:gd name="T56" fmla="*/ 62 w 126"/>
                <a:gd name="T57" fmla="*/ 130 h 168"/>
                <a:gd name="T58" fmla="*/ 62 w 126"/>
                <a:gd name="T59" fmla="*/ 138 h 168"/>
                <a:gd name="T60" fmla="*/ 84 w 126"/>
                <a:gd name="T61" fmla="*/ 160 h 168"/>
                <a:gd name="T62" fmla="*/ 86 w 126"/>
                <a:gd name="T63" fmla="*/ 156 h 168"/>
                <a:gd name="T64" fmla="*/ 90 w 126"/>
                <a:gd name="T65" fmla="*/ 150 h 168"/>
                <a:gd name="T66" fmla="*/ 104 w 126"/>
                <a:gd name="T67" fmla="*/ 124 h 168"/>
                <a:gd name="T68" fmla="*/ 118 w 126"/>
                <a:gd name="T69" fmla="*/ 102 h 168"/>
                <a:gd name="T70" fmla="*/ 112 w 126"/>
                <a:gd name="T71" fmla="*/ 98 h 168"/>
                <a:gd name="T72" fmla="*/ 108 w 126"/>
                <a:gd name="T73" fmla="*/ 94 h 168"/>
                <a:gd name="T74" fmla="*/ 108 w 126"/>
                <a:gd name="T75" fmla="*/ 32 h 168"/>
                <a:gd name="T76" fmla="*/ 116 w 126"/>
                <a:gd name="T77" fmla="*/ 14 h 168"/>
                <a:gd name="T78" fmla="*/ 122 w 126"/>
                <a:gd name="T79" fmla="*/ 10 h 168"/>
                <a:gd name="T80" fmla="*/ 116 w 126"/>
                <a:gd name="T81" fmla="*/ 10 h 1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6" h="168">
                  <a:moveTo>
                    <a:pt x="120" y="10"/>
                  </a:moveTo>
                  <a:lnTo>
                    <a:pt x="116" y="10"/>
                  </a:lnTo>
                  <a:lnTo>
                    <a:pt x="112" y="6"/>
                  </a:lnTo>
                  <a:lnTo>
                    <a:pt x="110" y="4"/>
                  </a:lnTo>
                  <a:lnTo>
                    <a:pt x="106" y="4"/>
                  </a:lnTo>
                  <a:lnTo>
                    <a:pt x="102" y="4"/>
                  </a:lnTo>
                  <a:lnTo>
                    <a:pt x="100" y="6"/>
                  </a:lnTo>
                  <a:lnTo>
                    <a:pt x="96" y="10"/>
                  </a:lnTo>
                  <a:lnTo>
                    <a:pt x="90" y="16"/>
                  </a:lnTo>
                  <a:lnTo>
                    <a:pt x="90" y="18"/>
                  </a:lnTo>
                  <a:lnTo>
                    <a:pt x="86" y="18"/>
                  </a:lnTo>
                  <a:lnTo>
                    <a:pt x="78" y="18"/>
                  </a:lnTo>
                  <a:lnTo>
                    <a:pt x="70" y="14"/>
                  </a:lnTo>
                  <a:lnTo>
                    <a:pt x="58" y="8"/>
                  </a:lnTo>
                  <a:lnTo>
                    <a:pt x="46" y="4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12"/>
                  </a:lnTo>
                  <a:lnTo>
                    <a:pt x="8" y="20"/>
                  </a:lnTo>
                  <a:lnTo>
                    <a:pt x="14" y="32"/>
                  </a:lnTo>
                  <a:lnTo>
                    <a:pt x="16" y="38"/>
                  </a:lnTo>
                  <a:lnTo>
                    <a:pt x="16" y="42"/>
                  </a:lnTo>
                  <a:lnTo>
                    <a:pt x="16" y="48"/>
                  </a:lnTo>
                  <a:lnTo>
                    <a:pt x="16" y="52"/>
                  </a:lnTo>
                  <a:lnTo>
                    <a:pt x="0" y="76"/>
                  </a:lnTo>
                  <a:lnTo>
                    <a:pt x="0" y="100"/>
                  </a:lnTo>
                  <a:lnTo>
                    <a:pt x="62" y="138"/>
                  </a:lnTo>
                  <a:lnTo>
                    <a:pt x="62" y="146"/>
                  </a:lnTo>
                  <a:lnTo>
                    <a:pt x="88" y="168"/>
                  </a:lnTo>
                  <a:lnTo>
                    <a:pt x="90" y="164"/>
                  </a:lnTo>
                  <a:lnTo>
                    <a:pt x="94" y="158"/>
                  </a:lnTo>
                  <a:lnTo>
                    <a:pt x="108" y="130"/>
                  </a:lnTo>
                  <a:lnTo>
                    <a:pt x="122" y="106"/>
                  </a:lnTo>
                  <a:lnTo>
                    <a:pt x="116" y="102"/>
                  </a:lnTo>
                  <a:lnTo>
                    <a:pt x="112" y="98"/>
                  </a:lnTo>
                  <a:lnTo>
                    <a:pt x="112" y="32"/>
                  </a:lnTo>
                  <a:lnTo>
                    <a:pt x="120" y="14"/>
                  </a:lnTo>
                  <a:lnTo>
                    <a:pt x="126" y="10"/>
                  </a:lnTo>
                  <a:lnTo>
                    <a:pt x="120" y="1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81" name="Freeform 98"/>
            <p:cNvSpPr>
              <a:spLocks/>
            </p:cNvSpPr>
            <p:nvPr/>
          </p:nvSpPr>
          <p:spPr bwMode="gray">
            <a:xfrm>
              <a:off x="3103" y="2176"/>
              <a:ext cx="87" cy="107"/>
            </a:xfrm>
            <a:custGeom>
              <a:avLst/>
              <a:gdLst>
                <a:gd name="T0" fmla="*/ 72 w 88"/>
                <a:gd name="T1" fmla="*/ 0 h 108"/>
                <a:gd name="T2" fmla="*/ 68 w 88"/>
                <a:gd name="T3" fmla="*/ 4 h 108"/>
                <a:gd name="T4" fmla="*/ 72 w 88"/>
                <a:gd name="T5" fmla="*/ 12 h 108"/>
                <a:gd name="T6" fmla="*/ 76 w 88"/>
                <a:gd name="T7" fmla="*/ 20 h 108"/>
                <a:gd name="T8" fmla="*/ 82 w 88"/>
                <a:gd name="T9" fmla="*/ 32 h 108"/>
                <a:gd name="T10" fmla="*/ 84 w 88"/>
                <a:gd name="T11" fmla="*/ 38 h 108"/>
                <a:gd name="T12" fmla="*/ 84 w 88"/>
                <a:gd name="T13" fmla="*/ 42 h 108"/>
                <a:gd name="T14" fmla="*/ 84 w 88"/>
                <a:gd name="T15" fmla="*/ 48 h 108"/>
                <a:gd name="T16" fmla="*/ 84 w 88"/>
                <a:gd name="T17" fmla="*/ 52 h 108"/>
                <a:gd name="T18" fmla="*/ 68 w 88"/>
                <a:gd name="T19" fmla="*/ 72 h 108"/>
                <a:gd name="T20" fmla="*/ 68 w 88"/>
                <a:gd name="T21" fmla="*/ 96 h 108"/>
                <a:gd name="T22" fmla="*/ 20 w 88"/>
                <a:gd name="T23" fmla="*/ 94 h 108"/>
                <a:gd name="T24" fmla="*/ 14 w 88"/>
                <a:gd name="T25" fmla="*/ 98 h 108"/>
                <a:gd name="T26" fmla="*/ 10 w 88"/>
                <a:gd name="T27" fmla="*/ 104 h 108"/>
                <a:gd name="T28" fmla="*/ 0 w 88"/>
                <a:gd name="T29" fmla="*/ 104 h 108"/>
                <a:gd name="T30" fmla="*/ 0 w 88"/>
                <a:gd name="T31" fmla="*/ 82 h 108"/>
                <a:gd name="T32" fmla="*/ 6 w 88"/>
                <a:gd name="T33" fmla="*/ 72 h 108"/>
                <a:gd name="T34" fmla="*/ 12 w 88"/>
                <a:gd name="T35" fmla="*/ 60 h 108"/>
                <a:gd name="T36" fmla="*/ 18 w 88"/>
                <a:gd name="T37" fmla="*/ 54 h 108"/>
                <a:gd name="T38" fmla="*/ 24 w 88"/>
                <a:gd name="T39" fmla="*/ 48 h 108"/>
                <a:gd name="T40" fmla="*/ 24 w 88"/>
                <a:gd name="T41" fmla="*/ 38 h 108"/>
                <a:gd name="T42" fmla="*/ 22 w 88"/>
                <a:gd name="T43" fmla="*/ 34 h 108"/>
                <a:gd name="T44" fmla="*/ 22 w 88"/>
                <a:gd name="T45" fmla="*/ 28 h 108"/>
                <a:gd name="T46" fmla="*/ 20 w 88"/>
                <a:gd name="T47" fmla="*/ 16 h 108"/>
                <a:gd name="T48" fmla="*/ 24 w 88"/>
                <a:gd name="T49" fmla="*/ 14 h 108"/>
                <a:gd name="T50" fmla="*/ 30 w 88"/>
                <a:gd name="T51" fmla="*/ 12 h 108"/>
                <a:gd name="T52" fmla="*/ 48 w 88"/>
                <a:gd name="T53" fmla="*/ 12 h 108"/>
                <a:gd name="T54" fmla="*/ 58 w 88"/>
                <a:gd name="T55" fmla="*/ 10 h 108"/>
                <a:gd name="T56" fmla="*/ 68 w 88"/>
                <a:gd name="T57" fmla="*/ 4 h 108"/>
                <a:gd name="T58" fmla="*/ 72 w 88"/>
                <a:gd name="T59" fmla="*/ 0 h 10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8" h="108">
                  <a:moveTo>
                    <a:pt x="76" y="0"/>
                  </a:moveTo>
                  <a:lnTo>
                    <a:pt x="72" y="4"/>
                  </a:lnTo>
                  <a:lnTo>
                    <a:pt x="76" y="12"/>
                  </a:lnTo>
                  <a:lnTo>
                    <a:pt x="80" y="20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2"/>
                  </a:lnTo>
                  <a:lnTo>
                    <a:pt x="88" y="48"/>
                  </a:lnTo>
                  <a:lnTo>
                    <a:pt x="88" y="52"/>
                  </a:lnTo>
                  <a:lnTo>
                    <a:pt x="72" y="76"/>
                  </a:lnTo>
                  <a:lnTo>
                    <a:pt x="72" y="100"/>
                  </a:lnTo>
                  <a:lnTo>
                    <a:pt x="20" y="98"/>
                  </a:lnTo>
                  <a:lnTo>
                    <a:pt x="14" y="102"/>
                  </a:lnTo>
                  <a:lnTo>
                    <a:pt x="10" y="108"/>
                  </a:lnTo>
                  <a:lnTo>
                    <a:pt x="0" y="108"/>
                  </a:lnTo>
                  <a:lnTo>
                    <a:pt x="0" y="86"/>
                  </a:lnTo>
                  <a:lnTo>
                    <a:pt x="6" y="76"/>
                  </a:lnTo>
                  <a:lnTo>
                    <a:pt x="12" y="64"/>
                  </a:lnTo>
                  <a:lnTo>
                    <a:pt x="18" y="56"/>
                  </a:lnTo>
                  <a:lnTo>
                    <a:pt x="24" y="48"/>
                  </a:lnTo>
                  <a:lnTo>
                    <a:pt x="24" y="38"/>
                  </a:lnTo>
                  <a:lnTo>
                    <a:pt x="22" y="34"/>
                  </a:lnTo>
                  <a:lnTo>
                    <a:pt x="22" y="28"/>
                  </a:lnTo>
                  <a:lnTo>
                    <a:pt x="20" y="16"/>
                  </a:lnTo>
                  <a:lnTo>
                    <a:pt x="24" y="14"/>
                  </a:lnTo>
                  <a:lnTo>
                    <a:pt x="30" y="12"/>
                  </a:lnTo>
                  <a:lnTo>
                    <a:pt x="52" y="12"/>
                  </a:lnTo>
                  <a:lnTo>
                    <a:pt x="62" y="10"/>
                  </a:lnTo>
                  <a:lnTo>
                    <a:pt x="72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82" name="Freeform 99"/>
            <p:cNvSpPr>
              <a:spLocks/>
            </p:cNvSpPr>
            <p:nvPr/>
          </p:nvSpPr>
          <p:spPr bwMode="gray">
            <a:xfrm>
              <a:off x="3101" y="2273"/>
              <a:ext cx="179" cy="198"/>
            </a:xfrm>
            <a:custGeom>
              <a:avLst/>
              <a:gdLst>
                <a:gd name="T0" fmla="*/ 70 w 182"/>
                <a:gd name="T1" fmla="*/ 2 h 200"/>
                <a:gd name="T2" fmla="*/ 128 w 182"/>
                <a:gd name="T3" fmla="*/ 48 h 200"/>
                <a:gd name="T4" fmla="*/ 149 w 182"/>
                <a:gd name="T5" fmla="*/ 70 h 200"/>
                <a:gd name="T6" fmla="*/ 146 w 182"/>
                <a:gd name="T7" fmla="*/ 80 h 200"/>
                <a:gd name="T8" fmla="*/ 143 w 182"/>
                <a:gd name="T9" fmla="*/ 88 h 200"/>
                <a:gd name="T10" fmla="*/ 145 w 182"/>
                <a:gd name="T11" fmla="*/ 98 h 200"/>
                <a:gd name="T12" fmla="*/ 150 w 182"/>
                <a:gd name="T13" fmla="*/ 106 h 200"/>
                <a:gd name="T14" fmla="*/ 152 w 182"/>
                <a:gd name="T15" fmla="*/ 122 h 200"/>
                <a:gd name="T16" fmla="*/ 152 w 182"/>
                <a:gd name="T17" fmla="*/ 149 h 200"/>
                <a:gd name="T18" fmla="*/ 160 w 182"/>
                <a:gd name="T19" fmla="*/ 160 h 200"/>
                <a:gd name="T20" fmla="*/ 170 w 182"/>
                <a:gd name="T21" fmla="*/ 170 h 200"/>
                <a:gd name="T22" fmla="*/ 154 w 182"/>
                <a:gd name="T23" fmla="*/ 172 h 200"/>
                <a:gd name="T24" fmla="*/ 143 w 182"/>
                <a:gd name="T25" fmla="*/ 180 h 200"/>
                <a:gd name="T26" fmla="*/ 126 w 182"/>
                <a:gd name="T27" fmla="*/ 186 h 200"/>
                <a:gd name="T28" fmla="*/ 122 w 182"/>
                <a:gd name="T29" fmla="*/ 190 h 200"/>
                <a:gd name="T30" fmla="*/ 114 w 182"/>
                <a:gd name="T31" fmla="*/ 190 h 200"/>
                <a:gd name="T32" fmla="*/ 108 w 182"/>
                <a:gd name="T33" fmla="*/ 188 h 200"/>
                <a:gd name="T34" fmla="*/ 104 w 182"/>
                <a:gd name="T35" fmla="*/ 192 h 200"/>
                <a:gd name="T36" fmla="*/ 78 w 182"/>
                <a:gd name="T37" fmla="*/ 190 h 200"/>
                <a:gd name="T38" fmla="*/ 76 w 182"/>
                <a:gd name="T39" fmla="*/ 162 h 200"/>
                <a:gd name="T40" fmla="*/ 72 w 182"/>
                <a:gd name="T41" fmla="*/ 152 h 200"/>
                <a:gd name="T42" fmla="*/ 42 w 182"/>
                <a:gd name="T43" fmla="*/ 146 h 200"/>
                <a:gd name="T44" fmla="*/ 30 w 182"/>
                <a:gd name="T45" fmla="*/ 138 h 200"/>
                <a:gd name="T46" fmla="*/ 24 w 182"/>
                <a:gd name="T47" fmla="*/ 134 h 200"/>
                <a:gd name="T48" fmla="*/ 20 w 182"/>
                <a:gd name="T49" fmla="*/ 130 h 200"/>
                <a:gd name="T50" fmla="*/ 16 w 182"/>
                <a:gd name="T51" fmla="*/ 116 h 200"/>
                <a:gd name="T52" fmla="*/ 10 w 182"/>
                <a:gd name="T53" fmla="*/ 106 h 200"/>
                <a:gd name="T54" fmla="*/ 0 w 182"/>
                <a:gd name="T55" fmla="*/ 96 h 200"/>
                <a:gd name="T56" fmla="*/ 0 w 182"/>
                <a:gd name="T57" fmla="*/ 88 h 200"/>
                <a:gd name="T58" fmla="*/ 0 w 182"/>
                <a:gd name="T59" fmla="*/ 80 h 200"/>
                <a:gd name="T60" fmla="*/ 0 w 182"/>
                <a:gd name="T61" fmla="*/ 74 h 200"/>
                <a:gd name="T62" fmla="*/ 2 w 182"/>
                <a:gd name="T63" fmla="*/ 64 h 200"/>
                <a:gd name="T64" fmla="*/ 20 w 182"/>
                <a:gd name="T65" fmla="*/ 50 h 200"/>
                <a:gd name="T66" fmla="*/ 22 w 182"/>
                <a:gd name="T67" fmla="*/ 42 h 200"/>
                <a:gd name="T68" fmla="*/ 20 w 182"/>
                <a:gd name="T69" fmla="*/ 38 h 200"/>
                <a:gd name="T70" fmla="*/ 16 w 182"/>
                <a:gd name="T71" fmla="*/ 34 h 200"/>
                <a:gd name="T72" fmla="*/ 20 w 182"/>
                <a:gd name="T73" fmla="*/ 28 h 200"/>
                <a:gd name="T74" fmla="*/ 22 w 182"/>
                <a:gd name="T75" fmla="*/ 22 h 200"/>
                <a:gd name="T76" fmla="*/ 24 w 182"/>
                <a:gd name="T77" fmla="*/ 16 h 200"/>
                <a:gd name="T78" fmla="*/ 20 w 182"/>
                <a:gd name="T79" fmla="*/ 6 h 200"/>
                <a:gd name="T80" fmla="*/ 24 w 182"/>
                <a:gd name="T81" fmla="*/ 0 h 2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82" h="200">
                  <a:moveTo>
                    <a:pt x="30" y="0"/>
                  </a:moveTo>
                  <a:lnTo>
                    <a:pt x="74" y="2"/>
                  </a:lnTo>
                  <a:lnTo>
                    <a:pt x="136" y="40"/>
                  </a:lnTo>
                  <a:lnTo>
                    <a:pt x="136" y="48"/>
                  </a:lnTo>
                  <a:lnTo>
                    <a:pt x="162" y="70"/>
                  </a:lnTo>
                  <a:lnTo>
                    <a:pt x="160" y="74"/>
                  </a:lnTo>
                  <a:lnTo>
                    <a:pt x="158" y="80"/>
                  </a:lnTo>
                  <a:lnTo>
                    <a:pt x="156" y="84"/>
                  </a:lnTo>
                  <a:lnTo>
                    <a:pt x="154" y="88"/>
                  </a:lnTo>
                  <a:lnTo>
                    <a:pt x="152" y="92"/>
                  </a:lnTo>
                  <a:lnTo>
                    <a:pt x="152" y="98"/>
                  </a:lnTo>
                  <a:lnTo>
                    <a:pt x="154" y="102"/>
                  </a:lnTo>
                  <a:lnTo>
                    <a:pt x="158" y="106"/>
                  </a:lnTo>
                  <a:lnTo>
                    <a:pt x="162" y="110"/>
                  </a:lnTo>
                  <a:lnTo>
                    <a:pt x="164" y="116"/>
                  </a:lnTo>
                  <a:lnTo>
                    <a:pt x="164" y="126"/>
                  </a:lnTo>
                  <a:lnTo>
                    <a:pt x="164" y="142"/>
                  </a:lnTo>
                  <a:lnTo>
                    <a:pt x="164" y="156"/>
                  </a:lnTo>
                  <a:lnTo>
                    <a:pt x="168" y="162"/>
                  </a:lnTo>
                  <a:lnTo>
                    <a:pt x="172" y="168"/>
                  </a:lnTo>
                  <a:lnTo>
                    <a:pt x="176" y="174"/>
                  </a:lnTo>
                  <a:lnTo>
                    <a:pt x="182" y="178"/>
                  </a:lnTo>
                  <a:lnTo>
                    <a:pt x="174" y="180"/>
                  </a:lnTo>
                  <a:lnTo>
                    <a:pt x="166" y="180"/>
                  </a:lnTo>
                  <a:lnTo>
                    <a:pt x="162" y="184"/>
                  </a:lnTo>
                  <a:lnTo>
                    <a:pt x="152" y="188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2" y="196"/>
                  </a:lnTo>
                  <a:lnTo>
                    <a:pt x="130" y="198"/>
                  </a:lnTo>
                  <a:lnTo>
                    <a:pt x="126" y="198"/>
                  </a:lnTo>
                  <a:lnTo>
                    <a:pt x="122" y="198"/>
                  </a:lnTo>
                  <a:lnTo>
                    <a:pt x="120" y="196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200"/>
                  </a:lnTo>
                  <a:lnTo>
                    <a:pt x="108" y="200"/>
                  </a:lnTo>
                  <a:lnTo>
                    <a:pt x="82" y="198"/>
                  </a:lnTo>
                  <a:lnTo>
                    <a:pt x="82" y="172"/>
                  </a:lnTo>
                  <a:lnTo>
                    <a:pt x="80" y="170"/>
                  </a:lnTo>
                  <a:lnTo>
                    <a:pt x="78" y="166"/>
                  </a:lnTo>
                  <a:lnTo>
                    <a:pt x="76" y="160"/>
                  </a:lnTo>
                  <a:lnTo>
                    <a:pt x="60" y="160"/>
                  </a:lnTo>
                  <a:lnTo>
                    <a:pt x="46" y="150"/>
                  </a:lnTo>
                  <a:lnTo>
                    <a:pt x="40" y="146"/>
                  </a:lnTo>
                  <a:lnTo>
                    <a:pt x="30" y="142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22" y="136"/>
                  </a:lnTo>
                  <a:lnTo>
                    <a:pt x="20" y="134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6" y="114"/>
                  </a:lnTo>
                  <a:lnTo>
                    <a:pt x="10" y="110"/>
                  </a:lnTo>
                  <a:lnTo>
                    <a:pt x="6" y="104"/>
                  </a:lnTo>
                  <a:lnTo>
                    <a:pt x="0" y="100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2" y="88"/>
                  </a:lnTo>
                  <a:lnTo>
                    <a:pt x="0" y="84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2" y="68"/>
                  </a:lnTo>
                  <a:lnTo>
                    <a:pt x="8" y="60"/>
                  </a:lnTo>
                  <a:lnTo>
                    <a:pt x="20" y="50"/>
                  </a:lnTo>
                  <a:lnTo>
                    <a:pt x="22" y="46"/>
                  </a:lnTo>
                  <a:lnTo>
                    <a:pt x="22" y="42"/>
                  </a:lnTo>
                  <a:lnTo>
                    <a:pt x="22" y="40"/>
                  </a:lnTo>
                  <a:lnTo>
                    <a:pt x="20" y="38"/>
                  </a:lnTo>
                  <a:lnTo>
                    <a:pt x="18" y="36"/>
                  </a:lnTo>
                  <a:lnTo>
                    <a:pt x="16" y="34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83" name="Freeform 100"/>
            <p:cNvSpPr>
              <a:spLocks/>
            </p:cNvSpPr>
            <p:nvPr/>
          </p:nvSpPr>
          <p:spPr bwMode="gray">
            <a:xfrm>
              <a:off x="3094" y="2273"/>
              <a:ext cx="30" cy="34"/>
            </a:xfrm>
            <a:custGeom>
              <a:avLst/>
              <a:gdLst>
                <a:gd name="T0" fmla="*/ 26 w 30"/>
                <a:gd name="T1" fmla="*/ 28 h 34"/>
                <a:gd name="T2" fmla="*/ 28 w 30"/>
                <a:gd name="T3" fmla="*/ 26 h 34"/>
                <a:gd name="T4" fmla="*/ 28 w 30"/>
                <a:gd name="T5" fmla="*/ 22 h 34"/>
                <a:gd name="T6" fmla="*/ 30 w 30"/>
                <a:gd name="T7" fmla="*/ 22 h 34"/>
                <a:gd name="T8" fmla="*/ 30 w 30"/>
                <a:gd name="T9" fmla="*/ 16 h 34"/>
                <a:gd name="T10" fmla="*/ 28 w 30"/>
                <a:gd name="T11" fmla="*/ 12 h 34"/>
                <a:gd name="T12" fmla="*/ 26 w 30"/>
                <a:gd name="T13" fmla="*/ 6 h 34"/>
                <a:gd name="T14" fmla="*/ 28 w 30"/>
                <a:gd name="T15" fmla="*/ 0 h 34"/>
                <a:gd name="T16" fmla="*/ 24 w 30"/>
                <a:gd name="T17" fmla="*/ 2 h 34"/>
                <a:gd name="T18" fmla="*/ 22 w 30"/>
                <a:gd name="T19" fmla="*/ 4 h 34"/>
                <a:gd name="T20" fmla="*/ 18 w 30"/>
                <a:gd name="T21" fmla="*/ 10 h 34"/>
                <a:gd name="T22" fmla="*/ 8 w 30"/>
                <a:gd name="T23" fmla="*/ 10 h 34"/>
                <a:gd name="T24" fmla="*/ 2 w 30"/>
                <a:gd name="T25" fmla="*/ 18 h 34"/>
                <a:gd name="T26" fmla="*/ 0 w 30"/>
                <a:gd name="T27" fmla="*/ 24 h 34"/>
                <a:gd name="T28" fmla="*/ 0 w 30"/>
                <a:gd name="T29" fmla="*/ 30 h 34"/>
                <a:gd name="T30" fmla="*/ 0 w 30"/>
                <a:gd name="T31" fmla="*/ 32 h 34"/>
                <a:gd name="T32" fmla="*/ 0 w 30"/>
                <a:gd name="T33" fmla="*/ 34 h 34"/>
                <a:gd name="T34" fmla="*/ 12 w 30"/>
                <a:gd name="T35" fmla="*/ 34 h 34"/>
                <a:gd name="T36" fmla="*/ 14 w 30"/>
                <a:gd name="T37" fmla="*/ 30 h 34"/>
                <a:gd name="T38" fmla="*/ 14 w 30"/>
                <a:gd name="T39" fmla="*/ 28 h 34"/>
                <a:gd name="T40" fmla="*/ 16 w 30"/>
                <a:gd name="T41" fmla="*/ 26 h 34"/>
                <a:gd name="T42" fmla="*/ 26 w 30"/>
                <a:gd name="T43" fmla="*/ 26 h 34"/>
                <a:gd name="T44" fmla="*/ 26 w 30"/>
                <a:gd name="T45" fmla="*/ 28 h 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0" h="34">
                  <a:moveTo>
                    <a:pt x="26" y="28"/>
                  </a:moveTo>
                  <a:lnTo>
                    <a:pt x="28" y="26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30" y="16"/>
                  </a:lnTo>
                  <a:lnTo>
                    <a:pt x="28" y="12"/>
                  </a:lnTo>
                  <a:lnTo>
                    <a:pt x="26" y="6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8" y="10"/>
                  </a:lnTo>
                  <a:lnTo>
                    <a:pt x="8" y="10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6" y="26"/>
                  </a:lnTo>
                  <a:lnTo>
                    <a:pt x="26" y="26"/>
                  </a:lnTo>
                  <a:lnTo>
                    <a:pt x="26" y="2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84" name="Freeform 101"/>
            <p:cNvSpPr>
              <a:spLocks/>
            </p:cNvSpPr>
            <p:nvPr/>
          </p:nvSpPr>
          <p:spPr bwMode="gray">
            <a:xfrm>
              <a:off x="3094" y="2299"/>
              <a:ext cx="28" cy="41"/>
            </a:xfrm>
            <a:custGeom>
              <a:avLst/>
              <a:gdLst>
                <a:gd name="T0" fmla="*/ 0 w 28"/>
                <a:gd name="T1" fmla="*/ 8 h 42"/>
                <a:gd name="T2" fmla="*/ 2 w 28"/>
                <a:gd name="T3" fmla="*/ 12 h 42"/>
                <a:gd name="T4" fmla="*/ 6 w 28"/>
                <a:gd name="T5" fmla="*/ 14 h 42"/>
                <a:gd name="T6" fmla="*/ 6 w 28"/>
                <a:gd name="T7" fmla="*/ 16 h 42"/>
                <a:gd name="T8" fmla="*/ 4 w 28"/>
                <a:gd name="T9" fmla="*/ 20 h 42"/>
                <a:gd name="T10" fmla="*/ 4 w 28"/>
                <a:gd name="T11" fmla="*/ 21 h 42"/>
                <a:gd name="T12" fmla="*/ 4 w 28"/>
                <a:gd name="T13" fmla="*/ 24 h 42"/>
                <a:gd name="T14" fmla="*/ 6 w 28"/>
                <a:gd name="T15" fmla="*/ 30 h 42"/>
                <a:gd name="T16" fmla="*/ 8 w 28"/>
                <a:gd name="T17" fmla="*/ 38 h 42"/>
                <a:gd name="T18" fmla="*/ 14 w 28"/>
                <a:gd name="T19" fmla="*/ 30 h 42"/>
                <a:gd name="T20" fmla="*/ 22 w 28"/>
                <a:gd name="T21" fmla="*/ 24 h 42"/>
                <a:gd name="T22" fmla="*/ 26 w 28"/>
                <a:gd name="T23" fmla="*/ 21 h 42"/>
                <a:gd name="T24" fmla="*/ 28 w 28"/>
                <a:gd name="T25" fmla="*/ 20 h 42"/>
                <a:gd name="T26" fmla="*/ 28 w 28"/>
                <a:gd name="T27" fmla="*/ 16 h 42"/>
                <a:gd name="T28" fmla="*/ 28 w 28"/>
                <a:gd name="T29" fmla="*/ 14 h 42"/>
                <a:gd name="T30" fmla="*/ 26 w 28"/>
                <a:gd name="T31" fmla="*/ 12 h 42"/>
                <a:gd name="T32" fmla="*/ 24 w 28"/>
                <a:gd name="T33" fmla="*/ 10 h 42"/>
                <a:gd name="T34" fmla="*/ 22 w 28"/>
                <a:gd name="T35" fmla="*/ 8 h 42"/>
                <a:gd name="T36" fmla="*/ 24 w 28"/>
                <a:gd name="T37" fmla="*/ 2 h 42"/>
                <a:gd name="T38" fmla="*/ 26 w 28"/>
                <a:gd name="T39" fmla="*/ 0 h 42"/>
                <a:gd name="T40" fmla="*/ 16 w 28"/>
                <a:gd name="T41" fmla="*/ 0 h 42"/>
                <a:gd name="T42" fmla="*/ 14 w 28"/>
                <a:gd name="T43" fmla="*/ 2 h 42"/>
                <a:gd name="T44" fmla="*/ 14 w 28"/>
                <a:gd name="T45" fmla="*/ 4 h 42"/>
                <a:gd name="T46" fmla="*/ 12 w 28"/>
                <a:gd name="T47" fmla="*/ 8 h 42"/>
                <a:gd name="T48" fmla="*/ 0 w 28"/>
                <a:gd name="T49" fmla="*/ 8 h 42"/>
                <a:gd name="T50" fmla="*/ 0 w 28"/>
                <a:gd name="T51" fmla="*/ 6 h 42"/>
                <a:gd name="T52" fmla="*/ 0 w 28"/>
                <a:gd name="T53" fmla="*/ 4 h 42"/>
                <a:gd name="T54" fmla="*/ 0 w 28"/>
                <a:gd name="T55" fmla="*/ 8 h 4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8" h="42">
                  <a:moveTo>
                    <a:pt x="0" y="8"/>
                  </a:moveTo>
                  <a:lnTo>
                    <a:pt x="2" y="12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4"/>
                  </a:lnTo>
                  <a:lnTo>
                    <a:pt x="4" y="28"/>
                  </a:lnTo>
                  <a:lnTo>
                    <a:pt x="6" y="34"/>
                  </a:lnTo>
                  <a:lnTo>
                    <a:pt x="8" y="42"/>
                  </a:lnTo>
                  <a:lnTo>
                    <a:pt x="14" y="34"/>
                  </a:lnTo>
                  <a:lnTo>
                    <a:pt x="22" y="28"/>
                  </a:lnTo>
                  <a:lnTo>
                    <a:pt x="26" y="24"/>
                  </a:lnTo>
                  <a:lnTo>
                    <a:pt x="28" y="20"/>
                  </a:lnTo>
                  <a:lnTo>
                    <a:pt x="28" y="16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85" name="Freeform 102"/>
            <p:cNvSpPr>
              <a:spLocks/>
            </p:cNvSpPr>
            <p:nvPr/>
          </p:nvSpPr>
          <p:spPr bwMode="gray">
            <a:xfrm>
              <a:off x="2832" y="2161"/>
              <a:ext cx="294" cy="341"/>
            </a:xfrm>
            <a:custGeom>
              <a:avLst/>
              <a:gdLst>
                <a:gd name="T0" fmla="*/ 255 w 298"/>
                <a:gd name="T1" fmla="*/ 240 h 346"/>
                <a:gd name="T2" fmla="*/ 246 w 298"/>
                <a:gd name="T3" fmla="*/ 250 h 346"/>
                <a:gd name="T4" fmla="*/ 246 w 298"/>
                <a:gd name="T5" fmla="*/ 300 h 346"/>
                <a:gd name="T6" fmla="*/ 260 w 298"/>
                <a:gd name="T7" fmla="*/ 305 h 346"/>
                <a:gd name="T8" fmla="*/ 257 w 298"/>
                <a:gd name="T9" fmla="*/ 324 h 346"/>
                <a:gd name="T10" fmla="*/ 249 w 298"/>
                <a:gd name="T11" fmla="*/ 318 h 346"/>
                <a:gd name="T12" fmla="*/ 230 w 298"/>
                <a:gd name="T13" fmla="*/ 302 h 346"/>
                <a:gd name="T14" fmla="*/ 220 w 298"/>
                <a:gd name="T15" fmla="*/ 299 h 346"/>
                <a:gd name="T16" fmla="*/ 212 w 298"/>
                <a:gd name="T17" fmla="*/ 302 h 346"/>
                <a:gd name="T18" fmla="*/ 196 w 298"/>
                <a:gd name="T19" fmla="*/ 295 h 346"/>
                <a:gd name="T20" fmla="*/ 178 w 298"/>
                <a:gd name="T21" fmla="*/ 284 h 346"/>
                <a:gd name="T22" fmla="*/ 158 w 298"/>
                <a:gd name="T23" fmla="*/ 286 h 346"/>
                <a:gd name="T24" fmla="*/ 150 w 298"/>
                <a:gd name="T25" fmla="*/ 278 h 346"/>
                <a:gd name="T26" fmla="*/ 144 w 298"/>
                <a:gd name="T27" fmla="*/ 264 h 346"/>
                <a:gd name="T28" fmla="*/ 144 w 298"/>
                <a:gd name="T29" fmla="*/ 220 h 346"/>
                <a:gd name="T30" fmla="*/ 126 w 298"/>
                <a:gd name="T31" fmla="*/ 220 h 346"/>
                <a:gd name="T32" fmla="*/ 106 w 298"/>
                <a:gd name="T33" fmla="*/ 216 h 346"/>
                <a:gd name="T34" fmla="*/ 102 w 298"/>
                <a:gd name="T35" fmla="*/ 230 h 346"/>
                <a:gd name="T36" fmla="*/ 78 w 298"/>
                <a:gd name="T37" fmla="*/ 230 h 346"/>
                <a:gd name="T38" fmla="*/ 62 w 298"/>
                <a:gd name="T39" fmla="*/ 208 h 346"/>
                <a:gd name="T40" fmla="*/ 0 w 298"/>
                <a:gd name="T41" fmla="*/ 190 h 346"/>
                <a:gd name="T42" fmla="*/ 8 w 298"/>
                <a:gd name="T43" fmla="*/ 172 h 346"/>
                <a:gd name="T44" fmla="*/ 20 w 298"/>
                <a:gd name="T45" fmla="*/ 172 h 346"/>
                <a:gd name="T46" fmla="*/ 26 w 298"/>
                <a:gd name="T47" fmla="*/ 169 h 346"/>
                <a:gd name="T48" fmla="*/ 32 w 298"/>
                <a:gd name="T49" fmla="*/ 172 h 346"/>
                <a:gd name="T50" fmla="*/ 42 w 298"/>
                <a:gd name="T51" fmla="*/ 171 h 346"/>
                <a:gd name="T52" fmla="*/ 52 w 298"/>
                <a:gd name="T53" fmla="*/ 148 h 346"/>
                <a:gd name="T54" fmla="*/ 60 w 298"/>
                <a:gd name="T55" fmla="*/ 128 h 346"/>
                <a:gd name="T56" fmla="*/ 70 w 298"/>
                <a:gd name="T57" fmla="*/ 110 h 346"/>
                <a:gd name="T58" fmla="*/ 78 w 298"/>
                <a:gd name="T59" fmla="*/ 101 h 346"/>
                <a:gd name="T60" fmla="*/ 76 w 298"/>
                <a:gd name="T61" fmla="*/ 94 h 346"/>
                <a:gd name="T62" fmla="*/ 94 w 298"/>
                <a:gd name="T63" fmla="*/ 40 h 346"/>
                <a:gd name="T64" fmla="*/ 90 w 298"/>
                <a:gd name="T65" fmla="*/ 34 h 346"/>
                <a:gd name="T66" fmla="*/ 94 w 298"/>
                <a:gd name="T67" fmla="*/ 16 h 346"/>
                <a:gd name="T68" fmla="*/ 104 w 298"/>
                <a:gd name="T69" fmla="*/ 6 h 346"/>
                <a:gd name="T70" fmla="*/ 114 w 298"/>
                <a:gd name="T71" fmla="*/ 8 h 346"/>
                <a:gd name="T72" fmla="*/ 144 w 298"/>
                <a:gd name="T73" fmla="*/ 20 h 346"/>
                <a:gd name="T74" fmla="*/ 154 w 298"/>
                <a:gd name="T75" fmla="*/ 18 h 346"/>
                <a:gd name="T76" fmla="*/ 162 w 298"/>
                <a:gd name="T77" fmla="*/ 14 h 346"/>
                <a:gd name="T78" fmla="*/ 174 w 298"/>
                <a:gd name="T79" fmla="*/ 10 h 346"/>
                <a:gd name="T80" fmla="*/ 192 w 298"/>
                <a:gd name="T81" fmla="*/ 8 h 346"/>
                <a:gd name="T82" fmla="*/ 204 w 298"/>
                <a:gd name="T83" fmla="*/ 2 h 346"/>
                <a:gd name="T84" fmla="*/ 234 w 298"/>
                <a:gd name="T85" fmla="*/ 14 h 346"/>
                <a:gd name="T86" fmla="*/ 248 w 298"/>
                <a:gd name="T87" fmla="*/ 16 h 346"/>
                <a:gd name="T88" fmla="*/ 257 w 298"/>
                <a:gd name="T89" fmla="*/ 16 h 346"/>
                <a:gd name="T90" fmla="*/ 268 w 298"/>
                <a:gd name="T91" fmla="*/ 24 h 346"/>
                <a:gd name="T92" fmla="*/ 280 w 298"/>
                <a:gd name="T93" fmla="*/ 46 h 346"/>
                <a:gd name="T94" fmla="*/ 276 w 298"/>
                <a:gd name="T95" fmla="*/ 68 h 346"/>
                <a:gd name="T96" fmla="*/ 258 w 298"/>
                <a:gd name="T97" fmla="*/ 98 h 346"/>
                <a:gd name="T98" fmla="*/ 254 w 298"/>
                <a:gd name="T99" fmla="*/ 124 h 346"/>
                <a:gd name="T100" fmla="*/ 254 w 298"/>
                <a:gd name="T101" fmla="*/ 144 h 346"/>
                <a:gd name="T102" fmla="*/ 255 w 298"/>
                <a:gd name="T103" fmla="*/ 152 h 346"/>
                <a:gd name="T104" fmla="*/ 257 w 298"/>
                <a:gd name="T105" fmla="*/ 165 h 346"/>
                <a:gd name="T106" fmla="*/ 257 w 298"/>
                <a:gd name="T107" fmla="*/ 180 h 346"/>
                <a:gd name="T108" fmla="*/ 258 w 298"/>
                <a:gd name="T109" fmla="*/ 190 h 346"/>
                <a:gd name="T110" fmla="*/ 257 w 298"/>
                <a:gd name="T111" fmla="*/ 202 h 346"/>
                <a:gd name="T112" fmla="*/ 272 w 298"/>
                <a:gd name="T113" fmla="*/ 216 h 346"/>
                <a:gd name="T114" fmla="*/ 276 w 298"/>
                <a:gd name="T115" fmla="*/ 234 h 34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98" h="346">
                  <a:moveTo>
                    <a:pt x="290" y="248"/>
                  </a:moveTo>
                  <a:lnTo>
                    <a:pt x="280" y="250"/>
                  </a:lnTo>
                  <a:lnTo>
                    <a:pt x="270" y="256"/>
                  </a:lnTo>
                  <a:lnTo>
                    <a:pt x="264" y="258"/>
                  </a:lnTo>
                  <a:lnTo>
                    <a:pt x="260" y="262"/>
                  </a:lnTo>
                  <a:lnTo>
                    <a:pt x="258" y="266"/>
                  </a:lnTo>
                  <a:lnTo>
                    <a:pt x="256" y="272"/>
                  </a:lnTo>
                  <a:lnTo>
                    <a:pt x="256" y="310"/>
                  </a:lnTo>
                  <a:lnTo>
                    <a:pt x="258" y="318"/>
                  </a:lnTo>
                  <a:lnTo>
                    <a:pt x="260" y="320"/>
                  </a:lnTo>
                  <a:lnTo>
                    <a:pt x="266" y="324"/>
                  </a:lnTo>
                  <a:lnTo>
                    <a:pt x="276" y="324"/>
                  </a:lnTo>
                  <a:lnTo>
                    <a:pt x="276" y="336"/>
                  </a:lnTo>
                  <a:lnTo>
                    <a:pt x="274" y="340"/>
                  </a:lnTo>
                  <a:lnTo>
                    <a:pt x="272" y="344"/>
                  </a:lnTo>
                  <a:lnTo>
                    <a:pt x="268" y="346"/>
                  </a:lnTo>
                  <a:lnTo>
                    <a:pt x="266" y="346"/>
                  </a:lnTo>
                  <a:lnTo>
                    <a:pt x="262" y="338"/>
                  </a:lnTo>
                  <a:lnTo>
                    <a:pt x="258" y="334"/>
                  </a:lnTo>
                  <a:lnTo>
                    <a:pt x="248" y="326"/>
                  </a:lnTo>
                  <a:lnTo>
                    <a:pt x="242" y="320"/>
                  </a:lnTo>
                  <a:lnTo>
                    <a:pt x="238" y="318"/>
                  </a:lnTo>
                  <a:lnTo>
                    <a:pt x="238" y="314"/>
                  </a:lnTo>
                  <a:lnTo>
                    <a:pt x="232" y="316"/>
                  </a:lnTo>
                  <a:lnTo>
                    <a:pt x="230" y="318"/>
                  </a:lnTo>
                  <a:lnTo>
                    <a:pt x="228" y="318"/>
                  </a:lnTo>
                  <a:lnTo>
                    <a:pt x="224" y="320"/>
                  </a:lnTo>
                  <a:lnTo>
                    <a:pt x="218" y="318"/>
                  </a:lnTo>
                  <a:lnTo>
                    <a:pt x="212" y="316"/>
                  </a:lnTo>
                  <a:lnTo>
                    <a:pt x="208" y="312"/>
                  </a:lnTo>
                  <a:lnTo>
                    <a:pt x="206" y="308"/>
                  </a:lnTo>
                  <a:lnTo>
                    <a:pt x="190" y="302"/>
                  </a:lnTo>
                  <a:lnTo>
                    <a:pt x="186" y="300"/>
                  </a:lnTo>
                  <a:lnTo>
                    <a:pt x="178" y="300"/>
                  </a:lnTo>
                  <a:lnTo>
                    <a:pt x="170" y="300"/>
                  </a:lnTo>
                  <a:lnTo>
                    <a:pt x="166" y="302"/>
                  </a:lnTo>
                  <a:lnTo>
                    <a:pt x="162" y="302"/>
                  </a:lnTo>
                  <a:lnTo>
                    <a:pt x="156" y="300"/>
                  </a:lnTo>
                  <a:lnTo>
                    <a:pt x="158" y="294"/>
                  </a:lnTo>
                  <a:lnTo>
                    <a:pt x="158" y="290"/>
                  </a:lnTo>
                  <a:lnTo>
                    <a:pt x="156" y="282"/>
                  </a:lnTo>
                  <a:lnTo>
                    <a:pt x="152" y="280"/>
                  </a:lnTo>
                  <a:lnTo>
                    <a:pt x="152" y="276"/>
                  </a:lnTo>
                  <a:lnTo>
                    <a:pt x="154" y="254"/>
                  </a:lnTo>
                  <a:lnTo>
                    <a:pt x="152" y="232"/>
                  </a:lnTo>
                  <a:lnTo>
                    <a:pt x="146" y="234"/>
                  </a:lnTo>
                  <a:lnTo>
                    <a:pt x="138" y="234"/>
                  </a:lnTo>
                  <a:lnTo>
                    <a:pt x="134" y="232"/>
                  </a:lnTo>
                  <a:lnTo>
                    <a:pt x="132" y="230"/>
                  </a:lnTo>
                  <a:lnTo>
                    <a:pt x="130" y="228"/>
                  </a:lnTo>
                  <a:lnTo>
                    <a:pt x="110" y="228"/>
                  </a:lnTo>
                  <a:lnTo>
                    <a:pt x="110" y="236"/>
                  </a:lnTo>
                  <a:lnTo>
                    <a:pt x="108" y="240"/>
                  </a:lnTo>
                  <a:lnTo>
                    <a:pt x="106" y="242"/>
                  </a:lnTo>
                  <a:lnTo>
                    <a:pt x="98" y="242"/>
                  </a:lnTo>
                  <a:lnTo>
                    <a:pt x="86" y="242"/>
                  </a:lnTo>
                  <a:lnTo>
                    <a:pt x="82" y="242"/>
                  </a:lnTo>
                  <a:lnTo>
                    <a:pt x="80" y="240"/>
                  </a:lnTo>
                  <a:lnTo>
                    <a:pt x="72" y="232"/>
                  </a:lnTo>
                  <a:lnTo>
                    <a:pt x="66" y="220"/>
                  </a:lnTo>
                  <a:lnTo>
                    <a:pt x="66" y="208"/>
                  </a:lnTo>
                  <a:lnTo>
                    <a:pt x="2" y="208"/>
                  </a:lnTo>
                  <a:lnTo>
                    <a:pt x="0" y="202"/>
                  </a:lnTo>
                  <a:lnTo>
                    <a:pt x="2" y="190"/>
                  </a:lnTo>
                  <a:lnTo>
                    <a:pt x="4" y="186"/>
                  </a:lnTo>
                  <a:lnTo>
                    <a:pt x="8" y="184"/>
                  </a:lnTo>
                  <a:lnTo>
                    <a:pt x="14" y="184"/>
                  </a:lnTo>
                  <a:lnTo>
                    <a:pt x="16" y="184"/>
                  </a:lnTo>
                  <a:lnTo>
                    <a:pt x="20" y="184"/>
                  </a:lnTo>
                  <a:lnTo>
                    <a:pt x="22" y="182"/>
                  </a:lnTo>
                  <a:lnTo>
                    <a:pt x="24" y="180"/>
                  </a:lnTo>
                  <a:lnTo>
                    <a:pt x="26" y="180"/>
                  </a:lnTo>
                  <a:lnTo>
                    <a:pt x="30" y="180"/>
                  </a:lnTo>
                  <a:lnTo>
                    <a:pt x="30" y="184"/>
                  </a:lnTo>
                  <a:lnTo>
                    <a:pt x="32" y="184"/>
                  </a:lnTo>
                  <a:lnTo>
                    <a:pt x="36" y="184"/>
                  </a:lnTo>
                  <a:lnTo>
                    <a:pt x="42" y="184"/>
                  </a:lnTo>
                  <a:lnTo>
                    <a:pt x="46" y="182"/>
                  </a:lnTo>
                  <a:lnTo>
                    <a:pt x="50" y="176"/>
                  </a:lnTo>
                  <a:lnTo>
                    <a:pt x="52" y="168"/>
                  </a:lnTo>
                  <a:lnTo>
                    <a:pt x="56" y="156"/>
                  </a:lnTo>
                  <a:lnTo>
                    <a:pt x="56" y="142"/>
                  </a:lnTo>
                  <a:lnTo>
                    <a:pt x="60" y="140"/>
                  </a:lnTo>
                  <a:lnTo>
                    <a:pt x="64" y="136"/>
                  </a:lnTo>
                  <a:lnTo>
                    <a:pt x="66" y="126"/>
                  </a:lnTo>
                  <a:lnTo>
                    <a:pt x="70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2"/>
                  </a:lnTo>
                  <a:lnTo>
                    <a:pt x="82" y="108"/>
                  </a:lnTo>
                  <a:lnTo>
                    <a:pt x="80" y="104"/>
                  </a:lnTo>
                  <a:lnTo>
                    <a:pt x="80" y="102"/>
                  </a:lnTo>
                  <a:lnTo>
                    <a:pt x="80" y="98"/>
                  </a:lnTo>
                  <a:lnTo>
                    <a:pt x="92" y="68"/>
                  </a:lnTo>
                  <a:lnTo>
                    <a:pt x="96" y="54"/>
                  </a:lnTo>
                  <a:lnTo>
                    <a:pt x="98" y="44"/>
                  </a:lnTo>
                  <a:lnTo>
                    <a:pt x="96" y="40"/>
                  </a:lnTo>
                  <a:lnTo>
                    <a:pt x="96" y="38"/>
                  </a:lnTo>
                  <a:lnTo>
                    <a:pt x="94" y="36"/>
                  </a:lnTo>
                  <a:lnTo>
                    <a:pt x="94" y="34"/>
                  </a:lnTo>
                  <a:lnTo>
                    <a:pt x="96" y="24"/>
                  </a:lnTo>
                  <a:lnTo>
                    <a:pt x="98" y="16"/>
                  </a:lnTo>
                  <a:lnTo>
                    <a:pt x="100" y="12"/>
                  </a:lnTo>
                  <a:lnTo>
                    <a:pt x="104" y="10"/>
                  </a:lnTo>
                  <a:lnTo>
                    <a:pt x="108" y="6"/>
                  </a:lnTo>
                  <a:lnTo>
                    <a:pt x="110" y="6"/>
                  </a:lnTo>
                  <a:lnTo>
                    <a:pt x="116" y="6"/>
                  </a:lnTo>
                  <a:lnTo>
                    <a:pt x="122" y="8"/>
                  </a:lnTo>
                  <a:lnTo>
                    <a:pt x="134" y="14"/>
                  </a:lnTo>
                  <a:lnTo>
                    <a:pt x="144" y="20"/>
                  </a:lnTo>
                  <a:lnTo>
                    <a:pt x="152" y="20"/>
                  </a:lnTo>
                  <a:lnTo>
                    <a:pt x="160" y="20"/>
                  </a:lnTo>
                  <a:lnTo>
                    <a:pt x="162" y="20"/>
                  </a:lnTo>
                  <a:lnTo>
                    <a:pt x="162" y="18"/>
                  </a:lnTo>
                  <a:lnTo>
                    <a:pt x="164" y="14"/>
                  </a:lnTo>
                  <a:lnTo>
                    <a:pt x="166" y="12"/>
                  </a:lnTo>
                  <a:lnTo>
                    <a:pt x="170" y="14"/>
                  </a:lnTo>
                  <a:lnTo>
                    <a:pt x="172" y="14"/>
                  </a:lnTo>
                  <a:lnTo>
                    <a:pt x="178" y="12"/>
                  </a:lnTo>
                  <a:lnTo>
                    <a:pt x="182" y="10"/>
                  </a:lnTo>
                  <a:lnTo>
                    <a:pt x="188" y="8"/>
                  </a:lnTo>
                  <a:lnTo>
                    <a:pt x="192" y="8"/>
                  </a:lnTo>
                  <a:lnTo>
                    <a:pt x="204" y="8"/>
                  </a:lnTo>
                  <a:lnTo>
                    <a:pt x="206" y="2"/>
                  </a:lnTo>
                  <a:lnTo>
                    <a:pt x="210" y="0"/>
                  </a:lnTo>
                  <a:lnTo>
                    <a:pt x="216" y="2"/>
                  </a:lnTo>
                  <a:lnTo>
                    <a:pt x="224" y="4"/>
                  </a:lnTo>
                  <a:lnTo>
                    <a:pt x="236" y="4"/>
                  </a:lnTo>
                  <a:lnTo>
                    <a:pt x="246" y="14"/>
                  </a:lnTo>
                  <a:lnTo>
                    <a:pt x="252" y="16"/>
                  </a:lnTo>
                  <a:lnTo>
                    <a:pt x="260" y="20"/>
                  </a:lnTo>
                  <a:lnTo>
                    <a:pt x="260" y="16"/>
                  </a:lnTo>
                  <a:lnTo>
                    <a:pt x="264" y="16"/>
                  </a:lnTo>
                  <a:lnTo>
                    <a:pt x="268" y="20"/>
                  </a:lnTo>
                  <a:lnTo>
                    <a:pt x="272" y="16"/>
                  </a:lnTo>
                  <a:lnTo>
                    <a:pt x="280" y="16"/>
                  </a:lnTo>
                  <a:lnTo>
                    <a:pt x="282" y="20"/>
                  </a:lnTo>
                  <a:lnTo>
                    <a:pt x="284" y="24"/>
                  </a:lnTo>
                  <a:lnTo>
                    <a:pt x="294" y="32"/>
                  </a:lnTo>
                  <a:lnTo>
                    <a:pt x="296" y="44"/>
                  </a:lnTo>
                  <a:lnTo>
                    <a:pt x="296" y="50"/>
                  </a:lnTo>
                  <a:lnTo>
                    <a:pt x="298" y="54"/>
                  </a:lnTo>
                  <a:lnTo>
                    <a:pt x="298" y="64"/>
                  </a:lnTo>
                  <a:lnTo>
                    <a:pt x="292" y="72"/>
                  </a:lnTo>
                  <a:lnTo>
                    <a:pt x="286" y="80"/>
                  </a:lnTo>
                  <a:lnTo>
                    <a:pt x="280" y="92"/>
                  </a:lnTo>
                  <a:lnTo>
                    <a:pt x="274" y="102"/>
                  </a:lnTo>
                  <a:lnTo>
                    <a:pt x="274" y="124"/>
                  </a:lnTo>
                  <a:lnTo>
                    <a:pt x="272" y="128"/>
                  </a:lnTo>
                  <a:lnTo>
                    <a:pt x="268" y="132"/>
                  </a:lnTo>
                  <a:lnTo>
                    <a:pt x="266" y="138"/>
                  </a:lnTo>
                  <a:lnTo>
                    <a:pt x="266" y="148"/>
                  </a:lnTo>
                  <a:lnTo>
                    <a:pt x="268" y="152"/>
                  </a:lnTo>
                  <a:lnTo>
                    <a:pt x="272" y="154"/>
                  </a:lnTo>
                  <a:lnTo>
                    <a:pt x="272" y="156"/>
                  </a:lnTo>
                  <a:lnTo>
                    <a:pt x="270" y="160"/>
                  </a:lnTo>
                  <a:lnTo>
                    <a:pt x="270" y="164"/>
                  </a:lnTo>
                  <a:lnTo>
                    <a:pt x="270" y="168"/>
                  </a:lnTo>
                  <a:lnTo>
                    <a:pt x="272" y="174"/>
                  </a:lnTo>
                  <a:lnTo>
                    <a:pt x="274" y="182"/>
                  </a:lnTo>
                  <a:lnTo>
                    <a:pt x="272" y="186"/>
                  </a:lnTo>
                  <a:lnTo>
                    <a:pt x="272" y="192"/>
                  </a:lnTo>
                  <a:lnTo>
                    <a:pt x="272" y="196"/>
                  </a:lnTo>
                  <a:lnTo>
                    <a:pt x="272" y="198"/>
                  </a:lnTo>
                  <a:lnTo>
                    <a:pt x="274" y="202"/>
                  </a:lnTo>
                  <a:lnTo>
                    <a:pt x="272" y="206"/>
                  </a:lnTo>
                  <a:lnTo>
                    <a:pt x="272" y="208"/>
                  </a:lnTo>
                  <a:lnTo>
                    <a:pt x="272" y="214"/>
                  </a:lnTo>
                  <a:lnTo>
                    <a:pt x="278" y="218"/>
                  </a:lnTo>
                  <a:lnTo>
                    <a:pt x="282" y="224"/>
                  </a:lnTo>
                  <a:lnTo>
                    <a:pt x="288" y="228"/>
                  </a:lnTo>
                  <a:lnTo>
                    <a:pt x="288" y="234"/>
                  </a:lnTo>
                  <a:lnTo>
                    <a:pt x="290" y="240"/>
                  </a:lnTo>
                  <a:lnTo>
                    <a:pt x="292" y="248"/>
                  </a:lnTo>
                  <a:lnTo>
                    <a:pt x="290" y="24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86" name="Freeform 103"/>
            <p:cNvSpPr>
              <a:spLocks/>
            </p:cNvSpPr>
            <p:nvPr/>
          </p:nvSpPr>
          <p:spPr bwMode="gray">
            <a:xfrm>
              <a:off x="3109" y="2449"/>
              <a:ext cx="171" cy="294"/>
            </a:xfrm>
            <a:custGeom>
              <a:avLst/>
              <a:gdLst>
                <a:gd name="T0" fmla="*/ 29 w 174"/>
                <a:gd name="T1" fmla="*/ 272 h 298"/>
                <a:gd name="T2" fmla="*/ 30 w 174"/>
                <a:gd name="T3" fmla="*/ 258 h 298"/>
                <a:gd name="T4" fmla="*/ 40 w 174"/>
                <a:gd name="T5" fmla="*/ 254 h 298"/>
                <a:gd name="T6" fmla="*/ 62 w 174"/>
                <a:gd name="T7" fmla="*/ 246 h 298"/>
                <a:gd name="T8" fmla="*/ 70 w 174"/>
                <a:gd name="T9" fmla="*/ 236 h 298"/>
                <a:gd name="T10" fmla="*/ 74 w 174"/>
                <a:gd name="T11" fmla="*/ 206 h 298"/>
                <a:gd name="T12" fmla="*/ 72 w 174"/>
                <a:gd name="T13" fmla="*/ 192 h 298"/>
                <a:gd name="T14" fmla="*/ 70 w 174"/>
                <a:gd name="T15" fmla="*/ 182 h 298"/>
                <a:gd name="T16" fmla="*/ 66 w 174"/>
                <a:gd name="T17" fmla="*/ 174 h 298"/>
                <a:gd name="T18" fmla="*/ 66 w 174"/>
                <a:gd name="T19" fmla="*/ 164 h 298"/>
                <a:gd name="T20" fmla="*/ 72 w 174"/>
                <a:gd name="T21" fmla="*/ 154 h 298"/>
                <a:gd name="T22" fmla="*/ 86 w 174"/>
                <a:gd name="T23" fmla="*/ 144 h 298"/>
                <a:gd name="T24" fmla="*/ 94 w 174"/>
                <a:gd name="T25" fmla="*/ 132 h 298"/>
                <a:gd name="T26" fmla="*/ 104 w 174"/>
                <a:gd name="T27" fmla="*/ 120 h 298"/>
                <a:gd name="T28" fmla="*/ 140 w 174"/>
                <a:gd name="T29" fmla="*/ 104 h 298"/>
                <a:gd name="T30" fmla="*/ 150 w 174"/>
                <a:gd name="T31" fmla="*/ 90 h 298"/>
                <a:gd name="T32" fmla="*/ 156 w 174"/>
                <a:gd name="T33" fmla="*/ 72 h 298"/>
                <a:gd name="T34" fmla="*/ 158 w 174"/>
                <a:gd name="T35" fmla="*/ 52 h 298"/>
                <a:gd name="T36" fmla="*/ 162 w 174"/>
                <a:gd name="T37" fmla="*/ 44 h 298"/>
                <a:gd name="T38" fmla="*/ 160 w 174"/>
                <a:gd name="T39" fmla="*/ 10 h 298"/>
                <a:gd name="T40" fmla="*/ 154 w 174"/>
                <a:gd name="T41" fmla="*/ 2 h 298"/>
                <a:gd name="T42" fmla="*/ 143 w 174"/>
                <a:gd name="T43" fmla="*/ 6 h 298"/>
                <a:gd name="T44" fmla="*/ 122 w 174"/>
                <a:gd name="T45" fmla="*/ 14 h 298"/>
                <a:gd name="T46" fmla="*/ 116 w 174"/>
                <a:gd name="T47" fmla="*/ 18 h 298"/>
                <a:gd name="T48" fmla="*/ 110 w 174"/>
                <a:gd name="T49" fmla="*/ 20 h 298"/>
                <a:gd name="T50" fmla="*/ 104 w 174"/>
                <a:gd name="T51" fmla="*/ 18 h 298"/>
                <a:gd name="T52" fmla="*/ 98 w 174"/>
                <a:gd name="T53" fmla="*/ 20 h 298"/>
                <a:gd name="T54" fmla="*/ 92 w 174"/>
                <a:gd name="T55" fmla="*/ 22 h 298"/>
                <a:gd name="T56" fmla="*/ 68 w 174"/>
                <a:gd name="T57" fmla="*/ 28 h 298"/>
                <a:gd name="T58" fmla="*/ 68 w 174"/>
                <a:gd name="T59" fmla="*/ 38 h 298"/>
                <a:gd name="T60" fmla="*/ 76 w 174"/>
                <a:gd name="T61" fmla="*/ 52 h 298"/>
                <a:gd name="T62" fmla="*/ 85 w 174"/>
                <a:gd name="T63" fmla="*/ 70 h 298"/>
                <a:gd name="T64" fmla="*/ 85 w 174"/>
                <a:gd name="T65" fmla="*/ 84 h 298"/>
                <a:gd name="T66" fmla="*/ 83 w 174"/>
                <a:gd name="T67" fmla="*/ 96 h 298"/>
                <a:gd name="T68" fmla="*/ 78 w 174"/>
                <a:gd name="T69" fmla="*/ 102 h 298"/>
                <a:gd name="T70" fmla="*/ 74 w 174"/>
                <a:gd name="T71" fmla="*/ 106 h 298"/>
                <a:gd name="T72" fmla="*/ 72 w 174"/>
                <a:gd name="T73" fmla="*/ 108 h 298"/>
                <a:gd name="T74" fmla="*/ 64 w 174"/>
                <a:gd name="T75" fmla="*/ 104 h 298"/>
                <a:gd name="T76" fmla="*/ 64 w 174"/>
                <a:gd name="T77" fmla="*/ 86 h 298"/>
                <a:gd name="T78" fmla="*/ 66 w 174"/>
                <a:gd name="T79" fmla="*/ 68 h 298"/>
                <a:gd name="T80" fmla="*/ 52 w 174"/>
                <a:gd name="T81" fmla="*/ 68 h 298"/>
                <a:gd name="T82" fmla="*/ 46 w 174"/>
                <a:gd name="T83" fmla="*/ 60 h 298"/>
                <a:gd name="T84" fmla="*/ 30 w 174"/>
                <a:gd name="T85" fmla="*/ 66 h 298"/>
                <a:gd name="T86" fmla="*/ 12 w 174"/>
                <a:gd name="T87" fmla="*/ 72 h 298"/>
                <a:gd name="T88" fmla="*/ 0 w 174"/>
                <a:gd name="T89" fmla="*/ 78 h 298"/>
                <a:gd name="T90" fmla="*/ 18 w 174"/>
                <a:gd name="T91" fmla="*/ 98 h 298"/>
                <a:gd name="T92" fmla="*/ 32 w 174"/>
                <a:gd name="T93" fmla="*/ 106 h 298"/>
                <a:gd name="T94" fmla="*/ 40 w 174"/>
                <a:gd name="T95" fmla="*/ 112 h 298"/>
                <a:gd name="T96" fmla="*/ 40 w 174"/>
                <a:gd name="T97" fmla="*/ 128 h 298"/>
                <a:gd name="T98" fmla="*/ 36 w 174"/>
                <a:gd name="T99" fmla="*/ 140 h 298"/>
                <a:gd name="T100" fmla="*/ 36 w 174"/>
                <a:gd name="T101" fmla="*/ 160 h 298"/>
                <a:gd name="T102" fmla="*/ 32 w 174"/>
                <a:gd name="T103" fmla="*/ 179 h 298"/>
                <a:gd name="T104" fmla="*/ 18 w 174"/>
                <a:gd name="T105" fmla="*/ 196 h 298"/>
                <a:gd name="T106" fmla="*/ 14 w 174"/>
                <a:gd name="T107" fmla="*/ 214 h 298"/>
                <a:gd name="T108" fmla="*/ 20 w 174"/>
                <a:gd name="T109" fmla="*/ 230 h 298"/>
                <a:gd name="T110" fmla="*/ 20 w 174"/>
                <a:gd name="T111" fmla="*/ 246 h 298"/>
                <a:gd name="T112" fmla="*/ 18 w 174"/>
                <a:gd name="T113" fmla="*/ 282 h 298"/>
                <a:gd name="T114" fmla="*/ 29 w 174"/>
                <a:gd name="T115" fmla="*/ 282 h 29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74" h="298">
                  <a:moveTo>
                    <a:pt x="30" y="298"/>
                  </a:moveTo>
                  <a:lnTo>
                    <a:pt x="32" y="288"/>
                  </a:lnTo>
                  <a:lnTo>
                    <a:pt x="32" y="282"/>
                  </a:lnTo>
                  <a:lnTo>
                    <a:pt x="34" y="274"/>
                  </a:lnTo>
                  <a:lnTo>
                    <a:pt x="38" y="270"/>
                  </a:lnTo>
                  <a:lnTo>
                    <a:pt x="44" y="268"/>
                  </a:lnTo>
                  <a:lnTo>
                    <a:pt x="50" y="264"/>
                  </a:lnTo>
                  <a:lnTo>
                    <a:pt x="66" y="258"/>
                  </a:lnTo>
                  <a:lnTo>
                    <a:pt x="72" y="254"/>
                  </a:lnTo>
                  <a:lnTo>
                    <a:pt x="74" y="248"/>
                  </a:lnTo>
                  <a:lnTo>
                    <a:pt x="78" y="232"/>
                  </a:lnTo>
                  <a:lnTo>
                    <a:pt x="78" y="218"/>
                  </a:lnTo>
                  <a:lnTo>
                    <a:pt x="78" y="210"/>
                  </a:lnTo>
                  <a:lnTo>
                    <a:pt x="76" y="204"/>
                  </a:lnTo>
                  <a:lnTo>
                    <a:pt x="74" y="196"/>
                  </a:lnTo>
                  <a:lnTo>
                    <a:pt x="74" y="192"/>
                  </a:lnTo>
                  <a:lnTo>
                    <a:pt x="74" y="186"/>
                  </a:lnTo>
                  <a:lnTo>
                    <a:pt x="70" y="182"/>
                  </a:lnTo>
                  <a:lnTo>
                    <a:pt x="70" y="178"/>
                  </a:lnTo>
                  <a:lnTo>
                    <a:pt x="70" y="172"/>
                  </a:lnTo>
                  <a:lnTo>
                    <a:pt x="72" y="168"/>
                  </a:lnTo>
                  <a:lnTo>
                    <a:pt x="76" y="162"/>
                  </a:lnTo>
                  <a:lnTo>
                    <a:pt x="86" y="156"/>
                  </a:lnTo>
                  <a:lnTo>
                    <a:pt x="94" y="152"/>
                  </a:lnTo>
                  <a:lnTo>
                    <a:pt x="100" y="148"/>
                  </a:lnTo>
                  <a:lnTo>
                    <a:pt x="102" y="140"/>
                  </a:lnTo>
                  <a:lnTo>
                    <a:pt x="108" y="134"/>
                  </a:lnTo>
                  <a:lnTo>
                    <a:pt x="112" y="128"/>
                  </a:lnTo>
                  <a:lnTo>
                    <a:pt x="130" y="116"/>
                  </a:lnTo>
                  <a:lnTo>
                    <a:pt x="150" y="108"/>
                  </a:lnTo>
                  <a:lnTo>
                    <a:pt x="156" y="100"/>
                  </a:lnTo>
                  <a:lnTo>
                    <a:pt x="162" y="94"/>
                  </a:lnTo>
                  <a:lnTo>
                    <a:pt x="168" y="84"/>
                  </a:lnTo>
                  <a:lnTo>
                    <a:pt x="168" y="76"/>
                  </a:lnTo>
                  <a:lnTo>
                    <a:pt x="168" y="66"/>
                  </a:lnTo>
                  <a:lnTo>
                    <a:pt x="170" y="56"/>
                  </a:lnTo>
                  <a:lnTo>
                    <a:pt x="170" y="50"/>
                  </a:lnTo>
                  <a:lnTo>
                    <a:pt x="174" y="48"/>
                  </a:lnTo>
                  <a:lnTo>
                    <a:pt x="172" y="22"/>
                  </a:lnTo>
                  <a:lnTo>
                    <a:pt x="172" y="10"/>
                  </a:lnTo>
                  <a:lnTo>
                    <a:pt x="174" y="0"/>
                  </a:lnTo>
                  <a:lnTo>
                    <a:pt x="166" y="2"/>
                  </a:lnTo>
                  <a:lnTo>
                    <a:pt x="158" y="2"/>
                  </a:lnTo>
                  <a:lnTo>
                    <a:pt x="154" y="6"/>
                  </a:lnTo>
                  <a:lnTo>
                    <a:pt x="144" y="10"/>
                  </a:lnTo>
                  <a:lnTo>
                    <a:pt x="130" y="14"/>
                  </a:lnTo>
                  <a:lnTo>
                    <a:pt x="126" y="16"/>
                  </a:lnTo>
                  <a:lnTo>
                    <a:pt x="124" y="18"/>
                  </a:lnTo>
                  <a:lnTo>
                    <a:pt x="122" y="20"/>
                  </a:lnTo>
                  <a:lnTo>
                    <a:pt x="118" y="20"/>
                  </a:lnTo>
                  <a:lnTo>
                    <a:pt x="114" y="20"/>
                  </a:lnTo>
                  <a:lnTo>
                    <a:pt x="112" y="18"/>
                  </a:lnTo>
                  <a:lnTo>
                    <a:pt x="108" y="18"/>
                  </a:lnTo>
                  <a:lnTo>
                    <a:pt x="106" y="20"/>
                  </a:lnTo>
                  <a:lnTo>
                    <a:pt x="104" y="22"/>
                  </a:lnTo>
                  <a:lnTo>
                    <a:pt x="100" y="22"/>
                  </a:lnTo>
                  <a:lnTo>
                    <a:pt x="74" y="20"/>
                  </a:lnTo>
                  <a:lnTo>
                    <a:pt x="72" y="28"/>
                  </a:lnTo>
                  <a:lnTo>
                    <a:pt x="70" y="36"/>
                  </a:lnTo>
                  <a:lnTo>
                    <a:pt x="72" y="42"/>
                  </a:lnTo>
                  <a:lnTo>
                    <a:pt x="74" y="48"/>
                  </a:lnTo>
                  <a:lnTo>
                    <a:pt x="80" y="56"/>
                  </a:lnTo>
                  <a:lnTo>
                    <a:pt x="88" y="68"/>
                  </a:lnTo>
                  <a:lnTo>
                    <a:pt x="92" y="74"/>
                  </a:lnTo>
                  <a:lnTo>
                    <a:pt x="92" y="80"/>
                  </a:lnTo>
                  <a:lnTo>
                    <a:pt x="92" y="88"/>
                  </a:lnTo>
                  <a:lnTo>
                    <a:pt x="90" y="94"/>
                  </a:lnTo>
                  <a:lnTo>
                    <a:pt x="88" y="100"/>
                  </a:lnTo>
                  <a:lnTo>
                    <a:pt x="86" y="102"/>
                  </a:lnTo>
                  <a:lnTo>
                    <a:pt x="82" y="106"/>
                  </a:lnTo>
                  <a:lnTo>
                    <a:pt x="80" y="108"/>
                  </a:lnTo>
                  <a:lnTo>
                    <a:pt x="78" y="110"/>
                  </a:lnTo>
                  <a:lnTo>
                    <a:pt x="78" y="118"/>
                  </a:lnTo>
                  <a:lnTo>
                    <a:pt x="76" y="114"/>
                  </a:lnTo>
                  <a:lnTo>
                    <a:pt x="72" y="110"/>
                  </a:lnTo>
                  <a:lnTo>
                    <a:pt x="68" y="108"/>
                  </a:lnTo>
                  <a:lnTo>
                    <a:pt x="66" y="100"/>
                  </a:lnTo>
                  <a:lnTo>
                    <a:pt x="68" y="90"/>
                  </a:lnTo>
                  <a:lnTo>
                    <a:pt x="70" y="82"/>
                  </a:lnTo>
                  <a:lnTo>
                    <a:pt x="70" y="72"/>
                  </a:lnTo>
                  <a:lnTo>
                    <a:pt x="62" y="72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50" y="64"/>
                  </a:lnTo>
                  <a:lnTo>
                    <a:pt x="44" y="64"/>
                  </a:lnTo>
                  <a:lnTo>
                    <a:pt x="34" y="70"/>
                  </a:lnTo>
                  <a:lnTo>
                    <a:pt x="22" y="72"/>
                  </a:lnTo>
                  <a:lnTo>
                    <a:pt x="12" y="76"/>
                  </a:lnTo>
                  <a:lnTo>
                    <a:pt x="6" y="80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18" y="102"/>
                  </a:lnTo>
                  <a:lnTo>
                    <a:pt x="30" y="106"/>
                  </a:lnTo>
                  <a:lnTo>
                    <a:pt x="36" y="110"/>
                  </a:lnTo>
                  <a:lnTo>
                    <a:pt x="40" y="114"/>
                  </a:lnTo>
                  <a:lnTo>
                    <a:pt x="44" y="120"/>
                  </a:lnTo>
                  <a:lnTo>
                    <a:pt x="44" y="128"/>
                  </a:lnTo>
                  <a:lnTo>
                    <a:pt x="44" y="136"/>
                  </a:lnTo>
                  <a:lnTo>
                    <a:pt x="42" y="142"/>
                  </a:lnTo>
                  <a:lnTo>
                    <a:pt x="40" y="148"/>
                  </a:lnTo>
                  <a:lnTo>
                    <a:pt x="40" y="158"/>
                  </a:lnTo>
                  <a:lnTo>
                    <a:pt x="40" y="168"/>
                  </a:lnTo>
                  <a:lnTo>
                    <a:pt x="38" y="178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18" y="208"/>
                  </a:lnTo>
                  <a:lnTo>
                    <a:pt x="14" y="218"/>
                  </a:lnTo>
                  <a:lnTo>
                    <a:pt x="14" y="226"/>
                  </a:lnTo>
                  <a:lnTo>
                    <a:pt x="18" y="234"/>
                  </a:lnTo>
                  <a:lnTo>
                    <a:pt x="20" y="242"/>
                  </a:lnTo>
                  <a:lnTo>
                    <a:pt x="22" y="250"/>
                  </a:lnTo>
                  <a:lnTo>
                    <a:pt x="20" y="258"/>
                  </a:lnTo>
                  <a:lnTo>
                    <a:pt x="18" y="264"/>
                  </a:lnTo>
                  <a:lnTo>
                    <a:pt x="18" y="298"/>
                  </a:lnTo>
                  <a:lnTo>
                    <a:pt x="28" y="298"/>
                  </a:lnTo>
                  <a:lnTo>
                    <a:pt x="30" y="29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87" name="Freeform 104"/>
            <p:cNvSpPr>
              <a:spLocks/>
            </p:cNvSpPr>
            <p:nvPr/>
          </p:nvSpPr>
          <p:spPr bwMode="gray">
            <a:xfrm>
              <a:off x="2887" y="2656"/>
              <a:ext cx="253" cy="231"/>
            </a:xfrm>
            <a:custGeom>
              <a:avLst/>
              <a:gdLst>
                <a:gd name="T0" fmla="*/ 240 w 256"/>
                <a:gd name="T1" fmla="*/ 88 h 234"/>
                <a:gd name="T2" fmla="*/ 244 w 256"/>
                <a:gd name="T3" fmla="*/ 96 h 234"/>
                <a:gd name="T4" fmla="*/ 244 w 256"/>
                <a:gd name="T5" fmla="*/ 104 h 234"/>
                <a:gd name="T6" fmla="*/ 236 w 256"/>
                <a:gd name="T7" fmla="*/ 113 h 234"/>
                <a:gd name="T8" fmla="*/ 214 w 256"/>
                <a:gd name="T9" fmla="*/ 128 h 234"/>
                <a:gd name="T10" fmla="*/ 198 w 256"/>
                <a:gd name="T11" fmla="*/ 162 h 234"/>
                <a:gd name="T12" fmla="*/ 174 w 256"/>
                <a:gd name="T13" fmla="*/ 189 h 234"/>
                <a:gd name="T14" fmla="*/ 154 w 256"/>
                <a:gd name="T15" fmla="*/ 194 h 234"/>
                <a:gd name="T16" fmla="*/ 138 w 256"/>
                <a:gd name="T17" fmla="*/ 200 h 234"/>
                <a:gd name="T18" fmla="*/ 126 w 256"/>
                <a:gd name="T19" fmla="*/ 208 h 234"/>
                <a:gd name="T20" fmla="*/ 108 w 256"/>
                <a:gd name="T21" fmla="*/ 210 h 234"/>
                <a:gd name="T22" fmla="*/ 78 w 256"/>
                <a:gd name="T23" fmla="*/ 208 h 234"/>
                <a:gd name="T24" fmla="*/ 74 w 256"/>
                <a:gd name="T25" fmla="*/ 216 h 234"/>
                <a:gd name="T26" fmla="*/ 54 w 256"/>
                <a:gd name="T27" fmla="*/ 216 h 234"/>
                <a:gd name="T28" fmla="*/ 42 w 256"/>
                <a:gd name="T29" fmla="*/ 222 h 234"/>
                <a:gd name="T30" fmla="*/ 22 w 256"/>
                <a:gd name="T31" fmla="*/ 198 h 234"/>
                <a:gd name="T32" fmla="*/ 22 w 256"/>
                <a:gd name="T33" fmla="*/ 190 h 234"/>
                <a:gd name="T34" fmla="*/ 24 w 256"/>
                <a:gd name="T35" fmla="*/ 176 h 234"/>
                <a:gd name="T36" fmla="*/ 20 w 256"/>
                <a:gd name="T37" fmla="*/ 166 h 234"/>
                <a:gd name="T38" fmla="*/ 16 w 256"/>
                <a:gd name="T39" fmla="*/ 158 h 234"/>
                <a:gd name="T40" fmla="*/ 10 w 256"/>
                <a:gd name="T41" fmla="*/ 132 h 234"/>
                <a:gd name="T42" fmla="*/ 0 w 256"/>
                <a:gd name="T43" fmla="*/ 115 h 234"/>
                <a:gd name="T44" fmla="*/ 6 w 256"/>
                <a:gd name="T45" fmla="*/ 110 h 234"/>
                <a:gd name="T46" fmla="*/ 14 w 256"/>
                <a:gd name="T47" fmla="*/ 114 h 234"/>
                <a:gd name="T48" fmla="*/ 24 w 256"/>
                <a:gd name="T49" fmla="*/ 118 h 234"/>
                <a:gd name="T50" fmla="*/ 42 w 256"/>
                <a:gd name="T51" fmla="*/ 118 h 234"/>
                <a:gd name="T52" fmla="*/ 48 w 256"/>
                <a:gd name="T53" fmla="*/ 113 h 234"/>
                <a:gd name="T54" fmla="*/ 50 w 256"/>
                <a:gd name="T55" fmla="*/ 50 h 234"/>
                <a:gd name="T56" fmla="*/ 64 w 256"/>
                <a:gd name="T57" fmla="*/ 60 h 234"/>
                <a:gd name="T58" fmla="*/ 66 w 256"/>
                <a:gd name="T59" fmla="*/ 70 h 234"/>
                <a:gd name="T60" fmla="*/ 62 w 256"/>
                <a:gd name="T61" fmla="*/ 86 h 234"/>
                <a:gd name="T62" fmla="*/ 86 w 256"/>
                <a:gd name="T63" fmla="*/ 80 h 234"/>
                <a:gd name="T64" fmla="*/ 102 w 256"/>
                <a:gd name="T65" fmla="*/ 60 h 234"/>
                <a:gd name="T66" fmla="*/ 112 w 256"/>
                <a:gd name="T67" fmla="*/ 58 h 234"/>
                <a:gd name="T68" fmla="*/ 122 w 256"/>
                <a:gd name="T69" fmla="*/ 64 h 234"/>
                <a:gd name="T70" fmla="*/ 130 w 256"/>
                <a:gd name="T71" fmla="*/ 64 h 234"/>
                <a:gd name="T72" fmla="*/ 138 w 256"/>
                <a:gd name="T73" fmla="*/ 56 h 234"/>
                <a:gd name="T74" fmla="*/ 144 w 256"/>
                <a:gd name="T75" fmla="*/ 46 h 234"/>
                <a:gd name="T76" fmla="*/ 150 w 256"/>
                <a:gd name="T77" fmla="*/ 42 h 234"/>
                <a:gd name="T78" fmla="*/ 164 w 256"/>
                <a:gd name="T79" fmla="*/ 32 h 234"/>
                <a:gd name="T80" fmla="*/ 180 w 256"/>
                <a:gd name="T81" fmla="*/ 10 h 234"/>
                <a:gd name="T82" fmla="*/ 194 w 256"/>
                <a:gd name="T83" fmla="*/ 2 h 234"/>
                <a:gd name="T84" fmla="*/ 207 w 256"/>
                <a:gd name="T85" fmla="*/ 2 h 234"/>
                <a:gd name="T86" fmla="*/ 216 w 256"/>
                <a:gd name="T87" fmla="*/ 6 h 234"/>
                <a:gd name="T88" fmla="*/ 226 w 256"/>
                <a:gd name="T89" fmla="*/ 16 h 234"/>
                <a:gd name="T90" fmla="*/ 232 w 256"/>
                <a:gd name="T91" fmla="*/ 32 h 234"/>
                <a:gd name="T92" fmla="*/ 232 w 256"/>
                <a:gd name="T93" fmla="*/ 44 h 234"/>
                <a:gd name="T94" fmla="*/ 230 w 256"/>
                <a:gd name="T95" fmla="*/ 84 h 2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56" h="234">
                  <a:moveTo>
                    <a:pt x="254" y="88"/>
                  </a:moveTo>
                  <a:lnTo>
                    <a:pt x="252" y="92"/>
                  </a:lnTo>
                  <a:lnTo>
                    <a:pt x="254" y="98"/>
                  </a:lnTo>
                  <a:lnTo>
                    <a:pt x="256" y="100"/>
                  </a:lnTo>
                  <a:lnTo>
                    <a:pt x="256" y="104"/>
                  </a:lnTo>
                  <a:lnTo>
                    <a:pt x="256" y="108"/>
                  </a:lnTo>
                  <a:lnTo>
                    <a:pt x="254" y="114"/>
                  </a:lnTo>
                  <a:lnTo>
                    <a:pt x="248" y="118"/>
                  </a:lnTo>
                  <a:lnTo>
                    <a:pt x="236" y="126"/>
                  </a:lnTo>
                  <a:lnTo>
                    <a:pt x="226" y="136"/>
                  </a:lnTo>
                  <a:lnTo>
                    <a:pt x="218" y="146"/>
                  </a:lnTo>
                  <a:lnTo>
                    <a:pt x="206" y="170"/>
                  </a:lnTo>
                  <a:lnTo>
                    <a:pt x="190" y="188"/>
                  </a:lnTo>
                  <a:lnTo>
                    <a:pt x="182" y="198"/>
                  </a:lnTo>
                  <a:lnTo>
                    <a:pt x="172" y="204"/>
                  </a:lnTo>
                  <a:lnTo>
                    <a:pt x="162" y="206"/>
                  </a:lnTo>
                  <a:lnTo>
                    <a:pt x="156" y="208"/>
                  </a:lnTo>
                  <a:lnTo>
                    <a:pt x="146" y="212"/>
                  </a:lnTo>
                  <a:lnTo>
                    <a:pt x="136" y="216"/>
                  </a:lnTo>
                  <a:lnTo>
                    <a:pt x="132" y="220"/>
                  </a:lnTo>
                  <a:lnTo>
                    <a:pt x="126" y="222"/>
                  </a:lnTo>
                  <a:lnTo>
                    <a:pt x="112" y="222"/>
                  </a:lnTo>
                  <a:lnTo>
                    <a:pt x="98" y="220"/>
                  </a:lnTo>
                  <a:lnTo>
                    <a:pt x="82" y="220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68" y="228"/>
                  </a:lnTo>
                  <a:lnTo>
                    <a:pt x="58" y="228"/>
                  </a:lnTo>
                  <a:lnTo>
                    <a:pt x="52" y="230"/>
                  </a:lnTo>
                  <a:lnTo>
                    <a:pt x="46" y="234"/>
                  </a:lnTo>
                  <a:lnTo>
                    <a:pt x="28" y="220"/>
                  </a:lnTo>
                  <a:lnTo>
                    <a:pt x="22" y="210"/>
                  </a:lnTo>
                  <a:lnTo>
                    <a:pt x="20" y="204"/>
                  </a:lnTo>
                  <a:lnTo>
                    <a:pt x="22" y="200"/>
                  </a:lnTo>
                  <a:lnTo>
                    <a:pt x="24" y="194"/>
                  </a:lnTo>
                  <a:lnTo>
                    <a:pt x="24" y="184"/>
                  </a:lnTo>
                  <a:lnTo>
                    <a:pt x="24" y="178"/>
                  </a:lnTo>
                  <a:lnTo>
                    <a:pt x="20" y="174"/>
                  </a:lnTo>
                  <a:lnTo>
                    <a:pt x="16" y="170"/>
                  </a:lnTo>
                  <a:lnTo>
                    <a:pt x="16" y="166"/>
                  </a:lnTo>
                  <a:lnTo>
                    <a:pt x="14" y="150"/>
                  </a:lnTo>
                  <a:lnTo>
                    <a:pt x="10" y="140"/>
                  </a:lnTo>
                  <a:lnTo>
                    <a:pt x="6" y="132"/>
                  </a:lnTo>
                  <a:lnTo>
                    <a:pt x="0" y="122"/>
                  </a:lnTo>
                  <a:lnTo>
                    <a:pt x="4" y="118"/>
                  </a:lnTo>
                  <a:lnTo>
                    <a:pt x="6" y="114"/>
                  </a:lnTo>
                  <a:lnTo>
                    <a:pt x="10" y="114"/>
                  </a:lnTo>
                  <a:lnTo>
                    <a:pt x="14" y="120"/>
                  </a:lnTo>
                  <a:lnTo>
                    <a:pt x="20" y="124"/>
                  </a:lnTo>
                  <a:lnTo>
                    <a:pt x="24" y="126"/>
                  </a:lnTo>
                  <a:lnTo>
                    <a:pt x="32" y="126"/>
                  </a:lnTo>
                  <a:lnTo>
                    <a:pt x="42" y="126"/>
                  </a:lnTo>
                  <a:lnTo>
                    <a:pt x="48" y="122"/>
                  </a:lnTo>
                  <a:lnTo>
                    <a:pt x="52" y="118"/>
                  </a:lnTo>
                  <a:lnTo>
                    <a:pt x="56" y="116"/>
                  </a:lnTo>
                  <a:lnTo>
                    <a:pt x="54" y="54"/>
                  </a:lnTo>
                  <a:lnTo>
                    <a:pt x="60" y="56"/>
                  </a:lnTo>
                  <a:lnTo>
                    <a:pt x="68" y="64"/>
                  </a:lnTo>
                  <a:lnTo>
                    <a:pt x="70" y="68"/>
                  </a:lnTo>
                  <a:lnTo>
                    <a:pt x="70" y="74"/>
                  </a:lnTo>
                  <a:lnTo>
                    <a:pt x="68" y="82"/>
                  </a:lnTo>
                  <a:lnTo>
                    <a:pt x="66" y="90"/>
                  </a:lnTo>
                  <a:lnTo>
                    <a:pt x="82" y="90"/>
                  </a:lnTo>
                  <a:lnTo>
                    <a:pt x="90" y="84"/>
                  </a:lnTo>
                  <a:lnTo>
                    <a:pt x="98" y="72"/>
                  </a:lnTo>
                  <a:lnTo>
                    <a:pt x="106" y="64"/>
                  </a:lnTo>
                  <a:lnTo>
                    <a:pt x="110" y="60"/>
                  </a:lnTo>
                  <a:lnTo>
                    <a:pt x="116" y="62"/>
                  </a:lnTo>
                  <a:lnTo>
                    <a:pt x="122" y="64"/>
                  </a:lnTo>
                  <a:lnTo>
                    <a:pt x="126" y="68"/>
                  </a:lnTo>
                  <a:lnTo>
                    <a:pt x="132" y="70"/>
                  </a:lnTo>
                  <a:lnTo>
                    <a:pt x="138" y="68"/>
                  </a:lnTo>
                  <a:lnTo>
                    <a:pt x="142" y="64"/>
                  </a:lnTo>
                  <a:lnTo>
                    <a:pt x="146" y="60"/>
                  </a:lnTo>
                  <a:lnTo>
                    <a:pt x="148" y="54"/>
                  </a:lnTo>
                  <a:lnTo>
                    <a:pt x="152" y="50"/>
                  </a:lnTo>
                  <a:lnTo>
                    <a:pt x="154" y="48"/>
                  </a:lnTo>
                  <a:lnTo>
                    <a:pt x="158" y="46"/>
                  </a:lnTo>
                  <a:lnTo>
                    <a:pt x="160" y="44"/>
                  </a:lnTo>
                  <a:lnTo>
                    <a:pt x="172" y="32"/>
                  </a:lnTo>
                  <a:lnTo>
                    <a:pt x="182" y="20"/>
                  </a:lnTo>
                  <a:lnTo>
                    <a:pt x="188" y="10"/>
                  </a:lnTo>
                  <a:lnTo>
                    <a:pt x="194" y="6"/>
                  </a:lnTo>
                  <a:lnTo>
                    <a:pt x="202" y="2"/>
                  </a:lnTo>
                  <a:lnTo>
                    <a:pt x="210" y="0"/>
                  </a:lnTo>
                  <a:lnTo>
                    <a:pt x="216" y="2"/>
                  </a:lnTo>
                  <a:lnTo>
                    <a:pt x="222" y="4"/>
                  </a:lnTo>
                  <a:lnTo>
                    <a:pt x="228" y="6"/>
                  </a:lnTo>
                  <a:lnTo>
                    <a:pt x="238" y="8"/>
                  </a:lnTo>
                  <a:lnTo>
                    <a:pt x="238" y="16"/>
                  </a:lnTo>
                  <a:lnTo>
                    <a:pt x="242" y="24"/>
                  </a:lnTo>
                  <a:lnTo>
                    <a:pt x="244" y="32"/>
                  </a:lnTo>
                  <a:lnTo>
                    <a:pt x="246" y="40"/>
                  </a:lnTo>
                  <a:lnTo>
                    <a:pt x="244" y="48"/>
                  </a:lnTo>
                  <a:lnTo>
                    <a:pt x="242" y="54"/>
                  </a:lnTo>
                  <a:lnTo>
                    <a:pt x="242" y="88"/>
                  </a:lnTo>
                  <a:lnTo>
                    <a:pt x="254" y="8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88" name="Freeform 105"/>
            <p:cNvSpPr>
              <a:spLocks/>
            </p:cNvSpPr>
            <p:nvPr/>
          </p:nvSpPr>
          <p:spPr bwMode="gray">
            <a:xfrm>
              <a:off x="3049" y="2775"/>
              <a:ext cx="34" cy="35"/>
            </a:xfrm>
            <a:custGeom>
              <a:avLst/>
              <a:gdLst>
                <a:gd name="T0" fmla="*/ 28 w 34"/>
                <a:gd name="T1" fmla="*/ 0 h 36"/>
                <a:gd name="T2" fmla="*/ 22 w 34"/>
                <a:gd name="T3" fmla="*/ 0 h 36"/>
                <a:gd name="T4" fmla="*/ 8 w 34"/>
                <a:gd name="T5" fmla="*/ 10 h 36"/>
                <a:gd name="T6" fmla="*/ 2 w 34"/>
                <a:gd name="T7" fmla="*/ 18 h 36"/>
                <a:gd name="T8" fmla="*/ 0 w 34"/>
                <a:gd name="T9" fmla="*/ 18 h 36"/>
                <a:gd name="T10" fmla="*/ 0 w 34"/>
                <a:gd name="T11" fmla="*/ 22 h 36"/>
                <a:gd name="T12" fmla="*/ 2 w 34"/>
                <a:gd name="T13" fmla="*/ 28 h 36"/>
                <a:gd name="T14" fmla="*/ 6 w 34"/>
                <a:gd name="T15" fmla="*/ 30 h 36"/>
                <a:gd name="T16" fmla="*/ 10 w 34"/>
                <a:gd name="T17" fmla="*/ 32 h 36"/>
                <a:gd name="T18" fmla="*/ 14 w 34"/>
                <a:gd name="T19" fmla="*/ 32 h 36"/>
                <a:gd name="T20" fmla="*/ 18 w 34"/>
                <a:gd name="T21" fmla="*/ 28 h 36"/>
                <a:gd name="T22" fmla="*/ 24 w 34"/>
                <a:gd name="T23" fmla="*/ 22 h 36"/>
                <a:gd name="T24" fmla="*/ 32 w 34"/>
                <a:gd name="T25" fmla="*/ 18 h 36"/>
                <a:gd name="T26" fmla="*/ 34 w 34"/>
                <a:gd name="T27" fmla="*/ 10 h 36"/>
                <a:gd name="T28" fmla="*/ 30 w 34"/>
                <a:gd name="T29" fmla="*/ 6 h 36"/>
                <a:gd name="T30" fmla="*/ 28 w 34"/>
                <a:gd name="T31" fmla="*/ 4 h 36"/>
                <a:gd name="T32" fmla="*/ 28 w 34"/>
                <a:gd name="T33" fmla="*/ 0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36">
                  <a:moveTo>
                    <a:pt x="28" y="0"/>
                  </a:moveTo>
                  <a:lnTo>
                    <a:pt x="22" y="0"/>
                  </a:lnTo>
                  <a:lnTo>
                    <a:pt x="8" y="10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6" y="34"/>
                  </a:lnTo>
                  <a:lnTo>
                    <a:pt x="10" y="36"/>
                  </a:lnTo>
                  <a:lnTo>
                    <a:pt x="14" y="36"/>
                  </a:lnTo>
                  <a:lnTo>
                    <a:pt x="18" y="32"/>
                  </a:lnTo>
                  <a:lnTo>
                    <a:pt x="24" y="26"/>
                  </a:lnTo>
                  <a:lnTo>
                    <a:pt x="32" y="18"/>
                  </a:lnTo>
                  <a:lnTo>
                    <a:pt x="34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89" name="Freeform 106"/>
            <p:cNvSpPr>
              <a:spLocks/>
            </p:cNvSpPr>
            <p:nvPr/>
          </p:nvSpPr>
          <p:spPr bwMode="gray">
            <a:xfrm>
              <a:off x="3107" y="2725"/>
              <a:ext cx="19" cy="24"/>
            </a:xfrm>
            <a:custGeom>
              <a:avLst/>
              <a:gdLst>
                <a:gd name="T0" fmla="*/ 16 w 20"/>
                <a:gd name="T1" fmla="*/ 18 h 24"/>
                <a:gd name="T2" fmla="*/ 14 w 20"/>
                <a:gd name="T3" fmla="*/ 22 h 24"/>
                <a:gd name="T4" fmla="*/ 12 w 20"/>
                <a:gd name="T5" fmla="*/ 24 h 24"/>
                <a:gd name="T6" fmla="*/ 10 w 20"/>
                <a:gd name="T7" fmla="*/ 24 h 24"/>
                <a:gd name="T8" fmla="*/ 6 w 20"/>
                <a:gd name="T9" fmla="*/ 24 h 24"/>
                <a:gd name="T10" fmla="*/ 2 w 20"/>
                <a:gd name="T11" fmla="*/ 22 h 24"/>
                <a:gd name="T12" fmla="*/ 0 w 20"/>
                <a:gd name="T13" fmla="*/ 18 h 24"/>
                <a:gd name="T14" fmla="*/ 0 w 20"/>
                <a:gd name="T15" fmla="*/ 12 h 24"/>
                <a:gd name="T16" fmla="*/ 0 w 20"/>
                <a:gd name="T17" fmla="*/ 8 h 24"/>
                <a:gd name="T18" fmla="*/ 2 w 20"/>
                <a:gd name="T19" fmla="*/ 6 h 24"/>
                <a:gd name="T20" fmla="*/ 8 w 20"/>
                <a:gd name="T21" fmla="*/ 2 h 24"/>
                <a:gd name="T22" fmla="*/ 10 w 20"/>
                <a:gd name="T23" fmla="*/ 0 h 24"/>
                <a:gd name="T24" fmla="*/ 16 w 20"/>
                <a:gd name="T25" fmla="*/ 0 h 24"/>
                <a:gd name="T26" fmla="*/ 16 w 20"/>
                <a:gd name="T27" fmla="*/ 18 h 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" h="24">
                  <a:moveTo>
                    <a:pt x="20" y="18"/>
                  </a:moveTo>
                  <a:lnTo>
                    <a:pt x="18" y="22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1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90" name="Freeform 107"/>
            <p:cNvSpPr>
              <a:spLocks/>
            </p:cNvSpPr>
            <p:nvPr/>
          </p:nvSpPr>
          <p:spPr bwMode="gray">
            <a:xfrm>
              <a:off x="3033" y="2539"/>
              <a:ext cx="118" cy="125"/>
            </a:xfrm>
            <a:custGeom>
              <a:avLst/>
              <a:gdLst>
                <a:gd name="T0" fmla="*/ 74 w 120"/>
                <a:gd name="T1" fmla="*/ 0 h 126"/>
                <a:gd name="T2" fmla="*/ 74 w 120"/>
                <a:gd name="T3" fmla="*/ 6 h 126"/>
                <a:gd name="T4" fmla="*/ 88 w 120"/>
                <a:gd name="T5" fmla="*/ 10 h 126"/>
                <a:gd name="T6" fmla="*/ 98 w 120"/>
                <a:gd name="T7" fmla="*/ 14 h 126"/>
                <a:gd name="T8" fmla="*/ 104 w 120"/>
                <a:gd name="T9" fmla="*/ 18 h 126"/>
                <a:gd name="T10" fmla="*/ 108 w 120"/>
                <a:gd name="T11" fmla="*/ 22 h 126"/>
                <a:gd name="T12" fmla="*/ 112 w 120"/>
                <a:gd name="T13" fmla="*/ 28 h 126"/>
                <a:gd name="T14" fmla="*/ 112 w 120"/>
                <a:gd name="T15" fmla="*/ 36 h 126"/>
                <a:gd name="T16" fmla="*/ 112 w 120"/>
                <a:gd name="T17" fmla="*/ 44 h 126"/>
                <a:gd name="T18" fmla="*/ 110 w 120"/>
                <a:gd name="T19" fmla="*/ 50 h 126"/>
                <a:gd name="T20" fmla="*/ 108 w 120"/>
                <a:gd name="T21" fmla="*/ 56 h 126"/>
                <a:gd name="T22" fmla="*/ 108 w 120"/>
                <a:gd name="T23" fmla="*/ 63 h 126"/>
                <a:gd name="T24" fmla="*/ 108 w 120"/>
                <a:gd name="T25" fmla="*/ 72 h 126"/>
                <a:gd name="T26" fmla="*/ 106 w 120"/>
                <a:gd name="T27" fmla="*/ 82 h 126"/>
                <a:gd name="T28" fmla="*/ 104 w 120"/>
                <a:gd name="T29" fmla="*/ 92 h 126"/>
                <a:gd name="T30" fmla="*/ 98 w 120"/>
                <a:gd name="T31" fmla="*/ 100 h 126"/>
                <a:gd name="T32" fmla="*/ 88 w 120"/>
                <a:gd name="T33" fmla="*/ 112 h 126"/>
                <a:gd name="T34" fmla="*/ 86 w 120"/>
                <a:gd name="T35" fmla="*/ 122 h 126"/>
                <a:gd name="T36" fmla="*/ 76 w 120"/>
                <a:gd name="T37" fmla="*/ 120 h 126"/>
                <a:gd name="T38" fmla="*/ 70 w 120"/>
                <a:gd name="T39" fmla="*/ 118 h 126"/>
                <a:gd name="T40" fmla="*/ 64 w 120"/>
                <a:gd name="T41" fmla="*/ 116 h 126"/>
                <a:gd name="T42" fmla="*/ 58 w 120"/>
                <a:gd name="T43" fmla="*/ 114 h 126"/>
                <a:gd name="T44" fmla="*/ 50 w 120"/>
                <a:gd name="T45" fmla="*/ 116 h 126"/>
                <a:gd name="T46" fmla="*/ 46 w 120"/>
                <a:gd name="T47" fmla="*/ 110 h 126"/>
                <a:gd name="T48" fmla="*/ 42 w 120"/>
                <a:gd name="T49" fmla="*/ 110 h 126"/>
                <a:gd name="T50" fmla="*/ 38 w 120"/>
                <a:gd name="T51" fmla="*/ 108 h 126"/>
                <a:gd name="T52" fmla="*/ 34 w 120"/>
                <a:gd name="T53" fmla="*/ 106 h 126"/>
                <a:gd name="T54" fmla="*/ 30 w 120"/>
                <a:gd name="T55" fmla="*/ 104 h 126"/>
                <a:gd name="T56" fmla="*/ 30 w 120"/>
                <a:gd name="T57" fmla="*/ 98 h 126"/>
                <a:gd name="T58" fmla="*/ 30 w 120"/>
                <a:gd name="T59" fmla="*/ 88 h 126"/>
                <a:gd name="T60" fmla="*/ 30 w 120"/>
                <a:gd name="T61" fmla="*/ 82 h 126"/>
                <a:gd name="T62" fmla="*/ 26 w 120"/>
                <a:gd name="T63" fmla="*/ 78 h 126"/>
                <a:gd name="T64" fmla="*/ 18 w 120"/>
                <a:gd name="T65" fmla="*/ 72 h 126"/>
                <a:gd name="T66" fmla="*/ 12 w 120"/>
                <a:gd name="T67" fmla="*/ 68 h 126"/>
                <a:gd name="T68" fmla="*/ 8 w 120"/>
                <a:gd name="T69" fmla="*/ 63 h 126"/>
                <a:gd name="T70" fmla="*/ 6 w 120"/>
                <a:gd name="T71" fmla="*/ 62 h 126"/>
                <a:gd name="T72" fmla="*/ 8 w 120"/>
                <a:gd name="T73" fmla="*/ 60 h 126"/>
                <a:gd name="T74" fmla="*/ 6 w 120"/>
                <a:gd name="T75" fmla="*/ 58 h 126"/>
                <a:gd name="T76" fmla="*/ 4 w 120"/>
                <a:gd name="T77" fmla="*/ 54 h 126"/>
                <a:gd name="T78" fmla="*/ 0 w 120"/>
                <a:gd name="T79" fmla="*/ 48 h 126"/>
                <a:gd name="T80" fmla="*/ 0 w 120"/>
                <a:gd name="T81" fmla="*/ 42 h 126"/>
                <a:gd name="T82" fmla="*/ 6 w 120"/>
                <a:gd name="T83" fmla="*/ 46 h 126"/>
                <a:gd name="T84" fmla="*/ 12 w 120"/>
                <a:gd name="T85" fmla="*/ 46 h 126"/>
                <a:gd name="T86" fmla="*/ 16 w 120"/>
                <a:gd name="T87" fmla="*/ 46 h 126"/>
                <a:gd name="T88" fmla="*/ 20 w 120"/>
                <a:gd name="T89" fmla="*/ 46 h 126"/>
                <a:gd name="T90" fmla="*/ 30 w 120"/>
                <a:gd name="T91" fmla="*/ 36 h 126"/>
                <a:gd name="T92" fmla="*/ 38 w 120"/>
                <a:gd name="T93" fmla="*/ 24 h 126"/>
                <a:gd name="T94" fmla="*/ 50 w 120"/>
                <a:gd name="T95" fmla="*/ 16 h 126"/>
                <a:gd name="T96" fmla="*/ 54 w 120"/>
                <a:gd name="T97" fmla="*/ 12 h 126"/>
                <a:gd name="T98" fmla="*/ 52 w 120"/>
                <a:gd name="T99" fmla="*/ 8 h 126"/>
                <a:gd name="T100" fmla="*/ 52 w 120"/>
                <a:gd name="T101" fmla="*/ 6 h 126"/>
                <a:gd name="T102" fmla="*/ 54 w 120"/>
                <a:gd name="T103" fmla="*/ 4 h 126"/>
                <a:gd name="T104" fmla="*/ 58 w 120"/>
                <a:gd name="T105" fmla="*/ 2 h 126"/>
                <a:gd name="T106" fmla="*/ 64 w 120"/>
                <a:gd name="T107" fmla="*/ 0 h 126"/>
                <a:gd name="T108" fmla="*/ 72 w 120"/>
                <a:gd name="T109" fmla="*/ 0 h 126"/>
                <a:gd name="T110" fmla="*/ 74 w 120"/>
                <a:gd name="T111" fmla="*/ 0 h 12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0" h="126">
                  <a:moveTo>
                    <a:pt x="78" y="0"/>
                  </a:moveTo>
                  <a:lnTo>
                    <a:pt x="78" y="6"/>
                  </a:lnTo>
                  <a:lnTo>
                    <a:pt x="94" y="10"/>
                  </a:lnTo>
                  <a:lnTo>
                    <a:pt x="106" y="14"/>
                  </a:lnTo>
                  <a:lnTo>
                    <a:pt x="112" y="18"/>
                  </a:lnTo>
                  <a:lnTo>
                    <a:pt x="116" y="22"/>
                  </a:lnTo>
                  <a:lnTo>
                    <a:pt x="120" y="28"/>
                  </a:lnTo>
                  <a:lnTo>
                    <a:pt x="120" y="36"/>
                  </a:lnTo>
                  <a:lnTo>
                    <a:pt x="120" y="44"/>
                  </a:lnTo>
                  <a:lnTo>
                    <a:pt x="118" y="50"/>
                  </a:lnTo>
                  <a:lnTo>
                    <a:pt x="116" y="56"/>
                  </a:lnTo>
                  <a:lnTo>
                    <a:pt x="116" y="66"/>
                  </a:lnTo>
                  <a:lnTo>
                    <a:pt x="116" y="76"/>
                  </a:lnTo>
                  <a:lnTo>
                    <a:pt x="114" y="86"/>
                  </a:lnTo>
                  <a:lnTo>
                    <a:pt x="112" y="96"/>
                  </a:lnTo>
                  <a:lnTo>
                    <a:pt x="106" y="104"/>
                  </a:lnTo>
                  <a:lnTo>
                    <a:pt x="94" y="116"/>
                  </a:lnTo>
                  <a:lnTo>
                    <a:pt x="90" y="126"/>
                  </a:lnTo>
                  <a:lnTo>
                    <a:pt x="80" y="124"/>
                  </a:lnTo>
                  <a:lnTo>
                    <a:pt x="74" y="122"/>
                  </a:lnTo>
                  <a:lnTo>
                    <a:pt x="68" y="120"/>
                  </a:lnTo>
                  <a:lnTo>
                    <a:pt x="62" y="118"/>
                  </a:lnTo>
                  <a:lnTo>
                    <a:pt x="54" y="120"/>
                  </a:lnTo>
                  <a:lnTo>
                    <a:pt x="50" y="114"/>
                  </a:lnTo>
                  <a:lnTo>
                    <a:pt x="46" y="114"/>
                  </a:lnTo>
                  <a:lnTo>
                    <a:pt x="42" y="112"/>
                  </a:lnTo>
                  <a:lnTo>
                    <a:pt x="38" y="110"/>
                  </a:lnTo>
                  <a:lnTo>
                    <a:pt x="34" y="108"/>
                  </a:lnTo>
                  <a:lnTo>
                    <a:pt x="34" y="102"/>
                  </a:lnTo>
                  <a:lnTo>
                    <a:pt x="32" y="92"/>
                  </a:lnTo>
                  <a:lnTo>
                    <a:pt x="30" y="86"/>
                  </a:lnTo>
                  <a:lnTo>
                    <a:pt x="26" y="82"/>
                  </a:lnTo>
                  <a:lnTo>
                    <a:pt x="18" y="76"/>
                  </a:lnTo>
                  <a:lnTo>
                    <a:pt x="12" y="72"/>
                  </a:lnTo>
                  <a:lnTo>
                    <a:pt x="8" y="66"/>
                  </a:lnTo>
                  <a:lnTo>
                    <a:pt x="6" y="62"/>
                  </a:lnTo>
                  <a:lnTo>
                    <a:pt x="8" y="60"/>
                  </a:lnTo>
                  <a:lnTo>
                    <a:pt x="6" y="58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6" y="46"/>
                  </a:lnTo>
                  <a:lnTo>
                    <a:pt x="12" y="46"/>
                  </a:lnTo>
                  <a:lnTo>
                    <a:pt x="16" y="46"/>
                  </a:lnTo>
                  <a:lnTo>
                    <a:pt x="20" y="46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54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8" y="4"/>
                  </a:lnTo>
                  <a:lnTo>
                    <a:pt x="62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91" name="Freeform 108"/>
            <p:cNvSpPr>
              <a:spLocks/>
            </p:cNvSpPr>
            <p:nvPr/>
          </p:nvSpPr>
          <p:spPr bwMode="gray">
            <a:xfrm>
              <a:off x="3151" y="2431"/>
              <a:ext cx="48" cy="134"/>
            </a:xfrm>
            <a:custGeom>
              <a:avLst/>
              <a:gdLst>
                <a:gd name="T0" fmla="*/ 0 w 48"/>
                <a:gd name="T1" fmla="*/ 78 h 136"/>
                <a:gd name="T2" fmla="*/ 6 w 48"/>
                <a:gd name="T3" fmla="*/ 78 h 136"/>
                <a:gd name="T4" fmla="*/ 8 w 48"/>
                <a:gd name="T5" fmla="*/ 84 h 136"/>
                <a:gd name="T6" fmla="*/ 12 w 48"/>
                <a:gd name="T7" fmla="*/ 86 h 136"/>
                <a:gd name="T8" fmla="*/ 18 w 48"/>
                <a:gd name="T9" fmla="*/ 86 h 136"/>
                <a:gd name="T10" fmla="*/ 26 w 48"/>
                <a:gd name="T11" fmla="*/ 86 h 136"/>
                <a:gd name="T12" fmla="*/ 26 w 48"/>
                <a:gd name="T13" fmla="*/ 96 h 136"/>
                <a:gd name="T14" fmla="*/ 24 w 48"/>
                <a:gd name="T15" fmla="*/ 101 h 136"/>
                <a:gd name="T16" fmla="*/ 22 w 48"/>
                <a:gd name="T17" fmla="*/ 110 h 136"/>
                <a:gd name="T18" fmla="*/ 24 w 48"/>
                <a:gd name="T19" fmla="*/ 118 h 136"/>
                <a:gd name="T20" fmla="*/ 28 w 48"/>
                <a:gd name="T21" fmla="*/ 120 h 136"/>
                <a:gd name="T22" fmla="*/ 32 w 48"/>
                <a:gd name="T23" fmla="*/ 124 h 136"/>
                <a:gd name="T24" fmla="*/ 34 w 48"/>
                <a:gd name="T25" fmla="*/ 128 h 136"/>
                <a:gd name="T26" fmla="*/ 34 w 48"/>
                <a:gd name="T27" fmla="*/ 120 h 136"/>
                <a:gd name="T28" fmla="*/ 36 w 48"/>
                <a:gd name="T29" fmla="*/ 118 h 136"/>
                <a:gd name="T30" fmla="*/ 38 w 48"/>
                <a:gd name="T31" fmla="*/ 116 h 136"/>
                <a:gd name="T32" fmla="*/ 42 w 48"/>
                <a:gd name="T33" fmla="*/ 112 h 136"/>
                <a:gd name="T34" fmla="*/ 44 w 48"/>
                <a:gd name="T35" fmla="*/ 110 h 136"/>
                <a:gd name="T36" fmla="*/ 46 w 48"/>
                <a:gd name="T37" fmla="*/ 104 h 136"/>
                <a:gd name="T38" fmla="*/ 48 w 48"/>
                <a:gd name="T39" fmla="*/ 100 h 136"/>
                <a:gd name="T40" fmla="*/ 48 w 48"/>
                <a:gd name="T41" fmla="*/ 94 h 136"/>
                <a:gd name="T42" fmla="*/ 48 w 48"/>
                <a:gd name="T43" fmla="*/ 88 h 136"/>
                <a:gd name="T44" fmla="*/ 44 w 48"/>
                <a:gd name="T45" fmla="*/ 82 h 136"/>
                <a:gd name="T46" fmla="*/ 36 w 48"/>
                <a:gd name="T47" fmla="*/ 70 h 136"/>
                <a:gd name="T48" fmla="*/ 30 w 48"/>
                <a:gd name="T49" fmla="*/ 62 h 136"/>
                <a:gd name="T50" fmla="*/ 28 w 48"/>
                <a:gd name="T51" fmla="*/ 56 h 136"/>
                <a:gd name="T52" fmla="*/ 26 w 48"/>
                <a:gd name="T53" fmla="*/ 50 h 136"/>
                <a:gd name="T54" fmla="*/ 28 w 48"/>
                <a:gd name="T55" fmla="*/ 42 h 136"/>
                <a:gd name="T56" fmla="*/ 30 w 48"/>
                <a:gd name="T57" fmla="*/ 34 h 136"/>
                <a:gd name="T58" fmla="*/ 30 w 48"/>
                <a:gd name="T59" fmla="*/ 12 h 136"/>
                <a:gd name="T60" fmla="*/ 28 w 48"/>
                <a:gd name="T61" fmla="*/ 10 h 136"/>
                <a:gd name="T62" fmla="*/ 26 w 48"/>
                <a:gd name="T63" fmla="*/ 6 h 136"/>
                <a:gd name="T64" fmla="*/ 24 w 48"/>
                <a:gd name="T65" fmla="*/ 0 h 136"/>
                <a:gd name="T66" fmla="*/ 8 w 48"/>
                <a:gd name="T67" fmla="*/ 0 h 136"/>
                <a:gd name="T68" fmla="*/ 10 w 48"/>
                <a:gd name="T69" fmla="*/ 8 h 136"/>
                <a:gd name="T70" fmla="*/ 14 w 48"/>
                <a:gd name="T71" fmla="*/ 18 h 136"/>
                <a:gd name="T72" fmla="*/ 12 w 48"/>
                <a:gd name="T73" fmla="*/ 20 h 136"/>
                <a:gd name="T74" fmla="*/ 10 w 48"/>
                <a:gd name="T75" fmla="*/ 24 h 136"/>
                <a:gd name="T76" fmla="*/ 6 w 48"/>
                <a:gd name="T77" fmla="*/ 28 h 136"/>
                <a:gd name="T78" fmla="*/ 6 w 48"/>
                <a:gd name="T79" fmla="*/ 34 h 136"/>
                <a:gd name="T80" fmla="*/ 6 w 48"/>
                <a:gd name="T81" fmla="*/ 40 h 136"/>
                <a:gd name="T82" fmla="*/ 8 w 48"/>
                <a:gd name="T83" fmla="*/ 46 h 136"/>
                <a:gd name="T84" fmla="*/ 4 w 48"/>
                <a:gd name="T85" fmla="*/ 52 h 136"/>
                <a:gd name="T86" fmla="*/ 2 w 48"/>
                <a:gd name="T87" fmla="*/ 58 h 136"/>
                <a:gd name="T88" fmla="*/ 0 w 48"/>
                <a:gd name="T89" fmla="*/ 64 h 136"/>
                <a:gd name="T90" fmla="*/ 0 w 48"/>
                <a:gd name="T91" fmla="*/ 70 h 136"/>
                <a:gd name="T92" fmla="*/ 0 w 48"/>
                <a:gd name="T93" fmla="*/ 72 h 136"/>
                <a:gd name="T94" fmla="*/ 0 w 48"/>
                <a:gd name="T95" fmla="*/ 76 h 136"/>
                <a:gd name="T96" fmla="*/ 0 w 48"/>
                <a:gd name="T97" fmla="*/ 78 h 1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8" h="136">
                  <a:moveTo>
                    <a:pt x="0" y="82"/>
                  </a:moveTo>
                  <a:lnTo>
                    <a:pt x="6" y="82"/>
                  </a:lnTo>
                  <a:lnTo>
                    <a:pt x="8" y="88"/>
                  </a:lnTo>
                  <a:lnTo>
                    <a:pt x="12" y="90"/>
                  </a:lnTo>
                  <a:lnTo>
                    <a:pt x="18" y="90"/>
                  </a:lnTo>
                  <a:lnTo>
                    <a:pt x="26" y="90"/>
                  </a:lnTo>
                  <a:lnTo>
                    <a:pt x="26" y="100"/>
                  </a:lnTo>
                  <a:lnTo>
                    <a:pt x="24" y="108"/>
                  </a:lnTo>
                  <a:lnTo>
                    <a:pt x="22" y="118"/>
                  </a:lnTo>
                  <a:lnTo>
                    <a:pt x="24" y="126"/>
                  </a:lnTo>
                  <a:lnTo>
                    <a:pt x="28" y="128"/>
                  </a:lnTo>
                  <a:lnTo>
                    <a:pt x="32" y="132"/>
                  </a:lnTo>
                  <a:lnTo>
                    <a:pt x="34" y="136"/>
                  </a:lnTo>
                  <a:lnTo>
                    <a:pt x="34" y="128"/>
                  </a:lnTo>
                  <a:lnTo>
                    <a:pt x="36" y="126"/>
                  </a:lnTo>
                  <a:lnTo>
                    <a:pt x="38" y="124"/>
                  </a:lnTo>
                  <a:lnTo>
                    <a:pt x="42" y="120"/>
                  </a:lnTo>
                  <a:lnTo>
                    <a:pt x="44" y="118"/>
                  </a:lnTo>
                  <a:lnTo>
                    <a:pt x="46" y="112"/>
                  </a:lnTo>
                  <a:lnTo>
                    <a:pt x="48" y="106"/>
                  </a:lnTo>
                  <a:lnTo>
                    <a:pt x="48" y="98"/>
                  </a:lnTo>
                  <a:lnTo>
                    <a:pt x="48" y="92"/>
                  </a:lnTo>
                  <a:lnTo>
                    <a:pt x="44" y="86"/>
                  </a:lnTo>
                  <a:lnTo>
                    <a:pt x="36" y="74"/>
                  </a:lnTo>
                  <a:lnTo>
                    <a:pt x="30" y="66"/>
                  </a:lnTo>
                  <a:lnTo>
                    <a:pt x="28" y="60"/>
                  </a:lnTo>
                  <a:lnTo>
                    <a:pt x="26" y="54"/>
                  </a:lnTo>
                  <a:lnTo>
                    <a:pt x="28" y="46"/>
                  </a:lnTo>
                  <a:lnTo>
                    <a:pt x="30" y="38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10" y="8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4" y="56"/>
                  </a:lnTo>
                  <a:lnTo>
                    <a:pt x="2" y="62"/>
                  </a:lnTo>
                  <a:lnTo>
                    <a:pt x="0" y="68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80"/>
                  </a:lnTo>
                  <a:lnTo>
                    <a:pt x="0" y="8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92" name="Freeform 109"/>
            <p:cNvSpPr>
              <a:spLocks/>
            </p:cNvSpPr>
            <p:nvPr/>
          </p:nvSpPr>
          <p:spPr bwMode="gray">
            <a:xfrm>
              <a:off x="2982" y="2406"/>
              <a:ext cx="184" cy="179"/>
            </a:xfrm>
            <a:custGeom>
              <a:avLst/>
              <a:gdLst>
                <a:gd name="T0" fmla="*/ 78 w 186"/>
                <a:gd name="T1" fmla="*/ 160 h 182"/>
                <a:gd name="T2" fmla="*/ 102 w 186"/>
                <a:gd name="T3" fmla="*/ 143 h 182"/>
                <a:gd name="T4" fmla="*/ 104 w 186"/>
                <a:gd name="T5" fmla="*/ 136 h 182"/>
                <a:gd name="T6" fmla="*/ 106 w 186"/>
                <a:gd name="T7" fmla="*/ 132 h 182"/>
                <a:gd name="T8" fmla="*/ 116 w 186"/>
                <a:gd name="T9" fmla="*/ 128 h 182"/>
                <a:gd name="T10" fmla="*/ 124 w 186"/>
                <a:gd name="T11" fmla="*/ 124 h 182"/>
                <a:gd name="T12" fmla="*/ 124 w 186"/>
                <a:gd name="T13" fmla="*/ 118 h 182"/>
                <a:gd name="T14" fmla="*/ 135 w 186"/>
                <a:gd name="T15" fmla="*/ 112 h 182"/>
                <a:gd name="T16" fmla="*/ 154 w 186"/>
                <a:gd name="T17" fmla="*/ 106 h 182"/>
                <a:gd name="T18" fmla="*/ 164 w 186"/>
                <a:gd name="T19" fmla="*/ 90 h 182"/>
                <a:gd name="T20" fmla="*/ 166 w 186"/>
                <a:gd name="T21" fmla="*/ 82 h 182"/>
                <a:gd name="T22" fmla="*/ 170 w 186"/>
                <a:gd name="T23" fmla="*/ 66 h 182"/>
                <a:gd name="T24" fmla="*/ 170 w 186"/>
                <a:gd name="T25" fmla="*/ 50 h 182"/>
                <a:gd name="T26" fmla="*/ 176 w 186"/>
                <a:gd name="T27" fmla="*/ 42 h 182"/>
                <a:gd name="T28" fmla="*/ 174 w 186"/>
                <a:gd name="T29" fmla="*/ 30 h 182"/>
                <a:gd name="T30" fmla="*/ 158 w 186"/>
                <a:gd name="T31" fmla="*/ 16 h 182"/>
                <a:gd name="T32" fmla="*/ 142 w 186"/>
                <a:gd name="T33" fmla="*/ 8 h 182"/>
                <a:gd name="T34" fmla="*/ 135 w 186"/>
                <a:gd name="T35" fmla="*/ 0 h 182"/>
                <a:gd name="T36" fmla="*/ 124 w 186"/>
                <a:gd name="T37" fmla="*/ 2 h 182"/>
                <a:gd name="T38" fmla="*/ 108 w 186"/>
                <a:gd name="T39" fmla="*/ 10 h 182"/>
                <a:gd name="T40" fmla="*/ 102 w 186"/>
                <a:gd name="T41" fmla="*/ 18 h 182"/>
                <a:gd name="T42" fmla="*/ 100 w 186"/>
                <a:gd name="T43" fmla="*/ 58 h 182"/>
                <a:gd name="T44" fmla="*/ 104 w 186"/>
                <a:gd name="T45" fmla="*/ 68 h 182"/>
                <a:gd name="T46" fmla="*/ 120 w 186"/>
                <a:gd name="T47" fmla="*/ 72 h 182"/>
                <a:gd name="T48" fmla="*/ 118 w 186"/>
                <a:gd name="T49" fmla="*/ 87 h 182"/>
                <a:gd name="T50" fmla="*/ 112 w 186"/>
                <a:gd name="T51" fmla="*/ 90 h 182"/>
                <a:gd name="T52" fmla="*/ 106 w 186"/>
                <a:gd name="T53" fmla="*/ 86 h 182"/>
                <a:gd name="T54" fmla="*/ 92 w 186"/>
                <a:gd name="T55" fmla="*/ 74 h 182"/>
                <a:gd name="T56" fmla="*/ 82 w 186"/>
                <a:gd name="T57" fmla="*/ 66 h 182"/>
                <a:gd name="T58" fmla="*/ 76 w 186"/>
                <a:gd name="T59" fmla="*/ 64 h 182"/>
                <a:gd name="T60" fmla="*/ 72 w 186"/>
                <a:gd name="T61" fmla="*/ 66 h 182"/>
                <a:gd name="T62" fmla="*/ 62 w 186"/>
                <a:gd name="T63" fmla="*/ 66 h 182"/>
                <a:gd name="T64" fmla="*/ 52 w 186"/>
                <a:gd name="T65" fmla="*/ 60 h 182"/>
                <a:gd name="T66" fmla="*/ 32 w 186"/>
                <a:gd name="T67" fmla="*/ 48 h 182"/>
                <a:gd name="T68" fmla="*/ 30 w 186"/>
                <a:gd name="T69" fmla="*/ 82 h 182"/>
                <a:gd name="T70" fmla="*/ 24 w 186"/>
                <a:gd name="T71" fmla="*/ 84 h 182"/>
                <a:gd name="T72" fmla="*/ 0 w 186"/>
                <a:gd name="T73" fmla="*/ 143 h 182"/>
                <a:gd name="T74" fmla="*/ 18 w 186"/>
                <a:gd name="T75" fmla="*/ 160 h 182"/>
                <a:gd name="T76" fmla="*/ 28 w 186"/>
                <a:gd name="T77" fmla="*/ 160 h 182"/>
                <a:gd name="T78" fmla="*/ 40 w 186"/>
                <a:gd name="T79" fmla="*/ 160 h 182"/>
                <a:gd name="T80" fmla="*/ 48 w 186"/>
                <a:gd name="T81" fmla="*/ 166 h 182"/>
                <a:gd name="T82" fmla="*/ 68 w 186"/>
                <a:gd name="T83" fmla="*/ 170 h 1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86" h="182">
                  <a:moveTo>
                    <a:pt x="72" y="182"/>
                  </a:moveTo>
                  <a:lnTo>
                    <a:pt x="82" y="172"/>
                  </a:lnTo>
                  <a:lnTo>
                    <a:pt x="94" y="160"/>
                  </a:lnTo>
                  <a:lnTo>
                    <a:pt x="106" y="152"/>
                  </a:lnTo>
                  <a:lnTo>
                    <a:pt x="110" y="148"/>
                  </a:lnTo>
                  <a:lnTo>
                    <a:pt x="108" y="144"/>
                  </a:lnTo>
                  <a:lnTo>
                    <a:pt x="108" y="142"/>
                  </a:lnTo>
                  <a:lnTo>
                    <a:pt x="110" y="140"/>
                  </a:lnTo>
                  <a:lnTo>
                    <a:pt x="114" y="138"/>
                  </a:lnTo>
                  <a:lnTo>
                    <a:pt x="120" y="136"/>
                  </a:lnTo>
                  <a:lnTo>
                    <a:pt x="130" y="136"/>
                  </a:lnTo>
                  <a:lnTo>
                    <a:pt x="128" y="132"/>
                  </a:lnTo>
                  <a:lnTo>
                    <a:pt x="128" y="128"/>
                  </a:lnTo>
                  <a:lnTo>
                    <a:pt x="128" y="126"/>
                  </a:lnTo>
                  <a:lnTo>
                    <a:pt x="134" y="124"/>
                  </a:lnTo>
                  <a:lnTo>
                    <a:pt x="140" y="120"/>
                  </a:lnTo>
                  <a:lnTo>
                    <a:pt x="150" y="116"/>
                  </a:lnTo>
                  <a:lnTo>
                    <a:pt x="162" y="114"/>
                  </a:lnTo>
                  <a:lnTo>
                    <a:pt x="172" y="108"/>
                  </a:lnTo>
                  <a:lnTo>
                    <a:pt x="172" y="98"/>
                  </a:lnTo>
                  <a:lnTo>
                    <a:pt x="172" y="92"/>
                  </a:lnTo>
                  <a:lnTo>
                    <a:pt x="174" y="86"/>
                  </a:lnTo>
                  <a:lnTo>
                    <a:pt x="180" y="76"/>
                  </a:lnTo>
                  <a:lnTo>
                    <a:pt x="178" y="70"/>
                  </a:lnTo>
                  <a:lnTo>
                    <a:pt x="178" y="60"/>
                  </a:lnTo>
                  <a:lnTo>
                    <a:pt x="178" y="54"/>
                  </a:lnTo>
                  <a:lnTo>
                    <a:pt x="182" y="50"/>
                  </a:lnTo>
                  <a:lnTo>
                    <a:pt x="184" y="46"/>
                  </a:lnTo>
                  <a:lnTo>
                    <a:pt x="186" y="44"/>
                  </a:lnTo>
                  <a:lnTo>
                    <a:pt x="182" y="34"/>
                  </a:lnTo>
                  <a:lnTo>
                    <a:pt x="180" y="26"/>
                  </a:lnTo>
                  <a:lnTo>
                    <a:pt x="166" y="16"/>
                  </a:lnTo>
                  <a:lnTo>
                    <a:pt x="160" y="12"/>
                  </a:lnTo>
                  <a:lnTo>
                    <a:pt x="150" y="8"/>
                  </a:lnTo>
                  <a:lnTo>
                    <a:pt x="146" y="6"/>
                  </a:lnTo>
                  <a:lnTo>
                    <a:pt x="140" y="0"/>
                  </a:lnTo>
                  <a:lnTo>
                    <a:pt x="136" y="0"/>
                  </a:lnTo>
                  <a:lnTo>
                    <a:pt x="128" y="2"/>
                  </a:lnTo>
                  <a:lnTo>
                    <a:pt x="118" y="8"/>
                  </a:lnTo>
                  <a:lnTo>
                    <a:pt x="112" y="10"/>
                  </a:lnTo>
                  <a:lnTo>
                    <a:pt x="108" y="14"/>
                  </a:lnTo>
                  <a:lnTo>
                    <a:pt x="106" y="18"/>
                  </a:lnTo>
                  <a:lnTo>
                    <a:pt x="104" y="24"/>
                  </a:lnTo>
                  <a:lnTo>
                    <a:pt x="104" y="62"/>
                  </a:lnTo>
                  <a:lnTo>
                    <a:pt x="106" y="70"/>
                  </a:lnTo>
                  <a:lnTo>
                    <a:pt x="108" y="72"/>
                  </a:lnTo>
                  <a:lnTo>
                    <a:pt x="114" y="76"/>
                  </a:lnTo>
                  <a:lnTo>
                    <a:pt x="124" y="76"/>
                  </a:lnTo>
                  <a:lnTo>
                    <a:pt x="124" y="88"/>
                  </a:lnTo>
                  <a:lnTo>
                    <a:pt x="122" y="92"/>
                  </a:lnTo>
                  <a:lnTo>
                    <a:pt x="120" y="96"/>
                  </a:lnTo>
                  <a:lnTo>
                    <a:pt x="116" y="98"/>
                  </a:lnTo>
                  <a:lnTo>
                    <a:pt x="114" y="98"/>
                  </a:lnTo>
                  <a:lnTo>
                    <a:pt x="110" y="90"/>
                  </a:lnTo>
                  <a:lnTo>
                    <a:pt x="106" y="86"/>
                  </a:lnTo>
                  <a:lnTo>
                    <a:pt x="96" y="78"/>
                  </a:lnTo>
                  <a:lnTo>
                    <a:pt x="90" y="72"/>
                  </a:lnTo>
                  <a:lnTo>
                    <a:pt x="86" y="70"/>
                  </a:lnTo>
                  <a:lnTo>
                    <a:pt x="86" y="66"/>
                  </a:lnTo>
                  <a:lnTo>
                    <a:pt x="80" y="68"/>
                  </a:lnTo>
                  <a:lnTo>
                    <a:pt x="78" y="70"/>
                  </a:lnTo>
                  <a:lnTo>
                    <a:pt x="76" y="70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60" y="68"/>
                  </a:lnTo>
                  <a:lnTo>
                    <a:pt x="56" y="64"/>
                  </a:lnTo>
                  <a:lnTo>
                    <a:pt x="54" y="60"/>
                  </a:lnTo>
                  <a:lnTo>
                    <a:pt x="32" y="52"/>
                  </a:lnTo>
                  <a:lnTo>
                    <a:pt x="32" y="82"/>
                  </a:lnTo>
                  <a:lnTo>
                    <a:pt x="30" y="86"/>
                  </a:lnTo>
                  <a:lnTo>
                    <a:pt x="26" y="88"/>
                  </a:lnTo>
                  <a:lnTo>
                    <a:pt x="24" y="88"/>
                  </a:lnTo>
                  <a:lnTo>
                    <a:pt x="0" y="88"/>
                  </a:lnTo>
                  <a:lnTo>
                    <a:pt x="0" y="152"/>
                  </a:lnTo>
                  <a:lnTo>
                    <a:pt x="16" y="170"/>
                  </a:lnTo>
                  <a:lnTo>
                    <a:pt x="18" y="172"/>
                  </a:lnTo>
                  <a:lnTo>
                    <a:pt x="22" y="174"/>
                  </a:lnTo>
                  <a:lnTo>
                    <a:pt x="28" y="172"/>
                  </a:lnTo>
                  <a:lnTo>
                    <a:pt x="36" y="170"/>
                  </a:lnTo>
                  <a:lnTo>
                    <a:pt x="40" y="172"/>
                  </a:lnTo>
                  <a:lnTo>
                    <a:pt x="46" y="176"/>
                  </a:lnTo>
                  <a:lnTo>
                    <a:pt x="52" y="178"/>
                  </a:lnTo>
                  <a:lnTo>
                    <a:pt x="58" y="182"/>
                  </a:lnTo>
                  <a:lnTo>
                    <a:pt x="72" y="18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93" name="Freeform 110"/>
            <p:cNvSpPr>
              <a:spLocks/>
            </p:cNvSpPr>
            <p:nvPr/>
          </p:nvSpPr>
          <p:spPr bwMode="gray">
            <a:xfrm>
              <a:off x="2819" y="2366"/>
              <a:ext cx="194" cy="217"/>
            </a:xfrm>
            <a:custGeom>
              <a:avLst/>
              <a:gdLst>
                <a:gd name="T0" fmla="*/ 151 w 197"/>
                <a:gd name="T1" fmla="*/ 208 h 220"/>
                <a:gd name="T2" fmla="*/ 99 w 197"/>
                <a:gd name="T3" fmla="*/ 204 h 220"/>
                <a:gd name="T4" fmla="*/ 95 w 197"/>
                <a:gd name="T5" fmla="*/ 198 h 220"/>
                <a:gd name="T6" fmla="*/ 27 w 197"/>
                <a:gd name="T7" fmla="*/ 194 h 220"/>
                <a:gd name="T8" fmla="*/ 21 w 197"/>
                <a:gd name="T9" fmla="*/ 192 h 220"/>
                <a:gd name="T10" fmla="*/ 4 w 197"/>
                <a:gd name="T11" fmla="*/ 194 h 220"/>
                <a:gd name="T12" fmla="*/ 0 w 197"/>
                <a:gd name="T13" fmla="*/ 182 h 220"/>
                <a:gd name="T14" fmla="*/ 4 w 197"/>
                <a:gd name="T15" fmla="*/ 172 h 220"/>
                <a:gd name="T16" fmla="*/ 7 w 197"/>
                <a:gd name="T17" fmla="*/ 154 h 220"/>
                <a:gd name="T18" fmla="*/ 13 w 197"/>
                <a:gd name="T19" fmla="*/ 132 h 220"/>
                <a:gd name="T20" fmla="*/ 25 w 197"/>
                <a:gd name="T21" fmla="*/ 114 h 220"/>
                <a:gd name="T22" fmla="*/ 32 w 197"/>
                <a:gd name="T23" fmla="*/ 100 h 220"/>
                <a:gd name="T24" fmla="*/ 32 w 197"/>
                <a:gd name="T25" fmla="*/ 80 h 220"/>
                <a:gd name="T26" fmla="*/ 25 w 197"/>
                <a:gd name="T27" fmla="*/ 62 h 220"/>
                <a:gd name="T28" fmla="*/ 23 w 197"/>
                <a:gd name="T29" fmla="*/ 48 h 220"/>
                <a:gd name="T30" fmla="*/ 27 w 197"/>
                <a:gd name="T31" fmla="*/ 40 h 220"/>
                <a:gd name="T32" fmla="*/ 27 w 197"/>
                <a:gd name="T33" fmla="*/ 32 h 220"/>
                <a:gd name="T34" fmla="*/ 15 w 197"/>
                <a:gd name="T35" fmla="*/ 0 h 220"/>
                <a:gd name="T36" fmla="*/ 75 w 197"/>
                <a:gd name="T37" fmla="*/ 12 h 220"/>
                <a:gd name="T38" fmla="*/ 89 w 197"/>
                <a:gd name="T39" fmla="*/ 32 h 220"/>
                <a:gd name="T40" fmla="*/ 94 w 197"/>
                <a:gd name="T41" fmla="*/ 34 h 220"/>
                <a:gd name="T42" fmla="*/ 111 w 197"/>
                <a:gd name="T43" fmla="*/ 34 h 220"/>
                <a:gd name="T44" fmla="*/ 115 w 197"/>
                <a:gd name="T45" fmla="*/ 28 h 220"/>
                <a:gd name="T46" fmla="*/ 135 w 197"/>
                <a:gd name="T47" fmla="*/ 20 h 220"/>
                <a:gd name="T48" fmla="*/ 139 w 197"/>
                <a:gd name="T49" fmla="*/ 24 h 220"/>
                <a:gd name="T50" fmla="*/ 151 w 197"/>
                <a:gd name="T51" fmla="*/ 26 h 220"/>
                <a:gd name="T52" fmla="*/ 158 w 197"/>
                <a:gd name="T53" fmla="*/ 42 h 220"/>
                <a:gd name="T54" fmla="*/ 156 w 197"/>
                <a:gd name="T55" fmla="*/ 68 h 220"/>
                <a:gd name="T56" fmla="*/ 160 w 197"/>
                <a:gd name="T57" fmla="*/ 78 h 220"/>
                <a:gd name="T58" fmla="*/ 159 w 197"/>
                <a:gd name="T59" fmla="*/ 88 h 220"/>
                <a:gd name="T60" fmla="*/ 167 w 197"/>
                <a:gd name="T61" fmla="*/ 90 h 220"/>
                <a:gd name="T62" fmla="*/ 179 w 197"/>
                <a:gd name="T63" fmla="*/ 88 h 220"/>
                <a:gd name="T64" fmla="*/ 185 w 197"/>
                <a:gd name="T65" fmla="*/ 114 h 220"/>
                <a:gd name="T66" fmla="*/ 179 w 197"/>
                <a:gd name="T67" fmla="*/ 120 h 220"/>
                <a:gd name="T68" fmla="*/ 156 w 197"/>
                <a:gd name="T69" fmla="*/ 120 h 220"/>
                <a:gd name="T70" fmla="*/ 169 w 197"/>
                <a:gd name="T71" fmla="*/ 198 h 22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97" h="220">
                  <a:moveTo>
                    <a:pt x="181" y="212"/>
                  </a:moveTo>
                  <a:lnTo>
                    <a:pt x="159" y="220"/>
                  </a:lnTo>
                  <a:lnTo>
                    <a:pt x="117" y="220"/>
                  </a:lnTo>
                  <a:lnTo>
                    <a:pt x="107" y="216"/>
                  </a:lnTo>
                  <a:lnTo>
                    <a:pt x="105" y="214"/>
                  </a:lnTo>
                  <a:lnTo>
                    <a:pt x="101" y="210"/>
                  </a:lnTo>
                  <a:lnTo>
                    <a:pt x="33" y="210"/>
                  </a:lnTo>
                  <a:lnTo>
                    <a:pt x="27" y="206"/>
                  </a:lnTo>
                  <a:lnTo>
                    <a:pt x="25" y="204"/>
                  </a:lnTo>
                  <a:lnTo>
                    <a:pt x="21" y="204"/>
                  </a:lnTo>
                  <a:lnTo>
                    <a:pt x="11" y="206"/>
                  </a:lnTo>
                  <a:lnTo>
                    <a:pt x="4" y="206"/>
                  </a:lnTo>
                  <a:lnTo>
                    <a:pt x="0" y="204"/>
                  </a:lnTo>
                  <a:lnTo>
                    <a:pt x="0" y="194"/>
                  </a:lnTo>
                  <a:lnTo>
                    <a:pt x="4" y="188"/>
                  </a:lnTo>
                  <a:lnTo>
                    <a:pt x="4" y="180"/>
                  </a:lnTo>
                  <a:lnTo>
                    <a:pt x="4" y="174"/>
                  </a:lnTo>
                  <a:lnTo>
                    <a:pt x="7" y="162"/>
                  </a:lnTo>
                  <a:lnTo>
                    <a:pt x="11" y="150"/>
                  </a:lnTo>
                  <a:lnTo>
                    <a:pt x="13" y="140"/>
                  </a:lnTo>
                  <a:lnTo>
                    <a:pt x="19" y="132"/>
                  </a:lnTo>
                  <a:lnTo>
                    <a:pt x="25" y="122"/>
                  </a:lnTo>
                  <a:lnTo>
                    <a:pt x="31" y="112"/>
                  </a:lnTo>
                  <a:lnTo>
                    <a:pt x="35" y="104"/>
                  </a:lnTo>
                  <a:lnTo>
                    <a:pt x="35" y="92"/>
                  </a:lnTo>
                  <a:lnTo>
                    <a:pt x="33" y="84"/>
                  </a:lnTo>
                  <a:lnTo>
                    <a:pt x="29" y="74"/>
                  </a:lnTo>
                  <a:lnTo>
                    <a:pt x="25" y="66"/>
                  </a:lnTo>
                  <a:lnTo>
                    <a:pt x="23" y="56"/>
                  </a:lnTo>
                  <a:lnTo>
                    <a:pt x="23" y="52"/>
                  </a:lnTo>
                  <a:lnTo>
                    <a:pt x="25" y="48"/>
                  </a:lnTo>
                  <a:lnTo>
                    <a:pt x="27" y="44"/>
                  </a:lnTo>
                  <a:lnTo>
                    <a:pt x="27" y="40"/>
                  </a:lnTo>
                  <a:lnTo>
                    <a:pt x="27" y="32"/>
                  </a:lnTo>
                  <a:lnTo>
                    <a:pt x="23" y="24"/>
                  </a:lnTo>
                  <a:lnTo>
                    <a:pt x="15" y="0"/>
                  </a:lnTo>
                  <a:lnTo>
                    <a:pt x="79" y="0"/>
                  </a:lnTo>
                  <a:lnTo>
                    <a:pt x="79" y="12"/>
                  </a:lnTo>
                  <a:lnTo>
                    <a:pt x="85" y="24"/>
                  </a:lnTo>
                  <a:lnTo>
                    <a:pt x="93" y="32"/>
                  </a:lnTo>
                  <a:lnTo>
                    <a:pt x="95" y="34"/>
                  </a:lnTo>
                  <a:lnTo>
                    <a:pt x="99" y="34"/>
                  </a:lnTo>
                  <a:lnTo>
                    <a:pt x="111" y="34"/>
                  </a:lnTo>
                  <a:lnTo>
                    <a:pt x="119" y="34"/>
                  </a:lnTo>
                  <a:lnTo>
                    <a:pt x="121" y="32"/>
                  </a:lnTo>
                  <a:lnTo>
                    <a:pt x="123" y="28"/>
                  </a:lnTo>
                  <a:lnTo>
                    <a:pt x="123" y="20"/>
                  </a:lnTo>
                  <a:lnTo>
                    <a:pt x="143" y="20"/>
                  </a:lnTo>
                  <a:lnTo>
                    <a:pt x="145" y="22"/>
                  </a:lnTo>
                  <a:lnTo>
                    <a:pt x="147" y="24"/>
                  </a:lnTo>
                  <a:lnTo>
                    <a:pt x="151" y="26"/>
                  </a:lnTo>
                  <a:lnTo>
                    <a:pt x="159" y="26"/>
                  </a:lnTo>
                  <a:lnTo>
                    <a:pt x="165" y="24"/>
                  </a:lnTo>
                  <a:lnTo>
                    <a:pt x="167" y="46"/>
                  </a:lnTo>
                  <a:lnTo>
                    <a:pt x="165" y="68"/>
                  </a:lnTo>
                  <a:lnTo>
                    <a:pt x="165" y="72"/>
                  </a:lnTo>
                  <a:lnTo>
                    <a:pt x="169" y="74"/>
                  </a:lnTo>
                  <a:lnTo>
                    <a:pt x="171" y="82"/>
                  </a:lnTo>
                  <a:lnTo>
                    <a:pt x="171" y="86"/>
                  </a:lnTo>
                  <a:lnTo>
                    <a:pt x="169" y="92"/>
                  </a:lnTo>
                  <a:lnTo>
                    <a:pt x="175" y="94"/>
                  </a:lnTo>
                  <a:lnTo>
                    <a:pt x="179" y="94"/>
                  </a:lnTo>
                  <a:lnTo>
                    <a:pt x="183" y="92"/>
                  </a:lnTo>
                  <a:lnTo>
                    <a:pt x="191" y="92"/>
                  </a:lnTo>
                  <a:lnTo>
                    <a:pt x="197" y="92"/>
                  </a:lnTo>
                  <a:lnTo>
                    <a:pt x="197" y="122"/>
                  </a:lnTo>
                  <a:lnTo>
                    <a:pt x="195" y="126"/>
                  </a:lnTo>
                  <a:lnTo>
                    <a:pt x="191" y="128"/>
                  </a:lnTo>
                  <a:lnTo>
                    <a:pt x="189" y="128"/>
                  </a:lnTo>
                  <a:lnTo>
                    <a:pt x="165" y="128"/>
                  </a:lnTo>
                  <a:lnTo>
                    <a:pt x="165" y="192"/>
                  </a:lnTo>
                  <a:lnTo>
                    <a:pt x="181" y="210"/>
                  </a:lnTo>
                  <a:lnTo>
                    <a:pt x="181" y="21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94" name="Freeform 111"/>
            <p:cNvSpPr>
              <a:spLocks/>
            </p:cNvSpPr>
            <p:nvPr/>
          </p:nvSpPr>
          <p:spPr bwMode="gray">
            <a:xfrm>
              <a:off x="2941" y="2579"/>
              <a:ext cx="146" cy="166"/>
            </a:xfrm>
            <a:custGeom>
              <a:avLst/>
              <a:gdLst>
                <a:gd name="T0" fmla="*/ 90 w 148"/>
                <a:gd name="T1" fmla="*/ 8 h 168"/>
                <a:gd name="T2" fmla="*/ 94 w 148"/>
                <a:gd name="T3" fmla="*/ 14 h 168"/>
                <a:gd name="T4" fmla="*/ 96 w 148"/>
                <a:gd name="T5" fmla="*/ 18 h 168"/>
                <a:gd name="T6" fmla="*/ 98 w 148"/>
                <a:gd name="T7" fmla="*/ 20 h 168"/>
                <a:gd name="T8" fmla="*/ 96 w 148"/>
                <a:gd name="T9" fmla="*/ 22 h 168"/>
                <a:gd name="T10" fmla="*/ 98 w 148"/>
                <a:gd name="T11" fmla="*/ 26 h 168"/>
                <a:gd name="T12" fmla="*/ 102 w 148"/>
                <a:gd name="T13" fmla="*/ 32 h 168"/>
                <a:gd name="T14" fmla="*/ 107 w 148"/>
                <a:gd name="T15" fmla="*/ 36 h 168"/>
                <a:gd name="T16" fmla="*/ 112 w 148"/>
                <a:gd name="T17" fmla="*/ 42 h 168"/>
                <a:gd name="T18" fmla="*/ 116 w 148"/>
                <a:gd name="T19" fmla="*/ 42 h 168"/>
                <a:gd name="T20" fmla="*/ 118 w 148"/>
                <a:gd name="T21" fmla="*/ 48 h 168"/>
                <a:gd name="T22" fmla="*/ 120 w 148"/>
                <a:gd name="T23" fmla="*/ 58 h 168"/>
                <a:gd name="T24" fmla="*/ 120 w 148"/>
                <a:gd name="T25" fmla="*/ 64 h 168"/>
                <a:gd name="T26" fmla="*/ 124 w 148"/>
                <a:gd name="T27" fmla="*/ 66 h 168"/>
                <a:gd name="T28" fmla="*/ 128 w 148"/>
                <a:gd name="T29" fmla="*/ 68 h 168"/>
                <a:gd name="T30" fmla="*/ 132 w 148"/>
                <a:gd name="T31" fmla="*/ 70 h 168"/>
                <a:gd name="T32" fmla="*/ 136 w 148"/>
                <a:gd name="T33" fmla="*/ 70 h 168"/>
                <a:gd name="T34" fmla="*/ 140 w 148"/>
                <a:gd name="T35" fmla="*/ 76 h 168"/>
                <a:gd name="T36" fmla="*/ 132 w 148"/>
                <a:gd name="T37" fmla="*/ 80 h 168"/>
                <a:gd name="T38" fmla="*/ 126 w 148"/>
                <a:gd name="T39" fmla="*/ 84 h 168"/>
                <a:gd name="T40" fmla="*/ 118 w 148"/>
                <a:gd name="T41" fmla="*/ 96 h 168"/>
                <a:gd name="T42" fmla="*/ 109 w 148"/>
                <a:gd name="T43" fmla="*/ 108 h 168"/>
                <a:gd name="T44" fmla="*/ 102 w 148"/>
                <a:gd name="T45" fmla="*/ 118 h 168"/>
                <a:gd name="T46" fmla="*/ 100 w 148"/>
                <a:gd name="T47" fmla="*/ 120 h 168"/>
                <a:gd name="T48" fmla="*/ 96 w 148"/>
                <a:gd name="T49" fmla="*/ 122 h 168"/>
                <a:gd name="T50" fmla="*/ 94 w 148"/>
                <a:gd name="T51" fmla="*/ 123 h 168"/>
                <a:gd name="T52" fmla="*/ 90 w 148"/>
                <a:gd name="T53" fmla="*/ 125 h 168"/>
                <a:gd name="T54" fmla="*/ 88 w 148"/>
                <a:gd name="T55" fmla="*/ 130 h 168"/>
                <a:gd name="T56" fmla="*/ 84 w 148"/>
                <a:gd name="T57" fmla="*/ 134 h 168"/>
                <a:gd name="T58" fmla="*/ 80 w 148"/>
                <a:gd name="T59" fmla="*/ 138 h 168"/>
                <a:gd name="T60" fmla="*/ 74 w 148"/>
                <a:gd name="T61" fmla="*/ 140 h 168"/>
                <a:gd name="T62" fmla="*/ 68 w 148"/>
                <a:gd name="T63" fmla="*/ 138 h 168"/>
                <a:gd name="T64" fmla="*/ 64 w 148"/>
                <a:gd name="T65" fmla="*/ 134 h 168"/>
                <a:gd name="T66" fmla="*/ 58 w 148"/>
                <a:gd name="T67" fmla="*/ 132 h 168"/>
                <a:gd name="T68" fmla="*/ 52 w 148"/>
                <a:gd name="T69" fmla="*/ 130 h 168"/>
                <a:gd name="T70" fmla="*/ 48 w 148"/>
                <a:gd name="T71" fmla="*/ 134 h 168"/>
                <a:gd name="T72" fmla="*/ 40 w 148"/>
                <a:gd name="T73" fmla="*/ 142 h 168"/>
                <a:gd name="T74" fmla="*/ 36 w 148"/>
                <a:gd name="T75" fmla="*/ 154 h 168"/>
                <a:gd name="T76" fmla="*/ 28 w 148"/>
                <a:gd name="T77" fmla="*/ 160 h 168"/>
                <a:gd name="T78" fmla="*/ 12 w 148"/>
                <a:gd name="T79" fmla="*/ 160 h 168"/>
                <a:gd name="T80" fmla="*/ 14 w 148"/>
                <a:gd name="T81" fmla="*/ 152 h 168"/>
                <a:gd name="T82" fmla="*/ 16 w 148"/>
                <a:gd name="T83" fmla="*/ 144 h 168"/>
                <a:gd name="T84" fmla="*/ 16 w 148"/>
                <a:gd name="T85" fmla="*/ 138 h 168"/>
                <a:gd name="T86" fmla="*/ 14 w 148"/>
                <a:gd name="T87" fmla="*/ 134 h 168"/>
                <a:gd name="T88" fmla="*/ 6 w 148"/>
                <a:gd name="T89" fmla="*/ 126 h 168"/>
                <a:gd name="T90" fmla="*/ 0 w 148"/>
                <a:gd name="T91" fmla="*/ 125 h 168"/>
                <a:gd name="T92" fmla="*/ 0 w 148"/>
                <a:gd name="T93" fmla="*/ 74 h 168"/>
                <a:gd name="T94" fmla="*/ 20 w 148"/>
                <a:gd name="T95" fmla="*/ 74 h 168"/>
                <a:gd name="T96" fmla="*/ 20 w 148"/>
                <a:gd name="T97" fmla="*/ 10 h 168"/>
                <a:gd name="T98" fmla="*/ 38 w 148"/>
                <a:gd name="T99" fmla="*/ 8 h 168"/>
                <a:gd name="T100" fmla="*/ 56 w 148"/>
                <a:gd name="T101" fmla="*/ 6 h 168"/>
                <a:gd name="T102" fmla="*/ 60 w 148"/>
                <a:gd name="T103" fmla="*/ 12 h 168"/>
                <a:gd name="T104" fmla="*/ 74 w 148"/>
                <a:gd name="T105" fmla="*/ 6 h 168"/>
                <a:gd name="T106" fmla="*/ 78 w 148"/>
                <a:gd name="T107" fmla="*/ 2 h 168"/>
                <a:gd name="T108" fmla="*/ 84 w 148"/>
                <a:gd name="T109" fmla="*/ 0 h 168"/>
                <a:gd name="T110" fmla="*/ 88 w 148"/>
                <a:gd name="T111" fmla="*/ 0 h 168"/>
                <a:gd name="T112" fmla="*/ 90 w 148"/>
                <a:gd name="T113" fmla="*/ 2 h 168"/>
                <a:gd name="T114" fmla="*/ 90 w 148"/>
                <a:gd name="T115" fmla="*/ 8 h 1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48" h="168">
                  <a:moveTo>
                    <a:pt x="94" y="8"/>
                  </a:moveTo>
                  <a:lnTo>
                    <a:pt x="98" y="14"/>
                  </a:lnTo>
                  <a:lnTo>
                    <a:pt x="100" y="18"/>
                  </a:lnTo>
                  <a:lnTo>
                    <a:pt x="102" y="20"/>
                  </a:lnTo>
                  <a:lnTo>
                    <a:pt x="100" y="22"/>
                  </a:lnTo>
                  <a:lnTo>
                    <a:pt x="102" y="26"/>
                  </a:lnTo>
                  <a:lnTo>
                    <a:pt x="106" y="32"/>
                  </a:lnTo>
                  <a:lnTo>
                    <a:pt x="112" y="36"/>
                  </a:lnTo>
                  <a:lnTo>
                    <a:pt x="120" y="42"/>
                  </a:lnTo>
                  <a:lnTo>
                    <a:pt x="124" y="46"/>
                  </a:lnTo>
                  <a:lnTo>
                    <a:pt x="126" y="52"/>
                  </a:lnTo>
                  <a:lnTo>
                    <a:pt x="128" y="62"/>
                  </a:lnTo>
                  <a:lnTo>
                    <a:pt x="128" y="68"/>
                  </a:lnTo>
                  <a:lnTo>
                    <a:pt x="132" y="70"/>
                  </a:lnTo>
                  <a:lnTo>
                    <a:pt x="136" y="72"/>
                  </a:lnTo>
                  <a:lnTo>
                    <a:pt x="140" y="74"/>
                  </a:lnTo>
                  <a:lnTo>
                    <a:pt x="144" y="74"/>
                  </a:lnTo>
                  <a:lnTo>
                    <a:pt x="148" y="80"/>
                  </a:lnTo>
                  <a:lnTo>
                    <a:pt x="140" y="84"/>
                  </a:lnTo>
                  <a:lnTo>
                    <a:pt x="134" y="88"/>
                  </a:lnTo>
                  <a:lnTo>
                    <a:pt x="126" y="100"/>
                  </a:lnTo>
                  <a:lnTo>
                    <a:pt x="116" y="112"/>
                  </a:lnTo>
                  <a:lnTo>
                    <a:pt x="106" y="122"/>
                  </a:lnTo>
                  <a:lnTo>
                    <a:pt x="104" y="124"/>
                  </a:lnTo>
                  <a:lnTo>
                    <a:pt x="100" y="126"/>
                  </a:lnTo>
                  <a:lnTo>
                    <a:pt x="98" y="128"/>
                  </a:lnTo>
                  <a:lnTo>
                    <a:pt x="94" y="132"/>
                  </a:lnTo>
                  <a:lnTo>
                    <a:pt x="92" y="138"/>
                  </a:lnTo>
                  <a:lnTo>
                    <a:pt x="88" y="142"/>
                  </a:lnTo>
                  <a:lnTo>
                    <a:pt x="84" y="146"/>
                  </a:lnTo>
                  <a:lnTo>
                    <a:pt x="78" y="148"/>
                  </a:lnTo>
                  <a:lnTo>
                    <a:pt x="72" y="146"/>
                  </a:lnTo>
                  <a:lnTo>
                    <a:pt x="68" y="142"/>
                  </a:lnTo>
                  <a:lnTo>
                    <a:pt x="62" y="140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44" y="150"/>
                  </a:lnTo>
                  <a:lnTo>
                    <a:pt x="36" y="162"/>
                  </a:lnTo>
                  <a:lnTo>
                    <a:pt x="28" y="168"/>
                  </a:lnTo>
                  <a:lnTo>
                    <a:pt x="12" y="168"/>
                  </a:lnTo>
                  <a:lnTo>
                    <a:pt x="14" y="160"/>
                  </a:lnTo>
                  <a:lnTo>
                    <a:pt x="16" y="152"/>
                  </a:lnTo>
                  <a:lnTo>
                    <a:pt x="16" y="146"/>
                  </a:lnTo>
                  <a:lnTo>
                    <a:pt x="14" y="142"/>
                  </a:lnTo>
                  <a:lnTo>
                    <a:pt x="6" y="134"/>
                  </a:lnTo>
                  <a:lnTo>
                    <a:pt x="0" y="132"/>
                  </a:lnTo>
                  <a:lnTo>
                    <a:pt x="0" y="78"/>
                  </a:lnTo>
                  <a:lnTo>
                    <a:pt x="20" y="78"/>
                  </a:lnTo>
                  <a:lnTo>
                    <a:pt x="20" y="10"/>
                  </a:lnTo>
                  <a:lnTo>
                    <a:pt x="42" y="8"/>
                  </a:lnTo>
                  <a:lnTo>
                    <a:pt x="60" y="6"/>
                  </a:lnTo>
                  <a:lnTo>
                    <a:pt x="64" y="12"/>
                  </a:lnTo>
                  <a:lnTo>
                    <a:pt x="78" y="6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2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95" name="Freeform 112"/>
            <p:cNvSpPr>
              <a:spLocks/>
            </p:cNvSpPr>
            <p:nvPr/>
          </p:nvSpPr>
          <p:spPr bwMode="gray">
            <a:xfrm>
              <a:off x="2373" y="1959"/>
              <a:ext cx="81" cy="81"/>
            </a:xfrm>
            <a:custGeom>
              <a:avLst/>
              <a:gdLst>
                <a:gd name="T0" fmla="*/ 6 w 82"/>
                <a:gd name="T1" fmla="*/ 74 h 82"/>
                <a:gd name="T2" fmla="*/ 4 w 82"/>
                <a:gd name="T3" fmla="*/ 70 h 82"/>
                <a:gd name="T4" fmla="*/ 4 w 82"/>
                <a:gd name="T5" fmla="*/ 64 h 82"/>
                <a:gd name="T6" fmla="*/ 4 w 82"/>
                <a:gd name="T7" fmla="*/ 58 h 82"/>
                <a:gd name="T8" fmla="*/ 16 w 82"/>
                <a:gd name="T9" fmla="*/ 58 h 82"/>
                <a:gd name="T10" fmla="*/ 28 w 82"/>
                <a:gd name="T11" fmla="*/ 56 h 82"/>
                <a:gd name="T12" fmla="*/ 28 w 82"/>
                <a:gd name="T13" fmla="*/ 54 h 82"/>
                <a:gd name="T14" fmla="*/ 34 w 82"/>
                <a:gd name="T15" fmla="*/ 56 h 82"/>
                <a:gd name="T16" fmla="*/ 41 w 82"/>
                <a:gd name="T17" fmla="*/ 58 h 82"/>
                <a:gd name="T18" fmla="*/ 42 w 82"/>
                <a:gd name="T19" fmla="*/ 56 h 82"/>
                <a:gd name="T20" fmla="*/ 46 w 82"/>
                <a:gd name="T21" fmla="*/ 54 h 82"/>
                <a:gd name="T22" fmla="*/ 38 w 82"/>
                <a:gd name="T23" fmla="*/ 52 h 82"/>
                <a:gd name="T24" fmla="*/ 32 w 82"/>
                <a:gd name="T25" fmla="*/ 50 h 82"/>
                <a:gd name="T26" fmla="*/ 30 w 82"/>
                <a:gd name="T27" fmla="*/ 46 h 82"/>
                <a:gd name="T28" fmla="*/ 26 w 82"/>
                <a:gd name="T29" fmla="*/ 48 h 82"/>
                <a:gd name="T30" fmla="*/ 24 w 82"/>
                <a:gd name="T31" fmla="*/ 50 h 82"/>
                <a:gd name="T32" fmla="*/ 22 w 82"/>
                <a:gd name="T33" fmla="*/ 52 h 82"/>
                <a:gd name="T34" fmla="*/ 18 w 82"/>
                <a:gd name="T35" fmla="*/ 54 h 82"/>
                <a:gd name="T36" fmla="*/ 6 w 82"/>
                <a:gd name="T37" fmla="*/ 52 h 82"/>
                <a:gd name="T38" fmla="*/ 6 w 82"/>
                <a:gd name="T39" fmla="*/ 48 h 82"/>
                <a:gd name="T40" fmla="*/ 8 w 82"/>
                <a:gd name="T41" fmla="*/ 42 h 82"/>
                <a:gd name="T42" fmla="*/ 6 w 82"/>
                <a:gd name="T43" fmla="*/ 40 h 82"/>
                <a:gd name="T44" fmla="*/ 4 w 82"/>
                <a:gd name="T45" fmla="*/ 36 h 82"/>
                <a:gd name="T46" fmla="*/ 2 w 82"/>
                <a:gd name="T47" fmla="*/ 32 h 82"/>
                <a:gd name="T48" fmla="*/ 0 w 82"/>
                <a:gd name="T49" fmla="*/ 30 h 82"/>
                <a:gd name="T50" fmla="*/ 2 w 82"/>
                <a:gd name="T51" fmla="*/ 24 h 82"/>
                <a:gd name="T52" fmla="*/ 4 w 82"/>
                <a:gd name="T53" fmla="*/ 16 h 82"/>
                <a:gd name="T54" fmla="*/ 10 w 82"/>
                <a:gd name="T55" fmla="*/ 4 h 82"/>
                <a:gd name="T56" fmla="*/ 14 w 82"/>
                <a:gd name="T57" fmla="*/ 4 h 82"/>
                <a:gd name="T58" fmla="*/ 16 w 82"/>
                <a:gd name="T59" fmla="*/ 4 h 82"/>
                <a:gd name="T60" fmla="*/ 20 w 82"/>
                <a:gd name="T61" fmla="*/ 4 h 82"/>
                <a:gd name="T62" fmla="*/ 22 w 82"/>
                <a:gd name="T63" fmla="*/ 2 h 82"/>
                <a:gd name="T64" fmla="*/ 26 w 82"/>
                <a:gd name="T65" fmla="*/ 0 h 82"/>
                <a:gd name="T66" fmla="*/ 30 w 82"/>
                <a:gd name="T67" fmla="*/ 0 h 82"/>
                <a:gd name="T68" fmla="*/ 38 w 82"/>
                <a:gd name="T69" fmla="*/ 2 h 82"/>
                <a:gd name="T70" fmla="*/ 42 w 82"/>
                <a:gd name="T71" fmla="*/ 6 h 82"/>
                <a:gd name="T72" fmla="*/ 48 w 82"/>
                <a:gd name="T73" fmla="*/ 8 h 82"/>
                <a:gd name="T74" fmla="*/ 50 w 82"/>
                <a:gd name="T75" fmla="*/ 14 h 82"/>
                <a:gd name="T76" fmla="*/ 60 w 82"/>
                <a:gd name="T77" fmla="*/ 28 h 82"/>
                <a:gd name="T78" fmla="*/ 64 w 82"/>
                <a:gd name="T79" fmla="*/ 32 h 82"/>
                <a:gd name="T80" fmla="*/ 70 w 82"/>
                <a:gd name="T81" fmla="*/ 36 h 82"/>
                <a:gd name="T82" fmla="*/ 68 w 82"/>
                <a:gd name="T83" fmla="*/ 36 h 82"/>
                <a:gd name="T84" fmla="*/ 72 w 82"/>
                <a:gd name="T85" fmla="*/ 44 h 82"/>
                <a:gd name="T86" fmla="*/ 76 w 82"/>
                <a:gd name="T87" fmla="*/ 54 h 82"/>
                <a:gd name="T88" fmla="*/ 78 w 82"/>
                <a:gd name="T89" fmla="*/ 62 h 82"/>
                <a:gd name="T90" fmla="*/ 78 w 82"/>
                <a:gd name="T91" fmla="*/ 68 h 82"/>
                <a:gd name="T92" fmla="*/ 78 w 82"/>
                <a:gd name="T93" fmla="*/ 76 h 82"/>
                <a:gd name="T94" fmla="*/ 76 w 82"/>
                <a:gd name="T95" fmla="*/ 76 h 82"/>
                <a:gd name="T96" fmla="*/ 70 w 82"/>
                <a:gd name="T97" fmla="*/ 78 h 82"/>
                <a:gd name="T98" fmla="*/ 64 w 82"/>
                <a:gd name="T99" fmla="*/ 76 h 82"/>
                <a:gd name="T100" fmla="*/ 58 w 82"/>
                <a:gd name="T101" fmla="*/ 74 h 82"/>
                <a:gd name="T102" fmla="*/ 52 w 82"/>
                <a:gd name="T103" fmla="*/ 72 h 82"/>
                <a:gd name="T104" fmla="*/ 46 w 82"/>
                <a:gd name="T105" fmla="*/ 70 h 82"/>
                <a:gd name="T106" fmla="*/ 38 w 82"/>
                <a:gd name="T107" fmla="*/ 70 h 82"/>
                <a:gd name="T108" fmla="*/ 26 w 82"/>
                <a:gd name="T109" fmla="*/ 72 h 82"/>
                <a:gd name="T110" fmla="*/ 18 w 82"/>
                <a:gd name="T111" fmla="*/ 74 h 82"/>
                <a:gd name="T112" fmla="*/ 6 w 82"/>
                <a:gd name="T113" fmla="*/ 74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2" h="82">
                  <a:moveTo>
                    <a:pt x="6" y="78"/>
                  </a:moveTo>
                  <a:lnTo>
                    <a:pt x="4" y="74"/>
                  </a:lnTo>
                  <a:lnTo>
                    <a:pt x="4" y="68"/>
                  </a:lnTo>
                  <a:lnTo>
                    <a:pt x="4" y="62"/>
                  </a:lnTo>
                  <a:lnTo>
                    <a:pt x="16" y="62"/>
                  </a:lnTo>
                  <a:lnTo>
                    <a:pt x="28" y="60"/>
                  </a:lnTo>
                  <a:lnTo>
                    <a:pt x="28" y="58"/>
                  </a:lnTo>
                  <a:lnTo>
                    <a:pt x="34" y="60"/>
                  </a:lnTo>
                  <a:lnTo>
                    <a:pt x="42" y="62"/>
                  </a:lnTo>
                  <a:lnTo>
                    <a:pt x="46" y="60"/>
                  </a:lnTo>
                  <a:lnTo>
                    <a:pt x="50" y="58"/>
                  </a:lnTo>
                  <a:lnTo>
                    <a:pt x="38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2" y="56"/>
                  </a:lnTo>
                  <a:lnTo>
                    <a:pt x="18" y="58"/>
                  </a:lnTo>
                  <a:lnTo>
                    <a:pt x="6" y="56"/>
                  </a:lnTo>
                  <a:lnTo>
                    <a:pt x="6" y="52"/>
                  </a:lnTo>
                  <a:lnTo>
                    <a:pt x="8" y="46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4" y="16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8" y="2"/>
                  </a:lnTo>
                  <a:lnTo>
                    <a:pt x="46" y="6"/>
                  </a:lnTo>
                  <a:lnTo>
                    <a:pt x="52" y="8"/>
                  </a:lnTo>
                  <a:lnTo>
                    <a:pt x="54" y="14"/>
                  </a:lnTo>
                  <a:lnTo>
                    <a:pt x="64" y="28"/>
                  </a:lnTo>
                  <a:lnTo>
                    <a:pt x="68" y="32"/>
                  </a:lnTo>
                  <a:lnTo>
                    <a:pt x="74" y="36"/>
                  </a:lnTo>
                  <a:lnTo>
                    <a:pt x="72" y="36"/>
                  </a:lnTo>
                  <a:lnTo>
                    <a:pt x="76" y="48"/>
                  </a:lnTo>
                  <a:lnTo>
                    <a:pt x="80" y="58"/>
                  </a:lnTo>
                  <a:lnTo>
                    <a:pt x="82" y="66"/>
                  </a:lnTo>
                  <a:lnTo>
                    <a:pt x="82" y="72"/>
                  </a:lnTo>
                  <a:lnTo>
                    <a:pt x="82" y="80"/>
                  </a:lnTo>
                  <a:lnTo>
                    <a:pt x="80" y="80"/>
                  </a:lnTo>
                  <a:lnTo>
                    <a:pt x="74" y="82"/>
                  </a:lnTo>
                  <a:lnTo>
                    <a:pt x="68" y="80"/>
                  </a:lnTo>
                  <a:lnTo>
                    <a:pt x="62" y="78"/>
                  </a:lnTo>
                  <a:lnTo>
                    <a:pt x="56" y="76"/>
                  </a:lnTo>
                  <a:lnTo>
                    <a:pt x="50" y="74"/>
                  </a:lnTo>
                  <a:lnTo>
                    <a:pt x="38" y="74"/>
                  </a:lnTo>
                  <a:lnTo>
                    <a:pt x="26" y="76"/>
                  </a:lnTo>
                  <a:lnTo>
                    <a:pt x="18" y="78"/>
                  </a:lnTo>
                  <a:lnTo>
                    <a:pt x="6" y="7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96" name="Freeform 113"/>
            <p:cNvSpPr>
              <a:spLocks/>
            </p:cNvSpPr>
            <p:nvPr/>
          </p:nvSpPr>
          <p:spPr bwMode="gray">
            <a:xfrm>
              <a:off x="2379" y="2032"/>
              <a:ext cx="44" cy="24"/>
            </a:xfrm>
            <a:custGeom>
              <a:avLst/>
              <a:gdLst>
                <a:gd name="T0" fmla="*/ 0 w 44"/>
                <a:gd name="T1" fmla="*/ 4 h 24"/>
                <a:gd name="T2" fmla="*/ 12 w 44"/>
                <a:gd name="T3" fmla="*/ 4 h 24"/>
                <a:gd name="T4" fmla="*/ 20 w 44"/>
                <a:gd name="T5" fmla="*/ 2 h 24"/>
                <a:gd name="T6" fmla="*/ 32 w 44"/>
                <a:gd name="T7" fmla="*/ 0 h 24"/>
                <a:gd name="T8" fmla="*/ 44 w 44"/>
                <a:gd name="T9" fmla="*/ 0 h 24"/>
                <a:gd name="T10" fmla="*/ 44 w 44"/>
                <a:gd name="T11" fmla="*/ 4 h 24"/>
                <a:gd name="T12" fmla="*/ 44 w 44"/>
                <a:gd name="T13" fmla="*/ 8 h 24"/>
                <a:gd name="T14" fmla="*/ 40 w 44"/>
                <a:gd name="T15" fmla="*/ 8 h 24"/>
                <a:gd name="T16" fmla="*/ 42 w 44"/>
                <a:gd name="T17" fmla="*/ 12 h 24"/>
                <a:gd name="T18" fmla="*/ 44 w 44"/>
                <a:gd name="T19" fmla="*/ 12 h 24"/>
                <a:gd name="T20" fmla="*/ 44 w 44"/>
                <a:gd name="T21" fmla="*/ 16 h 24"/>
                <a:gd name="T22" fmla="*/ 38 w 44"/>
                <a:gd name="T23" fmla="*/ 18 h 24"/>
                <a:gd name="T24" fmla="*/ 34 w 44"/>
                <a:gd name="T25" fmla="*/ 20 h 24"/>
                <a:gd name="T26" fmla="*/ 30 w 44"/>
                <a:gd name="T27" fmla="*/ 22 h 24"/>
                <a:gd name="T28" fmla="*/ 26 w 44"/>
                <a:gd name="T29" fmla="*/ 24 h 24"/>
                <a:gd name="T30" fmla="*/ 20 w 44"/>
                <a:gd name="T31" fmla="*/ 16 h 24"/>
                <a:gd name="T32" fmla="*/ 18 w 44"/>
                <a:gd name="T33" fmla="*/ 14 h 24"/>
                <a:gd name="T34" fmla="*/ 16 w 44"/>
                <a:gd name="T35" fmla="*/ 12 h 24"/>
                <a:gd name="T36" fmla="*/ 8 w 44"/>
                <a:gd name="T37" fmla="*/ 8 h 24"/>
                <a:gd name="T38" fmla="*/ 0 w 44"/>
                <a:gd name="T39" fmla="*/ 4 h 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4" h="24">
                  <a:moveTo>
                    <a:pt x="0" y="4"/>
                  </a:moveTo>
                  <a:lnTo>
                    <a:pt x="12" y="4"/>
                  </a:lnTo>
                  <a:lnTo>
                    <a:pt x="20" y="2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44" y="8"/>
                  </a:lnTo>
                  <a:lnTo>
                    <a:pt x="40" y="8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4" y="16"/>
                  </a:lnTo>
                  <a:lnTo>
                    <a:pt x="38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6" y="24"/>
                  </a:lnTo>
                  <a:lnTo>
                    <a:pt x="20" y="16"/>
                  </a:lnTo>
                  <a:lnTo>
                    <a:pt x="18" y="14"/>
                  </a:lnTo>
                  <a:lnTo>
                    <a:pt x="16" y="12"/>
                  </a:lnTo>
                  <a:lnTo>
                    <a:pt x="8" y="8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97" name="Freeform 114"/>
            <p:cNvSpPr>
              <a:spLocks/>
            </p:cNvSpPr>
            <p:nvPr/>
          </p:nvSpPr>
          <p:spPr bwMode="gray">
            <a:xfrm>
              <a:off x="2404" y="2032"/>
              <a:ext cx="109" cy="95"/>
            </a:xfrm>
            <a:custGeom>
              <a:avLst/>
              <a:gdLst>
                <a:gd name="T0" fmla="*/ 32 w 110"/>
                <a:gd name="T1" fmla="*/ 56 h 96"/>
                <a:gd name="T2" fmla="*/ 44 w 110"/>
                <a:gd name="T3" fmla="*/ 48 h 96"/>
                <a:gd name="T4" fmla="*/ 55 w 110"/>
                <a:gd name="T5" fmla="*/ 48 h 96"/>
                <a:gd name="T6" fmla="*/ 58 w 110"/>
                <a:gd name="T7" fmla="*/ 50 h 96"/>
                <a:gd name="T8" fmla="*/ 62 w 110"/>
                <a:gd name="T9" fmla="*/ 64 h 96"/>
                <a:gd name="T10" fmla="*/ 70 w 110"/>
                <a:gd name="T11" fmla="*/ 72 h 96"/>
                <a:gd name="T12" fmla="*/ 80 w 110"/>
                <a:gd name="T13" fmla="*/ 74 h 96"/>
                <a:gd name="T14" fmla="*/ 82 w 110"/>
                <a:gd name="T15" fmla="*/ 92 h 96"/>
                <a:gd name="T16" fmla="*/ 92 w 110"/>
                <a:gd name="T17" fmla="*/ 92 h 96"/>
                <a:gd name="T18" fmla="*/ 98 w 110"/>
                <a:gd name="T19" fmla="*/ 92 h 96"/>
                <a:gd name="T20" fmla="*/ 102 w 110"/>
                <a:gd name="T21" fmla="*/ 80 h 96"/>
                <a:gd name="T22" fmla="*/ 100 w 110"/>
                <a:gd name="T23" fmla="*/ 76 h 96"/>
                <a:gd name="T24" fmla="*/ 98 w 110"/>
                <a:gd name="T25" fmla="*/ 72 h 96"/>
                <a:gd name="T26" fmla="*/ 106 w 110"/>
                <a:gd name="T27" fmla="*/ 68 h 96"/>
                <a:gd name="T28" fmla="*/ 102 w 110"/>
                <a:gd name="T29" fmla="*/ 60 h 96"/>
                <a:gd name="T30" fmla="*/ 102 w 110"/>
                <a:gd name="T31" fmla="*/ 46 h 96"/>
                <a:gd name="T32" fmla="*/ 106 w 110"/>
                <a:gd name="T33" fmla="*/ 44 h 96"/>
                <a:gd name="T34" fmla="*/ 98 w 110"/>
                <a:gd name="T35" fmla="*/ 40 h 96"/>
                <a:gd name="T36" fmla="*/ 90 w 110"/>
                <a:gd name="T37" fmla="*/ 14 h 96"/>
                <a:gd name="T38" fmla="*/ 80 w 110"/>
                <a:gd name="T39" fmla="*/ 6 h 96"/>
                <a:gd name="T40" fmla="*/ 76 w 110"/>
                <a:gd name="T41" fmla="*/ 10 h 96"/>
                <a:gd name="T42" fmla="*/ 56 w 110"/>
                <a:gd name="T43" fmla="*/ 8 h 96"/>
                <a:gd name="T44" fmla="*/ 48 w 110"/>
                <a:gd name="T45" fmla="*/ 6 h 96"/>
                <a:gd name="T46" fmla="*/ 36 w 110"/>
                <a:gd name="T47" fmla="*/ 6 h 96"/>
                <a:gd name="T48" fmla="*/ 24 w 110"/>
                <a:gd name="T49" fmla="*/ 2 h 96"/>
                <a:gd name="T50" fmla="*/ 18 w 110"/>
                <a:gd name="T51" fmla="*/ 4 h 96"/>
                <a:gd name="T52" fmla="*/ 14 w 110"/>
                <a:gd name="T53" fmla="*/ 8 h 96"/>
                <a:gd name="T54" fmla="*/ 18 w 110"/>
                <a:gd name="T55" fmla="*/ 12 h 96"/>
                <a:gd name="T56" fmla="*/ 12 w 110"/>
                <a:gd name="T57" fmla="*/ 18 h 96"/>
                <a:gd name="T58" fmla="*/ 4 w 110"/>
                <a:gd name="T59" fmla="*/ 22 h 96"/>
                <a:gd name="T60" fmla="*/ 16 w 110"/>
                <a:gd name="T61" fmla="*/ 42 h 96"/>
                <a:gd name="T62" fmla="*/ 28 w 110"/>
                <a:gd name="T63" fmla="*/ 62 h 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10" h="96">
                  <a:moveTo>
                    <a:pt x="28" y="66"/>
                  </a:moveTo>
                  <a:lnTo>
                    <a:pt x="32" y="60"/>
                  </a:lnTo>
                  <a:lnTo>
                    <a:pt x="38" y="54"/>
                  </a:lnTo>
                  <a:lnTo>
                    <a:pt x="44" y="48"/>
                  </a:lnTo>
                  <a:lnTo>
                    <a:pt x="50" y="46"/>
                  </a:lnTo>
                  <a:lnTo>
                    <a:pt x="56" y="48"/>
                  </a:lnTo>
                  <a:lnTo>
                    <a:pt x="60" y="50"/>
                  </a:lnTo>
                  <a:lnTo>
                    <a:pt x="62" y="54"/>
                  </a:lnTo>
                  <a:lnTo>
                    <a:pt x="64" y="60"/>
                  </a:lnTo>
                  <a:lnTo>
                    <a:pt x="66" y="68"/>
                  </a:lnTo>
                  <a:lnTo>
                    <a:pt x="70" y="78"/>
                  </a:lnTo>
                  <a:lnTo>
                    <a:pt x="74" y="76"/>
                  </a:lnTo>
                  <a:lnTo>
                    <a:pt x="76" y="74"/>
                  </a:lnTo>
                  <a:lnTo>
                    <a:pt x="84" y="78"/>
                  </a:lnTo>
                  <a:lnTo>
                    <a:pt x="84" y="90"/>
                  </a:lnTo>
                  <a:lnTo>
                    <a:pt x="86" y="96"/>
                  </a:lnTo>
                  <a:lnTo>
                    <a:pt x="90" y="96"/>
                  </a:lnTo>
                  <a:lnTo>
                    <a:pt x="96" y="96"/>
                  </a:lnTo>
                  <a:lnTo>
                    <a:pt x="100" y="96"/>
                  </a:lnTo>
                  <a:lnTo>
                    <a:pt x="102" y="96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06" y="82"/>
                  </a:lnTo>
                  <a:lnTo>
                    <a:pt x="104" y="80"/>
                  </a:lnTo>
                  <a:lnTo>
                    <a:pt x="102" y="78"/>
                  </a:lnTo>
                  <a:lnTo>
                    <a:pt x="102" y="76"/>
                  </a:lnTo>
                  <a:lnTo>
                    <a:pt x="106" y="74"/>
                  </a:lnTo>
                  <a:lnTo>
                    <a:pt x="110" y="72"/>
                  </a:lnTo>
                  <a:lnTo>
                    <a:pt x="108" y="68"/>
                  </a:lnTo>
                  <a:lnTo>
                    <a:pt x="106" y="64"/>
                  </a:lnTo>
                  <a:lnTo>
                    <a:pt x="104" y="52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10" y="44"/>
                  </a:lnTo>
                  <a:lnTo>
                    <a:pt x="104" y="42"/>
                  </a:lnTo>
                  <a:lnTo>
                    <a:pt x="102" y="40"/>
                  </a:lnTo>
                  <a:lnTo>
                    <a:pt x="98" y="26"/>
                  </a:lnTo>
                  <a:lnTo>
                    <a:pt x="94" y="14"/>
                  </a:lnTo>
                  <a:lnTo>
                    <a:pt x="90" y="8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0" y="8"/>
                  </a:lnTo>
                  <a:lnTo>
                    <a:pt x="50" y="6"/>
                  </a:lnTo>
                  <a:lnTo>
                    <a:pt x="48" y="6"/>
                  </a:lnTo>
                  <a:lnTo>
                    <a:pt x="42" y="8"/>
                  </a:lnTo>
                  <a:lnTo>
                    <a:pt x="36" y="6"/>
                  </a:lnTo>
                  <a:lnTo>
                    <a:pt x="30" y="4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4" y="8"/>
                  </a:lnTo>
                  <a:lnTo>
                    <a:pt x="16" y="12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2" y="18"/>
                  </a:lnTo>
                  <a:lnTo>
                    <a:pt x="8" y="20"/>
                  </a:lnTo>
                  <a:lnTo>
                    <a:pt x="4" y="22"/>
                  </a:lnTo>
                  <a:lnTo>
                    <a:pt x="0" y="24"/>
                  </a:lnTo>
                  <a:lnTo>
                    <a:pt x="16" y="42"/>
                  </a:lnTo>
                  <a:lnTo>
                    <a:pt x="22" y="52"/>
                  </a:lnTo>
                  <a:lnTo>
                    <a:pt x="28" y="6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98" name="Freeform 115"/>
            <p:cNvSpPr>
              <a:spLocks/>
            </p:cNvSpPr>
            <p:nvPr/>
          </p:nvSpPr>
          <p:spPr bwMode="gray">
            <a:xfrm>
              <a:off x="2432" y="2078"/>
              <a:ext cx="42" cy="55"/>
            </a:xfrm>
            <a:custGeom>
              <a:avLst/>
              <a:gdLst>
                <a:gd name="T0" fmla="*/ 24 w 42"/>
                <a:gd name="T1" fmla="*/ 52 h 56"/>
                <a:gd name="T2" fmla="*/ 18 w 42"/>
                <a:gd name="T3" fmla="*/ 46 h 56"/>
                <a:gd name="T4" fmla="*/ 12 w 42"/>
                <a:gd name="T5" fmla="*/ 42 h 56"/>
                <a:gd name="T6" fmla="*/ 6 w 42"/>
                <a:gd name="T7" fmla="*/ 34 h 56"/>
                <a:gd name="T8" fmla="*/ 2 w 42"/>
                <a:gd name="T9" fmla="*/ 28 h 56"/>
                <a:gd name="T10" fmla="*/ 0 w 42"/>
                <a:gd name="T11" fmla="*/ 20 h 56"/>
                <a:gd name="T12" fmla="*/ 4 w 42"/>
                <a:gd name="T13" fmla="*/ 14 h 56"/>
                <a:gd name="T14" fmla="*/ 10 w 42"/>
                <a:gd name="T15" fmla="*/ 8 h 56"/>
                <a:gd name="T16" fmla="*/ 16 w 42"/>
                <a:gd name="T17" fmla="*/ 2 h 56"/>
                <a:gd name="T18" fmla="*/ 22 w 42"/>
                <a:gd name="T19" fmla="*/ 0 h 56"/>
                <a:gd name="T20" fmla="*/ 28 w 42"/>
                <a:gd name="T21" fmla="*/ 2 h 56"/>
                <a:gd name="T22" fmla="*/ 32 w 42"/>
                <a:gd name="T23" fmla="*/ 4 h 56"/>
                <a:gd name="T24" fmla="*/ 34 w 42"/>
                <a:gd name="T25" fmla="*/ 8 h 56"/>
                <a:gd name="T26" fmla="*/ 36 w 42"/>
                <a:gd name="T27" fmla="*/ 14 h 56"/>
                <a:gd name="T28" fmla="*/ 38 w 42"/>
                <a:gd name="T29" fmla="*/ 22 h 56"/>
                <a:gd name="T30" fmla="*/ 42 w 42"/>
                <a:gd name="T31" fmla="*/ 28 h 56"/>
                <a:gd name="T32" fmla="*/ 40 w 42"/>
                <a:gd name="T33" fmla="*/ 32 h 56"/>
                <a:gd name="T34" fmla="*/ 38 w 42"/>
                <a:gd name="T35" fmla="*/ 38 h 56"/>
                <a:gd name="T36" fmla="*/ 34 w 42"/>
                <a:gd name="T37" fmla="*/ 44 h 56"/>
                <a:gd name="T38" fmla="*/ 28 w 42"/>
                <a:gd name="T39" fmla="*/ 48 h 56"/>
                <a:gd name="T40" fmla="*/ 24 w 42"/>
                <a:gd name="T41" fmla="*/ 52 h 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2" h="56">
                  <a:moveTo>
                    <a:pt x="24" y="56"/>
                  </a:moveTo>
                  <a:lnTo>
                    <a:pt x="18" y="50"/>
                  </a:lnTo>
                  <a:lnTo>
                    <a:pt x="12" y="46"/>
                  </a:lnTo>
                  <a:lnTo>
                    <a:pt x="6" y="38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10" y="8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4"/>
                  </a:lnTo>
                  <a:lnTo>
                    <a:pt x="38" y="22"/>
                  </a:lnTo>
                  <a:lnTo>
                    <a:pt x="42" y="32"/>
                  </a:lnTo>
                  <a:lnTo>
                    <a:pt x="40" y="36"/>
                  </a:lnTo>
                  <a:lnTo>
                    <a:pt x="38" y="42"/>
                  </a:lnTo>
                  <a:lnTo>
                    <a:pt x="34" y="48"/>
                  </a:lnTo>
                  <a:lnTo>
                    <a:pt x="28" y="52"/>
                  </a:lnTo>
                  <a:lnTo>
                    <a:pt x="24" y="5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99" name="Freeform 116"/>
            <p:cNvSpPr>
              <a:spLocks/>
            </p:cNvSpPr>
            <p:nvPr/>
          </p:nvSpPr>
          <p:spPr bwMode="gray">
            <a:xfrm>
              <a:off x="2456" y="2106"/>
              <a:ext cx="63" cy="70"/>
            </a:xfrm>
            <a:custGeom>
              <a:avLst/>
              <a:gdLst>
                <a:gd name="T0" fmla="*/ 58 w 64"/>
                <a:gd name="T1" fmla="*/ 64 h 72"/>
                <a:gd name="T2" fmla="*/ 50 w 64"/>
                <a:gd name="T3" fmla="*/ 62 h 72"/>
                <a:gd name="T4" fmla="*/ 46 w 64"/>
                <a:gd name="T5" fmla="*/ 58 h 72"/>
                <a:gd name="T6" fmla="*/ 36 w 64"/>
                <a:gd name="T7" fmla="*/ 51 h 72"/>
                <a:gd name="T8" fmla="*/ 20 w 64"/>
                <a:gd name="T9" fmla="*/ 40 h 72"/>
                <a:gd name="T10" fmla="*/ 0 w 64"/>
                <a:gd name="T11" fmla="*/ 24 h 72"/>
                <a:gd name="T12" fmla="*/ 2 w 64"/>
                <a:gd name="T13" fmla="*/ 22 h 72"/>
                <a:gd name="T14" fmla="*/ 4 w 64"/>
                <a:gd name="T15" fmla="*/ 20 h 72"/>
                <a:gd name="T16" fmla="*/ 10 w 64"/>
                <a:gd name="T17" fmla="*/ 18 h 72"/>
                <a:gd name="T18" fmla="*/ 14 w 64"/>
                <a:gd name="T19" fmla="*/ 14 h 72"/>
                <a:gd name="T20" fmla="*/ 16 w 64"/>
                <a:gd name="T21" fmla="*/ 8 h 72"/>
                <a:gd name="T22" fmla="*/ 18 w 64"/>
                <a:gd name="T23" fmla="*/ 4 h 72"/>
                <a:gd name="T24" fmla="*/ 22 w 64"/>
                <a:gd name="T25" fmla="*/ 2 h 72"/>
                <a:gd name="T26" fmla="*/ 24 w 64"/>
                <a:gd name="T27" fmla="*/ 0 h 72"/>
                <a:gd name="T28" fmla="*/ 32 w 64"/>
                <a:gd name="T29" fmla="*/ 4 h 72"/>
                <a:gd name="T30" fmla="*/ 32 w 64"/>
                <a:gd name="T31" fmla="*/ 16 h 72"/>
                <a:gd name="T32" fmla="*/ 32 w 64"/>
                <a:gd name="T33" fmla="*/ 18 h 72"/>
                <a:gd name="T34" fmla="*/ 34 w 64"/>
                <a:gd name="T35" fmla="*/ 18 h 72"/>
                <a:gd name="T36" fmla="*/ 40 w 64"/>
                <a:gd name="T37" fmla="*/ 18 h 72"/>
                <a:gd name="T38" fmla="*/ 46 w 64"/>
                <a:gd name="T39" fmla="*/ 18 h 72"/>
                <a:gd name="T40" fmla="*/ 46 w 64"/>
                <a:gd name="T41" fmla="*/ 20 h 72"/>
                <a:gd name="T42" fmla="*/ 46 w 64"/>
                <a:gd name="T43" fmla="*/ 24 h 72"/>
                <a:gd name="T44" fmla="*/ 46 w 64"/>
                <a:gd name="T45" fmla="*/ 30 h 72"/>
                <a:gd name="T46" fmla="*/ 46 w 64"/>
                <a:gd name="T47" fmla="*/ 34 h 72"/>
                <a:gd name="T48" fmla="*/ 46 w 64"/>
                <a:gd name="T49" fmla="*/ 38 h 72"/>
                <a:gd name="T50" fmla="*/ 52 w 64"/>
                <a:gd name="T51" fmla="*/ 42 h 72"/>
                <a:gd name="T52" fmla="*/ 58 w 64"/>
                <a:gd name="T53" fmla="*/ 44 h 72"/>
                <a:gd name="T54" fmla="*/ 60 w 64"/>
                <a:gd name="T55" fmla="*/ 48 h 72"/>
                <a:gd name="T56" fmla="*/ 60 w 64"/>
                <a:gd name="T57" fmla="*/ 50 h 72"/>
                <a:gd name="T58" fmla="*/ 58 w 64"/>
                <a:gd name="T59" fmla="*/ 62 h 72"/>
                <a:gd name="T60" fmla="*/ 58 w 64"/>
                <a:gd name="T61" fmla="*/ 64 h 7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64" h="72">
                  <a:moveTo>
                    <a:pt x="62" y="72"/>
                  </a:moveTo>
                  <a:lnTo>
                    <a:pt x="54" y="70"/>
                  </a:lnTo>
                  <a:lnTo>
                    <a:pt x="50" y="66"/>
                  </a:lnTo>
                  <a:lnTo>
                    <a:pt x="40" y="56"/>
                  </a:lnTo>
                  <a:lnTo>
                    <a:pt x="20" y="44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4" y="24"/>
                  </a:lnTo>
                  <a:lnTo>
                    <a:pt x="10" y="20"/>
                  </a:lnTo>
                  <a:lnTo>
                    <a:pt x="14" y="14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2" y="16"/>
                  </a:lnTo>
                  <a:lnTo>
                    <a:pt x="34" y="22"/>
                  </a:lnTo>
                  <a:lnTo>
                    <a:pt x="38" y="22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50" y="24"/>
                  </a:lnTo>
                  <a:lnTo>
                    <a:pt x="50" y="28"/>
                  </a:lnTo>
                  <a:lnTo>
                    <a:pt x="50" y="34"/>
                  </a:lnTo>
                  <a:lnTo>
                    <a:pt x="50" y="38"/>
                  </a:lnTo>
                  <a:lnTo>
                    <a:pt x="50" y="42"/>
                  </a:lnTo>
                  <a:lnTo>
                    <a:pt x="56" y="46"/>
                  </a:lnTo>
                  <a:lnTo>
                    <a:pt x="62" y="48"/>
                  </a:lnTo>
                  <a:lnTo>
                    <a:pt x="64" y="52"/>
                  </a:lnTo>
                  <a:lnTo>
                    <a:pt x="64" y="54"/>
                  </a:lnTo>
                  <a:lnTo>
                    <a:pt x="62" y="70"/>
                  </a:lnTo>
                  <a:lnTo>
                    <a:pt x="62" y="7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00" name="Freeform 117"/>
            <p:cNvSpPr>
              <a:spLocks/>
            </p:cNvSpPr>
            <p:nvPr/>
          </p:nvSpPr>
          <p:spPr bwMode="gray">
            <a:xfrm>
              <a:off x="2546" y="1989"/>
              <a:ext cx="121" cy="97"/>
            </a:xfrm>
            <a:custGeom>
              <a:avLst/>
              <a:gdLst>
                <a:gd name="T0" fmla="*/ 118 w 122"/>
                <a:gd name="T1" fmla="*/ 48 h 98"/>
                <a:gd name="T2" fmla="*/ 116 w 122"/>
                <a:gd name="T3" fmla="*/ 44 h 98"/>
                <a:gd name="T4" fmla="*/ 110 w 122"/>
                <a:gd name="T5" fmla="*/ 42 h 98"/>
                <a:gd name="T6" fmla="*/ 104 w 122"/>
                <a:gd name="T7" fmla="*/ 42 h 98"/>
                <a:gd name="T8" fmla="*/ 100 w 122"/>
                <a:gd name="T9" fmla="*/ 38 h 98"/>
                <a:gd name="T10" fmla="*/ 100 w 122"/>
                <a:gd name="T11" fmla="*/ 34 h 98"/>
                <a:gd name="T12" fmla="*/ 100 w 122"/>
                <a:gd name="T13" fmla="*/ 30 h 98"/>
                <a:gd name="T14" fmla="*/ 100 w 122"/>
                <a:gd name="T15" fmla="*/ 26 h 98"/>
                <a:gd name="T16" fmla="*/ 98 w 122"/>
                <a:gd name="T17" fmla="*/ 22 h 98"/>
                <a:gd name="T18" fmla="*/ 94 w 122"/>
                <a:gd name="T19" fmla="*/ 18 h 98"/>
                <a:gd name="T20" fmla="*/ 90 w 122"/>
                <a:gd name="T21" fmla="*/ 16 h 98"/>
                <a:gd name="T22" fmla="*/ 86 w 122"/>
                <a:gd name="T23" fmla="*/ 10 h 98"/>
                <a:gd name="T24" fmla="*/ 86 w 122"/>
                <a:gd name="T25" fmla="*/ 0 h 98"/>
                <a:gd name="T26" fmla="*/ 64 w 122"/>
                <a:gd name="T27" fmla="*/ 6 h 98"/>
                <a:gd name="T28" fmla="*/ 46 w 122"/>
                <a:gd name="T29" fmla="*/ 14 h 98"/>
                <a:gd name="T30" fmla="*/ 42 w 122"/>
                <a:gd name="T31" fmla="*/ 16 h 98"/>
                <a:gd name="T32" fmla="*/ 40 w 122"/>
                <a:gd name="T33" fmla="*/ 18 h 98"/>
                <a:gd name="T34" fmla="*/ 38 w 122"/>
                <a:gd name="T35" fmla="*/ 24 h 98"/>
                <a:gd name="T36" fmla="*/ 34 w 122"/>
                <a:gd name="T37" fmla="*/ 30 h 98"/>
                <a:gd name="T38" fmla="*/ 32 w 122"/>
                <a:gd name="T39" fmla="*/ 30 h 98"/>
                <a:gd name="T40" fmla="*/ 28 w 122"/>
                <a:gd name="T41" fmla="*/ 30 h 98"/>
                <a:gd name="T42" fmla="*/ 20 w 122"/>
                <a:gd name="T43" fmla="*/ 30 h 98"/>
                <a:gd name="T44" fmla="*/ 20 w 122"/>
                <a:gd name="T45" fmla="*/ 40 h 98"/>
                <a:gd name="T46" fmla="*/ 20 w 122"/>
                <a:gd name="T47" fmla="*/ 46 h 98"/>
                <a:gd name="T48" fmla="*/ 18 w 122"/>
                <a:gd name="T49" fmla="*/ 49 h 98"/>
                <a:gd name="T50" fmla="*/ 12 w 122"/>
                <a:gd name="T51" fmla="*/ 50 h 98"/>
                <a:gd name="T52" fmla="*/ 6 w 122"/>
                <a:gd name="T53" fmla="*/ 54 h 98"/>
                <a:gd name="T54" fmla="*/ 4 w 122"/>
                <a:gd name="T55" fmla="*/ 58 h 98"/>
                <a:gd name="T56" fmla="*/ 4 w 122"/>
                <a:gd name="T57" fmla="*/ 62 h 98"/>
                <a:gd name="T58" fmla="*/ 2 w 122"/>
                <a:gd name="T59" fmla="*/ 70 h 98"/>
                <a:gd name="T60" fmla="*/ 0 w 122"/>
                <a:gd name="T61" fmla="*/ 76 h 98"/>
                <a:gd name="T62" fmla="*/ 4 w 122"/>
                <a:gd name="T63" fmla="*/ 80 h 98"/>
                <a:gd name="T64" fmla="*/ 8 w 122"/>
                <a:gd name="T65" fmla="*/ 86 h 98"/>
                <a:gd name="T66" fmla="*/ 12 w 122"/>
                <a:gd name="T67" fmla="*/ 90 h 98"/>
                <a:gd name="T68" fmla="*/ 18 w 122"/>
                <a:gd name="T69" fmla="*/ 92 h 98"/>
                <a:gd name="T70" fmla="*/ 22 w 122"/>
                <a:gd name="T71" fmla="*/ 92 h 98"/>
                <a:gd name="T72" fmla="*/ 24 w 122"/>
                <a:gd name="T73" fmla="*/ 90 h 98"/>
                <a:gd name="T74" fmla="*/ 28 w 122"/>
                <a:gd name="T75" fmla="*/ 88 h 98"/>
                <a:gd name="T76" fmla="*/ 32 w 122"/>
                <a:gd name="T77" fmla="*/ 88 h 98"/>
                <a:gd name="T78" fmla="*/ 36 w 122"/>
                <a:gd name="T79" fmla="*/ 88 h 98"/>
                <a:gd name="T80" fmla="*/ 38 w 122"/>
                <a:gd name="T81" fmla="*/ 90 h 98"/>
                <a:gd name="T82" fmla="*/ 40 w 122"/>
                <a:gd name="T83" fmla="*/ 94 h 98"/>
                <a:gd name="T84" fmla="*/ 42 w 122"/>
                <a:gd name="T85" fmla="*/ 94 h 98"/>
                <a:gd name="T86" fmla="*/ 42 w 122"/>
                <a:gd name="T87" fmla="*/ 82 h 98"/>
                <a:gd name="T88" fmla="*/ 42 w 122"/>
                <a:gd name="T89" fmla="*/ 68 h 98"/>
                <a:gd name="T90" fmla="*/ 50 w 122"/>
                <a:gd name="T91" fmla="*/ 68 h 98"/>
                <a:gd name="T92" fmla="*/ 58 w 122"/>
                <a:gd name="T93" fmla="*/ 68 h 98"/>
                <a:gd name="T94" fmla="*/ 72 w 122"/>
                <a:gd name="T95" fmla="*/ 68 h 98"/>
                <a:gd name="T96" fmla="*/ 102 w 122"/>
                <a:gd name="T97" fmla="*/ 68 h 98"/>
                <a:gd name="T98" fmla="*/ 102 w 122"/>
                <a:gd name="T99" fmla="*/ 64 h 98"/>
                <a:gd name="T100" fmla="*/ 104 w 122"/>
                <a:gd name="T101" fmla="*/ 62 h 98"/>
                <a:gd name="T102" fmla="*/ 110 w 122"/>
                <a:gd name="T103" fmla="*/ 60 h 98"/>
                <a:gd name="T104" fmla="*/ 118 w 122"/>
                <a:gd name="T105" fmla="*/ 56 h 98"/>
                <a:gd name="T106" fmla="*/ 118 w 122"/>
                <a:gd name="T107" fmla="*/ 54 h 98"/>
                <a:gd name="T108" fmla="*/ 118 w 122"/>
                <a:gd name="T109" fmla="*/ 52 h 98"/>
                <a:gd name="T110" fmla="*/ 118 w 122"/>
                <a:gd name="T111" fmla="*/ 49 h 98"/>
                <a:gd name="T112" fmla="*/ 118 w 122"/>
                <a:gd name="T113" fmla="*/ 48 h 9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22" h="98">
                  <a:moveTo>
                    <a:pt x="122" y="48"/>
                  </a:moveTo>
                  <a:lnTo>
                    <a:pt x="120" y="44"/>
                  </a:lnTo>
                  <a:lnTo>
                    <a:pt x="114" y="42"/>
                  </a:lnTo>
                  <a:lnTo>
                    <a:pt x="108" y="42"/>
                  </a:lnTo>
                  <a:lnTo>
                    <a:pt x="104" y="38"/>
                  </a:lnTo>
                  <a:lnTo>
                    <a:pt x="104" y="34"/>
                  </a:lnTo>
                  <a:lnTo>
                    <a:pt x="104" y="30"/>
                  </a:lnTo>
                  <a:lnTo>
                    <a:pt x="104" y="26"/>
                  </a:lnTo>
                  <a:lnTo>
                    <a:pt x="102" y="22"/>
                  </a:lnTo>
                  <a:lnTo>
                    <a:pt x="98" y="18"/>
                  </a:lnTo>
                  <a:lnTo>
                    <a:pt x="94" y="16"/>
                  </a:lnTo>
                  <a:lnTo>
                    <a:pt x="90" y="10"/>
                  </a:lnTo>
                  <a:lnTo>
                    <a:pt x="90" y="0"/>
                  </a:lnTo>
                  <a:lnTo>
                    <a:pt x="68" y="6"/>
                  </a:lnTo>
                  <a:lnTo>
                    <a:pt x="46" y="14"/>
                  </a:lnTo>
                  <a:lnTo>
                    <a:pt x="42" y="16"/>
                  </a:lnTo>
                  <a:lnTo>
                    <a:pt x="40" y="18"/>
                  </a:lnTo>
                  <a:lnTo>
                    <a:pt x="38" y="24"/>
                  </a:lnTo>
                  <a:lnTo>
                    <a:pt x="34" y="30"/>
                  </a:lnTo>
                  <a:lnTo>
                    <a:pt x="32" y="30"/>
                  </a:lnTo>
                  <a:lnTo>
                    <a:pt x="28" y="30"/>
                  </a:lnTo>
                  <a:lnTo>
                    <a:pt x="20" y="30"/>
                  </a:lnTo>
                  <a:lnTo>
                    <a:pt x="20" y="40"/>
                  </a:lnTo>
                  <a:lnTo>
                    <a:pt x="20" y="46"/>
                  </a:lnTo>
                  <a:lnTo>
                    <a:pt x="18" y="50"/>
                  </a:lnTo>
                  <a:lnTo>
                    <a:pt x="12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2" y="74"/>
                  </a:lnTo>
                  <a:lnTo>
                    <a:pt x="0" y="80"/>
                  </a:lnTo>
                  <a:lnTo>
                    <a:pt x="4" y="84"/>
                  </a:lnTo>
                  <a:lnTo>
                    <a:pt x="8" y="90"/>
                  </a:lnTo>
                  <a:lnTo>
                    <a:pt x="12" y="94"/>
                  </a:lnTo>
                  <a:lnTo>
                    <a:pt x="18" y="96"/>
                  </a:lnTo>
                  <a:lnTo>
                    <a:pt x="22" y="96"/>
                  </a:lnTo>
                  <a:lnTo>
                    <a:pt x="24" y="94"/>
                  </a:lnTo>
                  <a:lnTo>
                    <a:pt x="28" y="92"/>
                  </a:lnTo>
                  <a:lnTo>
                    <a:pt x="32" y="92"/>
                  </a:lnTo>
                  <a:lnTo>
                    <a:pt x="36" y="92"/>
                  </a:lnTo>
                  <a:lnTo>
                    <a:pt x="38" y="94"/>
                  </a:lnTo>
                  <a:lnTo>
                    <a:pt x="40" y="98"/>
                  </a:lnTo>
                  <a:lnTo>
                    <a:pt x="42" y="98"/>
                  </a:lnTo>
                  <a:lnTo>
                    <a:pt x="42" y="86"/>
                  </a:lnTo>
                  <a:lnTo>
                    <a:pt x="42" y="72"/>
                  </a:lnTo>
                  <a:lnTo>
                    <a:pt x="50" y="72"/>
                  </a:lnTo>
                  <a:lnTo>
                    <a:pt x="58" y="72"/>
                  </a:lnTo>
                  <a:lnTo>
                    <a:pt x="76" y="72"/>
                  </a:lnTo>
                  <a:lnTo>
                    <a:pt x="106" y="72"/>
                  </a:lnTo>
                  <a:lnTo>
                    <a:pt x="106" y="68"/>
                  </a:lnTo>
                  <a:lnTo>
                    <a:pt x="108" y="66"/>
                  </a:lnTo>
                  <a:lnTo>
                    <a:pt x="114" y="64"/>
                  </a:lnTo>
                  <a:lnTo>
                    <a:pt x="122" y="60"/>
                  </a:lnTo>
                  <a:lnTo>
                    <a:pt x="122" y="58"/>
                  </a:lnTo>
                  <a:lnTo>
                    <a:pt x="122" y="56"/>
                  </a:lnTo>
                  <a:lnTo>
                    <a:pt x="122" y="50"/>
                  </a:lnTo>
                  <a:lnTo>
                    <a:pt x="122" y="4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01" name="Freeform 118"/>
            <p:cNvSpPr>
              <a:spLocks/>
            </p:cNvSpPr>
            <p:nvPr/>
          </p:nvSpPr>
          <p:spPr bwMode="gray">
            <a:xfrm>
              <a:off x="2505" y="2067"/>
              <a:ext cx="89" cy="109"/>
            </a:xfrm>
            <a:custGeom>
              <a:avLst/>
              <a:gdLst>
                <a:gd name="T0" fmla="*/ 4 w 90"/>
                <a:gd name="T1" fmla="*/ 48 h 110"/>
                <a:gd name="T2" fmla="*/ 2 w 90"/>
                <a:gd name="T3" fmla="*/ 44 h 110"/>
                <a:gd name="T4" fmla="*/ 0 w 90"/>
                <a:gd name="T5" fmla="*/ 40 h 110"/>
                <a:gd name="T6" fmla="*/ 8 w 90"/>
                <a:gd name="T7" fmla="*/ 36 h 110"/>
                <a:gd name="T8" fmla="*/ 4 w 90"/>
                <a:gd name="T9" fmla="*/ 28 h 110"/>
                <a:gd name="T10" fmla="*/ 4 w 90"/>
                <a:gd name="T11" fmla="*/ 10 h 110"/>
                <a:gd name="T12" fmla="*/ 8 w 90"/>
                <a:gd name="T13" fmla="*/ 8 h 110"/>
                <a:gd name="T14" fmla="*/ 20 w 90"/>
                <a:gd name="T15" fmla="*/ 4 h 110"/>
                <a:gd name="T16" fmla="*/ 32 w 90"/>
                <a:gd name="T17" fmla="*/ 8 h 110"/>
                <a:gd name="T18" fmla="*/ 42 w 90"/>
                <a:gd name="T19" fmla="*/ 0 h 110"/>
                <a:gd name="T20" fmla="*/ 46 w 90"/>
                <a:gd name="T21" fmla="*/ 10 h 110"/>
                <a:gd name="T22" fmla="*/ 56 w 90"/>
                <a:gd name="T23" fmla="*/ 16 h 110"/>
                <a:gd name="T24" fmla="*/ 62 w 90"/>
                <a:gd name="T25" fmla="*/ 14 h 110"/>
                <a:gd name="T26" fmla="*/ 70 w 90"/>
                <a:gd name="T27" fmla="*/ 12 h 110"/>
                <a:gd name="T28" fmla="*/ 76 w 90"/>
                <a:gd name="T29" fmla="*/ 14 h 110"/>
                <a:gd name="T30" fmla="*/ 80 w 90"/>
                <a:gd name="T31" fmla="*/ 18 h 110"/>
                <a:gd name="T32" fmla="*/ 86 w 90"/>
                <a:gd name="T33" fmla="*/ 32 h 110"/>
                <a:gd name="T34" fmla="*/ 84 w 90"/>
                <a:gd name="T35" fmla="*/ 46 h 110"/>
                <a:gd name="T36" fmla="*/ 78 w 90"/>
                <a:gd name="T37" fmla="*/ 56 h 110"/>
                <a:gd name="T38" fmla="*/ 78 w 90"/>
                <a:gd name="T39" fmla="*/ 82 h 110"/>
                <a:gd name="T40" fmla="*/ 84 w 90"/>
                <a:gd name="T41" fmla="*/ 94 h 110"/>
                <a:gd name="T42" fmla="*/ 74 w 90"/>
                <a:gd name="T43" fmla="*/ 94 h 110"/>
                <a:gd name="T44" fmla="*/ 58 w 90"/>
                <a:gd name="T45" fmla="*/ 92 h 110"/>
                <a:gd name="T46" fmla="*/ 45 w 90"/>
                <a:gd name="T47" fmla="*/ 94 h 110"/>
                <a:gd name="T48" fmla="*/ 26 w 90"/>
                <a:gd name="T49" fmla="*/ 104 h 110"/>
                <a:gd name="T50" fmla="*/ 12 w 90"/>
                <a:gd name="T51" fmla="*/ 106 h 110"/>
                <a:gd name="T52" fmla="*/ 14 w 90"/>
                <a:gd name="T53" fmla="*/ 86 h 110"/>
                <a:gd name="T54" fmla="*/ 6 w 90"/>
                <a:gd name="T55" fmla="*/ 80 h 110"/>
                <a:gd name="T56" fmla="*/ 0 w 90"/>
                <a:gd name="T57" fmla="*/ 72 h 110"/>
                <a:gd name="T58" fmla="*/ 0 w 90"/>
                <a:gd name="T59" fmla="*/ 62 h 110"/>
                <a:gd name="T60" fmla="*/ 0 w 90"/>
                <a:gd name="T61" fmla="*/ 56 h 110"/>
                <a:gd name="T62" fmla="*/ 2 w 90"/>
                <a:gd name="T63" fmla="*/ 55 h 1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90" h="110">
                  <a:moveTo>
                    <a:pt x="2" y="56"/>
                  </a:moveTo>
                  <a:lnTo>
                    <a:pt x="4" y="48"/>
                  </a:lnTo>
                  <a:lnTo>
                    <a:pt x="4" y="46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4" y="38"/>
                  </a:lnTo>
                  <a:lnTo>
                    <a:pt x="8" y="36"/>
                  </a:lnTo>
                  <a:lnTo>
                    <a:pt x="6" y="32"/>
                  </a:lnTo>
                  <a:lnTo>
                    <a:pt x="4" y="28"/>
                  </a:lnTo>
                  <a:lnTo>
                    <a:pt x="2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2" y="8"/>
                  </a:lnTo>
                  <a:lnTo>
                    <a:pt x="38" y="4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60" y="16"/>
                  </a:lnTo>
                  <a:lnTo>
                    <a:pt x="64" y="16"/>
                  </a:lnTo>
                  <a:lnTo>
                    <a:pt x="66" y="14"/>
                  </a:lnTo>
                  <a:lnTo>
                    <a:pt x="70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18"/>
                  </a:lnTo>
                  <a:lnTo>
                    <a:pt x="88" y="28"/>
                  </a:lnTo>
                  <a:lnTo>
                    <a:pt x="90" y="32"/>
                  </a:lnTo>
                  <a:lnTo>
                    <a:pt x="90" y="36"/>
                  </a:lnTo>
                  <a:lnTo>
                    <a:pt x="88" y="46"/>
                  </a:lnTo>
                  <a:lnTo>
                    <a:pt x="84" y="54"/>
                  </a:lnTo>
                  <a:lnTo>
                    <a:pt x="82" y="60"/>
                  </a:lnTo>
                  <a:lnTo>
                    <a:pt x="80" y="70"/>
                  </a:lnTo>
                  <a:lnTo>
                    <a:pt x="82" y="86"/>
                  </a:lnTo>
                  <a:lnTo>
                    <a:pt x="84" y="92"/>
                  </a:lnTo>
                  <a:lnTo>
                    <a:pt x="88" y="98"/>
                  </a:lnTo>
                  <a:lnTo>
                    <a:pt x="88" y="104"/>
                  </a:lnTo>
                  <a:lnTo>
                    <a:pt x="78" y="98"/>
                  </a:lnTo>
                  <a:lnTo>
                    <a:pt x="70" y="96"/>
                  </a:lnTo>
                  <a:lnTo>
                    <a:pt x="62" y="96"/>
                  </a:lnTo>
                  <a:lnTo>
                    <a:pt x="54" y="96"/>
                  </a:lnTo>
                  <a:lnTo>
                    <a:pt x="48" y="98"/>
                  </a:lnTo>
                  <a:lnTo>
                    <a:pt x="36" y="102"/>
                  </a:lnTo>
                  <a:lnTo>
                    <a:pt x="26" y="108"/>
                  </a:lnTo>
                  <a:lnTo>
                    <a:pt x="20" y="110"/>
                  </a:lnTo>
                  <a:lnTo>
                    <a:pt x="12" y="110"/>
                  </a:lnTo>
                  <a:lnTo>
                    <a:pt x="14" y="92"/>
                  </a:lnTo>
                  <a:lnTo>
                    <a:pt x="14" y="90"/>
                  </a:lnTo>
                  <a:lnTo>
                    <a:pt x="12" y="86"/>
                  </a:lnTo>
                  <a:lnTo>
                    <a:pt x="6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2" y="5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02" name="Freeform 119"/>
            <p:cNvSpPr>
              <a:spLocks/>
            </p:cNvSpPr>
            <p:nvPr/>
          </p:nvSpPr>
          <p:spPr bwMode="gray">
            <a:xfrm>
              <a:off x="2585" y="2060"/>
              <a:ext cx="68" cy="110"/>
            </a:xfrm>
            <a:custGeom>
              <a:avLst/>
              <a:gdLst>
                <a:gd name="T0" fmla="*/ 60 w 70"/>
                <a:gd name="T1" fmla="*/ 84 h 112"/>
                <a:gd name="T2" fmla="*/ 52 w 70"/>
                <a:gd name="T3" fmla="*/ 86 h 112"/>
                <a:gd name="T4" fmla="*/ 46 w 70"/>
                <a:gd name="T5" fmla="*/ 90 h 112"/>
                <a:gd name="T6" fmla="*/ 30 w 70"/>
                <a:gd name="T7" fmla="*/ 100 h 112"/>
                <a:gd name="T8" fmla="*/ 24 w 70"/>
                <a:gd name="T9" fmla="*/ 102 h 112"/>
                <a:gd name="T10" fmla="*/ 16 w 70"/>
                <a:gd name="T11" fmla="*/ 104 h 112"/>
                <a:gd name="T12" fmla="*/ 8 w 70"/>
                <a:gd name="T13" fmla="*/ 104 h 112"/>
                <a:gd name="T14" fmla="*/ 2 w 70"/>
                <a:gd name="T15" fmla="*/ 86 h 112"/>
                <a:gd name="T16" fmla="*/ 0 w 70"/>
                <a:gd name="T17" fmla="*/ 74 h 112"/>
                <a:gd name="T18" fmla="*/ 2 w 70"/>
                <a:gd name="T19" fmla="*/ 64 h 112"/>
                <a:gd name="T20" fmla="*/ 4 w 70"/>
                <a:gd name="T21" fmla="*/ 58 h 112"/>
                <a:gd name="T22" fmla="*/ 8 w 70"/>
                <a:gd name="T23" fmla="*/ 50 h 112"/>
                <a:gd name="T24" fmla="*/ 10 w 70"/>
                <a:gd name="T25" fmla="*/ 40 h 112"/>
                <a:gd name="T26" fmla="*/ 10 w 70"/>
                <a:gd name="T27" fmla="*/ 36 h 112"/>
                <a:gd name="T28" fmla="*/ 8 w 70"/>
                <a:gd name="T29" fmla="*/ 32 h 112"/>
                <a:gd name="T30" fmla="*/ 4 w 70"/>
                <a:gd name="T31" fmla="*/ 26 h 112"/>
                <a:gd name="T32" fmla="*/ 4 w 70"/>
                <a:gd name="T33" fmla="*/ 14 h 112"/>
                <a:gd name="T34" fmla="*/ 4 w 70"/>
                <a:gd name="T35" fmla="*/ 0 h 112"/>
                <a:gd name="T36" fmla="*/ 12 w 70"/>
                <a:gd name="T37" fmla="*/ 0 h 112"/>
                <a:gd name="T38" fmla="*/ 17 w 70"/>
                <a:gd name="T39" fmla="*/ 0 h 112"/>
                <a:gd name="T40" fmla="*/ 34 w 70"/>
                <a:gd name="T41" fmla="*/ 0 h 112"/>
                <a:gd name="T42" fmla="*/ 46 w 70"/>
                <a:gd name="T43" fmla="*/ 0 h 112"/>
                <a:gd name="T44" fmla="*/ 48 w 70"/>
                <a:gd name="T45" fmla="*/ 6 h 112"/>
                <a:gd name="T46" fmla="*/ 49 w 70"/>
                <a:gd name="T47" fmla="*/ 12 h 112"/>
                <a:gd name="T48" fmla="*/ 50 w 70"/>
                <a:gd name="T49" fmla="*/ 14 h 112"/>
                <a:gd name="T50" fmla="*/ 50 w 70"/>
                <a:gd name="T51" fmla="*/ 20 h 112"/>
                <a:gd name="T52" fmla="*/ 50 w 70"/>
                <a:gd name="T53" fmla="*/ 26 h 112"/>
                <a:gd name="T54" fmla="*/ 50 w 70"/>
                <a:gd name="T55" fmla="*/ 28 h 112"/>
                <a:gd name="T56" fmla="*/ 50 w 70"/>
                <a:gd name="T57" fmla="*/ 28 h 112"/>
                <a:gd name="T58" fmla="*/ 51 w 70"/>
                <a:gd name="T59" fmla="*/ 32 h 112"/>
                <a:gd name="T60" fmla="*/ 51 w 70"/>
                <a:gd name="T61" fmla="*/ 36 h 112"/>
                <a:gd name="T62" fmla="*/ 51 w 70"/>
                <a:gd name="T63" fmla="*/ 40 h 112"/>
                <a:gd name="T64" fmla="*/ 52 w 70"/>
                <a:gd name="T65" fmla="*/ 46 h 112"/>
                <a:gd name="T66" fmla="*/ 52 w 70"/>
                <a:gd name="T67" fmla="*/ 70 h 112"/>
                <a:gd name="T68" fmla="*/ 50 w 70"/>
                <a:gd name="T69" fmla="*/ 72 h 112"/>
                <a:gd name="T70" fmla="*/ 54 w 70"/>
                <a:gd name="T71" fmla="*/ 80 h 112"/>
                <a:gd name="T72" fmla="*/ 62 w 70"/>
                <a:gd name="T73" fmla="*/ 84 h 112"/>
                <a:gd name="T74" fmla="*/ 60 w 70"/>
                <a:gd name="T75" fmla="*/ 84 h 11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" h="112">
                  <a:moveTo>
                    <a:pt x="68" y="92"/>
                  </a:moveTo>
                  <a:lnTo>
                    <a:pt x="60" y="94"/>
                  </a:lnTo>
                  <a:lnTo>
                    <a:pt x="50" y="98"/>
                  </a:lnTo>
                  <a:lnTo>
                    <a:pt x="34" y="108"/>
                  </a:lnTo>
                  <a:lnTo>
                    <a:pt x="28" y="110"/>
                  </a:lnTo>
                  <a:lnTo>
                    <a:pt x="16" y="112"/>
                  </a:lnTo>
                  <a:lnTo>
                    <a:pt x="8" y="112"/>
                  </a:lnTo>
                  <a:lnTo>
                    <a:pt x="2" y="94"/>
                  </a:lnTo>
                  <a:lnTo>
                    <a:pt x="0" y="78"/>
                  </a:lnTo>
                  <a:lnTo>
                    <a:pt x="2" y="68"/>
                  </a:lnTo>
                  <a:lnTo>
                    <a:pt x="4" y="62"/>
                  </a:lnTo>
                  <a:lnTo>
                    <a:pt x="8" y="54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8" y="36"/>
                  </a:lnTo>
                  <a:lnTo>
                    <a:pt x="4" y="26"/>
                  </a:lnTo>
                  <a:lnTo>
                    <a:pt x="4" y="14"/>
                  </a:lnTo>
                  <a:lnTo>
                    <a:pt x="4" y="0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2" y="6"/>
                  </a:lnTo>
                  <a:lnTo>
                    <a:pt x="54" y="12"/>
                  </a:lnTo>
                  <a:lnTo>
                    <a:pt x="56" y="14"/>
                  </a:lnTo>
                  <a:lnTo>
                    <a:pt x="56" y="20"/>
                  </a:lnTo>
                  <a:lnTo>
                    <a:pt x="56" y="26"/>
                  </a:lnTo>
                  <a:lnTo>
                    <a:pt x="56" y="28"/>
                  </a:lnTo>
                  <a:lnTo>
                    <a:pt x="56" y="30"/>
                  </a:lnTo>
                  <a:lnTo>
                    <a:pt x="58" y="36"/>
                  </a:lnTo>
                  <a:lnTo>
                    <a:pt x="58" y="40"/>
                  </a:lnTo>
                  <a:lnTo>
                    <a:pt x="58" y="44"/>
                  </a:lnTo>
                  <a:lnTo>
                    <a:pt x="60" y="50"/>
                  </a:lnTo>
                  <a:lnTo>
                    <a:pt x="60" y="74"/>
                  </a:lnTo>
                  <a:lnTo>
                    <a:pt x="56" y="76"/>
                  </a:lnTo>
                  <a:lnTo>
                    <a:pt x="62" y="84"/>
                  </a:lnTo>
                  <a:lnTo>
                    <a:pt x="70" y="92"/>
                  </a:lnTo>
                  <a:lnTo>
                    <a:pt x="68" y="9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03" name="Freeform 120"/>
            <p:cNvSpPr>
              <a:spLocks/>
            </p:cNvSpPr>
            <p:nvPr/>
          </p:nvSpPr>
          <p:spPr bwMode="gray">
            <a:xfrm>
              <a:off x="2633" y="2060"/>
              <a:ext cx="31" cy="90"/>
            </a:xfrm>
            <a:custGeom>
              <a:avLst/>
              <a:gdLst>
                <a:gd name="T0" fmla="*/ 24 w 30"/>
                <a:gd name="T1" fmla="*/ 84 h 92"/>
                <a:gd name="T2" fmla="*/ 12 w 30"/>
                <a:gd name="T3" fmla="*/ 76 h 92"/>
                <a:gd name="T4" fmla="*/ 6 w 30"/>
                <a:gd name="T5" fmla="*/ 68 h 92"/>
                <a:gd name="T6" fmla="*/ 10 w 30"/>
                <a:gd name="T7" fmla="*/ 67 h 92"/>
                <a:gd name="T8" fmla="*/ 10 w 30"/>
                <a:gd name="T9" fmla="*/ 46 h 92"/>
                <a:gd name="T10" fmla="*/ 8 w 30"/>
                <a:gd name="T11" fmla="*/ 40 h 92"/>
                <a:gd name="T12" fmla="*/ 8 w 30"/>
                <a:gd name="T13" fmla="*/ 36 h 92"/>
                <a:gd name="T14" fmla="*/ 8 w 30"/>
                <a:gd name="T15" fmla="*/ 32 h 92"/>
                <a:gd name="T16" fmla="*/ 6 w 30"/>
                <a:gd name="T17" fmla="*/ 26 h 92"/>
                <a:gd name="T18" fmla="*/ 6 w 30"/>
                <a:gd name="T19" fmla="*/ 24 h 92"/>
                <a:gd name="T20" fmla="*/ 6 w 30"/>
                <a:gd name="T21" fmla="*/ 23 h 92"/>
                <a:gd name="T22" fmla="*/ 6 w 30"/>
                <a:gd name="T23" fmla="*/ 20 h 92"/>
                <a:gd name="T24" fmla="*/ 6 w 30"/>
                <a:gd name="T25" fmla="*/ 14 h 92"/>
                <a:gd name="T26" fmla="*/ 4 w 30"/>
                <a:gd name="T27" fmla="*/ 12 h 92"/>
                <a:gd name="T28" fmla="*/ 2 w 30"/>
                <a:gd name="T29" fmla="*/ 6 h 92"/>
                <a:gd name="T30" fmla="*/ 0 w 30"/>
                <a:gd name="T31" fmla="*/ 0 h 92"/>
                <a:gd name="T32" fmla="*/ 22 w 30"/>
                <a:gd name="T33" fmla="*/ 0 h 92"/>
                <a:gd name="T34" fmla="*/ 14 w 30"/>
                <a:gd name="T35" fmla="*/ 4 h 92"/>
                <a:gd name="T36" fmla="*/ 14 w 30"/>
                <a:gd name="T37" fmla="*/ 10 h 92"/>
                <a:gd name="T38" fmla="*/ 14 w 30"/>
                <a:gd name="T39" fmla="*/ 12 h 92"/>
                <a:gd name="T40" fmla="*/ 20 w 30"/>
                <a:gd name="T41" fmla="*/ 16 h 92"/>
                <a:gd name="T42" fmla="*/ 28 w 30"/>
                <a:gd name="T43" fmla="*/ 22 h 92"/>
                <a:gd name="T44" fmla="*/ 28 w 30"/>
                <a:gd name="T45" fmla="*/ 23 h 92"/>
                <a:gd name="T46" fmla="*/ 28 w 30"/>
                <a:gd name="T47" fmla="*/ 36 h 92"/>
                <a:gd name="T48" fmla="*/ 30 w 30"/>
                <a:gd name="T49" fmla="*/ 48 h 92"/>
                <a:gd name="T50" fmla="*/ 30 w 30"/>
                <a:gd name="T51" fmla="*/ 60 h 92"/>
                <a:gd name="T52" fmla="*/ 32 w 30"/>
                <a:gd name="T53" fmla="*/ 76 h 92"/>
                <a:gd name="T54" fmla="*/ 32 w 30"/>
                <a:gd name="T55" fmla="*/ 78 h 92"/>
                <a:gd name="T56" fmla="*/ 34 w 30"/>
                <a:gd name="T57" fmla="*/ 80 h 92"/>
                <a:gd name="T58" fmla="*/ 24 w 30"/>
                <a:gd name="T59" fmla="*/ 84 h 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0" h="92">
                  <a:moveTo>
                    <a:pt x="20" y="92"/>
                  </a:moveTo>
                  <a:lnTo>
                    <a:pt x="12" y="84"/>
                  </a:lnTo>
                  <a:lnTo>
                    <a:pt x="6" y="76"/>
                  </a:lnTo>
                  <a:lnTo>
                    <a:pt x="10" y="74"/>
                  </a:lnTo>
                  <a:lnTo>
                    <a:pt x="10" y="50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8" y="36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0"/>
                  </a:lnTo>
                  <a:lnTo>
                    <a:pt x="6" y="14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6" y="16"/>
                  </a:lnTo>
                  <a:lnTo>
                    <a:pt x="24" y="22"/>
                  </a:lnTo>
                  <a:lnTo>
                    <a:pt x="24" y="26"/>
                  </a:lnTo>
                  <a:lnTo>
                    <a:pt x="24" y="40"/>
                  </a:lnTo>
                  <a:lnTo>
                    <a:pt x="26" y="52"/>
                  </a:lnTo>
                  <a:lnTo>
                    <a:pt x="26" y="64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20" y="9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04" name="Freeform 121"/>
            <p:cNvSpPr>
              <a:spLocks/>
            </p:cNvSpPr>
            <p:nvPr/>
          </p:nvSpPr>
          <p:spPr bwMode="gray">
            <a:xfrm>
              <a:off x="2647" y="2038"/>
              <a:ext cx="46" cy="109"/>
            </a:xfrm>
            <a:custGeom>
              <a:avLst/>
              <a:gdLst>
                <a:gd name="T0" fmla="*/ 16 w 46"/>
                <a:gd name="T1" fmla="*/ 106 h 110"/>
                <a:gd name="T2" fmla="*/ 30 w 46"/>
                <a:gd name="T3" fmla="*/ 100 h 110"/>
                <a:gd name="T4" fmla="*/ 30 w 46"/>
                <a:gd name="T5" fmla="*/ 56 h 110"/>
                <a:gd name="T6" fmla="*/ 40 w 46"/>
                <a:gd name="T7" fmla="*/ 46 h 110"/>
                <a:gd name="T8" fmla="*/ 44 w 46"/>
                <a:gd name="T9" fmla="*/ 36 h 110"/>
                <a:gd name="T10" fmla="*/ 46 w 46"/>
                <a:gd name="T11" fmla="*/ 30 h 110"/>
                <a:gd name="T12" fmla="*/ 44 w 46"/>
                <a:gd name="T13" fmla="*/ 18 h 110"/>
                <a:gd name="T14" fmla="*/ 40 w 46"/>
                <a:gd name="T15" fmla="*/ 10 h 110"/>
                <a:gd name="T16" fmla="*/ 34 w 46"/>
                <a:gd name="T17" fmla="*/ 6 h 110"/>
                <a:gd name="T18" fmla="*/ 30 w 46"/>
                <a:gd name="T19" fmla="*/ 0 h 110"/>
                <a:gd name="T20" fmla="*/ 20 w 46"/>
                <a:gd name="T21" fmla="*/ 2 h 110"/>
                <a:gd name="T22" fmla="*/ 20 w 46"/>
                <a:gd name="T23" fmla="*/ 0 h 110"/>
                <a:gd name="T24" fmla="*/ 20 w 46"/>
                <a:gd name="T25" fmla="*/ 6 h 110"/>
                <a:gd name="T26" fmla="*/ 20 w 46"/>
                <a:gd name="T27" fmla="*/ 8 h 110"/>
                <a:gd name="T28" fmla="*/ 20 w 46"/>
                <a:gd name="T29" fmla="*/ 10 h 110"/>
                <a:gd name="T30" fmla="*/ 12 w 46"/>
                <a:gd name="T31" fmla="*/ 14 h 110"/>
                <a:gd name="T32" fmla="*/ 6 w 46"/>
                <a:gd name="T33" fmla="*/ 16 h 110"/>
                <a:gd name="T34" fmla="*/ 4 w 46"/>
                <a:gd name="T35" fmla="*/ 18 h 110"/>
                <a:gd name="T36" fmla="*/ 4 w 46"/>
                <a:gd name="T37" fmla="*/ 22 h 110"/>
                <a:gd name="T38" fmla="*/ 0 w 46"/>
                <a:gd name="T39" fmla="*/ 26 h 110"/>
                <a:gd name="T40" fmla="*/ 0 w 46"/>
                <a:gd name="T41" fmla="*/ 32 h 110"/>
                <a:gd name="T42" fmla="*/ 0 w 46"/>
                <a:gd name="T43" fmla="*/ 34 h 110"/>
                <a:gd name="T44" fmla="*/ 2 w 46"/>
                <a:gd name="T45" fmla="*/ 38 h 110"/>
                <a:gd name="T46" fmla="*/ 10 w 46"/>
                <a:gd name="T47" fmla="*/ 44 h 110"/>
                <a:gd name="T48" fmla="*/ 10 w 46"/>
                <a:gd name="T49" fmla="*/ 48 h 110"/>
                <a:gd name="T50" fmla="*/ 10 w 46"/>
                <a:gd name="T51" fmla="*/ 58 h 110"/>
                <a:gd name="T52" fmla="*/ 12 w 46"/>
                <a:gd name="T53" fmla="*/ 70 h 110"/>
                <a:gd name="T54" fmla="*/ 12 w 46"/>
                <a:gd name="T55" fmla="*/ 82 h 110"/>
                <a:gd name="T56" fmla="*/ 14 w 46"/>
                <a:gd name="T57" fmla="*/ 102 h 110"/>
                <a:gd name="T58" fmla="*/ 16 w 46"/>
                <a:gd name="T59" fmla="*/ 106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" h="110">
                  <a:moveTo>
                    <a:pt x="16" y="110"/>
                  </a:moveTo>
                  <a:lnTo>
                    <a:pt x="30" y="104"/>
                  </a:lnTo>
                  <a:lnTo>
                    <a:pt x="30" y="60"/>
                  </a:lnTo>
                  <a:lnTo>
                    <a:pt x="40" y="46"/>
                  </a:lnTo>
                  <a:lnTo>
                    <a:pt x="44" y="36"/>
                  </a:lnTo>
                  <a:lnTo>
                    <a:pt x="46" y="30"/>
                  </a:lnTo>
                  <a:lnTo>
                    <a:pt x="44" y="18"/>
                  </a:lnTo>
                  <a:lnTo>
                    <a:pt x="40" y="10"/>
                  </a:lnTo>
                  <a:lnTo>
                    <a:pt x="34" y="6"/>
                  </a:lnTo>
                  <a:lnTo>
                    <a:pt x="30" y="0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2" y="14"/>
                  </a:lnTo>
                  <a:lnTo>
                    <a:pt x="6" y="16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10" y="44"/>
                  </a:lnTo>
                  <a:lnTo>
                    <a:pt x="10" y="48"/>
                  </a:lnTo>
                  <a:lnTo>
                    <a:pt x="10" y="62"/>
                  </a:lnTo>
                  <a:lnTo>
                    <a:pt x="12" y="74"/>
                  </a:lnTo>
                  <a:lnTo>
                    <a:pt x="12" y="86"/>
                  </a:lnTo>
                  <a:lnTo>
                    <a:pt x="14" y="106"/>
                  </a:lnTo>
                  <a:lnTo>
                    <a:pt x="16" y="11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05" name="Freeform 122"/>
            <p:cNvSpPr>
              <a:spLocks/>
            </p:cNvSpPr>
            <p:nvPr/>
          </p:nvSpPr>
          <p:spPr bwMode="gray">
            <a:xfrm>
              <a:off x="2677" y="2008"/>
              <a:ext cx="187" cy="172"/>
            </a:xfrm>
            <a:custGeom>
              <a:avLst/>
              <a:gdLst>
                <a:gd name="T0" fmla="*/ 70 w 189"/>
                <a:gd name="T1" fmla="*/ 162 h 174"/>
                <a:gd name="T2" fmla="*/ 48 w 189"/>
                <a:gd name="T3" fmla="*/ 164 h 174"/>
                <a:gd name="T4" fmla="*/ 40 w 189"/>
                <a:gd name="T5" fmla="*/ 144 h 174"/>
                <a:gd name="T6" fmla="*/ 32 w 189"/>
                <a:gd name="T7" fmla="*/ 130 h 174"/>
                <a:gd name="T8" fmla="*/ 18 w 189"/>
                <a:gd name="T9" fmla="*/ 127 h 174"/>
                <a:gd name="T10" fmla="*/ 0 w 189"/>
                <a:gd name="T11" fmla="*/ 86 h 174"/>
                <a:gd name="T12" fmla="*/ 14 w 189"/>
                <a:gd name="T13" fmla="*/ 62 h 174"/>
                <a:gd name="T14" fmla="*/ 14 w 189"/>
                <a:gd name="T15" fmla="*/ 44 h 174"/>
                <a:gd name="T16" fmla="*/ 14 w 189"/>
                <a:gd name="T17" fmla="*/ 26 h 174"/>
                <a:gd name="T18" fmla="*/ 22 w 189"/>
                <a:gd name="T19" fmla="*/ 8 h 174"/>
                <a:gd name="T20" fmla="*/ 34 w 189"/>
                <a:gd name="T21" fmla="*/ 0 h 174"/>
                <a:gd name="T22" fmla="*/ 46 w 189"/>
                <a:gd name="T23" fmla="*/ 0 h 174"/>
                <a:gd name="T24" fmla="*/ 52 w 189"/>
                <a:gd name="T25" fmla="*/ 8 h 174"/>
                <a:gd name="T26" fmla="*/ 60 w 189"/>
                <a:gd name="T27" fmla="*/ 14 h 174"/>
                <a:gd name="T28" fmla="*/ 68 w 189"/>
                <a:gd name="T29" fmla="*/ 14 h 174"/>
                <a:gd name="T30" fmla="*/ 70 w 189"/>
                <a:gd name="T31" fmla="*/ 10 h 174"/>
                <a:gd name="T32" fmla="*/ 82 w 189"/>
                <a:gd name="T33" fmla="*/ 10 h 174"/>
                <a:gd name="T34" fmla="*/ 90 w 189"/>
                <a:gd name="T35" fmla="*/ 16 h 174"/>
                <a:gd name="T36" fmla="*/ 104 w 189"/>
                <a:gd name="T37" fmla="*/ 16 h 174"/>
                <a:gd name="T38" fmla="*/ 116 w 189"/>
                <a:gd name="T39" fmla="*/ 10 h 174"/>
                <a:gd name="T40" fmla="*/ 130 w 189"/>
                <a:gd name="T41" fmla="*/ 8 h 174"/>
                <a:gd name="T42" fmla="*/ 137 w 189"/>
                <a:gd name="T43" fmla="*/ 10 h 174"/>
                <a:gd name="T44" fmla="*/ 147 w 189"/>
                <a:gd name="T45" fmla="*/ 10 h 174"/>
                <a:gd name="T46" fmla="*/ 163 w 189"/>
                <a:gd name="T47" fmla="*/ 0 h 174"/>
                <a:gd name="T48" fmla="*/ 171 w 189"/>
                <a:gd name="T49" fmla="*/ 10 h 174"/>
                <a:gd name="T50" fmla="*/ 177 w 189"/>
                <a:gd name="T51" fmla="*/ 26 h 174"/>
                <a:gd name="T52" fmla="*/ 179 w 189"/>
                <a:gd name="T53" fmla="*/ 43 h 174"/>
                <a:gd name="T54" fmla="*/ 171 w 189"/>
                <a:gd name="T55" fmla="*/ 43 h 174"/>
                <a:gd name="T56" fmla="*/ 163 w 189"/>
                <a:gd name="T57" fmla="*/ 66 h 174"/>
                <a:gd name="T58" fmla="*/ 153 w 189"/>
                <a:gd name="T59" fmla="*/ 88 h 174"/>
                <a:gd name="T60" fmla="*/ 149 w 189"/>
                <a:gd name="T61" fmla="*/ 92 h 174"/>
                <a:gd name="T62" fmla="*/ 145 w 189"/>
                <a:gd name="T63" fmla="*/ 94 h 174"/>
                <a:gd name="T64" fmla="*/ 139 w 189"/>
                <a:gd name="T65" fmla="*/ 116 h 174"/>
                <a:gd name="T66" fmla="*/ 134 w 189"/>
                <a:gd name="T67" fmla="*/ 128 h 174"/>
                <a:gd name="T68" fmla="*/ 128 w 189"/>
                <a:gd name="T69" fmla="*/ 128 h 174"/>
                <a:gd name="T70" fmla="*/ 124 w 189"/>
                <a:gd name="T71" fmla="*/ 120 h 174"/>
                <a:gd name="T72" fmla="*/ 112 w 189"/>
                <a:gd name="T73" fmla="*/ 126 h 174"/>
                <a:gd name="T74" fmla="*/ 100 w 189"/>
                <a:gd name="T75" fmla="*/ 130 h 174"/>
                <a:gd name="T76" fmla="*/ 94 w 189"/>
                <a:gd name="T77" fmla="*/ 142 h 174"/>
                <a:gd name="T78" fmla="*/ 92 w 189"/>
                <a:gd name="T79" fmla="*/ 160 h 174"/>
                <a:gd name="T80" fmla="*/ 86 w 189"/>
                <a:gd name="T81" fmla="*/ 160 h 17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89" h="174">
                  <a:moveTo>
                    <a:pt x="90" y="168"/>
                  </a:moveTo>
                  <a:lnTo>
                    <a:pt x="74" y="170"/>
                  </a:lnTo>
                  <a:lnTo>
                    <a:pt x="58" y="174"/>
                  </a:lnTo>
                  <a:lnTo>
                    <a:pt x="52" y="172"/>
                  </a:lnTo>
                  <a:lnTo>
                    <a:pt x="46" y="166"/>
                  </a:lnTo>
                  <a:lnTo>
                    <a:pt x="40" y="152"/>
                  </a:lnTo>
                  <a:lnTo>
                    <a:pt x="36" y="146"/>
                  </a:lnTo>
                  <a:lnTo>
                    <a:pt x="32" y="138"/>
                  </a:lnTo>
                  <a:lnTo>
                    <a:pt x="24" y="134"/>
                  </a:lnTo>
                  <a:lnTo>
                    <a:pt x="18" y="132"/>
                  </a:lnTo>
                  <a:lnTo>
                    <a:pt x="0" y="134"/>
                  </a:lnTo>
                  <a:lnTo>
                    <a:pt x="0" y="90"/>
                  </a:lnTo>
                  <a:lnTo>
                    <a:pt x="10" y="76"/>
                  </a:lnTo>
                  <a:lnTo>
                    <a:pt x="14" y="66"/>
                  </a:lnTo>
                  <a:lnTo>
                    <a:pt x="16" y="60"/>
                  </a:lnTo>
                  <a:lnTo>
                    <a:pt x="14" y="48"/>
                  </a:lnTo>
                  <a:lnTo>
                    <a:pt x="10" y="40"/>
                  </a:lnTo>
                  <a:lnTo>
                    <a:pt x="14" y="26"/>
                  </a:lnTo>
                  <a:lnTo>
                    <a:pt x="18" y="12"/>
                  </a:lnTo>
                  <a:lnTo>
                    <a:pt x="22" y="8"/>
                  </a:lnTo>
                  <a:lnTo>
                    <a:pt x="28" y="4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6" y="8"/>
                  </a:lnTo>
                  <a:lnTo>
                    <a:pt x="62" y="12"/>
                  </a:lnTo>
                  <a:lnTo>
                    <a:pt x="64" y="14"/>
                  </a:lnTo>
                  <a:lnTo>
                    <a:pt x="68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10"/>
                  </a:lnTo>
                  <a:lnTo>
                    <a:pt x="78" y="10"/>
                  </a:lnTo>
                  <a:lnTo>
                    <a:pt x="86" y="10"/>
                  </a:lnTo>
                  <a:lnTo>
                    <a:pt x="90" y="14"/>
                  </a:lnTo>
                  <a:lnTo>
                    <a:pt x="94" y="16"/>
                  </a:lnTo>
                  <a:lnTo>
                    <a:pt x="100" y="18"/>
                  </a:lnTo>
                  <a:lnTo>
                    <a:pt x="108" y="16"/>
                  </a:lnTo>
                  <a:lnTo>
                    <a:pt x="114" y="12"/>
                  </a:lnTo>
                  <a:lnTo>
                    <a:pt x="120" y="10"/>
                  </a:lnTo>
                  <a:lnTo>
                    <a:pt x="128" y="8"/>
                  </a:lnTo>
                  <a:lnTo>
                    <a:pt x="134" y="8"/>
                  </a:lnTo>
                  <a:lnTo>
                    <a:pt x="138" y="10"/>
                  </a:lnTo>
                  <a:lnTo>
                    <a:pt x="142" y="10"/>
                  </a:lnTo>
                  <a:lnTo>
                    <a:pt x="151" y="12"/>
                  </a:lnTo>
                  <a:lnTo>
                    <a:pt x="155" y="10"/>
                  </a:lnTo>
                  <a:lnTo>
                    <a:pt x="161" y="8"/>
                  </a:lnTo>
                  <a:lnTo>
                    <a:pt x="171" y="0"/>
                  </a:lnTo>
                  <a:lnTo>
                    <a:pt x="175" y="6"/>
                  </a:lnTo>
                  <a:lnTo>
                    <a:pt x="179" y="10"/>
                  </a:lnTo>
                  <a:lnTo>
                    <a:pt x="183" y="22"/>
                  </a:lnTo>
                  <a:lnTo>
                    <a:pt x="185" y="26"/>
                  </a:lnTo>
                  <a:lnTo>
                    <a:pt x="189" y="30"/>
                  </a:lnTo>
                  <a:lnTo>
                    <a:pt x="187" y="46"/>
                  </a:lnTo>
                  <a:lnTo>
                    <a:pt x="183" y="46"/>
                  </a:lnTo>
                  <a:lnTo>
                    <a:pt x="179" y="46"/>
                  </a:lnTo>
                  <a:lnTo>
                    <a:pt x="175" y="60"/>
                  </a:lnTo>
                  <a:lnTo>
                    <a:pt x="171" y="70"/>
                  </a:lnTo>
                  <a:lnTo>
                    <a:pt x="165" y="82"/>
                  </a:lnTo>
                  <a:lnTo>
                    <a:pt x="161" y="92"/>
                  </a:lnTo>
                  <a:lnTo>
                    <a:pt x="159" y="94"/>
                  </a:lnTo>
                  <a:lnTo>
                    <a:pt x="157" y="96"/>
                  </a:lnTo>
                  <a:lnTo>
                    <a:pt x="155" y="98"/>
                  </a:lnTo>
                  <a:lnTo>
                    <a:pt x="153" y="98"/>
                  </a:lnTo>
                  <a:lnTo>
                    <a:pt x="151" y="108"/>
                  </a:lnTo>
                  <a:lnTo>
                    <a:pt x="146" y="120"/>
                  </a:lnTo>
                  <a:lnTo>
                    <a:pt x="142" y="130"/>
                  </a:lnTo>
                  <a:lnTo>
                    <a:pt x="138" y="134"/>
                  </a:lnTo>
                  <a:lnTo>
                    <a:pt x="134" y="136"/>
                  </a:lnTo>
                  <a:lnTo>
                    <a:pt x="132" y="134"/>
                  </a:lnTo>
                  <a:lnTo>
                    <a:pt x="130" y="132"/>
                  </a:lnTo>
                  <a:lnTo>
                    <a:pt x="128" y="124"/>
                  </a:lnTo>
                  <a:lnTo>
                    <a:pt x="122" y="126"/>
                  </a:lnTo>
                  <a:lnTo>
                    <a:pt x="116" y="130"/>
                  </a:lnTo>
                  <a:lnTo>
                    <a:pt x="110" y="134"/>
                  </a:lnTo>
                  <a:lnTo>
                    <a:pt x="104" y="138"/>
                  </a:lnTo>
                  <a:lnTo>
                    <a:pt x="100" y="146"/>
                  </a:lnTo>
                  <a:lnTo>
                    <a:pt x="98" y="150"/>
                  </a:lnTo>
                  <a:lnTo>
                    <a:pt x="96" y="158"/>
                  </a:lnTo>
                  <a:lnTo>
                    <a:pt x="96" y="168"/>
                  </a:lnTo>
                  <a:lnTo>
                    <a:pt x="94" y="168"/>
                  </a:lnTo>
                  <a:lnTo>
                    <a:pt x="90" y="16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06" name="Freeform 123"/>
            <p:cNvSpPr>
              <a:spLocks/>
            </p:cNvSpPr>
            <p:nvPr/>
          </p:nvSpPr>
          <p:spPr bwMode="gray">
            <a:xfrm>
              <a:off x="2766" y="2019"/>
              <a:ext cx="125" cy="205"/>
            </a:xfrm>
            <a:custGeom>
              <a:avLst/>
              <a:gdLst>
                <a:gd name="T0" fmla="*/ 6 w 127"/>
                <a:gd name="T1" fmla="*/ 140 h 208"/>
                <a:gd name="T2" fmla="*/ 10 w 127"/>
                <a:gd name="T3" fmla="*/ 128 h 208"/>
                <a:gd name="T4" fmla="*/ 20 w 127"/>
                <a:gd name="T5" fmla="*/ 116 h 208"/>
                <a:gd name="T6" fmla="*/ 31 w 127"/>
                <a:gd name="T7" fmla="*/ 108 h 208"/>
                <a:gd name="T8" fmla="*/ 36 w 127"/>
                <a:gd name="T9" fmla="*/ 114 h 208"/>
                <a:gd name="T10" fmla="*/ 40 w 127"/>
                <a:gd name="T11" fmla="*/ 118 h 208"/>
                <a:gd name="T12" fmla="*/ 48 w 127"/>
                <a:gd name="T13" fmla="*/ 112 h 208"/>
                <a:gd name="T14" fmla="*/ 57 w 127"/>
                <a:gd name="T15" fmla="*/ 94 h 208"/>
                <a:gd name="T16" fmla="*/ 61 w 127"/>
                <a:gd name="T17" fmla="*/ 84 h 208"/>
                <a:gd name="T18" fmla="*/ 65 w 127"/>
                <a:gd name="T19" fmla="*/ 80 h 208"/>
                <a:gd name="T20" fmla="*/ 71 w 127"/>
                <a:gd name="T21" fmla="*/ 68 h 208"/>
                <a:gd name="T22" fmla="*/ 81 w 127"/>
                <a:gd name="T23" fmla="*/ 46 h 208"/>
                <a:gd name="T24" fmla="*/ 89 w 127"/>
                <a:gd name="T25" fmla="*/ 34 h 208"/>
                <a:gd name="T26" fmla="*/ 93 w 127"/>
                <a:gd name="T27" fmla="*/ 20 h 208"/>
                <a:gd name="T28" fmla="*/ 89 w 127"/>
                <a:gd name="T29" fmla="*/ 12 h 208"/>
                <a:gd name="T30" fmla="*/ 87 w 127"/>
                <a:gd name="T31" fmla="*/ 2 h 208"/>
                <a:gd name="T32" fmla="*/ 92 w 127"/>
                <a:gd name="T33" fmla="*/ 6 h 208"/>
                <a:gd name="T34" fmla="*/ 99 w 127"/>
                <a:gd name="T35" fmla="*/ 20 h 208"/>
                <a:gd name="T36" fmla="*/ 99 w 127"/>
                <a:gd name="T37" fmla="*/ 40 h 208"/>
                <a:gd name="T38" fmla="*/ 101 w 127"/>
                <a:gd name="T39" fmla="*/ 50 h 208"/>
                <a:gd name="T40" fmla="*/ 93 w 127"/>
                <a:gd name="T41" fmla="*/ 56 h 208"/>
                <a:gd name="T42" fmla="*/ 87 w 127"/>
                <a:gd name="T43" fmla="*/ 60 h 208"/>
                <a:gd name="T44" fmla="*/ 89 w 127"/>
                <a:gd name="T45" fmla="*/ 66 h 208"/>
                <a:gd name="T46" fmla="*/ 103 w 127"/>
                <a:gd name="T47" fmla="*/ 84 h 208"/>
                <a:gd name="T48" fmla="*/ 109 w 127"/>
                <a:gd name="T49" fmla="*/ 101 h 208"/>
                <a:gd name="T50" fmla="*/ 99 w 127"/>
                <a:gd name="T51" fmla="*/ 108 h 208"/>
                <a:gd name="T52" fmla="*/ 93 w 127"/>
                <a:gd name="T53" fmla="*/ 128 h 208"/>
                <a:gd name="T54" fmla="*/ 94 w 127"/>
                <a:gd name="T55" fmla="*/ 146 h 208"/>
                <a:gd name="T56" fmla="*/ 111 w 127"/>
                <a:gd name="T57" fmla="*/ 171 h 208"/>
                <a:gd name="T58" fmla="*/ 119 w 127"/>
                <a:gd name="T59" fmla="*/ 196 h 208"/>
                <a:gd name="T60" fmla="*/ 103 w 127"/>
                <a:gd name="T61" fmla="*/ 196 h 208"/>
                <a:gd name="T62" fmla="*/ 95 w 127"/>
                <a:gd name="T63" fmla="*/ 192 h 208"/>
                <a:gd name="T64" fmla="*/ 77 w 127"/>
                <a:gd name="T65" fmla="*/ 190 h 208"/>
                <a:gd name="T66" fmla="*/ 42 w 127"/>
                <a:gd name="T67" fmla="*/ 192 h 208"/>
                <a:gd name="T68" fmla="*/ 24 w 127"/>
                <a:gd name="T69" fmla="*/ 186 h 208"/>
                <a:gd name="T70" fmla="*/ 22 w 127"/>
                <a:gd name="T71" fmla="*/ 171 h 208"/>
                <a:gd name="T72" fmla="*/ 24 w 127"/>
                <a:gd name="T73" fmla="*/ 160 h 208"/>
                <a:gd name="T74" fmla="*/ 10 w 127"/>
                <a:gd name="T75" fmla="*/ 156 h 208"/>
                <a:gd name="T76" fmla="*/ 0 w 127"/>
                <a:gd name="T77" fmla="*/ 150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27" h="208">
                  <a:moveTo>
                    <a:pt x="6" y="158"/>
                  </a:moveTo>
                  <a:lnTo>
                    <a:pt x="6" y="148"/>
                  </a:lnTo>
                  <a:lnTo>
                    <a:pt x="8" y="140"/>
                  </a:lnTo>
                  <a:lnTo>
                    <a:pt x="10" y="136"/>
                  </a:lnTo>
                  <a:lnTo>
                    <a:pt x="14" y="128"/>
                  </a:lnTo>
                  <a:lnTo>
                    <a:pt x="20" y="124"/>
                  </a:lnTo>
                  <a:lnTo>
                    <a:pt x="26" y="120"/>
                  </a:lnTo>
                  <a:lnTo>
                    <a:pt x="32" y="116"/>
                  </a:lnTo>
                  <a:lnTo>
                    <a:pt x="38" y="114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4" y="126"/>
                  </a:lnTo>
                  <a:lnTo>
                    <a:pt x="48" y="124"/>
                  </a:lnTo>
                  <a:lnTo>
                    <a:pt x="52" y="120"/>
                  </a:lnTo>
                  <a:lnTo>
                    <a:pt x="56" y="110"/>
                  </a:lnTo>
                  <a:lnTo>
                    <a:pt x="61" y="98"/>
                  </a:lnTo>
                  <a:lnTo>
                    <a:pt x="63" y="88"/>
                  </a:lnTo>
                  <a:lnTo>
                    <a:pt x="65" y="88"/>
                  </a:lnTo>
                  <a:lnTo>
                    <a:pt x="67" y="86"/>
                  </a:lnTo>
                  <a:lnTo>
                    <a:pt x="69" y="84"/>
                  </a:lnTo>
                  <a:lnTo>
                    <a:pt x="71" y="82"/>
                  </a:lnTo>
                  <a:lnTo>
                    <a:pt x="75" y="72"/>
                  </a:lnTo>
                  <a:lnTo>
                    <a:pt x="81" y="60"/>
                  </a:lnTo>
                  <a:lnTo>
                    <a:pt x="85" y="50"/>
                  </a:lnTo>
                  <a:lnTo>
                    <a:pt x="89" y="36"/>
                  </a:lnTo>
                  <a:lnTo>
                    <a:pt x="93" y="36"/>
                  </a:lnTo>
                  <a:lnTo>
                    <a:pt x="97" y="36"/>
                  </a:lnTo>
                  <a:lnTo>
                    <a:pt x="99" y="20"/>
                  </a:lnTo>
                  <a:lnTo>
                    <a:pt x="95" y="16"/>
                  </a:lnTo>
                  <a:lnTo>
                    <a:pt x="93" y="12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0"/>
                  </a:lnTo>
                  <a:lnTo>
                    <a:pt x="97" y="6"/>
                  </a:lnTo>
                  <a:lnTo>
                    <a:pt x="103" y="14"/>
                  </a:lnTo>
                  <a:lnTo>
                    <a:pt x="107" y="20"/>
                  </a:lnTo>
                  <a:lnTo>
                    <a:pt x="109" y="26"/>
                  </a:lnTo>
                  <a:lnTo>
                    <a:pt x="107" y="44"/>
                  </a:lnTo>
                  <a:lnTo>
                    <a:pt x="109" y="50"/>
                  </a:lnTo>
                  <a:lnTo>
                    <a:pt x="109" y="54"/>
                  </a:lnTo>
                  <a:lnTo>
                    <a:pt x="117" y="60"/>
                  </a:lnTo>
                  <a:lnTo>
                    <a:pt x="99" y="60"/>
                  </a:lnTo>
                  <a:lnTo>
                    <a:pt x="93" y="62"/>
                  </a:lnTo>
                  <a:lnTo>
                    <a:pt x="91" y="64"/>
                  </a:lnTo>
                  <a:lnTo>
                    <a:pt x="89" y="66"/>
                  </a:lnTo>
                  <a:lnTo>
                    <a:pt x="93" y="70"/>
                  </a:lnTo>
                  <a:lnTo>
                    <a:pt x="101" y="78"/>
                  </a:lnTo>
                  <a:lnTo>
                    <a:pt x="111" y="88"/>
                  </a:lnTo>
                  <a:lnTo>
                    <a:pt x="115" y="96"/>
                  </a:lnTo>
                  <a:lnTo>
                    <a:pt x="117" y="106"/>
                  </a:lnTo>
                  <a:lnTo>
                    <a:pt x="113" y="110"/>
                  </a:lnTo>
                  <a:lnTo>
                    <a:pt x="107" y="116"/>
                  </a:lnTo>
                  <a:lnTo>
                    <a:pt x="101" y="126"/>
                  </a:lnTo>
                  <a:lnTo>
                    <a:pt x="99" y="136"/>
                  </a:lnTo>
                  <a:lnTo>
                    <a:pt x="99" y="144"/>
                  </a:lnTo>
                  <a:lnTo>
                    <a:pt x="101" y="154"/>
                  </a:lnTo>
                  <a:lnTo>
                    <a:pt x="109" y="168"/>
                  </a:lnTo>
                  <a:lnTo>
                    <a:pt x="119" y="182"/>
                  </a:lnTo>
                  <a:lnTo>
                    <a:pt x="127" y="194"/>
                  </a:lnTo>
                  <a:lnTo>
                    <a:pt x="127" y="208"/>
                  </a:lnTo>
                  <a:lnTo>
                    <a:pt x="121" y="208"/>
                  </a:lnTo>
                  <a:lnTo>
                    <a:pt x="111" y="208"/>
                  </a:lnTo>
                  <a:lnTo>
                    <a:pt x="107" y="206"/>
                  </a:lnTo>
                  <a:lnTo>
                    <a:pt x="103" y="204"/>
                  </a:lnTo>
                  <a:lnTo>
                    <a:pt x="81" y="204"/>
                  </a:lnTo>
                  <a:lnTo>
                    <a:pt x="81" y="202"/>
                  </a:lnTo>
                  <a:lnTo>
                    <a:pt x="46" y="200"/>
                  </a:lnTo>
                  <a:lnTo>
                    <a:pt x="46" y="204"/>
                  </a:lnTo>
                  <a:lnTo>
                    <a:pt x="22" y="202"/>
                  </a:lnTo>
                  <a:lnTo>
                    <a:pt x="24" y="198"/>
                  </a:lnTo>
                  <a:lnTo>
                    <a:pt x="24" y="188"/>
                  </a:lnTo>
                  <a:lnTo>
                    <a:pt x="22" y="182"/>
                  </a:lnTo>
                  <a:lnTo>
                    <a:pt x="22" y="174"/>
                  </a:lnTo>
                  <a:lnTo>
                    <a:pt x="24" y="168"/>
                  </a:lnTo>
                  <a:lnTo>
                    <a:pt x="14" y="166"/>
                  </a:lnTo>
                  <a:lnTo>
                    <a:pt x="10" y="164"/>
                  </a:lnTo>
                  <a:lnTo>
                    <a:pt x="6" y="160"/>
                  </a:lnTo>
                  <a:lnTo>
                    <a:pt x="0" y="158"/>
                  </a:lnTo>
                  <a:lnTo>
                    <a:pt x="6" y="15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07" name="Freeform 124"/>
            <p:cNvSpPr>
              <a:spLocks/>
            </p:cNvSpPr>
            <p:nvPr/>
          </p:nvSpPr>
          <p:spPr bwMode="gray">
            <a:xfrm>
              <a:off x="2776" y="2216"/>
              <a:ext cx="88" cy="109"/>
            </a:xfrm>
            <a:custGeom>
              <a:avLst/>
              <a:gdLst>
                <a:gd name="T0" fmla="*/ 36 w 89"/>
                <a:gd name="T1" fmla="*/ 24 h 110"/>
                <a:gd name="T2" fmla="*/ 26 w 89"/>
                <a:gd name="T3" fmla="*/ 24 h 110"/>
                <a:gd name="T4" fmla="*/ 20 w 89"/>
                <a:gd name="T5" fmla="*/ 24 h 110"/>
                <a:gd name="T6" fmla="*/ 8 w 89"/>
                <a:gd name="T7" fmla="*/ 22 h 110"/>
                <a:gd name="T8" fmla="*/ 2 w 89"/>
                <a:gd name="T9" fmla="*/ 44 h 110"/>
                <a:gd name="T10" fmla="*/ 2 w 89"/>
                <a:gd name="T11" fmla="*/ 50 h 110"/>
                <a:gd name="T12" fmla="*/ 0 w 89"/>
                <a:gd name="T13" fmla="*/ 55 h 110"/>
                <a:gd name="T14" fmla="*/ 0 w 89"/>
                <a:gd name="T15" fmla="*/ 66 h 110"/>
                <a:gd name="T16" fmla="*/ 4 w 89"/>
                <a:gd name="T17" fmla="*/ 72 h 110"/>
                <a:gd name="T18" fmla="*/ 8 w 89"/>
                <a:gd name="T19" fmla="*/ 78 h 110"/>
                <a:gd name="T20" fmla="*/ 14 w 89"/>
                <a:gd name="T21" fmla="*/ 84 h 110"/>
                <a:gd name="T22" fmla="*/ 30 w 89"/>
                <a:gd name="T23" fmla="*/ 96 h 110"/>
                <a:gd name="T24" fmla="*/ 34 w 89"/>
                <a:gd name="T25" fmla="*/ 100 h 110"/>
                <a:gd name="T26" fmla="*/ 38 w 89"/>
                <a:gd name="T27" fmla="*/ 106 h 110"/>
                <a:gd name="T28" fmla="*/ 42 w 89"/>
                <a:gd name="T29" fmla="*/ 104 h 110"/>
                <a:gd name="T30" fmla="*/ 44 w 89"/>
                <a:gd name="T31" fmla="*/ 102 h 110"/>
                <a:gd name="T32" fmla="*/ 44 w 89"/>
                <a:gd name="T33" fmla="*/ 100 h 110"/>
                <a:gd name="T34" fmla="*/ 44 w 89"/>
                <a:gd name="T35" fmla="*/ 96 h 110"/>
                <a:gd name="T36" fmla="*/ 42 w 89"/>
                <a:gd name="T37" fmla="*/ 94 h 110"/>
                <a:gd name="T38" fmla="*/ 42 w 89"/>
                <a:gd name="T39" fmla="*/ 92 h 110"/>
                <a:gd name="T40" fmla="*/ 44 w 89"/>
                <a:gd name="T41" fmla="*/ 86 h 110"/>
                <a:gd name="T42" fmla="*/ 44 w 89"/>
                <a:gd name="T43" fmla="*/ 84 h 110"/>
                <a:gd name="T44" fmla="*/ 51 w 89"/>
                <a:gd name="T45" fmla="*/ 80 h 110"/>
                <a:gd name="T46" fmla="*/ 51 w 89"/>
                <a:gd name="T47" fmla="*/ 76 h 110"/>
                <a:gd name="T48" fmla="*/ 55 w 89"/>
                <a:gd name="T49" fmla="*/ 72 h 110"/>
                <a:gd name="T50" fmla="*/ 59 w 89"/>
                <a:gd name="T51" fmla="*/ 74 h 110"/>
                <a:gd name="T52" fmla="*/ 61 w 89"/>
                <a:gd name="T53" fmla="*/ 78 h 110"/>
                <a:gd name="T54" fmla="*/ 63 w 89"/>
                <a:gd name="T55" fmla="*/ 82 h 110"/>
                <a:gd name="T56" fmla="*/ 67 w 89"/>
                <a:gd name="T57" fmla="*/ 84 h 110"/>
                <a:gd name="T58" fmla="*/ 71 w 89"/>
                <a:gd name="T59" fmla="*/ 82 h 110"/>
                <a:gd name="T60" fmla="*/ 75 w 89"/>
                <a:gd name="T61" fmla="*/ 80 h 110"/>
                <a:gd name="T62" fmla="*/ 77 w 89"/>
                <a:gd name="T63" fmla="*/ 82 h 110"/>
                <a:gd name="T64" fmla="*/ 79 w 89"/>
                <a:gd name="T65" fmla="*/ 82 h 110"/>
                <a:gd name="T66" fmla="*/ 81 w 89"/>
                <a:gd name="T67" fmla="*/ 80 h 110"/>
                <a:gd name="T68" fmla="*/ 81 w 89"/>
                <a:gd name="T69" fmla="*/ 76 h 110"/>
                <a:gd name="T70" fmla="*/ 83 w 89"/>
                <a:gd name="T71" fmla="*/ 70 h 110"/>
                <a:gd name="T72" fmla="*/ 83 w 89"/>
                <a:gd name="T73" fmla="*/ 52 h 110"/>
                <a:gd name="T74" fmla="*/ 79 w 89"/>
                <a:gd name="T75" fmla="*/ 50 h 110"/>
                <a:gd name="T76" fmla="*/ 79 w 89"/>
                <a:gd name="T77" fmla="*/ 46 h 110"/>
                <a:gd name="T78" fmla="*/ 77 w 89"/>
                <a:gd name="T79" fmla="*/ 44 h 110"/>
                <a:gd name="T80" fmla="*/ 77 w 89"/>
                <a:gd name="T81" fmla="*/ 40 h 110"/>
                <a:gd name="T82" fmla="*/ 79 w 89"/>
                <a:gd name="T83" fmla="*/ 36 h 110"/>
                <a:gd name="T84" fmla="*/ 79 w 89"/>
                <a:gd name="T85" fmla="*/ 32 h 110"/>
                <a:gd name="T86" fmla="*/ 83 w 89"/>
                <a:gd name="T87" fmla="*/ 30 h 110"/>
                <a:gd name="T88" fmla="*/ 85 w 89"/>
                <a:gd name="T89" fmla="*/ 26 h 110"/>
                <a:gd name="T90" fmla="*/ 83 w 89"/>
                <a:gd name="T91" fmla="*/ 20 h 110"/>
                <a:gd name="T92" fmla="*/ 79 w 89"/>
                <a:gd name="T93" fmla="*/ 18 h 110"/>
                <a:gd name="T94" fmla="*/ 73 w 89"/>
                <a:gd name="T95" fmla="*/ 18 h 110"/>
                <a:gd name="T96" fmla="*/ 65 w 89"/>
                <a:gd name="T97" fmla="*/ 18 h 110"/>
                <a:gd name="T98" fmla="*/ 67 w 89"/>
                <a:gd name="T99" fmla="*/ 2 h 110"/>
                <a:gd name="T100" fmla="*/ 36 w 89"/>
                <a:gd name="T101" fmla="*/ 0 h 110"/>
                <a:gd name="T102" fmla="*/ 36 w 89"/>
                <a:gd name="T103" fmla="*/ 24 h 11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89" h="110">
                  <a:moveTo>
                    <a:pt x="36" y="24"/>
                  </a:moveTo>
                  <a:lnTo>
                    <a:pt x="26" y="24"/>
                  </a:lnTo>
                  <a:lnTo>
                    <a:pt x="20" y="24"/>
                  </a:lnTo>
                  <a:lnTo>
                    <a:pt x="8" y="22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0" y="58"/>
                  </a:lnTo>
                  <a:lnTo>
                    <a:pt x="0" y="70"/>
                  </a:lnTo>
                  <a:lnTo>
                    <a:pt x="4" y="76"/>
                  </a:lnTo>
                  <a:lnTo>
                    <a:pt x="8" y="82"/>
                  </a:lnTo>
                  <a:lnTo>
                    <a:pt x="14" y="88"/>
                  </a:lnTo>
                  <a:lnTo>
                    <a:pt x="30" y="100"/>
                  </a:lnTo>
                  <a:lnTo>
                    <a:pt x="34" y="104"/>
                  </a:lnTo>
                  <a:lnTo>
                    <a:pt x="38" y="110"/>
                  </a:lnTo>
                  <a:lnTo>
                    <a:pt x="42" y="108"/>
                  </a:lnTo>
                  <a:lnTo>
                    <a:pt x="44" y="106"/>
                  </a:lnTo>
                  <a:lnTo>
                    <a:pt x="46" y="104"/>
                  </a:lnTo>
                  <a:lnTo>
                    <a:pt x="44" y="100"/>
                  </a:lnTo>
                  <a:lnTo>
                    <a:pt x="42" y="98"/>
                  </a:lnTo>
                  <a:lnTo>
                    <a:pt x="42" y="96"/>
                  </a:lnTo>
                  <a:lnTo>
                    <a:pt x="44" y="90"/>
                  </a:lnTo>
                  <a:lnTo>
                    <a:pt x="46" y="88"/>
                  </a:lnTo>
                  <a:lnTo>
                    <a:pt x="55" y="84"/>
                  </a:lnTo>
                  <a:lnTo>
                    <a:pt x="55" y="80"/>
                  </a:lnTo>
                  <a:lnTo>
                    <a:pt x="59" y="76"/>
                  </a:lnTo>
                  <a:lnTo>
                    <a:pt x="63" y="78"/>
                  </a:lnTo>
                  <a:lnTo>
                    <a:pt x="65" y="82"/>
                  </a:lnTo>
                  <a:lnTo>
                    <a:pt x="67" y="86"/>
                  </a:lnTo>
                  <a:lnTo>
                    <a:pt x="71" y="88"/>
                  </a:lnTo>
                  <a:lnTo>
                    <a:pt x="75" y="86"/>
                  </a:lnTo>
                  <a:lnTo>
                    <a:pt x="79" y="84"/>
                  </a:lnTo>
                  <a:lnTo>
                    <a:pt x="81" y="86"/>
                  </a:lnTo>
                  <a:lnTo>
                    <a:pt x="83" y="86"/>
                  </a:lnTo>
                  <a:lnTo>
                    <a:pt x="85" y="84"/>
                  </a:lnTo>
                  <a:lnTo>
                    <a:pt x="85" y="80"/>
                  </a:lnTo>
                  <a:lnTo>
                    <a:pt x="87" y="74"/>
                  </a:lnTo>
                  <a:lnTo>
                    <a:pt x="87" y="52"/>
                  </a:lnTo>
                  <a:lnTo>
                    <a:pt x="83" y="50"/>
                  </a:lnTo>
                  <a:lnTo>
                    <a:pt x="83" y="46"/>
                  </a:lnTo>
                  <a:lnTo>
                    <a:pt x="81" y="44"/>
                  </a:lnTo>
                  <a:lnTo>
                    <a:pt x="81" y="40"/>
                  </a:lnTo>
                  <a:lnTo>
                    <a:pt x="83" y="36"/>
                  </a:lnTo>
                  <a:lnTo>
                    <a:pt x="83" y="32"/>
                  </a:lnTo>
                  <a:lnTo>
                    <a:pt x="87" y="30"/>
                  </a:lnTo>
                  <a:lnTo>
                    <a:pt x="89" y="26"/>
                  </a:lnTo>
                  <a:lnTo>
                    <a:pt x="87" y="20"/>
                  </a:lnTo>
                  <a:lnTo>
                    <a:pt x="83" y="18"/>
                  </a:lnTo>
                  <a:lnTo>
                    <a:pt x="77" y="18"/>
                  </a:lnTo>
                  <a:lnTo>
                    <a:pt x="69" y="18"/>
                  </a:lnTo>
                  <a:lnTo>
                    <a:pt x="71" y="2"/>
                  </a:lnTo>
                  <a:lnTo>
                    <a:pt x="36" y="0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08" name="Freeform 125"/>
            <p:cNvSpPr>
              <a:spLocks/>
            </p:cNvSpPr>
            <p:nvPr/>
          </p:nvSpPr>
          <p:spPr bwMode="gray">
            <a:xfrm>
              <a:off x="2813" y="2194"/>
              <a:ext cx="115" cy="152"/>
            </a:xfrm>
            <a:custGeom>
              <a:avLst/>
              <a:gdLst>
                <a:gd name="T0" fmla="*/ 27 w 117"/>
                <a:gd name="T1" fmla="*/ 140 h 154"/>
                <a:gd name="T2" fmla="*/ 21 w 117"/>
                <a:gd name="T3" fmla="*/ 140 h 154"/>
                <a:gd name="T4" fmla="*/ 13 w 117"/>
                <a:gd name="T5" fmla="*/ 146 h 154"/>
                <a:gd name="T6" fmla="*/ 0 w 117"/>
                <a:gd name="T7" fmla="*/ 124 h 154"/>
                <a:gd name="T8" fmla="*/ 6 w 117"/>
                <a:gd name="T9" fmla="*/ 120 h 154"/>
                <a:gd name="T10" fmla="*/ 6 w 117"/>
                <a:gd name="T11" fmla="*/ 114 h 154"/>
                <a:gd name="T12" fmla="*/ 4 w 117"/>
                <a:gd name="T13" fmla="*/ 112 h 154"/>
                <a:gd name="T14" fmla="*/ 8 w 117"/>
                <a:gd name="T15" fmla="*/ 106 h 154"/>
                <a:gd name="T16" fmla="*/ 17 w 117"/>
                <a:gd name="T17" fmla="*/ 98 h 154"/>
                <a:gd name="T18" fmla="*/ 25 w 117"/>
                <a:gd name="T19" fmla="*/ 96 h 154"/>
                <a:gd name="T20" fmla="*/ 29 w 117"/>
                <a:gd name="T21" fmla="*/ 104 h 154"/>
                <a:gd name="T22" fmla="*/ 33 w 117"/>
                <a:gd name="T23" fmla="*/ 104 h 154"/>
                <a:gd name="T24" fmla="*/ 39 w 117"/>
                <a:gd name="T25" fmla="*/ 104 h 154"/>
                <a:gd name="T26" fmla="*/ 43 w 117"/>
                <a:gd name="T27" fmla="*/ 102 h 154"/>
                <a:gd name="T28" fmla="*/ 45 w 117"/>
                <a:gd name="T29" fmla="*/ 92 h 154"/>
                <a:gd name="T30" fmla="*/ 41 w 117"/>
                <a:gd name="T31" fmla="*/ 68 h 154"/>
                <a:gd name="T32" fmla="*/ 39 w 117"/>
                <a:gd name="T33" fmla="*/ 62 h 154"/>
                <a:gd name="T34" fmla="*/ 41 w 117"/>
                <a:gd name="T35" fmla="*/ 54 h 154"/>
                <a:gd name="T36" fmla="*/ 45 w 117"/>
                <a:gd name="T37" fmla="*/ 48 h 154"/>
                <a:gd name="T38" fmla="*/ 45 w 117"/>
                <a:gd name="T39" fmla="*/ 38 h 154"/>
                <a:gd name="T40" fmla="*/ 35 w 117"/>
                <a:gd name="T41" fmla="*/ 38 h 154"/>
                <a:gd name="T42" fmla="*/ 29 w 117"/>
                <a:gd name="T43" fmla="*/ 26 h 154"/>
                <a:gd name="T44" fmla="*/ 55 w 117"/>
                <a:gd name="T45" fmla="*/ 28 h 154"/>
                <a:gd name="T46" fmla="*/ 69 w 117"/>
                <a:gd name="T47" fmla="*/ 30 h 154"/>
                <a:gd name="T48" fmla="*/ 75 w 117"/>
                <a:gd name="T49" fmla="*/ 16 h 154"/>
                <a:gd name="T50" fmla="*/ 83 w 117"/>
                <a:gd name="T51" fmla="*/ 4 h 154"/>
                <a:gd name="T52" fmla="*/ 95 w 117"/>
                <a:gd name="T53" fmla="*/ 0 h 154"/>
                <a:gd name="T54" fmla="*/ 105 w 117"/>
                <a:gd name="T55" fmla="*/ 2 h 154"/>
                <a:gd name="T56" fmla="*/ 107 w 117"/>
                <a:gd name="T57" fmla="*/ 6 h 154"/>
                <a:gd name="T58" fmla="*/ 107 w 117"/>
                <a:gd name="T59" fmla="*/ 20 h 154"/>
                <a:gd name="T60" fmla="*/ 91 w 117"/>
                <a:gd name="T61" fmla="*/ 60 h 154"/>
                <a:gd name="T62" fmla="*/ 91 w 117"/>
                <a:gd name="T63" fmla="*/ 66 h 154"/>
                <a:gd name="T64" fmla="*/ 91 w 117"/>
                <a:gd name="T65" fmla="*/ 74 h 154"/>
                <a:gd name="T66" fmla="*/ 86 w 117"/>
                <a:gd name="T67" fmla="*/ 80 h 154"/>
                <a:gd name="T68" fmla="*/ 81 w 117"/>
                <a:gd name="T69" fmla="*/ 88 h 154"/>
                <a:gd name="T70" fmla="*/ 75 w 117"/>
                <a:gd name="T71" fmla="*/ 102 h 154"/>
                <a:gd name="T72" fmla="*/ 71 w 117"/>
                <a:gd name="T73" fmla="*/ 114 h 154"/>
                <a:gd name="T74" fmla="*/ 65 w 117"/>
                <a:gd name="T75" fmla="*/ 134 h 154"/>
                <a:gd name="T76" fmla="*/ 57 w 117"/>
                <a:gd name="T77" fmla="*/ 142 h 154"/>
                <a:gd name="T78" fmla="*/ 47 w 117"/>
                <a:gd name="T79" fmla="*/ 142 h 154"/>
                <a:gd name="T80" fmla="*/ 45 w 117"/>
                <a:gd name="T81" fmla="*/ 138 h 154"/>
                <a:gd name="T82" fmla="*/ 39 w 117"/>
                <a:gd name="T83" fmla="*/ 138 h 154"/>
                <a:gd name="T84" fmla="*/ 35 w 117"/>
                <a:gd name="T85" fmla="*/ 142 h 154"/>
                <a:gd name="T86" fmla="*/ 29 w 117"/>
                <a:gd name="T87" fmla="*/ 142 h 1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7" h="154">
                  <a:moveTo>
                    <a:pt x="27" y="150"/>
                  </a:moveTo>
                  <a:lnTo>
                    <a:pt x="27" y="148"/>
                  </a:lnTo>
                  <a:lnTo>
                    <a:pt x="25" y="146"/>
                  </a:lnTo>
                  <a:lnTo>
                    <a:pt x="21" y="148"/>
                  </a:lnTo>
                  <a:lnTo>
                    <a:pt x="17" y="150"/>
                  </a:lnTo>
                  <a:lnTo>
                    <a:pt x="13" y="154"/>
                  </a:lnTo>
                  <a:lnTo>
                    <a:pt x="4" y="136"/>
                  </a:lnTo>
                  <a:lnTo>
                    <a:pt x="0" y="132"/>
                  </a:lnTo>
                  <a:lnTo>
                    <a:pt x="4" y="130"/>
                  </a:lnTo>
                  <a:lnTo>
                    <a:pt x="6" y="128"/>
                  </a:lnTo>
                  <a:lnTo>
                    <a:pt x="8" y="126"/>
                  </a:lnTo>
                  <a:lnTo>
                    <a:pt x="6" y="122"/>
                  </a:lnTo>
                  <a:lnTo>
                    <a:pt x="4" y="120"/>
                  </a:lnTo>
                  <a:lnTo>
                    <a:pt x="4" y="118"/>
                  </a:lnTo>
                  <a:lnTo>
                    <a:pt x="6" y="112"/>
                  </a:lnTo>
                  <a:lnTo>
                    <a:pt x="8" y="110"/>
                  </a:lnTo>
                  <a:lnTo>
                    <a:pt x="17" y="106"/>
                  </a:lnTo>
                  <a:lnTo>
                    <a:pt x="17" y="102"/>
                  </a:lnTo>
                  <a:lnTo>
                    <a:pt x="21" y="98"/>
                  </a:lnTo>
                  <a:lnTo>
                    <a:pt x="25" y="100"/>
                  </a:lnTo>
                  <a:lnTo>
                    <a:pt x="27" y="104"/>
                  </a:lnTo>
                  <a:lnTo>
                    <a:pt x="29" y="108"/>
                  </a:lnTo>
                  <a:lnTo>
                    <a:pt x="33" y="110"/>
                  </a:lnTo>
                  <a:lnTo>
                    <a:pt x="37" y="108"/>
                  </a:lnTo>
                  <a:lnTo>
                    <a:pt x="41" y="106"/>
                  </a:lnTo>
                  <a:lnTo>
                    <a:pt x="43" y="108"/>
                  </a:lnTo>
                  <a:lnTo>
                    <a:pt x="45" y="108"/>
                  </a:lnTo>
                  <a:lnTo>
                    <a:pt x="47" y="106"/>
                  </a:lnTo>
                  <a:lnTo>
                    <a:pt x="47" y="102"/>
                  </a:lnTo>
                  <a:lnTo>
                    <a:pt x="49" y="96"/>
                  </a:lnTo>
                  <a:lnTo>
                    <a:pt x="49" y="74"/>
                  </a:lnTo>
                  <a:lnTo>
                    <a:pt x="45" y="72"/>
                  </a:lnTo>
                  <a:lnTo>
                    <a:pt x="45" y="68"/>
                  </a:lnTo>
                  <a:lnTo>
                    <a:pt x="43" y="66"/>
                  </a:lnTo>
                  <a:lnTo>
                    <a:pt x="43" y="62"/>
                  </a:lnTo>
                  <a:lnTo>
                    <a:pt x="45" y="58"/>
                  </a:lnTo>
                  <a:lnTo>
                    <a:pt x="45" y="54"/>
                  </a:lnTo>
                  <a:lnTo>
                    <a:pt x="49" y="52"/>
                  </a:lnTo>
                  <a:lnTo>
                    <a:pt x="51" y="48"/>
                  </a:lnTo>
                  <a:lnTo>
                    <a:pt x="49" y="42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31" y="40"/>
                  </a:lnTo>
                  <a:lnTo>
                    <a:pt x="33" y="26"/>
                  </a:lnTo>
                  <a:lnTo>
                    <a:pt x="55" y="26"/>
                  </a:lnTo>
                  <a:lnTo>
                    <a:pt x="59" y="28"/>
                  </a:lnTo>
                  <a:lnTo>
                    <a:pt x="63" y="30"/>
                  </a:lnTo>
                  <a:lnTo>
                    <a:pt x="73" y="30"/>
                  </a:lnTo>
                  <a:lnTo>
                    <a:pt x="79" y="30"/>
                  </a:lnTo>
                  <a:lnTo>
                    <a:pt x="79" y="16"/>
                  </a:lnTo>
                  <a:lnTo>
                    <a:pt x="83" y="10"/>
                  </a:lnTo>
                  <a:lnTo>
                    <a:pt x="87" y="4"/>
                  </a:lnTo>
                  <a:lnTo>
                    <a:pt x="93" y="0"/>
                  </a:lnTo>
                  <a:lnTo>
                    <a:pt x="103" y="0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5" y="4"/>
                  </a:lnTo>
                  <a:lnTo>
                    <a:pt x="115" y="6"/>
                  </a:lnTo>
                  <a:lnTo>
                    <a:pt x="117" y="10"/>
                  </a:lnTo>
                  <a:lnTo>
                    <a:pt x="115" y="20"/>
                  </a:lnTo>
                  <a:lnTo>
                    <a:pt x="111" y="34"/>
                  </a:lnTo>
                  <a:lnTo>
                    <a:pt x="99" y="64"/>
                  </a:lnTo>
                  <a:lnTo>
                    <a:pt x="99" y="68"/>
                  </a:lnTo>
                  <a:lnTo>
                    <a:pt x="99" y="70"/>
                  </a:lnTo>
                  <a:lnTo>
                    <a:pt x="101" y="74"/>
                  </a:lnTo>
                  <a:lnTo>
                    <a:pt x="99" y="78"/>
                  </a:lnTo>
                  <a:lnTo>
                    <a:pt x="97" y="82"/>
                  </a:lnTo>
                  <a:lnTo>
                    <a:pt x="93" y="84"/>
                  </a:lnTo>
                  <a:lnTo>
                    <a:pt x="89" y="88"/>
                  </a:lnTo>
                  <a:lnTo>
                    <a:pt x="85" y="92"/>
                  </a:lnTo>
                  <a:lnTo>
                    <a:pt x="83" y="102"/>
                  </a:lnTo>
                  <a:lnTo>
                    <a:pt x="79" y="106"/>
                  </a:lnTo>
                  <a:lnTo>
                    <a:pt x="75" y="108"/>
                  </a:lnTo>
                  <a:lnTo>
                    <a:pt x="75" y="122"/>
                  </a:lnTo>
                  <a:lnTo>
                    <a:pt x="71" y="134"/>
                  </a:lnTo>
                  <a:lnTo>
                    <a:pt x="69" y="142"/>
                  </a:lnTo>
                  <a:lnTo>
                    <a:pt x="65" y="148"/>
                  </a:lnTo>
                  <a:lnTo>
                    <a:pt x="61" y="150"/>
                  </a:lnTo>
                  <a:lnTo>
                    <a:pt x="55" y="150"/>
                  </a:lnTo>
                  <a:lnTo>
                    <a:pt x="51" y="150"/>
                  </a:lnTo>
                  <a:lnTo>
                    <a:pt x="49" y="150"/>
                  </a:lnTo>
                  <a:lnTo>
                    <a:pt x="49" y="146"/>
                  </a:lnTo>
                  <a:lnTo>
                    <a:pt x="45" y="146"/>
                  </a:lnTo>
                  <a:lnTo>
                    <a:pt x="43" y="146"/>
                  </a:lnTo>
                  <a:lnTo>
                    <a:pt x="41" y="148"/>
                  </a:lnTo>
                  <a:lnTo>
                    <a:pt x="39" y="150"/>
                  </a:lnTo>
                  <a:lnTo>
                    <a:pt x="35" y="150"/>
                  </a:lnTo>
                  <a:lnTo>
                    <a:pt x="33" y="150"/>
                  </a:lnTo>
                  <a:lnTo>
                    <a:pt x="27" y="15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09" name="Freeform 126"/>
            <p:cNvSpPr>
              <a:spLocks/>
            </p:cNvSpPr>
            <p:nvPr/>
          </p:nvSpPr>
          <p:spPr bwMode="gray">
            <a:xfrm>
              <a:off x="2819" y="2567"/>
              <a:ext cx="209" cy="213"/>
            </a:xfrm>
            <a:custGeom>
              <a:avLst/>
              <a:gdLst>
                <a:gd name="T0" fmla="*/ 173 w 211"/>
                <a:gd name="T1" fmla="*/ 8 h 216"/>
                <a:gd name="T2" fmla="*/ 154 w 211"/>
                <a:gd name="T3" fmla="*/ 16 h 216"/>
                <a:gd name="T4" fmla="*/ 113 w 211"/>
                <a:gd name="T5" fmla="*/ 16 h 216"/>
                <a:gd name="T6" fmla="*/ 103 w 211"/>
                <a:gd name="T7" fmla="*/ 12 h 216"/>
                <a:gd name="T8" fmla="*/ 101 w 211"/>
                <a:gd name="T9" fmla="*/ 10 h 216"/>
                <a:gd name="T10" fmla="*/ 97 w 211"/>
                <a:gd name="T11" fmla="*/ 6 h 216"/>
                <a:gd name="T12" fmla="*/ 33 w 211"/>
                <a:gd name="T13" fmla="*/ 6 h 216"/>
                <a:gd name="T14" fmla="*/ 27 w 211"/>
                <a:gd name="T15" fmla="*/ 2 h 216"/>
                <a:gd name="T16" fmla="*/ 25 w 211"/>
                <a:gd name="T17" fmla="*/ 0 h 216"/>
                <a:gd name="T18" fmla="*/ 21 w 211"/>
                <a:gd name="T19" fmla="*/ 0 h 216"/>
                <a:gd name="T20" fmla="*/ 11 w 211"/>
                <a:gd name="T21" fmla="*/ 2 h 216"/>
                <a:gd name="T22" fmla="*/ 4 w 211"/>
                <a:gd name="T23" fmla="*/ 2 h 216"/>
                <a:gd name="T24" fmla="*/ 0 w 211"/>
                <a:gd name="T25" fmla="*/ 0 h 216"/>
                <a:gd name="T26" fmla="*/ 2 w 211"/>
                <a:gd name="T27" fmla="*/ 16 h 216"/>
                <a:gd name="T28" fmla="*/ 7 w 211"/>
                <a:gd name="T29" fmla="*/ 30 h 216"/>
                <a:gd name="T30" fmla="*/ 13 w 211"/>
                <a:gd name="T31" fmla="*/ 38 h 216"/>
                <a:gd name="T32" fmla="*/ 21 w 211"/>
                <a:gd name="T33" fmla="*/ 50 h 216"/>
                <a:gd name="T34" fmla="*/ 29 w 211"/>
                <a:gd name="T35" fmla="*/ 62 h 216"/>
                <a:gd name="T36" fmla="*/ 37 w 211"/>
                <a:gd name="T37" fmla="*/ 72 h 216"/>
                <a:gd name="T38" fmla="*/ 39 w 211"/>
                <a:gd name="T39" fmla="*/ 86 h 216"/>
                <a:gd name="T40" fmla="*/ 41 w 211"/>
                <a:gd name="T41" fmla="*/ 100 h 216"/>
                <a:gd name="T42" fmla="*/ 41 w 211"/>
                <a:gd name="T43" fmla="*/ 118 h 216"/>
                <a:gd name="T44" fmla="*/ 43 w 211"/>
                <a:gd name="T45" fmla="*/ 144 h 216"/>
                <a:gd name="T46" fmla="*/ 45 w 211"/>
                <a:gd name="T47" fmla="*/ 166 h 216"/>
                <a:gd name="T48" fmla="*/ 49 w 211"/>
                <a:gd name="T49" fmla="*/ 174 h 216"/>
                <a:gd name="T50" fmla="*/ 52 w 211"/>
                <a:gd name="T51" fmla="*/ 182 h 216"/>
                <a:gd name="T52" fmla="*/ 57 w 211"/>
                <a:gd name="T53" fmla="*/ 192 h 216"/>
                <a:gd name="T54" fmla="*/ 65 w 211"/>
                <a:gd name="T55" fmla="*/ 200 h 216"/>
                <a:gd name="T56" fmla="*/ 69 w 211"/>
                <a:gd name="T57" fmla="*/ 196 h 216"/>
                <a:gd name="T58" fmla="*/ 71 w 211"/>
                <a:gd name="T59" fmla="*/ 192 h 216"/>
                <a:gd name="T60" fmla="*/ 75 w 211"/>
                <a:gd name="T61" fmla="*/ 192 h 216"/>
                <a:gd name="T62" fmla="*/ 79 w 211"/>
                <a:gd name="T63" fmla="*/ 198 h 216"/>
                <a:gd name="T64" fmla="*/ 85 w 211"/>
                <a:gd name="T65" fmla="*/ 202 h 216"/>
                <a:gd name="T66" fmla="*/ 89 w 211"/>
                <a:gd name="T67" fmla="*/ 204 h 216"/>
                <a:gd name="T68" fmla="*/ 97 w 211"/>
                <a:gd name="T69" fmla="*/ 204 h 216"/>
                <a:gd name="T70" fmla="*/ 107 w 211"/>
                <a:gd name="T71" fmla="*/ 204 h 216"/>
                <a:gd name="T72" fmla="*/ 113 w 211"/>
                <a:gd name="T73" fmla="*/ 200 h 216"/>
                <a:gd name="T74" fmla="*/ 117 w 211"/>
                <a:gd name="T75" fmla="*/ 196 h 216"/>
                <a:gd name="T76" fmla="*/ 121 w 211"/>
                <a:gd name="T77" fmla="*/ 194 h 216"/>
                <a:gd name="T78" fmla="*/ 119 w 211"/>
                <a:gd name="T79" fmla="*/ 136 h 216"/>
                <a:gd name="T80" fmla="*/ 119 w 211"/>
                <a:gd name="T81" fmla="*/ 86 h 216"/>
                <a:gd name="T82" fmla="*/ 139 w 211"/>
                <a:gd name="T83" fmla="*/ 86 h 216"/>
                <a:gd name="T84" fmla="*/ 139 w 211"/>
                <a:gd name="T85" fmla="*/ 22 h 216"/>
                <a:gd name="T86" fmla="*/ 157 w 211"/>
                <a:gd name="T87" fmla="*/ 20 h 216"/>
                <a:gd name="T88" fmla="*/ 175 w 211"/>
                <a:gd name="T89" fmla="*/ 18 h 216"/>
                <a:gd name="T90" fmla="*/ 179 w 211"/>
                <a:gd name="T91" fmla="*/ 24 h 216"/>
                <a:gd name="T92" fmla="*/ 193 w 211"/>
                <a:gd name="T93" fmla="*/ 18 h 216"/>
                <a:gd name="T94" fmla="*/ 197 w 211"/>
                <a:gd name="T95" fmla="*/ 14 h 216"/>
                <a:gd name="T96" fmla="*/ 203 w 211"/>
                <a:gd name="T97" fmla="*/ 12 h 216"/>
                <a:gd name="T98" fmla="*/ 197 w 211"/>
                <a:gd name="T99" fmla="*/ 8 h 216"/>
                <a:gd name="T100" fmla="*/ 193 w 211"/>
                <a:gd name="T101" fmla="*/ 6 h 216"/>
                <a:gd name="T102" fmla="*/ 185 w 211"/>
                <a:gd name="T103" fmla="*/ 8 h 216"/>
                <a:gd name="T104" fmla="*/ 179 w 211"/>
                <a:gd name="T105" fmla="*/ 10 h 216"/>
                <a:gd name="T106" fmla="*/ 175 w 211"/>
                <a:gd name="T107" fmla="*/ 8 h 216"/>
                <a:gd name="T108" fmla="*/ 173 w 211"/>
                <a:gd name="T109" fmla="*/ 6 h 216"/>
                <a:gd name="T110" fmla="*/ 173 w 211"/>
                <a:gd name="T111" fmla="*/ 8 h 2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1" h="216">
                  <a:moveTo>
                    <a:pt x="181" y="8"/>
                  </a:moveTo>
                  <a:lnTo>
                    <a:pt x="159" y="16"/>
                  </a:lnTo>
                  <a:lnTo>
                    <a:pt x="117" y="16"/>
                  </a:lnTo>
                  <a:lnTo>
                    <a:pt x="107" y="12"/>
                  </a:lnTo>
                  <a:lnTo>
                    <a:pt x="105" y="10"/>
                  </a:lnTo>
                  <a:lnTo>
                    <a:pt x="101" y="6"/>
                  </a:lnTo>
                  <a:lnTo>
                    <a:pt x="33" y="6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1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16"/>
                  </a:lnTo>
                  <a:lnTo>
                    <a:pt x="7" y="30"/>
                  </a:lnTo>
                  <a:lnTo>
                    <a:pt x="13" y="42"/>
                  </a:lnTo>
                  <a:lnTo>
                    <a:pt x="21" y="54"/>
                  </a:lnTo>
                  <a:lnTo>
                    <a:pt x="29" y="66"/>
                  </a:lnTo>
                  <a:lnTo>
                    <a:pt x="37" y="76"/>
                  </a:lnTo>
                  <a:lnTo>
                    <a:pt x="39" y="90"/>
                  </a:lnTo>
                  <a:lnTo>
                    <a:pt x="41" y="104"/>
                  </a:lnTo>
                  <a:lnTo>
                    <a:pt x="41" y="126"/>
                  </a:lnTo>
                  <a:lnTo>
                    <a:pt x="43" y="152"/>
                  </a:lnTo>
                  <a:lnTo>
                    <a:pt x="45" y="174"/>
                  </a:lnTo>
                  <a:lnTo>
                    <a:pt x="49" y="184"/>
                  </a:lnTo>
                  <a:lnTo>
                    <a:pt x="53" y="194"/>
                  </a:lnTo>
                  <a:lnTo>
                    <a:pt x="61" y="204"/>
                  </a:lnTo>
                  <a:lnTo>
                    <a:pt x="69" y="212"/>
                  </a:lnTo>
                  <a:lnTo>
                    <a:pt x="73" y="208"/>
                  </a:lnTo>
                  <a:lnTo>
                    <a:pt x="75" y="204"/>
                  </a:lnTo>
                  <a:lnTo>
                    <a:pt x="79" y="204"/>
                  </a:lnTo>
                  <a:lnTo>
                    <a:pt x="83" y="210"/>
                  </a:lnTo>
                  <a:lnTo>
                    <a:pt x="89" y="214"/>
                  </a:lnTo>
                  <a:lnTo>
                    <a:pt x="93" y="216"/>
                  </a:lnTo>
                  <a:lnTo>
                    <a:pt x="101" y="216"/>
                  </a:lnTo>
                  <a:lnTo>
                    <a:pt x="111" y="216"/>
                  </a:lnTo>
                  <a:lnTo>
                    <a:pt x="117" y="212"/>
                  </a:lnTo>
                  <a:lnTo>
                    <a:pt x="121" y="208"/>
                  </a:lnTo>
                  <a:lnTo>
                    <a:pt x="125" y="206"/>
                  </a:lnTo>
                  <a:lnTo>
                    <a:pt x="123" y="144"/>
                  </a:lnTo>
                  <a:lnTo>
                    <a:pt x="123" y="90"/>
                  </a:lnTo>
                  <a:lnTo>
                    <a:pt x="143" y="90"/>
                  </a:lnTo>
                  <a:lnTo>
                    <a:pt x="143" y="22"/>
                  </a:lnTo>
                  <a:lnTo>
                    <a:pt x="165" y="20"/>
                  </a:lnTo>
                  <a:lnTo>
                    <a:pt x="183" y="18"/>
                  </a:lnTo>
                  <a:lnTo>
                    <a:pt x="187" y="24"/>
                  </a:lnTo>
                  <a:lnTo>
                    <a:pt x="201" y="18"/>
                  </a:lnTo>
                  <a:lnTo>
                    <a:pt x="205" y="14"/>
                  </a:lnTo>
                  <a:lnTo>
                    <a:pt x="211" y="12"/>
                  </a:lnTo>
                  <a:lnTo>
                    <a:pt x="205" y="8"/>
                  </a:lnTo>
                  <a:lnTo>
                    <a:pt x="201" y="6"/>
                  </a:lnTo>
                  <a:lnTo>
                    <a:pt x="193" y="8"/>
                  </a:lnTo>
                  <a:lnTo>
                    <a:pt x="187" y="10"/>
                  </a:lnTo>
                  <a:lnTo>
                    <a:pt x="183" y="8"/>
                  </a:lnTo>
                  <a:lnTo>
                    <a:pt x="181" y="6"/>
                  </a:lnTo>
                  <a:lnTo>
                    <a:pt x="181" y="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10" name="Freeform 127"/>
            <p:cNvSpPr>
              <a:spLocks/>
            </p:cNvSpPr>
            <p:nvPr/>
          </p:nvSpPr>
          <p:spPr bwMode="gray">
            <a:xfrm>
              <a:off x="3207" y="1934"/>
              <a:ext cx="104" cy="96"/>
            </a:xfrm>
            <a:custGeom>
              <a:avLst/>
              <a:gdLst>
                <a:gd name="T0" fmla="*/ 28 w 106"/>
                <a:gd name="T1" fmla="*/ 0 h 98"/>
                <a:gd name="T2" fmla="*/ 26 w 106"/>
                <a:gd name="T3" fmla="*/ 4 h 98"/>
                <a:gd name="T4" fmla="*/ 22 w 106"/>
                <a:gd name="T5" fmla="*/ 10 h 98"/>
                <a:gd name="T6" fmla="*/ 14 w 106"/>
                <a:gd name="T7" fmla="*/ 14 h 98"/>
                <a:gd name="T8" fmla="*/ 6 w 106"/>
                <a:gd name="T9" fmla="*/ 16 h 98"/>
                <a:gd name="T10" fmla="*/ 6 w 106"/>
                <a:gd name="T11" fmla="*/ 24 h 98"/>
                <a:gd name="T12" fmla="*/ 4 w 106"/>
                <a:gd name="T13" fmla="*/ 30 h 98"/>
                <a:gd name="T14" fmla="*/ 0 w 106"/>
                <a:gd name="T15" fmla="*/ 42 h 98"/>
                <a:gd name="T16" fmla="*/ 0 w 106"/>
                <a:gd name="T17" fmla="*/ 58 h 98"/>
                <a:gd name="T18" fmla="*/ 18 w 106"/>
                <a:gd name="T19" fmla="*/ 58 h 98"/>
                <a:gd name="T20" fmla="*/ 24 w 106"/>
                <a:gd name="T21" fmla="*/ 60 h 98"/>
                <a:gd name="T22" fmla="*/ 26 w 106"/>
                <a:gd name="T23" fmla="*/ 50 h 98"/>
                <a:gd name="T24" fmla="*/ 34 w 106"/>
                <a:gd name="T25" fmla="*/ 54 h 98"/>
                <a:gd name="T26" fmla="*/ 50 w 106"/>
                <a:gd name="T27" fmla="*/ 54 h 98"/>
                <a:gd name="T28" fmla="*/ 64 w 106"/>
                <a:gd name="T29" fmla="*/ 58 h 98"/>
                <a:gd name="T30" fmla="*/ 76 w 106"/>
                <a:gd name="T31" fmla="*/ 70 h 98"/>
                <a:gd name="T32" fmla="*/ 88 w 106"/>
                <a:gd name="T33" fmla="*/ 84 h 98"/>
                <a:gd name="T34" fmla="*/ 94 w 106"/>
                <a:gd name="T35" fmla="*/ 90 h 98"/>
                <a:gd name="T36" fmla="*/ 98 w 106"/>
                <a:gd name="T37" fmla="*/ 86 h 98"/>
                <a:gd name="T38" fmla="*/ 88 w 106"/>
                <a:gd name="T39" fmla="*/ 72 h 98"/>
                <a:gd name="T40" fmla="*/ 78 w 106"/>
                <a:gd name="T41" fmla="*/ 64 h 98"/>
                <a:gd name="T42" fmla="*/ 70 w 106"/>
                <a:gd name="T43" fmla="*/ 52 h 98"/>
                <a:gd name="T44" fmla="*/ 58 w 106"/>
                <a:gd name="T45" fmla="*/ 44 h 98"/>
                <a:gd name="T46" fmla="*/ 48 w 106"/>
                <a:gd name="T47" fmla="*/ 38 h 98"/>
                <a:gd name="T48" fmla="*/ 42 w 106"/>
                <a:gd name="T49" fmla="*/ 26 h 98"/>
                <a:gd name="T50" fmla="*/ 36 w 106"/>
                <a:gd name="T51" fmla="*/ 14 h 98"/>
                <a:gd name="T52" fmla="*/ 28 w 106"/>
                <a:gd name="T53" fmla="*/ 0 h 9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06" h="98">
                  <a:moveTo>
                    <a:pt x="32" y="0"/>
                  </a:moveTo>
                  <a:lnTo>
                    <a:pt x="28" y="4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6" y="16"/>
                  </a:lnTo>
                  <a:lnTo>
                    <a:pt x="6" y="26"/>
                  </a:lnTo>
                  <a:lnTo>
                    <a:pt x="4" y="34"/>
                  </a:lnTo>
                  <a:lnTo>
                    <a:pt x="0" y="46"/>
                  </a:lnTo>
                  <a:lnTo>
                    <a:pt x="0" y="62"/>
                  </a:lnTo>
                  <a:lnTo>
                    <a:pt x="18" y="62"/>
                  </a:lnTo>
                  <a:lnTo>
                    <a:pt x="24" y="64"/>
                  </a:lnTo>
                  <a:lnTo>
                    <a:pt x="28" y="54"/>
                  </a:lnTo>
                  <a:lnTo>
                    <a:pt x="38" y="58"/>
                  </a:lnTo>
                  <a:lnTo>
                    <a:pt x="54" y="58"/>
                  </a:lnTo>
                  <a:lnTo>
                    <a:pt x="68" y="62"/>
                  </a:lnTo>
                  <a:lnTo>
                    <a:pt x="82" y="76"/>
                  </a:lnTo>
                  <a:lnTo>
                    <a:pt x="96" y="92"/>
                  </a:lnTo>
                  <a:lnTo>
                    <a:pt x="102" y="98"/>
                  </a:lnTo>
                  <a:lnTo>
                    <a:pt x="106" y="94"/>
                  </a:lnTo>
                  <a:lnTo>
                    <a:pt x="96" y="80"/>
                  </a:lnTo>
                  <a:lnTo>
                    <a:pt x="86" y="68"/>
                  </a:lnTo>
                  <a:lnTo>
                    <a:pt x="74" y="56"/>
                  </a:lnTo>
                  <a:lnTo>
                    <a:pt x="62" y="48"/>
                  </a:lnTo>
                  <a:lnTo>
                    <a:pt x="52" y="42"/>
                  </a:lnTo>
                  <a:lnTo>
                    <a:pt x="46" y="30"/>
                  </a:lnTo>
                  <a:lnTo>
                    <a:pt x="40" y="14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11" name="Freeform 128"/>
            <p:cNvSpPr>
              <a:spLocks/>
            </p:cNvSpPr>
            <p:nvPr/>
          </p:nvSpPr>
          <p:spPr bwMode="gray">
            <a:xfrm>
              <a:off x="2377" y="2008"/>
              <a:ext cx="46" cy="13"/>
            </a:xfrm>
            <a:custGeom>
              <a:avLst/>
              <a:gdLst>
                <a:gd name="T0" fmla="*/ 4 w 46"/>
                <a:gd name="T1" fmla="*/ 10 h 12"/>
                <a:gd name="T2" fmla="*/ 14 w 46"/>
                <a:gd name="T3" fmla="*/ 12 h 12"/>
                <a:gd name="T4" fmla="*/ 18 w 46"/>
                <a:gd name="T5" fmla="*/ 10 h 12"/>
                <a:gd name="T6" fmla="*/ 20 w 46"/>
                <a:gd name="T7" fmla="*/ 4 h 12"/>
                <a:gd name="T8" fmla="*/ 22 w 46"/>
                <a:gd name="T9" fmla="*/ 2 h 12"/>
                <a:gd name="T10" fmla="*/ 26 w 46"/>
                <a:gd name="T11" fmla="*/ 0 h 12"/>
                <a:gd name="T12" fmla="*/ 28 w 46"/>
                <a:gd name="T13" fmla="*/ 4 h 12"/>
                <a:gd name="T14" fmla="*/ 34 w 46"/>
                <a:gd name="T15" fmla="*/ 10 h 12"/>
                <a:gd name="T16" fmla="*/ 46 w 46"/>
                <a:gd name="T17" fmla="*/ 12 h 12"/>
                <a:gd name="T18" fmla="*/ 42 w 46"/>
                <a:gd name="T19" fmla="*/ 14 h 12"/>
                <a:gd name="T20" fmla="*/ 38 w 46"/>
                <a:gd name="T21" fmla="*/ 16 h 12"/>
                <a:gd name="T22" fmla="*/ 30 w 46"/>
                <a:gd name="T23" fmla="*/ 14 h 12"/>
                <a:gd name="T24" fmla="*/ 24 w 46"/>
                <a:gd name="T25" fmla="*/ 12 h 12"/>
                <a:gd name="T26" fmla="*/ 24 w 46"/>
                <a:gd name="T27" fmla="*/ 14 h 12"/>
                <a:gd name="T28" fmla="*/ 12 w 46"/>
                <a:gd name="T29" fmla="*/ 16 h 12"/>
                <a:gd name="T30" fmla="*/ 0 w 46"/>
                <a:gd name="T31" fmla="*/ 16 h 12"/>
                <a:gd name="T32" fmla="*/ 2 w 46"/>
                <a:gd name="T33" fmla="*/ 12 h 12"/>
                <a:gd name="T34" fmla="*/ 2 w 46"/>
                <a:gd name="T35" fmla="*/ 10 h 12"/>
                <a:gd name="T36" fmla="*/ 4 w 46"/>
                <a:gd name="T37" fmla="*/ 10 h 1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6" h="12">
                  <a:moveTo>
                    <a:pt x="4" y="6"/>
                  </a:moveTo>
                  <a:lnTo>
                    <a:pt x="14" y="8"/>
                  </a:lnTo>
                  <a:lnTo>
                    <a:pt x="18" y="6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8" y="4"/>
                  </a:lnTo>
                  <a:lnTo>
                    <a:pt x="34" y="6"/>
                  </a:lnTo>
                  <a:lnTo>
                    <a:pt x="46" y="8"/>
                  </a:lnTo>
                  <a:lnTo>
                    <a:pt x="42" y="10"/>
                  </a:lnTo>
                  <a:lnTo>
                    <a:pt x="38" y="12"/>
                  </a:lnTo>
                  <a:lnTo>
                    <a:pt x="30" y="10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12" name="Freeform 129"/>
            <p:cNvSpPr>
              <a:spLocks/>
            </p:cNvSpPr>
            <p:nvPr/>
          </p:nvSpPr>
          <p:spPr bwMode="gray">
            <a:xfrm>
              <a:off x="2826" y="2338"/>
              <a:ext cx="14" cy="22"/>
            </a:xfrm>
            <a:custGeom>
              <a:avLst/>
              <a:gdLst>
                <a:gd name="T0" fmla="*/ 6 w 14"/>
                <a:gd name="T1" fmla="*/ 22 h 22"/>
                <a:gd name="T2" fmla="*/ 0 w 14"/>
                <a:gd name="T3" fmla="*/ 8 h 22"/>
                <a:gd name="T4" fmla="*/ 4 w 14"/>
                <a:gd name="T5" fmla="*/ 4 h 22"/>
                <a:gd name="T6" fmla="*/ 8 w 14"/>
                <a:gd name="T7" fmla="*/ 2 h 22"/>
                <a:gd name="T8" fmla="*/ 12 w 14"/>
                <a:gd name="T9" fmla="*/ 0 h 22"/>
                <a:gd name="T10" fmla="*/ 14 w 14"/>
                <a:gd name="T11" fmla="*/ 2 h 22"/>
                <a:gd name="T12" fmla="*/ 14 w 14"/>
                <a:gd name="T13" fmla="*/ 4 h 22"/>
                <a:gd name="T14" fmla="*/ 10 w 14"/>
                <a:gd name="T15" fmla="*/ 6 h 22"/>
                <a:gd name="T16" fmla="*/ 8 w 14"/>
                <a:gd name="T17" fmla="*/ 10 h 22"/>
                <a:gd name="T18" fmla="*/ 8 w 14"/>
                <a:gd name="T19" fmla="*/ 20 h 22"/>
                <a:gd name="T20" fmla="*/ 6 w 14"/>
                <a:gd name="T21" fmla="*/ 22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" h="22">
                  <a:moveTo>
                    <a:pt x="6" y="22"/>
                  </a:move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8" y="20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13" name="Freeform 130"/>
            <p:cNvSpPr>
              <a:spLocks/>
            </p:cNvSpPr>
            <p:nvPr/>
          </p:nvSpPr>
          <p:spPr bwMode="gray">
            <a:xfrm>
              <a:off x="1907" y="842"/>
              <a:ext cx="620" cy="339"/>
            </a:xfrm>
            <a:custGeom>
              <a:avLst/>
              <a:gdLst>
                <a:gd name="T0" fmla="*/ 370 w 628"/>
                <a:gd name="T1" fmla="*/ 198 h 344"/>
                <a:gd name="T2" fmla="*/ 342 w 628"/>
                <a:gd name="T3" fmla="*/ 200 h 344"/>
                <a:gd name="T4" fmla="*/ 308 w 628"/>
                <a:gd name="T5" fmla="*/ 228 h 344"/>
                <a:gd name="T6" fmla="*/ 276 w 628"/>
                <a:gd name="T7" fmla="*/ 235 h 344"/>
                <a:gd name="T8" fmla="*/ 240 w 628"/>
                <a:gd name="T9" fmla="*/ 242 h 344"/>
                <a:gd name="T10" fmla="*/ 236 w 628"/>
                <a:gd name="T11" fmla="*/ 250 h 344"/>
                <a:gd name="T12" fmla="*/ 210 w 628"/>
                <a:gd name="T13" fmla="*/ 282 h 344"/>
                <a:gd name="T14" fmla="*/ 194 w 628"/>
                <a:gd name="T15" fmla="*/ 298 h 344"/>
                <a:gd name="T16" fmla="*/ 182 w 628"/>
                <a:gd name="T17" fmla="*/ 324 h 344"/>
                <a:gd name="T18" fmla="*/ 154 w 628"/>
                <a:gd name="T19" fmla="*/ 318 h 344"/>
                <a:gd name="T20" fmla="*/ 128 w 628"/>
                <a:gd name="T21" fmla="*/ 306 h 344"/>
                <a:gd name="T22" fmla="*/ 116 w 628"/>
                <a:gd name="T23" fmla="*/ 288 h 344"/>
                <a:gd name="T24" fmla="*/ 108 w 628"/>
                <a:gd name="T25" fmla="*/ 262 h 344"/>
                <a:gd name="T26" fmla="*/ 104 w 628"/>
                <a:gd name="T27" fmla="*/ 250 h 344"/>
                <a:gd name="T28" fmla="*/ 115 w 628"/>
                <a:gd name="T29" fmla="*/ 237 h 344"/>
                <a:gd name="T30" fmla="*/ 116 w 628"/>
                <a:gd name="T31" fmla="*/ 224 h 344"/>
                <a:gd name="T32" fmla="*/ 110 w 628"/>
                <a:gd name="T33" fmla="*/ 210 h 344"/>
                <a:gd name="T34" fmla="*/ 144 w 628"/>
                <a:gd name="T35" fmla="*/ 186 h 344"/>
                <a:gd name="T36" fmla="*/ 124 w 628"/>
                <a:gd name="T37" fmla="*/ 169 h 344"/>
                <a:gd name="T38" fmla="*/ 118 w 628"/>
                <a:gd name="T39" fmla="*/ 180 h 344"/>
                <a:gd name="T40" fmla="*/ 110 w 628"/>
                <a:gd name="T41" fmla="*/ 169 h 344"/>
                <a:gd name="T42" fmla="*/ 148 w 628"/>
                <a:gd name="T43" fmla="*/ 162 h 344"/>
                <a:gd name="T44" fmla="*/ 126 w 628"/>
                <a:gd name="T45" fmla="*/ 148 h 344"/>
                <a:gd name="T46" fmla="*/ 126 w 628"/>
                <a:gd name="T47" fmla="*/ 118 h 344"/>
                <a:gd name="T48" fmla="*/ 118 w 628"/>
                <a:gd name="T49" fmla="*/ 102 h 344"/>
                <a:gd name="T50" fmla="*/ 94 w 628"/>
                <a:gd name="T51" fmla="*/ 92 h 344"/>
                <a:gd name="T52" fmla="*/ 38 w 628"/>
                <a:gd name="T53" fmla="*/ 92 h 344"/>
                <a:gd name="T54" fmla="*/ 18 w 628"/>
                <a:gd name="T55" fmla="*/ 84 h 344"/>
                <a:gd name="T56" fmla="*/ 12 w 628"/>
                <a:gd name="T57" fmla="*/ 72 h 344"/>
                <a:gd name="T58" fmla="*/ 50 w 628"/>
                <a:gd name="T59" fmla="*/ 66 h 344"/>
                <a:gd name="T60" fmla="*/ 0 w 628"/>
                <a:gd name="T61" fmla="*/ 64 h 344"/>
                <a:gd name="T62" fmla="*/ 24 w 628"/>
                <a:gd name="T63" fmla="*/ 52 h 344"/>
                <a:gd name="T64" fmla="*/ 100 w 628"/>
                <a:gd name="T65" fmla="*/ 40 h 344"/>
                <a:gd name="T66" fmla="*/ 130 w 628"/>
                <a:gd name="T67" fmla="*/ 34 h 344"/>
                <a:gd name="T68" fmla="*/ 176 w 628"/>
                <a:gd name="T69" fmla="*/ 20 h 344"/>
                <a:gd name="T70" fmla="*/ 244 w 628"/>
                <a:gd name="T71" fmla="*/ 20 h 344"/>
                <a:gd name="T72" fmla="*/ 292 w 628"/>
                <a:gd name="T73" fmla="*/ 6 h 344"/>
                <a:gd name="T74" fmla="*/ 372 w 628"/>
                <a:gd name="T75" fmla="*/ 4 h 344"/>
                <a:gd name="T76" fmla="*/ 416 w 628"/>
                <a:gd name="T77" fmla="*/ 6 h 344"/>
                <a:gd name="T78" fmla="*/ 476 w 628"/>
                <a:gd name="T79" fmla="*/ 6 h 344"/>
                <a:gd name="T80" fmla="*/ 468 w 628"/>
                <a:gd name="T81" fmla="*/ 18 h 344"/>
                <a:gd name="T82" fmla="*/ 498 w 628"/>
                <a:gd name="T83" fmla="*/ 22 h 344"/>
                <a:gd name="T84" fmla="*/ 586 w 628"/>
                <a:gd name="T85" fmla="*/ 30 h 344"/>
                <a:gd name="T86" fmla="*/ 528 w 628"/>
                <a:gd name="T87" fmla="*/ 36 h 344"/>
                <a:gd name="T88" fmla="*/ 506 w 628"/>
                <a:gd name="T89" fmla="*/ 50 h 344"/>
                <a:gd name="T90" fmla="*/ 518 w 628"/>
                <a:gd name="T91" fmla="*/ 64 h 344"/>
                <a:gd name="T92" fmla="*/ 524 w 628"/>
                <a:gd name="T93" fmla="*/ 76 h 344"/>
                <a:gd name="T94" fmla="*/ 489 w 628"/>
                <a:gd name="T95" fmla="*/ 84 h 344"/>
                <a:gd name="T96" fmla="*/ 516 w 628"/>
                <a:gd name="T97" fmla="*/ 96 h 344"/>
                <a:gd name="T98" fmla="*/ 496 w 628"/>
                <a:gd name="T99" fmla="*/ 100 h 344"/>
                <a:gd name="T100" fmla="*/ 480 w 628"/>
                <a:gd name="T101" fmla="*/ 108 h 344"/>
                <a:gd name="T102" fmla="*/ 456 w 628"/>
                <a:gd name="T103" fmla="*/ 120 h 344"/>
                <a:gd name="T104" fmla="*/ 478 w 628"/>
                <a:gd name="T105" fmla="*/ 136 h 344"/>
                <a:gd name="T106" fmla="*/ 450 w 628"/>
                <a:gd name="T107" fmla="*/ 130 h 344"/>
                <a:gd name="T108" fmla="*/ 474 w 628"/>
                <a:gd name="T109" fmla="*/ 146 h 344"/>
                <a:gd name="T110" fmla="*/ 468 w 628"/>
                <a:gd name="T111" fmla="*/ 165 h 344"/>
                <a:gd name="T112" fmla="*/ 442 w 628"/>
                <a:gd name="T113" fmla="*/ 152 h 344"/>
                <a:gd name="T114" fmla="*/ 426 w 628"/>
                <a:gd name="T115" fmla="*/ 158 h 344"/>
                <a:gd name="T116" fmla="*/ 450 w 628"/>
                <a:gd name="T117" fmla="*/ 169 h 3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628" h="344">
                  <a:moveTo>
                    <a:pt x="488" y="180"/>
                  </a:moveTo>
                  <a:lnTo>
                    <a:pt x="464" y="192"/>
                  </a:lnTo>
                  <a:lnTo>
                    <a:pt x="436" y="202"/>
                  </a:lnTo>
                  <a:lnTo>
                    <a:pt x="406" y="208"/>
                  </a:lnTo>
                  <a:lnTo>
                    <a:pt x="390" y="210"/>
                  </a:lnTo>
                  <a:lnTo>
                    <a:pt x="376" y="210"/>
                  </a:lnTo>
                  <a:lnTo>
                    <a:pt x="372" y="210"/>
                  </a:lnTo>
                  <a:lnTo>
                    <a:pt x="370" y="208"/>
                  </a:lnTo>
                  <a:lnTo>
                    <a:pt x="364" y="206"/>
                  </a:lnTo>
                  <a:lnTo>
                    <a:pt x="360" y="212"/>
                  </a:lnTo>
                  <a:lnTo>
                    <a:pt x="356" y="220"/>
                  </a:lnTo>
                  <a:lnTo>
                    <a:pt x="350" y="226"/>
                  </a:lnTo>
                  <a:lnTo>
                    <a:pt x="340" y="232"/>
                  </a:lnTo>
                  <a:lnTo>
                    <a:pt x="334" y="236"/>
                  </a:lnTo>
                  <a:lnTo>
                    <a:pt x="324" y="240"/>
                  </a:lnTo>
                  <a:lnTo>
                    <a:pt x="314" y="242"/>
                  </a:lnTo>
                  <a:lnTo>
                    <a:pt x="306" y="244"/>
                  </a:lnTo>
                  <a:lnTo>
                    <a:pt x="300" y="244"/>
                  </a:lnTo>
                  <a:lnTo>
                    <a:pt x="296" y="246"/>
                  </a:lnTo>
                  <a:lnTo>
                    <a:pt x="292" y="250"/>
                  </a:lnTo>
                  <a:lnTo>
                    <a:pt x="286" y="250"/>
                  </a:lnTo>
                  <a:lnTo>
                    <a:pt x="274" y="250"/>
                  </a:lnTo>
                  <a:lnTo>
                    <a:pt x="260" y="252"/>
                  </a:lnTo>
                  <a:lnTo>
                    <a:pt x="252" y="256"/>
                  </a:lnTo>
                  <a:lnTo>
                    <a:pt x="252" y="258"/>
                  </a:lnTo>
                  <a:lnTo>
                    <a:pt x="252" y="260"/>
                  </a:lnTo>
                  <a:lnTo>
                    <a:pt x="252" y="262"/>
                  </a:lnTo>
                  <a:lnTo>
                    <a:pt x="256" y="266"/>
                  </a:lnTo>
                  <a:lnTo>
                    <a:pt x="252" y="270"/>
                  </a:lnTo>
                  <a:lnTo>
                    <a:pt x="248" y="266"/>
                  </a:lnTo>
                  <a:lnTo>
                    <a:pt x="248" y="278"/>
                  </a:lnTo>
                  <a:lnTo>
                    <a:pt x="244" y="282"/>
                  </a:lnTo>
                  <a:lnTo>
                    <a:pt x="240" y="286"/>
                  </a:lnTo>
                  <a:lnTo>
                    <a:pt x="230" y="290"/>
                  </a:lnTo>
                  <a:lnTo>
                    <a:pt x="222" y="298"/>
                  </a:lnTo>
                  <a:lnTo>
                    <a:pt x="218" y="302"/>
                  </a:lnTo>
                  <a:lnTo>
                    <a:pt x="214" y="308"/>
                  </a:lnTo>
                  <a:lnTo>
                    <a:pt x="212" y="312"/>
                  </a:lnTo>
                  <a:lnTo>
                    <a:pt x="208" y="316"/>
                  </a:lnTo>
                  <a:lnTo>
                    <a:pt x="206" y="316"/>
                  </a:lnTo>
                  <a:lnTo>
                    <a:pt x="202" y="318"/>
                  </a:lnTo>
                  <a:lnTo>
                    <a:pt x="198" y="326"/>
                  </a:lnTo>
                  <a:lnTo>
                    <a:pt x="196" y="336"/>
                  </a:lnTo>
                  <a:lnTo>
                    <a:pt x="194" y="340"/>
                  </a:lnTo>
                  <a:lnTo>
                    <a:pt x="190" y="344"/>
                  </a:lnTo>
                  <a:lnTo>
                    <a:pt x="184" y="344"/>
                  </a:lnTo>
                  <a:lnTo>
                    <a:pt x="178" y="344"/>
                  </a:lnTo>
                  <a:lnTo>
                    <a:pt x="172" y="344"/>
                  </a:lnTo>
                  <a:lnTo>
                    <a:pt x="170" y="344"/>
                  </a:lnTo>
                  <a:lnTo>
                    <a:pt x="162" y="338"/>
                  </a:lnTo>
                  <a:lnTo>
                    <a:pt x="156" y="332"/>
                  </a:lnTo>
                  <a:lnTo>
                    <a:pt x="152" y="330"/>
                  </a:lnTo>
                  <a:lnTo>
                    <a:pt x="144" y="330"/>
                  </a:lnTo>
                  <a:lnTo>
                    <a:pt x="140" y="328"/>
                  </a:lnTo>
                  <a:lnTo>
                    <a:pt x="136" y="326"/>
                  </a:lnTo>
                  <a:lnTo>
                    <a:pt x="132" y="320"/>
                  </a:lnTo>
                  <a:lnTo>
                    <a:pt x="132" y="318"/>
                  </a:lnTo>
                  <a:lnTo>
                    <a:pt x="130" y="314"/>
                  </a:lnTo>
                  <a:lnTo>
                    <a:pt x="126" y="310"/>
                  </a:lnTo>
                  <a:lnTo>
                    <a:pt x="124" y="304"/>
                  </a:lnTo>
                  <a:lnTo>
                    <a:pt x="122" y="298"/>
                  </a:lnTo>
                  <a:lnTo>
                    <a:pt x="116" y="296"/>
                  </a:lnTo>
                  <a:lnTo>
                    <a:pt x="114" y="290"/>
                  </a:lnTo>
                  <a:lnTo>
                    <a:pt x="112" y="284"/>
                  </a:lnTo>
                  <a:lnTo>
                    <a:pt x="112" y="278"/>
                  </a:lnTo>
                  <a:lnTo>
                    <a:pt x="118" y="276"/>
                  </a:lnTo>
                  <a:lnTo>
                    <a:pt x="124" y="272"/>
                  </a:lnTo>
                  <a:lnTo>
                    <a:pt x="114" y="272"/>
                  </a:lnTo>
                  <a:lnTo>
                    <a:pt x="110" y="270"/>
                  </a:lnTo>
                  <a:lnTo>
                    <a:pt x="108" y="266"/>
                  </a:lnTo>
                  <a:lnTo>
                    <a:pt x="110" y="262"/>
                  </a:lnTo>
                  <a:lnTo>
                    <a:pt x="110" y="260"/>
                  </a:lnTo>
                  <a:lnTo>
                    <a:pt x="108" y="256"/>
                  </a:lnTo>
                  <a:lnTo>
                    <a:pt x="116" y="256"/>
                  </a:lnTo>
                  <a:lnTo>
                    <a:pt x="122" y="252"/>
                  </a:lnTo>
                  <a:lnTo>
                    <a:pt x="116" y="250"/>
                  </a:lnTo>
                  <a:lnTo>
                    <a:pt x="112" y="248"/>
                  </a:lnTo>
                  <a:lnTo>
                    <a:pt x="100" y="244"/>
                  </a:lnTo>
                  <a:lnTo>
                    <a:pt x="114" y="240"/>
                  </a:lnTo>
                  <a:lnTo>
                    <a:pt x="124" y="236"/>
                  </a:lnTo>
                  <a:lnTo>
                    <a:pt x="114" y="236"/>
                  </a:lnTo>
                  <a:lnTo>
                    <a:pt x="106" y="236"/>
                  </a:lnTo>
                  <a:lnTo>
                    <a:pt x="108" y="230"/>
                  </a:lnTo>
                  <a:lnTo>
                    <a:pt x="110" y="226"/>
                  </a:lnTo>
                  <a:lnTo>
                    <a:pt x="114" y="222"/>
                  </a:lnTo>
                  <a:lnTo>
                    <a:pt x="120" y="218"/>
                  </a:lnTo>
                  <a:lnTo>
                    <a:pt x="132" y="212"/>
                  </a:lnTo>
                  <a:lnTo>
                    <a:pt x="142" y="208"/>
                  </a:lnTo>
                  <a:lnTo>
                    <a:pt x="146" y="204"/>
                  </a:lnTo>
                  <a:lnTo>
                    <a:pt x="152" y="198"/>
                  </a:lnTo>
                  <a:lnTo>
                    <a:pt x="158" y="182"/>
                  </a:lnTo>
                  <a:lnTo>
                    <a:pt x="152" y="180"/>
                  </a:lnTo>
                  <a:lnTo>
                    <a:pt x="142" y="180"/>
                  </a:lnTo>
                  <a:lnTo>
                    <a:pt x="138" y="180"/>
                  </a:lnTo>
                  <a:lnTo>
                    <a:pt x="132" y="180"/>
                  </a:lnTo>
                  <a:lnTo>
                    <a:pt x="142" y="182"/>
                  </a:lnTo>
                  <a:lnTo>
                    <a:pt x="140" y="188"/>
                  </a:lnTo>
                  <a:lnTo>
                    <a:pt x="136" y="190"/>
                  </a:lnTo>
                  <a:lnTo>
                    <a:pt x="132" y="192"/>
                  </a:lnTo>
                  <a:lnTo>
                    <a:pt x="126" y="192"/>
                  </a:lnTo>
                  <a:lnTo>
                    <a:pt x="120" y="192"/>
                  </a:lnTo>
                  <a:lnTo>
                    <a:pt x="116" y="190"/>
                  </a:lnTo>
                  <a:lnTo>
                    <a:pt x="114" y="188"/>
                  </a:lnTo>
                  <a:lnTo>
                    <a:pt x="114" y="182"/>
                  </a:lnTo>
                  <a:lnTo>
                    <a:pt x="114" y="180"/>
                  </a:lnTo>
                  <a:lnTo>
                    <a:pt x="118" y="176"/>
                  </a:lnTo>
                  <a:lnTo>
                    <a:pt x="124" y="174"/>
                  </a:lnTo>
                  <a:lnTo>
                    <a:pt x="132" y="172"/>
                  </a:lnTo>
                  <a:lnTo>
                    <a:pt x="146" y="172"/>
                  </a:lnTo>
                  <a:lnTo>
                    <a:pt x="156" y="170"/>
                  </a:lnTo>
                  <a:lnTo>
                    <a:pt x="148" y="162"/>
                  </a:lnTo>
                  <a:lnTo>
                    <a:pt x="144" y="156"/>
                  </a:lnTo>
                  <a:lnTo>
                    <a:pt x="142" y="154"/>
                  </a:lnTo>
                  <a:lnTo>
                    <a:pt x="136" y="154"/>
                  </a:lnTo>
                  <a:lnTo>
                    <a:pt x="134" y="156"/>
                  </a:lnTo>
                  <a:lnTo>
                    <a:pt x="130" y="160"/>
                  </a:lnTo>
                  <a:lnTo>
                    <a:pt x="126" y="160"/>
                  </a:lnTo>
                  <a:lnTo>
                    <a:pt x="120" y="158"/>
                  </a:lnTo>
                  <a:lnTo>
                    <a:pt x="118" y="154"/>
                  </a:lnTo>
                  <a:lnTo>
                    <a:pt x="134" y="126"/>
                  </a:lnTo>
                  <a:lnTo>
                    <a:pt x="130" y="126"/>
                  </a:lnTo>
                  <a:lnTo>
                    <a:pt x="128" y="120"/>
                  </a:lnTo>
                  <a:lnTo>
                    <a:pt x="130" y="114"/>
                  </a:lnTo>
                  <a:lnTo>
                    <a:pt x="132" y="110"/>
                  </a:lnTo>
                  <a:lnTo>
                    <a:pt x="126" y="110"/>
                  </a:lnTo>
                  <a:lnTo>
                    <a:pt x="122" y="108"/>
                  </a:lnTo>
                  <a:lnTo>
                    <a:pt x="118" y="104"/>
                  </a:lnTo>
                  <a:lnTo>
                    <a:pt x="116" y="98"/>
                  </a:lnTo>
                  <a:lnTo>
                    <a:pt x="108" y="98"/>
                  </a:lnTo>
                  <a:lnTo>
                    <a:pt x="98" y="96"/>
                  </a:lnTo>
                  <a:lnTo>
                    <a:pt x="88" y="92"/>
                  </a:lnTo>
                  <a:lnTo>
                    <a:pt x="78" y="90"/>
                  </a:lnTo>
                  <a:lnTo>
                    <a:pt x="62" y="92"/>
                  </a:lnTo>
                  <a:lnTo>
                    <a:pt x="50" y="94"/>
                  </a:lnTo>
                  <a:lnTo>
                    <a:pt x="38" y="96"/>
                  </a:lnTo>
                  <a:lnTo>
                    <a:pt x="28" y="96"/>
                  </a:lnTo>
                  <a:lnTo>
                    <a:pt x="24" y="96"/>
                  </a:lnTo>
                  <a:lnTo>
                    <a:pt x="22" y="92"/>
                  </a:lnTo>
                  <a:lnTo>
                    <a:pt x="16" y="88"/>
                  </a:lnTo>
                  <a:lnTo>
                    <a:pt x="18" y="88"/>
                  </a:lnTo>
                  <a:lnTo>
                    <a:pt x="10" y="86"/>
                  </a:lnTo>
                  <a:lnTo>
                    <a:pt x="8" y="84"/>
                  </a:lnTo>
                  <a:lnTo>
                    <a:pt x="6" y="80"/>
                  </a:lnTo>
                  <a:lnTo>
                    <a:pt x="8" y="78"/>
                  </a:lnTo>
                  <a:lnTo>
                    <a:pt x="12" y="76"/>
                  </a:lnTo>
                  <a:lnTo>
                    <a:pt x="18" y="74"/>
                  </a:lnTo>
                  <a:lnTo>
                    <a:pt x="36" y="76"/>
                  </a:lnTo>
                  <a:lnTo>
                    <a:pt x="46" y="74"/>
                  </a:lnTo>
                  <a:lnTo>
                    <a:pt x="50" y="72"/>
                  </a:lnTo>
                  <a:lnTo>
                    <a:pt x="54" y="70"/>
                  </a:lnTo>
                  <a:lnTo>
                    <a:pt x="22" y="70"/>
                  </a:lnTo>
                  <a:lnTo>
                    <a:pt x="8" y="72"/>
                  </a:lnTo>
                  <a:lnTo>
                    <a:pt x="6" y="72"/>
                  </a:lnTo>
                  <a:lnTo>
                    <a:pt x="2" y="72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4" y="58"/>
                  </a:lnTo>
                  <a:lnTo>
                    <a:pt x="10" y="56"/>
                  </a:lnTo>
                  <a:lnTo>
                    <a:pt x="24" y="56"/>
                  </a:lnTo>
                  <a:lnTo>
                    <a:pt x="42" y="56"/>
                  </a:lnTo>
                  <a:lnTo>
                    <a:pt x="66" y="54"/>
                  </a:lnTo>
                  <a:lnTo>
                    <a:pt x="88" y="50"/>
                  </a:lnTo>
                  <a:lnTo>
                    <a:pt x="98" y="48"/>
                  </a:lnTo>
                  <a:lnTo>
                    <a:pt x="104" y="44"/>
                  </a:lnTo>
                  <a:lnTo>
                    <a:pt x="92" y="42"/>
                  </a:lnTo>
                  <a:lnTo>
                    <a:pt x="100" y="38"/>
                  </a:lnTo>
                  <a:lnTo>
                    <a:pt x="110" y="36"/>
                  </a:lnTo>
                  <a:lnTo>
                    <a:pt x="130" y="34"/>
                  </a:lnTo>
                  <a:lnTo>
                    <a:pt x="138" y="34"/>
                  </a:lnTo>
                  <a:lnTo>
                    <a:pt x="144" y="32"/>
                  </a:lnTo>
                  <a:lnTo>
                    <a:pt x="158" y="28"/>
                  </a:lnTo>
                  <a:lnTo>
                    <a:pt x="170" y="22"/>
                  </a:lnTo>
                  <a:lnTo>
                    <a:pt x="176" y="20"/>
                  </a:lnTo>
                  <a:lnTo>
                    <a:pt x="184" y="20"/>
                  </a:lnTo>
                  <a:lnTo>
                    <a:pt x="208" y="16"/>
                  </a:lnTo>
                  <a:lnTo>
                    <a:pt x="234" y="16"/>
                  </a:lnTo>
                  <a:lnTo>
                    <a:pt x="232" y="22"/>
                  </a:lnTo>
                  <a:lnTo>
                    <a:pt x="244" y="22"/>
                  </a:lnTo>
                  <a:lnTo>
                    <a:pt x="256" y="20"/>
                  </a:lnTo>
                  <a:lnTo>
                    <a:pt x="270" y="16"/>
                  </a:lnTo>
                  <a:lnTo>
                    <a:pt x="282" y="16"/>
                  </a:lnTo>
                  <a:lnTo>
                    <a:pt x="288" y="16"/>
                  </a:lnTo>
                  <a:lnTo>
                    <a:pt x="294" y="14"/>
                  </a:lnTo>
                  <a:lnTo>
                    <a:pt x="308" y="6"/>
                  </a:lnTo>
                  <a:lnTo>
                    <a:pt x="360" y="6"/>
                  </a:lnTo>
                  <a:lnTo>
                    <a:pt x="364" y="8"/>
                  </a:lnTo>
                  <a:lnTo>
                    <a:pt x="368" y="10"/>
                  </a:lnTo>
                  <a:lnTo>
                    <a:pt x="380" y="8"/>
                  </a:lnTo>
                  <a:lnTo>
                    <a:pt x="392" y="4"/>
                  </a:lnTo>
                  <a:lnTo>
                    <a:pt x="408" y="2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2"/>
                  </a:lnTo>
                  <a:lnTo>
                    <a:pt x="438" y="6"/>
                  </a:lnTo>
                  <a:lnTo>
                    <a:pt x="440" y="12"/>
                  </a:lnTo>
                  <a:lnTo>
                    <a:pt x="482" y="12"/>
                  </a:lnTo>
                  <a:lnTo>
                    <a:pt x="486" y="8"/>
                  </a:lnTo>
                  <a:lnTo>
                    <a:pt x="492" y="6"/>
                  </a:lnTo>
                  <a:lnTo>
                    <a:pt x="500" y="6"/>
                  </a:lnTo>
                  <a:lnTo>
                    <a:pt x="520" y="8"/>
                  </a:lnTo>
                  <a:lnTo>
                    <a:pt x="538" y="12"/>
                  </a:lnTo>
                  <a:lnTo>
                    <a:pt x="538" y="16"/>
                  </a:lnTo>
                  <a:lnTo>
                    <a:pt x="492" y="16"/>
                  </a:lnTo>
                  <a:lnTo>
                    <a:pt x="492" y="18"/>
                  </a:lnTo>
                  <a:lnTo>
                    <a:pt x="524" y="18"/>
                  </a:lnTo>
                  <a:lnTo>
                    <a:pt x="524" y="16"/>
                  </a:lnTo>
                  <a:lnTo>
                    <a:pt x="532" y="16"/>
                  </a:lnTo>
                  <a:lnTo>
                    <a:pt x="528" y="20"/>
                  </a:lnTo>
                  <a:lnTo>
                    <a:pt x="524" y="22"/>
                  </a:lnTo>
                  <a:lnTo>
                    <a:pt x="628" y="22"/>
                  </a:lnTo>
                  <a:lnTo>
                    <a:pt x="626" y="26"/>
                  </a:lnTo>
                  <a:lnTo>
                    <a:pt x="624" y="28"/>
                  </a:lnTo>
                  <a:lnTo>
                    <a:pt x="622" y="30"/>
                  </a:lnTo>
                  <a:lnTo>
                    <a:pt x="618" y="30"/>
                  </a:lnTo>
                  <a:lnTo>
                    <a:pt x="602" y="32"/>
                  </a:lnTo>
                  <a:lnTo>
                    <a:pt x="590" y="32"/>
                  </a:lnTo>
                  <a:lnTo>
                    <a:pt x="580" y="34"/>
                  </a:lnTo>
                  <a:lnTo>
                    <a:pt x="570" y="36"/>
                  </a:lnTo>
                  <a:lnTo>
                    <a:pt x="556" y="40"/>
                  </a:lnTo>
                  <a:lnTo>
                    <a:pt x="564" y="40"/>
                  </a:lnTo>
                  <a:lnTo>
                    <a:pt x="554" y="42"/>
                  </a:lnTo>
                  <a:lnTo>
                    <a:pt x="550" y="44"/>
                  </a:lnTo>
                  <a:lnTo>
                    <a:pt x="552" y="46"/>
                  </a:lnTo>
                  <a:lnTo>
                    <a:pt x="534" y="54"/>
                  </a:lnTo>
                  <a:lnTo>
                    <a:pt x="526" y="60"/>
                  </a:lnTo>
                  <a:lnTo>
                    <a:pt x="522" y="68"/>
                  </a:lnTo>
                  <a:lnTo>
                    <a:pt x="532" y="66"/>
                  </a:lnTo>
                  <a:lnTo>
                    <a:pt x="544" y="64"/>
                  </a:lnTo>
                  <a:lnTo>
                    <a:pt x="546" y="68"/>
                  </a:lnTo>
                  <a:lnTo>
                    <a:pt x="546" y="72"/>
                  </a:lnTo>
                  <a:lnTo>
                    <a:pt x="552" y="72"/>
                  </a:lnTo>
                  <a:lnTo>
                    <a:pt x="554" y="74"/>
                  </a:lnTo>
                  <a:lnTo>
                    <a:pt x="558" y="76"/>
                  </a:lnTo>
                  <a:lnTo>
                    <a:pt x="552" y="80"/>
                  </a:lnTo>
                  <a:lnTo>
                    <a:pt x="548" y="80"/>
                  </a:lnTo>
                  <a:lnTo>
                    <a:pt x="532" y="82"/>
                  </a:lnTo>
                  <a:lnTo>
                    <a:pt x="520" y="82"/>
                  </a:lnTo>
                  <a:lnTo>
                    <a:pt x="516" y="84"/>
                  </a:lnTo>
                  <a:lnTo>
                    <a:pt x="514" y="88"/>
                  </a:lnTo>
                  <a:lnTo>
                    <a:pt x="524" y="90"/>
                  </a:lnTo>
                  <a:lnTo>
                    <a:pt x="534" y="90"/>
                  </a:lnTo>
                  <a:lnTo>
                    <a:pt x="536" y="96"/>
                  </a:lnTo>
                  <a:lnTo>
                    <a:pt x="540" y="98"/>
                  </a:lnTo>
                  <a:lnTo>
                    <a:pt x="544" y="100"/>
                  </a:lnTo>
                  <a:lnTo>
                    <a:pt x="550" y="102"/>
                  </a:lnTo>
                  <a:lnTo>
                    <a:pt x="542" y="106"/>
                  </a:lnTo>
                  <a:lnTo>
                    <a:pt x="536" y="108"/>
                  </a:lnTo>
                  <a:lnTo>
                    <a:pt x="532" y="106"/>
                  </a:lnTo>
                  <a:lnTo>
                    <a:pt x="522" y="106"/>
                  </a:lnTo>
                  <a:lnTo>
                    <a:pt x="526" y="108"/>
                  </a:lnTo>
                  <a:lnTo>
                    <a:pt x="530" y="110"/>
                  </a:lnTo>
                  <a:lnTo>
                    <a:pt x="524" y="114"/>
                  </a:lnTo>
                  <a:lnTo>
                    <a:pt x="520" y="116"/>
                  </a:lnTo>
                  <a:lnTo>
                    <a:pt x="504" y="116"/>
                  </a:lnTo>
                  <a:lnTo>
                    <a:pt x="514" y="120"/>
                  </a:lnTo>
                  <a:lnTo>
                    <a:pt x="516" y="124"/>
                  </a:lnTo>
                  <a:lnTo>
                    <a:pt x="520" y="126"/>
                  </a:lnTo>
                  <a:lnTo>
                    <a:pt x="476" y="126"/>
                  </a:lnTo>
                  <a:lnTo>
                    <a:pt x="480" y="128"/>
                  </a:lnTo>
                  <a:lnTo>
                    <a:pt x="484" y="130"/>
                  </a:lnTo>
                  <a:lnTo>
                    <a:pt x="492" y="134"/>
                  </a:lnTo>
                  <a:lnTo>
                    <a:pt x="498" y="138"/>
                  </a:lnTo>
                  <a:lnTo>
                    <a:pt x="500" y="140"/>
                  </a:lnTo>
                  <a:lnTo>
                    <a:pt x="502" y="144"/>
                  </a:lnTo>
                  <a:lnTo>
                    <a:pt x="500" y="148"/>
                  </a:lnTo>
                  <a:lnTo>
                    <a:pt x="498" y="150"/>
                  </a:lnTo>
                  <a:lnTo>
                    <a:pt x="490" y="148"/>
                  </a:lnTo>
                  <a:lnTo>
                    <a:pt x="482" y="144"/>
                  </a:lnTo>
                  <a:lnTo>
                    <a:pt x="474" y="138"/>
                  </a:lnTo>
                  <a:lnTo>
                    <a:pt x="470" y="138"/>
                  </a:lnTo>
                  <a:lnTo>
                    <a:pt x="466" y="138"/>
                  </a:lnTo>
                  <a:lnTo>
                    <a:pt x="472" y="142"/>
                  </a:lnTo>
                  <a:lnTo>
                    <a:pt x="486" y="148"/>
                  </a:lnTo>
                  <a:lnTo>
                    <a:pt x="498" y="154"/>
                  </a:lnTo>
                  <a:lnTo>
                    <a:pt x="500" y="156"/>
                  </a:lnTo>
                  <a:lnTo>
                    <a:pt x="502" y="160"/>
                  </a:lnTo>
                  <a:lnTo>
                    <a:pt x="500" y="168"/>
                  </a:lnTo>
                  <a:lnTo>
                    <a:pt x="498" y="172"/>
                  </a:lnTo>
                  <a:lnTo>
                    <a:pt x="492" y="174"/>
                  </a:lnTo>
                  <a:lnTo>
                    <a:pt x="484" y="176"/>
                  </a:lnTo>
                  <a:lnTo>
                    <a:pt x="476" y="174"/>
                  </a:lnTo>
                  <a:lnTo>
                    <a:pt x="470" y="172"/>
                  </a:lnTo>
                  <a:lnTo>
                    <a:pt x="468" y="168"/>
                  </a:lnTo>
                  <a:lnTo>
                    <a:pt x="466" y="160"/>
                  </a:lnTo>
                  <a:lnTo>
                    <a:pt x="448" y="158"/>
                  </a:lnTo>
                  <a:lnTo>
                    <a:pt x="434" y="154"/>
                  </a:lnTo>
                  <a:lnTo>
                    <a:pt x="444" y="158"/>
                  </a:lnTo>
                  <a:lnTo>
                    <a:pt x="454" y="162"/>
                  </a:lnTo>
                  <a:lnTo>
                    <a:pt x="450" y="166"/>
                  </a:lnTo>
                  <a:lnTo>
                    <a:pt x="444" y="170"/>
                  </a:lnTo>
                  <a:lnTo>
                    <a:pt x="446" y="174"/>
                  </a:lnTo>
                  <a:lnTo>
                    <a:pt x="450" y="178"/>
                  </a:lnTo>
                  <a:lnTo>
                    <a:pt x="462" y="180"/>
                  </a:lnTo>
                  <a:lnTo>
                    <a:pt x="474" y="180"/>
                  </a:lnTo>
                  <a:lnTo>
                    <a:pt x="490" y="180"/>
                  </a:lnTo>
                  <a:lnTo>
                    <a:pt x="488" y="18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14" name="Freeform 131"/>
            <p:cNvSpPr>
              <a:spLocks/>
            </p:cNvSpPr>
            <p:nvPr/>
          </p:nvSpPr>
          <p:spPr bwMode="gray">
            <a:xfrm>
              <a:off x="2359" y="1079"/>
              <a:ext cx="125" cy="54"/>
            </a:xfrm>
            <a:custGeom>
              <a:avLst/>
              <a:gdLst>
                <a:gd name="T0" fmla="*/ 0 w 126"/>
                <a:gd name="T1" fmla="*/ 16 h 54"/>
                <a:gd name="T2" fmla="*/ 6 w 126"/>
                <a:gd name="T3" fmla="*/ 12 h 54"/>
                <a:gd name="T4" fmla="*/ 10 w 126"/>
                <a:gd name="T5" fmla="*/ 8 h 54"/>
                <a:gd name="T6" fmla="*/ 12 w 126"/>
                <a:gd name="T7" fmla="*/ 4 h 54"/>
                <a:gd name="T8" fmla="*/ 18 w 126"/>
                <a:gd name="T9" fmla="*/ 2 h 54"/>
                <a:gd name="T10" fmla="*/ 22 w 126"/>
                <a:gd name="T11" fmla="*/ 2 h 54"/>
                <a:gd name="T12" fmla="*/ 26 w 126"/>
                <a:gd name="T13" fmla="*/ 4 h 54"/>
                <a:gd name="T14" fmla="*/ 30 w 126"/>
                <a:gd name="T15" fmla="*/ 6 h 54"/>
                <a:gd name="T16" fmla="*/ 34 w 126"/>
                <a:gd name="T17" fmla="*/ 8 h 54"/>
                <a:gd name="T18" fmla="*/ 32 w 126"/>
                <a:gd name="T19" fmla="*/ 14 h 54"/>
                <a:gd name="T20" fmla="*/ 30 w 126"/>
                <a:gd name="T21" fmla="*/ 18 h 54"/>
                <a:gd name="T22" fmla="*/ 36 w 126"/>
                <a:gd name="T23" fmla="*/ 18 h 54"/>
                <a:gd name="T24" fmla="*/ 40 w 126"/>
                <a:gd name="T25" fmla="*/ 14 h 54"/>
                <a:gd name="T26" fmla="*/ 48 w 126"/>
                <a:gd name="T27" fmla="*/ 6 h 54"/>
                <a:gd name="T28" fmla="*/ 52 w 126"/>
                <a:gd name="T29" fmla="*/ 12 h 54"/>
                <a:gd name="T30" fmla="*/ 63 w 126"/>
                <a:gd name="T31" fmla="*/ 10 h 54"/>
                <a:gd name="T32" fmla="*/ 72 w 126"/>
                <a:gd name="T33" fmla="*/ 6 h 54"/>
                <a:gd name="T34" fmla="*/ 86 w 126"/>
                <a:gd name="T35" fmla="*/ 2 h 54"/>
                <a:gd name="T36" fmla="*/ 92 w 126"/>
                <a:gd name="T37" fmla="*/ 0 h 54"/>
                <a:gd name="T38" fmla="*/ 102 w 126"/>
                <a:gd name="T39" fmla="*/ 2 h 54"/>
                <a:gd name="T40" fmla="*/ 110 w 126"/>
                <a:gd name="T41" fmla="*/ 8 h 54"/>
                <a:gd name="T42" fmla="*/ 122 w 126"/>
                <a:gd name="T43" fmla="*/ 22 h 54"/>
                <a:gd name="T44" fmla="*/ 122 w 126"/>
                <a:gd name="T45" fmla="*/ 26 h 54"/>
                <a:gd name="T46" fmla="*/ 116 w 126"/>
                <a:gd name="T47" fmla="*/ 28 h 54"/>
                <a:gd name="T48" fmla="*/ 108 w 126"/>
                <a:gd name="T49" fmla="*/ 30 h 54"/>
                <a:gd name="T50" fmla="*/ 98 w 126"/>
                <a:gd name="T51" fmla="*/ 36 h 54"/>
                <a:gd name="T52" fmla="*/ 88 w 126"/>
                <a:gd name="T53" fmla="*/ 44 h 54"/>
                <a:gd name="T54" fmla="*/ 82 w 126"/>
                <a:gd name="T55" fmla="*/ 46 h 54"/>
                <a:gd name="T56" fmla="*/ 74 w 126"/>
                <a:gd name="T57" fmla="*/ 46 h 54"/>
                <a:gd name="T58" fmla="*/ 68 w 126"/>
                <a:gd name="T59" fmla="*/ 46 h 54"/>
                <a:gd name="T60" fmla="*/ 63 w 126"/>
                <a:gd name="T61" fmla="*/ 44 h 54"/>
                <a:gd name="T62" fmla="*/ 70 w 126"/>
                <a:gd name="T63" fmla="*/ 50 h 54"/>
                <a:gd name="T64" fmla="*/ 63 w 126"/>
                <a:gd name="T65" fmla="*/ 52 h 54"/>
                <a:gd name="T66" fmla="*/ 62 w 126"/>
                <a:gd name="T67" fmla="*/ 54 h 54"/>
                <a:gd name="T68" fmla="*/ 52 w 126"/>
                <a:gd name="T69" fmla="*/ 54 h 54"/>
                <a:gd name="T70" fmla="*/ 44 w 126"/>
                <a:gd name="T71" fmla="*/ 54 h 54"/>
                <a:gd name="T72" fmla="*/ 26 w 126"/>
                <a:gd name="T73" fmla="*/ 50 h 54"/>
                <a:gd name="T74" fmla="*/ 10 w 126"/>
                <a:gd name="T75" fmla="*/ 48 h 54"/>
                <a:gd name="T76" fmla="*/ 16 w 126"/>
                <a:gd name="T77" fmla="*/ 44 h 54"/>
                <a:gd name="T78" fmla="*/ 24 w 126"/>
                <a:gd name="T79" fmla="*/ 40 h 54"/>
                <a:gd name="T80" fmla="*/ 16 w 126"/>
                <a:gd name="T81" fmla="*/ 36 h 54"/>
                <a:gd name="T82" fmla="*/ 12 w 126"/>
                <a:gd name="T83" fmla="*/ 34 h 54"/>
                <a:gd name="T84" fmla="*/ 0 w 126"/>
                <a:gd name="T85" fmla="*/ 28 h 54"/>
                <a:gd name="T86" fmla="*/ 8 w 126"/>
                <a:gd name="T87" fmla="*/ 24 h 54"/>
                <a:gd name="T88" fmla="*/ 12 w 126"/>
                <a:gd name="T89" fmla="*/ 22 h 54"/>
                <a:gd name="T90" fmla="*/ 6 w 126"/>
                <a:gd name="T91" fmla="*/ 20 h 54"/>
                <a:gd name="T92" fmla="*/ 0 w 126"/>
                <a:gd name="T93" fmla="*/ 16 h 5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6" h="54">
                  <a:moveTo>
                    <a:pt x="0" y="16"/>
                  </a:moveTo>
                  <a:lnTo>
                    <a:pt x="6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2" y="14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0" y="14"/>
                  </a:lnTo>
                  <a:lnTo>
                    <a:pt x="48" y="6"/>
                  </a:lnTo>
                  <a:lnTo>
                    <a:pt x="52" y="12"/>
                  </a:lnTo>
                  <a:lnTo>
                    <a:pt x="64" y="10"/>
                  </a:lnTo>
                  <a:lnTo>
                    <a:pt x="76" y="6"/>
                  </a:lnTo>
                  <a:lnTo>
                    <a:pt x="90" y="2"/>
                  </a:lnTo>
                  <a:lnTo>
                    <a:pt x="96" y="0"/>
                  </a:lnTo>
                  <a:lnTo>
                    <a:pt x="106" y="2"/>
                  </a:lnTo>
                  <a:lnTo>
                    <a:pt x="114" y="8"/>
                  </a:lnTo>
                  <a:lnTo>
                    <a:pt x="126" y="22"/>
                  </a:lnTo>
                  <a:lnTo>
                    <a:pt x="126" y="26"/>
                  </a:lnTo>
                  <a:lnTo>
                    <a:pt x="120" y="28"/>
                  </a:lnTo>
                  <a:lnTo>
                    <a:pt x="112" y="30"/>
                  </a:lnTo>
                  <a:lnTo>
                    <a:pt x="102" y="36"/>
                  </a:lnTo>
                  <a:lnTo>
                    <a:pt x="92" y="44"/>
                  </a:lnTo>
                  <a:lnTo>
                    <a:pt x="86" y="46"/>
                  </a:lnTo>
                  <a:lnTo>
                    <a:pt x="78" y="46"/>
                  </a:lnTo>
                  <a:lnTo>
                    <a:pt x="72" y="46"/>
                  </a:lnTo>
                  <a:lnTo>
                    <a:pt x="66" y="44"/>
                  </a:lnTo>
                  <a:lnTo>
                    <a:pt x="74" y="50"/>
                  </a:lnTo>
                  <a:lnTo>
                    <a:pt x="66" y="52"/>
                  </a:lnTo>
                  <a:lnTo>
                    <a:pt x="62" y="54"/>
                  </a:lnTo>
                  <a:lnTo>
                    <a:pt x="52" y="54"/>
                  </a:lnTo>
                  <a:lnTo>
                    <a:pt x="44" y="54"/>
                  </a:lnTo>
                  <a:lnTo>
                    <a:pt x="26" y="50"/>
                  </a:lnTo>
                  <a:lnTo>
                    <a:pt x="10" y="48"/>
                  </a:lnTo>
                  <a:lnTo>
                    <a:pt x="16" y="44"/>
                  </a:lnTo>
                  <a:lnTo>
                    <a:pt x="24" y="40"/>
                  </a:lnTo>
                  <a:lnTo>
                    <a:pt x="16" y="36"/>
                  </a:lnTo>
                  <a:lnTo>
                    <a:pt x="12" y="34"/>
                  </a:lnTo>
                  <a:lnTo>
                    <a:pt x="0" y="28"/>
                  </a:lnTo>
                  <a:lnTo>
                    <a:pt x="8" y="24"/>
                  </a:lnTo>
                  <a:lnTo>
                    <a:pt x="12" y="22"/>
                  </a:lnTo>
                  <a:lnTo>
                    <a:pt x="6" y="2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15" name="Freeform 132"/>
            <p:cNvSpPr>
              <a:spLocks/>
            </p:cNvSpPr>
            <p:nvPr/>
          </p:nvSpPr>
          <p:spPr bwMode="gray">
            <a:xfrm>
              <a:off x="2742" y="884"/>
              <a:ext cx="142" cy="49"/>
            </a:xfrm>
            <a:custGeom>
              <a:avLst/>
              <a:gdLst>
                <a:gd name="T0" fmla="*/ 8 w 143"/>
                <a:gd name="T1" fmla="*/ 20 h 50"/>
                <a:gd name="T2" fmla="*/ 6 w 143"/>
                <a:gd name="T3" fmla="*/ 20 h 50"/>
                <a:gd name="T4" fmla="*/ 2 w 143"/>
                <a:gd name="T5" fmla="*/ 16 h 50"/>
                <a:gd name="T6" fmla="*/ 0 w 143"/>
                <a:gd name="T7" fmla="*/ 8 h 50"/>
                <a:gd name="T8" fmla="*/ 0 w 143"/>
                <a:gd name="T9" fmla="*/ 2 h 50"/>
                <a:gd name="T10" fmla="*/ 4 w 143"/>
                <a:gd name="T11" fmla="*/ 2 h 50"/>
                <a:gd name="T12" fmla="*/ 12 w 143"/>
                <a:gd name="T13" fmla="*/ 2 h 50"/>
                <a:gd name="T14" fmla="*/ 26 w 143"/>
                <a:gd name="T15" fmla="*/ 2 h 50"/>
                <a:gd name="T16" fmla="*/ 36 w 143"/>
                <a:gd name="T17" fmla="*/ 4 h 50"/>
                <a:gd name="T18" fmla="*/ 54 w 143"/>
                <a:gd name="T19" fmla="*/ 10 h 50"/>
                <a:gd name="T20" fmla="*/ 50 w 143"/>
                <a:gd name="T21" fmla="*/ 4 h 50"/>
                <a:gd name="T22" fmla="*/ 54 w 143"/>
                <a:gd name="T23" fmla="*/ 2 h 50"/>
                <a:gd name="T24" fmla="*/ 60 w 143"/>
                <a:gd name="T25" fmla="*/ 0 h 50"/>
                <a:gd name="T26" fmla="*/ 62 w 143"/>
                <a:gd name="T27" fmla="*/ 0 h 50"/>
                <a:gd name="T28" fmla="*/ 66 w 143"/>
                <a:gd name="T29" fmla="*/ 2 h 50"/>
                <a:gd name="T30" fmla="*/ 70 w 143"/>
                <a:gd name="T31" fmla="*/ 2 h 50"/>
                <a:gd name="T32" fmla="*/ 71 w 143"/>
                <a:gd name="T33" fmla="*/ 2 h 50"/>
                <a:gd name="T34" fmla="*/ 74 w 143"/>
                <a:gd name="T35" fmla="*/ 10 h 50"/>
                <a:gd name="T36" fmla="*/ 78 w 143"/>
                <a:gd name="T37" fmla="*/ 12 h 50"/>
                <a:gd name="T38" fmla="*/ 89 w 143"/>
                <a:gd name="T39" fmla="*/ 12 h 50"/>
                <a:gd name="T40" fmla="*/ 115 w 143"/>
                <a:gd name="T41" fmla="*/ 20 h 50"/>
                <a:gd name="T42" fmla="*/ 129 w 143"/>
                <a:gd name="T43" fmla="*/ 25 h 50"/>
                <a:gd name="T44" fmla="*/ 139 w 143"/>
                <a:gd name="T45" fmla="*/ 26 h 50"/>
                <a:gd name="T46" fmla="*/ 131 w 143"/>
                <a:gd name="T47" fmla="*/ 32 h 50"/>
                <a:gd name="T48" fmla="*/ 123 w 143"/>
                <a:gd name="T49" fmla="*/ 34 h 50"/>
                <a:gd name="T50" fmla="*/ 115 w 143"/>
                <a:gd name="T51" fmla="*/ 34 h 50"/>
                <a:gd name="T52" fmla="*/ 111 w 143"/>
                <a:gd name="T53" fmla="*/ 30 h 50"/>
                <a:gd name="T54" fmla="*/ 103 w 143"/>
                <a:gd name="T55" fmla="*/ 25 h 50"/>
                <a:gd name="T56" fmla="*/ 93 w 143"/>
                <a:gd name="T57" fmla="*/ 20 h 50"/>
                <a:gd name="T58" fmla="*/ 89 w 143"/>
                <a:gd name="T59" fmla="*/ 18 h 50"/>
                <a:gd name="T60" fmla="*/ 85 w 143"/>
                <a:gd name="T61" fmla="*/ 16 h 50"/>
                <a:gd name="T62" fmla="*/ 78 w 143"/>
                <a:gd name="T63" fmla="*/ 18 h 50"/>
                <a:gd name="T64" fmla="*/ 76 w 143"/>
                <a:gd name="T65" fmla="*/ 22 h 50"/>
                <a:gd name="T66" fmla="*/ 76 w 143"/>
                <a:gd name="T67" fmla="*/ 30 h 50"/>
                <a:gd name="T68" fmla="*/ 72 w 143"/>
                <a:gd name="T69" fmla="*/ 30 h 50"/>
                <a:gd name="T70" fmla="*/ 71 w 143"/>
                <a:gd name="T71" fmla="*/ 32 h 50"/>
                <a:gd name="T72" fmla="*/ 70 w 143"/>
                <a:gd name="T73" fmla="*/ 38 h 50"/>
                <a:gd name="T74" fmla="*/ 68 w 143"/>
                <a:gd name="T75" fmla="*/ 44 h 50"/>
                <a:gd name="T76" fmla="*/ 66 w 143"/>
                <a:gd name="T77" fmla="*/ 46 h 50"/>
                <a:gd name="T78" fmla="*/ 62 w 143"/>
                <a:gd name="T79" fmla="*/ 46 h 50"/>
                <a:gd name="T80" fmla="*/ 56 w 143"/>
                <a:gd name="T81" fmla="*/ 44 h 50"/>
                <a:gd name="T82" fmla="*/ 48 w 143"/>
                <a:gd name="T83" fmla="*/ 42 h 50"/>
                <a:gd name="T84" fmla="*/ 34 w 143"/>
                <a:gd name="T85" fmla="*/ 30 h 50"/>
                <a:gd name="T86" fmla="*/ 24 w 143"/>
                <a:gd name="T87" fmla="*/ 25 h 50"/>
                <a:gd name="T88" fmla="*/ 16 w 143"/>
                <a:gd name="T89" fmla="*/ 22 h 50"/>
                <a:gd name="T90" fmla="*/ 8 w 143"/>
                <a:gd name="T91" fmla="*/ 20 h 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43" h="50">
                  <a:moveTo>
                    <a:pt x="8" y="20"/>
                  </a:moveTo>
                  <a:lnTo>
                    <a:pt x="6" y="20"/>
                  </a:lnTo>
                  <a:lnTo>
                    <a:pt x="2" y="16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2"/>
                  </a:lnTo>
                  <a:lnTo>
                    <a:pt x="12" y="2"/>
                  </a:lnTo>
                  <a:lnTo>
                    <a:pt x="26" y="2"/>
                  </a:lnTo>
                  <a:lnTo>
                    <a:pt x="36" y="4"/>
                  </a:lnTo>
                  <a:lnTo>
                    <a:pt x="54" y="10"/>
                  </a:lnTo>
                  <a:lnTo>
                    <a:pt x="50" y="4"/>
                  </a:lnTo>
                  <a:lnTo>
                    <a:pt x="54" y="2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0" y="2"/>
                  </a:lnTo>
                  <a:lnTo>
                    <a:pt x="74" y="2"/>
                  </a:lnTo>
                  <a:lnTo>
                    <a:pt x="78" y="10"/>
                  </a:lnTo>
                  <a:lnTo>
                    <a:pt x="82" y="12"/>
                  </a:lnTo>
                  <a:lnTo>
                    <a:pt x="93" y="12"/>
                  </a:lnTo>
                  <a:lnTo>
                    <a:pt x="119" y="20"/>
                  </a:lnTo>
                  <a:lnTo>
                    <a:pt x="133" y="26"/>
                  </a:lnTo>
                  <a:lnTo>
                    <a:pt x="143" y="30"/>
                  </a:lnTo>
                  <a:lnTo>
                    <a:pt x="135" y="36"/>
                  </a:lnTo>
                  <a:lnTo>
                    <a:pt x="127" y="38"/>
                  </a:lnTo>
                  <a:lnTo>
                    <a:pt x="119" y="38"/>
                  </a:lnTo>
                  <a:lnTo>
                    <a:pt x="115" y="34"/>
                  </a:lnTo>
                  <a:lnTo>
                    <a:pt x="107" y="28"/>
                  </a:lnTo>
                  <a:lnTo>
                    <a:pt x="97" y="20"/>
                  </a:lnTo>
                  <a:lnTo>
                    <a:pt x="93" y="18"/>
                  </a:lnTo>
                  <a:lnTo>
                    <a:pt x="89" y="16"/>
                  </a:lnTo>
                  <a:lnTo>
                    <a:pt x="82" y="18"/>
                  </a:lnTo>
                  <a:lnTo>
                    <a:pt x="80" y="22"/>
                  </a:lnTo>
                  <a:lnTo>
                    <a:pt x="80" y="34"/>
                  </a:lnTo>
                  <a:lnTo>
                    <a:pt x="76" y="34"/>
                  </a:lnTo>
                  <a:lnTo>
                    <a:pt x="74" y="36"/>
                  </a:lnTo>
                  <a:lnTo>
                    <a:pt x="70" y="42"/>
                  </a:lnTo>
                  <a:lnTo>
                    <a:pt x="68" y="48"/>
                  </a:lnTo>
                  <a:lnTo>
                    <a:pt x="66" y="50"/>
                  </a:lnTo>
                  <a:lnTo>
                    <a:pt x="62" y="50"/>
                  </a:lnTo>
                  <a:lnTo>
                    <a:pt x="56" y="48"/>
                  </a:lnTo>
                  <a:lnTo>
                    <a:pt x="48" y="46"/>
                  </a:lnTo>
                  <a:lnTo>
                    <a:pt x="34" y="34"/>
                  </a:lnTo>
                  <a:lnTo>
                    <a:pt x="24" y="26"/>
                  </a:lnTo>
                  <a:lnTo>
                    <a:pt x="16" y="22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16" name="Freeform 133"/>
            <p:cNvSpPr>
              <a:spLocks/>
            </p:cNvSpPr>
            <p:nvPr/>
          </p:nvSpPr>
          <p:spPr bwMode="gray">
            <a:xfrm>
              <a:off x="2817" y="875"/>
              <a:ext cx="84" cy="18"/>
            </a:xfrm>
            <a:custGeom>
              <a:avLst/>
              <a:gdLst>
                <a:gd name="T0" fmla="*/ 31 w 85"/>
                <a:gd name="T1" fmla="*/ 18 h 18"/>
                <a:gd name="T2" fmla="*/ 23 w 85"/>
                <a:gd name="T3" fmla="*/ 16 h 18"/>
                <a:gd name="T4" fmla="*/ 15 w 85"/>
                <a:gd name="T5" fmla="*/ 14 h 18"/>
                <a:gd name="T6" fmla="*/ 6 w 85"/>
                <a:gd name="T7" fmla="*/ 10 h 18"/>
                <a:gd name="T8" fmla="*/ 0 w 85"/>
                <a:gd name="T9" fmla="*/ 6 h 18"/>
                <a:gd name="T10" fmla="*/ 6 w 85"/>
                <a:gd name="T11" fmla="*/ 4 h 18"/>
                <a:gd name="T12" fmla="*/ 13 w 85"/>
                <a:gd name="T13" fmla="*/ 2 h 18"/>
                <a:gd name="T14" fmla="*/ 21 w 85"/>
                <a:gd name="T15" fmla="*/ 0 h 18"/>
                <a:gd name="T16" fmla="*/ 27 w 85"/>
                <a:gd name="T17" fmla="*/ 2 h 18"/>
                <a:gd name="T18" fmla="*/ 41 w 85"/>
                <a:gd name="T19" fmla="*/ 4 h 18"/>
                <a:gd name="T20" fmla="*/ 51 w 85"/>
                <a:gd name="T21" fmla="*/ 4 h 18"/>
                <a:gd name="T22" fmla="*/ 67 w 85"/>
                <a:gd name="T23" fmla="*/ 6 h 18"/>
                <a:gd name="T24" fmla="*/ 81 w 85"/>
                <a:gd name="T25" fmla="*/ 8 h 18"/>
                <a:gd name="T26" fmla="*/ 75 w 85"/>
                <a:gd name="T27" fmla="*/ 12 h 18"/>
                <a:gd name="T28" fmla="*/ 69 w 85"/>
                <a:gd name="T29" fmla="*/ 14 h 18"/>
                <a:gd name="T30" fmla="*/ 63 w 85"/>
                <a:gd name="T31" fmla="*/ 18 h 18"/>
                <a:gd name="T32" fmla="*/ 59 w 85"/>
                <a:gd name="T33" fmla="*/ 18 h 18"/>
                <a:gd name="T34" fmla="*/ 43 w 85"/>
                <a:gd name="T35" fmla="*/ 18 h 18"/>
                <a:gd name="T36" fmla="*/ 31 w 85"/>
                <a:gd name="T37" fmla="*/ 18 h 1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5" h="18">
                  <a:moveTo>
                    <a:pt x="31" y="18"/>
                  </a:moveTo>
                  <a:lnTo>
                    <a:pt x="23" y="16"/>
                  </a:lnTo>
                  <a:lnTo>
                    <a:pt x="15" y="14"/>
                  </a:lnTo>
                  <a:lnTo>
                    <a:pt x="6" y="10"/>
                  </a:lnTo>
                  <a:lnTo>
                    <a:pt x="0" y="6"/>
                  </a:lnTo>
                  <a:lnTo>
                    <a:pt x="6" y="4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7" y="2"/>
                  </a:lnTo>
                  <a:lnTo>
                    <a:pt x="41" y="4"/>
                  </a:lnTo>
                  <a:lnTo>
                    <a:pt x="55" y="4"/>
                  </a:lnTo>
                  <a:lnTo>
                    <a:pt x="71" y="6"/>
                  </a:lnTo>
                  <a:lnTo>
                    <a:pt x="85" y="8"/>
                  </a:lnTo>
                  <a:lnTo>
                    <a:pt x="79" y="12"/>
                  </a:lnTo>
                  <a:lnTo>
                    <a:pt x="73" y="14"/>
                  </a:lnTo>
                  <a:lnTo>
                    <a:pt x="67" y="18"/>
                  </a:lnTo>
                  <a:lnTo>
                    <a:pt x="63" y="18"/>
                  </a:lnTo>
                  <a:lnTo>
                    <a:pt x="47" y="18"/>
                  </a:lnTo>
                  <a:lnTo>
                    <a:pt x="31" y="1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17" name="Freeform 134"/>
            <p:cNvSpPr>
              <a:spLocks/>
            </p:cNvSpPr>
            <p:nvPr/>
          </p:nvSpPr>
          <p:spPr bwMode="gray">
            <a:xfrm>
              <a:off x="2856" y="1444"/>
              <a:ext cx="53" cy="37"/>
            </a:xfrm>
            <a:custGeom>
              <a:avLst/>
              <a:gdLst>
                <a:gd name="T0" fmla="*/ 42 w 54"/>
                <a:gd name="T1" fmla="*/ 6 h 38"/>
                <a:gd name="T2" fmla="*/ 44 w 54"/>
                <a:gd name="T3" fmla="*/ 16 h 38"/>
                <a:gd name="T4" fmla="*/ 50 w 54"/>
                <a:gd name="T5" fmla="*/ 19 h 38"/>
                <a:gd name="T6" fmla="*/ 48 w 54"/>
                <a:gd name="T7" fmla="*/ 24 h 38"/>
                <a:gd name="T8" fmla="*/ 40 w 54"/>
                <a:gd name="T9" fmla="*/ 26 h 38"/>
                <a:gd name="T10" fmla="*/ 36 w 54"/>
                <a:gd name="T11" fmla="*/ 34 h 38"/>
                <a:gd name="T12" fmla="*/ 27 w 54"/>
                <a:gd name="T13" fmla="*/ 28 h 38"/>
                <a:gd name="T14" fmla="*/ 27 w 54"/>
                <a:gd name="T15" fmla="*/ 26 h 38"/>
                <a:gd name="T16" fmla="*/ 16 w 54"/>
                <a:gd name="T17" fmla="*/ 22 h 38"/>
                <a:gd name="T18" fmla="*/ 10 w 54"/>
                <a:gd name="T19" fmla="*/ 19 h 38"/>
                <a:gd name="T20" fmla="*/ 6 w 54"/>
                <a:gd name="T21" fmla="*/ 14 h 38"/>
                <a:gd name="T22" fmla="*/ 0 w 54"/>
                <a:gd name="T23" fmla="*/ 6 h 38"/>
                <a:gd name="T24" fmla="*/ 0 w 54"/>
                <a:gd name="T25" fmla="*/ 2 h 38"/>
                <a:gd name="T26" fmla="*/ 6 w 54"/>
                <a:gd name="T27" fmla="*/ 2 h 38"/>
                <a:gd name="T28" fmla="*/ 12 w 54"/>
                <a:gd name="T29" fmla="*/ 0 h 38"/>
                <a:gd name="T30" fmla="*/ 20 w 54"/>
                <a:gd name="T31" fmla="*/ 0 h 38"/>
                <a:gd name="T32" fmla="*/ 32 w 54"/>
                <a:gd name="T33" fmla="*/ 0 h 38"/>
                <a:gd name="T34" fmla="*/ 36 w 54"/>
                <a:gd name="T35" fmla="*/ 6 h 38"/>
                <a:gd name="T36" fmla="*/ 42 w 54"/>
                <a:gd name="T37" fmla="*/ 6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4" h="38">
                  <a:moveTo>
                    <a:pt x="46" y="6"/>
                  </a:moveTo>
                  <a:lnTo>
                    <a:pt x="48" y="16"/>
                  </a:lnTo>
                  <a:lnTo>
                    <a:pt x="54" y="22"/>
                  </a:lnTo>
                  <a:lnTo>
                    <a:pt x="52" y="28"/>
                  </a:lnTo>
                  <a:lnTo>
                    <a:pt x="44" y="30"/>
                  </a:lnTo>
                  <a:lnTo>
                    <a:pt x="40" y="38"/>
                  </a:lnTo>
                  <a:lnTo>
                    <a:pt x="30" y="32"/>
                  </a:lnTo>
                  <a:lnTo>
                    <a:pt x="28" y="30"/>
                  </a:lnTo>
                  <a:lnTo>
                    <a:pt x="16" y="26"/>
                  </a:lnTo>
                  <a:lnTo>
                    <a:pt x="10" y="20"/>
                  </a:lnTo>
                  <a:lnTo>
                    <a:pt x="6" y="14"/>
                  </a:lnTo>
                  <a:lnTo>
                    <a:pt x="0" y="6"/>
                  </a:lnTo>
                  <a:lnTo>
                    <a:pt x="0" y="2"/>
                  </a:lnTo>
                  <a:lnTo>
                    <a:pt x="6" y="2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36" y="0"/>
                  </a:lnTo>
                  <a:lnTo>
                    <a:pt x="40" y="6"/>
                  </a:lnTo>
                  <a:lnTo>
                    <a:pt x="46" y="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18" name="Freeform 135"/>
            <p:cNvSpPr>
              <a:spLocks/>
            </p:cNvSpPr>
            <p:nvPr/>
          </p:nvSpPr>
          <p:spPr bwMode="gray">
            <a:xfrm>
              <a:off x="2840" y="1420"/>
              <a:ext cx="63" cy="52"/>
            </a:xfrm>
            <a:custGeom>
              <a:avLst/>
              <a:gdLst>
                <a:gd name="T0" fmla="*/ 28 w 64"/>
                <a:gd name="T1" fmla="*/ 0 h 52"/>
                <a:gd name="T2" fmla="*/ 34 w 64"/>
                <a:gd name="T3" fmla="*/ 10 h 52"/>
                <a:gd name="T4" fmla="*/ 40 w 64"/>
                <a:gd name="T5" fmla="*/ 12 h 52"/>
                <a:gd name="T6" fmla="*/ 44 w 64"/>
                <a:gd name="T7" fmla="*/ 12 h 52"/>
                <a:gd name="T8" fmla="*/ 54 w 64"/>
                <a:gd name="T9" fmla="*/ 10 h 52"/>
                <a:gd name="T10" fmla="*/ 60 w 64"/>
                <a:gd name="T11" fmla="*/ 24 h 52"/>
                <a:gd name="T12" fmla="*/ 58 w 64"/>
                <a:gd name="T13" fmla="*/ 30 h 52"/>
                <a:gd name="T14" fmla="*/ 52 w 64"/>
                <a:gd name="T15" fmla="*/ 30 h 52"/>
                <a:gd name="T16" fmla="*/ 48 w 64"/>
                <a:gd name="T17" fmla="*/ 24 h 52"/>
                <a:gd name="T18" fmla="*/ 32 w 64"/>
                <a:gd name="T19" fmla="*/ 24 h 52"/>
                <a:gd name="T20" fmla="*/ 28 w 64"/>
                <a:gd name="T21" fmla="*/ 24 h 52"/>
                <a:gd name="T22" fmla="*/ 22 w 64"/>
                <a:gd name="T23" fmla="*/ 26 h 52"/>
                <a:gd name="T24" fmla="*/ 16 w 64"/>
                <a:gd name="T25" fmla="*/ 26 h 52"/>
                <a:gd name="T26" fmla="*/ 16 w 64"/>
                <a:gd name="T27" fmla="*/ 30 h 52"/>
                <a:gd name="T28" fmla="*/ 22 w 64"/>
                <a:gd name="T29" fmla="*/ 38 h 52"/>
                <a:gd name="T30" fmla="*/ 26 w 64"/>
                <a:gd name="T31" fmla="*/ 44 h 52"/>
                <a:gd name="T32" fmla="*/ 32 w 64"/>
                <a:gd name="T33" fmla="*/ 50 h 52"/>
                <a:gd name="T34" fmla="*/ 18 w 64"/>
                <a:gd name="T35" fmla="*/ 52 h 52"/>
                <a:gd name="T36" fmla="*/ 8 w 64"/>
                <a:gd name="T37" fmla="*/ 36 h 52"/>
                <a:gd name="T38" fmla="*/ 0 w 64"/>
                <a:gd name="T39" fmla="*/ 18 h 52"/>
                <a:gd name="T40" fmla="*/ 8 w 64"/>
                <a:gd name="T41" fmla="*/ 18 h 52"/>
                <a:gd name="T42" fmla="*/ 12 w 64"/>
                <a:gd name="T43" fmla="*/ 10 h 52"/>
                <a:gd name="T44" fmla="*/ 14 w 64"/>
                <a:gd name="T45" fmla="*/ 4 h 52"/>
                <a:gd name="T46" fmla="*/ 28 w 64"/>
                <a:gd name="T47" fmla="*/ 0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4" h="52">
                  <a:moveTo>
                    <a:pt x="28" y="0"/>
                  </a:moveTo>
                  <a:lnTo>
                    <a:pt x="38" y="10"/>
                  </a:lnTo>
                  <a:lnTo>
                    <a:pt x="44" y="12"/>
                  </a:lnTo>
                  <a:lnTo>
                    <a:pt x="48" y="12"/>
                  </a:lnTo>
                  <a:lnTo>
                    <a:pt x="58" y="10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30"/>
                  </a:lnTo>
                  <a:lnTo>
                    <a:pt x="52" y="24"/>
                  </a:lnTo>
                  <a:lnTo>
                    <a:pt x="36" y="24"/>
                  </a:lnTo>
                  <a:lnTo>
                    <a:pt x="28" y="24"/>
                  </a:lnTo>
                  <a:lnTo>
                    <a:pt x="22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22" y="38"/>
                  </a:lnTo>
                  <a:lnTo>
                    <a:pt x="26" y="44"/>
                  </a:lnTo>
                  <a:lnTo>
                    <a:pt x="32" y="50"/>
                  </a:lnTo>
                  <a:lnTo>
                    <a:pt x="18" y="52"/>
                  </a:lnTo>
                  <a:lnTo>
                    <a:pt x="8" y="36"/>
                  </a:lnTo>
                  <a:lnTo>
                    <a:pt x="0" y="18"/>
                  </a:lnTo>
                  <a:lnTo>
                    <a:pt x="8" y="18"/>
                  </a:lnTo>
                  <a:lnTo>
                    <a:pt x="12" y="10"/>
                  </a:lnTo>
                  <a:lnTo>
                    <a:pt x="14" y="4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19" name="Freeform 136"/>
            <p:cNvSpPr>
              <a:spLocks/>
            </p:cNvSpPr>
            <p:nvPr/>
          </p:nvSpPr>
          <p:spPr bwMode="gray">
            <a:xfrm>
              <a:off x="2875" y="1022"/>
              <a:ext cx="145" cy="166"/>
            </a:xfrm>
            <a:custGeom>
              <a:avLst/>
              <a:gdLst>
                <a:gd name="T0" fmla="*/ 88 w 146"/>
                <a:gd name="T1" fmla="*/ 20 h 168"/>
                <a:gd name="T2" fmla="*/ 86 w 146"/>
                <a:gd name="T3" fmla="*/ 26 h 168"/>
                <a:gd name="T4" fmla="*/ 88 w 146"/>
                <a:gd name="T5" fmla="*/ 32 h 168"/>
                <a:gd name="T6" fmla="*/ 104 w 146"/>
                <a:gd name="T7" fmla="*/ 36 h 168"/>
                <a:gd name="T8" fmla="*/ 106 w 146"/>
                <a:gd name="T9" fmla="*/ 40 h 168"/>
                <a:gd name="T10" fmla="*/ 104 w 146"/>
                <a:gd name="T11" fmla="*/ 44 h 168"/>
                <a:gd name="T12" fmla="*/ 100 w 146"/>
                <a:gd name="T13" fmla="*/ 50 h 168"/>
                <a:gd name="T14" fmla="*/ 104 w 146"/>
                <a:gd name="T15" fmla="*/ 50 h 168"/>
                <a:gd name="T16" fmla="*/ 110 w 146"/>
                <a:gd name="T17" fmla="*/ 60 h 168"/>
                <a:gd name="T18" fmla="*/ 116 w 146"/>
                <a:gd name="T19" fmla="*/ 78 h 168"/>
                <a:gd name="T20" fmla="*/ 122 w 146"/>
                <a:gd name="T21" fmla="*/ 84 h 168"/>
                <a:gd name="T22" fmla="*/ 124 w 146"/>
                <a:gd name="T23" fmla="*/ 94 h 168"/>
                <a:gd name="T24" fmla="*/ 126 w 146"/>
                <a:gd name="T25" fmla="*/ 104 h 168"/>
                <a:gd name="T26" fmla="*/ 142 w 146"/>
                <a:gd name="T27" fmla="*/ 114 h 168"/>
                <a:gd name="T28" fmla="*/ 132 w 146"/>
                <a:gd name="T29" fmla="*/ 125 h 168"/>
                <a:gd name="T30" fmla="*/ 118 w 146"/>
                <a:gd name="T31" fmla="*/ 136 h 168"/>
                <a:gd name="T32" fmla="*/ 108 w 146"/>
                <a:gd name="T33" fmla="*/ 146 h 168"/>
                <a:gd name="T34" fmla="*/ 92 w 146"/>
                <a:gd name="T35" fmla="*/ 150 h 168"/>
                <a:gd name="T36" fmla="*/ 84 w 146"/>
                <a:gd name="T37" fmla="*/ 154 h 168"/>
                <a:gd name="T38" fmla="*/ 74 w 146"/>
                <a:gd name="T39" fmla="*/ 154 h 168"/>
                <a:gd name="T40" fmla="*/ 64 w 146"/>
                <a:gd name="T41" fmla="*/ 156 h 168"/>
                <a:gd name="T42" fmla="*/ 44 w 146"/>
                <a:gd name="T43" fmla="*/ 158 h 168"/>
                <a:gd name="T44" fmla="*/ 36 w 146"/>
                <a:gd name="T45" fmla="*/ 152 h 168"/>
                <a:gd name="T46" fmla="*/ 32 w 146"/>
                <a:gd name="T47" fmla="*/ 148 h 168"/>
                <a:gd name="T48" fmla="*/ 24 w 146"/>
                <a:gd name="T49" fmla="*/ 130 h 168"/>
                <a:gd name="T50" fmla="*/ 22 w 146"/>
                <a:gd name="T51" fmla="*/ 104 h 168"/>
                <a:gd name="T52" fmla="*/ 34 w 146"/>
                <a:gd name="T53" fmla="*/ 96 h 168"/>
                <a:gd name="T54" fmla="*/ 50 w 146"/>
                <a:gd name="T55" fmla="*/ 86 h 168"/>
                <a:gd name="T56" fmla="*/ 62 w 146"/>
                <a:gd name="T57" fmla="*/ 76 h 168"/>
                <a:gd name="T58" fmla="*/ 54 w 146"/>
                <a:gd name="T59" fmla="*/ 70 h 168"/>
                <a:gd name="T60" fmla="*/ 40 w 146"/>
                <a:gd name="T61" fmla="*/ 58 h 168"/>
                <a:gd name="T62" fmla="*/ 36 w 146"/>
                <a:gd name="T63" fmla="*/ 42 h 168"/>
                <a:gd name="T64" fmla="*/ 26 w 146"/>
                <a:gd name="T65" fmla="*/ 28 h 168"/>
                <a:gd name="T66" fmla="*/ 8 w 146"/>
                <a:gd name="T67" fmla="*/ 22 h 168"/>
                <a:gd name="T68" fmla="*/ 4 w 146"/>
                <a:gd name="T69" fmla="*/ 16 h 168"/>
                <a:gd name="T70" fmla="*/ 8 w 146"/>
                <a:gd name="T71" fmla="*/ 16 h 168"/>
                <a:gd name="T72" fmla="*/ 26 w 146"/>
                <a:gd name="T73" fmla="*/ 20 h 168"/>
                <a:gd name="T74" fmla="*/ 46 w 146"/>
                <a:gd name="T75" fmla="*/ 26 h 168"/>
                <a:gd name="T76" fmla="*/ 56 w 146"/>
                <a:gd name="T77" fmla="*/ 22 h 168"/>
                <a:gd name="T78" fmla="*/ 60 w 146"/>
                <a:gd name="T79" fmla="*/ 14 h 168"/>
                <a:gd name="T80" fmla="*/ 62 w 146"/>
                <a:gd name="T81" fmla="*/ 4 h 168"/>
                <a:gd name="T82" fmla="*/ 70 w 146"/>
                <a:gd name="T83" fmla="*/ 0 h 168"/>
                <a:gd name="T84" fmla="*/ 86 w 146"/>
                <a:gd name="T85" fmla="*/ 6 h 168"/>
                <a:gd name="T86" fmla="*/ 100 w 146"/>
                <a:gd name="T87" fmla="*/ 14 h 1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46" h="168">
                  <a:moveTo>
                    <a:pt x="98" y="16"/>
                  </a:moveTo>
                  <a:lnTo>
                    <a:pt x="92" y="20"/>
                  </a:lnTo>
                  <a:lnTo>
                    <a:pt x="90" y="24"/>
                  </a:lnTo>
                  <a:lnTo>
                    <a:pt x="90" y="26"/>
                  </a:lnTo>
                  <a:lnTo>
                    <a:pt x="90" y="30"/>
                  </a:lnTo>
                  <a:lnTo>
                    <a:pt x="92" y="32"/>
                  </a:lnTo>
                  <a:lnTo>
                    <a:pt x="100" y="34"/>
                  </a:lnTo>
                  <a:lnTo>
                    <a:pt x="108" y="36"/>
                  </a:lnTo>
                  <a:lnTo>
                    <a:pt x="110" y="38"/>
                  </a:lnTo>
                  <a:lnTo>
                    <a:pt x="110" y="40"/>
                  </a:lnTo>
                  <a:lnTo>
                    <a:pt x="110" y="44"/>
                  </a:lnTo>
                  <a:lnTo>
                    <a:pt x="108" y="48"/>
                  </a:lnTo>
                  <a:lnTo>
                    <a:pt x="104" y="50"/>
                  </a:lnTo>
                  <a:lnTo>
                    <a:pt x="104" y="54"/>
                  </a:lnTo>
                  <a:lnTo>
                    <a:pt x="106" y="56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14" y="64"/>
                  </a:lnTo>
                  <a:lnTo>
                    <a:pt x="118" y="76"/>
                  </a:lnTo>
                  <a:lnTo>
                    <a:pt x="120" y="82"/>
                  </a:lnTo>
                  <a:lnTo>
                    <a:pt x="122" y="86"/>
                  </a:lnTo>
                  <a:lnTo>
                    <a:pt x="126" y="88"/>
                  </a:lnTo>
                  <a:lnTo>
                    <a:pt x="126" y="92"/>
                  </a:lnTo>
                  <a:lnTo>
                    <a:pt x="128" y="98"/>
                  </a:lnTo>
                  <a:lnTo>
                    <a:pt x="130" y="102"/>
                  </a:lnTo>
                  <a:lnTo>
                    <a:pt x="130" y="108"/>
                  </a:lnTo>
                  <a:lnTo>
                    <a:pt x="140" y="112"/>
                  </a:lnTo>
                  <a:lnTo>
                    <a:pt x="146" y="118"/>
                  </a:lnTo>
                  <a:lnTo>
                    <a:pt x="146" y="130"/>
                  </a:lnTo>
                  <a:lnTo>
                    <a:pt x="136" y="132"/>
                  </a:lnTo>
                  <a:lnTo>
                    <a:pt x="128" y="138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4"/>
                  </a:lnTo>
                  <a:lnTo>
                    <a:pt x="106" y="158"/>
                  </a:lnTo>
                  <a:lnTo>
                    <a:pt x="96" y="158"/>
                  </a:lnTo>
                  <a:lnTo>
                    <a:pt x="90" y="160"/>
                  </a:lnTo>
                  <a:lnTo>
                    <a:pt x="88" y="162"/>
                  </a:lnTo>
                  <a:lnTo>
                    <a:pt x="86" y="162"/>
                  </a:lnTo>
                  <a:lnTo>
                    <a:pt x="78" y="162"/>
                  </a:lnTo>
                  <a:lnTo>
                    <a:pt x="70" y="164"/>
                  </a:lnTo>
                  <a:lnTo>
                    <a:pt x="64" y="164"/>
                  </a:lnTo>
                  <a:lnTo>
                    <a:pt x="50" y="168"/>
                  </a:lnTo>
                  <a:lnTo>
                    <a:pt x="44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4" y="158"/>
                  </a:lnTo>
                  <a:lnTo>
                    <a:pt x="32" y="156"/>
                  </a:lnTo>
                  <a:lnTo>
                    <a:pt x="28" y="152"/>
                  </a:lnTo>
                  <a:lnTo>
                    <a:pt x="24" y="138"/>
                  </a:lnTo>
                  <a:lnTo>
                    <a:pt x="20" y="118"/>
                  </a:lnTo>
                  <a:lnTo>
                    <a:pt x="22" y="108"/>
                  </a:lnTo>
                  <a:lnTo>
                    <a:pt x="26" y="104"/>
                  </a:lnTo>
                  <a:lnTo>
                    <a:pt x="34" y="100"/>
                  </a:lnTo>
                  <a:lnTo>
                    <a:pt x="40" y="94"/>
                  </a:lnTo>
                  <a:lnTo>
                    <a:pt x="50" y="90"/>
                  </a:lnTo>
                  <a:lnTo>
                    <a:pt x="58" y="86"/>
                  </a:lnTo>
                  <a:lnTo>
                    <a:pt x="62" y="80"/>
                  </a:lnTo>
                  <a:lnTo>
                    <a:pt x="64" y="74"/>
                  </a:lnTo>
                  <a:lnTo>
                    <a:pt x="54" y="74"/>
                  </a:lnTo>
                  <a:lnTo>
                    <a:pt x="44" y="74"/>
                  </a:lnTo>
                  <a:lnTo>
                    <a:pt x="40" y="62"/>
                  </a:lnTo>
                  <a:lnTo>
                    <a:pt x="38" y="54"/>
                  </a:lnTo>
                  <a:lnTo>
                    <a:pt x="36" y="46"/>
                  </a:lnTo>
                  <a:lnTo>
                    <a:pt x="32" y="34"/>
                  </a:lnTo>
                  <a:lnTo>
                    <a:pt x="26" y="28"/>
                  </a:lnTo>
                  <a:lnTo>
                    <a:pt x="16" y="26"/>
                  </a:lnTo>
                  <a:lnTo>
                    <a:pt x="8" y="22"/>
                  </a:lnTo>
                  <a:lnTo>
                    <a:pt x="0" y="18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6" y="18"/>
                  </a:lnTo>
                  <a:lnTo>
                    <a:pt x="26" y="20"/>
                  </a:lnTo>
                  <a:lnTo>
                    <a:pt x="36" y="24"/>
                  </a:lnTo>
                  <a:lnTo>
                    <a:pt x="46" y="26"/>
                  </a:lnTo>
                  <a:lnTo>
                    <a:pt x="52" y="26"/>
                  </a:lnTo>
                  <a:lnTo>
                    <a:pt x="56" y="22"/>
                  </a:lnTo>
                  <a:lnTo>
                    <a:pt x="58" y="18"/>
                  </a:lnTo>
                  <a:lnTo>
                    <a:pt x="60" y="14"/>
                  </a:lnTo>
                  <a:lnTo>
                    <a:pt x="60" y="8"/>
                  </a:lnTo>
                  <a:lnTo>
                    <a:pt x="62" y="4"/>
                  </a:lnTo>
                  <a:lnTo>
                    <a:pt x="64" y="2"/>
                  </a:lnTo>
                  <a:lnTo>
                    <a:pt x="70" y="0"/>
                  </a:lnTo>
                  <a:lnTo>
                    <a:pt x="82" y="2"/>
                  </a:lnTo>
                  <a:lnTo>
                    <a:pt x="90" y="6"/>
                  </a:lnTo>
                  <a:lnTo>
                    <a:pt x="96" y="10"/>
                  </a:lnTo>
                  <a:lnTo>
                    <a:pt x="104" y="14"/>
                  </a:lnTo>
                  <a:lnTo>
                    <a:pt x="98" y="1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20" name="Freeform 137"/>
            <p:cNvSpPr>
              <a:spLocks/>
            </p:cNvSpPr>
            <p:nvPr/>
          </p:nvSpPr>
          <p:spPr bwMode="gray">
            <a:xfrm>
              <a:off x="2984" y="1616"/>
              <a:ext cx="42" cy="7"/>
            </a:xfrm>
            <a:custGeom>
              <a:avLst/>
              <a:gdLst>
                <a:gd name="T0" fmla="*/ 20 w 42"/>
                <a:gd name="T1" fmla="*/ 2 h 8"/>
                <a:gd name="T2" fmla="*/ 8 w 42"/>
                <a:gd name="T3" fmla="*/ 2 h 8"/>
                <a:gd name="T4" fmla="*/ 0 w 42"/>
                <a:gd name="T5" fmla="*/ 0 h 8"/>
                <a:gd name="T6" fmla="*/ 4 w 42"/>
                <a:gd name="T7" fmla="*/ 2 h 8"/>
                <a:gd name="T8" fmla="*/ 8 w 42"/>
                <a:gd name="T9" fmla="*/ 4 h 8"/>
                <a:gd name="T10" fmla="*/ 22 w 42"/>
                <a:gd name="T11" fmla="*/ 4 h 8"/>
                <a:gd name="T12" fmla="*/ 34 w 42"/>
                <a:gd name="T13" fmla="*/ 4 h 8"/>
                <a:gd name="T14" fmla="*/ 42 w 42"/>
                <a:gd name="T15" fmla="*/ 4 h 8"/>
                <a:gd name="T16" fmla="*/ 36 w 42"/>
                <a:gd name="T17" fmla="*/ 2 h 8"/>
                <a:gd name="T18" fmla="*/ 32 w 42"/>
                <a:gd name="T19" fmla="*/ 0 h 8"/>
                <a:gd name="T20" fmla="*/ 20 w 42"/>
                <a:gd name="T21" fmla="*/ 2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8">
                  <a:moveTo>
                    <a:pt x="20" y="2"/>
                  </a:moveTo>
                  <a:lnTo>
                    <a:pt x="8" y="2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6"/>
                  </a:lnTo>
                  <a:lnTo>
                    <a:pt x="22" y="8"/>
                  </a:lnTo>
                  <a:lnTo>
                    <a:pt x="34" y="8"/>
                  </a:lnTo>
                  <a:lnTo>
                    <a:pt x="42" y="6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21" name="Freeform 138"/>
            <p:cNvSpPr>
              <a:spLocks/>
            </p:cNvSpPr>
            <p:nvPr/>
          </p:nvSpPr>
          <p:spPr bwMode="gray">
            <a:xfrm>
              <a:off x="2667" y="1535"/>
              <a:ext cx="16" cy="9"/>
            </a:xfrm>
            <a:custGeom>
              <a:avLst/>
              <a:gdLst>
                <a:gd name="T0" fmla="*/ 16 w 16"/>
                <a:gd name="T1" fmla="*/ 5 h 10"/>
                <a:gd name="T2" fmla="*/ 12 w 16"/>
                <a:gd name="T3" fmla="*/ 0 h 10"/>
                <a:gd name="T4" fmla="*/ 6 w 16"/>
                <a:gd name="T5" fmla="*/ 0 h 10"/>
                <a:gd name="T6" fmla="*/ 4 w 16"/>
                <a:gd name="T7" fmla="*/ 0 h 10"/>
                <a:gd name="T8" fmla="*/ 2 w 16"/>
                <a:gd name="T9" fmla="*/ 2 h 10"/>
                <a:gd name="T10" fmla="*/ 0 w 16"/>
                <a:gd name="T11" fmla="*/ 6 h 10"/>
                <a:gd name="T12" fmla="*/ 16 w 16"/>
                <a:gd name="T13" fmla="*/ 6 h 10"/>
                <a:gd name="T14" fmla="*/ 14 w 16"/>
                <a:gd name="T15" fmla="*/ 4 h 10"/>
                <a:gd name="T16" fmla="*/ 16 w 16"/>
                <a:gd name="T17" fmla="*/ 5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" h="10">
                  <a:moveTo>
                    <a:pt x="16" y="6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16" y="10"/>
                  </a:lnTo>
                  <a:lnTo>
                    <a:pt x="14" y="4"/>
                  </a:lnTo>
                  <a:lnTo>
                    <a:pt x="16" y="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22" name="Freeform 139"/>
            <p:cNvSpPr>
              <a:spLocks/>
            </p:cNvSpPr>
            <p:nvPr/>
          </p:nvSpPr>
          <p:spPr bwMode="gray">
            <a:xfrm>
              <a:off x="2546" y="1201"/>
              <a:ext cx="109" cy="153"/>
            </a:xfrm>
            <a:custGeom>
              <a:avLst/>
              <a:gdLst>
                <a:gd name="T0" fmla="*/ 78 w 110"/>
                <a:gd name="T1" fmla="*/ 82 h 154"/>
                <a:gd name="T2" fmla="*/ 86 w 110"/>
                <a:gd name="T3" fmla="*/ 90 h 154"/>
                <a:gd name="T4" fmla="*/ 86 w 110"/>
                <a:gd name="T5" fmla="*/ 100 h 154"/>
                <a:gd name="T6" fmla="*/ 90 w 110"/>
                <a:gd name="T7" fmla="*/ 102 h 154"/>
                <a:gd name="T8" fmla="*/ 104 w 110"/>
                <a:gd name="T9" fmla="*/ 106 h 154"/>
                <a:gd name="T10" fmla="*/ 104 w 110"/>
                <a:gd name="T11" fmla="*/ 114 h 154"/>
                <a:gd name="T12" fmla="*/ 90 w 110"/>
                <a:gd name="T13" fmla="*/ 124 h 154"/>
                <a:gd name="T14" fmla="*/ 94 w 110"/>
                <a:gd name="T15" fmla="*/ 128 h 154"/>
                <a:gd name="T16" fmla="*/ 98 w 110"/>
                <a:gd name="T17" fmla="*/ 134 h 154"/>
                <a:gd name="T18" fmla="*/ 88 w 110"/>
                <a:gd name="T19" fmla="*/ 140 h 154"/>
                <a:gd name="T20" fmla="*/ 62 w 110"/>
                <a:gd name="T21" fmla="*/ 140 h 154"/>
                <a:gd name="T22" fmla="*/ 40 w 110"/>
                <a:gd name="T23" fmla="*/ 140 h 154"/>
                <a:gd name="T24" fmla="*/ 40 w 110"/>
                <a:gd name="T25" fmla="*/ 148 h 154"/>
                <a:gd name="T26" fmla="*/ 26 w 110"/>
                <a:gd name="T27" fmla="*/ 150 h 154"/>
                <a:gd name="T28" fmla="*/ 12 w 110"/>
                <a:gd name="T29" fmla="*/ 150 h 154"/>
                <a:gd name="T30" fmla="*/ 18 w 110"/>
                <a:gd name="T31" fmla="*/ 140 h 154"/>
                <a:gd name="T32" fmla="*/ 30 w 110"/>
                <a:gd name="T33" fmla="*/ 136 h 154"/>
                <a:gd name="T34" fmla="*/ 46 w 110"/>
                <a:gd name="T35" fmla="*/ 128 h 154"/>
                <a:gd name="T36" fmla="*/ 32 w 110"/>
                <a:gd name="T37" fmla="*/ 122 h 154"/>
                <a:gd name="T38" fmla="*/ 18 w 110"/>
                <a:gd name="T39" fmla="*/ 118 h 154"/>
                <a:gd name="T40" fmla="*/ 36 w 110"/>
                <a:gd name="T41" fmla="*/ 104 h 154"/>
                <a:gd name="T42" fmla="*/ 36 w 110"/>
                <a:gd name="T43" fmla="*/ 96 h 154"/>
                <a:gd name="T44" fmla="*/ 40 w 110"/>
                <a:gd name="T45" fmla="*/ 90 h 154"/>
                <a:gd name="T46" fmla="*/ 42 w 110"/>
                <a:gd name="T47" fmla="*/ 80 h 154"/>
                <a:gd name="T48" fmla="*/ 40 w 110"/>
                <a:gd name="T49" fmla="*/ 76 h 154"/>
                <a:gd name="T50" fmla="*/ 42 w 110"/>
                <a:gd name="T51" fmla="*/ 68 h 154"/>
                <a:gd name="T52" fmla="*/ 38 w 110"/>
                <a:gd name="T53" fmla="*/ 58 h 154"/>
                <a:gd name="T54" fmla="*/ 12 w 110"/>
                <a:gd name="T55" fmla="*/ 56 h 154"/>
                <a:gd name="T56" fmla="*/ 10 w 110"/>
                <a:gd name="T57" fmla="*/ 48 h 154"/>
                <a:gd name="T58" fmla="*/ 12 w 110"/>
                <a:gd name="T59" fmla="*/ 36 h 154"/>
                <a:gd name="T60" fmla="*/ 0 w 110"/>
                <a:gd name="T61" fmla="*/ 28 h 154"/>
                <a:gd name="T62" fmla="*/ 22 w 110"/>
                <a:gd name="T63" fmla="*/ 10 h 154"/>
                <a:gd name="T64" fmla="*/ 50 w 110"/>
                <a:gd name="T65" fmla="*/ 0 h 154"/>
                <a:gd name="T66" fmla="*/ 46 w 110"/>
                <a:gd name="T67" fmla="*/ 12 h 154"/>
                <a:gd name="T68" fmla="*/ 38 w 110"/>
                <a:gd name="T69" fmla="*/ 20 h 154"/>
                <a:gd name="T70" fmla="*/ 54 w 110"/>
                <a:gd name="T71" fmla="*/ 22 h 154"/>
                <a:gd name="T72" fmla="*/ 62 w 110"/>
                <a:gd name="T73" fmla="*/ 26 h 154"/>
                <a:gd name="T74" fmla="*/ 54 w 110"/>
                <a:gd name="T75" fmla="*/ 40 h 154"/>
                <a:gd name="T76" fmla="*/ 55 w 110"/>
                <a:gd name="T77" fmla="*/ 56 h 154"/>
                <a:gd name="T78" fmla="*/ 70 w 110"/>
                <a:gd name="T79" fmla="*/ 78 h 15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10" h="154">
                  <a:moveTo>
                    <a:pt x="76" y="82"/>
                  </a:moveTo>
                  <a:lnTo>
                    <a:pt x="82" y="86"/>
                  </a:lnTo>
                  <a:lnTo>
                    <a:pt x="88" y="90"/>
                  </a:lnTo>
                  <a:lnTo>
                    <a:pt x="90" y="94"/>
                  </a:lnTo>
                  <a:lnTo>
                    <a:pt x="90" y="100"/>
                  </a:lnTo>
                  <a:lnTo>
                    <a:pt x="90" y="104"/>
                  </a:lnTo>
                  <a:lnTo>
                    <a:pt x="90" y="108"/>
                  </a:lnTo>
                  <a:lnTo>
                    <a:pt x="94" y="106"/>
                  </a:lnTo>
                  <a:lnTo>
                    <a:pt x="104" y="104"/>
                  </a:lnTo>
                  <a:lnTo>
                    <a:pt x="108" y="110"/>
                  </a:lnTo>
                  <a:lnTo>
                    <a:pt x="110" y="114"/>
                  </a:lnTo>
                  <a:lnTo>
                    <a:pt x="108" y="118"/>
                  </a:lnTo>
                  <a:lnTo>
                    <a:pt x="104" y="122"/>
                  </a:lnTo>
                  <a:lnTo>
                    <a:pt x="94" y="128"/>
                  </a:lnTo>
                  <a:lnTo>
                    <a:pt x="94" y="130"/>
                  </a:lnTo>
                  <a:lnTo>
                    <a:pt x="98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98" y="142"/>
                  </a:lnTo>
                  <a:lnTo>
                    <a:pt x="92" y="144"/>
                  </a:lnTo>
                  <a:lnTo>
                    <a:pt x="82" y="144"/>
                  </a:lnTo>
                  <a:lnTo>
                    <a:pt x="66" y="144"/>
                  </a:lnTo>
                  <a:lnTo>
                    <a:pt x="50" y="144"/>
                  </a:lnTo>
                  <a:lnTo>
                    <a:pt x="40" y="144"/>
                  </a:lnTo>
                  <a:lnTo>
                    <a:pt x="40" y="148"/>
                  </a:lnTo>
                  <a:lnTo>
                    <a:pt x="40" y="152"/>
                  </a:lnTo>
                  <a:lnTo>
                    <a:pt x="34" y="152"/>
                  </a:lnTo>
                  <a:lnTo>
                    <a:pt x="26" y="154"/>
                  </a:lnTo>
                  <a:lnTo>
                    <a:pt x="18" y="154"/>
                  </a:lnTo>
                  <a:lnTo>
                    <a:pt x="12" y="154"/>
                  </a:lnTo>
                  <a:lnTo>
                    <a:pt x="14" y="148"/>
                  </a:lnTo>
                  <a:lnTo>
                    <a:pt x="18" y="144"/>
                  </a:lnTo>
                  <a:lnTo>
                    <a:pt x="24" y="142"/>
                  </a:lnTo>
                  <a:lnTo>
                    <a:pt x="30" y="140"/>
                  </a:lnTo>
                  <a:lnTo>
                    <a:pt x="42" y="136"/>
                  </a:lnTo>
                  <a:lnTo>
                    <a:pt x="46" y="132"/>
                  </a:lnTo>
                  <a:lnTo>
                    <a:pt x="50" y="128"/>
                  </a:lnTo>
                  <a:lnTo>
                    <a:pt x="32" y="126"/>
                  </a:lnTo>
                  <a:lnTo>
                    <a:pt x="24" y="124"/>
                  </a:lnTo>
                  <a:lnTo>
                    <a:pt x="18" y="122"/>
                  </a:lnTo>
                  <a:lnTo>
                    <a:pt x="26" y="114"/>
                  </a:lnTo>
                  <a:lnTo>
                    <a:pt x="36" y="108"/>
                  </a:lnTo>
                  <a:lnTo>
                    <a:pt x="36" y="104"/>
                  </a:lnTo>
                  <a:lnTo>
                    <a:pt x="36" y="100"/>
                  </a:lnTo>
                  <a:lnTo>
                    <a:pt x="38" y="98"/>
                  </a:lnTo>
                  <a:lnTo>
                    <a:pt x="40" y="94"/>
                  </a:lnTo>
                  <a:lnTo>
                    <a:pt x="48" y="90"/>
                  </a:lnTo>
                  <a:lnTo>
                    <a:pt x="42" y="84"/>
                  </a:lnTo>
                  <a:lnTo>
                    <a:pt x="40" y="80"/>
                  </a:lnTo>
                  <a:lnTo>
                    <a:pt x="40" y="76"/>
                  </a:lnTo>
                  <a:lnTo>
                    <a:pt x="40" y="70"/>
                  </a:lnTo>
                  <a:lnTo>
                    <a:pt x="42" y="68"/>
                  </a:lnTo>
                  <a:lnTo>
                    <a:pt x="40" y="62"/>
                  </a:lnTo>
                  <a:lnTo>
                    <a:pt x="38" y="58"/>
                  </a:lnTo>
                  <a:lnTo>
                    <a:pt x="14" y="58"/>
                  </a:lnTo>
                  <a:lnTo>
                    <a:pt x="12" y="56"/>
                  </a:lnTo>
                  <a:lnTo>
                    <a:pt x="12" y="50"/>
                  </a:lnTo>
                  <a:lnTo>
                    <a:pt x="10" y="48"/>
                  </a:lnTo>
                  <a:lnTo>
                    <a:pt x="6" y="4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0" y="28"/>
                  </a:lnTo>
                  <a:lnTo>
                    <a:pt x="10" y="20"/>
                  </a:lnTo>
                  <a:lnTo>
                    <a:pt x="22" y="10"/>
                  </a:lnTo>
                  <a:lnTo>
                    <a:pt x="38" y="4"/>
                  </a:lnTo>
                  <a:lnTo>
                    <a:pt x="50" y="0"/>
                  </a:lnTo>
                  <a:lnTo>
                    <a:pt x="48" y="8"/>
                  </a:lnTo>
                  <a:lnTo>
                    <a:pt x="46" y="12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46" y="22"/>
                  </a:lnTo>
                  <a:lnTo>
                    <a:pt x="54" y="22"/>
                  </a:lnTo>
                  <a:lnTo>
                    <a:pt x="60" y="24"/>
                  </a:lnTo>
                  <a:lnTo>
                    <a:pt x="66" y="26"/>
                  </a:lnTo>
                  <a:lnTo>
                    <a:pt x="58" y="36"/>
                  </a:lnTo>
                  <a:lnTo>
                    <a:pt x="54" y="40"/>
                  </a:lnTo>
                  <a:lnTo>
                    <a:pt x="54" y="46"/>
                  </a:lnTo>
                  <a:lnTo>
                    <a:pt x="56" y="56"/>
                  </a:lnTo>
                  <a:lnTo>
                    <a:pt x="62" y="64"/>
                  </a:lnTo>
                  <a:lnTo>
                    <a:pt x="74" y="82"/>
                  </a:lnTo>
                  <a:lnTo>
                    <a:pt x="76" y="8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23" name="Freeform 140"/>
            <p:cNvSpPr>
              <a:spLocks/>
            </p:cNvSpPr>
            <p:nvPr/>
          </p:nvSpPr>
          <p:spPr bwMode="gray">
            <a:xfrm>
              <a:off x="2500" y="1266"/>
              <a:ext cx="59" cy="64"/>
            </a:xfrm>
            <a:custGeom>
              <a:avLst/>
              <a:gdLst>
                <a:gd name="T0" fmla="*/ 30 w 60"/>
                <a:gd name="T1" fmla="*/ 20 h 64"/>
                <a:gd name="T2" fmla="*/ 30 w 60"/>
                <a:gd name="T3" fmla="*/ 4 h 64"/>
                <a:gd name="T4" fmla="*/ 30 w 60"/>
                <a:gd name="T5" fmla="*/ 2 h 64"/>
                <a:gd name="T6" fmla="*/ 30 w 60"/>
                <a:gd name="T7" fmla="*/ 0 h 64"/>
                <a:gd name="T8" fmla="*/ 40 w 60"/>
                <a:gd name="T9" fmla="*/ 0 h 64"/>
                <a:gd name="T10" fmla="*/ 52 w 60"/>
                <a:gd name="T11" fmla="*/ 0 h 64"/>
                <a:gd name="T12" fmla="*/ 56 w 60"/>
                <a:gd name="T13" fmla="*/ 2 h 64"/>
                <a:gd name="T14" fmla="*/ 56 w 60"/>
                <a:gd name="T15" fmla="*/ 6 h 64"/>
                <a:gd name="T16" fmla="*/ 54 w 60"/>
                <a:gd name="T17" fmla="*/ 14 h 64"/>
                <a:gd name="T18" fmla="*/ 50 w 60"/>
                <a:gd name="T19" fmla="*/ 18 h 64"/>
                <a:gd name="T20" fmla="*/ 46 w 60"/>
                <a:gd name="T21" fmla="*/ 20 h 64"/>
                <a:gd name="T22" fmla="*/ 44 w 60"/>
                <a:gd name="T23" fmla="*/ 24 h 64"/>
                <a:gd name="T24" fmla="*/ 46 w 60"/>
                <a:gd name="T25" fmla="*/ 26 h 64"/>
                <a:gd name="T26" fmla="*/ 48 w 60"/>
                <a:gd name="T27" fmla="*/ 30 h 64"/>
                <a:gd name="T28" fmla="*/ 50 w 60"/>
                <a:gd name="T29" fmla="*/ 32 h 64"/>
                <a:gd name="T30" fmla="*/ 52 w 60"/>
                <a:gd name="T31" fmla="*/ 36 h 64"/>
                <a:gd name="T32" fmla="*/ 50 w 60"/>
                <a:gd name="T33" fmla="*/ 42 h 64"/>
                <a:gd name="T34" fmla="*/ 46 w 60"/>
                <a:gd name="T35" fmla="*/ 46 h 64"/>
                <a:gd name="T36" fmla="*/ 34 w 60"/>
                <a:gd name="T37" fmla="*/ 54 h 64"/>
                <a:gd name="T38" fmla="*/ 24 w 60"/>
                <a:gd name="T39" fmla="*/ 62 h 64"/>
                <a:gd name="T40" fmla="*/ 16 w 60"/>
                <a:gd name="T41" fmla="*/ 64 h 64"/>
                <a:gd name="T42" fmla="*/ 10 w 60"/>
                <a:gd name="T43" fmla="*/ 64 h 64"/>
                <a:gd name="T44" fmla="*/ 6 w 60"/>
                <a:gd name="T45" fmla="*/ 64 h 64"/>
                <a:gd name="T46" fmla="*/ 4 w 60"/>
                <a:gd name="T47" fmla="*/ 62 h 64"/>
                <a:gd name="T48" fmla="*/ 0 w 60"/>
                <a:gd name="T49" fmla="*/ 56 h 64"/>
                <a:gd name="T50" fmla="*/ 2 w 60"/>
                <a:gd name="T51" fmla="*/ 52 h 64"/>
                <a:gd name="T52" fmla="*/ 6 w 60"/>
                <a:gd name="T53" fmla="*/ 48 h 64"/>
                <a:gd name="T54" fmla="*/ 14 w 60"/>
                <a:gd name="T55" fmla="*/ 40 h 64"/>
                <a:gd name="T56" fmla="*/ 6 w 60"/>
                <a:gd name="T57" fmla="*/ 34 h 64"/>
                <a:gd name="T58" fmla="*/ 2 w 60"/>
                <a:gd name="T59" fmla="*/ 30 h 64"/>
                <a:gd name="T60" fmla="*/ 6 w 60"/>
                <a:gd name="T61" fmla="*/ 26 h 64"/>
                <a:gd name="T62" fmla="*/ 4 w 60"/>
                <a:gd name="T63" fmla="*/ 20 h 64"/>
                <a:gd name="T64" fmla="*/ 10 w 60"/>
                <a:gd name="T65" fmla="*/ 18 h 64"/>
                <a:gd name="T66" fmla="*/ 20 w 60"/>
                <a:gd name="T67" fmla="*/ 16 h 64"/>
                <a:gd name="T68" fmla="*/ 26 w 60"/>
                <a:gd name="T69" fmla="*/ 18 h 64"/>
                <a:gd name="T70" fmla="*/ 30 w 60"/>
                <a:gd name="T71" fmla="*/ 20 h 6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" h="64">
                  <a:moveTo>
                    <a:pt x="32" y="20"/>
                  </a:moveTo>
                  <a:lnTo>
                    <a:pt x="32" y="4"/>
                  </a:lnTo>
                  <a:lnTo>
                    <a:pt x="32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60" y="2"/>
                  </a:lnTo>
                  <a:lnTo>
                    <a:pt x="60" y="6"/>
                  </a:lnTo>
                  <a:lnTo>
                    <a:pt x="58" y="14"/>
                  </a:lnTo>
                  <a:lnTo>
                    <a:pt x="54" y="18"/>
                  </a:lnTo>
                  <a:lnTo>
                    <a:pt x="50" y="20"/>
                  </a:lnTo>
                  <a:lnTo>
                    <a:pt x="48" y="24"/>
                  </a:lnTo>
                  <a:lnTo>
                    <a:pt x="50" y="26"/>
                  </a:lnTo>
                  <a:lnTo>
                    <a:pt x="52" y="30"/>
                  </a:lnTo>
                  <a:lnTo>
                    <a:pt x="54" y="32"/>
                  </a:lnTo>
                  <a:lnTo>
                    <a:pt x="56" y="36"/>
                  </a:lnTo>
                  <a:lnTo>
                    <a:pt x="54" y="42"/>
                  </a:lnTo>
                  <a:lnTo>
                    <a:pt x="50" y="46"/>
                  </a:lnTo>
                  <a:lnTo>
                    <a:pt x="38" y="54"/>
                  </a:lnTo>
                  <a:lnTo>
                    <a:pt x="24" y="62"/>
                  </a:lnTo>
                  <a:lnTo>
                    <a:pt x="16" y="64"/>
                  </a:lnTo>
                  <a:lnTo>
                    <a:pt x="10" y="64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0" y="56"/>
                  </a:lnTo>
                  <a:lnTo>
                    <a:pt x="2" y="52"/>
                  </a:lnTo>
                  <a:lnTo>
                    <a:pt x="6" y="48"/>
                  </a:lnTo>
                  <a:lnTo>
                    <a:pt x="14" y="40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6" y="26"/>
                  </a:lnTo>
                  <a:lnTo>
                    <a:pt x="4" y="20"/>
                  </a:lnTo>
                  <a:lnTo>
                    <a:pt x="10" y="18"/>
                  </a:lnTo>
                  <a:lnTo>
                    <a:pt x="20" y="16"/>
                  </a:lnTo>
                  <a:lnTo>
                    <a:pt x="26" y="18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24" name="Freeform 141"/>
            <p:cNvSpPr>
              <a:spLocks/>
            </p:cNvSpPr>
            <p:nvPr/>
          </p:nvSpPr>
          <p:spPr bwMode="gray">
            <a:xfrm>
              <a:off x="2762" y="1481"/>
              <a:ext cx="9" cy="28"/>
            </a:xfrm>
            <a:custGeom>
              <a:avLst/>
              <a:gdLst>
                <a:gd name="T0" fmla="*/ 0 w 10"/>
                <a:gd name="T1" fmla="*/ 28 h 28"/>
                <a:gd name="T2" fmla="*/ 0 w 10"/>
                <a:gd name="T3" fmla="*/ 12 h 28"/>
                <a:gd name="T4" fmla="*/ 2 w 10"/>
                <a:gd name="T5" fmla="*/ 6 h 28"/>
                <a:gd name="T6" fmla="*/ 5 w 10"/>
                <a:gd name="T7" fmla="*/ 0 h 28"/>
                <a:gd name="T8" fmla="*/ 5 w 10"/>
                <a:gd name="T9" fmla="*/ 6 h 28"/>
                <a:gd name="T10" fmla="*/ 6 w 10"/>
                <a:gd name="T11" fmla="*/ 10 h 28"/>
                <a:gd name="T12" fmla="*/ 6 w 10"/>
                <a:gd name="T13" fmla="*/ 28 h 28"/>
                <a:gd name="T14" fmla="*/ 0 w 10"/>
                <a:gd name="T15" fmla="*/ 28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8">
                  <a:moveTo>
                    <a:pt x="0" y="28"/>
                  </a:moveTo>
                  <a:lnTo>
                    <a:pt x="0" y="12"/>
                  </a:lnTo>
                  <a:lnTo>
                    <a:pt x="2" y="6"/>
                  </a:lnTo>
                  <a:lnTo>
                    <a:pt x="6" y="0"/>
                  </a:lnTo>
                  <a:lnTo>
                    <a:pt x="8" y="6"/>
                  </a:lnTo>
                  <a:lnTo>
                    <a:pt x="10" y="10"/>
                  </a:lnTo>
                  <a:lnTo>
                    <a:pt x="1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25" name="Freeform 142"/>
            <p:cNvSpPr>
              <a:spLocks/>
            </p:cNvSpPr>
            <p:nvPr/>
          </p:nvSpPr>
          <p:spPr bwMode="gray">
            <a:xfrm>
              <a:off x="2748" y="1513"/>
              <a:ext cx="28" cy="40"/>
            </a:xfrm>
            <a:custGeom>
              <a:avLst/>
              <a:gdLst>
                <a:gd name="T0" fmla="*/ 12 w 28"/>
                <a:gd name="T1" fmla="*/ 8 h 40"/>
                <a:gd name="T2" fmla="*/ 16 w 28"/>
                <a:gd name="T3" fmla="*/ 4 h 40"/>
                <a:gd name="T4" fmla="*/ 20 w 28"/>
                <a:gd name="T5" fmla="*/ 0 h 40"/>
                <a:gd name="T6" fmla="*/ 24 w 28"/>
                <a:gd name="T7" fmla="*/ 4 h 40"/>
                <a:gd name="T8" fmla="*/ 28 w 28"/>
                <a:gd name="T9" fmla="*/ 8 h 40"/>
                <a:gd name="T10" fmla="*/ 28 w 28"/>
                <a:gd name="T11" fmla="*/ 34 h 40"/>
                <a:gd name="T12" fmla="*/ 24 w 28"/>
                <a:gd name="T13" fmla="*/ 36 h 40"/>
                <a:gd name="T14" fmla="*/ 20 w 28"/>
                <a:gd name="T15" fmla="*/ 38 h 40"/>
                <a:gd name="T16" fmla="*/ 14 w 28"/>
                <a:gd name="T17" fmla="*/ 40 h 40"/>
                <a:gd name="T18" fmla="*/ 10 w 28"/>
                <a:gd name="T19" fmla="*/ 36 h 40"/>
                <a:gd name="T20" fmla="*/ 10 w 28"/>
                <a:gd name="T21" fmla="*/ 34 h 40"/>
                <a:gd name="T22" fmla="*/ 10 w 28"/>
                <a:gd name="T23" fmla="*/ 30 h 40"/>
                <a:gd name="T24" fmla="*/ 10 w 28"/>
                <a:gd name="T25" fmla="*/ 14 h 40"/>
                <a:gd name="T26" fmla="*/ 4 w 28"/>
                <a:gd name="T27" fmla="*/ 12 h 40"/>
                <a:gd name="T28" fmla="*/ 0 w 28"/>
                <a:gd name="T29" fmla="*/ 8 h 40"/>
                <a:gd name="T30" fmla="*/ 4 w 28"/>
                <a:gd name="T31" fmla="*/ 6 h 40"/>
                <a:gd name="T32" fmla="*/ 8 w 28"/>
                <a:gd name="T33" fmla="*/ 6 h 40"/>
                <a:gd name="T34" fmla="*/ 12 w 28"/>
                <a:gd name="T35" fmla="*/ 8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" h="40">
                  <a:moveTo>
                    <a:pt x="12" y="8"/>
                  </a:moveTo>
                  <a:lnTo>
                    <a:pt x="16" y="4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8" y="8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20" y="38"/>
                  </a:lnTo>
                  <a:lnTo>
                    <a:pt x="14" y="40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10" y="30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4" y="6"/>
                  </a:lnTo>
                  <a:lnTo>
                    <a:pt x="8" y="6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26" name="Freeform 143"/>
            <p:cNvSpPr>
              <a:spLocks/>
            </p:cNvSpPr>
            <p:nvPr/>
          </p:nvSpPr>
          <p:spPr bwMode="gray">
            <a:xfrm>
              <a:off x="2819" y="1568"/>
              <a:ext cx="41" cy="24"/>
            </a:xfrm>
            <a:custGeom>
              <a:avLst/>
              <a:gdLst>
                <a:gd name="T0" fmla="*/ 41 w 41"/>
                <a:gd name="T1" fmla="*/ 12 h 24"/>
                <a:gd name="T2" fmla="*/ 39 w 41"/>
                <a:gd name="T3" fmla="*/ 16 h 24"/>
                <a:gd name="T4" fmla="*/ 39 w 41"/>
                <a:gd name="T5" fmla="*/ 18 h 24"/>
                <a:gd name="T6" fmla="*/ 39 w 41"/>
                <a:gd name="T7" fmla="*/ 22 h 24"/>
                <a:gd name="T8" fmla="*/ 39 w 41"/>
                <a:gd name="T9" fmla="*/ 24 h 24"/>
                <a:gd name="T10" fmla="*/ 31 w 41"/>
                <a:gd name="T11" fmla="*/ 22 h 24"/>
                <a:gd name="T12" fmla="*/ 17 w 41"/>
                <a:gd name="T13" fmla="*/ 16 h 24"/>
                <a:gd name="T14" fmla="*/ 4 w 41"/>
                <a:gd name="T15" fmla="*/ 10 h 24"/>
                <a:gd name="T16" fmla="*/ 0 w 41"/>
                <a:gd name="T17" fmla="*/ 6 h 24"/>
                <a:gd name="T18" fmla="*/ 0 w 41"/>
                <a:gd name="T19" fmla="*/ 2 h 24"/>
                <a:gd name="T20" fmla="*/ 2 w 41"/>
                <a:gd name="T21" fmla="*/ 0 h 24"/>
                <a:gd name="T22" fmla="*/ 9 w 41"/>
                <a:gd name="T23" fmla="*/ 0 h 24"/>
                <a:gd name="T24" fmla="*/ 19 w 41"/>
                <a:gd name="T25" fmla="*/ 2 h 24"/>
                <a:gd name="T26" fmla="*/ 27 w 41"/>
                <a:gd name="T27" fmla="*/ 4 h 24"/>
                <a:gd name="T28" fmla="*/ 33 w 41"/>
                <a:gd name="T29" fmla="*/ 2 h 24"/>
                <a:gd name="T30" fmla="*/ 41 w 41"/>
                <a:gd name="T31" fmla="*/ 0 h 24"/>
                <a:gd name="T32" fmla="*/ 41 w 41"/>
                <a:gd name="T33" fmla="*/ 4 h 24"/>
                <a:gd name="T34" fmla="*/ 41 w 41"/>
                <a:gd name="T35" fmla="*/ 12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1" h="24">
                  <a:moveTo>
                    <a:pt x="41" y="12"/>
                  </a:moveTo>
                  <a:lnTo>
                    <a:pt x="39" y="16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9" y="24"/>
                  </a:lnTo>
                  <a:lnTo>
                    <a:pt x="31" y="22"/>
                  </a:lnTo>
                  <a:lnTo>
                    <a:pt x="17" y="16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9" y="0"/>
                  </a:lnTo>
                  <a:lnTo>
                    <a:pt x="19" y="2"/>
                  </a:lnTo>
                  <a:lnTo>
                    <a:pt x="27" y="4"/>
                  </a:lnTo>
                  <a:lnTo>
                    <a:pt x="33" y="2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41" y="1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27" name="Freeform 144"/>
            <p:cNvSpPr>
              <a:spLocks/>
            </p:cNvSpPr>
            <p:nvPr/>
          </p:nvSpPr>
          <p:spPr bwMode="gray">
            <a:xfrm>
              <a:off x="2771" y="1247"/>
              <a:ext cx="24" cy="30"/>
            </a:xfrm>
            <a:custGeom>
              <a:avLst/>
              <a:gdLst>
                <a:gd name="T0" fmla="*/ 12 w 24"/>
                <a:gd name="T1" fmla="*/ 4 h 30"/>
                <a:gd name="T2" fmla="*/ 12 w 24"/>
                <a:gd name="T3" fmla="*/ 12 h 30"/>
                <a:gd name="T4" fmla="*/ 18 w 24"/>
                <a:gd name="T5" fmla="*/ 8 h 30"/>
                <a:gd name="T6" fmla="*/ 24 w 24"/>
                <a:gd name="T7" fmla="*/ 4 h 30"/>
                <a:gd name="T8" fmla="*/ 24 w 24"/>
                <a:gd name="T9" fmla="*/ 16 h 30"/>
                <a:gd name="T10" fmla="*/ 22 w 24"/>
                <a:gd name="T11" fmla="*/ 20 h 30"/>
                <a:gd name="T12" fmla="*/ 18 w 24"/>
                <a:gd name="T13" fmla="*/ 26 h 30"/>
                <a:gd name="T14" fmla="*/ 16 w 24"/>
                <a:gd name="T15" fmla="*/ 30 h 30"/>
                <a:gd name="T16" fmla="*/ 14 w 24"/>
                <a:gd name="T17" fmla="*/ 30 h 30"/>
                <a:gd name="T18" fmla="*/ 14 w 24"/>
                <a:gd name="T19" fmla="*/ 28 h 30"/>
                <a:gd name="T20" fmla="*/ 12 w 24"/>
                <a:gd name="T21" fmla="*/ 24 h 30"/>
                <a:gd name="T22" fmla="*/ 10 w 24"/>
                <a:gd name="T23" fmla="*/ 20 h 30"/>
                <a:gd name="T24" fmla="*/ 6 w 24"/>
                <a:gd name="T25" fmla="*/ 14 h 30"/>
                <a:gd name="T26" fmla="*/ 2 w 24"/>
                <a:gd name="T27" fmla="*/ 10 h 30"/>
                <a:gd name="T28" fmla="*/ 0 w 24"/>
                <a:gd name="T29" fmla="*/ 6 h 30"/>
                <a:gd name="T30" fmla="*/ 0 w 24"/>
                <a:gd name="T31" fmla="*/ 4 h 30"/>
                <a:gd name="T32" fmla="*/ 2 w 24"/>
                <a:gd name="T33" fmla="*/ 2 h 30"/>
                <a:gd name="T34" fmla="*/ 4 w 24"/>
                <a:gd name="T35" fmla="*/ 0 h 30"/>
                <a:gd name="T36" fmla="*/ 6 w 24"/>
                <a:gd name="T37" fmla="*/ 0 h 30"/>
                <a:gd name="T38" fmla="*/ 8 w 24"/>
                <a:gd name="T39" fmla="*/ 0 h 30"/>
                <a:gd name="T40" fmla="*/ 12 w 24"/>
                <a:gd name="T41" fmla="*/ 4 h 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30">
                  <a:moveTo>
                    <a:pt x="12" y="4"/>
                  </a:move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24" y="16"/>
                  </a:lnTo>
                  <a:lnTo>
                    <a:pt x="22" y="20"/>
                  </a:lnTo>
                  <a:lnTo>
                    <a:pt x="18" y="26"/>
                  </a:lnTo>
                  <a:lnTo>
                    <a:pt x="16" y="30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4"/>
                  </a:lnTo>
                  <a:lnTo>
                    <a:pt x="10" y="20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28" name="Freeform 145"/>
            <p:cNvSpPr>
              <a:spLocks/>
            </p:cNvSpPr>
            <p:nvPr/>
          </p:nvSpPr>
          <p:spPr bwMode="gray">
            <a:xfrm>
              <a:off x="2771" y="1039"/>
              <a:ext cx="148" cy="221"/>
            </a:xfrm>
            <a:custGeom>
              <a:avLst/>
              <a:gdLst>
                <a:gd name="T0" fmla="*/ 141 w 149"/>
                <a:gd name="T1" fmla="*/ 40 h 224"/>
                <a:gd name="T2" fmla="*/ 137 w 149"/>
                <a:gd name="T3" fmla="*/ 28 h 224"/>
                <a:gd name="T4" fmla="*/ 127 w 149"/>
                <a:gd name="T5" fmla="*/ 10 h 224"/>
                <a:gd name="T6" fmla="*/ 109 w 149"/>
                <a:gd name="T7" fmla="*/ 4 h 224"/>
                <a:gd name="T8" fmla="*/ 93 w 149"/>
                <a:gd name="T9" fmla="*/ 4 h 224"/>
                <a:gd name="T10" fmla="*/ 74 w 149"/>
                <a:gd name="T11" fmla="*/ 6 h 224"/>
                <a:gd name="T12" fmla="*/ 59 w 149"/>
                <a:gd name="T13" fmla="*/ 12 h 224"/>
                <a:gd name="T14" fmla="*/ 42 w 149"/>
                <a:gd name="T15" fmla="*/ 32 h 224"/>
                <a:gd name="T16" fmla="*/ 32 w 149"/>
                <a:gd name="T17" fmla="*/ 50 h 224"/>
                <a:gd name="T18" fmla="*/ 30 w 149"/>
                <a:gd name="T19" fmla="*/ 72 h 224"/>
                <a:gd name="T20" fmla="*/ 12 w 149"/>
                <a:gd name="T21" fmla="*/ 72 h 224"/>
                <a:gd name="T22" fmla="*/ 6 w 149"/>
                <a:gd name="T23" fmla="*/ 78 h 224"/>
                <a:gd name="T24" fmla="*/ 4 w 149"/>
                <a:gd name="T25" fmla="*/ 86 h 224"/>
                <a:gd name="T26" fmla="*/ 8 w 149"/>
                <a:gd name="T27" fmla="*/ 104 h 224"/>
                <a:gd name="T28" fmla="*/ 12 w 149"/>
                <a:gd name="T29" fmla="*/ 122 h 224"/>
                <a:gd name="T30" fmla="*/ 14 w 149"/>
                <a:gd name="T31" fmla="*/ 126 h 224"/>
                <a:gd name="T32" fmla="*/ 0 w 149"/>
                <a:gd name="T33" fmla="*/ 160 h 224"/>
                <a:gd name="T34" fmla="*/ 14 w 149"/>
                <a:gd name="T35" fmla="*/ 174 h 224"/>
                <a:gd name="T36" fmla="*/ 30 w 149"/>
                <a:gd name="T37" fmla="*/ 192 h 224"/>
                <a:gd name="T38" fmla="*/ 28 w 149"/>
                <a:gd name="T39" fmla="*/ 204 h 224"/>
                <a:gd name="T40" fmla="*/ 30 w 149"/>
                <a:gd name="T41" fmla="*/ 210 h 224"/>
                <a:gd name="T42" fmla="*/ 38 w 149"/>
                <a:gd name="T43" fmla="*/ 212 h 224"/>
                <a:gd name="T44" fmla="*/ 52 w 149"/>
                <a:gd name="T45" fmla="*/ 204 h 224"/>
                <a:gd name="T46" fmla="*/ 63 w 149"/>
                <a:gd name="T47" fmla="*/ 200 h 224"/>
                <a:gd name="T48" fmla="*/ 73 w 149"/>
                <a:gd name="T49" fmla="*/ 196 h 224"/>
                <a:gd name="T50" fmla="*/ 77 w 149"/>
                <a:gd name="T51" fmla="*/ 192 h 224"/>
                <a:gd name="T52" fmla="*/ 79 w 149"/>
                <a:gd name="T53" fmla="*/ 188 h 224"/>
                <a:gd name="T54" fmla="*/ 75 w 149"/>
                <a:gd name="T55" fmla="*/ 162 h 224"/>
                <a:gd name="T56" fmla="*/ 85 w 149"/>
                <a:gd name="T57" fmla="*/ 156 h 224"/>
                <a:gd name="T58" fmla="*/ 95 w 149"/>
                <a:gd name="T59" fmla="*/ 148 h 224"/>
                <a:gd name="T60" fmla="*/ 91 w 149"/>
                <a:gd name="T61" fmla="*/ 146 h 224"/>
                <a:gd name="T62" fmla="*/ 101 w 149"/>
                <a:gd name="T63" fmla="*/ 142 h 224"/>
                <a:gd name="T64" fmla="*/ 83 w 149"/>
                <a:gd name="T65" fmla="*/ 132 h 224"/>
                <a:gd name="T66" fmla="*/ 75 w 149"/>
                <a:gd name="T67" fmla="*/ 122 h 224"/>
                <a:gd name="T68" fmla="*/ 75 w 149"/>
                <a:gd name="T69" fmla="*/ 109 h 224"/>
                <a:gd name="T70" fmla="*/ 87 w 149"/>
                <a:gd name="T71" fmla="*/ 94 h 224"/>
                <a:gd name="T72" fmla="*/ 109 w 149"/>
                <a:gd name="T73" fmla="*/ 80 h 224"/>
                <a:gd name="T74" fmla="*/ 117 w 149"/>
                <a:gd name="T75" fmla="*/ 68 h 224"/>
                <a:gd name="T76" fmla="*/ 117 w 149"/>
                <a:gd name="T77" fmla="*/ 58 h 224"/>
                <a:gd name="T78" fmla="*/ 125 w 149"/>
                <a:gd name="T79" fmla="*/ 54 h 224"/>
                <a:gd name="T80" fmla="*/ 137 w 149"/>
                <a:gd name="T81" fmla="*/ 52 h 2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9" h="224">
                  <a:moveTo>
                    <a:pt x="149" y="56"/>
                  </a:moveTo>
                  <a:lnTo>
                    <a:pt x="145" y="44"/>
                  </a:lnTo>
                  <a:lnTo>
                    <a:pt x="143" y="36"/>
                  </a:lnTo>
                  <a:lnTo>
                    <a:pt x="141" y="28"/>
                  </a:lnTo>
                  <a:lnTo>
                    <a:pt x="137" y="16"/>
                  </a:lnTo>
                  <a:lnTo>
                    <a:pt x="131" y="10"/>
                  </a:lnTo>
                  <a:lnTo>
                    <a:pt x="121" y="8"/>
                  </a:lnTo>
                  <a:lnTo>
                    <a:pt x="113" y="4"/>
                  </a:lnTo>
                  <a:lnTo>
                    <a:pt x="105" y="0"/>
                  </a:lnTo>
                  <a:lnTo>
                    <a:pt x="97" y="4"/>
                  </a:lnTo>
                  <a:lnTo>
                    <a:pt x="89" y="6"/>
                  </a:lnTo>
                  <a:lnTo>
                    <a:pt x="77" y="6"/>
                  </a:lnTo>
                  <a:lnTo>
                    <a:pt x="65" y="8"/>
                  </a:lnTo>
                  <a:lnTo>
                    <a:pt x="59" y="12"/>
                  </a:lnTo>
                  <a:lnTo>
                    <a:pt x="50" y="22"/>
                  </a:lnTo>
                  <a:lnTo>
                    <a:pt x="42" y="32"/>
                  </a:lnTo>
                  <a:lnTo>
                    <a:pt x="36" y="42"/>
                  </a:lnTo>
                  <a:lnTo>
                    <a:pt x="32" y="54"/>
                  </a:lnTo>
                  <a:lnTo>
                    <a:pt x="30" y="64"/>
                  </a:lnTo>
                  <a:lnTo>
                    <a:pt x="30" y="76"/>
                  </a:lnTo>
                  <a:lnTo>
                    <a:pt x="22" y="76"/>
                  </a:lnTo>
                  <a:lnTo>
                    <a:pt x="12" y="76"/>
                  </a:lnTo>
                  <a:lnTo>
                    <a:pt x="8" y="78"/>
                  </a:lnTo>
                  <a:lnTo>
                    <a:pt x="6" y="82"/>
                  </a:lnTo>
                  <a:lnTo>
                    <a:pt x="4" y="86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8" y="108"/>
                  </a:lnTo>
                  <a:lnTo>
                    <a:pt x="12" y="122"/>
                  </a:lnTo>
                  <a:lnTo>
                    <a:pt x="12" y="130"/>
                  </a:lnTo>
                  <a:lnTo>
                    <a:pt x="12" y="132"/>
                  </a:lnTo>
                  <a:lnTo>
                    <a:pt x="14" y="134"/>
                  </a:lnTo>
                  <a:lnTo>
                    <a:pt x="20" y="138"/>
                  </a:lnTo>
                  <a:lnTo>
                    <a:pt x="0" y="168"/>
                  </a:lnTo>
                  <a:lnTo>
                    <a:pt x="4" y="172"/>
                  </a:lnTo>
                  <a:lnTo>
                    <a:pt x="14" y="182"/>
                  </a:lnTo>
                  <a:lnTo>
                    <a:pt x="28" y="202"/>
                  </a:lnTo>
                  <a:lnTo>
                    <a:pt x="30" y="204"/>
                  </a:lnTo>
                  <a:lnTo>
                    <a:pt x="30" y="208"/>
                  </a:lnTo>
                  <a:lnTo>
                    <a:pt x="28" y="216"/>
                  </a:lnTo>
                  <a:lnTo>
                    <a:pt x="30" y="218"/>
                  </a:lnTo>
                  <a:lnTo>
                    <a:pt x="30" y="222"/>
                  </a:lnTo>
                  <a:lnTo>
                    <a:pt x="32" y="224"/>
                  </a:lnTo>
                  <a:lnTo>
                    <a:pt x="38" y="224"/>
                  </a:lnTo>
                  <a:lnTo>
                    <a:pt x="50" y="224"/>
                  </a:lnTo>
                  <a:lnTo>
                    <a:pt x="52" y="216"/>
                  </a:lnTo>
                  <a:lnTo>
                    <a:pt x="57" y="214"/>
                  </a:lnTo>
                  <a:lnTo>
                    <a:pt x="63" y="212"/>
                  </a:lnTo>
                  <a:lnTo>
                    <a:pt x="73" y="212"/>
                  </a:lnTo>
                  <a:lnTo>
                    <a:pt x="73" y="208"/>
                  </a:lnTo>
                  <a:lnTo>
                    <a:pt x="79" y="208"/>
                  </a:lnTo>
                  <a:lnTo>
                    <a:pt x="81" y="204"/>
                  </a:lnTo>
                  <a:lnTo>
                    <a:pt x="81" y="200"/>
                  </a:lnTo>
                  <a:lnTo>
                    <a:pt x="83" y="200"/>
                  </a:lnTo>
                  <a:lnTo>
                    <a:pt x="79" y="196"/>
                  </a:lnTo>
                  <a:lnTo>
                    <a:pt x="79" y="170"/>
                  </a:lnTo>
                  <a:lnTo>
                    <a:pt x="85" y="166"/>
                  </a:lnTo>
                  <a:lnTo>
                    <a:pt x="89" y="164"/>
                  </a:lnTo>
                  <a:lnTo>
                    <a:pt x="95" y="160"/>
                  </a:lnTo>
                  <a:lnTo>
                    <a:pt x="99" y="156"/>
                  </a:lnTo>
                  <a:lnTo>
                    <a:pt x="79" y="156"/>
                  </a:lnTo>
                  <a:lnTo>
                    <a:pt x="95" y="154"/>
                  </a:lnTo>
                  <a:lnTo>
                    <a:pt x="101" y="152"/>
                  </a:lnTo>
                  <a:lnTo>
                    <a:pt x="105" y="150"/>
                  </a:lnTo>
                  <a:lnTo>
                    <a:pt x="105" y="146"/>
                  </a:lnTo>
                  <a:lnTo>
                    <a:pt x="87" y="140"/>
                  </a:lnTo>
                  <a:lnTo>
                    <a:pt x="81" y="134"/>
                  </a:lnTo>
                  <a:lnTo>
                    <a:pt x="79" y="130"/>
                  </a:lnTo>
                  <a:lnTo>
                    <a:pt x="77" y="124"/>
                  </a:lnTo>
                  <a:lnTo>
                    <a:pt x="79" y="114"/>
                  </a:lnTo>
                  <a:lnTo>
                    <a:pt x="85" y="104"/>
                  </a:lnTo>
                  <a:lnTo>
                    <a:pt x="91" y="98"/>
                  </a:lnTo>
                  <a:lnTo>
                    <a:pt x="99" y="92"/>
                  </a:lnTo>
                  <a:lnTo>
                    <a:pt x="113" y="84"/>
                  </a:lnTo>
                  <a:lnTo>
                    <a:pt x="119" y="78"/>
                  </a:lnTo>
                  <a:lnTo>
                    <a:pt x="121" y="72"/>
                  </a:lnTo>
                  <a:lnTo>
                    <a:pt x="121" y="66"/>
                  </a:lnTo>
                  <a:lnTo>
                    <a:pt x="121" y="62"/>
                  </a:lnTo>
                  <a:lnTo>
                    <a:pt x="123" y="60"/>
                  </a:lnTo>
                  <a:lnTo>
                    <a:pt x="129" y="58"/>
                  </a:lnTo>
                  <a:lnTo>
                    <a:pt x="137" y="56"/>
                  </a:lnTo>
                  <a:lnTo>
                    <a:pt x="141" y="56"/>
                  </a:lnTo>
                  <a:lnTo>
                    <a:pt x="149" y="5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29" name="Freeform 146"/>
            <p:cNvSpPr>
              <a:spLocks/>
            </p:cNvSpPr>
            <p:nvPr/>
          </p:nvSpPr>
          <p:spPr bwMode="gray">
            <a:xfrm>
              <a:off x="2697" y="1008"/>
              <a:ext cx="291" cy="211"/>
            </a:xfrm>
            <a:custGeom>
              <a:avLst/>
              <a:gdLst>
                <a:gd name="T0" fmla="*/ 255 w 295"/>
                <a:gd name="T1" fmla="*/ 20 h 214"/>
                <a:gd name="T2" fmla="*/ 233 w 295"/>
                <a:gd name="T3" fmla="*/ 16 h 214"/>
                <a:gd name="T4" fmla="*/ 229 w 295"/>
                <a:gd name="T5" fmla="*/ 28 h 214"/>
                <a:gd name="T6" fmla="*/ 221 w 295"/>
                <a:gd name="T7" fmla="*/ 36 h 214"/>
                <a:gd name="T8" fmla="*/ 195 w 295"/>
                <a:gd name="T9" fmla="*/ 34 h 214"/>
                <a:gd name="T10" fmla="*/ 178 w 295"/>
                <a:gd name="T11" fmla="*/ 30 h 214"/>
                <a:gd name="T12" fmla="*/ 165 w 295"/>
                <a:gd name="T13" fmla="*/ 35 h 214"/>
                <a:gd name="T14" fmla="*/ 133 w 295"/>
                <a:gd name="T15" fmla="*/ 36 h 214"/>
                <a:gd name="T16" fmla="*/ 110 w 295"/>
                <a:gd name="T17" fmla="*/ 60 h 214"/>
                <a:gd name="T18" fmla="*/ 102 w 295"/>
                <a:gd name="T19" fmla="*/ 92 h 214"/>
                <a:gd name="T20" fmla="*/ 84 w 295"/>
                <a:gd name="T21" fmla="*/ 103 h 214"/>
                <a:gd name="T22" fmla="*/ 76 w 295"/>
                <a:gd name="T23" fmla="*/ 110 h 214"/>
                <a:gd name="T24" fmla="*/ 80 w 295"/>
                <a:gd name="T25" fmla="*/ 132 h 214"/>
                <a:gd name="T26" fmla="*/ 84 w 295"/>
                <a:gd name="T27" fmla="*/ 156 h 214"/>
                <a:gd name="T28" fmla="*/ 72 w 295"/>
                <a:gd name="T29" fmla="*/ 188 h 214"/>
                <a:gd name="T30" fmla="*/ 60 w 295"/>
                <a:gd name="T31" fmla="*/ 176 h 214"/>
                <a:gd name="T32" fmla="*/ 46 w 295"/>
                <a:gd name="T33" fmla="*/ 194 h 214"/>
                <a:gd name="T34" fmla="*/ 26 w 295"/>
                <a:gd name="T35" fmla="*/ 200 h 214"/>
                <a:gd name="T36" fmla="*/ 8 w 295"/>
                <a:gd name="T37" fmla="*/ 190 h 214"/>
                <a:gd name="T38" fmla="*/ 12 w 295"/>
                <a:gd name="T39" fmla="*/ 182 h 214"/>
                <a:gd name="T40" fmla="*/ 2 w 295"/>
                <a:gd name="T41" fmla="*/ 176 h 214"/>
                <a:gd name="T42" fmla="*/ 8 w 295"/>
                <a:gd name="T43" fmla="*/ 166 h 214"/>
                <a:gd name="T44" fmla="*/ 0 w 295"/>
                <a:gd name="T45" fmla="*/ 136 h 214"/>
                <a:gd name="T46" fmla="*/ 22 w 295"/>
                <a:gd name="T47" fmla="*/ 128 h 214"/>
                <a:gd name="T48" fmla="*/ 36 w 295"/>
                <a:gd name="T49" fmla="*/ 116 h 214"/>
                <a:gd name="T50" fmla="*/ 50 w 295"/>
                <a:gd name="T51" fmla="*/ 112 h 214"/>
                <a:gd name="T52" fmla="*/ 60 w 295"/>
                <a:gd name="T53" fmla="*/ 110 h 214"/>
                <a:gd name="T54" fmla="*/ 58 w 295"/>
                <a:gd name="T55" fmla="*/ 108 h 214"/>
                <a:gd name="T56" fmla="*/ 56 w 295"/>
                <a:gd name="T57" fmla="*/ 102 h 214"/>
                <a:gd name="T58" fmla="*/ 76 w 295"/>
                <a:gd name="T59" fmla="*/ 90 h 214"/>
                <a:gd name="T60" fmla="*/ 90 w 295"/>
                <a:gd name="T61" fmla="*/ 64 h 214"/>
                <a:gd name="T62" fmla="*/ 102 w 295"/>
                <a:gd name="T63" fmla="*/ 56 h 214"/>
                <a:gd name="T64" fmla="*/ 107 w 295"/>
                <a:gd name="T65" fmla="*/ 46 h 214"/>
                <a:gd name="T66" fmla="*/ 102 w 295"/>
                <a:gd name="T67" fmla="*/ 40 h 214"/>
                <a:gd name="T68" fmla="*/ 102 w 295"/>
                <a:gd name="T69" fmla="*/ 38 h 214"/>
                <a:gd name="T70" fmla="*/ 108 w 295"/>
                <a:gd name="T71" fmla="*/ 34 h 214"/>
                <a:gd name="T72" fmla="*/ 127 w 295"/>
                <a:gd name="T73" fmla="*/ 35 h 214"/>
                <a:gd name="T74" fmla="*/ 131 w 295"/>
                <a:gd name="T75" fmla="*/ 26 h 214"/>
                <a:gd name="T76" fmla="*/ 153 w 295"/>
                <a:gd name="T77" fmla="*/ 16 h 214"/>
                <a:gd name="T78" fmla="*/ 161 w 295"/>
                <a:gd name="T79" fmla="*/ 16 h 214"/>
                <a:gd name="T80" fmla="*/ 176 w 295"/>
                <a:gd name="T81" fmla="*/ 12 h 214"/>
                <a:gd name="T82" fmla="*/ 215 w 295"/>
                <a:gd name="T83" fmla="*/ 0 h 214"/>
                <a:gd name="T84" fmla="*/ 231 w 295"/>
                <a:gd name="T85" fmla="*/ 8 h 214"/>
                <a:gd name="T86" fmla="*/ 239 w 295"/>
                <a:gd name="T87" fmla="*/ 2 h 214"/>
                <a:gd name="T88" fmla="*/ 255 w 295"/>
                <a:gd name="T89" fmla="*/ 4 h 214"/>
                <a:gd name="T90" fmla="*/ 273 w 295"/>
                <a:gd name="T91" fmla="*/ 14 h 214"/>
                <a:gd name="T92" fmla="*/ 271 w 295"/>
                <a:gd name="T93" fmla="*/ 18 h 214"/>
                <a:gd name="T94" fmla="*/ 279 w 295"/>
                <a:gd name="T95" fmla="*/ 26 h 21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95" h="214">
                  <a:moveTo>
                    <a:pt x="285" y="28"/>
                  </a:moveTo>
                  <a:lnTo>
                    <a:pt x="277" y="24"/>
                  </a:lnTo>
                  <a:lnTo>
                    <a:pt x="271" y="20"/>
                  </a:lnTo>
                  <a:lnTo>
                    <a:pt x="263" y="16"/>
                  </a:lnTo>
                  <a:lnTo>
                    <a:pt x="251" y="14"/>
                  </a:lnTo>
                  <a:lnTo>
                    <a:pt x="245" y="16"/>
                  </a:lnTo>
                  <a:lnTo>
                    <a:pt x="243" y="18"/>
                  </a:lnTo>
                  <a:lnTo>
                    <a:pt x="241" y="22"/>
                  </a:lnTo>
                  <a:lnTo>
                    <a:pt x="241" y="28"/>
                  </a:lnTo>
                  <a:lnTo>
                    <a:pt x="239" y="32"/>
                  </a:lnTo>
                  <a:lnTo>
                    <a:pt x="237" y="36"/>
                  </a:lnTo>
                  <a:lnTo>
                    <a:pt x="233" y="40"/>
                  </a:lnTo>
                  <a:lnTo>
                    <a:pt x="227" y="40"/>
                  </a:lnTo>
                  <a:lnTo>
                    <a:pt x="217" y="38"/>
                  </a:lnTo>
                  <a:lnTo>
                    <a:pt x="207" y="34"/>
                  </a:lnTo>
                  <a:lnTo>
                    <a:pt x="197" y="32"/>
                  </a:lnTo>
                  <a:lnTo>
                    <a:pt x="189" y="30"/>
                  </a:lnTo>
                  <a:lnTo>
                    <a:pt x="187" y="30"/>
                  </a:lnTo>
                  <a:lnTo>
                    <a:pt x="185" y="30"/>
                  </a:lnTo>
                  <a:lnTo>
                    <a:pt x="181" y="32"/>
                  </a:lnTo>
                  <a:lnTo>
                    <a:pt x="173" y="36"/>
                  </a:lnTo>
                  <a:lnTo>
                    <a:pt x="165" y="38"/>
                  </a:lnTo>
                  <a:lnTo>
                    <a:pt x="153" y="38"/>
                  </a:lnTo>
                  <a:lnTo>
                    <a:pt x="141" y="40"/>
                  </a:lnTo>
                  <a:lnTo>
                    <a:pt x="135" y="44"/>
                  </a:lnTo>
                  <a:lnTo>
                    <a:pt x="126" y="54"/>
                  </a:lnTo>
                  <a:lnTo>
                    <a:pt x="118" y="64"/>
                  </a:lnTo>
                  <a:lnTo>
                    <a:pt x="112" y="74"/>
                  </a:lnTo>
                  <a:lnTo>
                    <a:pt x="108" y="86"/>
                  </a:lnTo>
                  <a:lnTo>
                    <a:pt x="106" y="96"/>
                  </a:lnTo>
                  <a:lnTo>
                    <a:pt x="106" y="108"/>
                  </a:lnTo>
                  <a:lnTo>
                    <a:pt x="98" y="108"/>
                  </a:lnTo>
                  <a:lnTo>
                    <a:pt x="88" y="108"/>
                  </a:lnTo>
                  <a:lnTo>
                    <a:pt x="84" y="110"/>
                  </a:lnTo>
                  <a:lnTo>
                    <a:pt x="82" y="114"/>
                  </a:lnTo>
                  <a:lnTo>
                    <a:pt x="80" y="118"/>
                  </a:lnTo>
                  <a:lnTo>
                    <a:pt x="80" y="122"/>
                  </a:lnTo>
                  <a:lnTo>
                    <a:pt x="80" y="130"/>
                  </a:lnTo>
                  <a:lnTo>
                    <a:pt x="84" y="140"/>
                  </a:lnTo>
                  <a:lnTo>
                    <a:pt x="88" y="154"/>
                  </a:lnTo>
                  <a:lnTo>
                    <a:pt x="88" y="162"/>
                  </a:lnTo>
                  <a:lnTo>
                    <a:pt x="88" y="164"/>
                  </a:lnTo>
                  <a:lnTo>
                    <a:pt x="90" y="166"/>
                  </a:lnTo>
                  <a:lnTo>
                    <a:pt x="96" y="170"/>
                  </a:lnTo>
                  <a:lnTo>
                    <a:pt x="76" y="200"/>
                  </a:lnTo>
                  <a:lnTo>
                    <a:pt x="70" y="198"/>
                  </a:lnTo>
                  <a:lnTo>
                    <a:pt x="68" y="196"/>
                  </a:lnTo>
                  <a:lnTo>
                    <a:pt x="64" y="188"/>
                  </a:lnTo>
                  <a:lnTo>
                    <a:pt x="62" y="192"/>
                  </a:lnTo>
                  <a:lnTo>
                    <a:pt x="62" y="196"/>
                  </a:lnTo>
                  <a:lnTo>
                    <a:pt x="50" y="206"/>
                  </a:lnTo>
                  <a:lnTo>
                    <a:pt x="42" y="210"/>
                  </a:lnTo>
                  <a:lnTo>
                    <a:pt x="36" y="214"/>
                  </a:lnTo>
                  <a:lnTo>
                    <a:pt x="26" y="212"/>
                  </a:lnTo>
                  <a:lnTo>
                    <a:pt x="18" y="208"/>
                  </a:lnTo>
                  <a:lnTo>
                    <a:pt x="10" y="204"/>
                  </a:lnTo>
                  <a:lnTo>
                    <a:pt x="8" y="202"/>
                  </a:lnTo>
                  <a:lnTo>
                    <a:pt x="8" y="200"/>
                  </a:lnTo>
                  <a:lnTo>
                    <a:pt x="10" y="196"/>
                  </a:lnTo>
                  <a:lnTo>
                    <a:pt x="12" y="194"/>
                  </a:lnTo>
                  <a:lnTo>
                    <a:pt x="6" y="192"/>
                  </a:lnTo>
                  <a:lnTo>
                    <a:pt x="2" y="190"/>
                  </a:lnTo>
                  <a:lnTo>
                    <a:pt x="2" y="188"/>
                  </a:lnTo>
                  <a:lnTo>
                    <a:pt x="2" y="184"/>
                  </a:lnTo>
                  <a:lnTo>
                    <a:pt x="4" y="178"/>
                  </a:lnTo>
                  <a:lnTo>
                    <a:pt x="8" y="174"/>
                  </a:lnTo>
                  <a:lnTo>
                    <a:pt x="4" y="168"/>
                  </a:lnTo>
                  <a:lnTo>
                    <a:pt x="2" y="160"/>
                  </a:lnTo>
                  <a:lnTo>
                    <a:pt x="0" y="144"/>
                  </a:lnTo>
                  <a:lnTo>
                    <a:pt x="10" y="144"/>
                  </a:lnTo>
                  <a:lnTo>
                    <a:pt x="16" y="140"/>
                  </a:lnTo>
                  <a:lnTo>
                    <a:pt x="22" y="136"/>
                  </a:lnTo>
                  <a:lnTo>
                    <a:pt x="24" y="128"/>
                  </a:lnTo>
                  <a:lnTo>
                    <a:pt x="32" y="128"/>
                  </a:lnTo>
                  <a:lnTo>
                    <a:pt x="38" y="124"/>
                  </a:lnTo>
                  <a:lnTo>
                    <a:pt x="44" y="122"/>
                  </a:lnTo>
                  <a:lnTo>
                    <a:pt x="52" y="122"/>
                  </a:lnTo>
                  <a:lnTo>
                    <a:pt x="54" y="120"/>
                  </a:lnTo>
                  <a:lnTo>
                    <a:pt x="58" y="116"/>
                  </a:lnTo>
                  <a:lnTo>
                    <a:pt x="60" y="118"/>
                  </a:lnTo>
                  <a:lnTo>
                    <a:pt x="64" y="118"/>
                  </a:lnTo>
                  <a:lnTo>
                    <a:pt x="70" y="118"/>
                  </a:lnTo>
                  <a:lnTo>
                    <a:pt x="72" y="116"/>
                  </a:lnTo>
                  <a:lnTo>
                    <a:pt x="62" y="116"/>
                  </a:lnTo>
                  <a:lnTo>
                    <a:pt x="60" y="114"/>
                  </a:lnTo>
                  <a:lnTo>
                    <a:pt x="58" y="110"/>
                  </a:lnTo>
                  <a:lnTo>
                    <a:pt x="60" y="106"/>
                  </a:lnTo>
                  <a:lnTo>
                    <a:pt x="66" y="102"/>
                  </a:lnTo>
                  <a:lnTo>
                    <a:pt x="76" y="98"/>
                  </a:lnTo>
                  <a:lnTo>
                    <a:pt x="80" y="94"/>
                  </a:lnTo>
                  <a:lnTo>
                    <a:pt x="86" y="86"/>
                  </a:lnTo>
                  <a:lnTo>
                    <a:pt x="92" y="70"/>
                  </a:lnTo>
                  <a:lnTo>
                    <a:pt x="94" y="68"/>
                  </a:lnTo>
                  <a:lnTo>
                    <a:pt x="96" y="68"/>
                  </a:lnTo>
                  <a:lnTo>
                    <a:pt x="102" y="64"/>
                  </a:lnTo>
                  <a:lnTo>
                    <a:pt x="106" y="60"/>
                  </a:lnTo>
                  <a:lnTo>
                    <a:pt x="108" y="56"/>
                  </a:lnTo>
                  <a:lnTo>
                    <a:pt x="108" y="52"/>
                  </a:lnTo>
                  <a:lnTo>
                    <a:pt x="112" y="50"/>
                  </a:lnTo>
                  <a:lnTo>
                    <a:pt x="116" y="48"/>
                  </a:lnTo>
                  <a:lnTo>
                    <a:pt x="116" y="40"/>
                  </a:lnTo>
                  <a:lnTo>
                    <a:pt x="106" y="44"/>
                  </a:lnTo>
                  <a:lnTo>
                    <a:pt x="104" y="44"/>
                  </a:lnTo>
                  <a:lnTo>
                    <a:pt x="100" y="42"/>
                  </a:lnTo>
                  <a:lnTo>
                    <a:pt x="106" y="42"/>
                  </a:lnTo>
                  <a:lnTo>
                    <a:pt x="106" y="40"/>
                  </a:lnTo>
                  <a:lnTo>
                    <a:pt x="112" y="38"/>
                  </a:lnTo>
                  <a:lnTo>
                    <a:pt x="114" y="34"/>
                  </a:lnTo>
                  <a:lnTo>
                    <a:pt x="116" y="34"/>
                  </a:lnTo>
                  <a:lnTo>
                    <a:pt x="120" y="36"/>
                  </a:lnTo>
                  <a:lnTo>
                    <a:pt x="135" y="36"/>
                  </a:lnTo>
                  <a:lnTo>
                    <a:pt x="135" y="28"/>
                  </a:lnTo>
                  <a:lnTo>
                    <a:pt x="135" y="26"/>
                  </a:lnTo>
                  <a:lnTo>
                    <a:pt x="139" y="26"/>
                  </a:lnTo>
                  <a:lnTo>
                    <a:pt x="145" y="28"/>
                  </a:lnTo>
                  <a:lnTo>
                    <a:pt x="155" y="22"/>
                  </a:lnTo>
                  <a:lnTo>
                    <a:pt x="161" y="16"/>
                  </a:lnTo>
                  <a:lnTo>
                    <a:pt x="165" y="12"/>
                  </a:lnTo>
                  <a:lnTo>
                    <a:pt x="167" y="14"/>
                  </a:lnTo>
                  <a:lnTo>
                    <a:pt x="169" y="16"/>
                  </a:lnTo>
                  <a:lnTo>
                    <a:pt x="175" y="18"/>
                  </a:lnTo>
                  <a:lnTo>
                    <a:pt x="181" y="16"/>
                  </a:lnTo>
                  <a:lnTo>
                    <a:pt x="185" y="12"/>
                  </a:lnTo>
                  <a:lnTo>
                    <a:pt x="189" y="8"/>
                  </a:lnTo>
                  <a:lnTo>
                    <a:pt x="209" y="4"/>
                  </a:lnTo>
                  <a:lnTo>
                    <a:pt x="227" y="0"/>
                  </a:lnTo>
                  <a:lnTo>
                    <a:pt x="233" y="2"/>
                  </a:lnTo>
                  <a:lnTo>
                    <a:pt x="239" y="4"/>
                  </a:lnTo>
                  <a:lnTo>
                    <a:pt x="243" y="8"/>
                  </a:lnTo>
                  <a:lnTo>
                    <a:pt x="245" y="12"/>
                  </a:lnTo>
                  <a:lnTo>
                    <a:pt x="249" y="6"/>
                  </a:lnTo>
                  <a:lnTo>
                    <a:pt x="251" y="2"/>
                  </a:lnTo>
                  <a:lnTo>
                    <a:pt x="257" y="2"/>
                  </a:lnTo>
                  <a:lnTo>
                    <a:pt x="265" y="2"/>
                  </a:lnTo>
                  <a:lnTo>
                    <a:pt x="271" y="4"/>
                  </a:lnTo>
                  <a:lnTo>
                    <a:pt x="279" y="6"/>
                  </a:lnTo>
                  <a:lnTo>
                    <a:pt x="289" y="6"/>
                  </a:lnTo>
                  <a:lnTo>
                    <a:pt x="289" y="14"/>
                  </a:lnTo>
                  <a:lnTo>
                    <a:pt x="277" y="14"/>
                  </a:lnTo>
                  <a:lnTo>
                    <a:pt x="281" y="16"/>
                  </a:lnTo>
                  <a:lnTo>
                    <a:pt x="287" y="18"/>
                  </a:lnTo>
                  <a:lnTo>
                    <a:pt x="291" y="18"/>
                  </a:lnTo>
                  <a:lnTo>
                    <a:pt x="295" y="14"/>
                  </a:lnTo>
                  <a:lnTo>
                    <a:pt x="295" y="26"/>
                  </a:lnTo>
                  <a:lnTo>
                    <a:pt x="279" y="30"/>
                  </a:lnTo>
                  <a:lnTo>
                    <a:pt x="285" y="2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30" name="Freeform 147"/>
            <p:cNvSpPr>
              <a:spLocks/>
            </p:cNvSpPr>
            <p:nvPr/>
          </p:nvSpPr>
          <p:spPr bwMode="gray">
            <a:xfrm>
              <a:off x="2930" y="1190"/>
              <a:ext cx="58" cy="33"/>
            </a:xfrm>
            <a:custGeom>
              <a:avLst/>
              <a:gdLst>
                <a:gd name="T0" fmla="*/ 58 w 58"/>
                <a:gd name="T1" fmla="*/ 30 h 34"/>
                <a:gd name="T2" fmla="*/ 52 w 58"/>
                <a:gd name="T3" fmla="*/ 20 h 34"/>
                <a:gd name="T4" fmla="*/ 48 w 58"/>
                <a:gd name="T5" fmla="*/ 16 h 34"/>
                <a:gd name="T6" fmla="*/ 52 w 58"/>
                <a:gd name="T7" fmla="*/ 16 h 34"/>
                <a:gd name="T8" fmla="*/ 54 w 58"/>
                <a:gd name="T9" fmla="*/ 14 h 34"/>
                <a:gd name="T10" fmla="*/ 54 w 58"/>
                <a:gd name="T11" fmla="*/ 4 h 34"/>
                <a:gd name="T12" fmla="*/ 48 w 58"/>
                <a:gd name="T13" fmla="*/ 6 h 34"/>
                <a:gd name="T14" fmla="*/ 44 w 58"/>
                <a:gd name="T15" fmla="*/ 6 h 34"/>
                <a:gd name="T16" fmla="*/ 40 w 58"/>
                <a:gd name="T17" fmla="*/ 4 h 34"/>
                <a:gd name="T18" fmla="*/ 32 w 58"/>
                <a:gd name="T19" fmla="*/ 0 h 34"/>
                <a:gd name="T20" fmla="*/ 24 w 58"/>
                <a:gd name="T21" fmla="*/ 0 h 34"/>
                <a:gd name="T22" fmla="*/ 14 w 58"/>
                <a:gd name="T23" fmla="*/ 2 h 34"/>
                <a:gd name="T24" fmla="*/ 6 w 58"/>
                <a:gd name="T25" fmla="*/ 6 h 34"/>
                <a:gd name="T26" fmla="*/ 2 w 58"/>
                <a:gd name="T27" fmla="*/ 8 h 34"/>
                <a:gd name="T28" fmla="*/ 0 w 58"/>
                <a:gd name="T29" fmla="*/ 10 h 34"/>
                <a:gd name="T30" fmla="*/ 2 w 58"/>
                <a:gd name="T31" fmla="*/ 16 h 34"/>
                <a:gd name="T32" fmla="*/ 6 w 58"/>
                <a:gd name="T33" fmla="*/ 17 h 34"/>
                <a:gd name="T34" fmla="*/ 10 w 58"/>
                <a:gd name="T35" fmla="*/ 18 h 34"/>
                <a:gd name="T36" fmla="*/ 18 w 58"/>
                <a:gd name="T37" fmla="*/ 20 h 34"/>
                <a:gd name="T38" fmla="*/ 26 w 58"/>
                <a:gd name="T39" fmla="*/ 18 h 34"/>
                <a:gd name="T40" fmla="*/ 30 w 58"/>
                <a:gd name="T41" fmla="*/ 18 h 34"/>
                <a:gd name="T42" fmla="*/ 34 w 58"/>
                <a:gd name="T43" fmla="*/ 20 h 34"/>
                <a:gd name="T44" fmla="*/ 36 w 58"/>
                <a:gd name="T45" fmla="*/ 24 h 34"/>
                <a:gd name="T46" fmla="*/ 38 w 58"/>
                <a:gd name="T47" fmla="*/ 28 h 34"/>
                <a:gd name="T48" fmla="*/ 42 w 58"/>
                <a:gd name="T49" fmla="*/ 30 h 34"/>
                <a:gd name="T50" fmla="*/ 44 w 58"/>
                <a:gd name="T51" fmla="*/ 30 h 34"/>
                <a:gd name="T52" fmla="*/ 46 w 58"/>
                <a:gd name="T53" fmla="*/ 26 h 34"/>
                <a:gd name="T54" fmla="*/ 50 w 58"/>
                <a:gd name="T55" fmla="*/ 26 h 34"/>
                <a:gd name="T56" fmla="*/ 54 w 58"/>
                <a:gd name="T57" fmla="*/ 28 h 34"/>
                <a:gd name="T58" fmla="*/ 58 w 58"/>
                <a:gd name="T59" fmla="*/ 30 h 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8" h="34">
                  <a:moveTo>
                    <a:pt x="58" y="34"/>
                  </a:moveTo>
                  <a:lnTo>
                    <a:pt x="52" y="24"/>
                  </a:lnTo>
                  <a:lnTo>
                    <a:pt x="48" y="16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4"/>
                  </a:lnTo>
                  <a:lnTo>
                    <a:pt x="48" y="6"/>
                  </a:lnTo>
                  <a:lnTo>
                    <a:pt x="44" y="6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2"/>
                  </a:lnTo>
                  <a:lnTo>
                    <a:pt x="18" y="24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2" y="34"/>
                  </a:lnTo>
                  <a:lnTo>
                    <a:pt x="44" y="34"/>
                  </a:lnTo>
                  <a:lnTo>
                    <a:pt x="46" y="30"/>
                  </a:lnTo>
                  <a:lnTo>
                    <a:pt x="50" y="30"/>
                  </a:lnTo>
                  <a:lnTo>
                    <a:pt x="54" y="32"/>
                  </a:lnTo>
                  <a:lnTo>
                    <a:pt x="58" y="3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31" name="Freeform 148"/>
            <p:cNvSpPr>
              <a:spLocks/>
            </p:cNvSpPr>
            <p:nvPr/>
          </p:nvSpPr>
          <p:spPr bwMode="gray">
            <a:xfrm>
              <a:off x="2909" y="1211"/>
              <a:ext cx="85" cy="49"/>
            </a:xfrm>
            <a:custGeom>
              <a:avLst/>
              <a:gdLst>
                <a:gd name="T0" fmla="*/ 64 w 86"/>
                <a:gd name="T1" fmla="*/ 46 h 50"/>
                <a:gd name="T2" fmla="*/ 70 w 86"/>
                <a:gd name="T3" fmla="*/ 46 h 50"/>
                <a:gd name="T4" fmla="*/ 76 w 86"/>
                <a:gd name="T5" fmla="*/ 44 h 50"/>
                <a:gd name="T6" fmla="*/ 80 w 86"/>
                <a:gd name="T7" fmla="*/ 42 h 50"/>
                <a:gd name="T8" fmla="*/ 82 w 86"/>
                <a:gd name="T9" fmla="*/ 38 h 50"/>
                <a:gd name="T10" fmla="*/ 82 w 86"/>
                <a:gd name="T11" fmla="*/ 34 h 50"/>
                <a:gd name="T12" fmla="*/ 80 w 86"/>
                <a:gd name="T13" fmla="*/ 26 h 50"/>
                <a:gd name="T14" fmla="*/ 80 w 86"/>
                <a:gd name="T15" fmla="*/ 25 h 50"/>
                <a:gd name="T16" fmla="*/ 76 w 86"/>
                <a:gd name="T17" fmla="*/ 12 h 50"/>
                <a:gd name="T18" fmla="*/ 72 w 86"/>
                <a:gd name="T19" fmla="*/ 10 h 50"/>
                <a:gd name="T20" fmla="*/ 68 w 86"/>
                <a:gd name="T21" fmla="*/ 8 h 50"/>
                <a:gd name="T22" fmla="*/ 64 w 86"/>
                <a:gd name="T23" fmla="*/ 8 h 50"/>
                <a:gd name="T24" fmla="*/ 62 w 86"/>
                <a:gd name="T25" fmla="*/ 12 h 50"/>
                <a:gd name="T26" fmla="*/ 60 w 86"/>
                <a:gd name="T27" fmla="*/ 12 h 50"/>
                <a:gd name="T28" fmla="*/ 56 w 86"/>
                <a:gd name="T29" fmla="*/ 10 h 50"/>
                <a:gd name="T30" fmla="*/ 54 w 86"/>
                <a:gd name="T31" fmla="*/ 6 h 50"/>
                <a:gd name="T32" fmla="*/ 52 w 86"/>
                <a:gd name="T33" fmla="*/ 2 h 50"/>
                <a:gd name="T34" fmla="*/ 48 w 86"/>
                <a:gd name="T35" fmla="*/ 0 h 50"/>
                <a:gd name="T36" fmla="*/ 44 w 86"/>
                <a:gd name="T37" fmla="*/ 0 h 50"/>
                <a:gd name="T38" fmla="*/ 40 w 86"/>
                <a:gd name="T39" fmla="*/ 2 h 50"/>
                <a:gd name="T40" fmla="*/ 42 w 86"/>
                <a:gd name="T41" fmla="*/ 4 h 50"/>
                <a:gd name="T42" fmla="*/ 43 w 86"/>
                <a:gd name="T43" fmla="*/ 12 h 50"/>
                <a:gd name="T44" fmla="*/ 42 w 86"/>
                <a:gd name="T45" fmla="*/ 16 h 50"/>
                <a:gd name="T46" fmla="*/ 42 w 86"/>
                <a:gd name="T47" fmla="*/ 18 h 50"/>
                <a:gd name="T48" fmla="*/ 38 w 86"/>
                <a:gd name="T49" fmla="*/ 22 h 50"/>
                <a:gd name="T50" fmla="*/ 32 w 86"/>
                <a:gd name="T51" fmla="*/ 24 h 50"/>
                <a:gd name="T52" fmla="*/ 30 w 86"/>
                <a:gd name="T53" fmla="*/ 24 h 50"/>
                <a:gd name="T54" fmla="*/ 28 w 86"/>
                <a:gd name="T55" fmla="*/ 22 h 50"/>
                <a:gd name="T56" fmla="*/ 24 w 86"/>
                <a:gd name="T57" fmla="*/ 18 h 50"/>
                <a:gd name="T58" fmla="*/ 18 w 86"/>
                <a:gd name="T59" fmla="*/ 12 h 50"/>
                <a:gd name="T60" fmla="*/ 16 w 86"/>
                <a:gd name="T61" fmla="*/ 10 h 50"/>
                <a:gd name="T62" fmla="*/ 12 w 86"/>
                <a:gd name="T63" fmla="*/ 10 h 50"/>
                <a:gd name="T64" fmla="*/ 8 w 86"/>
                <a:gd name="T65" fmla="*/ 10 h 50"/>
                <a:gd name="T66" fmla="*/ 6 w 86"/>
                <a:gd name="T67" fmla="*/ 12 h 50"/>
                <a:gd name="T68" fmla="*/ 2 w 86"/>
                <a:gd name="T69" fmla="*/ 20 h 50"/>
                <a:gd name="T70" fmla="*/ 2 w 86"/>
                <a:gd name="T71" fmla="*/ 25 h 50"/>
                <a:gd name="T72" fmla="*/ 0 w 86"/>
                <a:gd name="T73" fmla="*/ 26 h 50"/>
                <a:gd name="T74" fmla="*/ 2 w 86"/>
                <a:gd name="T75" fmla="*/ 34 h 50"/>
                <a:gd name="T76" fmla="*/ 2 w 86"/>
                <a:gd name="T77" fmla="*/ 32 h 50"/>
                <a:gd name="T78" fmla="*/ 4 w 86"/>
                <a:gd name="T79" fmla="*/ 30 h 50"/>
                <a:gd name="T80" fmla="*/ 12 w 86"/>
                <a:gd name="T81" fmla="*/ 30 h 50"/>
                <a:gd name="T82" fmla="*/ 24 w 86"/>
                <a:gd name="T83" fmla="*/ 30 h 50"/>
                <a:gd name="T84" fmla="*/ 28 w 86"/>
                <a:gd name="T85" fmla="*/ 32 h 50"/>
                <a:gd name="T86" fmla="*/ 34 w 86"/>
                <a:gd name="T87" fmla="*/ 34 h 50"/>
                <a:gd name="T88" fmla="*/ 42 w 86"/>
                <a:gd name="T89" fmla="*/ 32 h 50"/>
                <a:gd name="T90" fmla="*/ 46 w 86"/>
                <a:gd name="T91" fmla="*/ 28 h 50"/>
                <a:gd name="T92" fmla="*/ 50 w 86"/>
                <a:gd name="T93" fmla="*/ 34 h 50"/>
                <a:gd name="T94" fmla="*/ 54 w 86"/>
                <a:gd name="T95" fmla="*/ 36 h 50"/>
                <a:gd name="T96" fmla="*/ 54 w 86"/>
                <a:gd name="T97" fmla="*/ 40 h 50"/>
                <a:gd name="T98" fmla="*/ 56 w 86"/>
                <a:gd name="T99" fmla="*/ 44 h 50"/>
                <a:gd name="T100" fmla="*/ 62 w 86"/>
                <a:gd name="T101" fmla="*/ 46 h 50"/>
                <a:gd name="T102" fmla="*/ 64 w 86"/>
                <a:gd name="T103" fmla="*/ 46 h 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86" h="50">
                  <a:moveTo>
                    <a:pt x="68" y="50"/>
                  </a:moveTo>
                  <a:lnTo>
                    <a:pt x="74" y="50"/>
                  </a:lnTo>
                  <a:lnTo>
                    <a:pt x="80" y="48"/>
                  </a:lnTo>
                  <a:lnTo>
                    <a:pt x="84" y="46"/>
                  </a:lnTo>
                  <a:lnTo>
                    <a:pt x="86" y="42"/>
                  </a:lnTo>
                  <a:lnTo>
                    <a:pt x="86" y="38"/>
                  </a:lnTo>
                  <a:lnTo>
                    <a:pt x="84" y="30"/>
                  </a:lnTo>
                  <a:lnTo>
                    <a:pt x="84" y="26"/>
                  </a:lnTo>
                  <a:lnTo>
                    <a:pt x="80" y="12"/>
                  </a:lnTo>
                  <a:lnTo>
                    <a:pt x="76" y="10"/>
                  </a:lnTo>
                  <a:lnTo>
                    <a:pt x="72" y="8"/>
                  </a:lnTo>
                  <a:lnTo>
                    <a:pt x="68" y="8"/>
                  </a:lnTo>
                  <a:lnTo>
                    <a:pt x="66" y="12"/>
                  </a:lnTo>
                  <a:lnTo>
                    <a:pt x="64" y="12"/>
                  </a:lnTo>
                  <a:lnTo>
                    <a:pt x="60" y="10"/>
                  </a:lnTo>
                  <a:lnTo>
                    <a:pt x="58" y="6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4" y="12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38" y="22"/>
                  </a:lnTo>
                  <a:lnTo>
                    <a:pt x="32" y="24"/>
                  </a:lnTo>
                  <a:lnTo>
                    <a:pt x="30" y="24"/>
                  </a:lnTo>
                  <a:lnTo>
                    <a:pt x="28" y="22"/>
                  </a:lnTo>
                  <a:lnTo>
                    <a:pt x="24" y="18"/>
                  </a:lnTo>
                  <a:lnTo>
                    <a:pt x="18" y="12"/>
                  </a:lnTo>
                  <a:lnTo>
                    <a:pt x="16" y="10"/>
                  </a:lnTo>
                  <a:lnTo>
                    <a:pt x="12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2" y="20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12" y="34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34" y="38"/>
                  </a:lnTo>
                  <a:lnTo>
                    <a:pt x="42" y="36"/>
                  </a:lnTo>
                  <a:lnTo>
                    <a:pt x="50" y="32"/>
                  </a:lnTo>
                  <a:lnTo>
                    <a:pt x="54" y="38"/>
                  </a:lnTo>
                  <a:lnTo>
                    <a:pt x="58" y="40"/>
                  </a:lnTo>
                  <a:lnTo>
                    <a:pt x="58" y="44"/>
                  </a:lnTo>
                  <a:lnTo>
                    <a:pt x="60" y="48"/>
                  </a:lnTo>
                  <a:lnTo>
                    <a:pt x="66" y="50"/>
                  </a:lnTo>
                  <a:lnTo>
                    <a:pt x="68" y="5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32" name="Freeform 149"/>
            <p:cNvSpPr>
              <a:spLocks/>
            </p:cNvSpPr>
            <p:nvPr/>
          </p:nvSpPr>
          <p:spPr bwMode="gray">
            <a:xfrm>
              <a:off x="2909" y="1243"/>
              <a:ext cx="63" cy="47"/>
            </a:xfrm>
            <a:custGeom>
              <a:avLst/>
              <a:gdLst>
                <a:gd name="T0" fmla="*/ 60 w 64"/>
                <a:gd name="T1" fmla="*/ 18 h 48"/>
                <a:gd name="T2" fmla="*/ 56 w 64"/>
                <a:gd name="T3" fmla="*/ 16 h 48"/>
                <a:gd name="T4" fmla="*/ 54 w 64"/>
                <a:gd name="T5" fmla="*/ 12 h 48"/>
                <a:gd name="T6" fmla="*/ 54 w 64"/>
                <a:gd name="T7" fmla="*/ 8 h 48"/>
                <a:gd name="T8" fmla="*/ 50 w 64"/>
                <a:gd name="T9" fmla="*/ 6 h 48"/>
                <a:gd name="T10" fmla="*/ 46 w 64"/>
                <a:gd name="T11" fmla="*/ 0 h 48"/>
                <a:gd name="T12" fmla="*/ 38 w 64"/>
                <a:gd name="T13" fmla="*/ 4 h 48"/>
                <a:gd name="T14" fmla="*/ 32 w 64"/>
                <a:gd name="T15" fmla="*/ 6 h 48"/>
                <a:gd name="T16" fmla="*/ 28 w 64"/>
                <a:gd name="T17" fmla="*/ 4 h 48"/>
                <a:gd name="T18" fmla="*/ 24 w 64"/>
                <a:gd name="T19" fmla="*/ 2 h 48"/>
                <a:gd name="T20" fmla="*/ 12 w 64"/>
                <a:gd name="T21" fmla="*/ 2 h 48"/>
                <a:gd name="T22" fmla="*/ 4 w 64"/>
                <a:gd name="T23" fmla="*/ 2 h 48"/>
                <a:gd name="T24" fmla="*/ 2 w 64"/>
                <a:gd name="T25" fmla="*/ 4 h 48"/>
                <a:gd name="T26" fmla="*/ 0 w 64"/>
                <a:gd name="T27" fmla="*/ 6 h 48"/>
                <a:gd name="T28" fmla="*/ 0 w 64"/>
                <a:gd name="T29" fmla="*/ 20 h 48"/>
                <a:gd name="T30" fmla="*/ 8 w 64"/>
                <a:gd name="T31" fmla="*/ 20 h 48"/>
                <a:gd name="T32" fmla="*/ 16 w 64"/>
                <a:gd name="T33" fmla="*/ 20 h 48"/>
                <a:gd name="T34" fmla="*/ 22 w 64"/>
                <a:gd name="T35" fmla="*/ 22 h 48"/>
                <a:gd name="T36" fmla="*/ 28 w 64"/>
                <a:gd name="T37" fmla="*/ 24 h 48"/>
                <a:gd name="T38" fmla="*/ 26 w 64"/>
                <a:gd name="T39" fmla="*/ 32 h 48"/>
                <a:gd name="T40" fmla="*/ 30 w 64"/>
                <a:gd name="T41" fmla="*/ 36 h 48"/>
                <a:gd name="T42" fmla="*/ 32 w 64"/>
                <a:gd name="T43" fmla="*/ 36 h 48"/>
                <a:gd name="T44" fmla="*/ 32 w 64"/>
                <a:gd name="T45" fmla="*/ 38 h 48"/>
                <a:gd name="T46" fmla="*/ 34 w 64"/>
                <a:gd name="T47" fmla="*/ 42 h 48"/>
                <a:gd name="T48" fmla="*/ 36 w 64"/>
                <a:gd name="T49" fmla="*/ 44 h 48"/>
                <a:gd name="T50" fmla="*/ 40 w 64"/>
                <a:gd name="T51" fmla="*/ 42 h 48"/>
                <a:gd name="T52" fmla="*/ 46 w 64"/>
                <a:gd name="T53" fmla="*/ 42 h 48"/>
                <a:gd name="T54" fmla="*/ 52 w 64"/>
                <a:gd name="T55" fmla="*/ 30 h 48"/>
                <a:gd name="T56" fmla="*/ 54 w 64"/>
                <a:gd name="T57" fmla="*/ 26 h 48"/>
                <a:gd name="T58" fmla="*/ 60 w 64"/>
                <a:gd name="T59" fmla="*/ 24 h 48"/>
                <a:gd name="T60" fmla="*/ 60 w 64"/>
                <a:gd name="T61" fmla="*/ 20 h 48"/>
                <a:gd name="T62" fmla="*/ 60 w 64"/>
                <a:gd name="T63" fmla="*/ 18 h 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4" h="48">
                  <a:moveTo>
                    <a:pt x="64" y="18"/>
                  </a:moveTo>
                  <a:lnTo>
                    <a:pt x="60" y="16"/>
                  </a:lnTo>
                  <a:lnTo>
                    <a:pt x="58" y="12"/>
                  </a:lnTo>
                  <a:lnTo>
                    <a:pt x="58" y="8"/>
                  </a:lnTo>
                  <a:lnTo>
                    <a:pt x="54" y="6"/>
                  </a:lnTo>
                  <a:lnTo>
                    <a:pt x="50" y="0"/>
                  </a:lnTo>
                  <a:lnTo>
                    <a:pt x="42" y="4"/>
                  </a:lnTo>
                  <a:lnTo>
                    <a:pt x="34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12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8" y="20"/>
                  </a:lnTo>
                  <a:lnTo>
                    <a:pt x="16" y="20"/>
                  </a:lnTo>
                  <a:lnTo>
                    <a:pt x="22" y="22"/>
                  </a:lnTo>
                  <a:lnTo>
                    <a:pt x="28" y="24"/>
                  </a:lnTo>
                  <a:lnTo>
                    <a:pt x="26" y="36"/>
                  </a:lnTo>
                  <a:lnTo>
                    <a:pt x="30" y="40"/>
                  </a:lnTo>
                  <a:lnTo>
                    <a:pt x="32" y="40"/>
                  </a:lnTo>
                  <a:lnTo>
                    <a:pt x="34" y="42"/>
                  </a:lnTo>
                  <a:lnTo>
                    <a:pt x="38" y="46"/>
                  </a:lnTo>
                  <a:lnTo>
                    <a:pt x="40" y="48"/>
                  </a:lnTo>
                  <a:lnTo>
                    <a:pt x="44" y="46"/>
                  </a:lnTo>
                  <a:lnTo>
                    <a:pt x="50" y="4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4" y="24"/>
                  </a:lnTo>
                  <a:lnTo>
                    <a:pt x="64" y="20"/>
                  </a:lnTo>
                  <a:lnTo>
                    <a:pt x="64" y="1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33" name="Freeform 150"/>
            <p:cNvSpPr>
              <a:spLocks/>
            </p:cNvSpPr>
            <p:nvPr/>
          </p:nvSpPr>
          <p:spPr bwMode="gray">
            <a:xfrm>
              <a:off x="2897" y="1262"/>
              <a:ext cx="40" cy="16"/>
            </a:xfrm>
            <a:custGeom>
              <a:avLst/>
              <a:gdLst>
                <a:gd name="T0" fmla="*/ 38 w 40"/>
                <a:gd name="T1" fmla="*/ 16 h 16"/>
                <a:gd name="T2" fmla="*/ 40 w 40"/>
                <a:gd name="T3" fmla="*/ 4 h 16"/>
                <a:gd name="T4" fmla="*/ 34 w 40"/>
                <a:gd name="T5" fmla="*/ 2 h 16"/>
                <a:gd name="T6" fmla="*/ 28 w 40"/>
                <a:gd name="T7" fmla="*/ 0 h 16"/>
                <a:gd name="T8" fmla="*/ 20 w 40"/>
                <a:gd name="T9" fmla="*/ 0 h 16"/>
                <a:gd name="T10" fmla="*/ 14 w 40"/>
                <a:gd name="T11" fmla="*/ 0 h 16"/>
                <a:gd name="T12" fmla="*/ 12 w 40"/>
                <a:gd name="T13" fmla="*/ 6 h 16"/>
                <a:gd name="T14" fmla="*/ 8 w 40"/>
                <a:gd name="T15" fmla="*/ 6 h 16"/>
                <a:gd name="T16" fmla="*/ 4 w 40"/>
                <a:gd name="T17" fmla="*/ 8 h 16"/>
                <a:gd name="T18" fmla="*/ 2 w 40"/>
                <a:gd name="T19" fmla="*/ 12 h 16"/>
                <a:gd name="T20" fmla="*/ 0 w 40"/>
                <a:gd name="T21" fmla="*/ 16 h 16"/>
                <a:gd name="T22" fmla="*/ 38 w 40"/>
                <a:gd name="T23" fmla="*/ 16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0" h="16">
                  <a:moveTo>
                    <a:pt x="38" y="16"/>
                  </a:moveTo>
                  <a:lnTo>
                    <a:pt x="40" y="4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2" y="6"/>
                  </a:lnTo>
                  <a:lnTo>
                    <a:pt x="8" y="6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34" name="Freeform 151"/>
            <p:cNvSpPr>
              <a:spLocks/>
            </p:cNvSpPr>
            <p:nvPr/>
          </p:nvSpPr>
          <p:spPr bwMode="gray">
            <a:xfrm>
              <a:off x="2500" y="1498"/>
              <a:ext cx="39" cy="88"/>
            </a:xfrm>
            <a:custGeom>
              <a:avLst/>
              <a:gdLst>
                <a:gd name="T0" fmla="*/ 20 w 40"/>
                <a:gd name="T1" fmla="*/ 82 h 90"/>
                <a:gd name="T2" fmla="*/ 16 w 40"/>
                <a:gd name="T3" fmla="*/ 82 h 90"/>
                <a:gd name="T4" fmla="*/ 12 w 40"/>
                <a:gd name="T5" fmla="*/ 82 h 90"/>
                <a:gd name="T6" fmla="*/ 8 w 40"/>
                <a:gd name="T7" fmla="*/ 82 h 90"/>
                <a:gd name="T8" fmla="*/ 6 w 40"/>
                <a:gd name="T9" fmla="*/ 68 h 90"/>
                <a:gd name="T10" fmla="*/ 8 w 40"/>
                <a:gd name="T11" fmla="*/ 62 h 90"/>
                <a:gd name="T12" fmla="*/ 6 w 40"/>
                <a:gd name="T13" fmla="*/ 60 h 90"/>
                <a:gd name="T14" fmla="*/ 4 w 40"/>
                <a:gd name="T15" fmla="*/ 60 h 90"/>
                <a:gd name="T16" fmla="*/ 0 w 40"/>
                <a:gd name="T17" fmla="*/ 58 h 90"/>
                <a:gd name="T18" fmla="*/ 0 w 40"/>
                <a:gd name="T19" fmla="*/ 54 h 90"/>
                <a:gd name="T20" fmla="*/ 0 w 40"/>
                <a:gd name="T21" fmla="*/ 48 h 90"/>
                <a:gd name="T22" fmla="*/ 2 w 40"/>
                <a:gd name="T23" fmla="*/ 44 h 90"/>
                <a:gd name="T24" fmla="*/ 6 w 40"/>
                <a:gd name="T25" fmla="*/ 34 h 90"/>
                <a:gd name="T26" fmla="*/ 10 w 40"/>
                <a:gd name="T27" fmla="*/ 28 h 90"/>
                <a:gd name="T28" fmla="*/ 12 w 40"/>
                <a:gd name="T29" fmla="*/ 22 h 90"/>
                <a:gd name="T30" fmla="*/ 12 w 40"/>
                <a:gd name="T31" fmla="*/ 22 h 90"/>
                <a:gd name="T32" fmla="*/ 12 w 40"/>
                <a:gd name="T33" fmla="*/ 18 h 90"/>
                <a:gd name="T34" fmla="*/ 10 w 40"/>
                <a:gd name="T35" fmla="*/ 16 h 90"/>
                <a:gd name="T36" fmla="*/ 8 w 40"/>
                <a:gd name="T37" fmla="*/ 14 h 90"/>
                <a:gd name="T38" fmla="*/ 8 w 40"/>
                <a:gd name="T39" fmla="*/ 12 h 90"/>
                <a:gd name="T40" fmla="*/ 10 w 40"/>
                <a:gd name="T41" fmla="*/ 6 h 90"/>
                <a:gd name="T42" fmla="*/ 12 w 40"/>
                <a:gd name="T43" fmla="*/ 0 h 90"/>
                <a:gd name="T44" fmla="*/ 16 w 40"/>
                <a:gd name="T45" fmla="*/ 4 h 90"/>
                <a:gd name="T46" fmla="*/ 20 w 40"/>
                <a:gd name="T47" fmla="*/ 6 h 90"/>
                <a:gd name="T48" fmla="*/ 32 w 40"/>
                <a:gd name="T49" fmla="*/ 6 h 90"/>
                <a:gd name="T50" fmla="*/ 34 w 40"/>
                <a:gd name="T51" fmla="*/ 8 h 90"/>
                <a:gd name="T52" fmla="*/ 36 w 40"/>
                <a:gd name="T53" fmla="*/ 12 h 90"/>
                <a:gd name="T54" fmla="*/ 34 w 40"/>
                <a:gd name="T55" fmla="*/ 22 h 90"/>
                <a:gd name="T56" fmla="*/ 30 w 40"/>
                <a:gd name="T57" fmla="*/ 30 h 90"/>
                <a:gd name="T58" fmla="*/ 26 w 40"/>
                <a:gd name="T59" fmla="*/ 36 h 90"/>
                <a:gd name="T60" fmla="*/ 24 w 40"/>
                <a:gd name="T61" fmla="*/ 46 h 90"/>
                <a:gd name="T62" fmla="*/ 26 w 40"/>
                <a:gd name="T63" fmla="*/ 50 h 90"/>
                <a:gd name="T64" fmla="*/ 26 w 40"/>
                <a:gd name="T65" fmla="*/ 56 h 90"/>
                <a:gd name="T66" fmla="*/ 26 w 40"/>
                <a:gd name="T67" fmla="*/ 60 h 90"/>
                <a:gd name="T68" fmla="*/ 24 w 40"/>
                <a:gd name="T69" fmla="*/ 63 h 90"/>
                <a:gd name="T70" fmla="*/ 26 w 40"/>
                <a:gd name="T71" fmla="*/ 64 h 90"/>
                <a:gd name="T72" fmla="*/ 28 w 40"/>
                <a:gd name="T73" fmla="*/ 66 h 90"/>
                <a:gd name="T74" fmla="*/ 26 w 40"/>
                <a:gd name="T75" fmla="*/ 70 h 90"/>
                <a:gd name="T76" fmla="*/ 24 w 40"/>
                <a:gd name="T77" fmla="*/ 72 h 90"/>
                <a:gd name="T78" fmla="*/ 22 w 40"/>
                <a:gd name="T79" fmla="*/ 76 h 90"/>
                <a:gd name="T80" fmla="*/ 20 w 40"/>
                <a:gd name="T81" fmla="*/ 78 h 90"/>
                <a:gd name="T82" fmla="*/ 20 w 40"/>
                <a:gd name="T83" fmla="*/ 82 h 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0" h="90">
                  <a:moveTo>
                    <a:pt x="24" y="90"/>
                  </a:moveTo>
                  <a:lnTo>
                    <a:pt x="16" y="90"/>
                  </a:lnTo>
                  <a:lnTo>
                    <a:pt x="12" y="90"/>
                  </a:lnTo>
                  <a:lnTo>
                    <a:pt x="8" y="90"/>
                  </a:lnTo>
                  <a:lnTo>
                    <a:pt x="6" y="76"/>
                  </a:lnTo>
                  <a:lnTo>
                    <a:pt x="8" y="66"/>
                  </a:lnTo>
                  <a:lnTo>
                    <a:pt x="6" y="64"/>
                  </a:lnTo>
                  <a:lnTo>
                    <a:pt x="4" y="64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6" y="38"/>
                  </a:lnTo>
                  <a:lnTo>
                    <a:pt x="10" y="32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10" y="6"/>
                  </a:lnTo>
                  <a:lnTo>
                    <a:pt x="12" y="0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36" y="6"/>
                  </a:lnTo>
                  <a:lnTo>
                    <a:pt x="38" y="8"/>
                  </a:lnTo>
                  <a:lnTo>
                    <a:pt x="40" y="12"/>
                  </a:lnTo>
                  <a:lnTo>
                    <a:pt x="38" y="24"/>
                  </a:lnTo>
                  <a:lnTo>
                    <a:pt x="34" y="34"/>
                  </a:lnTo>
                  <a:lnTo>
                    <a:pt x="30" y="40"/>
                  </a:lnTo>
                  <a:lnTo>
                    <a:pt x="28" y="50"/>
                  </a:lnTo>
                  <a:lnTo>
                    <a:pt x="30" y="54"/>
                  </a:lnTo>
                  <a:lnTo>
                    <a:pt x="30" y="60"/>
                  </a:lnTo>
                  <a:lnTo>
                    <a:pt x="30" y="64"/>
                  </a:lnTo>
                  <a:lnTo>
                    <a:pt x="28" y="68"/>
                  </a:lnTo>
                  <a:lnTo>
                    <a:pt x="30" y="70"/>
                  </a:lnTo>
                  <a:lnTo>
                    <a:pt x="32" y="74"/>
                  </a:lnTo>
                  <a:lnTo>
                    <a:pt x="30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4" y="86"/>
                  </a:lnTo>
                  <a:lnTo>
                    <a:pt x="24" y="9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35" name="Freeform 152"/>
            <p:cNvSpPr>
              <a:spLocks/>
            </p:cNvSpPr>
            <p:nvPr/>
          </p:nvSpPr>
          <p:spPr bwMode="gray">
            <a:xfrm>
              <a:off x="2505" y="1468"/>
              <a:ext cx="172" cy="138"/>
            </a:xfrm>
            <a:custGeom>
              <a:avLst/>
              <a:gdLst>
                <a:gd name="T0" fmla="*/ 166 w 174"/>
                <a:gd name="T1" fmla="*/ 34 h 140"/>
                <a:gd name="T2" fmla="*/ 156 w 174"/>
                <a:gd name="T3" fmla="*/ 40 h 140"/>
                <a:gd name="T4" fmla="*/ 130 w 174"/>
                <a:gd name="T5" fmla="*/ 52 h 140"/>
                <a:gd name="T6" fmla="*/ 124 w 174"/>
                <a:gd name="T7" fmla="*/ 64 h 140"/>
                <a:gd name="T8" fmla="*/ 124 w 174"/>
                <a:gd name="T9" fmla="*/ 82 h 140"/>
                <a:gd name="T10" fmla="*/ 120 w 174"/>
                <a:gd name="T11" fmla="*/ 92 h 140"/>
                <a:gd name="T12" fmla="*/ 102 w 174"/>
                <a:gd name="T13" fmla="*/ 110 h 140"/>
                <a:gd name="T14" fmla="*/ 98 w 174"/>
                <a:gd name="T15" fmla="*/ 118 h 140"/>
                <a:gd name="T16" fmla="*/ 60 w 174"/>
                <a:gd name="T17" fmla="*/ 120 h 140"/>
                <a:gd name="T18" fmla="*/ 52 w 174"/>
                <a:gd name="T19" fmla="*/ 126 h 140"/>
                <a:gd name="T20" fmla="*/ 46 w 174"/>
                <a:gd name="T21" fmla="*/ 132 h 140"/>
                <a:gd name="T22" fmla="*/ 42 w 174"/>
                <a:gd name="T23" fmla="*/ 132 h 140"/>
                <a:gd name="T24" fmla="*/ 36 w 174"/>
                <a:gd name="T25" fmla="*/ 122 h 140"/>
                <a:gd name="T26" fmla="*/ 34 w 174"/>
                <a:gd name="T27" fmla="*/ 114 h 140"/>
                <a:gd name="T28" fmla="*/ 24 w 174"/>
                <a:gd name="T29" fmla="*/ 112 h 140"/>
                <a:gd name="T30" fmla="*/ 20 w 174"/>
                <a:gd name="T31" fmla="*/ 108 h 140"/>
                <a:gd name="T32" fmla="*/ 24 w 174"/>
                <a:gd name="T33" fmla="*/ 102 h 140"/>
                <a:gd name="T34" fmla="*/ 24 w 174"/>
                <a:gd name="T35" fmla="*/ 96 h 140"/>
                <a:gd name="T36" fmla="*/ 24 w 174"/>
                <a:gd name="T37" fmla="*/ 90 h 140"/>
                <a:gd name="T38" fmla="*/ 24 w 174"/>
                <a:gd name="T39" fmla="*/ 80 h 140"/>
                <a:gd name="T40" fmla="*/ 24 w 174"/>
                <a:gd name="T41" fmla="*/ 66 h 140"/>
                <a:gd name="T42" fmla="*/ 32 w 174"/>
                <a:gd name="T43" fmla="*/ 50 h 140"/>
                <a:gd name="T44" fmla="*/ 32 w 174"/>
                <a:gd name="T45" fmla="*/ 35 h 140"/>
                <a:gd name="T46" fmla="*/ 16 w 174"/>
                <a:gd name="T47" fmla="*/ 35 h 140"/>
                <a:gd name="T48" fmla="*/ 6 w 174"/>
                <a:gd name="T49" fmla="*/ 30 h 140"/>
                <a:gd name="T50" fmla="*/ 4 w 174"/>
                <a:gd name="T51" fmla="*/ 22 h 140"/>
                <a:gd name="T52" fmla="*/ 0 w 174"/>
                <a:gd name="T53" fmla="*/ 16 h 140"/>
                <a:gd name="T54" fmla="*/ 0 w 174"/>
                <a:gd name="T55" fmla="*/ 10 h 140"/>
                <a:gd name="T56" fmla="*/ 12 w 174"/>
                <a:gd name="T57" fmla="*/ 6 h 140"/>
                <a:gd name="T58" fmla="*/ 14 w 174"/>
                <a:gd name="T59" fmla="*/ 0 h 140"/>
                <a:gd name="T60" fmla="*/ 40 w 174"/>
                <a:gd name="T61" fmla="*/ 2 h 140"/>
                <a:gd name="T62" fmla="*/ 76 w 174"/>
                <a:gd name="T63" fmla="*/ 8 h 140"/>
                <a:gd name="T64" fmla="*/ 120 w 174"/>
                <a:gd name="T65" fmla="*/ 16 h 140"/>
                <a:gd name="T66" fmla="*/ 142 w 174"/>
                <a:gd name="T67" fmla="*/ 20 h 140"/>
                <a:gd name="T68" fmla="*/ 146 w 174"/>
                <a:gd name="T69" fmla="*/ 22 h 140"/>
                <a:gd name="T70" fmla="*/ 166 w 174"/>
                <a:gd name="T71" fmla="*/ 32 h 1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74" h="140">
                  <a:moveTo>
                    <a:pt x="174" y="32"/>
                  </a:moveTo>
                  <a:lnTo>
                    <a:pt x="174" y="34"/>
                  </a:lnTo>
                  <a:lnTo>
                    <a:pt x="168" y="38"/>
                  </a:lnTo>
                  <a:lnTo>
                    <a:pt x="164" y="44"/>
                  </a:lnTo>
                  <a:lnTo>
                    <a:pt x="146" y="52"/>
                  </a:lnTo>
                  <a:lnTo>
                    <a:pt x="138" y="56"/>
                  </a:lnTo>
                  <a:lnTo>
                    <a:pt x="134" y="62"/>
                  </a:lnTo>
                  <a:lnTo>
                    <a:pt x="128" y="68"/>
                  </a:lnTo>
                  <a:lnTo>
                    <a:pt x="126" y="80"/>
                  </a:lnTo>
                  <a:lnTo>
                    <a:pt x="128" y="86"/>
                  </a:lnTo>
                  <a:lnTo>
                    <a:pt x="132" y="90"/>
                  </a:lnTo>
                  <a:lnTo>
                    <a:pt x="124" y="96"/>
                  </a:lnTo>
                  <a:lnTo>
                    <a:pt x="112" y="108"/>
                  </a:lnTo>
                  <a:lnTo>
                    <a:pt x="106" y="118"/>
                  </a:lnTo>
                  <a:lnTo>
                    <a:pt x="102" y="122"/>
                  </a:lnTo>
                  <a:lnTo>
                    <a:pt x="102" y="126"/>
                  </a:lnTo>
                  <a:lnTo>
                    <a:pt x="70" y="126"/>
                  </a:lnTo>
                  <a:lnTo>
                    <a:pt x="64" y="128"/>
                  </a:lnTo>
                  <a:lnTo>
                    <a:pt x="62" y="132"/>
                  </a:lnTo>
                  <a:lnTo>
                    <a:pt x="56" y="134"/>
                  </a:lnTo>
                  <a:lnTo>
                    <a:pt x="54" y="136"/>
                  </a:lnTo>
                  <a:lnTo>
                    <a:pt x="50" y="140"/>
                  </a:lnTo>
                  <a:lnTo>
                    <a:pt x="48" y="140"/>
                  </a:lnTo>
                  <a:lnTo>
                    <a:pt x="42" y="140"/>
                  </a:lnTo>
                  <a:lnTo>
                    <a:pt x="38" y="136"/>
                  </a:lnTo>
                  <a:lnTo>
                    <a:pt x="36" y="130"/>
                  </a:lnTo>
                  <a:lnTo>
                    <a:pt x="36" y="124"/>
                  </a:lnTo>
                  <a:lnTo>
                    <a:pt x="34" y="122"/>
                  </a:lnTo>
                  <a:lnTo>
                    <a:pt x="30" y="120"/>
                  </a:lnTo>
                  <a:lnTo>
                    <a:pt x="24" y="120"/>
                  </a:lnTo>
                  <a:lnTo>
                    <a:pt x="18" y="120"/>
                  </a:lnTo>
                  <a:lnTo>
                    <a:pt x="20" y="116"/>
                  </a:lnTo>
                  <a:lnTo>
                    <a:pt x="22" y="112"/>
                  </a:lnTo>
                  <a:lnTo>
                    <a:pt x="24" y="108"/>
                  </a:lnTo>
                  <a:lnTo>
                    <a:pt x="26" y="104"/>
                  </a:lnTo>
                  <a:lnTo>
                    <a:pt x="24" y="100"/>
                  </a:lnTo>
                  <a:lnTo>
                    <a:pt x="22" y="98"/>
                  </a:lnTo>
                  <a:lnTo>
                    <a:pt x="24" y="94"/>
                  </a:lnTo>
                  <a:lnTo>
                    <a:pt x="24" y="90"/>
                  </a:lnTo>
                  <a:lnTo>
                    <a:pt x="24" y="84"/>
                  </a:lnTo>
                  <a:lnTo>
                    <a:pt x="22" y="80"/>
                  </a:lnTo>
                  <a:lnTo>
                    <a:pt x="24" y="70"/>
                  </a:lnTo>
                  <a:lnTo>
                    <a:pt x="28" y="64"/>
                  </a:lnTo>
                  <a:lnTo>
                    <a:pt x="32" y="54"/>
                  </a:lnTo>
                  <a:lnTo>
                    <a:pt x="34" y="42"/>
                  </a:lnTo>
                  <a:lnTo>
                    <a:pt x="32" y="38"/>
                  </a:lnTo>
                  <a:lnTo>
                    <a:pt x="30" y="36"/>
                  </a:lnTo>
                  <a:lnTo>
                    <a:pt x="16" y="36"/>
                  </a:lnTo>
                  <a:lnTo>
                    <a:pt x="10" y="34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40" y="2"/>
                  </a:lnTo>
                  <a:lnTo>
                    <a:pt x="60" y="4"/>
                  </a:lnTo>
                  <a:lnTo>
                    <a:pt x="80" y="8"/>
                  </a:lnTo>
                  <a:lnTo>
                    <a:pt x="102" y="10"/>
                  </a:lnTo>
                  <a:lnTo>
                    <a:pt x="124" y="16"/>
                  </a:lnTo>
                  <a:lnTo>
                    <a:pt x="136" y="18"/>
                  </a:lnTo>
                  <a:lnTo>
                    <a:pt x="150" y="20"/>
                  </a:lnTo>
                  <a:lnTo>
                    <a:pt x="152" y="20"/>
                  </a:lnTo>
                  <a:lnTo>
                    <a:pt x="154" y="22"/>
                  </a:lnTo>
                  <a:lnTo>
                    <a:pt x="160" y="26"/>
                  </a:lnTo>
                  <a:lnTo>
                    <a:pt x="174" y="3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36" name="Freeform 153"/>
            <p:cNvSpPr>
              <a:spLocks/>
            </p:cNvSpPr>
            <p:nvPr/>
          </p:nvSpPr>
          <p:spPr bwMode="gray">
            <a:xfrm>
              <a:off x="2568" y="1339"/>
              <a:ext cx="176" cy="161"/>
            </a:xfrm>
            <a:custGeom>
              <a:avLst/>
              <a:gdLst>
                <a:gd name="T0" fmla="*/ 166 w 178"/>
                <a:gd name="T1" fmla="*/ 124 h 162"/>
                <a:gd name="T2" fmla="*/ 154 w 178"/>
                <a:gd name="T3" fmla="*/ 132 h 162"/>
                <a:gd name="T4" fmla="*/ 146 w 178"/>
                <a:gd name="T5" fmla="*/ 138 h 162"/>
                <a:gd name="T6" fmla="*/ 131 w 178"/>
                <a:gd name="T7" fmla="*/ 134 h 162"/>
                <a:gd name="T8" fmla="*/ 122 w 178"/>
                <a:gd name="T9" fmla="*/ 130 h 162"/>
                <a:gd name="T10" fmla="*/ 110 w 178"/>
                <a:gd name="T11" fmla="*/ 134 h 162"/>
                <a:gd name="T12" fmla="*/ 106 w 178"/>
                <a:gd name="T13" fmla="*/ 146 h 162"/>
                <a:gd name="T14" fmla="*/ 92 w 178"/>
                <a:gd name="T15" fmla="*/ 152 h 162"/>
                <a:gd name="T16" fmla="*/ 84 w 178"/>
                <a:gd name="T17" fmla="*/ 146 h 162"/>
                <a:gd name="T18" fmla="*/ 68 w 178"/>
                <a:gd name="T19" fmla="*/ 144 h 162"/>
                <a:gd name="T20" fmla="*/ 38 w 178"/>
                <a:gd name="T21" fmla="*/ 136 h 162"/>
                <a:gd name="T22" fmla="*/ 44 w 178"/>
                <a:gd name="T23" fmla="*/ 132 h 162"/>
                <a:gd name="T24" fmla="*/ 44 w 178"/>
                <a:gd name="T25" fmla="*/ 110 h 162"/>
                <a:gd name="T26" fmla="*/ 44 w 178"/>
                <a:gd name="T27" fmla="*/ 88 h 162"/>
                <a:gd name="T28" fmla="*/ 38 w 178"/>
                <a:gd name="T29" fmla="*/ 68 h 162"/>
                <a:gd name="T30" fmla="*/ 30 w 178"/>
                <a:gd name="T31" fmla="*/ 62 h 162"/>
                <a:gd name="T32" fmla="*/ 8 w 178"/>
                <a:gd name="T33" fmla="*/ 58 h 162"/>
                <a:gd name="T34" fmla="*/ 2 w 178"/>
                <a:gd name="T35" fmla="*/ 50 h 162"/>
                <a:gd name="T36" fmla="*/ 6 w 178"/>
                <a:gd name="T37" fmla="*/ 42 h 162"/>
                <a:gd name="T38" fmla="*/ 16 w 178"/>
                <a:gd name="T39" fmla="*/ 36 h 162"/>
                <a:gd name="T40" fmla="*/ 24 w 178"/>
                <a:gd name="T41" fmla="*/ 36 h 162"/>
                <a:gd name="T42" fmla="*/ 32 w 178"/>
                <a:gd name="T43" fmla="*/ 40 h 162"/>
                <a:gd name="T44" fmla="*/ 42 w 178"/>
                <a:gd name="T45" fmla="*/ 42 h 162"/>
                <a:gd name="T46" fmla="*/ 44 w 178"/>
                <a:gd name="T47" fmla="*/ 36 h 162"/>
                <a:gd name="T48" fmla="*/ 40 w 178"/>
                <a:gd name="T49" fmla="*/ 32 h 162"/>
                <a:gd name="T50" fmla="*/ 44 w 178"/>
                <a:gd name="T51" fmla="*/ 26 h 162"/>
                <a:gd name="T52" fmla="*/ 52 w 178"/>
                <a:gd name="T53" fmla="*/ 30 h 162"/>
                <a:gd name="T54" fmla="*/ 62 w 178"/>
                <a:gd name="T55" fmla="*/ 30 h 162"/>
                <a:gd name="T56" fmla="*/ 64 w 178"/>
                <a:gd name="T57" fmla="*/ 22 h 162"/>
                <a:gd name="T58" fmla="*/ 76 w 178"/>
                <a:gd name="T59" fmla="*/ 14 h 162"/>
                <a:gd name="T60" fmla="*/ 82 w 178"/>
                <a:gd name="T61" fmla="*/ 6 h 162"/>
                <a:gd name="T62" fmla="*/ 94 w 178"/>
                <a:gd name="T63" fmla="*/ 0 h 162"/>
                <a:gd name="T64" fmla="*/ 102 w 178"/>
                <a:gd name="T65" fmla="*/ 8 h 162"/>
                <a:gd name="T66" fmla="*/ 116 w 178"/>
                <a:gd name="T67" fmla="*/ 12 h 162"/>
                <a:gd name="T68" fmla="*/ 118 w 178"/>
                <a:gd name="T69" fmla="*/ 18 h 162"/>
                <a:gd name="T70" fmla="*/ 126 w 178"/>
                <a:gd name="T71" fmla="*/ 20 h 162"/>
                <a:gd name="T72" fmla="*/ 128 w 178"/>
                <a:gd name="T73" fmla="*/ 22 h 162"/>
                <a:gd name="T74" fmla="*/ 132 w 178"/>
                <a:gd name="T75" fmla="*/ 28 h 162"/>
                <a:gd name="T76" fmla="*/ 146 w 178"/>
                <a:gd name="T77" fmla="*/ 30 h 162"/>
                <a:gd name="T78" fmla="*/ 160 w 178"/>
                <a:gd name="T79" fmla="*/ 34 h 162"/>
                <a:gd name="T80" fmla="*/ 166 w 178"/>
                <a:gd name="T81" fmla="*/ 44 h 162"/>
                <a:gd name="T82" fmla="*/ 160 w 178"/>
                <a:gd name="T83" fmla="*/ 60 h 162"/>
                <a:gd name="T84" fmla="*/ 156 w 178"/>
                <a:gd name="T85" fmla="*/ 64 h 162"/>
                <a:gd name="T86" fmla="*/ 150 w 178"/>
                <a:gd name="T87" fmla="*/ 70 h 162"/>
                <a:gd name="T88" fmla="*/ 142 w 178"/>
                <a:gd name="T89" fmla="*/ 81 h 162"/>
                <a:gd name="T90" fmla="*/ 146 w 178"/>
                <a:gd name="T91" fmla="*/ 84 h 162"/>
                <a:gd name="T92" fmla="*/ 146 w 178"/>
                <a:gd name="T93" fmla="*/ 81 h 162"/>
                <a:gd name="T94" fmla="*/ 152 w 178"/>
                <a:gd name="T95" fmla="*/ 81 h 162"/>
                <a:gd name="T96" fmla="*/ 154 w 178"/>
                <a:gd name="T97" fmla="*/ 92 h 162"/>
                <a:gd name="T98" fmla="*/ 158 w 178"/>
                <a:gd name="T99" fmla="*/ 96 h 162"/>
                <a:gd name="T100" fmla="*/ 150 w 178"/>
                <a:gd name="T101" fmla="*/ 104 h 162"/>
                <a:gd name="T102" fmla="*/ 162 w 178"/>
                <a:gd name="T103" fmla="*/ 120 h 162"/>
                <a:gd name="T104" fmla="*/ 170 w 178"/>
                <a:gd name="T105" fmla="*/ 124 h 1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78" h="162">
                  <a:moveTo>
                    <a:pt x="178" y="128"/>
                  </a:moveTo>
                  <a:lnTo>
                    <a:pt x="174" y="128"/>
                  </a:lnTo>
                  <a:lnTo>
                    <a:pt x="168" y="132"/>
                  </a:lnTo>
                  <a:lnTo>
                    <a:pt x="162" y="136"/>
                  </a:lnTo>
                  <a:lnTo>
                    <a:pt x="158" y="140"/>
                  </a:lnTo>
                  <a:lnTo>
                    <a:pt x="154" y="142"/>
                  </a:lnTo>
                  <a:lnTo>
                    <a:pt x="146" y="140"/>
                  </a:lnTo>
                  <a:lnTo>
                    <a:pt x="138" y="138"/>
                  </a:lnTo>
                  <a:lnTo>
                    <a:pt x="132" y="134"/>
                  </a:lnTo>
                  <a:lnTo>
                    <a:pt x="126" y="134"/>
                  </a:lnTo>
                  <a:lnTo>
                    <a:pt x="120" y="134"/>
                  </a:lnTo>
                  <a:lnTo>
                    <a:pt x="114" y="138"/>
                  </a:lnTo>
                  <a:lnTo>
                    <a:pt x="110" y="142"/>
                  </a:lnTo>
                  <a:lnTo>
                    <a:pt x="110" y="150"/>
                  </a:lnTo>
                  <a:lnTo>
                    <a:pt x="110" y="162"/>
                  </a:lnTo>
                  <a:lnTo>
                    <a:pt x="96" y="156"/>
                  </a:lnTo>
                  <a:lnTo>
                    <a:pt x="90" y="152"/>
                  </a:lnTo>
                  <a:lnTo>
                    <a:pt x="88" y="150"/>
                  </a:lnTo>
                  <a:lnTo>
                    <a:pt x="86" y="150"/>
                  </a:lnTo>
                  <a:lnTo>
                    <a:pt x="72" y="148"/>
                  </a:lnTo>
                  <a:lnTo>
                    <a:pt x="60" y="146"/>
                  </a:lnTo>
                  <a:lnTo>
                    <a:pt x="38" y="140"/>
                  </a:lnTo>
                  <a:lnTo>
                    <a:pt x="42" y="138"/>
                  </a:lnTo>
                  <a:lnTo>
                    <a:pt x="44" y="136"/>
                  </a:lnTo>
                  <a:lnTo>
                    <a:pt x="46" y="126"/>
                  </a:lnTo>
                  <a:lnTo>
                    <a:pt x="48" y="114"/>
                  </a:lnTo>
                  <a:lnTo>
                    <a:pt x="48" y="106"/>
                  </a:lnTo>
                  <a:lnTo>
                    <a:pt x="48" y="92"/>
                  </a:lnTo>
                  <a:lnTo>
                    <a:pt x="44" y="80"/>
                  </a:lnTo>
                  <a:lnTo>
                    <a:pt x="38" y="68"/>
                  </a:lnTo>
                  <a:lnTo>
                    <a:pt x="34" y="64"/>
                  </a:lnTo>
                  <a:lnTo>
                    <a:pt x="30" y="62"/>
                  </a:lnTo>
                  <a:lnTo>
                    <a:pt x="12" y="60"/>
                  </a:lnTo>
                  <a:lnTo>
                    <a:pt x="8" y="58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6" y="42"/>
                  </a:lnTo>
                  <a:lnTo>
                    <a:pt x="12" y="40"/>
                  </a:lnTo>
                  <a:lnTo>
                    <a:pt x="16" y="36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8" y="38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44" y="40"/>
                  </a:lnTo>
                  <a:lnTo>
                    <a:pt x="44" y="36"/>
                  </a:lnTo>
                  <a:lnTo>
                    <a:pt x="44" y="34"/>
                  </a:lnTo>
                  <a:lnTo>
                    <a:pt x="40" y="32"/>
                  </a:lnTo>
                  <a:lnTo>
                    <a:pt x="40" y="26"/>
                  </a:lnTo>
                  <a:lnTo>
                    <a:pt x="46" y="26"/>
                  </a:lnTo>
                  <a:lnTo>
                    <a:pt x="50" y="28"/>
                  </a:lnTo>
                  <a:lnTo>
                    <a:pt x="56" y="30"/>
                  </a:lnTo>
                  <a:lnTo>
                    <a:pt x="62" y="30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8" y="22"/>
                  </a:lnTo>
                  <a:lnTo>
                    <a:pt x="72" y="18"/>
                  </a:lnTo>
                  <a:lnTo>
                    <a:pt x="80" y="14"/>
                  </a:lnTo>
                  <a:lnTo>
                    <a:pt x="86" y="10"/>
                  </a:lnTo>
                  <a:lnTo>
                    <a:pt x="86" y="6"/>
                  </a:lnTo>
                  <a:lnTo>
                    <a:pt x="88" y="2"/>
                  </a:lnTo>
                  <a:lnTo>
                    <a:pt x="98" y="0"/>
                  </a:lnTo>
                  <a:lnTo>
                    <a:pt x="100" y="4"/>
                  </a:lnTo>
                  <a:lnTo>
                    <a:pt x="106" y="8"/>
                  </a:lnTo>
                  <a:lnTo>
                    <a:pt x="112" y="10"/>
                  </a:lnTo>
                  <a:lnTo>
                    <a:pt x="120" y="12"/>
                  </a:lnTo>
                  <a:lnTo>
                    <a:pt x="120" y="16"/>
                  </a:lnTo>
                  <a:lnTo>
                    <a:pt x="122" y="18"/>
                  </a:lnTo>
                  <a:lnTo>
                    <a:pt x="126" y="20"/>
                  </a:lnTo>
                  <a:lnTo>
                    <a:pt x="130" y="20"/>
                  </a:lnTo>
                  <a:lnTo>
                    <a:pt x="130" y="22"/>
                  </a:lnTo>
                  <a:lnTo>
                    <a:pt x="132" y="22"/>
                  </a:lnTo>
                  <a:lnTo>
                    <a:pt x="136" y="26"/>
                  </a:lnTo>
                  <a:lnTo>
                    <a:pt x="140" y="28"/>
                  </a:lnTo>
                  <a:lnTo>
                    <a:pt x="150" y="28"/>
                  </a:lnTo>
                  <a:lnTo>
                    <a:pt x="154" y="30"/>
                  </a:lnTo>
                  <a:lnTo>
                    <a:pt x="160" y="32"/>
                  </a:lnTo>
                  <a:lnTo>
                    <a:pt x="168" y="34"/>
                  </a:lnTo>
                  <a:lnTo>
                    <a:pt x="176" y="36"/>
                  </a:lnTo>
                  <a:lnTo>
                    <a:pt x="174" y="44"/>
                  </a:lnTo>
                  <a:lnTo>
                    <a:pt x="172" y="54"/>
                  </a:lnTo>
                  <a:lnTo>
                    <a:pt x="168" y="60"/>
                  </a:lnTo>
                  <a:lnTo>
                    <a:pt x="166" y="62"/>
                  </a:lnTo>
                  <a:lnTo>
                    <a:pt x="164" y="64"/>
                  </a:lnTo>
                  <a:lnTo>
                    <a:pt x="162" y="68"/>
                  </a:lnTo>
                  <a:lnTo>
                    <a:pt x="158" y="70"/>
                  </a:lnTo>
                  <a:lnTo>
                    <a:pt x="154" y="74"/>
                  </a:lnTo>
                  <a:lnTo>
                    <a:pt x="150" y="82"/>
                  </a:lnTo>
                  <a:lnTo>
                    <a:pt x="150" y="88"/>
                  </a:lnTo>
                  <a:lnTo>
                    <a:pt x="154" y="88"/>
                  </a:lnTo>
                  <a:lnTo>
                    <a:pt x="154" y="86"/>
                  </a:lnTo>
                  <a:lnTo>
                    <a:pt x="154" y="84"/>
                  </a:lnTo>
                  <a:lnTo>
                    <a:pt x="158" y="86"/>
                  </a:lnTo>
                  <a:lnTo>
                    <a:pt x="160" y="84"/>
                  </a:lnTo>
                  <a:lnTo>
                    <a:pt x="162" y="94"/>
                  </a:lnTo>
                  <a:lnTo>
                    <a:pt x="162" y="96"/>
                  </a:lnTo>
                  <a:lnTo>
                    <a:pt x="164" y="98"/>
                  </a:lnTo>
                  <a:lnTo>
                    <a:pt x="166" y="100"/>
                  </a:lnTo>
                  <a:lnTo>
                    <a:pt x="166" y="102"/>
                  </a:lnTo>
                  <a:lnTo>
                    <a:pt x="158" y="108"/>
                  </a:lnTo>
                  <a:lnTo>
                    <a:pt x="166" y="118"/>
                  </a:lnTo>
                  <a:lnTo>
                    <a:pt x="170" y="124"/>
                  </a:lnTo>
                  <a:lnTo>
                    <a:pt x="176" y="128"/>
                  </a:lnTo>
                  <a:lnTo>
                    <a:pt x="178" y="12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37" name="Freeform 154"/>
            <p:cNvSpPr>
              <a:spLocks/>
            </p:cNvSpPr>
            <p:nvPr/>
          </p:nvSpPr>
          <p:spPr bwMode="gray">
            <a:xfrm>
              <a:off x="2665" y="1334"/>
              <a:ext cx="54" cy="33"/>
            </a:xfrm>
            <a:custGeom>
              <a:avLst/>
              <a:gdLst>
                <a:gd name="T0" fmla="*/ 46 w 54"/>
                <a:gd name="T1" fmla="*/ 30 h 34"/>
                <a:gd name="T2" fmla="*/ 46 w 54"/>
                <a:gd name="T3" fmla="*/ 28 h 34"/>
                <a:gd name="T4" fmla="*/ 46 w 54"/>
                <a:gd name="T5" fmla="*/ 26 h 34"/>
                <a:gd name="T6" fmla="*/ 44 w 54"/>
                <a:gd name="T7" fmla="*/ 24 h 34"/>
                <a:gd name="T8" fmla="*/ 46 w 54"/>
                <a:gd name="T9" fmla="*/ 22 h 34"/>
                <a:gd name="T10" fmla="*/ 48 w 54"/>
                <a:gd name="T11" fmla="*/ 18 h 34"/>
                <a:gd name="T12" fmla="*/ 52 w 54"/>
                <a:gd name="T13" fmla="*/ 17 h 34"/>
                <a:gd name="T14" fmla="*/ 54 w 54"/>
                <a:gd name="T15" fmla="*/ 16 h 34"/>
                <a:gd name="T16" fmla="*/ 52 w 54"/>
                <a:gd name="T17" fmla="*/ 12 h 34"/>
                <a:gd name="T18" fmla="*/ 50 w 54"/>
                <a:gd name="T19" fmla="*/ 10 h 34"/>
                <a:gd name="T20" fmla="*/ 44 w 54"/>
                <a:gd name="T21" fmla="*/ 6 h 34"/>
                <a:gd name="T22" fmla="*/ 30 w 54"/>
                <a:gd name="T23" fmla="*/ 0 h 34"/>
                <a:gd name="T24" fmla="*/ 16 w 54"/>
                <a:gd name="T25" fmla="*/ 4 h 34"/>
                <a:gd name="T26" fmla="*/ 12 w 54"/>
                <a:gd name="T27" fmla="*/ 2 h 34"/>
                <a:gd name="T28" fmla="*/ 10 w 54"/>
                <a:gd name="T29" fmla="*/ 0 h 34"/>
                <a:gd name="T30" fmla="*/ 0 w 54"/>
                <a:gd name="T31" fmla="*/ 6 h 34"/>
                <a:gd name="T32" fmla="*/ 2 w 54"/>
                <a:gd name="T33" fmla="*/ 10 h 34"/>
                <a:gd name="T34" fmla="*/ 8 w 54"/>
                <a:gd name="T35" fmla="*/ 14 h 34"/>
                <a:gd name="T36" fmla="*/ 14 w 54"/>
                <a:gd name="T37" fmla="*/ 16 h 34"/>
                <a:gd name="T38" fmla="*/ 22 w 54"/>
                <a:gd name="T39" fmla="*/ 17 h 34"/>
                <a:gd name="T40" fmla="*/ 22 w 54"/>
                <a:gd name="T41" fmla="*/ 18 h 34"/>
                <a:gd name="T42" fmla="*/ 24 w 54"/>
                <a:gd name="T43" fmla="*/ 20 h 34"/>
                <a:gd name="T44" fmla="*/ 28 w 54"/>
                <a:gd name="T45" fmla="*/ 22 h 34"/>
                <a:gd name="T46" fmla="*/ 32 w 54"/>
                <a:gd name="T47" fmla="*/ 22 h 34"/>
                <a:gd name="T48" fmla="*/ 32 w 54"/>
                <a:gd name="T49" fmla="*/ 24 h 34"/>
                <a:gd name="T50" fmla="*/ 34 w 54"/>
                <a:gd name="T51" fmla="*/ 24 h 34"/>
                <a:gd name="T52" fmla="*/ 38 w 54"/>
                <a:gd name="T53" fmla="*/ 28 h 34"/>
                <a:gd name="T54" fmla="*/ 42 w 54"/>
                <a:gd name="T55" fmla="*/ 30 h 34"/>
                <a:gd name="T56" fmla="*/ 46 w 54"/>
                <a:gd name="T57" fmla="*/ 30 h 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4" h="34">
                  <a:moveTo>
                    <a:pt x="46" y="34"/>
                  </a:moveTo>
                  <a:lnTo>
                    <a:pt x="46" y="32"/>
                  </a:lnTo>
                  <a:lnTo>
                    <a:pt x="46" y="30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8" y="22"/>
                  </a:lnTo>
                  <a:lnTo>
                    <a:pt x="52" y="20"/>
                  </a:lnTo>
                  <a:lnTo>
                    <a:pt x="54" y="16"/>
                  </a:lnTo>
                  <a:lnTo>
                    <a:pt x="52" y="12"/>
                  </a:lnTo>
                  <a:lnTo>
                    <a:pt x="50" y="10"/>
                  </a:lnTo>
                  <a:lnTo>
                    <a:pt x="44" y="6"/>
                  </a:lnTo>
                  <a:lnTo>
                    <a:pt x="30" y="0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0" y="6"/>
                  </a:lnTo>
                  <a:lnTo>
                    <a:pt x="2" y="10"/>
                  </a:lnTo>
                  <a:lnTo>
                    <a:pt x="8" y="14"/>
                  </a:lnTo>
                  <a:lnTo>
                    <a:pt x="14" y="16"/>
                  </a:lnTo>
                  <a:lnTo>
                    <a:pt x="22" y="18"/>
                  </a:lnTo>
                  <a:lnTo>
                    <a:pt x="22" y="22"/>
                  </a:lnTo>
                  <a:lnTo>
                    <a:pt x="24" y="24"/>
                  </a:lnTo>
                  <a:lnTo>
                    <a:pt x="28" y="26"/>
                  </a:lnTo>
                  <a:lnTo>
                    <a:pt x="32" y="26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8" y="32"/>
                  </a:lnTo>
                  <a:lnTo>
                    <a:pt x="42" y="34"/>
                  </a:lnTo>
                  <a:lnTo>
                    <a:pt x="46" y="3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38" name="Freeform 155"/>
            <p:cNvSpPr>
              <a:spLocks/>
            </p:cNvSpPr>
            <p:nvPr/>
          </p:nvSpPr>
          <p:spPr bwMode="gray">
            <a:xfrm>
              <a:off x="2675" y="1292"/>
              <a:ext cx="50" cy="49"/>
            </a:xfrm>
            <a:custGeom>
              <a:avLst/>
              <a:gdLst>
                <a:gd name="T0" fmla="*/ 50 w 50"/>
                <a:gd name="T1" fmla="*/ 0 h 50"/>
                <a:gd name="T2" fmla="*/ 50 w 50"/>
                <a:gd name="T3" fmla="*/ 10 h 50"/>
                <a:gd name="T4" fmla="*/ 48 w 50"/>
                <a:gd name="T5" fmla="*/ 18 h 50"/>
                <a:gd name="T6" fmla="*/ 48 w 50"/>
                <a:gd name="T7" fmla="*/ 24 h 50"/>
                <a:gd name="T8" fmla="*/ 50 w 50"/>
                <a:gd name="T9" fmla="*/ 24 h 50"/>
                <a:gd name="T10" fmla="*/ 46 w 50"/>
                <a:gd name="T11" fmla="*/ 26 h 50"/>
                <a:gd name="T12" fmla="*/ 44 w 50"/>
                <a:gd name="T13" fmla="*/ 30 h 50"/>
                <a:gd name="T14" fmla="*/ 42 w 50"/>
                <a:gd name="T15" fmla="*/ 34 h 50"/>
                <a:gd name="T16" fmla="*/ 40 w 50"/>
                <a:gd name="T17" fmla="*/ 40 h 50"/>
                <a:gd name="T18" fmla="*/ 38 w 50"/>
                <a:gd name="T19" fmla="*/ 44 h 50"/>
                <a:gd name="T20" fmla="*/ 36 w 50"/>
                <a:gd name="T21" fmla="*/ 46 h 50"/>
                <a:gd name="T22" fmla="*/ 26 w 50"/>
                <a:gd name="T23" fmla="*/ 42 h 50"/>
                <a:gd name="T24" fmla="*/ 20 w 50"/>
                <a:gd name="T25" fmla="*/ 38 h 50"/>
                <a:gd name="T26" fmla="*/ 6 w 50"/>
                <a:gd name="T27" fmla="*/ 42 h 50"/>
                <a:gd name="T28" fmla="*/ 2 w 50"/>
                <a:gd name="T29" fmla="*/ 40 h 50"/>
                <a:gd name="T30" fmla="*/ 0 w 50"/>
                <a:gd name="T31" fmla="*/ 38 h 50"/>
                <a:gd name="T32" fmla="*/ 10 w 50"/>
                <a:gd name="T33" fmla="*/ 32 h 50"/>
                <a:gd name="T34" fmla="*/ 14 w 50"/>
                <a:gd name="T35" fmla="*/ 26 h 50"/>
                <a:gd name="T36" fmla="*/ 18 w 50"/>
                <a:gd name="T37" fmla="*/ 24 h 50"/>
                <a:gd name="T38" fmla="*/ 20 w 50"/>
                <a:gd name="T39" fmla="*/ 18 h 50"/>
                <a:gd name="T40" fmla="*/ 22 w 50"/>
                <a:gd name="T41" fmla="*/ 14 h 50"/>
                <a:gd name="T42" fmla="*/ 28 w 50"/>
                <a:gd name="T43" fmla="*/ 14 h 50"/>
                <a:gd name="T44" fmla="*/ 32 w 50"/>
                <a:gd name="T45" fmla="*/ 6 h 50"/>
                <a:gd name="T46" fmla="*/ 38 w 50"/>
                <a:gd name="T47" fmla="*/ 4 h 50"/>
                <a:gd name="T48" fmla="*/ 42 w 50"/>
                <a:gd name="T49" fmla="*/ 2 h 50"/>
                <a:gd name="T50" fmla="*/ 50 w 50"/>
                <a:gd name="T51" fmla="*/ 0 h 5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0" h="50">
                  <a:moveTo>
                    <a:pt x="50" y="0"/>
                  </a:moveTo>
                  <a:lnTo>
                    <a:pt x="50" y="10"/>
                  </a:lnTo>
                  <a:lnTo>
                    <a:pt x="48" y="18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46" y="30"/>
                  </a:lnTo>
                  <a:lnTo>
                    <a:pt x="44" y="34"/>
                  </a:lnTo>
                  <a:lnTo>
                    <a:pt x="42" y="38"/>
                  </a:lnTo>
                  <a:lnTo>
                    <a:pt x="40" y="44"/>
                  </a:lnTo>
                  <a:lnTo>
                    <a:pt x="38" y="48"/>
                  </a:lnTo>
                  <a:lnTo>
                    <a:pt x="36" y="50"/>
                  </a:lnTo>
                  <a:lnTo>
                    <a:pt x="26" y="46"/>
                  </a:lnTo>
                  <a:lnTo>
                    <a:pt x="20" y="42"/>
                  </a:lnTo>
                  <a:lnTo>
                    <a:pt x="6" y="46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10" y="36"/>
                  </a:lnTo>
                  <a:lnTo>
                    <a:pt x="14" y="30"/>
                  </a:lnTo>
                  <a:lnTo>
                    <a:pt x="18" y="24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8" y="14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2" y="2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39" name="Freeform 156"/>
            <p:cNvSpPr>
              <a:spLocks/>
            </p:cNvSpPr>
            <p:nvPr/>
          </p:nvSpPr>
          <p:spPr bwMode="gray">
            <a:xfrm>
              <a:off x="2740" y="1223"/>
              <a:ext cx="31" cy="52"/>
            </a:xfrm>
            <a:custGeom>
              <a:avLst/>
              <a:gdLst>
                <a:gd name="T0" fmla="*/ 18 w 32"/>
                <a:gd name="T1" fmla="*/ 52 h 52"/>
                <a:gd name="T2" fmla="*/ 8 w 32"/>
                <a:gd name="T3" fmla="*/ 52 h 52"/>
                <a:gd name="T4" fmla="*/ 10 w 32"/>
                <a:gd name="T5" fmla="*/ 52 h 52"/>
                <a:gd name="T6" fmla="*/ 12 w 32"/>
                <a:gd name="T7" fmla="*/ 50 h 52"/>
                <a:gd name="T8" fmla="*/ 6 w 32"/>
                <a:gd name="T9" fmla="*/ 50 h 52"/>
                <a:gd name="T10" fmla="*/ 6 w 32"/>
                <a:gd name="T11" fmla="*/ 42 h 52"/>
                <a:gd name="T12" fmla="*/ 4 w 32"/>
                <a:gd name="T13" fmla="*/ 38 h 52"/>
                <a:gd name="T14" fmla="*/ 2 w 32"/>
                <a:gd name="T15" fmla="*/ 32 h 52"/>
                <a:gd name="T16" fmla="*/ 0 w 32"/>
                <a:gd name="T17" fmla="*/ 26 h 52"/>
                <a:gd name="T18" fmla="*/ 2 w 32"/>
                <a:gd name="T19" fmla="*/ 22 h 52"/>
                <a:gd name="T20" fmla="*/ 4 w 32"/>
                <a:gd name="T21" fmla="*/ 18 h 52"/>
                <a:gd name="T22" fmla="*/ 12 w 32"/>
                <a:gd name="T23" fmla="*/ 12 h 52"/>
                <a:gd name="T24" fmla="*/ 24 w 32"/>
                <a:gd name="T25" fmla="*/ 0 h 52"/>
                <a:gd name="T26" fmla="*/ 24 w 32"/>
                <a:gd name="T27" fmla="*/ 14 h 52"/>
                <a:gd name="T28" fmla="*/ 22 w 32"/>
                <a:gd name="T29" fmla="*/ 16 h 52"/>
                <a:gd name="T30" fmla="*/ 24 w 32"/>
                <a:gd name="T31" fmla="*/ 18 h 52"/>
                <a:gd name="T32" fmla="*/ 28 w 32"/>
                <a:gd name="T33" fmla="*/ 20 h 52"/>
                <a:gd name="T34" fmla="*/ 26 w 32"/>
                <a:gd name="T35" fmla="*/ 24 h 52"/>
                <a:gd name="T36" fmla="*/ 24 w 32"/>
                <a:gd name="T37" fmla="*/ 28 h 52"/>
                <a:gd name="T38" fmla="*/ 22 w 32"/>
                <a:gd name="T39" fmla="*/ 28 h 52"/>
                <a:gd name="T40" fmla="*/ 18 w 32"/>
                <a:gd name="T41" fmla="*/ 30 h 52"/>
                <a:gd name="T42" fmla="*/ 20 w 32"/>
                <a:gd name="T43" fmla="*/ 36 h 52"/>
                <a:gd name="T44" fmla="*/ 24 w 32"/>
                <a:gd name="T45" fmla="*/ 40 h 52"/>
                <a:gd name="T46" fmla="*/ 18 w 32"/>
                <a:gd name="T47" fmla="*/ 40 h 52"/>
                <a:gd name="T48" fmla="*/ 18 w 32"/>
                <a:gd name="T49" fmla="*/ 52 h 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2" h="52">
                  <a:moveTo>
                    <a:pt x="22" y="52"/>
                  </a:moveTo>
                  <a:lnTo>
                    <a:pt x="8" y="52"/>
                  </a:lnTo>
                  <a:lnTo>
                    <a:pt x="10" y="52"/>
                  </a:lnTo>
                  <a:lnTo>
                    <a:pt x="12" y="50"/>
                  </a:lnTo>
                  <a:lnTo>
                    <a:pt x="6" y="50"/>
                  </a:lnTo>
                  <a:lnTo>
                    <a:pt x="6" y="42"/>
                  </a:lnTo>
                  <a:lnTo>
                    <a:pt x="4" y="38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2" y="12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8" y="18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2" y="30"/>
                  </a:lnTo>
                  <a:lnTo>
                    <a:pt x="24" y="36"/>
                  </a:lnTo>
                  <a:lnTo>
                    <a:pt x="28" y="40"/>
                  </a:lnTo>
                  <a:lnTo>
                    <a:pt x="22" y="40"/>
                  </a:lnTo>
                  <a:lnTo>
                    <a:pt x="22" y="5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40" name="Freeform 157"/>
            <p:cNvSpPr>
              <a:spLocks/>
            </p:cNvSpPr>
            <p:nvPr/>
          </p:nvSpPr>
          <p:spPr bwMode="gray">
            <a:xfrm>
              <a:off x="2710" y="1275"/>
              <a:ext cx="126" cy="127"/>
            </a:xfrm>
            <a:custGeom>
              <a:avLst/>
              <a:gdLst>
                <a:gd name="T0" fmla="*/ 22 w 127"/>
                <a:gd name="T1" fmla="*/ 116 h 130"/>
                <a:gd name="T2" fmla="*/ 40 w 127"/>
                <a:gd name="T3" fmla="*/ 114 h 130"/>
                <a:gd name="T4" fmla="*/ 52 w 127"/>
                <a:gd name="T5" fmla="*/ 118 h 130"/>
                <a:gd name="T6" fmla="*/ 62 w 127"/>
                <a:gd name="T7" fmla="*/ 118 h 130"/>
                <a:gd name="T8" fmla="*/ 76 w 127"/>
                <a:gd name="T9" fmla="*/ 118 h 130"/>
                <a:gd name="T10" fmla="*/ 98 w 127"/>
                <a:gd name="T11" fmla="*/ 114 h 130"/>
                <a:gd name="T12" fmla="*/ 98 w 127"/>
                <a:gd name="T13" fmla="*/ 105 h 130"/>
                <a:gd name="T14" fmla="*/ 106 w 127"/>
                <a:gd name="T15" fmla="*/ 101 h 130"/>
                <a:gd name="T16" fmla="*/ 104 w 127"/>
                <a:gd name="T17" fmla="*/ 94 h 130"/>
                <a:gd name="T18" fmla="*/ 88 w 127"/>
                <a:gd name="T19" fmla="*/ 82 h 130"/>
                <a:gd name="T20" fmla="*/ 86 w 127"/>
                <a:gd name="T21" fmla="*/ 72 h 130"/>
                <a:gd name="T22" fmla="*/ 117 w 127"/>
                <a:gd name="T23" fmla="*/ 63 h 130"/>
                <a:gd name="T24" fmla="*/ 123 w 127"/>
                <a:gd name="T25" fmla="*/ 56 h 130"/>
                <a:gd name="T26" fmla="*/ 110 w 127"/>
                <a:gd name="T27" fmla="*/ 30 h 130"/>
                <a:gd name="T28" fmla="*/ 106 w 127"/>
                <a:gd name="T29" fmla="*/ 12 h 130"/>
                <a:gd name="T30" fmla="*/ 98 w 127"/>
                <a:gd name="T31" fmla="*/ 6 h 130"/>
                <a:gd name="T32" fmla="*/ 88 w 127"/>
                <a:gd name="T33" fmla="*/ 4 h 130"/>
                <a:gd name="T34" fmla="*/ 76 w 127"/>
                <a:gd name="T35" fmla="*/ 10 h 130"/>
                <a:gd name="T36" fmla="*/ 66 w 127"/>
                <a:gd name="T37" fmla="*/ 12 h 130"/>
                <a:gd name="T38" fmla="*/ 52 w 127"/>
                <a:gd name="T39" fmla="*/ 0 h 130"/>
                <a:gd name="T40" fmla="*/ 40 w 127"/>
                <a:gd name="T41" fmla="*/ 8 h 130"/>
                <a:gd name="T42" fmla="*/ 50 w 127"/>
                <a:gd name="T43" fmla="*/ 20 h 130"/>
                <a:gd name="T44" fmla="*/ 42 w 127"/>
                <a:gd name="T45" fmla="*/ 16 h 130"/>
                <a:gd name="T46" fmla="*/ 38 w 127"/>
                <a:gd name="T47" fmla="*/ 18 h 130"/>
                <a:gd name="T48" fmla="*/ 34 w 127"/>
                <a:gd name="T49" fmla="*/ 20 h 130"/>
                <a:gd name="T50" fmla="*/ 26 w 127"/>
                <a:gd name="T51" fmla="*/ 18 h 130"/>
                <a:gd name="T52" fmla="*/ 14 w 127"/>
                <a:gd name="T53" fmla="*/ 18 h 130"/>
                <a:gd name="T54" fmla="*/ 12 w 127"/>
                <a:gd name="T55" fmla="*/ 32 h 130"/>
                <a:gd name="T56" fmla="*/ 14 w 127"/>
                <a:gd name="T57" fmla="*/ 38 h 130"/>
                <a:gd name="T58" fmla="*/ 8 w 127"/>
                <a:gd name="T59" fmla="*/ 48 h 130"/>
                <a:gd name="T60" fmla="*/ 4 w 127"/>
                <a:gd name="T61" fmla="*/ 58 h 130"/>
                <a:gd name="T62" fmla="*/ 0 w 127"/>
                <a:gd name="T63" fmla="*/ 62 h 130"/>
                <a:gd name="T64" fmla="*/ 8 w 127"/>
                <a:gd name="T65" fmla="*/ 68 h 130"/>
                <a:gd name="T66" fmla="*/ 6 w 127"/>
                <a:gd name="T67" fmla="*/ 72 h 130"/>
                <a:gd name="T68" fmla="*/ 10 w 127"/>
                <a:gd name="T69" fmla="*/ 84 h 130"/>
                <a:gd name="T70" fmla="*/ 10 w 127"/>
                <a:gd name="T71" fmla="*/ 88 h 130"/>
                <a:gd name="T72" fmla="*/ 24 w 127"/>
                <a:gd name="T73" fmla="*/ 92 h 130"/>
                <a:gd name="T74" fmla="*/ 30 w 127"/>
                <a:gd name="T75" fmla="*/ 102 h 130"/>
                <a:gd name="T76" fmla="*/ 24 w 127"/>
                <a:gd name="T77" fmla="*/ 114 h 13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27" h="130">
                  <a:moveTo>
                    <a:pt x="24" y="128"/>
                  </a:moveTo>
                  <a:lnTo>
                    <a:pt x="22" y="128"/>
                  </a:lnTo>
                  <a:lnTo>
                    <a:pt x="32" y="126"/>
                  </a:lnTo>
                  <a:lnTo>
                    <a:pt x="40" y="126"/>
                  </a:lnTo>
                  <a:lnTo>
                    <a:pt x="48" y="128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62" y="130"/>
                  </a:lnTo>
                  <a:lnTo>
                    <a:pt x="74" y="130"/>
                  </a:lnTo>
                  <a:lnTo>
                    <a:pt x="80" y="130"/>
                  </a:lnTo>
                  <a:lnTo>
                    <a:pt x="88" y="126"/>
                  </a:lnTo>
                  <a:lnTo>
                    <a:pt x="102" y="126"/>
                  </a:lnTo>
                  <a:lnTo>
                    <a:pt x="100" y="122"/>
                  </a:lnTo>
                  <a:lnTo>
                    <a:pt x="102" y="116"/>
                  </a:lnTo>
                  <a:lnTo>
                    <a:pt x="106" y="114"/>
                  </a:lnTo>
                  <a:lnTo>
                    <a:pt x="110" y="110"/>
                  </a:lnTo>
                  <a:lnTo>
                    <a:pt x="114" y="108"/>
                  </a:lnTo>
                  <a:lnTo>
                    <a:pt x="108" y="102"/>
                  </a:lnTo>
                  <a:lnTo>
                    <a:pt x="100" y="96"/>
                  </a:lnTo>
                  <a:lnTo>
                    <a:pt x="92" y="90"/>
                  </a:lnTo>
                  <a:lnTo>
                    <a:pt x="92" y="84"/>
                  </a:lnTo>
                  <a:lnTo>
                    <a:pt x="90" y="80"/>
                  </a:lnTo>
                  <a:lnTo>
                    <a:pt x="119" y="70"/>
                  </a:lnTo>
                  <a:lnTo>
                    <a:pt x="121" y="70"/>
                  </a:lnTo>
                  <a:lnTo>
                    <a:pt x="127" y="70"/>
                  </a:lnTo>
                  <a:lnTo>
                    <a:pt x="127" y="60"/>
                  </a:lnTo>
                  <a:lnTo>
                    <a:pt x="121" y="46"/>
                  </a:lnTo>
                  <a:lnTo>
                    <a:pt x="114" y="34"/>
                  </a:lnTo>
                  <a:lnTo>
                    <a:pt x="114" y="16"/>
                  </a:lnTo>
                  <a:lnTo>
                    <a:pt x="110" y="12"/>
                  </a:lnTo>
                  <a:lnTo>
                    <a:pt x="108" y="8"/>
                  </a:lnTo>
                  <a:lnTo>
                    <a:pt x="102" y="6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6" y="8"/>
                  </a:lnTo>
                  <a:lnTo>
                    <a:pt x="80" y="10"/>
                  </a:lnTo>
                  <a:lnTo>
                    <a:pt x="76" y="16"/>
                  </a:lnTo>
                  <a:lnTo>
                    <a:pt x="70" y="12"/>
                  </a:lnTo>
                  <a:lnTo>
                    <a:pt x="66" y="8"/>
                  </a:lnTo>
                  <a:lnTo>
                    <a:pt x="52" y="0"/>
                  </a:lnTo>
                  <a:lnTo>
                    <a:pt x="38" y="0"/>
                  </a:lnTo>
                  <a:lnTo>
                    <a:pt x="40" y="8"/>
                  </a:lnTo>
                  <a:lnTo>
                    <a:pt x="42" y="12"/>
                  </a:lnTo>
                  <a:lnTo>
                    <a:pt x="50" y="20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6"/>
                  </a:lnTo>
                  <a:lnTo>
                    <a:pt x="14" y="18"/>
                  </a:lnTo>
                  <a:lnTo>
                    <a:pt x="14" y="28"/>
                  </a:lnTo>
                  <a:lnTo>
                    <a:pt x="12" y="36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0" y="48"/>
                  </a:lnTo>
                  <a:lnTo>
                    <a:pt x="8" y="52"/>
                  </a:lnTo>
                  <a:lnTo>
                    <a:pt x="6" y="56"/>
                  </a:lnTo>
                  <a:lnTo>
                    <a:pt x="4" y="62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6" y="78"/>
                  </a:lnTo>
                  <a:lnTo>
                    <a:pt x="6" y="80"/>
                  </a:lnTo>
                  <a:lnTo>
                    <a:pt x="10" y="88"/>
                  </a:lnTo>
                  <a:lnTo>
                    <a:pt x="10" y="92"/>
                  </a:lnTo>
                  <a:lnTo>
                    <a:pt x="10" y="94"/>
                  </a:lnTo>
                  <a:lnTo>
                    <a:pt x="10" y="96"/>
                  </a:lnTo>
                  <a:lnTo>
                    <a:pt x="20" y="98"/>
                  </a:lnTo>
                  <a:lnTo>
                    <a:pt x="24" y="100"/>
                  </a:lnTo>
                  <a:lnTo>
                    <a:pt x="32" y="102"/>
                  </a:lnTo>
                  <a:lnTo>
                    <a:pt x="30" y="112"/>
                  </a:lnTo>
                  <a:lnTo>
                    <a:pt x="28" y="120"/>
                  </a:lnTo>
                  <a:lnTo>
                    <a:pt x="24" y="126"/>
                  </a:lnTo>
                  <a:lnTo>
                    <a:pt x="24" y="12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41" name="Freeform 158"/>
            <p:cNvSpPr>
              <a:spLocks/>
            </p:cNvSpPr>
            <p:nvPr/>
          </p:nvSpPr>
          <p:spPr bwMode="gray">
            <a:xfrm>
              <a:off x="2716" y="1399"/>
              <a:ext cx="60" cy="29"/>
            </a:xfrm>
            <a:custGeom>
              <a:avLst/>
              <a:gdLst>
                <a:gd name="T0" fmla="*/ 50 w 60"/>
                <a:gd name="T1" fmla="*/ 4 h 30"/>
                <a:gd name="T2" fmla="*/ 44 w 60"/>
                <a:gd name="T3" fmla="*/ 2 h 30"/>
                <a:gd name="T4" fmla="*/ 34 w 60"/>
                <a:gd name="T5" fmla="*/ 0 h 30"/>
                <a:gd name="T6" fmla="*/ 26 w 60"/>
                <a:gd name="T7" fmla="*/ 0 h 30"/>
                <a:gd name="T8" fmla="*/ 16 w 60"/>
                <a:gd name="T9" fmla="*/ 2 h 30"/>
                <a:gd name="T10" fmla="*/ 18 w 60"/>
                <a:gd name="T11" fmla="*/ 2 h 30"/>
                <a:gd name="T12" fmla="*/ 18 w 60"/>
                <a:gd name="T13" fmla="*/ 0 h 30"/>
                <a:gd name="T14" fmla="*/ 16 w 60"/>
                <a:gd name="T15" fmla="*/ 2 h 30"/>
                <a:gd name="T16" fmla="*/ 14 w 60"/>
                <a:gd name="T17" fmla="*/ 4 h 30"/>
                <a:gd name="T18" fmla="*/ 12 w 60"/>
                <a:gd name="T19" fmla="*/ 8 h 30"/>
                <a:gd name="T20" fmla="*/ 8 w 60"/>
                <a:gd name="T21" fmla="*/ 10 h 30"/>
                <a:gd name="T22" fmla="*/ 4 w 60"/>
                <a:gd name="T23" fmla="*/ 14 h 30"/>
                <a:gd name="T24" fmla="*/ 0 w 60"/>
                <a:gd name="T25" fmla="*/ 18 h 30"/>
                <a:gd name="T26" fmla="*/ 0 w 60"/>
                <a:gd name="T27" fmla="*/ 24 h 30"/>
                <a:gd name="T28" fmla="*/ 4 w 60"/>
                <a:gd name="T29" fmla="*/ 24 h 30"/>
                <a:gd name="T30" fmla="*/ 4 w 60"/>
                <a:gd name="T31" fmla="*/ 22 h 30"/>
                <a:gd name="T32" fmla="*/ 4 w 60"/>
                <a:gd name="T33" fmla="*/ 20 h 30"/>
                <a:gd name="T34" fmla="*/ 8 w 60"/>
                <a:gd name="T35" fmla="*/ 22 h 30"/>
                <a:gd name="T36" fmla="*/ 10 w 60"/>
                <a:gd name="T37" fmla="*/ 20 h 30"/>
                <a:gd name="T38" fmla="*/ 12 w 60"/>
                <a:gd name="T39" fmla="*/ 26 h 30"/>
                <a:gd name="T40" fmla="*/ 26 w 60"/>
                <a:gd name="T41" fmla="*/ 26 h 30"/>
                <a:gd name="T42" fmla="*/ 28 w 60"/>
                <a:gd name="T43" fmla="*/ 24 h 30"/>
                <a:gd name="T44" fmla="*/ 30 w 60"/>
                <a:gd name="T45" fmla="*/ 22 h 30"/>
                <a:gd name="T46" fmla="*/ 32 w 60"/>
                <a:gd name="T47" fmla="*/ 22 h 30"/>
                <a:gd name="T48" fmla="*/ 36 w 60"/>
                <a:gd name="T49" fmla="*/ 24 h 30"/>
                <a:gd name="T50" fmla="*/ 40 w 60"/>
                <a:gd name="T51" fmla="*/ 26 h 30"/>
                <a:gd name="T52" fmla="*/ 44 w 60"/>
                <a:gd name="T53" fmla="*/ 26 h 30"/>
                <a:gd name="T54" fmla="*/ 44 w 60"/>
                <a:gd name="T55" fmla="*/ 22 h 30"/>
                <a:gd name="T56" fmla="*/ 48 w 60"/>
                <a:gd name="T57" fmla="*/ 20 h 30"/>
                <a:gd name="T58" fmla="*/ 54 w 60"/>
                <a:gd name="T59" fmla="*/ 18 h 30"/>
                <a:gd name="T60" fmla="*/ 60 w 60"/>
                <a:gd name="T61" fmla="*/ 16 h 30"/>
                <a:gd name="T62" fmla="*/ 60 w 60"/>
                <a:gd name="T63" fmla="*/ 14 h 30"/>
                <a:gd name="T64" fmla="*/ 58 w 60"/>
                <a:gd name="T65" fmla="*/ 14 h 30"/>
                <a:gd name="T66" fmla="*/ 54 w 60"/>
                <a:gd name="T67" fmla="*/ 12 h 30"/>
                <a:gd name="T68" fmla="*/ 50 w 60"/>
                <a:gd name="T69" fmla="*/ 8 h 30"/>
                <a:gd name="T70" fmla="*/ 50 w 60"/>
                <a:gd name="T71" fmla="*/ 4 h 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" h="30">
                  <a:moveTo>
                    <a:pt x="50" y="4"/>
                  </a:moveTo>
                  <a:lnTo>
                    <a:pt x="44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0" y="24"/>
                  </a:lnTo>
                  <a:lnTo>
                    <a:pt x="12" y="30"/>
                  </a:lnTo>
                  <a:lnTo>
                    <a:pt x="26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6"/>
                  </a:lnTo>
                  <a:lnTo>
                    <a:pt x="36" y="28"/>
                  </a:lnTo>
                  <a:lnTo>
                    <a:pt x="40" y="30"/>
                  </a:lnTo>
                  <a:lnTo>
                    <a:pt x="44" y="30"/>
                  </a:lnTo>
                  <a:lnTo>
                    <a:pt x="44" y="26"/>
                  </a:lnTo>
                  <a:lnTo>
                    <a:pt x="48" y="24"/>
                  </a:lnTo>
                  <a:lnTo>
                    <a:pt x="54" y="22"/>
                  </a:lnTo>
                  <a:lnTo>
                    <a:pt x="60" y="20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0" y="8"/>
                  </a:lnTo>
                  <a:lnTo>
                    <a:pt x="50" y="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42" name="Freeform 159"/>
            <p:cNvSpPr>
              <a:spLocks/>
            </p:cNvSpPr>
            <p:nvPr/>
          </p:nvSpPr>
          <p:spPr bwMode="gray">
            <a:xfrm>
              <a:off x="2766" y="1375"/>
              <a:ext cx="105" cy="45"/>
            </a:xfrm>
            <a:custGeom>
              <a:avLst/>
              <a:gdLst>
                <a:gd name="T0" fmla="*/ 61 w 107"/>
                <a:gd name="T1" fmla="*/ 8 h 46"/>
                <a:gd name="T2" fmla="*/ 65 w 107"/>
                <a:gd name="T3" fmla="*/ 6 h 46"/>
                <a:gd name="T4" fmla="*/ 67 w 107"/>
                <a:gd name="T5" fmla="*/ 4 h 46"/>
                <a:gd name="T6" fmla="*/ 71 w 107"/>
                <a:gd name="T7" fmla="*/ 2 h 46"/>
                <a:gd name="T8" fmla="*/ 75 w 107"/>
                <a:gd name="T9" fmla="*/ 0 h 46"/>
                <a:gd name="T10" fmla="*/ 78 w 107"/>
                <a:gd name="T11" fmla="*/ 2 h 46"/>
                <a:gd name="T12" fmla="*/ 83 w 107"/>
                <a:gd name="T13" fmla="*/ 4 h 46"/>
                <a:gd name="T14" fmla="*/ 87 w 107"/>
                <a:gd name="T15" fmla="*/ 6 h 46"/>
                <a:gd name="T16" fmla="*/ 93 w 107"/>
                <a:gd name="T17" fmla="*/ 6 h 46"/>
                <a:gd name="T18" fmla="*/ 95 w 107"/>
                <a:gd name="T19" fmla="*/ 14 h 46"/>
                <a:gd name="T20" fmla="*/ 99 w 107"/>
                <a:gd name="T21" fmla="*/ 18 h 46"/>
                <a:gd name="T22" fmla="*/ 93 w 107"/>
                <a:gd name="T23" fmla="*/ 23 h 46"/>
                <a:gd name="T24" fmla="*/ 91 w 107"/>
                <a:gd name="T25" fmla="*/ 26 h 46"/>
                <a:gd name="T26" fmla="*/ 87 w 107"/>
                <a:gd name="T27" fmla="*/ 34 h 46"/>
                <a:gd name="T28" fmla="*/ 85 w 107"/>
                <a:gd name="T29" fmla="*/ 36 h 46"/>
                <a:gd name="T30" fmla="*/ 75 w 107"/>
                <a:gd name="T31" fmla="*/ 38 h 46"/>
                <a:gd name="T32" fmla="*/ 71 w 107"/>
                <a:gd name="T33" fmla="*/ 40 h 46"/>
                <a:gd name="T34" fmla="*/ 69 w 107"/>
                <a:gd name="T35" fmla="*/ 40 h 46"/>
                <a:gd name="T36" fmla="*/ 61 w 107"/>
                <a:gd name="T37" fmla="*/ 42 h 46"/>
                <a:gd name="T38" fmla="*/ 48 w 107"/>
                <a:gd name="T39" fmla="*/ 40 h 46"/>
                <a:gd name="T40" fmla="*/ 38 w 107"/>
                <a:gd name="T41" fmla="*/ 36 h 46"/>
                <a:gd name="T42" fmla="*/ 32 w 107"/>
                <a:gd name="T43" fmla="*/ 34 h 46"/>
                <a:gd name="T44" fmla="*/ 26 w 107"/>
                <a:gd name="T45" fmla="*/ 32 h 46"/>
                <a:gd name="T46" fmla="*/ 22 w 107"/>
                <a:gd name="T47" fmla="*/ 32 h 46"/>
                <a:gd name="T48" fmla="*/ 22 w 107"/>
                <a:gd name="T49" fmla="*/ 34 h 46"/>
                <a:gd name="T50" fmla="*/ 10 w 107"/>
                <a:gd name="T51" fmla="*/ 34 h 46"/>
                <a:gd name="T52" fmla="*/ 8 w 107"/>
                <a:gd name="T53" fmla="*/ 34 h 46"/>
                <a:gd name="T54" fmla="*/ 4 w 107"/>
                <a:gd name="T55" fmla="*/ 32 h 46"/>
                <a:gd name="T56" fmla="*/ 0 w 107"/>
                <a:gd name="T57" fmla="*/ 28 h 46"/>
                <a:gd name="T58" fmla="*/ 0 w 107"/>
                <a:gd name="T59" fmla="*/ 24 h 46"/>
                <a:gd name="T60" fmla="*/ 6 w 107"/>
                <a:gd name="T61" fmla="*/ 24 h 46"/>
                <a:gd name="T62" fmla="*/ 18 w 107"/>
                <a:gd name="T63" fmla="*/ 24 h 46"/>
                <a:gd name="T64" fmla="*/ 24 w 107"/>
                <a:gd name="T65" fmla="*/ 24 h 46"/>
                <a:gd name="T66" fmla="*/ 28 w 107"/>
                <a:gd name="T67" fmla="*/ 23 h 46"/>
                <a:gd name="T68" fmla="*/ 42 w 107"/>
                <a:gd name="T69" fmla="*/ 23 h 46"/>
                <a:gd name="T70" fmla="*/ 40 w 107"/>
                <a:gd name="T71" fmla="*/ 20 h 46"/>
                <a:gd name="T72" fmla="*/ 42 w 107"/>
                <a:gd name="T73" fmla="*/ 14 h 46"/>
                <a:gd name="T74" fmla="*/ 46 w 107"/>
                <a:gd name="T75" fmla="*/ 12 h 46"/>
                <a:gd name="T76" fmla="*/ 50 w 107"/>
                <a:gd name="T77" fmla="*/ 8 h 46"/>
                <a:gd name="T78" fmla="*/ 54 w 107"/>
                <a:gd name="T79" fmla="*/ 6 h 46"/>
                <a:gd name="T80" fmla="*/ 52 w 107"/>
                <a:gd name="T81" fmla="*/ 6 h 46"/>
                <a:gd name="T82" fmla="*/ 61 w 107"/>
                <a:gd name="T83" fmla="*/ 8 h 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7" h="46">
                  <a:moveTo>
                    <a:pt x="65" y="8"/>
                  </a:moveTo>
                  <a:lnTo>
                    <a:pt x="69" y="6"/>
                  </a:lnTo>
                  <a:lnTo>
                    <a:pt x="71" y="4"/>
                  </a:lnTo>
                  <a:lnTo>
                    <a:pt x="75" y="2"/>
                  </a:lnTo>
                  <a:lnTo>
                    <a:pt x="79" y="0"/>
                  </a:lnTo>
                  <a:lnTo>
                    <a:pt x="85" y="2"/>
                  </a:lnTo>
                  <a:lnTo>
                    <a:pt x="91" y="4"/>
                  </a:lnTo>
                  <a:lnTo>
                    <a:pt x="95" y="6"/>
                  </a:lnTo>
                  <a:lnTo>
                    <a:pt x="101" y="6"/>
                  </a:lnTo>
                  <a:lnTo>
                    <a:pt x="103" y="14"/>
                  </a:lnTo>
                  <a:lnTo>
                    <a:pt x="107" y="18"/>
                  </a:lnTo>
                  <a:lnTo>
                    <a:pt x="101" y="24"/>
                  </a:lnTo>
                  <a:lnTo>
                    <a:pt x="99" y="30"/>
                  </a:lnTo>
                  <a:lnTo>
                    <a:pt x="95" y="38"/>
                  </a:lnTo>
                  <a:lnTo>
                    <a:pt x="93" y="40"/>
                  </a:lnTo>
                  <a:lnTo>
                    <a:pt x="79" y="42"/>
                  </a:lnTo>
                  <a:lnTo>
                    <a:pt x="75" y="44"/>
                  </a:lnTo>
                  <a:lnTo>
                    <a:pt x="73" y="44"/>
                  </a:lnTo>
                  <a:lnTo>
                    <a:pt x="65" y="46"/>
                  </a:lnTo>
                  <a:lnTo>
                    <a:pt x="52" y="44"/>
                  </a:lnTo>
                  <a:lnTo>
                    <a:pt x="42" y="40"/>
                  </a:lnTo>
                  <a:lnTo>
                    <a:pt x="36" y="38"/>
                  </a:lnTo>
                  <a:lnTo>
                    <a:pt x="26" y="36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8" y="28"/>
                  </a:lnTo>
                  <a:lnTo>
                    <a:pt x="24" y="28"/>
                  </a:lnTo>
                  <a:lnTo>
                    <a:pt x="32" y="24"/>
                  </a:lnTo>
                  <a:lnTo>
                    <a:pt x="46" y="24"/>
                  </a:lnTo>
                  <a:lnTo>
                    <a:pt x="44" y="20"/>
                  </a:lnTo>
                  <a:lnTo>
                    <a:pt x="46" y="14"/>
                  </a:lnTo>
                  <a:lnTo>
                    <a:pt x="50" y="12"/>
                  </a:lnTo>
                  <a:lnTo>
                    <a:pt x="54" y="8"/>
                  </a:lnTo>
                  <a:lnTo>
                    <a:pt x="58" y="6"/>
                  </a:lnTo>
                  <a:lnTo>
                    <a:pt x="56" y="6"/>
                  </a:lnTo>
                  <a:lnTo>
                    <a:pt x="65" y="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43" name="Freeform 160"/>
            <p:cNvSpPr>
              <a:spLocks/>
            </p:cNvSpPr>
            <p:nvPr/>
          </p:nvSpPr>
          <p:spPr bwMode="gray">
            <a:xfrm>
              <a:off x="2725" y="1411"/>
              <a:ext cx="182" cy="159"/>
            </a:xfrm>
            <a:custGeom>
              <a:avLst/>
              <a:gdLst>
                <a:gd name="T0" fmla="*/ 12 w 185"/>
                <a:gd name="T1" fmla="*/ 48 h 162"/>
                <a:gd name="T2" fmla="*/ 0 w 185"/>
                <a:gd name="T3" fmla="*/ 32 h 162"/>
                <a:gd name="T4" fmla="*/ 8 w 185"/>
                <a:gd name="T5" fmla="*/ 27 h 162"/>
                <a:gd name="T6" fmla="*/ 4 w 185"/>
                <a:gd name="T7" fmla="*/ 24 h 162"/>
                <a:gd name="T8" fmla="*/ 4 w 185"/>
                <a:gd name="T9" fmla="*/ 18 h 162"/>
                <a:gd name="T10" fmla="*/ 20 w 185"/>
                <a:gd name="T11" fmla="*/ 16 h 162"/>
                <a:gd name="T12" fmla="*/ 24 w 185"/>
                <a:gd name="T13" fmla="*/ 14 h 162"/>
                <a:gd name="T14" fmla="*/ 30 w 185"/>
                <a:gd name="T15" fmla="*/ 18 h 162"/>
                <a:gd name="T16" fmla="*/ 32 w 185"/>
                <a:gd name="T17" fmla="*/ 14 h 162"/>
                <a:gd name="T18" fmla="*/ 42 w 185"/>
                <a:gd name="T19" fmla="*/ 10 h 162"/>
                <a:gd name="T20" fmla="*/ 48 w 185"/>
                <a:gd name="T21" fmla="*/ 2 h 162"/>
                <a:gd name="T22" fmla="*/ 60 w 185"/>
                <a:gd name="T23" fmla="*/ 0 h 162"/>
                <a:gd name="T24" fmla="*/ 70 w 185"/>
                <a:gd name="T25" fmla="*/ 2 h 162"/>
                <a:gd name="T26" fmla="*/ 89 w 185"/>
                <a:gd name="T27" fmla="*/ 8 h 162"/>
                <a:gd name="T28" fmla="*/ 90 w 185"/>
                <a:gd name="T29" fmla="*/ 16 h 162"/>
                <a:gd name="T30" fmla="*/ 82 w 185"/>
                <a:gd name="T31" fmla="*/ 27 h 162"/>
                <a:gd name="T32" fmla="*/ 80 w 185"/>
                <a:gd name="T33" fmla="*/ 34 h 162"/>
                <a:gd name="T34" fmla="*/ 80 w 185"/>
                <a:gd name="T35" fmla="*/ 44 h 162"/>
                <a:gd name="T36" fmla="*/ 90 w 185"/>
                <a:gd name="T37" fmla="*/ 54 h 162"/>
                <a:gd name="T38" fmla="*/ 101 w 185"/>
                <a:gd name="T39" fmla="*/ 60 h 162"/>
                <a:gd name="T40" fmla="*/ 111 w 185"/>
                <a:gd name="T41" fmla="*/ 68 h 162"/>
                <a:gd name="T42" fmla="*/ 117 w 185"/>
                <a:gd name="T43" fmla="*/ 79 h 162"/>
                <a:gd name="T44" fmla="*/ 127 w 185"/>
                <a:gd name="T45" fmla="*/ 84 h 162"/>
                <a:gd name="T46" fmla="*/ 131 w 185"/>
                <a:gd name="T47" fmla="*/ 82 h 162"/>
                <a:gd name="T48" fmla="*/ 137 w 185"/>
                <a:gd name="T49" fmla="*/ 90 h 162"/>
                <a:gd name="T50" fmla="*/ 150 w 185"/>
                <a:gd name="T51" fmla="*/ 100 h 162"/>
                <a:gd name="T52" fmla="*/ 167 w 185"/>
                <a:gd name="T53" fmla="*/ 112 h 162"/>
                <a:gd name="T54" fmla="*/ 167 w 185"/>
                <a:gd name="T55" fmla="*/ 116 h 162"/>
                <a:gd name="T56" fmla="*/ 157 w 185"/>
                <a:gd name="T57" fmla="*/ 114 h 162"/>
                <a:gd name="T58" fmla="*/ 149 w 185"/>
                <a:gd name="T59" fmla="*/ 110 h 162"/>
                <a:gd name="T60" fmla="*/ 145 w 185"/>
                <a:gd name="T61" fmla="*/ 116 h 162"/>
                <a:gd name="T62" fmla="*/ 146 w 185"/>
                <a:gd name="T63" fmla="*/ 120 h 162"/>
                <a:gd name="T64" fmla="*/ 150 w 185"/>
                <a:gd name="T65" fmla="*/ 127 h 162"/>
                <a:gd name="T66" fmla="*/ 152 w 185"/>
                <a:gd name="T67" fmla="*/ 130 h 162"/>
                <a:gd name="T68" fmla="*/ 150 w 185"/>
                <a:gd name="T69" fmla="*/ 134 h 162"/>
                <a:gd name="T70" fmla="*/ 146 w 185"/>
                <a:gd name="T71" fmla="*/ 140 h 162"/>
                <a:gd name="T72" fmla="*/ 143 w 185"/>
                <a:gd name="T73" fmla="*/ 146 h 162"/>
                <a:gd name="T74" fmla="*/ 133 w 185"/>
                <a:gd name="T75" fmla="*/ 150 h 162"/>
                <a:gd name="T76" fmla="*/ 137 w 185"/>
                <a:gd name="T77" fmla="*/ 140 h 162"/>
                <a:gd name="T78" fmla="*/ 139 w 185"/>
                <a:gd name="T79" fmla="*/ 131 h 162"/>
                <a:gd name="T80" fmla="*/ 137 w 185"/>
                <a:gd name="T81" fmla="*/ 124 h 162"/>
                <a:gd name="T82" fmla="*/ 127 w 185"/>
                <a:gd name="T83" fmla="*/ 116 h 162"/>
                <a:gd name="T84" fmla="*/ 111 w 185"/>
                <a:gd name="T85" fmla="*/ 104 h 162"/>
                <a:gd name="T86" fmla="*/ 80 w 185"/>
                <a:gd name="T87" fmla="*/ 84 h 162"/>
                <a:gd name="T88" fmla="*/ 60 w 185"/>
                <a:gd name="T89" fmla="*/ 70 h 162"/>
                <a:gd name="T90" fmla="*/ 48 w 185"/>
                <a:gd name="T91" fmla="*/ 46 h 162"/>
                <a:gd name="T92" fmla="*/ 32 w 185"/>
                <a:gd name="T93" fmla="*/ 40 h 162"/>
                <a:gd name="T94" fmla="*/ 28 w 185"/>
                <a:gd name="T95" fmla="*/ 46 h 162"/>
                <a:gd name="T96" fmla="*/ 20 w 185"/>
                <a:gd name="T97" fmla="*/ 52 h 16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85" h="162">
                  <a:moveTo>
                    <a:pt x="18" y="56"/>
                  </a:moveTo>
                  <a:lnTo>
                    <a:pt x="12" y="52"/>
                  </a:lnTo>
                  <a:lnTo>
                    <a:pt x="8" y="46"/>
                  </a:lnTo>
                  <a:lnTo>
                    <a:pt x="0" y="36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6" y="26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18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28" y="16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6" y="10"/>
                  </a:lnTo>
                  <a:lnTo>
                    <a:pt x="52" y="8"/>
                  </a:lnTo>
                  <a:lnTo>
                    <a:pt x="5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4" y="2"/>
                  </a:lnTo>
                  <a:lnTo>
                    <a:pt x="80" y="2"/>
                  </a:lnTo>
                  <a:lnTo>
                    <a:pt x="94" y="8"/>
                  </a:lnTo>
                  <a:lnTo>
                    <a:pt x="96" y="8"/>
                  </a:lnTo>
                  <a:lnTo>
                    <a:pt x="96" y="16"/>
                  </a:lnTo>
                  <a:lnTo>
                    <a:pt x="88" y="24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4" y="38"/>
                  </a:lnTo>
                  <a:lnTo>
                    <a:pt x="84" y="44"/>
                  </a:lnTo>
                  <a:lnTo>
                    <a:pt x="84" y="48"/>
                  </a:lnTo>
                  <a:lnTo>
                    <a:pt x="88" y="52"/>
                  </a:lnTo>
                  <a:lnTo>
                    <a:pt x="96" y="58"/>
                  </a:lnTo>
                  <a:lnTo>
                    <a:pt x="107" y="62"/>
                  </a:lnTo>
                  <a:lnTo>
                    <a:pt x="109" y="64"/>
                  </a:lnTo>
                  <a:lnTo>
                    <a:pt x="115" y="68"/>
                  </a:lnTo>
                  <a:lnTo>
                    <a:pt x="119" y="72"/>
                  </a:lnTo>
                  <a:lnTo>
                    <a:pt x="121" y="80"/>
                  </a:lnTo>
                  <a:lnTo>
                    <a:pt x="125" y="86"/>
                  </a:lnTo>
                  <a:lnTo>
                    <a:pt x="131" y="90"/>
                  </a:lnTo>
                  <a:lnTo>
                    <a:pt x="135" y="92"/>
                  </a:lnTo>
                  <a:lnTo>
                    <a:pt x="137" y="92"/>
                  </a:lnTo>
                  <a:lnTo>
                    <a:pt x="139" y="90"/>
                  </a:lnTo>
                  <a:lnTo>
                    <a:pt x="141" y="94"/>
                  </a:lnTo>
                  <a:lnTo>
                    <a:pt x="145" y="98"/>
                  </a:lnTo>
                  <a:lnTo>
                    <a:pt x="149" y="102"/>
                  </a:lnTo>
                  <a:lnTo>
                    <a:pt x="161" y="108"/>
                  </a:lnTo>
                  <a:lnTo>
                    <a:pt x="173" y="114"/>
                  </a:lnTo>
                  <a:lnTo>
                    <a:pt x="179" y="120"/>
                  </a:lnTo>
                  <a:lnTo>
                    <a:pt x="185" y="124"/>
                  </a:lnTo>
                  <a:lnTo>
                    <a:pt x="179" y="124"/>
                  </a:lnTo>
                  <a:lnTo>
                    <a:pt x="173" y="124"/>
                  </a:lnTo>
                  <a:lnTo>
                    <a:pt x="169" y="122"/>
                  </a:lnTo>
                  <a:lnTo>
                    <a:pt x="163" y="118"/>
                  </a:lnTo>
                  <a:lnTo>
                    <a:pt x="159" y="118"/>
                  </a:lnTo>
                  <a:lnTo>
                    <a:pt x="153" y="120"/>
                  </a:lnTo>
                  <a:lnTo>
                    <a:pt x="153" y="124"/>
                  </a:lnTo>
                  <a:lnTo>
                    <a:pt x="153" y="126"/>
                  </a:lnTo>
                  <a:lnTo>
                    <a:pt x="155" y="128"/>
                  </a:lnTo>
                  <a:lnTo>
                    <a:pt x="159" y="132"/>
                  </a:lnTo>
                  <a:lnTo>
                    <a:pt x="161" y="136"/>
                  </a:lnTo>
                  <a:lnTo>
                    <a:pt x="163" y="138"/>
                  </a:lnTo>
                  <a:lnTo>
                    <a:pt x="163" y="140"/>
                  </a:lnTo>
                  <a:lnTo>
                    <a:pt x="163" y="144"/>
                  </a:lnTo>
                  <a:lnTo>
                    <a:pt x="161" y="146"/>
                  </a:lnTo>
                  <a:lnTo>
                    <a:pt x="155" y="144"/>
                  </a:lnTo>
                  <a:lnTo>
                    <a:pt x="155" y="152"/>
                  </a:lnTo>
                  <a:lnTo>
                    <a:pt x="155" y="154"/>
                  </a:lnTo>
                  <a:lnTo>
                    <a:pt x="151" y="158"/>
                  </a:lnTo>
                  <a:lnTo>
                    <a:pt x="147" y="162"/>
                  </a:lnTo>
                  <a:lnTo>
                    <a:pt x="141" y="162"/>
                  </a:lnTo>
                  <a:lnTo>
                    <a:pt x="141" y="156"/>
                  </a:lnTo>
                  <a:lnTo>
                    <a:pt x="145" y="152"/>
                  </a:lnTo>
                  <a:lnTo>
                    <a:pt x="147" y="148"/>
                  </a:lnTo>
                  <a:lnTo>
                    <a:pt x="147" y="142"/>
                  </a:lnTo>
                  <a:lnTo>
                    <a:pt x="147" y="136"/>
                  </a:lnTo>
                  <a:lnTo>
                    <a:pt x="145" y="132"/>
                  </a:lnTo>
                  <a:lnTo>
                    <a:pt x="141" y="126"/>
                  </a:lnTo>
                  <a:lnTo>
                    <a:pt x="135" y="124"/>
                  </a:lnTo>
                  <a:lnTo>
                    <a:pt x="129" y="120"/>
                  </a:lnTo>
                  <a:lnTo>
                    <a:pt x="119" y="112"/>
                  </a:lnTo>
                  <a:lnTo>
                    <a:pt x="107" y="104"/>
                  </a:lnTo>
                  <a:lnTo>
                    <a:pt x="84" y="92"/>
                  </a:lnTo>
                  <a:lnTo>
                    <a:pt x="74" y="84"/>
                  </a:lnTo>
                  <a:lnTo>
                    <a:pt x="64" y="74"/>
                  </a:lnTo>
                  <a:lnTo>
                    <a:pt x="56" y="64"/>
                  </a:lnTo>
                  <a:lnTo>
                    <a:pt x="52" y="50"/>
                  </a:lnTo>
                  <a:lnTo>
                    <a:pt x="42" y="48"/>
                  </a:lnTo>
                  <a:lnTo>
                    <a:pt x="36" y="44"/>
                  </a:lnTo>
                  <a:lnTo>
                    <a:pt x="30" y="46"/>
                  </a:lnTo>
                  <a:lnTo>
                    <a:pt x="28" y="50"/>
                  </a:lnTo>
                  <a:lnTo>
                    <a:pt x="24" y="54"/>
                  </a:lnTo>
                  <a:lnTo>
                    <a:pt x="20" y="56"/>
                  </a:lnTo>
                  <a:lnTo>
                    <a:pt x="18" y="5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44" name="Freeform 161"/>
            <p:cNvSpPr>
              <a:spLocks/>
            </p:cNvSpPr>
            <p:nvPr/>
          </p:nvSpPr>
          <p:spPr bwMode="gray">
            <a:xfrm>
              <a:off x="2823" y="1273"/>
              <a:ext cx="139" cy="98"/>
            </a:xfrm>
            <a:custGeom>
              <a:avLst/>
              <a:gdLst>
                <a:gd name="T0" fmla="*/ 113 w 141"/>
                <a:gd name="T1" fmla="*/ 92 h 100"/>
                <a:gd name="T2" fmla="*/ 109 w 141"/>
                <a:gd name="T3" fmla="*/ 92 h 100"/>
                <a:gd name="T4" fmla="*/ 104 w 141"/>
                <a:gd name="T5" fmla="*/ 92 h 100"/>
                <a:gd name="T6" fmla="*/ 97 w 141"/>
                <a:gd name="T7" fmla="*/ 90 h 100"/>
                <a:gd name="T8" fmla="*/ 87 w 141"/>
                <a:gd name="T9" fmla="*/ 92 h 100"/>
                <a:gd name="T10" fmla="*/ 81 w 141"/>
                <a:gd name="T11" fmla="*/ 92 h 100"/>
                <a:gd name="T12" fmla="*/ 79 w 141"/>
                <a:gd name="T13" fmla="*/ 92 h 100"/>
                <a:gd name="T14" fmla="*/ 77 w 141"/>
                <a:gd name="T15" fmla="*/ 88 h 100"/>
                <a:gd name="T16" fmla="*/ 71 w 141"/>
                <a:gd name="T17" fmla="*/ 88 h 100"/>
                <a:gd name="T18" fmla="*/ 67 w 141"/>
                <a:gd name="T19" fmla="*/ 88 h 100"/>
                <a:gd name="T20" fmla="*/ 65 w 141"/>
                <a:gd name="T21" fmla="*/ 88 h 100"/>
                <a:gd name="T22" fmla="*/ 63 w 141"/>
                <a:gd name="T23" fmla="*/ 86 h 100"/>
                <a:gd name="T24" fmla="*/ 61 w 141"/>
                <a:gd name="T25" fmla="*/ 80 h 100"/>
                <a:gd name="T26" fmla="*/ 57 w 141"/>
                <a:gd name="T27" fmla="*/ 78 h 100"/>
                <a:gd name="T28" fmla="*/ 51 w 141"/>
                <a:gd name="T29" fmla="*/ 76 h 100"/>
                <a:gd name="T30" fmla="*/ 43 w 141"/>
                <a:gd name="T31" fmla="*/ 74 h 100"/>
                <a:gd name="T32" fmla="*/ 39 w 141"/>
                <a:gd name="T33" fmla="*/ 72 h 100"/>
                <a:gd name="T34" fmla="*/ 37 w 141"/>
                <a:gd name="T35" fmla="*/ 74 h 100"/>
                <a:gd name="T36" fmla="*/ 35 w 141"/>
                <a:gd name="T37" fmla="*/ 74 h 100"/>
                <a:gd name="T38" fmla="*/ 35 w 141"/>
                <a:gd name="T39" fmla="*/ 74 h 100"/>
                <a:gd name="T40" fmla="*/ 35 w 141"/>
                <a:gd name="T41" fmla="*/ 72 h 100"/>
                <a:gd name="T42" fmla="*/ 13 w 141"/>
                <a:gd name="T43" fmla="*/ 68 h 100"/>
                <a:gd name="T44" fmla="*/ 13 w 141"/>
                <a:gd name="T45" fmla="*/ 58 h 100"/>
                <a:gd name="T46" fmla="*/ 7 w 141"/>
                <a:gd name="T47" fmla="*/ 44 h 100"/>
                <a:gd name="T48" fmla="*/ 0 w 141"/>
                <a:gd name="T49" fmla="*/ 32 h 100"/>
                <a:gd name="T50" fmla="*/ 0 w 141"/>
                <a:gd name="T51" fmla="*/ 18 h 100"/>
                <a:gd name="T52" fmla="*/ 5 w 141"/>
                <a:gd name="T53" fmla="*/ 18 h 100"/>
                <a:gd name="T54" fmla="*/ 13 w 141"/>
                <a:gd name="T55" fmla="*/ 16 h 100"/>
                <a:gd name="T56" fmla="*/ 25 w 141"/>
                <a:gd name="T57" fmla="*/ 10 h 100"/>
                <a:gd name="T58" fmla="*/ 37 w 141"/>
                <a:gd name="T59" fmla="*/ 0 h 100"/>
                <a:gd name="T60" fmla="*/ 55 w 141"/>
                <a:gd name="T61" fmla="*/ 0 h 100"/>
                <a:gd name="T62" fmla="*/ 57 w 141"/>
                <a:gd name="T63" fmla="*/ 4 h 100"/>
                <a:gd name="T64" fmla="*/ 57 w 141"/>
                <a:gd name="T65" fmla="*/ 6 h 100"/>
                <a:gd name="T66" fmla="*/ 61 w 141"/>
                <a:gd name="T67" fmla="*/ 8 h 100"/>
                <a:gd name="T68" fmla="*/ 71 w 141"/>
                <a:gd name="T69" fmla="*/ 6 h 100"/>
                <a:gd name="T70" fmla="*/ 105 w 141"/>
                <a:gd name="T71" fmla="*/ 6 h 100"/>
                <a:gd name="T72" fmla="*/ 109 w 141"/>
                <a:gd name="T73" fmla="*/ 10 h 100"/>
                <a:gd name="T74" fmla="*/ 111 w 141"/>
                <a:gd name="T75" fmla="*/ 12 h 100"/>
                <a:gd name="T76" fmla="*/ 115 w 141"/>
                <a:gd name="T77" fmla="*/ 14 h 100"/>
                <a:gd name="T78" fmla="*/ 117 w 141"/>
                <a:gd name="T79" fmla="*/ 16 h 100"/>
                <a:gd name="T80" fmla="*/ 121 w 141"/>
                <a:gd name="T81" fmla="*/ 22 h 100"/>
                <a:gd name="T82" fmla="*/ 123 w 141"/>
                <a:gd name="T83" fmla="*/ 25 h 100"/>
                <a:gd name="T84" fmla="*/ 123 w 141"/>
                <a:gd name="T85" fmla="*/ 30 h 100"/>
                <a:gd name="T86" fmla="*/ 127 w 141"/>
                <a:gd name="T87" fmla="*/ 36 h 100"/>
                <a:gd name="T88" fmla="*/ 121 w 141"/>
                <a:gd name="T89" fmla="*/ 40 h 100"/>
                <a:gd name="T90" fmla="*/ 119 w 141"/>
                <a:gd name="T91" fmla="*/ 42 h 100"/>
                <a:gd name="T92" fmla="*/ 117 w 141"/>
                <a:gd name="T93" fmla="*/ 42 h 100"/>
                <a:gd name="T94" fmla="*/ 117 w 141"/>
                <a:gd name="T95" fmla="*/ 46 h 100"/>
                <a:gd name="T96" fmla="*/ 119 w 141"/>
                <a:gd name="T97" fmla="*/ 50 h 100"/>
                <a:gd name="T98" fmla="*/ 125 w 141"/>
                <a:gd name="T99" fmla="*/ 58 h 100"/>
                <a:gd name="T100" fmla="*/ 133 w 141"/>
                <a:gd name="T101" fmla="*/ 71 h 100"/>
                <a:gd name="T102" fmla="*/ 127 w 141"/>
                <a:gd name="T103" fmla="*/ 73 h 100"/>
                <a:gd name="T104" fmla="*/ 123 w 141"/>
                <a:gd name="T105" fmla="*/ 80 h 100"/>
                <a:gd name="T106" fmla="*/ 113 w 141"/>
                <a:gd name="T107" fmla="*/ 90 h 100"/>
                <a:gd name="T108" fmla="*/ 113 w 141"/>
                <a:gd name="T109" fmla="*/ 92 h 1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1" h="100">
                  <a:moveTo>
                    <a:pt x="121" y="100"/>
                  </a:moveTo>
                  <a:lnTo>
                    <a:pt x="117" y="100"/>
                  </a:lnTo>
                  <a:lnTo>
                    <a:pt x="111" y="100"/>
                  </a:lnTo>
                  <a:lnTo>
                    <a:pt x="101" y="98"/>
                  </a:lnTo>
                  <a:lnTo>
                    <a:pt x="91" y="100"/>
                  </a:lnTo>
                  <a:lnTo>
                    <a:pt x="85" y="100"/>
                  </a:lnTo>
                  <a:lnTo>
                    <a:pt x="83" y="100"/>
                  </a:lnTo>
                  <a:lnTo>
                    <a:pt x="81" y="96"/>
                  </a:lnTo>
                  <a:lnTo>
                    <a:pt x="75" y="96"/>
                  </a:lnTo>
                  <a:lnTo>
                    <a:pt x="71" y="96"/>
                  </a:lnTo>
                  <a:lnTo>
                    <a:pt x="69" y="96"/>
                  </a:lnTo>
                  <a:lnTo>
                    <a:pt x="67" y="94"/>
                  </a:lnTo>
                  <a:lnTo>
                    <a:pt x="65" y="88"/>
                  </a:lnTo>
                  <a:lnTo>
                    <a:pt x="61" y="86"/>
                  </a:lnTo>
                  <a:lnTo>
                    <a:pt x="55" y="84"/>
                  </a:lnTo>
                  <a:lnTo>
                    <a:pt x="47" y="82"/>
                  </a:lnTo>
                  <a:lnTo>
                    <a:pt x="43" y="78"/>
                  </a:lnTo>
                  <a:lnTo>
                    <a:pt x="41" y="82"/>
                  </a:lnTo>
                  <a:lnTo>
                    <a:pt x="37" y="82"/>
                  </a:lnTo>
                  <a:lnTo>
                    <a:pt x="35" y="82"/>
                  </a:lnTo>
                  <a:lnTo>
                    <a:pt x="35" y="78"/>
                  </a:lnTo>
                  <a:lnTo>
                    <a:pt x="13" y="72"/>
                  </a:lnTo>
                  <a:lnTo>
                    <a:pt x="13" y="62"/>
                  </a:lnTo>
                  <a:lnTo>
                    <a:pt x="7" y="48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5" y="18"/>
                  </a:lnTo>
                  <a:lnTo>
                    <a:pt x="13" y="16"/>
                  </a:lnTo>
                  <a:lnTo>
                    <a:pt x="25" y="10"/>
                  </a:lnTo>
                  <a:lnTo>
                    <a:pt x="41" y="0"/>
                  </a:lnTo>
                  <a:lnTo>
                    <a:pt x="59" y="0"/>
                  </a:lnTo>
                  <a:lnTo>
                    <a:pt x="61" y="4"/>
                  </a:lnTo>
                  <a:lnTo>
                    <a:pt x="61" y="6"/>
                  </a:lnTo>
                  <a:lnTo>
                    <a:pt x="65" y="8"/>
                  </a:lnTo>
                  <a:lnTo>
                    <a:pt x="75" y="6"/>
                  </a:lnTo>
                  <a:lnTo>
                    <a:pt x="113" y="6"/>
                  </a:lnTo>
                  <a:lnTo>
                    <a:pt x="117" y="10"/>
                  </a:lnTo>
                  <a:lnTo>
                    <a:pt x="119" y="12"/>
                  </a:lnTo>
                  <a:lnTo>
                    <a:pt x="123" y="14"/>
                  </a:lnTo>
                  <a:lnTo>
                    <a:pt x="125" y="16"/>
                  </a:lnTo>
                  <a:lnTo>
                    <a:pt x="129" y="22"/>
                  </a:lnTo>
                  <a:lnTo>
                    <a:pt x="131" y="28"/>
                  </a:lnTo>
                  <a:lnTo>
                    <a:pt x="131" y="34"/>
                  </a:lnTo>
                  <a:lnTo>
                    <a:pt x="135" y="40"/>
                  </a:lnTo>
                  <a:lnTo>
                    <a:pt x="129" y="44"/>
                  </a:lnTo>
                  <a:lnTo>
                    <a:pt x="127" y="46"/>
                  </a:lnTo>
                  <a:lnTo>
                    <a:pt x="125" y="46"/>
                  </a:lnTo>
                  <a:lnTo>
                    <a:pt x="125" y="50"/>
                  </a:lnTo>
                  <a:lnTo>
                    <a:pt x="127" y="54"/>
                  </a:lnTo>
                  <a:lnTo>
                    <a:pt x="133" y="62"/>
                  </a:lnTo>
                  <a:lnTo>
                    <a:pt x="141" y="76"/>
                  </a:lnTo>
                  <a:lnTo>
                    <a:pt x="135" y="80"/>
                  </a:lnTo>
                  <a:lnTo>
                    <a:pt x="131" y="88"/>
                  </a:lnTo>
                  <a:lnTo>
                    <a:pt x="121" y="98"/>
                  </a:lnTo>
                  <a:lnTo>
                    <a:pt x="121" y="10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45" name="Freeform 162"/>
            <p:cNvSpPr>
              <a:spLocks/>
            </p:cNvSpPr>
            <p:nvPr/>
          </p:nvSpPr>
          <p:spPr bwMode="gray">
            <a:xfrm>
              <a:off x="2911" y="1489"/>
              <a:ext cx="28" cy="51"/>
            </a:xfrm>
            <a:custGeom>
              <a:avLst/>
              <a:gdLst>
                <a:gd name="T0" fmla="*/ 28 w 28"/>
                <a:gd name="T1" fmla="*/ 26 h 52"/>
                <a:gd name="T2" fmla="*/ 28 w 28"/>
                <a:gd name="T3" fmla="*/ 34 h 52"/>
                <a:gd name="T4" fmla="*/ 24 w 28"/>
                <a:gd name="T5" fmla="*/ 38 h 52"/>
                <a:gd name="T6" fmla="*/ 20 w 28"/>
                <a:gd name="T7" fmla="*/ 42 h 52"/>
                <a:gd name="T8" fmla="*/ 16 w 28"/>
                <a:gd name="T9" fmla="*/ 48 h 52"/>
                <a:gd name="T10" fmla="*/ 12 w 28"/>
                <a:gd name="T11" fmla="*/ 42 h 52"/>
                <a:gd name="T12" fmla="*/ 8 w 28"/>
                <a:gd name="T13" fmla="*/ 38 h 52"/>
                <a:gd name="T14" fmla="*/ 6 w 28"/>
                <a:gd name="T15" fmla="*/ 26 h 52"/>
                <a:gd name="T16" fmla="*/ 4 w 28"/>
                <a:gd name="T17" fmla="*/ 16 h 52"/>
                <a:gd name="T18" fmla="*/ 0 w 28"/>
                <a:gd name="T19" fmla="*/ 8 h 52"/>
                <a:gd name="T20" fmla="*/ 2 w 28"/>
                <a:gd name="T21" fmla="*/ 6 h 52"/>
                <a:gd name="T22" fmla="*/ 2 w 28"/>
                <a:gd name="T23" fmla="*/ 2 h 52"/>
                <a:gd name="T24" fmla="*/ 2 w 28"/>
                <a:gd name="T25" fmla="*/ 0 h 52"/>
                <a:gd name="T26" fmla="*/ 6 w 28"/>
                <a:gd name="T27" fmla="*/ 0 h 52"/>
                <a:gd name="T28" fmla="*/ 10 w 28"/>
                <a:gd name="T29" fmla="*/ 0 h 52"/>
                <a:gd name="T30" fmla="*/ 12 w 28"/>
                <a:gd name="T31" fmla="*/ 2 h 52"/>
                <a:gd name="T32" fmla="*/ 18 w 28"/>
                <a:gd name="T33" fmla="*/ 8 h 52"/>
                <a:gd name="T34" fmla="*/ 18 w 28"/>
                <a:gd name="T35" fmla="*/ 16 h 52"/>
                <a:gd name="T36" fmla="*/ 18 w 28"/>
                <a:gd name="T37" fmla="*/ 22 h 52"/>
                <a:gd name="T38" fmla="*/ 22 w 28"/>
                <a:gd name="T39" fmla="*/ 26 h 52"/>
                <a:gd name="T40" fmla="*/ 26 w 28"/>
                <a:gd name="T41" fmla="*/ 26 h 52"/>
                <a:gd name="T42" fmla="*/ 28 w 28"/>
                <a:gd name="T43" fmla="*/ 26 h 5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8" h="52">
                  <a:moveTo>
                    <a:pt x="28" y="30"/>
                  </a:moveTo>
                  <a:lnTo>
                    <a:pt x="28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6" y="52"/>
                  </a:lnTo>
                  <a:lnTo>
                    <a:pt x="12" y="46"/>
                  </a:lnTo>
                  <a:lnTo>
                    <a:pt x="8" y="42"/>
                  </a:lnTo>
                  <a:lnTo>
                    <a:pt x="6" y="26"/>
                  </a:lnTo>
                  <a:lnTo>
                    <a:pt x="4" y="16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8" y="8"/>
                  </a:lnTo>
                  <a:lnTo>
                    <a:pt x="18" y="16"/>
                  </a:lnTo>
                  <a:lnTo>
                    <a:pt x="18" y="22"/>
                  </a:lnTo>
                  <a:lnTo>
                    <a:pt x="22" y="28"/>
                  </a:lnTo>
                  <a:lnTo>
                    <a:pt x="26" y="2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46" name="Freeform 163"/>
            <p:cNvSpPr>
              <a:spLocks/>
            </p:cNvSpPr>
            <p:nvPr/>
          </p:nvSpPr>
          <p:spPr bwMode="gray">
            <a:xfrm>
              <a:off x="2927" y="1505"/>
              <a:ext cx="93" cy="97"/>
            </a:xfrm>
            <a:custGeom>
              <a:avLst/>
              <a:gdLst>
                <a:gd name="T0" fmla="*/ 20 w 94"/>
                <a:gd name="T1" fmla="*/ 12 h 98"/>
                <a:gd name="T2" fmla="*/ 36 w 94"/>
                <a:gd name="T3" fmla="*/ 8 h 98"/>
                <a:gd name="T4" fmla="*/ 38 w 94"/>
                <a:gd name="T5" fmla="*/ 2 h 98"/>
                <a:gd name="T6" fmla="*/ 42 w 94"/>
                <a:gd name="T7" fmla="*/ 4 h 98"/>
                <a:gd name="T8" fmla="*/ 50 w 94"/>
                <a:gd name="T9" fmla="*/ 2 h 98"/>
                <a:gd name="T10" fmla="*/ 60 w 94"/>
                <a:gd name="T11" fmla="*/ 2 h 98"/>
                <a:gd name="T12" fmla="*/ 66 w 94"/>
                <a:gd name="T13" fmla="*/ 6 h 98"/>
                <a:gd name="T14" fmla="*/ 74 w 94"/>
                <a:gd name="T15" fmla="*/ 6 h 98"/>
                <a:gd name="T16" fmla="*/ 80 w 94"/>
                <a:gd name="T17" fmla="*/ 4 h 98"/>
                <a:gd name="T18" fmla="*/ 84 w 94"/>
                <a:gd name="T19" fmla="*/ 0 h 98"/>
                <a:gd name="T20" fmla="*/ 86 w 94"/>
                <a:gd name="T21" fmla="*/ 4 h 98"/>
                <a:gd name="T22" fmla="*/ 90 w 94"/>
                <a:gd name="T23" fmla="*/ 16 h 98"/>
                <a:gd name="T24" fmla="*/ 56 w 94"/>
                <a:gd name="T25" fmla="*/ 20 h 98"/>
                <a:gd name="T26" fmla="*/ 54 w 94"/>
                <a:gd name="T27" fmla="*/ 24 h 98"/>
                <a:gd name="T28" fmla="*/ 52 w 94"/>
                <a:gd name="T29" fmla="*/ 28 h 98"/>
                <a:gd name="T30" fmla="*/ 46 w 94"/>
                <a:gd name="T31" fmla="*/ 26 h 98"/>
                <a:gd name="T32" fmla="*/ 38 w 94"/>
                <a:gd name="T33" fmla="*/ 22 h 98"/>
                <a:gd name="T34" fmla="*/ 40 w 94"/>
                <a:gd name="T35" fmla="*/ 28 h 98"/>
                <a:gd name="T36" fmla="*/ 44 w 94"/>
                <a:gd name="T37" fmla="*/ 38 h 98"/>
                <a:gd name="T38" fmla="*/ 50 w 94"/>
                <a:gd name="T39" fmla="*/ 48 h 98"/>
                <a:gd name="T40" fmla="*/ 66 w 94"/>
                <a:gd name="T41" fmla="*/ 56 h 98"/>
                <a:gd name="T42" fmla="*/ 62 w 94"/>
                <a:gd name="T43" fmla="*/ 60 h 98"/>
                <a:gd name="T44" fmla="*/ 56 w 94"/>
                <a:gd name="T45" fmla="*/ 64 h 98"/>
                <a:gd name="T46" fmla="*/ 48 w 94"/>
                <a:gd name="T47" fmla="*/ 60 h 98"/>
                <a:gd name="T48" fmla="*/ 54 w 94"/>
                <a:gd name="T49" fmla="*/ 70 h 98"/>
                <a:gd name="T50" fmla="*/ 46 w 94"/>
                <a:gd name="T51" fmla="*/ 70 h 98"/>
                <a:gd name="T52" fmla="*/ 47 w 94"/>
                <a:gd name="T53" fmla="*/ 80 h 98"/>
                <a:gd name="T54" fmla="*/ 50 w 94"/>
                <a:gd name="T55" fmla="*/ 94 h 98"/>
                <a:gd name="T56" fmla="*/ 42 w 94"/>
                <a:gd name="T57" fmla="*/ 86 h 98"/>
                <a:gd name="T58" fmla="*/ 38 w 94"/>
                <a:gd name="T59" fmla="*/ 80 h 98"/>
                <a:gd name="T60" fmla="*/ 30 w 94"/>
                <a:gd name="T61" fmla="*/ 78 h 98"/>
                <a:gd name="T62" fmla="*/ 24 w 94"/>
                <a:gd name="T63" fmla="*/ 74 h 98"/>
                <a:gd name="T64" fmla="*/ 18 w 94"/>
                <a:gd name="T65" fmla="*/ 54 h 98"/>
                <a:gd name="T66" fmla="*/ 12 w 94"/>
                <a:gd name="T67" fmla="*/ 46 h 98"/>
                <a:gd name="T68" fmla="*/ 4 w 94"/>
                <a:gd name="T69" fmla="*/ 30 h 98"/>
                <a:gd name="T70" fmla="*/ 12 w 94"/>
                <a:gd name="T71" fmla="*/ 22 h 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94" h="98">
                  <a:moveTo>
                    <a:pt x="12" y="14"/>
                  </a:moveTo>
                  <a:lnTo>
                    <a:pt x="20" y="12"/>
                  </a:lnTo>
                  <a:lnTo>
                    <a:pt x="30" y="10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42" y="4"/>
                  </a:lnTo>
                  <a:lnTo>
                    <a:pt x="48" y="4"/>
                  </a:lnTo>
                  <a:lnTo>
                    <a:pt x="54" y="2"/>
                  </a:lnTo>
                  <a:lnTo>
                    <a:pt x="60" y="0"/>
                  </a:lnTo>
                  <a:lnTo>
                    <a:pt x="64" y="2"/>
                  </a:lnTo>
                  <a:lnTo>
                    <a:pt x="66" y="4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4" y="4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90" y="2"/>
                  </a:lnTo>
                  <a:lnTo>
                    <a:pt x="90" y="4"/>
                  </a:lnTo>
                  <a:lnTo>
                    <a:pt x="94" y="6"/>
                  </a:lnTo>
                  <a:lnTo>
                    <a:pt x="94" y="16"/>
                  </a:lnTo>
                  <a:lnTo>
                    <a:pt x="58" y="16"/>
                  </a:lnTo>
                  <a:lnTo>
                    <a:pt x="60" y="20"/>
                  </a:lnTo>
                  <a:lnTo>
                    <a:pt x="62" y="24"/>
                  </a:lnTo>
                  <a:lnTo>
                    <a:pt x="58" y="24"/>
                  </a:lnTo>
                  <a:lnTo>
                    <a:pt x="56" y="26"/>
                  </a:lnTo>
                  <a:lnTo>
                    <a:pt x="56" y="28"/>
                  </a:lnTo>
                  <a:lnTo>
                    <a:pt x="50" y="28"/>
                  </a:lnTo>
                  <a:lnTo>
                    <a:pt x="46" y="26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40" y="28"/>
                  </a:lnTo>
                  <a:lnTo>
                    <a:pt x="40" y="32"/>
                  </a:lnTo>
                  <a:lnTo>
                    <a:pt x="44" y="38"/>
                  </a:lnTo>
                  <a:lnTo>
                    <a:pt x="48" y="44"/>
                  </a:lnTo>
                  <a:lnTo>
                    <a:pt x="54" y="48"/>
                  </a:lnTo>
                  <a:lnTo>
                    <a:pt x="66" y="56"/>
                  </a:lnTo>
                  <a:lnTo>
                    <a:pt x="70" y="60"/>
                  </a:lnTo>
                  <a:lnTo>
                    <a:pt x="74" y="64"/>
                  </a:lnTo>
                  <a:lnTo>
                    <a:pt x="66" y="64"/>
                  </a:lnTo>
                  <a:lnTo>
                    <a:pt x="64" y="68"/>
                  </a:lnTo>
                  <a:lnTo>
                    <a:pt x="60" y="68"/>
                  </a:lnTo>
                  <a:lnTo>
                    <a:pt x="56" y="66"/>
                  </a:lnTo>
                  <a:lnTo>
                    <a:pt x="52" y="64"/>
                  </a:lnTo>
                  <a:lnTo>
                    <a:pt x="54" y="70"/>
                  </a:lnTo>
                  <a:lnTo>
                    <a:pt x="58" y="74"/>
                  </a:lnTo>
                  <a:lnTo>
                    <a:pt x="52" y="76"/>
                  </a:lnTo>
                  <a:lnTo>
                    <a:pt x="46" y="74"/>
                  </a:lnTo>
                  <a:lnTo>
                    <a:pt x="48" y="82"/>
                  </a:lnTo>
                  <a:lnTo>
                    <a:pt x="50" y="84"/>
                  </a:lnTo>
                  <a:lnTo>
                    <a:pt x="52" y="90"/>
                  </a:lnTo>
                  <a:lnTo>
                    <a:pt x="54" y="98"/>
                  </a:lnTo>
                  <a:lnTo>
                    <a:pt x="48" y="92"/>
                  </a:lnTo>
                  <a:lnTo>
                    <a:pt x="42" y="90"/>
                  </a:lnTo>
                  <a:lnTo>
                    <a:pt x="38" y="88"/>
                  </a:lnTo>
                  <a:lnTo>
                    <a:pt x="38" y="84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26" y="82"/>
                  </a:lnTo>
                  <a:lnTo>
                    <a:pt x="24" y="78"/>
                  </a:lnTo>
                  <a:lnTo>
                    <a:pt x="20" y="68"/>
                  </a:lnTo>
                  <a:lnTo>
                    <a:pt x="18" y="58"/>
                  </a:lnTo>
                  <a:lnTo>
                    <a:pt x="14" y="48"/>
                  </a:lnTo>
                  <a:lnTo>
                    <a:pt x="12" y="46"/>
                  </a:lnTo>
                  <a:lnTo>
                    <a:pt x="0" y="36"/>
                  </a:lnTo>
                  <a:lnTo>
                    <a:pt x="4" y="30"/>
                  </a:lnTo>
                  <a:lnTo>
                    <a:pt x="8" y="26"/>
                  </a:lnTo>
                  <a:lnTo>
                    <a:pt x="12" y="22"/>
                  </a:lnTo>
                  <a:lnTo>
                    <a:pt x="12" y="1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47" name="Freeform 164"/>
            <p:cNvSpPr>
              <a:spLocks/>
            </p:cNvSpPr>
            <p:nvPr/>
          </p:nvSpPr>
          <p:spPr bwMode="gray">
            <a:xfrm>
              <a:off x="2866" y="1359"/>
              <a:ext cx="77" cy="40"/>
            </a:xfrm>
            <a:custGeom>
              <a:avLst/>
              <a:gdLst>
                <a:gd name="T0" fmla="*/ 22 w 78"/>
                <a:gd name="T1" fmla="*/ 0 h 40"/>
                <a:gd name="T2" fmla="*/ 24 w 78"/>
                <a:gd name="T3" fmla="*/ 6 h 40"/>
                <a:gd name="T4" fmla="*/ 26 w 78"/>
                <a:gd name="T5" fmla="*/ 8 h 40"/>
                <a:gd name="T6" fmla="*/ 28 w 78"/>
                <a:gd name="T7" fmla="*/ 8 h 40"/>
                <a:gd name="T8" fmla="*/ 32 w 78"/>
                <a:gd name="T9" fmla="*/ 8 h 40"/>
                <a:gd name="T10" fmla="*/ 38 w 78"/>
                <a:gd name="T11" fmla="*/ 8 h 40"/>
                <a:gd name="T12" fmla="*/ 39 w 78"/>
                <a:gd name="T13" fmla="*/ 12 h 40"/>
                <a:gd name="T14" fmla="*/ 39 w 78"/>
                <a:gd name="T15" fmla="*/ 12 h 40"/>
                <a:gd name="T16" fmla="*/ 44 w 78"/>
                <a:gd name="T17" fmla="*/ 12 h 40"/>
                <a:gd name="T18" fmla="*/ 54 w 78"/>
                <a:gd name="T19" fmla="*/ 10 h 40"/>
                <a:gd name="T20" fmla="*/ 64 w 78"/>
                <a:gd name="T21" fmla="*/ 12 h 40"/>
                <a:gd name="T22" fmla="*/ 70 w 78"/>
                <a:gd name="T23" fmla="*/ 12 h 40"/>
                <a:gd name="T24" fmla="*/ 74 w 78"/>
                <a:gd name="T25" fmla="*/ 12 h 40"/>
                <a:gd name="T26" fmla="*/ 74 w 78"/>
                <a:gd name="T27" fmla="*/ 16 h 40"/>
                <a:gd name="T28" fmla="*/ 72 w 78"/>
                <a:gd name="T29" fmla="*/ 24 h 40"/>
                <a:gd name="T30" fmla="*/ 72 w 78"/>
                <a:gd name="T31" fmla="*/ 26 h 40"/>
                <a:gd name="T32" fmla="*/ 68 w 78"/>
                <a:gd name="T33" fmla="*/ 26 h 40"/>
                <a:gd name="T34" fmla="*/ 60 w 78"/>
                <a:gd name="T35" fmla="*/ 24 h 40"/>
                <a:gd name="T36" fmla="*/ 52 w 78"/>
                <a:gd name="T37" fmla="*/ 24 h 40"/>
                <a:gd name="T38" fmla="*/ 48 w 78"/>
                <a:gd name="T39" fmla="*/ 24 h 40"/>
                <a:gd name="T40" fmla="*/ 46 w 78"/>
                <a:gd name="T41" fmla="*/ 26 h 40"/>
                <a:gd name="T42" fmla="*/ 42 w 78"/>
                <a:gd name="T43" fmla="*/ 30 h 40"/>
                <a:gd name="T44" fmla="*/ 36 w 78"/>
                <a:gd name="T45" fmla="*/ 34 h 40"/>
                <a:gd name="T46" fmla="*/ 20 w 78"/>
                <a:gd name="T47" fmla="*/ 40 h 40"/>
                <a:gd name="T48" fmla="*/ 12 w 78"/>
                <a:gd name="T49" fmla="*/ 38 h 40"/>
                <a:gd name="T50" fmla="*/ 6 w 78"/>
                <a:gd name="T51" fmla="*/ 34 h 40"/>
                <a:gd name="T52" fmla="*/ 2 w 78"/>
                <a:gd name="T53" fmla="*/ 30 h 40"/>
                <a:gd name="T54" fmla="*/ 0 w 78"/>
                <a:gd name="T55" fmla="*/ 22 h 40"/>
                <a:gd name="T56" fmla="*/ 6 w 78"/>
                <a:gd name="T57" fmla="*/ 16 h 40"/>
                <a:gd name="T58" fmla="*/ 12 w 78"/>
                <a:gd name="T59" fmla="*/ 14 h 40"/>
                <a:gd name="T60" fmla="*/ 18 w 78"/>
                <a:gd name="T61" fmla="*/ 12 h 40"/>
                <a:gd name="T62" fmla="*/ 18 w 78"/>
                <a:gd name="T63" fmla="*/ 10 h 40"/>
                <a:gd name="T64" fmla="*/ 18 w 78"/>
                <a:gd name="T65" fmla="*/ 6 h 40"/>
                <a:gd name="T66" fmla="*/ 20 w 78"/>
                <a:gd name="T67" fmla="*/ 6 h 40"/>
                <a:gd name="T68" fmla="*/ 22 w 78"/>
                <a:gd name="T69" fmla="*/ 0 h 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78" h="40">
                  <a:moveTo>
                    <a:pt x="22" y="0"/>
                  </a:moveTo>
                  <a:lnTo>
                    <a:pt x="24" y="6"/>
                  </a:lnTo>
                  <a:lnTo>
                    <a:pt x="26" y="8"/>
                  </a:lnTo>
                  <a:lnTo>
                    <a:pt x="28" y="8"/>
                  </a:lnTo>
                  <a:lnTo>
                    <a:pt x="32" y="8"/>
                  </a:lnTo>
                  <a:lnTo>
                    <a:pt x="38" y="8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8" y="12"/>
                  </a:lnTo>
                  <a:lnTo>
                    <a:pt x="58" y="10"/>
                  </a:lnTo>
                  <a:lnTo>
                    <a:pt x="68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6"/>
                  </a:lnTo>
                  <a:lnTo>
                    <a:pt x="76" y="24"/>
                  </a:lnTo>
                  <a:lnTo>
                    <a:pt x="76" y="26"/>
                  </a:lnTo>
                  <a:lnTo>
                    <a:pt x="72" y="26"/>
                  </a:lnTo>
                  <a:lnTo>
                    <a:pt x="64" y="24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46" y="30"/>
                  </a:lnTo>
                  <a:lnTo>
                    <a:pt x="36" y="34"/>
                  </a:lnTo>
                  <a:lnTo>
                    <a:pt x="20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48" name="Freeform 165"/>
            <p:cNvSpPr>
              <a:spLocks/>
            </p:cNvSpPr>
            <p:nvPr/>
          </p:nvSpPr>
          <p:spPr bwMode="gray">
            <a:xfrm>
              <a:off x="2800" y="1343"/>
              <a:ext cx="87" cy="40"/>
            </a:xfrm>
            <a:custGeom>
              <a:avLst/>
              <a:gdLst>
                <a:gd name="T0" fmla="*/ 81 w 89"/>
                <a:gd name="T1" fmla="*/ 16 h 40"/>
                <a:gd name="T2" fmla="*/ 77 w 89"/>
                <a:gd name="T3" fmla="*/ 14 h 40"/>
                <a:gd name="T4" fmla="*/ 71 w 89"/>
                <a:gd name="T5" fmla="*/ 12 h 40"/>
                <a:gd name="T6" fmla="*/ 64 w 89"/>
                <a:gd name="T7" fmla="*/ 10 h 40"/>
                <a:gd name="T8" fmla="*/ 62 w 89"/>
                <a:gd name="T9" fmla="*/ 6 h 40"/>
                <a:gd name="T10" fmla="*/ 61 w 89"/>
                <a:gd name="T11" fmla="*/ 10 h 40"/>
                <a:gd name="T12" fmla="*/ 57 w 89"/>
                <a:gd name="T13" fmla="*/ 10 h 40"/>
                <a:gd name="T14" fmla="*/ 55 w 89"/>
                <a:gd name="T15" fmla="*/ 10 h 40"/>
                <a:gd name="T16" fmla="*/ 55 w 89"/>
                <a:gd name="T17" fmla="*/ 6 h 40"/>
                <a:gd name="T18" fmla="*/ 33 w 89"/>
                <a:gd name="T19" fmla="*/ 0 h 40"/>
                <a:gd name="T20" fmla="*/ 27 w 89"/>
                <a:gd name="T21" fmla="*/ 0 h 40"/>
                <a:gd name="T22" fmla="*/ 25 w 89"/>
                <a:gd name="T23" fmla="*/ 0 h 40"/>
                <a:gd name="T24" fmla="*/ 0 w 89"/>
                <a:gd name="T25" fmla="*/ 10 h 40"/>
                <a:gd name="T26" fmla="*/ 2 w 89"/>
                <a:gd name="T27" fmla="*/ 14 h 40"/>
                <a:gd name="T28" fmla="*/ 2 w 89"/>
                <a:gd name="T29" fmla="*/ 20 h 40"/>
                <a:gd name="T30" fmla="*/ 10 w 89"/>
                <a:gd name="T31" fmla="*/ 26 h 40"/>
                <a:gd name="T32" fmla="*/ 18 w 89"/>
                <a:gd name="T33" fmla="*/ 32 h 40"/>
                <a:gd name="T34" fmla="*/ 22 w 89"/>
                <a:gd name="T35" fmla="*/ 38 h 40"/>
                <a:gd name="T36" fmla="*/ 27 w 89"/>
                <a:gd name="T37" fmla="*/ 40 h 40"/>
                <a:gd name="T38" fmla="*/ 31 w 89"/>
                <a:gd name="T39" fmla="*/ 38 h 40"/>
                <a:gd name="T40" fmla="*/ 33 w 89"/>
                <a:gd name="T41" fmla="*/ 36 h 40"/>
                <a:gd name="T42" fmla="*/ 37 w 89"/>
                <a:gd name="T43" fmla="*/ 34 h 40"/>
                <a:gd name="T44" fmla="*/ 41 w 89"/>
                <a:gd name="T45" fmla="*/ 32 h 40"/>
                <a:gd name="T46" fmla="*/ 47 w 89"/>
                <a:gd name="T47" fmla="*/ 34 h 40"/>
                <a:gd name="T48" fmla="*/ 51 w 89"/>
                <a:gd name="T49" fmla="*/ 36 h 40"/>
                <a:gd name="T50" fmla="*/ 57 w 89"/>
                <a:gd name="T51" fmla="*/ 38 h 40"/>
                <a:gd name="T52" fmla="*/ 61 w 89"/>
                <a:gd name="T53" fmla="*/ 38 h 40"/>
                <a:gd name="T54" fmla="*/ 62 w 89"/>
                <a:gd name="T55" fmla="*/ 38 h 40"/>
                <a:gd name="T56" fmla="*/ 65 w 89"/>
                <a:gd name="T57" fmla="*/ 32 h 40"/>
                <a:gd name="T58" fmla="*/ 71 w 89"/>
                <a:gd name="T59" fmla="*/ 30 h 40"/>
                <a:gd name="T60" fmla="*/ 77 w 89"/>
                <a:gd name="T61" fmla="*/ 28 h 40"/>
                <a:gd name="T62" fmla="*/ 77 w 89"/>
                <a:gd name="T63" fmla="*/ 26 h 40"/>
                <a:gd name="T64" fmla="*/ 77 w 89"/>
                <a:gd name="T65" fmla="*/ 22 h 40"/>
                <a:gd name="T66" fmla="*/ 79 w 89"/>
                <a:gd name="T67" fmla="*/ 22 h 40"/>
                <a:gd name="T68" fmla="*/ 81 w 89"/>
                <a:gd name="T69" fmla="*/ 16 h 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89" h="40">
                  <a:moveTo>
                    <a:pt x="89" y="16"/>
                  </a:moveTo>
                  <a:lnTo>
                    <a:pt x="85" y="14"/>
                  </a:lnTo>
                  <a:lnTo>
                    <a:pt x="79" y="12"/>
                  </a:lnTo>
                  <a:lnTo>
                    <a:pt x="71" y="10"/>
                  </a:lnTo>
                  <a:lnTo>
                    <a:pt x="67" y="6"/>
                  </a:lnTo>
                  <a:lnTo>
                    <a:pt x="65" y="10"/>
                  </a:lnTo>
                  <a:lnTo>
                    <a:pt x="61" y="10"/>
                  </a:lnTo>
                  <a:lnTo>
                    <a:pt x="59" y="10"/>
                  </a:lnTo>
                  <a:lnTo>
                    <a:pt x="59" y="6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20"/>
                  </a:lnTo>
                  <a:lnTo>
                    <a:pt x="10" y="26"/>
                  </a:lnTo>
                  <a:lnTo>
                    <a:pt x="18" y="32"/>
                  </a:lnTo>
                  <a:lnTo>
                    <a:pt x="24" y="38"/>
                  </a:lnTo>
                  <a:lnTo>
                    <a:pt x="31" y="40"/>
                  </a:lnTo>
                  <a:lnTo>
                    <a:pt x="35" y="38"/>
                  </a:lnTo>
                  <a:lnTo>
                    <a:pt x="37" y="36"/>
                  </a:lnTo>
                  <a:lnTo>
                    <a:pt x="41" y="34"/>
                  </a:lnTo>
                  <a:lnTo>
                    <a:pt x="45" y="32"/>
                  </a:lnTo>
                  <a:lnTo>
                    <a:pt x="51" y="34"/>
                  </a:lnTo>
                  <a:lnTo>
                    <a:pt x="55" y="36"/>
                  </a:lnTo>
                  <a:lnTo>
                    <a:pt x="61" y="38"/>
                  </a:lnTo>
                  <a:lnTo>
                    <a:pt x="65" y="38"/>
                  </a:lnTo>
                  <a:lnTo>
                    <a:pt x="67" y="38"/>
                  </a:lnTo>
                  <a:lnTo>
                    <a:pt x="73" y="32"/>
                  </a:lnTo>
                  <a:lnTo>
                    <a:pt x="79" y="30"/>
                  </a:lnTo>
                  <a:lnTo>
                    <a:pt x="85" y="28"/>
                  </a:lnTo>
                  <a:lnTo>
                    <a:pt x="85" y="26"/>
                  </a:lnTo>
                  <a:lnTo>
                    <a:pt x="85" y="22"/>
                  </a:lnTo>
                  <a:lnTo>
                    <a:pt x="87" y="22"/>
                  </a:lnTo>
                  <a:lnTo>
                    <a:pt x="89" y="1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49" name="Freeform 166"/>
            <p:cNvSpPr>
              <a:spLocks/>
            </p:cNvSpPr>
            <p:nvPr/>
          </p:nvSpPr>
          <p:spPr bwMode="gray">
            <a:xfrm>
              <a:off x="3006" y="1381"/>
              <a:ext cx="49" cy="49"/>
            </a:xfrm>
            <a:custGeom>
              <a:avLst/>
              <a:gdLst>
                <a:gd name="T0" fmla="*/ 25 w 50"/>
                <a:gd name="T1" fmla="*/ 46 h 50"/>
                <a:gd name="T2" fmla="*/ 22 w 50"/>
                <a:gd name="T3" fmla="*/ 30 h 50"/>
                <a:gd name="T4" fmla="*/ 18 w 50"/>
                <a:gd name="T5" fmla="*/ 24 h 50"/>
                <a:gd name="T6" fmla="*/ 14 w 50"/>
                <a:gd name="T7" fmla="*/ 16 h 50"/>
                <a:gd name="T8" fmla="*/ 8 w 50"/>
                <a:gd name="T9" fmla="*/ 10 h 50"/>
                <a:gd name="T10" fmla="*/ 0 w 50"/>
                <a:gd name="T11" fmla="*/ 8 h 50"/>
                <a:gd name="T12" fmla="*/ 16 w 50"/>
                <a:gd name="T13" fmla="*/ 0 h 50"/>
                <a:gd name="T14" fmla="*/ 24 w 50"/>
                <a:gd name="T15" fmla="*/ 2 h 50"/>
                <a:gd name="T16" fmla="*/ 28 w 50"/>
                <a:gd name="T17" fmla="*/ 6 h 50"/>
                <a:gd name="T18" fmla="*/ 36 w 50"/>
                <a:gd name="T19" fmla="*/ 18 h 50"/>
                <a:gd name="T20" fmla="*/ 40 w 50"/>
                <a:gd name="T21" fmla="*/ 24 h 50"/>
                <a:gd name="T22" fmla="*/ 46 w 50"/>
                <a:gd name="T23" fmla="*/ 32 h 50"/>
                <a:gd name="T24" fmla="*/ 30 w 50"/>
                <a:gd name="T25" fmla="*/ 30 h 50"/>
                <a:gd name="T26" fmla="*/ 30 w 50"/>
                <a:gd name="T27" fmla="*/ 40 h 50"/>
                <a:gd name="T28" fmla="*/ 25 w 50"/>
                <a:gd name="T29" fmla="*/ 44 h 50"/>
                <a:gd name="T30" fmla="*/ 25 w 50"/>
                <a:gd name="T31" fmla="*/ 46 h 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0" h="50">
                  <a:moveTo>
                    <a:pt x="26" y="50"/>
                  </a:moveTo>
                  <a:lnTo>
                    <a:pt x="22" y="34"/>
                  </a:lnTo>
                  <a:lnTo>
                    <a:pt x="18" y="24"/>
                  </a:lnTo>
                  <a:lnTo>
                    <a:pt x="14" y="16"/>
                  </a:lnTo>
                  <a:lnTo>
                    <a:pt x="8" y="10"/>
                  </a:lnTo>
                  <a:lnTo>
                    <a:pt x="0" y="8"/>
                  </a:lnTo>
                  <a:lnTo>
                    <a:pt x="16" y="0"/>
                  </a:lnTo>
                  <a:lnTo>
                    <a:pt x="24" y="2"/>
                  </a:lnTo>
                  <a:lnTo>
                    <a:pt x="32" y="6"/>
                  </a:lnTo>
                  <a:lnTo>
                    <a:pt x="40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34" y="34"/>
                  </a:lnTo>
                  <a:lnTo>
                    <a:pt x="34" y="44"/>
                  </a:lnTo>
                  <a:lnTo>
                    <a:pt x="26" y="48"/>
                  </a:lnTo>
                  <a:lnTo>
                    <a:pt x="26" y="5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50" name="Freeform 167"/>
            <p:cNvSpPr>
              <a:spLocks/>
            </p:cNvSpPr>
            <p:nvPr/>
          </p:nvSpPr>
          <p:spPr bwMode="gray">
            <a:xfrm>
              <a:off x="2858" y="1383"/>
              <a:ext cx="94" cy="49"/>
            </a:xfrm>
            <a:custGeom>
              <a:avLst/>
              <a:gdLst>
                <a:gd name="T0" fmla="*/ 54 w 96"/>
                <a:gd name="T1" fmla="*/ 42 h 50"/>
                <a:gd name="T2" fmla="*/ 52 w 96"/>
                <a:gd name="T3" fmla="*/ 40 h 50"/>
                <a:gd name="T4" fmla="*/ 50 w 96"/>
                <a:gd name="T5" fmla="*/ 38 h 50"/>
                <a:gd name="T6" fmla="*/ 40 w 96"/>
                <a:gd name="T7" fmla="*/ 42 h 50"/>
                <a:gd name="T8" fmla="*/ 34 w 96"/>
                <a:gd name="T9" fmla="*/ 44 h 50"/>
                <a:gd name="T10" fmla="*/ 26 w 96"/>
                <a:gd name="T11" fmla="*/ 46 h 50"/>
                <a:gd name="T12" fmla="*/ 24 w 96"/>
                <a:gd name="T13" fmla="*/ 46 h 50"/>
                <a:gd name="T14" fmla="*/ 22 w 96"/>
                <a:gd name="T15" fmla="*/ 44 h 50"/>
                <a:gd name="T16" fmla="*/ 16 w 96"/>
                <a:gd name="T17" fmla="*/ 40 h 50"/>
                <a:gd name="T18" fmla="*/ 8 w 96"/>
                <a:gd name="T19" fmla="*/ 34 h 50"/>
                <a:gd name="T20" fmla="*/ 0 w 96"/>
                <a:gd name="T21" fmla="*/ 28 h 50"/>
                <a:gd name="T22" fmla="*/ 2 w 96"/>
                <a:gd name="T23" fmla="*/ 26 h 50"/>
                <a:gd name="T24" fmla="*/ 6 w 96"/>
                <a:gd name="T25" fmla="*/ 22 h 50"/>
                <a:gd name="T26" fmla="*/ 8 w 96"/>
                <a:gd name="T27" fmla="*/ 16 h 50"/>
                <a:gd name="T28" fmla="*/ 14 w 96"/>
                <a:gd name="T29" fmla="*/ 10 h 50"/>
                <a:gd name="T30" fmla="*/ 20 w 96"/>
                <a:gd name="T31" fmla="*/ 14 h 50"/>
                <a:gd name="T32" fmla="*/ 24 w 96"/>
                <a:gd name="T33" fmla="*/ 16 h 50"/>
                <a:gd name="T34" fmla="*/ 40 w 96"/>
                <a:gd name="T35" fmla="*/ 10 h 50"/>
                <a:gd name="T36" fmla="*/ 50 w 96"/>
                <a:gd name="T37" fmla="*/ 6 h 50"/>
                <a:gd name="T38" fmla="*/ 54 w 96"/>
                <a:gd name="T39" fmla="*/ 2 h 50"/>
                <a:gd name="T40" fmla="*/ 56 w 96"/>
                <a:gd name="T41" fmla="*/ 0 h 50"/>
                <a:gd name="T42" fmla="*/ 60 w 96"/>
                <a:gd name="T43" fmla="*/ 0 h 50"/>
                <a:gd name="T44" fmla="*/ 68 w 96"/>
                <a:gd name="T45" fmla="*/ 0 h 50"/>
                <a:gd name="T46" fmla="*/ 72 w 96"/>
                <a:gd name="T47" fmla="*/ 2 h 50"/>
                <a:gd name="T48" fmla="*/ 76 w 96"/>
                <a:gd name="T49" fmla="*/ 2 h 50"/>
                <a:gd name="T50" fmla="*/ 78 w 96"/>
                <a:gd name="T51" fmla="*/ 4 h 50"/>
                <a:gd name="T52" fmla="*/ 82 w 96"/>
                <a:gd name="T53" fmla="*/ 6 h 50"/>
                <a:gd name="T54" fmla="*/ 88 w 96"/>
                <a:gd name="T55" fmla="*/ 8 h 50"/>
                <a:gd name="T56" fmla="*/ 86 w 96"/>
                <a:gd name="T57" fmla="*/ 14 h 50"/>
                <a:gd name="T58" fmla="*/ 82 w 96"/>
                <a:gd name="T59" fmla="*/ 16 h 50"/>
                <a:gd name="T60" fmla="*/ 78 w 96"/>
                <a:gd name="T61" fmla="*/ 18 h 50"/>
                <a:gd name="T62" fmla="*/ 74 w 96"/>
                <a:gd name="T63" fmla="*/ 22 h 50"/>
                <a:gd name="T64" fmla="*/ 74 w 96"/>
                <a:gd name="T65" fmla="*/ 26 h 50"/>
                <a:gd name="T66" fmla="*/ 72 w 96"/>
                <a:gd name="T67" fmla="*/ 32 h 50"/>
                <a:gd name="T68" fmla="*/ 71 w 96"/>
                <a:gd name="T69" fmla="*/ 34 h 50"/>
                <a:gd name="T70" fmla="*/ 69 w 96"/>
                <a:gd name="T71" fmla="*/ 38 h 50"/>
                <a:gd name="T72" fmla="*/ 64 w 96"/>
                <a:gd name="T73" fmla="*/ 38 h 50"/>
                <a:gd name="T74" fmla="*/ 58 w 96"/>
                <a:gd name="T75" fmla="*/ 38 h 50"/>
                <a:gd name="T76" fmla="*/ 54 w 96"/>
                <a:gd name="T77" fmla="*/ 42 h 5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6" h="50">
                  <a:moveTo>
                    <a:pt x="58" y="46"/>
                  </a:moveTo>
                  <a:lnTo>
                    <a:pt x="56" y="44"/>
                  </a:lnTo>
                  <a:lnTo>
                    <a:pt x="54" y="42"/>
                  </a:lnTo>
                  <a:lnTo>
                    <a:pt x="44" y="46"/>
                  </a:lnTo>
                  <a:lnTo>
                    <a:pt x="38" y="48"/>
                  </a:lnTo>
                  <a:lnTo>
                    <a:pt x="30" y="50"/>
                  </a:lnTo>
                  <a:lnTo>
                    <a:pt x="26" y="50"/>
                  </a:lnTo>
                  <a:lnTo>
                    <a:pt x="22" y="48"/>
                  </a:lnTo>
                  <a:lnTo>
                    <a:pt x="16" y="44"/>
                  </a:lnTo>
                  <a:lnTo>
                    <a:pt x="8" y="38"/>
                  </a:lnTo>
                  <a:lnTo>
                    <a:pt x="0" y="32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8" y="16"/>
                  </a:lnTo>
                  <a:lnTo>
                    <a:pt x="14" y="10"/>
                  </a:lnTo>
                  <a:lnTo>
                    <a:pt x="20" y="14"/>
                  </a:lnTo>
                  <a:lnTo>
                    <a:pt x="28" y="16"/>
                  </a:lnTo>
                  <a:lnTo>
                    <a:pt x="44" y="10"/>
                  </a:lnTo>
                  <a:lnTo>
                    <a:pt x="54" y="6"/>
                  </a:lnTo>
                  <a:lnTo>
                    <a:pt x="58" y="2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80" y="2"/>
                  </a:lnTo>
                  <a:lnTo>
                    <a:pt x="84" y="2"/>
                  </a:lnTo>
                  <a:lnTo>
                    <a:pt x="86" y="4"/>
                  </a:lnTo>
                  <a:lnTo>
                    <a:pt x="90" y="6"/>
                  </a:lnTo>
                  <a:lnTo>
                    <a:pt x="96" y="8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2" y="22"/>
                  </a:lnTo>
                  <a:lnTo>
                    <a:pt x="82" y="30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4" y="42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58" y="4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51" name="Freeform 168"/>
            <p:cNvSpPr>
              <a:spLocks/>
            </p:cNvSpPr>
            <p:nvPr/>
          </p:nvSpPr>
          <p:spPr bwMode="gray">
            <a:xfrm>
              <a:off x="2941" y="1308"/>
              <a:ext cx="256" cy="146"/>
            </a:xfrm>
            <a:custGeom>
              <a:avLst/>
              <a:gdLst>
                <a:gd name="T0" fmla="*/ 56 w 260"/>
                <a:gd name="T1" fmla="*/ 80 h 148"/>
                <a:gd name="T2" fmla="*/ 40 w 260"/>
                <a:gd name="T3" fmla="*/ 86 h 148"/>
                <a:gd name="T4" fmla="*/ 26 w 260"/>
                <a:gd name="T5" fmla="*/ 84 h 148"/>
                <a:gd name="T6" fmla="*/ 12 w 260"/>
                <a:gd name="T7" fmla="*/ 80 h 148"/>
                <a:gd name="T8" fmla="*/ 2 w 260"/>
                <a:gd name="T9" fmla="*/ 76 h 148"/>
                <a:gd name="T10" fmla="*/ 2 w 260"/>
                <a:gd name="T11" fmla="*/ 62 h 148"/>
                <a:gd name="T12" fmla="*/ 12 w 260"/>
                <a:gd name="T13" fmla="*/ 48 h 148"/>
                <a:gd name="T14" fmla="*/ 22 w 260"/>
                <a:gd name="T15" fmla="*/ 37 h 148"/>
                <a:gd name="T16" fmla="*/ 8 w 260"/>
                <a:gd name="T17" fmla="*/ 20 h 148"/>
                <a:gd name="T18" fmla="*/ 24 w 260"/>
                <a:gd name="T19" fmla="*/ 10 h 148"/>
                <a:gd name="T20" fmla="*/ 60 w 260"/>
                <a:gd name="T21" fmla="*/ 10 h 148"/>
                <a:gd name="T22" fmla="*/ 92 w 260"/>
                <a:gd name="T23" fmla="*/ 14 h 148"/>
                <a:gd name="T24" fmla="*/ 108 w 260"/>
                <a:gd name="T25" fmla="*/ 8 h 148"/>
                <a:gd name="T26" fmla="*/ 130 w 260"/>
                <a:gd name="T27" fmla="*/ 6 h 148"/>
                <a:gd name="T28" fmla="*/ 156 w 260"/>
                <a:gd name="T29" fmla="*/ 8 h 148"/>
                <a:gd name="T30" fmla="*/ 158 w 260"/>
                <a:gd name="T31" fmla="*/ 22 h 148"/>
                <a:gd name="T32" fmla="*/ 174 w 260"/>
                <a:gd name="T33" fmla="*/ 30 h 148"/>
                <a:gd name="T34" fmla="*/ 186 w 260"/>
                <a:gd name="T35" fmla="*/ 36 h 148"/>
                <a:gd name="T36" fmla="*/ 204 w 260"/>
                <a:gd name="T37" fmla="*/ 36 h 148"/>
                <a:gd name="T38" fmla="*/ 220 w 260"/>
                <a:gd name="T39" fmla="*/ 44 h 148"/>
                <a:gd name="T40" fmla="*/ 244 w 260"/>
                <a:gd name="T41" fmla="*/ 52 h 148"/>
                <a:gd name="T42" fmla="*/ 238 w 260"/>
                <a:gd name="T43" fmla="*/ 60 h 148"/>
                <a:gd name="T44" fmla="*/ 244 w 260"/>
                <a:gd name="T45" fmla="*/ 74 h 148"/>
                <a:gd name="T46" fmla="*/ 228 w 260"/>
                <a:gd name="T47" fmla="*/ 80 h 148"/>
                <a:gd name="T48" fmla="*/ 221 w 260"/>
                <a:gd name="T49" fmla="*/ 88 h 148"/>
                <a:gd name="T50" fmla="*/ 214 w 260"/>
                <a:gd name="T51" fmla="*/ 96 h 148"/>
                <a:gd name="T52" fmla="*/ 196 w 260"/>
                <a:gd name="T53" fmla="*/ 102 h 148"/>
                <a:gd name="T54" fmla="*/ 178 w 260"/>
                <a:gd name="T55" fmla="*/ 107 h 148"/>
                <a:gd name="T56" fmla="*/ 172 w 260"/>
                <a:gd name="T57" fmla="*/ 110 h 148"/>
                <a:gd name="T58" fmla="*/ 182 w 260"/>
                <a:gd name="T59" fmla="*/ 120 h 148"/>
                <a:gd name="T60" fmla="*/ 200 w 260"/>
                <a:gd name="T61" fmla="*/ 130 h 148"/>
                <a:gd name="T62" fmla="*/ 188 w 260"/>
                <a:gd name="T63" fmla="*/ 132 h 148"/>
                <a:gd name="T64" fmla="*/ 174 w 260"/>
                <a:gd name="T65" fmla="*/ 138 h 148"/>
                <a:gd name="T66" fmla="*/ 162 w 260"/>
                <a:gd name="T67" fmla="*/ 130 h 148"/>
                <a:gd name="T68" fmla="*/ 152 w 260"/>
                <a:gd name="T69" fmla="*/ 120 h 148"/>
                <a:gd name="T70" fmla="*/ 160 w 260"/>
                <a:gd name="T71" fmla="*/ 110 h 148"/>
                <a:gd name="T72" fmla="*/ 152 w 260"/>
                <a:gd name="T73" fmla="*/ 110 h 148"/>
                <a:gd name="T74" fmla="*/ 138 w 260"/>
                <a:gd name="T75" fmla="*/ 108 h 148"/>
                <a:gd name="T76" fmla="*/ 132 w 260"/>
                <a:gd name="T77" fmla="*/ 104 h 148"/>
                <a:gd name="T78" fmla="*/ 122 w 260"/>
                <a:gd name="T79" fmla="*/ 107 h 148"/>
                <a:gd name="T80" fmla="*/ 116 w 260"/>
                <a:gd name="T81" fmla="*/ 112 h 148"/>
                <a:gd name="T82" fmla="*/ 106 w 260"/>
                <a:gd name="T83" fmla="*/ 120 h 148"/>
                <a:gd name="T84" fmla="*/ 95 w 260"/>
                <a:gd name="T85" fmla="*/ 120 h 148"/>
                <a:gd name="T86" fmla="*/ 88 w 260"/>
                <a:gd name="T87" fmla="*/ 116 h 148"/>
                <a:gd name="T88" fmla="*/ 94 w 260"/>
                <a:gd name="T89" fmla="*/ 104 h 148"/>
                <a:gd name="T90" fmla="*/ 108 w 260"/>
                <a:gd name="T91" fmla="*/ 106 h 148"/>
                <a:gd name="T92" fmla="*/ 98 w 260"/>
                <a:gd name="T93" fmla="*/ 88 h 148"/>
                <a:gd name="T94" fmla="*/ 86 w 260"/>
                <a:gd name="T95" fmla="*/ 72 h 148"/>
                <a:gd name="T96" fmla="*/ 70 w 260"/>
                <a:gd name="T97" fmla="*/ 74 h 14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60" h="148">
                  <a:moveTo>
                    <a:pt x="66" y="82"/>
                  </a:moveTo>
                  <a:lnTo>
                    <a:pt x="60" y="84"/>
                  </a:lnTo>
                  <a:lnTo>
                    <a:pt x="54" y="88"/>
                  </a:lnTo>
                  <a:lnTo>
                    <a:pt x="44" y="90"/>
                  </a:lnTo>
                  <a:lnTo>
                    <a:pt x="36" y="90"/>
                  </a:lnTo>
                  <a:lnTo>
                    <a:pt x="26" y="88"/>
                  </a:lnTo>
                  <a:lnTo>
                    <a:pt x="18" y="84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66"/>
                  </a:lnTo>
                  <a:lnTo>
                    <a:pt x="2" y="62"/>
                  </a:lnTo>
                  <a:lnTo>
                    <a:pt x="12" y="52"/>
                  </a:lnTo>
                  <a:lnTo>
                    <a:pt x="16" y="44"/>
                  </a:lnTo>
                  <a:lnTo>
                    <a:pt x="22" y="38"/>
                  </a:lnTo>
                  <a:lnTo>
                    <a:pt x="16" y="30"/>
                  </a:lnTo>
                  <a:lnTo>
                    <a:pt x="8" y="20"/>
                  </a:lnTo>
                  <a:lnTo>
                    <a:pt x="6" y="14"/>
                  </a:lnTo>
                  <a:lnTo>
                    <a:pt x="24" y="10"/>
                  </a:lnTo>
                  <a:lnTo>
                    <a:pt x="46" y="10"/>
                  </a:lnTo>
                  <a:lnTo>
                    <a:pt x="64" y="10"/>
                  </a:lnTo>
                  <a:lnTo>
                    <a:pt x="80" y="16"/>
                  </a:lnTo>
                  <a:lnTo>
                    <a:pt x="96" y="14"/>
                  </a:lnTo>
                  <a:lnTo>
                    <a:pt x="112" y="16"/>
                  </a:lnTo>
                  <a:lnTo>
                    <a:pt x="116" y="8"/>
                  </a:lnTo>
                  <a:lnTo>
                    <a:pt x="128" y="6"/>
                  </a:lnTo>
                  <a:lnTo>
                    <a:pt x="138" y="6"/>
                  </a:lnTo>
                  <a:lnTo>
                    <a:pt x="156" y="0"/>
                  </a:lnTo>
                  <a:lnTo>
                    <a:pt x="166" y="8"/>
                  </a:lnTo>
                  <a:lnTo>
                    <a:pt x="166" y="14"/>
                  </a:lnTo>
                  <a:lnTo>
                    <a:pt x="168" y="22"/>
                  </a:lnTo>
                  <a:lnTo>
                    <a:pt x="184" y="24"/>
                  </a:lnTo>
                  <a:lnTo>
                    <a:pt x="186" y="30"/>
                  </a:lnTo>
                  <a:lnTo>
                    <a:pt x="188" y="36"/>
                  </a:lnTo>
                  <a:lnTo>
                    <a:pt x="198" y="36"/>
                  </a:lnTo>
                  <a:lnTo>
                    <a:pt x="202" y="40"/>
                  </a:lnTo>
                  <a:lnTo>
                    <a:pt x="216" y="36"/>
                  </a:lnTo>
                  <a:lnTo>
                    <a:pt x="222" y="44"/>
                  </a:lnTo>
                  <a:lnTo>
                    <a:pt x="234" y="48"/>
                  </a:lnTo>
                  <a:lnTo>
                    <a:pt x="248" y="50"/>
                  </a:lnTo>
                  <a:lnTo>
                    <a:pt x="260" y="56"/>
                  </a:lnTo>
                  <a:lnTo>
                    <a:pt x="260" y="58"/>
                  </a:lnTo>
                  <a:lnTo>
                    <a:pt x="254" y="64"/>
                  </a:lnTo>
                  <a:lnTo>
                    <a:pt x="258" y="72"/>
                  </a:lnTo>
                  <a:lnTo>
                    <a:pt x="260" y="78"/>
                  </a:lnTo>
                  <a:lnTo>
                    <a:pt x="260" y="84"/>
                  </a:lnTo>
                  <a:lnTo>
                    <a:pt x="244" y="84"/>
                  </a:lnTo>
                  <a:lnTo>
                    <a:pt x="240" y="88"/>
                  </a:lnTo>
                  <a:lnTo>
                    <a:pt x="236" y="92"/>
                  </a:lnTo>
                  <a:lnTo>
                    <a:pt x="236" y="100"/>
                  </a:lnTo>
                  <a:lnTo>
                    <a:pt x="226" y="100"/>
                  </a:lnTo>
                  <a:lnTo>
                    <a:pt x="216" y="100"/>
                  </a:lnTo>
                  <a:lnTo>
                    <a:pt x="208" y="106"/>
                  </a:lnTo>
                  <a:lnTo>
                    <a:pt x="204" y="108"/>
                  </a:lnTo>
                  <a:lnTo>
                    <a:pt x="190" y="112"/>
                  </a:lnTo>
                  <a:lnTo>
                    <a:pt x="182" y="116"/>
                  </a:lnTo>
                  <a:lnTo>
                    <a:pt x="184" y="118"/>
                  </a:lnTo>
                  <a:lnTo>
                    <a:pt x="186" y="122"/>
                  </a:lnTo>
                  <a:lnTo>
                    <a:pt x="194" y="128"/>
                  </a:lnTo>
                  <a:lnTo>
                    <a:pt x="204" y="130"/>
                  </a:lnTo>
                  <a:lnTo>
                    <a:pt x="212" y="138"/>
                  </a:lnTo>
                  <a:lnTo>
                    <a:pt x="204" y="138"/>
                  </a:lnTo>
                  <a:lnTo>
                    <a:pt x="200" y="140"/>
                  </a:lnTo>
                  <a:lnTo>
                    <a:pt x="192" y="144"/>
                  </a:lnTo>
                  <a:lnTo>
                    <a:pt x="186" y="146"/>
                  </a:lnTo>
                  <a:lnTo>
                    <a:pt x="176" y="148"/>
                  </a:lnTo>
                  <a:lnTo>
                    <a:pt x="174" y="138"/>
                  </a:lnTo>
                  <a:lnTo>
                    <a:pt x="170" y="134"/>
                  </a:lnTo>
                  <a:lnTo>
                    <a:pt x="160" y="128"/>
                  </a:lnTo>
                  <a:lnTo>
                    <a:pt x="166" y="120"/>
                  </a:lnTo>
                  <a:lnTo>
                    <a:pt x="172" y="118"/>
                  </a:lnTo>
                  <a:lnTo>
                    <a:pt x="164" y="118"/>
                  </a:lnTo>
                  <a:lnTo>
                    <a:pt x="160" y="118"/>
                  </a:lnTo>
                  <a:lnTo>
                    <a:pt x="152" y="116"/>
                  </a:lnTo>
                  <a:lnTo>
                    <a:pt x="146" y="114"/>
                  </a:lnTo>
                  <a:lnTo>
                    <a:pt x="144" y="112"/>
                  </a:lnTo>
                  <a:lnTo>
                    <a:pt x="140" y="108"/>
                  </a:lnTo>
                  <a:lnTo>
                    <a:pt x="132" y="108"/>
                  </a:lnTo>
                  <a:lnTo>
                    <a:pt x="130" y="112"/>
                  </a:lnTo>
                  <a:lnTo>
                    <a:pt x="128" y="116"/>
                  </a:lnTo>
                  <a:lnTo>
                    <a:pt x="124" y="120"/>
                  </a:lnTo>
                  <a:lnTo>
                    <a:pt x="118" y="126"/>
                  </a:lnTo>
                  <a:lnTo>
                    <a:pt x="114" y="128"/>
                  </a:lnTo>
                  <a:lnTo>
                    <a:pt x="110" y="126"/>
                  </a:lnTo>
                  <a:lnTo>
                    <a:pt x="102" y="128"/>
                  </a:lnTo>
                  <a:lnTo>
                    <a:pt x="94" y="132"/>
                  </a:lnTo>
                  <a:lnTo>
                    <a:pt x="92" y="124"/>
                  </a:lnTo>
                  <a:lnTo>
                    <a:pt x="100" y="118"/>
                  </a:lnTo>
                  <a:lnTo>
                    <a:pt x="100" y="108"/>
                  </a:lnTo>
                  <a:lnTo>
                    <a:pt x="106" y="108"/>
                  </a:lnTo>
                  <a:lnTo>
                    <a:pt x="116" y="110"/>
                  </a:lnTo>
                  <a:lnTo>
                    <a:pt x="110" y="98"/>
                  </a:lnTo>
                  <a:lnTo>
                    <a:pt x="106" y="92"/>
                  </a:lnTo>
                  <a:lnTo>
                    <a:pt x="98" y="80"/>
                  </a:lnTo>
                  <a:lnTo>
                    <a:pt x="90" y="76"/>
                  </a:lnTo>
                  <a:lnTo>
                    <a:pt x="82" y="74"/>
                  </a:lnTo>
                  <a:lnTo>
                    <a:pt x="74" y="78"/>
                  </a:lnTo>
                  <a:lnTo>
                    <a:pt x="66" y="8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52" name="Freeform 169"/>
            <p:cNvSpPr>
              <a:spLocks/>
            </p:cNvSpPr>
            <p:nvPr/>
          </p:nvSpPr>
          <p:spPr bwMode="gray">
            <a:xfrm>
              <a:off x="2947" y="1243"/>
              <a:ext cx="130" cy="80"/>
            </a:xfrm>
            <a:custGeom>
              <a:avLst/>
              <a:gdLst>
                <a:gd name="T0" fmla="*/ 114 w 132"/>
                <a:gd name="T1" fmla="*/ 64 h 82"/>
                <a:gd name="T2" fmla="*/ 102 w 132"/>
                <a:gd name="T3" fmla="*/ 66 h 82"/>
                <a:gd name="T4" fmla="*/ 98 w 132"/>
                <a:gd name="T5" fmla="*/ 74 h 82"/>
                <a:gd name="T6" fmla="*/ 94 w 132"/>
                <a:gd name="T7" fmla="*/ 74 h 82"/>
                <a:gd name="T8" fmla="*/ 86 w 132"/>
                <a:gd name="T9" fmla="*/ 72 h 82"/>
                <a:gd name="T10" fmla="*/ 76 w 132"/>
                <a:gd name="T11" fmla="*/ 74 h 82"/>
                <a:gd name="T12" fmla="*/ 70 w 132"/>
                <a:gd name="T13" fmla="*/ 74 h 82"/>
                <a:gd name="T14" fmla="*/ 58 w 132"/>
                <a:gd name="T15" fmla="*/ 70 h 82"/>
                <a:gd name="T16" fmla="*/ 54 w 132"/>
                <a:gd name="T17" fmla="*/ 68 h 82"/>
                <a:gd name="T18" fmla="*/ 36 w 132"/>
                <a:gd name="T19" fmla="*/ 68 h 82"/>
                <a:gd name="T20" fmla="*/ 30 w 132"/>
                <a:gd name="T21" fmla="*/ 68 h 82"/>
                <a:gd name="T22" fmla="*/ 22 w 132"/>
                <a:gd name="T23" fmla="*/ 68 h 82"/>
                <a:gd name="T24" fmla="*/ 16 w 132"/>
                <a:gd name="T25" fmla="*/ 70 h 82"/>
                <a:gd name="T26" fmla="*/ 0 w 132"/>
                <a:gd name="T27" fmla="*/ 72 h 82"/>
                <a:gd name="T28" fmla="*/ 0 w 132"/>
                <a:gd name="T29" fmla="*/ 68 h 82"/>
                <a:gd name="T30" fmla="*/ 10 w 132"/>
                <a:gd name="T31" fmla="*/ 62 h 82"/>
                <a:gd name="T32" fmla="*/ 6 w 132"/>
                <a:gd name="T33" fmla="*/ 58 h 82"/>
                <a:gd name="T34" fmla="*/ 4 w 132"/>
                <a:gd name="T35" fmla="*/ 48 h 82"/>
                <a:gd name="T36" fmla="*/ 2 w 132"/>
                <a:gd name="T37" fmla="*/ 44 h 82"/>
                <a:gd name="T38" fmla="*/ 12 w 132"/>
                <a:gd name="T39" fmla="*/ 42 h 82"/>
                <a:gd name="T40" fmla="*/ 18 w 132"/>
                <a:gd name="T41" fmla="*/ 30 h 82"/>
                <a:gd name="T42" fmla="*/ 26 w 132"/>
                <a:gd name="T43" fmla="*/ 20 h 82"/>
                <a:gd name="T44" fmla="*/ 26 w 132"/>
                <a:gd name="T45" fmla="*/ 18 h 82"/>
                <a:gd name="T46" fmla="*/ 30 w 132"/>
                <a:gd name="T47" fmla="*/ 18 h 82"/>
                <a:gd name="T48" fmla="*/ 33 w 132"/>
                <a:gd name="T49" fmla="*/ 18 h 82"/>
                <a:gd name="T50" fmla="*/ 42 w 132"/>
                <a:gd name="T51" fmla="*/ 14 h 82"/>
                <a:gd name="T52" fmla="*/ 44 w 132"/>
                <a:gd name="T53" fmla="*/ 6 h 82"/>
                <a:gd name="T54" fmla="*/ 56 w 132"/>
                <a:gd name="T55" fmla="*/ 4 h 82"/>
                <a:gd name="T56" fmla="*/ 64 w 132"/>
                <a:gd name="T57" fmla="*/ 0 h 82"/>
                <a:gd name="T58" fmla="*/ 72 w 132"/>
                <a:gd name="T59" fmla="*/ 4 h 82"/>
                <a:gd name="T60" fmla="*/ 94 w 132"/>
                <a:gd name="T61" fmla="*/ 4 h 82"/>
                <a:gd name="T62" fmla="*/ 98 w 132"/>
                <a:gd name="T63" fmla="*/ 16 h 82"/>
                <a:gd name="T64" fmla="*/ 98 w 132"/>
                <a:gd name="T65" fmla="*/ 20 h 82"/>
                <a:gd name="T66" fmla="*/ 104 w 132"/>
                <a:gd name="T67" fmla="*/ 24 h 82"/>
                <a:gd name="T68" fmla="*/ 108 w 132"/>
                <a:gd name="T69" fmla="*/ 30 h 82"/>
                <a:gd name="T70" fmla="*/ 112 w 132"/>
                <a:gd name="T71" fmla="*/ 36 h 82"/>
                <a:gd name="T72" fmla="*/ 114 w 132"/>
                <a:gd name="T73" fmla="*/ 38 h 82"/>
                <a:gd name="T74" fmla="*/ 122 w 132"/>
                <a:gd name="T75" fmla="*/ 40 h 82"/>
                <a:gd name="T76" fmla="*/ 124 w 132"/>
                <a:gd name="T77" fmla="*/ 46 h 82"/>
                <a:gd name="T78" fmla="*/ 118 w 132"/>
                <a:gd name="T79" fmla="*/ 48 h 82"/>
                <a:gd name="T80" fmla="*/ 106 w 132"/>
                <a:gd name="T81" fmla="*/ 50 h 82"/>
                <a:gd name="T82" fmla="*/ 110 w 132"/>
                <a:gd name="T83" fmla="*/ 57 h 82"/>
                <a:gd name="T84" fmla="*/ 114 w 132"/>
                <a:gd name="T85" fmla="*/ 64 h 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2" h="82">
                  <a:moveTo>
                    <a:pt x="122" y="72"/>
                  </a:moveTo>
                  <a:lnTo>
                    <a:pt x="110" y="74"/>
                  </a:lnTo>
                  <a:lnTo>
                    <a:pt x="106" y="82"/>
                  </a:lnTo>
                  <a:lnTo>
                    <a:pt x="98" y="82"/>
                  </a:lnTo>
                  <a:lnTo>
                    <a:pt x="90" y="80"/>
                  </a:lnTo>
                  <a:lnTo>
                    <a:pt x="80" y="82"/>
                  </a:lnTo>
                  <a:lnTo>
                    <a:pt x="74" y="82"/>
                  </a:lnTo>
                  <a:lnTo>
                    <a:pt x="62" y="78"/>
                  </a:lnTo>
                  <a:lnTo>
                    <a:pt x="58" y="76"/>
                  </a:lnTo>
                  <a:lnTo>
                    <a:pt x="40" y="76"/>
                  </a:lnTo>
                  <a:lnTo>
                    <a:pt x="30" y="76"/>
                  </a:lnTo>
                  <a:lnTo>
                    <a:pt x="22" y="76"/>
                  </a:lnTo>
                  <a:lnTo>
                    <a:pt x="16" y="78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10" y="70"/>
                  </a:lnTo>
                  <a:lnTo>
                    <a:pt x="6" y="64"/>
                  </a:lnTo>
                  <a:lnTo>
                    <a:pt x="4" y="52"/>
                  </a:lnTo>
                  <a:lnTo>
                    <a:pt x="2" y="48"/>
                  </a:lnTo>
                  <a:lnTo>
                    <a:pt x="12" y="46"/>
                  </a:lnTo>
                  <a:lnTo>
                    <a:pt x="18" y="34"/>
                  </a:lnTo>
                  <a:lnTo>
                    <a:pt x="26" y="24"/>
                  </a:lnTo>
                  <a:lnTo>
                    <a:pt x="26" y="18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6" y="14"/>
                  </a:lnTo>
                  <a:lnTo>
                    <a:pt x="48" y="6"/>
                  </a:lnTo>
                  <a:lnTo>
                    <a:pt x="60" y="4"/>
                  </a:lnTo>
                  <a:lnTo>
                    <a:pt x="68" y="0"/>
                  </a:lnTo>
                  <a:lnTo>
                    <a:pt x="76" y="4"/>
                  </a:lnTo>
                  <a:lnTo>
                    <a:pt x="98" y="4"/>
                  </a:lnTo>
                  <a:lnTo>
                    <a:pt x="106" y="16"/>
                  </a:lnTo>
                  <a:lnTo>
                    <a:pt x="106" y="24"/>
                  </a:lnTo>
                  <a:lnTo>
                    <a:pt x="112" y="28"/>
                  </a:lnTo>
                  <a:lnTo>
                    <a:pt x="116" y="34"/>
                  </a:lnTo>
                  <a:lnTo>
                    <a:pt x="120" y="40"/>
                  </a:lnTo>
                  <a:lnTo>
                    <a:pt x="122" y="42"/>
                  </a:lnTo>
                  <a:lnTo>
                    <a:pt x="130" y="44"/>
                  </a:lnTo>
                  <a:lnTo>
                    <a:pt x="132" y="50"/>
                  </a:lnTo>
                  <a:lnTo>
                    <a:pt x="126" y="52"/>
                  </a:lnTo>
                  <a:lnTo>
                    <a:pt x="114" y="54"/>
                  </a:lnTo>
                  <a:lnTo>
                    <a:pt x="118" y="62"/>
                  </a:lnTo>
                  <a:lnTo>
                    <a:pt x="122" y="7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53" name="Freeform 170"/>
            <p:cNvSpPr>
              <a:spLocks/>
            </p:cNvSpPr>
            <p:nvPr/>
          </p:nvSpPr>
          <p:spPr bwMode="gray">
            <a:xfrm>
              <a:off x="2819" y="1415"/>
              <a:ext cx="48" cy="35"/>
            </a:xfrm>
            <a:custGeom>
              <a:avLst/>
              <a:gdLst>
                <a:gd name="T0" fmla="*/ 0 w 49"/>
                <a:gd name="T1" fmla="*/ 4 h 36"/>
                <a:gd name="T2" fmla="*/ 13 w 49"/>
                <a:gd name="T3" fmla="*/ 6 h 36"/>
                <a:gd name="T4" fmla="*/ 21 w 49"/>
                <a:gd name="T5" fmla="*/ 4 h 36"/>
                <a:gd name="T6" fmla="*/ 24 w 49"/>
                <a:gd name="T7" fmla="*/ 2 h 36"/>
                <a:gd name="T8" fmla="*/ 35 w 49"/>
                <a:gd name="T9" fmla="*/ 0 h 36"/>
                <a:gd name="T10" fmla="*/ 45 w 49"/>
                <a:gd name="T11" fmla="*/ 6 h 36"/>
                <a:gd name="T12" fmla="*/ 31 w 49"/>
                <a:gd name="T13" fmla="*/ 10 h 36"/>
                <a:gd name="T14" fmla="*/ 29 w 49"/>
                <a:gd name="T15" fmla="*/ 16 h 36"/>
                <a:gd name="T16" fmla="*/ 25 w 49"/>
                <a:gd name="T17" fmla="*/ 20 h 36"/>
                <a:gd name="T18" fmla="*/ 21 w 49"/>
                <a:gd name="T19" fmla="*/ 20 h 36"/>
                <a:gd name="T20" fmla="*/ 17 w 49"/>
                <a:gd name="T21" fmla="*/ 24 h 36"/>
                <a:gd name="T22" fmla="*/ 15 w 49"/>
                <a:gd name="T23" fmla="*/ 32 h 36"/>
                <a:gd name="T24" fmla="*/ 11 w 49"/>
                <a:gd name="T25" fmla="*/ 28 h 36"/>
                <a:gd name="T26" fmla="*/ 7 w 49"/>
                <a:gd name="T27" fmla="*/ 22 h 36"/>
                <a:gd name="T28" fmla="*/ 4 w 49"/>
                <a:gd name="T29" fmla="*/ 18 h 36"/>
                <a:gd name="T30" fmla="*/ 0 w 49"/>
                <a:gd name="T31" fmla="*/ 14 h 36"/>
                <a:gd name="T32" fmla="*/ 0 w 49"/>
                <a:gd name="T33" fmla="*/ 4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9" h="36">
                  <a:moveTo>
                    <a:pt x="0" y="4"/>
                  </a:moveTo>
                  <a:lnTo>
                    <a:pt x="13" y="6"/>
                  </a:lnTo>
                  <a:lnTo>
                    <a:pt x="21" y="4"/>
                  </a:lnTo>
                  <a:lnTo>
                    <a:pt x="25" y="2"/>
                  </a:lnTo>
                  <a:lnTo>
                    <a:pt x="39" y="0"/>
                  </a:lnTo>
                  <a:lnTo>
                    <a:pt x="49" y="6"/>
                  </a:lnTo>
                  <a:lnTo>
                    <a:pt x="35" y="10"/>
                  </a:lnTo>
                  <a:lnTo>
                    <a:pt x="33" y="16"/>
                  </a:lnTo>
                  <a:lnTo>
                    <a:pt x="29" y="24"/>
                  </a:lnTo>
                  <a:lnTo>
                    <a:pt x="21" y="24"/>
                  </a:lnTo>
                  <a:lnTo>
                    <a:pt x="17" y="28"/>
                  </a:lnTo>
                  <a:lnTo>
                    <a:pt x="15" y="36"/>
                  </a:lnTo>
                  <a:lnTo>
                    <a:pt x="11" y="32"/>
                  </a:lnTo>
                  <a:lnTo>
                    <a:pt x="7" y="2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54" name="Freeform 171"/>
            <p:cNvSpPr>
              <a:spLocks/>
            </p:cNvSpPr>
            <p:nvPr/>
          </p:nvSpPr>
          <p:spPr bwMode="gray">
            <a:xfrm>
              <a:off x="2928" y="1496"/>
              <a:ext cx="37" cy="24"/>
            </a:xfrm>
            <a:custGeom>
              <a:avLst/>
              <a:gdLst>
                <a:gd name="T0" fmla="*/ 30 w 36"/>
                <a:gd name="T1" fmla="*/ 0 h 24"/>
                <a:gd name="T2" fmla="*/ 40 w 36"/>
                <a:gd name="T3" fmla="*/ 4 h 24"/>
                <a:gd name="T4" fmla="*/ 40 w 36"/>
                <a:gd name="T5" fmla="*/ 16 h 24"/>
                <a:gd name="T6" fmla="*/ 34 w 36"/>
                <a:gd name="T7" fmla="*/ 20 h 24"/>
                <a:gd name="T8" fmla="*/ 10 w 36"/>
                <a:gd name="T9" fmla="*/ 24 h 24"/>
                <a:gd name="T10" fmla="*/ 6 w 36"/>
                <a:gd name="T11" fmla="*/ 22 h 24"/>
                <a:gd name="T12" fmla="*/ 4 w 36"/>
                <a:gd name="T13" fmla="*/ 22 h 24"/>
                <a:gd name="T14" fmla="*/ 0 w 36"/>
                <a:gd name="T15" fmla="*/ 16 h 24"/>
                <a:gd name="T16" fmla="*/ 0 w 36"/>
                <a:gd name="T17" fmla="*/ 2 h 24"/>
                <a:gd name="T18" fmla="*/ 8 w 36"/>
                <a:gd name="T19" fmla="*/ 2 h 24"/>
                <a:gd name="T20" fmla="*/ 12 w 36"/>
                <a:gd name="T21" fmla="*/ 0 h 24"/>
                <a:gd name="T22" fmla="*/ 30 w 36"/>
                <a:gd name="T23" fmla="*/ 0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6" h="24">
                  <a:moveTo>
                    <a:pt x="26" y="0"/>
                  </a:moveTo>
                  <a:lnTo>
                    <a:pt x="36" y="4"/>
                  </a:lnTo>
                  <a:lnTo>
                    <a:pt x="36" y="16"/>
                  </a:lnTo>
                  <a:lnTo>
                    <a:pt x="30" y="20"/>
                  </a:lnTo>
                  <a:lnTo>
                    <a:pt x="10" y="24"/>
                  </a:lnTo>
                  <a:lnTo>
                    <a:pt x="6" y="22"/>
                  </a:lnTo>
                  <a:lnTo>
                    <a:pt x="4" y="22"/>
                  </a:lnTo>
                  <a:lnTo>
                    <a:pt x="0" y="16"/>
                  </a:lnTo>
                  <a:lnTo>
                    <a:pt x="0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55" name="Freeform 172"/>
            <p:cNvSpPr>
              <a:spLocks/>
            </p:cNvSpPr>
            <p:nvPr/>
          </p:nvSpPr>
          <p:spPr bwMode="gray">
            <a:xfrm>
              <a:off x="2915" y="1389"/>
              <a:ext cx="140" cy="79"/>
            </a:xfrm>
            <a:custGeom>
              <a:avLst/>
              <a:gdLst>
                <a:gd name="T0" fmla="*/ 35 w 142"/>
                <a:gd name="T1" fmla="*/ 64 h 80"/>
                <a:gd name="T2" fmla="*/ 28 w 142"/>
                <a:gd name="T3" fmla="*/ 60 h 80"/>
                <a:gd name="T4" fmla="*/ 26 w 142"/>
                <a:gd name="T5" fmla="*/ 60 h 80"/>
                <a:gd name="T6" fmla="*/ 24 w 142"/>
                <a:gd name="T7" fmla="*/ 58 h 80"/>
                <a:gd name="T8" fmla="*/ 22 w 142"/>
                <a:gd name="T9" fmla="*/ 54 h 80"/>
                <a:gd name="T10" fmla="*/ 20 w 142"/>
                <a:gd name="T11" fmla="*/ 50 h 80"/>
                <a:gd name="T12" fmla="*/ 16 w 142"/>
                <a:gd name="T13" fmla="*/ 48 h 80"/>
                <a:gd name="T14" fmla="*/ 14 w 142"/>
                <a:gd name="T15" fmla="*/ 48 h 80"/>
                <a:gd name="T16" fmla="*/ 14 w 142"/>
                <a:gd name="T17" fmla="*/ 44 h 80"/>
                <a:gd name="T18" fmla="*/ 10 w 142"/>
                <a:gd name="T19" fmla="*/ 42 h 80"/>
                <a:gd name="T20" fmla="*/ 8 w 142"/>
                <a:gd name="T21" fmla="*/ 40 h 80"/>
                <a:gd name="T22" fmla="*/ 0 w 142"/>
                <a:gd name="T23" fmla="*/ 40 h 80"/>
                <a:gd name="T24" fmla="*/ 4 w 142"/>
                <a:gd name="T25" fmla="*/ 36 h 80"/>
                <a:gd name="T26" fmla="*/ 10 w 142"/>
                <a:gd name="T27" fmla="*/ 36 h 80"/>
                <a:gd name="T28" fmla="*/ 16 w 142"/>
                <a:gd name="T29" fmla="*/ 36 h 80"/>
                <a:gd name="T30" fmla="*/ 20 w 142"/>
                <a:gd name="T31" fmla="*/ 32 h 80"/>
                <a:gd name="T32" fmla="*/ 22 w 142"/>
                <a:gd name="T33" fmla="*/ 30 h 80"/>
                <a:gd name="T34" fmla="*/ 24 w 142"/>
                <a:gd name="T35" fmla="*/ 24 h 80"/>
                <a:gd name="T36" fmla="*/ 24 w 142"/>
                <a:gd name="T37" fmla="*/ 16 h 80"/>
                <a:gd name="T38" fmla="*/ 28 w 142"/>
                <a:gd name="T39" fmla="*/ 12 h 80"/>
                <a:gd name="T40" fmla="*/ 32 w 142"/>
                <a:gd name="T41" fmla="*/ 10 h 80"/>
                <a:gd name="T42" fmla="*/ 35 w 142"/>
                <a:gd name="T43" fmla="*/ 8 h 80"/>
                <a:gd name="T44" fmla="*/ 35 w 142"/>
                <a:gd name="T45" fmla="*/ 2 h 80"/>
                <a:gd name="T46" fmla="*/ 52 w 142"/>
                <a:gd name="T47" fmla="*/ 6 h 80"/>
                <a:gd name="T48" fmla="*/ 66 w 142"/>
                <a:gd name="T49" fmla="*/ 10 h 80"/>
                <a:gd name="T50" fmla="*/ 72 w 142"/>
                <a:gd name="T51" fmla="*/ 8 h 80"/>
                <a:gd name="T52" fmla="*/ 76 w 142"/>
                <a:gd name="T53" fmla="*/ 6 h 80"/>
                <a:gd name="T54" fmla="*/ 82 w 142"/>
                <a:gd name="T55" fmla="*/ 2 h 80"/>
                <a:gd name="T56" fmla="*/ 88 w 142"/>
                <a:gd name="T57" fmla="*/ 0 h 80"/>
                <a:gd name="T58" fmla="*/ 96 w 142"/>
                <a:gd name="T59" fmla="*/ 2 h 80"/>
                <a:gd name="T60" fmla="*/ 102 w 142"/>
                <a:gd name="T61" fmla="*/ 8 h 80"/>
                <a:gd name="T62" fmla="*/ 103 w 142"/>
                <a:gd name="T63" fmla="*/ 12 h 80"/>
                <a:gd name="T64" fmla="*/ 105 w 142"/>
                <a:gd name="T65" fmla="*/ 20 h 80"/>
                <a:gd name="T66" fmla="*/ 108 w 142"/>
                <a:gd name="T67" fmla="*/ 36 h 80"/>
                <a:gd name="T68" fmla="*/ 110 w 142"/>
                <a:gd name="T69" fmla="*/ 40 h 80"/>
                <a:gd name="T70" fmla="*/ 112 w 142"/>
                <a:gd name="T71" fmla="*/ 46 h 80"/>
                <a:gd name="T72" fmla="*/ 120 w 142"/>
                <a:gd name="T73" fmla="*/ 42 h 80"/>
                <a:gd name="T74" fmla="*/ 128 w 142"/>
                <a:gd name="T75" fmla="*/ 40 h 80"/>
                <a:gd name="T76" fmla="*/ 132 w 142"/>
                <a:gd name="T77" fmla="*/ 42 h 80"/>
                <a:gd name="T78" fmla="*/ 134 w 142"/>
                <a:gd name="T79" fmla="*/ 46 h 80"/>
                <a:gd name="T80" fmla="*/ 134 w 142"/>
                <a:gd name="T81" fmla="*/ 50 h 80"/>
                <a:gd name="T82" fmla="*/ 132 w 142"/>
                <a:gd name="T83" fmla="*/ 52 h 80"/>
                <a:gd name="T84" fmla="*/ 130 w 142"/>
                <a:gd name="T85" fmla="*/ 52 h 80"/>
                <a:gd name="T86" fmla="*/ 124 w 142"/>
                <a:gd name="T87" fmla="*/ 52 h 80"/>
                <a:gd name="T88" fmla="*/ 122 w 142"/>
                <a:gd name="T89" fmla="*/ 64 h 80"/>
                <a:gd name="T90" fmla="*/ 118 w 142"/>
                <a:gd name="T91" fmla="*/ 76 h 80"/>
                <a:gd name="T92" fmla="*/ 108 w 142"/>
                <a:gd name="T93" fmla="*/ 70 h 80"/>
                <a:gd name="T94" fmla="*/ 104 w 142"/>
                <a:gd name="T95" fmla="*/ 68 h 80"/>
                <a:gd name="T96" fmla="*/ 102 w 142"/>
                <a:gd name="T97" fmla="*/ 68 h 80"/>
                <a:gd name="T98" fmla="*/ 96 w 142"/>
                <a:gd name="T99" fmla="*/ 70 h 80"/>
                <a:gd name="T100" fmla="*/ 92 w 142"/>
                <a:gd name="T101" fmla="*/ 72 h 80"/>
                <a:gd name="T102" fmla="*/ 88 w 142"/>
                <a:gd name="T103" fmla="*/ 76 h 80"/>
                <a:gd name="T104" fmla="*/ 82 w 142"/>
                <a:gd name="T105" fmla="*/ 76 h 80"/>
                <a:gd name="T106" fmla="*/ 60 w 142"/>
                <a:gd name="T107" fmla="*/ 76 h 80"/>
                <a:gd name="T108" fmla="*/ 56 w 142"/>
                <a:gd name="T109" fmla="*/ 74 h 80"/>
                <a:gd name="T110" fmla="*/ 50 w 142"/>
                <a:gd name="T111" fmla="*/ 74 h 80"/>
                <a:gd name="T112" fmla="*/ 46 w 142"/>
                <a:gd name="T113" fmla="*/ 74 h 80"/>
                <a:gd name="T114" fmla="*/ 42 w 142"/>
                <a:gd name="T115" fmla="*/ 72 h 80"/>
                <a:gd name="T116" fmla="*/ 40 w 142"/>
                <a:gd name="T117" fmla="*/ 72 h 80"/>
                <a:gd name="T118" fmla="*/ 38 w 142"/>
                <a:gd name="T119" fmla="*/ 70 h 80"/>
                <a:gd name="T120" fmla="*/ 38 w 142"/>
                <a:gd name="T121" fmla="*/ 68 h 80"/>
                <a:gd name="T122" fmla="*/ 35 w 142"/>
                <a:gd name="T123" fmla="*/ 64 h 8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42" h="80">
                  <a:moveTo>
                    <a:pt x="36" y="68"/>
                  </a:moveTo>
                  <a:lnTo>
                    <a:pt x="28" y="64"/>
                  </a:lnTo>
                  <a:lnTo>
                    <a:pt x="26" y="64"/>
                  </a:lnTo>
                  <a:lnTo>
                    <a:pt x="24" y="62"/>
                  </a:lnTo>
                  <a:lnTo>
                    <a:pt x="22" y="58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4" y="52"/>
                  </a:lnTo>
                  <a:lnTo>
                    <a:pt x="14" y="48"/>
                  </a:lnTo>
                  <a:lnTo>
                    <a:pt x="10" y="46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6" y="36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4" y="24"/>
                  </a:lnTo>
                  <a:lnTo>
                    <a:pt x="24" y="16"/>
                  </a:lnTo>
                  <a:lnTo>
                    <a:pt x="28" y="12"/>
                  </a:lnTo>
                  <a:lnTo>
                    <a:pt x="32" y="10"/>
                  </a:lnTo>
                  <a:lnTo>
                    <a:pt x="36" y="8"/>
                  </a:lnTo>
                  <a:lnTo>
                    <a:pt x="38" y="2"/>
                  </a:lnTo>
                  <a:lnTo>
                    <a:pt x="56" y="6"/>
                  </a:lnTo>
                  <a:lnTo>
                    <a:pt x="70" y="10"/>
                  </a:lnTo>
                  <a:lnTo>
                    <a:pt x="76" y="8"/>
                  </a:lnTo>
                  <a:lnTo>
                    <a:pt x="80" y="6"/>
                  </a:lnTo>
                  <a:lnTo>
                    <a:pt x="86" y="2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6" y="8"/>
                  </a:lnTo>
                  <a:lnTo>
                    <a:pt x="108" y="12"/>
                  </a:lnTo>
                  <a:lnTo>
                    <a:pt x="112" y="20"/>
                  </a:lnTo>
                  <a:lnTo>
                    <a:pt x="116" y="36"/>
                  </a:lnTo>
                  <a:lnTo>
                    <a:pt x="118" y="44"/>
                  </a:lnTo>
                  <a:lnTo>
                    <a:pt x="120" y="50"/>
                  </a:lnTo>
                  <a:lnTo>
                    <a:pt x="128" y="46"/>
                  </a:lnTo>
                  <a:lnTo>
                    <a:pt x="136" y="44"/>
                  </a:lnTo>
                  <a:lnTo>
                    <a:pt x="140" y="46"/>
                  </a:lnTo>
                  <a:lnTo>
                    <a:pt x="142" y="50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8" y="56"/>
                  </a:lnTo>
                  <a:lnTo>
                    <a:pt x="132" y="56"/>
                  </a:lnTo>
                  <a:lnTo>
                    <a:pt x="130" y="68"/>
                  </a:lnTo>
                  <a:lnTo>
                    <a:pt x="126" y="80"/>
                  </a:lnTo>
                  <a:lnTo>
                    <a:pt x="116" y="74"/>
                  </a:lnTo>
                  <a:lnTo>
                    <a:pt x="110" y="72"/>
                  </a:lnTo>
                  <a:lnTo>
                    <a:pt x="106" y="72"/>
                  </a:lnTo>
                  <a:lnTo>
                    <a:pt x="100" y="74"/>
                  </a:lnTo>
                  <a:lnTo>
                    <a:pt x="96" y="76"/>
                  </a:lnTo>
                  <a:lnTo>
                    <a:pt x="92" y="80"/>
                  </a:lnTo>
                  <a:lnTo>
                    <a:pt x="86" y="80"/>
                  </a:lnTo>
                  <a:lnTo>
                    <a:pt x="64" y="80"/>
                  </a:lnTo>
                  <a:lnTo>
                    <a:pt x="60" y="78"/>
                  </a:lnTo>
                  <a:lnTo>
                    <a:pt x="54" y="78"/>
                  </a:lnTo>
                  <a:lnTo>
                    <a:pt x="50" y="78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2" y="74"/>
                  </a:lnTo>
                  <a:lnTo>
                    <a:pt x="42" y="72"/>
                  </a:lnTo>
                  <a:lnTo>
                    <a:pt x="36" y="6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56" name="Freeform 173"/>
            <p:cNvSpPr>
              <a:spLocks/>
            </p:cNvSpPr>
            <p:nvPr/>
          </p:nvSpPr>
          <p:spPr bwMode="gray">
            <a:xfrm>
              <a:off x="2895" y="1422"/>
              <a:ext cx="67" cy="76"/>
            </a:xfrm>
            <a:custGeom>
              <a:avLst/>
              <a:gdLst>
                <a:gd name="T0" fmla="*/ 2 w 68"/>
                <a:gd name="T1" fmla="*/ 8 h 76"/>
                <a:gd name="T2" fmla="*/ 6 w 68"/>
                <a:gd name="T3" fmla="*/ 6 h 76"/>
                <a:gd name="T4" fmla="*/ 16 w 68"/>
                <a:gd name="T5" fmla="*/ 0 h 76"/>
                <a:gd name="T6" fmla="*/ 20 w 68"/>
                <a:gd name="T7" fmla="*/ 6 h 76"/>
                <a:gd name="T8" fmla="*/ 28 w 68"/>
                <a:gd name="T9" fmla="*/ 6 h 76"/>
                <a:gd name="T10" fmla="*/ 30 w 68"/>
                <a:gd name="T11" fmla="*/ 12 h 76"/>
                <a:gd name="T12" fmla="*/ 34 w 68"/>
                <a:gd name="T13" fmla="*/ 14 h 76"/>
                <a:gd name="T14" fmla="*/ 34 w 68"/>
                <a:gd name="T15" fmla="*/ 18 h 76"/>
                <a:gd name="T16" fmla="*/ 34 w 68"/>
                <a:gd name="T17" fmla="*/ 18 h 76"/>
                <a:gd name="T18" fmla="*/ 36 w 68"/>
                <a:gd name="T19" fmla="*/ 20 h 76"/>
                <a:gd name="T20" fmla="*/ 38 w 68"/>
                <a:gd name="T21" fmla="*/ 28 h 76"/>
                <a:gd name="T22" fmla="*/ 44 w 68"/>
                <a:gd name="T23" fmla="*/ 30 h 76"/>
                <a:gd name="T24" fmla="*/ 52 w 68"/>
                <a:gd name="T25" fmla="*/ 34 h 76"/>
                <a:gd name="T26" fmla="*/ 58 w 68"/>
                <a:gd name="T27" fmla="*/ 38 h 76"/>
                <a:gd name="T28" fmla="*/ 58 w 68"/>
                <a:gd name="T29" fmla="*/ 44 h 76"/>
                <a:gd name="T30" fmla="*/ 60 w 68"/>
                <a:gd name="T31" fmla="*/ 48 h 76"/>
                <a:gd name="T32" fmla="*/ 64 w 68"/>
                <a:gd name="T33" fmla="*/ 56 h 76"/>
                <a:gd name="T34" fmla="*/ 60 w 68"/>
                <a:gd name="T35" fmla="*/ 62 h 76"/>
                <a:gd name="T36" fmla="*/ 56 w 68"/>
                <a:gd name="T37" fmla="*/ 70 h 76"/>
                <a:gd name="T38" fmla="*/ 56 w 68"/>
                <a:gd name="T39" fmla="*/ 74 h 76"/>
                <a:gd name="T40" fmla="*/ 42 w 68"/>
                <a:gd name="T41" fmla="*/ 74 h 76"/>
                <a:gd name="T42" fmla="*/ 38 w 68"/>
                <a:gd name="T43" fmla="*/ 76 h 76"/>
                <a:gd name="T44" fmla="*/ 34 w 68"/>
                <a:gd name="T45" fmla="*/ 76 h 76"/>
                <a:gd name="T46" fmla="*/ 26 w 68"/>
                <a:gd name="T47" fmla="*/ 68 h 76"/>
                <a:gd name="T48" fmla="*/ 18 w 68"/>
                <a:gd name="T49" fmla="*/ 68 h 76"/>
                <a:gd name="T50" fmla="*/ 18 w 68"/>
                <a:gd name="T51" fmla="*/ 70 h 76"/>
                <a:gd name="T52" fmla="*/ 16 w 68"/>
                <a:gd name="T53" fmla="*/ 74 h 76"/>
                <a:gd name="T54" fmla="*/ 16 w 68"/>
                <a:gd name="T55" fmla="*/ 76 h 76"/>
                <a:gd name="T56" fmla="*/ 10 w 68"/>
                <a:gd name="T57" fmla="*/ 66 h 76"/>
                <a:gd name="T58" fmla="*/ 0 w 68"/>
                <a:gd name="T59" fmla="*/ 60 h 76"/>
                <a:gd name="T60" fmla="*/ 4 w 68"/>
                <a:gd name="T61" fmla="*/ 52 h 76"/>
                <a:gd name="T62" fmla="*/ 12 w 68"/>
                <a:gd name="T63" fmla="*/ 50 h 76"/>
                <a:gd name="T64" fmla="*/ 14 w 68"/>
                <a:gd name="T65" fmla="*/ 44 h 76"/>
                <a:gd name="T66" fmla="*/ 8 w 68"/>
                <a:gd name="T67" fmla="*/ 38 h 76"/>
                <a:gd name="T68" fmla="*/ 6 w 68"/>
                <a:gd name="T69" fmla="*/ 28 h 76"/>
                <a:gd name="T70" fmla="*/ 8 w 68"/>
                <a:gd name="T71" fmla="*/ 22 h 76"/>
                <a:gd name="T72" fmla="*/ 2 w 68"/>
                <a:gd name="T73" fmla="*/ 8 h 7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8" h="76">
                  <a:moveTo>
                    <a:pt x="2" y="8"/>
                  </a:moveTo>
                  <a:lnTo>
                    <a:pt x="6" y="6"/>
                  </a:lnTo>
                  <a:lnTo>
                    <a:pt x="16" y="0"/>
                  </a:lnTo>
                  <a:lnTo>
                    <a:pt x="20" y="6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8"/>
                  </a:lnTo>
                  <a:lnTo>
                    <a:pt x="48" y="30"/>
                  </a:lnTo>
                  <a:lnTo>
                    <a:pt x="56" y="34"/>
                  </a:lnTo>
                  <a:lnTo>
                    <a:pt x="62" y="38"/>
                  </a:lnTo>
                  <a:lnTo>
                    <a:pt x="62" y="44"/>
                  </a:lnTo>
                  <a:lnTo>
                    <a:pt x="64" y="48"/>
                  </a:lnTo>
                  <a:lnTo>
                    <a:pt x="68" y="56"/>
                  </a:lnTo>
                  <a:lnTo>
                    <a:pt x="64" y="62"/>
                  </a:lnTo>
                  <a:lnTo>
                    <a:pt x="60" y="70"/>
                  </a:lnTo>
                  <a:lnTo>
                    <a:pt x="60" y="74"/>
                  </a:lnTo>
                  <a:lnTo>
                    <a:pt x="46" y="74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26" y="68"/>
                  </a:lnTo>
                  <a:lnTo>
                    <a:pt x="18" y="68"/>
                  </a:lnTo>
                  <a:lnTo>
                    <a:pt x="18" y="70"/>
                  </a:lnTo>
                  <a:lnTo>
                    <a:pt x="16" y="74"/>
                  </a:lnTo>
                  <a:lnTo>
                    <a:pt x="16" y="76"/>
                  </a:lnTo>
                  <a:lnTo>
                    <a:pt x="10" y="66"/>
                  </a:lnTo>
                  <a:lnTo>
                    <a:pt x="0" y="60"/>
                  </a:lnTo>
                  <a:lnTo>
                    <a:pt x="4" y="52"/>
                  </a:lnTo>
                  <a:lnTo>
                    <a:pt x="12" y="50"/>
                  </a:lnTo>
                  <a:lnTo>
                    <a:pt x="14" y="44"/>
                  </a:lnTo>
                  <a:lnTo>
                    <a:pt x="8" y="38"/>
                  </a:lnTo>
                  <a:lnTo>
                    <a:pt x="6" y="28"/>
                  </a:lnTo>
                  <a:lnTo>
                    <a:pt x="8" y="22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57" name="Freeform 174"/>
            <p:cNvSpPr>
              <a:spLocks/>
            </p:cNvSpPr>
            <p:nvPr/>
          </p:nvSpPr>
          <p:spPr bwMode="gray">
            <a:xfrm>
              <a:off x="2954" y="1459"/>
              <a:ext cx="87" cy="52"/>
            </a:xfrm>
            <a:custGeom>
              <a:avLst/>
              <a:gdLst>
                <a:gd name="T0" fmla="*/ 10 w 88"/>
                <a:gd name="T1" fmla="*/ 48 h 52"/>
                <a:gd name="T2" fmla="*/ 8 w 88"/>
                <a:gd name="T3" fmla="*/ 40 h 52"/>
                <a:gd name="T4" fmla="*/ 6 w 88"/>
                <a:gd name="T5" fmla="*/ 38 h 52"/>
                <a:gd name="T6" fmla="*/ 0 w 88"/>
                <a:gd name="T7" fmla="*/ 36 h 52"/>
                <a:gd name="T8" fmla="*/ 2 w 88"/>
                <a:gd name="T9" fmla="*/ 32 h 52"/>
                <a:gd name="T10" fmla="*/ 4 w 88"/>
                <a:gd name="T11" fmla="*/ 24 h 52"/>
                <a:gd name="T12" fmla="*/ 8 w 88"/>
                <a:gd name="T13" fmla="*/ 18 h 52"/>
                <a:gd name="T14" fmla="*/ 4 w 88"/>
                <a:gd name="T15" fmla="*/ 12 h 52"/>
                <a:gd name="T16" fmla="*/ 2 w 88"/>
                <a:gd name="T17" fmla="*/ 6 h 52"/>
                <a:gd name="T18" fmla="*/ 2 w 88"/>
                <a:gd name="T19" fmla="*/ 4 h 52"/>
                <a:gd name="T20" fmla="*/ 2 w 88"/>
                <a:gd name="T21" fmla="*/ 2 h 52"/>
                <a:gd name="T22" fmla="*/ 4 w 88"/>
                <a:gd name="T23" fmla="*/ 4 h 52"/>
                <a:gd name="T24" fmla="*/ 6 w 88"/>
                <a:gd name="T25" fmla="*/ 4 h 52"/>
                <a:gd name="T26" fmla="*/ 10 w 88"/>
                <a:gd name="T27" fmla="*/ 6 h 52"/>
                <a:gd name="T28" fmla="*/ 14 w 88"/>
                <a:gd name="T29" fmla="*/ 6 h 52"/>
                <a:gd name="T30" fmla="*/ 20 w 88"/>
                <a:gd name="T31" fmla="*/ 6 h 52"/>
                <a:gd name="T32" fmla="*/ 24 w 88"/>
                <a:gd name="T33" fmla="*/ 8 h 52"/>
                <a:gd name="T34" fmla="*/ 44 w 88"/>
                <a:gd name="T35" fmla="*/ 8 h 52"/>
                <a:gd name="T36" fmla="*/ 48 w 88"/>
                <a:gd name="T37" fmla="*/ 8 h 52"/>
                <a:gd name="T38" fmla="*/ 52 w 88"/>
                <a:gd name="T39" fmla="*/ 4 h 52"/>
                <a:gd name="T40" fmla="*/ 56 w 88"/>
                <a:gd name="T41" fmla="*/ 2 h 52"/>
                <a:gd name="T42" fmla="*/ 62 w 88"/>
                <a:gd name="T43" fmla="*/ 0 h 52"/>
                <a:gd name="T44" fmla="*/ 66 w 88"/>
                <a:gd name="T45" fmla="*/ 0 h 52"/>
                <a:gd name="T46" fmla="*/ 72 w 88"/>
                <a:gd name="T47" fmla="*/ 2 h 52"/>
                <a:gd name="T48" fmla="*/ 82 w 88"/>
                <a:gd name="T49" fmla="*/ 8 h 52"/>
                <a:gd name="T50" fmla="*/ 80 w 88"/>
                <a:gd name="T51" fmla="*/ 14 h 52"/>
                <a:gd name="T52" fmla="*/ 80 w 88"/>
                <a:gd name="T53" fmla="*/ 22 h 52"/>
                <a:gd name="T54" fmla="*/ 80 w 88"/>
                <a:gd name="T55" fmla="*/ 30 h 52"/>
                <a:gd name="T56" fmla="*/ 84 w 88"/>
                <a:gd name="T57" fmla="*/ 38 h 52"/>
                <a:gd name="T58" fmla="*/ 66 w 88"/>
                <a:gd name="T59" fmla="*/ 40 h 52"/>
                <a:gd name="T60" fmla="*/ 60 w 88"/>
                <a:gd name="T61" fmla="*/ 42 h 52"/>
                <a:gd name="T62" fmla="*/ 58 w 88"/>
                <a:gd name="T63" fmla="*/ 44 h 52"/>
                <a:gd name="T64" fmla="*/ 56 w 88"/>
                <a:gd name="T65" fmla="*/ 46 h 52"/>
                <a:gd name="T66" fmla="*/ 54 w 88"/>
                <a:gd name="T67" fmla="*/ 46 h 52"/>
                <a:gd name="T68" fmla="*/ 52 w 88"/>
                <a:gd name="T69" fmla="*/ 50 h 52"/>
                <a:gd name="T70" fmla="*/ 48 w 88"/>
                <a:gd name="T71" fmla="*/ 50 h 52"/>
                <a:gd name="T72" fmla="*/ 46 w 88"/>
                <a:gd name="T73" fmla="*/ 52 h 52"/>
                <a:gd name="T74" fmla="*/ 44 w 88"/>
                <a:gd name="T75" fmla="*/ 52 h 52"/>
                <a:gd name="T76" fmla="*/ 42 w 88"/>
                <a:gd name="T77" fmla="*/ 52 h 52"/>
                <a:gd name="T78" fmla="*/ 38 w 88"/>
                <a:gd name="T79" fmla="*/ 50 h 52"/>
                <a:gd name="T80" fmla="*/ 36 w 88"/>
                <a:gd name="T81" fmla="*/ 48 h 52"/>
                <a:gd name="T82" fmla="*/ 32 w 88"/>
                <a:gd name="T83" fmla="*/ 46 h 52"/>
                <a:gd name="T84" fmla="*/ 26 w 88"/>
                <a:gd name="T85" fmla="*/ 48 h 52"/>
                <a:gd name="T86" fmla="*/ 20 w 88"/>
                <a:gd name="T87" fmla="*/ 50 h 52"/>
                <a:gd name="T88" fmla="*/ 14 w 88"/>
                <a:gd name="T89" fmla="*/ 50 h 52"/>
                <a:gd name="T90" fmla="*/ 10 w 88"/>
                <a:gd name="T91" fmla="*/ 50 h 52"/>
                <a:gd name="T92" fmla="*/ 10 w 88"/>
                <a:gd name="T93" fmla="*/ 48 h 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8" h="52">
                  <a:moveTo>
                    <a:pt x="10" y="48"/>
                  </a:moveTo>
                  <a:lnTo>
                    <a:pt x="8" y="40"/>
                  </a:lnTo>
                  <a:lnTo>
                    <a:pt x="6" y="38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4" y="12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20" y="6"/>
                  </a:lnTo>
                  <a:lnTo>
                    <a:pt x="24" y="8"/>
                  </a:lnTo>
                  <a:lnTo>
                    <a:pt x="46" y="8"/>
                  </a:lnTo>
                  <a:lnTo>
                    <a:pt x="52" y="8"/>
                  </a:lnTo>
                  <a:lnTo>
                    <a:pt x="56" y="4"/>
                  </a:lnTo>
                  <a:lnTo>
                    <a:pt x="60" y="2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6" y="2"/>
                  </a:lnTo>
                  <a:lnTo>
                    <a:pt x="86" y="8"/>
                  </a:lnTo>
                  <a:lnTo>
                    <a:pt x="84" y="14"/>
                  </a:lnTo>
                  <a:lnTo>
                    <a:pt x="84" y="22"/>
                  </a:lnTo>
                  <a:lnTo>
                    <a:pt x="84" y="30"/>
                  </a:lnTo>
                  <a:lnTo>
                    <a:pt x="88" y="38"/>
                  </a:lnTo>
                  <a:lnTo>
                    <a:pt x="70" y="40"/>
                  </a:lnTo>
                  <a:lnTo>
                    <a:pt x="64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50"/>
                  </a:lnTo>
                  <a:lnTo>
                    <a:pt x="52" y="50"/>
                  </a:lnTo>
                  <a:lnTo>
                    <a:pt x="50" y="52"/>
                  </a:lnTo>
                  <a:lnTo>
                    <a:pt x="48" y="52"/>
                  </a:lnTo>
                  <a:lnTo>
                    <a:pt x="42" y="52"/>
                  </a:lnTo>
                  <a:lnTo>
                    <a:pt x="38" y="50"/>
                  </a:lnTo>
                  <a:lnTo>
                    <a:pt x="36" y="48"/>
                  </a:lnTo>
                  <a:lnTo>
                    <a:pt x="32" y="46"/>
                  </a:lnTo>
                  <a:lnTo>
                    <a:pt x="26" y="48"/>
                  </a:lnTo>
                  <a:lnTo>
                    <a:pt x="20" y="50"/>
                  </a:lnTo>
                  <a:lnTo>
                    <a:pt x="14" y="50"/>
                  </a:lnTo>
                  <a:lnTo>
                    <a:pt x="10" y="50"/>
                  </a:lnTo>
                  <a:lnTo>
                    <a:pt x="10" y="4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58" name="Freeform 175"/>
            <p:cNvSpPr>
              <a:spLocks/>
            </p:cNvSpPr>
            <p:nvPr/>
          </p:nvSpPr>
          <p:spPr bwMode="gray">
            <a:xfrm>
              <a:off x="2767" y="1268"/>
              <a:ext cx="15" cy="5"/>
            </a:xfrm>
            <a:custGeom>
              <a:avLst/>
              <a:gdLst>
                <a:gd name="T0" fmla="*/ 0 w 14"/>
                <a:gd name="T1" fmla="*/ 6 h 4"/>
                <a:gd name="T2" fmla="*/ 6 w 14"/>
                <a:gd name="T3" fmla="*/ 10 h 4"/>
                <a:gd name="T4" fmla="*/ 12 w 14"/>
                <a:gd name="T5" fmla="*/ 10 h 4"/>
                <a:gd name="T6" fmla="*/ 18 w 14"/>
                <a:gd name="T7" fmla="*/ 6 h 4"/>
                <a:gd name="T8" fmla="*/ 12 w 14"/>
                <a:gd name="T9" fmla="*/ 0 h 4"/>
                <a:gd name="T10" fmla="*/ 4 w 14"/>
                <a:gd name="T11" fmla="*/ 0 h 4"/>
                <a:gd name="T12" fmla="*/ 0 w 14"/>
                <a:gd name="T13" fmla="*/ 6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6" y="4"/>
                  </a:lnTo>
                  <a:lnTo>
                    <a:pt x="8" y="4"/>
                  </a:lnTo>
                  <a:lnTo>
                    <a:pt x="14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59" name="Freeform 176"/>
            <p:cNvSpPr>
              <a:spLocks/>
            </p:cNvSpPr>
            <p:nvPr/>
          </p:nvSpPr>
          <p:spPr bwMode="gray">
            <a:xfrm>
              <a:off x="2647" y="1487"/>
              <a:ext cx="17" cy="9"/>
            </a:xfrm>
            <a:custGeom>
              <a:avLst/>
              <a:gdLst>
                <a:gd name="T0" fmla="*/ 18 w 16"/>
                <a:gd name="T1" fmla="*/ 8 h 8"/>
                <a:gd name="T2" fmla="*/ 16 w 16"/>
                <a:gd name="T3" fmla="*/ 10 h 8"/>
                <a:gd name="T4" fmla="*/ 6 w 16"/>
                <a:gd name="T5" fmla="*/ 12 h 8"/>
                <a:gd name="T6" fmla="*/ 2 w 16"/>
                <a:gd name="T7" fmla="*/ 12 h 8"/>
                <a:gd name="T8" fmla="*/ 0 w 16"/>
                <a:gd name="T9" fmla="*/ 10 h 8"/>
                <a:gd name="T10" fmla="*/ 0 w 16"/>
                <a:gd name="T11" fmla="*/ 8 h 8"/>
                <a:gd name="T12" fmla="*/ 2 w 16"/>
                <a:gd name="T13" fmla="*/ 0 h 8"/>
                <a:gd name="T14" fmla="*/ 6 w 16"/>
                <a:gd name="T15" fmla="*/ 0 h 8"/>
                <a:gd name="T16" fmla="*/ 12 w 16"/>
                <a:gd name="T17" fmla="*/ 0 h 8"/>
                <a:gd name="T18" fmla="*/ 14 w 16"/>
                <a:gd name="T19" fmla="*/ 2 h 8"/>
                <a:gd name="T20" fmla="*/ 20 w 16"/>
                <a:gd name="T21" fmla="*/ 10 h 8"/>
                <a:gd name="T22" fmla="*/ 18 w 16"/>
                <a:gd name="T23" fmla="*/ 8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" h="8">
                  <a:moveTo>
                    <a:pt x="14" y="4"/>
                  </a:moveTo>
                  <a:lnTo>
                    <a:pt x="12" y="6"/>
                  </a:lnTo>
                  <a:lnTo>
                    <a:pt x="6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6" y="6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60" name="Freeform 177"/>
            <p:cNvSpPr>
              <a:spLocks/>
            </p:cNvSpPr>
            <p:nvPr/>
          </p:nvSpPr>
          <p:spPr bwMode="gray">
            <a:xfrm>
              <a:off x="2708" y="1354"/>
              <a:ext cx="13" cy="15"/>
            </a:xfrm>
            <a:custGeom>
              <a:avLst/>
              <a:gdLst>
                <a:gd name="T0" fmla="*/ 12 w 12"/>
                <a:gd name="T1" fmla="*/ 0 h 16"/>
                <a:gd name="T2" fmla="*/ 10 w 12"/>
                <a:gd name="T3" fmla="*/ 2 h 16"/>
                <a:gd name="T4" fmla="*/ 4 w 12"/>
                <a:gd name="T5" fmla="*/ 4 h 16"/>
                <a:gd name="T6" fmla="*/ 2 w 12"/>
                <a:gd name="T7" fmla="*/ 6 h 16"/>
                <a:gd name="T8" fmla="*/ 0 w 12"/>
                <a:gd name="T9" fmla="*/ 8 h 16"/>
                <a:gd name="T10" fmla="*/ 2 w 12"/>
                <a:gd name="T11" fmla="*/ 8 h 16"/>
                <a:gd name="T12" fmla="*/ 2 w 12"/>
                <a:gd name="T13" fmla="*/ 10 h 16"/>
                <a:gd name="T14" fmla="*/ 12 w 12"/>
                <a:gd name="T15" fmla="*/ 10 h 16"/>
                <a:gd name="T16" fmla="*/ 16 w 12"/>
                <a:gd name="T17" fmla="*/ 12 h 16"/>
                <a:gd name="T18" fmla="*/ 16 w 12"/>
                <a:gd name="T19" fmla="*/ 8 h 16"/>
                <a:gd name="T20" fmla="*/ 16 w 12"/>
                <a:gd name="T21" fmla="*/ 8 h 16"/>
                <a:gd name="T22" fmla="*/ 12 w 12"/>
                <a:gd name="T23" fmla="*/ 0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" h="16">
                  <a:moveTo>
                    <a:pt x="8" y="0"/>
                  </a:move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2" y="12"/>
                  </a:lnTo>
                  <a:lnTo>
                    <a:pt x="12" y="8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61" name="Freeform 178"/>
            <p:cNvSpPr>
              <a:spLocks/>
            </p:cNvSpPr>
            <p:nvPr/>
          </p:nvSpPr>
          <p:spPr bwMode="gray">
            <a:xfrm>
              <a:off x="3166" y="1677"/>
              <a:ext cx="327" cy="294"/>
            </a:xfrm>
            <a:custGeom>
              <a:avLst/>
              <a:gdLst>
                <a:gd name="T0" fmla="*/ 212 w 332"/>
                <a:gd name="T1" fmla="*/ 68 h 298"/>
                <a:gd name="T2" fmla="*/ 218 w 332"/>
                <a:gd name="T3" fmla="*/ 76 h 298"/>
                <a:gd name="T4" fmla="*/ 223 w 332"/>
                <a:gd name="T5" fmla="*/ 84 h 298"/>
                <a:gd name="T6" fmla="*/ 229 w 332"/>
                <a:gd name="T7" fmla="*/ 98 h 298"/>
                <a:gd name="T8" fmla="*/ 238 w 332"/>
                <a:gd name="T9" fmla="*/ 110 h 298"/>
                <a:gd name="T10" fmla="*/ 244 w 332"/>
                <a:gd name="T11" fmla="*/ 122 h 298"/>
                <a:gd name="T12" fmla="*/ 252 w 332"/>
                <a:gd name="T13" fmla="*/ 136 h 298"/>
                <a:gd name="T14" fmla="*/ 264 w 332"/>
                <a:gd name="T15" fmla="*/ 148 h 298"/>
                <a:gd name="T16" fmla="*/ 312 w 332"/>
                <a:gd name="T17" fmla="*/ 156 h 298"/>
                <a:gd name="T18" fmla="*/ 266 w 332"/>
                <a:gd name="T19" fmla="*/ 230 h 298"/>
                <a:gd name="T20" fmla="*/ 178 w 332"/>
                <a:gd name="T21" fmla="*/ 282 h 298"/>
                <a:gd name="T22" fmla="*/ 159 w 332"/>
                <a:gd name="T23" fmla="*/ 255 h 298"/>
                <a:gd name="T24" fmla="*/ 154 w 332"/>
                <a:gd name="T25" fmla="*/ 255 h 298"/>
                <a:gd name="T26" fmla="*/ 144 w 332"/>
                <a:gd name="T27" fmla="*/ 251 h 298"/>
                <a:gd name="T28" fmla="*/ 140 w 332"/>
                <a:gd name="T29" fmla="*/ 255 h 298"/>
                <a:gd name="T30" fmla="*/ 136 w 332"/>
                <a:gd name="T31" fmla="*/ 264 h 298"/>
                <a:gd name="T32" fmla="*/ 126 w 332"/>
                <a:gd name="T33" fmla="*/ 251 h 298"/>
                <a:gd name="T34" fmla="*/ 110 w 332"/>
                <a:gd name="T35" fmla="*/ 236 h 298"/>
                <a:gd name="T36" fmla="*/ 100 w 332"/>
                <a:gd name="T37" fmla="*/ 216 h 298"/>
                <a:gd name="T38" fmla="*/ 94 w 332"/>
                <a:gd name="T39" fmla="*/ 202 h 298"/>
                <a:gd name="T40" fmla="*/ 78 w 332"/>
                <a:gd name="T41" fmla="*/ 188 h 298"/>
                <a:gd name="T42" fmla="*/ 78 w 332"/>
                <a:gd name="T43" fmla="*/ 188 h 298"/>
                <a:gd name="T44" fmla="*/ 72 w 332"/>
                <a:gd name="T45" fmla="*/ 154 h 298"/>
                <a:gd name="T46" fmla="*/ 54 w 332"/>
                <a:gd name="T47" fmla="*/ 134 h 298"/>
                <a:gd name="T48" fmla="*/ 38 w 332"/>
                <a:gd name="T49" fmla="*/ 116 h 298"/>
                <a:gd name="T50" fmla="*/ 16 w 332"/>
                <a:gd name="T51" fmla="*/ 72 h 298"/>
                <a:gd name="T52" fmla="*/ 4 w 332"/>
                <a:gd name="T53" fmla="*/ 62 h 298"/>
                <a:gd name="T54" fmla="*/ 16 w 332"/>
                <a:gd name="T55" fmla="*/ 52 h 298"/>
                <a:gd name="T56" fmla="*/ 24 w 332"/>
                <a:gd name="T57" fmla="*/ 42 h 298"/>
                <a:gd name="T58" fmla="*/ 33 w 332"/>
                <a:gd name="T59" fmla="*/ 38 h 298"/>
                <a:gd name="T60" fmla="*/ 40 w 332"/>
                <a:gd name="T61" fmla="*/ 36 h 298"/>
                <a:gd name="T62" fmla="*/ 58 w 332"/>
                <a:gd name="T63" fmla="*/ 0 h 298"/>
                <a:gd name="T64" fmla="*/ 114 w 332"/>
                <a:gd name="T65" fmla="*/ 26 h 298"/>
                <a:gd name="T66" fmla="*/ 120 w 332"/>
                <a:gd name="T67" fmla="*/ 32 h 298"/>
                <a:gd name="T68" fmla="*/ 126 w 332"/>
                <a:gd name="T69" fmla="*/ 40 h 298"/>
                <a:gd name="T70" fmla="*/ 168 w 332"/>
                <a:gd name="T71" fmla="*/ 50 h 298"/>
                <a:gd name="T72" fmla="*/ 188 w 332"/>
                <a:gd name="T73" fmla="*/ 56 h 298"/>
                <a:gd name="T74" fmla="*/ 210 w 332"/>
                <a:gd name="T75" fmla="*/ 60 h 29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32" h="298">
                  <a:moveTo>
                    <a:pt x="222" y="62"/>
                  </a:moveTo>
                  <a:lnTo>
                    <a:pt x="224" y="72"/>
                  </a:lnTo>
                  <a:lnTo>
                    <a:pt x="226" y="78"/>
                  </a:lnTo>
                  <a:lnTo>
                    <a:pt x="230" y="80"/>
                  </a:lnTo>
                  <a:lnTo>
                    <a:pt x="234" y="84"/>
                  </a:lnTo>
                  <a:lnTo>
                    <a:pt x="236" y="88"/>
                  </a:lnTo>
                  <a:lnTo>
                    <a:pt x="242" y="96"/>
                  </a:lnTo>
                  <a:lnTo>
                    <a:pt x="244" y="102"/>
                  </a:lnTo>
                  <a:lnTo>
                    <a:pt x="248" y="110"/>
                  </a:lnTo>
                  <a:lnTo>
                    <a:pt x="254" y="118"/>
                  </a:lnTo>
                  <a:lnTo>
                    <a:pt x="258" y="126"/>
                  </a:lnTo>
                  <a:lnTo>
                    <a:pt x="260" y="130"/>
                  </a:lnTo>
                  <a:lnTo>
                    <a:pt x="258" y="136"/>
                  </a:lnTo>
                  <a:lnTo>
                    <a:pt x="268" y="144"/>
                  </a:lnTo>
                  <a:lnTo>
                    <a:pt x="280" y="148"/>
                  </a:lnTo>
                  <a:lnTo>
                    <a:pt x="280" y="156"/>
                  </a:lnTo>
                  <a:lnTo>
                    <a:pt x="324" y="158"/>
                  </a:lnTo>
                  <a:lnTo>
                    <a:pt x="332" y="164"/>
                  </a:lnTo>
                  <a:lnTo>
                    <a:pt x="332" y="198"/>
                  </a:lnTo>
                  <a:lnTo>
                    <a:pt x="282" y="242"/>
                  </a:lnTo>
                  <a:lnTo>
                    <a:pt x="234" y="254"/>
                  </a:lnTo>
                  <a:lnTo>
                    <a:pt x="190" y="298"/>
                  </a:lnTo>
                  <a:lnTo>
                    <a:pt x="188" y="276"/>
                  </a:lnTo>
                  <a:lnTo>
                    <a:pt x="168" y="270"/>
                  </a:lnTo>
                  <a:lnTo>
                    <a:pt x="164" y="268"/>
                  </a:lnTo>
                  <a:lnTo>
                    <a:pt x="162" y="270"/>
                  </a:lnTo>
                  <a:lnTo>
                    <a:pt x="156" y="268"/>
                  </a:lnTo>
                  <a:lnTo>
                    <a:pt x="152" y="264"/>
                  </a:lnTo>
                  <a:lnTo>
                    <a:pt x="150" y="266"/>
                  </a:lnTo>
                  <a:lnTo>
                    <a:pt x="148" y="270"/>
                  </a:lnTo>
                  <a:lnTo>
                    <a:pt x="146" y="276"/>
                  </a:lnTo>
                  <a:lnTo>
                    <a:pt x="144" y="280"/>
                  </a:lnTo>
                  <a:lnTo>
                    <a:pt x="142" y="274"/>
                  </a:lnTo>
                  <a:lnTo>
                    <a:pt x="134" y="264"/>
                  </a:lnTo>
                  <a:lnTo>
                    <a:pt x="124" y="254"/>
                  </a:lnTo>
                  <a:lnTo>
                    <a:pt x="118" y="248"/>
                  </a:lnTo>
                  <a:lnTo>
                    <a:pt x="116" y="240"/>
                  </a:lnTo>
                  <a:lnTo>
                    <a:pt x="108" y="228"/>
                  </a:lnTo>
                  <a:lnTo>
                    <a:pt x="102" y="220"/>
                  </a:lnTo>
                  <a:lnTo>
                    <a:pt x="98" y="214"/>
                  </a:lnTo>
                  <a:lnTo>
                    <a:pt x="90" y="210"/>
                  </a:lnTo>
                  <a:lnTo>
                    <a:pt x="82" y="200"/>
                  </a:lnTo>
                  <a:lnTo>
                    <a:pt x="84" y="200"/>
                  </a:lnTo>
                  <a:lnTo>
                    <a:pt x="82" y="200"/>
                  </a:lnTo>
                  <a:lnTo>
                    <a:pt x="76" y="200"/>
                  </a:lnTo>
                  <a:lnTo>
                    <a:pt x="76" y="162"/>
                  </a:lnTo>
                  <a:lnTo>
                    <a:pt x="68" y="152"/>
                  </a:lnTo>
                  <a:lnTo>
                    <a:pt x="58" y="142"/>
                  </a:lnTo>
                  <a:lnTo>
                    <a:pt x="48" y="134"/>
                  </a:lnTo>
                  <a:lnTo>
                    <a:pt x="42" y="124"/>
                  </a:lnTo>
                  <a:lnTo>
                    <a:pt x="24" y="92"/>
                  </a:lnTo>
                  <a:lnTo>
                    <a:pt x="16" y="76"/>
                  </a:lnTo>
                  <a:lnTo>
                    <a:pt x="10" y="72"/>
                  </a:lnTo>
                  <a:lnTo>
                    <a:pt x="4" y="66"/>
                  </a:lnTo>
                  <a:lnTo>
                    <a:pt x="0" y="54"/>
                  </a:lnTo>
                  <a:lnTo>
                    <a:pt x="16" y="56"/>
                  </a:lnTo>
                  <a:lnTo>
                    <a:pt x="20" y="52"/>
                  </a:lnTo>
                  <a:lnTo>
                    <a:pt x="24" y="46"/>
                  </a:lnTo>
                  <a:lnTo>
                    <a:pt x="30" y="42"/>
                  </a:lnTo>
                  <a:lnTo>
                    <a:pt x="34" y="42"/>
                  </a:lnTo>
                  <a:lnTo>
                    <a:pt x="38" y="36"/>
                  </a:lnTo>
                  <a:lnTo>
                    <a:pt x="44" y="36"/>
                  </a:lnTo>
                  <a:lnTo>
                    <a:pt x="32" y="10"/>
                  </a:lnTo>
                  <a:lnTo>
                    <a:pt x="62" y="0"/>
                  </a:lnTo>
                  <a:lnTo>
                    <a:pt x="118" y="24"/>
                  </a:lnTo>
                  <a:lnTo>
                    <a:pt x="122" y="26"/>
                  </a:lnTo>
                  <a:lnTo>
                    <a:pt x="124" y="30"/>
                  </a:lnTo>
                  <a:lnTo>
                    <a:pt x="128" y="32"/>
                  </a:lnTo>
                  <a:lnTo>
                    <a:pt x="134" y="34"/>
                  </a:lnTo>
                  <a:lnTo>
                    <a:pt x="134" y="44"/>
                  </a:lnTo>
                  <a:lnTo>
                    <a:pt x="152" y="54"/>
                  </a:lnTo>
                  <a:lnTo>
                    <a:pt x="180" y="54"/>
                  </a:lnTo>
                  <a:lnTo>
                    <a:pt x="196" y="58"/>
                  </a:lnTo>
                  <a:lnTo>
                    <a:pt x="200" y="60"/>
                  </a:lnTo>
                  <a:lnTo>
                    <a:pt x="204" y="64"/>
                  </a:lnTo>
                  <a:lnTo>
                    <a:pt x="222" y="64"/>
                  </a:lnTo>
                  <a:lnTo>
                    <a:pt x="222" y="6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62" name="Freeform 179"/>
            <p:cNvSpPr>
              <a:spLocks/>
            </p:cNvSpPr>
            <p:nvPr/>
          </p:nvSpPr>
          <p:spPr bwMode="gray">
            <a:xfrm>
              <a:off x="3122" y="1610"/>
              <a:ext cx="20" cy="11"/>
            </a:xfrm>
            <a:custGeom>
              <a:avLst/>
              <a:gdLst>
                <a:gd name="T0" fmla="*/ 8 w 20"/>
                <a:gd name="T1" fmla="*/ 8 h 12"/>
                <a:gd name="T2" fmla="*/ 0 w 20"/>
                <a:gd name="T3" fmla="*/ 8 h 12"/>
                <a:gd name="T4" fmla="*/ 0 w 20"/>
                <a:gd name="T5" fmla="*/ 6 h 12"/>
                <a:gd name="T6" fmla="*/ 2 w 20"/>
                <a:gd name="T7" fmla="*/ 6 h 12"/>
                <a:gd name="T8" fmla="*/ 4 w 20"/>
                <a:gd name="T9" fmla="*/ 4 h 12"/>
                <a:gd name="T10" fmla="*/ 6 w 20"/>
                <a:gd name="T11" fmla="*/ 0 h 12"/>
                <a:gd name="T12" fmla="*/ 8 w 20"/>
                <a:gd name="T13" fmla="*/ 4 h 12"/>
                <a:gd name="T14" fmla="*/ 12 w 20"/>
                <a:gd name="T15" fmla="*/ 4 h 12"/>
                <a:gd name="T16" fmla="*/ 20 w 20"/>
                <a:gd name="T17" fmla="*/ 0 h 12"/>
                <a:gd name="T18" fmla="*/ 20 w 20"/>
                <a:gd name="T19" fmla="*/ 4 h 12"/>
                <a:gd name="T20" fmla="*/ 16 w 20"/>
                <a:gd name="T21" fmla="*/ 6 h 12"/>
                <a:gd name="T22" fmla="*/ 8 w 20"/>
                <a:gd name="T23" fmla="*/ 8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" h="12">
                  <a:moveTo>
                    <a:pt x="8" y="12"/>
                  </a:moveTo>
                  <a:lnTo>
                    <a:pt x="0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0"/>
                  </a:lnTo>
                  <a:lnTo>
                    <a:pt x="8" y="4"/>
                  </a:lnTo>
                  <a:lnTo>
                    <a:pt x="12" y="4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16" y="8"/>
                  </a:lnTo>
                  <a:lnTo>
                    <a:pt x="8" y="1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63" name="Freeform 180"/>
            <p:cNvSpPr>
              <a:spLocks/>
            </p:cNvSpPr>
            <p:nvPr/>
          </p:nvSpPr>
          <p:spPr bwMode="gray">
            <a:xfrm>
              <a:off x="3013" y="1498"/>
              <a:ext cx="33" cy="23"/>
            </a:xfrm>
            <a:custGeom>
              <a:avLst/>
              <a:gdLst>
                <a:gd name="T0" fmla="*/ 32 w 32"/>
                <a:gd name="T1" fmla="*/ 0 h 24"/>
                <a:gd name="T2" fmla="*/ 10 w 32"/>
                <a:gd name="T3" fmla="*/ 2 h 24"/>
                <a:gd name="T4" fmla="*/ 4 w 32"/>
                <a:gd name="T5" fmla="*/ 4 h 24"/>
                <a:gd name="T6" fmla="*/ 2 w 32"/>
                <a:gd name="T7" fmla="*/ 6 h 24"/>
                <a:gd name="T8" fmla="*/ 0 w 32"/>
                <a:gd name="T9" fmla="*/ 8 h 24"/>
                <a:gd name="T10" fmla="*/ 2 w 32"/>
                <a:gd name="T11" fmla="*/ 10 h 24"/>
                <a:gd name="T12" fmla="*/ 2 w 32"/>
                <a:gd name="T13" fmla="*/ 12 h 24"/>
                <a:gd name="T14" fmla="*/ 6 w 32"/>
                <a:gd name="T15" fmla="*/ 12 h 24"/>
                <a:gd name="T16" fmla="*/ 6 w 32"/>
                <a:gd name="T17" fmla="*/ 20 h 24"/>
                <a:gd name="T18" fmla="*/ 12 w 32"/>
                <a:gd name="T19" fmla="*/ 18 h 24"/>
                <a:gd name="T20" fmla="*/ 24 w 32"/>
                <a:gd name="T21" fmla="*/ 14 h 24"/>
                <a:gd name="T22" fmla="*/ 36 w 32"/>
                <a:gd name="T23" fmla="*/ 8 h 24"/>
                <a:gd name="T24" fmla="*/ 34 w 32"/>
                <a:gd name="T25" fmla="*/ 6 h 24"/>
                <a:gd name="T26" fmla="*/ 30 w 32"/>
                <a:gd name="T27" fmla="*/ 0 h 24"/>
                <a:gd name="T28" fmla="*/ 32 w 32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2" h="24">
                  <a:moveTo>
                    <a:pt x="28" y="0"/>
                  </a:moveTo>
                  <a:lnTo>
                    <a:pt x="10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24"/>
                  </a:lnTo>
                  <a:lnTo>
                    <a:pt x="12" y="22"/>
                  </a:lnTo>
                  <a:lnTo>
                    <a:pt x="20" y="18"/>
                  </a:lnTo>
                  <a:lnTo>
                    <a:pt x="32" y="8"/>
                  </a:lnTo>
                  <a:lnTo>
                    <a:pt x="30" y="6"/>
                  </a:lnTo>
                  <a:lnTo>
                    <a:pt x="26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64" name="Freeform 181"/>
            <p:cNvSpPr>
              <a:spLocks/>
            </p:cNvSpPr>
            <p:nvPr/>
          </p:nvSpPr>
          <p:spPr bwMode="gray">
            <a:xfrm>
              <a:off x="3149" y="1660"/>
              <a:ext cx="22" cy="62"/>
            </a:xfrm>
            <a:custGeom>
              <a:avLst/>
              <a:gdLst>
                <a:gd name="T0" fmla="*/ 14 w 22"/>
                <a:gd name="T1" fmla="*/ 0 h 64"/>
                <a:gd name="T2" fmla="*/ 20 w 22"/>
                <a:gd name="T3" fmla="*/ 0 h 64"/>
                <a:gd name="T4" fmla="*/ 20 w 22"/>
                <a:gd name="T5" fmla="*/ 8 h 64"/>
                <a:gd name="T6" fmla="*/ 16 w 22"/>
                <a:gd name="T7" fmla="*/ 8 h 64"/>
                <a:gd name="T8" fmla="*/ 12 w 22"/>
                <a:gd name="T9" fmla="*/ 24 h 64"/>
                <a:gd name="T10" fmla="*/ 22 w 22"/>
                <a:gd name="T11" fmla="*/ 24 h 64"/>
                <a:gd name="T12" fmla="*/ 16 w 22"/>
                <a:gd name="T13" fmla="*/ 56 h 64"/>
                <a:gd name="T14" fmla="*/ 10 w 22"/>
                <a:gd name="T15" fmla="*/ 44 h 64"/>
                <a:gd name="T16" fmla="*/ 4 w 22"/>
                <a:gd name="T17" fmla="*/ 36 h 64"/>
                <a:gd name="T18" fmla="*/ 2 w 22"/>
                <a:gd name="T19" fmla="*/ 32 h 64"/>
                <a:gd name="T20" fmla="*/ 0 w 22"/>
                <a:gd name="T21" fmla="*/ 26 h 64"/>
                <a:gd name="T22" fmla="*/ 2 w 22"/>
                <a:gd name="T23" fmla="*/ 22 h 64"/>
                <a:gd name="T24" fmla="*/ 4 w 22"/>
                <a:gd name="T25" fmla="*/ 16 h 64"/>
                <a:gd name="T26" fmla="*/ 10 w 22"/>
                <a:gd name="T27" fmla="*/ 12 h 64"/>
                <a:gd name="T28" fmla="*/ 14 w 22"/>
                <a:gd name="T29" fmla="*/ 0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" h="64">
                  <a:moveTo>
                    <a:pt x="14" y="0"/>
                  </a:moveTo>
                  <a:lnTo>
                    <a:pt x="20" y="0"/>
                  </a:lnTo>
                  <a:lnTo>
                    <a:pt x="20" y="8"/>
                  </a:lnTo>
                  <a:lnTo>
                    <a:pt x="16" y="8"/>
                  </a:lnTo>
                  <a:lnTo>
                    <a:pt x="12" y="28"/>
                  </a:lnTo>
                  <a:lnTo>
                    <a:pt x="22" y="28"/>
                  </a:lnTo>
                  <a:lnTo>
                    <a:pt x="16" y="64"/>
                  </a:lnTo>
                  <a:lnTo>
                    <a:pt x="10" y="48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2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65" name="Freeform 182"/>
            <p:cNvSpPr>
              <a:spLocks/>
            </p:cNvSpPr>
            <p:nvPr/>
          </p:nvSpPr>
          <p:spPr bwMode="gray">
            <a:xfrm>
              <a:off x="3170" y="1584"/>
              <a:ext cx="92" cy="87"/>
            </a:xfrm>
            <a:custGeom>
              <a:avLst/>
              <a:gdLst>
                <a:gd name="T0" fmla="*/ 0 w 94"/>
                <a:gd name="T1" fmla="*/ 78 h 88"/>
                <a:gd name="T2" fmla="*/ 10 w 94"/>
                <a:gd name="T3" fmla="*/ 80 h 88"/>
                <a:gd name="T4" fmla="*/ 14 w 94"/>
                <a:gd name="T5" fmla="*/ 84 h 88"/>
                <a:gd name="T6" fmla="*/ 18 w 94"/>
                <a:gd name="T7" fmla="*/ 84 h 88"/>
                <a:gd name="T8" fmla="*/ 20 w 94"/>
                <a:gd name="T9" fmla="*/ 84 h 88"/>
                <a:gd name="T10" fmla="*/ 72 w 94"/>
                <a:gd name="T11" fmla="*/ 50 h 88"/>
                <a:gd name="T12" fmla="*/ 72 w 94"/>
                <a:gd name="T13" fmla="*/ 44 h 88"/>
                <a:gd name="T14" fmla="*/ 72 w 94"/>
                <a:gd name="T15" fmla="*/ 40 h 88"/>
                <a:gd name="T16" fmla="*/ 74 w 94"/>
                <a:gd name="T17" fmla="*/ 34 h 88"/>
                <a:gd name="T18" fmla="*/ 76 w 94"/>
                <a:gd name="T19" fmla="*/ 28 h 88"/>
                <a:gd name="T20" fmla="*/ 74 w 94"/>
                <a:gd name="T21" fmla="*/ 26 h 88"/>
                <a:gd name="T22" fmla="*/ 72 w 94"/>
                <a:gd name="T23" fmla="*/ 22 h 88"/>
                <a:gd name="T24" fmla="*/ 74 w 94"/>
                <a:gd name="T25" fmla="*/ 16 h 88"/>
                <a:gd name="T26" fmla="*/ 76 w 94"/>
                <a:gd name="T27" fmla="*/ 14 h 88"/>
                <a:gd name="T28" fmla="*/ 80 w 94"/>
                <a:gd name="T29" fmla="*/ 14 h 88"/>
                <a:gd name="T30" fmla="*/ 86 w 94"/>
                <a:gd name="T31" fmla="*/ 4 h 88"/>
                <a:gd name="T32" fmla="*/ 86 w 94"/>
                <a:gd name="T33" fmla="*/ 0 h 88"/>
                <a:gd name="T34" fmla="*/ 78 w 94"/>
                <a:gd name="T35" fmla="*/ 2 h 88"/>
                <a:gd name="T36" fmla="*/ 68 w 94"/>
                <a:gd name="T37" fmla="*/ 4 h 88"/>
                <a:gd name="T38" fmla="*/ 64 w 94"/>
                <a:gd name="T39" fmla="*/ 2 h 88"/>
                <a:gd name="T40" fmla="*/ 62 w 94"/>
                <a:gd name="T41" fmla="*/ 2 h 88"/>
                <a:gd name="T42" fmla="*/ 58 w 94"/>
                <a:gd name="T43" fmla="*/ 4 h 88"/>
                <a:gd name="T44" fmla="*/ 52 w 94"/>
                <a:gd name="T45" fmla="*/ 8 h 88"/>
                <a:gd name="T46" fmla="*/ 48 w 94"/>
                <a:gd name="T47" fmla="*/ 10 h 88"/>
                <a:gd name="T48" fmla="*/ 42 w 94"/>
                <a:gd name="T49" fmla="*/ 10 h 88"/>
                <a:gd name="T50" fmla="*/ 36 w 94"/>
                <a:gd name="T51" fmla="*/ 8 h 88"/>
                <a:gd name="T52" fmla="*/ 32 w 94"/>
                <a:gd name="T53" fmla="*/ 6 h 88"/>
                <a:gd name="T54" fmla="*/ 26 w 94"/>
                <a:gd name="T55" fmla="*/ 8 h 88"/>
                <a:gd name="T56" fmla="*/ 23 w 94"/>
                <a:gd name="T57" fmla="*/ 10 h 88"/>
                <a:gd name="T58" fmla="*/ 16 w 94"/>
                <a:gd name="T59" fmla="*/ 8 h 88"/>
                <a:gd name="T60" fmla="*/ 12 w 94"/>
                <a:gd name="T61" fmla="*/ 8 h 88"/>
                <a:gd name="T62" fmla="*/ 12 w 94"/>
                <a:gd name="T63" fmla="*/ 4 h 88"/>
                <a:gd name="T64" fmla="*/ 8 w 94"/>
                <a:gd name="T65" fmla="*/ 4 h 88"/>
                <a:gd name="T66" fmla="*/ 8 w 94"/>
                <a:gd name="T67" fmla="*/ 22 h 88"/>
                <a:gd name="T68" fmla="*/ 4 w 94"/>
                <a:gd name="T69" fmla="*/ 24 h 88"/>
                <a:gd name="T70" fmla="*/ 4 w 94"/>
                <a:gd name="T71" fmla="*/ 30 h 88"/>
                <a:gd name="T72" fmla="*/ 2 w 94"/>
                <a:gd name="T73" fmla="*/ 44 h 88"/>
                <a:gd name="T74" fmla="*/ 12 w 94"/>
                <a:gd name="T75" fmla="*/ 46 h 88"/>
                <a:gd name="T76" fmla="*/ 10 w 94"/>
                <a:gd name="T77" fmla="*/ 54 h 88"/>
                <a:gd name="T78" fmla="*/ 6 w 94"/>
                <a:gd name="T79" fmla="*/ 56 h 88"/>
                <a:gd name="T80" fmla="*/ 2 w 94"/>
                <a:gd name="T81" fmla="*/ 56 h 88"/>
                <a:gd name="T82" fmla="*/ 4 w 94"/>
                <a:gd name="T83" fmla="*/ 60 h 88"/>
                <a:gd name="T84" fmla="*/ 6 w 94"/>
                <a:gd name="T85" fmla="*/ 62 h 88"/>
                <a:gd name="T86" fmla="*/ 4 w 94"/>
                <a:gd name="T87" fmla="*/ 68 h 88"/>
                <a:gd name="T88" fmla="*/ 0 w 94"/>
                <a:gd name="T89" fmla="*/ 72 h 88"/>
                <a:gd name="T90" fmla="*/ 0 w 94"/>
                <a:gd name="T91" fmla="*/ 78 h 8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4" h="88">
                  <a:moveTo>
                    <a:pt x="0" y="82"/>
                  </a:moveTo>
                  <a:lnTo>
                    <a:pt x="10" y="84"/>
                  </a:lnTo>
                  <a:lnTo>
                    <a:pt x="14" y="88"/>
                  </a:lnTo>
                  <a:lnTo>
                    <a:pt x="18" y="88"/>
                  </a:lnTo>
                  <a:lnTo>
                    <a:pt x="20" y="88"/>
                  </a:lnTo>
                  <a:lnTo>
                    <a:pt x="80" y="54"/>
                  </a:lnTo>
                  <a:lnTo>
                    <a:pt x="80" y="46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82" y="16"/>
                  </a:lnTo>
                  <a:lnTo>
                    <a:pt x="84" y="14"/>
                  </a:lnTo>
                  <a:lnTo>
                    <a:pt x="88" y="14"/>
                  </a:lnTo>
                  <a:lnTo>
                    <a:pt x="94" y="4"/>
                  </a:lnTo>
                  <a:lnTo>
                    <a:pt x="94" y="0"/>
                  </a:lnTo>
                  <a:lnTo>
                    <a:pt x="86" y="2"/>
                  </a:lnTo>
                  <a:lnTo>
                    <a:pt x="74" y="4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4"/>
                  </a:lnTo>
                  <a:lnTo>
                    <a:pt x="56" y="8"/>
                  </a:lnTo>
                  <a:lnTo>
                    <a:pt x="52" y="10"/>
                  </a:lnTo>
                  <a:lnTo>
                    <a:pt x="46" y="10"/>
                  </a:lnTo>
                  <a:lnTo>
                    <a:pt x="40" y="8"/>
                  </a:lnTo>
                  <a:lnTo>
                    <a:pt x="36" y="6"/>
                  </a:lnTo>
                  <a:lnTo>
                    <a:pt x="30" y="8"/>
                  </a:lnTo>
                  <a:lnTo>
                    <a:pt x="24" y="10"/>
                  </a:lnTo>
                  <a:lnTo>
                    <a:pt x="16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4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4" y="30"/>
                  </a:lnTo>
                  <a:lnTo>
                    <a:pt x="2" y="46"/>
                  </a:lnTo>
                  <a:lnTo>
                    <a:pt x="12" y="50"/>
                  </a:lnTo>
                  <a:lnTo>
                    <a:pt x="10" y="58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4" y="64"/>
                  </a:lnTo>
                  <a:lnTo>
                    <a:pt x="6" y="66"/>
                  </a:lnTo>
                  <a:lnTo>
                    <a:pt x="4" y="72"/>
                  </a:lnTo>
                  <a:lnTo>
                    <a:pt x="0" y="76"/>
                  </a:lnTo>
                  <a:lnTo>
                    <a:pt x="0" y="8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66" name="Freeform 183"/>
            <p:cNvSpPr>
              <a:spLocks/>
            </p:cNvSpPr>
            <p:nvPr/>
          </p:nvSpPr>
          <p:spPr bwMode="gray">
            <a:xfrm>
              <a:off x="3219" y="1582"/>
              <a:ext cx="152" cy="148"/>
            </a:xfrm>
            <a:custGeom>
              <a:avLst/>
              <a:gdLst>
                <a:gd name="T0" fmla="*/ 44 w 154"/>
                <a:gd name="T1" fmla="*/ 2 h 150"/>
                <a:gd name="T2" fmla="*/ 58 w 154"/>
                <a:gd name="T3" fmla="*/ 2 h 150"/>
                <a:gd name="T4" fmla="*/ 62 w 154"/>
                <a:gd name="T5" fmla="*/ 0 h 150"/>
                <a:gd name="T6" fmla="*/ 66 w 154"/>
                <a:gd name="T7" fmla="*/ 2 h 150"/>
                <a:gd name="T8" fmla="*/ 72 w 154"/>
                <a:gd name="T9" fmla="*/ 2 h 150"/>
                <a:gd name="T10" fmla="*/ 76 w 154"/>
                <a:gd name="T11" fmla="*/ 12 h 150"/>
                <a:gd name="T12" fmla="*/ 84 w 154"/>
                <a:gd name="T13" fmla="*/ 20 h 150"/>
                <a:gd name="T14" fmla="*/ 94 w 154"/>
                <a:gd name="T15" fmla="*/ 24 h 150"/>
                <a:gd name="T16" fmla="*/ 104 w 154"/>
                <a:gd name="T17" fmla="*/ 28 h 150"/>
                <a:gd name="T18" fmla="*/ 98 w 154"/>
                <a:gd name="T19" fmla="*/ 37 h 150"/>
                <a:gd name="T20" fmla="*/ 96 w 154"/>
                <a:gd name="T21" fmla="*/ 44 h 150"/>
                <a:gd name="T22" fmla="*/ 94 w 154"/>
                <a:gd name="T23" fmla="*/ 52 h 150"/>
                <a:gd name="T24" fmla="*/ 96 w 154"/>
                <a:gd name="T25" fmla="*/ 58 h 150"/>
                <a:gd name="T26" fmla="*/ 98 w 154"/>
                <a:gd name="T27" fmla="*/ 64 h 150"/>
                <a:gd name="T28" fmla="*/ 104 w 154"/>
                <a:gd name="T29" fmla="*/ 70 h 150"/>
                <a:gd name="T30" fmla="*/ 108 w 154"/>
                <a:gd name="T31" fmla="*/ 74 h 150"/>
                <a:gd name="T32" fmla="*/ 116 w 154"/>
                <a:gd name="T33" fmla="*/ 82 h 150"/>
                <a:gd name="T34" fmla="*/ 124 w 154"/>
                <a:gd name="T35" fmla="*/ 88 h 150"/>
                <a:gd name="T36" fmla="*/ 128 w 154"/>
                <a:gd name="T37" fmla="*/ 92 h 150"/>
                <a:gd name="T38" fmla="*/ 128 w 154"/>
                <a:gd name="T39" fmla="*/ 98 h 150"/>
                <a:gd name="T40" fmla="*/ 130 w 154"/>
                <a:gd name="T41" fmla="*/ 108 h 150"/>
                <a:gd name="T42" fmla="*/ 134 w 154"/>
                <a:gd name="T43" fmla="*/ 110 h 150"/>
                <a:gd name="T44" fmla="*/ 140 w 154"/>
                <a:gd name="T45" fmla="*/ 114 h 150"/>
                <a:gd name="T46" fmla="*/ 144 w 154"/>
                <a:gd name="T47" fmla="*/ 118 h 150"/>
                <a:gd name="T48" fmla="*/ 146 w 154"/>
                <a:gd name="T49" fmla="*/ 124 h 150"/>
                <a:gd name="T50" fmla="*/ 144 w 154"/>
                <a:gd name="T51" fmla="*/ 126 h 150"/>
                <a:gd name="T52" fmla="*/ 140 w 154"/>
                <a:gd name="T53" fmla="*/ 124 h 150"/>
                <a:gd name="T54" fmla="*/ 134 w 154"/>
                <a:gd name="T55" fmla="*/ 124 h 150"/>
                <a:gd name="T56" fmla="*/ 130 w 154"/>
                <a:gd name="T57" fmla="*/ 124 h 150"/>
                <a:gd name="T58" fmla="*/ 126 w 154"/>
                <a:gd name="T59" fmla="*/ 128 h 150"/>
                <a:gd name="T60" fmla="*/ 122 w 154"/>
                <a:gd name="T61" fmla="*/ 134 h 150"/>
                <a:gd name="T62" fmla="*/ 118 w 154"/>
                <a:gd name="T63" fmla="*/ 142 h 150"/>
                <a:gd name="T64" fmla="*/ 94 w 154"/>
                <a:gd name="T65" fmla="*/ 142 h 150"/>
                <a:gd name="T66" fmla="*/ 76 w 154"/>
                <a:gd name="T67" fmla="*/ 132 h 150"/>
                <a:gd name="T68" fmla="*/ 76 w 154"/>
                <a:gd name="T69" fmla="*/ 122 h 150"/>
                <a:gd name="T70" fmla="*/ 70 w 154"/>
                <a:gd name="T71" fmla="*/ 120 h 150"/>
                <a:gd name="T72" fmla="*/ 66 w 154"/>
                <a:gd name="T73" fmla="*/ 118 h 150"/>
                <a:gd name="T74" fmla="*/ 64 w 154"/>
                <a:gd name="T75" fmla="*/ 114 h 150"/>
                <a:gd name="T76" fmla="*/ 60 w 154"/>
                <a:gd name="T77" fmla="*/ 112 h 150"/>
                <a:gd name="T78" fmla="*/ 8 w 154"/>
                <a:gd name="T79" fmla="*/ 92 h 150"/>
                <a:gd name="T80" fmla="*/ 0 w 154"/>
                <a:gd name="T81" fmla="*/ 70 h 150"/>
                <a:gd name="T82" fmla="*/ 30 w 154"/>
                <a:gd name="T83" fmla="*/ 52 h 150"/>
                <a:gd name="T84" fmla="*/ 30 w 154"/>
                <a:gd name="T85" fmla="*/ 44 h 150"/>
                <a:gd name="T86" fmla="*/ 30 w 154"/>
                <a:gd name="T87" fmla="*/ 38 h 150"/>
                <a:gd name="T88" fmla="*/ 32 w 154"/>
                <a:gd name="T89" fmla="*/ 36 h 150"/>
                <a:gd name="T90" fmla="*/ 34 w 154"/>
                <a:gd name="T91" fmla="*/ 30 h 150"/>
                <a:gd name="T92" fmla="*/ 32 w 154"/>
                <a:gd name="T93" fmla="*/ 28 h 150"/>
                <a:gd name="T94" fmla="*/ 30 w 154"/>
                <a:gd name="T95" fmla="*/ 24 h 150"/>
                <a:gd name="T96" fmla="*/ 32 w 154"/>
                <a:gd name="T97" fmla="*/ 18 h 150"/>
                <a:gd name="T98" fmla="*/ 34 w 154"/>
                <a:gd name="T99" fmla="*/ 16 h 150"/>
                <a:gd name="T100" fmla="*/ 38 w 154"/>
                <a:gd name="T101" fmla="*/ 16 h 150"/>
                <a:gd name="T102" fmla="*/ 40 w 154"/>
                <a:gd name="T103" fmla="*/ 6 h 150"/>
                <a:gd name="T104" fmla="*/ 40 w 154"/>
                <a:gd name="T105" fmla="*/ 2 h 150"/>
                <a:gd name="T106" fmla="*/ 44 w 154"/>
                <a:gd name="T107" fmla="*/ 2 h 15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54" h="150">
                  <a:moveTo>
                    <a:pt x="48" y="2"/>
                  </a:moveTo>
                  <a:lnTo>
                    <a:pt x="62" y="2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12"/>
                  </a:lnTo>
                  <a:lnTo>
                    <a:pt x="88" y="20"/>
                  </a:lnTo>
                  <a:lnTo>
                    <a:pt x="98" y="24"/>
                  </a:lnTo>
                  <a:lnTo>
                    <a:pt x="108" y="28"/>
                  </a:lnTo>
                  <a:lnTo>
                    <a:pt x="102" y="40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100" y="62"/>
                  </a:lnTo>
                  <a:lnTo>
                    <a:pt x="102" y="68"/>
                  </a:lnTo>
                  <a:lnTo>
                    <a:pt x="108" y="74"/>
                  </a:lnTo>
                  <a:lnTo>
                    <a:pt x="112" y="78"/>
                  </a:lnTo>
                  <a:lnTo>
                    <a:pt x="124" y="86"/>
                  </a:lnTo>
                  <a:lnTo>
                    <a:pt x="132" y="92"/>
                  </a:lnTo>
                  <a:lnTo>
                    <a:pt x="136" y="96"/>
                  </a:lnTo>
                  <a:lnTo>
                    <a:pt x="136" y="102"/>
                  </a:lnTo>
                  <a:lnTo>
                    <a:pt x="138" y="112"/>
                  </a:lnTo>
                  <a:lnTo>
                    <a:pt x="142" y="116"/>
                  </a:lnTo>
                  <a:lnTo>
                    <a:pt x="148" y="122"/>
                  </a:lnTo>
                  <a:lnTo>
                    <a:pt x="152" y="126"/>
                  </a:lnTo>
                  <a:lnTo>
                    <a:pt x="154" y="132"/>
                  </a:lnTo>
                  <a:lnTo>
                    <a:pt x="152" y="134"/>
                  </a:lnTo>
                  <a:lnTo>
                    <a:pt x="148" y="132"/>
                  </a:lnTo>
                  <a:lnTo>
                    <a:pt x="142" y="132"/>
                  </a:lnTo>
                  <a:lnTo>
                    <a:pt x="138" y="132"/>
                  </a:lnTo>
                  <a:lnTo>
                    <a:pt x="134" y="136"/>
                  </a:lnTo>
                  <a:lnTo>
                    <a:pt x="130" y="142"/>
                  </a:lnTo>
                  <a:lnTo>
                    <a:pt x="126" y="150"/>
                  </a:lnTo>
                  <a:lnTo>
                    <a:pt x="98" y="150"/>
                  </a:lnTo>
                  <a:lnTo>
                    <a:pt x="80" y="140"/>
                  </a:lnTo>
                  <a:lnTo>
                    <a:pt x="80" y="130"/>
                  </a:lnTo>
                  <a:lnTo>
                    <a:pt x="74" y="128"/>
                  </a:lnTo>
                  <a:lnTo>
                    <a:pt x="70" y="126"/>
                  </a:lnTo>
                  <a:lnTo>
                    <a:pt x="68" y="122"/>
                  </a:lnTo>
                  <a:lnTo>
                    <a:pt x="64" y="120"/>
                  </a:lnTo>
                  <a:lnTo>
                    <a:pt x="8" y="96"/>
                  </a:lnTo>
                  <a:lnTo>
                    <a:pt x="0" y="74"/>
                  </a:lnTo>
                  <a:lnTo>
                    <a:pt x="30" y="56"/>
                  </a:lnTo>
                  <a:lnTo>
                    <a:pt x="30" y="48"/>
                  </a:lnTo>
                  <a:lnTo>
                    <a:pt x="30" y="42"/>
                  </a:lnTo>
                  <a:lnTo>
                    <a:pt x="32" y="36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0" y="24"/>
                  </a:lnTo>
                  <a:lnTo>
                    <a:pt x="32" y="18"/>
                  </a:lnTo>
                  <a:lnTo>
                    <a:pt x="34" y="16"/>
                  </a:lnTo>
                  <a:lnTo>
                    <a:pt x="38" y="16"/>
                  </a:lnTo>
                  <a:lnTo>
                    <a:pt x="44" y="6"/>
                  </a:lnTo>
                  <a:lnTo>
                    <a:pt x="44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67" name="Freeform 184"/>
            <p:cNvSpPr>
              <a:spLocks/>
            </p:cNvSpPr>
            <p:nvPr/>
          </p:nvSpPr>
          <p:spPr bwMode="gray">
            <a:xfrm>
              <a:off x="3013" y="1494"/>
              <a:ext cx="275" cy="114"/>
            </a:xfrm>
            <a:custGeom>
              <a:avLst/>
              <a:gdLst>
                <a:gd name="T0" fmla="*/ 158 w 278"/>
                <a:gd name="T1" fmla="*/ 88 h 116"/>
                <a:gd name="T2" fmla="*/ 162 w 278"/>
                <a:gd name="T3" fmla="*/ 92 h 116"/>
                <a:gd name="T4" fmla="*/ 174 w 278"/>
                <a:gd name="T5" fmla="*/ 94 h 116"/>
                <a:gd name="T6" fmla="*/ 186 w 278"/>
                <a:gd name="T7" fmla="*/ 90 h 116"/>
                <a:gd name="T8" fmla="*/ 196 w 278"/>
                <a:gd name="T9" fmla="*/ 94 h 116"/>
                <a:gd name="T10" fmla="*/ 206 w 278"/>
                <a:gd name="T11" fmla="*/ 92 h 116"/>
                <a:gd name="T12" fmla="*/ 216 w 278"/>
                <a:gd name="T13" fmla="*/ 86 h 116"/>
                <a:gd name="T14" fmla="*/ 223 w 278"/>
                <a:gd name="T15" fmla="*/ 88 h 116"/>
                <a:gd name="T16" fmla="*/ 240 w 278"/>
                <a:gd name="T17" fmla="*/ 85 h 116"/>
                <a:gd name="T18" fmla="*/ 258 w 278"/>
                <a:gd name="T19" fmla="*/ 85 h 116"/>
                <a:gd name="T20" fmla="*/ 266 w 278"/>
                <a:gd name="T21" fmla="*/ 84 h 116"/>
                <a:gd name="T22" fmla="*/ 262 w 278"/>
                <a:gd name="T23" fmla="*/ 66 h 116"/>
                <a:gd name="T24" fmla="*/ 258 w 278"/>
                <a:gd name="T25" fmla="*/ 48 h 116"/>
                <a:gd name="T26" fmla="*/ 262 w 278"/>
                <a:gd name="T27" fmla="*/ 40 h 116"/>
                <a:gd name="T28" fmla="*/ 256 w 278"/>
                <a:gd name="T29" fmla="*/ 32 h 116"/>
                <a:gd name="T30" fmla="*/ 248 w 278"/>
                <a:gd name="T31" fmla="*/ 29 h 116"/>
                <a:gd name="T32" fmla="*/ 246 w 278"/>
                <a:gd name="T33" fmla="*/ 20 h 116"/>
                <a:gd name="T34" fmla="*/ 240 w 278"/>
                <a:gd name="T35" fmla="*/ 10 h 116"/>
                <a:gd name="T36" fmla="*/ 218 w 278"/>
                <a:gd name="T37" fmla="*/ 10 h 116"/>
                <a:gd name="T38" fmla="*/ 186 w 278"/>
                <a:gd name="T39" fmla="*/ 16 h 116"/>
                <a:gd name="T40" fmla="*/ 162 w 278"/>
                <a:gd name="T41" fmla="*/ 18 h 116"/>
                <a:gd name="T42" fmla="*/ 140 w 278"/>
                <a:gd name="T43" fmla="*/ 10 h 116"/>
                <a:gd name="T44" fmla="*/ 120 w 278"/>
                <a:gd name="T45" fmla="*/ 0 h 116"/>
                <a:gd name="T46" fmla="*/ 98 w 278"/>
                <a:gd name="T47" fmla="*/ 2 h 116"/>
                <a:gd name="T48" fmla="*/ 80 w 278"/>
                <a:gd name="T49" fmla="*/ 12 h 116"/>
                <a:gd name="T50" fmla="*/ 60 w 278"/>
                <a:gd name="T51" fmla="*/ 14 h 116"/>
                <a:gd name="T52" fmla="*/ 56 w 278"/>
                <a:gd name="T53" fmla="*/ 12 h 116"/>
                <a:gd name="T54" fmla="*/ 46 w 278"/>
                <a:gd name="T55" fmla="*/ 12 h 116"/>
                <a:gd name="T56" fmla="*/ 34 w 278"/>
                <a:gd name="T57" fmla="*/ 14 h 116"/>
                <a:gd name="T58" fmla="*/ 44 w 278"/>
                <a:gd name="T59" fmla="*/ 24 h 116"/>
                <a:gd name="T60" fmla="*/ 12 w 278"/>
                <a:gd name="T61" fmla="*/ 28 h 116"/>
                <a:gd name="T62" fmla="*/ 0 w 278"/>
                <a:gd name="T63" fmla="*/ 36 h 116"/>
                <a:gd name="T64" fmla="*/ 4 w 278"/>
                <a:gd name="T65" fmla="*/ 38 h 116"/>
                <a:gd name="T66" fmla="*/ 8 w 278"/>
                <a:gd name="T67" fmla="*/ 42 h 116"/>
                <a:gd name="T68" fmla="*/ 14 w 278"/>
                <a:gd name="T69" fmla="*/ 50 h 116"/>
                <a:gd name="T70" fmla="*/ 10 w 278"/>
                <a:gd name="T71" fmla="*/ 56 h 116"/>
                <a:gd name="T72" fmla="*/ 18 w 278"/>
                <a:gd name="T73" fmla="*/ 62 h 116"/>
                <a:gd name="T74" fmla="*/ 22 w 278"/>
                <a:gd name="T75" fmla="*/ 72 h 116"/>
                <a:gd name="T76" fmla="*/ 30 w 278"/>
                <a:gd name="T77" fmla="*/ 82 h 116"/>
                <a:gd name="T78" fmla="*/ 46 w 278"/>
                <a:gd name="T79" fmla="*/ 88 h 116"/>
                <a:gd name="T80" fmla="*/ 72 w 278"/>
                <a:gd name="T81" fmla="*/ 96 h 116"/>
                <a:gd name="T82" fmla="*/ 74 w 278"/>
                <a:gd name="T83" fmla="*/ 88 h 116"/>
                <a:gd name="T84" fmla="*/ 70 w 278"/>
                <a:gd name="T85" fmla="*/ 86 h 116"/>
                <a:gd name="T86" fmla="*/ 78 w 278"/>
                <a:gd name="T87" fmla="*/ 85 h 116"/>
                <a:gd name="T88" fmla="*/ 86 w 278"/>
                <a:gd name="T89" fmla="*/ 86 h 116"/>
                <a:gd name="T90" fmla="*/ 100 w 278"/>
                <a:gd name="T91" fmla="*/ 98 h 116"/>
                <a:gd name="T92" fmla="*/ 110 w 278"/>
                <a:gd name="T93" fmla="*/ 100 h 116"/>
                <a:gd name="T94" fmla="*/ 116 w 278"/>
                <a:gd name="T95" fmla="*/ 98 h 116"/>
                <a:gd name="T96" fmla="*/ 128 w 278"/>
                <a:gd name="T97" fmla="*/ 86 h 116"/>
                <a:gd name="T98" fmla="*/ 134 w 278"/>
                <a:gd name="T99" fmla="*/ 85 h 116"/>
                <a:gd name="T100" fmla="*/ 136 w 278"/>
                <a:gd name="T101" fmla="*/ 86 h 116"/>
                <a:gd name="T102" fmla="*/ 140 w 278"/>
                <a:gd name="T103" fmla="*/ 88 h 116"/>
                <a:gd name="T104" fmla="*/ 146 w 278"/>
                <a:gd name="T105" fmla="*/ 86 h 116"/>
                <a:gd name="T106" fmla="*/ 154 w 278"/>
                <a:gd name="T107" fmla="*/ 88 h 116"/>
                <a:gd name="T108" fmla="*/ 148 w 278"/>
                <a:gd name="T109" fmla="*/ 90 h 116"/>
                <a:gd name="T110" fmla="*/ 154 w 278"/>
                <a:gd name="T111" fmla="*/ 108 h 1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78" h="116">
                  <a:moveTo>
                    <a:pt x="166" y="114"/>
                  </a:moveTo>
                  <a:lnTo>
                    <a:pt x="166" y="96"/>
                  </a:lnTo>
                  <a:lnTo>
                    <a:pt x="170" y="96"/>
                  </a:lnTo>
                  <a:lnTo>
                    <a:pt x="170" y="100"/>
                  </a:lnTo>
                  <a:lnTo>
                    <a:pt x="174" y="100"/>
                  </a:lnTo>
                  <a:lnTo>
                    <a:pt x="182" y="102"/>
                  </a:lnTo>
                  <a:lnTo>
                    <a:pt x="188" y="100"/>
                  </a:lnTo>
                  <a:lnTo>
                    <a:pt x="194" y="98"/>
                  </a:lnTo>
                  <a:lnTo>
                    <a:pt x="198" y="100"/>
                  </a:lnTo>
                  <a:lnTo>
                    <a:pt x="204" y="102"/>
                  </a:lnTo>
                  <a:lnTo>
                    <a:pt x="210" y="102"/>
                  </a:lnTo>
                  <a:lnTo>
                    <a:pt x="214" y="100"/>
                  </a:lnTo>
                  <a:lnTo>
                    <a:pt x="220" y="96"/>
                  </a:lnTo>
                  <a:lnTo>
                    <a:pt x="224" y="94"/>
                  </a:lnTo>
                  <a:lnTo>
                    <a:pt x="226" y="94"/>
                  </a:lnTo>
                  <a:lnTo>
                    <a:pt x="232" y="96"/>
                  </a:lnTo>
                  <a:lnTo>
                    <a:pt x="244" y="94"/>
                  </a:lnTo>
                  <a:lnTo>
                    <a:pt x="252" y="92"/>
                  </a:lnTo>
                  <a:lnTo>
                    <a:pt x="256" y="92"/>
                  </a:lnTo>
                  <a:lnTo>
                    <a:pt x="270" y="92"/>
                  </a:lnTo>
                  <a:lnTo>
                    <a:pt x="274" y="90"/>
                  </a:lnTo>
                  <a:lnTo>
                    <a:pt x="278" y="90"/>
                  </a:lnTo>
                  <a:lnTo>
                    <a:pt x="276" y="80"/>
                  </a:lnTo>
                  <a:lnTo>
                    <a:pt x="274" y="70"/>
                  </a:lnTo>
                  <a:lnTo>
                    <a:pt x="272" y="62"/>
                  </a:lnTo>
                  <a:lnTo>
                    <a:pt x="270" y="52"/>
                  </a:lnTo>
                  <a:lnTo>
                    <a:pt x="272" y="52"/>
                  </a:lnTo>
                  <a:lnTo>
                    <a:pt x="274" y="44"/>
                  </a:lnTo>
                  <a:lnTo>
                    <a:pt x="274" y="40"/>
                  </a:lnTo>
                  <a:lnTo>
                    <a:pt x="268" y="36"/>
                  </a:lnTo>
                  <a:lnTo>
                    <a:pt x="260" y="36"/>
                  </a:lnTo>
                  <a:lnTo>
                    <a:pt x="260" y="32"/>
                  </a:lnTo>
                  <a:lnTo>
                    <a:pt x="260" y="28"/>
                  </a:lnTo>
                  <a:lnTo>
                    <a:pt x="258" y="20"/>
                  </a:lnTo>
                  <a:lnTo>
                    <a:pt x="256" y="14"/>
                  </a:lnTo>
                  <a:lnTo>
                    <a:pt x="252" y="10"/>
                  </a:lnTo>
                  <a:lnTo>
                    <a:pt x="242" y="8"/>
                  </a:lnTo>
                  <a:lnTo>
                    <a:pt x="226" y="10"/>
                  </a:lnTo>
                  <a:lnTo>
                    <a:pt x="210" y="12"/>
                  </a:lnTo>
                  <a:lnTo>
                    <a:pt x="194" y="16"/>
                  </a:lnTo>
                  <a:lnTo>
                    <a:pt x="176" y="18"/>
                  </a:lnTo>
                  <a:lnTo>
                    <a:pt x="170" y="18"/>
                  </a:lnTo>
                  <a:lnTo>
                    <a:pt x="162" y="14"/>
                  </a:lnTo>
                  <a:lnTo>
                    <a:pt x="148" y="10"/>
                  </a:lnTo>
                  <a:lnTo>
                    <a:pt x="134" y="2"/>
                  </a:lnTo>
                  <a:lnTo>
                    <a:pt x="124" y="0"/>
                  </a:lnTo>
                  <a:lnTo>
                    <a:pt x="114" y="0"/>
                  </a:lnTo>
                  <a:lnTo>
                    <a:pt x="102" y="2"/>
                  </a:lnTo>
                  <a:lnTo>
                    <a:pt x="92" y="6"/>
                  </a:lnTo>
                  <a:lnTo>
                    <a:pt x="84" y="12"/>
                  </a:lnTo>
                  <a:lnTo>
                    <a:pt x="76" y="14"/>
                  </a:lnTo>
                  <a:lnTo>
                    <a:pt x="64" y="14"/>
                  </a:lnTo>
                  <a:lnTo>
                    <a:pt x="60" y="14"/>
                  </a:lnTo>
                  <a:lnTo>
                    <a:pt x="60" y="12"/>
                  </a:lnTo>
                  <a:lnTo>
                    <a:pt x="52" y="12"/>
                  </a:lnTo>
                  <a:lnTo>
                    <a:pt x="46" y="12"/>
                  </a:lnTo>
                  <a:lnTo>
                    <a:pt x="34" y="12"/>
                  </a:lnTo>
                  <a:lnTo>
                    <a:pt x="34" y="14"/>
                  </a:lnTo>
                  <a:lnTo>
                    <a:pt x="38" y="18"/>
                  </a:lnTo>
                  <a:lnTo>
                    <a:pt x="44" y="24"/>
                  </a:lnTo>
                  <a:lnTo>
                    <a:pt x="32" y="26"/>
                  </a:lnTo>
                  <a:lnTo>
                    <a:pt x="12" y="28"/>
                  </a:lnTo>
                  <a:lnTo>
                    <a:pt x="6" y="34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50"/>
                  </a:lnTo>
                  <a:lnTo>
                    <a:pt x="14" y="54"/>
                  </a:lnTo>
                  <a:lnTo>
                    <a:pt x="12" y="58"/>
                  </a:lnTo>
                  <a:lnTo>
                    <a:pt x="10" y="60"/>
                  </a:lnTo>
                  <a:lnTo>
                    <a:pt x="10" y="66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22" y="76"/>
                  </a:lnTo>
                  <a:lnTo>
                    <a:pt x="30" y="84"/>
                  </a:lnTo>
                  <a:lnTo>
                    <a:pt x="30" y="86"/>
                  </a:lnTo>
                  <a:lnTo>
                    <a:pt x="32" y="90"/>
                  </a:lnTo>
                  <a:lnTo>
                    <a:pt x="46" y="96"/>
                  </a:lnTo>
                  <a:lnTo>
                    <a:pt x="60" y="100"/>
                  </a:lnTo>
                  <a:lnTo>
                    <a:pt x="76" y="104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6" y="94"/>
                  </a:lnTo>
                  <a:lnTo>
                    <a:pt x="74" y="94"/>
                  </a:lnTo>
                  <a:lnTo>
                    <a:pt x="78" y="94"/>
                  </a:lnTo>
                  <a:lnTo>
                    <a:pt x="82" y="92"/>
                  </a:lnTo>
                  <a:lnTo>
                    <a:pt x="88" y="92"/>
                  </a:lnTo>
                  <a:lnTo>
                    <a:pt x="90" y="94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08" y="108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20" y="106"/>
                  </a:lnTo>
                  <a:lnTo>
                    <a:pt x="126" y="98"/>
                  </a:lnTo>
                  <a:lnTo>
                    <a:pt x="132" y="94"/>
                  </a:lnTo>
                  <a:lnTo>
                    <a:pt x="134" y="92"/>
                  </a:lnTo>
                  <a:lnTo>
                    <a:pt x="138" y="92"/>
                  </a:lnTo>
                  <a:lnTo>
                    <a:pt x="142" y="92"/>
                  </a:lnTo>
                  <a:lnTo>
                    <a:pt x="142" y="94"/>
                  </a:lnTo>
                  <a:lnTo>
                    <a:pt x="146" y="94"/>
                  </a:lnTo>
                  <a:lnTo>
                    <a:pt x="148" y="96"/>
                  </a:lnTo>
                  <a:lnTo>
                    <a:pt x="152" y="94"/>
                  </a:lnTo>
                  <a:lnTo>
                    <a:pt x="154" y="94"/>
                  </a:lnTo>
                  <a:lnTo>
                    <a:pt x="164" y="94"/>
                  </a:lnTo>
                  <a:lnTo>
                    <a:pt x="162" y="96"/>
                  </a:lnTo>
                  <a:lnTo>
                    <a:pt x="160" y="98"/>
                  </a:lnTo>
                  <a:lnTo>
                    <a:pt x="156" y="98"/>
                  </a:lnTo>
                  <a:lnTo>
                    <a:pt x="158" y="108"/>
                  </a:lnTo>
                  <a:lnTo>
                    <a:pt x="162" y="116"/>
                  </a:lnTo>
                  <a:lnTo>
                    <a:pt x="166" y="11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68" name="Freeform 185"/>
            <p:cNvSpPr>
              <a:spLocks/>
            </p:cNvSpPr>
            <p:nvPr/>
          </p:nvSpPr>
          <p:spPr bwMode="gray">
            <a:xfrm>
              <a:off x="3416" y="1782"/>
              <a:ext cx="16" cy="23"/>
            </a:xfrm>
            <a:custGeom>
              <a:avLst/>
              <a:gdLst>
                <a:gd name="T0" fmla="*/ 0 w 16"/>
                <a:gd name="T1" fmla="*/ 12 h 24"/>
                <a:gd name="T2" fmla="*/ 2 w 16"/>
                <a:gd name="T3" fmla="*/ 10 h 24"/>
                <a:gd name="T4" fmla="*/ 4 w 16"/>
                <a:gd name="T5" fmla="*/ 8 h 24"/>
                <a:gd name="T6" fmla="*/ 2 w 16"/>
                <a:gd name="T7" fmla="*/ 0 h 24"/>
                <a:gd name="T8" fmla="*/ 10 w 16"/>
                <a:gd name="T9" fmla="*/ 0 h 24"/>
                <a:gd name="T10" fmla="*/ 12 w 16"/>
                <a:gd name="T11" fmla="*/ 6 h 24"/>
                <a:gd name="T12" fmla="*/ 14 w 16"/>
                <a:gd name="T13" fmla="*/ 10 h 24"/>
                <a:gd name="T14" fmla="*/ 16 w 16"/>
                <a:gd name="T15" fmla="*/ 12 h 24"/>
                <a:gd name="T16" fmla="*/ 14 w 16"/>
                <a:gd name="T17" fmla="*/ 12 h 24"/>
                <a:gd name="T18" fmla="*/ 10 w 16"/>
                <a:gd name="T19" fmla="*/ 16 h 24"/>
                <a:gd name="T20" fmla="*/ 6 w 16"/>
                <a:gd name="T21" fmla="*/ 20 h 24"/>
                <a:gd name="T22" fmla="*/ 4 w 16"/>
                <a:gd name="T23" fmla="*/ 16 h 24"/>
                <a:gd name="T24" fmla="*/ 0 w 16"/>
                <a:gd name="T25" fmla="*/ 12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" h="24">
                  <a:moveTo>
                    <a:pt x="0" y="12"/>
                  </a:moveTo>
                  <a:lnTo>
                    <a:pt x="2" y="10"/>
                  </a:lnTo>
                  <a:lnTo>
                    <a:pt x="4" y="8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2" y="6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4" y="16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69" name="Freeform 186"/>
            <p:cNvSpPr>
              <a:spLocks/>
            </p:cNvSpPr>
            <p:nvPr/>
          </p:nvSpPr>
          <p:spPr bwMode="gray">
            <a:xfrm>
              <a:off x="3444" y="1800"/>
              <a:ext cx="118" cy="147"/>
            </a:xfrm>
            <a:custGeom>
              <a:avLst/>
              <a:gdLst>
                <a:gd name="T0" fmla="*/ 62 w 120"/>
                <a:gd name="T1" fmla="*/ 4 h 150"/>
                <a:gd name="T2" fmla="*/ 68 w 120"/>
                <a:gd name="T3" fmla="*/ 12 h 150"/>
                <a:gd name="T4" fmla="*/ 72 w 120"/>
                <a:gd name="T5" fmla="*/ 22 h 150"/>
                <a:gd name="T6" fmla="*/ 78 w 120"/>
                <a:gd name="T7" fmla="*/ 25 h 150"/>
                <a:gd name="T8" fmla="*/ 84 w 120"/>
                <a:gd name="T9" fmla="*/ 25 h 150"/>
                <a:gd name="T10" fmla="*/ 94 w 120"/>
                <a:gd name="T11" fmla="*/ 26 h 150"/>
                <a:gd name="T12" fmla="*/ 102 w 120"/>
                <a:gd name="T13" fmla="*/ 30 h 150"/>
                <a:gd name="T14" fmla="*/ 108 w 120"/>
                <a:gd name="T15" fmla="*/ 34 h 150"/>
                <a:gd name="T16" fmla="*/ 110 w 120"/>
                <a:gd name="T17" fmla="*/ 38 h 150"/>
                <a:gd name="T18" fmla="*/ 112 w 120"/>
                <a:gd name="T19" fmla="*/ 46 h 150"/>
                <a:gd name="T20" fmla="*/ 110 w 120"/>
                <a:gd name="T21" fmla="*/ 54 h 150"/>
                <a:gd name="T22" fmla="*/ 108 w 120"/>
                <a:gd name="T23" fmla="*/ 60 h 150"/>
                <a:gd name="T24" fmla="*/ 96 w 120"/>
                <a:gd name="T25" fmla="*/ 71 h 150"/>
                <a:gd name="T26" fmla="*/ 90 w 120"/>
                <a:gd name="T27" fmla="*/ 74 h 150"/>
                <a:gd name="T28" fmla="*/ 88 w 120"/>
                <a:gd name="T29" fmla="*/ 78 h 150"/>
                <a:gd name="T30" fmla="*/ 87 w 120"/>
                <a:gd name="T31" fmla="*/ 82 h 150"/>
                <a:gd name="T32" fmla="*/ 87 w 120"/>
                <a:gd name="T33" fmla="*/ 90 h 150"/>
                <a:gd name="T34" fmla="*/ 87 w 120"/>
                <a:gd name="T35" fmla="*/ 102 h 150"/>
                <a:gd name="T36" fmla="*/ 80 w 120"/>
                <a:gd name="T37" fmla="*/ 104 h 150"/>
                <a:gd name="T38" fmla="*/ 74 w 120"/>
                <a:gd name="T39" fmla="*/ 102 h 150"/>
                <a:gd name="T40" fmla="*/ 74 w 120"/>
                <a:gd name="T41" fmla="*/ 112 h 150"/>
                <a:gd name="T42" fmla="*/ 74 w 120"/>
                <a:gd name="T43" fmla="*/ 114 h 150"/>
                <a:gd name="T44" fmla="*/ 74 w 120"/>
                <a:gd name="T45" fmla="*/ 117 h 150"/>
                <a:gd name="T46" fmla="*/ 68 w 120"/>
                <a:gd name="T47" fmla="*/ 119 h 150"/>
                <a:gd name="T48" fmla="*/ 62 w 120"/>
                <a:gd name="T49" fmla="*/ 120 h 150"/>
                <a:gd name="T50" fmla="*/ 60 w 120"/>
                <a:gd name="T51" fmla="*/ 121 h 150"/>
                <a:gd name="T52" fmla="*/ 58 w 120"/>
                <a:gd name="T53" fmla="*/ 124 h 150"/>
                <a:gd name="T54" fmla="*/ 54 w 120"/>
                <a:gd name="T55" fmla="*/ 128 h 150"/>
                <a:gd name="T56" fmla="*/ 52 w 120"/>
                <a:gd name="T57" fmla="*/ 132 h 150"/>
                <a:gd name="T58" fmla="*/ 40 w 120"/>
                <a:gd name="T59" fmla="*/ 134 h 150"/>
                <a:gd name="T60" fmla="*/ 32 w 120"/>
                <a:gd name="T61" fmla="*/ 136 h 150"/>
                <a:gd name="T62" fmla="*/ 30 w 120"/>
                <a:gd name="T63" fmla="*/ 136 h 150"/>
                <a:gd name="T64" fmla="*/ 20 w 120"/>
                <a:gd name="T65" fmla="*/ 138 h 150"/>
                <a:gd name="T66" fmla="*/ 0 w 120"/>
                <a:gd name="T67" fmla="*/ 117 h 150"/>
                <a:gd name="T68" fmla="*/ 0 w 120"/>
                <a:gd name="T69" fmla="*/ 110 h 150"/>
                <a:gd name="T70" fmla="*/ 46 w 120"/>
                <a:gd name="T71" fmla="*/ 70 h 150"/>
                <a:gd name="T72" fmla="*/ 46 w 120"/>
                <a:gd name="T73" fmla="*/ 36 h 150"/>
                <a:gd name="T74" fmla="*/ 38 w 120"/>
                <a:gd name="T75" fmla="*/ 30 h 150"/>
                <a:gd name="T76" fmla="*/ 62 w 120"/>
                <a:gd name="T77" fmla="*/ 0 h 150"/>
                <a:gd name="T78" fmla="*/ 62 w 120"/>
                <a:gd name="T79" fmla="*/ 4 h 1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20" h="150">
                  <a:moveTo>
                    <a:pt x="66" y="4"/>
                  </a:moveTo>
                  <a:lnTo>
                    <a:pt x="72" y="12"/>
                  </a:lnTo>
                  <a:lnTo>
                    <a:pt x="76" y="22"/>
                  </a:lnTo>
                  <a:lnTo>
                    <a:pt x="82" y="26"/>
                  </a:lnTo>
                  <a:lnTo>
                    <a:pt x="88" y="28"/>
                  </a:lnTo>
                  <a:lnTo>
                    <a:pt x="102" y="30"/>
                  </a:lnTo>
                  <a:lnTo>
                    <a:pt x="110" y="34"/>
                  </a:lnTo>
                  <a:lnTo>
                    <a:pt x="116" y="38"/>
                  </a:lnTo>
                  <a:lnTo>
                    <a:pt x="118" y="42"/>
                  </a:lnTo>
                  <a:lnTo>
                    <a:pt x="120" y="50"/>
                  </a:lnTo>
                  <a:lnTo>
                    <a:pt x="118" y="58"/>
                  </a:lnTo>
                  <a:lnTo>
                    <a:pt x="116" y="64"/>
                  </a:lnTo>
                  <a:lnTo>
                    <a:pt x="104" y="76"/>
                  </a:lnTo>
                  <a:lnTo>
                    <a:pt x="98" y="82"/>
                  </a:lnTo>
                  <a:lnTo>
                    <a:pt x="94" y="86"/>
                  </a:lnTo>
                  <a:lnTo>
                    <a:pt x="92" y="90"/>
                  </a:lnTo>
                  <a:lnTo>
                    <a:pt x="92" y="98"/>
                  </a:lnTo>
                  <a:lnTo>
                    <a:pt x="92" y="110"/>
                  </a:lnTo>
                  <a:lnTo>
                    <a:pt x="84" y="112"/>
                  </a:lnTo>
                  <a:lnTo>
                    <a:pt x="78" y="110"/>
                  </a:lnTo>
                  <a:lnTo>
                    <a:pt x="78" y="120"/>
                  </a:lnTo>
                  <a:lnTo>
                    <a:pt x="78" y="122"/>
                  </a:lnTo>
                  <a:lnTo>
                    <a:pt x="78" y="126"/>
                  </a:lnTo>
                  <a:lnTo>
                    <a:pt x="72" y="128"/>
                  </a:lnTo>
                  <a:lnTo>
                    <a:pt x="66" y="130"/>
                  </a:lnTo>
                  <a:lnTo>
                    <a:pt x="64" y="132"/>
                  </a:lnTo>
                  <a:lnTo>
                    <a:pt x="62" y="136"/>
                  </a:lnTo>
                  <a:lnTo>
                    <a:pt x="58" y="140"/>
                  </a:lnTo>
                  <a:lnTo>
                    <a:pt x="56" y="144"/>
                  </a:lnTo>
                  <a:lnTo>
                    <a:pt x="44" y="146"/>
                  </a:lnTo>
                  <a:lnTo>
                    <a:pt x="36" y="148"/>
                  </a:lnTo>
                  <a:lnTo>
                    <a:pt x="30" y="148"/>
                  </a:lnTo>
                  <a:lnTo>
                    <a:pt x="20" y="150"/>
                  </a:lnTo>
                  <a:lnTo>
                    <a:pt x="0" y="126"/>
                  </a:lnTo>
                  <a:lnTo>
                    <a:pt x="0" y="118"/>
                  </a:lnTo>
                  <a:lnTo>
                    <a:pt x="50" y="74"/>
                  </a:lnTo>
                  <a:lnTo>
                    <a:pt x="50" y="40"/>
                  </a:lnTo>
                  <a:lnTo>
                    <a:pt x="42" y="34"/>
                  </a:lnTo>
                  <a:lnTo>
                    <a:pt x="66" y="0"/>
                  </a:lnTo>
                  <a:lnTo>
                    <a:pt x="66" y="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70" name="Freeform 187"/>
            <p:cNvSpPr>
              <a:spLocks/>
            </p:cNvSpPr>
            <p:nvPr/>
          </p:nvSpPr>
          <p:spPr bwMode="gray">
            <a:xfrm>
              <a:off x="3495" y="1776"/>
              <a:ext cx="10" cy="17"/>
            </a:xfrm>
            <a:custGeom>
              <a:avLst/>
              <a:gdLst>
                <a:gd name="T0" fmla="*/ 0 w 10"/>
                <a:gd name="T1" fmla="*/ 8 h 18"/>
                <a:gd name="T2" fmla="*/ 6 w 10"/>
                <a:gd name="T3" fmla="*/ 0 h 18"/>
                <a:gd name="T4" fmla="*/ 10 w 10"/>
                <a:gd name="T5" fmla="*/ 6 h 18"/>
                <a:gd name="T6" fmla="*/ 10 w 10"/>
                <a:gd name="T7" fmla="*/ 10 h 18"/>
                <a:gd name="T8" fmla="*/ 6 w 10"/>
                <a:gd name="T9" fmla="*/ 14 h 18"/>
                <a:gd name="T10" fmla="*/ 4 w 10"/>
                <a:gd name="T11" fmla="*/ 12 h 18"/>
                <a:gd name="T12" fmla="*/ 2 w 10"/>
                <a:gd name="T13" fmla="*/ 9 h 18"/>
                <a:gd name="T14" fmla="*/ 0 w 10"/>
                <a:gd name="T15" fmla="*/ 8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18">
                  <a:moveTo>
                    <a:pt x="0" y="8"/>
                  </a:moveTo>
                  <a:lnTo>
                    <a:pt x="6" y="0"/>
                  </a:lnTo>
                  <a:lnTo>
                    <a:pt x="10" y="6"/>
                  </a:lnTo>
                  <a:lnTo>
                    <a:pt x="10" y="14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71" name="Freeform 188"/>
            <p:cNvSpPr>
              <a:spLocks/>
            </p:cNvSpPr>
            <p:nvPr/>
          </p:nvSpPr>
          <p:spPr bwMode="gray">
            <a:xfrm>
              <a:off x="3420" y="1783"/>
              <a:ext cx="89" cy="50"/>
            </a:xfrm>
            <a:custGeom>
              <a:avLst/>
              <a:gdLst>
                <a:gd name="T0" fmla="*/ 62 w 90"/>
                <a:gd name="T1" fmla="*/ 50 h 50"/>
                <a:gd name="T2" fmla="*/ 86 w 90"/>
                <a:gd name="T3" fmla="*/ 16 h 50"/>
                <a:gd name="T4" fmla="*/ 82 w 90"/>
                <a:gd name="T5" fmla="*/ 6 h 50"/>
                <a:gd name="T6" fmla="*/ 78 w 90"/>
                <a:gd name="T7" fmla="*/ 10 h 50"/>
                <a:gd name="T8" fmla="*/ 76 w 90"/>
                <a:gd name="T9" fmla="*/ 8 h 50"/>
                <a:gd name="T10" fmla="*/ 74 w 90"/>
                <a:gd name="T11" fmla="*/ 4 h 50"/>
                <a:gd name="T12" fmla="*/ 72 w 90"/>
                <a:gd name="T13" fmla="*/ 0 h 50"/>
                <a:gd name="T14" fmla="*/ 62 w 90"/>
                <a:gd name="T15" fmla="*/ 12 h 50"/>
                <a:gd name="T16" fmla="*/ 54 w 90"/>
                <a:gd name="T17" fmla="*/ 22 h 50"/>
                <a:gd name="T18" fmla="*/ 48 w 90"/>
                <a:gd name="T19" fmla="*/ 28 h 50"/>
                <a:gd name="T20" fmla="*/ 44 w 90"/>
                <a:gd name="T21" fmla="*/ 30 h 50"/>
                <a:gd name="T22" fmla="*/ 36 w 90"/>
                <a:gd name="T23" fmla="*/ 34 h 50"/>
                <a:gd name="T24" fmla="*/ 26 w 90"/>
                <a:gd name="T25" fmla="*/ 34 h 50"/>
                <a:gd name="T26" fmla="*/ 20 w 90"/>
                <a:gd name="T27" fmla="*/ 34 h 50"/>
                <a:gd name="T28" fmla="*/ 12 w 90"/>
                <a:gd name="T29" fmla="*/ 30 h 50"/>
                <a:gd name="T30" fmla="*/ 2 w 90"/>
                <a:gd name="T31" fmla="*/ 22 h 50"/>
                <a:gd name="T32" fmla="*/ 0 w 90"/>
                <a:gd name="T33" fmla="*/ 28 h 50"/>
                <a:gd name="T34" fmla="*/ 10 w 90"/>
                <a:gd name="T35" fmla="*/ 36 h 50"/>
                <a:gd name="T36" fmla="*/ 22 w 90"/>
                <a:gd name="T37" fmla="*/ 40 h 50"/>
                <a:gd name="T38" fmla="*/ 22 w 90"/>
                <a:gd name="T39" fmla="*/ 48 h 50"/>
                <a:gd name="T40" fmla="*/ 62 w 90"/>
                <a:gd name="T41" fmla="*/ 50 h 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0" h="50">
                  <a:moveTo>
                    <a:pt x="66" y="50"/>
                  </a:moveTo>
                  <a:lnTo>
                    <a:pt x="90" y="16"/>
                  </a:lnTo>
                  <a:lnTo>
                    <a:pt x="86" y="6"/>
                  </a:lnTo>
                  <a:lnTo>
                    <a:pt x="82" y="10"/>
                  </a:lnTo>
                  <a:lnTo>
                    <a:pt x="80" y="8"/>
                  </a:lnTo>
                  <a:lnTo>
                    <a:pt x="78" y="4"/>
                  </a:lnTo>
                  <a:lnTo>
                    <a:pt x="76" y="0"/>
                  </a:lnTo>
                  <a:lnTo>
                    <a:pt x="66" y="12"/>
                  </a:lnTo>
                  <a:lnTo>
                    <a:pt x="58" y="22"/>
                  </a:lnTo>
                  <a:lnTo>
                    <a:pt x="52" y="28"/>
                  </a:lnTo>
                  <a:lnTo>
                    <a:pt x="44" y="30"/>
                  </a:lnTo>
                  <a:lnTo>
                    <a:pt x="36" y="34"/>
                  </a:lnTo>
                  <a:lnTo>
                    <a:pt x="26" y="34"/>
                  </a:lnTo>
                  <a:lnTo>
                    <a:pt x="20" y="34"/>
                  </a:lnTo>
                  <a:lnTo>
                    <a:pt x="12" y="30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10" y="36"/>
                  </a:lnTo>
                  <a:lnTo>
                    <a:pt x="22" y="40"/>
                  </a:lnTo>
                  <a:lnTo>
                    <a:pt x="22" y="48"/>
                  </a:lnTo>
                  <a:lnTo>
                    <a:pt x="66" y="5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72" name="Freeform 189"/>
            <p:cNvSpPr>
              <a:spLocks/>
            </p:cNvSpPr>
            <p:nvPr/>
          </p:nvSpPr>
          <p:spPr bwMode="gray">
            <a:xfrm>
              <a:off x="3302" y="1916"/>
              <a:ext cx="162" cy="105"/>
            </a:xfrm>
            <a:custGeom>
              <a:avLst/>
              <a:gdLst>
                <a:gd name="T0" fmla="*/ 156 w 164"/>
                <a:gd name="T1" fmla="*/ 32 h 106"/>
                <a:gd name="T2" fmla="*/ 136 w 164"/>
                <a:gd name="T3" fmla="*/ 8 h 106"/>
                <a:gd name="T4" fmla="*/ 136 w 164"/>
                <a:gd name="T5" fmla="*/ 0 h 106"/>
                <a:gd name="T6" fmla="*/ 92 w 164"/>
                <a:gd name="T7" fmla="*/ 12 h 106"/>
                <a:gd name="T8" fmla="*/ 48 w 164"/>
                <a:gd name="T9" fmla="*/ 53 h 106"/>
                <a:gd name="T10" fmla="*/ 46 w 164"/>
                <a:gd name="T11" fmla="*/ 34 h 106"/>
                <a:gd name="T12" fmla="*/ 30 w 164"/>
                <a:gd name="T13" fmla="*/ 28 h 106"/>
                <a:gd name="T14" fmla="*/ 26 w 164"/>
                <a:gd name="T15" fmla="*/ 26 h 106"/>
                <a:gd name="T16" fmla="*/ 24 w 164"/>
                <a:gd name="T17" fmla="*/ 28 h 106"/>
                <a:gd name="T18" fmla="*/ 18 w 164"/>
                <a:gd name="T19" fmla="*/ 26 h 106"/>
                <a:gd name="T20" fmla="*/ 14 w 164"/>
                <a:gd name="T21" fmla="*/ 22 h 106"/>
                <a:gd name="T22" fmla="*/ 12 w 164"/>
                <a:gd name="T23" fmla="*/ 24 h 106"/>
                <a:gd name="T24" fmla="*/ 10 w 164"/>
                <a:gd name="T25" fmla="*/ 28 h 106"/>
                <a:gd name="T26" fmla="*/ 8 w 164"/>
                <a:gd name="T27" fmla="*/ 34 h 106"/>
                <a:gd name="T28" fmla="*/ 6 w 164"/>
                <a:gd name="T29" fmla="*/ 38 h 106"/>
                <a:gd name="T30" fmla="*/ 4 w 164"/>
                <a:gd name="T31" fmla="*/ 46 h 106"/>
                <a:gd name="T32" fmla="*/ 0 w 164"/>
                <a:gd name="T33" fmla="*/ 53 h 106"/>
                <a:gd name="T34" fmla="*/ 10 w 164"/>
                <a:gd name="T35" fmla="*/ 74 h 106"/>
                <a:gd name="T36" fmla="*/ 14 w 164"/>
                <a:gd name="T37" fmla="*/ 88 h 106"/>
                <a:gd name="T38" fmla="*/ 14 w 164"/>
                <a:gd name="T39" fmla="*/ 102 h 106"/>
                <a:gd name="T40" fmla="*/ 20 w 164"/>
                <a:gd name="T41" fmla="*/ 102 h 106"/>
                <a:gd name="T42" fmla="*/ 30 w 164"/>
                <a:gd name="T43" fmla="*/ 102 h 106"/>
                <a:gd name="T44" fmla="*/ 40 w 164"/>
                <a:gd name="T45" fmla="*/ 98 h 106"/>
                <a:gd name="T46" fmla="*/ 41 w 164"/>
                <a:gd name="T47" fmla="*/ 94 h 106"/>
                <a:gd name="T48" fmla="*/ 48 w 164"/>
                <a:gd name="T49" fmla="*/ 90 h 106"/>
                <a:gd name="T50" fmla="*/ 62 w 164"/>
                <a:gd name="T51" fmla="*/ 86 h 106"/>
                <a:gd name="T52" fmla="*/ 72 w 164"/>
                <a:gd name="T53" fmla="*/ 84 h 106"/>
                <a:gd name="T54" fmla="*/ 82 w 164"/>
                <a:gd name="T55" fmla="*/ 80 h 106"/>
                <a:gd name="T56" fmla="*/ 92 w 164"/>
                <a:gd name="T57" fmla="*/ 78 h 106"/>
                <a:gd name="T58" fmla="*/ 96 w 164"/>
                <a:gd name="T59" fmla="*/ 74 h 106"/>
                <a:gd name="T60" fmla="*/ 100 w 164"/>
                <a:gd name="T61" fmla="*/ 72 h 106"/>
                <a:gd name="T62" fmla="*/ 102 w 164"/>
                <a:gd name="T63" fmla="*/ 66 h 106"/>
                <a:gd name="T64" fmla="*/ 108 w 164"/>
                <a:gd name="T65" fmla="*/ 64 h 106"/>
                <a:gd name="T66" fmla="*/ 122 w 164"/>
                <a:gd name="T67" fmla="*/ 60 h 106"/>
                <a:gd name="T68" fmla="*/ 132 w 164"/>
                <a:gd name="T69" fmla="*/ 56 h 106"/>
                <a:gd name="T70" fmla="*/ 142 w 164"/>
                <a:gd name="T71" fmla="*/ 53 h 106"/>
                <a:gd name="T72" fmla="*/ 144 w 164"/>
                <a:gd name="T73" fmla="*/ 50 h 106"/>
                <a:gd name="T74" fmla="*/ 146 w 164"/>
                <a:gd name="T75" fmla="*/ 44 h 106"/>
                <a:gd name="T76" fmla="*/ 150 w 164"/>
                <a:gd name="T77" fmla="*/ 36 h 106"/>
                <a:gd name="T78" fmla="*/ 152 w 164"/>
                <a:gd name="T79" fmla="*/ 34 h 106"/>
                <a:gd name="T80" fmla="*/ 156 w 164"/>
                <a:gd name="T81" fmla="*/ 32 h 1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64" h="106">
                  <a:moveTo>
                    <a:pt x="164" y="32"/>
                  </a:moveTo>
                  <a:lnTo>
                    <a:pt x="144" y="8"/>
                  </a:lnTo>
                  <a:lnTo>
                    <a:pt x="144" y="0"/>
                  </a:lnTo>
                  <a:lnTo>
                    <a:pt x="96" y="12"/>
                  </a:lnTo>
                  <a:lnTo>
                    <a:pt x="52" y="56"/>
                  </a:lnTo>
                  <a:lnTo>
                    <a:pt x="50" y="34"/>
                  </a:lnTo>
                  <a:lnTo>
                    <a:pt x="30" y="28"/>
                  </a:lnTo>
                  <a:lnTo>
                    <a:pt x="26" y="26"/>
                  </a:lnTo>
                  <a:lnTo>
                    <a:pt x="24" y="28"/>
                  </a:lnTo>
                  <a:lnTo>
                    <a:pt x="18" y="26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0" y="28"/>
                  </a:lnTo>
                  <a:lnTo>
                    <a:pt x="8" y="34"/>
                  </a:lnTo>
                  <a:lnTo>
                    <a:pt x="6" y="38"/>
                  </a:lnTo>
                  <a:lnTo>
                    <a:pt x="4" y="46"/>
                  </a:lnTo>
                  <a:lnTo>
                    <a:pt x="0" y="54"/>
                  </a:lnTo>
                  <a:lnTo>
                    <a:pt x="10" y="78"/>
                  </a:lnTo>
                  <a:lnTo>
                    <a:pt x="14" y="92"/>
                  </a:lnTo>
                  <a:lnTo>
                    <a:pt x="14" y="106"/>
                  </a:lnTo>
                  <a:lnTo>
                    <a:pt x="20" y="106"/>
                  </a:lnTo>
                  <a:lnTo>
                    <a:pt x="30" y="106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52" y="94"/>
                  </a:lnTo>
                  <a:lnTo>
                    <a:pt x="66" y="90"/>
                  </a:lnTo>
                  <a:lnTo>
                    <a:pt x="76" y="88"/>
                  </a:lnTo>
                  <a:lnTo>
                    <a:pt x="86" y="84"/>
                  </a:lnTo>
                  <a:lnTo>
                    <a:pt x="96" y="82"/>
                  </a:lnTo>
                  <a:lnTo>
                    <a:pt x="100" y="78"/>
                  </a:lnTo>
                  <a:lnTo>
                    <a:pt x="104" y="76"/>
                  </a:lnTo>
                  <a:lnTo>
                    <a:pt x="106" y="70"/>
                  </a:lnTo>
                  <a:lnTo>
                    <a:pt x="112" y="68"/>
                  </a:lnTo>
                  <a:lnTo>
                    <a:pt x="130" y="64"/>
                  </a:lnTo>
                  <a:lnTo>
                    <a:pt x="140" y="60"/>
                  </a:lnTo>
                  <a:lnTo>
                    <a:pt x="150" y="54"/>
                  </a:lnTo>
                  <a:lnTo>
                    <a:pt x="152" y="50"/>
                  </a:lnTo>
                  <a:lnTo>
                    <a:pt x="154" y="44"/>
                  </a:lnTo>
                  <a:lnTo>
                    <a:pt x="158" y="36"/>
                  </a:lnTo>
                  <a:lnTo>
                    <a:pt x="160" y="34"/>
                  </a:lnTo>
                  <a:lnTo>
                    <a:pt x="164" y="3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73" name="Freeform 190"/>
            <p:cNvSpPr>
              <a:spLocks/>
            </p:cNvSpPr>
            <p:nvPr/>
          </p:nvSpPr>
          <p:spPr bwMode="gray">
            <a:xfrm>
              <a:off x="3343" y="1713"/>
              <a:ext cx="42" cy="28"/>
            </a:xfrm>
            <a:custGeom>
              <a:avLst/>
              <a:gdLst>
                <a:gd name="T0" fmla="*/ 42 w 42"/>
                <a:gd name="T1" fmla="*/ 28 h 28"/>
                <a:gd name="T2" fmla="*/ 24 w 42"/>
                <a:gd name="T3" fmla="*/ 28 h 28"/>
                <a:gd name="T4" fmla="*/ 20 w 42"/>
                <a:gd name="T5" fmla="*/ 24 h 28"/>
                <a:gd name="T6" fmla="*/ 16 w 42"/>
                <a:gd name="T7" fmla="*/ 22 h 28"/>
                <a:gd name="T8" fmla="*/ 0 w 42"/>
                <a:gd name="T9" fmla="*/ 18 h 28"/>
                <a:gd name="T10" fmla="*/ 4 w 42"/>
                <a:gd name="T11" fmla="*/ 10 h 28"/>
                <a:gd name="T12" fmla="*/ 8 w 42"/>
                <a:gd name="T13" fmla="*/ 4 h 28"/>
                <a:gd name="T14" fmla="*/ 12 w 42"/>
                <a:gd name="T15" fmla="*/ 0 h 28"/>
                <a:gd name="T16" fmla="*/ 18 w 42"/>
                <a:gd name="T17" fmla="*/ 0 h 28"/>
                <a:gd name="T18" fmla="*/ 22 w 42"/>
                <a:gd name="T19" fmla="*/ 0 h 28"/>
                <a:gd name="T20" fmla="*/ 26 w 42"/>
                <a:gd name="T21" fmla="*/ 2 h 28"/>
                <a:gd name="T22" fmla="*/ 28 w 42"/>
                <a:gd name="T23" fmla="*/ 0 h 28"/>
                <a:gd name="T24" fmla="*/ 30 w 42"/>
                <a:gd name="T25" fmla="*/ 2 h 28"/>
                <a:gd name="T26" fmla="*/ 24 w 42"/>
                <a:gd name="T27" fmla="*/ 4 h 28"/>
                <a:gd name="T28" fmla="*/ 26 w 42"/>
                <a:gd name="T29" fmla="*/ 10 h 28"/>
                <a:gd name="T30" fmla="*/ 28 w 42"/>
                <a:gd name="T31" fmla="*/ 14 h 28"/>
                <a:gd name="T32" fmla="*/ 38 w 42"/>
                <a:gd name="T33" fmla="*/ 20 h 28"/>
                <a:gd name="T34" fmla="*/ 40 w 42"/>
                <a:gd name="T35" fmla="*/ 24 h 28"/>
                <a:gd name="T36" fmla="*/ 42 w 42"/>
                <a:gd name="T37" fmla="*/ 26 h 28"/>
                <a:gd name="T38" fmla="*/ 42 w 42"/>
                <a:gd name="T39" fmla="*/ 28 h 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2" h="28">
                  <a:moveTo>
                    <a:pt x="42" y="28"/>
                  </a:moveTo>
                  <a:lnTo>
                    <a:pt x="24" y="28"/>
                  </a:lnTo>
                  <a:lnTo>
                    <a:pt x="20" y="24"/>
                  </a:lnTo>
                  <a:lnTo>
                    <a:pt x="16" y="22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24" y="4"/>
                  </a:lnTo>
                  <a:lnTo>
                    <a:pt x="26" y="10"/>
                  </a:lnTo>
                  <a:lnTo>
                    <a:pt x="28" y="14"/>
                  </a:lnTo>
                  <a:lnTo>
                    <a:pt x="38" y="20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74" name="Freeform 191"/>
            <p:cNvSpPr>
              <a:spLocks/>
            </p:cNvSpPr>
            <p:nvPr/>
          </p:nvSpPr>
          <p:spPr bwMode="gray">
            <a:xfrm>
              <a:off x="3280" y="1533"/>
              <a:ext cx="328" cy="263"/>
            </a:xfrm>
            <a:custGeom>
              <a:avLst/>
              <a:gdLst>
                <a:gd name="T0" fmla="*/ 96 w 332"/>
                <a:gd name="T1" fmla="*/ 164 h 266"/>
                <a:gd name="T2" fmla="*/ 136 w 332"/>
                <a:gd name="T3" fmla="*/ 204 h 266"/>
                <a:gd name="T4" fmla="*/ 172 w 332"/>
                <a:gd name="T5" fmla="*/ 226 h 266"/>
                <a:gd name="T6" fmla="*/ 198 w 332"/>
                <a:gd name="T7" fmla="*/ 226 h 266"/>
                <a:gd name="T8" fmla="*/ 216 w 332"/>
                <a:gd name="T9" fmla="*/ 217 h 266"/>
                <a:gd name="T10" fmla="*/ 224 w 332"/>
                <a:gd name="T11" fmla="*/ 222 h 266"/>
                <a:gd name="T12" fmla="*/ 228 w 332"/>
                <a:gd name="T13" fmla="*/ 236 h 266"/>
                <a:gd name="T14" fmla="*/ 270 w 332"/>
                <a:gd name="T15" fmla="*/ 252 h 266"/>
                <a:gd name="T16" fmla="*/ 292 w 332"/>
                <a:gd name="T17" fmla="*/ 254 h 266"/>
                <a:gd name="T18" fmla="*/ 296 w 332"/>
                <a:gd name="T19" fmla="*/ 236 h 266"/>
                <a:gd name="T20" fmla="*/ 314 w 332"/>
                <a:gd name="T21" fmla="*/ 226 h 266"/>
                <a:gd name="T22" fmla="*/ 306 w 332"/>
                <a:gd name="T23" fmla="*/ 216 h 266"/>
                <a:gd name="T24" fmla="*/ 298 w 332"/>
                <a:gd name="T25" fmla="*/ 202 h 266"/>
                <a:gd name="T26" fmla="*/ 284 w 332"/>
                <a:gd name="T27" fmla="*/ 188 h 266"/>
                <a:gd name="T28" fmla="*/ 270 w 332"/>
                <a:gd name="T29" fmla="*/ 178 h 266"/>
                <a:gd name="T30" fmla="*/ 276 w 332"/>
                <a:gd name="T31" fmla="*/ 164 h 266"/>
                <a:gd name="T32" fmla="*/ 282 w 332"/>
                <a:gd name="T33" fmla="*/ 150 h 266"/>
                <a:gd name="T34" fmla="*/ 268 w 332"/>
                <a:gd name="T35" fmla="*/ 140 h 266"/>
                <a:gd name="T36" fmla="*/ 258 w 332"/>
                <a:gd name="T37" fmla="*/ 114 h 266"/>
                <a:gd name="T38" fmla="*/ 260 w 332"/>
                <a:gd name="T39" fmla="*/ 90 h 266"/>
                <a:gd name="T40" fmla="*/ 262 w 332"/>
                <a:gd name="T41" fmla="*/ 68 h 266"/>
                <a:gd name="T42" fmla="*/ 252 w 332"/>
                <a:gd name="T43" fmla="*/ 58 h 266"/>
                <a:gd name="T44" fmla="*/ 214 w 332"/>
                <a:gd name="T45" fmla="*/ 40 h 266"/>
                <a:gd name="T46" fmla="*/ 186 w 332"/>
                <a:gd name="T47" fmla="*/ 28 h 266"/>
                <a:gd name="T48" fmla="*/ 154 w 332"/>
                <a:gd name="T49" fmla="*/ 42 h 266"/>
                <a:gd name="T50" fmla="*/ 132 w 332"/>
                <a:gd name="T51" fmla="*/ 50 h 266"/>
                <a:gd name="T52" fmla="*/ 90 w 332"/>
                <a:gd name="T53" fmla="*/ 44 h 266"/>
                <a:gd name="T54" fmla="*/ 74 w 332"/>
                <a:gd name="T55" fmla="*/ 30 h 266"/>
                <a:gd name="T56" fmla="*/ 60 w 332"/>
                <a:gd name="T57" fmla="*/ 18 h 266"/>
                <a:gd name="T58" fmla="*/ 50 w 332"/>
                <a:gd name="T59" fmla="*/ 4 h 266"/>
                <a:gd name="T60" fmla="*/ 32 w 332"/>
                <a:gd name="T61" fmla="*/ 20 h 266"/>
                <a:gd name="T62" fmla="*/ 18 w 332"/>
                <a:gd name="T63" fmla="*/ 18 h 266"/>
                <a:gd name="T64" fmla="*/ 4 w 332"/>
                <a:gd name="T65" fmla="*/ 0 h 266"/>
                <a:gd name="T66" fmla="*/ 0 w 332"/>
                <a:gd name="T67" fmla="*/ 12 h 266"/>
                <a:gd name="T68" fmla="*/ 6 w 332"/>
                <a:gd name="T69" fmla="*/ 40 h 266"/>
                <a:gd name="T70" fmla="*/ 18 w 332"/>
                <a:gd name="T71" fmla="*/ 58 h 266"/>
                <a:gd name="T72" fmla="*/ 42 w 332"/>
                <a:gd name="T73" fmla="*/ 74 h 266"/>
                <a:gd name="T74" fmla="*/ 36 w 332"/>
                <a:gd name="T75" fmla="*/ 102 h 266"/>
                <a:gd name="T76" fmla="*/ 42 w 332"/>
                <a:gd name="T77" fmla="*/ 120 h 266"/>
                <a:gd name="T78" fmla="*/ 66 w 332"/>
                <a:gd name="T79" fmla="*/ 134 h 266"/>
                <a:gd name="T80" fmla="*/ 72 w 332"/>
                <a:gd name="T81" fmla="*/ 154 h 266"/>
                <a:gd name="T82" fmla="*/ 86 w 332"/>
                <a:gd name="T83" fmla="*/ 168 h 2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32" h="266">
                  <a:moveTo>
                    <a:pt x="94" y="184"/>
                  </a:moveTo>
                  <a:lnTo>
                    <a:pt x="98" y="180"/>
                  </a:lnTo>
                  <a:lnTo>
                    <a:pt x="100" y="172"/>
                  </a:lnTo>
                  <a:lnTo>
                    <a:pt x="112" y="180"/>
                  </a:lnTo>
                  <a:lnTo>
                    <a:pt x="122" y="190"/>
                  </a:lnTo>
                  <a:lnTo>
                    <a:pt x="144" y="212"/>
                  </a:lnTo>
                  <a:lnTo>
                    <a:pt x="154" y="222"/>
                  </a:lnTo>
                  <a:lnTo>
                    <a:pt x="166" y="230"/>
                  </a:lnTo>
                  <a:lnTo>
                    <a:pt x="180" y="238"/>
                  </a:lnTo>
                  <a:lnTo>
                    <a:pt x="188" y="238"/>
                  </a:lnTo>
                  <a:lnTo>
                    <a:pt x="198" y="240"/>
                  </a:lnTo>
                  <a:lnTo>
                    <a:pt x="206" y="238"/>
                  </a:lnTo>
                  <a:lnTo>
                    <a:pt x="214" y="234"/>
                  </a:lnTo>
                  <a:lnTo>
                    <a:pt x="222" y="230"/>
                  </a:lnTo>
                  <a:lnTo>
                    <a:pt x="228" y="228"/>
                  </a:lnTo>
                  <a:lnTo>
                    <a:pt x="234" y="228"/>
                  </a:lnTo>
                  <a:lnTo>
                    <a:pt x="236" y="230"/>
                  </a:lnTo>
                  <a:lnTo>
                    <a:pt x="236" y="234"/>
                  </a:lnTo>
                  <a:lnTo>
                    <a:pt x="238" y="240"/>
                  </a:lnTo>
                  <a:lnTo>
                    <a:pt x="236" y="246"/>
                  </a:lnTo>
                  <a:lnTo>
                    <a:pt x="240" y="248"/>
                  </a:lnTo>
                  <a:lnTo>
                    <a:pt x="246" y="252"/>
                  </a:lnTo>
                  <a:lnTo>
                    <a:pt x="262" y="258"/>
                  </a:lnTo>
                  <a:lnTo>
                    <a:pt x="282" y="264"/>
                  </a:lnTo>
                  <a:lnTo>
                    <a:pt x="294" y="266"/>
                  </a:lnTo>
                  <a:lnTo>
                    <a:pt x="302" y="266"/>
                  </a:lnTo>
                  <a:lnTo>
                    <a:pt x="308" y="266"/>
                  </a:lnTo>
                  <a:lnTo>
                    <a:pt x="308" y="258"/>
                  </a:lnTo>
                  <a:lnTo>
                    <a:pt x="310" y="254"/>
                  </a:lnTo>
                  <a:lnTo>
                    <a:pt x="312" y="248"/>
                  </a:lnTo>
                  <a:lnTo>
                    <a:pt x="316" y="246"/>
                  </a:lnTo>
                  <a:lnTo>
                    <a:pt x="326" y="240"/>
                  </a:lnTo>
                  <a:lnTo>
                    <a:pt x="330" y="238"/>
                  </a:lnTo>
                  <a:lnTo>
                    <a:pt x="332" y="234"/>
                  </a:lnTo>
                  <a:lnTo>
                    <a:pt x="328" y="230"/>
                  </a:lnTo>
                  <a:lnTo>
                    <a:pt x="322" y="226"/>
                  </a:lnTo>
                  <a:lnTo>
                    <a:pt x="320" y="218"/>
                  </a:lnTo>
                  <a:lnTo>
                    <a:pt x="318" y="212"/>
                  </a:lnTo>
                  <a:lnTo>
                    <a:pt x="314" y="210"/>
                  </a:lnTo>
                  <a:lnTo>
                    <a:pt x="310" y="210"/>
                  </a:lnTo>
                  <a:lnTo>
                    <a:pt x="304" y="204"/>
                  </a:lnTo>
                  <a:lnTo>
                    <a:pt x="298" y="196"/>
                  </a:lnTo>
                  <a:lnTo>
                    <a:pt x="292" y="192"/>
                  </a:lnTo>
                  <a:lnTo>
                    <a:pt x="286" y="190"/>
                  </a:lnTo>
                  <a:lnTo>
                    <a:pt x="282" y="186"/>
                  </a:lnTo>
                  <a:lnTo>
                    <a:pt x="282" y="182"/>
                  </a:lnTo>
                  <a:lnTo>
                    <a:pt x="284" y="178"/>
                  </a:lnTo>
                  <a:lnTo>
                    <a:pt x="288" y="172"/>
                  </a:lnTo>
                  <a:lnTo>
                    <a:pt x="294" y="164"/>
                  </a:lnTo>
                  <a:lnTo>
                    <a:pt x="296" y="162"/>
                  </a:lnTo>
                  <a:lnTo>
                    <a:pt x="296" y="158"/>
                  </a:lnTo>
                  <a:lnTo>
                    <a:pt x="288" y="156"/>
                  </a:lnTo>
                  <a:lnTo>
                    <a:pt x="282" y="152"/>
                  </a:lnTo>
                  <a:lnTo>
                    <a:pt x="280" y="148"/>
                  </a:lnTo>
                  <a:lnTo>
                    <a:pt x="278" y="142"/>
                  </a:lnTo>
                  <a:lnTo>
                    <a:pt x="274" y="130"/>
                  </a:lnTo>
                  <a:lnTo>
                    <a:pt x="270" y="118"/>
                  </a:lnTo>
                  <a:lnTo>
                    <a:pt x="270" y="110"/>
                  </a:lnTo>
                  <a:lnTo>
                    <a:pt x="270" y="104"/>
                  </a:lnTo>
                  <a:lnTo>
                    <a:pt x="272" y="94"/>
                  </a:lnTo>
                  <a:lnTo>
                    <a:pt x="274" y="84"/>
                  </a:lnTo>
                  <a:lnTo>
                    <a:pt x="274" y="76"/>
                  </a:lnTo>
                  <a:lnTo>
                    <a:pt x="274" y="72"/>
                  </a:lnTo>
                  <a:lnTo>
                    <a:pt x="272" y="68"/>
                  </a:lnTo>
                  <a:lnTo>
                    <a:pt x="268" y="64"/>
                  </a:lnTo>
                  <a:lnTo>
                    <a:pt x="264" y="62"/>
                  </a:lnTo>
                  <a:lnTo>
                    <a:pt x="256" y="60"/>
                  </a:lnTo>
                  <a:lnTo>
                    <a:pt x="250" y="56"/>
                  </a:lnTo>
                  <a:lnTo>
                    <a:pt x="226" y="40"/>
                  </a:lnTo>
                  <a:lnTo>
                    <a:pt x="210" y="32"/>
                  </a:lnTo>
                  <a:lnTo>
                    <a:pt x="200" y="28"/>
                  </a:lnTo>
                  <a:lnTo>
                    <a:pt x="194" y="28"/>
                  </a:lnTo>
                  <a:lnTo>
                    <a:pt x="184" y="30"/>
                  </a:lnTo>
                  <a:lnTo>
                    <a:pt x="174" y="32"/>
                  </a:lnTo>
                  <a:lnTo>
                    <a:pt x="162" y="42"/>
                  </a:lnTo>
                  <a:lnTo>
                    <a:pt x="156" y="46"/>
                  </a:lnTo>
                  <a:lnTo>
                    <a:pt x="148" y="50"/>
                  </a:lnTo>
                  <a:lnTo>
                    <a:pt x="140" y="54"/>
                  </a:lnTo>
                  <a:lnTo>
                    <a:pt x="126" y="54"/>
                  </a:lnTo>
                  <a:lnTo>
                    <a:pt x="112" y="52"/>
                  </a:lnTo>
                  <a:lnTo>
                    <a:pt x="94" y="46"/>
                  </a:lnTo>
                  <a:lnTo>
                    <a:pt x="88" y="40"/>
                  </a:lnTo>
                  <a:lnTo>
                    <a:pt x="82" y="34"/>
                  </a:lnTo>
                  <a:lnTo>
                    <a:pt x="78" y="30"/>
                  </a:lnTo>
                  <a:lnTo>
                    <a:pt x="76" y="26"/>
                  </a:lnTo>
                  <a:lnTo>
                    <a:pt x="68" y="22"/>
                  </a:lnTo>
                  <a:lnTo>
                    <a:pt x="64" y="18"/>
                  </a:lnTo>
                  <a:lnTo>
                    <a:pt x="64" y="12"/>
                  </a:lnTo>
                  <a:lnTo>
                    <a:pt x="62" y="4"/>
                  </a:lnTo>
                  <a:lnTo>
                    <a:pt x="54" y="4"/>
                  </a:lnTo>
                  <a:lnTo>
                    <a:pt x="44" y="14"/>
                  </a:lnTo>
                  <a:lnTo>
                    <a:pt x="36" y="20"/>
                  </a:lnTo>
                  <a:lnTo>
                    <a:pt x="32" y="20"/>
                  </a:lnTo>
                  <a:lnTo>
                    <a:pt x="28" y="22"/>
                  </a:lnTo>
                  <a:lnTo>
                    <a:pt x="24" y="22"/>
                  </a:lnTo>
                  <a:lnTo>
                    <a:pt x="18" y="18"/>
                  </a:lnTo>
                  <a:lnTo>
                    <a:pt x="14" y="12"/>
                  </a:lnTo>
                  <a:lnTo>
                    <a:pt x="8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2" y="22"/>
                  </a:lnTo>
                  <a:lnTo>
                    <a:pt x="4" y="30"/>
                  </a:lnTo>
                  <a:lnTo>
                    <a:pt x="6" y="40"/>
                  </a:lnTo>
                  <a:lnTo>
                    <a:pt x="8" y="52"/>
                  </a:lnTo>
                  <a:lnTo>
                    <a:pt x="14" y="52"/>
                  </a:lnTo>
                  <a:lnTo>
                    <a:pt x="18" y="62"/>
                  </a:lnTo>
                  <a:lnTo>
                    <a:pt x="26" y="70"/>
                  </a:lnTo>
                  <a:lnTo>
                    <a:pt x="36" y="74"/>
                  </a:lnTo>
                  <a:lnTo>
                    <a:pt x="46" y="78"/>
                  </a:lnTo>
                  <a:lnTo>
                    <a:pt x="40" y="90"/>
                  </a:lnTo>
                  <a:lnTo>
                    <a:pt x="38" y="98"/>
                  </a:lnTo>
                  <a:lnTo>
                    <a:pt x="36" y="106"/>
                  </a:lnTo>
                  <a:lnTo>
                    <a:pt x="38" y="112"/>
                  </a:lnTo>
                  <a:lnTo>
                    <a:pt x="40" y="118"/>
                  </a:lnTo>
                  <a:lnTo>
                    <a:pt x="46" y="124"/>
                  </a:lnTo>
                  <a:lnTo>
                    <a:pt x="50" y="128"/>
                  </a:lnTo>
                  <a:lnTo>
                    <a:pt x="62" y="136"/>
                  </a:lnTo>
                  <a:lnTo>
                    <a:pt x="70" y="142"/>
                  </a:lnTo>
                  <a:lnTo>
                    <a:pt x="74" y="146"/>
                  </a:lnTo>
                  <a:lnTo>
                    <a:pt x="74" y="152"/>
                  </a:lnTo>
                  <a:lnTo>
                    <a:pt x="76" y="162"/>
                  </a:lnTo>
                  <a:lnTo>
                    <a:pt x="80" y="166"/>
                  </a:lnTo>
                  <a:lnTo>
                    <a:pt x="86" y="172"/>
                  </a:lnTo>
                  <a:lnTo>
                    <a:pt x="90" y="176"/>
                  </a:lnTo>
                  <a:lnTo>
                    <a:pt x="92" y="182"/>
                  </a:lnTo>
                  <a:lnTo>
                    <a:pt x="94" y="18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75" name="Freeform 192"/>
            <p:cNvSpPr>
              <a:spLocks/>
            </p:cNvSpPr>
            <p:nvPr/>
          </p:nvSpPr>
          <p:spPr bwMode="gray">
            <a:xfrm>
              <a:off x="3166" y="1655"/>
              <a:ext cx="61" cy="77"/>
            </a:xfrm>
            <a:custGeom>
              <a:avLst/>
              <a:gdLst>
                <a:gd name="T0" fmla="*/ 0 w 62"/>
                <a:gd name="T1" fmla="*/ 72 h 78"/>
                <a:gd name="T2" fmla="*/ 16 w 62"/>
                <a:gd name="T3" fmla="*/ 74 h 78"/>
                <a:gd name="T4" fmla="*/ 20 w 62"/>
                <a:gd name="T5" fmla="*/ 70 h 78"/>
                <a:gd name="T6" fmla="*/ 24 w 62"/>
                <a:gd name="T7" fmla="*/ 64 h 78"/>
                <a:gd name="T8" fmla="*/ 30 w 62"/>
                <a:gd name="T9" fmla="*/ 60 h 78"/>
                <a:gd name="T10" fmla="*/ 31 w 62"/>
                <a:gd name="T11" fmla="*/ 60 h 78"/>
                <a:gd name="T12" fmla="*/ 34 w 62"/>
                <a:gd name="T13" fmla="*/ 54 h 78"/>
                <a:gd name="T14" fmla="*/ 40 w 62"/>
                <a:gd name="T15" fmla="*/ 54 h 78"/>
                <a:gd name="T16" fmla="*/ 31 w 62"/>
                <a:gd name="T17" fmla="*/ 32 h 78"/>
                <a:gd name="T18" fmla="*/ 58 w 62"/>
                <a:gd name="T19" fmla="*/ 22 h 78"/>
                <a:gd name="T20" fmla="*/ 50 w 62"/>
                <a:gd name="T21" fmla="*/ 0 h 78"/>
                <a:gd name="T22" fmla="*/ 24 w 62"/>
                <a:gd name="T23" fmla="*/ 16 h 78"/>
                <a:gd name="T24" fmla="*/ 22 w 62"/>
                <a:gd name="T25" fmla="*/ 16 h 78"/>
                <a:gd name="T26" fmla="*/ 18 w 62"/>
                <a:gd name="T27" fmla="*/ 16 h 78"/>
                <a:gd name="T28" fmla="*/ 14 w 62"/>
                <a:gd name="T29" fmla="*/ 12 h 78"/>
                <a:gd name="T30" fmla="*/ 4 w 62"/>
                <a:gd name="T31" fmla="*/ 10 h 78"/>
                <a:gd name="T32" fmla="*/ 4 w 62"/>
                <a:gd name="T33" fmla="*/ 12 h 78"/>
                <a:gd name="T34" fmla="*/ 4 w 62"/>
                <a:gd name="T35" fmla="*/ 32 h 78"/>
                <a:gd name="T36" fmla="*/ 6 w 62"/>
                <a:gd name="T37" fmla="*/ 32 h 78"/>
                <a:gd name="T38" fmla="*/ 0 w 62"/>
                <a:gd name="T39" fmla="*/ 64 h 78"/>
                <a:gd name="T40" fmla="*/ 0 w 62"/>
                <a:gd name="T41" fmla="*/ 68 h 78"/>
                <a:gd name="T42" fmla="*/ 0 w 62"/>
                <a:gd name="T43" fmla="*/ 72 h 7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2" h="78">
                  <a:moveTo>
                    <a:pt x="0" y="76"/>
                  </a:moveTo>
                  <a:lnTo>
                    <a:pt x="16" y="78"/>
                  </a:lnTo>
                  <a:lnTo>
                    <a:pt x="20" y="74"/>
                  </a:lnTo>
                  <a:lnTo>
                    <a:pt x="24" y="68"/>
                  </a:lnTo>
                  <a:lnTo>
                    <a:pt x="30" y="64"/>
                  </a:lnTo>
                  <a:lnTo>
                    <a:pt x="34" y="64"/>
                  </a:lnTo>
                  <a:lnTo>
                    <a:pt x="38" y="58"/>
                  </a:lnTo>
                  <a:lnTo>
                    <a:pt x="44" y="58"/>
                  </a:lnTo>
                  <a:lnTo>
                    <a:pt x="32" y="32"/>
                  </a:lnTo>
                  <a:lnTo>
                    <a:pt x="62" y="22"/>
                  </a:lnTo>
                  <a:lnTo>
                    <a:pt x="54" y="0"/>
                  </a:lnTo>
                  <a:lnTo>
                    <a:pt x="24" y="16"/>
                  </a:lnTo>
                  <a:lnTo>
                    <a:pt x="22" y="16"/>
                  </a:lnTo>
                  <a:lnTo>
                    <a:pt x="18" y="16"/>
                  </a:lnTo>
                  <a:lnTo>
                    <a:pt x="14" y="12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32"/>
                  </a:lnTo>
                  <a:lnTo>
                    <a:pt x="6" y="32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76" name="Freeform 193"/>
            <p:cNvSpPr>
              <a:spLocks/>
            </p:cNvSpPr>
            <p:nvPr/>
          </p:nvSpPr>
          <p:spPr bwMode="gray">
            <a:xfrm>
              <a:off x="3164" y="1630"/>
              <a:ext cx="17" cy="30"/>
            </a:xfrm>
            <a:custGeom>
              <a:avLst/>
              <a:gdLst>
                <a:gd name="T0" fmla="*/ 0 w 18"/>
                <a:gd name="T1" fmla="*/ 30 h 30"/>
                <a:gd name="T2" fmla="*/ 8 w 18"/>
                <a:gd name="T3" fmla="*/ 0 h 30"/>
                <a:gd name="T4" fmla="*/ 14 w 18"/>
                <a:gd name="T5" fmla="*/ 4 h 30"/>
                <a:gd name="T6" fmla="*/ 12 w 18"/>
                <a:gd name="T7" fmla="*/ 12 h 30"/>
                <a:gd name="T8" fmla="*/ 9 w 18"/>
                <a:gd name="T9" fmla="*/ 14 h 30"/>
                <a:gd name="T10" fmla="*/ 8 w 18"/>
                <a:gd name="T11" fmla="*/ 14 h 30"/>
                <a:gd name="T12" fmla="*/ 9 w 18"/>
                <a:gd name="T13" fmla="*/ 18 h 30"/>
                <a:gd name="T14" fmla="*/ 9 w 18"/>
                <a:gd name="T15" fmla="*/ 20 h 30"/>
                <a:gd name="T16" fmla="*/ 9 w 18"/>
                <a:gd name="T17" fmla="*/ 26 h 30"/>
                <a:gd name="T18" fmla="*/ 6 w 18"/>
                <a:gd name="T19" fmla="*/ 30 h 30"/>
                <a:gd name="T20" fmla="*/ 0 w 18"/>
                <a:gd name="T21" fmla="*/ 30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" h="30">
                  <a:moveTo>
                    <a:pt x="0" y="30"/>
                  </a:moveTo>
                  <a:lnTo>
                    <a:pt x="8" y="0"/>
                  </a:lnTo>
                  <a:lnTo>
                    <a:pt x="18" y="4"/>
                  </a:lnTo>
                  <a:lnTo>
                    <a:pt x="16" y="12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10" y="18"/>
                  </a:lnTo>
                  <a:lnTo>
                    <a:pt x="12" y="20"/>
                  </a:lnTo>
                  <a:lnTo>
                    <a:pt x="10" y="26"/>
                  </a:lnTo>
                  <a:lnTo>
                    <a:pt x="6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77" name="Freeform 194"/>
            <p:cNvSpPr>
              <a:spLocks/>
            </p:cNvSpPr>
            <p:nvPr/>
          </p:nvSpPr>
          <p:spPr bwMode="gray">
            <a:xfrm>
              <a:off x="3162" y="1667"/>
              <a:ext cx="9" cy="20"/>
            </a:xfrm>
            <a:custGeom>
              <a:avLst/>
              <a:gdLst>
                <a:gd name="T0" fmla="*/ 5 w 10"/>
                <a:gd name="T1" fmla="*/ 20 h 20"/>
                <a:gd name="T2" fmla="*/ 5 w 10"/>
                <a:gd name="T3" fmla="*/ 0 h 20"/>
                <a:gd name="T4" fmla="*/ 4 w 10"/>
                <a:gd name="T5" fmla="*/ 0 h 20"/>
                <a:gd name="T6" fmla="*/ 0 w 10"/>
                <a:gd name="T7" fmla="*/ 20 h 20"/>
                <a:gd name="T8" fmla="*/ 6 w 10"/>
                <a:gd name="T9" fmla="*/ 20 h 20"/>
                <a:gd name="T10" fmla="*/ 5 w 10"/>
                <a:gd name="T11" fmla="*/ 2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20">
                  <a:moveTo>
                    <a:pt x="8" y="2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78" name="Freeform 195"/>
            <p:cNvSpPr>
              <a:spLocks/>
            </p:cNvSpPr>
            <p:nvPr/>
          </p:nvSpPr>
          <p:spPr bwMode="gray">
            <a:xfrm>
              <a:off x="3188" y="1030"/>
              <a:ext cx="25" cy="15"/>
            </a:xfrm>
            <a:custGeom>
              <a:avLst/>
              <a:gdLst>
                <a:gd name="T0" fmla="*/ 22 w 26"/>
                <a:gd name="T1" fmla="*/ 8 h 16"/>
                <a:gd name="T2" fmla="*/ 16 w 26"/>
                <a:gd name="T3" fmla="*/ 10 h 16"/>
                <a:gd name="T4" fmla="*/ 13 w 26"/>
                <a:gd name="T5" fmla="*/ 12 h 16"/>
                <a:gd name="T6" fmla="*/ 8 w 26"/>
                <a:gd name="T7" fmla="*/ 12 h 16"/>
                <a:gd name="T8" fmla="*/ 4 w 26"/>
                <a:gd name="T9" fmla="*/ 8 h 16"/>
                <a:gd name="T10" fmla="*/ 2 w 26"/>
                <a:gd name="T11" fmla="*/ 8 h 16"/>
                <a:gd name="T12" fmla="*/ 0 w 26"/>
                <a:gd name="T13" fmla="*/ 2 h 16"/>
                <a:gd name="T14" fmla="*/ 8 w 26"/>
                <a:gd name="T15" fmla="*/ 0 h 16"/>
                <a:gd name="T16" fmla="*/ 12 w 26"/>
                <a:gd name="T17" fmla="*/ 2 h 16"/>
                <a:gd name="T18" fmla="*/ 13 w 26"/>
                <a:gd name="T19" fmla="*/ 2 h 16"/>
                <a:gd name="T20" fmla="*/ 16 w 26"/>
                <a:gd name="T21" fmla="*/ 4 h 16"/>
                <a:gd name="T22" fmla="*/ 22 w 26"/>
                <a:gd name="T23" fmla="*/ 8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" h="16">
                  <a:moveTo>
                    <a:pt x="26" y="10"/>
                  </a:moveTo>
                  <a:lnTo>
                    <a:pt x="20" y="14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12"/>
                  </a:lnTo>
                  <a:lnTo>
                    <a:pt x="2" y="8"/>
                  </a:lnTo>
                  <a:lnTo>
                    <a:pt x="0" y="2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6" y="1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79" name="Freeform 196"/>
            <p:cNvSpPr>
              <a:spLocks/>
            </p:cNvSpPr>
            <p:nvPr/>
          </p:nvSpPr>
          <p:spPr bwMode="gray">
            <a:xfrm>
              <a:off x="3207" y="923"/>
              <a:ext cx="144" cy="92"/>
            </a:xfrm>
            <a:custGeom>
              <a:avLst/>
              <a:gdLst>
                <a:gd name="T0" fmla="*/ 36 w 146"/>
                <a:gd name="T1" fmla="*/ 86 h 94"/>
                <a:gd name="T2" fmla="*/ 34 w 146"/>
                <a:gd name="T3" fmla="*/ 84 h 94"/>
                <a:gd name="T4" fmla="*/ 30 w 146"/>
                <a:gd name="T5" fmla="*/ 78 h 94"/>
                <a:gd name="T6" fmla="*/ 24 w 146"/>
                <a:gd name="T7" fmla="*/ 69 h 94"/>
                <a:gd name="T8" fmla="*/ 16 w 146"/>
                <a:gd name="T9" fmla="*/ 69 h 94"/>
                <a:gd name="T10" fmla="*/ 8 w 146"/>
                <a:gd name="T11" fmla="*/ 69 h 94"/>
                <a:gd name="T12" fmla="*/ 4 w 146"/>
                <a:gd name="T13" fmla="*/ 68 h 94"/>
                <a:gd name="T14" fmla="*/ 0 w 146"/>
                <a:gd name="T15" fmla="*/ 67 h 94"/>
                <a:gd name="T16" fmla="*/ 0 w 146"/>
                <a:gd name="T17" fmla="*/ 66 h 94"/>
                <a:gd name="T18" fmla="*/ 4 w 146"/>
                <a:gd name="T19" fmla="*/ 64 h 94"/>
                <a:gd name="T20" fmla="*/ 6 w 146"/>
                <a:gd name="T21" fmla="*/ 62 h 94"/>
                <a:gd name="T22" fmla="*/ 10 w 146"/>
                <a:gd name="T23" fmla="*/ 56 h 94"/>
                <a:gd name="T24" fmla="*/ 12 w 146"/>
                <a:gd name="T25" fmla="*/ 50 h 94"/>
                <a:gd name="T26" fmla="*/ 16 w 146"/>
                <a:gd name="T27" fmla="*/ 50 h 94"/>
                <a:gd name="T28" fmla="*/ 22 w 146"/>
                <a:gd name="T29" fmla="*/ 48 h 94"/>
                <a:gd name="T30" fmla="*/ 24 w 146"/>
                <a:gd name="T31" fmla="*/ 38 h 94"/>
                <a:gd name="T32" fmla="*/ 26 w 146"/>
                <a:gd name="T33" fmla="*/ 30 h 94"/>
                <a:gd name="T34" fmla="*/ 30 w 146"/>
                <a:gd name="T35" fmla="*/ 24 h 94"/>
                <a:gd name="T36" fmla="*/ 36 w 146"/>
                <a:gd name="T37" fmla="*/ 22 h 94"/>
                <a:gd name="T38" fmla="*/ 48 w 146"/>
                <a:gd name="T39" fmla="*/ 16 h 94"/>
                <a:gd name="T40" fmla="*/ 64 w 146"/>
                <a:gd name="T41" fmla="*/ 10 h 94"/>
                <a:gd name="T42" fmla="*/ 96 w 146"/>
                <a:gd name="T43" fmla="*/ 10 h 94"/>
                <a:gd name="T44" fmla="*/ 107 w 146"/>
                <a:gd name="T45" fmla="*/ 2 h 94"/>
                <a:gd name="T46" fmla="*/ 114 w 146"/>
                <a:gd name="T47" fmla="*/ 0 h 94"/>
                <a:gd name="T48" fmla="*/ 124 w 146"/>
                <a:gd name="T49" fmla="*/ 0 h 94"/>
                <a:gd name="T50" fmla="*/ 132 w 146"/>
                <a:gd name="T51" fmla="*/ 0 h 94"/>
                <a:gd name="T52" fmla="*/ 138 w 146"/>
                <a:gd name="T53" fmla="*/ 2 h 94"/>
                <a:gd name="T54" fmla="*/ 138 w 146"/>
                <a:gd name="T55" fmla="*/ 6 h 94"/>
                <a:gd name="T56" fmla="*/ 136 w 146"/>
                <a:gd name="T57" fmla="*/ 10 h 94"/>
                <a:gd name="T58" fmla="*/ 130 w 146"/>
                <a:gd name="T59" fmla="*/ 12 h 94"/>
                <a:gd name="T60" fmla="*/ 116 w 146"/>
                <a:gd name="T61" fmla="*/ 16 h 94"/>
                <a:gd name="T62" fmla="*/ 82 w 146"/>
                <a:gd name="T63" fmla="*/ 23 h 94"/>
                <a:gd name="T64" fmla="*/ 66 w 146"/>
                <a:gd name="T65" fmla="*/ 28 h 94"/>
                <a:gd name="T66" fmla="*/ 52 w 146"/>
                <a:gd name="T67" fmla="*/ 36 h 94"/>
                <a:gd name="T68" fmla="*/ 48 w 146"/>
                <a:gd name="T69" fmla="*/ 40 h 94"/>
                <a:gd name="T70" fmla="*/ 42 w 146"/>
                <a:gd name="T71" fmla="*/ 46 h 94"/>
                <a:gd name="T72" fmla="*/ 38 w 146"/>
                <a:gd name="T73" fmla="*/ 52 h 94"/>
                <a:gd name="T74" fmla="*/ 36 w 146"/>
                <a:gd name="T75" fmla="*/ 58 h 94"/>
                <a:gd name="T76" fmla="*/ 38 w 146"/>
                <a:gd name="T77" fmla="*/ 66 h 94"/>
                <a:gd name="T78" fmla="*/ 42 w 146"/>
                <a:gd name="T79" fmla="*/ 68 h 94"/>
                <a:gd name="T80" fmla="*/ 46 w 146"/>
                <a:gd name="T81" fmla="*/ 70 h 94"/>
                <a:gd name="T82" fmla="*/ 52 w 146"/>
                <a:gd name="T83" fmla="*/ 72 h 94"/>
                <a:gd name="T84" fmla="*/ 64 w 146"/>
                <a:gd name="T85" fmla="*/ 78 h 94"/>
                <a:gd name="T86" fmla="*/ 70 w 146"/>
                <a:gd name="T87" fmla="*/ 80 h 94"/>
                <a:gd name="T88" fmla="*/ 74 w 146"/>
                <a:gd name="T89" fmla="*/ 84 h 94"/>
                <a:gd name="T90" fmla="*/ 64 w 146"/>
                <a:gd name="T91" fmla="*/ 84 h 94"/>
                <a:gd name="T92" fmla="*/ 54 w 146"/>
                <a:gd name="T93" fmla="*/ 84 h 94"/>
                <a:gd name="T94" fmla="*/ 36 w 146"/>
                <a:gd name="T95" fmla="*/ 86 h 9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46" h="94">
                  <a:moveTo>
                    <a:pt x="38" y="94"/>
                  </a:moveTo>
                  <a:lnTo>
                    <a:pt x="34" y="92"/>
                  </a:lnTo>
                  <a:lnTo>
                    <a:pt x="30" y="86"/>
                  </a:lnTo>
                  <a:lnTo>
                    <a:pt x="24" y="76"/>
                  </a:lnTo>
                  <a:lnTo>
                    <a:pt x="16" y="76"/>
                  </a:lnTo>
                  <a:lnTo>
                    <a:pt x="8" y="76"/>
                  </a:lnTo>
                  <a:lnTo>
                    <a:pt x="4" y="74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8"/>
                  </a:lnTo>
                  <a:lnTo>
                    <a:pt x="6" y="66"/>
                  </a:lnTo>
                  <a:lnTo>
                    <a:pt x="10" y="60"/>
                  </a:lnTo>
                  <a:lnTo>
                    <a:pt x="12" y="54"/>
                  </a:lnTo>
                  <a:lnTo>
                    <a:pt x="16" y="54"/>
                  </a:lnTo>
                  <a:lnTo>
                    <a:pt x="22" y="52"/>
                  </a:lnTo>
                  <a:lnTo>
                    <a:pt x="24" y="42"/>
                  </a:lnTo>
                  <a:lnTo>
                    <a:pt x="26" y="34"/>
                  </a:lnTo>
                  <a:lnTo>
                    <a:pt x="30" y="28"/>
                  </a:lnTo>
                  <a:lnTo>
                    <a:pt x="36" y="22"/>
                  </a:lnTo>
                  <a:lnTo>
                    <a:pt x="52" y="16"/>
                  </a:lnTo>
                  <a:lnTo>
                    <a:pt x="68" y="10"/>
                  </a:lnTo>
                  <a:lnTo>
                    <a:pt x="100" y="10"/>
                  </a:lnTo>
                  <a:lnTo>
                    <a:pt x="114" y="2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0" y="0"/>
                  </a:lnTo>
                  <a:lnTo>
                    <a:pt x="146" y="2"/>
                  </a:lnTo>
                  <a:lnTo>
                    <a:pt x="146" y="6"/>
                  </a:lnTo>
                  <a:lnTo>
                    <a:pt x="144" y="10"/>
                  </a:lnTo>
                  <a:lnTo>
                    <a:pt x="138" y="12"/>
                  </a:lnTo>
                  <a:lnTo>
                    <a:pt x="124" y="16"/>
                  </a:lnTo>
                  <a:lnTo>
                    <a:pt x="86" y="26"/>
                  </a:lnTo>
                  <a:lnTo>
                    <a:pt x="70" y="32"/>
                  </a:lnTo>
                  <a:lnTo>
                    <a:pt x="56" y="40"/>
                  </a:lnTo>
                  <a:lnTo>
                    <a:pt x="52" y="44"/>
                  </a:lnTo>
                  <a:lnTo>
                    <a:pt x="46" y="50"/>
                  </a:lnTo>
                  <a:lnTo>
                    <a:pt x="42" y="56"/>
                  </a:lnTo>
                  <a:lnTo>
                    <a:pt x="40" y="62"/>
                  </a:lnTo>
                  <a:lnTo>
                    <a:pt x="42" y="70"/>
                  </a:lnTo>
                  <a:lnTo>
                    <a:pt x="46" y="74"/>
                  </a:lnTo>
                  <a:lnTo>
                    <a:pt x="50" y="78"/>
                  </a:lnTo>
                  <a:lnTo>
                    <a:pt x="56" y="80"/>
                  </a:lnTo>
                  <a:lnTo>
                    <a:pt x="68" y="86"/>
                  </a:lnTo>
                  <a:lnTo>
                    <a:pt x="74" y="88"/>
                  </a:lnTo>
                  <a:lnTo>
                    <a:pt x="78" y="92"/>
                  </a:lnTo>
                  <a:lnTo>
                    <a:pt x="68" y="92"/>
                  </a:lnTo>
                  <a:lnTo>
                    <a:pt x="58" y="92"/>
                  </a:lnTo>
                  <a:lnTo>
                    <a:pt x="38" y="9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80" name="Freeform 197"/>
            <p:cNvSpPr>
              <a:spLocks/>
            </p:cNvSpPr>
            <p:nvPr/>
          </p:nvSpPr>
          <p:spPr bwMode="gray">
            <a:xfrm>
              <a:off x="3534" y="872"/>
              <a:ext cx="105" cy="29"/>
            </a:xfrm>
            <a:custGeom>
              <a:avLst/>
              <a:gdLst>
                <a:gd name="T0" fmla="*/ 102 w 106"/>
                <a:gd name="T1" fmla="*/ 22 h 30"/>
                <a:gd name="T2" fmla="*/ 94 w 106"/>
                <a:gd name="T3" fmla="*/ 24 h 30"/>
                <a:gd name="T4" fmla="*/ 88 w 106"/>
                <a:gd name="T5" fmla="*/ 24 h 30"/>
                <a:gd name="T6" fmla="*/ 78 w 106"/>
                <a:gd name="T7" fmla="*/ 22 h 30"/>
                <a:gd name="T8" fmla="*/ 76 w 106"/>
                <a:gd name="T9" fmla="*/ 24 h 30"/>
                <a:gd name="T10" fmla="*/ 74 w 106"/>
                <a:gd name="T11" fmla="*/ 26 h 30"/>
                <a:gd name="T12" fmla="*/ 60 w 106"/>
                <a:gd name="T13" fmla="*/ 24 h 30"/>
                <a:gd name="T14" fmla="*/ 50 w 106"/>
                <a:gd name="T15" fmla="*/ 20 h 30"/>
                <a:gd name="T16" fmla="*/ 44 w 106"/>
                <a:gd name="T17" fmla="*/ 18 h 30"/>
                <a:gd name="T18" fmla="*/ 38 w 106"/>
                <a:gd name="T19" fmla="*/ 15 h 30"/>
                <a:gd name="T20" fmla="*/ 36 w 106"/>
                <a:gd name="T21" fmla="*/ 14 h 30"/>
                <a:gd name="T22" fmla="*/ 36 w 106"/>
                <a:gd name="T23" fmla="*/ 10 h 30"/>
                <a:gd name="T24" fmla="*/ 20 w 106"/>
                <a:gd name="T25" fmla="*/ 10 h 30"/>
                <a:gd name="T26" fmla="*/ 10 w 106"/>
                <a:gd name="T27" fmla="*/ 10 h 30"/>
                <a:gd name="T28" fmla="*/ 4 w 106"/>
                <a:gd name="T29" fmla="*/ 8 h 30"/>
                <a:gd name="T30" fmla="*/ 2 w 106"/>
                <a:gd name="T31" fmla="*/ 6 h 30"/>
                <a:gd name="T32" fmla="*/ 0 w 106"/>
                <a:gd name="T33" fmla="*/ 4 h 30"/>
                <a:gd name="T34" fmla="*/ 2 w 106"/>
                <a:gd name="T35" fmla="*/ 2 h 30"/>
                <a:gd name="T36" fmla="*/ 4 w 106"/>
                <a:gd name="T37" fmla="*/ 2 h 30"/>
                <a:gd name="T38" fmla="*/ 12 w 106"/>
                <a:gd name="T39" fmla="*/ 0 h 30"/>
                <a:gd name="T40" fmla="*/ 24 w 106"/>
                <a:gd name="T41" fmla="*/ 0 h 30"/>
                <a:gd name="T42" fmla="*/ 34 w 106"/>
                <a:gd name="T43" fmla="*/ 0 h 30"/>
                <a:gd name="T44" fmla="*/ 44 w 106"/>
                <a:gd name="T45" fmla="*/ 2 h 30"/>
                <a:gd name="T46" fmla="*/ 52 w 106"/>
                <a:gd name="T47" fmla="*/ 4 h 30"/>
                <a:gd name="T48" fmla="*/ 53 w 106"/>
                <a:gd name="T49" fmla="*/ 8 h 30"/>
                <a:gd name="T50" fmla="*/ 53 w 106"/>
                <a:gd name="T51" fmla="*/ 10 h 30"/>
                <a:gd name="T52" fmla="*/ 48 w 106"/>
                <a:gd name="T53" fmla="*/ 10 h 30"/>
                <a:gd name="T54" fmla="*/ 56 w 106"/>
                <a:gd name="T55" fmla="*/ 12 h 30"/>
                <a:gd name="T56" fmla="*/ 62 w 106"/>
                <a:gd name="T57" fmla="*/ 14 h 30"/>
                <a:gd name="T58" fmla="*/ 66 w 106"/>
                <a:gd name="T59" fmla="*/ 14 h 30"/>
                <a:gd name="T60" fmla="*/ 70 w 106"/>
                <a:gd name="T61" fmla="*/ 14 h 30"/>
                <a:gd name="T62" fmla="*/ 74 w 106"/>
                <a:gd name="T63" fmla="*/ 12 h 30"/>
                <a:gd name="T64" fmla="*/ 82 w 106"/>
                <a:gd name="T65" fmla="*/ 14 h 30"/>
                <a:gd name="T66" fmla="*/ 88 w 106"/>
                <a:gd name="T67" fmla="*/ 15 h 30"/>
                <a:gd name="T68" fmla="*/ 98 w 106"/>
                <a:gd name="T69" fmla="*/ 22 h 30"/>
                <a:gd name="T70" fmla="*/ 102 w 106"/>
                <a:gd name="T71" fmla="*/ 22 h 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6" h="30">
                  <a:moveTo>
                    <a:pt x="106" y="26"/>
                  </a:moveTo>
                  <a:lnTo>
                    <a:pt x="98" y="28"/>
                  </a:lnTo>
                  <a:lnTo>
                    <a:pt x="92" y="28"/>
                  </a:lnTo>
                  <a:lnTo>
                    <a:pt x="82" y="26"/>
                  </a:lnTo>
                  <a:lnTo>
                    <a:pt x="80" y="28"/>
                  </a:lnTo>
                  <a:lnTo>
                    <a:pt x="78" y="30"/>
                  </a:lnTo>
                  <a:lnTo>
                    <a:pt x="64" y="28"/>
                  </a:lnTo>
                  <a:lnTo>
                    <a:pt x="50" y="24"/>
                  </a:lnTo>
                  <a:lnTo>
                    <a:pt x="44" y="22"/>
                  </a:lnTo>
                  <a:lnTo>
                    <a:pt x="38" y="18"/>
                  </a:lnTo>
                  <a:lnTo>
                    <a:pt x="36" y="14"/>
                  </a:lnTo>
                  <a:lnTo>
                    <a:pt x="36" y="10"/>
                  </a:lnTo>
                  <a:lnTo>
                    <a:pt x="20" y="10"/>
                  </a:lnTo>
                  <a:lnTo>
                    <a:pt x="10" y="10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4" y="2"/>
                  </a:lnTo>
                  <a:lnTo>
                    <a:pt x="52" y="4"/>
                  </a:lnTo>
                  <a:lnTo>
                    <a:pt x="54" y="8"/>
                  </a:lnTo>
                  <a:lnTo>
                    <a:pt x="54" y="10"/>
                  </a:lnTo>
                  <a:lnTo>
                    <a:pt x="48" y="10"/>
                  </a:lnTo>
                  <a:lnTo>
                    <a:pt x="60" y="12"/>
                  </a:lnTo>
                  <a:lnTo>
                    <a:pt x="66" y="14"/>
                  </a:lnTo>
                  <a:lnTo>
                    <a:pt x="70" y="14"/>
                  </a:lnTo>
                  <a:lnTo>
                    <a:pt x="74" y="14"/>
                  </a:lnTo>
                  <a:lnTo>
                    <a:pt x="78" y="12"/>
                  </a:lnTo>
                  <a:lnTo>
                    <a:pt x="86" y="14"/>
                  </a:lnTo>
                  <a:lnTo>
                    <a:pt x="92" y="16"/>
                  </a:lnTo>
                  <a:lnTo>
                    <a:pt x="102" y="26"/>
                  </a:lnTo>
                  <a:lnTo>
                    <a:pt x="106" y="2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81" name="Freeform 198"/>
            <p:cNvSpPr>
              <a:spLocks/>
            </p:cNvSpPr>
            <p:nvPr/>
          </p:nvSpPr>
          <p:spPr bwMode="gray">
            <a:xfrm>
              <a:off x="3650" y="892"/>
              <a:ext cx="50" cy="21"/>
            </a:xfrm>
            <a:custGeom>
              <a:avLst/>
              <a:gdLst>
                <a:gd name="T0" fmla="*/ 6 w 52"/>
                <a:gd name="T1" fmla="*/ 18 h 22"/>
                <a:gd name="T2" fmla="*/ 4 w 52"/>
                <a:gd name="T3" fmla="*/ 18 h 22"/>
                <a:gd name="T4" fmla="*/ 2 w 52"/>
                <a:gd name="T5" fmla="*/ 16 h 22"/>
                <a:gd name="T6" fmla="*/ 0 w 52"/>
                <a:gd name="T7" fmla="*/ 14 h 22"/>
                <a:gd name="T8" fmla="*/ 0 w 52"/>
                <a:gd name="T9" fmla="*/ 6 h 22"/>
                <a:gd name="T10" fmla="*/ 4 w 52"/>
                <a:gd name="T11" fmla="*/ 2 h 22"/>
                <a:gd name="T12" fmla="*/ 6 w 52"/>
                <a:gd name="T13" fmla="*/ 0 h 22"/>
                <a:gd name="T14" fmla="*/ 13 w 52"/>
                <a:gd name="T15" fmla="*/ 0 h 22"/>
                <a:gd name="T16" fmla="*/ 16 w 52"/>
                <a:gd name="T17" fmla="*/ 4 h 22"/>
                <a:gd name="T18" fmla="*/ 28 w 52"/>
                <a:gd name="T19" fmla="*/ 6 h 22"/>
                <a:gd name="T20" fmla="*/ 44 w 52"/>
                <a:gd name="T21" fmla="*/ 10 h 22"/>
                <a:gd name="T22" fmla="*/ 42 w 52"/>
                <a:gd name="T23" fmla="*/ 11 h 22"/>
                <a:gd name="T24" fmla="*/ 38 w 52"/>
                <a:gd name="T25" fmla="*/ 12 h 22"/>
                <a:gd name="T26" fmla="*/ 35 w 52"/>
                <a:gd name="T27" fmla="*/ 14 h 22"/>
                <a:gd name="T28" fmla="*/ 24 w 52"/>
                <a:gd name="T29" fmla="*/ 14 h 22"/>
                <a:gd name="T30" fmla="*/ 16 w 52"/>
                <a:gd name="T31" fmla="*/ 16 h 22"/>
                <a:gd name="T32" fmla="*/ 13 w 52"/>
                <a:gd name="T33" fmla="*/ 18 h 22"/>
                <a:gd name="T34" fmla="*/ 6 w 52"/>
                <a:gd name="T35" fmla="*/ 18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2" h="22">
                  <a:moveTo>
                    <a:pt x="6" y="22"/>
                  </a:moveTo>
                  <a:lnTo>
                    <a:pt x="4" y="22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4" y="0"/>
                  </a:lnTo>
                  <a:lnTo>
                    <a:pt x="20" y="4"/>
                  </a:lnTo>
                  <a:lnTo>
                    <a:pt x="32" y="6"/>
                  </a:lnTo>
                  <a:lnTo>
                    <a:pt x="52" y="10"/>
                  </a:lnTo>
                  <a:lnTo>
                    <a:pt x="50" y="14"/>
                  </a:lnTo>
                  <a:lnTo>
                    <a:pt x="46" y="16"/>
                  </a:lnTo>
                  <a:lnTo>
                    <a:pt x="40" y="18"/>
                  </a:lnTo>
                  <a:lnTo>
                    <a:pt x="28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82" name="Freeform 199"/>
            <p:cNvSpPr>
              <a:spLocks/>
            </p:cNvSpPr>
            <p:nvPr/>
          </p:nvSpPr>
          <p:spPr bwMode="gray">
            <a:xfrm>
              <a:off x="4088" y="933"/>
              <a:ext cx="90" cy="18"/>
            </a:xfrm>
            <a:custGeom>
              <a:avLst/>
              <a:gdLst>
                <a:gd name="T0" fmla="*/ 66 w 92"/>
                <a:gd name="T1" fmla="*/ 12 h 18"/>
                <a:gd name="T2" fmla="*/ 66 w 92"/>
                <a:gd name="T3" fmla="*/ 18 h 18"/>
                <a:gd name="T4" fmla="*/ 34 w 92"/>
                <a:gd name="T5" fmla="*/ 18 h 18"/>
                <a:gd name="T6" fmla="*/ 24 w 92"/>
                <a:gd name="T7" fmla="*/ 18 h 18"/>
                <a:gd name="T8" fmla="*/ 14 w 92"/>
                <a:gd name="T9" fmla="*/ 18 h 18"/>
                <a:gd name="T10" fmla="*/ 10 w 92"/>
                <a:gd name="T11" fmla="*/ 16 h 18"/>
                <a:gd name="T12" fmla="*/ 4 w 92"/>
                <a:gd name="T13" fmla="*/ 12 h 18"/>
                <a:gd name="T14" fmla="*/ 0 w 92"/>
                <a:gd name="T15" fmla="*/ 10 h 18"/>
                <a:gd name="T16" fmla="*/ 0 w 92"/>
                <a:gd name="T17" fmla="*/ 6 h 18"/>
                <a:gd name="T18" fmla="*/ 0 w 92"/>
                <a:gd name="T19" fmla="*/ 4 h 18"/>
                <a:gd name="T20" fmla="*/ 4 w 92"/>
                <a:gd name="T21" fmla="*/ 2 h 18"/>
                <a:gd name="T22" fmla="*/ 10 w 92"/>
                <a:gd name="T23" fmla="*/ 0 h 18"/>
                <a:gd name="T24" fmla="*/ 14 w 92"/>
                <a:gd name="T25" fmla="*/ 0 h 18"/>
                <a:gd name="T26" fmla="*/ 20 w 92"/>
                <a:gd name="T27" fmla="*/ 4 h 18"/>
                <a:gd name="T28" fmla="*/ 23 w 92"/>
                <a:gd name="T29" fmla="*/ 6 h 18"/>
                <a:gd name="T30" fmla="*/ 28 w 92"/>
                <a:gd name="T31" fmla="*/ 6 h 18"/>
                <a:gd name="T32" fmla="*/ 32 w 92"/>
                <a:gd name="T33" fmla="*/ 6 h 18"/>
                <a:gd name="T34" fmla="*/ 32 w 92"/>
                <a:gd name="T35" fmla="*/ 4 h 18"/>
                <a:gd name="T36" fmla="*/ 34 w 92"/>
                <a:gd name="T37" fmla="*/ 2 h 18"/>
                <a:gd name="T38" fmla="*/ 36 w 92"/>
                <a:gd name="T39" fmla="*/ 2 h 18"/>
                <a:gd name="T40" fmla="*/ 50 w 92"/>
                <a:gd name="T41" fmla="*/ 2 h 18"/>
                <a:gd name="T42" fmla="*/ 64 w 92"/>
                <a:gd name="T43" fmla="*/ 4 h 18"/>
                <a:gd name="T44" fmla="*/ 76 w 92"/>
                <a:gd name="T45" fmla="*/ 6 h 18"/>
                <a:gd name="T46" fmla="*/ 82 w 92"/>
                <a:gd name="T47" fmla="*/ 8 h 18"/>
                <a:gd name="T48" fmla="*/ 84 w 92"/>
                <a:gd name="T49" fmla="*/ 12 h 18"/>
                <a:gd name="T50" fmla="*/ 74 w 92"/>
                <a:gd name="T51" fmla="*/ 16 h 18"/>
                <a:gd name="T52" fmla="*/ 68 w 92"/>
                <a:gd name="T53" fmla="*/ 16 h 18"/>
                <a:gd name="T54" fmla="*/ 66 w 92"/>
                <a:gd name="T55" fmla="*/ 12 h 1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92" h="18">
                  <a:moveTo>
                    <a:pt x="72" y="12"/>
                  </a:moveTo>
                  <a:lnTo>
                    <a:pt x="72" y="18"/>
                  </a:lnTo>
                  <a:lnTo>
                    <a:pt x="38" y="18"/>
                  </a:lnTo>
                  <a:lnTo>
                    <a:pt x="28" y="18"/>
                  </a:lnTo>
                  <a:lnTo>
                    <a:pt x="14" y="18"/>
                  </a:lnTo>
                  <a:lnTo>
                    <a:pt x="10" y="16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2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54" y="2"/>
                  </a:lnTo>
                  <a:lnTo>
                    <a:pt x="68" y="4"/>
                  </a:lnTo>
                  <a:lnTo>
                    <a:pt x="84" y="6"/>
                  </a:lnTo>
                  <a:lnTo>
                    <a:pt x="90" y="8"/>
                  </a:lnTo>
                  <a:lnTo>
                    <a:pt x="92" y="12"/>
                  </a:lnTo>
                  <a:lnTo>
                    <a:pt x="82" y="16"/>
                  </a:lnTo>
                  <a:lnTo>
                    <a:pt x="76" y="16"/>
                  </a:lnTo>
                  <a:lnTo>
                    <a:pt x="72" y="1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83" name="Freeform 200"/>
            <p:cNvSpPr>
              <a:spLocks/>
            </p:cNvSpPr>
            <p:nvPr/>
          </p:nvSpPr>
          <p:spPr bwMode="gray">
            <a:xfrm>
              <a:off x="4192" y="939"/>
              <a:ext cx="51" cy="15"/>
            </a:xfrm>
            <a:custGeom>
              <a:avLst/>
              <a:gdLst>
                <a:gd name="T0" fmla="*/ 38 w 52"/>
                <a:gd name="T1" fmla="*/ 12 h 16"/>
                <a:gd name="T2" fmla="*/ 28 w 52"/>
                <a:gd name="T3" fmla="*/ 12 h 16"/>
                <a:gd name="T4" fmla="*/ 18 w 52"/>
                <a:gd name="T5" fmla="*/ 8 h 16"/>
                <a:gd name="T6" fmla="*/ 6 w 52"/>
                <a:gd name="T7" fmla="*/ 8 h 16"/>
                <a:gd name="T8" fmla="*/ 2 w 52"/>
                <a:gd name="T9" fmla="*/ 4 h 16"/>
                <a:gd name="T10" fmla="*/ 0 w 52"/>
                <a:gd name="T11" fmla="*/ 0 h 16"/>
                <a:gd name="T12" fmla="*/ 8 w 52"/>
                <a:gd name="T13" fmla="*/ 0 h 16"/>
                <a:gd name="T14" fmla="*/ 18 w 52"/>
                <a:gd name="T15" fmla="*/ 4 h 16"/>
                <a:gd name="T16" fmla="*/ 26 w 52"/>
                <a:gd name="T17" fmla="*/ 4 h 16"/>
                <a:gd name="T18" fmla="*/ 38 w 52"/>
                <a:gd name="T19" fmla="*/ 6 h 16"/>
                <a:gd name="T20" fmla="*/ 42 w 52"/>
                <a:gd name="T21" fmla="*/ 6 h 16"/>
                <a:gd name="T22" fmla="*/ 48 w 52"/>
                <a:gd name="T23" fmla="*/ 8 h 16"/>
                <a:gd name="T24" fmla="*/ 44 w 52"/>
                <a:gd name="T25" fmla="*/ 10 h 16"/>
                <a:gd name="T26" fmla="*/ 38 w 52"/>
                <a:gd name="T27" fmla="*/ 12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2" h="16">
                  <a:moveTo>
                    <a:pt x="42" y="16"/>
                  </a:moveTo>
                  <a:lnTo>
                    <a:pt x="32" y="16"/>
                  </a:lnTo>
                  <a:lnTo>
                    <a:pt x="18" y="12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8" y="4"/>
                  </a:lnTo>
                  <a:lnTo>
                    <a:pt x="30" y="4"/>
                  </a:lnTo>
                  <a:lnTo>
                    <a:pt x="42" y="6"/>
                  </a:lnTo>
                  <a:lnTo>
                    <a:pt x="46" y="6"/>
                  </a:lnTo>
                  <a:lnTo>
                    <a:pt x="52" y="8"/>
                  </a:lnTo>
                  <a:lnTo>
                    <a:pt x="48" y="14"/>
                  </a:lnTo>
                  <a:lnTo>
                    <a:pt x="42" y="1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84" name="Freeform 201"/>
            <p:cNvSpPr>
              <a:spLocks/>
            </p:cNvSpPr>
            <p:nvPr/>
          </p:nvSpPr>
          <p:spPr bwMode="gray">
            <a:xfrm>
              <a:off x="4650" y="998"/>
              <a:ext cx="38" cy="14"/>
            </a:xfrm>
            <a:custGeom>
              <a:avLst/>
              <a:gdLst>
                <a:gd name="T0" fmla="*/ 18 w 38"/>
                <a:gd name="T1" fmla="*/ 10 h 14"/>
                <a:gd name="T2" fmla="*/ 14 w 38"/>
                <a:gd name="T3" fmla="*/ 12 h 14"/>
                <a:gd name="T4" fmla="*/ 10 w 38"/>
                <a:gd name="T5" fmla="*/ 14 h 14"/>
                <a:gd name="T6" fmla="*/ 6 w 38"/>
                <a:gd name="T7" fmla="*/ 14 h 14"/>
                <a:gd name="T8" fmla="*/ 2 w 38"/>
                <a:gd name="T9" fmla="*/ 12 h 14"/>
                <a:gd name="T10" fmla="*/ 0 w 38"/>
                <a:gd name="T11" fmla="*/ 8 h 14"/>
                <a:gd name="T12" fmla="*/ 2 w 38"/>
                <a:gd name="T13" fmla="*/ 6 h 14"/>
                <a:gd name="T14" fmla="*/ 8 w 38"/>
                <a:gd name="T15" fmla="*/ 2 h 14"/>
                <a:gd name="T16" fmla="*/ 14 w 38"/>
                <a:gd name="T17" fmla="*/ 0 h 14"/>
                <a:gd name="T18" fmla="*/ 22 w 38"/>
                <a:gd name="T19" fmla="*/ 0 h 14"/>
                <a:gd name="T20" fmla="*/ 28 w 38"/>
                <a:gd name="T21" fmla="*/ 4 h 14"/>
                <a:gd name="T22" fmla="*/ 38 w 38"/>
                <a:gd name="T23" fmla="*/ 10 h 14"/>
                <a:gd name="T24" fmla="*/ 28 w 38"/>
                <a:gd name="T25" fmla="*/ 12 h 14"/>
                <a:gd name="T26" fmla="*/ 18 w 38"/>
                <a:gd name="T27" fmla="*/ 10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8" h="14">
                  <a:moveTo>
                    <a:pt x="18" y="10"/>
                  </a:moveTo>
                  <a:lnTo>
                    <a:pt x="14" y="12"/>
                  </a:lnTo>
                  <a:lnTo>
                    <a:pt x="10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8" y="4"/>
                  </a:lnTo>
                  <a:lnTo>
                    <a:pt x="38" y="10"/>
                  </a:lnTo>
                  <a:lnTo>
                    <a:pt x="28" y="12"/>
                  </a:lnTo>
                  <a:lnTo>
                    <a:pt x="18" y="1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85" name="Freeform 202"/>
            <p:cNvSpPr>
              <a:spLocks/>
            </p:cNvSpPr>
            <p:nvPr/>
          </p:nvSpPr>
          <p:spPr bwMode="gray">
            <a:xfrm>
              <a:off x="4545" y="1282"/>
              <a:ext cx="119" cy="144"/>
            </a:xfrm>
            <a:custGeom>
              <a:avLst/>
              <a:gdLst>
                <a:gd name="T0" fmla="*/ 0 w 120"/>
                <a:gd name="T1" fmla="*/ 0 h 146"/>
                <a:gd name="T2" fmla="*/ 94 w 120"/>
                <a:gd name="T3" fmla="*/ 86 h 146"/>
                <a:gd name="T4" fmla="*/ 90 w 120"/>
                <a:gd name="T5" fmla="*/ 86 h 146"/>
                <a:gd name="T6" fmla="*/ 88 w 120"/>
                <a:gd name="T7" fmla="*/ 86 h 146"/>
                <a:gd name="T8" fmla="*/ 84 w 120"/>
                <a:gd name="T9" fmla="*/ 84 h 146"/>
                <a:gd name="T10" fmla="*/ 78 w 120"/>
                <a:gd name="T11" fmla="*/ 82 h 146"/>
                <a:gd name="T12" fmla="*/ 74 w 120"/>
                <a:gd name="T13" fmla="*/ 84 h 146"/>
                <a:gd name="T14" fmla="*/ 72 w 120"/>
                <a:gd name="T15" fmla="*/ 86 h 146"/>
                <a:gd name="T16" fmla="*/ 74 w 120"/>
                <a:gd name="T17" fmla="*/ 94 h 146"/>
                <a:gd name="T18" fmla="*/ 78 w 120"/>
                <a:gd name="T19" fmla="*/ 102 h 146"/>
                <a:gd name="T20" fmla="*/ 84 w 120"/>
                <a:gd name="T21" fmla="*/ 107 h 146"/>
                <a:gd name="T22" fmla="*/ 88 w 120"/>
                <a:gd name="T23" fmla="*/ 110 h 146"/>
                <a:gd name="T24" fmla="*/ 104 w 120"/>
                <a:gd name="T25" fmla="*/ 122 h 146"/>
                <a:gd name="T26" fmla="*/ 116 w 120"/>
                <a:gd name="T27" fmla="*/ 130 h 146"/>
                <a:gd name="T28" fmla="*/ 108 w 120"/>
                <a:gd name="T29" fmla="*/ 130 h 146"/>
                <a:gd name="T30" fmla="*/ 104 w 120"/>
                <a:gd name="T31" fmla="*/ 128 h 146"/>
                <a:gd name="T32" fmla="*/ 98 w 120"/>
                <a:gd name="T33" fmla="*/ 126 h 146"/>
                <a:gd name="T34" fmla="*/ 98 w 120"/>
                <a:gd name="T35" fmla="*/ 138 h 146"/>
                <a:gd name="T36" fmla="*/ 90 w 120"/>
                <a:gd name="T37" fmla="*/ 132 h 146"/>
                <a:gd name="T38" fmla="*/ 84 w 120"/>
                <a:gd name="T39" fmla="*/ 122 h 146"/>
                <a:gd name="T40" fmla="*/ 72 w 120"/>
                <a:gd name="T41" fmla="*/ 107 h 146"/>
                <a:gd name="T42" fmla="*/ 62 w 120"/>
                <a:gd name="T43" fmla="*/ 90 h 146"/>
                <a:gd name="T44" fmla="*/ 54 w 120"/>
                <a:gd name="T45" fmla="*/ 72 h 146"/>
                <a:gd name="T46" fmla="*/ 44 w 120"/>
                <a:gd name="T47" fmla="*/ 58 h 146"/>
                <a:gd name="T48" fmla="*/ 34 w 120"/>
                <a:gd name="T49" fmla="*/ 46 h 146"/>
                <a:gd name="T50" fmla="*/ 24 w 120"/>
                <a:gd name="T51" fmla="*/ 38 h 146"/>
                <a:gd name="T52" fmla="*/ 12 w 120"/>
                <a:gd name="T53" fmla="*/ 36 h 146"/>
                <a:gd name="T54" fmla="*/ 10 w 120"/>
                <a:gd name="T55" fmla="*/ 32 h 146"/>
                <a:gd name="T56" fmla="*/ 6 w 120"/>
                <a:gd name="T57" fmla="*/ 28 h 146"/>
                <a:gd name="T58" fmla="*/ 4 w 120"/>
                <a:gd name="T59" fmla="*/ 22 h 146"/>
                <a:gd name="T60" fmla="*/ 2 w 120"/>
                <a:gd name="T61" fmla="*/ 16 h 146"/>
                <a:gd name="T62" fmla="*/ 0 w 120"/>
                <a:gd name="T63" fmla="*/ 0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46">
                  <a:moveTo>
                    <a:pt x="0" y="0"/>
                  </a:moveTo>
                  <a:lnTo>
                    <a:pt x="98" y="90"/>
                  </a:lnTo>
                  <a:lnTo>
                    <a:pt x="94" y="90"/>
                  </a:lnTo>
                  <a:lnTo>
                    <a:pt x="92" y="90"/>
                  </a:lnTo>
                  <a:lnTo>
                    <a:pt x="88" y="88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6" y="90"/>
                  </a:lnTo>
                  <a:lnTo>
                    <a:pt x="78" y="98"/>
                  </a:lnTo>
                  <a:lnTo>
                    <a:pt x="82" y="106"/>
                  </a:lnTo>
                  <a:lnTo>
                    <a:pt x="88" y="114"/>
                  </a:lnTo>
                  <a:lnTo>
                    <a:pt x="92" y="118"/>
                  </a:lnTo>
                  <a:lnTo>
                    <a:pt x="108" y="130"/>
                  </a:lnTo>
                  <a:lnTo>
                    <a:pt x="120" y="138"/>
                  </a:lnTo>
                  <a:lnTo>
                    <a:pt x="112" y="138"/>
                  </a:lnTo>
                  <a:lnTo>
                    <a:pt x="108" y="136"/>
                  </a:lnTo>
                  <a:lnTo>
                    <a:pt x="102" y="134"/>
                  </a:lnTo>
                  <a:lnTo>
                    <a:pt x="102" y="146"/>
                  </a:lnTo>
                  <a:lnTo>
                    <a:pt x="94" y="140"/>
                  </a:lnTo>
                  <a:lnTo>
                    <a:pt x="88" y="130"/>
                  </a:lnTo>
                  <a:lnTo>
                    <a:pt x="76" y="114"/>
                  </a:lnTo>
                  <a:lnTo>
                    <a:pt x="66" y="94"/>
                  </a:lnTo>
                  <a:lnTo>
                    <a:pt x="54" y="76"/>
                  </a:lnTo>
                  <a:lnTo>
                    <a:pt x="44" y="62"/>
                  </a:lnTo>
                  <a:lnTo>
                    <a:pt x="34" y="50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4" y="22"/>
                  </a:lnTo>
                  <a:lnTo>
                    <a:pt x="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86" name="Freeform 203"/>
            <p:cNvSpPr>
              <a:spLocks/>
            </p:cNvSpPr>
            <p:nvPr/>
          </p:nvSpPr>
          <p:spPr bwMode="gray">
            <a:xfrm>
              <a:off x="3403" y="1487"/>
              <a:ext cx="227" cy="129"/>
            </a:xfrm>
            <a:custGeom>
              <a:avLst/>
              <a:gdLst>
                <a:gd name="T0" fmla="*/ 18 w 230"/>
                <a:gd name="T1" fmla="*/ 6 h 130"/>
                <a:gd name="T2" fmla="*/ 38 w 230"/>
                <a:gd name="T3" fmla="*/ 22 h 130"/>
                <a:gd name="T4" fmla="*/ 62 w 230"/>
                <a:gd name="T5" fmla="*/ 24 h 130"/>
                <a:gd name="T6" fmla="*/ 74 w 230"/>
                <a:gd name="T7" fmla="*/ 4 h 130"/>
                <a:gd name="T8" fmla="*/ 100 w 230"/>
                <a:gd name="T9" fmla="*/ 6 h 130"/>
                <a:gd name="T10" fmla="*/ 108 w 230"/>
                <a:gd name="T11" fmla="*/ 18 h 130"/>
                <a:gd name="T12" fmla="*/ 110 w 230"/>
                <a:gd name="T13" fmla="*/ 26 h 130"/>
                <a:gd name="T14" fmla="*/ 122 w 230"/>
                <a:gd name="T15" fmla="*/ 28 h 130"/>
                <a:gd name="T16" fmla="*/ 138 w 230"/>
                <a:gd name="T17" fmla="*/ 38 h 130"/>
                <a:gd name="T18" fmla="*/ 162 w 230"/>
                <a:gd name="T19" fmla="*/ 60 h 130"/>
                <a:gd name="T20" fmla="*/ 183 w 230"/>
                <a:gd name="T21" fmla="*/ 66 h 130"/>
                <a:gd name="T22" fmla="*/ 204 w 230"/>
                <a:gd name="T23" fmla="*/ 80 h 130"/>
                <a:gd name="T24" fmla="*/ 214 w 230"/>
                <a:gd name="T25" fmla="*/ 82 h 130"/>
                <a:gd name="T26" fmla="*/ 218 w 230"/>
                <a:gd name="T27" fmla="*/ 92 h 130"/>
                <a:gd name="T28" fmla="*/ 208 w 230"/>
                <a:gd name="T29" fmla="*/ 96 h 130"/>
                <a:gd name="T30" fmla="*/ 194 w 230"/>
                <a:gd name="T31" fmla="*/ 88 h 130"/>
                <a:gd name="T32" fmla="*/ 178 w 230"/>
                <a:gd name="T33" fmla="*/ 118 h 130"/>
                <a:gd name="T34" fmla="*/ 162 w 230"/>
                <a:gd name="T35" fmla="*/ 126 h 130"/>
                <a:gd name="T36" fmla="*/ 142 w 230"/>
                <a:gd name="T37" fmla="*/ 124 h 130"/>
                <a:gd name="T38" fmla="*/ 140 w 230"/>
                <a:gd name="T39" fmla="*/ 108 h 130"/>
                <a:gd name="T40" fmla="*/ 124 w 230"/>
                <a:gd name="T41" fmla="*/ 102 h 130"/>
                <a:gd name="T42" fmla="*/ 104 w 230"/>
                <a:gd name="T43" fmla="*/ 88 h 130"/>
                <a:gd name="T44" fmla="*/ 74 w 230"/>
                <a:gd name="T45" fmla="*/ 70 h 130"/>
                <a:gd name="T46" fmla="*/ 50 w 230"/>
                <a:gd name="T47" fmla="*/ 72 h 130"/>
                <a:gd name="T48" fmla="*/ 30 w 230"/>
                <a:gd name="T49" fmla="*/ 88 h 130"/>
                <a:gd name="T50" fmla="*/ 24 w 230"/>
                <a:gd name="T51" fmla="*/ 65 h 130"/>
                <a:gd name="T52" fmla="*/ 8 w 230"/>
                <a:gd name="T53" fmla="*/ 52 h 130"/>
                <a:gd name="T54" fmla="*/ 0 w 230"/>
                <a:gd name="T55" fmla="*/ 36 h 130"/>
                <a:gd name="T56" fmla="*/ 8 w 230"/>
                <a:gd name="T57" fmla="*/ 30 h 130"/>
                <a:gd name="T58" fmla="*/ 22 w 230"/>
                <a:gd name="T59" fmla="*/ 36 h 130"/>
                <a:gd name="T60" fmla="*/ 22 w 230"/>
                <a:gd name="T61" fmla="*/ 22 h 130"/>
                <a:gd name="T62" fmla="*/ 10 w 230"/>
                <a:gd name="T63" fmla="*/ 10 h 13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30" h="130">
                  <a:moveTo>
                    <a:pt x="6" y="6"/>
                  </a:moveTo>
                  <a:lnTo>
                    <a:pt x="18" y="6"/>
                  </a:lnTo>
                  <a:lnTo>
                    <a:pt x="28" y="10"/>
                  </a:lnTo>
                  <a:lnTo>
                    <a:pt x="42" y="22"/>
                  </a:lnTo>
                  <a:lnTo>
                    <a:pt x="50" y="22"/>
                  </a:lnTo>
                  <a:lnTo>
                    <a:pt x="66" y="24"/>
                  </a:lnTo>
                  <a:lnTo>
                    <a:pt x="66" y="14"/>
                  </a:lnTo>
                  <a:lnTo>
                    <a:pt x="78" y="4"/>
                  </a:lnTo>
                  <a:lnTo>
                    <a:pt x="88" y="0"/>
                  </a:lnTo>
                  <a:lnTo>
                    <a:pt x="104" y="6"/>
                  </a:lnTo>
                  <a:lnTo>
                    <a:pt x="110" y="12"/>
                  </a:lnTo>
                  <a:lnTo>
                    <a:pt x="112" y="18"/>
                  </a:lnTo>
                  <a:lnTo>
                    <a:pt x="114" y="22"/>
                  </a:lnTo>
                  <a:lnTo>
                    <a:pt x="114" y="26"/>
                  </a:lnTo>
                  <a:lnTo>
                    <a:pt x="120" y="28"/>
                  </a:lnTo>
                  <a:lnTo>
                    <a:pt x="130" y="28"/>
                  </a:lnTo>
                  <a:lnTo>
                    <a:pt x="140" y="28"/>
                  </a:lnTo>
                  <a:lnTo>
                    <a:pt x="146" y="38"/>
                  </a:lnTo>
                  <a:lnTo>
                    <a:pt x="158" y="52"/>
                  </a:lnTo>
                  <a:lnTo>
                    <a:pt x="170" y="60"/>
                  </a:lnTo>
                  <a:lnTo>
                    <a:pt x="180" y="68"/>
                  </a:lnTo>
                  <a:lnTo>
                    <a:pt x="192" y="70"/>
                  </a:lnTo>
                  <a:lnTo>
                    <a:pt x="204" y="80"/>
                  </a:lnTo>
                  <a:lnTo>
                    <a:pt x="216" y="84"/>
                  </a:lnTo>
                  <a:lnTo>
                    <a:pt x="222" y="86"/>
                  </a:lnTo>
                  <a:lnTo>
                    <a:pt x="226" y="86"/>
                  </a:lnTo>
                  <a:lnTo>
                    <a:pt x="228" y="88"/>
                  </a:lnTo>
                  <a:lnTo>
                    <a:pt x="230" y="96"/>
                  </a:lnTo>
                  <a:lnTo>
                    <a:pt x="230" y="100"/>
                  </a:lnTo>
                  <a:lnTo>
                    <a:pt x="220" y="100"/>
                  </a:lnTo>
                  <a:lnTo>
                    <a:pt x="212" y="96"/>
                  </a:lnTo>
                  <a:lnTo>
                    <a:pt x="206" y="92"/>
                  </a:lnTo>
                  <a:lnTo>
                    <a:pt x="196" y="108"/>
                  </a:lnTo>
                  <a:lnTo>
                    <a:pt x="186" y="122"/>
                  </a:lnTo>
                  <a:lnTo>
                    <a:pt x="178" y="128"/>
                  </a:lnTo>
                  <a:lnTo>
                    <a:pt x="170" y="130"/>
                  </a:lnTo>
                  <a:lnTo>
                    <a:pt x="160" y="128"/>
                  </a:lnTo>
                  <a:lnTo>
                    <a:pt x="150" y="128"/>
                  </a:lnTo>
                  <a:lnTo>
                    <a:pt x="150" y="120"/>
                  </a:lnTo>
                  <a:lnTo>
                    <a:pt x="148" y="112"/>
                  </a:lnTo>
                  <a:lnTo>
                    <a:pt x="140" y="108"/>
                  </a:lnTo>
                  <a:lnTo>
                    <a:pt x="132" y="106"/>
                  </a:lnTo>
                  <a:lnTo>
                    <a:pt x="122" y="100"/>
                  </a:lnTo>
                  <a:lnTo>
                    <a:pt x="108" y="92"/>
                  </a:lnTo>
                  <a:lnTo>
                    <a:pt x="92" y="80"/>
                  </a:lnTo>
                  <a:lnTo>
                    <a:pt x="78" y="74"/>
                  </a:lnTo>
                  <a:lnTo>
                    <a:pt x="66" y="76"/>
                  </a:lnTo>
                  <a:lnTo>
                    <a:pt x="54" y="76"/>
                  </a:lnTo>
                  <a:lnTo>
                    <a:pt x="46" y="82"/>
                  </a:lnTo>
                  <a:lnTo>
                    <a:pt x="30" y="92"/>
                  </a:lnTo>
                  <a:lnTo>
                    <a:pt x="28" y="80"/>
                  </a:lnTo>
                  <a:lnTo>
                    <a:pt x="24" y="68"/>
                  </a:lnTo>
                  <a:lnTo>
                    <a:pt x="18" y="62"/>
                  </a:lnTo>
                  <a:lnTo>
                    <a:pt x="8" y="5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8" y="30"/>
                  </a:lnTo>
                  <a:lnTo>
                    <a:pt x="12" y="36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2" y="22"/>
                  </a:lnTo>
                  <a:lnTo>
                    <a:pt x="18" y="16"/>
                  </a:lnTo>
                  <a:lnTo>
                    <a:pt x="10" y="10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87" name="Freeform 204"/>
            <p:cNvSpPr>
              <a:spLocks/>
            </p:cNvSpPr>
            <p:nvPr/>
          </p:nvSpPr>
          <p:spPr bwMode="gray">
            <a:xfrm>
              <a:off x="3667" y="1478"/>
              <a:ext cx="125" cy="71"/>
            </a:xfrm>
            <a:custGeom>
              <a:avLst/>
              <a:gdLst>
                <a:gd name="T0" fmla="*/ 12 w 126"/>
                <a:gd name="T1" fmla="*/ 56 h 72"/>
                <a:gd name="T2" fmla="*/ 20 w 126"/>
                <a:gd name="T3" fmla="*/ 54 h 72"/>
                <a:gd name="T4" fmla="*/ 28 w 126"/>
                <a:gd name="T5" fmla="*/ 52 h 72"/>
                <a:gd name="T6" fmla="*/ 36 w 126"/>
                <a:gd name="T7" fmla="*/ 48 h 72"/>
                <a:gd name="T8" fmla="*/ 42 w 126"/>
                <a:gd name="T9" fmla="*/ 40 h 72"/>
                <a:gd name="T10" fmla="*/ 32 w 126"/>
                <a:gd name="T11" fmla="*/ 36 h 72"/>
                <a:gd name="T12" fmla="*/ 20 w 126"/>
                <a:gd name="T13" fmla="*/ 32 h 72"/>
                <a:gd name="T14" fmla="*/ 16 w 126"/>
                <a:gd name="T15" fmla="*/ 36 h 72"/>
                <a:gd name="T16" fmla="*/ 6 w 126"/>
                <a:gd name="T17" fmla="*/ 34 h 72"/>
                <a:gd name="T18" fmla="*/ 0 w 126"/>
                <a:gd name="T19" fmla="*/ 32 h 72"/>
                <a:gd name="T20" fmla="*/ 2 w 126"/>
                <a:gd name="T21" fmla="*/ 28 h 72"/>
                <a:gd name="T22" fmla="*/ 6 w 126"/>
                <a:gd name="T23" fmla="*/ 20 h 72"/>
                <a:gd name="T24" fmla="*/ 6 w 126"/>
                <a:gd name="T25" fmla="*/ 8 h 72"/>
                <a:gd name="T26" fmla="*/ 18 w 126"/>
                <a:gd name="T27" fmla="*/ 6 h 72"/>
                <a:gd name="T28" fmla="*/ 24 w 126"/>
                <a:gd name="T29" fmla="*/ 8 h 72"/>
                <a:gd name="T30" fmla="*/ 30 w 126"/>
                <a:gd name="T31" fmla="*/ 10 h 72"/>
                <a:gd name="T32" fmla="*/ 38 w 126"/>
                <a:gd name="T33" fmla="*/ 12 h 72"/>
                <a:gd name="T34" fmla="*/ 38 w 126"/>
                <a:gd name="T35" fmla="*/ 4 h 72"/>
                <a:gd name="T36" fmla="*/ 48 w 126"/>
                <a:gd name="T37" fmla="*/ 0 h 72"/>
                <a:gd name="T38" fmla="*/ 56 w 126"/>
                <a:gd name="T39" fmla="*/ 2 h 72"/>
                <a:gd name="T40" fmla="*/ 62 w 126"/>
                <a:gd name="T41" fmla="*/ 4 h 72"/>
                <a:gd name="T42" fmla="*/ 64 w 126"/>
                <a:gd name="T43" fmla="*/ 6 h 72"/>
                <a:gd name="T44" fmla="*/ 82 w 126"/>
                <a:gd name="T45" fmla="*/ 6 h 72"/>
                <a:gd name="T46" fmla="*/ 96 w 126"/>
                <a:gd name="T47" fmla="*/ 6 h 72"/>
                <a:gd name="T48" fmla="*/ 108 w 126"/>
                <a:gd name="T49" fmla="*/ 6 h 72"/>
                <a:gd name="T50" fmla="*/ 122 w 126"/>
                <a:gd name="T51" fmla="*/ 12 h 72"/>
                <a:gd name="T52" fmla="*/ 118 w 126"/>
                <a:gd name="T53" fmla="*/ 18 h 72"/>
                <a:gd name="T54" fmla="*/ 114 w 126"/>
                <a:gd name="T55" fmla="*/ 24 h 72"/>
                <a:gd name="T56" fmla="*/ 110 w 126"/>
                <a:gd name="T57" fmla="*/ 30 h 72"/>
                <a:gd name="T58" fmla="*/ 102 w 126"/>
                <a:gd name="T59" fmla="*/ 36 h 72"/>
                <a:gd name="T60" fmla="*/ 96 w 126"/>
                <a:gd name="T61" fmla="*/ 38 h 72"/>
                <a:gd name="T62" fmla="*/ 84 w 126"/>
                <a:gd name="T63" fmla="*/ 46 h 72"/>
                <a:gd name="T64" fmla="*/ 72 w 126"/>
                <a:gd name="T65" fmla="*/ 48 h 72"/>
                <a:gd name="T66" fmla="*/ 64 w 126"/>
                <a:gd name="T67" fmla="*/ 48 h 72"/>
                <a:gd name="T68" fmla="*/ 60 w 126"/>
                <a:gd name="T69" fmla="*/ 52 h 72"/>
                <a:gd name="T70" fmla="*/ 56 w 126"/>
                <a:gd name="T71" fmla="*/ 54 h 72"/>
                <a:gd name="T72" fmla="*/ 50 w 126"/>
                <a:gd name="T73" fmla="*/ 60 h 72"/>
                <a:gd name="T74" fmla="*/ 50 w 126"/>
                <a:gd name="T75" fmla="*/ 64 h 72"/>
                <a:gd name="T76" fmla="*/ 44 w 126"/>
                <a:gd name="T77" fmla="*/ 68 h 72"/>
                <a:gd name="T78" fmla="*/ 38 w 126"/>
                <a:gd name="T79" fmla="*/ 68 h 72"/>
                <a:gd name="T80" fmla="*/ 30 w 126"/>
                <a:gd name="T81" fmla="*/ 68 h 72"/>
                <a:gd name="T82" fmla="*/ 24 w 126"/>
                <a:gd name="T83" fmla="*/ 66 h 72"/>
                <a:gd name="T84" fmla="*/ 18 w 126"/>
                <a:gd name="T85" fmla="*/ 66 h 72"/>
                <a:gd name="T86" fmla="*/ 10 w 126"/>
                <a:gd name="T87" fmla="*/ 66 h 72"/>
                <a:gd name="T88" fmla="*/ 12 w 126"/>
                <a:gd name="T89" fmla="*/ 56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26" h="72">
                  <a:moveTo>
                    <a:pt x="12" y="60"/>
                  </a:moveTo>
                  <a:lnTo>
                    <a:pt x="20" y="58"/>
                  </a:lnTo>
                  <a:lnTo>
                    <a:pt x="28" y="56"/>
                  </a:lnTo>
                  <a:lnTo>
                    <a:pt x="36" y="52"/>
                  </a:lnTo>
                  <a:lnTo>
                    <a:pt x="42" y="44"/>
                  </a:lnTo>
                  <a:lnTo>
                    <a:pt x="32" y="40"/>
                  </a:lnTo>
                  <a:lnTo>
                    <a:pt x="20" y="32"/>
                  </a:lnTo>
                  <a:lnTo>
                    <a:pt x="16" y="36"/>
                  </a:lnTo>
                  <a:lnTo>
                    <a:pt x="6" y="34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6" y="8"/>
                  </a:lnTo>
                  <a:lnTo>
                    <a:pt x="18" y="6"/>
                  </a:lnTo>
                  <a:lnTo>
                    <a:pt x="24" y="8"/>
                  </a:lnTo>
                  <a:lnTo>
                    <a:pt x="30" y="10"/>
                  </a:lnTo>
                  <a:lnTo>
                    <a:pt x="38" y="12"/>
                  </a:lnTo>
                  <a:lnTo>
                    <a:pt x="38" y="4"/>
                  </a:lnTo>
                  <a:lnTo>
                    <a:pt x="48" y="0"/>
                  </a:lnTo>
                  <a:lnTo>
                    <a:pt x="56" y="2"/>
                  </a:lnTo>
                  <a:lnTo>
                    <a:pt x="62" y="4"/>
                  </a:lnTo>
                  <a:lnTo>
                    <a:pt x="68" y="6"/>
                  </a:lnTo>
                  <a:lnTo>
                    <a:pt x="86" y="6"/>
                  </a:lnTo>
                  <a:lnTo>
                    <a:pt x="100" y="6"/>
                  </a:lnTo>
                  <a:lnTo>
                    <a:pt x="112" y="6"/>
                  </a:lnTo>
                  <a:lnTo>
                    <a:pt x="126" y="12"/>
                  </a:lnTo>
                  <a:lnTo>
                    <a:pt x="122" y="18"/>
                  </a:lnTo>
                  <a:lnTo>
                    <a:pt x="118" y="24"/>
                  </a:lnTo>
                  <a:lnTo>
                    <a:pt x="114" y="30"/>
                  </a:lnTo>
                  <a:lnTo>
                    <a:pt x="106" y="36"/>
                  </a:lnTo>
                  <a:lnTo>
                    <a:pt x="100" y="42"/>
                  </a:lnTo>
                  <a:lnTo>
                    <a:pt x="88" y="50"/>
                  </a:lnTo>
                  <a:lnTo>
                    <a:pt x="76" y="52"/>
                  </a:lnTo>
                  <a:lnTo>
                    <a:pt x="68" y="52"/>
                  </a:lnTo>
                  <a:lnTo>
                    <a:pt x="60" y="56"/>
                  </a:lnTo>
                  <a:lnTo>
                    <a:pt x="56" y="58"/>
                  </a:lnTo>
                  <a:lnTo>
                    <a:pt x="50" y="64"/>
                  </a:lnTo>
                  <a:lnTo>
                    <a:pt x="50" y="68"/>
                  </a:lnTo>
                  <a:lnTo>
                    <a:pt x="44" y="72"/>
                  </a:lnTo>
                  <a:lnTo>
                    <a:pt x="38" y="72"/>
                  </a:lnTo>
                  <a:lnTo>
                    <a:pt x="30" y="72"/>
                  </a:lnTo>
                  <a:lnTo>
                    <a:pt x="24" y="70"/>
                  </a:lnTo>
                  <a:lnTo>
                    <a:pt x="18" y="70"/>
                  </a:lnTo>
                  <a:lnTo>
                    <a:pt x="10" y="70"/>
                  </a:lnTo>
                  <a:lnTo>
                    <a:pt x="12" y="6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88" name="Freeform 205"/>
            <p:cNvSpPr>
              <a:spLocks/>
            </p:cNvSpPr>
            <p:nvPr/>
          </p:nvSpPr>
          <p:spPr bwMode="gray">
            <a:xfrm>
              <a:off x="3442" y="1434"/>
              <a:ext cx="267" cy="152"/>
            </a:xfrm>
            <a:custGeom>
              <a:avLst/>
              <a:gdLst>
                <a:gd name="T0" fmla="*/ 0 w 270"/>
                <a:gd name="T1" fmla="*/ 10 h 154"/>
                <a:gd name="T2" fmla="*/ 70 w 270"/>
                <a:gd name="T3" fmla="*/ 18 h 154"/>
                <a:gd name="T4" fmla="*/ 106 w 270"/>
                <a:gd name="T5" fmla="*/ 38 h 154"/>
                <a:gd name="T6" fmla="*/ 131 w 270"/>
                <a:gd name="T7" fmla="*/ 36 h 154"/>
                <a:gd name="T8" fmla="*/ 144 w 270"/>
                <a:gd name="T9" fmla="*/ 46 h 154"/>
                <a:gd name="T10" fmla="*/ 152 w 270"/>
                <a:gd name="T11" fmla="*/ 58 h 154"/>
                <a:gd name="T12" fmla="*/ 162 w 270"/>
                <a:gd name="T13" fmla="*/ 64 h 154"/>
                <a:gd name="T14" fmla="*/ 186 w 270"/>
                <a:gd name="T15" fmla="*/ 78 h 154"/>
                <a:gd name="T16" fmla="*/ 194 w 270"/>
                <a:gd name="T17" fmla="*/ 88 h 154"/>
                <a:gd name="T18" fmla="*/ 206 w 270"/>
                <a:gd name="T19" fmla="*/ 70 h 154"/>
                <a:gd name="T20" fmla="*/ 219 w 270"/>
                <a:gd name="T21" fmla="*/ 60 h 154"/>
                <a:gd name="T22" fmla="*/ 220 w 270"/>
                <a:gd name="T23" fmla="*/ 68 h 154"/>
                <a:gd name="T24" fmla="*/ 221 w 270"/>
                <a:gd name="T25" fmla="*/ 74 h 154"/>
                <a:gd name="T26" fmla="*/ 232 w 270"/>
                <a:gd name="T27" fmla="*/ 76 h 154"/>
                <a:gd name="T28" fmla="*/ 248 w 270"/>
                <a:gd name="T29" fmla="*/ 80 h 154"/>
                <a:gd name="T30" fmla="*/ 252 w 270"/>
                <a:gd name="T31" fmla="*/ 92 h 154"/>
                <a:gd name="T32" fmla="*/ 228 w 270"/>
                <a:gd name="T33" fmla="*/ 100 h 154"/>
                <a:gd name="T34" fmla="*/ 217 w 270"/>
                <a:gd name="T35" fmla="*/ 98 h 154"/>
                <a:gd name="T36" fmla="*/ 226 w 270"/>
                <a:gd name="T37" fmla="*/ 88 h 154"/>
                <a:gd name="T38" fmla="*/ 217 w 270"/>
                <a:gd name="T39" fmla="*/ 88 h 154"/>
                <a:gd name="T40" fmla="*/ 208 w 270"/>
                <a:gd name="T41" fmla="*/ 96 h 154"/>
                <a:gd name="T42" fmla="*/ 200 w 270"/>
                <a:gd name="T43" fmla="*/ 108 h 154"/>
                <a:gd name="T44" fmla="*/ 186 w 270"/>
                <a:gd name="T45" fmla="*/ 112 h 154"/>
                <a:gd name="T46" fmla="*/ 192 w 270"/>
                <a:gd name="T47" fmla="*/ 116 h 154"/>
                <a:gd name="T48" fmla="*/ 202 w 270"/>
                <a:gd name="T49" fmla="*/ 124 h 154"/>
                <a:gd name="T50" fmla="*/ 198 w 270"/>
                <a:gd name="T51" fmla="*/ 144 h 154"/>
                <a:gd name="T52" fmla="*/ 182 w 270"/>
                <a:gd name="T53" fmla="*/ 144 h 154"/>
                <a:gd name="T54" fmla="*/ 174 w 270"/>
                <a:gd name="T55" fmla="*/ 130 h 154"/>
                <a:gd name="T56" fmla="*/ 156 w 270"/>
                <a:gd name="T57" fmla="*/ 126 h 154"/>
                <a:gd name="T58" fmla="*/ 133 w 270"/>
                <a:gd name="T59" fmla="*/ 114 h 154"/>
                <a:gd name="T60" fmla="*/ 114 w 270"/>
                <a:gd name="T61" fmla="*/ 102 h 154"/>
                <a:gd name="T62" fmla="*/ 100 w 270"/>
                <a:gd name="T63" fmla="*/ 84 h 154"/>
                <a:gd name="T64" fmla="*/ 76 w 270"/>
                <a:gd name="T65" fmla="*/ 78 h 154"/>
                <a:gd name="T66" fmla="*/ 68 w 270"/>
                <a:gd name="T67" fmla="*/ 68 h 154"/>
                <a:gd name="T68" fmla="*/ 60 w 270"/>
                <a:gd name="T69" fmla="*/ 56 h 154"/>
                <a:gd name="T70" fmla="*/ 38 w 270"/>
                <a:gd name="T71" fmla="*/ 54 h 154"/>
                <a:gd name="T72" fmla="*/ 26 w 270"/>
                <a:gd name="T73" fmla="*/ 70 h 154"/>
                <a:gd name="T74" fmla="*/ 10 w 270"/>
                <a:gd name="T75" fmla="*/ 72 h 1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70" h="154">
                  <a:moveTo>
                    <a:pt x="10" y="76"/>
                  </a:moveTo>
                  <a:lnTo>
                    <a:pt x="0" y="10"/>
                  </a:lnTo>
                  <a:lnTo>
                    <a:pt x="34" y="0"/>
                  </a:lnTo>
                  <a:lnTo>
                    <a:pt x="74" y="18"/>
                  </a:lnTo>
                  <a:lnTo>
                    <a:pt x="92" y="40"/>
                  </a:lnTo>
                  <a:lnTo>
                    <a:pt x="110" y="38"/>
                  </a:lnTo>
                  <a:lnTo>
                    <a:pt x="124" y="36"/>
                  </a:lnTo>
                  <a:lnTo>
                    <a:pt x="136" y="36"/>
                  </a:lnTo>
                  <a:lnTo>
                    <a:pt x="146" y="44"/>
                  </a:lnTo>
                  <a:lnTo>
                    <a:pt x="152" y="50"/>
                  </a:lnTo>
                  <a:lnTo>
                    <a:pt x="158" y="56"/>
                  </a:lnTo>
                  <a:lnTo>
                    <a:pt x="160" y="62"/>
                  </a:lnTo>
                  <a:lnTo>
                    <a:pt x="162" y="66"/>
                  </a:lnTo>
                  <a:lnTo>
                    <a:pt x="170" y="68"/>
                  </a:lnTo>
                  <a:lnTo>
                    <a:pt x="174" y="82"/>
                  </a:lnTo>
                  <a:lnTo>
                    <a:pt x="194" y="82"/>
                  </a:lnTo>
                  <a:lnTo>
                    <a:pt x="196" y="90"/>
                  </a:lnTo>
                  <a:lnTo>
                    <a:pt x="202" y="92"/>
                  </a:lnTo>
                  <a:lnTo>
                    <a:pt x="208" y="82"/>
                  </a:lnTo>
                  <a:lnTo>
                    <a:pt x="214" y="74"/>
                  </a:lnTo>
                  <a:lnTo>
                    <a:pt x="218" y="72"/>
                  </a:lnTo>
                  <a:lnTo>
                    <a:pt x="228" y="64"/>
                  </a:lnTo>
                  <a:lnTo>
                    <a:pt x="234" y="64"/>
                  </a:lnTo>
                  <a:lnTo>
                    <a:pt x="230" y="72"/>
                  </a:lnTo>
                  <a:lnTo>
                    <a:pt x="228" y="76"/>
                  </a:lnTo>
                  <a:lnTo>
                    <a:pt x="232" y="78"/>
                  </a:lnTo>
                  <a:lnTo>
                    <a:pt x="234" y="78"/>
                  </a:lnTo>
                  <a:lnTo>
                    <a:pt x="244" y="80"/>
                  </a:lnTo>
                  <a:lnTo>
                    <a:pt x="248" y="76"/>
                  </a:lnTo>
                  <a:lnTo>
                    <a:pt x="260" y="84"/>
                  </a:lnTo>
                  <a:lnTo>
                    <a:pt x="270" y="88"/>
                  </a:lnTo>
                  <a:lnTo>
                    <a:pt x="264" y="96"/>
                  </a:lnTo>
                  <a:lnTo>
                    <a:pt x="254" y="100"/>
                  </a:lnTo>
                  <a:lnTo>
                    <a:pt x="240" y="104"/>
                  </a:lnTo>
                  <a:lnTo>
                    <a:pt x="234" y="102"/>
                  </a:lnTo>
                  <a:lnTo>
                    <a:pt x="226" y="102"/>
                  </a:lnTo>
                  <a:lnTo>
                    <a:pt x="238" y="96"/>
                  </a:lnTo>
                  <a:lnTo>
                    <a:pt x="238" y="92"/>
                  </a:lnTo>
                  <a:lnTo>
                    <a:pt x="230" y="86"/>
                  </a:lnTo>
                  <a:lnTo>
                    <a:pt x="226" y="92"/>
                  </a:lnTo>
                  <a:lnTo>
                    <a:pt x="216" y="90"/>
                  </a:lnTo>
                  <a:lnTo>
                    <a:pt x="216" y="100"/>
                  </a:lnTo>
                  <a:lnTo>
                    <a:pt x="210" y="102"/>
                  </a:lnTo>
                  <a:lnTo>
                    <a:pt x="208" y="112"/>
                  </a:lnTo>
                  <a:lnTo>
                    <a:pt x="194" y="112"/>
                  </a:lnTo>
                  <a:lnTo>
                    <a:pt x="194" y="118"/>
                  </a:lnTo>
                  <a:lnTo>
                    <a:pt x="196" y="120"/>
                  </a:lnTo>
                  <a:lnTo>
                    <a:pt x="200" y="124"/>
                  </a:lnTo>
                  <a:lnTo>
                    <a:pt x="206" y="128"/>
                  </a:lnTo>
                  <a:lnTo>
                    <a:pt x="210" y="132"/>
                  </a:lnTo>
                  <a:lnTo>
                    <a:pt x="210" y="142"/>
                  </a:lnTo>
                  <a:lnTo>
                    <a:pt x="206" y="152"/>
                  </a:lnTo>
                  <a:lnTo>
                    <a:pt x="200" y="154"/>
                  </a:lnTo>
                  <a:lnTo>
                    <a:pt x="190" y="152"/>
                  </a:lnTo>
                  <a:lnTo>
                    <a:pt x="188" y="142"/>
                  </a:lnTo>
                  <a:lnTo>
                    <a:pt x="182" y="138"/>
                  </a:lnTo>
                  <a:lnTo>
                    <a:pt x="176" y="138"/>
                  </a:lnTo>
                  <a:lnTo>
                    <a:pt x="164" y="134"/>
                  </a:lnTo>
                  <a:lnTo>
                    <a:pt x="152" y="124"/>
                  </a:lnTo>
                  <a:lnTo>
                    <a:pt x="140" y="122"/>
                  </a:lnTo>
                  <a:lnTo>
                    <a:pt x="130" y="114"/>
                  </a:lnTo>
                  <a:lnTo>
                    <a:pt x="118" y="106"/>
                  </a:lnTo>
                  <a:lnTo>
                    <a:pt x="110" y="96"/>
                  </a:lnTo>
                  <a:lnTo>
                    <a:pt x="104" y="88"/>
                  </a:lnTo>
                  <a:lnTo>
                    <a:pt x="100" y="82"/>
                  </a:lnTo>
                  <a:lnTo>
                    <a:pt x="80" y="82"/>
                  </a:lnTo>
                  <a:lnTo>
                    <a:pt x="74" y="80"/>
                  </a:lnTo>
                  <a:lnTo>
                    <a:pt x="72" y="72"/>
                  </a:lnTo>
                  <a:lnTo>
                    <a:pt x="70" y="66"/>
                  </a:lnTo>
                  <a:lnTo>
                    <a:pt x="64" y="60"/>
                  </a:lnTo>
                  <a:lnTo>
                    <a:pt x="48" y="54"/>
                  </a:lnTo>
                  <a:lnTo>
                    <a:pt x="38" y="58"/>
                  </a:lnTo>
                  <a:lnTo>
                    <a:pt x="26" y="68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10" y="7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89" name="Freeform 206"/>
            <p:cNvSpPr>
              <a:spLocks/>
            </p:cNvSpPr>
            <p:nvPr/>
          </p:nvSpPr>
          <p:spPr bwMode="gray">
            <a:xfrm>
              <a:off x="3292" y="1258"/>
              <a:ext cx="563" cy="267"/>
            </a:xfrm>
            <a:custGeom>
              <a:avLst/>
              <a:gdLst>
                <a:gd name="T0" fmla="*/ 104 w 570"/>
                <a:gd name="T1" fmla="*/ 236 h 270"/>
                <a:gd name="T2" fmla="*/ 98 w 570"/>
                <a:gd name="T3" fmla="*/ 224 h 270"/>
                <a:gd name="T4" fmla="*/ 80 w 570"/>
                <a:gd name="T5" fmla="*/ 214 h 270"/>
                <a:gd name="T6" fmla="*/ 54 w 570"/>
                <a:gd name="T7" fmla="*/ 186 h 270"/>
                <a:gd name="T8" fmla="*/ 66 w 570"/>
                <a:gd name="T9" fmla="*/ 176 h 270"/>
                <a:gd name="T10" fmla="*/ 88 w 570"/>
                <a:gd name="T11" fmla="*/ 160 h 270"/>
                <a:gd name="T12" fmla="*/ 76 w 570"/>
                <a:gd name="T13" fmla="*/ 144 h 270"/>
                <a:gd name="T14" fmla="*/ 60 w 570"/>
                <a:gd name="T15" fmla="*/ 144 h 270"/>
                <a:gd name="T16" fmla="*/ 36 w 570"/>
                <a:gd name="T17" fmla="*/ 144 h 270"/>
                <a:gd name="T18" fmla="*/ 10 w 570"/>
                <a:gd name="T19" fmla="*/ 122 h 270"/>
                <a:gd name="T20" fmla="*/ 0 w 570"/>
                <a:gd name="T21" fmla="*/ 122 h 270"/>
                <a:gd name="T22" fmla="*/ 10 w 570"/>
                <a:gd name="T23" fmla="*/ 84 h 270"/>
                <a:gd name="T24" fmla="*/ 24 w 570"/>
                <a:gd name="T25" fmla="*/ 78 h 270"/>
                <a:gd name="T26" fmla="*/ 82 w 570"/>
                <a:gd name="T27" fmla="*/ 68 h 270"/>
                <a:gd name="T28" fmla="*/ 118 w 570"/>
                <a:gd name="T29" fmla="*/ 82 h 270"/>
                <a:gd name="T30" fmla="*/ 162 w 570"/>
                <a:gd name="T31" fmla="*/ 82 h 270"/>
                <a:gd name="T32" fmla="*/ 194 w 570"/>
                <a:gd name="T33" fmla="*/ 80 h 270"/>
                <a:gd name="T34" fmla="*/ 176 w 570"/>
                <a:gd name="T35" fmla="*/ 52 h 270"/>
                <a:gd name="T36" fmla="*/ 180 w 570"/>
                <a:gd name="T37" fmla="*/ 36 h 270"/>
                <a:gd name="T38" fmla="*/ 258 w 570"/>
                <a:gd name="T39" fmla="*/ 10 h 270"/>
                <a:gd name="T40" fmla="*/ 304 w 570"/>
                <a:gd name="T41" fmla="*/ 22 h 270"/>
                <a:gd name="T42" fmla="*/ 353 w 570"/>
                <a:gd name="T43" fmla="*/ 32 h 270"/>
                <a:gd name="T44" fmla="*/ 376 w 570"/>
                <a:gd name="T45" fmla="*/ 28 h 270"/>
                <a:gd name="T46" fmla="*/ 448 w 570"/>
                <a:gd name="T47" fmla="*/ 80 h 270"/>
                <a:gd name="T48" fmla="*/ 462 w 570"/>
                <a:gd name="T49" fmla="*/ 80 h 270"/>
                <a:gd name="T50" fmla="*/ 509 w 570"/>
                <a:gd name="T51" fmla="*/ 90 h 270"/>
                <a:gd name="T52" fmla="*/ 536 w 570"/>
                <a:gd name="T53" fmla="*/ 108 h 270"/>
                <a:gd name="T54" fmla="*/ 517 w 570"/>
                <a:gd name="T55" fmla="*/ 126 h 270"/>
                <a:gd name="T56" fmla="*/ 514 w 570"/>
                <a:gd name="T57" fmla="*/ 146 h 270"/>
                <a:gd name="T58" fmla="*/ 498 w 570"/>
                <a:gd name="T59" fmla="*/ 152 h 270"/>
                <a:gd name="T60" fmla="*/ 486 w 570"/>
                <a:gd name="T61" fmla="*/ 178 h 270"/>
                <a:gd name="T62" fmla="*/ 486 w 570"/>
                <a:gd name="T63" fmla="*/ 202 h 270"/>
                <a:gd name="T64" fmla="*/ 468 w 570"/>
                <a:gd name="T65" fmla="*/ 219 h 270"/>
                <a:gd name="T66" fmla="*/ 427 w 570"/>
                <a:gd name="T67" fmla="*/ 219 h 270"/>
                <a:gd name="T68" fmla="*/ 398 w 570"/>
                <a:gd name="T69" fmla="*/ 223 h 270"/>
                <a:gd name="T70" fmla="*/ 366 w 570"/>
                <a:gd name="T71" fmla="*/ 230 h 270"/>
                <a:gd name="T72" fmla="*/ 342 w 570"/>
                <a:gd name="T73" fmla="*/ 252 h 270"/>
                <a:gd name="T74" fmla="*/ 330 w 570"/>
                <a:gd name="T75" fmla="*/ 248 h 270"/>
                <a:gd name="T76" fmla="*/ 298 w 570"/>
                <a:gd name="T77" fmla="*/ 232 h 270"/>
                <a:gd name="T78" fmla="*/ 232 w 570"/>
                <a:gd name="T79" fmla="*/ 210 h 270"/>
                <a:gd name="T80" fmla="*/ 144 w 570"/>
                <a:gd name="T81" fmla="*/ 180 h 270"/>
                <a:gd name="T82" fmla="*/ 132 w 570"/>
                <a:gd name="T83" fmla="*/ 230 h 2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70" h="270">
                  <a:moveTo>
                    <a:pt x="118" y="238"/>
                  </a:moveTo>
                  <a:lnTo>
                    <a:pt x="110" y="240"/>
                  </a:lnTo>
                  <a:lnTo>
                    <a:pt x="108" y="248"/>
                  </a:lnTo>
                  <a:lnTo>
                    <a:pt x="108" y="252"/>
                  </a:lnTo>
                  <a:lnTo>
                    <a:pt x="104" y="248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92" y="224"/>
                  </a:lnTo>
                  <a:lnTo>
                    <a:pt x="84" y="222"/>
                  </a:lnTo>
                  <a:lnTo>
                    <a:pt x="72" y="210"/>
                  </a:lnTo>
                  <a:lnTo>
                    <a:pt x="62" y="200"/>
                  </a:lnTo>
                  <a:lnTo>
                    <a:pt x="58" y="194"/>
                  </a:lnTo>
                  <a:lnTo>
                    <a:pt x="64" y="194"/>
                  </a:lnTo>
                  <a:lnTo>
                    <a:pt x="76" y="196"/>
                  </a:lnTo>
                  <a:lnTo>
                    <a:pt x="70" y="184"/>
                  </a:lnTo>
                  <a:lnTo>
                    <a:pt x="82" y="182"/>
                  </a:lnTo>
                  <a:lnTo>
                    <a:pt x="94" y="182"/>
                  </a:lnTo>
                  <a:lnTo>
                    <a:pt x="92" y="168"/>
                  </a:lnTo>
                  <a:lnTo>
                    <a:pt x="92" y="158"/>
                  </a:lnTo>
                  <a:lnTo>
                    <a:pt x="88" y="152"/>
                  </a:lnTo>
                  <a:lnTo>
                    <a:pt x="80" y="152"/>
                  </a:lnTo>
                  <a:lnTo>
                    <a:pt x="74" y="156"/>
                  </a:lnTo>
                  <a:lnTo>
                    <a:pt x="70" y="154"/>
                  </a:lnTo>
                  <a:lnTo>
                    <a:pt x="64" y="152"/>
                  </a:lnTo>
                  <a:lnTo>
                    <a:pt x="52" y="152"/>
                  </a:lnTo>
                  <a:lnTo>
                    <a:pt x="42" y="162"/>
                  </a:lnTo>
                  <a:lnTo>
                    <a:pt x="36" y="152"/>
                  </a:lnTo>
                  <a:lnTo>
                    <a:pt x="24" y="136"/>
                  </a:lnTo>
                  <a:lnTo>
                    <a:pt x="10" y="136"/>
                  </a:lnTo>
                  <a:lnTo>
                    <a:pt x="10" y="126"/>
                  </a:lnTo>
                  <a:lnTo>
                    <a:pt x="4" y="128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10" y="88"/>
                  </a:lnTo>
                  <a:lnTo>
                    <a:pt x="18" y="98"/>
                  </a:lnTo>
                  <a:lnTo>
                    <a:pt x="26" y="94"/>
                  </a:lnTo>
                  <a:lnTo>
                    <a:pt x="24" y="82"/>
                  </a:lnTo>
                  <a:lnTo>
                    <a:pt x="48" y="62"/>
                  </a:lnTo>
                  <a:lnTo>
                    <a:pt x="68" y="66"/>
                  </a:lnTo>
                  <a:lnTo>
                    <a:pt x="86" y="72"/>
                  </a:lnTo>
                  <a:lnTo>
                    <a:pt x="102" y="84"/>
                  </a:lnTo>
                  <a:lnTo>
                    <a:pt x="110" y="82"/>
                  </a:lnTo>
                  <a:lnTo>
                    <a:pt x="122" y="86"/>
                  </a:lnTo>
                  <a:lnTo>
                    <a:pt x="128" y="78"/>
                  </a:lnTo>
                  <a:lnTo>
                    <a:pt x="160" y="78"/>
                  </a:lnTo>
                  <a:lnTo>
                    <a:pt x="170" y="86"/>
                  </a:lnTo>
                  <a:lnTo>
                    <a:pt x="176" y="86"/>
                  </a:lnTo>
                  <a:lnTo>
                    <a:pt x="186" y="84"/>
                  </a:lnTo>
                  <a:lnTo>
                    <a:pt x="202" y="84"/>
                  </a:lnTo>
                  <a:lnTo>
                    <a:pt x="204" y="70"/>
                  </a:lnTo>
                  <a:lnTo>
                    <a:pt x="180" y="62"/>
                  </a:lnTo>
                  <a:lnTo>
                    <a:pt x="184" y="56"/>
                  </a:lnTo>
                  <a:lnTo>
                    <a:pt x="186" y="44"/>
                  </a:lnTo>
                  <a:lnTo>
                    <a:pt x="200" y="42"/>
                  </a:lnTo>
                  <a:lnTo>
                    <a:pt x="188" y="36"/>
                  </a:lnTo>
                  <a:lnTo>
                    <a:pt x="182" y="26"/>
                  </a:lnTo>
                  <a:lnTo>
                    <a:pt x="204" y="24"/>
                  </a:lnTo>
                  <a:lnTo>
                    <a:pt x="270" y="10"/>
                  </a:lnTo>
                  <a:lnTo>
                    <a:pt x="280" y="0"/>
                  </a:lnTo>
                  <a:lnTo>
                    <a:pt x="308" y="4"/>
                  </a:lnTo>
                  <a:lnTo>
                    <a:pt x="320" y="22"/>
                  </a:lnTo>
                  <a:lnTo>
                    <a:pt x="354" y="26"/>
                  </a:lnTo>
                  <a:lnTo>
                    <a:pt x="352" y="32"/>
                  </a:lnTo>
                  <a:lnTo>
                    <a:pt x="370" y="32"/>
                  </a:lnTo>
                  <a:lnTo>
                    <a:pt x="388" y="18"/>
                  </a:lnTo>
                  <a:lnTo>
                    <a:pt x="396" y="18"/>
                  </a:lnTo>
                  <a:lnTo>
                    <a:pt x="396" y="28"/>
                  </a:lnTo>
                  <a:lnTo>
                    <a:pt x="412" y="34"/>
                  </a:lnTo>
                  <a:lnTo>
                    <a:pt x="464" y="82"/>
                  </a:lnTo>
                  <a:lnTo>
                    <a:pt x="472" y="84"/>
                  </a:lnTo>
                  <a:lnTo>
                    <a:pt x="472" y="74"/>
                  </a:lnTo>
                  <a:lnTo>
                    <a:pt x="484" y="76"/>
                  </a:lnTo>
                  <a:lnTo>
                    <a:pt x="486" y="84"/>
                  </a:lnTo>
                  <a:lnTo>
                    <a:pt x="506" y="86"/>
                  </a:lnTo>
                  <a:lnTo>
                    <a:pt x="510" y="78"/>
                  </a:lnTo>
                  <a:lnTo>
                    <a:pt x="534" y="94"/>
                  </a:lnTo>
                  <a:lnTo>
                    <a:pt x="550" y="104"/>
                  </a:lnTo>
                  <a:lnTo>
                    <a:pt x="570" y="108"/>
                  </a:lnTo>
                  <a:lnTo>
                    <a:pt x="564" y="112"/>
                  </a:lnTo>
                  <a:lnTo>
                    <a:pt x="562" y="116"/>
                  </a:lnTo>
                  <a:lnTo>
                    <a:pt x="558" y="120"/>
                  </a:lnTo>
                  <a:lnTo>
                    <a:pt x="544" y="130"/>
                  </a:lnTo>
                  <a:lnTo>
                    <a:pt x="556" y="144"/>
                  </a:lnTo>
                  <a:lnTo>
                    <a:pt x="548" y="152"/>
                  </a:lnTo>
                  <a:lnTo>
                    <a:pt x="540" y="154"/>
                  </a:lnTo>
                  <a:lnTo>
                    <a:pt x="532" y="152"/>
                  </a:lnTo>
                  <a:lnTo>
                    <a:pt x="518" y="148"/>
                  </a:lnTo>
                  <a:lnTo>
                    <a:pt x="522" y="160"/>
                  </a:lnTo>
                  <a:lnTo>
                    <a:pt x="522" y="176"/>
                  </a:lnTo>
                  <a:lnTo>
                    <a:pt x="520" y="184"/>
                  </a:lnTo>
                  <a:lnTo>
                    <a:pt x="510" y="186"/>
                  </a:lnTo>
                  <a:lnTo>
                    <a:pt x="498" y="182"/>
                  </a:lnTo>
                  <a:lnTo>
                    <a:pt x="500" y="190"/>
                  </a:lnTo>
                  <a:lnTo>
                    <a:pt x="510" y="210"/>
                  </a:lnTo>
                  <a:lnTo>
                    <a:pt x="512" y="224"/>
                  </a:lnTo>
                  <a:lnTo>
                    <a:pt x="506" y="234"/>
                  </a:lnTo>
                  <a:lnTo>
                    <a:pt x="492" y="228"/>
                  </a:lnTo>
                  <a:lnTo>
                    <a:pt x="480" y="228"/>
                  </a:lnTo>
                  <a:lnTo>
                    <a:pt x="460" y="228"/>
                  </a:lnTo>
                  <a:lnTo>
                    <a:pt x="448" y="228"/>
                  </a:lnTo>
                  <a:lnTo>
                    <a:pt x="428" y="222"/>
                  </a:lnTo>
                  <a:lnTo>
                    <a:pt x="418" y="226"/>
                  </a:lnTo>
                  <a:lnTo>
                    <a:pt x="418" y="234"/>
                  </a:lnTo>
                  <a:lnTo>
                    <a:pt x="398" y="228"/>
                  </a:lnTo>
                  <a:lnTo>
                    <a:pt x="386" y="230"/>
                  </a:lnTo>
                  <a:lnTo>
                    <a:pt x="386" y="242"/>
                  </a:lnTo>
                  <a:lnTo>
                    <a:pt x="380" y="242"/>
                  </a:lnTo>
                  <a:lnTo>
                    <a:pt x="360" y="260"/>
                  </a:lnTo>
                  <a:lnTo>
                    <a:pt x="358" y="264"/>
                  </a:lnTo>
                  <a:lnTo>
                    <a:pt x="354" y="270"/>
                  </a:lnTo>
                  <a:lnTo>
                    <a:pt x="348" y="268"/>
                  </a:lnTo>
                  <a:lnTo>
                    <a:pt x="346" y="260"/>
                  </a:lnTo>
                  <a:lnTo>
                    <a:pt x="326" y="260"/>
                  </a:lnTo>
                  <a:lnTo>
                    <a:pt x="322" y="246"/>
                  </a:lnTo>
                  <a:lnTo>
                    <a:pt x="314" y="244"/>
                  </a:lnTo>
                  <a:lnTo>
                    <a:pt x="310" y="234"/>
                  </a:lnTo>
                  <a:lnTo>
                    <a:pt x="288" y="214"/>
                  </a:lnTo>
                  <a:lnTo>
                    <a:pt x="244" y="218"/>
                  </a:lnTo>
                  <a:lnTo>
                    <a:pt x="226" y="196"/>
                  </a:lnTo>
                  <a:lnTo>
                    <a:pt x="186" y="178"/>
                  </a:lnTo>
                  <a:lnTo>
                    <a:pt x="152" y="188"/>
                  </a:lnTo>
                  <a:lnTo>
                    <a:pt x="162" y="254"/>
                  </a:lnTo>
                  <a:lnTo>
                    <a:pt x="154" y="254"/>
                  </a:lnTo>
                  <a:lnTo>
                    <a:pt x="140" y="242"/>
                  </a:lnTo>
                  <a:lnTo>
                    <a:pt x="130" y="238"/>
                  </a:lnTo>
                  <a:lnTo>
                    <a:pt x="118" y="23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90" name="Freeform 207"/>
            <p:cNvSpPr>
              <a:spLocks/>
            </p:cNvSpPr>
            <p:nvPr/>
          </p:nvSpPr>
          <p:spPr bwMode="gray">
            <a:xfrm>
              <a:off x="3292" y="1540"/>
              <a:ext cx="23" cy="15"/>
            </a:xfrm>
            <a:custGeom>
              <a:avLst/>
              <a:gdLst>
                <a:gd name="T0" fmla="*/ 0 w 24"/>
                <a:gd name="T1" fmla="*/ 2 h 14"/>
                <a:gd name="T2" fmla="*/ 8 w 24"/>
                <a:gd name="T3" fmla="*/ 0 h 14"/>
                <a:gd name="T4" fmla="*/ 14 w 24"/>
                <a:gd name="T5" fmla="*/ 12 h 14"/>
                <a:gd name="T6" fmla="*/ 20 w 24"/>
                <a:gd name="T7" fmla="*/ 16 h 14"/>
                <a:gd name="T8" fmla="*/ 12 w 24"/>
                <a:gd name="T9" fmla="*/ 18 h 14"/>
                <a:gd name="T10" fmla="*/ 12 w 24"/>
                <a:gd name="T11" fmla="*/ 18 h 14"/>
                <a:gd name="T12" fmla="*/ 6 w 24"/>
                <a:gd name="T13" fmla="*/ 14 h 14"/>
                <a:gd name="T14" fmla="*/ 0 w 24"/>
                <a:gd name="T15" fmla="*/ 2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14">
                  <a:moveTo>
                    <a:pt x="0" y="2"/>
                  </a:moveTo>
                  <a:lnTo>
                    <a:pt x="8" y="0"/>
                  </a:lnTo>
                  <a:lnTo>
                    <a:pt x="18" y="8"/>
                  </a:lnTo>
                  <a:lnTo>
                    <a:pt x="24" y="12"/>
                  </a:lnTo>
                  <a:lnTo>
                    <a:pt x="16" y="14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91" name="Freeform 208"/>
            <p:cNvSpPr>
              <a:spLocks/>
            </p:cNvSpPr>
            <p:nvPr/>
          </p:nvSpPr>
          <p:spPr bwMode="gray">
            <a:xfrm>
              <a:off x="2965" y="913"/>
              <a:ext cx="1942" cy="598"/>
            </a:xfrm>
            <a:custGeom>
              <a:avLst/>
              <a:gdLst>
                <a:gd name="T0" fmla="*/ 968 w 1968"/>
                <a:gd name="T1" fmla="*/ 426 h 606"/>
                <a:gd name="T2" fmla="*/ 969 w 1968"/>
                <a:gd name="T3" fmla="*/ 394 h 606"/>
                <a:gd name="T4" fmla="*/ 1051 w 1968"/>
                <a:gd name="T5" fmla="*/ 414 h 606"/>
                <a:gd name="T6" fmla="*/ 1187 w 1968"/>
                <a:gd name="T7" fmla="*/ 420 h 606"/>
                <a:gd name="T8" fmla="*/ 1259 w 1968"/>
                <a:gd name="T9" fmla="*/ 412 h 606"/>
                <a:gd name="T10" fmla="*/ 1276 w 1968"/>
                <a:gd name="T11" fmla="*/ 366 h 606"/>
                <a:gd name="T12" fmla="*/ 1428 w 1968"/>
                <a:gd name="T13" fmla="*/ 442 h 606"/>
                <a:gd name="T14" fmla="*/ 1498 w 1968"/>
                <a:gd name="T15" fmla="*/ 471 h 606"/>
                <a:gd name="T16" fmla="*/ 1508 w 1968"/>
                <a:gd name="T17" fmla="*/ 547 h 606"/>
                <a:gd name="T18" fmla="*/ 1557 w 1968"/>
                <a:gd name="T19" fmla="*/ 469 h 606"/>
                <a:gd name="T20" fmla="*/ 1470 w 1968"/>
                <a:gd name="T21" fmla="*/ 356 h 606"/>
                <a:gd name="T22" fmla="*/ 1417 w 1968"/>
                <a:gd name="T23" fmla="*/ 335 h 606"/>
                <a:gd name="T24" fmla="*/ 1455 w 1968"/>
                <a:gd name="T25" fmla="*/ 270 h 606"/>
                <a:gd name="T26" fmla="*/ 1584 w 1968"/>
                <a:gd name="T27" fmla="*/ 270 h 606"/>
                <a:gd name="T28" fmla="*/ 1606 w 1968"/>
                <a:gd name="T29" fmla="*/ 238 h 606"/>
                <a:gd name="T30" fmla="*/ 1659 w 1968"/>
                <a:gd name="T31" fmla="*/ 242 h 606"/>
                <a:gd name="T32" fmla="*/ 1684 w 1968"/>
                <a:gd name="T33" fmla="*/ 358 h 606"/>
                <a:gd name="T34" fmla="*/ 1755 w 1968"/>
                <a:gd name="T35" fmla="*/ 370 h 606"/>
                <a:gd name="T36" fmla="*/ 1751 w 1968"/>
                <a:gd name="T37" fmla="*/ 335 h 606"/>
                <a:gd name="T38" fmla="*/ 1693 w 1968"/>
                <a:gd name="T39" fmla="*/ 259 h 606"/>
                <a:gd name="T40" fmla="*/ 1807 w 1968"/>
                <a:gd name="T41" fmla="*/ 206 h 606"/>
                <a:gd name="T42" fmla="*/ 1771 w 1968"/>
                <a:gd name="T43" fmla="*/ 168 h 606"/>
                <a:gd name="T44" fmla="*/ 1860 w 1968"/>
                <a:gd name="T45" fmla="*/ 174 h 606"/>
                <a:gd name="T46" fmla="*/ 1724 w 1968"/>
                <a:gd name="T47" fmla="*/ 126 h 606"/>
                <a:gd name="T48" fmla="*/ 1574 w 1968"/>
                <a:gd name="T49" fmla="*/ 122 h 606"/>
                <a:gd name="T50" fmla="*/ 1436 w 1968"/>
                <a:gd name="T51" fmla="*/ 104 h 606"/>
                <a:gd name="T52" fmla="*/ 1284 w 1968"/>
                <a:gd name="T53" fmla="*/ 64 h 606"/>
                <a:gd name="T54" fmla="*/ 1195 w 1968"/>
                <a:gd name="T55" fmla="*/ 60 h 606"/>
                <a:gd name="T56" fmla="*/ 1077 w 1968"/>
                <a:gd name="T57" fmla="*/ 90 h 606"/>
                <a:gd name="T58" fmla="*/ 876 w 1968"/>
                <a:gd name="T59" fmla="*/ 52 h 606"/>
                <a:gd name="T60" fmla="*/ 724 w 1968"/>
                <a:gd name="T61" fmla="*/ 0 h 606"/>
                <a:gd name="T62" fmla="*/ 586 w 1968"/>
                <a:gd name="T63" fmla="*/ 32 h 606"/>
                <a:gd name="T64" fmla="*/ 524 w 1968"/>
                <a:gd name="T65" fmla="*/ 72 h 606"/>
                <a:gd name="T66" fmla="*/ 476 w 1968"/>
                <a:gd name="T67" fmla="*/ 64 h 606"/>
                <a:gd name="T68" fmla="*/ 462 w 1968"/>
                <a:gd name="T69" fmla="*/ 78 h 606"/>
                <a:gd name="T70" fmla="*/ 422 w 1968"/>
                <a:gd name="T71" fmla="*/ 109 h 606"/>
                <a:gd name="T72" fmla="*/ 380 w 1968"/>
                <a:gd name="T73" fmla="*/ 110 h 606"/>
                <a:gd name="T74" fmla="*/ 318 w 1968"/>
                <a:gd name="T75" fmla="*/ 120 h 606"/>
                <a:gd name="T76" fmla="*/ 238 w 1968"/>
                <a:gd name="T77" fmla="*/ 134 h 606"/>
                <a:gd name="T78" fmla="*/ 187 w 1968"/>
                <a:gd name="T79" fmla="*/ 158 h 606"/>
                <a:gd name="T80" fmla="*/ 124 w 1968"/>
                <a:gd name="T81" fmla="*/ 198 h 606"/>
                <a:gd name="T82" fmla="*/ 126 w 1968"/>
                <a:gd name="T83" fmla="*/ 164 h 606"/>
                <a:gd name="T84" fmla="*/ 28 w 1968"/>
                <a:gd name="T85" fmla="*/ 109 h 606"/>
                <a:gd name="T86" fmla="*/ 20 w 1968"/>
                <a:gd name="T87" fmla="*/ 140 h 606"/>
                <a:gd name="T88" fmla="*/ 30 w 1968"/>
                <a:gd name="T89" fmla="*/ 183 h 606"/>
                <a:gd name="T90" fmla="*/ 37 w 1968"/>
                <a:gd name="T91" fmla="*/ 234 h 606"/>
                <a:gd name="T92" fmla="*/ 16 w 1968"/>
                <a:gd name="T93" fmla="*/ 284 h 606"/>
                <a:gd name="T94" fmla="*/ 64 w 1968"/>
                <a:gd name="T95" fmla="*/ 322 h 606"/>
                <a:gd name="T96" fmla="*/ 106 w 1968"/>
                <a:gd name="T97" fmla="*/ 366 h 606"/>
                <a:gd name="T98" fmla="*/ 170 w 1968"/>
                <a:gd name="T99" fmla="*/ 416 h 606"/>
                <a:gd name="T100" fmla="*/ 218 w 1968"/>
                <a:gd name="T101" fmla="*/ 440 h 606"/>
                <a:gd name="T102" fmla="*/ 194 w 1968"/>
                <a:gd name="T103" fmla="*/ 492 h 606"/>
                <a:gd name="T104" fmla="*/ 268 w 1968"/>
                <a:gd name="T105" fmla="*/ 541 h 606"/>
                <a:gd name="T106" fmla="*/ 344 w 1968"/>
                <a:gd name="T107" fmla="*/ 574 h 606"/>
                <a:gd name="T108" fmla="*/ 332 w 1968"/>
                <a:gd name="T109" fmla="*/ 498 h 606"/>
                <a:gd name="T110" fmla="*/ 316 w 1968"/>
                <a:gd name="T111" fmla="*/ 454 h 606"/>
                <a:gd name="T112" fmla="*/ 382 w 1968"/>
                <a:gd name="T113" fmla="*/ 396 h 606"/>
                <a:gd name="T114" fmla="*/ 488 w 1968"/>
                <a:gd name="T115" fmla="*/ 386 h 606"/>
                <a:gd name="T116" fmla="*/ 648 w 1968"/>
                <a:gd name="T117" fmla="*/ 362 h 606"/>
                <a:gd name="T118" fmla="*/ 792 w 1968"/>
                <a:gd name="T119" fmla="*/ 412 h 60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968" h="606">
                  <a:moveTo>
                    <a:pt x="902" y="458"/>
                  </a:moveTo>
                  <a:lnTo>
                    <a:pt x="912" y="448"/>
                  </a:lnTo>
                  <a:lnTo>
                    <a:pt x="924" y="440"/>
                  </a:lnTo>
                  <a:lnTo>
                    <a:pt x="936" y="436"/>
                  </a:lnTo>
                  <a:lnTo>
                    <a:pt x="950" y="434"/>
                  </a:lnTo>
                  <a:lnTo>
                    <a:pt x="958" y="436"/>
                  </a:lnTo>
                  <a:lnTo>
                    <a:pt x="964" y="436"/>
                  </a:lnTo>
                  <a:lnTo>
                    <a:pt x="982" y="442"/>
                  </a:lnTo>
                  <a:lnTo>
                    <a:pt x="1000" y="448"/>
                  </a:lnTo>
                  <a:lnTo>
                    <a:pt x="1010" y="450"/>
                  </a:lnTo>
                  <a:lnTo>
                    <a:pt x="1020" y="450"/>
                  </a:lnTo>
                  <a:lnTo>
                    <a:pt x="1026" y="450"/>
                  </a:lnTo>
                  <a:lnTo>
                    <a:pt x="1030" y="448"/>
                  </a:lnTo>
                  <a:lnTo>
                    <a:pt x="1034" y="446"/>
                  </a:lnTo>
                  <a:lnTo>
                    <a:pt x="1036" y="442"/>
                  </a:lnTo>
                  <a:lnTo>
                    <a:pt x="1036" y="438"/>
                  </a:lnTo>
                  <a:lnTo>
                    <a:pt x="1034" y="436"/>
                  </a:lnTo>
                  <a:lnTo>
                    <a:pt x="1028" y="430"/>
                  </a:lnTo>
                  <a:lnTo>
                    <a:pt x="1024" y="424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4"/>
                  </a:lnTo>
                  <a:lnTo>
                    <a:pt x="1024" y="414"/>
                  </a:lnTo>
                  <a:lnTo>
                    <a:pt x="1030" y="412"/>
                  </a:lnTo>
                  <a:lnTo>
                    <a:pt x="1048" y="412"/>
                  </a:lnTo>
                  <a:lnTo>
                    <a:pt x="1066" y="416"/>
                  </a:lnTo>
                  <a:lnTo>
                    <a:pt x="1076" y="420"/>
                  </a:lnTo>
                  <a:lnTo>
                    <a:pt x="1082" y="426"/>
                  </a:lnTo>
                  <a:lnTo>
                    <a:pt x="1088" y="434"/>
                  </a:lnTo>
                  <a:lnTo>
                    <a:pt x="1092" y="436"/>
                  </a:lnTo>
                  <a:lnTo>
                    <a:pt x="1094" y="438"/>
                  </a:lnTo>
                  <a:lnTo>
                    <a:pt x="1100" y="440"/>
                  </a:lnTo>
                  <a:lnTo>
                    <a:pt x="1108" y="438"/>
                  </a:lnTo>
                  <a:lnTo>
                    <a:pt x="1122" y="436"/>
                  </a:lnTo>
                  <a:lnTo>
                    <a:pt x="1136" y="438"/>
                  </a:lnTo>
                  <a:lnTo>
                    <a:pt x="1148" y="440"/>
                  </a:lnTo>
                  <a:lnTo>
                    <a:pt x="1160" y="446"/>
                  </a:lnTo>
                  <a:lnTo>
                    <a:pt x="1186" y="458"/>
                  </a:lnTo>
                  <a:lnTo>
                    <a:pt x="1200" y="460"/>
                  </a:lnTo>
                  <a:lnTo>
                    <a:pt x="1214" y="462"/>
                  </a:lnTo>
                  <a:lnTo>
                    <a:pt x="1222" y="462"/>
                  </a:lnTo>
                  <a:lnTo>
                    <a:pt x="1230" y="460"/>
                  </a:lnTo>
                  <a:lnTo>
                    <a:pt x="1240" y="452"/>
                  </a:lnTo>
                  <a:lnTo>
                    <a:pt x="1252" y="444"/>
                  </a:lnTo>
                  <a:lnTo>
                    <a:pt x="1258" y="442"/>
                  </a:lnTo>
                  <a:lnTo>
                    <a:pt x="1264" y="442"/>
                  </a:lnTo>
                  <a:lnTo>
                    <a:pt x="1272" y="442"/>
                  </a:lnTo>
                  <a:lnTo>
                    <a:pt x="1284" y="446"/>
                  </a:lnTo>
                  <a:lnTo>
                    <a:pt x="1306" y="454"/>
                  </a:lnTo>
                  <a:lnTo>
                    <a:pt x="1314" y="454"/>
                  </a:lnTo>
                  <a:lnTo>
                    <a:pt x="1324" y="452"/>
                  </a:lnTo>
                  <a:lnTo>
                    <a:pt x="1326" y="450"/>
                  </a:lnTo>
                  <a:lnTo>
                    <a:pt x="1328" y="446"/>
                  </a:lnTo>
                  <a:lnTo>
                    <a:pt x="1328" y="442"/>
                  </a:lnTo>
                  <a:lnTo>
                    <a:pt x="1328" y="436"/>
                  </a:lnTo>
                  <a:lnTo>
                    <a:pt x="1326" y="426"/>
                  </a:lnTo>
                  <a:lnTo>
                    <a:pt x="1324" y="416"/>
                  </a:lnTo>
                  <a:lnTo>
                    <a:pt x="1318" y="410"/>
                  </a:lnTo>
                  <a:lnTo>
                    <a:pt x="1314" y="406"/>
                  </a:lnTo>
                  <a:lnTo>
                    <a:pt x="1312" y="404"/>
                  </a:lnTo>
                  <a:lnTo>
                    <a:pt x="1312" y="398"/>
                  </a:lnTo>
                  <a:lnTo>
                    <a:pt x="1314" y="394"/>
                  </a:lnTo>
                  <a:lnTo>
                    <a:pt x="1318" y="390"/>
                  </a:lnTo>
                  <a:lnTo>
                    <a:pt x="1324" y="388"/>
                  </a:lnTo>
                  <a:lnTo>
                    <a:pt x="1334" y="386"/>
                  </a:lnTo>
                  <a:lnTo>
                    <a:pt x="1346" y="386"/>
                  </a:lnTo>
                  <a:lnTo>
                    <a:pt x="1368" y="388"/>
                  </a:lnTo>
                  <a:lnTo>
                    <a:pt x="1384" y="394"/>
                  </a:lnTo>
                  <a:lnTo>
                    <a:pt x="1396" y="402"/>
                  </a:lnTo>
                  <a:lnTo>
                    <a:pt x="1408" y="410"/>
                  </a:lnTo>
                  <a:lnTo>
                    <a:pt x="1430" y="432"/>
                  </a:lnTo>
                  <a:lnTo>
                    <a:pt x="1442" y="440"/>
                  </a:lnTo>
                  <a:lnTo>
                    <a:pt x="1452" y="448"/>
                  </a:lnTo>
                  <a:lnTo>
                    <a:pt x="1466" y="454"/>
                  </a:lnTo>
                  <a:lnTo>
                    <a:pt x="1480" y="458"/>
                  </a:lnTo>
                  <a:lnTo>
                    <a:pt x="1494" y="462"/>
                  </a:lnTo>
                  <a:lnTo>
                    <a:pt x="1506" y="466"/>
                  </a:lnTo>
                  <a:lnTo>
                    <a:pt x="1512" y="474"/>
                  </a:lnTo>
                  <a:lnTo>
                    <a:pt x="1518" y="482"/>
                  </a:lnTo>
                  <a:lnTo>
                    <a:pt x="1526" y="488"/>
                  </a:lnTo>
                  <a:lnTo>
                    <a:pt x="1532" y="490"/>
                  </a:lnTo>
                  <a:lnTo>
                    <a:pt x="1536" y="490"/>
                  </a:lnTo>
                  <a:lnTo>
                    <a:pt x="1548" y="488"/>
                  </a:lnTo>
                  <a:lnTo>
                    <a:pt x="1554" y="484"/>
                  </a:lnTo>
                  <a:lnTo>
                    <a:pt x="1560" y="478"/>
                  </a:lnTo>
                  <a:lnTo>
                    <a:pt x="1568" y="472"/>
                  </a:lnTo>
                  <a:lnTo>
                    <a:pt x="1576" y="486"/>
                  </a:lnTo>
                  <a:lnTo>
                    <a:pt x="1580" y="496"/>
                  </a:lnTo>
                  <a:lnTo>
                    <a:pt x="1582" y="510"/>
                  </a:lnTo>
                  <a:lnTo>
                    <a:pt x="1582" y="522"/>
                  </a:lnTo>
                  <a:lnTo>
                    <a:pt x="1582" y="528"/>
                  </a:lnTo>
                  <a:lnTo>
                    <a:pt x="1582" y="538"/>
                  </a:lnTo>
                  <a:lnTo>
                    <a:pt x="1574" y="532"/>
                  </a:lnTo>
                  <a:lnTo>
                    <a:pt x="1562" y="528"/>
                  </a:lnTo>
                  <a:lnTo>
                    <a:pt x="1562" y="544"/>
                  </a:lnTo>
                  <a:lnTo>
                    <a:pt x="1570" y="550"/>
                  </a:lnTo>
                  <a:lnTo>
                    <a:pt x="1576" y="558"/>
                  </a:lnTo>
                  <a:lnTo>
                    <a:pt x="1584" y="580"/>
                  </a:lnTo>
                  <a:lnTo>
                    <a:pt x="1590" y="576"/>
                  </a:lnTo>
                  <a:lnTo>
                    <a:pt x="1600" y="574"/>
                  </a:lnTo>
                  <a:lnTo>
                    <a:pt x="1612" y="576"/>
                  </a:lnTo>
                  <a:lnTo>
                    <a:pt x="1618" y="576"/>
                  </a:lnTo>
                  <a:lnTo>
                    <a:pt x="1624" y="574"/>
                  </a:lnTo>
                  <a:lnTo>
                    <a:pt x="1630" y="574"/>
                  </a:lnTo>
                  <a:lnTo>
                    <a:pt x="1634" y="570"/>
                  </a:lnTo>
                  <a:lnTo>
                    <a:pt x="1640" y="558"/>
                  </a:lnTo>
                  <a:lnTo>
                    <a:pt x="1640" y="546"/>
                  </a:lnTo>
                  <a:lnTo>
                    <a:pt x="1642" y="532"/>
                  </a:lnTo>
                  <a:lnTo>
                    <a:pt x="1642" y="518"/>
                  </a:lnTo>
                  <a:lnTo>
                    <a:pt x="1642" y="494"/>
                  </a:lnTo>
                  <a:lnTo>
                    <a:pt x="1640" y="476"/>
                  </a:lnTo>
                  <a:lnTo>
                    <a:pt x="1636" y="458"/>
                  </a:lnTo>
                  <a:lnTo>
                    <a:pt x="1628" y="436"/>
                  </a:lnTo>
                  <a:lnTo>
                    <a:pt x="1616" y="418"/>
                  </a:lnTo>
                  <a:lnTo>
                    <a:pt x="1604" y="402"/>
                  </a:lnTo>
                  <a:lnTo>
                    <a:pt x="1588" y="386"/>
                  </a:lnTo>
                  <a:lnTo>
                    <a:pt x="1580" y="382"/>
                  </a:lnTo>
                  <a:lnTo>
                    <a:pt x="1572" y="380"/>
                  </a:lnTo>
                  <a:lnTo>
                    <a:pt x="1562" y="376"/>
                  </a:lnTo>
                  <a:lnTo>
                    <a:pt x="1554" y="376"/>
                  </a:lnTo>
                  <a:lnTo>
                    <a:pt x="1550" y="376"/>
                  </a:lnTo>
                  <a:lnTo>
                    <a:pt x="1548" y="376"/>
                  </a:lnTo>
                  <a:lnTo>
                    <a:pt x="1544" y="382"/>
                  </a:lnTo>
                  <a:lnTo>
                    <a:pt x="1534" y="378"/>
                  </a:lnTo>
                  <a:lnTo>
                    <a:pt x="1530" y="370"/>
                  </a:lnTo>
                  <a:lnTo>
                    <a:pt x="1524" y="362"/>
                  </a:lnTo>
                  <a:lnTo>
                    <a:pt x="1516" y="354"/>
                  </a:lnTo>
                  <a:lnTo>
                    <a:pt x="1510" y="358"/>
                  </a:lnTo>
                  <a:lnTo>
                    <a:pt x="1502" y="362"/>
                  </a:lnTo>
                  <a:lnTo>
                    <a:pt x="1492" y="366"/>
                  </a:lnTo>
                  <a:lnTo>
                    <a:pt x="1492" y="354"/>
                  </a:lnTo>
                  <a:lnTo>
                    <a:pt x="1494" y="354"/>
                  </a:lnTo>
                  <a:lnTo>
                    <a:pt x="1496" y="350"/>
                  </a:lnTo>
                  <a:lnTo>
                    <a:pt x="1502" y="344"/>
                  </a:lnTo>
                  <a:lnTo>
                    <a:pt x="1504" y="340"/>
                  </a:lnTo>
                  <a:lnTo>
                    <a:pt x="1504" y="334"/>
                  </a:lnTo>
                  <a:lnTo>
                    <a:pt x="1504" y="324"/>
                  </a:lnTo>
                  <a:lnTo>
                    <a:pt x="1506" y="312"/>
                  </a:lnTo>
                  <a:lnTo>
                    <a:pt x="1506" y="308"/>
                  </a:lnTo>
                  <a:lnTo>
                    <a:pt x="1508" y="302"/>
                  </a:lnTo>
                  <a:lnTo>
                    <a:pt x="1516" y="296"/>
                  </a:lnTo>
                  <a:lnTo>
                    <a:pt x="1524" y="290"/>
                  </a:lnTo>
                  <a:lnTo>
                    <a:pt x="1534" y="286"/>
                  </a:lnTo>
                  <a:lnTo>
                    <a:pt x="1546" y="284"/>
                  </a:lnTo>
                  <a:lnTo>
                    <a:pt x="1570" y="286"/>
                  </a:lnTo>
                  <a:lnTo>
                    <a:pt x="1592" y="286"/>
                  </a:lnTo>
                  <a:lnTo>
                    <a:pt x="1610" y="288"/>
                  </a:lnTo>
                  <a:lnTo>
                    <a:pt x="1624" y="292"/>
                  </a:lnTo>
                  <a:lnTo>
                    <a:pt x="1636" y="296"/>
                  </a:lnTo>
                  <a:lnTo>
                    <a:pt x="1648" y="298"/>
                  </a:lnTo>
                  <a:lnTo>
                    <a:pt x="1656" y="296"/>
                  </a:lnTo>
                  <a:lnTo>
                    <a:pt x="1662" y="294"/>
                  </a:lnTo>
                  <a:lnTo>
                    <a:pt x="1668" y="290"/>
                  </a:lnTo>
                  <a:lnTo>
                    <a:pt x="1670" y="286"/>
                  </a:lnTo>
                  <a:lnTo>
                    <a:pt x="1666" y="284"/>
                  </a:lnTo>
                  <a:lnTo>
                    <a:pt x="1660" y="278"/>
                  </a:lnTo>
                  <a:lnTo>
                    <a:pt x="1656" y="272"/>
                  </a:lnTo>
                  <a:lnTo>
                    <a:pt x="1654" y="262"/>
                  </a:lnTo>
                  <a:lnTo>
                    <a:pt x="1654" y="254"/>
                  </a:lnTo>
                  <a:lnTo>
                    <a:pt x="1656" y="252"/>
                  </a:lnTo>
                  <a:lnTo>
                    <a:pt x="1658" y="248"/>
                  </a:lnTo>
                  <a:lnTo>
                    <a:pt x="1662" y="246"/>
                  </a:lnTo>
                  <a:lnTo>
                    <a:pt x="1668" y="246"/>
                  </a:lnTo>
                  <a:lnTo>
                    <a:pt x="1682" y="246"/>
                  </a:lnTo>
                  <a:lnTo>
                    <a:pt x="1694" y="250"/>
                  </a:lnTo>
                  <a:lnTo>
                    <a:pt x="1704" y="256"/>
                  </a:lnTo>
                  <a:lnTo>
                    <a:pt x="1714" y="262"/>
                  </a:lnTo>
                  <a:lnTo>
                    <a:pt x="1722" y="264"/>
                  </a:lnTo>
                  <a:lnTo>
                    <a:pt x="1722" y="256"/>
                  </a:lnTo>
                  <a:lnTo>
                    <a:pt x="1722" y="250"/>
                  </a:lnTo>
                  <a:lnTo>
                    <a:pt x="1724" y="244"/>
                  </a:lnTo>
                  <a:lnTo>
                    <a:pt x="1722" y="230"/>
                  </a:lnTo>
                  <a:lnTo>
                    <a:pt x="1738" y="230"/>
                  </a:lnTo>
                  <a:lnTo>
                    <a:pt x="1740" y="240"/>
                  </a:lnTo>
                  <a:lnTo>
                    <a:pt x="1744" y="246"/>
                  </a:lnTo>
                  <a:lnTo>
                    <a:pt x="1750" y="254"/>
                  </a:lnTo>
                  <a:lnTo>
                    <a:pt x="1754" y="260"/>
                  </a:lnTo>
                  <a:lnTo>
                    <a:pt x="1748" y="270"/>
                  </a:lnTo>
                  <a:lnTo>
                    <a:pt x="1740" y="284"/>
                  </a:lnTo>
                  <a:lnTo>
                    <a:pt x="1734" y="300"/>
                  </a:lnTo>
                  <a:lnTo>
                    <a:pt x="1732" y="314"/>
                  </a:lnTo>
                  <a:lnTo>
                    <a:pt x="1732" y="322"/>
                  </a:lnTo>
                  <a:lnTo>
                    <a:pt x="1736" y="330"/>
                  </a:lnTo>
                  <a:lnTo>
                    <a:pt x="1740" y="338"/>
                  </a:lnTo>
                  <a:lnTo>
                    <a:pt x="1746" y="346"/>
                  </a:lnTo>
                  <a:lnTo>
                    <a:pt x="1760" y="362"/>
                  </a:lnTo>
                  <a:lnTo>
                    <a:pt x="1776" y="378"/>
                  </a:lnTo>
                  <a:lnTo>
                    <a:pt x="1814" y="406"/>
                  </a:lnTo>
                  <a:lnTo>
                    <a:pt x="1830" y="420"/>
                  </a:lnTo>
                  <a:lnTo>
                    <a:pt x="1840" y="434"/>
                  </a:lnTo>
                  <a:lnTo>
                    <a:pt x="1846" y="424"/>
                  </a:lnTo>
                  <a:lnTo>
                    <a:pt x="1848" y="416"/>
                  </a:lnTo>
                  <a:lnTo>
                    <a:pt x="1846" y="410"/>
                  </a:lnTo>
                  <a:lnTo>
                    <a:pt x="1840" y="404"/>
                  </a:lnTo>
                  <a:lnTo>
                    <a:pt x="1838" y="400"/>
                  </a:lnTo>
                  <a:lnTo>
                    <a:pt x="1840" y="398"/>
                  </a:lnTo>
                  <a:lnTo>
                    <a:pt x="1844" y="394"/>
                  </a:lnTo>
                  <a:lnTo>
                    <a:pt x="1850" y="390"/>
                  </a:lnTo>
                  <a:lnTo>
                    <a:pt x="1842" y="384"/>
                  </a:lnTo>
                  <a:lnTo>
                    <a:pt x="1838" y="382"/>
                  </a:lnTo>
                  <a:lnTo>
                    <a:pt x="1838" y="376"/>
                  </a:lnTo>
                  <a:lnTo>
                    <a:pt x="1838" y="372"/>
                  </a:lnTo>
                  <a:lnTo>
                    <a:pt x="1840" y="368"/>
                  </a:lnTo>
                  <a:lnTo>
                    <a:pt x="1850" y="366"/>
                  </a:lnTo>
                  <a:lnTo>
                    <a:pt x="1850" y="364"/>
                  </a:lnTo>
                  <a:lnTo>
                    <a:pt x="1852" y="362"/>
                  </a:lnTo>
                  <a:lnTo>
                    <a:pt x="1852" y="358"/>
                  </a:lnTo>
                  <a:lnTo>
                    <a:pt x="1850" y="356"/>
                  </a:lnTo>
                  <a:lnTo>
                    <a:pt x="1846" y="354"/>
                  </a:lnTo>
                  <a:lnTo>
                    <a:pt x="1838" y="354"/>
                  </a:lnTo>
                  <a:lnTo>
                    <a:pt x="1828" y="354"/>
                  </a:lnTo>
                  <a:lnTo>
                    <a:pt x="1840" y="338"/>
                  </a:lnTo>
                  <a:lnTo>
                    <a:pt x="1828" y="328"/>
                  </a:lnTo>
                  <a:lnTo>
                    <a:pt x="1806" y="316"/>
                  </a:lnTo>
                  <a:lnTo>
                    <a:pt x="1798" y="308"/>
                  </a:lnTo>
                  <a:lnTo>
                    <a:pt x="1790" y="302"/>
                  </a:lnTo>
                  <a:lnTo>
                    <a:pt x="1784" y="296"/>
                  </a:lnTo>
                  <a:lnTo>
                    <a:pt x="1782" y="290"/>
                  </a:lnTo>
                  <a:lnTo>
                    <a:pt x="1784" y="282"/>
                  </a:lnTo>
                  <a:lnTo>
                    <a:pt x="1786" y="274"/>
                  </a:lnTo>
                  <a:lnTo>
                    <a:pt x="1792" y="270"/>
                  </a:lnTo>
                  <a:lnTo>
                    <a:pt x="1796" y="268"/>
                  </a:lnTo>
                  <a:lnTo>
                    <a:pt x="1828" y="268"/>
                  </a:lnTo>
                  <a:lnTo>
                    <a:pt x="1838" y="266"/>
                  </a:lnTo>
                  <a:lnTo>
                    <a:pt x="1850" y="262"/>
                  </a:lnTo>
                  <a:lnTo>
                    <a:pt x="1858" y="258"/>
                  </a:lnTo>
                  <a:lnTo>
                    <a:pt x="1868" y="252"/>
                  </a:lnTo>
                  <a:lnTo>
                    <a:pt x="1888" y="240"/>
                  </a:lnTo>
                  <a:lnTo>
                    <a:pt x="1898" y="234"/>
                  </a:lnTo>
                  <a:lnTo>
                    <a:pt x="1912" y="228"/>
                  </a:lnTo>
                  <a:lnTo>
                    <a:pt x="1906" y="218"/>
                  </a:lnTo>
                  <a:lnTo>
                    <a:pt x="1900" y="214"/>
                  </a:lnTo>
                  <a:lnTo>
                    <a:pt x="1892" y="210"/>
                  </a:lnTo>
                  <a:lnTo>
                    <a:pt x="1884" y="208"/>
                  </a:lnTo>
                  <a:lnTo>
                    <a:pt x="1864" y="206"/>
                  </a:lnTo>
                  <a:lnTo>
                    <a:pt x="1856" y="204"/>
                  </a:lnTo>
                  <a:lnTo>
                    <a:pt x="1846" y="198"/>
                  </a:lnTo>
                  <a:lnTo>
                    <a:pt x="1858" y="194"/>
                  </a:lnTo>
                  <a:lnTo>
                    <a:pt x="1868" y="190"/>
                  </a:lnTo>
                  <a:lnTo>
                    <a:pt x="1862" y="184"/>
                  </a:lnTo>
                  <a:lnTo>
                    <a:pt x="1858" y="178"/>
                  </a:lnTo>
                  <a:lnTo>
                    <a:pt x="1868" y="176"/>
                  </a:lnTo>
                  <a:lnTo>
                    <a:pt x="1882" y="180"/>
                  </a:lnTo>
                  <a:lnTo>
                    <a:pt x="1912" y="188"/>
                  </a:lnTo>
                  <a:lnTo>
                    <a:pt x="1940" y="194"/>
                  </a:lnTo>
                  <a:lnTo>
                    <a:pt x="1950" y="198"/>
                  </a:lnTo>
                  <a:lnTo>
                    <a:pt x="1962" y="198"/>
                  </a:lnTo>
                  <a:lnTo>
                    <a:pt x="1966" y="198"/>
                  </a:lnTo>
                  <a:lnTo>
                    <a:pt x="1968" y="196"/>
                  </a:lnTo>
                  <a:lnTo>
                    <a:pt x="1968" y="194"/>
                  </a:lnTo>
                  <a:lnTo>
                    <a:pt x="1968" y="190"/>
                  </a:lnTo>
                  <a:lnTo>
                    <a:pt x="1968" y="188"/>
                  </a:lnTo>
                  <a:lnTo>
                    <a:pt x="1962" y="182"/>
                  </a:lnTo>
                  <a:lnTo>
                    <a:pt x="1960" y="178"/>
                  </a:lnTo>
                  <a:lnTo>
                    <a:pt x="1956" y="174"/>
                  </a:lnTo>
                  <a:lnTo>
                    <a:pt x="1940" y="166"/>
                  </a:lnTo>
                  <a:lnTo>
                    <a:pt x="1924" y="164"/>
                  </a:lnTo>
                  <a:lnTo>
                    <a:pt x="1906" y="162"/>
                  </a:lnTo>
                  <a:lnTo>
                    <a:pt x="1896" y="162"/>
                  </a:lnTo>
                  <a:lnTo>
                    <a:pt x="1892" y="162"/>
                  </a:lnTo>
                  <a:lnTo>
                    <a:pt x="1888" y="164"/>
                  </a:lnTo>
                  <a:lnTo>
                    <a:pt x="1868" y="152"/>
                  </a:lnTo>
                  <a:lnTo>
                    <a:pt x="1844" y="142"/>
                  </a:lnTo>
                  <a:lnTo>
                    <a:pt x="1818" y="134"/>
                  </a:lnTo>
                  <a:lnTo>
                    <a:pt x="1788" y="126"/>
                  </a:lnTo>
                  <a:lnTo>
                    <a:pt x="1760" y="122"/>
                  </a:lnTo>
                  <a:lnTo>
                    <a:pt x="1730" y="118"/>
                  </a:lnTo>
                  <a:lnTo>
                    <a:pt x="1700" y="114"/>
                  </a:lnTo>
                  <a:lnTo>
                    <a:pt x="1674" y="114"/>
                  </a:lnTo>
                  <a:lnTo>
                    <a:pt x="1668" y="112"/>
                  </a:lnTo>
                  <a:lnTo>
                    <a:pt x="1656" y="110"/>
                  </a:lnTo>
                  <a:lnTo>
                    <a:pt x="1652" y="110"/>
                  </a:lnTo>
                  <a:lnTo>
                    <a:pt x="1650" y="114"/>
                  </a:lnTo>
                  <a:lnTo>
                    <a:pt x="1652" y="120"/>
                  </a:lnTo>
                  <a:lnTo>
                    <a:pt x="1660" y="130"/>
                  </a:lnTo>
                  <a:lnTo>
                    <a:pt x="1644" y="130"/>
                  </a:lnTo>
                  <a:lnTo>
                    <a:pt x="1636" y="124"/>
                  </a:lnTo>
                  <a:lnTo>
                    <a:pt x="1622" y="120"/>
                  </a:lnTo>
                  <a:lnTo>
                    <a:pt x="1610" y="118"/>
                  </a:lnTo>
                  <a:lnTo>
                    <a:pt x="1594" y="118"/>
                  </a:lnTo>
                  <a:lnTo>
                    <a:pt x="1562" y="120"/>
                  </a:lnTo>
                  <a:lnTo>
                    <a:pt x="1548" y="120"/>
                  </a:lnTo>
                  <a:lnTo>
                    <a:pt x="1534" y="118"/>
                  </a:lnTo>
                  <a:lnTo>
                    <a:pt x="1526" y="116"/>
                  </a:lnTo>
                  <a:lnTo>
                    <a:pt x="1520" y="112"/>
                  </a:lnTo>
                  <a:lnTo>
                    <a:pt x="1514" y="108"/>
                  </a:lnTo>
                  <a:lnTo>
                    <a:pt x="1508" y="102"/>
                  </a:lnTo>
                  <a:lnTo>
                    <a:pt x="1500" y="98"/>
                  </a:lnTo>
                  <a:lnTo>
                    <a:pt x="1480" y="96"/>
                  </a:lnTo>
                  <a:lnTo>
                    <a:pt x="1454" y="96"/>
                  </a:lnTo>
                  <a:lnTo>
                    <a:pt x="1418" y="100"/>
                  </a:lnTo>
                  <a:lnTo>
                    <a:pt x="1406" y="100"/>
                  </a:lnTo>
                  <a:lnTo>
                    <a:pt x="1394" y="96"/>
                  </a:lnTo>
                  <a:lnTo>
                    <a:pt x="1388" y="90"/>
                  </a:lnTo>
                  <a:lnTo>
                    <a:pt x="1378" y="84"/>
                  </a:lnTo>
                  <a:lnTo>
                    <a:pt x="1364" y="72"/>
                  </a:lnTo>
                  <a:lnTo>
                    <a:pt x="1354" y="68"/>
                  </a:lnTo>
                  <a:lnTo>
                    <a:pt x="1344" y="66"/>
                  </a:lnTo>
                  <a:lnTo>
                    <a:pt x="1340" y="68"/>
                  </a:lnTo>
                  <a:lnTo>
                    <a:pt x="1336" y="70"/>
                  </a:lnTo>
                  <a:lnTo>
                    <a:pt x="1334" y="78"/>
                  </a:lnTo>
                  <a:lnTo>
                    <a:pt x="1328" y="78"/>
                  </a:lnTo>
                  <a:lnTo>
                    <a:pt x="1312" y="80"/>
                  </a:lnTo>
                  <a:lnTo>
                    <a:pt x="1304" y="78"/>
                  </a:lnTo>
                  <a:lnTo>
                    <a:pt x="1292" y="76"/>
                  </a:lnTo>
                  <a:lnTo>
                    <a:pt x="1280" y="72"/>
                  </a:lnTo>
                  <a:lnTo>
                    <a:pt x="1266" y="66"/>
                  </a:lnTo>
                  <a:lnTo>
                    <a:pt x="1260" y="64"/>
                  </a:lnTo>
                  <a:lnTo>
                    <a:pt x="1256" y="64"/>
                  </a:lnTo>
                  <a:lnTo>
                    <a:pt x="1250" y="68"/>
                  </a:lnTo>
                  <a:lnTo>
                    <a:pt x="1246" y="74"/>
                  </a:lnTo>
                  <a:lnTo>
                    <a:pt x="1240" y="82"/>
                  </a:lnTo>
                  <a:lnTo>
                    <a:pt x="1236" y="88"/>
                  </a:lnTo>
                  <a:lnTo>
                    <a:pt x="1232" y="90"/>
                  </a:lnTo>
                  <a:lnTo>
                    <a:pt x="1224" y="94"/>
                  </a:lnTo>
                  <a:lnTo>
                    <a:pt x="1212" y="96"/>
                  </a:lnTo>
                  <a:lnTo>
                    <a:pt x="1190" y="98"/>
                  </a:lnTo>
                  <a:lnTo>
                    <a:pt x="1148" y="96"/>
                  </a:lnTo>
                  <a:lnTo>
                    <a:pt x="1136" y="94"/>
                  </a:lnTo>
                  <a:lnTo>
                    <a:pt x="1124" y="90"/>
                  </a:lnTo>
                  <a:lnTo>
                    <a:pt x="1114" y="84"/>
                  </a:lnTo>
                  <a:lnTo>
                    <a:pt x="1104" y="80"/>
                  </a:lnTo>
                  <a:lnTo>
                    <a:pt x="1094" y="72"/>
                  </a:lnTo>
                  <a:lnTo>
                    <a:pt x="1082" y="66"/>
                  </a:lnTo>
                  <a:lnTo>
                    <a:pt x="1066" y="62"/>
                  </a:lnTo>
                  <a:lnTo>
                    <a:pt x="1048" y="60"/>
                  </a:lnTo>
                  <a:lnTo>
                    <a:pt x="1038" y="58"/>
                  </a:lnTo>
                  <a:lnTo>
                    <a:pt x="1018" y="56"/>
                  </a:lnTo>
                  <a:lnTo>
                    <a:pt x="980" y="54"/>
                  </a:lnTo>
                  <a:lnTo>
                    <a:pt x="924" y="56"/>
                  </a:lnTo>
                  <a:lnTo>
                    <a:pt x="898" y="54"/>
                  </a:lnTo>
                  <a:lnTo>
                    <a:pt x="868" y="54"/>
                  </a:lnTo>
                  <a:lnTo>
                    <a:pt x="880" y="46"/>
                  </a:lnTo>
                  <a:lnTo>
                    <a:pt x="886" y="40"/>
                  </a:lnTo>
                  <a:lnTo>
                    <a:pt x="890" y="34"/>
                  </a:lnTo>
                  <a:lnTo>
                    <a:pt x="876" y="26"/>
                  </a:lnTo>
                  <a:lnTo>
                    <a:pt x="852" y="20"/>
                  </a:lnTo>
                  <a:lnTo>
                    <a:pt x="828" y="12"/>
                  </a:lnTo>
                  <a:lnTo>
                    <a:pt x="800" y="4"/>
                  </a:lnTo>
                  <a:lnTo>
                    <a:pt x="774" y="2"/>
                  </a:lnTo>
                  <a:lnTo>
                    <a:pt x="764" y="0"/>
                  </a:lnTo>
                  <a:lnTo>
                    <a:pt x="752" y="2"/>
                  </a:lnTo>
                  <a:lnTo>
                    <a:pt x="742" y="4"/>
                  </a:lnTo>
                  <a:lnTo>
                    <a:pt x="736" y="8"/>
                  </a:lnTo>
                  <a:lnTo>
                    <a:pt x="732" y="14"/>
                  </a:lnTo>
                  <a:lnTo>
                    <a:pt x="728" y="22"/>
                  </a:lnTo>
                  <a:lnTo>
                    <a:pt x="712" y="20"/>
                  </a:lnTo>
                  <a:lnTo>
                    <a:pt x="692" y="18"/>
                  </a:lnTo>
                  <a:lnTo>
                    <a:pt x="668" y="20"/>
                  </a:lnTo>
                  <a:lnTo>
                    <a:pt x="642" y="26"/>
                  </a:lnTo>
                  <a:lnTo>
                    <a:pt x="630" y="28"/>
                  </a:lnTo>
                  <a:lnTo>
                    <a:pt x="618" y="32"/>
                  </a:lnTo>
                  <a:lnTo>
                    <a:pt x="608" y="38"/>
                  </a:lnTo>
                  <a:lnTo>
                    <a:pt x="602" y="46"/>
                  </a:lnTo>
                  <a:lnTo>
                    <a:pt x="608" y="46"/>
                  </a:lnTo>
                  <a:lnTo>
                    <a:pt x="618" y="52"/>
                  </a:lnTo>
                  <a:lnTo>
                    <a:pt x="606" y="54"/>
                  </a:lnTo>
                  <a:lnTo>
                    <a:pt x="596" y="54"/>
                  </a:lnTo>
                  <a:lnTo>
                    <a:pt x="578" y="54"/>
                  </a:lnTo>
                  <a:lnTo>
                    <a:pt x="564" y="56"/>
                  </a:lnTo>
                  <a:lnTo>
                    <a:pt x="574" y="74"/>
                  </a:lnTo>
                  <a:lnTo>
                    <a:pt x="562" y="74"/>
                  </a:lnTo>
                  <a:lnTo>
                    <a:pt x="552" y="76"/>
                  </a:lnTo>
                  <a:lnTo>
                    <a:pt x="548" y="80"/>
                  </a:lnTo>
                  <a:lnTo>
                    <a:pt x="548" y="82"/>
                  </a:lnTo>
                  <a:lnTo>
                    <a:pt x="546" y="86"/>
                  </a:lnTo>
                  <a:lnTo>
                    <a:pt x="548" y="90"/>
                  </a:lnTo>
                  <a:lnTo>
                    <a:pt x="548" y="96"/>
                  </a:lnTo>
                  <a:lnTo>
                    <a:pt x="542" y="94"/>
                  </a:lnTo>
                  <a:lnTo>
                    <a:pt x="536" y="90"/>
                  </a:lnTo>
                  <a:lnTo>
                    <a:pt x="524" y="82"/>
                  </a:lnTo>
                  <a:lnTo>
                    <a:pt x="516" y="74"/>
                  </a:lnTo>
                  <a:lnTo>
                    <a:pt x="510" y="72"/>
                  </a:lnTo>
                  <a:lnTo>
                    <a:pt x="502" y="68"/>
                  </a:lnTo>
                  <a:lnTo>
                    <a:pt x="502" y="72"/>
                  </a:lnTo>
                  <a:lnTo>
                    <a:pt x="500" y="80"/>
                  </a:lnTo>
                  <a:lnTo>
                    <a:pt x="502" y="84"/>
                  </a:lnTo>
                  <a:lnTo>
                    <a:pt x="506" y="90"/>
                  </a:lnTo>
                  <a:lnTo>
                    <a:pt x="514" y="96"/>
                  </a:lnTo>
                  <a:lnTo>
                    <a:pt x="522" y="102"/>
                  </a:lnTo>
                  <a:lnTo>
                    <a:pt x="522" y="124"/>
                  </a:lnTo>
                  <a:lnTo>
                    <a:pt x="512" y="116"/>
                  </a:lnTo>
                  <a:lnTo>
                    <a:pt x="504" y="108"/>
                  </a:lnTo>
                  <a:lnTo>
                    <a:pt x="492" y="88"/>
                  </a:lnTo>
                  <a:lnTo>
                    <a:pt x="486" y="82"/>
                  </a:lnTo>
                  <a:lnTo>
                    <a:pt x="478" y="74"/>
                  </a:lnTo>
                  <a:lnTo>
                    <a:pt x="466" y="68"/>
                  </a:lnTo>
                  <a:lnTo>
                    <a:pt x="450" y="66"/>
                  </a:lnTo>
                  <a:lnTo>
                    <a:pt x="442" y="68"/>
                  </a:lnTo>
                  <a:lnTo>
                    <a:pt x="438" y="72"/>
                  </a:lnTo>
                  <a:lnTo>
                    <a:pt x="434" y="80"/>
                  </a:lnTo>
                  <a:lnTo>
                    <a:pt x="434" y="88"/>
                  </a:lnTo>
                  <a:lnTo>
                    <a:pt x="434" y="94"/>
                  </a:lnTo>
                  <a:lnTo>
                    <a:pt x="438" y="102"/>
                  </a:lnTo>
                  <a:lnTo>
                    <a:pt x="440" y="108"/>
                  </a:lnTo>
                  <a:lnTo>
                    <a:pt x="446" y="114"/>
                  </a:lnTo>
                  <a:lnTo>
                    <a:pt x="454" y="120"/>
                  </a:lnTo>
                  <a:lnTo>
                    <a:pt x="462" y="126"/>
                  </a:lnTo>
                  <a:lnTo>
                    <a:pt x="468" y="128"/>
                  </a:lnTo>
                  <a:lnTo>
                    <a:pt x="478" y="130"/>
                  </a:lnTo>
                  <a:lnTo>
                    <a:pt x="468" y="136"/>
                  </a:lnTo>
                  <a:lnTo>
                    <a:pt x="460" y="136"/>
                  </a:lnTo>
                  <a:lnTo>
                    <a:pt x="450" y="134"/>
                  </a:lnTo>
                  <a:lnTo>
                    <a:pt x="440" y="132"/>
                  </a:lnTo>
                  <a:lnTo>
                    <a:pt x="420" y="122"/>
                  </a:lnTo>
                  <a:lnTo>
                    <a:pt x="410" y="118"/>
                  </a:lnTo>
                  <a:lnTo>
                    <a:pt x="400" y="116"/>
                  </a:lnTo>
                  <a:lnTo>
                    <a:pt x="366" y="116"/>
                  </a:lnTo>
                  <a:lnTo>
                    <a:pt x="368" y="120"/>
                  </a:lnTo>
                  <a:lnTo>
                    <a:pt x="370" y="130"/>
                  </a:lnTo>
                  <a:lnTo>
                    <a:pt x="370" y="134"/>
                  </a:lnTo>
                  <a:lnTo>
                    <a:pt x="368" y="134"/>
                  </a:lnTo>
                  <a:lnTo>
                    <a:pt x="362" y="132"/>
                  </a:lnTo>
                  <a:lnTo>
                    <a:pt x="356" y="124"/>
                  </a:lnTo>
                  <a:lnTo>
                    <a:pt x="350" y="122"/>
                  </a:lnTo>
                  <a:lnTo>
                    <a:pt x="346" y="122"/>
                  </a:lnTo>
                  <a:lnTo>
                    <a:pt x="340" y="124"/>
                  </a:lnTo>
                  <a:lnTo>
                    <a:pt x="334" y="128"/>
                  </a:lnTo>
                  <a:lnTo>
                    <a:pt x="322" y="136"/>
                  </a:lnTo>
                  <a:lnTo>
                    <a:pt x="314" y="136"/>
                  </a:lnTo>
                  <a:lnTo>
                    <a:pt x="306" y="138"/>
                  </a:lnTo>
                  <a:lnTo>
                    <a:pt x="302" y="136"/>
                  </a:lnTo>
                  <a:lnTo>
                    <a:pt x="302" y="134"/>
                  </a:lnTo>
                  <a:lnTo>
                    <a:pt x="298" y="132"/>
                  </a:lnTo>
                  <a:lnTo>
                    <a:pt x="290" y="130"/>
                  </a:lnTo>
                  <a:lnTo>
                    <a:pt x="280" y="132"/>
                  </a:lnTo>
                  <a:lnTo>
                    <a:pt x="270" y="134"/>
                  </a:lnTo>
                  <a:lnTo>
                    <a:pt x="260" y="136"/>
                  </a:lnTo>
                  <a:lnTo>
                    <a:pt x="250" y="142"/>
                  </a:lnTo>
                  <a:lnTo>
                    <a:pt x="236" y="152"/>
                  </a:lnTo>
                  <a:lnTo>
                    <a:pt x="222" y="164"/>
                  </a:lnTo>
                  <a:lnTo>
                    <a:pt x="218" y="158"/>
                  </a:lnTo>
                  <a:lnTo>
                    <a:pt x="216" y="152"/>
                  </a:lnTo>
                  <a:lnTo>
                    <a:pt x="214" y="144"/>
                  </a:lnTo>
                  <a:lnTo>
                    <a:pt x="214" y="136"/>
                  </a:lnTo>
                  <a:lnTo>
                    <a:pt x="192" y="136"/>
                  </a:lnTo>
                  <a:lnTo>
                    <a:pt x="192" y="144"/>
                  </a:lnTo>
                  <a:lnTo>
                    <a:pt x="194" y="150"/>
                  </a:lnTo>
                  <a:lnTo>
                    <a:pt x="196" y="158"/>
                  </a:lnTo>
                  <a:lnTo>
                    <a:pt x="198" y="166"/>
                  </a:lnTo>
                  <a:lnTo>
                    <a:pt x="190" y="166"/>
                  </a:lnTo>
                  <a:lnTo>
                    <a:pt x="180" y="168"/>
                  </a:lnTo>
                  <a:lnTo>
                    <a:pt x="172" y="172"/>
                  </a:lnTo>
                  <a:lnTo>
                    <a:pt x="166" y="176"/>
                  </a:lnTo>
                  <a:lnTo>
                    <a:pt x="158" y="186"/>
                  </a:lnTo>
                  <a:lnTo>
                    <a:pt x="148" y="196"/>
                  </a:lnTo>
                  <a:lnTo>
                    <a:pt x="132" y="190"/>
                  </a:lnTo>
                  <a:lnTo>
                    <a:pt x="118" y="190"/>
                  </a:lnTo>
                  <a:lnTo>
                    <a:pt x="126" y="198"/>
                  </a:lnTo>
                  <a:lnTo>
                    <a:pt x="130" y="206"/>
                  </a:lnTo>
                  <a:lnTo>
                    <a:pt x="132" y="210"/>
                  </a:lnTo>
                  <a:lnTo>
                    <a:pt x="118" y="210"/>
                  </a:lnTo>
                  <a:lnTo>
                    <a:pt x="110" y="208"/>
                  </a:lnTo>
                  <a:lnTo>
                    <a:pt x="102" y="202"/>
                  </a:lnTo>
                  <a:lnTo>
                    <a:pt x="94" y="196"/>
                  </a:lnTo>
                  <a:lnTo>
                    <a:pt x="84" y="180"/>
                  </a:lnTo>
                  <a:lnTo>
                    <a:pt x="76" y="166"/>
                  </a:lnTo>
                  <a:lnTo>
                    <a:pt x="84" y="166"/>
                  </a:lnTo>
                  <a:lnTo>
                    <a:pt x="96" y="170"/>
                  </a:lnTo>
                  <a:lnTo>
                    <a:pt x="110" y="172"/>
                  </a:lnTo>
                  <a:lnTo>
                    <a:pt x="124" y="174"/>
                  </a:lnTo>
                  <a:lnTo>
                    <a:pt x="134" y="172"/>
                  </a:lnTo>
                  <a:lnTo>
                    <a:pt x="142" y="170"/>
                  </a:lnTo>
                  <a:lnTo>
                    <a:pt x="158" y="164"/>
                  </a:lnTo>
                  <a:lnTo>
                    <a:pt x="156" y="158"/>
                  </a:lnTo>
                  <a:lnTo>
                    <a:pt x="150" y="152"/>
                  </a:lnTo>
                  <a:lnTo>
                    <a:pt x="144" y="146"/>
                  </a:lnTo>
                  <a:lnTo>
                    <a:pt x="138" y="142"/>
                  </a:lnTo>
                  <a:lnTo>
                    <a:pt x="120" y="136"/>
                  </a:lnTo>
                  <a:lnTo>
                    <a:pt x="100" y="132"/>
                  </a:lnTo>
                  <a:lnTo>
                    <a:pt x="56" y="124"/>
                  </a:lnTo>
                  <a:lnTo>
                    <a:pt x="36" y="118"/>
                  </a:lnTo>
                  <a:lnTo>
                    <a:pt x="28" y="114"/>
                  </a:lnTo>
                  <a:lnTo>
                    <a:pt x="24" y="110"/>
                  </a:lnTo>
                  <a:lnTo>
                    <a:pt x="24" y="122"/>
                  </a:lnTo>
                  <a:lnTo>
                    <a:pt x="8" y="126"/>
                  </a:lnTo>
                  <a:lnTo>
                    <a:pt x="2" y="130"/>
                  </a:lnTo>
                  <a:lnTo>
                    <a:pt x="0" y="134"/>
                  </a:lnTo>
                  <a:lnTo>
                    <a:pt x="0" y="136"/>
                  </a:lnTo>
                  <a:lnTo>
                    <a:pt x="0" y="140"/>
                  </a:lnTo>
                  <a:lnTo>
                    <a:pt x="2" y="142"/>
                  </a:lnTo>
                  <a:lnTo>
                    <a:pt x="10" y="144"/>
                  </a:lnTo>
                  <a:lnTo>
                    <a:pt x="18" y="146"/>
                  </a:lnTo>
                  <a:lnTo>
                    <a:pt x="20" y="148"/>
                  </a:lnTo>
                  <a:lnTo>
                    <a:pt x="20" y="150"/>
                  </a:lnTo>
                  <a:lnTo>
                    <a:pt x="20" y="154"/>
                  </a:lnTo>
                  <a:lnTo>
                    <a:pt x="18" y="158"/>
                  </a:lnTo>
                  <a:lnTo>
                    <a:pt x="14" y="160"/>
                  </a:lnTo>
                  <a:lnTo>
                    <a:pt x="14" y="164"/>
                  </a:lnTo>
                  <a:lnTo>
                    <a:pt x="16" y="166"/>
                  </a:lnTo>
                  <a:lnTo>
                    <a:pt x="18" y="164"/>
                  </a:lnTo>
                  <a:lnTo>
                    <a:pt x="24" y="164"/>
                  </a:lnTo>
                  <a:lnTo>
                    <a:pt x="24" y="174"/>
                  </a:lnTo>
                  <a:lnTo>
                    <a:pt x="28" y="186"/>
                  </a:lnTo>
                  <a:lnTo>
                    <a:pt x="30" y="192"/>
                  </a:lnTo>
                  <a:lnTo>
                    <a:pt x="32" y="196"/>
                  </a:lnTo>
                  <a:lnTo>
                    <a:pt x="36" y="198"/>
                  </a:lnTo>
                  <a:lnTo>
                    <a:pt x="36" y="202"/>
                  </a:lnTo>
                  <a:lnTo>
                    <a:pt x="38" y="208"/>
                  </a:lnTo>
                  <a:lnTo>
                    <a:pt x="40" y="212"/>
                  </a:lnTo>
                  <a:lnTo>
                    <a:pt x="40" y="218"/>
                  </a:lnTo>
                  <a:lnTo>
                    <a:pt x="50" y="222"/>
                  </a:lnTo>
                  <a:lnTo>
                    <a:pt x="56" y="228"/>
                  </a:lnTo>
                  <a:lnTo>
                    <a:pt x="56" y="240"/>
                  </a:lnTo>
                  <a:lnTo>
                    <a:pt x="46" y="242"/>
                  </a:lnTo>
                  <a:lnTo>
                    <a:pt x="38" y="246"/>
                  </a:lnTo>
                  <a:lnTo>
                    <a:pt x="28" y="260"/>
                  </a:lnTo>
                  <a:lnTo>
                    <a:pt x="32" y="266"/>
                  </a:lnTo>
                  <a:lnTo>
                    <a:pt x="36" y="268"/>
                  </a:lnTo>
                  <a:lnTo>
                    <a:pt x="40" y="270"/>
                  </a:lnTo>
                  <a:lnTo>
                    <a:pt x="34" y="276"/>
                  </a:lnTo>
                  <a:lnTo>
                    <a:pt x="26" y="282"/>
                  </a:lnTo>
                  <a:lnTo>
                    <a:pt x="20" y="284"/>
                  </a:lnTo>
                  <a:lnTo>
                    <a:pt x="20" y="294"/>
                  </a:lnTo>
                  <a:lnTo>
                    <a:pt x="18" y="296"/>
                  </a:lnTo>
                  <a:lnTo>
                    <a:pt x="14" y="296"/>
                  </a:lnTo>
                  <a:lnTo>
                    <a:pt x="16" y="300"/>
                  </a:lnTo>
                  <a:lnTo>
                    <a:pt x="24" y="314"/>
                  </a:lnTo>
                  <a:lnTo>
                    <a:pt x="26" y="320"/>
                  </a:lnTo>
                  <a:lnTo>
                    <a:pt x="28" y="330"/>
                  </a:lnTo>
                  <a:lnTo>
                    <a:pt x="30" y="338"/>
                  </a:lnTo>
                  <a:lnTo>
                    <a:pt x="30" y="340"/>
                  </a:lnTo>
                  <a:lnTo>
                    <a:pt x="32" y="340"/>
                  </a:lnTo>
                  <a:lnTo>
                    <a:pt x="34" y="340"/>
                  </a:lnTo>
                  <a:lnTo>
                    <a:pt x="42" y="338"/>
                  </a:lnTo>
                  <a:lnTo>
                    <a:pt x="50" y="334"/>
                  </a:lnTo>
                  <a:lnTo>
                    <a:pt x="58" y="338"/>
                  </a:lnTo>
                  <a:lnTo>
                    <a:pt x="68" y="338"/>
                  </a:lnTo>
                  <a:lnTo>
                    <a:pt x="80" y="338"/>
                  </a:lnTo>
                  <a:lnTo>
                    <a:pt x="88" y="350"/>
                  </a:lnTo>
                  <a:lnTo>
                    <a:pt x="88" y="358"/>
                  </a:lnTo>
                  <a:lnTo>
                    <a:pt x="94" y="362"/>
                  </a:lnTo>
                  <a:lnTo>
                    <a:pt x="100" y="372"/>
                  </a:lnTo>
                  <a:lnTo>
                    <a:pt x="104" y="376"/>
                  </a:lnTo>
                  <a:lnTo>
                    <a:pt x="108" y="376"/>
                  </a:lnTo>
                  <a:lnTo>
                    <a:pt x="112" y="378"/>
                  </a:lnTo>
                  <a:lnTo>
                    <a:pt x="112" y="376"/>
                  </a:lnTo>
                  <a:lnTo>
                    <a:pt x="114" y="384"/>
                  </a:lnTo>
                  <a:lnTo>
                    <a:pt x="110" y="386"/>
                  </a:lnTo>
                  <a:lnTo>
                    <a:pt x="96" y="390"/>
                  </a:lnTo>
                  <a:lnTo>
                    <a:pt x="104" y="406"/>
                  </a:lnTo>
                  <a:lnTo>
                    <a:pt x="112" y="406"/>
                  </a:lnTo>
                  <a:lnTo>
                    <a:pt x="132" y="400"/>
                  </a:lnTo>
                  <a:lnTo>
                    <a:pt x="142" y="408"/>
                  </a:lnTo>
                  <a:lnTo>
                    <a:pt x="142" y="414"/>
                  </a:lnTo>
                  <a:lnTo>
                    <a:pt x="144" y="422"/>
                  </a:lnTo>
                  <a:lnTo>
                    <a:pt x="160" y="424"/>
                  </a:lnTo>
                  <a:lnTo>
                    <a:pt x="164" y="436"/>
                  </a:lnTo>
                  <a:lnTo>
                    <a:pt x="174" y="436"/>
                  </a:lnTo>
                  <a:lnTo>
                    <a:pt x="178" y="440"/>
                  </a:lnTo>
                  <a:lnTo>
                    <a:pt x="192" y="436"/>
                  </a:lnTo>
                  <a:lnTo>
                    <a:pt x="198" y="444"/>
                  </a:lnTo>
                  <a:lnTo>
                    <a:pt x="210" y="448"/>
                  </a:lnTo>
                  <a:lnTo>
                    <a:pt x="214" y="448"/>
                  </a:lnTo>
                  <a:lnTo>
                    <a:pt x="222" y="450"/>
                  </a:lnTo>
                  <a:lnTo>
                    <a:pt x="228" y="452"/>
                  </a:lnTo>
                  <a:lnTo>
                    <a:pt x="234" y="454"/>
                  </a:lnTo>
                  <a:lnTo>
                    <a:pt x="236" y="456"/>
                  </a:lnTo>
                  <a:lnTo>
                    <a:pt x="236" y="458"/>
                  </a:lnTo>
                  <a:lnTo>
                    <a:pt x="234" y="460"/>
                  </a:lnTo>
                  <a:lnTo>
                    <a:pt x="230" y="464"/>
                  </a:lnTo>
                  <a:lnTo>
                    <a:pt x="234" y="472"/>
                  </a:lnTo>
                  <a:lnTo>
                    <a:pt x="236" y="480"/>
                  </a:lnTo>
                  <a:lnTo>
                    <a:pt x="236" y="484"/>
                  </a:lnTo>
                  <a:lnTo>
                    <a:pt x="220" y="484"/>
                  </a:lnTo>
                  <a:lnTo>
                    <a:pt x="212" y="492"/>
                  </a:lnTo>
                  <a:lnTo>
                    <a:pt x="212" y="500"/>
                  </a:lnTo>
                  <a:lnTo>
                    <a:pt x="216" y="500"/>
                  </a:lnTo>
                  <a:lnTo>
                    <a:pt x="224" y="500"/>
                  </a:lnTo>
                  <a:lnTo>
                    <a:pt x="206" y="510"/>
                  </a:lnTo>
                  <a:lnTo>
                    <a:pt x="214" y="518"/>
                  </a:lnTo>
                  <a:lnTo>
                    <a:pt x="206" y="520"/>
                  </a:lnTo>
                  <a:lnTo>
                    <a:pt x="206" y="532"/>
                  </a:lnTo>
                  <a:lnTo>
                    <a:pt x="192" y="534"/>
                  </a:lnTo>
                  <a:lnTo>
                    <a:pt x="198" y="536"/>
                  </a:lnTo>
                  <a:lnTo>
                    <a:pt x="202" y="540"/>
                  </a:lnTo>
                  <a:lnTo>
                    <a:pt x="208" y="544"/>
                  </a:lnTo>
                  <a:lnTo>
                    <a:pt x="216" y="548"/>
                  </a:lnTo>
                  <a:lnTo>
                    <a:pt x="242" y="562"/>
                  </a:lnTo>
                  <a:lnTo>
                    <a:pt x="250" y="564"/>
                  </a:lnTo>
                  <a:lnTo>
                    <a:pt x="260" y="564"/>
                  </a:lnTo>
                  <a:lnTo>
                    <a:pt x="272" y="568"/>
                  </a:lnTo>
                  <a:lnTo>
                    <a:pt x="284" y="570"/>
                  </a:lnTo>
                  <a:lnTo>
                    <a:pt x="294" y="572"/>
                  </a:lnTo>
                  <a:lnTo>
                    <a:pt x="304" y="578"/>
                  </a:lnTo>
                  <a:lnTo>
                    <a:pt x="318" y="578"/>
                  </a:lnTo>
                  <a:lnTo>
                    <a:pt x="334" y="584"/>
                  </a:lnTo>
                  <a:lnTo>
                    <a:pt x="340" y="592"/>
                  </a:lnTo>
                  <a:lnTo>
                    <a:pt x="350" y="594"/>
                  </a:lnTo>
                  <a:lnTo>
                    <a:pt x="354" y="598"/>
                  </a:lnTo>
                  <a:lnTo>
                    <a:pt x="356" y="600"/>
                  </a:lnTo>
                  <a:lnTo>
                    <a:pt x="358" y="602"/>
                  </a:lnTo>
                  <a:lnTo>
                    <a:pt x="362" y="604"/>
                  </a:lnTo>
                  <a:lnTo>
                    <a:pt x="364" y="606"/>
                  </a:lnTo>
                  <a:lnTo>
                    <a:pt x="370" y="606"/>
                  </a:lnTo>
                  <a:lnTo>
                    <a:pt x="376" y="600"/>
                  </a:lnTo>
                  <a:lnTo>
                    <a:pt x="380" y="596"/>
                  </a:lnTo>
                  <a:lnTo>
                    <a:pt x="372" y="582"/>
                  </a:lnTo>
                  <a:lnTo>
                    <a:pt x="362" y="568"/>
                  </a:lnTo>
                  <a:lnTo>
                    <a:pt x="352" y="558"/>
                  </a:lnTo>
                  <a:lnTo>
                    <a:pt x="350" y="556"/>
                  </a:lnTo>
                  <a:lnTo>
                    <a:pt x="342" y="544"/>
                  </a:lnTo>
                  <a:lnTo>
                    <a:pt x="344" y="542"/>
                  </a:lnTo>
                  <a:lnTo>
                    <a:pt x="348" y="530"/>
                  </a:lnTo>
                  <a:lnTo>
                    <a:pt x="350" y="526"/>
                  </a:lnTo>
                  <a:lnTo>
                    <a:pt x="354" y="526"/>
                  </a:lnTo>
                  <a:lnTo>
                    <a:pt x="358" y="524"/>
                  </a:lnTo>
                  <a:lnTo>
                    <a:pt x="366" y="518"/>
                  </a:lnTo>
                  <a:lnTo>
                    <a:pt x="374" y="512"/>
                  </a:lnTo>
                  <a:lnTo>
                    <a:pt x="370" y="506"/>
                  </a:lnTo>
                  <a:lnTo>
                    <a:pt x="366" y="498"/>
                  </a:lnTo>
                  <a:lnTo>
                    <a:pt x="358" y="486"/>
                  </a:lnTo>
                  <a:lnTo>
                    <a:pt x="342" y="486"/>
                  </a:lnTo>
                  <a:lnTo>
                    <a:pt x="342" y="476"/>
                  </a:lnTo>
                  <a:lnTo>
                    <a:pt x="336" y="478"/>
                  </a:lnTo>
                  <a:lnTo>
                    <a:pt x="332" y="478"/>
                  </a:lnTo>
                  <a:lnTo>
                    <a:pt x="332" y="476"/>
                  </a:lnTo>
                  <a:lnTo>
                    <a:pt x="332" y="474"/>
                  </a:lnTo>
                  <a:lnTo>
                    <a:pt x="332" y="464"/>
                  </a:lnTo>
                  <a:lnTo>
                    <a:pt x="332" y="462"/>
                  </a:lnTo>
                  <a:lnTo>
                    <a:pt x="332" y="446"/>
                  </a:lnTo>
                  <a:lnTo>
                    <a:pt x="342" y="436"/>
                  </a:lnTo>
                  <a:lnTo>
                    <a:pt x="350" y="448"/>
                  </a:lnTo>
                  <a:lnTo>
                    <a:pt x="358" y="444"/>
                  </a:lnTo>
                  <a:lnTo>
                    <a:pt x="356" y="432"/>
                  </a:lnTo>
                  <a:lnTo>
                    <a:pt x="380" y="412"/>
                  </a:lnTo>
                  <a:lnTo>
                    <a:pt x="402" y="416"/>
                  </a:lnTo>
                  <a:lnTo>
                    <a:pt x="418" y="422"/>
                  </a:lnTo>
                  <a:lnTo>
                    <a:pt x="434" y="434"/>
                  </a:lnTo>
                  <a:lnTo>
                    <a:pt x="442" y="432"/>
                  </a:lnTo>
                  <a:lnTo>
                    <a:pt x="454" y="436"/>
                  </a:lnTo>
                  <a:lnTo>
                    <a:pt x="460" y="428"/>
                  </a:lnTo>
                  <a:lnTo>
                    <a:pt x="492" y="428"/>
                  </a:lnTo>
                  <a:lnTo>
                    <a:pt x="502" y="436"/>
                  </a:lnTo>
                  <a:lnTo>
                    <a:pt x="534" y="434"/>
                  </a:lnTo>
                  <a:lnTo>
                    <a:pt x="536" y="420"/>
                  </a:lnTo>
                  <a:lnTo>
                    <a:pt x="512" y="412"/>
                  </a:lnTo>
                  <a:lnTo>
                    <a:pt x="516" y="406"/>
                  </a:lnTo>
                  <a:lnTo>
                    <a:pt x="518" y="394"/>
                  </a:lnTo>
                  <a:lnTo>
                    <a:pt x="532" y="392"/>
                  </a:lnTo>
                  <a:lnTo>
                    <a:pt x="520" y="386"/>
                  </a:lnTo>
                  <a:lnTo>
                    <a:pt x="514" y="376"/>
                  </a:lnTo>
                  <a:lnTo>
                    <a:pt x="534" y="376"/>
                  </a:lnTo>
                  <a:lnTo>
                    <a:pt x="602" y="360"/>
                  </a:lnTo>
                  <a:lnTo>
                    <a:pt x="612" y="350"/>
                  </a:lnTo>
                  <a:lnTo>
                    <a:pt x="640" y="354"/>
                  </a:lnTo>
                  <a:lnTo>
                    <a:pt x="652" y="372"/>
                  </a:lnTo>
                  <a:lnTo>
                    <a:pt x="684" y="376"/>
                  </a:lnTo>
                  <a:lnTo>
                    <a:pt x="684" y="382"/>
                  </a:lnTo>
                  <a:lnTo>
                    <a:pt x="702" y="382"/>
                  </a:lnTo>
                  <a:lnTo>
                    <a:pt x="720" y="368"/>
                  </a:lnTo>
                  <a:lnTo>
                    <a:pt x="728" y="368"/>
                  </a:lnTo>
                  <a:lnTo>
                    <a:pt x="728" y="378"/>
                  </a:lnTo>
                  <a:lnTo>
                    <a:pt x="744" y="384"/>
                  </a:lnTo>
                  <a:lnTo>
                    <a:pt x="796" y="432"/>
                  </a:lnTo>
                  <a:lnTo>
                    <a:pt x="804" y="434"/>
                  </a:lnTo>
                  <a:lnTo>
                    <a:pt x="804" y="424"/>
                  </a:lnTo>
                  <a:lnTo>
                    <a:pt x="816" y="426"/>
                  </a:lnTo>
                  <a:lnTo>
                    <a:pt x="818" y="434"/>
                  </a:lnTo>
                  <a:lnTo>
                    <a:pt x="836" y="436"/>
                  </a:lnTo>
                  <a:lnTo>
                    <a:pt x="842" y="428"/>
                  </a:lnTo>
                  <a:lnTo>
                    <a:pt x="866" y="446"/>
                  </a:lnTo>
                  <a:lnTo>
                    <a:pt x="884" y="454"/>
                  </a:lnTo>
                  <a:lnTo>
                    <a:pt x="902" y="45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92" name="Freeform 209"/>
            <p:cNvSpPr>
              <a:spLocks/>
            </p:cNvSpPr>
            <p:nvPr/>
          </p:nvSpPr>
          <p:spPr bwMode="gray">
            <a:xfrm>
              <a:off x="3634" y="1520"/>
              <a:ext cx="110" cy="66"/>
            </a:xfrm>
            <a:custGeom>
              <a:avLst/>
              <a:gdLst>
                <a:gd name="T0" fmla="*/ 0 w 112"/>
                <a:gd name="T1" fmla="*/ 22 h 68"/>
                <a:gd name="T2" fmla="*/ 14 w 112"/>
                <a:gd name="T3" fmla="*/ 22 h 68"/>
                <a:gd name="T4" fmla="*/ 16 w 112"/>
                <a:gd name="T5" fmla="*/ 16 h 68"/>
                <a:gd name="T6" fmla="*/ 22 w 112"/>
                <a:gd name="T7" fmla="*/ 14 h 68"/>
                <a:gd name="T8" fmla="*/ 22 w 112"/>
                <a:gd name="T9" fmla="*/ 4 h 68"/>
                <a:gd name="T10" fmla="*/ 28 w 112"/>
                <a:gd name="T11" fmla="*/ 6 h 68"/>
                <a:gd name="T12" fmla="*/ 32 w 112"/>
                <a:gd name="T13" fmla="*/ 0 h 68"/>
                <a:gd name="T14" fmla="*/ 40 w 112"/>
                <a:gd name="T15" fmla="*/ 6 h 68"/>
                <a:gd name="T16" fmla="*/ 40 w 112"/>
                <a:gd name="T17" fmla="*/ 10 h 68"/>
                <a:gd name="T18" fmla="*/ 32 w 112"/>
                <a:gd name="T19" fmla="*/ 14 h 68"/>
                <a:gd name="T20" fmla="*/ 28 w 112"/>
                <a:gd name="T21" fmla="*/ 16 h 68"/>
                <a:gd name="T22" fmla="*/ 36 w 112"/>
                <a:gd name="T23" fmla="*/ 16 h 68"/>
                <a:gd name="T24" fmla="*/ 42 w 112"/>
                <a:gd name="T25" fmla="*/ 17 h 68"/>
                <a:gd name="T26" fmla="*/ 40 w 112"/>
                <a:gd name="T27" fmla="*/ 24 h 68"/>
                <a:gd name="T28" fmla="*/ 54 w 112"/>
                <a:gd name="T29" fmla="*/ 24 h 68"/>
                <a:gd name="T30" fmla="*/ 60 w 112"/>
                <a:gd name="T31" fmla="*/ 26 h 68"/>
                <a:gd name="T32" fmla="*/ 74 w 112"/>
                <a:gd name="T33" fmla="*/ 26 h 68"/>
                <a:gd name="T34" fmla="*/ 80 w 112"/>
                <a:gd name="T35" fmla="*/ 22 h 68"/>
                <a:gd name="T36" fmla="*/ 80 w 112"/>
                <a:gd name="T37" fmla="*/ 26 h 68"/>
                <a:gd name="T38" fmla="*/ 82 w 112"/>
                <a:gd name="T39" fmla="*/ 28 h 68"/>
                <a:gd name="T40" fmla="*/ 90 w 112"/>
                <a:gd name="T41" fmla="*/ 34 h 68"/>
                <a:gd name="T42" fmla="*/ 94 w 112"/>
                <a:gd name="T43" fmla="*/ 40 h 68"/>
                <a:gd name="T44" fmla="*/ 100 w 112"/>
                <a:gd name="T45" fmla="*/ 44 h 68"/>
                <a:gd name="T46" fmla="*/ 104 w 112"/>
                <a:gd name="T47" fmla="*/ 50 h 68"/>
                <a:gd name="T48" fmla="*/ 98 w 112"/>
                <a:gd name="T49" fmla="*/ 52 h 68"/>
                <a:gd name="T50" fmla="*/ 90 w 112"/>
                <a:gd name="T51" fmla="*/ 54 h 68"/>
                <a:gd name="T52" fmla="*/ 83 w 112"/>
                <a:gd name="T53" fmla="*/ 56 h 68"/>
                <a:gd name="T54" fmla="*/ 78 w 112"/>
                <a:gd name="T55" fmla="*/ 58 h 68"/>
                <a:gd name="T56" fmla="*/ 72 w 112"/>
                <a:gd name="T57" fmla="*/ 60 h 68"/>
                <a:gd name="T58" fmla="*/ 70 w 112"/>
                <a:gd name="T59" fmla="*/ 60 h 68"/>
                <a:gd name="T60" fmla="*/ 66 w 112"/>
                <a:gd name="T61" fmla="*/ 60 h 68"/>
                <a:gd name="T62" fmla="*/ 62 w 112"/>
                <a:gd name="T63" fmla="*/ 56 h 68"/>
                <a:gd name="T64" fmla="*/ 56 w 112"/>
                <a:gd name="T65" fmla="*/ 50 h 68"/>
                <a:gd name="T66" fmla="*/ 54 w 112"/>
                <a:gd name="T67" fmla="*/ 46 h 68"/>
                <a:gd name="T68" fmla="*/ 50 w 112"/>
                <a:gd name="T69" fmla="*/ 36 h 68"/>
                <a:gd name="T70" fmla="*/ 44 w 112"/>
                <a:gd name="T71" fmla="*/ 36 h 68"/>
                <a:gd name="T72" fmla="*/ 40 w 112"/>
                <a:gd name="T73" fmla="*/ 42 h 68"/>
                <a:gd name="T74" fmla="*/ 36 w 112"/>
                <a:gd name="T75" fmla="*/ 46 h 68"/>
                <a:gd name="T76" fmla="*/ 30 w 112"/>
                <a:gd name="T77" fmla="*/ 49 h 68"/>
                <a:gd name="T78" fmla="*/ 28 w 112"/>
                <a:gd name="T79" fmla="*/ 52 h 68"/>
                <a:gd name="T80" fmla="*/ 20 w 112"/>
                <a:gd name="T81" fmla="*/ 58 h 68"/>
                <a:gd name="T82" fmla="*/ 12 w 112"/>
                <a:gd name="T83" fmla="*/ 58 h 68"/>
                <a:gd name="T84" fmla="*/ 16 w 112"/>
                <a:gd name="T85" fmla="*/ 49 h 68"/>
                <a:gd name="T86" fmla="*/ 16 w 112"/>
                <a:gd name="T87" fmla="*/ 42 h 68"/>
                <a:gd name="T88" fmla="*/ 12 w 112"/>
                <a:gd name="T89" fmla="*/ 38 h 68"/>
                <a:gd name="T90" fmla="*/ 6 w 112"/>
                <a:gd name="T91" fmla="*/ 34 h 68"/>
                <a:gd name="T92" fmla="*/ 0 w 112"/>
                <a:gd name="T93" fmla="*/ 28 h 68"/>
                <a:gd name="T94" fmla="*/ 0 w 112"/>
                <a:gd name="T95" fmla="*/ 22 h 6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12" h="68">
                  <a:moveTo>
                    <a:pt x="0" y="26"/>
                  </a:moveTo>
                  <a:lnTo>
                    <a:pt x="14" y="26"/>
                  </a:lnTo>
                  <a:lnTo>
                    <a:pt x="16" y="16"/>
                  </a:lnTo>
                  <a:lnTo>
                    <a:pt x="22" y="14"/>
                  </a:lnTo>
                  <a:lnTo>
                    <a:pt x="22" y="4"/>
                  </a:lnTo>
                  <a:lnTo>
                    <a:pt x="32" y="6"/>
                  </a:lnTo>
                  <a:lnTo>
                    <a:pt x="36" y="0"/>
                  </a:lnTo>
                  <a:lnTo>
                    <a:pt x="44" y="6"/>
                  </a:lnTo>
                  <a:lnTo>
                    <a:pt x="44" y="10"/>
                  </a:lnTo>
                  <a:lnTo>
                    <a:pt x="36" y="14"/>
                  </a:lnTo>
                  <a:lnTo>
                    <a:pt x="32" y="16"/>
                  </a:lnTo>
                  <a:lnTo>
                    <a:pt x="40" y="16"/>
                  </a:lnTo>
                  <a:lnTo>
                    <a:pt x="46" y="18"/>
                  </a:lnTo>
                  <a:lnTo>
                    <a:pt x="44" y="28"/>
                  </a:lnTo>
                  <a:lnTo>
                    <a:pt x="58" y="28"/>
                  </a:lnTo>
                  <a:lnTo>
                    <a:pt x="64" y="30"/>
                  </a:lnTo>
                  <a:lnTo>
                    <a:pt x="78" y="30"/>
                  </a:lnTo>
                  <a:lnTo>
                    <a:pt x="84" y="26"/>
                  </a:lnTo>
                  <a:lnTo>
                    <a:pt x="84" y="30"/>
                  </a:lnTo>
                  <a:lnTo>
                    <a:pt x="88" y="32"/>
                  </a:lnTo>
                  <a:lnTo>
                    <a:pt x="98" y="38"/>
                  </a:lnTo>
                  <a:lnTo>
                    <a:pt x="102" y="44"/>
                  </a:lnTo>
                  <a:lnTo>
                    <a:pt x="108" y="48"/>
                  </a:lnTo>
                  <a:lnTo>
                    <a:pt x="112" y="58"/>
                  </a:lnTo>
                  <a:lnTo>
                    <a:pt x="106" y="60"/>
                  </a:lnTo>
                  <a:lnTo>
                    <a:pt x="98" y="62"/>
                  </a:lnTo>
                  <a:lnTo>
                    <a:pt x="90" y="64"/>
                  </a:lnTo>
                  <a:lnTo>
                    <a:pt x="8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4"/>
                  </a:lnTo>
                  <a:lnTo>
                    <a:pt x="60" y="58"/>
                  </a:lnTo>
                  <a:lnTo>
                    <a:pt x="58" y="50"/>
                  </a:lnTo>
                  <a:lnTo>
                    <a:pt x="54" y="40"/>
                  </a:lnTo>
                  <a:lnTo>
                    <a:pt x="48" y="40"/>
                  </a:lnTo>
                  <a:lnTo>
                    <a:pt x="44" y="46"/>
                  </a:lnTo>
                  <a:lnTo>
                    <a:pt x="40" y="50"/>
                  </a:lnTo>
                  <a:lnTo>
                    <a:pt x="34" y="56"/>
                  </a:lnTo>
                  <a:lnTo>
                    <a:pt x="30" y="60"/>
                  </a:lnTo>
                  <a:lnTo>
                    <a:pt x="20" y="66"/>
                  </a:lnTo>
                  <a:lnTo>
                    <a:pt x="12" y="66"/>
                  </a:lnTo>
                  <a:lnTo>
                    <a:pt x="16" y="56"/>
                  </a:lnTo>
                  <a:lnTo>
                    <a:pt x="16" y="46"/>
                  </a:lnTo>
                  <a:lnTo>
                    <a:pt x="12" y="42"/>
                  </a:lnTo>
                  <a:lnTo>
                    <a:pt x="6" y="38"/>
                  </a:lnTo>
                  <a:lnTo>
                    <a:pt x="0" y="32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93" name="Freeform 210"/>
            <p:cNvSpPr>
              <a:spLocks/>
            </p:cNvSpPr>
            <p:nvPr/>
          </p:nvSpPr>
          <p:spPr bwMode="gray">
            <a:xfrm>
              <a:off x="3203" y="1468"/>
              <a:ext cx="108" cy="45"/>
            </a:xfrm>
            <a:custGeom>
              <a:avLst/>
              <a:gdLst>
                <a:gd name="T0" fmla="*/ 32 w 110"/>
                <a:gd name="T1" fmla="*/ 32 h 46"/>
                <a:gd name="T2" fmla="*/ 40 w 110"/>
                <a:gd name="T3" fmla="*/ 30 h 46"/>
                <a:gd name="T4" fmla="*/ 46 w 110"/>
                <a:gd name="T5" fmla="*/ 30 h 46"/>
                <a:gd name="T6" fmla="*/ 56 w 110"/>
                <a:gd name="T7" fmla="*/ 32 h 46"/>
                <a:gd name="T8" fmla="*/ 60 w 110"/>
                <a:gd name="T9" fmla="*/ 36 h 46"/>
                <a:gd name="T10" fmla="*/ 62 w 110"/>
                <a:gd name="T11" fmla="*/ 38 h 46"/>
                <a:gd name="T12" fmla="*/ 62 w 110"/>
                <a:gd name="T13" fmla="*/ 40 h 46"/>
                <a:gd name="T14" fmla="*/ 74 w 110"/>
                <a:gd name="T15" fmla="*/ 40 h 46"/>
                <a:gd name="T16" fmla="*/ 80 w 110"/>
                <a:gd name="T17" fmla="*/ 40 h 46"/>
                <a:gd name="T18" fmla="*/ 81 w 110"/>
                <a:gd name="T19" fmla="*/ 34 h 46"/>
                <a:gd name="T20" fmla="*/ 88 w 110"/>
                <a:gd name="T21" fmla="*/ 38 h 46"/>
                <a:gd name="T22" fmla="*/ 92 w 110"/>
                <a:gd name="T23" fmla="*/ 42 h 46"/>
                <a:gd name="T24" fmla="*/ 102 w 110"/>
                <a:gd name="T25" fmla="*/ 42 h 46"/>
                <a:gd name="T26" fmla="*/ 98 w 110"/>
                <a:gd name="T27" fmla="*/ 36 h 46"/>
                <a:gd name="T28" fmla="*/ 96 w 110"/>
                <a:gd name="T29" fmla="*/ 32 h 46"/>
                <a:gd name="T30" fmla="*/ 100 w 110"/>
                <a:gd name="T31" fmla="*/ 28 h 46"/>
                <a:gd name="T32" fmla="*/ 90 w 110"/>
                <a:gd name="T33" fmla="*/ 26 h 46"/>
                <a:gd name="T34" fmla="*/ 84 w 110"/>
                <a:gd name="T35" fmla="*/ 22 h 46"/>
                <a:gd name="T36" fmla="*/ 72 w 110"/>
                <a:gd name="T37" fmla="*/ 16 h 46"/>
                <a:gd name="T38" fmla="*/ 58 w 110"/>
                <a:gd name="T39" fmla="*/ 16 h 46"/>
                <a:gd name="T40" fmla="*/ 48 w 110"/>
                <a:gd name="T41" fmla="*/ 10 h 46"/>
                <a:gd name="T42" fmla="*/ 36 w 110"/>
                <a:gd name="T43" fmla="*/ 8 h 46"/>
                <a:gd name="T44" fmla="*/ 27 w 110"/>
                <a:gd name="T45" fmla="*/ 6 h 46"/>
                <a:gd name="T46" fmla="*/ 18 w 110"/>
                <a:gd name="T47" fmla="*/ 2 h 46"/>
                <a:gd name="T48" fmla="*/ 0 w 110"/>
                <a:gd name="T49" fmla="*/ 0 h 46"/>
                <a:gd name="T50" fmla="*/ 6 w 110"/>
                <a:gd name="T51" fmla="*/ 4 h 46"/>
                <a:gd name="T52" fmla="*/ 12 w 110"/>
                <a:gd name="T53" fmla="*/ 8 h 46"/>
                <a:gd name="T54" fmla="*/ 20 w 110"/>
                <a:gd name="T55" fmla="*/ 12 h 46"/>
                <a:gd name="T56" fmla="*/ 24 w 110"/>
                <a:gd name="T57" fmla="*/ 14 h 46"/>
                <a:gd name="T58" fmla="*/ 27 w 110"/>
                <a:gd name="T59" fmla="*/ 16 h 46"/>
                <a:gd name="T60" fmla="*/ 28 w 110"/>
                <a:gd name="T61" fmla="*/ 20 h 46"/>
                <a:gd name="T62" fmla="*/ 30 w 110"/>
                <a:gd name="T63" fmla="*/ 23 h 46"/>
                <a:gd name="T64" fmla="*/ 30 w 110"/>
                <a:gd name="T65" fmla="*/ 23 h 46"/>
                <a:gd name="T66" fmla="*/ 32 w 110"/>
                <a:gd name="T67" fmla="*/ 26 h 46"/>
                <a:gd name="T68" fmla="*/ 32 w 110"/>
                <a:gd name="T69" fmla="*/ 28 h 46"/>
                <a:gd name="T70" fmla="*/ 32 w 110"/>
                <a:gd name="T71" fmla="*/ 32 h 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10" h="46">
                  <a:moveTo>
                    <a:pt x="36" y="36"/>
                  </a:moveTo>
                  <a:lnTo>
                    <a:pt x="44" y="34"/>
                  </a:lnTo>
                  <a:lnTo>
                    <a:pt x="50" y="34"/>
                  </a:lnTo>
                  <a:lnTo>
                    <a:pt x="60" y="36"/>
                  </a:lnTo>
                  <a:lnTo>
                    <a:pt x="64" y="40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78" y="44"/>
                  </a:lnTo>
                  <a:lnTo>
                    <a:pt x="86" y="44"/>
                  </a:lnTo>
                  <a:lnTo>
                    <a:pt x="88" y="38"/>
                  </a:lnTo>
                  <a:lnTo>
                    <a:pt x="96" y="42"/>
                  </a:lnTo>
                  <a:lnTo>
                    <a:pt x="100" y="46"/>
                  </a:lnTo>
                  <a:lnTo>
                    <a:pt x="110" y="46"/>
                  </a:lnTo>
                  <a:lnTo>
                    <a:pt x="106" y="40"/>
                  </a:lnTo>
                  <a:lnTo>
                    <a:pt x="104" y="36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92" y="22"/>
                  </a:lnTo>
                  <a:lnTo>
                    <a:pt x="76" y="16"/>
                  </a:lnTo>
                  <a:lnTo>
                    <a:pt x="62" y="16"/>
                  </a:lnTo>
                  <a:lnTo>
                    <a:pt x="52" y="10"/>
                  </a:lnTo>
                  <a:lnTo>
                    <a:pt x="40" y="8"/>
                  </a:lnTo>
                  <a:lnTo>
                    <a:pt x="30" y="6"/>
                  </a:lnTo>
                  <a:lnTo>
                    <a:pt x="18" y="2"/>
                  </a:lnTo>
                  <a:lnTo>
                    <a:pt x="0" y="0"/>
                  </a:lnTo>
                  <a:lnTo>
                    <a:pt x="6" y="4"/>
                  </a:lnTo>
                  <a:lnTo>
                    <a:pt x="12" y="8"/>
                  </a:lnTo>
                  <a:lnTo>
                    <a:pt x="20" y="12"/>
                  </a:lnTo>
                  <a:lnTo>
                    <a:pt x="24" y="14"/>
                  </a:lnTo>
                  <a:lnTo>
                    <a:pt x="30" y="16"/>
                  </a:lnTo>
                  <a:lnTo>
                    <a:pt x="32" y="20"/>
                  </a:lnTo>
                  <a:lnTo>
                    <a:pt x="34" y="24"/>
                  </a:lnTo>
                  <a:lnTo>
                    <a:pt x="34" y="26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6" y="3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94" name="Freeform 211"/>
            <p:cNvSpPr>
              <a:spLocks/>
            </p:cNvSpPr>
            <p:nvPr/>
          </p:nvSpPr>
          <p:spPr bwMode="gray">
            <a:xfrm>
              <a:off x="3269" y="1511"/>
              <a:ext cx="51" cy="42"/>
            </a:xfrm>
            <a:custGeom>
              <a:avLst/>
              <a:gdLst>
                <a:gd name="T0" fmla="*/ 0 w 52"/>
                <a:gd name="T1" fmla="*/ 0 h 42"/>
                <a:gd name="T2" fmla="*/ 20 w 52"/>
                <a:gd name="T3" fmla="*/ 0 h 42"/>
                <a:gd name="T4" fmla="*/ 26 w 52"/>
                <a:gd name="T5" fmla="*/ 6 h 42"/>
                <a:gd name="T6" fmla="*/ 26 w 52"/>
                <a:gd name="T7" fmla="*/ 6 h 42"/>
                <a:gd name="T8" fmla="*/ 26 w 52"/>
                <a:gd name="T9" fmla="*/ 10 h 42"/>
                <a:gd name="T10" fmla="*/ 28 w 52"/>
                <a:gd name="T11" fmla="*/ 16 h 42"/>
                <a:gd name="T12" fmla="*/ 34 w 52"/>
                <a:gd name="T13" fmla="*/ 22 h 42"/>
                <a:gd name="T14" fmla="*/ 36 w 52"/>
                <a:gd name="T15" fmla="*/ 22 h 42"/>
                <a:gd name="T16" fmla="*/ 44 w 52"/>
                <a:gd name="T17" fmla="*/ 26 h 42"/>
                <a:gd name="T18" fmla="*/ 48 w 52"/>
                <a:gd name="T19" fmla="*/ 38 h 42"/>
                <a:gd name="T20" fmla="*/ 44 w 52"/>
                <a:gd name="T21" fmla="*/ 42 h 42"/>
                <a:gd name="T22" fmla="*/ 38 w 52"/>
                <a:gd name="T23" fmla="*/ 38 h 42"/>
                <a:gd name="T24" fmla="*/ 34 w 52"/>
                <a:gd name="T25" fmla="*/ 34 h 42"/>
                <a:gd name="T26" fmla="*/ 28 w 52"/>
                <a:gd name="T27" fmla="*/ 30 h 42"/>
                <a:gd name="T28" fmla="*/ 24 w 52"/>
                <a:gd name="T29" fmla="*/ 32 h 42"/>
                <a:gd name="T30" fmla="*/ 20 w 52"/>
                <a:gd name="T31" fmla="*/ 26 h 42"/>
                <a:gd name="T32" fmla="*/ 16 w 52"/>
                <a:gd name="T33" fmla="*/ 22 h 42"/>
                <a:gd name="T34" fmla="*/ 12 w 52"/>
                <a:gd name="T35" fmla="*/ 20 h 42"/>
                <a:gd name="T36" fmla="*/ 2 w 52"/>
                <a:gd name="T37" fmla="*/ 18 h 42"/>
                <a:gd name="T38" fmla="*/ 2 w 52"/>
                <a:gd name="T39" fmla="*/ 10 h 42"/>
                <a:gd name="T40" fmla="*/ 0 w 52"/>
                <a:gd name="T41" fmla="*/ 0 h 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2" h="42">
                  <a:moveTo>
                    <a:pt x="0" y="0"/>
                  </a:moveTo>
                  <a:lnTo>
                    <a:pt x="20" y="0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8" y="22"/>
                  </a:lnTo>
                  <a:lnTo>
                    <a:pt x="40" y="22"/>
                  </a:lnTo>
                  <a:lnTo>
                    <a:pt x="48" y="26"/>
                  </a:lnTo>
                  <a:lnTo>
                    <a:pt x="52" y="38"/>
                  </a:lnTo>
                  <a:lnTo>
                    <a:pt x="48" y="42"/>
                  </a:lnTo>
                  <a:lnTo>
                    <a:pt x="42" y="38"/>
                  </a:lnTo>
                  <a:lnTo>
                    <a:pt x="38" y="34"/>
                  </a:lnTo>
                  <a:lnTo>
                    <a:pt x="32" y="30"/>
                  </a:lnTo>
                  <a:lnTo>
                    <a:pt x="24" y="32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20"/>
                  </a:lnTo>
                  <a:lnTo>
                    <a:pt x="2" y="18"/>
                  </a:lnTo>
                  <a:lnTo>
                    <a:pt x="2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95" name="Freeform 212"/>
            <p:cNvSpPr>
              <a:spLocks/>
            </p:cNvSpPr>
            <p:nvPr/>
          </p:nvSpPr>
          <p:spPr bwMode="gray">
            <a:xfrm>
              <a:off x="3288" y="1500"/>
              <a:ext cx="77" cy="59"/>
            </a:xfrm>
            <a:custGeom>
              <a:avLst/>
              <a:gdLst>
                <a:gd name="T0" fmla="*/ 48 w 78"/>
                <a:gd name="T1" fmla="*/ 2 h 60"/>
                <a:gd name="T2" fmla="*/ 44 w 78"/>
                <a:gd name="T3" fmla="*/ 6 h 60"/>
                <a:gd name="T4" fmla="*/ 39 w 78"/>
                <a:gd name="T5" fmla="*/ 12 h 60"/>
                <a:gd name="T6" fmla="*/ 36 w 78"/>
                <a:gd name="T7" fmla="*/ 12 h 60"/>
                <a:gd name="T8" fmla="*/ 32 w 78"/>
                <a:gd name="T9" fmla="*/ 8 h 60"/>
                <a:gd name="T10" fmla="*/ 28 w 78"/>
                <a:gd name="T11" fmla="*/ 6 h 60"/>
                <a:gd name="T12" fmla="*/ 22 w 78"/>
                <a:gd name="T13" fmla="*/ 0 h 60"/>
                <a:gd name="T14" fmla="*/ 18 w 78"/>
                <a:gd name="T15" fmla="*/ 4 h 60"/>
                <a:gd name="T16" fmla="*/ 20 w 78"/>
                <a:gd name="T17" fmla="*/ 8 h 60"/>
                <a:gd name="T18" fmla="*/ 24 w 78"/>
                <a:gd name="T19" fmla="*/ 14 h 60"/>
                <a:gd name="T20" fmla="*/ 20 w 78"/>
                <a:gd name="T21" fmla="*/ 14 h 60"/>
                <a:gd name="T22" fmla="*/ 14 w 78"/>
                <a:gd name="T23" fmla="*/ 14 h 60"/>
                <a:gd name="T24" fmla="*/ 10 w 78"/>
                <a:gd name="T25" fmla="*/ 10 h 60"/>
                <a:gd name="T26" fmla="*/ 2 w 78"/>
                <a:gd name="T27" fmla="*/ 6 h 60"/>
                <a:gd name="T28" fmla="*/ 0 w 78"/>
                <a:gd name="T29" fmla="*/ 12 h 60"/>
                <a:gd name="T30" fmla="*/ 6 w 78"/>
                <a:gd name="T31" fmla="*/ 18 h 60"/>
                <a:gd name="T32" fmla="*/ 8 w 78"/>
                <a:gd name="T33" fmla="*/ 18 h 60"/>
                <a:gd name="T34" fmla="*/ 10 w 78"/>
                <a:gd name="T35" fmla="*/ 24 h 60"/>
                <a:gd name="T36" fmla="*/ 12 w 78"/>
                <a:gd name="T37" fmla="*/ 28 h 60"/>
                <a:gd name="T38" fmla="*/ 14 w 78"/>
                <a:gd name="T39" fmla="*/ 30 h 60"/>
                <a:gd name="T40" fmla="*/ 20 w 78"/>
                <a:gd name="T41" fmla="*/ 30 h 60"/>
                <a:gd name="T42" fmla="*/ 28 w 78"/>
                <a:gd name="T43" fmla="*/ 34 h 60"/>
                <a:gd name="T44" fmla="*/ 32 w 78"/>
                <a:gd name="T45" fmla="*/ 46 h 60"/>
                <a:gd name="T46" fmla="*/ 36 w 78"/>
                <a:gd name="T47" fmla="*/ 42 h 60"/>
                <a:gd name="T48" fmla="*/ 39 w 78"/>
                <a:gd name="T49" fmla="*/ 38 h 60"/>
                <a:gd name="T50" fmla="*/ 42 w 78"/>
                <a:gd name="T51" fmla="*/ 34 h 60"/>
                <a:gd name="T52" fmla="*/ 50 w 78"/>
                <a:gd name="T53" fmla="*/ 34 h 60"/>
                <a:gd name="T54" fmla="*/ 50 w 78"/>
                <a:gd name="T55" fmla="*/ 40 h 60"/>
                <a:gd name="T56" fmla="*/ 52 w 78"/>
                <a:gd name="T57" fmla="*/ 42 h 60"/>
                <a:gd name="T58" fmla="*/ 52 w 78"/>
                <a:gd name="T59" fmla="*/ 48 h 60"/>
                <a:gd name="T60" fmla="*/ 54 w 78"/>
                <a:gd name="T61" fmla="*/ 50 h 60"/>
                <a:gd name="T62" fmla="*/ 56 w 78"/>
                <a:gd name="T63" fmla="*/ 52 h 60"/>
                <a:gd name="T64" fmla="*/ 60 w 78"/>
                <a:gd name="T65" fmla="*/ 52 h 60"/>
                <a:gd name="T66" fmla="*/ 64 w 78"/>
                <a:gd name="T67" fmla="*/ 56 h 60"/>
                <a:gd name="T68" fmla="*/ 68 w 78"/>
                <a:gd name="T69" fmla="*/ 28 h 60"/>
                <a:gd name="T70" fmla="*/ 74 w 78"/>
                <a:gd name="T71" fmla="*/ 28 h 60"/>
                <a:gd name="T72" fmla="*/ 60 w 78"/>
                <a:gd name="T73" fmla="*/ 18 h 60"/>
                <a:gd name="T74" fmla="*/ 58 w 78"/>
                <a:gd name="T75" fmla="*/ 14 h 60"/>
                <a:gd name="T76" fmla="*/ 52 w 78"/>
                <a:gd name="T77" fmla="*/ 8 h 60"/>
                <a:gd name="T78" fmla="*/ 52 w 78"/>
                <a:gd name="T79" fmla="*/ 6 h 60"/>
                <a:gd name="T80" fmla="*/ 48 w 78"/>
                <a:gd name="T81" fmla="*/ 2 h 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8" h="60">
                  <a:moveTo>
                    <a:pt x="52" y="2"/>
                  </a:moveTo>
                  <a:lnTo>
                    <a:pt x="48" y="6"/>
                  </a:lnTo>
                  <a:lnTo>
                    <a:pt x="42" y="12"/>
                  </a:lnTo>
                  <a:lnTo>
                    <a:pt x="36" y="12"/>
                  </a:lnTo>
                  <a:lnTo>
                    <a:pt x="32" y="8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4" y="14"/>
                  </a:lnTo>
                  <a:lnTo>
                    <a:pt x="20" y="14"/>
                  </a:lnTo>
                  <a:lnTo>
                    <a:pt x="14" y="14"/>
                  </a:lnTo>
                  <a:lnTo>
                    <a:pt x="10" y="10"/>
                  </a:lnTo>
                  <a:lnTo>
                    <a:pt x="2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0" y="24"/>
                  </a:lnTo>
                  <a:lnTo>
                    <a:pt x="12" y="28"/>
                  </a:lnTo>
                  <a:lnTo>
                    <a:pt x="14" y="30"/>
                  </a:lnTo>
                  <a:lnTo>
                    <a:pt x="20" y="34"/>
                  </a:lnTo>
                  <a:lnTo>
                    <a:pt x="28" y="38"/>
                  </a:lnTo>
                  <a:lnTo>
                    <a:pt x="32" y="50"/>
                  </a:lnTo>
                  <a:lnTo>
                    <a:pt x="36" y="46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54" y="38"/>
                  </a:lnTo>
                  <a:lnTo>
                    <a:pt x="54" y="44"/>
                  </a:lnTo>
                  <a:lnTo>
                    <a:pt x="56" y="46"/>
                  </a:lnTo>
                  <a:lnTo>
                    <a:pt x="56" y="52"/>
                  </a:lnTo>
                  <a:lnTo>
                    <a:pt x="58" y="54"/>
                  </a:lnTo>
                  <a:lnTo>
                    <a:pt x="60" y="56"/>
                  </a:lnTo>
                  <a:lnTo>
                    <a:pt x="64" y="56"/>
                  </a:lnTo>
                  <a:lnTo>
                    <a:pt x="68" y="60"/>
                  </a:lnTo>
                  <a:lnTo>
                    <a:pt x="72" y="28"/>
                  </a:lnTo>
                  <a:lnTo>
                    <a:pt x="78" y="28"/>
                  </a:lnTo>
                  <a:lnTo>
                    <a:pt x="64" y="18"/>
                  </a:lnTo>
                  <a:lnTo>
                    <a:pt x="62" y="14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2" y="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96" name="Freeform 213"/>
            <p:cNvSpPr>
              <a:spLocks/>
            </p:cNvSpPr>
            <p:nvPr/>
          </p:nvSpPr>
          <p:spPr bwMode="gray">
            <a:xfrm>
              <a:off x="4865" y="2299"/>
              <a:ext cx="151" cy="152"/>
            </a:xfrm>
            <a:custGeom>
              <a:avLst/>
              <a:gdLst>
                <a:gd name="T0" fmla="*/ 4 w 152"/>
                <a:gd name="T1" fmla="*/ 72 h 154"/>
                <a:gd name="T2" fmla="*/ 0 w 152"/>
                <a:gd name="T3" fmla="*/ 80 h 154"/>
                <a:gd name="T4" fmla="*/ 4 w 152"/>
                <a:gd name="T5" fmla="*/ 118 h 154"/>
                <a:gd name="T6" fmla="*/ 24 w 152"/>
                <a:gd name="T7" fmla="*/ 122 h 154"/>
                <a:gd name="T8" fmla="*/ 32 w 152"/>
                <a:gd name="T9" fmla="*/ 118 h 154"/>
                <a:gd name="T10" fmla="*/ 38 w 152"/>
                <a:gd name="T11" fmla="*/ 112 h 154"/>
                <a:gd name="T12" fmla="*/ 42 w 152"/>
                <a:gd name="T13" fmla="*/ 112 h 154"/>
                <a:gd name="T14" fmla="*/ 42 w 152"/>
                <a:gd name="T15" fmla="*/ 100 h 154"/>
                <a:gd name="T16" fmla="*/ 52 w 152"/>
                <a:gd name="T17" fmla="*/ 94 h 154"/>
                <a:gd name="T18" fmla="*/ 78 w 152"/>
                <a:gd name="T19" fmla="*/ 102 h 154"/>
                <a:gd name="T20" fmla="*/ 84 w 152"/>
                <a:gd name="T21" fmla="*/ 110 h 154"/>
                <a:gd name="T22" fmla="*/ 88 w 152"/>
                <a:gd name="T23" fmla="*/ 118 h 154"/>
                <a:gd name="T24" fmla="*/ 88 w 152"/>
                <a:gd name="T25" fmla="*/ 122 h 154"/>
                <a:gd name="T26" fmla="*/ 94 w 152"/>
                <a:gd name="T27" fmla="*/ 130 h 154"/>
                <a:gd name="T28" fmla="*/ 116 w 152"/>
                <a:gd name="T29" fmla="*/ 138 h 154"/>
                <a:gd name="T30" fmla="*/ 132 w 152"/>
                <a:gd name="T31" fmla="*/ 144 h 154"/>
                <a:gd name="T32" fmla="*/ 138 w 152"/>
                <a:gd name="T33" fmla="*/ 146 h 154"/>
                <a:gd name="T34" fmla="*/ 146 w 152"/>
                <a:gd name="T35" fmla="*/ 144 h 154"/>
                <a:gd name="T36" fmla="*/ 146 w 152"/>
                <a:gd name="T37" fmla="*/ 138 h 154"/>
                <a:gd name="T38" fmla="*/ 140 w 152"/>
                <a:gd name="T39" fmla="*/ 130 h 154"/>
                <a:gd name="T40" fmla="*/ 132 w 152"/>
                <a:gd name="T41" fmla="*/ 124 h 154"/>
                <a:gd name="T42" fmla="*/ 126 w 152"/>
                <a:gd name="T43" fmla="*/ 114 h 154"/>
                <a:gd name="T44" fmla="*/ 120 w 152"/>
                <a:gd name="T45" fmla="*/ 112 h 154"/>
                <a:gd name="T46" fmla="*/ 114 w 152"/>
                <a:gd name="T47" fmla="*/ 111 h 154"/>
                <a:gd name="T48" fmla="*/ 108 w 152"/>
                <a:gd name="T49" fmla="*/ 100 h 154"/>
                <a:gd name="T50" fmla="*/ 104 w 152"/>
                <a:gd name="T51" fmla="*/ 94 h 154"/>
                <a:gd name="T52" fmla="*/ 92 w 152"/>
                <a:gd name="T53" fmla="*/ 80 h 154"/>
                <a:gd name="T54" fmla="*/ 108 w 152"/>
                <a:gd name="T55" fmla="*/ 80 h 154"/>
                <a:gd name="T56" fmla="*/ 118 w 152"/>
                <a:gd name="T57" fmla="*/ 78 h 154"/>
                <a:gd name="T58" fmla="*/ 122 w 152"/>
                <a:gd name="T59" fmla="*/ 72 h 154"/>
                <a:gd name="T60" fmla="*/ 112 w 152"/>
                <a:gd name="T61" fmla="*/ 68 h 154"/>
                <a:gd name="T62" fmla="*/ 92 w 152"/>
                <a:gd name="T63" fmla="*/ 58 h 154"/>
                <a:gd name="T64" fmla="*/ 86 w 152"/>
                <a:gd name="T65" fmla="*/ 54 h 154"/>
                <a:gd name="T66" fmla="*/ 78 w 152"/>
                <a:gd name="T67" fmla="*/ 54 h 154"/>
                <a:gd name="T68" fmla="*/ 76 w 152"/>
                <a:gd name="T69" fmla="*/ 48 h 154"/>
                <a:gd name="T70" fmla="*/ 76 w 152"/>
                <a:gd name="T71" fmla="*/ 40 h 154"/>
                <a:gd name="T72" fmla="*/ 56 w 152"/>
                <a:gd name="T73" fmla="*/ 22 h 154"/>
                <a:gd name="T74" fmla="*/ 4 w 152"/>
                <a:gd name="T75" fmla="*/ 0 h 1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52" h="154">
                  <a:moveTo>
                    <a:pt x="4" y="0"/>
                  </a:moveTo>
                  <a:lnTo>
                    <a:pt x="4" y="76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4" y="88"/>
                  </a:lnTo>
                  <a:lnTo>
                    <a:pt x="4" y="126"/>
                  </a:lnTo>
                  <a:lnTo>
                    <a:pt x="14" y="130"/>
                  </a:lnTo>
                  <a:lnTo>
                    <a:pt x="24" y="130"/>
                  </a:lnTo>
                  <a:lnTo>
                    <a:pt x="28" y="130"/>
                  </a:lnTo>
                  <a:lnTo>
                    <a:pt x="32" y="126"/>
                  </a:lnTo>
                  <a:lnTo>
                    <a:pt x="36" y="122"/>
                  </a:lnTo>
                  <a:lnTo>
                    <a:pt x="38" y="118"/>
                  </a:lnTo>
                  <a:lnTo>
                    <a:pt x="32" y="118"/>
                  </a:lnTo>
                  <a:lnTo>
                    <a:pt x="42" y="118"/>
                  </a:lnTo>
                  <a:lnTo>
                    <a:pt x="42" y="110"/>
                  </a:lnTo>
                  <a:lnTo>
                    <a:pt x="42" y="104"/>
                  </a:lnTo>
                  <a:lnTo>
                    <a:pt x="46" y="98"/>
                  </a:lnTo>
                  <a:lnTo>
                    <a:pt x="52" y="98"/>
                  </a:lnTo>
                  <a:lnTo>
                    <a:pt x="68" y="98"/>
                  </a:lnTo>
                  <a:lnTo>
                    <a:pt x="82" y="106"/>
                  </a:lnTo>
                  <a:lnTo>
                    <a:pt x="86" y="110"/>
                  </a:lnTo>
                  <a:lnTo>
                    <a:pt x="88" y="114"/>
                  </a:lnTo>
                  <a:lnTo>
                    <a:pt x="90" y="120"/>
                  </a:lnTo>
                  <a:lnTo>
                    <a:pt x="92" y="126"/>
                  </a:lnTo>
                  <a:lnTo>
                    <a:pt x="90" y="124"/>
                  </a:lnTo>
                  <a:lnTo>
                    <a:pt x="92" y="130"/>
                  </a:lnTo>
                  <a:lnTo>
                    <a:pt x="96" y="134"/>
                  </a:lnTo>
                  <a:lnTo>
                    <a:pt x="98" y="138"/>
                  </a:lnTo>
                  <a:lnTo>
                    <a:pt x="104" y="142"/>
                  </a:lnTo>
                  <a:lnTo>
                    <a:pt x="120" y="146"/>
                  </a:lnTo>
                  <a:lnTo>
                    <a:pt x="132" y="150"/>
                  </a:lnTo>
                  <a:lnTo>
                    <a:pt x="136" y="152"/>
                  </a:lnTo>
                  <a:lnTo>
                    <a:pt x="138" y="154"/>
                  </a:lnTo>
                  <a:lnTo>
                    <a:pt x="142" y="154"/>
                  </a:lnTo>
                  <a:lnTo>
                    <a:pt x="148" y="154"/>
                  </a:lnTo>
                  <a:lnTo>
                    <a:pt x="150" y="152"/>
                  </a:lnTo>
                  <a:lnTo>
                    <a:pt x="152" y="150"/>
                  </a:lnTo>
                  <a:lnTo>
                    <a:pt x="150" y="146"/>
                  </a:lnTo>
                  <a:lnTo>
                    <a:pt x="148" y="142"/>
                  </a:lnTo>
                  <a:lnTo>
                    <a:pt x="144" y="138"/>
                  </a:lnTo>
                  <a:lnTo>
                    <a:pt x="142" y="134"/>
                  </a:lnTo>
                  <a:lnTo>
                    <a:pt x="136" y="132"/>
                  </a:lnTo>
                  <a:lnTo>
                    <a:pt x="132" y="130"/>
                  </a:lnTo>
                  <a:lnTo>
                    <a:pt x="130" y="122"/>
                  </a:lnTo>
                  <a:lnTo>
                    <a:pt x="128" y="120"/>
                  </a:lnTo>
                  <a:lnTo>
                    <a:pt x="124" y="118"/>
                  </a:lnTo>
                  <a:lnTo>
                    <a:pt x="122" y="118"/>
                  </a:lnTo>
                  <a:lnTo>
                    <a:pt x="118" y="116"/>
                  </a:lnTo>
                  <a:lnTo>
                    <a:pt x="114" y="108"/>
                  </a:lnTo>
                  <a:lnTo>
                    <a:pt x="112" y="104"/>
                  </a:lnTo>
                  <a:lnTo>
                    <a:pt x="112" y="98"/>
                  </a:lnTo>
                  <a:lnTo>
                    <a:pt x="108" y="98"/>
                  </a:lnTo>
                  <a:lnTo>
                    <a:pt x="102" y="94"/>
                  </a:lnTo>
                  <a:lnTo>
                    <a:pt x="96" y="84"/>
                  </a:lnTo>
                  <a:lnTo>
                    <a:pt x="102" y="84"/>
                  </a:lnTo>
                  <a:lnTo>
                    <a:pt x="112" y="84"/>
                  </a:lnTo>
                  <a:lnTo>
                    <a:pt x="118" y="84"/>
                  </a:lnTo>
                  <a:lnTo>
                    <a:pt x="122" y="82"/>
                  </a:lnTo>
                  <a:lnTo>
                    <a:pt x="124" y="80"/>
                  </a:lnTo>
                  <a:lnTo>
                    <a:pt x="126" y="76"/>
                  </a:lnTo>
                  <a:lnTo>
                    <a:pt x="122" y="74"/>
                  </a:lnTo>
                  <a:lnTo>
                    <a:pt x="116" y="72"/>
                  </a:lnTo>
                  <a:lnTo>
                    <a:pt x="104" y="66"/>
                  </a:lnTo>
                  <a:lnTo>
                    <a:pt x="96" y="62"/>
                  </a:lnTo>
                  <a:lnTo>
                    <a:pt x="94" y="60"/>
                  </a:lnTo>
                  <a:lnTo>
                    <a:pt x="90" y="58"/>
                  </a:lnTo>
                  <a:lnTo>
                    <a:pt x="86" y="58"/>
                  </a:lnTo>
                  <a:lnTo>
                    <a:pt x="82" y="58"/>
                  </a:lnTo>
                  <a:lnTo>
                    <a:pt x="82" y="56"/>
                  </a:lnTo>
                  <a:lnTo>
                    <a:pt x="80" y="52"/>
                  </a:lnTo>
                  <a:lnTo>
                    <a:pt x="80" y="46"/>
                  </a:lnTo>
                  <a:lnTo>
                    <a:pt x="80" y="44"/>
                  </a:lnTo>
                  <a:lnTo>
                    <a:pt x="78" y="38"/>
                  </a:lnTo>
                  <a:lnTo>
                    <a:pt x="56" y="22"/>
                  </a:lnTo>
                  <a:lnTo>
                    <a:pt x="3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97" name="Freeform 214"/>
            <p:cNvSpPr>
              <a:spLocks/>
            </p:cNvSpPr>
            <p:nvPr/>
          </p:nvSpPr>
          <p:spPr bwMode="gray">
            <a:xfrm>
              <a:off x="4143" y="2152"/>
              <a:ext cx="174" cy="204"/>
            </a:xfrm>
            <a:custGeom>
              <a:avLst/>
              <a:gdLst>
                <a:gd name="T0" fmla="*/ 36 w 176"/>
                <a:gd name="T1" fmla="*/ 46 h 206"/>
                <a:gd name="T2" fmla="*/ 22 w 176"/>
                <a:gd name="T3" fmla="*/ 28 h 206"/>
                <a:gd name="T4" fmla="*/ 6 w 176"/>
                <a:gd name="T5" fmla="*/ 14 h 206"/>
                <a:gd name="T6" fmla="*/ 0 w 176"/>
                <a:gd name="T7" fmla="*/ 4 h 206"/>
                <a:gd name="T8" fmla="*/ 4 w 176"/>
                <a:gd name="T9" fmla="*/ 0 h 206"/>
                <a:gd name="T10" fmla="*/ 10 w 176"/>
                <a:gd name="T11" fmla="*/ 0 h 206"/>
                <a:gd name="T12" fmla="*/ 18 w 176"/>
                <a:gd name="T13" fmla="*/ 6 h 206"/>
                <a:gd name="T14" fmla="*/ 36 w 176"/>
                <a:gd name="T15" fmla="*/ 6 h 206"/>
                <a:gd name="T16" fmla="*/ 44 w 176"/>
                <a:gd name="T17" fmla="*/ 14 h 206"/>
                <a:gd name="T18" fmla="*/ 48 w 176"/>
                <a:gd name="T19" fmla="*/ 28 h 206"/>
                <a:gd name="T20" fmla="*/ 58 w 176"/>
                <a:gd name="T21" fmla="*/ 34 h 206"/>
                <a:gd name="T22" fmla="*/ 66 w 176"/>
                <a:gd name="T23" fmla="*/ 38 h 206"/>
                <a:gd name="T24" fmla="*/ 78 w 176"/>
                <a:gd name="T25" fmla="*/ 51 h 206"/>
                <a:gd name="T26" fmla="*/ 86 w 176"/>
                <a:gd name="T27" fmla="*/ 58 h 206"/>
                <a:gd name="T28" fmla="*/ 94 w 176"/>
                <a:gd name="T29" fmla="*/ 58 h 206"/>
                <a:gd name="T30" fmla="*/ 104 w 176"/>
                <a:gd name="T31" fmla="*/ 68 h 206"/>
                <a:gd name="T32" fmla="*/ 116 w 176"/>
                <a:gd name="T33" fmla="*/ 78 h 206"/>
                <a:gd name="T34" fmla="*/ 120 w 176"/>
                <a:gd name="T35" fmla="*/ 80 h 206"/>
                <a:gd name="T36" fmla="*/ 124 w 176"/>
                <a:gd name="T37" fmla="*/ 82 h 206"/>
                <a:gd name="T38" fmla="*/ 120 w 176"/>
                <a:gd name="T39" fmla="*/ 90 h 206"/>
                <a:gd name="T40" fmla="*/ 132 w 176"/>
                <a:gd name="T41" fmla="*/ 98 h 206"/>
                <a:gd name="T42" fmla="*/ 131 w 176"/>
                <a:gd name="T43" fmla="*/ 114 h 206"/>
                <a:gd name="T44" fmla="*/ 138 w 176"/>
                <a:gd name="T45" fmla="*/ 118 h 206"/>
                <a:gd name="T46" fmla="*/ 144 w 176"/>
                <a:gd name="T47" fmla="*/ 130 h 206"/>
                <a:gd name="T48" fmla="*/ 144 w 176"/>
                <a:gd name="T49" fmla="*/ 134 h 206"/>
                <a:gd name="T50" fmla="*/ 150 w 176"/>
                <a:gd name="T51" fmla="*/ 134 h 206"/>
                <a:gd name="T52" fmla="*/ 154 w 176"/>
                <a:gd name="T53" fmla="*/ 140 h 206"/>
                <a:gd name="T54" fmla="*/ 166 w 176"/>
                <a:gd name="T55" fmla="*/ 148 h 206"/>
                <a:gd name="T56" fmla="*/ 166 w 176"/>
                <a:gd name="T57" fmla="*/ 184 h 206"/>
                <a:gd name="T58" fmla="*/ 162 w 176"/>
                <a:gd name="T59" fmla="*/ 198 h 206"/>
                <a:gd name="T60" fmla="*/ 152 w 176"/>
                <a:gd name="T61" fmla="*/ 196 h 206"/>
                <a:gd name="T62" fmla="*/ 144 w 176"/>
                <a:gd name="T63" fmla="*/ 198 h 206"/>
                <a:gd name="T64" fmla="*/ 138 w 176"/>
                <a:gd name="T65" fmla="*/ 196 h 206"/>
                <a:gd name="T66" fmla="*/ 132 w 176"/>
                <a:gd name="T67" fmla="*/ 184 h 206"/>
                <a:gd name="T68" fmla="*/ 120 w 176"/>
                <a:gd name="T69" fmla="*/ 172 h 206"/>
                <a:gd name="T70" fmla="*/ 108 w 176"/>
                <a:gd name="T71" fmla="*/ 160 h 206"/>
                <a:gd name="T72" fmla="*/ 94 w 176"/>
                <a:gd name="T73" fmla="*/ 146 h 206"/>
                <a:gd name="T74" fmla="*/ 90 w 176"/>
                <a:gd name="T75" fmla="*/ 134 h 206"/>
                <a:gd name="T76" fmla="*/ 78 w 176"/>
                <a:gd name="T77" fmla="*/ 110 h 206"/>
                <a:gd name="T78" fmla="*/ 62 w 176"/>
                <a:gd name="T79" fmla="*/ 90 h 206"/>
                <a:gd name="T80" fmla="*/ 60 w 176"/>
                <a:gd name="T81" fmla="*/ 78 h 206"/>
                <a:gd name="T82" fmla="*/ 56 w 176"/>
                <a:gd name="T83" fmla="*/ 66 h 206"/>
                <a:gd name="T84" fmla="*/ 44 w 176"/>
                <a:gd name="T85" fmla="*/ 58 h 206"/>
                <a:gd name="T86" fmla="*/ 40 w 176"/>
                <a:gd name="T87" fmla="*/ 51 h 20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76" h="206">
                  <a:moveTo>
                    <a:pt x="42" y="54"/>
                  </a:moveTo>
                  <a:lnTo>
                    <a:pt x="36" y="46"/>
                  </a:lnTo>
                  <a:lnTo>
                    <a:pt x="32" y="38"/>
                  </a:lnTo>
                  <a:lnTo>
                    <a:pt x="22" y="28"/>
                  </a:lnTo>
                  <a:lnTo>
                    <a:pt x="16" y="24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4"/>
                  </a:lnTo>
                  <a:lnTo>
                    <a:pt x="18" y="6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40" y="8"/>
                  </a:lnTo>
                  <a:lnTo>
                    <a:pt x="44" y="14"/>
                  </a:lnTo>
                  <a:lnTo>
                    <a:pt x="48" y="20"/>
                  </a:lnTo>
                  <a:lnTo>
                    <a:pt x="52" y="28"/>
                  </a:lnTo>
                  <a:lnTo>
                    <a:pt x="60" y="32"/>
                  </a:lnTo>
                  <a:lnTo>
                    <a:pt x="62" y="34"/>
                  </a:lnTo>
                  <a:lnTo>
                    <a:pt x="64" y="36"/>
                  </a:lnTo>
                  <a:lnTo>
                    <a:pt x="70" y="38"/>
                  </a:lnTo>
                  <a:lnTo>
                    <a:pt x="74" y="42"/>
                  </a:lnTo>
                  <a:lnTo>
                    <a:pt x="82" y="52"/>
                  </a:lnTo>
                  <a:lnTo>
                    <a:pt x="88" y="58"/>
                  </a:lnTo>
                  <a:lnTo>
                    <a:pt x="90" y="62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0" y="66"/>
                  </a:lnTo>
                  <a:lnTo>
                    <a:pt x="108" y="72"/>
                  </a:lnTo>
                  <a:lnTo>
                    <a:pt x="118" y="80"/>
                  </a:lnTo>
                  <a:lnTo>
                    <a:pt x="120" y="82"/>
                  </a:lnTo>
                  <a:lnTo>
                    <a:pt x="122" y="86"/>
                  </a:lnTo>
                  <a:lnTo>
                    <a:pt x="124" y="84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6" y="90"/>
                  </a:lnTo>
                  <a:lnTo>
                    <a:pt x="124" y="94"/>
                  </a:lnTo>
                  <a:lnTo>
                    <a:pt x="140" y="94"/>
                  </a:lnTo>
                  <a:lnTo>
                    <a:pt x="140" y="102"/>
                  </a:lnTo>
                  <a:lnTo>
                    <a:pt x="136" y="114"/>
                  </a:lnTo>
                  <a:lnTo>
                    <a:pt x="138" y="118"/>
                  </a:lnTo>
                  <a:lnTo>
                    <a:pt x="142" y="120"/>
                  </a:lnTo>
                  <a:lnTo>
                    <a:pt x="146" y="122"/>
                  </a:lnTo>
                  <a:lnTo>
                    <a:pt x="152" y="122"/>
                  </a:lnTo>
                  <a:lnTo>
                    <a:pt x="152" y="134"/>
                  </a:lnTo>
                  <a:lnTo>
                    <a:pt x="152" y="136"/>
                  </a:lnTo>
                  <a:lnTo>
                    <a:pt x="152" y="138"/>
                  </a:lnTo>
                  <a:lnTo>
                    <a:pt x="156" y="138"/>
                  </a:lnTo>
                  <a:lnTo>
                    <a:pt x="158" y="138"/>
                  </a:lnTo>
                  <a:lnTo>
                    <a:pt x="160" y="140"/>
                  </a:lnTo>
                  <a:lnTo>
                    <a:pt x="162" y="144"/>
                  </a:lnTo>
                  <a:lnTo>
                    <a:pt x="172" y="150"/>
                  </a:lnTo>
                  <a:lnTo>
                    <a:pt x="174" y="152"/>
                  </a:lnTo>
                  <a:lnTo>
                    <a:pt x="176" y="158"/>
                  </a:lnTo>
                  <a:lnTo>
                    <a:pt x="174" y="192"/>
                  </a:lnTo>
                  <a:lnTo>
                    <a:pt x="174" y="204"/>
                  </a:lnTo>
                  <a:lnTo>
                    <a:pt x="170" y="206"/>
                  </a:lnTo>
                  <a:lnTo>
                    <a:pt x="164" y="206"/>
                  </a:lnTo>
                  <a:lnTo>
                    <a:pt x="160" y="204"/>
                  </a:lnTo>
                  <a:lnTo>
                    <a:pt x="154" y="206"/>
                  </a:lnTo>
                  <a:lnTo>
                    <a:pt x="152" y="206"/>
                  </a:lnTo>
                  <a:lnTo>
                    <a:pt x="148" y="206"/>
                  </a:lnTo>
                  <a:lnTo>
                    <a:pt x="146" y="204"/>
                  </a:lnTo>
                  <a:lnTo>
                    <a:pt x="144" y="198"/>
                  </a:lnTo>
                  <a:lnTo>
                    <a:pt x="140" y="192"/>
                  </a:lnTo>
                  <a:lnTo>
                    <a:pt x="132" y="186"/>
                  </a:lnTo>
                  <a:lnTo>
                    <a:pt x="124" y="180"/>
                  </a:lnTo>
                  <a:lnTo>
                    <a:pt x="118" y="176"/>
                  </a:lnTo>
                  <a:lnTo>
                    <a:pt x="112" y="168"/>
                  </a:lnTo>
                  <a:lnTo>
                    <a:pt x="104" y="160"/>
                  </a:lnTo>
                  <a:lnTo>
                    <a:pt x="98" y="150"/>
                  </a:lnTo>
                  <a:lnTo>
                    <a:pt x="96" y="144"/>
                  </a:lnTo>
                  <a:lnTo>
                    <a:pt x="94" y="138"/>
                  </a:lnTo>
                  <a:lnTo>
                    <a:pt x="88" y="126"/>
                  </a:lnTo>
                  <a:lnTo>
                    <a:pt x="82" y="114"/>
                  </a:lnTo>
                  <a:lnTo>
                    <a:pt x="76" y="104"/>
                  </a:lnTo>
                  <a:lnTo>
                    <a:pt x="66" y="94"/>
                  </a:lnTo>
                  <a:lnTo>
                    <a:pt x="64" y="88"/>
                  </a:lnTo>
                  <a:lnTo>
                    <a:pt x="64" y="82"/>
                  </a:lnTo>
                  <a:lnTo>
                    <a:pt x="62" y="76"/>
                  </a:lnTo>
                  <a:lnTo>
                    <a:pt x="60" y="70"/>
                  </a:lnTo>
                  <a:lnTo>
                    <a:pt x="54" y="66"/>
                  </a:lnTo>
                  <a:lnTo>
                    <a:pt x="48" y="62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42" y="5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98" name="Freeform 215"/>
            <p:cNvSpPr>
              <a:spLocks/>
            </p:cNvSpPr>
            <p:nvPr/>
          </p:nvSpPr>
          <p:spPr bwMode="gray">
            <a:xfrm>
              <a:off x="4366" y="2183"/>
              <a:ext cx="158" cy="144"/>
            </a:xfrm>
            <a:custGeom>
              <a:avLst/>
              <a:gdLst>
                <a:gd name="T0" fmla="*/ 119 w 160"/>
                <a:gd name="T1" fmla="*/ 2 h 146"/>
                <a:gd name="T2" fmla="*/ 110 w 160"/>
                <a:gd name="T3" fmla="*/ 0 h 146"/>
                <a:gd name="T4" fmla="*/ 98 w 160"/>
                <a:gd name="T5" fmla="*/ 4 h 146"/>
                <a:gd name="T6" fmla="*/ 88 w 160"/>
                <a:gd name="T7" fmla="*/ 14 h 146"/>
                <a:gd name="T8" fmla="*/ 80 w 160"/>
                <a:gd name="T9" fmla="*/ 36 h 146"/>
                <a:gd name="T10" fmla="*/ 78 w 160"/>
                <a:gd name="T11" fmla="*/ 48 h 146"/>
                <a:gd name="T12" fmla="*/ 70 w 160"/>
                <a:gd name="T13" fmla="*/ 46 h 146"/>
                <a:gd name="T14" fmla="*/ 62 w 160"/>
                <a:gd name="T15" fmla="*/ 40 h 146"/>
                <a:gd name="T16" fmla="*/ 54 w 160"/>
                <a:gd name="T17" fmla="*/ 38 h 146"/>
                <a:gd name="T18" fmla="*/ 46 w 160"/>
                <a:gd name="T19" fmla="*/ 46 h 146"/>
                <a:gd name="T20" fmla="*/ 40 w 160"/>
                <a:gd name="T21" fmla="*/ 50 h 146"/>
                <a:gd name="T22" fmla="*/ 28 w 160"/>
                <a:gd name="T23" fmla="*/ 50 h 146"/>
                <a:gd name="T24" fmla="*/ 16 w 160"/>
                <a:gd name="T25" fmla="*/ 46 h 146"/>
                <a:gd name="T26" fmla="*/ 14 w 160"/>
                <a:gd name="T27" fmla="*/ 42 h 146"/>
                <a:gd name="T28" fmla="*/ 14 w 160"/>
                <a:gd name="T29" fmla="*/ 34 h 146"/>
                <a:gd name="T30" fmla="*/ 4 w 160"/>
                <a:gd name="T31" fmla="*/ 40 h 146"/>
                <a:gd name="T32" fmla="*/ 0 w 160"/>
                <a:gd name="T33" fmla="*/ 56 h 146"/>
                <a:gd name="T34" fmla="*/ 4 w 160"/>
                <a:gd name="T35" fmla="*/ 68 h 146"/>
                <a:gd name="T36" fmla="*/ 2 w 160"/>
                <a:gd name="T37" fmla="*/ 74 h 146"/>
                <a:gd name="T38" fmla="*/ 8 w 160"/>
                <a:gd name="T39" fmla="*/ 82 h 146"/>
                <a:gd name="T40" fmla="*/ 10 w 160"/>
                <a:gd name="T41" fmla="*/ 88 h 146"/>
                <a:gd name="T42" fmla="*/ 18 w 160"/>
                <a:gd name="T43" fmla="*/ 92 h 146"/>
                <a:gd name="T44" fmla="*/ 18 w 160"/>
                <a:gd name="T45" fmla="*/ 98 h 146"/>
                <a:gd name="T46" fmla="*/ 16 w 160"/>
                <a:gd name="T47" fmla="*/ 104 h 146"/>
                <a:gd name="T48" fmla="*/ 18 w 160"/>
                <a:gd name="T49" fmla="*/ 105 h 146"/>
                <a:gd name="T50" fmla="*/ 20 w 160"/>
                <a:gd name="T51" fmla="*/ 112 h 146"/>
                <a:gd name="T52" fmla="*/ 28 w 160"/>
                <a:gd name="T53" fmla="*/ 118 h 146"/>
                <a:gd name="T54" fmla="*/ 40 w 160"/>
                <a:gd name="T55" fmla="*/ 120 h 146"/>
                <a:gd name="T56" fmla="*/ 40 w 160"/>
                <a:gd name="T57" fmla="*/ 126 h 146"/>
                <a:gd name="T58" fmla="*/ 50 w 160"/>
                <a:gd name="T59" fmla="*/ 126 h 146"/>
                <a:gd name="T60" fmla="*/ 58 w 160"/>
                <a:gd name="T61" fmla="*/ 122 h 146"/>
                <a:gd name="T62" fmla="*/ 68 w 160"/>
                <a:gd name="T63" fmla="*/ 122 h 146"/>
                <a:gd name="T64" fmla="*/ 78 w 160"/>
                <a:gd name="T65" fmla="*/ 126 h 146"/>
                <a:gd name="T66" fmla="*/ 84 w 160"/>
                <a:gd name="T67" fmla="*/ 132 h 146"/>
                <a:gd name="T68" fmla="*/ 84 w 160"/>
                <a:gd name="T69" fmla="*/ 138 h 146"/>
                <a:gd name="T70" fmla="*/ 94 w 160"/>
                <a:gd name="T71" fmla="*/ 136 h 146"/>
                <a:gd name="T72" fmla="*/ 108 w 160"/>
                <a:gd name="T73" fmla="*/ 130 h 146"/>
                <a:gd name="T74" fmla="*/ 116 w 160"/>
                <a:gd name="T75" fmla="*/ 126 h 146"/>
                <a:gd name="T76" fmla="*/ 112 w 160"/>
                <a:gd name="T77" fmla="*/ 122 h 146"/>
                <a:gd name="T78" fmla="*/ 114 w 160"/>
                <a:gd name="T79" fmla="*/ 116 h 146"/>
                <a:gd name="T80" fmla="*/ 117 w 160"/>
                <a:gd name="T81" fmla="*/ 107 h 146"/>
                <a:gd name="T82" fmla="*/ 116 w 160"/>
                <a:gd name="T83" fmla="*/ 102 h 146"/>
                <a:gd name="T84" fmla="*/ 119 w 160"/>
                <a:gd name="T85" fmla="*/ 90 h 146"/>
                <a:gd name="T86" fmla="*/ 128 w 160"/>
                <a:gd name="T87" fmla="*/ 78 h 146"/>
                <a:gd name="T88" fmla="*/ 134 w 160"/>
                <a:gd name="T89" fmla="*/ 56 h 146"/>
                <a:gd name="T90" fmla="*/ 140 w 160"/>
                <a:gd name="T91" fmla="*/ 52 h 146"/>
                <a:gd name="T92" fmla="*/ 152 w 160"/>
                <a:gd name="T93" fmla="*/ 52 h 146"/>
                <a:gd name="T94" fmla="*/ 142 w 160"/>
                <a:gd name="T95" fmla="*/ 42 h 146"/>
                <a:gd name="T96" fmla="*/ 136 w 160"/>
                <a:gd name="T97" fmla="*/ 34 h 146"/>
                <a:gd name="T98" fmla="*/ 140 w 160"/>
                <a:gd name="T99" fmla="*/ 28 h 146"/>
                <a:gd name="T100" fmla="*/ 130 w 160"/>
                <a:gd name="T101" fmla="*/ 22 h 146"/>
                <a:gd name="T102" fmla="*/ 128 w 160"/>
                <a:gd name="T103" fmla="*/ 8 h 1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60" h="146">
                  <a:moveTo>
                    <a:pt x="136" y="4"/>
                  </a:moveTo>
                  <a:lnTo>
                    <a:pt x="126" y="2"/>
                  </a:lnTo>
                  <a:lnTo>
                    <a:pt x="120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2" y="4"/>
                  </a:lnTo>
                  <a:lnTo>
                    <a:pt x="96" y="8"/>
                  </a:lnTo>
                  <a:lnTo>
                    <a:pt x="92" y="14"/>
                  </a:lnTo>
                  <a:lnTo>
                    <a:pt x="88" y="26"/>
                  </a:lnTo>
                  <a:lnTo>
                    <a:pt x="84" y="40"/>
                  </a:lnTo>
                  <a:lnTo>
                    <a:pt x="84" y="48"/>
                  </a:lnTo>
                  <a:lnTo>
                    <a:pt x="82" y="52"/>
                  </a:lnTo>
                  <a:lnTo>
                    <a:pt x="78" y="52"/>
                  </a:lnTo>
                  <a:lnTo>
                    <a:pt x="74" y="50"/>
                  </a:lnTo>
                  <a:lnTo>
                    <a:pt x="70" y="48"/>
                  </a:lnTo>
                  <a:lnTo>
                    <a:pt x="66" y="44"/>
                  </a:lnTo>
                  <a:lnTo>
                    <a:pt x="62" y="42"/>
                  </a:lnTo>
                  <a:lnTo>
                    <a:pt x="58" y="42"/>
                  </a:lnTo>
                  <a:lnTo>
                    <a:pt x="56" y="44"/>
                  </a:lnTo>
                  <a:lnTo>
                    <a:pt x="50" y="50"/>
                  </a:lnTo>
                  <a:lnTo>
                    <a:pt x="42" y="52"/>
                  </a:lnTo>
                  <a:lnTo>
                    <a:pt x="40" y="54"/>
                  </a:lnTo>
                  <a:lnTo>
                    <a:pt x="34" y="56"/>
                  </a:lnTo>
                  <a:lnTo>
                    <a:pt x="28" y="54"/>
                  </a:lnTo>
                  <a:lnTo>
                    <a:pt x="22" y="52"/>
                  </a:lnTo>
                  <a:lnTo>
                    <a:pt x="16" y="50"/>
                  </a:lnTo>
                  <a:lnTo>
                    <a:pt x="14" y="48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8" y="38"/>
                  </a:lnTo>
                  <a:lnTo>
                    <a:pt x="4" y="44"/>
                  </a:lnTo>
                  <a:lnTo>
                    <a:pt x="2" y="52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4" y="72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" y="82"/>
                  </a:lnTo>
                  <a:lnTo>
                    <a:pt x="8" y="86"/>
                  </a:lnTo>
                  <a:lnTo>
                    <a:pt x="10" y="86"/>
                  </a:lnTo>
                  <a:lnTo>
                    <a:pt x="10" y="92"/>
                  </a:lnTo>
                  <a:lnTo>
                    <a:pt x="16" y="94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18" y="102"/>
                  </a:lnTo>
                  <a:lnTo>
                    <a:pt x="16" y="106"/>
                  </a:lnTo>
                  <a:lnTo>
                    <a:pt x="16" y="108"/>
                  </a:lnTo>
                  <a:lnTo>
                    <a:pt x="18" y="112"/>
                  </a:lnTo>
                  <a:lnTo>
                    <a:pt x="18" y="110"/>
                  </a:lnTo>
                  <a:lnTo>
                    <a:pt x="18" y="116"/>
                  </a:lnTo>
                  <a:lnTo>
                    <a:pt x="20" y="120"/>
                  </a:lnTo>
                  <a:lnTo>
                    <a:pt x="24" y="124"/>
                  </a:lnTo>
                  <a:lnTo>
                    <a:pt x="28" y="126"/>
                  </a:lnTo>
                  <a:lnTo>
                    <a:pt x="34" y="126"/>
                  </a:lnTo>
                  <a:lnTo>
                    <a:pt x="42" y="128"/>
                  </a:lnTo>
                  <a:lnTo>
                    <a:pt x="46" y="130"/>
                  </a:lnTo>
                  <a:lnTo>
                    <a:pt x="44" y="134"/>
                  </a:lnTo>
                  <a:lnTo>
                    <a:pt x="48" y="134"/>
                  </a:lnTo>
                  <a:lnTo>
                    <a:pt x="54" y="134"/>
                  </a:lnTo>
                  <a:lnTo>
                    <a:pt x="56" y="132"/>
                  </a:lnTo>
                  <a:lnTo>
                    <a:pt x="62" y="130"/>
                  </a:lnTo>
                  <a:lnTo>
                    <a:pt x="66" y="130"/>
                  </a:lnTo>
                  <a:lnTo>
                    <a:pt x="72" y="130"/>
                  </a:lnTo>
                  <a:lnTo>
                    <a:pt x="78" y="132"/>
                  </a:lnTo>
                  <a:lnTo>
                    <a:pt x="82" y="134"/>
                  </a:lnTo>
                  <a:lnTo>
                    <a:pt x="88" y="134"/>
                  </a:lnTo>
                  <a:lnTo>
                    <a:pt x="88" y="140"/>
                  </a:lnTo>
                  <a:lnTo>
                    <a:pt x="88" y="144"/>
                  </a:lnTo>
                  <a:lnTo>
                    <a:pt x="88" y="146"/>
                  </a:lnTo>
                  <a:lnTo>
                    <a:pt x="90" y="146"/>
                  </a:lnTo>
                  <a:lnTo>
                    <a:pt x="98" y="144"/>
                  </a:lnTo>
                  <a:lnTo>
                    <a:pt x="106" y="142"/>
                  </a:lnTo>
                  <a:lnTo>
                    <a:pt x="112" y="138"/>
                  </a:lnTo>
                  <a:lnTo>
                    <a:pt x="120" y="138"/>
                  </a:lnTo>
                  <a:lnTo>
                    <a:pt x="120" y="134"/>
                  </a:lnTo>
                  <a:lnTo>
                    <a:pt x="118" y="134"/>
                  </a:lnTo>
                  <a:lnTo>
                    <a:pt x="116" y="130"/>
                  </a:lnTo>
                  <a:lnTo>
                    <a:pt x="116" y="126"/>
                  </a:lnTo>
                  <a:lnTo>
                    <a:pt x="118" y="124"/>
                  </a:lnTo>
                  <a:lnTo>
                    <a:pt x="122" y="120"/>
                  </a:lnTo>
                  <a:lnTo>
                    <a:pt x="122" y="114"/>
                  </a:lnTo>
                  <a:lnTo>
                    <a:pt x="122" y="108"/>
                  </a:lnTo>
                  <a:lnTo>
                    <a:pt x="120" y="106"/>
                  </a:lnTo>
                  <a:lnTo>
                    <a:pt x="122" y="100"/>
                  </a:lnTo>
                  <a:lnTo>
                    <a:pt x="126" y="94"/>
                  </a:lnTo>
                  <a:lnTo>
                    <a:pt x="132" y="92"/>
                  </a:lnTo>
                  <a:lnTo>
                    <a:pt x="136" y="82"/>
                  </a:lnTo>
                  <a:lnTo>
                    <a:pt x="138" y="72"/>
                  </a:lnTo>
                  <a:lnTo>
                    <a:pt x="142" y="60"/>
                  </a:lnTo>
                  <a:lnTo>
                    <a:pt x="144" y="58"/>
                  </a:lnTo>
                  <a:lnTo>
                    <a:pt x="148" y="56"/>
                  </a:lnTo>
                  <a:lnTo>
                    <a:pt x="154" y="56"/>
                  </a:lnTo>
                  <a:lnTo>
                    <a:pt x="160" y="56"/>
                  </a:lnTo>
                  <a:lnTo>
                    <a:pt x="160" y="52"/>
                  </a:lnTo>
                  <a:lnTo>
                    <a:pt x="150" y="46"/>
                  </a:lnTo>
                  <a:lnTo>
                    <a:pt x="146" y="40"/>
                  </a:lnTo>
                  <a:lnTo>
                    <a:pt x="144" y="34"/>
                  </a:lnTo>
                  <a:lnTo>
                    <a:pt x="146" y="32"/>
                  </a:lnTo>
                  <a:lnTo>
                    <a:pt x="148" y="28"/>
                  </a:lnTo>
                  <a:lnTo>
                    <a:pt x="142" y="26"/>
                  </a:lnTo>
                  <a:lnTo>
                    <a:pt x="138" y="22"/>
                  </a:lnTo>
                  <a:lnTo>
                    <a:pt x="138" y="14"/>
                  </a:lnTo>
                  <a:lnTo>
                    <a:pt x="136" y="8"/>
                  </a:lnTo>
                  <a:lnTo>
                    <a:pt x="136" y="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199" name="Freeform 216"/>
            <p:cNvSpPr>
              <a:spLocks/>
            </p:cNvSpPr>
            <p:nvPr/>
          </p:nvSpPr>
          <p:spPr bwMode="gray">
            <a:xfrm>
              <a:off x="4364" y="2451"/>
              <a:ext cx="628" cy="509"/>
            </a:xfrm>
            <a:custGeom>
              <a:avLst/>
              <a:gdLst>
                <a:gd name="T0" fmla="*/ 186 w 636"/>
                <a:gd name="T1" fmla="*/ 107 h 516"/>
                <a:gd name="T2" fmla="*/ 200 w 636"/>
                <a:gd name="T3" fmla="*/ 108 h 516"/>
                <a:gd name="T4" fmla="*/ 214 w 636"/>
                <a:gd name="T5" fmla="*/ 96 h 516"/>
                <a:gd name="T6" fmla="*/ 230 w 636"/>
                <a:gd name="T7" fmla="*/ 68 h 516"/>
                <a:gd name="T8" fmla="*/ 270 w 636"/>
                <a:gd name="T9" fmla="*/ 58 h 516"/>
                <a:gd name="T10" fmla="*/ 278 w 636"/>
                <a:gd name="T11" fmla="*/ 68 h 516"/>
                <a:gd name="T12" fmla="*/ 294 w 636"/>
                <a:gd name="T13" fmla="*/ 52 h 516"/>
                <a:gd name="T14" fmla="*/ 308 w 636"/>
                <a:gd name="T15" fmla="*/ 36 h 516"/>
                <a:gd name="T16" fmla="*/ 343 w 636"/>
                <a:gd name="T17" fmla="*/ 24 h 516"/>
                <a:gd name="T18" fmla="*/ 341 w 636"/>
                <a:gd name="T19" fmla="*/ 2 h 516"/>
                <a:gd name="T20" fmla="*/ 353 w 636"/>
                <a:gd name="T21" fmla="*/ 12 h 516"/>
                <a:gd name="T22" fmla="*/ 394 w 636"/>
                <a:gd name="T23" fmla="*/ 22 h 516"/>
                <a:gd name="T24" fmla="*/ 408 w 636"/>
                <a:gd name="T25" fmla="*/ 20 h 516"/>
                <a:gd name="T26" fmla="*/ 396 w 636"/>
                <a:gd name="T27" fmla="*/ 38 h 516"/>
                <a:gd name="T28" fmla="*/ 404 w 636"/>
                <a:gd name="T29" fmla="*/ 48 h 516"/>
                <a:gd name="T30" fmla="*/ 398 w 636"/>
                <a:gd name="T31" fmla="*/ 52 h 516"/>
                <a:gd name="T32" fmla="*/ 388 w 636"/>
                <a:gd name="T33" fmla="*/ 76 h 516"/>
                <a:gd name="T34" fmla="*/ 421 w 636"/>
                <a:gd name="T35" fmla="*/ 100 h 516"/>
                <a:gd name="T36" fmla="*/ 444 w 636"/>
                <a:gd name="T37" fmla="*/ 114 h 516"/>
                <a:gd name="T38" fmla="*/ 466 w 636"/>
                <a:gd name="T39" fmla="*/ 88 h 516"/>
                <a:gd name="T40" fmla="*/ 486 w 636"/>
                <a:gd name="T41" fmla="*/ 32 h 516"/>
                <a:gd name="T42" fmla="*/ 505 w 636"/>
                <a:gd name="T43" fmla="*/ 0 h 516"/>
                <a:gd name="T44" fmla="*/ 510 w 636"/>
                <a:gd name="T45" fmla="*/ 52 h 516"/>
                <a:gd name="T46" fmla="*/ 530 w 636"/>
                <a:gd name="T47" fmla="*/ 72 h 516"/>
                <a:gd name="T48" fmla="*/ 532 w 636"/>
                <a:gd name="T49" fmla="*/ 110 h 516"/>
                <a:gd name="T50" fmla="*/ 540 w 636"/>
                <a:gd name="T51" fmla="*/ 144 h 516"/>
                <a:gd name="T52" fmla="*/ 568 w 636"/>
                <a:gd name="T53" fmla="*/ 174 h 516"/>
                <a:gd name="T54" fmla="*/ 575 w 636"/>
                <a:gd name="T55" fmla="*/ 196 h 516"/>
                <a:gd name="T56" fmla="*/ 587 w 636"/>
                <a:gd name="T57" fmla="*/ 222 h 516"/>
                <a:gd name="T58" fmla="*/ 602 w 636"/>
                <a:gd name="T59" fmla="*/ 255 h 516"/>
                <a:gd name="T60" fmla="*/ 594 w 636"/>
                <a:gd name="T61" fmla="*/ 306 h 516"/>
                <a:gd name="T62" fmla="*/ 566 w 636"/>
                <a:gd name="T63" fmla="*/ 358 h 516"/>
                <a:gd name="T64" fmla="*/ 530 w 636"/>
                <a:gd name="T65" fmla="*/ 387 h 516"/>
                <a:gd name="T66" fmla="*/ 476 w 636"/>
                <a:gd name="T67" fmla="*/ 455 h 516"/>
                <a:gd name="T68" fmla="*/ 452 w 636"/>
                <a:gd name="T69" fmla="*/ 464 h 516"/>
                <a:gd name="T70" fmla="*/ 417 w 636"/>
                <a:gd name="T71" fmla="*/ 478 h 516"/>
                <a:gd name="T72" fmla="*/ 396 w 636"/>
                <a:gd name="T73" fmla="*/ 467 h 516"/>
                <a:gd name="T74" fmla="*/ 358 w 636"/>
                <a:gd name="T75" fmla="*/ 476 h 516"/>
                <a:gd name="T76" fmla="*/ 330 w 636"/>
                <a:gd name="T77" fmla="*/ 457 h 516"/>
                <a:gd name="T78" fmla="*/ 332 w 636"/>
                <a:gd name="T79" fmla="*/ 430 h 516"/>
                <a:gd name="T80" fmla="*/ 330 w 636"/>
                <a:gd name="T81" fmla="*/ 404 h 516"/>
                <a:gd name="T82" fmla="*/ 310 w 636"/>
                <a:gd name="T83" fmla="*/ 420 h 516"/>
                <a:gd name="T84" fmla="*/ 330 w 636"/>
                <a:gd name="T85" fmla="*/ 397 h 516"/>
                <a:gd name="T86" fmla="*/ 322 w 636"/>
                <a:gd name="T87" fmla="*/ 394 h 516"/>
                <a:gd name="T88" fmla="*/ 288 w 636"/>
                <a:gd name="T89" fmla="*/ 414 h 516"/>
                <a:gd name="T90" fmla="*/ 288 w 636"/>
                <a:gd name="T91" fmla="*/ 385 h 516"/>
                <a:gd name="T92" fmla="*/ 256 w 636"/>
                <a:gd name="T93" fmla="*/ 360 h 516"/>
                <a:gd name="T94" fmla="*/ 142 w 636"/>
                <a:gd name="T95" fmla="*/ 385 h 516"/>
                <a:gd name="T96" fmla="*/ 70 w 636"/>
                <a:gd name="T97" fmla="*/ 402 h 516"/>
                <a:gd name="T98" fmla="*/ 14 w 636"/>
                <a:gd name="T99" fmla="*/ 412 h 516"/>
                <a:gd name="T100" fmla="*/ 0 w 636"/>
                <a:gd name="T101" fmla="*/ 397 h 516"/>
                <a:gd name="T102" fmla="*/ 30 w 636"/>
                <a:gd name="T103" fmla="*/ 360 h 516"/>
                <a:gd name="T104" fmla="*/ 26 w 636"/>
                <a:gd name="T105" fmla="*/ 288 h 516"/>
                <a:gd name="T106" fmla="*/ 20 w 636"/>
                <a:gd name="T107" fmla="*/ 268 h 516"/>
                <a:gd name="T108" fmla="*/ 30 w 636"/>
                <a:gd name="T109" fmla="*/ 262 h 516"/>
                <a:gd name="T110" fmla="*/ 39 w 636"/>
                <a:gd name="T111" fmla="*/ 202 h 516"/>
                <a:gd name="T112" fmla="*/ 48 w 636"/>
                <a:gd name="T113" fmla="*/ 196 h 516"/>
                <a:gd name="T114" fmla="*/ 72 w 636"/>
                <a:gd name="T115" fmla="*/ 180 h 516"/>
                <a:gd name="T116" fmla="*/ 106 w 636"/>
                <a:gd name="T117" fmla="*/ 166 h 516"/>
                <a:gd name="T118" fmla="*/ 154 w 636"/>
                <a:gd name="T119" fmla="*/ 154 h 5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36" h="516">
                  <a:moveTo>
                    <a:pt x="180" y="138"/>
                  </a:moveTo>
                  <a:lnTo>
                    <a:pt x="186" y="132"/>
                  </a:lnTo>
                  <a:lnTo>
                    <a:pt x="188" y="130"/>
                  </a:lnTo>
                  <a:lnTo>
                    <a:pt x="188" y="124"/>
                  </a:lnTo>
                  <a:lnTo>
                    <a:pt x="190" y="118"/>
                  </a:lnTo>
                  <a:lnTo>
                    <a:pt x="194" y="112"/>
                  </a:lnTo>
                  <a:lnTo>
                    <a:pt x="198" y="108"/>
                  </a:lnTo>
                  <a:lnTo>
                    <a:pt x="202" y="106"/>
                  </a:lnTo>
                  <a:lnTo>
                    <a:pt x="204" y="112"/>
                  </a:lnTo>
                  <a:lnTo>
                    <a:pt x="206" y="114"/>
                  </a:lnTo>
                  <a:lnTo>
                    <a:pt x="210" y="116"/>
                  </a:lnTo>
                  <a:lnTo>
                    <a:pt x="212" y="114"/>
                  </a:lnTo>
                  <a:lnTo>
                    <a:pt x="212" y="112"/>
                  </a:lnTo>
                  <a:lnTo>
                    <a:pt x="214" y="110"/>
                  </a:lnTo>
                  <a:lnTo>
                    <a:pt x="212" y="106"/>
                  </a:lnTo>
                  <a:lnTo>
                    <a:pt x="212" y="100"/>
                  </a:lnTo>
                  <a:lnTo>
                    <a:pt x="220" y="100"/>
                  </a:lnTo>
                  <a:lnTo>
                    <a:pt x="226" y="100"/>
                  </a:lnTo>
                  <a:lnTo>
                    <a:pt x="226" y="92"/>
                  </a:lnTo>
                  <a:lnTo>
                    <a:pt x="230" y="86"/>
                  </a:lnTo>
                  <a:lnTo>
                    <a:pt x="232" y="82"/>
                  </a:lnTo>
                  <a:lnTo>
                    <a:pt x="236" y="80"/>
                  </a:lnTo>
                  <a:lnTo>
                    <a:pt x="240" y="78"/>
                  </a:lnTo>
                  <a:lnTo>
                    <a:pt x="242" y="72"/>
                  </a:lnTo>
                  <a:lnTo>
                    <a:pt x="244" y="68"/>
                  </a:lnTo>
                  <a:lnTo>
                    <a:pt x="248" y="64"/>
                  </a:lnTo>
                  <a:lnTo>
                    <a:pt x="262" y="58"/>
                  </a:lnTo>
                  <a:lnTo>
                    <a:pt x="270" y="56"/>
                  </a:lnTo>
                  <a:lnTo>
                    <a:pt x="276" y="54"/>
                  </a:lnTo>
                  <a:lnTo>
                    <a:pt x="284" y="62"/>
                  </a:lnTo>
                  <a:lnTo>
                    <a:pt x="288" y="66"/>
                  </a:lnTo>
                  <a:lnTo>
                    <a:pt x="288" y="72"/>
                  </a:lnTo>
                  <a:lnTo>
                    <a:pt x="288" y="74"/>
                  </a:lnTo>
                  <a:lnTo>
                    <a:pt x="286" y="76"/>
                  </a:lnTo>
                  <a:lnTo>
                    <a:pt x="290" y="74"/>
                  </a:lnTo>
                  <a:lnTo>
                    <a:pt x="294" y="72"/>
                  </a:lnTo>
                  <a:lnTo>
                    <a:pt x="298" y="74"/>
                  </a:lnTo>
                  <a:lnTo>
                    <a:pt x="302" y="74"/>
                  </a:lnTo>
                  <a:lnTo>
                    <a:pt x="306" y="72"/>
                  </a:lnTo>
                  <a:lnTo>
                    <a:pt x="310" y="70"/>
                  </a:lnTo>
                  <a:lnTo>
                    <a:pt x="308" y="62"/>
                  </a:lnTo>
                  <a:lnTo>
                    <a:pt x="310" y="56"/>
                  </a:lnTo>
                  <a:lnTo>
                    <a:pt x="314" y="54"/>
                  </a:lnTo>
                  <a:lnTo>
                    <a:pt x="320" y="50"/>
                  </a:lnTo>
                  <a:lnTo>
                    <a:pt x="326" y="48"/>
                  </a:lnTo>
                  <a:lnTo>
                    <a:pt x="324" y="44"/>
                  </a:lnTo>
                  <a:lnTo>
                    <a:pt x="322" y="42"/>
                  </a:lnTo>
                  <a:lnTo>
                    <a:pt x="324" y="38"/>
                  </a:lnTo>
                  <a:lnTo>
                    <a:pt x="326" y="34"/>
                  </a:lnTo>
                  <a:lnTo>
                    <a:pt x="334" y="28"/>
                  </a:lnTo>
                  <a:lnTo>
                    <a:pt x="344" y="26"/>
                  </a:lnTo>
                  <a:lnTo>
                    <a:pt x="354" y="26"/>
                  </a:lnTo>
                  <a:lnTo>
                    <a:pt x="358" y="24"/>
                  </a:lnTo>
                  <a:lnTo>
                    <a:pt x="360" y="24"/>
                  </a:lnTo>
                  <a:lnTo>
                    <a:pt x="362" y="20"/>
                  </a:lnTo>
                  <a:lnTo>
                    <a:pt x="364" y="16"/>
                  </a:lnTo>
                  <a:lnTo>
                    <a:pt x="364" y="12"/>
                  </a:lnTo>
                  <a:lnTo>
                    <a:pt x="358" y="10"/>
                  </a:lnTo>
                  <a:lnTo>
                    <a:pt x="358" y="8"/>
                  </a:lnTo>
                  <a:lnTo>
                    <a:pt x="358" y="2"/>
                  </a:lnTo>
                  <a:lnTo>
                    <a:pt x="362" y="2"/>
                  </a:lnTo>
                  <a:lnTo>
                    <a:pt x="364" y="4"/>
                  </a:lnTo>
                  <a:lnTo>
                    <a:pt x="368" y="6"/>
                  </a:lnTo>
                  <a:lnTo>
                    <a:pt x="366" y="10"/>
                  </a:lnTo>
                  <a:lnTo>
                    <a:pt x="368" y="10"/>
                  </a:lnTo>
                  <a:lnTo>
                    <a:pt x="372" y="12"/>
                  </a:lnTo>
                  <a:lnTo>
                    <a:pt x="374" y="12"/>
                  </a:lnTo>
                  <a:lnTo>
                    <a:pt x="384" y="14"/>
                  </a:lnTo>
                  <a:lnTo>
                    <a:pt x="390" y="18"/>
                  </a:lnTo>
                  <a:lnTo>
                    <a:pt x="398" y="22"/>
                  </a:lnTo>
                  <a:lnTo>
                    <a:pt x="408" y="22"/>
                  </a:lnTo>
                  <a:lnTo>
                    <a:pt x="414" y="22"/>
                  </a:lnTo>
                  <a:lnTo>
                    <a:pt x="416" y="18"/>
                  </a:lnTo>
                  <a:lnTo>
                    <a:pt x="418" y="24"/>
                  </a:lnTo>
                  <a:lnTo>
                    <a:pt x="422" y="26"/>
                  </a:lnTo>
                  <a:lnTo>
                    <a:pt x="424" y="22"/>
                  </a:lnTo>
                  <a:lnTo>
                    <a:pt x="424" y="20"/>
                  </a:lnTo>
                  <a:lnTo>
                    <a:pt x="428" y="20"/>
                  </a:lnTo>
                  <a:lnTo>
                    <a:pt x="432" y="22"/>
                  </a:lnTo>
                  <a:lnTo>
                    <a:pt x="434" y="26"/>
                  </a:lnTo>
                  <a:lnTo>
                    <a:pt x="432" y="30"/>
                  </a:lnTo>
                  <a:lnTo>
                    <a:pt x="428" y="36"/>
                  </a:lnTo>
                  <a:lnTo>
                    <a:pt x="422" y="40"/>
                  </a:lnTo>
                  <a:lnTo>
                    <a:pt x="416" y="42"/>
                  </a:lnTo>
                  <a:lnTo>
                    <a:pt x="416" y="48"/>
                  </a:lnTo>
                  <a:lnTo>
                    <a:pt x="416" y="50"/>
                  </a:lnTo>
                  <a:lnTo>
                    <a:pt x="418" y="52"/>
                  </a:lnTo>
                  <a:lnTo>
                    <a:pt x="420" y="54"/>
                  </a:lnTo>
                  <a:lnTo>
                    <a:pt x="422" y="54"/>
                  </a:lnTo>
                  <a:lnTo>
                    <a:pt x="424" y="52"/>
                  </a:lnTo>
                  <a:lnTo>
                    <a:pt x="426" y="54"/>
                  </a:lnTo>
                  <a:lnTo>
                    <a:pt x="428" y="54"/>
                  </a:lnTo>
                  <a:lnTo>
                    <a:pt x="426" y="58"/>
                  </a:lnTo>
                  <a:lnTo>
                    <a:pt x="422" y="60"/>
                  </a:lnTo>
                  <a:lnTo>
                    <a:pt x="420" y="60"/>
                  </a:lnTo>
                  <a:lnTo>
                    <a:pt x="418" y="56"/>
                  </a:lnTo>
                  <a:lnTo>
                    <a:pt x="418" y="54"/>
                  </a:lnTo>
                  <a:lnTo>
                    <a:pt x="410" y="60"/>
                  </a:lnTo>
                  <a:lnTo>
                    <a:pt x="406" y="64"/>
                  </a:lnTo>
                  <a:lnTo>
                    <a:pt x="404" y="70"/>
                  </a:lnTo>
                  <a:lnTo>
                    <a:pt x="404" y="76"/>
                  </a:lnTo>
                  <a:lnTo>
                    <a:pt x="408" y="80"/>
                  </a:lnTo>
                  <a:lnTo>
                    <a:pt x="410" y="84"/>
                  </a:lnTo>
                  <a:lnTo>
                    <a:pt x="414" y="86"/>
                  </a:lnTo>
                  <a:lnTo>
                    <a:pt x="424" y="90"/>
                  </a:lnTo>
                  <a:lnTo>
                    <a:pt x="430" y="92"/>
                  </a:lnTo>
                  <a:lnTo>
                    <a:pt x="434" y="96"/>
                  </a:lnTo>
                  <a:lnTo>
                    <a:pt x="442" y="104"/>
                  </a:lnTo>
                  <a:lnTo>
                    <a:pt x="456" y="108"/>
                  </a:lnTo>
                  <a:lnTo>
                    <a:pt x="458" y="110"/>
                  </a:lnTo>
                  <a:lnTo>
                    <a:pt x="462" y="116"/>
                  </a:lnTo>
                  <a:lnTo>
                    <a:pt x="464" y="120"/>
                  </a:lnTo>
                  <a:lnTo>
                    <a:pt x="466" y="122"/>
                  </a:lnTo>
                  <a:lnTo>
                    <a:pt x="468" y="122"/>
                  </a:lnTo>
                  <a:lnTo>
                    <a:pt x="472" y="122"/>
                  </a:lnTo>
                  <a:lnTo>
                    <a:pt x="476" y="120"/>
                  </a:lnTo>
                  <a:lnTo>
                    <a:pt x="480" y="116"/>
                  </a:lnTo>
                  <a:lnTo>
                    <a:pt x="484" y="110"/>
                  </a:lnTo>
                  <a:lnTo>
                    <a:pt x="486" y="104"/>
                  </a:lnTo>
                  <a:lnTo>
                    <a:pt x="490" y="92"/>
                  </a:lnTo>
                  <a:lnTo>
                    <a:pt x="494" y="84"/>
                  </a:lnTo>
                  <a:lnTo>
                    <a:pt x="498" y="76"/>
                  </a:lnTo>
                  <a:lnTo>
                    <a:pt x="500" y="64"/>
                  </a:lnTo>
                  <a:lnTo>
                    <a:pt x="502" y="52"/>
                  </a:lnTo>
                  <a:lnTo>
                    <a:pt x="504" y="42"/>
                  </a:lnTo>
                  <a:lnTo>
                    <a:pt x="510" y="32"/>
                  </a:lnTo>
                  <a:lnTo>
                    <a:pt x="514" y="24"/>
                  </a:lnTo>
                  <a:lnTo>
                    <a:pt x="520" y="6"/>
                  </a:lnTo>
                  <a:lnTo>
                    <a:pt x="522" y="0"/>
                  </a:lnTo>
                  <a:lnTo>
                    <a:pt x="524" y="0"/>
                  </a:lnTo>
                  <a:lnTo>
                    <a:pt x="528" y="0"/>
                  </a:lnTo>
                  <a:lnTo>
                    <a:pt x="532" y="0"/>
                  </a:lnTo>
                  <a:lnTo>
                    <a:pt x="534" y="4"/>
                  </a:lnTo>
                  <a:lnTo>
                    <a:pt x="532" y="12"/>
                  </a:lnTo>
                  <a:lnTo>
                    <a:pt x="532" y="20"/>
                  </a:lnTo>
                  <a:lnTo>
                    <a:pt x="532" y="26"/>
                  </a:lnTo>
                  <a:lnTo>
                    <a:pt x="536" y="44"/>
                  </a:lnTo>
                  <a:lnTo>
                    <a:pt x="538" y="56"/>
                  </a:lnTo>
                  <a:lnTo>
                    <a:pt x="540" y="60"/>
                  </a:lnTo>
                  <a:lnTo>
                    <a:pt x="542" y="62"/>
                  </a:lnTo>
                  <a:lnTo>
                    <a:pt x="546" y="62"/>
                  </a:lnTo>
                  <a:lnTo>
                    <a:pt x="548" y="60"/>
                  </a:lnTo>
                  <a:lnTo>
                    <a:pt x="552" y="68"/>
                  </a:lnTo>
                  <a:lnTo>
                    <a:pt x="558" y="76"/>
                  </a:lnTo>
                  <a:lnTo>
                    <a:pt x="554" y="82"/>
                  </a:lnTo>
                  <a:lnTo>
                    <a:pt x="556" y="90"/>
                  </a:lnTo>
                  <a:lnTo>
                    <a:pt x="554" y="100"/>
                  </a:lnTo>
                  <a:lnTo>
                    <a:pt x="556" y="106"/>
                  </a:lnTo>
                  <a:lnTo>
                    <a:pt x="558" y="110"/>
                  </a:lnTo>
                  <a:lnTo>
                    <a:pt x="560" y="118"/>
                  </a:lnTo>
                  <a:lnTo>
                    <a:pt x="560" y="124"/>
                  </a:lnTo>
                  <a:lnTo>
                    <a:pt x="562" y="132"/>
                  </a:lnTo>
                  <a:lnTo>
                    <a:pt x="564" y="136"/>
                  </a:lnTo>
                  <a:lnTo>
                    <a:pt x="564" y="144"/>
                  </a:lnTo>
                  <a:lnTo>
                    <a:pt x="564" y="148"/>
                  </a:lnTo>
                  <a:lnTo>
                    <a:pt x="568" y="152"/>
                  </a:lnTo>
                  <a:lnTo>
                    <a:pt x="576" y="158"/>
                  </a:lnTo>
                  <a:lnTo>
                    <a:pt x="584" y="162"/>
                  </a:lnTo>
                  <a:lnTo>
                    <a:pt x="592" y="168"/>
                  </a:lnTo>
                  <a:lnTo>
                    <a:pt x="594" y="174"/>
                  </a:lnTo>
                  <a:lnTo>
                    <a:pt x="594" y="178"/>
                  </a:lnTo>
                  <a:lnTo>
                    <a:pt x="596" y="182"/>
                  </a:lnTo>
                  <a:lnTo>
                    <a:pt x="598" y="186"/>
                  </a:lnTo>
                  <a:lnTo>
                    <a:pt x="598" y="200"/>
                  </a:lnTo>
                  <a:lnTo>
                    <a:pt x="598" y="206"/>
                  </a:lnTo>
                  <a:lnTo>
                    <a:pt x="600" y="208"/>
                  </a:lnTo>
                  <a:lnTo>
                    <a:pt x="602" y="208"/>
                  </a:lnTo>
                  <a:lnTo>
                    <a:pt x="604" y="208"/>
                  </a:lnTo>
                  <a:lnTo>
                    <a:pt x="604" y="206"/>
                  </a:lnTo>
                  <a:lnTo>
                    <a:pt x="612" y="216"/>
                  </a:lnTo>
                  <a:lnTo>
                    <a:pt x="614" y="220"/>
                  </a:lnTo>
                  <a:lnTo>
                    <a:pt x="614" y="228"/>
                  </a:lnTo>
                  <a:lnTo>
                    <a:pt x="616" y="232"/>
                  </a:lnTo>
                  <a:lnTo>
                    <a:pt x="618" y="234"/>
                  </a:lnTo>
                  <a:lnTo>
                    <a:pt x="620" y="236"/>
                  </a:lnTo>
                  <a:lnTo>
                    <a:pt x="622" y="238"/>
                  </a:lnTo>
                  <a:lnTo>
                    <a:pt x="632" y="250"/>
                  </a:lnTo>
                  <a:lnTo>
                    <a:pt x="634" y="258"/>
                  </a:lnTo>
                  <a:lnTo>
                    <a:pt x="636" y="264"/>
                  </a:lnTo>
                  <a:lnTo>
                    <a:pt x="634" y="270"/>
                  </a:lnTo>
                  <a:lnTo>
                    <a:pt x="632" y="276"/>
                  </a:lnTo>
                  <a:lnTo>
                    <a:pt x="630" y="280"/>
                  </a:lnTo>
                  <a:lnTo>
                    <a:pt x="630" y="288"/>
                  </a:lnTo>
                  <a:lnTo>
                    <a:pt x="630" y="300"/>
                  </a:lnTo>
                  <a:lnTo>
                    <a:pt x="630" y="312"/>
                  </a:lnTo>
                  <a:lnTo>
                    <a:pt x="626" y="322"/>
                  </a:lnTo>
                  <a:lnTo>
                    <a:pt x="624" y="328"/>
                  </a:lnTo>
                  <a:lnTo>
                    <a:pt x="620" y="336"/>
                  </a:lnTo>
                  <a:lnTo>
                    <a:pt x="608" y="352"/>
                  </a:lnTo>
                  <a:lnTo>
                    <a:pt x="600" y="370"/>
                  </a:lnTo>
                  <a:lnTo>
                    <a:pt x="598" y="376"/>
                  </a:lnTo>
                  <a:lnTo>
                    <a:pt x="594" y="378"/>
                  </a:lnTo>
                  <a:lnTo>
                    <a:pt x="590" y="382"/>
                  </a:lnTo>
                  <a:lnTo>
                    <a:pt x="586" y="384"/>
                  </a:lnTo>
                  <a:lnTo>
                    <a:pt x="582" y="390"/>
                  </a:lnTo>
                  <a:lnTo>
                    <a:pt x="578" y="394"/>
                  </a:lnTo>
                  <a:lnTo>
                    <a:pt x="566" y="402"/>
                  </a:lnTo>
                  <a:lnTo>
                    <a:pt x="558" y="408"/>
                  </a:lnTo>
                  <a:lnTo>
                    <a:pt x="552" y="416"/>
                  </a:lnTo>
                  <a:lnTo>
                    <a:pt x="548" y="424"/>
                  </a:lnTo>
                  <a:lnTo>
                    <a:pt x="542" y="432"/>
                  </a:lnTo>
                  <a:lnTo>
                    <a:pt x="522" y="454"/>
                  </a:lnTo>
                  <a:lnTo>
                    <a:pt x="510" y="466"/>
                  </a:lnTo>
                  <a:lnTo>
                    <a:pt x="500" y="480"/>
                  </a:lnTo>
                  <a:lnTo>
                    <a:pt x="498" y="482"/>
                  </a:lnTo>
                  <a:lnTo>
                    <a:pt x="496" y="486"/>
                  </a:lnTo>
                  <a:lnTo>
                    <a:pt x="496" y="488"/>
                  </a:lnTo>
                  <a:lnTo>
                    <a:pt x="494" y="490"/>
                  </a:lnTo>
                  <a:lnTo>
                    <a:pt x="484" y="490"/>
                  </a:lnTo>
                  <a:lnTo>
                    <a:pt x="476" y="490"/>
                  </a:lnTo>
                  <a:lnTo>
                    <a:pt x="468" y="492"/>
                  </a:lnTo>
                  <a:lnTo>
                    <a:pt x="462" y="492"/>
                  </a:lnTo>
                  <a:lnTo>
                    <a:pt x="454" y="496"/>
                  </a:lnTo>
                  <a:lnTo>
                    <a:pt x="448" y="500"/>
                  </a:lnTo>
                  <a:lnTo>
                    <a:pt x="442" y="504"/>
                  </a:lnTo>
                  <a:lnTo>
                    <a:pt x="438" y="506"/>
                  </a:lnTo>
                  <a:lnTo>
                    <a:pt x="434" y="508"/>
                  </a:lnTo>
                  <a:lnTo>
                    <a:pt x="432" y="512"/>
                  </a:lnTo>
                  <a:lnTo>
                    <a:pt x="428" y="514"/>
                  </a:lnTo>
                  <a:lnTo>
                    <a:pt x="426" y="516"/>
                  </a:lnTo>
                  <a:lnTo>
                    <a:pt x="420" y="506"/>
                  </a:lnTo>
                  <a:lnTo>
                    <a:pt x="416" y="494"/>
                  </a:lnTo>
                  <a:lnTo>
                    <a:pt x="412" y="494"/>
                  </a:lnTo>
                  <a:lnTo>
                    <a:pt x="410" y="496"/>
                  </a:lnTo>
                  <a:lnTo>
                    <a:pt x="408" y="500"/>
                  </a:lnTo>
                  <a:lnTo>
                    <a:pt x="386" y="514"/>
                  </a:lnTo>
                  <a:lnTo>
                    <a:pt x="380" y="510"/>
                  </a:lnTo>
                  <a:lnTo>
                    <a:pt x="378" y="504"/>
                  </a:lnTo>
                  <a:lnTo>
                    <a:pt x="370" y="504"/>
                  </a:lnTo>
                  <a:lnTo>
                    <a:pt x="364" y="504"/>
                  </a:lnTo>
                  <a:lnTo>
                    <a:pt x="358" y="500"/>
                  </a:lnTo>
                  <a:lnTo>
                    <a:pt x="354" y="494"/>
                  </a:lnTo>
                  <a:lnTo>
                    <a:pt x="348" y="488"/>
                  </a:lnTo>
                  <a:lnTo>
                    <a:pt x="346" y="482"/>
                  </a:lnTo>
                  <a:lnTo>
                    <a:pt x="346" y="478"/>
                  </a:lnTo>
                  <a:lnTo>
                    <a:pt x="350" y="474"/>
                  </a:lnTo>
                  <a:lnTo>
                    <a:pt x="352" y="470"/>
                  </a:lnTo>
                  <a:lnTo>
                    <a:pt x="354" y="464"/>
                  </a:lnTo>
                  <a:lnTo>
                    <a:pt x="352" y="458"/>
                  </a:lnTo>
                  <a:lnTo>
                    <a:pt x="348" y="454"/>
                  </a:lnTo>
                  <a:lnTo>
                    <a:pt x="344" y="452"/>
                  </a:lnTo>
                  <a:lnTo>
                    <a:pt x="340" y="448"/>
                  </a:lnTo>
                  <a:lnTo>
                    <a:pt x="346" y="440"/>
                  </a:lnTo>
                  <a:lnTo>
                    <a:pt x="346" y="436"/>
                  </a:lnTo>
                  <a:lnTo>
                    <a:pt x="348" y="432"/>
                  </a:lnTo>
                  <a:lnTo>
                    <a:pt x="346" y="428"/>
                  </a:lnTo>
                  <a:lnTo>
                    <a:pt x="342" y="428"/>
                  </a:lnTo>
                  <a:lnTo>
                    <a:pt x="340" y="430"/>
                  </a:lnTo>
                  <a:lnTo>
                    <a:pt x="336" y="436"/>
                  </a:lnTo>
                  <a:lnTo>
                    <a:pt x="332" y="442"/>
                  </a:lnTo>
                  <a:lnTo>
                    <a:pt x="330" y="444"/>
                  </a:lnTo>
                  <a:lnTo>
                    <a:pt x="326" y="444"/>
                  </a:lnTo>
                  <a:lnTo>
                    <a:pt x="324" y="444"/>
                  </a:lnTo>
                  <a:lnTo>
                    <a:pt x="322" y="442"/>
                  </a:lnTo>
                  <a:lnTo>
                    <a:pt x="324" y="438"/>
                  </a:lnTo>
                  <a:lnTo>
                    <a:pt x="328" y="438"/>
                  </a:lnTo>
                  <a:lnTo>
                    <a:pt x="332" y="436"/>
                  </a:lnTo>
                  <a:lnTo>
                    <a:pt x="346" y="420"/>
                  </a:lnTo>
                  <a:lnTo>
                    <a:pt x="352" y="412"/>
                  </a:lnTo>
                  <a:lnTo>
                    <a:pt x="356" y="404"/>
                  </a:lnTo>
                  <a:lnTo>
                    <a:pt x="350" y="404"/>
                  </a:lnTo>
                  <a:lnTo>
                    <a:pt x="342" y="404"/>
                  </a:lnTo>
                  <a:lnTo>
                    <a:pt x="340" y="410"/>
                  </a:lnTo>
                  <a:lnTo>
                    <a:pt x="338" y="416"/>
                  </a:lnTo>
                  <a:lnTo>
                    <a:pt x="332" y="416"/>
                  </a:lnTo>
                  <a:lnTo>
                    <a:pt x="326" y="418"/>
                  </a:lnTo>
                  <a:lnTo>
                    <a:pt x="318" y="424"/>
                  </a:lnTo>
                  <a:lnTo>
                    <a:pt x="312" y="432"/>
                  </a:lnTo>
                  <a:lnTo>
                    <a:pt x="310" y="438"/>
                  </a:lnTo>
                  <a:lnTo>
                    <a:pt x="304" y="438"/>
                  </a:lnTo>
                  <a:lnTo>
                    <a:pt x="304" y="436"/>
                  </a:lnTo>
                  <a:lnTo>
                    <a:pt x="304" y="434"/>
                  </a:lnTo>
                  <a:lnTo>
                    <a:pt x="304" y="426"/>
                  </a:lnTo>
                  <a:lnTo>
                    <a:pt x="306" y="418"/>
                  </a:lnTo>
                  <a:lnTo>
                    <a:pt x="304" y="410"/>
                  </a:lnTo>
                  <a:lnTo>
                    <a:pt x="304" y="406"/>
                  </a:lnTo>
                  <a:lnTo>
                    <a:pt x="302" y="400"/>
                  </a:lnTo>
                  <a:lnTo>
                    <a:pt x="300" y="392"/>
                  </a:lnTo>
                  <a:lnTo>
                    <a:pt x="286" y="388"/>
                  </a:lnTo>
                  <a:lnTo>
                    <a:pt x="276" y="384"/>
                  </a:lnTo>
                  <a:lnTo>
                    <a:pt x="270" y="382"/>
                  </a:lnTo>
                  <a:lnTo>
                    <a:pt x="268" y="380"/>
                  </a:lnTo>
                  <a:lnTo>
                    <a:pt x="264" y="378"/>
                  </a:lnTo>
                  <a:lnTo>
                    <a:pt x="232" y="378"/>
                  </a:lnTo>
                  <a:lnTo>
                    <a:pt x="208" y="392"/>
                  </a:lnTo>
                  <a:lnTo>
                    <a:pt x="176" y="392"/>
                  </a:lnTo>
                  <a:lnTo>
                    <a:pt x="164" y="398"/>
                  </a:lnTo>
                  <a:lnTo>
                    <a:pt x="150" y="406"/>
                  </a:lnTo>
                  <a:lnTo>
                    <a:pt x="134" y="416"/>
                  </a:lnTo>
                  <a:lnTo>
                    <a:pt x="122" y="420"/>
                  </a:lnTo>
                  <a:lnTo>
                    <a:pt x="108" y="422"/>
                  </a:lnTo>
                  <a:lnTo>
                    <a:pt x="92" y="422"/>
                  </a:lnTo>
                  <a:lnTo>
                    <a:pt x="84" y="424"/>
                  </a:lnTo>
                  <a:lnTo>
                    <a:pt x="74" y="426"/>
                  </a:lnTo>
                  <a:lnTo>
                    <a:pt x="58" y="432"/>
                  </a:lnTo>
                  <a:lnTo>
                    <a:pt x="42" y="438"/>
                  </a:lnTo>
                  <a:lnTo>
                    <a:pt x="32" y="440"/>
                  </a:lnTo>
                  <a:lnTo>
                    <a:pt x="24" y="440"/>
                  </a:lnTo>
                  <a:lnTo>
                    <a:pt x="18" y="440"/>
                  </a:lnTo>
                  <a:lnTo>
                    <a:pt x="14" y="436"/>
                  </a:lnTo>
                  <a:lnTo>
                    <a:pt x="6" y="430"/>
                  </a:lnTo>
                  <a:lnTo>
                    <a:pt x="4" y="428"/>
                  </a:lnTo>
                  <a:lnTo>
                    <a:pt x="2" y="428"/>
                  </a:lnTo>
                  <a:lnTo>
                    <a:pt x="0" y="426"/>
                  </a:lnTo>
                  <a:lnTo>
                    <a:pt x="0" y="422"/>
                  </a:lnTo>
                  <a:lnTo>
                    <a:pt x="0" y="420"/>
                  </a:lnTo>
                  <a:lnTo>
                    <a:pt x="2" y="416"/>
                  </a:lnTo>
                  <a:lnTo>
                    <a:pt x="4" y="414"/>
                  </a:lnTo>
                  <a:lnTo>
                    <a:pt x="10" y="412"/>
                  </a:lnTo>
                  <a:lnTo>
                    <a:pt x="16" y="408"/>
                  </a:lnTo>
                  <a:lnTo>
                    <a:pt x="24" y="394"/>
                  </a:lnTo>
                  <a:lnTo>
                    <a:pt x="30" y="380"/>
                  </a:lnTo>
                  <a:lnTo>
                    <a:pt x="28" y="376"/>
                  </a:lnTo>
                  <a:lnTo>
                    <a:pt x="26" y="372"/>
                  </a:lnTo>
                  <a:lnTo>
                    <a:pt x="26" y="362"/>
                  </a:lnTo>
                  <a:lnTo>
                    <a:pt x="26" y="328"/>
                  </a:lnTo>
                  <a:lnTo>
                    <a:pt x="26" y="316"/>
                  </a:lnTo>
                  <a:lnTo>
                    <a:pt x="26" y="304"/>
                  </a:lnTo>
                  <a:lnTo>
                    <a:pt x="24" y="296"/>
                  </a:lnTo>
                  <a:lnTo>
                    <a:pt x="20" y="288"/>
                  </a:lnTo>
                  <a:lnTo>
                    <a:pt x="16" y="280"/>
                  </a:lnTo>
                  <a:lnTo>
                    <a:pt x="16" y="276"/>
                  </a:lnTo>
                  <a:lnTo>
                    <a:pt x="20" y="280"/>
                  </a:lnTo>
                  <a:lnTo>
                    <a:pt x="20" y="284"/>
                  </a:lnTo>
                  <a:lnTo>
                    <a:pt x="26" y="284"/>
                  </a:lnTo>
                  <a:lnTo>
                    <a:pt x="24" y="278"/>
                  </a:lnTo>
                  <a:lnTo>
                    <a:pt x="24" y="272"/>
                  </a:lnTo>
                  <a:lnTo>
                    <a:pt x="28" y="276"/>
                  </a:lnTo>
                  <a:lnTo>
                    <a:pt x="28" y="280"/>
                  </a:lnTo>
                  <a:lnTo>
                    <a:pt x="30" y="278"/>
                  </a:lnTo>
                  <a:lnTo>
                    <a:pt x="30" y="276"/>
                  </a:lnTo>
                  <a:lnTo>
                    <a:pt x="32" y="272"/>
                  </a:lnTo>
                  <a:lnTo>
                    <a:pt x="28" y="256"/>
                  </a:lnTo>
                  <a:lnTo>
                    <a:pt x="36" y="236"/>
                  </a:lnTo>
                  <a:lnTo>
                    <a:pt x="38" y="226"/>
                  </a:lnTo>
                  <a:lnTo>
                    <a:pt x="40" y="214"/>
                  </a:lnTo>
                  <a:lnTo>
                    <a:pt x="40" y="208"/>
                  </a:lnTo>
                  <a:lnTo>
                    <a:pt x="44" y="202"/>
                  </a:lnTo>
                  <a:lnTo>
                    <a:pt x="46" y="206"/>
                  </a:lnTo>
                  <a:lnTo>
                    <a:pt x="48" y="208"/>
                  </a:lnTo>
                  <a:lnTo>
                    <a:pt x="48" y="210"/>
                  </a:lnTo>
                  <a:lnTo>
                    <a:pt x="52" y="208"/>
                  </a:lnTo>
                  <a:lnTo>
                    <a:pt x="54" y="206"/>
                  </a:lnTo>
                  <a:lnTo>
                    <a:pt x="56" y="202"/>
                  </a:lnTo>
                  <a:lnTo>
                    <a:pt x="58" y="198"/>
                  </a:lnTo>
                  <a:lnTo>
                    <a:pt x="62" y="196"/>
                  </a:lnTo>
                  <a:lnTo>
                    <a:pt x="70" y="194"/>
                  </a:lnTo>
                  <a:lnTo>
                    <a:pt x="76" y="190"/>
                  </a:lnTo>
                  <a:lnTo>
                    <a:pt x="78" y="188"/>
                  </a:lnTo>
                  <a:lnTo>
                    <a:pt x="82" y="186"/>
                  </a:lnTo>
                  <a:lnTo>
                    <a:pt x="86" y="182"/>
                  </a:lnTo>
                  <a:lnTo>
                    <a:pt x="94" y="178"/>
                  </a:lnTo>
                  <a:lnTo>
                    <a:pt x="102" y="176"/>
                  </a:lnTo>
                  <a:lnTo>
                    <a:pt x="110" y="174"/>
                  </a:lnTo>
                  <a:lnTo>
                    <a:pt x="118" y="172"/>
                  </a:lnTo>
                  <a:lnTo>
                    <a:pt x="128" y="168"/>
                  </a:lnTo>
                  <a:lnTo>
                    <a:pt x="138" y="166"/>
                  </a:lnTo>
                  <a:lnTo>
                    <a:pt x="146" y="166"/>
                  </a:lnTo>
                  <a:lnTo>
                    <a:pt x="156" y="164"/>
                  </a:lnTo>
                  <a:lnTo>
                    <a:pt x="162" y="162"/>
                  </a:lnTo>
                  <a:lnTo>
                    <a:pt x="168" y="152"/>
                  </a:lnTo>
                  <a:lnTo>
                    <a:pt x="180" y="13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00" name="Freeform 217"/>
            <p:cNvSpPr>
              <a:spLocks/>
            </p:cNvSpPr>
            <p:nvPr/>
          </p:nvSpPr>
          <p:spPr bwMode="gray">
            <a:xfrm>
              <a:off x="4583" y="2406"/>
              <a:ext cx="63" cy="37"/>
            </a:xfrm>
            <a:custGeom>
              <a:avLst/>
              <a:gdLst>
                <a:gd name="T0" fmla="*/ 60 w 64"/>
                <a:gd name="T1" fmla="*/ 0 h 38"/>
                <a:gd name="T2" fmla="*/ 48 w 64"/>
                <a:gd name="T3" fmla="*/ 10 h 38"/>
                <a:gd name="T4" fmla="*/ 32 w 64"/>
                <a:gd name="T5" fmla="*/ 16 h 38"/>
                <a:gd name="T6" fmla="*/ 32 w 64"/>
                <a:gd name="T7" fmla="*/ 18 h 38"/>
                <a:gd name="T8" fmla="*/ 28 w 64"/>
                <a:gd name="T9" fmla="*/ 19 h 38"/>
                <a:gd name="T10" fmla="*/ 22 w 64"/>
                <a:gd name="T11" fmla="*/ 24 h 38"/>
                <a:gd name="T12" fmla="*/ 14 w 64"/>
                <a:gd name="T13" fmla="*/ 32 h 38"/>
                <a:gd name="T14" fmla="*/ 8 w 64"/>
                <a:gd name="T15" fmla="*/ 34 h 38"/>
                <a:gd name="T16" fmla="*/ 2 w 64"/>
                <a:gd name="T17" fmla="*/ 34 h 38"/>
                <a:gd name="T18" fmla="*/ 0 w 64"/>
                <a:gd name="T19" fmla="*/ 34 h 38"/>
                <a:gd name="T20" fmla="*/ 0 w 64"/>
                <a:gd name="T21" fmla="*/ 30 h 38"/>
                <a:gd name="T22" fmla="*/ 0 w 64"/>
                <a:gd name="T23" fmla="*/ 26 h 38"/>
                <a:gd name="T24" fmla="*/ 2 w 64"/>
                <a:gd name="T25" fmla="*/ 22 h 38"/>
                <a:gd name="T26" fmla="*/ 10 w 64"/>
                <a:gd name="T27" fmla="*/ 19 h 38"/>
                <a:gd name="T28" fmla="*/ 26 w 64"/>
                <a:gd name="T29" fmla="*/ 14 h 38"/>
                <a:gd name="T30" fmla="*/ 28 w 64"/>
                <a:gd name="T31" fmla="*/ 12 h 38"/>
                <a:gd name="T32" fmla="*/ 30 w 64"/>
                <a:gd name="T33" fmla="*/ 8 h 38"/>
                <a:gd name="T34" fmla="*/ 32 w 64"/>
                <a:gd name="T35" fmla="*/ 6 h 38"/>
                <a:gd name="T36" fmla="*/ 32 w 64"/>
                <a:gd name="T37" fmla="*/ 4 h 38"/>
                <a:gd name="T38" fmla="*/ 42 w 64"/>
                <a:gd name="T39" fmla="*/ 2 h 38"/>
                <a:gd name="T40" fmla="*/ 50 w 64"/>
                <a:gd name="T41" fmla="*/ 0 h 38"/>
                <a:gd name="T42" fmla="*/ 60 w 64"/>
                <a:gd name="T43" fmla="*/ 0 h 38"/>
                <a:gd name="T44" fmla="*/ 60 w 64"/>
                <a:gd name="T45" fmla="*/ 2 h 38"/>
                <a:gd name="T46" fmla="*/ 60 w 64"/>
                <a:gd name="T47" fmla="*/ 0 h 3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4" h="38">
                  <a:moveTo>
                    <a:pt x="64" y="0"/>
                  </a:moveTo>
                  <a:lnTo>
                    <a:pt x="52" y="10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20"/>
                  </a:lnTo>
                  <a:lnTo>
                    <a:pt x="22" y="28"/>
                  </a:lnTo>
                  <a:lnTo>
                    <a:pt x="14" y="36"/>
                  </a:lnTo>
                  <a:lnTo>
                    <a:pt x="8" y="38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26" y="14"/>
                  </a:lnTo>
                  <a:lnTo>
                    <a:pt x="28" y="12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6" y="4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64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01" name="Freeform 218"/>
            <p:cNvSpPr>
              <a:spLocks/>
            </p:cNvSpPr>
            <p:nvPr/>
          </p:nvSpPr>
          <p:spPr bwMode="gray">
            <a:xfrm>
              <a:off x="4530" y="2401"/>
              <a:ext cx="50" cy="10"/>
            </a:xfrm>
            <a:custGeom>
              <a:avLst/>
              <a:gdLst>
                <a:gd name="T0" fmla="*/ 40 w 50"/>
                <a:gd name="T1" fmla="*/ 8 h 10"/>
                <a:gd name="T2" fmla="*/ 34 w 50"/>
                <a:gd name="T3" fmla="*/ 10 h 10"/>
                <a:gd name="T4" fmla="*/ 28 w 50"/>
                <a:gd name="T5" fmla="*/ 10 h 10"/>
                <a:gd name="T6" fmla="*/ 22 w 50"/>
                <a:gd name="T7" fmla="*/ 8 h 10"/>
                <a:gd name="T8" fmla="*/ 10 w 50"/>
                <a:gd name="T9" fmla="*/ 10 h 10"/>
                <a:gd name="T10" fmla="*/ 4 w 50"/>
                <a:gd name="T11" fmla="*/ 10 h 10"/>
                <a:gd name="T12" fmla="*/ 2 w 50"/>
                <a:gd name="T13" fmla="*/ 8 h 10"/>
                <a:gd name="T14" fmla="*/ 0 w 50"/>
                <a:gd name="T15" fmla="*/ 4 h 10"/>
                <a:gd name="T16" fmla="*/ 6 w 50"/>
                <a:gd name="T17" fmla="*/ 2 h 10"/>
                <a:gd name="T18" fmla="*/ 12 w 50"/>
                <a:gd name="T19" fmla="*/ 0 h 10"/>
                <a:gd name="T20" fmla="*/ 18 w 50"/>
                <a:gd name="T21" fmla="*/ 2 h 10"/>
                <a:gd name="T22" fmla="*/ 24 w 50"/>
                <a:gd name="T23" fmla="*/ 4 h 10"/>
                <a:gd name="T24" fmla="*/ 28 w 50"/>
                <a:gd name="T25" fmla="*/ 6 h 10"/>
                <a:gd name="T26" fmla="*/ 34 w 50"/>
                <a:gd name="T27" fmla="*/ 8 h 10"/>
                <a:gd name="T28" fmla="*/ 42 w 50"/>
                <a:gd name="T29" fmla="*/ 6 h 10"/>
                <a:gd name="T30" fmla="*/ 50 w 50"/>
                <a:gd name="T31" fmla="*/ 4 h 10"/>
                <a:gd name="T32" fmla="*/ 46 w 50"/>
                <a:gd name="T33" fmla="*/ 8 h 10"/>
                <a:gd name="T34" fmla="*/ 44 w 50"/>
                <a:gd name="T35" fmla="*/ 10 h 10"/>
                <a:gd name="T36" fmla="*/ 38 w 50"/>
                <a:gd name="T37" fmla="*/ 10 h 10"/>
                <a:gd name="T38" fmla="*/ 40 w 50"/>
                <a:gd name="T39" fmla="*/ 8 h 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0" h="10">
                  <a:moveTo>
                    <a:pt x="40" y="8"/>
                  </a:moveTo>
                  <a:lnTo>
                    <a:pt x="34" y="10"/>
                  </a:lnTo>
                  <a:lnTo>
                    <a:pt x="28" y="10"/>
                  </a:lnTo>
                  <a:lnTo>
                    <a:pt x="22" y="8"/>
                  </a:lnTo>
                  <a:lnTo>
                    <a:pt x="10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4" y="8"/>
                  </a:lnTo>
                  <a:lnTo>
                    <a:pt x="42" y="6"/>
                  </a:lnTo>
                  <a:lnTo>
                    <a:pt x="50" y="4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38" y="10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02" name="Freeform 219"/>
            <p:cNvSpPr>
              <a:spLocks/>
            </p:cNvSpPr>
            <p:nvPr/>
          </p:nvSpPr>
          <p:spPr bwMode="gray">
            <a:xfrm>
              <a:off x="4305" y="2362"/>
              <a:ext cx="159" cy="49"/>
            </a:xfrm>
            <a:custGeom>
              <a:avLst/>
              <a:gdLst>
                <a:gd name="T0" fmla="*/ 8 w 162"/>
                <a:gd name="T1" fmla="*/ 16 h 50"/>
                <a:gd name="T2" fmla="*/ 0 w 162"/>
                <a:gd name="T3" fmla="*/ 12 h 50"/>
                <a:gd name="T4" fmla="*/ 8 w 162"/>
                <a:gd name="T5" fmla="*/ 10 h 50"/>
                <a:gd name="T6" fmla="*/ 10 w 162"/>
                <a:gd name="T7" fmla="*/ 6 h 50"/>
                <a:gd name="T8" fmla="*/ 10 w 162"/>
                <a:gd name="T9" fmla="*/ 2 h 50"/>
                <a:gd name="T10" fmla="*/ 16 w 162"/>
                <a:gd name="T11" fmla="*/ 0 h 50"/>
                <a:gd name="T12" fmla="*/ 32 w 162"/>
                <a:gd name="T13" fmla="*/ 2 h 50"/>
                <a:gd name="T14" fmla="*/ 46 w 162"/>
                <a:gd name="T15" fmla="*/ 6 h 50"/>
                <a:gd name="T16" fmla="*/ 50 w 162"/>
                <a:gd name="T17" fmla="*/ 12 h 50"/>
                <a:gd name="T18" fmla="*/ 58 w 162"/>
                <a:gd name="T19" fmla="*/ 16 h 50"/>
                <a:gd name="T20" fmla="*/ 74 w 162"/>
                <a:gd name="T21" fmla="*/ 14 h 50"/>
                <a:gd name="T22" fmla="*/ 80 w 162"/>
                <a:gd name="T23" fmla="*/ 10 h 50"/>
                <a:gd name="T24" fmla="*/ 84 w 162"/>
                <a:gd name="T25" fmla="*/ 10 h 50"/>
                <a:gd name="T26" fmla="*/ 92 w 162"/>
                <a:gd name="T27" fmla="*/ 12 h 50"/>
                <a:gd name="T28" fmla="*/ 98 w 162"/>
                <a:gd name="T29" fmla="*/ 16 h 50"/>
                <a:gd name="T30" fmla="*/ 110 w 162"/>
                <a:gd name="T31" fmla="*/ 20 h 50"/>
                <a:gd name="T32" fmla="*/ 110 w 162"/>
                <a:gd name="T33" fmla="*/ 26 h 50"/>
                <a:gd name="T34" fmla="*/ 124 w 162"/>
                <a:gd name="T35" fmla="*/ 28 h 50"/>
                <a:gd name="T36" fmla="*/ 138 w 162"/>
                <a:gd name="T37" fmla="*/ 32 h 50"/>
                <a:gd name="T38" fmla="*/ 150 w 162"/>
                <a:gd name="T39" fmla="*/ 38 h 50"/>
                <a:gd name="T40" fmla="*/ 144 w 162"/>
                <a:gd name="T41" fmla="*/ 44 h 50"/>
                <a:gd name="T42" fmla="*/ 138 w 162"/>
                <a:gd name="T43" fmla="*/ 42 h 50"/>
                <a:gd name="T44" fmla="*/ 133 w 162"/>
                <a:gd name="T45" fmla="*/ 42 h 50"/>
                <a:gd name="T46" fmla="*/ 131 w 162"/>
                <a:gd name="T47" fmla="*/ 46 h 50"/>
                <a:gd name="T48" fmla="*/ 122 w 162"/>
                <a:gd name="T49" fmla="*/ 42 h 50"/>
                <a:gd name="T50" fmla="*/ 110 w 162"/>
                <a:gd name="T51" fmla="*/ 38 h 50"/>
                <a:gd name="T52" fmla="*/ 82 w 162"/>
                <a:gd name="T53" fmla="*/ 36 h 50"/>
                <a:gd name="T54" fmla="*/ 77 w 162"/>
                <a:gd name="T55" fmla="*/ 34 h 50"/>
                <a:gd name="T56" fmla="*/ 70 w 162"/>
                <a:gd name="T57" fmla="*/ 30 h 50"/>
                <a:gd name="T58" fmla="*/ 52 w 162"/>
                <a:gd name="T59" fmla="*/ 28 h 50"/>
                <a:gd name="T60" fmla="*/ 36 w 162"/>
                <a:gd name="T61" fmla="*/ 28 h 50"/>
                <a:gd name="T62" fmla="*/ 32 w 162"/>
                <a:gd name="T63" fmla="*/ 26 h 50"/>
                <a:gd name="T64" fmla="*/ 24 w 162"/>
                <a:gd name="T65" fmla="*/ 25 h 50"/>
                <a:gd name="T66" fmla="*/ 18 w 162"/>
                <a:gd name="T67" fmla="*/ 22 h 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62" h="50">
                  <a:moveTo>
                    <a:pt x="16" y="16"/>
                  </a:moveTo>
                  <a:lnTo>
                    <a:pt x="8" y="16"/>
                  </a:lnTo>
                  <a:lnTo>
                    <a:pt x="4" y="14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36" y="2"/>
                  </a:lnTo>
                  <a:lnTo>
                    <a:pt x="48" y="4"/>
                  </a:lnTo>
                  <a:lnTo>
                    <a:pt x="50" y="6"/>
                  </a:lnTo>
                  <a:lnTo>
                    <a:pt x="52" y="8"/>
                  </a:lnTo>
                  <a:lnTo>
                    <a:pt x="54" y="12"/>
                  </a:lnTo>
                  <a:lnTo>
                    <a:pt x="56" y="14"/>
                  </a:lnTo>
                  <a:lnTo>
                    <a:pt x="62" y="16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84" y="12"/>
                  </a:lnTo>
                  <a:lnTo>
                    <a:pt x="88" y="10"/>
                  </a:lnTo>
                  <a:lnTo>
                    <a:pt x="90" y="8"/>
                  </a:lnTo>
                  <a:lnTo>
                    <a:pt x="92" y="10"/>
                  </a:lnTo>
                  <a:lnTo>
                    <a:pt x="94" y="10"/>
                  </a:lnTo>
                  <a:lnTo>
                    <a:pt x="100" y="12"/>
                  </a:lnTo>
                  <a:lnTo>
                    <a:pt x="102" y="16"/>
                  </a:lnTo>
                  <a:lnTo>
                    <a:pt x="106" y="16"/>
                  </a:lnTo>
                  <a:lnTo>
                    <a:pt x="114" y="18"/>
                  </a:lnTo>
                  <a:lnTo>
                    <a:pt x="118" y="20"/>
                  </a:lnTo>
                  <a:lnTo>
                    <a:pt x="118" y="22"/>
                  </a:lnTo>
                  <a:lnTo>
                    <a:pt x="118" y="30"/>
                  </a:lnTo>
                  <a:lnTo>
                    <a:pt x="124" y="32"/>
                  </a:lnTo>
                  <a:lnTo>
                    <a:pt x="132" y="32"/>
                  </a:lnTo>
                  <a:lnTo>
                    <a:pt x="146" y="34"/>
                  </a:lnTo>
                  <a:lnTo>
                    <a:pt x="150" y="36"/>
                  </a:lnTo>
                  <a:lnTo>
                    <a:pt x="162" y="40"/>
                  </a:lnTo>
                  <a:lnTo>
                    <a:pt x="162" y="42"/>
                  </a:lnTo>
                  <a:lnTo>
                    <a:pt x="160" y="46"/>
                  </a:lnTo>
                  <a:lnTo>
                    <a:pt x="156" y="48"/>
                  </a:lnTo>
                  <a:lnTo>
                    <a:pt x="152" y="48"/>
                  </a:lnTo>
                  <a:lnTo>
                    <a:pt x="150" y="46"/>
                  </a:lnTo>
                  <a:lnTo>
                    <a:pt x="146" y="40"/>
                  </a:lnTo>
                  <a:lnTo>
                    <a:pt x="144" y="46"/>
                  </a:lnTo>
                  <a:lnTo>
                    <a:pt x="144" y="48"/>
                  </a:lnTo>
                  <a:lnTo>
                    <a:pt x="142" y="50"/>
                  </a:lnTo>
                  <a:lnTo>
                    <a:pt x="136" y="48"/>
                  </a:lnTo>
                  <a:lnTo>
                    <a:pt x="130" y="46"/>
                  </a:lnTo>
                  <a:lnTo>
                    <a:pt x="126" y="44"/>
                  </a:lnTo>
                  <a:lnTo>
                    <a:pt x="118" y="42"/>
                  </a:lnTo>
                  <a:lnTo>
                    <a:pt x="92" y="42"/>
                  </a:lnTo>
                  <a:lnTo>
                    <a:pt x="90" y="40"/>
                  </a:lnTo>
                  <a:lnTo>
                    <a:pt x="84" y="40"/>
                  </a:lnTo>
                  <a:lnTo>
                    <a:pt x="82" y="38"/>
                  </a:lnTo>
                  <a:lnTo>
                    <a:pt x="80" y="36"/>
                  </a:lnTo>
                  <a:lnTo>
                    <a:pt x="74" y="34"/>
                  </a:lnTo>
                  <a:lnTo>
                    <a:pt x="64" y="32"/>
                  </a:lnTo>
                  <a:lnTo>
                    <a:pt x="56" y="32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2" y="26"/>
                  </a:lnTo>
                  <a:lnTo>
                    <a:pt x="24" y="26"/>
                  </a:lnTo>
                  <a:lnTo>
                    <a:pt x="20" y="26"/>
                  </a:lnTo>
                  <a:lnTo>
                    <a:pt x="18" y="22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03" name="Freeform 220"/>
            <p:cNvSpPr>
              <a:spLocks/>
            </p:cNvSpPr>
            <p:nvPr/>
          </p:nvSpPr>
          <p:spPr bwMode="gray">
            <a:xfrm>
              <a:off x="4305" y="2283"/>
              <a:ext cx="23" cy="26"/>
            </a:xfrm>
            <a:custGeom>
              <a:avLst/>
              <a:gdLst>
                <a:gd name="T0" fmla="*/ 0 w 24"/>
                <a:gd name="T1" fmla="*/ 6 h 26"/>
                <a:gd name="T2" fmla="*/ 4 w 24"/>
                <a:gd name="T3" fmla="*/ 4 h 26"/>
                <a:gd name="T4" fmla="*/ 6 w 24"/>
                <a:gd name="T5" fmla="*/ 2 h 26"/>
                <a:gd name="T6" fmla="*/ 10 w 24"/>
                <a:gd name="T7" fmla="*/ 0 h 26"/>
                <a:gd name="T8" fmla="*/ 12 w 24"/>
                <a:gd name="T9" fmla="*/ 0 h 26"/>
                <a:gd name="T10" fmla="*/ 12 w 24"/>
                <a:gd name="T11" fmla="*/ 2 h 26"/>
                <a:gd name="T12" fmla="*/ 12 w 24"/>
                <a:gd name="T13" fmla="*/ 6 h 26"/>
                <a:gd name="T14" fmla="*/ 14 w 24"/>
                <a:gd name="T15" fmla="*/ 12 h 26"/>
                <a:gd name="T16" fmla="*/ 20 w 24"/>
                <a:gd name="T17" fmla="*/ 18 h 26"/>
                <a:gd name="T18" fmla="*/ 20 w 24"/>
                <a:gd name="T19" fmla="*/ 24 h 26"/>
                <a:gd name="T20" fmla="*/ 18 w 24"/>
                <a:gd name="T21" fmla="*/ 26 h 26"/>
                <a:gd name="T22" fmla="*/ 12 w 24"/>
                <a:gd name="T23" fmla="*/ 22 h 26"/>
                <a:gd name="T24" fmla="*/ 12 w 24"/>
                <a:gd name="T25" fmla="*/ 18 h 26"/>
                <a:gd name="T26" fmla="*/ 10 w 24"/>
                <a:gd name="T27" fmla="*/ 16 h 26"/>
                <a:gd name="T28" fmla="*/ 12 w 24"/>
                <a:gd name="T29" fmla="*/ 12 h 26"/>
                <a:gd name="T30" fmla="*/ 12 w 24"/>
                <a:gd name="T31" fmla="*/ 10 h 26"/>
                <a:gd name="T32" fmla="*/ 6 w 24"/>
                <a:gd name="T33" fmla="*/ 8 h 26"/>
                <a:gd name="T34" fmla="*/ 2 w 24"/>
                <a:gd name="T35" fmla="*/ 6 h 26"/>
                <a:gd name="T36" fmla="*/ 0 w 24"/>
                <a:gd name="T37" fmla="*/ 6 h 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" h="26">
                  <a:moveTo>
                    <a:pt x="0" y="6"/>
                  </a:move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8" y="12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22" y="26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04" name="Freeform 221"/>
            <p:cNvSpPr>
              <a:spLocks/>
            </p:cNvSpPr>
            <p:nvPr/>
          </p:nvSpPr>
          <p:spPr bwMode="gray">
            <a:xfrm>
              <a:off x="4342" y="2301"/>
              <a:ext cx="12" cy="9"/>
            </a:xfrm>
            <a:custGeom>
              <a:avLst/>
              <a:gdLst>
                <a:gd name="T0" fmla="*/ 12 w 12"/>
                <a:gd name="T1" fmla="*/ 2 h 10"/>
                <a:gd name="T2" fmla="*/ 10 w 12"/>
                <a:gd name="T3" fmla="*/ 5 h 10"/>
                <a:gd name="T4" fmla="*/ 10 w 12"/>
                <a:gd name="T5" fmla="*/ 6 h 10"/>
                <a:gd name="T6" fmla="*/ 4 w 12"/>
                <a:gd name="T7" fmla="*/ 6 h 10"/>
                <a:gd name="T8" fmla="*/ 2 w 12"/>
                <a:gd name="T9" fmla="*/ 5 h 10"/>
                <a:gd name="T10" fmla="*/ 0 w 12"/>
                <a:gd name="T11" fmla="*/ 4 h 10"/>
                <a:gd name="T12" fmla="*/ 2 w 12"/>
                <a:gd name="T13" fmla="*/ 2 h 10"/>
                <a:gd name="T14" fmla="*/ 4 w 12"/>
                <a:gd name="T15" fmla="*/ 0 h 10"/>
                <a:gd name="T16" fmla="*/ 12 w 12"/>
                <a:gd name="T17" fmla="*/ 2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" h="10">
                  <a:moveTo>
                    <a:pt x="12" y="2"/>
                  </a:moveTo>
                  <a:lnTo>
                    <a:pt x="10" y="6"/>
                  </a:lnTo>
                  <a:lnTo>
                    <a:pt x="10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05" name="Freeform 222"/>
            <p:cNvSpPr>
              <a:spLocks/>
            </p:cNvSpPr>
            <p:nvPr/>
          </p:nvSpPr>
          <p:spPr bwMode="gray">
            <a:xfrm>
              <a:off x="4200" y="2271"/>
              <a:ext cx="10" cy="12"/>
            </a:xfrm>
            <a:custGeom>
              <a:avLst/>
              <a:gdLst>
                <a:gd name="T0" fmla="*/ 6 w 10"/>
                <a:gd name="T1" fmla="*/ 0 h 12"/>
                <a:gd name="T2" fmla="*/ 6 w 10"/>
                <a:gd name="T3" fmla="*/ 6 h 12"/>
                <a:gd name="T4" fmla="*/ 10 w 10"/>
                <a:gd name="T5" fmla="*/ 8 h 12"/>
                <a:gd name="T6" fmla="*/ 10 w 10"/>
                <a:gd name="T7" fmla="*/ 12 h 12"/>
                <a:gd name="T8" fmla="*/ 6 w 10"/>
                <a:gd name="T9" fmla="*/ 12 h 12"/>
                <a:gd name="T10" fmla="*/ 4 w 10"/>
                <a:gd name="T11" fmla="*/ 10 h 12"/>
                <a:gd name="T12" fmla="*/ 2 w 10"/>
                <a:gd name="T13" fmla="*/ 8 h 12"/>
                <a:gd name="T14" fmla="*/ 0 w 10"/>
                <a:gd name="T15" fmla="*/ 4 h 12"/>
                <a:gd name="T16" fmla="*/ 2 w 10"/>
                <a:gd name="T17" fmla="*/ 0 h 12"/>
                <a:gd name="T18" fmla="*/ 4 w 10"/>
                <a:gd name="T19" fmla="*/ 0 h 12"/>
                <a:gd name="T20" fmla="*/ 6 w 10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lnTo>
                    <a:pt x="6" y="6"/>
                  </a:lnTo>
                  <a:lnTo>
                    <a:pt x="10" y="8"/>
                  </a:lnTo>
                  <a:lnTo>
                    <a:pt x="10" y="12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06" name="Freeform 223"/>
            <p:cNvSpPr>
              <a:spLocks/>
            </p:cNvSpPr>
            <p:nvPr/>
          </p:nvSpPr>
          <p:spPr bwMode="gray">
            <a:xfrm>
              <a:off x="4178" y="2228"/>
              <a:ext cx="12" cy="14"/>
            </a:xfrm>
            <a:custGeom>
              <a:avLst/>
              <a:gdLst>
                <a:gd name="T0" fmla="*/ 12 w 12"/>
                <a:gd name="T1" fmla="*/ 8 h 14"/>
                <a:gd name="T2" fmla="*/ 10 w 12"/>
                <a:gd name="T3" fmla="*/ 12 h 14"/>
                <a:gd name="T4" fmla="*/ 8 w 12"/>
                <a:gd name="T5" fmla="*/ 14 h 14"/>
                <a:gd name="T6" fmla="*/ 4 w 12"/>
                <a:gd name="T7" fmla="*/ 12 h 14"/>
                <a:gd name="T8" fmla="*/ 0 w 12"/>
                <a:gd name="T9" fmla="*/ 8 h 14"/>
                <a:gd name="T10" fmla="*/ 0 w 12"/>
                <a:gd name="T11" fmla="*/ 6 h 14"/>
                <a:gd name="T12" fmla="*/ 0 w 12"/>
                <a:gd name="T13" fmla="*/ 0 h 14"/>
                <a:gd name="T14" fmla="*/ 6 w 12"/>
                <a:gd name="T15" fmla="*/ 4 h 14"/>
                <a:gd name="T16" fmla="*/ 10 w 12"/>
                <a:gd name="T17" fmla="*/ 6 h 14"/>
                <a:gd name="T18" fmla="*/ 12 w 12"/>
                <a:gd name="T19" fmla="*/ 8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4">
                  <a:moveTo>
                    <a:pt x="12" y="8"/>
                  </a:moveTo>
                  <a:lnTo>
                    <a:pt x="10" y="12"/>
                  </a:lnTo>
                  <a:lnTo>
                    <a:pt x="8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0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07" name="Freeform 224"/>
            <p:cNvSpPr>
              <a:spLocks/>
            </p:cNvSpPr>
            <p:nvPr/>
          </p:nvSpPr>
          <p:spPr bwMode="gray">
            <a:xfrm>
              <a:off x="4690" y="2456"/>
              <a:ext cx="19" cy="11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12 h 10"/>
                <a:gd name="T4" fmla="*/ 4 w 20"/>
                <a:gd name="T5" fmla="*/ 14 h 10"/>
                <a:gd name="T6" fmla="*/ 10 w 20"/>
                <a:gd name="T7" fmla="*/ 14 h 10"/>
                <a:gd name="T8" fmla="*/ 10 w 20"/>
                <a:gd name="T9" fmla="*/ 14 h 10"/>
                <a:gd name="T10" fmla="*/ 12 w 20"/>
                <a:gd name="T11" fmla="*/ 10 h 10"/>
                <a:gd name="T12" fmla="*/ 16 w 20"/>
                <a:gd name="T13" fmla="*/ 2 h 10"/>
                <a:gd name="T14" fmla="*/ 12 w 20"/>
                <a:gd name="T15" fmla="*/ 0 h 10"/>
                <a:gd name="T16" fmla="*/ 10 w 20"/>
                <a:gd name="T17" fmla="*/ 0 h 10"/>
                <a:gd name="T18" fmla="*/ 0 w 20"/>
                <a:gd name="T19" fmla="*/ 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0" y="8"/>
                  </a:lnTo>
                  <a:lnTo>
                    <a:pt x="4" y="10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08" name="Freeform 225"/>
            <p:cNvSpPr>
              <a:spLocks/>
            </p:cNvSpPr>
            <p:nvPr/>
          </p:nvSpPr>
          <p:spPr bwMode="gray">
            <a:xfrm>
              <a:off x="4727" y="2984"/>
              <a:ext cx="65" cy="57"/>
            </a:xfrm>
            <a:custGeom>
              <a:avLst/>
              <a:gdLst>
                <a:gd name="T0" fmla="*/ 18 w 66"/>
                <a:gd name="T1" fmla="*/ 2 h 58"/>
                <a:gd name="T2" fmla="*/ 24 w 66"/>
                <a:gd name="T3" fmla="*/ 8 h 58"/>
                <a:gd name="T4" fmla="*/ 28 w 66"/>
                <a:gd name="T5" fmla="*/ 10 h 58"/>
                <a:gd name="T6" fmla="*/ 32 w 66"/>
                <a:gd name="T7" fmla="*/ 12 h 58"/>
                <a:gd name="T8" fmla="*/ 36 w 66"/>
                <a:gd name="T9" fmla="*/ 12 h 58"/>
                <a:gd name="T10" fmla="*/ 42 w 66"/>
                <a:gd name="T11" fmla="*/ 10 h 58"/>
                <a:gd name="T12" fmla="*/ 54 w 66"/>
                <a:gd name="T13" fmla="*/ 6 h 58"/>
                <a:gd name="T14" fmla="*/ 62 w 66"/>
                <a:gd name="T15" fmla="*/ 6 h 58"/>
                <a:gd name="T16" fmla="*/ 62 w 66"/>
                <a:gd name="T17" fmla="*/ 8 h 58"/>
                <a:gd name="T18" fmla="*/ 60 w 66"/>
                <a:gd name="T19" fmla="*/ 12 h 58"/>
                <a:gd name="T20" fmla="*/ 56 w 66"/>
                <a:gd name="T21" fmla="*/ 16 h 58"/>
                <a:gd name="T22" fmla="*/ 52 w 66"/>
                <a:gd name="T23" fmla="*/ 24 h 58"/>
                <a:gd name="T24" fmla="*/ 50 w 66"/>
                <a:gd name="T25" fmla="*/ 29 h 58"/>
                <a:gd name="T26" fmla="*/ 46 w 66"/>
                <a:gd name="T27" fmla="*/ 30 h 58"/>
                <a:gd name="T28" fmla="*/ 42 w 66"/>
                <a:gd name="T29" fmla="*/ 32 h 58"/>
                <a:gd name="T30" fmla="*/ 38 w 66"/>
                <a:gd name="T31" fmla="*/ 38 h 58"/>
                <a:gd name="T32" fmla="*/ 34 w 66"/>
                <a:gd name="T33" fmla="*/ 44 h 58"/>
                <a:gd name="T34" fmla="*/ 33 w 66"/>
                <a:gd name="T35" fmla="*/ 46 h 58"/>
                <a:gd name="T36" fmla="*/ 32 w 66"/>
                <a:gd name="T37" fmla="*/ 48 h 58"/>
                <a:gd name="T38" fmla="*/ 30 w 66"/>
                <a:gd name="T39" fmla="*/ 46 h 58"/>
                <a:gd name="T40" fmla="*/ 28 w 66"/>
                <a:gd name="T41" fmla="*/ 42 h 58"/>
                <a:gd name="T42" fmla="*/ 18 w 66"/>
                <a:gd name="T43" fmla="*/ 50 h 58"/>
                <a:gd name="T44" fmla="*/ 16 w 66"/>
                <a:gd name="T45" fmla="*/ 52 h 58"/>
                <a:gd name="T46" fmla="*/ 10 w 66"/>
                <a:gd name="T47" fmla="*/ 54 h 58"/>
                <a:gd name="T48" fmla="*/ 4 w 66"/>
                <a:gd name="T49" fmla="*/ 52 h 58"/>
                <a:gd name="T50" fmla="*/ 0 w 66"/>
                <a:gd name="T51" fmla="*/ 48 h 58"/>
                <a:gd name="T52" fmla="*/ 0 w 66"/>
                <a:gd name="T53" fmla="*/ 44 h 58"/>
                <a:gd name="T54" fmla="*/ 0 w 66"/>
                <a:gd name="T55" fmla="*/ 38 h 58"/>
                <a:gd name="T56" fmla="*/ 0 w 66"/>
                <a:gd name="T57" fmla="*/ 34 h 58"/>
                <a:gd name="T58" fmla="*/ 2 w 66"/>
                <a:gd name="T59" fmla="*/ 32 h 58"/>
                <a:gd name="T60" fmla="*/ 6 w 66"/>
                <a:gd name="T61" fmla="*/ 29 h 58"/>
                <a:gd name="T62" fmla="*/ 8 w 66"/>
                <a:gd name="T63" fmla="*/ 29 h 58"/>
                <a:gd name="T64" fmla="*/ 8 w 66"/>
                <a:gd name="T65" fmla="*/ 28 h 58"/>
                <a:gd name="T66" fmla="*/ 6 w 66"/>
                <a:gd name="T67" fmla="*/ 20 h 58"/>
                <a:gd name="T68" fmla="*/ 8 w 66"/>
                <a:gd name="T69" fmla="*/ 16 h 58"/>
                <a:gd name="T70" fmla="*/ 12 w 66"/>
                <a:gd name="T71" fmla="*/ 8 h 58"/>
                <a:gd name="T72" fmla="*/ 18 w 66"/>
                <a:gd name="T73" fmla="*/ 0 h 58"/>
                <a:gd name="T74" fmla="*/ 18 w 66"/>
                <a:gd name="T75" fmla="*/ 4 h 58"/>
                <a:gd name="T76" fmla="*/ 18 w 66"/>
                <a:gd name="T77" fmla="*/ 2 h 5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6" h="58">
                  <a:moveTo>
                    <a:pt x="18" y="2"/>
                  </a:moveTo>
                  <a:lnTo>
                    <a:pt x="24" y="8"/>
                  </a:lnTo>
                  <a:lnTo>
                    <a:pt x="28" y="10"/>
                  </a:lnTo>
                  <a:lnTo>
                    <a:pt x="32" y="12"/>
                  </a:lnTo>
                  <a:lnTo>
                    <a:pt x="40" y="12"/>
                  </a:lnTo>
                  <a:lnTo>
                    <a:pt x="46" y="10"/>
                  </a:lnTo>
                  <a:lnTo>
                    <a:pt x="58" y="6"/>
                  </a:lnTo>
                  <a:lnTo>
                    <a:pt x="66" y="6"/>
                  </a:lnTo>
                  <a:lnTo>
                    <a:pt x="66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4" y="32"/>
                  </a:lnTo>
                  <a:lnTo>
                    <a:pt x="50" y="34"/>
                  </a:lnTo>
                  <a:lnTo>
                    <a:pt x="46" y="36"/>
                  </a:lnTo>
                  <a:lnTo>
                    <a:pt x="42" y="42"/>
                  </a:lnTo>
                  <a:lnTo>
                    <a:pt x="38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0"/>
                  </a:lnTo>
                  <a:lnTo>
                    <a:pt x="28" y="46"/>
                  </a:lnTo>
                  <a:lnTo>
                    <a:pt x="18" y="54"/>
                  </a:lnTo>
                  <a:lnTo>
                    <a:pt x="16" y="56"/>
                  </a:lnTo>
                  <a:lnTo>
                    <a:pt x="10" y="58"/>
                  </a:lnTo>
                  <a:lnTo>
                    <a:pt x="4" y="56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6" y="20"/>
                  </a:lnTo>
                  <a:lnTo>
                    <a:pt x="8" y="16"/>
                  </a:lnTo>
                  <a:lnTo>
                    <a:pt x="12" y="8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09" name="Freeform 226"/>
            <p:cNvSpPr>
              <a:spLocks/>
            </p:cNvSpPr>
            <p:nvPr/>
          </p:nvSpPr>
          <p:spPr bwMode="gray">
            <a:xfrm>
              <a:off x="4988" y="2988"/>
              <a:ext cx="181" cy="112"/>
            </a:xfrm>
            <a:custGeom>
              <a:avLst/>
              <a:gdLst>
                <a:gd name="T0" fmla="*/ 102 w 184"/>
                <a:gd name="T1" fmla="*/ 38 h 114"/>
                <a:gd name="T2" fmla="*/ 112 w 184"/>
                <a:gd name="T3" fmla="*/ 28 h 114"/>
                <a:gd name="T4" fmla="*/ 124 w 184"/>
                <a:gd name="T5" fmla="*/ 24 h 114"/>
                <a:gd name="T6" fmla="*/ 130 w 184"/>
                <a:gd name="T7" fmla="*/ 22 h 114"/>
                <a:gd name="T8" fmla="*/ 136 w 184"/>
                <a:gd name="T9" fmla="*/ 18 h 114"/>
                <a:gd name="T10" fmla="*/ 145 w 184"/>
                <a:gd name="T11" fmla="*/ 6 h 114"/>
                <a:gd name="T12" fmla="*/ 151 w 184"/>
                <a:gd name="T13" fmla="*/ 2 h 114"/>
                <a:gd name="T14" fmla="*/ 154 w 184"/>
                <a:gd name="T15" fmla="*/ 0 h 114"/>
                <a:gd name="T16" fmla="*/ 160 w 184"/>
                <a:gd name="T17" fmla="*/ 2 h 114"/>
                <a:gd name="T18" fmla="*/ 156 w 184"/>
                <a:gd name="T19" fmla="*/ 6 h 114"/>
                <a:gd name="T20" fmla="*/ 154 w 184"/>
                <a:gd name="T21" fmla="*/ 14 h 114"/>
                <a:gd name="T22" fmla="*/ 160 w 184"/>
                <a:gd name="T23" fmla="*/ 12 h 114"/>
                <a:gd name="T24" fmla="*/ 164 w 184"/>
                <a:gd name="T25" fmla="*/ 10 h 114"/>
                <a:gd name="T26" fmla="*/ 172 w 184"/>
                <a:gd name="T27" fmla="*/ 6 h 114"/>
                <a:gd name="T28" fmla="*/ 172 w 184"/>
                <a:gd name="T29" fmla="*/ 16 h 114"/>
                <a:gd name="T30" fmla="*/ 166 w 184"/>
                <a:gd name="T31" fmla="*/ 18 h 114"/>
                <a:gd name="T32" fmla="*/ 164 w 184"/>
                <a:gd name="T33" fmla="*/ 22 h 114"/>
                <a:gd name="T34" fmla="*/ 160 w 184"/>
                <a:gd name="T35" fmla="*/ 28 h 114"/>
                <a:gd name="T36" fmla="*/ 156 w 184"/>
                <a:gd name="T37" fmla="*/ 28 h 114"/>
                <a:gd name="T38" fmla="*/ 152 w 184"/>
                <a:gd name="T39" fmla="*/ 30 h 114"/>
                <a:gd name="T40" fmla="*/ 148 w 184"/>
                <a:gd name="T41" fmla="*/ 32 h 114"/>
                <a:gd name="T42" fmla="*/ 132 w 184"/>
                <a:gd name="T43" fmla="*/ 42 h 114"/>
                <a:gd name="T44" fmla="*/ 124 w 184"/>
                <a:gd name="T45" fmla="*/ 48 h 114"/>
                <a:gd name="T46" fmla="*/ 122 w 184"/>
                <a:gd name="T47" fmla="*/ 50 h 114"/>
                <a:gd name="T48" fmla="*/ 120 w 184"/>
                <a:gd name="T49" fmla="*/ 52 h 114"/>
                <a:gd name="T50" fmla="*/ 120 w 184"/>
                <a:gd name="T51" fmla="*/ 56 h 114"/>
                <a:gd name="T52" fmla="*/ 114 w 184"/>
                <a:gd name="T53" fmla="*/ 60 h 114"/>
                <a:gd name="T54" fmla="*/ 106 w 184"/>
                <a:gd name="T55" fmla="*/ 60 h 114"/>
                <a:gd name="T56" fmla="*/ 94 w 184"/>
                <a:gd name="T57" fmla="*/ 62 h 114"/>
                <a:gd name="T58" fmla="*/ 89 w 184"/>
                <a:gd name="T59" fmla="*/ 66 h 114"/>
                <a:gd name="T60" fmla="*/ 82 w 184"/>
                <a:gd name="T61" fmla="*/ 74 h 114"/>
                <a:gd name="T62" fmla="*/ 70 w 184"/>
                <a:gd name="T63" fmla="*/ 83 h 114"/>
                <a:gd name="T64" fmla="*/ 66 w 184"/>
                <a:gd name="T65" fmla="*/ 86 h 114"/>
                <a:gd name="T66" fmla="*/ 62 w 184"/>
                <a:gd name="T67" fmla="*/ 90 h 114"/>
                <a:gd name="T68" fmla="*/ 50 w 184"/>
                <a:gd name="T69" fmla="*/ 92 h 114"/>
                <a:gd name="T70" fmla="*/ 46 w 184"/>
                <a:gd name="T71" fmla="*/ 96 h 114"/>
                <a:gd name="T72" fmla="*/ 38 w 184"/>
                <a:gd name="T73" fmla="*/ 102 h 114"/>
                <a:gd name="T74" fmla="*/ 32 w 184"/>
                <a:gd name="T75" fmla="*/ 104 h 114"/>
                <a:gd name="T76" fmla="*/ 28 w 184"/>
                <a:gd name="T77" fmla="*/ 106 h 114"/>
                <a:gd name="T78" fmla="*/ 20 w 184"/>
                <a:gd name="T79" fmla="*/ 104 h 114"/>
                <a:gd name="T80" fmla="*/ 10 w 184"/>
                <a:gd name="T81" fmla="*/ 100 h 114"/>
                <a:gd name="T82" fmla="*/ 2 w 184"/>
                <a:gd name="T83" fmla="*/ 94 h 114"/>
                <a:gd name="T84" fmla="*/ 0 w 184"/>
                <a:gd name="T85" fmla="*/ 92 h 114"/>
                <a:gd name="T86" fmla="*/ 0 w 184"/>
                <a:gd name="T87" fmla="*/ 88 h 114"/>
                <a:gd name="T88" fmla="*/ 8 w 184"/>
                <a:gd name="T89" fmla="*/ 83 h 114"/>
                <a:gd name="T90" fmla="*/ 20 w 184"/>
                <a:gd name="T91" fmla="*/ 80 h 114"/>
                <a:gd name="T92" fmla="*/ 30 w 184"/>
                <a:gd name="T93" fmla="*/ 74 h 114"/>
                <a:gd name="T94" fmla="*/ 36 w 184"/>
                <a:gd name="T95" fmla="*/ 68 h 114"/>
                <a:gd name="T96" fmla="*/ 58 w 184"/>
                <a:gd name="T97" fmla="*/ 56 h 114"/>
                <a:gd name="T98" fmla="*/ 64 w 184"/>
                <a:gd name="T99" fmla="*/ 54 h 114"/>
                <a:gd name="T100" fmla="*/ 68 w 184"/>
                <a:gd name="T101" fmla="*/ 54 h 114"/>
                <a:gd name="T102" fmla="*/ 78 w 184"/>
                <a:gd name="T103" fmla="*/ 54 h 114"/>
                <a:gd name="T104" fmla="*/ 90 w 184"/>
                <a:gd name="T105" fmla="*/ 48 h 114"/>
                <a:gd name="T106" fmla="*/ 102 w 184"/>
                <a:gd name="T107" fmla="*/ 38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84" h="114">
                  <a:moveTo>
                    <a:pt x="110" y="42"/>
                  </a:moveTo>
                  <a:lnTo>
                    <a:pt x="120" y="32"/>
                  </a:lnTo>
                  <a:lnTo>
                    <a:pt x="132" y="24"/>
                  </a:lnTo>
                  <a:lnTo>
                    <a:pt x="138" y="22"/>
                  </a:lnTo>
                  <a:lnTo>
                    <a:pt x="144" y="18"/>
                  </a:lnTo>
                  <a:lnTo>
                    <a:pt x="154" y="6"/>
                  </a:lnTo>
                  <a:lnTo>
                    <a:pt x="162" y="2"/>
                  </a:lnTo>
                  <a:lnTo>
                    <a:pt x="166" y="0"/>
                  </a:lnTo>
                  <a:lnTo>
                    <a:pt x="172" y="2"/>
                  </a:lnTo>
                  <a:lnTo>
                    <a:pt x="168" y="6"/>
                  </a:lnTo>
                  <a:lnTo>
                    <a:pt x="166" y="14"/>
                  </a:lnTo>
                  <a:lnTo>
                    <a:pt x="172" y="12"/>
                  </a:lnTo>
                  <a:lnTo>
                    <a:pt x="176" y="10"/>
                  </a:lnTo>
                  <a:lnTo>
                    <a:pt x="184" y="6"/>
                  </a:lnTo>
                  <a:lnTo>
                    <a:pt x="184" y="16"/>
                  </a:lnTo>
                  <a:lnTo>
                    <a:pt x="178" y="18"/>
                  </a:lnTo>
                  <a:lnTo>
                    <a:pt x="176" y="22"/>
                  </a:lnTo>
                  <a:lnTo>
                    <a:pt x="172" y="28"/>
                  </a:lnTo>
                  <a:lnTo>
                    <a:pt x="168" y="32"/>
                  </a:lnTo>
                  <a:lnTo>
                    <a:pt x="164" y="34"/>
                  </a:lnTo>
                  <a:lnTo>
                    <a:pt x="158" y="36"/>
                  </a:lnTo>
                  <a:lnTo>
                    <a:pt x="140" y="46"/>
                  </a:lnTo>
                  <a:lnTo>
                    <a:pt x="132" y="52"/>
                  </a:lnTo>
                  <a:lnTo>
                    <a:pt x="130" y="54"/>
                  </a:lnTo>
                  <a:lnTo>
                    <a:pt x="128" y="56"/>
                  </a:lnTo>
                  <a:lnTo>
                    <a:pt x="128" y="60"/>
                  </a:lnTo>
                  <a:lnTo>
                    <a:pt x="122" y="64"/>
                  </a:lnTo>
                  <a:lnTo>
                    <a:pt x="114" y="64"/>
                  </a:lnTo>
                  <a:lnTo>
                    <a:pt x="102" y="66"/>
                  </a:lnTo>
                  <a:lnTo>
                    <a:pt x="94" y="70"/>
                  </a:lnTo>
                  <a:lnTo>
                    <a:pt x="86" y="78"/>
                  </a:lnTo>
                  <a:lnTo>
                    <a:pt x="74" y="90"/>
                  </a:lnTo>
                  <a:lnTo>
                    <a:pt x="70" y="94"/>
                  </a:lnTo>
                  <a:lnTo>
                    <a:pt x="66" y="98"/>
                  </a:lnTo>
                  <a:lnTo>
                    <a:pt x="54" y="100"/>
                  </a:lnTo>
                  <a:lnTo>
                    <a:pt x="50" y="104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8" y="114"/>
                  </a:lnTo>
                  <a:lnTo>
                    <a:pt x="20" y="112"/>
                  </a:lnTo>
                  <a:lnTo>
                    <a:pt x="10" y="108"/>
                  </a:lnTo>
                  <a:lnTo>
                    <a:pt x="2" y="102"/>
                  </a:lnTo>
                  <a:lnTo>
                    <a:pt x="0" y="100"/>
                  </a:lnTo>
                  <a:lnTo>
                    <a:pt x="0" y="96"/>
                  </a:lnTo>
                  <a:lnTo>
                    <a:pt x="8" y="90"/>
                  </a:lnTo>
                  <a:lnTo>
                    <a:pt x="20" y="84"/>
                  </a:lnTo>
                  <a:lnTo>
                    <a:pt x="30" y="78"/>
                  </a:lnTo>
                  <a:lnTo>
                    <a:pt x="40" y="72"/>
                  </a:lnTo>
                  <a:lnTo>
                    <a:pt x="62" y="60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82" y="58"/>
                  </a:lnTo>
                  <a:lnTo>
                    <a:pt x="96" y="52"/>
                  </a:lnTo>
                  <a:lnTo>
                    <a:pt x="110" y="4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10" name="Freeform 227"/>
            <p:cNvSpPr>
              <a:spLocks/>
            </p:cNvSpPr>
            <p:nvPr/>
          </p:nvSpPr>
          <p:spPr bwMode="gray">
            <a:xfrm>
              <a:off x="5173" y="2879"/>
              <a:ext cx="105" cy="130"/>
            </a:xfrm>
            <a:custGeom>
              <a:avLst/>
              <a:gdLst>
                <a:gd name="T0" fmla="*/ 2 w 106"/>
                <a:gd name="T1" fmla="*/ 122 h 132"/>
                <a:gd name="T2" fmla="*/ 0 w 106"/>
                <a:gd name="T3" fmla="*/ 114 h 132"/>
                <a:gd name="T4" fmla="*/ 6 w 106"/>
                <a:gd name="T5" fmla="*/ 112 h 132"/>
                <a:gd name="T6" fmla="*/ 18 w 106"/>
                <a:gd name="T7" fmla="*/ 106 h 132"/>
                <a:gd name="T8" fmla="*/ 24 w 106"/>
                <a:gd name="T9" fmla="*/ 97 h 132"/>
                <a:gd name="T10" fmla="*/ 12 w 106"/>
                <a:gd name="T11" fmla="*/ 90 h 132"/>
                <a:gd name="T12" fmla="*/ 14 w 106"/>
                <a:gd name="T13" fmla="*/ 82 h 132"/>
                <a:gd name="T14" fmla="*/ 18 w 106"/>
                <a:gd name="T15" fmla="*/ 80 h 132"/>
                <a:gd name="T16" fmla="*/ 26 w 106"/>
                <a:gd name="T17" fmla="*/ 80 h 132"/>
                <a:gd name="T18" fmla="*/ 34 w 106"/>
                <a:gd name="T19" fmla="*/ 74 h 132"/>
                <a:gd name="T20" fmla="*/ 44 w 106"/>
                <a:gd name="T21" fmla="*/ 64 h 132"/>
                <a:gd name="T22" fmla="*/ 52 w 106"/>
                <a:gd name="T23" fmla="*/ 50 h 132"/>
                <a:gd name="T24" fmla="*/ 54 w 106"/>
                <a:gd name="T25" fmla="*/ 33 h 132"/>
                <a:gd name="T26" fmla="*/ 52 w 106"/>
                <a:gd name="T27" fmla="*/ 30 h 132"/>
                <a:gd name="T28" fmla="*/ 52 w 106"/>
                <a:gd name="T29" fmla="*/ 22 h 132"/>
                <a:gd name="T30" fmla="*/ 52 w 106"/>
                <a:gd name="T31" fmla="*/ 16 h 132"/>
                <a:gd name="T32" fmla="*/ 53 w 106"/>
                <a:gd name="T33" fmla="*/ 4 h 132"/>
                <a:gd name="T34" fmla="*/ 54 w 106"/>
                <a:gd name="T35" fmla="*/ 0 h 132"/>
                <a:gd name="T36" fmla="*/ 60 w 106"/>
                <a:gd name="T37" fmla="*/ 8 h 132"/>
                <a:gd name="T38" fmla="*/ 66 w 106"/>
                <a:gd name="T39" fmla="*/ 20 h 132"/>
                <a:gd name="T40" fmla="*/ 64 w 106"/>
                <a:gd name="T41" fmla="*/ 26 h 132"/>
                <a:gd name="T42" fmla="*/ 58 w 106"/>
                <a:gd name="T43" fmla="*/ 30 h 132"/>
                <a:gd name="T44" fmla="*/ 56 w 106"/>
                <a:gd name="T45" fmla="*/ 34 h 132"/>
                <a:gd name="T46" fmla="*/ 56 w 106"/>
                <a:gd name="T47" fmla="*/ 42 h 132"/>
                <a:gd name="T48" fmla="*/ 62 w 106"/>
                <a:gd name="T49" fmla="*/ 42 h 132"/>
                <a:gd name="T50" fmla="*/ 70 w 106"/>
                <a:gd name="T51" fmla="*/ 34 h 132"/>
                <a:gd name="T52" fmla="*/ 70 w 106"/>
                <a:gd name="T53" fmla="*/ 40 h 132"/>
                <a:gd name="T54" fmla="*/ 66 w 106"/>
                <a:gd name="T55" fmla="*/ 48 h 132"/>
                <a:gd name="T56" fmla="*/ 68 w 106"/>
                <a:gd name="T57" fmla="*/ 56 h 132"/>
                <a:gd name="T58" fmla="*/ 74 w 106"/>
                <a:gd name="T59" fmla="*/ 60 h 132"/>
                <a:gd name="T60" fmla="*/ 84 w 106"/>
                <a:gd name="T61" fmla="*/ 56 h 132"/>
                <a:gd name="T62" fmla="*/ 92 w 106"/>
                <a:gd name="T63" fmla="*/ 52 h 132"/>
                <a:gd name="T64" fmla="*/ 100 w 106"/>
                <a:gd name="T65" fmla="*/ 56 h 132"/>
                <a:gd name="T66" fmla="*/ 100 w 106"/>
                <a:gd name="T67" fmla="*/ 60 h 132"/>
                <a:gd name="T68" fmla="*/ 92 w 106"/>
                <a:gd name="T69" fmla="*/ 66 h 132"/>
                <a:gd name="T70" fmla="*/ 72 w 106"/>
                <a:gd name="T71" fmla="*/ 84 h 132"/>
                <a:gd name="T72" fmla="*/ 64 w 106"/>
                <a:gd name="T73" fmla="*/ 82 h 132"/>
                <a:gd name="T74" fmla="*/ 54 w 106"/>
                <a:gd name="T75" fmla="*/ 88 h 132"/>
                <a:gd name="T76" fmla="*/ 44 w 106"/>
                <a:gd name="T77" fmla="*/ 100 h 132"/>
                <a:gd name="T78" fmla="*/ 18 w 106"/>
                <a:gd name="T79" fmla="*/ 120 h 132"/>
                <a:gd name="T80" fmla="*/ 6 w 106"/>
                <a:gd name="T81" fmla="*/ 124 h 13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6" h="132">
                  <a:moveTo>
                    <a:pt x="6" y="132"/>
                  </a:moveTo>
                  <a:lnTo>
                    <a:pt x="2" y="130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2" y="120"/>
                  </a:lnTo>
                  <a:lnTo>
                    <a:pt x="6" y="120"/>
                  </a:lnTo>
                  <a:lnTo>
                    <a:pt x="12" y="116"/>
                  </a:lnTo>
                  <a:lnTo>
                    <a:pt x="18" y="114"/>
                  </a:lnTo>
                  <a:lnTo>
                    <a:pt x="22" y="110"/>
                  </a:lnTo>
                  <a:lnTo>
                    <a:pt x="24" y="104"/>
                  </a:lnTo>
                  <a:lnTo>
                    <a:pt x="16" y="98"/>
                  </a:lnTo>
                  <a:lnTo>
                    <a:pt x="12" y="94"/>
                  </a:lnTo>
                  <a:lnTo>
                    <a:pt x="12" y="90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18" y="84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34" y="78"/>
                  </a:lnTo>
                  <a:lnTo>
                    <a:pt x="40" y="70"/>
                  </a:lnTo>
                  <a:lnTo>
                    <a:pt x="44" y="68"/>
                  </a:lnTo>
                  <a:lnTo>
                    <a:pt x="48" y="62"/>
                  </a:lnTo>
                  <a:lnTo>
                    <a:pt x="52" y="54"/>
                  </a:lnTo>
                  <a:lnTo>
                    <a:pt x="54" y="44"/>
                  </a:lnTo>
                  <a:lnTo>
                    <a:pt x="58" y="34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2" y="16"/>
                  </a:lnTo>
                  <a:lnTo>
                    <a:pt x="52" y="14"/>
                  </a:lnTo>
                  <a:lnTo>
                    <a:pt x="54" y="4"/>
                  </a:lnTo>
                  <a:lnTo>
                    <a:pt x="56" y="2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4" y="8"/>
                  </a:lnTo>
                  <a:lnTo>
                    <a:pt x="68" y="14"/>
                  </a:lnTo>
                  <a:lnTo>
                    <a:pt x="70" y="20"/>
                  </a:lnTo>
                  <a:lnTo>
                    <a:pt x="70" y="24"/>
                  </a:lnTo>
                  <a:lnTo>
                    <a:pt x="68" y="26"/>
                  </a:lnTo>
                  <a:lnTo>
                    <a:pt x="64" y="28"/>
                  </a:lnTo>
                  <a:lnTo>
                    <a:pt x="62" y="30"/>
                  </a:lnTo>
                  <a:lnTo>
                    <a:pt x="62" y="34"/>
                  </a:lnTo>
                  <a:lnTo>
                    <a:pt x="60" y="38"/>
                  </a:lnTo>
                  <a:lnTo>
                    <a:pt x="58" y="44"/>
                  </a:lnTo>
                  <a:lnTo>
                    <a:pt x="60" y="46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4"/>
                  </a:lnTo>
                  <a:lnTo>
                    <a:pt x="74" y="38"/>
                  </a:lnTo>
                  <a:lnTo>
                    <a:pt x="74" y="40"/>
                  </a:lnTo>
                  <a:lnTo>
                    <a:pt x="74" y="44"/>
                  </a:lnTo>
                  <a:lnTo>
                    <a:pt x="72" y="48"/>
                  </a:lnTo>
                  <a:lnTo>
                    <a:pt x="70" y="52"/>
                  </a:lnTo>
                  <a:lnTo>
                    <a:pt x="70" y="56"/>
                  </a:lnTo>
                  <a:lnTo>
                    <a:pt x="72" y="60"/>
                  </a:lnTo>
                  <a:lnTo>
                    <a:pt x="76" y="62"/>
                  </a:lnTo>
                  <a:lnTo>
                    <a:pt x="78" y="64"/>
                  </a:lnTo>
                  <a:lnTo>
                    <a:pt x="84" y="62"/>
                  </a:lnTo>
                  <a:lnTo>
                    <a:pt x="88" y="60"/>
                  </a:lnTo>
                  <a:lnTo>
                    <a:pt x="92" y="58"/>
                  </a:lnTo>
                  <a:lnTo>
                    <a:pt x="96" y="56"/>
                  </a:lnTo>
                  <a:lnTo>
                    <a:pt x="102" y="58"/>
                  </a:lnTo>
                  <a:lnTo>
                    <a:pt x="104" y="60"/>
                  </a:lnTo>
                  <a:lnTo>
                    <a:pt x="106" y="62"/>
                  </a:lnTo>
                  <a:lnTo>
                    <a:pt x="104" y="64"/>
                  </a:lnTo>
                  <a:lnTo>
                    <a:pt x="102" y="68"/>
                  </a:lnTo>
                  <a:lnTo>
                    <a:pt x="96" y="70"/>
                  </a:lnTo>
                  <a:lnTo>
                    <a:pt x="80" y="86"/>
                  </a:lnTo>
                  <a:lnTo>
                    <a:pt x="76" y="88"/>
                  </a:lnTo>
                  <a:lnTo>
                    <a:pt x="72" y="86"/>
                  </a:lnTo>
                  <a:lnTo>
                    <a:pt x="68" y="86"/>
                  </a:lnTo>
                  <a:lnTo>
                    <a:pt x="64" y="86"/>
                  </a:lnTo>
                  <a:lnTo>
                    <a:pt x="58" y="92"/>
                  </a:lnTo>
                  <a:lnTo>
                    <a:pt x="54" y="98"/>
                  </a:lnTo>
                  <a:lnTo>
                    <a:pt x="44" y="108"/>
                  </a:lnTo>
                  <a:lnTo>
                    <a:pt x="30" y="118"/>
                  </a:lnTo>
                  <a:lnTo>
                    <a:pt x="18" y="128"/>
                  </a:lnTo>
                  <a:lnTo>
                    <a:pt x="12" y="130"/>
                  </a:lnTo>
                  <a:lnTo>
                    <a:pt x="6" y="13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11" name="Freeform 228"/>
            <p:cNvSpPr>
              <a:spLocks/>
            </p:cNvSpPr>
            <p:nvPr/>
          </p:nvSpPr>
          <p:spPr bwMode="gray">
            <a:xfrm>
              <a:off x="5193" y="2620"/>
              <a:ext cx="37" cy="44"/>
            </a:xfrm>
            <a:custGeom>
              <a:avLst/>
              <a:gdLst>
                <a:gd name="T0" fmla="*/ 34 w 38"/>
                <a:gd name="T1" fmla="*/ 42 h 44"/>
                <a:gd name="T2" fmla="*/ 32 w 38"/>
                <a:gd name="T3" fmla="*/ 44 h 44"/>
                <a:gd name="T4" fmla="*/ 28 w 38"/>
                <a:gd name="T5" fmla="*/ 42 h 44"/>
                <a:gd name="T6" fmla="*/ 22 w 38"/>
                <a:gd name="T7" fmla="*/ 40 h 44"/>
                <a:gd name="T8" fmla="*/ 14 w 38"/>
                <a:gd name="T9" fmla="*/ 32 h 44"/>
                <a:gd name="T10" fmla="*/ 6 w 38"/>
                <a:gd name="T11" fmla="*/ 20 h 44"/>
                <a:gd name="T12" fmla="*/ 0 w 38"/>
                <a:gd name="T13" fmla="*/ 12 h 44"/>
                <a:gd name="T14" fmla="*/ 0 w 38"/>
                <a:gd name="T15" fmla="*/ 0 h 44"/>
                <a:gd name="T16" fmla="*/ 8 w 38"/>
                <a:gd name="T17" fmla="*/ 4 h 44"/>
                <a:gd name="T18" fmla="*/ 12 w 38"/>
                <a:gd name="T19" fmla="*/ 10 h 44"/>
                <a:gd name="T20" fmla="*/ 16 w 38"/>
                <a:gd name="T21" fmla="*/ 16 h 44"/>
                <a:gd name="T22" fmla="*/ 19 w 38"/>
                <a:gd name="T23" fmla="*/ 22 h 44"/>
                <a:gd name="T24" fmla="*/ 20 w 38"/>
                <a:gd name="T25" fmla="*/ 24 h 44"/>
                <a:gd name="T26" fmla="*/ 24 w 38"/>
                <a:gd name="T27" fmla="*/ 26 h 44"/>
                <a:gd name="T28" fmla="*/ 28 w 38"/>
                <a:gd name="T29" fmla="*/ 28 h 44"/>
                <a:gd name="T30" fmla="*/ 30 w 38"/>
                <a:gd name="T31" fmla="*/ 32 h 44"/>
                <a:gd name="T32" fmla="*/ 34 w 38"/>
                <a:gd name="T33" fmla="*/ 42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8" h="44">
                  <a:moveTo>
                    <a:pt x="38" y="42"/>
                  </a:moveTo>
                  <a:lnTo>
                    <a:pt x="36" y="44"/>
                  </a:lnTo>
                  <a:lnTo>
                    <a:pt x="32" y="42"/>
                  </a:lnTo>
                  <a:lnTo>
                    <a:pt x="26" y="40"/>
                  </a:lnTo>
                  <a:lnTo>
                    <a:pt x="14" y="32"/>
                  </a:lnTo>
                  <a:lnTo>
                    <a:pt x="6" y="20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" y="4"/>
                  </a:lnTo>
                  <a:lnTo>
                    <a:pt x="12" y="10"/>
                  </a:lnTo>
                  <a:lnTo>
                    <a:pt x="16" y="16"/>
                  </a:lnTo>
                  <a:lnTo>
                    <a:pt x="20" y="22"/>
                  </a:lnTo>
                  <a:lnTo>
                    <a:pt x="24" y="24"/>
                  </a:lnTo>
                  <a:lnTo>
                    <a:pt x="28" y="26"/>
                  </a:lnTo>
                  <a:lnTo>
                    <a:pt x="32" y="28"/>
                  </a:lnTo>
                  <a:lnTo>
                    <a:pt x="34" y="32"/>
                  </a:lnTo>
                  <a:lnTo>
                    <a:pt x="38" y="4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12" name="Freeform 229"/>
            <p:cNvSpPr>
              <a:spLocks/>
            </p:cNvSpPr>
            <p:nvPr/>
          </p:nvSpPr>
          <p:spPr bwMode="gray">
            <a:xfrm>
              <a:off x="4988" y="2332"/>
              <a:ext cx="63" cy="38"/>
            </a:xfrm>
            <a:custGeom>
              <a:avLst/>
              <a:gdLst>
                <a:gd name="T0" fmla="*/ 32 w 64"/>
                <a:gd name="T1" fmla="*/ 38 h 38"/>
                <a:gd name="T2" fmla="*/ 32 w 64"/>
                <a:gd name="T3" fmla="*/ 38 h 38"/>
                <a:gd name="T4" fmla="*/ 30 w 64"/>
                <a:gd name="T5" fmla="*/ 38 h 38"/>
                <a:gd name="T6" fmla="*/ 22 w 64"/>
                <a:gd name="T7" fmla="*/ 38 h 38"/>
                <a:gd name="T8" fmla="*/ 10 w 64"/>
                <a:gd name="T9" fmla="*/ 36 h 38"/>
                <a:gd name="T10" fmla="*/ 2 w 64"/>
                <a:gd name="T11" fmla="*/ 32 h 38"/>
                <a:gd name="T12" fmla="*/ 0 w 64"/>
                <a:gd name="T13" fmla="*/ 28 h 38"/>
                <a:gd name="T14" fmla="*/ 0 w 64"/>
                <a:gd name="T15" fmla="*/ 26 h 38"/>
                <a:gd name="T16" fmla="*/ 0 w 64"/>
                <a:gd name="T17" fmla="*/ 24 h 38"/>
                <a:gd name="T18" fmla="*/ 2 w 64"/>
                <a:gd name="T19" fmla="*/ 22 h 38"/>
                <a:gd name="T20" fmla="*/ 24 w 64"/>
                <a:gd name="T21" fmla="*/ 22 h 38"/>
                <a:gd name="T22" fmla="*/ 28 w 64"/>
                <a:gd name="T23" fmla="*/ 24 h 38"/>
                <a:gd name="T24" fmla="*/ 30 w 64"/>
                <a:gd name="T25" fmla="*/ 24 h 38"/>
                <a:gd name="T26" fmla="*/ 34 w 64"/>
                <a:gd name="T27" fmla="*/ 22 h 38"/>
                <a:gd name="T28" fmla="*/ 38 w 64"/>
                <a:gd name="T29" fmla="*/ 18 h 38"/>
                <a:gd name="T30" fmla="*/ 42 w 64"/>
                <a:gd name="T31" fmla="*/ 14 h 38"/>
                <a:gd name="T32" fmla="*/ 48 w 64"/>
                <a:gd name="T33" fmla="*/ 10 h 38"/>
                <a:gd name="T34" fmla="*/ 48 w 64"/>
                <a:gd name="T35" fmla="*/ 4 h 38"/>
                <a:gd name="T36" fmla="*/ 48 w 64"/>
                <a:gd name="T37" fmla="*/ 0 h 38"/>
                <a:gd name="T38" fmla="*/ 50 w 64"/>
                <a:gd name="T39" fmla="*/ 0 h 38"/>
                <a:gd name="T40" fmla="*/ 52 w 64"/>
                <a:gd name="T41" fmla="*/ 2 h 38"/>
                <a:gd name="T42" fmla="*/ 56 w 64"/>
                <a:gd name="T43" fmla="*/ 4 h 38"/>
                <a:gd name="T44" fmla="*/ 58 w 64"/>
                <a:gd name="T45" fmla="*/ 8 h 38"/>
                <a:gd name="T46" fmla="*/ 60 w 64"/>
                <a:gd name="T47" fmla="*/ 10 h 38"/>
                <a:gd name="T48" fmla="*/ 58 w 64"/>
                <a:gd name="T49" fmla="*/ 12 h 38"/>
                <a:gd name="T50" fmla="*/ 56 w 64"/>
                <a:gd name="T51" fmla="*/ 16 h 38"/>
                <a:gd name="T52" fmla="*/ 54 w 64"/>
                <a:gd name="T53" fmla="*/ 18 h 38"/>
                <a:gd name="T54" fmla="*/ 54 w 64"/>
                <a:gd name="T55" fmla="*/ 20 h 38"/>
                <a:gd name="T56" fmla="*/ 50 w 64"/>
                <a:gd name="T57" fmla="*/ 26 h 38"/>
                <a:gd name="T58" fmla="*/ 42 w 64"/>
                <a:gd name="T59" fmla="*/ 32 h 38"/>
                <a:gd name="T60" fmla="*/ 36 w 64"/>
                <a:gd name="T61" fmla="*/ 36 h 38"/>
                <a:gd name="T62" fmla="*/ 32 w 64"/>
                <a:gd name="T63" fmla="*/ 38 h 38"/>
                <a:gd name="T64" fmla="*/ 32 w 64"/>
                <a:gd name="T65" fmla="*/ 38 h 3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4" h="38">
                  <a:moveTo>
                    <a:pt x="36" y="38"/>
                  </a:moveTo>
                  <a:lnTo>
                    <a:pt x="34" y="38"/>
                  </a:lnTo>
                  <a:lnTo>
                    <a:pt x="30" y="38"/>
                  </a:lnTo>
                  <a:lnTo>
                    <a:pt x="22" y="38"/>
                  </a:lnTo>
                  <a:lnTo>
                    <a:pt x="10" y="36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8" y="22"/>
                  </a:lnTo>
                  <a:lnTo>
                    <a:pt x="42" y="18"/>
                  </a:lnTo>
                  <a:lnTo>
                    <a:pt x="46" y="14"/>
                  </a:lnTo>
                  <a:lnTo>
                    <a:pt x="52" y="10"/>
                  </a:lnTo>
                  <a:lnTo>
                    <a:pt x="52" y="4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2"/>
                  </a:lnTo>
                  <a:lnTo>
                    <a:pt x="60" y="4"/>
                  </a:lnTo>
                  <a:lnTo>
                    <a:pt x="62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6"/>
                  </a:lnTo>
                  <a:lnTo>
                    <a:pt x="58" y="18"/>
                  </a:lnTo>
                  <a:lnTo>
                    <a:pt x="58" y="20"/>
                  </a:lnTo>
                  <a:lnTo>
                    <a:pt x="54" y="26"/>
                  </a:lnTo>
                  <a:lnTo>
                    <a:pt x="46" y="32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6" y="3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13" name="Freeform 230"/>
            <p:cNvSpPr>
              <a:spLocks/>
            </p:cNvSpPr>
            <p:nvPr/>
          </p:nvSpPr>
          <p:spPr bwMode="gray">
            <a:xfrm>
              <a:off x="4761" y="2354"/>
              <a:ext cx="12" cy="16"/>
            </a:xfrm>
            <a:custGeom>
              <a:avLst/>
              <a:gdLst>
                <a:gd name="T0" fmla="*/ 12 w 12"/>
                <a:gd name="T1" fmla="*/ 10 h 16"/>
                <a:gd name="T2" fmla="*/ 12 w 12"/>
                <a:gd name="T3" fmla="*/ 14 h 16"/>
                <a:gd name="T4" fmla="*/ 12 w 12"/>
                <a:gd name="T5" fmla="*/ 16 h 16"/>
                <a:gd name="T6" fmla="*/ 6 w 12"/>
                <a:gd name="T7" fmla="*/ 16 h 16"/>
                <a:gd name="T8" fmla="*/ 2 w 12"/>
                <a:gd name="T9" fmla="*/ 14 h 16"/>
                <a:gd name="T10" fmla="*/ 0 w 12"/>
                <a:gd name="T11" fmla="*/ 10 h 16"/>
                <a:gd name="T12" fmla="*/ 2 w 12"/>
                <a:gd name="T13" fmla="*/ 4 h 16"/>
                <a:gd name="T14" fmla="*/ 8 w 12"/>
                <a:gd name="T15" fmla="*/ 0 h 16"/>
                <a:gd name="T16" fmla="*/ 10 w 12"/>
                <a:gd name="T17" fmla="*/ 6 h 16"/>
                <a:gd name="T18" fmla="*/ 10 w 12"/>
                <a:gd name="T19" fmla="*/ 8 h 16"/>
                <a:gd name="T20" fmla="*/ 12 w 12"/>
                <a:gd name="T21" fmla="*/ 10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" h="16">
                  <a:moveTo>
                    <a:pt x="12" y="10"/>
                  </a:moveTo>
                  <a:lnTo>
                    <a:pt x="12" y="14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4"/>
                  </a:lnTo>
                  <a:lnTo>
                    <a:pt x="8" y="0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14" name="Freeform 231"/>
            <p:cNvSpPr>
              <a:spLocks/>
            </p:cNvSpPr>
            <p:nvPr/>
          </p:nvSpPr>
          <p:spPr bwMode="gray">
            <a:xfrm>
              <a:off x="4709" y="2384"/>
              <a:ext cx="13" cy="20"/>
            </a:xfrm>
            <a:custGeom>
              <a:avLst/>
              <a:gdLst>
                <a:gd name="T0" fmla="*/ 10 w 12"/>
                <a:gd name="T1" fmla="*/ 2 h 20"/>
                <a:gd name="T2" fmla="*/ 12 w 12"/>
                <a:gd name="T3" fmla="*/ 2 h 20"/>
                <a:gd name="T4" fmla="*/ 12 w 12"/>
                <a:gd name="T5" fmla="*/ 0 h 20"/>
                <a:gd name="T6" fmla="*/ 14 w 12"/>
                <a:gd name="T7" fmla="*/ 2 h 20"/>
                <a:gd name="T8" fmla="*/ 16 w 12"/>
                <a:gd name="T9" fmla="*/ 4 h 20"/>
                <a:gd name="T10" fmla="*/ 14 w 12"/>
                <a:gd name="T11" fmla="*/ 6 h 20"/>
                <a:gd name="T12" fmla="*/ 12 w 12"/>
                <a:gd name="T13" fmla="*/ 12 h 20"/>
                <a:gd name="T14" fmla="*/ 0 w 12"/>
                <a:gd name="T15" fmla="*/ 20 h 20"/>
                <a:gd name="T16" fmla="*/ 0 w 12"/>
                <a:gd name="T17" fmla="*/ 10 h 20"/>
                <a:gd name="T18" fmla="*/ 2 w 12"/>
                <a:gd name="T19" fmla="*/ 6 h 20"/>
                <a:gd name="T20" fmla="*/ 4 w 12"/>
                <a:gd name="T21" fmla="*/ 4 h 20"/>
                <a:gd name="T22" fmla="*/ 10 w 12"/>
                <a:gd name="T23" fmla="*/ 2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" h="20">
                  <a:moveTo>
                    <a:pt x="6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12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15" name="Freeform 232"/>
            <p:cNvSpPr>
              <a:spLocks/>
            </p:cNvSpPr>
            <p:nvPr/>
          </p:nvSpPr>
          <p:spPr bwMode="gray">
            <a:xfrm>
              <a:off x="4664" y="2305"/>
              <a:ext cx="50" cy="22"/>
            </a:xfrm>
            <a:custGeom>
              <a:avLst/>
              <a:gdLst>
                <a:gd name="T0" fmla="*/ 42 w 50"/>
                <a:gd name="T1" fmla="*/ 22 h 22"/>
                <a:gd name="T2" fmla="*/ 40 w 50"/>
                <a:gd name="T3" fmla="*/ 20 h 22"/>
                <a:gd name="T4" fmla="*/ 38 w 50"/>
                <a:gd name="T5" fmla="*/ 16 h 22"/>
                <a:gd name="T6" fmla="*/ 34 w 50"/>
                <a:gd name="T7" fmla="*/ 14 h 22"/>
                <a:gd name="T8" fmla="*/ 30 w 50"/>
                <a:gd name="T9" fmla="*/ 14 h 22"/>
                <a:gd name="T10" fmla="*/ 24 w 50"/>
                <a:gd name="T11" fmla="*/ 12 h 22"/>
                <a:gd name="T12" fmla="*/ 16 w 50"/>
                <a:gd name="T13" fmla="*/ 12 h 22"/>
                <a:gd name="T14" fmla="*/ 10 w 50"/>
                <a:gd name="T15" fmla="*/ 12 h 22"/>
                <a:gd name="T16" fmla="*/ 2 w 50"/>
                <a:gd name="T17" fmla="*/ 12 h 22"/>
                <a:gd name="T18" fmla="*/ 0 w 50"/>
                <a:gd name="T19" fmla="*/ 10 h 22"/>
                <a:gd name="T20" fmla="*/ 8 w 50"/>
                <a:gd name="T21" fmla="*/ 4 h 22"/>
                <a:gd name="T22" fmla="*/ 14 w 50"/>
                <a:gd name="T23" fmla="*/ 4 h 22"/>
                <a:gd name="T24" fmla="*/ 18 w 50"/>
                <a:gd name="T25" fmla="*/ 2 h 22"/>
                <a:gd name="T26" fmla="*/ 24 w 50"/>
                <a:gd name="T27" fmla="*/ 2 h 22"/>
                <a:gd name="T28" fmla="*/ 28 w 50"/>
                <a:gd name="T29" fmla="*/ 0 h 22"/>
                <a:gd name="T30" fmla="*/ 28 w 50"/>
                <a:gd name="T31" fmla="*/ 2 h 22"/>
                <a:gd name="T32" fmla="*/ 30 w 50"/>
                <a:gd name="T33" fmla="*/ 2 h 22"/>
                <a:gd name="T34" fmla="*/ 34 w 50"/>
                <a:gd name="T35" fmla="*/ 0 h 22"/>
                <a:gd name="T36" fmla="*/ 38 w 50"/>
                <a:gd name="T37" fmla="*/ 2 h 22"/>
                <a:gd name="T38" fmla="*/ 44 w 50"/>
                <a:gd name="T39" fmla="*/ 6 h 22"/>
                <a:gd name="T40" fmla="*/ 48 w 50"/>
                <a:gd name="T41" fmla="*/ 10 h 22"/>
                <a:gd name="T42" fmla="*/ 50 w 50"/>
                <a:gd name="T43" fmla="*/ 16 h 22"/>
                <a:gd name="T44" fmla="*/ 48 w 50"/>
                <a:gd name="T45" fmla="*/ 18 h 22"/>
                <a:gd name="T46" fmla="*/ 46 w 50"/>
                <a:gd name="T47" fmla="*/ 20 h 22"/>
                <a:gd name="T48" fmla="*/ 42 w 50"/>
                <a:gd name="T49" fmla="*/ 22 h 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0" h="22">
                  <a:moveTo>
                    <a:pt x="42" y="22"/>
                  </a:moveTo>
                  <a:lnTo>
                    <a:pt x="40" y="20"/>
                  </a:lnTo>
                  <a:lnTo>
                    <a:pt x="38" y="16"/>
                  </a:lnTo>
                  <a:lnTo>
                    <a:pt x="34" y="14"/>
                  </a:lnTo>
                  <a:lnTo>
                    <a:pt x="30" y="14"/>
                  </a:lnTo>
                  <a:lnTo>
                    <a:pt x="24" y="12"/>
                  </a:lnTo>
                  <a:lnTo>
                    <a:pt x="16" y="12"/>
                  </a:lnTo>
                  <a:lnTo>
                    <a:pt x="10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4" y="6"/>
                  </a:lnTo>
                  <a:lnTo>
                    <a:pt x="48" y="10"/>
                  </a:lnTo>
                  <a:lnTo>
                    <a:pt x="50" y="16"/>
                  </a:lnTo>
                  <a:lnTo>
                    <a:pt x="48" y="18"/>
                  </a:lnTo>
                  <a:lnTo>
                    <a:pt x="46" y="20"/>
                  </a:lnTo>
                  <a:lnTo>
                    <a:pt x="42" y="2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16" name="Freeform 233"/>
            <p:cNvSpPr>
              <a:spLocks/>
            </p:cNvSpPr>
            <p:nvPr/>
          </p:nvSpPr>
          <p:spPr bwMode="gray">
            <a:xfrm>
              <a:off x="4663" y="2220"/>
              <a:ext cx="19" cy="41"/>
            </a:xfrm>
            <a:custGeom>
              <a:avLst/>
              <a:gdLst>
                <a:gd name="T0" fmla="*/ 2 w 20"/>
                <a:gd name="T1" fmla="*/ 21 h 42"/>
                <a:gd name="T2" fmla="*/ 2 w 20"/>
                <a:gd name="T3" fmla="*/ 18 h 42"/>
                <a:gd name="T4" fmla="*/ 2 w 20"/>
                <a:gd name="T5" fmla="*/ 14 h 42"/>
                <a:gd name="T6" fmla="*/ 0 w 20"/>
                <a:gd name="T7" fmla="*/ 10 h 42"/>
                <a:gd name="T8" fmla="*/ 2 w 20"/>
                <a:gd name="T9" fmla="*/ 4 h 42"/>
                <a:gd name="T10" fmla="*/ 0 w 20"/>
                <a:gd name="T11" fmla="*/ 0 h 42"/>
                <a:gd name="T12" fmla="*/ 4 w 20"/>
                <a:gd name="T13" fmla="*/ 0 h 42"/>
                <a:gd name="T14" fmla="*/ 6 w 20"/>
                <a:gd name="T15" fmla="*/ 8 h 42"/>
                <a:gd name="T16" fmla="*/ 4 w 20"/>
                <a:gd name="T17" fmla="*/ 16 h 42"/>
                <a:gd name="T18" fmla="*/ 8 w 20"/>
                <a:gd name="T19" fmla="*/ 16 h 42"/>
                <a:gd name="T20" fmla="*/ 8 w 20"/>
                <a:gd name="T21" fmla="*/ 8 h 42"/>
                <a:gd name="T22" fmla="*/ 12 w 20"/>
                <a:gd name="T23" fmla="*/ 8 h 42"/>
                <a:gd name="T24" fmla="*/ 12 w 20"/>
                <a:gd name="T25" fmla="*/ 12 h 42"/>
                <a:gd name="T26" fmla="*/ 12 w 20"/>
                <a:gd name="T27" fmla="*/ 14 h 42"/>
                <a:gd name="T28" fmla="*/ 10 w 20"/>
                <a:gd name="T29" fmla="*/ 16 h 42"/>
                <a:gd name="T30" fmla="*/ 10 w 20"/>
                <a:gd name="T31" fmla="*/ 18 h 42"/>
                <a:gd name="T32" fmla="*/ 10 w 20"/>
                <a:gd name="T33" fmla="*/ 21 h 42"/>
                <a:gd name="T34" fmla="*/ 16 w 20"/>
                <a:gd name="T35" fmla="*/ 28 h 42"/>
                <a:gd name="T36" fmla="*/ 12 w 20"/>
                <a:gd name="T37" fmla="*/ 28 h 42"/>
                <a:gd name="T38" fmla="*/ 10 w 20"/>
                <a:gd name="T39" fmla="*/ 26 h 42"/>
                <a:gd name="T40" fmla="*/ 10 w 20"/>
                <a:gd name="T41" fmla="*/ 24 h 42"/>
                <a:gd name="T42" fmla="*/ 8 w 20"/>
                <a:gd name="T43" fmla="*/ 24 h 42"/>
                <a:gd name="T44" fmla="*/ 6 w 20"/>
                <a:gd name="T45" fmla="*/ 24 h 42"/>
                <a:gd name="T46" fmla="*/ 4 w 20"/>
                <a:gd name="T47" fmla="*/ 26 h 42"/>
                <a:gd name="T48" fmla="*/ 4 w 20"/>
                <a:gd name="T49" fmla="*/ 30 h 42"/>
                <a:gd name="T50" fmla="*/ 4 w 20"/>
                <a:gd name="T51" fmla="*/ 34 h 42"/>
                <a:gd name="T52" fmla="*/ 6 w 20"/>
                <a:gd name="T53" fmla="*/ 38 h 42"/>
                <a:gd name="T54" fmla="*/ 2 w 20"/>
                <a:gd name="T55" fmla="*/ 36 h 42"/>
                <a:gd name="T56" fmla="*/ 2 w 20"/>
                <a:gd name="T57" fmla="*/ 30 h 42"/>
                <a:gd name="T58" fmla="*/ 2 w 20"/>
                <a:gd name="T59" fmla="*/ 21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0" h="42">
                  <a:moveTo>
                    <a:pt x="2" y="22"/>
                  </a:moveTo>
                  <a:lnTo>
                    <a:pt x="2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8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4" y="30"/>
                  </a:lnTo>
                  <a:lnTo>
                    <a:pt x="12" y="28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4" y="38"/>
                  </a:lnTo>
                  <a:lnTo>
                    <a:pt x="6" y="42"/>
                  </a:lnTo>
                  <a:lnTo>
                    <a:pt x="2" y="40"/>
                  </a:lnTo>
                  <a:lnTo>
                    <a:pt x="2" y="34"/>
                  </a:lnTo>
                  <a:lnTo>
                    <a:pt x="2" y="2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17" name="Freeform 234"/>
            <p:cNvSpPr>
              <a:spLocks/>
            </p:cNvSpPr>
            <p:nvPr/>
          </p:nvSpPr>
          <p:spPr bwMode="gray">
            <a:xfrm>
              <a:off x="4637" y="2310"/>
              <a:ext cx="17" cy="17"/>
            </a:xfrm>
            <a:custGeom>
              <a:avLst/>
              <a:gdLst>
                <a:gd name="T0" fmla="*/ 12 w 18"/>
                <a:gd name="T1" fmla="*/ 4 h 16"/>
                <a:gd name="T2" fmla="*/ 14 w 18"/>
                <a:gd name="T3" fmla="*/ 6 h 16"/>
                <a:gd name="T4" fmla="*/ 14 w 18"/>
                <a:gd name="T5" fmla="*/ 14 h 16"/>
                <a:gd name="T6" fmla="*/ 14 w 18"/>
                <a:gd name="T7" fmla="*/ 16 h 16"/>
                <a:gd name="T8" fmla="*/ 12 w 18"/>
                <a:gd name="T9" fmla="*/ 18 h 16"/>
                <a:gd name="T10" fmla="*/ 9 w 18"/>
                <a:gd name="T11" fmla="*/ 20 h 16"/>
                <a:gd name="T12" fmla="*/ 2 w 18"/>
                <a:gd name="T13" fmla="*/ 16 h 16"/>
                <a:gd name="T14" fmla="*/ 0 w 18"/>
                <a:gd name="T15" fmla="*/ 12 h 16"/>
                <a:gd name="T16" fmla="*/ 0 w 18"/>
                <a:gd name="T17" fmla="*/ 4 h 16"/>
                <a:gd name="T18" fmla="*/ 9 w 18"/>
                <a:gd name="T19" fmla="*/ 0 h 16"/>
                <a:gd name="T20" fmla="*/ 14 w 18"/>
                <a:gd name="T21" fmla="*/ 4 h 16"/>
                <a:gd name="T22" fmla="*/ 12 w 18"/>
                <a:gd name="T23" fmla="*/ 4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" h="16">
                  <a:moveTo>
                    <a:pt x="16" y="4"/>
                  </a:moveTo>
                  <a:lnTo>
                    <a:pt x="18" y="6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0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8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18" name="Freeform 235"/>
            <p:cNvSpPr>
              <a:spLocks/>
            </p:cNvSpPr>
            <p:nvPr/>
          </p:nvSpPr>
          <p:spPr bwMode="gray">
            <a:xfrm>
              <a:off x="4471" y="2399"/>
              <a:ext cx="49" cy="16"/>
            </a:xfrm>
            <a:custGeom>
              <a:avLst/>
              <a:gdLst>
                <a:gd name="T0" fmla="*/ 46 w 50"/>
                <a:gd name="T1" fmla="*/ 12 h 16"/>
                <a:gd name="T2" fmla="*/ 44 w 50"/>
                <a:gd name="T3" fmla="*/ 12 h 16"/>
                <a:gd name="T4" fmla="*/ 38 w 50"/>
                <a:gd name="T5" fmla="*/ 12 h 16"/>
                <a:gd name="T6" fmla="*/ 34 w 50"/>
                <a:gd name="T7" fmla="*/ 10 h 16"/>
                <a:gd name="T8" fmla="*/ 30 w 50"/>
                <a:gd name="T9" fmla="*/ 14 h 16"/>
                <a:gd name="T10" fmla="*/ 26 w 50"/>
                <a:gd name="T11" fmla="*/ 16 h 16"/>
                <a:gd name="T12" fmla="*/ 20 w 50"/>
                <a:gd name="T13" fmla="*/ 16 h 16"/>
                <a:gd name="T14" fmla="*/ 16 w 50"/>
                <a:gd name="T15" fmla="*/ 16 h 16"/>
                <a:gd name="T16" fmla="*/ 14 w 50"/>
                <a:gd name="T17" fmla="*/ 14 h 16"/>
                <a:gd name="T18" fmla="*/ 12 w 50"/>
                <a:gd name="T19" fmla="*/ 10 h 16"/>
                <a:gd name="T20" fmla="*/ 8 w 50"/>
                <a:gd name="T21" fmla="*/ 12 h 16"/>
                <a:gd name="T22" fmla="*/ 6 w 50"/>
                <a:gd name="T23" fmla="*/ 14 h 16"/>
                <a:gd name="T24" fmla="*/ 2 w 50"/>
                <a:gd name="T25" fmla="*/ 12 h 16"/>
                <a:gd name="T26" fmla="*/ 0 w 50"/>
                <a:gd name="T27" fmla="*/ 10 h 16"/>
                <a:gd name="T28" fmla="*/ 2 w 50"/>
                <a:gd name="T29" fmla="*/ 6 h 16"/>
                <a:gd name="T30" fmla="*/ 6 w 50"/>
                <a:gd name="T31" fmla="*/ 4 h 16"/>
                <a:gd name="T32" fmla="*/ 10 w 50"/>
                <a:gd name="T33" fmla="*/ 2 h 16"/>
                <a:gd name="T34" fmla="*/ 14 w 50"/>
                <a:gd name="T35" fmla="*/ 2 h 16"/>
                <a:gd name="T36" fmla="*/ 14 w 50"/>
                <a:gd name="T37" fmla="*/ 6 h 16"/>
                <a:gd name="T38" fmla="*/ 28 w 50"/>
                <a:gd name="T39" fmla="*/ 10 h 16"/>
                <a:gd name="T40" fmla="*/ 34 w 50"/>
                <a:gd name="T41" fmla="*/ 10 h 16"/>
                <a:gd name="T42" fmla="*/ 30 w 50"/>
                <a:gd name="T43" fmla="*/ 6 h 16"/>
                <a:gd name="T44" fmla="*/ 28 w 50"/>
                <a:gd name="T45" fmla="*/ 4 h 16"/>
                <a:gd name="T46" fmla="*/ 30 w 50"/>
                <a:gd name="T47" fmla="*/ 2 h 16"/>
                <a:gd name="T48" fmla="*/ 34 w 50"/>
                <a:gd name="T49" fmla="*/ 0 h 16"/>
                <a:gd name="T50" fmla="*/ 38 w 50"/>
                <a:gd name="T51" fmla="*/ 4 h 16"/>
                <a:gd name="T52" fmla="*/ 46 w 50"/>
                <a:gd name="T53" fmla="*/ 8 h 16"/>
                <a:gd name="T54" fmla="*/ 46 w 50"/>
                <a:gd name="T55" fmla="*/ 12 h 1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0" h="16">
                  <a:moveTo>
                    <a:pt x="50" y="12"/>
                  </a:moveTo>
                  <a:lnTo>
                    <a:pt x="48" y="12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4"/>
                  </a:lnTo>
                  <a:lnTo>
                    <a:pt x="30" y="16"/>
                  </a:lnTo>
                  <a:lnTo>
                    <a:pt x="20" y="16"/>
                  </a:lnTo>
                  <a:lnTo>
                    <a:pt x="16" y="16"/>
                  </a:lnTo>
                  <a:lnTo>
                    <a:pt x="14" y="14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32" y="10"/>
                  </a:lnTo>
                  <a:lnTo>
                    <a:pt x="38" y="10"/>
                  </a:lnTo>
                  <a:lnTo>
                    <a:pt x="34" y="6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38" y="0"/>
                  </a:lnTo>
                  <a:lnTo>
                    <a:pt x="42" y="4"/>
                  </a:lnTo>
                  <a:lnTo>
                    <a:pt x="50" y="8"/>
                  </a:lnTo>
                  <a:lnTo>
                    <a:pt x="50" y="1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19" name="Freeform 236"/>
            <p:cNvSpPr>
              <a:spLocks/>
            </p:cNvSpPr>
            <p:nvPr/>
          </p:nvSpPr>
          <p:spPr bwMode="gray">
            <a:xfrm>
              <a:off x="4567" y="2076"/>
              <a:ext cx="75" cy="76"/>
            </a:xfrm>
            <a:custGeom>
              <a:avLst/>
              <a:gdLst>
                <a:gd name="T0" fmla="*/ 56 w 76"/>
                <a:gd name="T1" fmla="*/ 48 h 78"/>
                <a:gd name="T2" fmla="*/ 50 w 76"/>
                <a:gd name="T3" fmla="*/ 54 h 78"/>
                <a:gd name="T4" fmla="*/ 54 w 76"/>
                <a:gd name="T5" fmla="*/ 57 h 78"/>
                <a:gd name="T6" fmla="*/ 58 w 76"/>
                <a:gd name="T7" fmla="*/ 64 h 78"/>
                <a:gd name="T8" fmla="*/ 54 w 76"/>
                <a:gd name="T9" fmla="*/ 70 h 78"/>
                <a:gd name="T10" fmla="*/ 48 w 76"/>
                <a:gd name="T11" fmla="*/ 70 h 78"/>
                <a:gd name="T12" fmla="*/ 44 w 76"/>
                <a:gd name="T13" fmla="*/ 68 h 78"/>
                <a:gd name="T14" fmla="*/ 38 w 76"/>
                <a:gd name="T15" fmla="*/ 66 h 78"/>
                <a:gd name="T16" fmla="*/ 34 w 76"/>
                <a:gd name="T17" fmla="*/ 56 h 78"/>
                <a:gd name="T18" fmla="*/ 34 w 76"/>
                <a:gd name="T19" fmla="*/ 48 h 78"/>
                <a:gd name="T20" fmla="*/ 32 w 76"/>
                <a:gd name="T21" fmla="*/ 40 h 78"/>
                <a:gd name="T22" fmla="*/ 24 w 76"/>
                <a:gd name="T23" fmla="*/ 44 h 78"/>
                <a:gd name="T24" fmla="*/ 18 w 76"/>
                <a:gd name="T25" fmla="*/ 42 h 78"/>
                <a:gd name="T26" fmla="*/ 12 w 76"/>
                <a:gd name="T27" fmla="*/ 40 h 78"/>
                <a:gd name="T28" fmla="*/ 8 w 76"/>
                <a:gd name="T29" fmla="*/ 52 h 78"/>
                <a:gd name="T30" fmla="*/ 4 w 76"/>
                <a:gd name="T31" fmla="*/ 58 h 78"/>
                <a:gd name="T32" fmla="*/ 0 w 76"/>
                <a:gd name="T33" fmla="*/ 58 h 78"/>
                <a:gd name="T34" fmla="*/ 2 w 76"/>
                <a:gd name="T35" fmla="*/ 50 h 78"/>
                <a:gd name="T36" fmla="*/ 0 w 76"/>
                <a:gd name="T37" fmla="*/ 38 h 78"/>
                <a:gd name="T38" fmla="*/ 6 w 76"/>
                <a:gd name="T39" fmla="*/ 30 h 78"/>
                <a:gd name="T40" fmla="*/ 14 w 76"/>
                <a:gd name="T41" fmla="*/ 24 h 78"/>
                <a:gd name="T42" fmla="*/ 18 w 76"/>
                <a:gd name="T43" fmla="*/ 20 h 78"/>
                <a:gd name="T44" fmla="*/ 26 w 76"/>
                <a:gd name="T45" fmla="*/ 20 h 78"/>
                <a:gd name="T46" fmla="*/ 30 w 76"/>
                <a:gd name="T47" fmla="*/ 24 h 78"/>
                <a:gd name="T48" fmla="*/ 36 w 76"/>
                <a:gd name="T49" fmla="*/ 26 h 78"/>
                <a:gd name="T50" fmla="*/ 38 w 76"/>
                <a:gd name="T51" fmla="*/ 20 h 78"/>
                <a:gd name="T52" fmla="*/ 40 w 76"/>
                <a:gd name="T53" fmla="*/ 18 h 78"/>
                <a:gd name="T54" fmla="*/ 48 w 76"/>
                <a:gd name="T55" fmla="*/ 14 h 78"/>
                <a:gd name="T56" fmla="*/ 50 w 76"/>
                <a:gd name="T57" fmla="*/ 0 h 78"/>
                <a:gd name="T58" fmla="*/ 58 w 76"/>
                <a:gd name="T59" fmla="*/ 6 h 78"/>
                <a:gd name="T60" fmla="*/ 66 w 76"/>
                <a:gd name="T61" fmla="*/ 22 h 78"/>
                <a:gd name="T62" fmla="*/ 70 w 76"/>
                <a:gd name="T63" fmla="*/ 48 h 78"/>
                <a:gd name="T64" fmla="*/ 66 w 76"/>
                <a:gd name="T65" fmla="*/ 56 h 78"/>
                <a:gd name="T66" fmla="*/ 64 w 76"/>
                <a:gd name="T67" fmla="*/ 58 h 78"/>
                <a:gd name="T68" fmla="*/ 58 w 76"/>
                <a:gd name="T69" fmla="*/ 48 h 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76" h="78">
                  <a:moveTo>
                    <a:pt x="64" y="56"/>
                  </a:moveTo>
                  <a:lnTo>
                    <a:pt x="60" y="52"/>
                  </a:lnTo>
                  <a:lnTo>
                    <a:pt x="56" y="54"/>
                  </a:lnTo>
                  <a:lnTo>
                    <a:pt x="54" y="58"/>
                  </a:lnTo>
                  <a:lnTo>
                    <a:pt x="56" y="62"/>
                  </a:lnTo>
                  <a:lnTo>
                    <a:pt x="58" y="64"/>
                  </a:lnTo>
                  <a:lnTo>
                    <a:pt x="60" y="68"/>
                  </a:lnTo>
                  <a:lnTo>
                    <a:pt x="62" y="72"/>
                  </a:lnTo>
                  <a:lnTo>
                    <a:pt x="60" y="78"/>
                  </a:lnTo>
                  <a:lnTo>
                    <a:pt x="58" y="78"/>
                  </a:lnTo>
                  <a:lnTo>
                    <a:pt x="54" y="78"/>
                  </a:lnTo>
                  <a:lnTo>
                    <a:pt x="52" y="78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6" y="76"/>
                  </a:lnTo>
                  <a:lnTo>
                    <a:pt x="42" y="74"/>
                  </a:lnTo>
                  <a:lnTo>
                    <a:pt x="36" y="70"/>
                  </a:lnTo>
                  <a:lnTo>
                    <a:pt x="34" y="62"/>
                  </a:lnTo>
                  <a:lnTo>
                    <a:pt x="32" y="54"/>
                  </a:lnTo>
                  <a:lnTo>
                    <a:pt x="34" y="52"/>
                  </a:lnTo>
                  <a:lnTo>
                    <a:pt x="36" y="50"/>
                  </a:lnTo>
                  <a:lnTo>
                    <a:pt x="32" y="44"/>
                  </a:lnTo>
                  <a:lnTo>
                    <a:pt x="24" y="44"/>
                  </a:lnTo>
                  <a:lnTo>
                    <a:pt x="24" y="48"/>
                  </a:lnTo>
                  <a:lnTo>
                    <a:pt x="20" y="48"/>
                  </a:lnTo>
                  <a:lnTo>
                    <a:pt x="18" y="46"/>
                  </a:lnTo>
                  <a:lnTo>
                    <a:pt x="16" y="48"/>
                  </a:lnTo>
                  <a:lnTo>
                    <a:pt x="12" y="44"/>
                  </a:lnTo>
                  <a:lnTo>
                    <a:pt x="10" y="50"/>
                  </a:lnTo>
                  <a:lnTo>
                    <a:pt x="8" y="56"/>
                  </a:lnTo>
                  <a:lnTo>
                    <a:pt x="6" y="64"/>
                  </a:lnTo>
                  <a:lnTo>
                    <a:pt x="4" y="66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2"/>
                  </a:lnTo>
                  <a:lnTo>
                    <a:pt x="2" y="34"/>
                  </a:lnTo>
                  <a:lnTo>
                    <a:pt x="6" y="34"/>
                  </a:lnTo>
                  <a:lnTo>
                    <a:pt x="10" y="32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2" y="30"/>
                  </a:lnTo>
                  <a:lnTo>
                    <a:pt x="36" y="30"/>
                  </a:lnTo>
                  <a:lnTo>
                    <a:pt x="36" y="26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2" y="14"/>
                  </a:lnTo>
                  <a:lnTo>
                    <a:pt x="52" y="6"/>
                  </a:lnTo>
                  <a:lnTo>
                    <a:pt x="54" y="0"/>
                  </a:lnTo>
                  <a:lnTo>
                    <a:pt x="58" y="2"/>
                  </a:lnTo>
                  <a:lnTo>
                    <a:pt x="62" y="6"/>
                  </a:lnTo>
                  <a:lnTo>
                    <a:pt x="68" y="14"/>
                  </a:lnTo>
                  <a:lnTo>
                    <a:pt x="70" y="26"/>
                  </a:lnTo>
                  <a:lnTo>
                    <a:pt x="76" y="50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2"/>
                  </a:lnTo>
                  <a:lnTo>
                    <a:pt x="70" y="68"/>
                  </a:lnTo>
                  <a:lnTo>
                    <a:pt x="68" y="66"/>
                  </a:lnTo>
                  <a:lnTo>
                    <a:pt x="66" y="60"/>
                  </a:lnTo>
                  <a:lnTo>
                    <a:pt x="62" y="52"/>
                  </a:lnTo>
                  <a:lnTo>
                    <a:pt x="64" y="5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20" name="Freeform 237"/>
            <p:cNvSpPr>
              <a:spLocks/>
            </p:cNvSpPr>
            <p:nvPr/>
          </p:nvSpPr>
          <p:spPr bwMode="gray">
            <a:xfrm>
              <a:off x="4492" y="2058"/>
              <a:ext cx="38" cy="42"/>
            </a:xfrm>
            <a:custGeom>
              <a:avLst/>
              <a:gdLst>
                <a:gd name="T0" fmla="*/ 4 w 38"/>
                <a:gd name="T1" fmla="*/ 42 h 42"/>
                <a:gd name="T2" fmla="*/ 0 w 38"/>
                <a:gd name="T3" fmla="*/ 42 h 42"/>
                <a:gd name="T4" fmla="*/ 2 w 38"/>
                <a:gd name="T5" fmla="*/ 38 h 42"/>
                <a:gd name="T6" fmla="*/ 6 w 38"/>
                <a:gd name="T7" fmla="*/ 34 h 42"/>
                <a:gd name="T8" fmla="*/ 14 w 38"/>
                <a:gd name="T9" fmla="*/ 24 h 42"/>
                <a:gd name="T10" fmla="*/ 24 w 38"/>
                <a:gd name="T11" fmla="*/ 16 h 42"/>
                <a:gd name="T12" fmla="*/ 30 w 38"/>
                <a:gd name="T13" fmla="*/ 8 h 42"/>
                <a:gd name="T14" fmla="*/ 32 w 38"/>
                <a:gd name="T15" fmla="*/ 4 h 42"/>
                <a:gd name="T16" fmla="*/ 34 w 38"/>
                <a:gd name="T17" fmla="*/ 0 h 42"/>
                <a:gd name="T18" fmla="*/ 34 w 38"/>
                <a:gd name="T19" fmla="*/ 4 h 42"/>
                <a:gd name="T20" fmla="*/ 36 w 38"/>
                <a:gd name="T21" fmla="*/ 6 h 42"/>
                <a:gd name="T22" fmla="*/ 38 w 38"/>
                <a:gd name="T23" fmla="*/ 10 h 42"/>
                <a:gd name="T24" fmla="*/ 36 w 38"/>
                <a:gd name="T25" fmla="*/ 12 h 42"/>
                <a:gd name="T26" fmla="*/ 32 w 38"/>
                <a:gd name="T27" fmla="*/ 14 h 42"/>
                <a:gd name="T28" fmla="*/ 32 w 38"/>
                <a:gd name="T29" fmla="*/ 16 h 42"/>
                <a:gd name="T30" fmla="*/ 30 w 38"/>
                <a:gd name="T31" fmla="*/ 18 h 42"/>
                <a:gd name="T32" fmla="*/ 22 w 38"/>
                <a:gd name="T33" fmla="*/ 18 h 42"/>
                <a:gd name="T34" fmla="*/ 20 w 38"/>
                <a:gd name="T35" fmla="*/ 28 h 42"/>
                <a:gd name="T36" fmla="*/ 14 w 38"/>
                <a:gd name="T37" fmla="*/ 36 h 42"/>
                <a:gd name="T38" fmla="*/ 10 w 38"/>
                <a:gd name="T39" fmla="*/ 40 h 42"/>
                <a:gd name="T40" fmla="*/ 4 w 38"/>
                <a:gd name="T41" fmla="*/ 42 h 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8" h="42">
                  <a:moveTo>
                    <a:pt x="4" y="42"/>
                  </a:moveTo>
                  <a:lnTo>
                    <a:pt x="0" y="42"/>
                  </a:lnTo>
                  <a:lnTo>
                    <a:pt x="2" y="38"/>
                  </a:lnTo>
                  <a:lnTo>
                    <a:pt x="6" y="34"/>
                  </a:lnTo>
                  <a:lnTo>
                    <a:pt x="14" y="24"/>
                  </a:lnTo>
                  <a:lnTo>
                    <a:pt x="24" y="16"/>
                  </a:lnTo>
                  <a:lnTo>
                    <a:pt x="30" y="8"/>
                  </a:lnTo>
                  <a:lnTo>
                    <a:pt x="32" y="4"/>
                  </a:lnTo>
                  <a:lnTo>
                    <a:pt x="34" y="0"/>
                  </a:lnTo>
                  <a:lnTo>
                    <a:pt x="34" y="4"/>
                  </a:lnTo>
                  <a:lnTo>
                    <a:pt x="36" y="6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2" y="18"/>
                  </a:lnTo>
                  <a:lnTo>
                    <a:pt x="20" y="28"/>
                  </a:lnTo>
                  <a:lnTo>
                    <a:pt x="14" y="36"/>
                  </a:lnTo>
                  <a:lnTo>
                    <a:pt x="10" y="40"/>
                  </a:lnTo>
                  <a:lnTo>
                    <a:pt x="4" y="4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21" name="Freeform 238"/>
            <p:cNvSpPr>
              <a:spLocks/>
            </p:cNvSpPr>
            <p:nvPr/>
          </p:nvSpPr>
          <p:spPr bwMode="gray">
            <a:xfrm>
              <a:off x="4520" y="1920"/>
              <a:ext cx="73" cy="108"/>
            </a:xfrm>
            <a:custGeom>
              <a:avLst/>
              <a:gdLst>
                <a:gd name="T0" fmla="*/ 8 w 74"/>
                <a:gd name="T1" fmla="*/ 34 h 110"/>
                <a:gd name="T2" fmla="*/ 6 w 74"/>
                <a:gd name="T3" fmla="*/ 20 h 110"/>
                <a:gd name="T4" fmla="*/ 6 w 74"/>
                <a:gd name="T5" fmla="*/ 4 h 110"/>
                <a:gd name="T6" fmla="*/ 10 w 74"/>
                <a:gd name="T7" fmla="*/ 0 h 110"/>
                <a:gd name="T8" fmla="*/ 14 w 74"/>
                <a:gd name="T9" fmla="*/ 6 h 110"/>
                <a:gd name="T10" fmla="*/ 20 w 74"/>
                <a:gd name="T11" fmla="*/ 10 h 110"/>
                <a:gd name="T12" fmla="*/ 24 w 74"/>
                <a:gd name="T13" fmla="*/ 8 h 110"/>
                <a:gd name="T14" fmla="*/ 28 w 74"/>
                <a:gd name="T15" fmla="*/ 8 h 110"/>
                <a:gd name="T16" fmla="*/ 32 w 74"/>
                <a:gd name="T17" fmla="*/ 18 h 110"/>
                <a:gd name="T18" fmla="*/ 36 w 74"/>
                <a:gd name="T19" fmla="*/ 27 h 110"/>
                <a:gd name="T20" fmla="*/ 36 w 74"/>
                <a:gd name="T21" fmla="*/ 40 h 110"/>
                <a:gd name="T22" fmla="*/ 28 w 74"/>
                <a:gd name="T23" fmla="*/ 50 h 110"/>
                <a:gd name="T24" fmla="*/ 28 w 74"/>
                <a:gd name="T25" fmla="*/ 66 h 110"/>
                <a:gd name="T26" fmla="*/ 36 w 74"/>
                <a:gd name="T27" fmla="*/ 78 h 110"/>
                <a:gd name="T28" fmla="*/ 37 w 74"/>
                <a:gd name="T29" fmla="*/ 79 h 110"/>
                <a:gd name="T30" fmla="*/ 42 w 74"/>
                <a:gd name="T31" fmla="*/ 76 h 110"/>
                <a:gd name="T32" fmla="*/ 50 w 74"/>
                <a:gd name="T33" fmla="*/ 80 h 110"/>
                <a:gd name="T34" fmla="*/ 56 w 74"/>
                <a:gd name="T35" fmla="*/ 84 h 110"/>
                <a:gd name="T36" fmla="*/ 60 w 74"/>
                <a:gd name="T37" fmla="*/ 81 h 110"/>
                <a:gd name="T38" fmla="*/ 60 w 74"/>
                <a:gd name="T39" fmla="*/ 86 h 110"/>
                <a:gd name="T40" fmla="*/ 60 w 74"/>
                <a:gd name="T41" fmla="*/ 90 h 110"/>
                <a:gd name="T42" fmla="*/ 64 w 74"/>
                <a:gd name="T43" fmla="*/ 92 h 110"/>
                <a:gd name="T44" fmla="*/ 70 w 74"/>
                <a:gd name="T45" fmla="*/ 98 h 110"/>
                <a:gd name="T46" fmla="*/ 68 w 74"/>
                <a:gd name="T47" fmla="*/ 102 h 110"/>
                <a:gd name="T48" fmla="*/ 64 w 74"/>
                <a:gd name="T49" fmla="*/ 98 h 110"/>
                <a:gd name="T50" fmla="*/ 56 w 74"/>
                <a:gd name="T51" fmla="*/ 90 h 110"/>
                <a:gd name="T52" fmla="*/ 46 w 74"/>
                <a:gd name="T53" fmla="*/ 82 h 110"/>
                <a:gd name="T54" fmla="*/ 44 w 74"/>
                <a:gd name="T55" fmla="*/ 88 h 110"/>
                <a:gd name="T56" fmla="*/ 40 w 74"/>
                <a:gd name="T57" fmla="*/ 92 h 110"/>
                <a:gd name="T58" fmla="*/ 37 w 74"/>
                <a:gd name="T59" fmla="*/ 82 h 110"/>
                <a:gd name="T60" fmla="*/ 30 w 74"/>
                <a:gd name="T61" fmla="*/ 82 h 110"/>
                <a:gd name="T62" fmla="*/ 22 w 74"/>
                <a:gd name="T63" fmla="*/ 82 h 110"/>
                <a:gd name="T64" fmla="*/ 16 w 74"/>
                <a:gd name="T65" fmla="*/ 79 h 110"/>
                <a:gd name="T66" fmla="*/ 20 w 74"/>
                <a:gd name="T67" fmla="*/ 72 h 110"/>
                <a:gd name="T68" fmla="*/ 16 w 74"/>
                <a:gd name="T69" fmla="*/ 68 h 110"/>
                <a:gd name="T70" fmla="*/ 12 w 74"/>
                <a:gd name="T71" fmla="*/ 70 h 110"/>
                <a:gd name="T72" fmla="*/ 2 w 74"/>
                <a:gd name="T73" fmla="*/ 66 h 110"/>
                <a:gd name="T74" fmla="*/ 0 w 74"/>
                <a:gd name="T75" fmla="*/ 48 h 110"/>
                <a:gd name="T76" fmla="*/ 4 w 74"/>
                <a:gd name="T77" fmla="*/ 42 h 11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4" h="110">
                  <a:moveTo>
                    <a:pt x="4" y="46"/>
                  </a:moveTo>
                  <a:lnTo>
                    <a:pt x="8" y="38"/>
                  </a:lnTo>
                  <a:lnTo>
                    <a:pt x="8" y="30"/>
                  </a:lnTo>
                  <a:lnTo>
                    <a:pt x="6" y="20"/>
                  </a:lnTo>
                  <a:lnTo>
                    <a:pt x="4" y="12"/>
                  </a:lnTo>
                  <a:lnTo>
                    <a:pt x="6" y="4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6" y="10"/>
                  </a:lnTo>
                  <a:lnTo>
                    <a:pt x="20" y="10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30" y="12"/>
                  </a:lnTo>
                  <a:lnTo>
                    <a:pt x="32" y="18"/>
                  </a:lnTo>
                  <a:lnTo>
                    <a:pt x="34" y="22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36" y="44"/>
                  </a:lnTo>
                  <a:lnTo>
                    <a:pt x="32" y="48"/>
                  </a:lnTo>
                  <a:lnTo>
                    <a:pt x="28" y="54"/>
                  </a:lnTo>
                  <a:lnTo>
                    <a:pt x="26" y="62"/>
                  </a:lnTo>
                  <a:lnTo>
                    <a:pt x="28" y="70"/>
                  </a:lnTo>
                  <a:lnTo>
                    <a:pt x="32" y="76"/>
                  </a:lnTo>
                  <a:lnTo>
                    <a:pt x="36" y="82"/>
                  </a:lnTo>
                  <a:lnTo>
                    <a:pt x="40" y="86"/>
                  </a:lnTo>
                  <a:lnTo>
                    <a:pt x="40" y="84"/>
                  </a:lnTo>
                  <a:lnTo>
                    <a:pt x="42" y="80"/>
                  </a:lnTo>
                  <a:lnTo>
                    <a:pt x="46" y="80"/>
                  </a:lnTo>
                  <a:lnTo>
                    <a:pt x="50" y="82"/>
                  </a:lnTo>
                  <a:lnTo>
                    <a:pt x="54" y="86"/>
                  </a:lnTo>
                  <a:lnTo>
                    <a:pt x="56" y="90"/>
                  </a:lnTo>
                  <a:lnTo>
                    <a:pt x="60" y="92"/>
                  </a:lnTo>
                  <a:lnTo>
                    <a:pt x="62" y="90"/>
                  </a:lnTo>
                  <a:lnTo>
                    <a:pt x="64" y="88"/>
                  </a:lnTo>
                  <a:lnTo>
                    <a:pt x="66" y="90"/>
                  </a:lnTo>
                  <a:lnTo>
                    <a:pt x="64" y="94"/>
                  </a:lnTo>
                  <a:lnTo>
                    <a:pt x="64" y="96"/>
                  </a:lnTo>
                  <a:lnTo>
                    <a:pt x="64" y="98"/>
                  </a:lnTo>
                  <a:lnTo>
                    <a:pt x="66" y="96"/>
                  </a:lnTo>
                  <a:lnTo>
                    <a:pt x="68" y="100"/>
                  </a:lnTo>
                  <a:lnTo>
                    <a:pt x="74" y="102"/>
                  </a:lnTo>
                  <a:lnTo>
                    <a:pt x="74" y="106"/>
                  </a:lnTo>
                  <a:lnTo>
                    <a:pt x="74" y="110"/>
                  </a:lnTo>
                  <a:lnTo>
                    <a:pt x="72" y="110"/>
                  </a:lnTo>
                  <a:lnTo>
                    <a:pt x="70" y="108"/>
                  </a:lnTo>
                  <a:lnTo>
                    <a:pt x="68" y="106"/>
                  </a:lnTo>
                  <a:lnTo>
                    <a:pt x="64" y="100"/>
                  </a:lnTo>
                  <a:lnTo>
                    <a:pt x="60" y="98"/>
                  </a:lnTo>
                  <a:lnTo>
                    <a:pt x="54" y="94"/>
                  </a:lnTo>
                  <a:lnTo>
                    <a:pt x="50" y="90"/>
                  </a:lnTo>
                  <a:lnTo>
                    <a:pt x="48" y="92"/>
                  </a:lnTo>
                  <a:lnTo>
                    <a:pt x="48" y="96"/>
                  </a:lnTo>
                  <a:lnTo>
                    <a:pt x="50" y="100"/>
                  </a:lnTo>
                  <a:lnTo>
                    <a:pt x="44" y="100"/>
                  </a:lnTo>
                  <a:lnTo>
                    <a:pt x="42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0" y="90"/>
                  </a:lnTo>
                  <a:lnTo>
                    <a:pt x="26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4"/>
                  </a:lnTo>
                  <a:lnTo>
                    <a:pt x="18" y="80"/>
                  </a:lnTo>
                  <a:lnTo>
                    <a:pt x="20" y="76"/>
                  </a:lnTo>
                  <a:lnTo>
                    <a:pt x="20" y="72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2" y="74"/>
                  </a:lnTo>
                  <a:lnTo>
                    <a:pt x="6" y="72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2" y="46"/>
                  </a:lnTo>
                  <a:lnTo>
                    <a:pt x="4" y="4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22" name="Freeform 239"/>
            <p:cNvSpPr>
              <a:spLocks/>
            </p:cNvSpPr>
            <p:nvPr/>
          </p:nvSpPr>
          <p:spPr bwMode="gray">
            <a:xfrm>
              <a:off x="4597" y="2030"/>
              <a:ext cx="24" cy="42"/>
            </a:xfrm>
            <a:custGeom>
              <a:avLst/>
              <a:gdLst>
                <a:gd name="T0" fmla="*/ 22 w 24"/>
                <a:gd name="T1" fmla="*/ 28 h 42"/>
                <a:gd name="T2" fmla="*/ 14 w 24"/>
                <a:gd name="T3" fmla="*/ 28 h 42"/>
                <a:gd name="T4" fmla="*/ 14 w 24"/>
                <a:gd name="T5" fmla="*/ 36 h 42"/>
                <a:gd name="T6" fmla="*/ 18 w 24"/>
                <a:gd name="T7" fmla="*/ 40 h 42"/>
                <a:gd name="T8" fmla="*/ 18 w 24"/>
                <a:gd name="T9" fmla="*/ 42 h 42"/>
                <a:gd name="T10" fmla="*/ 14 w 24"/>
                <a:gd name="T11" fmla="*/ 42 h 42"/>
                <a:gd name="T12" fmla="*/ 12 w 24"/>
                <a:gd name="T13" fmla="*/ 42 h 42"/>
                <a:gd name="T14" fmla="*/ 10 w 24"/>
                <a:gd name="T15" fmla="*/ 42 h 42"/>
                <a:gd name="T16" fmla="*/ 10 w 24"/>
                <a:gd name="T17" fmla="*/ 38 h 42"/>
                <a:gd name="T18" fmla="*/ 12 w 24"/>
                <a:gd name="T19" fmla="*/ 36 h 42"/>
                <a:gd name="T20" fmla="*/ 12 w 24"/>
                <a:gd name="T21" fmla="*/ 32 h 42"/>
                <a:gd name="T22" fmla="*/ 8 w 24"/>
                <a:gd name="T23" fmla="*/ 32 h 42"/>
                <a:gd name="T24" fmla="*/ 6 w 24"/>
                <a:gd name="T25" fmla="*/ 30 h 42"/>
                <a:gd name="T26" fmla="*/ 2 w 24"/>
                <a:gd name="T27" fmla="*/ 24 h 42"/>
                <a:gd name="T28" fmla="*/ 2 w 24"/>
                <a:gd name="T29" fmla="*/ 22 h 42"/>
                <a:gd name="T30" fmla="*/ 10 w 24"/>
                <a:gd name="T31" fmla="*/ 22 h 42"/>
                <a:gd name="T32" fmla="*/ 12 w 24"/>
                <a:gd name="T33" fmla="*/ 20 h 42"/>
                <a:gd name="T34" fmla="*/ 14 w 24"/>
                <a:gd name="T35" fmla="*/ 18 h 42"/>
                <a:gd name="T36" fmla="*/ 12 w 24"/>
                <a:gd name="T37" fmla="*/ 14 h 42"/>
                <a:gd name="T38" fmla="*/ 6 w 24"/>
                <a:gd name="T39" fmla="*/ 10 h 42"/>
                <a:gd name="T40" fmla="*/ 2 w 24"/>
                <a:gd name="T41" fmla="*/ 6 h 42"/>
                <a:gd name="T42" fmla="*/ 0 w 24"/>
                <a:gd name="T43" fmla="*/ 2 h 42"/>
                <a:gd name="T44" fmla="*/ 4 w 24"/>
                <a:gd name="T45" fmla="*/ 0 h 42"/>
                <a:gd name="T46" fmla="*/ 12 w 24"/>
                <a:gd name="T47" fmla="*/ 0 h 42"/>
                <a:gd name="T48" fmla="*/ 16 w 24"/>
                <a:gd name="T49" fmla="*/ 2 h 42"/>
                <a:gd name="T50" fmla="*/ 16 w 24"/>
                <a:gd name="T51" fmla="*/ 8 h 42"/>
                <a:gd name="T52" fmla="*/ 20 w 24"/>
                <a:gd name="T53" fmla="*/ 8 h 42"/>
                <a:gd name="T54" fmla="*/ 20 w 24"/>
                <a:gd name="T55" fmla="*/ 16 h 42"/>
                <a:gd name="T56" fmla="*/ 24 w 24"/>
                <a:gd name="T57" fmla="*/ 22 h 42"/>
                <a:gd name="T58" fmla="*/ 22 w 24"/>
                <a:gd name="T59" fmla="*/ 28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" h="42">
                  <a:moveTo>
                    <a:pt x="22" y="28"/>
                  </a:moveTo>
                  <a:lnTo>
                    <a:pt x="14" y="28"/>
                  </a:lnTo>
                  <a:lnTo>
                    <a:pt x="14" y="36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14" y="42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8" y="32"/>
                  </a:lnTo>
                  <a:lnTo>
                    <a:pt x="6" y="30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10" y="22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6" y="8"/>
                  </a:lnTo>
                  <a:lnTo>
                    <a:pt x="20" y="8"/>
                  </a:lnTo>
                  <a:lnTo>
                    <a:pt x="20" y="16"/>
                  </a:lnTo>
                  <a:lnTo>
                    <a:pt x="24" y="22"/>
                  </a:lnTo>
                  <a:lnTo>
                    <a:pt x="22" y="2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23" name="Freeform 240"/>
            <p:cNvSpPr>
              <a:spLocks/>
            </p:cNvSpPr>
            <p:nvPr/>
          </p:nvSpPr>
          <p:spPr bwMode="gray">
            <a:xfrm>
              <a:off x="4560" y="2042"/>
              <a:ext cx="22" cy="27"/>
            </a:xfrm>
            <a:custGeom>
              <a:avLst/>
              <a:gdLst>
                <a:gd name="T0" fmla="*/ 10 w 22"/>
                <a:gd name="T1" fmla="*/ 4 h 28"/>
                <a:gd name="T2" fmla="*/ 12 w 22"/>
                <a:gd name="T3" fmla="*/ 4 h 28"/>
                <a:gd name="T4" fmla="*/ 14 w 22"/>
                <a:gd name="T5" fmla="*/ 4 h 28"/>
                <a:gd name="T6" fmla="*/ 20 w 22"/>
                <a:gd name="T7" fmla="*/ 6 h 28"/>
                <a:gd name="T8" fmla="*/ 22 w 22"/>
                <a:gd name="T9" fmla="*/ 10 h 28"/>
                <a:gd name="T10" fmla="*/ 20 w 22"/>
                <a:gd name="T11" fmla="*/ 14 h 28"/>
                <a:gd name="T12" fmla="*/ 14 w 22"/>
                <a:gd name="T13" fmla="*/ 18 h 28"/>
                <a:gd name="T14" fmla="*/ 2 w 22"/>
                <a:gd name="T15" fmla="*/ 24 h 28"/>
                <a:gd name="T16" fmla="*/ 2 w 22"/>
                <a:gd name="T17" fmla="*/ 14 h 28"/>
                <a:gd name="T18" fmla="*/ 0 w 22"/>
                <a:gd name="T19" fmla="*/ 4 h 28"/>
                <a:gd name="T20" fmla="*/ 2 w 22"/>
                <a:gd name="T21" fmla="*/ 2 h 28"/>
                <a:gd name="T22" fmla="*/ 4 w 22"/>
                <a:gd name="T23" fmla="*/ 0 h 28"/>
                <a:gd name="T24" fmla="*/ 8 w 22"/>
                <a:gd name="T25" fmla="*/ 4 h 28"/>
                <a:gd name="T26" fmla="*/ 10 w 22"/>
                <a:gd name="T27" fmla="*/ 4 h 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" h="28">
                  <a:moveTo>
                    <a:pt x="10" y="4"/>
                  </a:moveTo>
                  <a:lnTo>
                    <a:pt x="12" y="4"/>
                  </a:lnTo>
                  <a:lnTo>
                    <a:pt x="14" y="4"/>
                  </a:lnTo>
                  <a:lnTo>
                    <a:pt x="20" y="6"/>
                  </a:lnTo>
                  <a:lnTo>
                    <a:pt x="22" y="10"/>
                  </a:lnTo>
                  <a:lnTo>
                    <a:pt x="20" y="16"/>
                  </a:lnTo>
                  <a:lnTo>
                    <a:pt x="14" y="22"/>
                  </a:lnTo>
                  <a:lnTo>
                    <a:pt x="2" y="28"/>
                  </a:lnTo>
                  <a:lnTo>
                    <a:pt x="2" y="1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24" name="Freeform 241"/>
            <p:cNvSpPr>
              <a:spLocks/>
            </p:cNvSpPr>
            <p:nvPr/>
          </p:nvSpPr>
          <p:spPr bwMode="gray">
            <a:xfrm>
              <a:off x="5088" y="2352"/>
              <a:ext cx="17" cy="30"/>
            </a:xfrm>
            <a:custGeom>
              <a:avLst/>
              <a:gdLst>
                <a:gd name="T0" fmla="*/ 20 w 16"/>
                <a:gd name="T1" fmla="*/ 18 h 30"/>
                <a:gd name="T2" fmla="*/ 20 w 16"/>
                <a:gd name="T3" fmla="*/ 24 h 30"/>
                <a:gd name="T4" fmla="*/ 18 w 16"/>
                <a:gd name="T5" fmla="*/ 28 h 30"/>
                <a:gd name="T6" fmla="*/ 16 w 16"/>
                <a:gd name="T7" fmla="*/ 30 h 30"/>
                <a:gd name="T8" fmla="*/ 14 w 16"/>
                <a:gd name="T9" fmla="*/ 30 h 30"/>
                <a:gd name="T10" fmla="*/ 12 w 16"/>
                <a:gd name="T11" fmla="*/ 30 h 30"/>
                <a:gd name="T12" fmla="*/ 6 w 16"/>
                <a:gd name="T13" fmla="*/ 26 h 30"/>
                <a:gd name="T14" fmla="*/ 4 w 16"/>
                <a:gd name="T15" fmla="*/ 18 h 30"/>
                <a:gd name="T16" fmla="*/ 2 w 16"/>
                <a:gd name="T17" fmla="*/ 12 h 30"/>
                <a:gd name="T18" fmla="*/ 0 w 16"/>
                <a:gd name="T19" fmla="*/ 6 h 30"/>
                <a:gd name="T20" fmla="*/ 0 w 16"/>
                <a:gd name="T21" fmla="*/ 0 h 30"/>
                <a:gd name="T22" fmla="*/ 12 w 16"/>
                <a:gd name="T23" fmla="*/ 12 h 30"/>
                <a:gd name="T24" fmla="*/ 14 w 16"/>
                <a:gd name="T25" fmla="*/ 18 h 30"/>
                <a:gd name="T26" fmla="*/ 18 w 16"/>
                <a:gd name="T27" fmla="*/ 18 h 30"/>
                <a:gd name="T28" fmla="*/ 20 w 16"/>
                <a:gd name="T29" fmla="*/ 18 h 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" h="30">
                  <a:moveTo>
                    <a:pt x="16" y="18"/>
                  </a:moveTo>
                  <a:lnTo>
                    <a:pt x="16" y="24"/>
                  </a:lnTo>
                  <a:lnTo>
                    <a:pt x="14" y="28"/>
                  </a:lnTo>
                  <a:lnTo>
                    <a:pt x="12" y="30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26"/>
                  </a:lnTo>
                  <a:lnTo>
                    <a:pt x="4" y="18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8" y="12"/>
                  </a:lnTo>
                  <a:lnTo>
                    <a:pt x="10" y="18"/>
                  </a:lnTo>
                  <a:lnTo>
                    <a:pt x="14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25" name="Freeform 242"/>
            <p:cNvSpPr>
              <a:spLocks/>
            </p:cNvSpPr>
            <p:nvPr/>
          </p:nvSpPr>
          <p:spPr bwMode="gray">
            <a:xfrm>
              <a:off x="5144" y="2393"/>
              <a:ext cx="22" cy="17"/>
            </a:xfrm>
            <a:custGeom>
              <a:avLst/>
              <a:gdLst>
                <a:gd name="T0" fmla="*/ 22 w 22"/>
                <a:gd name="T1" fmla="*/ 18 h 16"/>
                <a:gd name="T2" fmla="*/ 20 w 22"/>
                <a:gd name="T3" fmla="*/ 20 h 16"/>
                <a:gd name="T4" fmla="*/ 18 w 22"/>
                <a:gd name="T5" fmla="*/ 20 h 16"/>
                <a:gd name="T6" fmla="*/ 12 w 22"/>
                <a:gd name="T7" fmla="*/ 18 h 16"/>
                <a:gd name="T8" fmla="*/ 6 w 22"/>
                <a:gd name="T9" fmla="*/ 14 h 16"/>
                <a:gd name="T10" fmla="*/ 0 w 22"/>
                <a:gd name="T11" fmla="*/ 2 h 16"/>
                <a:gd name="T12" fmla="*/ 0 w 22"/>
                <a:gd name="T13" fmla="*/ 0 h 16"/>
                <a:gd name="T14" fmla="*/ 6 w 22"/>
                <a:gd name="T15" fmla="*/ 2 h 16"/>
                <a:gd name="T16" fmla="*/ 12 w 22"/>
                <a:gd name="T17" fmla="*/ 4 h 16"/>
                <a:gd name="T18" fmla="*/ 20 w 22"/>
                <a:gd name="T19" fmla="*/ 12 h 16"/>
                <a:gd name="T20" fmla="*/ 22 w 22"/>
                <a:gd name="T21" fmla="*/ 1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" h="16">
                  <a:moveTo>
                    <a:pt x="22" y="14"/>
                  </a:moveTo>
                  <a:lnTo>
                    <a:pt x="20" y="16"/>
                  </a:lnTo>
                  <a:lnTo>
                    <a:pt x="18" y="16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2"/>
                  </a:lnTo>
                  <a:lnTo>
                    <a:pt x="12" y="4"/>
                  </a:lnTo>
                  <a:lnTo>
                    <a:pt x="20" y="8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26" name="Freeform 243"/>
            <p:cNvSpPr>
              <a:spLocks/>
            </p:cNvSpPr>
            <p:nvPr/>
          </p:nvSpPr>
          <p:spPr bwMode="gray">
            <a:xfrm>
              <a:off x="5178" y="2408"/>
              <a:ext cx="13" cy="23"/>
            </a:xfrm>
            <a:custGeom>
              <a:avLst/>
              <a:gdLst>
                <a:gd name="T0" fmla="*/ 2 w 14"/>
                <a:gd name="T1" fmla="*/ 0 h 24"/>
                <a:gd name="T2" fmla="*/ 6 w 14"/>
                <a:gd name="T3" fmla="*/ 6 h 24"/>
                <a:gd name="T4" fmla="*/ 7 w 14"/>
                <a:gd name="T5" fmla="*/ 12 h 24"/>
                <a:gd name="T6" fmla="*/ 8 w 14"/>
                <a:gd name="T7" fmla="*/ 14 h 24"/>
                <a:gd name="T8" fmla="*/ 10 w 14"/>
                <a:gd name="T9" fmla="*/ 20 h 24"/>
                <a:gd name="T10" fmla="*/ 8 w 14"/>
                <a:gd name="T11" fmla="*/ 20 h 24"/>
                <a:gd name="T12" fmla="*/ 7 w 14"/>
                <a:gd name="T13" fmla="*/ 18 h 24"/>
                <a:gd name="T14" fmla="*/ 2 w 14"/>
                <a:gd name="T15" fmla="*/ 12 h 24"/>
                <a:gd name="T16" fmla="*/ 0 w 14"/>
                <a:gd name="T17" fmla="*/ 12 h 24"/>
                <a:gd name="T18" fmla="*/ 0 w 14"/>
                <a:gd name="T19" fmla="*/ 8 h 24"/>
                <a:gd name="T20" fmla="*/ 0 w 14"/>
                <a:gd name="T21" fmla="*/ 2 h 24"/>
                <a:gd name="T22" fmla="*/ 4 w 14"/>
                <a:gd name="T23" fmla="*/ 2 h 24"/>
                <a:gd name="T24" fmla="*/ 2 w 14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" h="24">
                  <a:moveTo>
                    <a:pt x="2" y="0"/>
                  </a:moveTo>
                  <a:lnTo>
                    <a:pt x="6" y="6"/>
                  </a:lnTo>
                  <a:lnTo>
                    <a:pt x="10" y="12"/>
                  </a:lnTo>
                  <a:lnTo>
                    <a:pt x="12" y="18"/>
                  </a:lnTo>
                  <a:lnTo>
                    <a:pt x="14" y="24"/>
                  </a:lnTo>
                  <a:lnTo>
                    <a:pt x="12" y="24"/>
                  </a:lnTo>
                  <a:lnTo>
                    <a:pt x="8" y="22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27" name="Freeform 244"/>
            <p:cNvSpPr>
              <a:spLocks/>
            </p:cNvSpPr>
            <p:nvPr/>
          </p:nvSpPr>
          <p:spPr bwMode="gray">
            <a:xfrm>
              <a:off x="5186" y="2443"/>
              <a:ext cx="17" cy="9"/>
            </a:xfrm>
            <a:custGeom>
              <a:avLst/>
              <a:gdLst>
                <a:gd name="T0" fmla="*/ 14 w 18"/>
                <a:gd name="T1" fmla="*/ 6 h 10"/>
                <a:gd name="T2" fmla="*/ 9 w 18"/>
                <a:gd name="T3" fmla="*/ 6 h 10"/>
                <a:gd name="T4" fmla="*/ 4 w 18"/>
                <a:gd name="T5" fmla="*/ 5 h 10"/>
                <a:gd name="T6" fmla="*/ 0 w 18"/>
                <a:gd name="T7" fmla="*/ 2 h 10"/>
                <a:gd name="T8" fmla="*/ 0 w 18"/>
                <a:gd name="T9" fmla="*/ 0 h 10"/>
                <a:gd name="T10" fmla="*/ 6 w 18"/>
                <a:gd name="T11" fmla="*/ 0 h 10"/>
                <a:gd name="T12" fmla="*/ 9 w 18"/>
                <a:gd name="T13" fmla="*/ 4 h 10"/>
                <a:gd name="T14" fmla="*/ 12 w 18"/>
                <a:gd name="T15" fmla="*/ 5 h 10"/>
                <a:gd name="T16" fmla="*/ 14 w 18"/>
                <a:gd name="T17" fmla="*/ 6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10">
                  <a:moveTo>
                    <a:pt x="18" y="10"/>
                  </a:moveTo>
                  <a:lnTo>
                    <a:pt x="10" y="10"/>
                  </a:ln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18" y="1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28" name="Freeform 245"/>
            <p:cNvSpPr>
              <a:spLocks/>
            </p:cNvSpPr>
            <p:nvPr/>
          </p:nvSpPr>
          <p:spPr bwMode="gray">
            <a:xfrm>
              <a:off x="5114" y="2395"/>
              <a:ext cx="24" cy="20"/>
            </a:xfrm>
            <a:custGeom>
              <a:avLst/>
              <a:gdLst>
                <a:gd name="T0" fmla="*/ 6 w 24"/>
                <a:gd name="T1" fmla="*/ 0 h 20"/>
                <a:gd name="T2" fmla="*/ 6 w 24"/>
                <a:gd name="T3" fmla="*/ 2 h 20"/>
                <a:gd name="T4" fmla="*/ 8 w 24"/>
                <a:gd name="T5" fmla="*/ 4 h 20"/>
                <a:gd name="T6" fmla="*/ 14 w 24"/>
                <a:gd name="T7" fmla="*/ 8 h 20"/>
                <a:gd name="T8" fmla="*/ 20 w 24"/>
                <a:gd name="T9" fmla="*/ 12 h 20"/>
                <a:gd name="T10" fmla="*/ 24 w 24"/>
                <a:gd name="T11" fmla="*/ 14 h 20"/>
                <a:gd name="T12" fmla="*/ 24 w 24"/>
                <a:gd name="T13" fmla="*/ 16 h 20"/>
                <a:gd name="T14" fmla="*/ 22 w 24"/>
                <a:gd name="T15" fmla="*/ 20 h 20"/>
                <a:gd name="T16" fmla="*/ 20 w 24"/>
                <a:gd name="T17" fmla="*/ 20 h 20"/>
                <a:gd name="T18" fmla="*/ 16 w 24"/>
                <a:gd name="T19" fmla="*/ 18 h 20"/>
                <a:gd name="T20" fmla="*/ 14 w 24"/>
                <a:gd name="T21" fmla="*/ 14 h 20"/>
                <a:gd name="T22" fmla="*/ 10 w 24"/>
                <a:gd name="T23" fmla="*/ 14 h 20"/>
                <a:gd name="T24" fmla="*/ 10 w 24"/>
                <a:gd name="T25" fmla="*/ 12 h 20"/>
                <a:gd name="T26" fmla="*/ 8 w 24"/>
                <a:gd name="T27" fmla="*/ 8 h 20"/>
                <a:gd name="T28" fmla="*/ 6 w 24"/>
                <a:gd name="T29" fmla="*/ 8 h 20"/>
                <a:gd name="T30" fmla="*/ 6 w 24"/>
                <a:gd name="T31" fmla="*/ 4 h 20"/>
                <a:gd name="T32" fmla="*/ 0 w 24"/>
                <a:gd name="T33" fmla="*/ 4 h 20"/>
                <a:gd name="T34" fmla="*/ 0 w 24"/>
                <a:gd name="T35" fmla="*/ 0 h 20"/>
                <a:gd name="T36" fmla="*/ 6 w 24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" h="20">
                  <a:moveTo>
                    <a:pt x="6" y="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14" y="8"/>
                  </a:lnTo>
                  <a:lnTo>
                    <a:pt x="20" y="12"/>
                  </a:lnTo>
                  <a:lnTo>
                    <a:pt x="24" y="14"/>
                  </a:lnTo>
                  <a:lnTo>
                    <a:pt x="24" y="16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4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29" name="Freeform 246"/>
            <p:cNvSpPr>
              <a:spLocks/>
            </p:cNvSpPr>
            <p:nvPr/>
          </p:nvSpPr>
          <p:spPr bwMode="gray">
            <a:xfrm>
              <a:off x="5258" y="2546"/>
              <a:ext cx="12" cy="11"/>
            </a:xfrm>
            <a:custGeom>
              <a:avLst/>
              <a:gdLst>
                <a:gd name="T0" fmla="*/ 12 w 12"/>
                <a:gd name="T1" fmla="*/ 6 h 12"/>
                <a:gd name="T2" fmla="*/ 10 w 12"/>
                <a:gd name="T3" fmla="*/ 6 h 12"/>
                <a:gd name="T4" fmla="*/ 8 w 12"/>
                <a:gd name="T5" fmla="*/ 8 h 12"/>
                <a:gd name="T6" fmla="*/ 4 w 12"/>
                <a:gd name="T7" fmla="*/ 8 h 12"/>
                <a:gd name="T8" fmla="*/ 2 w 12"/>
                <a:gd name="T9" fmla="*/ 6 h 12"/>
                <a:gd name="T10" fmla="*/ 0 w 12"/>
                <a:gd name="T11" fmla="*/ 0 h 12"/>
                <a:gd name="T12" fmla="*/ 2 w 12"/>
                <a:gd name="T13" fmla="*/ 0 h 12"/>
                <a:gd name="T14" fmla="*/ 6 w 12"/>
                <a:gd name="T15" fmla="*/ 2 h 12"/>
                <a:gd name="T16" fmla="*/ 10 w 12"/>
                <a:gd name="T17" fmla="*/ 6 h 12"/>
                <a:gd name="T18" fmla="*/ 12 w 12"/>
                <a:gd name="T19" fmla="*/ 6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2">
                  <a:moveTo>
                    <a:pt x="12" y="8"/>
                  </a:moveTo>
                  <a:lnTo>
                    <a:pt x="10" y="10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2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0" y="6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30" name="Freeform 247"/>
            <p:cNvSpPr>
              <a:spLocks/>
            </p:cNvSpPr>
            <p:nvPr/>
          </p:nvSpPr>
          <p:spPr bwMode="gray">
            <a:xfrm>
              <a:off x="4524" y="2224"/>
              <a:ext cx="98" cy="134"/>
            </a:xfrm>
            <a:custGeom>
              <a:avLst/>
              <a:gdLst>
                <a:gd name="T0" fmla="*/ 12 w 100"/>
                <a:gd name="T1" fmla="*/ 28 h 136"/>
                <a:gd name="T2" fmla="*/ 18 w 100"/>
                <a:gd name="T3" fmla="*/ 22 h 136"/>
                <a:gd name="T4" fmla="*/ 25 w 100"/>
                <a:gd name="T5" fmla="*/ 10 h 136"/>
                <a:gd name="T6" fmla="*/ 30 w 100"/>
                <a:gd name="T7" fmla="*/ 6 h 136"/>
                <a:gd name="T8" fmla="*/ 34 w 100"/>
                <a:gd name="T9" fmla="*/ 8 h 136"/>
                <a:gd name="T10" fmla="*/ 56 w 100"/>
                <a:gd name="T11" fmla="*/ 12 h 136"/>
                <a:gd name="T12" fmla="*/ 76 w 100"/>
                <a:gd name="T13" fmla="*/ 12 h 136"/>
                <a:gd name="T14" fmla="*/ 82 w 100"/>
                <a:gd name="T15" fmla="*/ 8 h 136"/>
                <a:gd name="T16" fmla="*/ 92 w 100"/>
                <a:gd name="T17" fmla="*/ 0 h 136"/>
                <a:gd name="T18" fmla="*/ 82 w 100"/>
                <a:gd name="T19" fmla="*/ 16 h 136"/>
                <a:gd name="T20" fmla="*/ 74 w 100"/>
                <a:gd name="T21" fmla="*/ 24 h 136"/>
                <a:gd name="T22" fmla="*/ 66 w 100"/>
                <a:gd name="T23" fmla="*/ 24 h 136"/>
                <a:gd name="T24" fmla="*/ 25 w 100"/>
                <a:gd name="T25" fmla="*/ 22 h 136"/>
                <a:gd name="T26" fmla="*/ 22 w 100"/>
                <a:gd name="T27" fmla="*/ 26 h 136"/>
                <a:gd name="T28" fmla="*/ 22 w 100"/>
                <a:gd name="T29" fmla="*/ 34 h 136"/>
                <a:gd name="T30" fmla="*/ 25 w 100"/>
                <a:gd name="T31" fmla="*/ 48 h 136"/>
                <a:gd name="T32" fmla="*/ 30 w 100"/>
                <a:gd name="T33" fmla="*/ 50 h 136"/>
                <a:gd name="T34" fmla="*/ 36 w 100"/>
                <a:gd name="T35" fmla="*/ 46 h 136"/>
                <a:gd name="T36" fmla="*/ 50 w 100"/>
                <a:gd name="T37" fmla="*/ 40 h 136"/>
                <a:gd name="T38" fmla="*/ 64 w 100"/>
                <a:gd name="T39" fmla="*/ 36 h 136"/>
                <a:gd name="T40" fmla="*/ 68 w 100"/>
                <a:gd name="T41" fmla="*/ 38 h 136"/>
                <a:gd name="T42" fmla="*/ 58 w 100"/>
                <a:gd name="T43" fmla="*/ 44 h 136"/>
                <a:gd name="T44" fmla="*/ 46 w 100"/>
                <a:gd name="T45" fmla="*/ 52 h 136"/>
                <a:gd name="T46" fmla="*/ 40 w 100"/>
                <a:gd name="T47" fmla="*/ 62 h 136"/>
                <a:gd name="T48" fmla="*/ 44 w 100"/>
                <a:gd name="T49" fmla="*/ 72 h 136"/>
                <a:gd name="T50" fmla="*/ 50 w 100"/>
                <a:gd name="T51" fmla="*/ 94 h 136"/>
                <a:gd name="T52" fmla="*/ 56 w 100"/>
                <a:gd name="T53" fmla="*/ 99 h 136"/>
                <a:gd name="T54" fmla="*/ 60 w 100"/>
                <a:gd name="T55" fmla="*/ 100 h 136"/>
                <a:gd name="T56" fmla="*/ 50 w 100"/>
                <a:gd name="T57" fmla="*/ 106 h 136"/>
                <a:gd name="T58" fmla="*/ 40 w 100"/>
                <a:gd name="T59" fmla="*/ 110 h 136"/>
                <a:gd name="T60" fmla="*/ 28 w 100"/>
                <a:gd name="T61" fmla="*/ 84 h 136"/>
                <a:gd name="T62" fmla="*/ 28 w 100"/>
                <a:gd name="T63" fmla="*/ 74 h 136"/>
                <a:gd name="T64" fmla="*/ 24 w 100"/>
                <a:gd name="T65" fmla="*/ 74 h 136"/>
                <a:gd name="T66" fmla="*/ 22 w 100"/>
                <a:gd name="T67" fmla="*/ 112 h 136"/>
                <a:gd name="T68" fmla="*/ 18 w 100"/>
                <a:gd name="T69" fmla="*/ 124 h 136"/>
                <a:gd name="T70" fmla="*/ 8 w 100"/>
                <a:gd name="T71" fmla="*/ 128 h 136"/>
                <a:gd name="T72" fmla="*/ 6 w 100"/>
                <a:gd name="T73" fmla="*/ 122 h 136"/>
                <a:gd name="T74" fmla="*/ 6 w 100"/>
                <a:gd name="T75" fmla="*/ 108 h 136"/>
                <a:gd name="T76" fmla="*/ 10 w 100"/>
                <a:gd name="T77" fmla="*/ 98 h 136"/>
                <a:gd name="T78" fmla="*/ 4 w 100"/>
                <a:gd name="T79" fmla="*/ 90 h 136"/>
                <a:gd name="T80" fmla="*/ 0 w 100"/>
                <a:gd name="T81" fmla="*/ 86 h 136"/>
                <a:gd name="T82" fmla="*/ 4 w 100"/>
                <a:gd name="T83" fmla="*/ 62 h 136"/>
                <a:gd name="T84" fmla="*/ 12 w 100"/>
                <a:gd name="T85" fmla="*/ 40 h 1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0" h="136">
                  <a:moveTo>
                    <a:pt x="12" y="46"/>
                  </a:moveTo>
                  <a:lnTo>
                    <a:pt x="12" y="28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24" y="14"/>
                  </a:lnTo>
                  <a:lnTo>
                    <a:pt x="28" y="10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60" y="12"/>
                  </a:lnTo>
                  <a:lnTo>
                    <a:pt x="80" y="14"/>
                  </a:lnTo>
                  <a:lnTo>
                    <a:pt x="84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94" y="2"/>
                  </a:lnTo>
                  <a:lnTo>
                    <a:pt x="100" y="0"/>
                  </a:lnTo>
                  <a:lnTo>
                    <a:pt x="100" y="6"/>
                  </a:lnTo>
                  <a:lnTo>
                    <a:pt x="90" y="16"/>
                  </a:lnTo>
                  <a:lnTo>
                    <a:pt x="86" y="22"/>
                  </a:lnTo>
                  <a:lnTo>
                    <a:pt x="82" y="24"/>
                  </a:lnTo>
                  <a:lnTo>
                    <a:pt x="76" y="24"/>
                  </a:lnTo>
                  <a:lnTo>
                    <a:pt x="70" y="24"/>
                  </a:lnTo>
                  <a:lnTo>
                    <a:pt x="64" y="22"/>
                  </a:lnTo>
                  <a:lnTo>
                    <a:pt x="26" y="22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4" y="46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4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6" y="46"/>
                  </a:lnTo>
                  <a:lnTo>
                    <a:pt x="54" y="44"/>
                  </a:lnTo>
                  <a:lnTo>
                    <a:pt x="62" y="42"/>
                  </a:lnTo>
                  <a:lnTo>
                    <a:pt x="68" y="40"/>
                  </a:lnTo>
                  <a:lnTo>
                    <a:pt x="74" y="40"/>
                  </a:lnTo>
                  <a:lnTo>
                    <a:pt x="72" y="42"/>
                  </a:lnTo>
                  <a:lnTo>
                    <a:pt x="68" y="44"/>
                  </a:lnTo>
                  <a:lnTo>
                    <a:pt x="62" y="48"/>
                  </a:lnTo>
                  <a:lnTo>
                    <a:pt x="56" y="50"/>
                  </a:lnTo>
                  <a:lnTo>
                    <a:pt x="50" y="56"/>
                  </a:lnTo>
                  <a:lnTo>
                    <a:pt x="42" y="66"/>
                  </a:lnTo>
                  <a:lnTo>
                    <a:pt x="44" y="66"/>
                  </a:lnTo>
                  <a:lnTo>
                    <a:pt x="46" y="70"/>
                  </a:lnTo>
                  <a:lnTo>
                    <a:pt x="48" y="76"/>
                  </a:lnTo>
                  <a:lnTo>
                    <a:pt x="54" y="84"/>
                  </a:lnTo>
                  <a:lnTo>
                    <a:pt x="54" y="98"/>
                  </a:lnTo>
                  <a:lnTo>
                    <a:pt x="56" y="102"/>
                  </a:lnTo>
                  <a:lnTo>
                    <a:pt x="60" y="104"/>
                  </a:lnTo>
                  <a:lnTo>
                    <a:pt x="64" y="104"/>
                  </a:lnTo>
                  <a:lnTo>
                    <a:pt x="64" y="106"/>
                  </a:lnTo>
                  <a:lnTo>
                    <a:pt x="60" y="110"/>
                  </a:lnTo>
                  <a:lnTo>
                    <a:pt x="54" y="114"/>
                  </a:lnTo>
                  <a:lnTo>
                    <a:pt x="50" y="118"/>
                  </a:lnTo>
                  <a:lnTo>
                    <a:pt x="44" y="118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4" y="84"/>
                  </a:lnTo>
                  <a:lnTo>
                    <a:pt x="32" y="78"/>
                  </a:lnTo>
                  <a:lnTo>
                    <a:pt x="28" y="80"/>
                  </a:lnTo>
                  <a:lnTo>
                    <a:pt x="24" y="78"/>
                  </a:lnTo>
                  <a:lnTo>
                    <a:pt x="22" y="106"/>
                  </a:lnTo>
                  <a:lnTo>
                    <a:pt x="22" y="120"/>
                  </a:lnTo>
                  <a:lnTo>
                    <a:pt x="20" y="126"/>
                  </a:lnTo>
                  <a:lnTo>
                    <a:pt x="18" y="132"/>
                  </a:lnTo>
                  <a:lnTo>
                    <a:pt x="14" y="134"/>
                  </a:lnTo>
                  <a:lnTo>
                    <a:pt x="8" y="136"/>
                  </a:lnTo>
                  <a:lnTo>
                    <a:pt x="6" y="134"/>
                  </a:lnTo>
                  <a:lnTo>
                    <a:pt x="6" y="130"/>
                  </a:lnTo>
                  <a:lnTo>
                    <a:pt x="6" y="120"/>
                  </a:lnTo>
                  <a:lnTo>
                    <a:pt x="6" y="116"/>
                  </a:lnTo>
                  <a:lnTo>
                    <a:pt x="8" y="110"/>
                  </a:lnTo>
                  <a:lnTo>
                    <a:pt x="10" y="102"/>
                  </a:lnTo>
                  <a:lnTo>
                    <a:pt x="10" y="94"/>
                  </a:lnTo>
                  <a:lnTo>
                    <a:pt x="4" y="94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0" y="78"/>
                  </a:lnTo>
                  <a:lnTo>
                    <a:pt x="4" y="66"/>
                  </a:lnTo>
                  <a:lnTo>
                    <a:pt x="8" y="54"/>
                  </a:lnTo>
                  <a:lnTo>
                    <a:pt x="12" y="44"/>
                  </a:lnTo>
                  <a:lnTo>
                    <a:pt x="12" y="4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31" name="Freeform 248"/>
            <p:cNvSpPr>
              <a:spLocks/>
            </p:cNvSpPr>
            <p:nvPr/>
          </p:nvSpPr>
          <p:spPr bwMode="gray">
            <a:xfrm>
              <a:off x="4380" y="2127"/>
              <a:ext cx="150" cy="111"/>
            </a:xfrm>
            <a:custGeom>
              <a:avLst/>
              <a:gdLst>
                <a:gd name="T0" fmla="*/ 64 w 152"/>
                <a:gd name="T1" fmla="*/ 58 h 112"/>
                <a:gd name="T2" fmla="*/ 64 w 152"/>
                <a:gd name="T3" fmla="*/ 56 h 112"/>
                <a:gd name="T4" fmla="*/ 66 w 152"/>
                <a:gd name="T5" fmla="*/ 56 h 112"/>
                <a:gd name="T6" fmla="*/ 70 w 152"/>
                <a:gd name="T7" fmla="*/ 54 h 112"/>
                <a:gd name="T8" fmla="*/ 66 w 152"/>
                <a:gd name="T9" fmla="*/ 48 h 112"/>
                <a:gd name="T10" fmla="*/ 72 w 152"/>
                <a:gd name="T11" fmla="*/ 42 h 112"/>
                <a:gd name="T12" fmla="*/ 82 w 152"/>
                <a:gd name="T13" fmla="*/ 40 h 112"/>
                <a:gd name="T14" fmla="*/ 88 w 152"/>
                <a:gd name="T15" fmla="*/ 26 h 112"/>
                <a:gd name="T16" fmla="*/ 102 w 152"/>
                <a:gd name="T17" fmla="*/ 4 h 112"/>
                <a:gd name="T18" fmla="*/ 110 w 152"/>
                <a:gd name="T19" fmla="*/ 0 h 112"/>
                <a:gd name="T20" fmla="*/ 114 w 152"/>
                <a:gd name="T21" fmla="*/ 8 h 112"/>
                <a:gd name="T22" fmla="*/ 116 w 152"/>
                <a:gd name="T23" fmla="*/ 20 h 112"/>
                <a:gd name="T24" fmla="*/ 130 w 152"/>
                <a:gd name="T25" fmla="*/ 26 h 112"/>
                <a:gd name="T26" fmla="*/ 144 w 152"/>
                <a:gd name="T27" fmla="*/ 28 h 112"/>
                <a:gd name="T28" fmla="*/ 142 w 152"/>
                <a:gd name="T29" fmla="*/ 34 h 112"/>
                <a:gd name="T30" fmla="*/ 132 w 152"/>
                <a:gd name="T31" fmla="*/ 36 h 112"/>
                <a:gd name="T32" fmla="*/ 124 w 152"/>
                <a:gd name="T33" fmla="*/ 38 h 112"/>
                <a:gd name="T34" fmla="*/ 130 w 152"/>
                <a:gd name="T35" fmla="*/ 44 h 112"/>
                <a:gd name="T36" fmla="*/ 124 w 152"/>
                <a:gd name="T37" fmla="*/ 48 h 112"/>
                <a:gd name="T38" fmla="*/ 114 w 152"/>
                <a:gd name="T39" fmla="*/ 56 h 112"/>
                <a:gd name="T40" fmla="*/ 102 w 152"/>
                <a:gd name="T41" fmla="*/ 56 h 112"/>
                <a:gd name="T42" fmla="*/ 90 w 152"/>
                <a:gd name="T43" fmla="*/ 56 h 112"/>
                <a:gd name="T44" fmla="*/ 78 w 152"/>
                <a:gd name="T45" fmla="*/ 60 h 112"/>
                <a:gd name="T46" fmla="*/ 70 w 152"/>
                <a:gd name="T47" fmla="*/ 78 h 112"/>
                <a:gd name="T48" fmla="*/ 66 w 152"/>
                <a:gd name="T49" fmla="*/ 100 h 112"/>
                <a:gd name="T50" fmla="*/ 60 w 152"/>
                <a:gd name="T51" fmla="*/ 104 h 112"/>
                <a:gd name="T52" fmla="*/ 52 w 152"/>
                <a:gd name="T53" fmla="*/ 100 h 112"/>
                <a:gd name="T54" fmla="*/ 44 w 152"/>
                <a:gd name="T55" fmla="*/ 94 h 112"/>
                <a:gd name="T56" fmla="*/ 38 w 152"/>
                <a:gd name="T57" fmla="*/ 96 h 112"/>
                <a:gd name="T58" fmla="*/ 28 w 152"/>
                <a:gd name="T59" fmla="*/ 104 h 112"/>
                <a:gd name="T60" fmla="*/ 20 w 152"/>
                <a:gd name="T61" fmla="*/ 108 h 112"/>
                <a:gd name="T62" fmla="*/ 8 w 152"/>
                <a:gd name="T63" fmla="*/ 104 h 112"/>
                <a:gd name="T64" fmla="*/ 0 w 152"/>
                <a:gd name="T65" fmla="*/ 100 h 112"/>
                <a:gd name="T66" fmla="*/ 0 w 152"/>
                <a:gd name="T67" fmla="*/ 88 h 112"/>
                <a:gd name="T68" fmla="*/ 0 w 152"/>
                <a:gd name="T69" fmla="*/ 90 h 112"/>
                <a:gd name="T70" fmla="*/ 8 w 152"/>
                <a:gd name="T71" fmla="*/ 96 h 112"/>
                <a:gd name="T72" fmla="*/ 20 w 152"/>
                <a:gd name="T73" fmla="*/ 86 h 112"/>
                <a:gd name="T74" fmla="*/ 30 w 152"/>
                <a:gd name="T75" fmla="*/ 74 h 112"/>
                <a:gd name="T76" fmla="*/ 42 w 152"/>
                <a:gd name="T77" fmla="*/ 68 h 112"/>
                <a:gd name="T78" fmla="*/ 50 w 152"/>
                <a:gd name="T79" fmla="*/ 62 h 112"/>
                <a:gd name="T80" fmla="*/ 54 w 152"/>
                <a:gd name="T81" fmla="*/ 56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2" h="112">
                  <a:moveTo>
                    <a:pt x="58" y="58"/>
                  </a:moveTo>
                  <a:lnTo>
                    <a:pt x="68" y="62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68" y="54"/>
                  </a:lnTo>
                  <a:lnTo>
                    <a:pt x="70" y="56"/>
                  </a:lnTo>
                  <a:lnTo>
                    <a:pt x="74" y="58"/>
                  </a:lnTo>
                  <a:lnTo>
                    <a:pt x="74" y="54"/>
                  </a:lnTo>
                  <a:lnTo>
                    <a:pt x="70" y="52"/>
                  </a:lnTo>
                  <a:lnTo>
                    <a:pt x="70" y="48"/>
                  </a:lnTo>
                  <a:lnTo>
                    <a:pt x="68" y="48"/>
                  </a:lnTo>
                  <a:lnTo>
                    <a:pt x="76" y="42"/>
                  </a:lnTo>
                  <a:lnTo>
                    <a:pt x="80" y="40"/>
                  </a:lnTo>
                  <a:lnTo>
                    <a:pt x="86" y="40"/>
                  </a:lnTo>
                  <a:lnTo>
                    <a:pt x="88" y="36"/>
                  </a:lnTo>
                  <a:lnTo>
                    <a:pt x="92" y="26"/>
                  </a:lnTo>
                  <a:lnTo>
                    <a:pt x="98" y="16"/>
                  </a:lnTo>
                  <a:lnTo>
                    <a:pt x="106" y="4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8" y="2"/>
                  </a:lnTo>
                  <a:lnTo>
                    <a:pt x="122" y="8"/>
                  </a:lnTo>
                  <a:lnTo>
                    <a:pt x="124" y="14"/>
                  </a:lnTo>
                  <a:lnTo>
                    <a:pt x="124" y="20"/>
                  </a:lnTo>
                  <a:lnTo>
                    <a:pt x="132" y="22"/>
                  </a:lnTo>
                  <a:lnTo>
                    <a:pt x="138" y="26"/>
                  </a:lnTo>
                  <a:lnTo>
                    <a:pt x="144" y="26"/>
                  </a:lnTo>
                  <a:lnTo>
                    <a:pt x="152" y="28"/>
                  </a:lnTo>
                  <a:lnTo>
                    <a:pt x="152" y="32"/>
                  </a:lnTo>
                  <a:lnTo>
                    <a:pt x="150" y="34"/>
                  </a:lnTo>
                  <a:lnTo>
                    <a:pt x="148" y="36"/>
                  </a:lnTo>
                  <a:lnTo>
                    <a:pt x="140" y="36"/>
                  </a:lnTo>
                  <a:lnTo>
                    <a:pt x="134" y="36"/>
                  </a:lnTo>
                  <a:lnTo>
                    <a:pt x="132" y="38"/>
                  </a:lnTo>
                  <a:lnTo>
                    <a:pt x="130" y="40"/>
                  </a:lnTo>
                  <a:lnTo>
                    <a:pt x="138" y="44"/>
                  </a:lnTo>
                  <a:lnTo>
                    <a:pt x="138" y="46"/>
                  </a:lnTo>
                  <a:lnTo>
                    <a:pt x="132" y="48"/>
                  </a:lnTo>
                  <a:lnTo>
                    <a:pt x="124" y="54"/>
                  </a:lnTo>
                  <a:lnTo>
                    <a:pt x="122" y="60"/>
                  </a:lnTo>
                  <a:lnTo>
                    <a:pt x="112" y="58"/>
                  </a:lnTo>
                  <a:lnTo>
                    <a:pt x="106" y="56"/>
                  </a:lnTo>
                  <a:lnTo>
                    <a:pt x="100" y="56"/>
                  </a:lnTo>
                  <a:lnTo>
                    <a:pt x="94" y="56"/>
                  </a:lnTo>
                  <a:lnTo>
                    <a:pt x="88" y="60"/>
                  </a:lnTo>
                  <a:lnTo>
                    <a:pt x="82" y="64"/>
                  </a:lnTo>
                  <a:lnTo>
                    <a:pt x="78" y="70"/>
                  </a:lnTo>
                  <a:lnTo>
                    <a:pt x="74" y="82"/>
                  </a:lnTo>
                  <a:lnTo>
                    <a:pt x="70" y="96"/>
                  </a:lnTo>
                  <a:lnTo>
                    <a:pt x="70" y="104"/>
                  </a:lnTo>
                  <a:lnTo>
                    <a:pt x="68" y="108"/>
                  </a:lnTo>
                  <a:lnTo>
                    <a:pt x="64" y="108"/>
                  </a:lnTo>
                  <a:lnTo>
                    <a:pt x="60" y="106"/>
                  </a:lnTo>
                  <a:lnTo>
                    <a:pt x="56" y="104"/>
                  </a:lnTo>
                  <a:lnTo>
                    <a:pt x="52" y="100"/>
                  </a:lnTo>
                  <a:lnTo>
                    <a:pt x="48" y="98"/>
                  </a:lnTo>
                  <a:lnTo>
                    <a:pt x="44" y="98"/>
                  </a:lnTo>
                  <a:lnTo>
                    <a:pt x="42" y="100"/>
                  </a:lnTo>
                  <a:lnTo>
                    <a:pt x="36" y="106"/>
                  </a:lnTo>
                  <a:lnTo>
                    <a:pt x="28" y="108"/>
                  </a:lnTo>
                  <a:lnTo>
                    <a:pt x="26" y="110"/>
                  </a:lnTo>
                  <a:lnTo>
                    <a:pt x="20" y="112"/>
                  </a:lnTo>
                  <a:lnTo>
                    <a:pt x="14" y="110"/>
                  </a:lnTo>
                  <a:lnTo>
                    <a:pt x="8" y="108"/>
                  </a:lnTo>
                  <a:lnTo>
                    <a:pt x="2" y="106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2" y="96"/>
                  </a:lnTo>
                  <a:lnTo>
                    <a:pt x="8" y="100"/>
                  </a:lnTo>
                  <a:lnTo>
                    <a:pt x="20" y="100"/>
                  </a:lnTo>
                  <a:lnTo>
                    <a:pt x="20" y="90"/>
                  </a:lnTo>
                  <a:lnTo>
                    <a:pt x="26" y="82"/>
                  </a:lnTo>
                  <a:lnTo>
                    <a:pt x="30" y="78"/>
                  </a:lnTo>
                  <a:lnTo>
                    <a:pt x="34" y="76"/>
                  </a:lnTo>
                  <a:lnTo>
                    <a:pt x="46" y="72"/>
                  </a:lnTo>
                  <a:lnTo>
                    <a:pt x="50" y="70"/>
                  </a:lnTo>
                  <a:lnTo>
                    <a:pt x="54" y="66"/>
                  </a:lnTo>
                  <a:lnTo>
                    <a:pt x="60" y="56"/>
                  </a:lnTo>
                  <a:lnTo>
                    <a:pt x="58" y="5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32" name="Freeform 249"/>
            <p:cNvSpPr>
              <a:spLocks/>
            </p:cNvSpPr>
            <p:nvPr/>
          </p:nvSpPr>
          <p:spPr bwMode="gray">
            <a:xfrm>
              <a:off x="4437" y="2174"/>
              <a:ext cx="16" cy="14"/>
            </a:xfrm>
            <a:custGeom>
              <a:avLst/>
              <a:gdLst>
                <a:gd name="T0" fmla="*/ 12 w 16"/>
                <a:gd name="T1" fmla="*/ 0 h 14"/>
                <a:gd name="T2" fmla="*/ 12 w 16"/>
                <a:gd name="T3" fmla="*/ 4 h 14"/>
                <a:gd name="T4" fmla="*/ 16 w 16"/>
                <a:gd name="T5" fmla="*/ 6 h 14"/>
                <a:gd name="T6" fmla="*/ 16 w 16"/>
                <a:gd name="T7" fmla="*/ 10 h 14"/>
                <a:gd name="T8" fmla="*/ 12 w 16"/>
                <a:gd name="T9" fmla="*/ 8 h 14"/>
                <a:gd name="T10" fmla="*/ 10 w 16"/>
                <a:gd name="T11" fmla="*/ 6 h 14"/>
                <a:gd name="T12" fmla="*/ 10 w 16"/>
                <a:gd name="T13" fmla="*/ 10 h 14"/>
                <a:gd name="T14" fmla="*/ 12 w 16"/>
                <a:gd name="T15" fmla="*/ 12 h 14"/>
                <a:gd name="T16" fmla="*/ 10 w 16"/>
                <a:gd name="T17" fmla="*/ 14 h 14"/>
                <a:gd name="T18" fmla="*/ 0 w 16"/>
                <a:gd name="T19" fmla="*/ 10 h 14"/>
                <a:gd name="T20" fmla="*/ 10 w 16"/>
                <a:gd name="T21" fmla="*/ 0 h 14"/>
                <a:gd name="T22" fmla="*/ 12 w 16"/>
                <a:gd name="T23" fmla="*/ 0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" h="14">
                  <a:moveTo>
                    <a:pt x="12" y="0"/>
                  </a:moveTo>
                  <a:lnTo>
                    <a:pt x="12" y="4"/>
                  </a:lnTo>
                  <a:lnTo>
                    <a:pt x="16" y="6"/>
                  </a:lnTo>
                  <a:lnTo>
                    <a:pt x="16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10" y="10"/>
                  </a:lnTo>
                  <a:lnTo>
                    <a:pt x="12" y="12"/>
                  </a:lnTo>
                  <a:lnTo>
                    <a:pt x="10" y="14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33" name="Freeform 250"/>
            <p:cNvSpPr>
              <a:spLocks/>
            </p:cNvSpPr>
            <p:nvPr/>
          </p:nvSpPr>
          <p:spPr bwMode="gray">
            <a:xfrm>
              <a:off x="4711" y="2261"/>
              <a:ext cx="158" cy="162"/>
            </a:xfrm>
            <a:custGeom>
              <a:avLst/>
              <a:gdLst>
                <a:gd name="T0" fmla="*/ 152 w 160"/>
                <a:gd name="T1" fmla="*/ 110 h 164"/>
                <a:gd name="T2" fmla="*/ 148 w 160"/>
                <a:gd name="T3" fmla="*/ 118 h 164"/>
                <a:gd name="T4" fmla="*/ 152 w 160"/>
                <a:gd name="T5" fmla="*/ 156 h 164"/>
                <a:gd name="T6" fmla="*/ 140 w 160"/>
                <a:gd name="T7" fmla="*/ 150 h 164"/>
                <a:gd name="T8" fmla="*/ 136 w 160"/>
                <a:gd name="T9" fmla="*/ 136 h 164"/>
                <a:gd name="T10" fmla="*/ 116 w 160"/>
                <a:gd name="T11" fmla="*/ 140 h 164"/>
                <a:gd name="T12" fmla="*/ 100 w 160"/>
                <a:gd name="T13" fmla="*/ 140 h 164"/>
                <a:gd name="T14" fmla="*/ 98 w 160"/>
                <a:gd name="T15" fmla="*/ 136 h 164"/>
                <a:gd name="T16" fmla="*/ 106 w 160"/>
                <a:gd name="T17" fmla="*/ 126 h 164"/>
                <a:gd name="T18" fmla="*/ 116 w 160"/>
                <a:gd name="T19" fmla="*/ 120 h 164"/>
                <a:gd name="T20" fmla="*/ 114 w 160"/>
                <a:gd name="T21" fmla="*/ 108 h 164"/>
                <a:gd name="T22" fmla="*/ 112 w 160"/>
                <a:gd name="T23" fmla="*/ 96 h 164"/>
                <a:gd name="T24" fmla="*/ 100 w 160"/>
                <a:gd name="T25" fmla="*/ 86 h 164"/>
                <a:gd name="T26" fmla="*/ 70 w 160"/>
                <a:gd name="T27" fmla="*/ 76 h 164"/>
                <a:gd name="T28" fmla="*/ 58 w 160"/>
                <a:gd name="T29" fmla="*/ 66 h 164"/>
                <a:gd name="T30" fmla="*/ 50 w 160"/>
                <a:gd name="T31" fmla="*/ 62 h 164"/>
                <a:gd name="T32" fmla="*/ 42 w 160"/>
                <a:gd name="T33" fmla="*/ 56 h 164"/>
                <a:gd name="T34" fmla="*/ 40 w 160"/>
                <a:gd name="T35" fmla="*/ 62 h 164"/>
                <a:gd name="T36" fmla="*/ 34 w 160"/>
                <a:gd name="T37" fmla="*/ 68 h 164"/>
                <a:gd name="T38" fmla="*/ 32 w 160"/>
                <a:gd name="T39" fmla="*/ 62 h 164"/>
                <a:gd name="T40" fmla="*/ 26 w 160"/>
                <a:gd name="T41" fmla="*/ 50 h 164"/>
                <a:gd name="T42" fmla="*/ 20 w 160"/>
                <a:gd name="T43" fmla="*/ 44 h 164"/>
                <a:gd name="T44" fmla="*/ 20 w 160"/>
                <a:gd name="T45" fmla="*/ 41 h 164"/>
                <a:gd name="T46" fmla="*/ 28 w 160"/>
                <a:gd name="T47" fmla="*/ 41 h 164"/>
                <a:gd name="T48" fmla="*/ 34 w 160"/>
                <a:gd name="T49" fmla="*/ 41 h 164"/>
                <a:gd name="T50" fmla="*/ 42 w 160"/>
                <a:gd name="T51" fmla="*/ 40 h 164"/>
                <a:gd name="T52" fmla="*/ 50 w 160"/>
                <a:gd name="T53" fmla="*/ 36 h 164"/>
                <a:gd name="T54" fmla="*/ 40 w 160"/>
                <a:gd name="T55" fmla="*/ 36 h 164"/>
                <a:gd name="T56" fmla="*/ 26 w 160"/>
                <a:gd name="T57" fmla="*/ 38 h 164"/>
                <a:gd name="T58" fmla="*/ 18 w 160"/>
                <a:gd name="T59" fmla="*/ 32 h 164"/>
                <a:gd name="T60" fmla="*/ 16 w 160"/>
                <a:gd name="T61" fmla="*/ 28 h 164"/>
                <a:gd name="T62" fmla="*/ 6 w 160"/>
                <a:gd name="T63" fmla="*/ 22 h 164"/>
                <a:gd name="T64" fmla="*/ 0 w 160"/>
                <a:gd name="T65" fmla="*/ 12 h 164"/>
                <a:gd name="T66" fmla="*/ 14 w 160"/>
                <a:gd name="T67" fmla="*/ 4 h 164"/>
                <a:gd name="T68" fmla="*/ 30 w 160"/>
                <a:gd name="T69" fmla="*/ 0 h 164"/>
                <a:gd name="T70" fmla="*/ 36 w 160"/>
                <a:gd name="T71" fmla="*/ 2 h 164"/>
                <a:gd name="T72" fmla="*/ 46 w 160"/>
                <a:gd name="T73" fmla="*/ 4 h 164"/>
                <a:gd name="T74" fmla="*/ 52 w 160"/>
                <a:gd name="T75" fmla="*/ 16 h 164"/>
                <a:gd name="T76" fmla="*/ 54 w 160"/>
                <a:gd name="T77" fmla="*/ 38 h 164"/>
                <a:gd name="T78" fmla="*/ 58 w 160"/>
                <a:gd name="T79" fmla="*/ 40 h 164"/>
                <a:gd name="T80" fmla="*/ 62 w 160"/>
                <a:gd name="T81" fmla="*/ 50 h 164"/>
                <a:gd name="T82" fmla="*/ 68 w 160"/>
                <a:gd name="T83" fmla="*/ 50 h 164"/>
                <a:gd name="T84" fmla="*/ 74 w 160"/>
                <a:gd name="T85" fmla="*/ 44 h 164"/>
                <a:gd name="T86" fmla="*/ 84 w 160"/>
                <a:gd name="T87" fmla="*/ 38 h 164"/>
                <a:gd name="T88" fmla="*/ 96 w 160"/>
                <a:gd name="T89" fmla="*/ 28 h 164"/>
                <a:gd name="T90" fmla="*/ 104 w 160"/>
                <a:gd name="T91" fmla="*/ 20 h 164"/>
                <a:gd name="T92" fmla="*/ 112 w 160"/>
                <a:gd name="T93" fmla="*/ 20 h 164"/>
                <a:gd name="T94" fmla="*/ 120 w 160"/>
                <a:gd name="T95" fmla="*/ 26 h 164"/>
                <a:gd name="T96" fmla="*/ 134 w 160"/>
                <a:gd name="T97" fmla="*/ 34 h 164"/>
                <a:gd name="T98" fmla="*/ 152 w 160"/>
                <a:gd name="T99" fmla="*/ 38 h 1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60" h="164">
                  <a:moveTo>
                    <a:pt x="160" y="38"/>
                  </a:moveTo>
                  <a:lnTo>
                    <a:pt x="160" y="114"/>
                  </a:lnTo>
                  <a:lnTo>
                    <a:pt x="156" y="118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0" y="164"/>
                  </a:lnTo>
                  <a:lnTo>
                    <a:pt x="154" y="164"/>
                  </a:lnTo>
                  <a:lnTo>
                    <a:pt x="148" y="158"/>
                  </a:lnTo>
                  <a:lnTo>
                    <a:pt x="144" y="152"/>
                  </a:lnTo>
                  <a:lnTo>
                    <a:pt x="144" y="144"/>
                  </a:lnTo>
                  <a:lnTo>
                    <a:pt x="126" y="144"/>
                  </a:lnTo>
                  <a:lnTo>
                    <a:pt x="120" y="148"/>
                  </a:lnTo>
                  <a:lnTo>
                    <a:pt x="112" y="148"/>
                  </a:lnTo>
                  <a:lnTo>
                    <a:pt x="104" y="148"/>
                  </a:lnTo>
                  <a:lnTo>
                    <a:pt x="102" y="146"/>
                  </a:lnTo>
                  <a:lnTo>
                    <a:pt x="102" y="144"/>
                  </a:lnTo>
                  <a:lnTo>
                    <a:pt x="104" y="138"/>
                  </a:lnTo>
                  <a:lnTo>
                    <a:pt x="110" y="134"/>
                  </a:lnTo>
                  <a:lnTo>
                    <a:pt x="116" y="128"/>
                  </a:lnTo>
                  <a:lnTo>
                    <a:pt x="120" y="126"/>
                  </a:lnTo>
                  <a:lnTo>
                    <a:pt x="118" y="118"/>
                  </a:lnTo>
                  <a:lnTo>
                    <a:pt x="118" y="112"/>
                  </a:lnTo>
                  <a:lnTo>
                    <a:pt x="116" y="106"/>
                  </a:lnTo>
                  <a:lnTo>
                    <a:pt x="116" y="100"/>
                  </a:lnTo>
                  <a:lnTo>
                    <a:pt x="112" y="94"/>
                  </a:lnTo>
                  <a:lnTo>
                    <a:pt x="104" y="90"/>
                  </a:lnTo>
                  <a:lnTo>
                    <a:pt x="90" y="84"/>
                  </a:lnTo>
                  <a:lnTo>
                    <a:pt x="74" y="80"/>
                  </a:lnTo>
                  <a:lnTo>
                    <a:pt x="68" y="74"/>
                  </a:lnTo>
                  <a:lnTo>
                    <a:pt x="62" y="70"/>
                  </a:lnTo>
                  <a:lnTo>
                    <a:pt x="58" y="68"/>
                  </a:lnTo>
                  <a:lnTo>
                    <a:pt x="54" y="66"/>
                  </a:lnTo>
                  <a:lnTo>
                    <a:pt x="44" y="66"/>
                  </a:lnTo>
                  <a:lnTo>
                    <a:pt x="46" y="60"/>
                  </a:lnTo>
                  <a:lnTo>
                    <a:pt x="48" y="58"/>
                  </a:lnTo>
                  <a:lnTo>
                    <a:pt x="42" y="66"/>
                  </a:lnTo>
                  <a:lnTo>
                    <a:pt x="38" y="70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2" y="66"/>
                  </a:lnTo>
                  <a:lnTo>
                    <a:pt x="32" y="64"/>
                  </a:lnTo>
                  <a:lnTo>
                    <a:pt x="26" y="54"/>
                  </a:lnTo>
                  <a:lnTo>
                    <a:pt x="24" y="50"/>
                  </a:lnTo>
                  <a:lnTo>
                    <a:pt x="20" y="48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4" y="42"/>
                  </a:lnTo>
                  <a:lnTo>
                    <a:pt x="28" y="42"/>
                  </a:lnTo>
                  <a:lnTo>
                    <a:pt x="32" y="44"/>
                  </a:lnTo>
                  <a:lnTo>
                    <a:pt x="34" y="42"/>
                  </a:lnTo>
                  <a:lnTo>
                    <a:pt x="38" y="38"/>
                  </a:lnTo>
                  <a:lnTo>
                    <a:pt x="46" y="40"/>
                  </a:lnTo>
                  <a:lnTo>
                    <a:pt x="50" y="38"/>
                  </a:lnTo>
                  <a:lnTo>
                    <a:pt x="54" y="36"/>
                  </a:lnTo>
                  <a:lnTo>
                    <a:pt x="50" y="36"/>
                  </a:lnTo>
                  <a:lnTo>
                    <a:pt x="40" y="36"/>
                  </a:lnTo>
                  <a:lnTo>
                    <a:pt x="32" y="38"/>
                  </a:lnTo>
                  <a:lnTo>
                    <a:pt x="26" y="38"/>
                  </a:lnTo>
                  <a:lnTo>
                    <a:pt x="22" y="36"/>
                  </a:lnTo>
                  <a:lnTo>
                    <a:pt x="18" y="32"/>
                  </a:lnTo>
                  <a:lnTo>
                    <a:pt x="18" y="28"/>
                  </a:lnTo>
                  <a:lnTo>
                    <a:pt x="16" y="28"/>
                  </a:lnTo>
                  <a:lnTo>
                    <a:pt x="14" y="26"/>
                  </a:lnTo>
                  <a:lnTo>
                    <a:pt x="6" y="22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44" y="4"/>
                  </a:lnTo>
                  <a:lnTo>
                    <a:pt x="50" y="4"/>
                  </a:lnTo>
                  <a:lnTo>
                    <a:pt x="54" y="10"/>
                  </a:lnTo>
                  <a:lnTo>
                    <a:pt x="56" y="16"/>
                  </a:lnTo>
                  <a:lnTo>
                    <a:pt x="56" y="32"/>
                  </a:lnTo>
                  <a:lnTo>
                    <a:pt x="58" y="38"/>
                  </a:lnTo>
                  <a:lnTo>
                    <a:pt x="60" y="40"/>
                  </a:lnTo>
                  <a:lnTo>
                    <a:pt x="62" y="40"/>
                  </a:lnTo>
                  <a:lnTo>
                    <a:pt x="64" y="48"/>
                  </a:lnTo>
                  <a:lnTo>
                    <a:pt x="66" y="54"/>
                  </a:lnTo>
                  <a:lnTo>
                    <a:pt x="70" y="54"/>
                  </a:lnTo>
                  <a:lnTo>
                    <a:pt x="72" y="54"/>
                  </a:lnTo>
                  <a:lnTo>
                    <a:pt x="76" y="52"/>
                  </a:lnTo>
                  <a:lnTo>
                    <a:pt x="78" y="48"/>
                  </a:lnTo>
                  <a:lnTo>
                    <a:pt x="84" y="42"/>
                  </a:lnTo>
                  <a:lnTo>
                    <a:pt x="88" y="38"/>
                  </a:lnTo>
                  <a:lnTo>
                    <a:pt x="94" y="34"/>
                  </a:lnTo>
                  <a:lnTo>
                    <a:pt x="100" y="28"/>
                  </a:lnTo>
                  <a:lnTo>
                    <a:pt x="106" y="22"/>
                  </a:lnTo>
                  <a:lnTo>
                    <a:pt x="108" y="20"/>
                  </a:lnTo>
                  <a:lnTo>
                    <a:pt x="112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8" y="26"/>
                  </a:lnTo>
                  <a:lnTo>
                    <a:pt x="136" y="30"/>
                  </a:lnTo>
                  <a:lnTo>
                    <a:pt x="142" y="34"/>
                  </a:lnTo>
                  <a:lnTo>
                    <a:pt x="150" y="36"/>
                  </a:lnTo>
                  <a:lnTo>
                    <a:pt x="160" y="3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34" name="Freeform 251"/>
            <p:cNvSpPr>
              <a:spLocks/>
            </p:cNvSpPr>
            <p:nvPr/>
          </p:nvSpPr>
          <p:spPr bwMode="gray">
            <a:xfrm>
              <a:off x="4518" y="2423"/>
              <a:ext cx="24" cy="14"/>
            </a:xfrm>
            <a:custGeom>
              <a:avLst/>
              <a:gdLst>
                <a:gd name="T0" fmla="*/ 16 w 24"/>
                <a:gd name="T1" fmla="*/ 12 h 14"/>
                <a:gd name="T2" fmla="*/ 8 w 24"/>
                <a:gd name="T3" fmla="*/ 8 h 14"/>
                <a:gd name="T4" fmla="*/ 0 w 24"/>
                <a:gd name="T5" fmla="*/ 2 h 14"/>
                <a:gd name="T6" fmla="*/ 4 w 24"/>
                <a:gd name="T7" fmla="*/ 0 h 14"/>
                <a:gd name="T8" fmla="*/ 10 w 24"/>
                <a:gd name="T9" fmla="*/ 0 h 14"/>
                <a:gd name="T10" fmla="*/ 12 w 24"/>
                <a:gd name="T11" fmla="*/ 0 h 14"/>
                <a:gd name="T12" fmla="*/ 16 w 24"/>
                <a:gd name="T13" fmla="*/ 0 h 14"/>
                <a:gd name="T14" fmla="*/ 18 w 24"/>
                <a:gd name="T15" fmla="*/ 4 h 14"/>
                <a:gd name="T16" fmla="*/ 22 w 24"/>
                <a:gd name="T17" fmla="*/ 4 h 14"/>
                <a:gd name="T18" fmla="*/ 24 w 24"/>
                <a:gd name="T19" fmla="*/ 10 h 14"/>
                <a:gd name="T20" fmla="*/ 22 w 24"/>
                <a:gd name="T21" fmla="*/ 12 h 14"/>
                <a:gd name="T22" fmla="*/ 20 w 24"/>
                <a:gd name="T23" fmla="*/ 14 h 14"/>
                <a:gd name="T24" fmla="*/ 18 w 24"/>
                <a:gd name="T25" fmla="*/ 14 h 14"/>
                <a:gd name="T26" fmla="*/ 16 w 24"/>
                <a:gd name="T27" fmla="*/ 12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" h="14">
                  <a:moveTo>
                    <a:pt x="16" y="12"/>
                  </a:moveTo>
                  <a:lnTo>
                    <a:pt x="8" y="8"/>
                  </a:lnTo>
                  <a:lnTo>
                    <a:pt x="0" y="2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4" y="10"/>
                  </a:lnTo>
                  <a:lnTo>
                    <a:pt x="22" y="12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35" name="Freeform 252"/>
            <p:cNvSpPr>
              <a:spLocks/>
            </p:cNvSpPr>
            <p:nvPr/>
          </p:nvSpPr>
          <p:spPr bwMode="gray">
            <a:xfrm>
              <a:off x="4670" y="2898"/>
              <a:ext cx="22" cy="9"/>
            </a:xfrm>
            <a:custGeom>
              <a:avLst/>
              <a:gdLst>
                <a:gd name="T0" fmla="*/ 8 w 22"/>
                <a:gd name="T1" fmla="*/ 2 h 8"/>
                <a:gd name="T2" fmla="*/ 4 w 22"/>
                <a:gd name="T3" fmla="*/ 2 h 8"/>
                <a:gd name="T4" fmla="*/ 2 w 22"/>
                <a:gd name="T5" fmla="*/ 8 h 8"/>
                <a:gd name="T6" fmla="*/ 0 w 22"/>
                <a:gd name="T7" fmla="*/ 10 h 8"/>
                <a:gd name="T8" fmla="*/ 4 w 22"/>
                <a:gd name="T9" fmla="*/ 12 h 8"/>
                <a:gd name="T10" fmla="*/ 8 w 22"/>
                <a:gd name="T11" fmla="*/ 12 h 8"/>
                <a:gd name="T12" fmla="*/ 12 w 22"/>
                <a:gd name="T13" fmla="*/ 12 h 8"/>
                <a:gd name="T14" fmla="*/ 16 w 22"/>
                <a:gd name="T15" fmla="*/ 10 h 8"/>
                <a:gd name="T16" fmla="*/ 22 w 22"/>
                <a:gd name="T17" fmla="*/ 2 h 8"/>
                <a:gd name="T18" fmla="*/ 20 w 22"/>
                <a:gd name="T19" fmla="*/ 0 h 8"/>
                <a:gd name="T20" fmla="*/ 16 w 22"/>
                <a:gd name="T21" fmla="*/ 0 h 8"/>
                <a:gd name="T22" fmla="*/ 8 w 22"/>
                <a:gd name="T23" fmla="*/ 2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" h="8">
                  <a:moveTo>
                    <a:pt x="8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36" name="Freeform 253"/>
            <p:cNvSpPr>
              <a:spLocks/>
            </p:cNvSpPr>
            <p:nvPr/>
          </p:nvSpPr>
          <p:spPr bwMode="gray">
            <a:xfrm>
              <a:off x="5035" y="2307"/>
              <a:ext cx="30" cy="35"/>
            </a:xfrm>
            <a:custGeom>
              <a:avLst/>
              <a:gdLst>
                <a:gd name="T0" fmla="*/ 30 w 30"/>
                <a:gd name="T1" fmla="*/ 22 h 36"/>
                <a:gd name="T2" fmla="*/ 30 w 30"/>
                <a:gd name="T3" fmla="*/ 32 h 36"/>
                <a:gd name="T4" fmla="*/ 26 w 30"/>
                <a:gd name="T5" fmla="*/ 32 h 36"/>
                <a:gd name="T6" fmla="*/ 22 w 30"/>
                <a:gd name="T7" fmla="*/ 28 h 36"/>
                <a:gd name="T8" fmla="*/ 20 w 30"/>
                <a:gd name="T9" fmla="*/ 22 h 36"/>
                <a:gd name="T10" fmla="*/ 18 w 30"/>
                <a:gd name="T11" fmla="*/ 18 h 36"/>
                <a:gd name="T12" fmla="*/ 14 w 30"/>
                <a:gd name="T13" fmla="*/ 14 h 36"/>
                <a:gd name="T14" fmla="*/ 6 w 30"/>
                <a:gd name="T15" fmla="*/ 8 h 36"/>
                <a:gd name="T16" fmla="*/ 0 w 30"/>
                <a:gd name="T17" fmla="*/ 6 h 36"/>
                <a:gd name="T18" fmla="*/ 0 w 30"/>
                <a:gd name="T19" fmla="*/ 0 h 36"/>
                <a:gd name="T20" fmla="*/ 14 w 30"/>
                <a:gd name="T21" fmla="*/ 12 h 36"/>
                <a:gd name="T22" fmla="*/ 30 w 30"/>
                <a:gd name="T23" fmla="*/ 22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" h="36">
                  <a:moveTo>
                    <a:pt x="30" y="26"/>
                  </a:moveTo>
                  <a:lnTo>
                    <a:pt x="30" y="36"/>
                  </a:lnTo>
                  <a:lnTo>
                    <a:pt x="26" y="36"/>
                  </a:lnTo>
                  <a:lnTo>
                    <a:pt x="22" y="32"/>
                  </a:lnTo>
                  <a:lnTo>
                    <a:pt x="20" y="26"/>
                  </a:lnTo>
                  <a:lnTo>
                    <a:pt x="18" y="18"/>
                  </a:lnTo>
                  <a:lnTo>
                    <a:pt x="14" y="14"/>
                  </a:lnTo>
                  <a:lnTo>
                    <a:pt x="6" y="8"/>
                  </a:lnTo>
                  <a:lnTo>
                    <a:pt x="0" y="6"/>
                  </a:lnTo>
                  <a:lnTo>
                    <a:pt x="0" y="0"/>
                  </a:lnTo>
                  <a:lnTo>
                    <a:pt x="14" y="12"/>
                  </a:lnTo>
                  <a:lnTo>
                    <a:pt x="30" y="2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37" name="Freeform 254"/>
            <p:cNvSpPr>
              <a:spLocks/>
            </p:cNvSpPr>
            <p:nvPr/>
          </p:nvSpPr>
          <p:spPr bwMode="gray">
            <a:xfrm>
              <a:off x="4786" y="2266"/>
              <a:ext cx="13" cy="11"/>
            </a:xfrm>
            <a:custGeom>
              <a:avLst/>
              <a:gdLst>
                <a:gd name="T0" fmla="*/ 16 w 12"/>
                <a:gd name="T1" fmla="*/ 8 h 12"/>
                <a:gd name="T2" fmla="*/ 14 w 12"/>
                <a:gd name="T3" fmla="*/ 8 h 12"/>
                <a:gd name="T4" fmla="*/ 10 w 12"/>
                <a:gd name="T5" fmla="*/ 8 h 12"/>
                <a:gd name="T6" fmla="*/ 4 w 12"/>
                <a:gd name="T7" fmla="*/ 6 h 12"/>
                <a:gd name="T8" fmla="*/ 0 w 12"/>
                <a:gd name="T9" fmla="*/ 4 h 12"/>
                <a:gd name="T10" fmla="*/ 0 w 12"/>
                <a:gd name="T11" fmla="*/ 0 h 12"/>
                <a:gd name="T12" fmla="*/ 4 w 12"/>
                <a:gd name="T13" fmla="*/ 2 h 12"/>
                <a:gd name="T14" fmla="*/ 12 w 12"/>
                <a:gd name="T15" fmla="*/ 4 h 12"/>
                <a:gd name="T16" fmla="*/ 16 w 12"/>
                <a:gd name="T17" fmla="*/ 8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" h="12">
                  <a:moveTo>
                    <a:pt x="12" y="12"/>
                  </a:moveTo>
                  <a:lnTo>
                    <a:pt x="10" y="12"/>
                  </a:lnTo>
                  <a:lnTo>
                    <a:pt x="6" y="12"/>
                  </a:lnTo>
                  <a:lnTo>
                    <a:pt x="4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38" name="Freeform 255"/>
            <p:cNvSpPr>
              <a:spLocks/>
            </p:cNvSpPr>
            <p:nvPr/>
          </p:nvSpPr>
          <p:spPr bwMode="gray">
            <a:xfrm>
              <a:off x="4788" y="2287"/>
              <a:ext cx="15" cy="3"/>
            </a:xfrm>
            <a:custGeom>
              <a:avLst/>
              <a:gdLst>
                <a:gd name="T0" fmla="*/ 18 w 14"/>
                <a:gd name="T1" fmla="*/ 0 h 4"/>
                <a:gd name="T2" fmla="*/ 18 w 14"/>
                <a:gd name="T3" fmla="*/ 2 h 4"/>
                <a:gd name="T4" fmla="*/ 0 w 14"/>
                <a:gd name="T5" fmla="*/ 2 h 4"/>
                <a:gd name="T6" fmla="*/ 0 w 14"/>
                <a:gd name="T7" fmla="*/ 0 h 4"/>
                <a:gd name="T8" fmla="*/ 18 w 14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4">
                  <a:moveTo>
                    <a:pt x="14" y="0"/>
                  </a:moveTo>
                  <a:lnTo>
                    <a:pt x="14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39" name="Freeform 256"/>
            <p:cNvSpPr>
              <a:spLocks/>
            </p:cNvSpPr>
            <p:nvPr/>
          </p:nvSpPr>
          <p:spPr bwMode="gray">
            <a:xfrm>
              <a:off x="4757" y="2370"/>
              <a:ext cx="9" cy="12"/>
            </a:xfrm>
            <a:custGeom>
              <a:avLst/>
              <a:gdLst>
                <a:gd name="T0" fmla="*/ 6 w 10"/>
                <a:gd name="T1" fmla="*/ 6 h 12"/>
                <a:gd name="T2" fmla="*/ 5 w 10"/>
                <a:gd name="T3" fmla="*/ 10 h 12"/>
                <a:gd name="T4" fmla="*/ 4 w 10"/>
                <a:gd name="T5" fmla="*/ 12 h 12"/>
                <a:gd name="T6" fmla="*/ 2 w 10"/>
                <a:gd name="T7" fmla="*/ 12 h 12"/>
                <a:gd name="T8" fmla="*/ 0 w 10"/>
                <a:gd name="T9" fmla="*/ 10 h 12"/>
                <a:gd name="T10" fmla="*/ 0 w 10"/>
                <a:gd name="T11" fmla="*/ 6 h 12"/>
                <a:gd name="T12" fmla="*/ 2 w 10"/>
                <a:gd name="T13" fmla="*/ 0 h 12"/>
                <a:gd name="T14" fmla="*/ 6 w 10"/>
                <a:gd name="T15" fmla="*/ 6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12">
                  <a:moveTo>
                    <a:pt x="10" y="6"/>
                  </a:moveTo>
                  <a:lnTo>
                    <a:pt x="8" y="10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40" name="Freeform 257"/>
            <p:cNvSpPr>
              <a:spLocks/>
            </p:cNvSpPr>
            <p:nvPr/>
          </p:nvSpPr>
          <p:spPr bwMode="gray">
            <a:xfrm>
              <a:off x="4703" y="2255"/>
              <a:ext cx="17" cy="6"/>
            </a:xfrm>
            <a:custGeom>
              <a:avLst/>
              <a:gdLst>
                <a:gd name="T0" fmla="*/ 20 w 16"/>
                <a:gd name="T1" fmla="*/ 6 h 6"/>
                <a:gd name="T2" fmla="*/ 12 w 16"/>
                <a:gd name="T3" fmla="*/ 6 h 6"/>
                <a:gd name="T4" fmla="*/ 4 w 16"/>
                <a:gd name="T5" fmla="*/ 6 h 6"/>
                <a:gd name="T6" fmla="*/ 0 w 16"/>
                <a:gd name="T7" fmla="*/ 6 h 6"/>
                <a:gd name="T8" fmla="*/ 4 w 16"/>
                <a:gd name="T9" fmla="*/ 2 h 6"/>
                <a:gd name="T10" fmla="*/ 12 w 16"/>
                <a:gd name="T11" fmla="*/ 0 h 6"/>
                <a:gd name="T12" fmla="*/ 16 w 16"/>
                <a:gd name="T13" fmla="*/ 0 h 6"/>
                <a:gd name="T14" fmla="*/ 18 w 16"/>
                <a:gd name="T15" fmla="*/ 2 h 6"/>
                <a:gd name="T16" fmla="*/ 20 w 16"/>
                <a:gd name="T17" fmla="*/ 6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8" y="6"/>
                  </a:lnTo>
                  <a:lnTo>
                    <a:pt x="4" y="6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41" name="Freeform 258"/>
            <p:cNvSpPr>
              <a:spLocks/>
            </p:cNvSpPr>
            <p:nvPr/>
          </p:nvSpPr>
          <p:spPr bwMode="gray">
            <a:xfrm>
              <a:off x="4611" y="2289"/>
              <a:ext cx="10" cy="4"/>
            </a:xfrm>
            <a:custGeom>
              <a:avLst/>
              <a:gdLst>
                <a:gd name="T0" fmla="*/ 10 w 10"/>
                <a:gd name="T1" fmla="*/ 0 h 4"/>
                <a:gd name="T2" fmla="*/ 8 w 10"/>
                <a:gd name="T3" fmla="*/ 2 h 4"/>
                <a:gd name="T4" fmla="*/ 4 w 10"/>
                <a:gd name="T5" fmla="*/ 4 h 4"/>
                <a:gd name="T6" fmla="*/ 2 w 10"/>
                <a:gd name="T7" fmla="*/ 2 h 4"/>
                <a:gd name="T8" fmla="*/ 0 w 10"/>
                <a:gd name="T9" fmla="*/ 0 h 4"/>
                <a:gd name="T10" fmla="*/ 6 w 10"/>
                <a:gd name="T11" fmla="*/ 0 h 4"/>
                <a:gd name="T12" fmla="*/ 10 w 10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8" y="2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42" name="Freeform 259"/>
            <p:cNvSpPr>
              <a:spLocks/>
            </p:cNvSpPr>
            <p:nvPr/>
          </p:nvSpPr>
          <p:spPr bwMode="gray">
            <a:xfrm>
              <a:off x="4573" y="2060"/>
              <a:ext cx="18" cy="33"/>
            </a:xfrm>
            <a:custGeom>
              <a:avLst/>
              <a:gdLst>
                <a:gd name="T0" fmla="*/ 18 w 18"/>
                <a:gd name="T1" fmla="*/ 6 h 34"/>
                <a:gd name="T2" fmla="*/ 16 w 18"/>
                <a:gd name="T3" fmla="*/ 12 h 34"/>
                <a:gd name="T4" fmla="*/ 14 w 18"/>
                <a:gd name="T5" fmla="*/ 14 h 34"/>
                <a:gd name="T6" fmla="*/ 12 w 18"/>
                <a:gd name="T7" fmla="*/ 17 h 34"/>
                <a:gd name="T8" fmla="*/ 12 w 18"/>
                <a:gd name="T9" fmla="*/ 20 h 34"/>
                <a:gd name="T10" fmla="*/ 12 w 18"/>
                <a:gd name="T11" fmla="*/ 22 h 34"/>
                <a:gd name="T12" fmla="*/ 12 w 18"/>
                <a:gd name="T13" fmla="*/ 24 h 34"/>
                <a:gd name="T14" fmla="*/ 14 w 18"/>
                <a:gd name="T15" fmla="*/ 28 h 34"/>
                <a:gd name="T16" fmla="*/ 14 w 18"/>
                <a:gd name="T17" fmla="*/ 30 h 34"/>
                <a:gd name="T18" fmla="*/ 10 w 18"/>
                <a:gd name="T19" fmla="*/ 30 h 34"/>
                <a:gd name="T20" fmla="*/ 6 w 18"/>
                <a:gd name="T21" fmla="*/ 24 h 34"/>
                <a:gd name="T22" fmla="*/ 2 w 18"/>
                <a:gd name="T23" fmla="*/ 20 h 34"/>
                <a:gd name="T24" fmla="*/ 0 w 18"/>
                <a:gd name="T25" fmla="*/ 17 h 34"/>
                <a:gd name="T26" fmla="*/ 2 w 18"/>
                <a:gd name="T27" fmla="*/ 16 h 34"/>
                <a:gd name="T28" fmla="*/ 6 w 18"/>
                <a:gd name="T29" fmla="*/ 16 h 34"/>
                <a:gd name="T30" fmla="*/ 6 w 18"/>
                <a:gd name="T31" fmla="*/ 8 h 34"/>
                <a:gd name="T32" fmla="*/ 8 w 18"/>
                <a:gd name="T33" fmla="*/ 2 h 34"/>
                <a:gd name="T34" fmla="*/ 10 w 18"/>
                <a:gd name="T35" fmla="*/ 0 h 34"/>
                <a:gd name="T36" fmla="*/ 12 w 18"/>
                <a:gd name="T37" fmla="*/ 0 h 34"/>
                <a:gd name="T38" fmla="*/ 16 w 18"/>
                <a:gd name="T39" fmla="*/ 2 h 34"/>
                <a:gd name="T40" fmla="*/ 18 w 18"/>
                <a:gd name="T41" fmla="*/ 4 h 34"/>
                <a:gd name="T42" fmla="*/ 18 w 18"/>
                <a:gd name="T43" fmla="*/ 6 h 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" h="34">
                  <a:moveTo>
                    <a:pt x="18" y="6"/>
                  </a:moveTo>
                  <a:lnTo>
                    <a:pt x="16" y="12"/>
                  </a:lnTo>
                  <a:lnTo>
                    <a:pt x="14" y="14"/>
                  </a:lnTo>
                  <a:lnTo>
                    <a:pt x="12" y="18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32"/>
                  </a:lnTo>
                  <a:lnTo>
                    <a:pt x="14" y="34"/>
                  </a:lnTo>
                  <a:lnTo>
                    <a:pt x="10" y="34"/>
                  </a:lnTo>
                  <a:lnTo>
                    <a:pt x="6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6" y="8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43" name="Freeform 260"/>
            <p:cNvSpPr>
              <a:spLocks/>
            </p:cNvSpPr>
            <p:nvPr/>
          </p:nvSpPr>
          <p:spPr bwMode="gray">
            <a:xfrm>
              <a:off x="4593" y="2074"/>
              <a:ext cx="14" cy="12"/>
            </a:xfrm>
            <a:custGeom>
              <a:avLst/>
              <a:gdLst>
                <a:gd name="T0" fmla="*/ 14 w 14"/>
                <a:gd name="T1" fmla="*/ 0 h 12"/>
                <a:gd name="T2" fmla="*/ 12 w 14"/>
                <a:gd name="T3" fmla="*/ 4 h 12"/>
                <a:gd name="T4" fmla="*/ 10 w 14"/>
                <a:gd name="T5" fmla="*/ 8 h 12"/>
                <a:gd name="T6" fmla="*/ 8 w 14"/>
                <a:gd name="T7" fmla="*/ 10 h 12"/>
                <a:gd name="T8" fmla="*/ 4 w 14"/>
                <a:gd name="T9" fmla="*/ 12 h 12"/>
                <a:gd name="T10" fmla="*/ 2 w 14"/>
                <a:gd name="T11" fmla="*/ 10 h 12"/>
                <a:gd name="T12" fmla="*/ 0 w 14"/>
                <a:gd name="T13" fmla="*/ 8 h 12"/>
                <a:gd name="T14" fmla="*/ 2 w 14"/>
                <a:gd name="T15" fmla="*/ 4 h 12"/>
                <a:gd name="T16" fmla="*/ 6 w 14"/>
                <a:gd name="T17" fmla="*/ 0 h 12"/>
                <a:gd name="T18" fmla="*/ 10 w 14"/>
                <a:gd name="T19" fmla="*/ 0 h 12"/>
                <a:gd name="T20" fmla="*/ 14 w 14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lnTo>
                    <a:pt x="12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44" name="Freeform 261"/>
            <p:cNvSpPr>
              <a:spLocks/>
            </p:cNvSpPr>
            <p:nvPr/>
          </p:nvSpPr>
          <p:spPr bwMode="gray">
            <a:xfrm>
              <a:off x="4582" y="2030"/>
              <a:ext cx="11" cy="16"/>
            </a:xfrm>
            <a:custGeom>
              <a:avLst/>
              <a:gdLst>
                <a:gd name="T0" fmla="*/ 0 w 12"/>
                <a:gd name="T1" fmla="*/ 8 h 16"/>
                <a:gd name="T2" fmla="*/ 0 w 12"/>
                <a:gd name="T3" fmla="*/ 0 h 16"/>
                <a:gd name="T4" fmla="*/ 2 w 12"/>
                <a:gd name="T5" fmla="*/ 0 h 16"/>
                <a:gd name="T6" fmla="*/ 6 w 12"/>
                <a:gd name="T7" fmla="*/ 4 h 16"/>
                <a:gd name="T8" fmla="*/ 6 w 12"/>
                <a:gd name="T9" fmla="*/ 6 h 16"/>
                <a:gd name="T10" fmla="*/ 8 w 12"/>
                <a:gd name="T11" fmla="*/ 10 h 16"/>
                <a:gd name="T12" fmla="*/ 8 w 12"/>
                <a:gd name="T13" fmla="*/ 14 h 16"/>
                <a:gd name="T14" fmla="*/ 8 w 12"/>
                <a:gd name="T15" fmla="*/ 16 h 16"/>
                <a:gd name="T16" fmla="*/ 6 w 12"/>
                <a:gd name="T17" fmla="*/ 14 h 16"/>
                <a:gd name="T18" fmla="*/ 6 w 12"/>
                <a:gd name="T19" fmla="*/ 8 h 16"/>
                <a:gd name="T20" fmla="*/ 0 w 12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" h="16">
                  <a:moveTo>
                    <a:pt x="0" y="8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45" name="Freeform 262"/>
            <p:cNvSpPr>
              <a:spLocks/>
            </p:cNvSpPr>
            <p:nvPr/>
          </p:nvSpPr>
          <p:spPr bwMode="gray">
            <a:xfrm>
              <a:off x="4534" y="2014"/>
              <a:ext cx="20" cy="20"/>
            </a:xfrm>
            <a:custGeom>
              <a:avLst/>
              <a:gdLst>
                <a:gd name="T0" fmla="*/ 16 w 20"/>
                <a:gd name="T1" fmla="*/ 20 h 20"/>
                <a:gd name="T2" fmla="*/ 12 w 20"/>
                <a:gd name="T3" fmla="*/ 16 h 20"/>
                <a:gd name="T4" fmla="*/ 6 w 20"/>
                <a:gd name="T5" fmla="*/ 10 h 20"/>
                <a:gd name="T6" fmla="*/ 0 w 20"/>
                <a:gd name="T7" fmla="*/ 0 h 20"/>
                <a:gd name="T8" fmla="*/ 6 w 20"/>
                <a:gd name="T9" fmla="*/ 0 h 20"/>
                <a:gd name="T10" fmla="*/ 14 w 20"/>
                <a:gd name="T11" fmla="*/ 4 h 20"/>
                <a:gd name="T12" fmla="*/ 18 w 20"/>
                <a:gd name="T13" fmla="*/ 4 h 20"/>
                <a:gd name="T14" fmla="*/ 20 w 20"/>
                <a:gd name="T15" fmla="*/ 8 h 20"/>
                <a:gd name="T16" fmla="*/ 20 w 20"/>
                <a:gd name="T17" fmla="*/ 12 h 20"/>
                <a:gd name="T18" fmla="*/ 20 w 20"/>
                <a:gd name="T19" fmla="*/ 16 h 20"/>
                <a:gd name="T20" fmla="*/ 18 w 20"/>
                <a:gd name="T21" fmla="*/ 20 h 20"/>
                <a:gd name="T22" fmla="*/ 16 w 20"/>
                <a:gd name="T23" fmla="*/ 20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" h="20">
                  <a:moveTo>
                    <a:pt x="16" y="20"/>
                  </a:moveTo>
                  <a:lnTo>
                    <a:pt x="12" y="16"/>
                  </a:lnTo>
                  <a:lnTo>
                    <a:pt x="6" y="10"/>
                  </a:lnTo>
                  <a:lnTo>
                    <a:pt x="0" y="0"/>
                  </a:lnTo>
                  <a:lnTo>
                    <a:pt x="6" y="0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18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46" name="Freeform 263"/>
            <p:cNvSpPr>
              <a:spLocks/>
            </p:cNvSpPr>
            <p:nvPr/>
          </p:nvSpPr>
          <p:spPr bwMode="gray">
            <a:xfrm>
              <a:off x="5114" y="2376"/>
              <a:ext cx="14" cy="15"/>
            </a:xfrm>
            <a:custGeom>
              <a:avLst/>
              <a:gdLst>
                <a:gd name="T0" fmla="*/ 14 w 14"/>
                <a:gd name="T1" fmla="*/ 8 h 16"/>
                <a:gd name="T2" fmla="*/ 12 w 14"/>
                <a:gd name="T3" fmla="*/ 10 h 16"/>
                <a:gd name="T4" fmla="*/ 10 w 14"/>
                <a:gd name="T5" fmla="*/ 12 h 16"/>
                <a:gd name="T6" fmla="*/ 8 w 14"/>
                <a:gd name="T7" fmla="*/ 10 h 16"/>
                <a:gd name="T8" fmla="*/ 4 w 14"/>
                <a:gd name="T9" fmla="*/ 8 h 16"/>
                <a:gd name="T10" fmla="*/ 0 w 14"/>
                <a:gd name="T11" fmla="*/ 4 h 16"/>
                <a:gd name="T12" fmla="*/ 0 w 14"/>
                <a:gd name="T13" fmla="*/ 0 h 16"/>
                <a:gd name="T14" fmla="*/ 8 w 14"/>
                <a:gd name="T15" fmla="*/ 4 h 16"/>
                <a:gd name="T16" fmla="*/ 12 w 14"/>
                <a:gd name="T17" fmla="*/ 8 h 16"/>
                <a:gd name="T18" fmla="*/ 14 w 14"/>
                <a:gd name="T19" fmla="*/ 8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6">
                  <a:moveTo>
                    <a:pt x="14" y="12"/>
                  </a:moveTo>
                  <a:lnTo>
                    <a:pt x="12" y="14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4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4"/>
                  </a:lnTo>
                  <a:lnTo>
                    <a:pt x="12" y="8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47" name="Freeform 264"/>
            <p:cNvSpPr>
              <a:spLocks/>
            </p:cNvSpPr>
            <p:nvPr/>
          </p:nvSpPr>
          <p:spPr bwMode="gray">
            <a:xfrm>
              <a:off x="5158" y="2425"/>
              <a:ext cx="20" cy="12"/>
            </a:xfrm>
            <a:custGeom>
              <a:avLst/>
              <a:gdLst>
                <a:gd name="T0" fmla="*/ 20 w 20"/>
                <a:gd name="T1" fmla="*/ 8 h 12"/>
                <a:gd name="T2" fmla="*/ 20 w 20"/>
                <a:gd name="T3" fmla="*/ 12 h 12"/>
                <a:gd name="T4" fmla="*/ 16 w 20"/>
                <a:gd name="T5" fmla="*/ 12 h 12"/>
                <a:gd name="T6" fmla="*/ 6 w 20"/>
                <a:gd name="T7" fmla="*/ 10 h 12"/>
                <a:gd name="T8" fmla="*/ 2 w 20"/>
                <a:gd name="T9" fmla="*/ 6 h 12"/>
                <a:gd name="T10" fmla="*/ 0 w 20"/>
                <a:gd name="T11" fmla="*/ 2 h 12"/>
                <a:gd name="T12" fmla="*/ 0 w 20"/>
                <a:gd name="T13" fmla="*/ 0 h 12"/>
                <a:gd name="T14" fmla="*/ 2 w 20"/>
                <a:gd name="T15" fmla="*/ 0 h 12"/>
                <a:gd name="T16" fmla="*/ 10 w 20"/>
                <a:gd name="T17" fmla="*/ 2 h 12"/>
                <a:gd name="T18" fmla="*/ 18 w 20"/>
                <a:gd name="T19" fmla="*/ 4 h 12"/>
                <a:gd name="T20" fmla="*/ 20 w 20"/>
                <a:gd name="T21" fmla="*/ 6 h 12"/>
                <a:gd name="T22" fmla="*/ 20 w 20"/>
                <a:gd name="T23" fmla="*/ 8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" h="12">
                  <a:moveTo>
                    <a:pt x="20" y="8"/>
                  </a:moveTo>
                  <a:lnTo>
                    <a:pt x="20" y="12"/>
                  </a:lnTo>
                  <a:lnTo>
                    <a:pt x="16" y="12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0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0" y="8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  <p:sp>
          <p:nvSpPr>
            <p:cNvPr id="248" name="Freeform 265"/>
            <p:cNvSpPr>
              <a:spLocks/>
            </p:cNvSpPr>
            <p:nvPr/>
          </p:nvSpPr>
          <p:spPr bwMode="gray">
            <a:xfrm>
              <a:off x="5254" y="2524"/>
              <a:ext cx="9" cy="13"/>
            </a:xfrm>
            <a:custGeom>
              <a:avLst/>
              <a:gdLst>
                <a:gd name="T0" fmla="*/ 8 w 8"/>
                <a:gd name="T1" fmla="*/ 0 h 14"/>
                <a:gd name="T2" fmla="*/ 8 w 8"/>
                <a:gd name="T3" fmla="*/ 4 h 14"/>
                <a:gd name="T4" fmla="*/ 10 w 8"/>
                <a:gd name="T5" fmla="*/ 6 h 14"/>
                <a:gd name="T6" fmla="*/ 12 w 8"/>
                <a:gd name="T7" fmla="*/ 6 h 14"/>
                <a:gd name="T8" fmla="*/ 12 w 8"/>
                <a:gd name="T9" fmla="*/ 7 h 14"/>
                <a:gd name="T10" fmla="*/ 10 w 8"/>
                <a:gd name="T11" fmla="*/ 8 h 14"/>
                <a:gd name="T12" fmla="*/ 8 w 8"/>
                <a:gd name="T13" fmla="*/ 10 h 14"/>
                <a:gd name="T14" fmla="*/ 2 w 8"/>
                <a:gd name="T15" fmla="*/ 10 h 14"/>
                <a:gd name="T16" fmla="*/ 0 w 8"/>
                <a:gd name="T17" fmla="*/ 7 h 14"/>
                <a:gd name="T18" fmla="*/ 0 w 8"/>
                <a:gd name="T19" fmla="*/ 6 h 14"/>
                <a:gd name="T20" fmla="*/ 0 w 8"/>
                <a:gd name="T21" fmla="*/ 0 h 14"/>
                <a:gd name="T22" fmla="*/ 8 w 8"/>
                <a:gd name="T23" fmla="*/ 0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" h="14">
                  <a:moveTo>
                    <a:pt x="4" y="0"/>
                  </a:moveTo>
                  <a:lnTo>
                    <a:pt x="4" y="4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mpd="sng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/>
              </a:endParaRP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5272426" y="2715655"/>
            <a:ext cx="426333" cy="405000"/>
            <a:chOff x="1198563" y="3297238"/>
            <a:chExt cx="217488" cy="220662"/>
          </a:xfrm>
        </p:grpSpPr>
        <p:sp>
          <p:nvSpPr>
            <p:cNvPr id="269" name="Freeform 168"/>
            <p:cNvSpPr>
              <a:spLocks/>
            </p:cNvSpPr>
            <p:nvPr/>
          </p:nvSpPr>
          <p:spPr bwMode="auto">
            <a:xfrm>
              <a:off x="1276350" y="3424238"/>
              <a:ext cx="63500" cy="93662"/>
            </a:xfrm>
            <a:custGeom>
              <a:avLst/>
              <a:gdLst>
                <a:gd name="T0" fmla="*/ 10 w 40"/>
                <a:gd name="T1" fmla="*/ 17 h 59"/>
                <a:gd name="T2" fmla="*/ 0 w 40"/>
                <a:gd name="T3" fmla="*/ 59 h 59"/>
                <a:gd name="T4" fmla="*/ 10 w 40"/>
                <a:gd name="T5" fmla="*/ 59 h 59"/>
                <a:gd name="T6" fmla="*/ 40 w 40"/>
                <a:gd name="T7" fmla="*/ 1 h 59"/>
                <a:gd name="T8" fmla="*/ 10 w 40"/>
                <a:gd name="T9" fmla="*/ 0 h 59"/>
                <a:gd name="T10" fmla="*/ 10 w 40"/>
                <a:gd name="T1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9">
                  <a:moveTo>
                    <a:pt x="10" y="17"/>
                  </a:moveTo>
                  <a:lnTo>
                    <a:pt x="0" y="59"/>
                  </a:lnTo>
                  <a:lnTo>
                    <a:pt x="10" y="59"/>
                  </a:lnTo>
                  <a:lnTo>
                    <a:pt x="40" y="1"/>
                  </a:lnTo>
                  <a:lnTo>
                    <a:pt x="10" y="0"/>
                  </a:lnTo>
                  <a:lnTo>
                    <a:pt x="10" y="17"/>
                  </a:lnTo>
                  <a:close/>
                </a:path>
              </a:pathLst>
            </a:custGeom>
            <a:solidFill>
              <a:srgbClr val="7084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0" name="Freeform 169"/>
            <p:cNvSpPr>
              <a:spLocks/>
            </p:cNvSpPr>
            <p:nvPr/>
          </p:nvSpPr>
          <p:spPr bwMode="auto">
            <a:xfrm>
              <a:off x="1276350" y="3424238"/>
              <a:ext cx="63500" cy="93662"/>
            </a:xfrm>
            <a:custGeom>
              <a:avLst/>
              <a:gdLst>
                <a:gd name="T0" fmla="*/ 10 w 40"/>
                <a:gd name="T1" fmla="*/ 17 h 59"/>
                <a:gd name="T2" fmla="*/ 0 w 40"/>
                <a:gd name="T3" fmla="*/ 59 h 59"/>
                <a:gd name="T4" fmla="*/ 10 w 40"/>
                <a:gd name="T5" fmla="*/ 59 h 59"/>
                <a:gd name="T6" fmla="*/ 40 w 40"/>
                <a:gd name="T7" fmla="*/ 1 h 59"/>
                <a:gd name="T8" fmla="*/ 10 w 40"/>
                <a:gd name="T9" fmla="*/ 0 h 59"/>
                <a:gd name="T10" fmla="*/ 10 w 40"/>
                <a:gd name="T1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9">
                  <a:moveTo>
                    <a:pt x="10" y="17"/>
                  </a:moveTo>
                  <a:lnTo>
                    <a:pt x="0" y="59"/>
                  </a:lnTo>
                  <a:lnTo>
                    <a:pt x="10" y="59"/>
                  </a:lnTo>
                  <a:lnTo>
                    <a:pt x="40" y="1"/>
                  </a:lnTo>
                  <a:lnTo>
                    <a:pt x="10" y="0"/>
                  </a:lnTo>
                  <a:lnTo>
                    <a:pt x="1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1" name="Freeform 170"/>
            <p:cNvSpPr>
              <a:spLocks/>
            </p:cNvSpPr>
            <p:nvPr/>
          </p:nvSpPr>
          <p:spPr bwMode="auto">
            <a:xfrm>
              <a:off x="1276350" y="3297238"/>
              <a:ext cx="63500" cy="95250"/>
            </a:xfrm>
            <a:custGeom>
              <a:avLst/>
              <a:gdLst>
                <a:gd name="T0" fmla="*/ 10 w 40"/>
                <a:gd name="T1" fmla="*/ 0 h 60"/>
                <a:gd name="T2" fmla="*/ 0 w 40"/>
                <a:gd name="T3" fmla="*/ 0 h 60"/>
                <a:gd name="T4" fmla="*/ 10 w 40"/>
                <a:gd name="T5" fmla="*/ 43 h 60"/>
                <a:gd name="T6" fmla="*/ 10 w 40"/>
                <a:gd name="T7" fmla="*/ 60 h 60"/>
                <a:gd name="T8" fmla="*/ 40 w 40"/>
                <a:gd name="T9" fmla="*/ 59 h 60"/>
                <a:gd name="T10" fmla="*/ 10 w 40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60">
                  <a:moveTo>
                    <a:pt x="10" y="0"/>
                  </a:moveTo>
                  <a:lnTo>
                    <a:pt x="0" y="0"/>
                  </a:lnTo>
                  <a:lnTo>
                    <a:pt x="10" y="43"/>
                  </a:lnTo>
                  <a:lnTo>
                    <a:pt x="10" y="60"/>
                  </a:lnTo>
                  <a:lnTo>
                    <a:pt x="40" y="5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4CA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2" name="Freeform 171"/>
            <p:cNvSpPr>
              <a:spLocks/>
            </p:cNvSpPr>
            <p:nvPr/>
          </p:nvSpPr>
          <p:spPr bwMode="auto">
            <a:xfrm>
              <a:off x="1198563" y="3362325"/>
              <a:ext cx="28575" cy="41275"/>
            </a:xfrm>
            <a:custGeom>
              <a:avLst/>
              <a:gdLst>
                <a:gd name="T0" fmla="*/ 16 w 71"/>
                <a:gd name="T1" fmla="*/ 0 h 99"/>
                <a:gd name="T2" fmla="*/ 0 w 71"/>
                <a:gd name="T3" fmla="*/ 0 h 99"/>
                <a:gd name="T4" fmla="*/ 21 w 71"/>
                <a:gd name="T5" fmla="*/ 99 h 99"/>
                <a:gd name="T6" fmla="*/ 71 w 71"/>
                <a:gd name="T7" fmla="*/ 85 h 99"/>
                <a:gd name="T8" fmla="*/ 16 w 71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99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34" y="94"/>
                    <a:pt x="51" y="89"/>
                    <a:pt x="71" y="85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585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3" name="Freeform 172"/>
            <p:cNvSpPr>
              <a:spLocks/>
            </p:cNvSpPr>
            <p:nvPr/>
          </p:nvSpPr>
          <p:spPr bwMode="auto">
            <a:xfrm>
              <a:off x="1198563" y="3413125"/>
              <a:ext cx="28575" cy="41275"/>
            </a:xfrm>
            <a:custGeom>
              <a:avLst/>
              <a:gdLst>
                <a:gd name="T0" fmla="*/ 0 w 71"/>
                <a:gd name="T1" fmla="*/ 99 h 99"/>
                <a:gd name="T2" fmla="*/ 16 w 71"/>
                <a:gd name="T3" fmla="*/ 99 h 99"/>
                <a:gd name="T4" fmla="*/ 71 w 71"/>
                <a:gd name="T5" fmla="*/ 14 h 99"/>
                <a:gd name="T6" fmla="*/ 21 w 71"/>
                <a:gd name="T7" fmla="*/ 0 h 99"/>
                <a:gd name="T8" fmla="*/ 0 w 71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99">
                  <a:moveTo>
                    <a:pt x="0" y="99"/>
                  </a:moveTo>
                  <a:cubicBezTo>
                    <a:pt x="16" y="99"/>
                    <a:pt x="16" y="99"/>
                    <a:pt x="16" y="99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51" y="10"/>
                    <a:pt x="34" y="5"/>
                    <a:pt x="21" y="0"/>
                  </a:cubicBezTo>
                  <a:cubicBezTo>
                    <a:pt x="0" y="99"/>
                    <a:pt x="0" y="99"/>
                    <a:pt x="0" y="99"/>
                  </a:cubicBezTo>
                </a:path>
              </a:pathLst>
            </a:custGeom>
            <a:solidFill>
              <a:srgbClr val="585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4" name="Freeform 173"/>
            <p:cNvSpPr>
              <a:spLocks/>
            </p:cNvSpPr>
            <p:nvPr/>
          </p:nvSpPr>
          <p:spPr bwMode="auto">
            <a:xfrm>
              <a:off x="1200150" y="3390900"/>
              <a:ext cx="215900" cy="34925"/>
            </a:xfrm>
            <a:custGeom>
              <a:avLst/>
              <a:gdLst>
                <a:gd name="T0" fmla="*/ 392 w 523"/>
                <a:gd name="T1" fmla="*/ 0 h 87"/>
                <a:gd name="T2" fmla="*/ 336 w 523"/>
                <a:gd name="T3" fmla="*/ 2 h 87"/>
                <a:gd name="T4" fmla="*/ 223 w 523"/>
                <a:gd name="T5" fmla="*/ 5 h 87"/>
                <a:gd name="T6" fmla="*/ 140 w 523"/>
                <a:gd name="T7" fmla="*/ 9 h 87"/>
                <a:gd name="T8" fmla="*/ 66 w 523"/>
                <a:gd name="T9" fmla="*/ 17 h 87"/>
                <a:gd name="T10" fmla="*/ 16 w 523"/>
                <a:gd name="T11" fmla="*/ 31 h 87"/>
                <a:gd name="T12" fmla="*/ 0 w 523"/>
                <a:gd name="T13" fmla="*/ 43 h 87"/>
                <a:gd name="T14" fmla="*/ 16 w 523"/>
                <a:gd name="T15" fmla="*/ 56 h 87"/>
                <a:gd name="T16" fmla="*/ 66 w 523"/>
                <a:gd name="T17" fmla="*/ 70 h 87"/>
                <a:gd name="T18" fmla="*/ 140 w 523"/>
                <a:gd name="T19" fmla="*/ 78 h 87"/>
                <a:gd name="T20" fmla="*/ 223 w 523"/>
                <a:gd name="T21" fmla="*/ 81 h 87"/>
                <a:gd name="T22" fmla="*/ 336 w 523"/>
                <a:gd name="T23" fmla="*/ 85 h 87"/>
                <a:gd name="T24" fmla="*/ 392 w 523"/>
                <a:gd name="T25" fmla="*/ 87 h 87"/>
                <a:gd name="T26" fmla="*/ 523 w 523"/>
                <a:gd name="T27" fmla="*/ 43 h 87"/>
                <a:gd name="T28" fmla="*/ 392 w 523"/>
                <a:gd name="T2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3" h="87">
                  <a:moveTo>
                    <a:pt x="392" y="0"/>
                  </a:moveTo>
                  <a:cubicBezTo>
                    <a:pt x="336" y="2"/>
                    <a:pt x="336" y="2"/>
                    <a:pt x="336" y="2"/>
                  </a:cubicBezTo>
                  <a:cubicBezTo>
                    <a:pt x="223" y="5"/>
                    <a:pt x="223" y="5"/>
                    <a:pt x="223" y="5"/>
                  </a:cubicBezTo>
                  <a:cubicBezTo>
                    <a:pt x="140" y="9"/>
                    <a:pt x="140" y="9"/>
                    <a:pt x="140" y="9"/>
                  </a:cubicBezTo>
                  <a:cubicBezTo>
                    <a:pt x="118" y="9"/>
                    <a:pt x="91" y="12"/>
                    <a:pt x="66" y="17"/>
                  </a:cubicBezTo>
                  <a:cubicBezTo>
                    <a:pt x="46" y="21"/>
                    <a:pt x="29" y="26"/>
                    <a:pt x="16" y="31"/>
                  </a:cubicBezTo>
                  <a:cubicBezTo>
                    <a:pt x="6" y="35"/>
                    <a:pt x="0" y="39"/>
                    <a:pt x="0" y="43"/>
                  </a:cubicBezTo>
                  <a:cubicBezTo>
                    <a:pt x="0" y="48"/>
                    <a:pt x="6" y="52"/>
                    <a:pt x="16" y="56"/>
                  </a:cubicBezTo>
                  <a:cubicBezTo>
                    <a:pt x="29" y="61"/>
                    <a:pt x="46" y="66"/>
                    <a:pt x="66" y="70"/>
                  </a:cubicBezTo>
                  <a:cubicBezTo>
                    <a:pt x="91" y="75"/>
                    <a:pt x="118" y="78"/>
                    <a:pt x="140" y="78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336" y="85"/>
                    <a:pt x="336" y="85"/>
                    <a:pt x="336" y="85"/>
                  </a:cubicBezTo>
                  <a:cubicBezTo>
                    <a:pt x="392" y="87"/>
                    <a:pt x="392" y="87"/>
                    <a:pt x="392" y="87"/>
                  </a:cubicBezTo>
                  <a:cubicBezTo>
                    <a:pt x="464" y="87"/>
                    <a:pt x="523" y="68"/>
                    <a:pt x="523" y="43"/>
                  </a:cubicBezTo>
                  <a:cubicBezTo>
                    <a:pt x="523" y="19"/>
                    <a:pt x="464" y="0"/>
                    <a:pt x="392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5" name="Freeform 174"/>
            <p:cNvSpPr>
              <a:spLocks noEditPoints="1"/>
            </p:cNvSpPr>
            <p:nvPr/>
          </p:nvSpPr>
          <p:spPr bwMode="auto">
            <a:xfrm>
              <a:off x="1204913" y="3408363"/>
              <a:ext cx="211138" cy="46037"/>
            </a:xfrm>
            <a:custGeom>
              <a:avLst/>
              <a:gdLst>
                <a:gd name="T0" fmla="*/ 6 w 512"/>
                <a:gd name="T1" fmla="*/ 13 h 112"/>
                <a:gd name="T2" fmla="*/ 6 w 512"/>
                <a:gd name="T3" fmla="*/ 13 h 112"/>
                <a:gd name="T4" fmla="*/ 55 w 512"/>
                <a:gd name="T5" fmla="*/ 27 h 112"/>
                <a:gd name="T6" fmla="*/ 0 w 512"/>
                <a:gd name="T7" fmla="*/ 112 h 112"/>
                <a:gd name="T8" fmla="*/ 0 w 512"/>
                <a:gd name="T9" fmla="*/ 112 h 112"/>
                <a:gd name="T10" fmla="*/ 55 w 512"/>
                <a:gd name="T11" fmla="*/ 27 h 112"/>
                <a:gd name="T12" fmla="*/ 55 w 512"/>
                <a:gd name="T13" fmla="*/ 27 h 112"/>
                <a:gd name="T14" fmla="*/ 6 w 512"/>
                <a:gd name="T15" fmla="*/ 13 h 112"/>
                <a:gd name="T16" fmla="*/ 512 w 512"/>
                <a:gd name="T17" fmla="*/ 0 h 112"/>
                <a:gd name="T18" fmla="*/ 512 w 512"/>
                <a:gd name="T19" fmla="*/ 0 h 112"/>
                <a:gd name="T20" fmla="*/ 512 w 512"/>
                <a:gd name="T21" fmla="*/ 0 h 112"/>
                <a:gd name="T22" fmla="*/ 381 w 512"/>
                <a:gd name="T23" fmla="*/ 44 h 112"/>
                <a:gd name="T24" fmla="*/ 381 w 512"/>
                <a:gd name="T25" fmla="*/ 44 h 112"/>
                <a:gd name="T26" fmla="*/ 512 w 512"/>
                <a:gd name="T2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2" h="112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18" y="18"/>
                    <a:pt x="35" y="23"/>
                    <a:pt x="55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35" y="23"/>
                    <a:pt x="18" y="18"/>
                    <a:pt x="6" y="13"/>
                  </a:cubicBezTo>
                  <a:moveTo>
                    <a:pt x="512" y="0"/>
                  </a:moveTo>
                  <a:cubicBezTo>
                    <a:pt x="512" y="0"/>
                    <a:pt x="512" y="0"/>
                    <a:pt x="512" y="0"/>
                  </a:cubicBezTo>
                  <a:cubicBezTo>
                    <a:pt x="512" y="0"/>
                    <a:pt x="512" y="0"/>
                    <a:pt x="512" y="0"/>
                  </a:cubicBezTo>
                  <a:cubicBezTo>
                    <a:pt x="512" y="25"/>
                    <a:pt x="453" y="44"/>
                    <a:pt x="381" y="44"/>
                  </a:cubicBezTo>
                  <a:cubicBezTo>
                    <a:pt x="381" y="44"/>
                    <a:pt x="381" y="44"/>
                    <a:pt x="381" y="44"/>
                  </a:cubicBezTo>
                  <a:cubicBezTo>
                    <a:pt x="453" y="44"/>
                    <a:pt x="512" y="25"/>
                    <a:pt x="512" y="0"/>
                  </a:cubicBezTo>
                </a:path>
              </a:pathLst>
            </a:custGeom>
            <a:solidFill>
              <a:srgbClr val="EC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6" name="Freeform 175"/>
            <p:cNvSpPr>
              <a:spLocks/>
            </p:cNvSpPr>
            <p:nvPr/>
          </p:nvSpPr>
          <p:spPr bwMode="auto">
            <a:xfrm>
              <a:off x="1198563" y="3413125"/>
              <a:ext cx="28575" cy="41275"/>
            </a:xfrm>
            <a:custGeom>
              <a:avLst/>
              <a:gdLst>
                <a:gd name="T0" fmla="*/ 22 w 71"/>
                <a:gd name="T1" fmla="*/ 0 h 99"/>
                <a:gd name="T2" fmla="*/ 0 w 71"/>
                <a:gd name="T3" fmla="*/ 99 h 99"/>
                <a:gd name="T4" fmla="*/ 16 w 71"/>
                <a:gd name="T5" fmla="*/ 99 h 99"/>
                <a:gd name="T6" fmla="*/ 71 w 71"/>
                <a:gd name="T7" fmla="*/ 14 h 99"/>
                <a:gd name="T8" fmla="*/ 22 w 71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99">
                  <a:moveTo>
                    <a:pt x="22" y="0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51" y="10"/>
                    <a:pt x="34" y="5"/>
                    <a:pt x="22" y="0"/>
                  </a:cubicBezTo>
                </a:path>
              </a:pathLst>
            </a:custGeom>
            <a:solidFill>
              <a:srgbClr val="515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7" name="Freeform 176"/>
            <p:cNvSpPr>
              <a:spLocks/>
            </p:cNvSpPr>
            <p:nvPr/>
          </p:nvSpPr>
          <p:spPr bwMode="auto">
            <a:xfrm>
              <a:off x="1292225" y="3424238"/>
              <a:ext cx="47625" cy="93662"/>
            </a:xfrm>
            <a:custGeom>
              <a:avLst/>
              <a:gdLst>
                <a:gd name="T0" fmla="*/ 0 w 30"/>
                <a:gd name="T1" fmla="*/ 0 h 59"/>
                <a:gd name="T2" fmla="*/ 0 w 30"/>
                <a:gd name="T3" fmla="*/ 0 h 59"/>
                <a:gd name="T4" fmla="*/ 30 w 30"/>
                <a:gd name="T5" fmla="*/ 1 h 59"/>
                <a:gd name="T6" fmla="*/ 0 w 30"/>
                <a:gd name="T7" fmla="*/ 59 h 59"/>
                <a:gd name="T8" fmla="*/ 0 w 30"/>
                <a:gd name="T9" fmla="*/ 59 h 59"/>
                <a:gd name="T10" fmla="*/ 30 w 30"/>
                <a:gd name="T11" fmla="*/ 1 h 59"/>
                <a:gd name="T12" fmla="*/ 30 w 30"/>
                <a:gd name="T13" fmla="*/ 1 h 59"/>
                <a:gd name="T14" fmla="*/ 0 w 30"/>
                <a:gd name="T1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59">
                  <a:moveTo>
                    <a:pt x="0" y="0"/>
                  </a:moveTo>
                  <a:lnTo>
                    <a:pt x="0" y="0"/>
                  </a:lnTo>
                  <a:lnTo>
                    <a:pt x="30" y="1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8" name="Freeform 177"/>
            <p:cNvSpPr>
              <a:spLocks/>
            </p:cNvSpPr>
            <p:nvPr/>
          </p:nvSpPr>
          <p:spPr bwMode="auto">
            <a:xfrm>
              <a:off x="1292225" y="3424238"/>
              <a:ext cx="47625" cy="93662"/>
            </a:xfrm>
            <a:custGeom>
              <a:avLst/>
              <a:gdLst>
                <a:gd name="T0" fmla="*/ 0 w 30"/>
                <a:gd name="T1" fmla="*/ 0 h 59"/>
                <a:gd name="T2" fmla="*/ 0 w 30"/>
                <a:gd name="T3" fmla="*/ 0 h 59"/>
                <a:gd name="T4" fmla="*/ 30 w 30"/>
                <a:gd name="T5" fmla="*/ 1 h 59"/>
                <a:gd name="T6" fmla="*/ 0 w 30"/>
                <a:gd name="T7" fmla="*/ 59 h 59"/>
                <a:gd name="T8" fmla="*/ 0 w 30"/>
                <a:gd name="T9" fmla="*/ 59 h 59"/>
                <a:gd name="T10" fmla="*/ 30 w 30"/>
                <a:gd name="T11" fmla="*/ 1 h 59"/>
                <a:gd name="T12" fmla="*/ 30 w 30"/>
                <a:gd name="T13" fmla="*/ 1 h 59"/>
                <a:gd name="T14" fmla="*/ 0 w 30"/>
                <a:gd name="T1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59">
                  <a:moveTo>
                    <a:pt x="0" y="0"/>
                  </a:moveTo>
                  <a:lnTo>
                    <a:pt x="0" y="0"/>
                  </a:lnTo>
                  <a:lnTo>
                    <a:pt x="30" y="1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9" name="Freeform 178"/>
            <p:cNvSpPr>
              <a:spLocks/>
            </p:cNvSpPr>
            <p:nvPr/>
          </p:nvSpPr>
          <p:spPr bwMode="auto">
            <a:xfrm>
              <a:off x="1276350" y="3424238"/>
              <a:ext cx="63500" cy="93662"/>
            </a:xfrm>
            <a:custGeom>
              <a:avLst/>
              <a:gdLst>
                <a:gd name="T0" fmla="*/ 10 w 40"/>
                <a:gd name="T1" fmla="*/ 0 h 59"/>
                <a:gd name="T2" fmla="*/ 10 w 40"/>
                <a:gd name="T3" fmla="*/ 17 h 59"/>
                <a:gd name="T4" fmla="*/ 0 w 40"/>
                <a:gd name="T5" fmla="*/ 59 h 59"/>
                <a:gd name="T6" fmla="*/ 10 w 40"/>
                <a:gd name="T7" fmla="*/ 59 h 59"/>
                <a:gd name="T8" fmla="*/ 40 w 40"/>
                <a:gd name="T9" fmla="*/ 1 h 59"/>
                <a:gd name="T10" fmla="*/ 10 w 40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9">
                  <a:moveTo>
                    <a:pt x="10" y="0"/>
                  </a:moveTo>
                  <a:lnTo>
                    <a:pt x="10" y="17"/>
                  </a:lnTo>
                  <a:lnTo>
                    <a:pt x="0" y="59"/>
                  </a:lnTo>
                  <a:lnTo>
                    <a:pt x="10" y="59"/>
                  </a:lnTo>
                  <a:lnTo>
                    <a:pt x="40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87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80" name="Freeform 179"/>
            <p:cNvSpPr>
              <a:spLocks/>
            </p:cNvSpPr>
            <p:nvPr/>
          </p:nvSpPr>
          <p:spPr bwMode="auto">
            <a:xfrm>
              <a:off x="1276350" y="3424238"/>
              <a:ext cx="63500" cy="93662"/>
            </a:xfrm>
            <a:custGeom>
              <a:avLst/>
              <a:gdLst>
                <a:gd name="T0" fmla="*/ 10 w 40"/>
                <a:gd name="T1" fmla="*/ 0 h 59"/>
                <a:gd name="T2" fmla="*/ 10 w 40"/>
                <a:gd name="T3" fmla="*/ 17 h 59"/>
                <a:gd name="T4" fmla="*/ 0 w 40"/>
                <a:gd name="T5" fmla="*/ 59 h 59"/>
                <a:gd name="T6" fmla="*/ 10 w 40"/>
                <a:gd name="T7" fmla="*/ 59 h 59"/>
                <a:gd name="T8" fmla="*/ 40 w 40"/>
                <a:gd name="T9" fmla="*/ 1 h 59"/>
                <a:gd name="T10" fmla="*/ 10 w 40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9">
                  <a:moveTo>
                    <a:pt x="10" y="0"/>
                  </a:moveTo>
                  <a:lnTo>
                    <a:pt x="10" y="17"/>
                  </a:lnTo>
                  <a:lnTo>
                    <a:pt x="0" y="59"/>
                  </a:lnTo>
                  <a:lnTo>
                    <a:pt x="10" y="59"/>
                  </a:lnTo>
                  <a:lnTo>
                    <a:pt x="40" y="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81" name="Freeform 180"/>
            <p:cNvSpPr>
              <a:spLocks/>
            </p:cNvSpPr>
            <p:nvPr/>
          </p:nvSpPr>
          <p:spPr bwMode="auto">
            <a:xfrm>
              <a:off x="1200150" y="3408363"/>
              <a:ext cx="215900" cy="17462"/>
            </a:xfrm>
            <a:custGeom>
              <a:avLst/>
              <a:gdLst>
                <a:gd name="T0" fmla="*/ 523 w 523"/>
                <a:gd name="T1" fmla="*/ 0 h 44"/>
                <a:gd name="T2" fmla="*/ 0 w 523"/>
                <a:gd name="T3" fmla="*/ 0 h 44"/>
                <a:gd name="T4" fmla="*/ 17 w 523"/>
                <a:gd name="T5" fmla="*/ 13 h 44"/>
                <a:gd name="T6" fmla="*/ 17 w 523"/>
                <a:gd name="T7" fmla="*/ 13 h 44"/>
                <a:gd name="T8" fmla="*/ 66 w 523"/>
                <a:gd name="T9" fmla="*/ 27 h 44"/>
                <a:gd name="T10" fmla="*/ 66 w 523"/>
                <a:gd name="T11" fmla="*/ 27 h 44"/>
                <a:gd name="T12" fmla="*/ 66 w 523"/>
                <a:gd name="T13" fmla="*/ 27 h 44"/>
                <a:gd name="T14" fmla="*/ 140 w 523"/>
                <a:gd name="T15" fmla="*/ 35 h 44"/>
                <a:gd name="T16" fmla="*/ 223 w 523"/>
                <a:gd name="T17" fmla="*/ 38 h 44"/>
                <a:gd name="T18" fmla="*/ 223 w 523"/>
                <a:gd name="T19" fmla="*/ 38 h 44"/>
                <a:gd name="T20" fmla="*/ 336 w 523"/>
                <a:gd name="T21" fmla="*/ 42 h 44"/>
                <a:gd name="T22" fmla="*/ 336 w 523"/>
                <a:gd name="T23" fmla="*/ 42 h 44"/>
                <a:gd name="T24" fmla="*/ 336 w 523"/>
                <a:gd name="T25" fmla="*/ 42 h 44"/>
                <a:gd name="T26" fmla="*/ 392 w 523"/>
                <a:gd name="T27" fmla="*/ 44 h 44"/>
                <a:gd name="T28" fmla="*/ 523 w 523"/>
                <a:gd name="T29" fmla="*/ 0 h 44"/>
                <a:gd name="T30" fmla="*/ 523 w 523"/>
                <a:gd name="T3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3" h="44">
                  <a:moveTo>
                    <a:pt x="5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7" y="9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9" y="18"/>
                    <a:pt x="46" y="23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91" y="32"/>
                    <a:pt x="118" y="35"/>
                    <a:pt x="140" y="35"/>
                  </a:cubicBezTo>
                  <a:cubicBezTo>
                    <a:pt x="223" y="38"/>
                    <a:pt x="223" y="38"/>
                    <a:pt x="223" y="38"/>
                  </a:cubicBezTo>
                  <a:cubicBezTo>
                    <a:pt x="223" y="38"/>
                    <a:pt x="223" y="38"/>
                    <a:pt x="223" y="38"/>
                  </a:cubicBezTo>
                  <a:cubicBezTo>
                    <a:pt x="336" y="42"/>
                    <a:pt x="336" y="42"/>
                    <a:pt x="336" y="42"/>
                  </a:cubicBezTo>
                  <a:cubicBezTo>
                    <a:pt x="336" y="42"/>
                    <a:pt x="336" y="42"/>
                    <a:pt x="336" y="42"/>
                  </a:cubicBezTo>
                  <a:cubicBezTo>
                    <a:pt x="336" y="42"/>
                    <a:pt x="336" y="42"/>
                    <a:pt x="336" y="42"/>
                  </a:cubicBezTo>
                  <a:cubicBezTo>
                    <a:pt x="392" y="44"/>
                    <a:pt x="392" y="44"/>
                    <a:pt x="392" y="44"/>
                  </a:cubicBezTo>
                  <a:cubicBezTo>
                    <a:pt x="464" y="44"/>
                    <a:pt x="523" y="25"/>
                    <a:pt x="523" y="0"/>
                  </a:cubicBezTo>
                  <a:cubicBezTo>
                    <a:pt x="523" y="0"/>
                    <a:pt x="523" y="0"/>
                    <a:pt x="523" y="0"/>
                  </a:cubicBezTo>
                </a:path>
              </a:pathLst>
            </a:custGeom>
            <a:solidFill>
              <a:srgbClr val="E0DD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118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 dirty="0"/>
              <a:t>Feature Selection and Engineering</a:t>
            </a:r>
            <a:br>
              <a:rPr lang="en-US" dirty="0"/>
            </a:br>
            <a:r>
              <a:rPr lang="en-US" dirty="0">
                <a:solidFill>
                  <a:srgbClr val="002C77"/>
                </a:solidFill>
              </a:rPr>
              <a:t>Numeric Features overview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20469" y="2766423"/>
            <a:ext cx="333820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Flight Distance (0.01)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Origin Temperature (-0.007)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Origin Cloud Angle (-0.06)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Origin Visibility Distance (-0.08)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Origin Dew (-0.001)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Origin Wind Speed ()</a:t>
            </a:r>
          </a:p>
          <a:p>
            <a:pPr marL="285750" indent="-285750" algn="ctr">
              <a:buFontTx/>
              <a:buChar char="-"/>
            </a:pPr>
            <a:endParaRPr lang="en-US" sz="1600" dirty="0">
              <a:solidFill>
                <a:srgbClr val="FFFFFF"/>
              </a:solidFill>
            </a:endParaRPr>
          </a:p>
          <a:p>
            <a:pPr marL="285750" indent="-285750" algn="ctr">
              <a:buFontTx/>
              <a:buChar char="-"/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70085" y="2614449"/>
            <a:ext cx="333820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% delay from origin (0.09)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% delay to destination (0.08)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% delay for route (0.11)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% delay from state (0.07)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% delay to state (0.06)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Mean delay from origin (0.08)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Mean delay to destination (0.07)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Mean delay for route (0.08)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Mean delay from state (0.07)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Mean delay to state (0.07)</a:t>
            </a:r>
          </a:p>
          <a:p>
            <a:pPr marL="285750" indent="-285750" algn="ctr">
              <a:buFontTx/>
              <a:buChar char="-"/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43281" y="1849223"/>
            <a:ext cx="2892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Dataset (Correlation)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0468" y="1670032"/>
            <a:ext cx="3519645" cy="51801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Dataset (Correlation)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0468" y="2188041"/>
            <a:ext cx="3519645" cy="33511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Flight Distance (0.01)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Origin Temperature (-0.007)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Origin Cloud Angle (-0.06)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Origin Visibility Distance (-0.08)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Origin Dew (-0.001)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Origin Wind Speed (0.09)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8647" y="2766424"/>
            <a:ext cx="333820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Flight Distance (0.01)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Origin Temperature (-0.007)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Origin Cloud Angle (-0.06)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Origin Visibility Distance (-0.08)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Origin Dew (-0.001)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Origin Wind Speed ()</a:t>
            </a:r>
          </a:p>
          <a:p>
            <a:pPr marL="285750" indent="-285750" algn="ctr">
              <a:buFontTx/>
              <a:buChar char="-"/>
            </a:pPr>
            <a:endParaRPr lang="en-US" sz="1600" dirty="0">
              <a:solidFill>
                <a:srgbClr val="FFFFFF"/>
              </a:solidFill>
            </a:endParaRPr>
          </a:p>
          <a:p>
            <a:pPr marL="285750" indent="-285750" algn="ctr">
              <a:buFontTx/>
              <a:buChar char="-"/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11459" y="1849224"/>
            <a:ext cx="2892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Dataset (Correlation)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88646" y="1670033"/>
            <a:ext cx="3519645" cy="518010"/>
          </a:xfrm>
          <a:prstGeom prst="rect">
            <a:avLst/>
          </a:prstGeom>
          <a:solidFill>
            <a:srgbClr val="0FB694"/>
          </a:solidFill>
          <a:ln w="28575">
            <a:solidFill>
              <a:srgbClr val="0FB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Feature Engineering (Correlation)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88646" y="2188042"/>
            <a:ext cx="3519645" cy="33511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FB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% delay from origin (0.09)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% delay to destination (0.08)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% delay for route (0.11)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% delay from state (0.07)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% delay to state (0.06)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Mean delay from origin (0.08)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Mean delay to destination (0.07)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Mean delay for route (0.08)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Mean delay from state (0.07)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Mean delay to state (0.07)</a:t>
            </a:r>
          </a:p>
          <a:p>
            <a:pPr marL="285750" indent="-285750" algn="ctr">
              <a:buFontTx/>
              <a:buChar char="-"/>
            </a:pPr>
            <a:endParaRPr lang="en-US" sz="1400" b="1" dirty="0">
              <a:solidFill>
                <a:srgbClr val="FFFFFF"/>
              </a:solidFill>
            </a:endParaRP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541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EDC9A6E-B340-EB44-90F3-3BF6BCC17C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3000"/>
          </a:blip>
          <a:srcRect t="1373"/>
          <a:stretch/>
        </p:blipFill>
        <p:spPr>
          <a:xfrm>
            <a:off x="702233" y="1279980"/>
            <a:ext cx="5578645" cy="3388931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2750" y="412750"/>
            <a:ext cx="8690400" cy="691200"/>
          </a:xfrm>
        </p:spPr>
        <p:txBody>
          <a:bodyPr wrap="square">
            <a:normAutofit/>
          </a:bodyPr>
          <a:lstStyle/>
          <a:p>
            <a:r>
              <a:rPr lang="en-US" altLang="en-US" dirty="0">
                <a:ea typeface="新細明體" charset="-120"/>
              </a:rPr>
              <a:t>Feature Engineering</a:t>
            </a:r>
            <a:br>
              <a:rPr lang="en-US" altLang="en-US" dirty="0">
                <a:ea typeface="新細明體" charset="-120"/>
              </a:rPr>
            </a:br>
            <a:r>
              <a:rPr lang="en-US" altLang="en-US" dirty="0">
                <a:solidFill>
                  <a:schemeClr val="accent1"/>
                </a:solidFill>
              </a:rPr>
              <a:t>overall </a:t>
            </a:r>
            <a:r>
              <a:rPr lang="en-US" altLang="en-US" dirty="0" err="1">
                <a:solidFill>
                  <a:schemeClr val="accent1"/>
                </a:solidFill>
              </a:rPr>
              <a:t>avg</a:t>
            </a:r>
            <a:r>
              <a:rPr lang="en-US" altLang="en-US" dirty="0">
                <a:solidFill>
                  <a:schemeClr val="accent1"/>
                </a:solidFill>
              </a:rPr>
              <a:t> and % delay 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763123"/>
            <a:ext cx="9602788" cy="128588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D7AD9E-AC22-0048-854B-359A03F30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32" y="4794668"/>
            <a:ext cx="8298644" cy="1236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D612A-13AF-3145-8AF8-7BA85C03166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3540" y="2715780"/>
            <a:ext cx="791897" cy="630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59963D-19AC-8C4B-AE74-CDE812F8965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6577" y="2715780"/>
            <a:ext cx="816152" cy="43100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0C0DA92E-12C6-1A44-BD22-CF6E1156435B}"/>
              </a:ext>
            </a:extLst>
          </p:cNvPr>
          <p:cNvSpPr/>
          <p:nvPr/>
        </p:nvSpPr>
        <p:spPr>
          <a:xfrm>
            <a:off x="2529488" y="3031167"/>
            <a:ext cx="83149" cy="83149"/>
          </a:xfrm>
          <a:prstGeom prst="ellipse">
            <a:avLst/>
          </a:prstGeom>
          <a:solidFill>
            <a:srgbClr val="8BB7FF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00E4D6-69D1-E248-BA7F-A18A04667BF6}"/>
              </a:ext>
            </a:extLst>
          </p:cNvPr>
          <p:cNvSpPr/>
          <p:nvPr/>
        </p:nvSpPr>
        <p:spPr>
          <a:xfrm>
            <a:off x="4795501" y="2809517"/>
            <a:ext cx="83149" cy="8314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6D30BDC-42C3-8747-94C7-2E61EF905C62}"/>
              </a:ext>
            </a:extLst>
          </p:cNvPr>
          <p:cNvSpPr/>
          <p:nvPr/>
        </p:nvSpPr>
        <p:spPr>
          <a:xfrm rot="18762769">
            <a:off x="2070986" y="2531133"/>
            <a:ext cx="3227592" cy="2861363"/>
          </a:xfrm>
          <a:prstGeom prst="arc">
            <a:avLst/>
          </a:prstGeom>
          <a:ln w="25400">
            <a:solidFill>
              <a:srgbClr val="FF7F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CD294831-016D-474B-9A6B-043390EF63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67331" y="1978520"/>
            <a:ext cx="2897741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Aggregated by</a:t>
            </a:r>
          </a:p>
          <a:p>
            <a:pPr eaLnBrk="1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1200" dirty="0">
                <a:solidFill>
                  <a:srgbClr val="8BB7FF"/>
                </a:solidFill>
              </a:rPr>
              <a:t>Origin Airport </a:t>
            </a:r>
          </a:p>
          <a:p>
            <a:pPr eaLnBrk="1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1200" dirty="0">
                <a:solidFill>
                  <a:srgbClr val="002060"/>
                </a:solidFill>
              </a:rPr>
              <a:t>Origin State </a:t>
            </a:r>
          </a:p>
          <a:p>
            <a:pPr eaLnBrk="1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1200" dirty="0">
                <a:solidFill>
                  <a:srgbClr val="FF7F7F"/>
                </a:solidFill>
              </a:rPr>
              <a:t>Route </a:t>
            </a:r>
          </a:p>
          <a:p>
            <a:pPr eaLnBrk="1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1200" dirty="0">
                <a:solidFill>
                  <a:srgbClr val="FF0000"/>
                </a:solidFill>
              </a:rPr>
              <a:t>Destination Airport </a:t>
            </a:r>
          </a:p>
          <a:p>
            <a:pPr eaLnBrk="1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1200" dirty="0">
                <a:solidFill>
                  <a:srgbClr val="0070C0"/>
                </a:solidFill>
              </a:rPr>
              <a:t>Destination State </a:t>
            </a:r>
          </a:p>
        </p:txBody>
      </p:sp>
    </p:spTree>
    <p:extLst>
      <p:ext uri="{BB962C8B-B14F-4D97-AF65-F5344CB8AC3E}">
        <p14:creationId xmlns:p14="http://schemas.microsoft.com/office/powerpoint/2010/main" val="2546411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 dirty="0"/>
              <a:t>Feature Selection and Engineering</a:t>
            </a:r>
            <a:br>
              <a:rPr lang="en-US" dirty="0"/>
            </a:br>
            <a:r>
              <a:rPr lang="en-US" dirty="0">
                <a:solidFill>
                  <a:srgbClr val="002C77"/>
                </a:solidFill>
              </a:rPr>
              <a:t>Categorical features Overview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392897" y="1849224"/>
            <a:ext cx="2892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Engineered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70085" y="2346969"/>
            <a:ext cx="33320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Holiday Indicator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Prior Flight Delay Indicator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Potential for Delay Indicator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rgbClr val="FFFFFF"/>
                </a:solidFill>
              </a:rPr>
              <a:t>Avg</a:t>
            </a:r>
            <a:r>
              <a:rPr lang="en-US" dirty="0">
                <a:solidFill>
                  <a:srgbClr val="FFFFFF"/>
                </a:solidFill>
              </a:rPr>
              <a:t> delay 2-4 hours prior to planned departure (airport and carrier)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rgbClr val="FFFFFF"/>
                </a:solidFill>
              </a:rPr>
              <a:t>Avg</a:t>
            </a:r>
            <a:r>
              <a:rPr lang="en-US" dirty="0">
                <a:solidFill>
                  <a:srgbClr val="FFFFFF"/>
                </a:solidFill>
              </a:rPr>
              <a:t> weather, carrier, late aircraft, security, and NAS delay 2-4 hours prior to planned departure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31205" y="1849224"/>
            <a:ext cx="2892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25978" y="2821272"/>
            <a:ext cx="333820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Flight Distance (0.01)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Origin Temperature (-0.007)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Origin Cloud Angle (-0.06)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Origin Visibility Distance (-0.08)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Origin Dew (-0.001)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Origin Wind Speed ()</a:t>
            </a:r>
          </a:p>
          <a:p>
            <a:pPr marL="285750" indent="-285750" algn="ctr">
              <a:buFontTx/>
              <a:buChar char="-"/>
            </a:pPr>
            <a:endParaRPr lang="en-US" sz="1600" dirty="0">
              <a:solidFill>
                <a:srgbClr val="FFFFFF"/>
              </a:solidFill>
            </a:endParaRPr>
          </a:p>
          <a:p>
            <a:pPr marL="285750" indent="-285750" algn="ctr">
              <a:buFontTx/>
              <a:buChar char="-"/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92878" y="4014521"/>
            <a:ext cx="333820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% delay from origin (0.09)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% delay to destination (0.08)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% delay for route (0.11)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% delay from state (0.07)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% delay to state (0.06)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Mean delay from origin (0.08)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Mean delay to destination (0.07)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Mean delay for route (0.08)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Mean delay from state (0.07)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Mean delay to state (0.07)</a:t>
            </a:r>
          </a:p>
          <a:p>
            <a:pPr marL="285750" indent="-285750" algn="ctr">
              <a:buFontTx/>
              <a:buChar char="-"/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48790" y="1904072"/>
            <a:ext cx="2892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Dataset (Correlation)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25977" y="1724881"/>
            <a:ext cx="3519645" cy="51801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Dataset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25977" y="2242890"/>
            <a:ext cx="3519645" cy="33511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Month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Day of the Week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Departure Hour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Arrival Hour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Origin Airport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Destination Airport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Carrier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Distance Group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Origin Wind Type 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Origin Visibility Variance </a:t>
            </a:r>
          </a:p>
          <a:p>
            <a:pPr algn="ctr"/>
            <a:endParaRPr lang="en-US" sz="1400" dirty="0">
              <a:solidFill>
                <a:srgbClr val="FFFFFF"/>
              </a:solidFill>
            </a:endParaRP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94156" y="2821273"/>
            <a:ext cx="333820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Flight Distance (0.01)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Origin Temperature (-0.007)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Origin Cloud Angle (-0.06)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Origin Visibility Distance (-0.08)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Origin Dew (-0.001)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FFFFFF"/>
                </a:solidFill>
              </a:rPr>
              <a:t>Origin Wind Speed ()</a:t>
            </a:r>
          </a:p>
          <a:p>
            <a:pPr marL="285750" indent="-285750" algn="ctr">
              <a:buFontTx/>
              <a:buChar char="-"/>
            </a:pPr>
            <a:endParaRPr lang="en-US" sz="1600" dirty="0">
              <a:solidFill>
                <a:srgbClr val="FFFFFF"/>
              </a:solidFill>
            </a:endParaRPr>
          </a:p>
          <a:p>
            <a:pPr marL="285750" indent="-285750" algn="ctr">
              <a:buFontTx/>
              <a:buChar char="-"/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16968" y="1904073"/>
            <a:ext cx="2892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Dataset (Correlation)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94155" y="1724882"/>
            <a:ext cx="3519645" cy="518010"/>
          </a:xfrm>
          <a:prstGeom prst="rect">
            <a:avLst/>
          </a:prstGeom>
          <a:solidFill>
            <a:srgbClr val="0FB694"/>
          </a:solidFill>
          <a:ln w="28575">
            <a:solidFill>
              <a:srgbClr val="0FB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Feature Engineering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94155" y="2242891"/>
            <a:ext cx="3519645" cy="33511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FB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Holiday Indicator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Prior Flight Delay Indicator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Potential for Delay Indicator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Average delay 2-4 hours prior to planned departure (airport and carrier)</a:t>
            </a: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Average weather, carrier, late aircraft, security, and NAS delay 2-4 hours prior to planned departure </a:t>
            </a:r>
          </a:p>
          <a:p>
            <a:pPr marL="285750" indent="-285750" algn="ctr">
              <a:buFontTx/>
              <a:buChar char="-"/>
            </a:pPr>
            <a:endParaRPr lang="en-US" sz="1400" b="1" dirty="0">
              <a:solidFill>
                <a:srgbClr val="FFFFFF"/>
              </a:solidFill>
            </a:endParaRPr>
          </a:p>
          <a:p>
            <a:pPr marL="120960" indent="-120960" eaLnBrk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75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2750" y="412750"/>
            <a:ext cx="8690400" cy="691200"/>
          </a:xfrm>
        </p:spPr>
        <p:txBody>
          <a:bodyPr wrap="square">
            <a:normAutofit/>
          </a:bodyPr>
          <a:lstStyle/>
          <a:p>
            <a:r>
              <a:rPr lang="en-US" altLang="en-US" dirty="0">
                <a:ea typeface="新細明體" charset="-120"/>
              </a:rPr>
              <a:t>Feature Selection </a:t>
            </a:r>
            <a:br>
              <a:rPr lang="en-US" altLang="en-US" dirty="0">
                <a:ea typeface="新細明體" charset="-120"/>
              </a:rPr>
            </a:br>
            <a:r>
              <a:rPr lang="en-US" altLang="en-US" dirty="0">
                <a:solidFill>
                  <a:schemeClr val="accent1"/>
                </a:solidFill>
              </a:rPr>
              <a:t>Month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6" name="txt_ActionsHeader">
            <a:extLst>
              <a:ext uri="{FF2B5EF4-FFF2-40B4-BE49-F238E27FC236}">
                <a16:creationId xmlns:a16="http://schemas.microsoft.com/office/drawing/2014/main" id="{D77FFDC4-1004-F94F-80FD-9AC8AE7599D0}"/>
              </a:ext>
            </a:extLst>
          </p:cNvPr>
          <p:cNvSpPr txBox="1">
            <a:spLocks/>
          </p:cNvSpPr>
          <p:nvPr/>
        </p:nvSpPr>
        <p:spPr>
          <a:xfrm>
            <a:off x="6347012" y="1415404"/>
            <a:ext cx="2259105" cy="45988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2500"/>
              </a:spcBef>
              <a:buClr>
                <a:schemeClr val="accent2"/>
              </a:buClr>
              <a:buFontTx/>
              <a:buNone/>
              <a:defRPr sz="1200" b="1" kern="120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Tx/>
              <a:buNone/>
              <a:defRPr sz="1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Tx/>
              <a:buNone/>
              <a:defRPr sz="1000" kern="1200">
                <a:solidFill>
                  <a:schemeClr val="accent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" indent="-9144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accent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8600" indent="-13716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Helvetica" pitchFamily="2" charset="0"/>
              <a:buChar char="—"/>
              <a:defRPr sz="1000" kern="1200">
                <a:solidFill>
                  <a:schemeClr val="accent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60000"/>
              </a:spcBef>
              <a:defRPr/>
            </a:pPr>
            <a:r>
              <a:rPr lang="en-US" spc="300" dirty="0">
                <a:solidFill>
                  <a:srgbClr val="00A8C8"/>
                </a:solidFill>
                <a:latin typeface="+mn-lt"/>
                <a:cs typeface="+mn-cs"/>
              </a:rPr>
              <a:t>Comments</a:t>
            </a:r>
          </a:p>
          <a:p>
            <a:pPr marL="203200" indent="-203200">
              <a:spcBef>
                <a:spcPct val="60000"/>
              </a:spcBef>
              <a:buFontTx/>
              <a:buChar char="•"/>
              <a:defRPr/>
            </a:pPr>
            <a:r>
              <a:rPr lang="en-US" b="0" dirty="0">
                <a:solidFill>
                  <a:srgbClr val="404040"/>
                </a:solidFill>
                <a:latin typeface="Arial" charset="0"/>
                <a:ea typeface="MS PGothic" pitchFamily="34" charset="-128"/>
              </a:rPr>
              <a:t>Travel is seasonal, and delays follow the trend</a:t>
            </a:r>
          </a:p>
          <a:p>
            <a:pPr marL="203200" indent="-203200">
              <a:spcBef>
                <a:spcPct val="60000"/>
              </a:spcBef>
              <a:buFontTx/>
              <a:buChar char="•"/>
              <a:defRPr/>
            </a:pPr>
            <a:r>
              <a:rPr lang="en-US" b="0" dirty="0">
                <a:solidFill>
                  <a:srgbClr val="404040"/>
                </a:solidFill>
                <a:latin typeface="Arial" charset="0"/>
                <a:ea typeface="MS PGothic" pitchFamily="34" charset="-128"/>
              </a:rPr>
              <a:t>Certain months see more traffic and longer delays, such as June, February, and December 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4DE732-3FAD-A04F-A742-84BD8327D9BE}"/>
              </a:ext>
            </a:extLst>
          </p:cNvPr>
          <p:cNvGrpSpPr/>
          <p:nvPr/>
        </p:nvGrpSpPr>
        <p:grpSpPr>
          <a:xfrm rot="16200000">
            <a:off x="3902014" y="3652588"/>
            <a:ext cx="4598894" cy="124526"/>
            <a:chOff x="6217920" y="4685414"/>
            <a:chExt cx="3458576" cy="141129"/>
          </a:xfrm>
        </p:grpSpPr>
        <p:sp>
          <p:nvSpPr>
            <p:cNvPr id="18" name="Isosceles Triangle 60">
              <a:extLst>
                <a:ext uri="{FF2B5EF4-FFF2-40B4-BE49-F238E27FC236}">
                  <a16:creationId xmlns:a16="http://schemas.microsoft.com/office/drawing/2014/main" id="{A4C9DD2A-A745-554D-A376-737AD3CF4CEE}"/>
                </a:ext>
              </a:extLst>
            </p:cNvPr>
            <p:cNvSpPr/>
            <p:nvPr/>
          </p:nvSpPr>
          <p:spPr>
            <a:xfrm rot="10800000">
              <a:off x="7816016" y="4691516"/>
              <a:ext cx="215759" cy="135027"/>
            </a:xfrm>
            <a:prstGeom prst="triangle">
              <a:avLst/>
            </a:prstGeom>
            <a:solidFill>
              <a:srgbClr val="003865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98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2" b="0" i="0" u="none" strike="noStrike" kern="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latin typeface="Mute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421B94-7B4C-E243-9F59-A5A6BB924408}"/>
                </a:ext>
              </a:extLst>
            </p:cNvPr>
            <p:cNvCxnSpPr/>
            <p:nvPr/>
          </p:nvCxnSpPr>
          <p:spPr>
            <a:xfrm>
              <a:off x="6217920" y="4685414"/>
              <a:ext cx="3458576" cy="0"/>
            </a:xfrm>
            <a:prstGeom prst="line">
              <a:avLst/>
            </a:prstGeom>
            <a:noFill/>
            <a:ln w="12700" cap="flat" cmpd="sng" algn="ctr">
              <a:solidFill>
                <a:srgbClr val="003865"/>
              </a:solidFill>
              <a:prstDash val="solid"/>
              <a:miter lim="800000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1349992" y="1081323"/>
            <a:ext cx="3655144" cy="725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lvl="0" algn="ctr">
              <a:defRPr/>
            </a:pPr>
            <a:endParaRPr lang="en-US" sz="1400" b="1" spc="300" dirty="0">
              <a:solidFill>
                <a:srgbClr val="5B6FB5"/>
              </a:solidFill>
            </a:endParaRPr>
          </a:p>
          <a:p>
            <a:pPr lvl="0" algn="ctr">
              <a:defRPr/>
            </a:pPr>
            <a:r>
              <a:rPr lang="en-US" sz="16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Delay by </a:t>
            </a:r>
            <a:r>
              <a:rPr lang="en-US" sz="1600" b="1" kern="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Month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AD27DB-A531-E24E-84E1-D88470904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0" y="1517935"/>
            <a:ext cx="5999352" cy="445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1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2750" y="412750"/>
            <a:ext cx="8690400" cy="691200"/>
          </a:xfrm>
        </p:spPr>
        <p:txBody>
          <a:bodyPr wrap="square">
            <a:normAutofit/>
          </a:bodyPr>
          <a:lstStyle/>
          <a:p>
            <a:r>
              <a:rPr lang="en-US" altLang="en-US" dirty="0">
                <a:ea typeface="新細明體" charset="-120"/>
              </a:rPr>
              <a:t>Feature Selection </a:t>
            </a:r>
            <a:br>
              <a:rPr lang="en-US" altLang="en-US" dirty="0">
                <a:ea typeface="新細明體" charset="-120"/>
              </a:rPr>
            </a:br>
            <a:r>
              <a:rPr lang="en-US" altLang="en-US" dirty="0">
                <a:solidFill>
                  <a:schemeClr val="accent1"/>
                </a:solidFill>
              </a:rPr>
              <a:t>day of week and departure hour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458789" y="5229568"/>
            <a:ext cx="8644362" cy="56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1400" dirty="0">
                <a:solidFill>
                  <a:srgbClr val="404040"/>
                </a:solidFill>
              </a:rPr>
              <a:t>Day of the week – certain days see more delays </a:t>
            </a:r>
          </a:p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1400" dirty="0">
                <a:solidFill>
                  <a:srgbClr val="404040"/>
                </a:solidFill>
              </a:rPr>
              <a:t>Departure Hour – delays accumulate throughout the day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5CB48-E27E-2147-972C-9AA718DD0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89" y="1103950"/>
            <a:ext cx="8163010" cy="3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02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2750" y="412750"/>
            <a:ext cx="8690400" cy="691200"/>
          </a:xfrm>
        </p:spPr>
        <p:txBody>
          <a:bodyPr wrap="square">
            <a:normAutofit/>
          </a:bodyPr>
          <a:lstStyle/>
          <a:p>
            <a:r>
              <a:rPr lang="en-US" altLang="en-US" dirty="0">
                <a:ea typeface="新細明體" charset="-120"/>
              </a:rPr>
              <a:t>Feature Selection </a:t>
            </a:r>
            <a:br>
              <a:rPr lang="en-US" altLang="en-US" dirty="0">
                <a:ea typeface="新細明體" charset="-120"/>
              </a:rPr>
            </a:br>
            <a:r>
              <a:rPr lang="en-US" altLang="en-US" dirty="0">
                <a:solidFill>
                  <a:schemeClr val="accent1"/>
                </a:solidFill>
              </a:rPr>
              <a:t>Carrier and Airport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6667088" y="1479949"/>
            <a:ext cx="2664668" cy="217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200" b="1" spc="300" dirty="0">
                <a:solidFill>
                  <a:srgbClr val="00A8C8"/>
                </a:solidFill>
                <a:latin typeface="+mn-lt"/>
                <a:ea typeface="+mn-ea"/>
              </a:rPr>
              <a:t>Comments</a:t>
            </a:r>
          </a:p>
          <a:p>
            <a:pPr eaLnBrk="1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1200" dirty="0">
                <a:solidFill>
                  <a:srgbClr val="404040"/>
                </a:solidFill>
              </a:rPr>
              <a:t>Different airports/carriers have unique protocols and procedures that may contribute to delay</a:t>
            </a:r>
          </a:p>
          <a:p>
            <a:pPr eaLnBrk="1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1200" dirty="0">
                <a:solidFill>
                  <a:srgbClr val="404040"/>
                </a:solidFill>
              </a:rPr>
              <a:t>Features: origin airport, destination airport, and carrier </a:t>
            </a:r>
          </a:p>
          <a:p>
            <a:pPr eaLnBrk="1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1200" dirty="0">
                <a:solidFill>
                  <a:srgbClr val="404040"/>
                </a:solidFill>
              </a:rPr>
              <a:t>Plot is generated from subset three month dataset in order to demonstrate differences between carriers between even 2 airports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4DE732-3FAD-A04F-A742-84BD8327D9BE}"/>
              </a:ext>
            </a:extLst>
          </p:cNvPr>
          <p:cNvGrpSpPr/>
          <p:nvPr/>
        </p:nvGrpSpPr>
        <p:grpSpPr>
          <a:xfrm rot="16200000">
            <a:off x="4365263" y="3646535"/>
            <a:ext cx="4598894" cy="136634"/>
            <a:chOff x="6217926" y="4671694"/>
            <a:chExt cx="3458576" cy="154849"/>
          </a:xfrm>
        </p:grpSpPr>
        <p:sp>
          <p:nvSpPr>
            <p:cNvPr id="13" name="Isosceles Triangle 60">
              <a:extLst>
                <a:ext uri="{FF2B5EF4-FFF2-40B4-BE49-F238E27FC236}">
                  <a16:creationId xmlns:a16="http://schemas.microsoft.com/office/drawing/2014/main" id="{A4C9DD2A-A745-554D-A376-737AD3CF4CEE}"/>
                </a:ext>
              </a:extLst>
            </p:cNvPr>
            <p:cNvSpPr/>
            <p:nvPr/>
          </p:nvSpPr>
          <p:spPr>
            <a:xfrm rot="10800000">
              <a:off x="7816016" y="4691516"/>
              <a:ext cx="215759" cy="135027"/>
            </a:xfrm>
            <a:prstGeom prst="triangle">
              <a:avLst/>
            </a:prstGeom>
            <a:solidFill>
              <a:srgbClr val="003865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98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2" b="0" i="0" u="none" strike="noStrike" kern="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latin typeface="Mute"/>
                <a:ea typeface="+mn-ea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0421B94-7B4C-E243-9F59-A5A6BB924408}"/>
                </a:ext>
              </a:extLst>
            </p:cNvPr>
            <p:cNvCxnSpPr/>
            <p:nvPr/>
          </p:nvCxnSpPr>
          <p:spPr>
            <a:xfrm>
              <a:off x="6217926" y="4671694"/>
              <a:ext cx="3458576" cy="0"/>
            </a:xfrm>
            <a:prstGeom prst="line">
              <a:avLst/>
            </a:prstGeom>
            <a:noFill/>
            <a:ln w="12700" cap="flat" cmpd="sng" algn="ctr">
              <a:solidFill>
                <a:srgbClr val="003865"/>
              </a:solidFill>
              <a:prstDash val="solid"/>
              <a:miter lim="800000"/>
            </a:ln>
            <a:effectLst/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5" y="1328061"/>
            <a:ext cx="6334293" cy="47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39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2750" y="412750"/>
            <a:ext cx="8690400" cy="691200"/>
          </a:xfrm>
        </p:spPr>
        <p:txBody>
          <a:bodyPr wrap="square">
            <a:normAutofit/>
          </a:bodyPr>
          <a:lstStyle/>
          <a:p>
            <a:r>
              <a:rPr lang="en-US" altLang="en-US" dirty="0">
                <a:ea typeface="新細明體" charset="-120"/>
              </a:rPr>
              <a:t>Feature Engineering</a:t>
            </a:r>
            <a:br>
              <a:rPr lang="en-US" altLang="en-US" dirty="0">
                <a:ea typeface="新細明體" charset="-120"/>
              </a:rPr>
            </a:br>
            <a:r>
              <a:rPr lang="en-US" altLang="en-US" dirty="0">
                <a:solidFill>
                  <a:schemeClr val="accent1"/>
                </a:solidFill>
              </a:rPr>
              <a:t>Holiday Indicator 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412750" y="5014456"/>
            <a:ext cx="8757627" cy="77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200" b="1" spc="300" dirty="0">
                <a:solidFill>
                  <a:srgbClr val="00A8C8"/>
                </a:solidFill>
                <a:latin typeface="+mn-lt"/>
                <a:ea typeface="+mn-ea"/>
              </a:rPr>
              <a:t>Comments</a:t>
            </a:r>
          </a:p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1200" dirty="0">
                <a:solidFill>
                  <a:srgbClr val="404040"/>
                </a:solidFill>
              </a:rPr>
              <a:t>Holiday Indicator – there are more flights around the holidays, which can lead to more delays </a:t>
            </a:r>
          </a:p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endParaRPr lang="en-US" altLang="en-US" sz="1200" dirty="0">
              <a:solidFill>
                <a:srgbClr val="40404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4DE732-3FAD-A04F-A742-84BD8327D9BE}"/>
              </a:ext>
            </a:extLst>
          </p:cNvPr>
          <p:cNvGrpSpPr/>
          <p:nvPr/>
        </p:nvGrpSpPr>
        <p:grpSpPr>
          <a:xfrm>
            <a:off x="830754" y="4789535"/>
            <a:ext cx="8046720" cy="136634"/>
            <a:chOff x="6217926" y="4671694"/>
            <a:chExt cx="3458576" cy="154849"/>
          </a:xfrm>
        </p:grpSpPr>
        <p:sp>
          <p:nvSpPr>
            <p:cNvPr id="13" name="Isosceles Triangle 60">
              <a:extLst>
                <a:ext uri="{FF2B5EF4-FFF2-40B4-BE49-F238E27FC236}">
                  <a16:creationId xmlns:a16="http://schemas.microsoft.com/office/drawing/2014/main" id="{A4C9DD2A-A745-554D-A376-737AD3CF4CEE}"/>
                </a:ext>
              </a:extLst>
            </p:cNvPr>
            <p:cNvSpPr/>
            <p:nvPr/>
          </p:nvSpPr>
          <p:spPr>
            <a:xfrm rot="10800000">
              <a:off x="7816016" y="4691516"/>
              <a:ext cx="215759" cy="135027"/>
            </a:xfrm>
            <a:prstGeom prst="triangle">
              <a:avLst/>
            </a:prstGeom>
            <a:solidFill>
              <a:srgbClr val="003865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98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2" b="0" i="0" u="none" strike="noStrike" kern="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latin typeface="Mute"/>
                <a:ea typeface="+mn-ea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0421B94-7B4C-E243-9F59-A5A6BB924408}"/>
                </a:ext>
              </a:extLst>
            </p:cNvPr>
            <p:cNvCxnSpPr/>
            <p:nvPr/>
          </p:nvCxnSpPr>
          <p:spPr>
            <a:xfrm>
              <a:off x="6217926" y="4671694"/>
              <a:ext cx="3458576" cy="0"/>
            </a:xfrm>
            <a:prstGeom prst="line">
              <a:avLst/>
            </a:prstGeom>
            <a:noFill/>
            <a:ln w="12700" cap="flat" cmpd="sng" algn="ctr">
              <a:solidFill>
                <a:srgbClr val="003865"/>
              </a:solidFill>
              <a:prstDash val="solid"/>
              <a:miter lim="800000"/>
            </a:ln>
            <a:effectLst/>
          </p:spPr>
        </p:cxnSp>
      </p:grpSp>
      <p:sp>
        <p:nvSpPr>
          <p:cNvPr id="8" name="Rectangle 7"/>
          <p:cNvSpPr/>
          <p:nvPr/>
        </p:nvSpPr>
        <p:spPr>
          <a:xfrm>
            <a:off x="0" y="1465841"/>
            <a:ext cx="9602788" cy="296548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2" y="1573466"/>
            <a:ext cx="5337147" cy="2750231"/>
          </a:xfrm>
          <a:prstGeom prst="rect">
            <a:avLst/>
          </a:prstGeom>
        </p:spPr>
      </p:pic>
      <p:pic>
        <p:nvPicPr>
          <p:cNvPr id="7170" name="C7F82694-5331-4DC5-AD7D-19C2BF548A6E" descr="45144212-8E90-41D6-8654-03AE14F024C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10" y="1653166"/>
            <a:ext cx="2965316" cy="259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371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>
            <a:extLst>
              <a:ext uri="{FF2B5EF4-FFF2-40B4-BE49-F238E27FC236}">
                <a16:creationId xmlns:a16="http://schemas.microsoft.com/office/drawing/2014/main" id="{54429844-4A24-684D-BC06-FEA62A62848D}"/>
              </a:ext>
            </a:extLst>
          </p:cNvPr>
          <p:cNvSpPr/>
          <p:nvPr/>
        </p:nvSpPr>
        <p:spPr>
          <a:xfrm>
            <a:off x="7287096" y="1933730"/>
            <a:ext cx="575245" cy="240789"/>
          </a:xfrm>
          <a:custGeom>
            <a:avLst/>
            <a:gdLst>
              <a:gd name="connsiteX0" fmla="*/ 0 w 479685"/>
              <a:gd name="connsiteY0" fmla="*/ 209862 h 209862"/>
              <a:gd name="connsiteX1" fmla="*/ 262327 w 479685"/>
              <a:gd name="connsiteY1" fmla="*/ 157397 h 209862"/>
              <a:gd name="connsiteX2" fmla="*/ 479685 w 479685"/>
              <a:gd name="connsiteY2" fmla="*/ 0 h 209862"/>
              <a:gd name="connsiteX3" fmla="*/ 479685 w 479685"/>
              <a:gd name="connsiteY3" fmla="*/ 0 h 20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685" h="209862">
                <a:moveTo>
                  <a:pt x="0" y="209862"/>
                </a:moveTo>
                <a:cubicBezTo>
                  <a:pt x="91190" y="201118"/>
                  <a:pt x="182380" y="192374"/>
                  <a:pt x="262327" y="157397"/>
                </a:cubicBezTo>
                <a:cubicBezTo>
                  <a:pt x="342274" y="122420"/>
                  <a:pt x="479685" y="0"/>
                  <a:pt x="479685" y="0"/>
                </a:cubicBezTo>
                <a:lnTo>
                  <a:pt x="479685" y="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57000"/>
              </a:schemeClr>
            </a:solidFill>
            <a:prstDash val="das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2750" y="412750"/>
            <a:ext cx="8690400" cy="691200"/>
          </a:xfrm>
        </p:spPr>
        <p:txBody>
          <a:bodyPr wrap="square">
            <a:normAutofit/>
          </a:bodyPr>
          <a:lstStyle/>
          <a:p>
            <a:r>
              <a:rPr lang="en-US" altLang="en-US" dirty="0">
                <a:ea typeface="新細明體" charset="-120"/>
              </a:rPr>
              <a:t>Feature Engineering</a:t>
            </a:r>
            <a:br>
              <a:rPr lang="en-US" altLang="en-US" dirty="0">
                <a:ea typeface="新細明體" charset="-120"/>
              </a:rPr>
            </a:br>
            <a:r>
              <a:rPr lang="en-US" altLang="en-US" dirty="0">
                <a:solidFill>
                  <a:schemeClr val="accent1"/>
                </a:solidFill>
              </a:rPr>
              <a:t>Prior delay and potential for delay 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412750" y="5014456"/>
            <a:ext cx="8757627" cy="77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200" b="1" spc="300" dirty="0">
                <a:solidFill>
                  <a:srgbClr val="00A8C8"/>
                </a:solidFill>
              </a:rPr>
              <a:t>Comments</a:t>
            </a:r>
          </a:p>
          <a:p>
            <a:pPr eaLnBrk="1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1200" dirty="0">
                <a:solidFill>
                  <a:srgbClr val="404040"/>
                </a:solidFill>
              </a:rPr>
              <a:t>Prior Delay Indicator – if the previous flight is delayed, the likelihood of delay for the next flight may be higher</a:t>
            </a:r>
          </a:p>
          <a:p>
            <a:pPr eaLnBrk="1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1200" dirty="0">
                <a:solidFill>
                  <a:srgbClr val="404040"/>
                </a:solidFill>
              </a:rPr>
              <a:t>Potential for Delay Indicator – indicates if the previous flight arrives at least 2 hours before planned departure time 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4DE732-3FAD-A04F-A742-84BD8327D9BE}"/>
              </a:ext>
            </a:extLst>
          </p:cNvPr>
          <p:cNvGrpSpPr/>
          <p:nvPr/>
        </p:nvGrpSpPr>
        <p:grpSpPr>
          <a:xfrm>
            <a:off x="830754" y="4789535"/>
            <a:ext cx="8046720" cy="136634"/>
            <a:chOff x="6217926" y="4671694"/>
            <a:chExt cx="3458576" cy="154849"/>
          </a:xfrm>
        </p:grpSpPr>
        <p:sp>
          <p:nvSpPr>
            <p:cNvPr id="13" name="Isosceles Triangle 60">
              <a:extLst>
                <a:ext uri="{FF2B5EF4-FFF2-40B4-BE49-F238E27FC236}">
                  <a16:creationId xmlns:a16="http://schemas.microsoft.com/office/drawing/2014/main" id="{A4C9DD2A-A745-554D-A376-737AD3CF4CEE}"/>
                </a:ext>
              </a:extLst>
            </p:cNvPr>
            <p:cNvSpPr/>
            <p:nvPr/>
          </p:nvSpPr>
          <p:spPr>
            <a:xfrm rot="10800000">
              <a:off x="7816016" y="4691516"/>
              <a:ext cx="215759" cy="135027"/>
            </a:xfrm>
            <a:prstGeom prst="triangle">
              <a:avLst/>
            </a:prstGeom>
            <a:solidFill>
              <a:srgbClr val="003865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98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2" b="0" i="0" u="none" strike="noStrike" kern="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latin typeface="Mute"/>
                <a:ea typeface="+mn-ea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0421B94-7B4C-E243-9F59-A5A6BB924408}"/>
                </a:ext>
              </a:extLst>
            </p:cNvPr>
            <p:cNvCxnSpPr/>
            <p:nvPr/>
          </p:nvCxnSpPr>
          <p:spPr>
            <a:xfrm>
              <a:off x="6217926" y="4671694"/>
              <a:ext cx="3458576" cy="0"/>
            </a:xfrm>
            <a:prstGeom prst="line">
              <a:avLst/>
            </a:prstGeom>
            <a:noFill/>
            <a:ln w="12700" cap="flat" cmpd="sng" algn="ctr">
              <a:solidFill>
                <a:srgbClr val="003865"/>
              </a:solidFill>
              <a:prstDash val="solid"/>
              <a:miter lim="800000"/>
            </a:ln>
            <a:effectLst/>
          </p:spPr>
        </p:cxnSp>
      </p:grpSp>
      <p:sp>
        <p:nvSpPr>
          <p:cNvPr id="8" name="Rectangle 7"/>
          <p:cNvSpPr/>
          <p:nvPr/>
        </p:nvSpPr>
        <p:spPr>
          <a:xfrm>
            <a:off x="0" y="3130607"/>
            <a:ext cx="9602788" cy="160305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A96AA98-C8C2-B246-811C-4BEBA5DBA684}"/>
              </a:ext>
            </a:extLst>
          </p:cNvPr>
          <p:cNvCxnSpPr>
            <a:cxnSpLocks/>
          </p:cNvCxnSpPr>
          <p:nvPr/>
        </p:nvCxnSpPr>
        <p:spPr>
          <a:xfrm>
            <a:off x="4540348" y="2182761"/>
            <a:ext cx="435822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013F44-DDD7-C243-87E5-333D5068677E}"/>
              </a:ext>
            </a:extLst>
          </p:cNvPr>
          <p:cNvCxnSpPr/>
          <p:nvPr/>
        </p:nvCxnSpPr>
        <p:spPr>
          <a:xfrm flipV="1">
            <a:off x="7264074" y="2171370"/>
            <a:ext cx="0" cy="4572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391A4F-D023-5D4B-92AF-312843C12DDF}"/>
              </a:ext>
            </a:extLst>
          </p:cNvPr>
          <p:cNvCxnSpPr>
            <a:cxnSpLocks/>
          </p:cNvCxnSpPr>
          <p:nvPr/>
        </p:nvCxnSpPr>
        <p:spPr>
          <a:xfrm flipV="1">
            <a:off x="5498257" y="1708248"/>
            <a:ext cx="0" cy="931713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E12BDF9-4A00-C744-A2C0-4744536D0F59}"/>
              </a:ext>
            </a:extLst>
          </p:cNvPr>
          <p:cNvSpPr/>
          <p:nvPr/>
        </p:nvSpPr>
        <p:spPr>
          <a:xfrm>
            <a:off x="5476543" y="2163875"/>
            <a:ext cx="51620" cy="516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81832E-7D3E-9049-AC90-CDCCB514DC0E}"/>
              </a:ext>
            </a:extLst>
          </p:cNvPr>
          <p:cNvSpPr/>
          <p:nvPr/>
        </p:nvSpPr>
        <p:spPr>
          <a:xfrm>
            <a:off x="7247768" y="2162790"/>
            <a:ext cx="51620" cy="516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53A9BCDD-CE76-EC4D-950C-5141236D7A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97001" y="2222990"/>
            <a:ext cx="1911501" cy="44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000" spc="300" dirty="0">
                <a:solidFill>
                  <a:srgbClr val="002C77"/>
                </a:solidFill>
              </a:rPr>
              <a:t>8:35 PM</a:t>
            </a:r>
            <a:endParaRPr lang="en-US" altLang="en-US" sz="1000" dirty="0">
              <a:solidFill>
                <a:srgbClr val="002C77"/>
              </a:solidFill>
            </a:endParaRPr>
          </a:p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200" b="1" spc="300" dirty="0">
                <a:solidFill>
                  <a:srgbClr val="00A8C8"/>
                </a:solidFill>
              </a:rPr>
              <a:t>Flight Departure</a:t>
            </a:r>
            <a:endParaRPr lang="en-US" altLang="en-US" sz="1200" dirty="0">
              <a:solidFill>
                <a:srgbClr val="404040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744451A1-7B9D-C743-A814-EEDAF144DF9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50643" y="2230354"/>
            <a:ext cx="1911501" cy="44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000" spc="300" dirty="0">
                <a:solidFill>
                  <a:srgbClr val="002C77"/>
                </a:solidFill>
              </a:rPr>
              <a:t>6:35 PM</a:t>
            </a:r>
            <a:endParaRPr lang="en-US" altLang="en-US" sz="1000" dirty="0">
              <a:solidFill>
                <a:srgbClr val="002C77"/>
              </a:solidFill>
            </a:endParaRPr>
          </a:p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200" b="1" spc="300" dirty="0">
                <a:solidFill>
                  <a:srgbClr val="00A8C8"/>
                </a:solidFill>
                <a:latin typeface="+mn-lt"/>
                <a:ea typeface="+mn-ea"/>
              </a:rPr>
              <a:t>Threshold</a:t>
            </a:r>
            <a:endParaRPr lang="en-US" altLang="en-US" sz="1200" dirty="0">
              <a:solidFill>
                <a:srgbClr val="40404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CF0E01-F422-2F43-8D83-1F8A98DD8E55}"/>
              </a:ext>
            </a:extLst>
          </p:cNvPr>
          <p:cNvCxnSpPr>
            <a:cxnSpLocks/>
          </p:cNvCxnSpPr>
          <p:nvPr/>
        </p:nvCxnSpPr>
        <p:spPr>
          <a:xfrm>
            <a:off x="788456" y="2171370"/>
            <a:ext cx="31896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Airplane with solid fill">
            <a:extLst>
              <a:ext uri="{FF2B5EF4-FFF2-40B4-BE49-F238E27FC236}">
                <a16:creationId xmlns:a16="http://schemas.microsoft.com/office/drawing/2014/main" id="{D6EA4E38-C86A-D34D-8936-8C0F7DE02A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698379">
            <a:off x="1217685" y="1682528"/>
            <a:ext cx="914400" cy="914400"/>
          </a:xfrm>
          <a:prstGeom prst="rect">
            <a:avLst/>
          </a:prstGeom>
        </p:spPr>
      </p:pic>
      <p:pic>
        <p:nvPicPr>
          <p:cNvPr id="28" name="Graphic 27" descr="Airplane with solid fill">
            <a:extLst>
              <a:ext uri="{FF2B5EF4-FFF2-40B4-BE49-F238E27FC236}">
                <a16:creationId xmlns:a16="http://schemas.microsoft.com/office/drawing/2014/main" id="{DE8B64B0-C39D-8A48-A8F8-92670725E9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698379">
            <a:off x="2456918" y="1673784"/>
            <a:ext cx="914400" cy="914400"/>
          </a:xfrm>
          <a:prstGeom prst="rect">
            <a:avLst/>
          </a:prstGeom>
        </p:spPr>
      </p:pic>
      <p:sp>
        <p:nvSpPr>
          <p:cNvPr id="31" name="Rectangle 6">
            <a:extLst>
              <a:ext uri="{FF2B5EF4-FFF2-40B4-BE49-F238E27FC236}">
                <a16:creationId xmlns:a16="http://schemas.microsoft.com/office/drawing/2014/main" id="{7192135F-22F5-BE42-952F-4A9152C12C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65631" y="2838717"/>
            <a:ext cx="258059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200" b="1" spc="300" dirty="0">
                <a:solidFill>
                  <a:srgbClr val="002C77"/>
                </a:solidFill>
                <a:latin typeface="+mn-lt"/>
                <a:ea typeface="+mn-ea"/>
              </a:rPr>
              <a:t>Previous Flight Delay</a:t>
            </a:r>
            <a:endParaRPr lang="en-US" altLang="en-US" sz="1200" dirty="0">
              <a:solidFill>
                <a:srgbClr val="002C77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D83524A5-15FE-A940-82FD-2EF2B421AED4}"/>
              </a:ext>
            </a:extLst>
          </p:cNvPr>
          <p:cNvSpPr>
            <a:spLocks noChangeArrowheads="1"/>
          </p:cNvSpPr>
          <p:nvPr/>
        </p:nvSpPr>
        <p:spPr bwMode="gray">
          <a:xfrm rot="18953487">
            <a:off x="1422120" y="2093562"/>
            <a:ext cx="5137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600" b="1" spc="300" dirty="0">
                <a:solidFill>
                  <a:schemeClr val="bg1"/>
                </a:solidFill>
                <a:latin typeface="+mn-lt"/>
                <a:ea typeface="+mn-ea"/>
              </a:rPr>
              <a:t>FL026</a:t>
            </a:r>
            <a:r>
              <a:rPr lang="en-US" altLang="en-US" sz="600" b="1" u="sng" spc="300" dirty="0">
                <a:solidFill>
                  <a:schemeClr val="bg1"/>
                </a:solidFill>
                <a:latin typeface="+mn-lt"/>
                <a:ea typeface="+mn-ea"/>
              </a:rPr>
              <a:t>1</a:t>
            </a:r>
            <a:endParaRPr lang="en-US" altLang="en-US" sz="600" dirty="0">
              <a:solidFill>
                <a:schemeClr val="bg1"/>
              </a:solidFill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140883E7-3CD7-8246-B5AD-87C1A5781197}"/>
              </a:ext>
            </a:extLst>
          </p:cNvPr>
          <p:cNvSpPr>
            <a:spLocks noChangeArrowheads="1"/>
          </p:cNvSpPr>
          <p:nvPr/>
        </p:nvSpPr>
        <p:spPr bwMode="gray">
          <a:xfrm rot="18863740">
            <a:off x="2672980" y="2066596"/>
            <a:ext cx="5137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600" b="1" spc="300" dirty="0">
                <a:solidFill>
                  <a:schemeClr val="bg1"/>
                </a:solidFill>
                <a:latin typeface="+mn-lt"/>
                <a:ea typeface="+mn-ea"/>
              </a:rPr>
              <a:t>FL0261</a:t>
            </a:r>
            <a:endParaRPr lang="en-US" altLang="en-US" sz="600" dirty="0">
              <a:solidFill>
                <a:schemeClr val="bg1"/>
              </a:solidFill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2A2C975A-2D4D-164B-9AEE-8782460A4B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13699" y="2832951"/>
            <a:ext cx="258059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200" b="1" spc="300" dirty="0">
                <a:solidFill>
                  <a:srgbClr val="002C77"/>
                </a:solidFill>
                <a:latin typeface="+mn-lt"/>
                <a:ea typeface="+mn-ea"/>
              </a:rPr>
              <a:t>Potential for Delay</a:t>
            </a:r>
            <a:endParaRPr lang="en-US" altLang="en-US" sz="1200" dirty="0">
              <a:solidFill>
                <a:srgbClr val="002C77"/>
              </a:solidFill>
            </a:endParaRPr>
          </a:p>
        </p:txBody>
      </p:sp>
      <p:pic>
        <p:nvPicPr>
          <p:cNvPr id="39" name="Graphic 38" descr="Airplane with solid fill">
            <a:extLst>
              <a:ext uri="{FF2B5EF4-FFF2-40B4-BE49-F238E27FC236}">
                <a16:creationId xmlns:a16="http://schemas.microsoft.com/office/drawing/2014/main" id="{E90FDA2A-8C60-234F-9E56-4009548543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698379">
            <a:off x="4360171" y="1812328"/>
            <a:ext cx="400481" cy="400481"/>
          </a:xfrm>
          <a:prstGeom prst="rect">
            <a:avLst/>
          </a:prstGeom>
        </p:spPr>
      </p:pic>
      <p:pic>
        <p:nvPicPr>
          <p:cNvPr id="40" name="Graphic 39" descr="Airplane with solid fill">
            <a:extLst>
              <a:ext uri="{FF2B5EF4-FFF2-40B4-BE49-F238E27FC236}">
                <a16:creationId xmlns:a16="http://schemas.microsoft.com/office/drawing/2014/main" id="{CBB68347-E3DD-2A49-AD4B-F2A2CCB9F53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698379">
            <a:off x="4744256" y="1809420"/>
            <a:ext cx="400481" cy="400481"/>
          </a:xfrm>
          <a:prstGeom prst="rect">
            <a:avLst/>
          </a:prstGeom>
        </p:spPr>
      </p:pic>
      <p:pic>
        <p:nvPicPr>
          <p:cNvPr id="41" name="Graphic 40" descr="Airplane with solid fill">
            <a:extLst>
              <a:ext uri="{FF2B5EF4-FFF2-40B4-BE49-F238E27FC236}">
                <a16:creationId xmlns:a16="http://schemas.microsoft.com/office/drawing/2014/main" id="{32A66C1C-0DD3-1E47-A7D9-2D1BBFFCF2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698379">
            <a:off x="5123661" y="1809423"/>
            <a:ext cx="400481" cy="400481"/>
          </a:xfrm>
          <a:prstGeom prst="rect">
            <a:avLst/>
          </a:prstGeom>
        </p:spPr>
      </p:pic>
      <p:pic>
        <p:nvPicPr>
          <p:cNvPr id="42" name="Graphic 41" descr="Airplane with solid fill">
            <a:extLst>
              <a:ext uri="{FF2B5EF4-FFF2-40B4-BE49-F238E27FC236}">
                <a16:creationId xmlns:a16="http://schemas.microsoft.com/office/drawing/2014/main" id="{7AB8B124-8FF9-5846-AE89-827300FE36F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698379">
            <a:off x="5521051" y="1792492"/>
            <a:ext cx="406759" cy="406759"/>
          </a:xfrm>
          <a:prstGeom prst="rect">
            <a:avLst/>
          </a:prstGeom>
        </p:spPr>
      </p:pic>
      <p:pic>
        <p:nvPicPr>
          <p:cNvPr id="44" name="Graphic 43" descr="Airplane with solid fill">
            <a:extLst>
              <a:ext uri="{FF2B5EF4-FFF2-40B4-BE49-F238E27FC236}">
                <a16:creationId xmlns:a16="http://schemas.microsoft.com/office/drawing/2014/main" id="{FD783C99-58A7-AA4E-A936-3E48A447761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698379">
            <a:off x="5928607" y="1792491"/>
            <a:ext cx="406759" cy="406759"/>
          </a:xfrm>
          <a:prstGeom prst="rect">
            <a:avLst/>
          </a:prstGeom>
        </p:spPr>
      </p:pic>
      <p:pic>
        <p:nvPicPr>
          <p:cNvPr id="45" name="Graphic 44" descr="Airplane with solid fill">
            <a:extLst>
              <a:ext uri="{FF2B5EF4-FFF2-40B4-BE49-F238E27FC236}">
                <a16:creationId xmlns:a16="http://schemas.microsoft.com/office/drawing/2014/main" id="{AE44221C-D3AC-4246-80E9-5579886C55C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698379">
            <a:off x="6319087" y="1792491"/>
            <a:ext cx="406759" cy="406759"/>
          </a:xfrm>
          <a:prstGeom prst="rect">
            <a:avLst/>
          </a:prstGeom>
        </p:spPr>
      </p:pic>
      <p:pic>
        <p:nvPicPr>
          <p:cNvPr id="46" name="Graphic 45" descr="Airplane with solid fill">
            <a:extLst>
              <a:ext uri="{FF2B5EF4-FFF2-40B4-BE49-F238E27FC236}">
                <a16:creationId xmlns:a16="http://schemas.microsoft.com/office/drawing/2014/main" id="{5D432CB1-6849-974D-B7CA-8750D9CEF8F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698379">
            <a:off x="6709886" y="1801846"/>
            <a:ext cx="406759" cy="40675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2B1B1FA-BE7A-9948-A759-FDB9FAB1E32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77" b="3354"/>
          <a:stretch/>
        </p:blipFill>
        <p:spPr>
          <a:xfrm>
            <a:off x="292308" y="3181464"/>
            <a:ext cx="8586063" cy="1473763"/>
          </a:xfrm>
          <a:prstGeom prst="rect">
            <a:avLst/>
          </a:prstGeom>
        </p:spPr>
      </p:pic>
      <p:pic>
        <p:nvPicPr>
          <p:cNvPr id="49" name="Graphic 48" descr="Airplane with solid fill">
            <a:extLst>
              <a:ext uri="{FF2B5EF4-FFF2-40B4-BE49-F238E27FC236}">
                <a16:creationId xmlns:a16="http://schemas.microsoft.com/office/drawing/2014/main" id="{AA9EEB40-07D7-C543-9E29-A0703571DA2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698379">
            <a:off x="7770080" y="1567163"/>
            <a:ext cx="463994" cy="46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81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2750" y="412750"/>
            <a:ext cx="8690400" cy="691200"/>
          </a:xfrm>
        </p:spPr>
        <p:txBody>
          <a:bodyPr wrap="square">
            <a:normAutofit/>
          </a:bodyPr>
          <a:lstStyle/>
          <a:p>
            <a:r>
              <a:rPr lang="en-US" altLang="en-US" dirty="0">
                <a:ea typeface="新細明體" charset="-120"/>
              </a:rPr>
              <a:t>Feature Engineering</a:t>
            </a:r>
            <a:br>
              <a:rPr lang="en-US" altLang="en-US" dirty="0">
                <a:ea typeface="新細明體" charset="-120"/>
              </a:rPr>
            </a:br>
            <a:r>
              <a:rPr lang="en-US" altLang="en-US" dirty="0">
                <a:solidFill>
                  <a:schemeClr val="accent1"/>
                </a:solidFill>
              </a:rPr>
              <a:t>Average delay 2-4 hours before departure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412750" y="5014456"/>
            <a:ext cx="8757627" cy="10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200" b="1" spc="300" dirty="0">
                <a:solidFill>
                  <a:srgbClr val="00A8C8"/>
                </a:solidFill>
                <a:latin typeface="+mn-lt"/>
                <a:ea typeface="+mn-ea"/>
              </a:rPr>
              <a:t>Comments</a:t>
            </a:r>
          </a:p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1200" dirty="0">
                <a:solidFill>
                  <a:srgbClr val="404040"/>
                </a:solidFill>
              </a:rPr>
              <a:t>If there is a weather or security issues, etc., the entire airport should be delayed</a:t>
            </a:r>
          </a:p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1200" dirty="0">
                <a:solidFill>
                  <a:srgbClr val="404040"/>
                </a:solidFill>
              </a:rPr>
              <a:t>Features: </a:t>
            </a:r>
            <a:r>
              <a:rPr lang="en-US" altLang="en-US" sz="1200" dirty="0" err="1">
                <a:solidFill>
                  <a:srgbClr val="404040"/>
                </a:solidFill>
              </a:rPr>
              <a:t>oa_del_ind</a:t>
            </a:r>
            <a:r>
              <a:rPr lang="en-US" altLang="en-US" sz="1200" dirty="0">
                <a:solidFill>
                  <a:srgbClr val="404040"/>
                </a:solidFill>
              </a:rPr>
              <a:t>, </a:t>
            </a:r>
            <a:r>
              <a:rPr lang="en-US" altLang="en-US" sz="1200" dirty="0" err="1">
                <a:solidFill>
                  <a:srgbClr val="404040"/>
                </a:solidFill>
              </a:rPr>
              <a:t>da_del_ind</a:t>
            </a:r>
            <a:r>
              <a:rPr lang="en-US" altLang="en-US" sz="1200" dirty="0">
                <a:solidFill>
                  <a:srgbClr val="404040"/>
                </a:solidFill>
              </a:rPr>
              <a:t>, </a:t>
            </a:r>
            <a:r>
              <a:rPr lang="en-US" altLang="en-US" sz="1200" dirty="0" err="1">
                <a:solidFill>
                  <a:srgbClr val="404040"/>
                </a:solidFill>
              </a:rPr>
              <a:t>carrier_del_ind</a:t>
            </a:r>
            <a:r>
              <a:rPr lang="en-US" altLang="en-US" sz="1200" dirty="0">
                <a:solidFill>
                  <a:srgbClr val="404040"/>
                </a:solidFill>
              </a:rPr>
              <a:t>, </a:t>
            </a:r>
            <a:r>
              <a:rPr lang="en-US" altLang="en-US" sz="1200" dirty="0" err="1">
                <a:solidFill>
                  <a:srgbClr val="404040"/>
                </a:solidFill>
              </a:rPr>
              <a:t>security_del_ind</a:t>
            </a:r>
            <a:r>
              <a:rPr lang="en-US" altLang="en-US" sz="1200" dirty="0">
                <a:solidFill>
                  <a:srgbClr val="404040"/>
                </a:solidFill>
              </a:rPr>
              <a:t>, </a:t>
            </a:r>
            <a:r>
              <a:rPr lang="en-US" altLang="en-US" sz="1200" dirty="0" err="1">
                <a:solidFill>
                  <a:srgbClr val="404040"/>
                </a:solidFill>
              </a:rPr>
              <a:t>nas_del_ind</a:t>
            </a:r>
            <a:r>
              <a:rPr lang="en-US" altLang="en-US" sz="1200" dirty="0">
                <a:solidFill>
                  <a:srgbClr val="404040"/>
                </a:solidFill>
              </a:rPr>
              <a:t>, etc.   </a:t>
            </a:r>
          </a:p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endParaRPr lang="en-US" altLang="en-US" sz="1200" dirty="0">
              <a:solidFill>
                <a:srgbClr val="40404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4DE732-3FAD-A04F-A742-84BD8327D9BE}"/>
              </a:ext>
            </a:extLst>
          </p:cNvPr>
          <p:cNvGrpSpPr/>
          <p:nvPr/>
        </p:nvGrpSpPr>
        <p:grpSpPr>
          <a:xfrm>
            <a:off x="830754" y="4789535"/>
            <a:ext cx="8046720" cy="136634"/>
            <a:chOff x="6217926" y="4671694"/>
            <a:chExt cx="3458576" cy="154849"/>
          </a:xfrm>
        </p:grpSpPr>
        <p:sp>
          <p:nvSpPr>
            <p:cNvPr id="13" name="Isosceles Triangle 60">
              <a:extLst>
                <a:ext uri="{FF2B5EF4-FFF2-40B4-BE49-F238E27FC236}">
                  <a16:creationId xmlns:a16="http://schemas.microsoft.com/office/drawing/2014/main" id="{A4C9DD2A-A745-554D-A376-737AD3CF4CEE}"/>
                </a:ext>
              </a:extLst>
            </p:cNvPr>
            <p:cNvSpPr/>
            <p:nvPr/>
          </p:nvSpPr>
          <p:spPr>
            <a:xfrm rot="10800000">
              <a:off x="7816016" y="4691516"/>
              <a:ext cx="215759" cy="135027"/>
            </a:xfrm>
            <a:prstGeom prst="triangle">
              <a:avLst/>
            </a:prstGeom>
            <a:solidFill>
              <a:srgbClr val="003865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98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2" b="0" i="0" u="none" strike="noStrike" kern="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latin typeface="Mute"/>
                <a:ea typeface="+mn-ea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0421B94-7B4C-E243-9F59-A5A6BB924408}"/>
                </a:ext>
              </a:extLst>
            </p:cNvPr>
            <p:cNvCxnSpPr/>
            <p:nvPr/>
          </p:nvCxnSpPr>
          <p:spPr>
            <a:xfrm>
              <a:off x="6217926" y="4671694"/>
              <a:ext cx="3458576" cy="0"/>
            </a:xfrm>
            <a:prstGeom prst="line">
              <a:avLst/>
            </a:prstGeom>
            <a:noFill/>
            <a:ln w="12700" cap="flat" cmpd="sng" algn="ctr">
              <a:solidFill>
                <a:srgbClr val="003865"/>
              </a:solidFill>
              <a:prstDash val="solid"/>
              <a:miter lim="800000"/>
            </a:ln>
            <a:effectLst/>
          </p:spPr>
        </p:cxnSp>
      </p:grpSp>
      <p:sp>
        <p:nvSpPr>
          <p:cNvPr id="8" name="Rectangle 7"/>
          <p:cNvSpPr/>
          <p:nvPr/>
        </p:nvSpPr>
        <p:spPr>
          <a:xfrm>
            <a:off x="0" y="3130607"/>
            <a:ext cx="9602788" cy="160305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050" name="8E68DA97-F08E-43C7-B1BF-52538F599674" descr="CEB229C0-EF33-4A6F-A527-446690F915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64" y="3148096"/>
            <a:ext cx="8714099" cy="151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A96AA98-C8C2-B246-811C-4BEBA5DBA684}"/>
              </a:ext>
            </a:extLst>
          </p:cNvPr>
          <p:cNvCxnSpPr/>
          <p:nvPr/>
        </p:nvCxnSpPr>
        <p:spPr>
          <a:xfrm>
            <a:off x="597310" y="2182761"/>
            <a:ext cx="776502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013F44-DDD7-C243-87E5-333D5068677E}"/>
              </a:ext>
            </a:extLst>
          </p:cNvPr>
          <p:cNvCxnSpPr/>
          <p:nvPr/>
        </p:nvCxnSpPr>
        <p:spPr>
          <a:xfrm flipV="1">
            <a:off x="6727838" y="2171370"/>
            <a:ext cx="0" cy="4572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391A4F-D023-5D4B-92AF-312843C12DDF}"/>
              </a:ext>
            </a:extLst>
          </p:cNvPr>
          <p:cNvCxnSpPr/>
          <p:nvPr/>
        </p:nvCxnSpPr>
        <p:spPr>
          <a:xfrm flipV="1">
            <a:off x="4339933" y="2182761"/>
            <a:ext cx="0" cy="4572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55E8B7-3A48-A941-9EF0-2B95A560631C}"/>
              </a:ext>
            </a:extLst>
          </p:cNvPr>
          <p:cNvCxnSpPr/>
          <p:nvPr/>
        </p:nvCxnSpPr>
        <p:spPr>
          <a:xfrm flipV="1">
            <a:off x="1921272" y="2189205"/>
            <a:ext cx="0" cy="4572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CA1C710-C40F-9A4E-A448-3352596A645D}"/>
              </a:ext>
            </a:extLst>
          </p:cNvPr>
          <p:cNvSpPr/>
          <p:nvPr/>
        </p:nvSpPr>
        <p:spPr>
          <a:xfrm>
            <a:off x="1892711" y="2160639"/>
            <a:ext cx="51620" cy="516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12BDF9-4A00-C744-A2C0-4744536D0F59}"/>
              </a:ext>
            </a:extLst>
          </p:cNvPr>
          <p:cNvSpPr/>
          <p:nvPr/>
        </p:nvSpPr>
        <p:spPr>
          <a:xfrm>
            <a:off x="4318217" y="2171370"/>
            <a:ext cx="51620" cy="516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81832E-7D3E-9049-AC90-CDCCB514DC0E}"/>
              </a:ext>
            </a:extLst>
          </p:cNvPr>
          <p:cNvSpPr/>
          <p:nvPr/>
        </p:nvSpPr>
        <p:spPr>
          <a:xfrm>
            <a:off x="6711532" y="2162790"/>
            <a:ext cx="51620" cy="516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53A9BCDD-CE76-EC4D-950C-5141236D7A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60765" y="2222990"/>
            <a:ext cx="1911501" cy="44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000" spc="300" dirty="0">
                <a:solidFill>
                  <a:srgbClr val="002C77"/>
                </a:solidFill>
              </a:rPr>
              <a:t>8:35 PM</a:t>
            </a:r>
            <a:endParaRPr lang="en-US" altLang="en-US" sz="1000" dirty="0">
              <a:solidFill>
                <a:srgbClr val="002C77"/>
              </a:solidFill>
            </a:endParaRPr>
          </a:p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200" b="1" spc="300" dirty="0">
                <a:solidFill>
                  <a:srgbClr val="00A8C8"/>
                </a:solidFill>
              </a:rPr>
              <a:t>Flight Departure</a:t>
            </a:r>
            <a:endParaRPr lang="en-US" altLang="en-US" sz="1200" dirty="0">
              <a:solidFill>
                <a:srgbClr val="404040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744451A1-7B9D-C743-A814-EEDAF144DF9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69837" y="2230354"/>
            <a:ext cx="1911501" cy="44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000" spc="300" dirty="0">
                <a:solidFill>
                  <a:srgbClr val="002C77"/>
                </a:solidFill>
              </a:rPr>
              <a:t>6:35 PM</a:t>
            </a:r>
            <a:endParaRPr lang="en-US" altLang="en-US" sz="1000" dirty="0">
              <a:solidFill>
                <a:srgbClr val="002C77"/>
              </a:solidFill>
            </a:endParaRPr>
          </a:p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200" b="1" spc="300" dirty="0">
                <a:solidFill>
                  <a:srgbClr val="00A8C8"/>
                </a:solidFill>
                <a:latin typeface="+mn-lt"/>
                <a:ea typeface="+mn-ea"/>
              </a:rPr>
              <a:t>Prediction Time</a:t>
            </a:r>
            <a:endParaRPr lang="en-US" altLang="en-US" sz="1200" dirty="0">
              <a:solidFill>
                <a:srgbClr val="404040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76105C77-2797-8748-B677-7FD9173343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50770" y="2227445"/>
            <a:ext cx="1911501" cy="44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000" spc="300" dirty="0">
                <a:solidFill>
                  <a:srgbClr val="002C77"/>
                </a:solidFill>
              </a:rPr>
              <a:t>4:35 PM</a:t>
            </a:r>
            <a:endParaRPr lang="en-US" altLang="en-US" sz="1000" dirty="0">
              <a:solidFill>
                <a:srgbClr val="002C77"/>
              </a:solidFill>
            </a:endParaRPr>
          </a:p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200" b="1" spc="300" dirty="0">
                <a:solidFill>
                  <a:srgbClr val="00A8C8"/>
                </a:solidFill>
                <a:latin typeface="+mn-lt"/>
                <a:ea typeface="+mn-ea"/>
              </a:rPr>
              <a:t>Threshold</a:t>
            </a:r>
            <a:endParaRPr lang="en-US" altLang="en-US" sz="1200" dirty="0">
              <a:solidFill>
                <a:srgbClr val="40404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420BB2-79ED-C444-83E3-FB532AEEEA71}"/>
              </a:ext>
            </a:extLst>
          </p:cNvPr>
          <p:cNvSpPr/>
          <p:nvPr/>
        </p:nvSpPr>
        <p:spPr>
          <a:xfrm>
            <a:off x="1921272" y="1857945"/>
            <a:ext cx="2418661" cy="257621"/>
          </a:xfrm>
          <a:prstGeom prst="rect">
            <a:avLst/>
          </a:prstGeom>
          <a:solidFill>
            <a:srgbClr val="FF0000">
              <a:alpha val="50196"/>
            </a:srgb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Measurement Window</a:t>
            </a:r>
          </a:p>
        </p:txBody>
      </p:sp>
    </p:spTree>
    <p:extLst>
      <p:ext uri="{BB962C8B-B14F-4D97-AF65-F5344CB8AC3E}">
        <p14:creationId xmlns:p14="http://schemas.microsoft.com/office/powerpoint/2010/main" val="2359311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MMC_SectionShape"/>
          <p:cNvGrpSpPr/>
          <p:nvPr>
            <p:custDataLst>
              <p:tags r:id="rId2"/>
            </p:custDataLst>
          </p:nvPr>
        </p:nvGrpSpPr>
        <p:grpSpPr bwMode="invGray">
          <a:xfrm>
            <a:off x="0" y="0"/>
            <a:ext cx="9601200" cy="6134100"/>
            <a:chOff x="0" y="0"/>
            <a:chExt cx="9601200" cy="6134100"/>
          </a:xfrm>
        </p:grpSpPr>
        <p:sp>
          <p:nvSpPr>
            <p:cNvPr id="2" name="CoverAnchorTriangle1"/>
            <p:cNvSpPr/>
            <p:nvPr/>
          </p:nvSpPr>
          <p:spPr bwMode="invGray">
            <a:xfrm>
              <a:off x="0" y="0"/>
              <a:ext cx="1409700" cy="1219200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3" name="CoverAnchorTriangle2"/>
            <p:cNvSpPr/>
            <p:nvPr/>
          </p:nvSpPr>
          <p:spPr bwMode="invGray">
            <a:xfrm>
              <a:off x="0" y="4914900"/>
              <a:ext cx="1409700" cy="1219200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4" name="CoverAnchorTriangle3"/>
            <p:cNvSpPr/>
            <p:nvPr/>
          </p:nvSpPr>
          <p:spPr bwMode="invGray">
            <a:xfrm>
              <a:off x="8191500" y="0"/>
              <a:ext cx="1409700" cy="1219200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5" name="CoverAnchorTriangle4"/>
            <p:cNvSpPr/>
            <p:nvPr/>
          </p:nvSpPr>
          <p:spPr bwMode="invGray">
            <a:xfrm>
              <a:off x="8191500" y="4914900"/>
              <a:ext cx="1409700" cy="1219200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6" name="CoverTriangle1"/>
            <p:cNvSpPr/>
            <p:nvPr/>
          </p:nvSpPr>
          <p:spPr bwMode="invGray">
            <a:xfrm flipV="1">
              <a:off x="6076950" y="4914900"/>
              <a:ext cx="1409700" cy="1219200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7" name="CoverTriangle2"/>
            <p:cNvSpPr/>
            <p:nvPr/>
          </p:nvSpPr>
          <p:spPr bwMode="invGray">
            <a:xfrm>
              <a:off x="6076950" y="3695700"/>
              <a:ext cx="1409700" cy="1219200"/>
            </a:xfrm>
            <a:prstGeom prst="triangle">
              <a:avLst/>
            </a:prstGeom>
            <a:solidFill>
              <a:srgbClr val="D9D9D9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8" name="CoverTriangle3"/>
            <p:cNvSpPr/>
            <p:nvPr/>
          </p:nvSpPr>
          <p:spPr bwMode="invGray">
            <a:xfrm flipV="1">
              <a:off x="5372100" y="3695700"/>
              <a:ext cx="1409700" cy="1219200"/>
            </a:xfrm>
            <a:prstGeom prst="triangl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9" name="CoverTriangle4"/>
            <p:cNvSpPr/>
            <p:nvPr/>
          </p:nvSpPr>
          <p:spPr bwMode="invGray">
            <a:xfrm>
              <a:off x="8191500" y="2476500"/>
              <a:ext cx="1409700" cy="121920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</p:grpSp>
      <p:sp>
        <p:nvSpPr>
          <p:cNvPr id="11" name="MMCOA_SectionTitle"/>
          <p:cNvSpPr txBox="1"/>
          <p:nvPr/>
        </p:nvSpPr>
        <p:spPr bwMode="invGray">
          <a:xfrm>
            <a:off x="412751" y="1996543"/>
            <a:ext cx="6003587" cy="1130291"/>
          </a:xfrm>
          <a:prstGeom prst="rect">
            <a:avLst/>
          </a:prstGeom>
          <a:noFill/>
        </p:spPr>
        <p:txBody>
          <a:bodyPr vert="horz" wrap="square" lIns="0" tIns="72000" rIns="72000" bIns="72000" rtlCol="0" anchor="b">
            <a:spAutoFit/>
          </a:bodyPr>
          <a:lstStyle/>
          <a:p>
            <a:r>
              <a:rPr lang="en-US" sz="3200" b="1" cap="all" spc="400" dirty="0">
                <a:solidFill>
                  <a:srgbClr val="FFFFFF"/>
                </a:solidFill>
              </a:rPr>
              <a:t>Section page title goes here</a:t>
            </a:r>
          </a:p>
        </p:txBody>
      </p:sp>
      <p:sp>
        <p:nvSpPr>
          <p:cNvPr id="12" name="MMCOA_SectionSubTitle"/>
          <p:cNvSpPr txBox="1"/>
          <p:nvPr/>
        </p:nvSpPr>
        <p:spPr>
          <a:xfrm>
            <a:off x="412750" y="3135581"/>
            <a:ext cx="6003587" cy="1130291"/>
          </a:xfrm>
          <a:prstGeom prst="rect">
            <a:avLst/>
          </a:prstGeom>
          <a:noFill/>
        </p:spPr>
        <p:txBody>
          <a:bodyPr vert="horz" wrap="square" lIns="0" tIns="72000" rIns="72000" bIns="72000" rtlCol="0">
            <a:spAutoFit/>
          </a:bodyPr>
          <a:lstStyle/>
          <a:p>
            <a:pPr>
              <a:spcBef>
                <a:spcPct val="1400000"/>
              </a:spcBef>
            </a:pPr>
            <a:r>
              <a:rPr lang="en-US" sz="3200" cap="all" spc="400" dirty="0">
                <a:solidFill>
                  <a:srgbClr val="002C77"/>
                </a:solidFill>
              </a:rPr>
              <a:t>Model Preparation and Selection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43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MMC_SectionShape"/>
          <p:cNvGrpSpPr/>
          <p:nvPr>
            <p:custDataLst>
              <p:tags r:id="rId2"/>
            </p:custDataLst>
          </p:nvPr>
        </p:nvGrpSpPr>
        <p:grpSpPr bwMode="invGray">
          <a:xfrm>
            <a:off x="0" y="0"/>
            <a:ext cx="9601200" cy="6134100"/>
            <a:chOff x="0" y="0"/>
            <a:chExt cx="9601200" cy="6134100"/>
          </a:xfrm>
        </p:grpSpPr>
        <p:sp>
          <p:nvSpPr>
            <p:cNvPr id="2" name="CoverAnchorTriangle1"/>
            <p:cNvSpPr/>
            <p:nvPr/>
          </p:nvSpPr>
          <p:spPr bwMode="invGray">
            <a:xfrm>
              <a:off x="0" y="0"/>
              <a:ext cx="1409700" cy="1219200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3" name="CoverAnchorTriangle2"/>
            <p:cNvSpPr/>
            <p:nvPr/>
          </p:nvSpPr>
          <p:spPr bwMode="invGray">
            <a:xfrm>
              <a:off x="0" y="4914900"/>
              <a:ext cx="1409700" cy="1219200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4" name="CoverAnchorTriangle3"/>
            <p:cNvSpPr/>
            <p:nvPr/>
          </p:nvSpPr>
          <p:spPr bwMode="invGray">
            <a:xfrm>
              <a:off x="8191500" y="0"/>
              <a:ext cx="1409700" cy="1219200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5" name="CoverAnchorTriangle4"/>
            <p:cNvSpPr/>
            <p:nvPr/>
          </p:nvSpPr>
          <p:spPr bwMode="invGray">
            <a:xfrm>
              <a:off x="8191500" y="4914900"/>
              <a:ext cx="1409700" cy="1219200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6" name="CoverTriangle1"/>
            <p:cNvSpPr/>
            <p:nvPr/>
          </p:nvSpPr>
          <p:spPr bwMode="invGray">
            <a:xfrm flipV="1">
              <a:off x="6076950" y="4914900"/>
              <a:ext cx="1409700" cy="1219200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7" name="CoverTriangle2"/>
            <p:cNvSpPr/>
            <p:nvPr/>
          </p:nvSpPr>
          <p:spPr bwMode="invGray">
            <a:xfrm>
              <a:off x="6076950" y="3695700"/>
              <a:ext cx="1409700" cy="1219200"/>
            </a:xfrm>
            <a:prstGeom prst="triangle">
              <a:avLst/>
            </a:prstGeom>
            <a:solidFill>
              <a:srgbClr val="D9D9D9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8" name="CoverTriangle3"/>
            <p:cNvSpPr/>
            <p:nvPr/>
          </p:nvSpPr>
          <p:spPr bwMode="invGray">
            <a:xfrm flipV="1">
              <a:off x="5372100" y="3695700"/>
              <a:ext cx="1409700" cy="1219200"/>
            </a:xfrm>
            <a:prstGeom prst="triangl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9" name="CoverTriangle4"/>
            <p:cNvSpPr/>
            <p:nvPr/>
          </p:nvSpPr>
          <p:spPr bwMode="invGray">
            <a:xfrm>
              <a:off x="8191500" y="2476500"/>
              <a:ext cx="1409700" cy="121920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</p:grpSp>
      <p:sp>
        <p:nvSpPr>
          <p:cNvPr id="11" name="MMCOA_SectionTitle"/>
          <p:cNvSpPr txBox="1"/>
          <p:nvPr/>
        </p:nvSpPr>
        <p:spPr bwMode="invGray">
          <a:xfrm>
            <a:off x="412751" y="1996543"/>
            <a:ext cx="6003587" cy="1130291"/>
          </a:xfrm>
          <a:prstGeom prst="rect">
            <a:avLst/>
          </a:prstGeom>
          <a:noFill/>
        </p:spPr>
        <p:txBody>
          <a:bodyPr vert="horz" wrap="square" lIns="0" tIns="72000" rIns="72000" bIns="72000" rtlCol="0" anchor="b">
            <a:spAutoFit/>
          </a:bodyPr>
          <a:lstStyle/>
          <a:p>
            <a:r>
              <a:rPr lang="en-US" sz="3200" b="1" cap="all" spc="400" dirty="0">
                <a:solidFill>
                  <a:srgbClr val="FFFFFF"/>
                </a:solidFill>
              </a:rPr>
              <a:t>Section page title goes here</a:t>
            </a:r>
          </a:p>
        </p:txBody>
      </p:sp>
      <p:sp>
        <p:nvSpPr>
          <p:cNvPr id="12" name="MMCOA_SectionSubTitle"/>
          <p:cNvSpPr txBox="1"/>
          <p:nvPr/>
        </p:nvSpPr>
        <p:spPr>
          <a:xfrm>
            <a:off x="412750" y="3135581"/>
            <a:ext cx="6003587" cy="637849"/>
          </a:xfrm>
          <a:prstGeom prst="rect">
            <a:avLst/>
          </a:prstGeom>
          <a:noFill/>
        </p:spPr>
        <p:txBody>
          <a:bodyPr vert="horz" wrap="square" lIns="0" tIns="72000" rIns="72000" bIns="72000" rtlCol="0">
            <a:spAutoFit/>
          </a:bodyPr>
          <a:lstStyle/>
          <a:p>
            <a:pPr>
              <a:spcBef>
                <a:spcPct val="1400000"/>
              </a:spcBef>
            </a:pPr>
            <a:r>
              <a:rPr lang="en-US" sz="3200" cap="all" spc="400" dirty="0">
                <a:solidFill>
                  <a:srgbClr val="002C77"/>
                </a:solidFill>
              </a:rPr>
              <a:t>Business Case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4296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2750" y="412750"/>
            <a:ext cx="8690400" cy="691200"/>
          </a:xfrm>
        </p:spPr>
        <p:txBody>
          <a:bodyPr wrap="square">
            <a:noAutofit/>
          </a:bodyPr>
          <a:lstStyle/>
          <a:p>
            <a:r>
              <a:rPr lang="en-US" altLang="en-US" dirty="0">
                <a:ea typeface="新細明體" charset="-120"/>
              </a:rPr>
              <a:t>Model Preparation</a:t>
            </a:r>
            <a:br>
              <a:rPr lang="en-US" altLang="en-US" dirty="0">
                <a:ea typeface="新細明體" charset="-120"/>
              </a:rPr>
            </a:br>
            <a:r>
              <a:rPr lang="en-US" altLang="en-US" dirty="0">
                <a:solidFill>
                  <a:schemeClr val="accent1"/>
                </a:solidFill>
              </a:rPr>
              <a:t>Hypothesis</a:t>
            </a:r>
            <a:br>
              <a:rPr lang="en-US" altLang="en-US" dirty="0">
                <a:solidFill>
                  <a:schemeClr val="accent1"/>
                </a:solidFill>
              </a:rPr>
            </a:b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927326" y="1267065"/>
            <a:ext cx="1998026" cy="0"/>
          </a:xfrm>
          <a:prstGeom prst="line">
            <a:avLst/>
          </a:prstGeom>
          <a:noFill/>
          <a:ln w="28575" cap="rnd" cmpd="sng" algn="ctr">
            <a:solidFill>
              <a:schemeClr val="bg2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/>
        </p:nvCxnSpPr>
        <p:spPr bwMode="auto">
          <a:xfrm>
            <a:off x="4927326" y="1868199"/>
            <a:ext cx="1998026" cy="0"/>
          </a:xfrm>
          <a:prstGeom prst="line">
            <a:avLst/>
          </a:prstGeom>
          <a:noFill/>
          <a:ln w="28575" cap="rnd" cmpd="sng" algn="ctr">
            <a:solidFill>
              <a:schemeClr val="bg2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4942298" y="1449893"/>
            <a:ext cx="196808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b="1" spc="230" dirty="0">
                <a:solidFill>
                  <a:srgbClr val="ED2C67"/>
                </a:solidFill>
              </a:rPr>
              <a:t>Percent/Mean</a:t>
            </a:r>
            <a:endParaRPr lang="en-US" sz="1200" b="1" spc="23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4522" y="1165466"/>
            <a:ext cx="2150414" cy="7027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7911" y="1165466"/>
            <a:ext cx="2150415" cy="7027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7153936" y="1267065"/>
            <a:ext cx="1998026" cy="0"/>
          </a:xfrm>
          <a:prstGeom prst="line">
            <a:avLst/>
          </a:prstGeom>
          <a:noFill/>
          <a:ln w="28575" cap="rnd" cmpd="sng" algn="ctr">
            <a:solidFill>
              <a:schemeClr val="bg2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7153936" y="1868199"/>
            <a:ext cx="1998026" cy="0"/>
          </a:xfrm>
          <a:prstGeom prst="line">
            <a:avLst/>
          </a:prstGeom>
          <a:noFill/>
          <a:ln w="28575" cap="rnd" cmpd="sng" algn="ctr">
            <a:solidFill>
              <a:schemeClr val="bg2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7077742" y="1449893"/>
            <a:ext cx="2150415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spc="230" dirty="0">
                <a:solidFill>
                  <a:srgbClr val="00817D"/>
                </a:solidFill>
                <a:cs typeface="Arial"/>
              </a:rPr>
              <a:t>Indicators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700716" y="1267065"/>
            <a:ext cx="1998026" cy="0"/>
          </a:xfrm>
          <a:prstGeom prst="line">
            <a:avLst/>
          </a:prstGeom>
          <a:noFill/>
          <a:ln w="28575" cap="rnd" cmpd="sng" algn="ctr">
            <a:solidFill>
              <a:schemeClr val="bg2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2700716" y="1868199"/>
            <a:ext cx="1998026" cy="0"/>
          </a:xfrm>
          <a:prstGeom prst="line">
            <a:avLst/>
          </a:prstGeom>
          <a:noFill/>
          <a:ln w="28575" cap="rnd" cmpd="sng" algn="ctr">
            <a:solidFill>
              <a:schemeClr val="bg2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715688" y="1449893"/>
            <a:ext cx="196808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spc="230" dirty="0">
                <a:solidFill>
                  <a:srgbClr val="F9A014"/>
                </a:solidFill>
                <a:cs typeface="Arial"/>
              </a:rPr>
              <a:t>Weather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54903" y="1267065"/>
            <a:ext cx="1998026" cy="0"/>
          </a:xfrm>
          <a:prstGeom prst="line">
            <a:avLst/>
          </a:prstGeom>
          <a:noFill/>
          <a:ln w="28575" cap="rnd" cmpd="sng" algn="ctr">
            <a:solidFill>
              <a:schemeClr val="bg2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454903" y="1868199"/>
            <a:ext cx="1998026" cy="0"/>
          </a:xfrm>
          <a:prstGeom prst="line">
            <a:avLst/>
          </a:prstGeom>
          <a:noFill/>
          <a:ln w="28575" cap="rnd" cmpd="sng" algn="ctr">
            <a:solidFill>
              <a:schemeClr val="bg2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469875" y="1449893"/>
            <a:ext cx="196808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spc="230" dirty="0">
                <a:solidFill>
                  <a:srgbClr val="15A0C9"/>
                </a:solidFill>
                <a:cs typeface="Arial"/>
              </a:rPr>
              <a:t>Core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gray">
          <a:xfrm>
            <a:off x="468312" y="2012057"/>
            <a:ext cx="2080013" cy="365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1100" dirty="0">
                <a:solidFill>
                  <a:srgbClr val="404040"/>
                </a:solidFill>
              </a:rPr>
              <a:t>Set 1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en-US" sz="1100" dirty="0">
                <a:solidFill>
                  <a:srgbClr val="404040"/>
                </a:solidFill>
              </a:rPr>
              <a:t>Month, day of week, day of month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en-US" sz="1100" dirty="0">
                <a:solidFill>
                  <a:srgbClr val="404040"/>
                </a:solidFill>
              </a:rPr>
              <a:t>Departure/arrival hour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en-US" sz="1100" dirty="0">
                <a:solidFill>
                  <a:srgbClr val="404040"/>
                </a:solidFill>
              </a:rPr>
              <a:t>Origin airport, destination airport, city, carrier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en-US" sz="1100" dirty="0">
                <a:solidFill>
                  <a:srgbClr val="404040"/>
                </a:solidFill>
              </a:rPr>
              <a:t>Distance group, flight distance, planned duration</a:t>
            </a:r>
          </a:p>
          <a:p>
            <a:pPr eaLnBrk="1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1100" dirty="0">
                <a:solidFill>
                  <a:srgbClr val="404040"/>
                </a:solidFill>
              </a:rPr>
              <a:t>Set 2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en-US" sz="1100" dirty="0">
                <a:solidFill>
                  <a:srgbClr val="404040"/>
                </a:solidFill>
              </a:rPr>
              <a:t>Flight distance, distance group 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en-US" sz="1100" dirty="0">
                <a:solidFill>
                  <a:srgbClr val="404040"/>
                </a:solidFill>
              </a:rPr>
              <a:t>Month, day of week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en-US" sz="1100" dirty="0">
                <a:solidFill>
                  <a:srgbClr val="404040"/>
                </a:solidFill>
              </a:rPr>
              <a:t>Departure hour, arrival hour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en-US" sz="1100" dirty="0">
                <a:solidFill>
                  <a:srgbClr val="404040"/>
                </a:solidFill>
              </a:rPr>
              <a:t>Origin/destination airport, carrier 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endParaRPr lang="en-US" altLang="en-US" sz="1100" dirty="0">
              <a:solidFill>
                <a:srgbClr val="404040"/>
              </a:solidFill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Arial" charset="0"/>
              <a:buChar char="­"/>
            </a:pPr>
            <a:endParaRPr lang="en-US" altLang="en-US" sz="1100" dirty="0">
              <a:solidFill>
                <a:srgbClr val="404040"/>
              </a:solidFill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gray">
          <a:xfrm>
            <a:off x="2716698" y="2012057"/>
            <a:ext cx="2058238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rgbClr val="FBAE17"/>
              </a:buClr>
              <a:buFontTx/>
              <a:buChar char="•"/>
            </a:pPr>
            <a:r>
              <a:rPr lang="en-US" altLang="en-US" sz="1100" dirty="0">
                <a:solidFill>
                  <a:srgbClr val="404040"/>
                </a:solidFill>
              </a:rPr>
              <a:t>Set 1</a:t>
            </a:r>
          </a:p>
          <a:p>
            <a:pPr lvl="1" eaLnBrk="1" hangingPunct="1">
              <a:spcBef>
                <a:spcPct val="20000"/>
              </a:spcBef>
              <a:buClr>
                <a:srgbClr val="FBAE17"/>
              </a:buClr>
              <a:buFontTx/>
              <a:buChar char="–"/>
            </a:pPr>
            <a:r>
              <a:rPr lang="en-US" altLang="en-US" sz="1100" dirty="0">
                <a:solidFill>
                  <a:srgbClr val="404040"/>
                </a:solidFill>
              </a:rPr>
              <a:t>Origin CIG </a:t>
            </a:r>
            <a:r>
              <a:rPr lang="en-US" altLang="en-US" sz="1100" dirty="0" err="1">
                <a:solidFill>
                  <a:srgbClr val="404040"/>
                </a:solidFill>
              </a:rPr>
              <a:t>cavok</a:t>
            </a:r>
            <a:r>
              <a:rPr lang="en-US" altLang="en-US" sz="1100" dirty="0">
                <a:solidFill>
                  <a:srgbClr val="404040"/>
                </a:solidFill>
              </a:rPr>
              <a:t>, wind type, temperature, dew, wind speed, visibility distance, cloud angle, </a:t>
            </a:r>
            <a:r>
              <a:rPr lang="en-US" altLang="en-US" sz="1100" dirty="0" err="1">
                <a:solidFill>
                  <a:srgbClr val="404040"/>
                </a:solidFill>
              </a:rPr>
              <a:t>slp</a:t>
            </a:r>
            <a:r>
              <a:rPr lang="en-US" altLang="en-US" sz="1100" dirty="0">
                <a:solidFill>
                  <a:srgbClr val="404040"/>
                </a:solidFill>
              </a:rPr>
              <a:t>, visibility variance</a:t>
            </a:r>
          </a:p>
          <a:p>
            <a:pPr eaLnBrk="1" hangingPunct="1">
              <a:spcBef>
                <a:spcPct val="60000"/>
              </a:spcBef>
              <a:buClr>
                <a:srgbClr val="FBAE17"/>
              </a:buClr>
              <a:buFontTx/>
              <a:buChar char="•"/>
            </a:pPr>
            <a:r>
              <a:rPr lang="en-US" altLang="en-US" sz="1100" dirty="0">
                <a:solidFill>
                  <a:srgbClr val="404040"/>
                </a:solidFill>
              </a:rPr>
              <a:t>Set 2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en-US" sz="1100" dirty="0">
                <a:solidFill>
                  <a:srgbClr val="404040"/>
                </a:solidFill>
              </a:rPr>
              <a:t>Origin temperature, dew, wind speed, visibility distance, cloud angle 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gray">
          <a:xfrm>
            <a:off x="4953794" y="2012057"/>
            <a:ext cx="2123948" cy="3182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rgbClr val="DE001D"/>
              </a:buClr>
              <a:buFontTx/>
              <a:buChar char="•"/>
            </a:pPr>
            <a:r>
              <a:rPr lang="en-US" altLang="en-US" sz="1100" dirty="0">
                <a:solidFill>
                  <a:srgbClr val="404040"/>
                </a:solidFill>
              </a:rPr>
              <a:t>Set 1 / Set 2 </a:t>
            </a:r>
          </a:p>
          <a:p>
            <a:pPr lvl="1" eaLnBrk="1" hangingPunct="1">
              <a:spcBef>
                <a:spcPct val="20000"/>
              </a:spcBef>
              <a:buClr>
                <a:srgbClr val="DE001D"/>
              </a:buClr>
              <a:buFontTx/>
              <a:buChar char="–"/>
            </a:pPr>
            <a:r>
              <a:rPr lang="en-US" altLang="en-US" sz="1100" dirty="0">
                <a:solidFill>
                  <a:srgbClr val="404040"/>
                </a:solidFill>
              </a:rPr>
              <a:t>Mean delay from origin*</a:t>
            </a:r>
          </a:p>
          <a:p>
            <a:pPr lvl="1" eaLnBrk="1" hangingPunct="1">
              <a:spcBef>
                <a:spcPct val="20000"/>
              </a:spcBef>
              <a:buClr>
                <a:srgbClr val="DE001D"/>
              </a:buClr>
              <a:buFontTx/>
              <a:buChar char="–"/>
            </a:pPr>
            <a:r>
              <a:rPr lang="en-US" altLang="en-US" sz="1100" dirty="0">
                <a:solidFill>
                  <a:srgbClr val="404040"/>
                </a:solidFill>
              </a:rPr>
              <a:t>Mean delay to destination*</a:t>
            </a:r>
          </a:p>
          <a:p>
            <a:pPr lvl="1" eaLnBrk="1" hangingPunct="1">
              <a:spcBef>
                <a:spcPct val="20000"/>
              </a:spcBef>
              <a:buClr>
                <a:srgbClr val="DE001D"/>
              </a:buClr>
              <a:buFontTx/>
              <a:buChar char="–"/>
            </a:pPr>
            <a:r>
              <a:rPr lang="en-US" altLang="en-US" sz="1100" dirty="0">
                <a:solidFill>
                  <a:srgbClr val="404040"/>
                </a:solidFill>
              </a:rPr>
              <a:t>Mean delay for route*</a:t>
            </a:r>
          </a:p>
          <a:p>
            <a:pPr lvl="1" eaLnBrk="1" hangingPunct="1">
              <a:spcBef>
                <a:spcPct val="20000"/>
              </a:spcBef>
              <a:buClr>
                <a:srgbClr val="DE001D"/>
              </a:buClr>
              <a:buFontTx/>
              <a:buChar char="–"/>
            </a:pPr>
            <a:r>
              <a:rPr lang="en-US" altLang="en-US" sz="1100" dirty="0">
                <a:solidFill>
                  <a:srgbClr val="404040"/>
                </a:solidFill>
              </a:rPr>
              <a:t>Mean delay from state*</a:t>
            </a:r>
          </a:p>
          <a:p>
            <a:pPr lvl="1" eaLnBrk="1" hangingPunct="1">
              <a:spcBef>
                <a:spcPct val="20000"/>
              </a:spcBef>
              <a:buClr>
                <a:srgbClr val="DE001D"/>
              </a:buClr>
              <a:buFontTx/>
              <a:buChar char="–"/>
            </a:pPr>
            <a:r>
              <a:rPr lang="en-US" altLang="en-US" sz="1100" dirty="0">
                <a:solidFill>
                  <a:srgbClr val="404040"/>
                </a:solidFill>
              </a:rPr>
              <a:t>Mean delay to state*</a:t>
            </a:r>
          </a:p>
          <a:p>
            <a:pPr lvl="1" eaLnBrk="1" hangingPunct="1">
              <a:spcBef>
                <a:spcPct val="20000"/>
              </a:spcBef>
              <a:buClr>
                <a:srgbClr val="DE001D"/>
              </a:buClr>
              <a:buFontTx/>
              <a:buChar char="–"/>
            </a:pPr>
            <a:r>
              <a:rPr lang="en-US" altLang="en-US" sz="1100" dirty="0">
                <a:solidFill>
                  <a:srgbClr val="404040"/>
                </a:solidFill>
              </a:rPr>
              <a:t>% delayed from origin* </a:t>
            </a:r>
          </a:p>
          <a:p>
            <a:pPr lvl="1" eaLnBrk="1" hangingPunct="1">
              <a:spcBef>
                <a:spcPct val="20000"/>
              </a:spcBef>
              <a:buClr>
                <a:srgbClr val="DE001D"/>
              </a:buClr>
              <a:buFontTx/>
              <a:buChar char="–"/>
            </a:pPr>
            <a:r>
              <a:rPr lang="en-US" altLang="en-US" sz="1100" dirty="0">
                <a:solidFill>
                  <a:srgbClr val="404040"/>
                </a:solidFill>
              </a:rPr>
              <a:t>% delayed to destination*</a:t>
            </a:r>
          </a:p>
          <a:p>
            <a:pPr lvl="1" eaLnBrk="1" hangingPunct="1">
              <a:spcBef>
                <a:spcPct val="20000"/>
              </a:spcBef>
              <a:buClr>
                <a:srgbClr val="DE001D"/>
              </a:buClr>
              <a:buFontTx/>
              <a:buChar char="–"/>
            </a:pPr>
            <a:r>
              <a:rPr lang="en-US" altLang="en-US" sz="1100" dirty="0">
                <a:solidFill>
                  <a:srgbClr val="404040"/>
                </a:solidFill>
              </a:rPr>
              <a:t>% delayed for route*</a:t>
            </a:r>
          </a:p>
          <a:p>
            <a:pPr lvl="1" eaLnBrk="1" hangingPunct="1">
              <a:spcBef>
                <a:spcPct val="20000"/>
              </a:spcBef>
              <a:buClr>
                <a:srgbClr val="DE001D"/>
              </a:buClr>
              <a:buFontTx/>
              <a:buChar char="–"/>
            </a:pPr>
            <a:r>
              <a:rPr lang="en-US" altLang="en-US" sz="1100" dirty="0">
                <a:solidFill>
                  <a:srgbClr val="404040"/>
                </a:solidFill>
              </a:rPr>
              <a:t>% delayed from state*</a:t>
            </a:r>
          </a:p>
          <a:p>
            <a:pPr lvl="1" eaLnBrk="1" hangingPunct="1">
              <a:spcBef>
                <a:spcPct val="20000"/>
              </a:spcBef>
              <a:buClr>
                <a:srgbClr val="DE001D"/>
              </a:buClr>
              <a:buFontTx/>
              <a:buChar char="–"/>
            </a:pPr>
            <a:r>
              <a:rPr lang="en-US" altLang="en-US" sz="1100" dirty="0">
                <a:solidFill>
                  <a:srgbClr val="404040"/>
                </a:solidFill>
              </a:rPr>
              <a:t>% delayed to state*</a:t>
            </a:r>
          </a:p>
          <a:p>
            <a:pPr lvl="1" eaLnBrk="1" hangingPunct="1">
              <a:spcBef>
                <a:spcPct val="20000"/>
              </a:spcBef>
              <a:buClr>
                <a:srgbClr val="DE001D"/>
              </a:buClr>
              <a:buFontTx/>
              <a:buChar char="–"/>
            </a:pPr>
            <a:endParaRPr lang="en-US" altLang="en-US" sz="1100" dirty="0">
              <a:solidFill>
                <a:srgbClr val="404040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rgbClr val="DE001D"/>
              </a:buClr>
              <a:buFontTx/>
              <a:buChar char="–"/>
            </a:pPr>
            <a:endParaRPr lang="en-US" altLang="en-US" sz="1100" dirty="0">
              <a:solidFill>
                <a:srgbClr val="404040"/>
              </a:solidFill>
            </a:endParaRPr>
          </a:p>
          <a:p>
            <a:pPr marL="228600" lvl="1" indent="0" eaLnBrk="1" hangingPunct="1">
              <a:spcBef>
                <a:spcPct val="20000"/>
              </a:spcBef>
              <a:buClr>
                <a:srgbClr val="DE001D"/>
              </a:buClr>
            </a:pPr>
            <a:endParaRPr lang="en-US" altLang="en-US" sz="1100" dirty="0">
              <a:solidFill>
                <a:srgbClr val="404040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rgbClr val="DE001D"/>
              </a:buClr>
              <a:buFontTx/>
              <a:buChar char="–"/>
            </a:pPr>
            <a:endParaRPr lang="en-US" altLang="en-US" sz="1100" dirty="0">
              <a:solidFill>
                <a:srgbClr val="404040"/>
              </a:solidFill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gray">
          <a:xfrm>
            <a:off x="7202180" y="2012057"/>
            <a:ext cx="220559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rgbClr val="00817D"/>
              </a:buClr>
              <a:buFontTx/>
              <a:buChar char="•"/>
            </a:pPr>
            <a:r>
              <a:rPr lang="en-US" altLang="en-US" sz="1100" dirty="0">
                <a:solidFill>
                  <a:srgbClr val="404040"/>
                </a:solidFill>
              </a:rPr>
              <a:t>Set 1 / Set 2 </a:t>
            </a:r>
          </a:p>
          <a:p>
            <a:pPr lvl="1" eaLnBrk="1" hangingPunct="1">
              <a:spcBef>
                <a:spcPct val="20000"/>
              </a:spcBef>
              <a:buClr>
                <a:srgbClr val="00817D"/>
              </a:buClr>
              <a:buFontTx/>
              <a:buChar char="–"/>
            </a:pPr>
            <a:r>
              <a:rPr lang="en-US" altLang="en-US" sz="1100" dirty="0">
                <a:solidFill>
                  <a:srgbClr val="404040"/>
                </a:solidFill>
              </a:rPr>
              <a:t>Holiday*</a:t>
            </a:r>
          </a:p>
          <a:p>
            <a:pPr lvl="1" eaLnBrk="1" hangingPunct="1">
              <a:spcBef>
                <a:spcPct val="20000"/>
              </a:spcBef>
              <a:buClr>
                <a:srgbClr val="00817D"/>
              </a:buClr>
              <a:buFontTx/>
              <a:buChar char="–"/>
            </a:pPr>
            <a:r>
              <a:rPr lang="en-US" altLang="en-US" sz="1100" dirty="0">
                <a:solidFill>
                  <a:srgbClr val="404040"/>
                </a:solidFill>
              </a:rPr>
              <a:t>Previous flight delay*</a:t>
            </a:r>
          </a:p>
          <a:p>
            <a:pPr lvl="1" eaLnBrk="1" hangingPunct="1">
              <a:spcBef>
                <a:spcPct val="20000"/>
              </a:spcBef>
              <a:buClr>
                <a:srgbClr val="00817D"/>
              </a:buClr>
              <a:buFontTx/>
              <a:buChar char="–"/>
            </a:pPr>
            <a:r>
              <a:rPr lang="en-US" altLang="en-US" sz="1100" dirty="0">
                <a:solidFill>
                  <a:srgbClr val="404040"/>
                </a:solidFill>
              </a:rPr>
              <a:t>Potential for delay* </a:t>
            </a:r>
          </a:p>
          <a:p>
            <a:pPr lvl="1" eaLnBrk="1" hangingPunct="1">
              <a:spcBef>
                <a:spcPct val="20000"/>
              </a:spcBef>
              <a:buClr>
                <a:srgbClr val="00817D"/>
              </a:buClr>
              <a:buFontTx/>
              <a:buChar char="–"/>
            </a:pPr>
            <a:r>
              <a:rPr lang="en-US" altLang="en-US" sz="1100" dirty="0">
                <a:solidFill>
                  <a:srgbClr val="404040"/>
                </a:solidFill>
              </a:rPr>
              <a:t>Average 2-4 hours before departure by origin airport, destination, security, weather, NAS,  carrier* </a:t>
            </a:r>
          </a:p>
          <a:p>
            <a:pPr marL="228600" lvl="1" indent="0" eaLnBrk="1" hangingPunct="1">
              <a:spcBef>
                <a:spcPct val="20000"/>
              </a:spcBef>
              <a:buClr>
                <a:srgbClr val="00817D"/>
              </a:buClr>
            </a:pPr>
            <a:endParaRPr lang="en-US" altLang="en-US" sz="1100" b="1" dirty="0">
              <a:solidFill>
                <a:srgbClr val="40404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7911" y="5770479"/>
            <a:ext cx="7315688" cy="2992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en-US" sz="1000" dirty="0"/>
              <a:t>*feature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080667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2750" y="412750"/>
            <a:ext cx="8690400" cy="691200"/>
          </a:xfrm>
        </p:spPr>
        <p:txBody>
          <a:bodyPr wrap="square">
            <a:normAutofit/>
          </a:bodyPr>
          <a:lstStyle/>
          <a:p>
            <a:r>
              <a:rPr lang="en-US" dirty="0">
                <a:latin typeface="Arial"/>
              </a:rPr>
              <a:t>Model Selection</a:t>
            </a:r>
            <a:br>
              <a:rPr lang="en-US" dirty="0">
                <a:latin typeface="Arial"/>
              </a:rPr>
            </a:b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2111107" y="2173255"/>
            <a:ext cx="2249148" cy="1042502"/>
          </a:xfrm>
          <a:prstGeom prst="rect">
            <a:avLst/>
          </a:prstGeom>
          <a:noFill/>
        </p:spPr>
        <p:txBody>
          <a:bodyPr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E60E54"/>
              </a:buClr>
            </a:pPr>
            <a:r>
              <a:rPr lang="en-US" sz="1400" b="1" spc="200" dirty="0">
                <a:solidFill>
                  <a:srgbClr val="E50E55"/>
                </a:solidFill>
                <a:cs typeface="Arial"/>
              </a:rPr>
              <a:t>Logistic Regression </a:t>
            </a:r>
          </a:p>
        </p:txBody>
      </p:sp>
      <p:sp>
        <p:nvSpPr>
          <p:cNvPr id="4" name="TextBox 8"/>
          <p:cNvSpPr txBox="1"/>
          <p:nvPr/>
        </p:nvSpPr>
        <p:spPr>
          <a:xfrm>
            <a:off x="2111107" y="3979967"/>
            <a:ext cx="2057400" cy="632596"/>
          </a:xfrm>
          <a:prstGeom prst="rect">
            <a:avLst/>
          </a:prstGeom>
          <a:noFill/>
        </p:spPr>
        <p:txBody>
          <a:bodyPr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1AAB81"/>
              </a:buClr>
            </a:pPr>
            <a:r>
              <a:rPr lang="en-US" sz="1400" b="1" spc="200" dirty="0">
                <a:solidFill>
                  <a:srgbClr val="15A0C9"/>
                </a:solidFill>
                <a:cs typeface="Arial"/>
              </a:rPr>
              <a:t>Support Vector Machine 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6283148" y="2249708"/>
            <a:ext cx="2057400" cy="660292"/>
          </a:xfrm>
          <a:prstGeom prst="rect">
            <a:avLst/>
          </a:prstGeom>
          <a:noFill/>
        </p:spPr>
        <p:txBody>
          <a:bodyPr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1AAB81"/>
              </a:buClr>
            </a:pPr>
            <a:r>
              <a:rPr lang="en-US" sz="1400" b="1" spc="200" dirty="0">
                <a:solidFill>
                  <a:srgbClr val="F89F15"/>
                </a:solidFill>
                <a:cs typeface="Arial"/>
              </a:rPr>
              <a:t>Gradient Boost Tree</a:t>
            </a:r>
          </a:p>
        </p:txBody>
      </p:sp>
      <p:sp>
        <p:nvSpPr>
          <p:cNvPr id="26" name="Oval 25"/>
          <p:cNvSpPr/>
          <p:nvPr/>
        </p:nvSpPr>
        <p:spPr>
          <a:xfrm>
            <a:off x="919884" y="2057735"/>
            <a:ext cx="1008000" cy="1008000"/>
          </a:xfrm>
          <a:prstGeom prst="ellipse">
            <a:avLst/>
          </a:prstGeom>
          <a:noFill/>
          <a:ln w="19050" cmpd="sng">
            <a:solidFill>
              <a:srgbClr val="B2B2B2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919884" y="3792265"/>
            <a:ext cx="1008000" cy="1008000"/>
          </a:xfrm>
          <a:prstGeom prst="ellipse">
            <a:avLst/>
          </a:prstGeom>
          <a:noFill/>
          <a:ln w="19050" cmpd="sng">
            <a:solidFill>
              <a:srgbClr val="B2B2B2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961136" y="2088232"/>
            <a:ext cx="983244" cy="983244"/>
          </a:xfrm>
          <a:prstGeom prst="ellipse">
            <a:avLst/>
          </a:prstGeom>
          <a:noFill/>
          <a:ln w="19050" cmpd="sng">
            <a:solidFill>
              <a:srgbClr val="B2B2B2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6172994" y="3979967"/>
            <a:ext cx="2057400" cy="632596"/>
          </a:xfrm>
          <a:prstGeom prst="rect">
            <a:avLst/>
          </a:prstGeom>
          <a:noFill/>
        </p:spPr>
        <p:txBody>
          <a:bodyPr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1AAB81"/>
              </a:buClr>
            </a:pPr>
            <a:r>
              <a:rPr lang="en-US" sz="1400" b="1" spc="200" dirty="0">
                <a:solidFill>
                  <a:srgbClr val="0FB694"/>
                </a:solidFill>
                <a:cs typeface="Arial"/>
              </a:rPr>
              <a:t>Random Forest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4981771" y="3792265"/>
            <a:ext cx="1008000" cy="1008000"/>
          </a:xfrm>
          <a:prstGeom prst="ellipse">
            <a:avLst/>
          </a:prstGeom>
          <a:noFill/>
          <a:ln w="19050" cmpd="sng">
            <a:solidFill>
              <a:srgbClr val="B2B2B2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218467" y="4035639"/>
            <a:ext cx="534607" cy="521251"/>
            <a:chOff x="844550" y="3754438"/>
            <a:chExt cx="155575" cy="142875"/>
          </a:xfrm>
        </p:grpSpPr>
        <p:sp>
          <p:nvSpPr>
            <p:cNvPr id="20" name="Rectangle 712"/>
            <p:cNvSpPr>
              <a:spLocks noChangeArrowheads="1"/>
            </p:cNvSpPr>
            <p:nvPr/>
          </p:nvSpPr>
          <p:spPr bwMode="auto">
            <a:xfrm>
              <a:off x="893763" y="3848100"/>
              <a:ext cx="7938" cy="49213"/>
            </a:xfrm>
            <a:prstGeom prst="rect">
              <a:avLst/>
            </a:prstGeom>
            <a:solidFill>
              <a:srgbClr val="0158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Rectangle 713"/>
            <p:cNvSpPr>
              <a:spLocks noChangeArrowheads="1"/>
            </p:cNvSpPr>
            <p:nvPr/>
          </p:nvSpPr>
          <p:spPr bwMode="auto">
            <a:xfrm>
              <a:off x="942975" y="3848100"/>
              <a:ext cx="7938" cy="49213"/>
            </a:xfrm>
            <a:prstGeom prst="rect">
              <a:avLst/>
            </a:prstGeom>
            <a:solidFill>
              <a:srgbClr val="0158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8" name="Freeform 714"/>
            <p:cNvSpPr>
              <a:spLocks/>
            </p:cNvSpPr>
            <p:nvPr/>
          </p:nvSpPr>
          <p:spPr bwMode="auto">
            <a:xfrm>
              <a:off x="844550" y="3754438"/>
              <a:ext cx="107950" cy="107950"/>
            </a:xfrm>
            <a:custGeom>
              <a:avLst/>
              <a:gdLst>
                <a:gd name="T0" fmla="*/ 0 w 261"/>
                <a:gd name="T1" fmla="*/ 131 h 261"/>
                <a:gd name="T2" fmla="*/ 130 w 261"/>
                <a:gd name="T3" fmla="*/ 261 h 261"/>
                <a:gd name="T4" fmla="*/ 260 w 261"/>
                <a:gd name="T5" fmla="*/ 131 h 261"/>
                <a:gd name="T6" fmla="*/ 130 w 261"/>
                <a:gd name="T7" fmla="*/ 0 h 261"/>
                <a:gd name="T8" fmla="*/ 0 w 261"/>
                <a:gd name="T9" fmla="*/ 1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261">
                  <a:moveTo>
                    <a:pt x="0" y="131"/>
                  </a:moveTo>
                  <a:cubicBezTo>
                    <a:pt x="0" y="203"/>
                    <a:pt x="58" y="261"/>
                    <a:pt x="130" y="261"/>
                  </a:cubicBezTo>
                  <a:cubicBezTo>
                    <a:pt x="202" y="261"/>
                    <a:pt x="260" y="203"/>
                    <a:pt x="260" y="131"/>
                  </a:cubicBezTo>
                  <a:cubicBezTo>
                    <a:pt x="261" y="59"/>
                    <a:pt x="202" y="0"/>
                    <a:pt x="130" y="0"/>
                  </a:cubicBezTo>
                  <a:cubicBezTo>
                    <a:pt x="58" y="0"/>
                    <a:pt x="0" y="59"/>
                    <a:pt x="0" y="131"/>
                  </a:cubicBezTo>
                  <a:close/>
                </a:path>
              </a:pathLst>
            </a:custGeom>
            <a:solidFill>
              <a:srgbClr val="73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9" name="Freeform 715"/>
            <p:cNvSpPr>
              <a:spLocks/>
            </p:cNvSpPr>
            <p:nvPr/>
          </p:nvSpPr>
          <p:spPr bwMode="auto">
            <a:xfrm>
              <a:off x="892175" y="3754438"/>
              <a:ext cx="107950" cy="107950"/>
            </a:xfrm>
            <a:custGeom>
              <a:avLst/>
              <a:gdLst>
                <a:gd name="T0" fmla="*/ 0 w 261"/>
                <a:gd name="T1" fmla="*/ 131 h 261"/>
                <a:gd name="T2" fmla="*/ 130 w 261"/>
                <a:gd name="T3" fmla="*/ 261 h 261"/>
                <a:gd name="T4" fmla="*/ 261 w 261"/>
                <a:gd name="T5" fmla="*/ 131 h 261"/>
                <a:gd name="T6" fmla="*/ 131 w 261"/>
                <a:gd name="T7" fmla="*/ 0 h 261"/>
                <a:gd name="T8" fmla="*/ 0 w 261"/>
                <a:gd name="T9" fmla="*/ 1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261">
                  <a:moveTo>
                    <a:pt x="0" y="131"/>
                  </a:moveTo>
                  <a:cubicBezTo>
                    <a:pt x="0" y="203"/>
                    <a:pt x="58" y="261"/>
                    <a:pt x="130" y="261"/>
                  </a:cubicBezTo>
                  <a:cubicBezTo>
                    <a:pt x="202" y="261"/>
                    <a:pt x="261" y="203"/>
                    <a:pt x="261" y="131"/>
                  </a:cubicBezTo>
                  <a:cubicBezTo>
                    <a:pt x="261" y="59"/>
                    <a:pt x="203" y="0"/>
                    <a:pt x="131" y="0"/>
                  </a:cubicBezTo>
                  <a:cubicBezTo>
                    <a:pt x="59" y="0"/>
                    <a:pt x="0" y="59"/>
                    <a:pt x="0" y="131"/>
                  </a:cubicBezTo>
                  <a:close/>
                </a:path>
              </a:pathLst>
            </a:custGeom>
            <a:solidFill>
              <a:srgbClr val="138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25979" y="2421768"/>
            <a:ext cx="409389" cy="411779"/>
            <a:chOff x="6588126" y="4583113"/>
            <a:chExt cx="222250" cy="215900"/>
          </a:xfrm>
        </p:grpSpPr>
        <p:sp>
          <p:nvSpPr>
            <p:cNvPr id="31" name="Freeform 1617"/>
            <p:cNvSpPr>
              <a:spLocks/>
            </p:cNvSpPr>
            <p:nvPr/>
          </p:nvSpPr>
          <p:spPr bwMode="auto">
            <a:xfrm>
              <a:off x="6588126" y="4587875"/>
              <a:ext cx="74613" cy="211137"/>
            </a:xfrm>
            <a:custGeom>
              <a:avLst/>
              <a:gdLst>
                <a:gd name="T0" fmla="*/ 47 w 47"/>
                <a:gd name="T1" fmla="*/ 133 h 133"/>
                <a:gd name="T2" fmla="*/ 0 w 47"/>
                <a:gd name="T3" fmla="*/ 114 h 133"/>
                <a:gd name="T4" fmla="*/ 0 w 47"/>
                <a:gd name="T5" fmla="*/ 0 h 133"/>
                <a:gd name="T6" fmla="*/ 47 w 47"/>
                <a:gd name="T7" fmla="*/ 18 h 133"/>
                <a:gd name="T8" fmla="*/ 47 w 47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33">
                  <a:moveTo>
                    <a:pt x="47" y="133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47" y="18"/>
                  </a:lnTo>
                  <a:lnTo>
                    <a:pt x="47" y="133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2" name="Freeform 1618"/>
            <p:cNvSpPr>
              <a:spLocks/>
            </p:cNvSpPr>
            <p:nvPr/>
          </p:nvSpPr>
          <p:spPr bwMode="auto">
            <a:xfrm>
              <a:off x="6588126" y="4587875"/>
              <a:ext cx="74613" cy="211137"/>
            </a:xfrm>
            <a:custGeom>
              <a:avLst/>
              <a:gdLst>
                <a:gd name="T0" fmla="*/ 47 w 47"/>
                <a:gd name="T1" fmla="*/ 133 h 133"/>
                <a:gd name="T2" fmla="*/ 0 w 47"/>
                <a:gd name="T3" fmla="*/ 114 h 133"/>
                <a:gd name="T4" fmla="*/ 0 w 47"/>
                <a:gd name="T5" fmla="*/ 0 h 133"/>
                <a:gd name="T6" fmla="*/ 47 w 47"/>
                <a:gd name="T7" fmla="*/ 18 h 133"/>
                <a:gd name="T8" fmla="*/ 47 w 47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33">
                  <a:moveTo>
                    <a:pt x="47" y="133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47" y="18"/>
                  </a:lnTo>
                  <a:lnTo>
                    <a:pt x="47" y="1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3" name="Freeform 1619"/>
            <p:cNvSpPr>
              <a:spLocks/>
            </p:cNvSpPr>
            <p:nvPr/>
          </p:nvSpPr>
          <p:spPr bwMode="auto">
            <a:xfrm>
              <a:off x="6662738" y="4583113"/>
              <a:ext cx="73025" cy="215900"/>
            </a:xfrm>
            <a:custGeom>
              <a:avLst/>
              <a:gdLst>
                <a:gd name="T0" fmla="*/ 46 w 46"/>
                <a:gd name="T1" fmla="*/ 114 h 136"/>
                <a:gd name="T2" fmla="*/ 0 w 46"/>
                <a:gd name="T3" fmla="*/ 136 h 136"/>
                <a:gd name="T4" fmla="*/ 0 w 46"/>
                <a:gd name="T5" fmla="*/ 21 h 136"/>
                <a:gd name="T6" fmla="*/ 46 w 46"/>
                <a:gd name="T7" fmla="*/ 0 h 136"/>
                <a:gd name="T8" fmla="*/ 46 w 46"/>
                <a:gd name="T9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36">
                  <a:moveTo>
                    <a:pt x="46" y="114"/>
                  </a:moveTo>
                  <a:lnTo>
                    <a:pt x="0" y="136"/>
                  </a:lnTo>
                  <a:lnTo>
                    <a:pt x="0" y="21"/>
                  </a:lnTo>
                  <a:lnTo>
                    <a:pt x="46" y="0"/>
                  </a:lnTo>
                  <a:lnTo>
                    <a:pt x="46" y="114"/>
                  </a:lnTo>
                  <a:close/>
                </a:path>
              </a:pathLst>
            </a:custGeom>
            <a:solidFill>
              <a:srgbClr val="C5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4" name="Freeform 1620"/>
            <p:cNvSpPr>
              <a:spLocks/>
            </p:cNvSpPr>
            <p:nvPr/>
          </p:nvSpPr>
          <p:spPr bwMode="auto">
            <a:xfrm>
              <a:off x="6662738" y="4583113"/>
              <a:ext cx="73025" cy="215900"/>
            </a:xfrm>
            <a:custGeom>
              <a:avLst/>
              <a:gdLst>
                <a:gd name="T0" fmla="*/ 46 w 46"/>
                <a:gd name="T1" fmla="*/ 114 h 136"/>
                <a:gd name="T2" fmla="*/ 0 w 46"/>
                <a:gd name="T3" fmla="*/ 136 h 136"/>
                <a:gd name="T4" fmla="*/ 0 w 46"/>
                <a:gd name="T5" fmla="*/ 21 h 136"/>
                <a:gd name="T6" fmla="*/ 46 w 46"/>
                <a:gd name="T7" fmla="*/ 0 h 136"/>
                <a:gd name="T8" fmla="*/ 46 w 46"/>
                <a:gd name="T9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36">
                  <a:moveTo>
                    <a:pt x="46" y="114"/>
                  </a:moveTo>
                  <a:lnTo>
                    <a:pt x="0" y="136"/>
                  </a:lnTo>
                  <a:lnTo>
                    <a:pt x="0" y="21"/>
                  </a:lnTo>
                  <a:lnTo>
                    <a:pt x="46" y="0"/>
                  </a:lnTo>
                  <a:lnTo>
                    <a:pt x="46" y="1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5" name="Freeform 1621"/>
            <p:cNvSpPr>
              <a:spLocks/>
            </p:cNvSpPr>
            <p:nvPr/>
          </p:nvSpPr>
          <p:spPr bwMode="auto">
            <a:xfrm>
              <a:off x="6735763" y="4583113"/>
              <a:ext cx="74613" cy="203200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14 h 128"/>
                <a:gd name="T4" fmla="*/ 0 w 47"/>
                <a:gd name="T5" fmla="*/ 0 h 128"/>
                <a:gd name="T6" fmla="*/ 47 w 47"/>
                <a:gd name="T7" fmla="*/ 14 h 128"/>
                <a:gd name="T8" fmla="*/ 47 w 47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47" y="14"/>
                  </a:lnTo>
                  <a:lnTo>
                    <a:pt x="47" y="128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6" name="Freeform 1622"/>
            <p:cNvSpPr>
              <a:spLocks/>
            </p:cNvSpPr>
            <p:nvPr/>
          </p:nvSpPr>
          <p:spPr bwMode="auto">
            <a:xfrm>
              <a:off x="6735763" y="4583113"/>
              <a:ext cx="74613" cy="203200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14 h 128"/>
                <a:gd name="T4" fmla="*/ 0 w 47"/>
                <a:gd name="T5" fmla="*/ 0 h 128"/>
                <a:gd name="T6" fmla="*/ 47 w 47"/>
                <a:gd name="T7" fmla="*/ 14 h 128"/>
                <a:gd name="T8" fmla="*/ 47 w 47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47" y="14"/>
                  </a:lnTo>
                  <a:lnTo>
                    <a:pt x="47" y="1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7" name="Freeform 1623"/>
            <p:cNvSpPr>
              <a:spLocks/>
            </p:cNvSpPr>
            <p:nvPr/>
          </p:nvSpPr>
          <p:spPr bwMode="auto">
            <a:xfrm>
              <a:off x="6775451" y="4594225"/>
              <a:ext cx="4763" cy="1587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3 w 3"/>
                <a:gd name="T5" fmla="*/ 1 h 1"/>
                <a:gd name="T6" fmla="*/ 0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8" name="Freeform 1624"/>
            <p:cNvSpPr>
              <a:spLocks/>
            </p:cNvSpPr>
            <p:nvPr/>
          </p:nvSpPr>
          <p:spPr bwMode="auto">
            <a:xfrm>
              <a:off x="6775451" y="4594225"/>
              <a:ext cx="4763" cy="1587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3 w 3"/>
                <a:gd name="T5" fmla="*/ 1 h 1"/>
                <a:gd name="T6" fmla="*/ 0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9" name="Freeform 1625"/>
            <p:cNvSpPr>
              <a:spLocks/>
            </p:cNvSpPr>
            <p:nvPr/>
          </p:nvSpPr>
          <p:spPr bwMode="auto">
            <a:xfrm>
              <a:off x="6588126" y="4635500"/>
              <a:ext cx="74613" cy="122237"/>
            </a:xfrm>
            <a:custGeom>
              <a:avLst/>
              <a:gdLst>
                <a:gd name="T0" fmla="*/ 23 w 47"/>
                <a:gd name="T1" fmla="*/ 0 h 77"/>
                <a:gd name="T2" fmla="*/ 23 w 47"/>
                <a:gd name="T3" fmla="*/ 32 h 77"/>
                <a:gd name="T4" fmla="*/ 0 w 47"/>
                <a:gd name="T5" fmla="*/ 23 h 77"/>
                <a:gd name="T6" fmla="*/ 0 w 47"/>
                <a:gd name="T7" fmla="*/ 29 h 77"/>
                <a:gd name="T8" fmla="*/ 10 w 47"/>
                <a:gd name="T9" fmla="*/ 33 h 77"/>
                <a:gd name="T10" fmla="*/ 10 w 47"/>
                <a:gd name="T11" fmla="*/ 68 h 77"/>
                <a:gd name="T12" fmla="*/ 0 w 47"/>
                <a:gd name="T13" fmla="*/ 64 h 77"/>
                <a:gd name="T14" fmla="*/ 0 w 47"/>
                <a:gd name="T15" fmla="*/ 71 h 77"/>
                <a:gd name="T16" fmla="*/ 17 w 47"/>
                <a:gd name="T17" fmla="*/ 77 h 77"/>
                <a:gd name="T18" fmla="*/ 17 w 47"/>
                <a:gd name="T19" fmla="*/ 56 h 77"/>
                <a:gd name="T20" fmla="*/ 47 w 47"/>
                <a:gd name="T21" fmla="*/ 68 h 77"/>
                <a:gd name="T22" fmla="*/ 47 w 47"/>
                <a:gd name="T23" fmla="*/ 67 h 77"/>
                <a:gd name="T24" fmla="*/ 15 w 47"/>
                <a:gd name="T25" fmla="*/ 55 h 77"/>
                <a:gd name="T26" fmla="*/ 15 w 47"/>
                <a:gd name="T27" fmla="*/ 76 h 77"/>
                <a:gd name="T28" fmla="*/ 0 w 47"/>
                <a:gd name="T29" fmla="*/ 70 h 77"/>
                <a:gd name="T30" fmla="*/ 0 w 47"/>
                <a:gd name="T31" fmla="*/ 65 h 77"/>
                <a:gd name="T32" fmla="*/ 11 w 47"/>
                <a:gd name="T33" fmla="*/ 69 h 77"/>
                <a:gd name="T34" fmla="*/ 11 w 47"/>
                <a:gd name="T35" fmla="*/ 48 h 77"/>
                <a:gd name="T36" fmla="*/ 47 w 47"/>
                <a:gd name="T37" fmla="*/ 62 h 77"/>
                <a:gd name="T38" fmla="*/ 47 w 47"/>
                <a:gd name="T39" fmla="*/ 62 h 77"/>
                <a:gd name="T40" fmla="*/ 47 w 47"/>
                <a:gd name="T41" fmla="*/ 62 h 77"/>
                <a:gd name="T42" fmla="*/ 47 w 47"/>
                <a:gd name="T43" fmla="*/ 62 h 77"/>
                <a:gd name="T44" fmla="*/ 17 w 47"/>
                <a:gd name="T45" fmla="*/ 49 h 77"/>
                <a:gd name="T46" fmla="*/ 17 w 47"/>
                <a:gd name="T47" fmla="*/ 36 h 77"/>
                <a:gd name="T48" fmla="*/ 47 w 47"/>
                <a:gd name="T49" fmla="*/ 48 h 77"/>
                <a:gd name="T50" fmla="*/ 47 w 47"/>
                <a:gd name="T51" fmla="*/ 41 h 77"/>
                <a:gd name="T52" fmla="*/ 47 w 47"/>
                <a:gd name="T53" fmla="*/ 41 h 77"/>
                <a:gd name="T54" fmla="*/ 29 w 47"/>
                <a:gd name="T55" fmla="*/ 34 h 77"/>
                <a:gd name="T56" fmla="*/ 29 w 47"/>
                <a:gd name="T57" fmla="*/ 8 h 77"/>
                <a:gd name="T58" fmla="*/ 47 w 47"/>
                <a:gd name="T59" fmla="*/ 14 h 77"/>
                <a:gd name="T60" fmla="*/ 47 w 47"/>
                <a:gd name="T61" fmla="*/ 8 h 77"/>
                <a:gd name="T62" fmla="*/ 47 w 47"/>
                <a:gd name="T63" fmla="*/ 8 h 77"/>
                <a:gd name="T64" fmla="*/ 23 w 47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77">
                  <a:moveTo>
                    <a:pt x="23" y="0"/>
                  </a:moveTo>
                  <a:lnTo>
                    <a:pt x="23" y="32"/>
                  </a:lnTo>
                  <a:lnTo>
                    <a:pt x="0" y="23"/>
                  </a:lnTo>
                  <a:lnTo>
                    <a:pt x="0" y="29"/>
                  </a:lnTo>
                  <a:lnTo>
                    <a:pt x="10" y="33"/>
                  </a:lnTo>
                  <a:lnTo>
                    <a:pt x="10" y="68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7" y="77"/>
                  </a:lnTo>
                  <a:lnTo>
                    <a:pt x="17" y="56"/>
                  </a:lnTo>
                  <a:lnTo>
                    <a:pt x="47" y="68"/>
                  </a:lnTo>
                  <a:lnTo>
                    <a:pt x="47" y="67"/>
                  </a:lnTo>
                  <a:lnTo>
                    <a:pt x="15" y="55"/>
                  </a:lnTo>
                  <a:lnTo>
                    <a:pt x="15" y="76"/>
                  </a:lnTo>
                  <a:lnTo>
                    <a:pt x="0" y="70"/>
                  </a:lnTo>
                  <a:lnTo>
                    <a:pt x="0" y="65"/>
                  </a:lnTo>
                  <a:lnTo>
                    <a:pt x="11" y="69"/>
                  </a:lnTo>
                  <a:lnTo>
                    <a:pt x="11" y="48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17" y="49"/>
                  </a:lnTo>
                  <a:lnTo>
                    <a:pt x="17" y="36"/>
                  </a:lnTo>
                  <a:lnTo>
                    <a:pt x="47" y="48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29" y="34"/>
                  </a:lnTo>
                  <a:lnTo>
                    <a:pt x="29" y="8"/>
                  </a:lnTo>
                  <a:lnTo>
                    <a:pt x="47" y="14"/>
                  </a:lnTo>
                  <a:lnTo>
                    <a:pt x="47" y="8"/>
                  </a:lnTo>
                  <a:lnTo>
                    <a:pt x="47" y="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DC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0" name="Freeform 1626"/>
            <p:cNvSpPr>
              <a:spLocks/>
            </p:cNvSpPr>
            <p:nvPr/>
          </p:nvSpPr>
          <p:spPr bwMode="auto">
            <a:xfrm>
              <a:off x="6588126" y="4635500"/>
              <a:ext cx="74613" cy="122237"/>
            </a:xfrm>
            <a:custGeom>
              <a:avLst/>
              <a:gdLst>
                <a:gd name="T0" fmla="*/ 23 w 47"/>
                <a:gd name="T1" fmla="*/ 0 h 77"/>
                <a:gd name="T2" fmla="*/ 23 w 47"/>
                <a:gd name="T3" fmla="*/ 32 h 77"/>
                <a:gd name="T4" fmla="*/ 0 w 47"/>
                <a:gd name="T5" fmla="*/ 23 h 77"/>
                <a:gd name="T6" fmla="*/ 0 w 47"/>
                <a:gd name="T7" fmla="*/ 29 h 77"/>
                <a:gd name="T8" fmla="*/ 10 w 47"/>
                <a:gd name="T9" fmla="*/ 33 h 77"/>
                <a:gd name="T10" fmla="*/ 10 w 47"/>
                <a:gd name="T11" fmla="*/ 68 h 77"/>
                <a:gd name="T12" fmla="*/ 0 w 47"/>
                <a:gd name="T13" fmla="*/ 64 h 77"/>
                <a:gd name="T14" fmla="*/ 0 w 47"/>
                <a:gd name="T15" fmla="*/ 71 h 77"/>
                <a:gd name="T16" fmla="*/ 17 w 47"/>
                <a:gd name="T17" fmla="*/ 77 h 77"/>
                <a:gd name="T18" fmla="*/ 17 w 47"/>
                <a:gd name="T19" fmla="*/ 56 h 77"/>
                <a:gd name="T20" fmla="*/ 47 w 47"/>
                <a:gd name="T21" fmla="*/ 68 h 77"/>
                <a:gd name="T22" fmla="*/ 47 w 47"/>
                <a:gd name="T23" fmla="*/ 67 h 77"/>
                <a:gd name="T24" fmla="*/ 15 w 47"/>
                <a:gd name="T25" fmla="*/ 55 h 77"/>
                <a:gd name="T26" fmla="*/ 15 w 47"/>
                <a:gd name="T27" fmla="*/ 76 h 77"/>
                <a:gd name="T28" fmla="*/ 0 w 47"/>
                <a:gd name="T29" fmla="*/ 70 h 77"/>
                <a:gd name="T30" fmla="*/ 0 w 47"/>
                <a:gd name="T31" fmla="*/ 65 h 77"/>
                <a:gd name="T32" fmla="*/ 11 w 47"/>
                <a:gd name="T33" fmla="*/ 69 h 77"/>
                <a:gd name="T34" fmla="*/ 11 w 47"/>
                <a:gd name="T35" fmla="*/ 48 h 77"/>
                <a:gd name="T36" fmla="*/ 47 w 47"/>
                <a:gd name="T37" fmla="*/ 62 h 77"/>
                <a:gd name="T38" fmla="*/ 47 w 47"/>
                <a:gd name="T39" fmla="*/ 62 h 77"/>
                <a:gd name="T40" fmla="*/ 47 w 47"/>
                <a:gd name="T41" fmla="*/ 62 h 77"/>
                <a:gd name="T42" fmla="*/ 47 w 47"/>
                <a:gd name="T43" fmla="*/ 62 h 77"/>
                <a:gd name="T44" fmla="*/ 17 w 47"/>
                <a:gd name="T45" fmla="*/ 49 h 77"/>
                <a:gd name="T46" fmla="*/ 17 w 47"/>
                <a:gd name="T47" fmla="*/ 36 h 77"/>
                <a:gd name="T48" fmla="*/ 47 w 47"/>
                <a:gd name="T49" fmla="*/ 48 h 77"/>
                <a:gd name="T50" fmla="*/ 47 w 47"/>
                <a:gd name="T51" fmla="*/ 41 h 77"/>
                <a:gd name="T52" fmla="*/ 47 w 47"/>
                <a:gd name="T53" fmla="*/ 41 h 77"/>
                <a:gd name="T54" fmla="*/ 29 w 47"/>
                <a:gd name="T55" fmla="*/ 34 h 77"/>
                <a:gd name="T56" fmla="*/ 29 w 47"/>
                <a:gd name="T57" fmla="*/ 8 h 77"/>
                <a:gd name="T58" fmla="*/ 47 w 47"/>
                <a:gd name="T59" fmla="*/ 14 h 77"/>
                <a:gd name="T60" fmla="*/ 47 w 47"/>
                <a:gd name="T61" fmla="*/ 8 h 77"/>
                <a:gd name="T62" fmla="*/ 47 w 47"/>
                <a:gd name="T63" fmla="*/ 8 h 77"/>
                <a:gd name="T64" fmla="*/ 23 w 47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77">
                  <a:moveTo>
                    <a:pt x="23" y="0"/>
                  </a:moveTo>
                  <a:lnTo>
                    <a:pt x="23" y="32"/>
                  </a:lnTo>
                  <a:lnTo>
                    <a:pt x="0" y="23"/>
                  </a:lnTo>
                  <a:lnTo>
                    <a:pt x="0" y="29"/>
                  </a:lnTo>
                  <a:lnTo>
                    <a:pt x="10" y="33"/>
                  </a:lnTo>
                  <a:lnTo>
                    <a:pt x="10" y="68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7" y="77"/>
                  </a:lnTo>
                  <a:lnTo>
                    <a:pt x="17" y="56"/>
                  </a:lnTo>
                  <a:lnTo>
                    <a:pt x="47" y="68"/>
                  </a:lnTo>
                  <a:lnTo>
                    <a:pt x="47" y="67"/>
                  </a:lnTo>
                  <a:lnTo>
                    <a:pt x="15" y="55"/>
                  </a:lnTo>
                  <a:lnTo>
                    <a:pt x="15" y="76"/>
                  </a:lnTo>
                  <a:lnTo>
                    <a:pt x="0" y="70"/>
                  </a:lnTo>
                  <a:lnTo>
                    <a:pt x="0" y="65"/>
                  </a:lnTo>
                  <a:lnTo>
                    <a:pt x="11" y="69"/>
                  </a:lnTo>
                  <a:lnTo>
                    <a:pt x="11" y="48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17" y="49"/>
                  </a:lnTo>
                  <a:lnTo>
                    <a:pt x="17" y="36"/>
                  </a:lnTo>
                  <a:lnTo>
                    <a:pt x="47" y="48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29" y="34"/>
                  </a:lnTo>
                  <a:lnTo>
                    <a:pt x="29" y="8"/>
                  </a:lnTo>
                  <a:lnTo>
                    <a:pt x="47" y="14"/>
                  </a:lnTo>
                  <a:lnTo>
                    <a:pt x="47" y="8"/>
                  </a:lnTo>
                  <a:lnTo>
                    <a:pt x="47" y="8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1" name="Freeform 1627"/>
            <p:cNvSpPr>
              <a:spLocks noEditPoints="1"/>
            </p:cNvSpPr>
            <p:nvPr/>
          </p:nvSpPr>
          <p:spPr bwMode="auto">
            <a:xfrm>
              <a:off x="6662738" y="4614863"/>
              <a:ext cx="73025" cy="128587"/>
            </a:xfrm>
            <a:custGeom>
              <a:avLst/>
              <a:gdLst>
                <a:gd name="T0" fmla="*/ 46 w 46"/>
                <a:gd name="T1" fmla="*/ 41 h 81"/>
                <a:gd name="T2" fmla="*/ 24 w 46"/>
                <a:gd name="T3" fmla="*/ 50 h 81"/>
                <a:gd name="T4" fmla="*/ 24 w 46"/>
                <a:gd name="T5" fmla="*/ 70 h 81"/>
                <a:gd name="T6" fmla="*/ 18 w 46"/>
                <a:gd name="T7" fmla="*/ 73 h 81"/>
                <a:gd name="T8" fmla="*/ 0 w 46"/>
                <a:gd name="T9" fmla="*/ 80 h 81"/>
                <a:gd name="T10" fmla="*/ 0 w 46"/>
                <a:gd name="T11" fmla="*/ 80 h 81"/>
                <a:gd name="T12" fmla="*/ 0 w 46"/>
                <a:gd name="T13" fmla="*/ 81 h 81"/>
                <a:gd name="T14" fmla="*/ 1 w 46"/>
                <a:gd name="T15" fmla="*/ 81 h 81"/>
                <a:gd name="T16" fmla="*/ 26 w 46"/>
                <a:gd name="T17" fmla="*/ 70 h 81"/>
                <a:gd name="T18" fmla="*/ 26 w 46"/>
                <a:gd name="T19" fmla="*/ 50 h 81"/>
                <a:gd name="T20" fmla="*/ 46 w 46"/>
                <a:gd name="T21" fmla="*/ 42 h 81"/>
                <a:gd name="T22" fmla="*/ 46 w 46"/>
                <a:gd name="T23" fmla="*/ 41 h 81"/>
                <a:gd name="T24" fmla="*/ 46 w 46"/>
                <a:gd name="T25" fmla="*/ 41 h 81"/>
                <a:gd name="T26" fmla="*/ 46 w 46"/>
                <a:gd name="T27" fmla="*/ 35 h 81"/>
                <a:gd name="T28" fmla="*/ 0 w 46"/>
                <a:gd name="T29" fmla="*/ 54 h 81"/>
                <a:gd name="T30" fmla="*/ 0 w 46"/>
                <a:gd name="T31" fmla="*/ 61 h 81"/>
                <a:gd name="T32" fmla="*/ 1 w 46"/>
                <a:gd name="T33" fmla="*/ 61 h 81"/>
                <a:gd name="T34" fmla="*/ 19 w 46"/>
                <a:gd name="T35" fmla="*/ 53 h 81"/>
                <a:gd name="T36" fmla="*/ 19 w 46"/>
                <a:gd name="T37" fmla="*/ 67 h 81"/>
                <a:gd name="T38" fmla="*/ 0 w 46"/>
                <a:gd name="T39" fmla="*/ 75 h 81"/>
                <a:gd name="T40" fmla="*/ 0 w 46"/>
                <a:gd name="T41" fmla="*/ 75 h 81"/>
                <a:gd name="T42" fmla="*/ 20 w 46"/>
                <a:gd name="T43" fmla="*/ 67 h 81"/>
                <a:gd name="T44" fmla="*/ 20 w 46"/>
                <a:gd name="T45" fmla="*/ 47 h 81"/>
                <a:gd name="T46" fmla="*/ 46 w 46"/>
                <a:gd name="T47" fmla="*/ 36 h 81"/>
                <a:gd name="T48" fmla="*/ 46 w 46"/>
                <a:gd name="T49" fmla="*/ 36 h 81"/>
                <a:gd name="T50" fmla="*/ 46 w 46"/>
                <a:gd name="T51" fmla="*/ 36 h 81"/>
                <a:gd name="T52" fmla="*/ 46 w 46"/>
                <a:gd name="T53" fmla="*/ 36 h 81"/>
                <a:gd name="T54" fmla="*/ 46 w 46"/>
                <a:gd name="T55" fmla="*/ 36 h 81"/>
                <a:gd name="T56" fmla="*/ 46 w 46"/>
                <a:gd name="T57" fmla="*/ 35 h 81"/>
                <a:gd name="T58" fmla="*/ 46 w 46"/>
                <a:gd name="T59" fmla="*/ 35 h 81"/>
                <a:gd name="T60" fmla="*/ 46 w 46"/>
                <a:gd name="T61" fmla="*/ 0 h 81"/>
                <a:gd name="T62" fmla="*/ 0 w 46"/>
                <a:gd name="T63" fmla="*/ 21 h 81"/>
                <a:gd name="T64" fmla="*/ 0 w 46"/>
                <a:gd name="T65" fmla="*/ 27 h 81"/>
                <a:gd name="T66" fmla="*/ 1 w 46"/>
                <a:gd name="T67" fmla="*/ 27 h 81"/>
                <a:gd name="T68" fmla="*/ 46 w 46"/>
                <a:gd name="T69" fmla="*/ 7 h 81"/>
                <a:gd name="T70" fmla="*/ 46 w 46"/>
                <a:gd name="T71" fmla="*/ 0 h 81"/>
                <a:gd name="T72" fmla="*/ 46 w 46"/>
                <a:gd name="T7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" h="81">
                  <a:moveTo>
                    <a:pt x="46" y="41"/>
                  </a:moveTo>
                  <a:lnTo>
                    <a:pt x="24" y="50"/>
                  </a:lnTo>
                  <a:lnTo>
                    <a:pt x="24" y="70"/>
                  </a:lnTo>
                  <a:lnTo>
                    <a:pt x="18" y="73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1"/>
                  </a:lnTo>
                  <a:lnTo>
                    <a:pt x="1" y="81"/>
                  </a:lnTo>
                  <a:lnTo>
                    <a:pt x="26" y="70"/>
                  </a:lnTo>
                  <a:lnTo>
                    <a:pt x="26" y="50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6" y="41"/>
                  </a:lnTo>
                  <a:close/>
                  <a:moveTo>
                    <a:pt x="46" y="35"/>
                  </a:moveTo>
                  <a:lnTo>
                    <a:pt x="0" y="54"/>
                  </a:lnTo>
                  <a:lnTo>
                    <a:pt x="0" y="61"/>
                  </a:lnTo>
                  <a:lnTo>
                    <a:pt x="1" y="61"/>
                  </a:lnTo>
                  <a:lnTo>
                    <a:pt x="19" y="53"/>
                  </a:lnTo>
                  <a:lnTo>
                    <a:pt x="19" y="67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20" y="67"/>
                  </a:lnTo>
                  <a:lnTo>
                    <a:pt x="20" y="47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6" y="35"/>
                  </a:lnTo>
                  <a:lnTo>
                    <a:pt x="46" y="35"/>
                  </a:lnTo>
                  <a:close/>
                  <a:moveTo>
                    <a:pt x="46" y="0"/>
                  </a:moveTo>
                  <a:lnTo>
                    <a:pt x="0" y="21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46" y="7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DB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2" name="Freeform 1628"/>
            <p:cNvSpPr>
              <a:spLocks noEditPoints="1"/>
            </p:cNvSpPr>
            <p:nvPr/>
          </p:nvSpPr>
          <p:spPr bwMode="auto">
            <a:xfrm>
              <a:off x="6662738" y="4614863"/>
              <a:ext cx="73025" cy="128587"/>
            </a:xfrm>
            <a:custGeom>
              <a:avLst/>
              <a:gdLst>
                <a:gd name="T0" fmla="*/ 46 w 46"/>
                <a:gd name="T1" fmla="*/ 41 h 81"/>
                <a:gd name="T2" fmla="*/ 24 w 46"/>
                <a:gd name="T3" fmla="*/ 50 h 81"/>
                <a:gd name="T4" fmla="*/ 24 w 46"/>
                <a:gd name="T5" fmla="*/ 70 h 81"/>
                <a:gd name="T6" fmla="*/ 18 w 46"/>
                <a:gd name="T7" fmla="*/ 73 h 81"/>
                <a:gd name="T8" fmla="*/ 0 w 46"/>
                <a:gd name="T9" fmla="*/ 80 h 81"/>
                <a:gd name="T10" fmla="*/ 0 w 46"/>
                <a:gd name="T11" fmla="*/ 80 h 81"/>
                <a:gd name="T12" fmla="*/ 0 w 46"/>
                <a:gd name="T13" fmla="*/ 81 h 81"/>
                <a:gd name="T14" fmla="*/ 1 w 46"/>
                <a:gd name="T15" fmla="*/ 81 h 81"/>
                <a:gd name="T16" fmla="*/ 26 w 46"/>
                <a:gd name="T17" fmla="*/ 70 h 81"/>
                <a:gd name="T18" fmla="*/ 26 w 46"/>
                <a:gd name="T19" fmla="*/ 50 h 81"/>
                <a:gd name="T20" fmla="*/ 46 w 46"/>
                <a:gd name="T21" fmla="*/ 42 h 81"/>
                <a:gd name="T22" fmla="*/ 46 w 46"/>
                <a:gd name="T23" fmla="*/ 41 h 81"/>
                <a:gd name="T24" fmla="*/ 46 w 46"/>
                <a:gd name="T25" fmla="*/ 41 h 81"/>
                <a:gd name="T26" fmla="*/ 46 w 46"/>
                <a:gd name="T27" fmla="*/ 35 h 81"/>
                <a:gd name="T28" fmla="*/ 0 w 46"/>
                <a:gd name="T29" fmla="*/ 54 h 81"/>
                <a:gd name="T30" fmla="*/ 0 w 46"/>
                <a:gd name="T31" fmla="*/ 61 h 81"/>
                <a:gd name="T32" fmla="*/ 1 w 46"/>
                <a:gd name="T33" fmla="*/ 61 h 81"/>
                <a:gd name="T34" fmla="*/ 19 w 46"/>
                <a:gd name="T35" fmla="*/ 53 h 81"/>
                <a:gd name="T36" fmla="*/ 19 w 46"/>
                <a:gd name="T37" fmla="*/ 67 h 81"/>
                <a:gd name="T38" fmla="*/ 0 w 46"/>
                <a:gd name="T39" fmla="*/ 75 h 81"/>
                <a:gd name="T40" fmla="*/ 0 w 46"/>
                <a:gd name="T41" fmla="*/ 75 h 81"/>
                <a:gd name="T42" fmla="*/ 20 w 46"/>
                <a:gd name="T43" fmla="*/ 67 h 81"/>
                <a:gd name="T44" fmla="*/ 20 w 46"/>
                <a:gd name="T45" fmla="*/ 47 h 81"/>
                <a:gd name="T46" fmla="*/ 46 w 46"/>
                <a:gd name="T47" fmla="*/ 36 h 81"/>
                <a:gd name="T48" fmla="*/ 46 w 46"/>
                <a:gd name="T49" fmla="*/ 36 h 81"/>
                <a:gd name="T50" fmla="*/ 46 w 46"/>
                <a:gd name="T51" fmla="*/ 36 h 81"/>
                <a:gd name="T52" fmla="*/ 46 w 46"/>
                <a:gd name="T53" fmla="*/ 36 h 81"/>
                <a:gd name="T54" fmla="*/ 46 w 46"/>
                <a:gd name="T55" fmla="*/ 36 h 81"/>
                <a:gd name="T56" fmla="*/ 46 w 46"/>
                <a:gd name="T57" fmla="*/ 35 h 81"/>
                <a:gd name="T58" fmla="*/ 46 w 46"/>
                <a:gd name="T59" fmla="*/ 35 h 81"/>
                <a:gd name="T60" fmla="*/ 46 w 46"/>
                <a:gd name="T61" fmla="*/ 0 h 81"/>
                <a:gd name="T62" fmla="*/ 0 w 46"/>
                <a:gd name="T63" fmla="*/ 21 h 81"/>
                <a:gd name="T64" fmla="*/ 0 w 46"/>
                <a:gd name="T65" fmla="*/ 27 h 81"/>
                <a:gd name="T66" fmla="*/ 1 w 46"/>
                <a:gd name="T67" fmla="*/ 27 h 81"/>
                <a:gd name="T68" fmla="*/ 46 w 46"/>
                <a:gd name="T69" fmla="*/ 7 h 81"/>
                <a:gd name="T70" fmla="*/ 46 w 46"/>
                <a:gd name="T71" fmla="*/ 0 h 81"/>
                <a:gd name="T72" fmla="*/ 46 w 46"/>
                <a:gd name="T7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" h="81">
                  <a:moveTo>
                    <a:pt x="46" y="41"/>
                  </a:moveTo>
                  <a:lnTo>
                    <a:pt x="24" y="50"/>
                  </a:lnTo>
                  <a:lnTo>
                    <a:pt x="24" y="70"/>
                  </a:lnTo>
                  <a:lnTo>
                    <a:pt x="18" y="73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1"/>
                  </a:lnTo>
                  <a:lnTo>
                    <a:pt x="1" y="81"/>
                  </a:lnTo>
                  <a:lnTo>
                    <a:pt x="26" y="70"/>
                  </a:lnTo>
                  <a:lnTo>
                    <a:pt x="26" y="50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6" y="41"/>
                  </a:lnTo>
                  <a:moveTo>
                    <a:pt x="46" y="35"/>
                  </a:moveTo>
                  <a:lnTo>
                    <a:pt x="0" y="54"/>
                  </a:lnTo>
                  <a:lnTo>
                    <a:pt x="0" y="61"/>
                  </a:lnTo>
                  <a:lnTo>
                    <a:pt x="1" y="61"/>
                  </a:lnTo>
                  <a:lnTo>
                    <a:pt x="19" y="53"/>
                  </a:lnTo>
                  <a:lnTo>
                    <a:pt x="19" y="67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20" y="67"/>
                  </a:lnTo>
                  <a:lnTo>
                    <a:pt x="20" y="47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6" y="35"/>
                  </a:lnTo>
                  <a:lnTo>
                    <a:pt x="46" y="35"/>
                  </a:lnTo>
                  <a:moveTo>
                    <a:pt x="46" y="0"/>
                  </a:moveTo>
                  <a:lnTo>
                    <a:pt x="0" y="21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46" y="7"/>
                  </a:lnTo>
                  <a:lnTo>
                    <a:pt x="46" y="0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3" name="Freeform 1629"/>
            <p:cNvSpPr>
              <a:spLocks noEditPoints="1"/>
            </p:cNvSpPr>
            <p:nvPr/>
          </p:nvSpPr>
          <p:spPr bwMode="auto">
            <a:xfrm>
              <a:off x="6735763" y="4592638"/>
              <a:ext cx="74613" cy="111125"/>
            </a:xfrm>
            <a:custGeom>
              <a:avLst/>
              <a:gdLst>
                <a:gd name="T0" fmla="*/ 156 w 180"/>
                <a:gd name="T1" fmla="*/ 161 h 269"/>
                <a:gd name="T2" fmla="*/ 156 w 180"/>
                <a:gd name="T3" fmla="*/ 163 h 269"/>
                <a:gd name="T4" fmla="*/ 156 w 180"/>
                <a:gd name="T5" fmla="*/ 163 h 269"/>
                <a:gd name="T6" fmla="*/ 156 w 180"/>
                <a:gd name="T7" fmla="*/ 163 h 269"/>
                <a:gd name="T8" fmla="*/ 156 w 180"/>
                <a:gd name="T9" fmla="*/ 163 h 269"/>
                <a:gd name="T10" fmla="*/ 156 w 180"/>
                <a:gd name="T11" fmla="*/ 163 h 269"/>
                <a:gd name="T12" fmla="*/ 156 w 180"/>
                <a:gd name="T13" fmla="*/ 163 h 269"/>
                <a:gd name="T14" fmla="*/ 146 w 180"/>
                <a:gd name="T15" fmla="*/ 183 h 269"/>
                <a:gd name="T16" fmla="*/ 180 w 180"/>
                <a:gd name="T17" fmla="*/ 194 h 269"/>
                <a:gd name="T18" fmla="*/ 180 w 180"/>
                <a:gd name="T19" fmla="*/ 169 h 269"/>
                <a:gd name="T20" fmla="*/ 156 w 180"/>
                <a:gd name="T21" fmla="*/ 161 h 269"/>
                <a:gd name="T22" fmla="*/ 46 w 180"/>
                <a:gd name="T23" fmla="*/ 149 h 269"/>
                <a:gd name="T24" fmla="*/ 46 w 180"/>
                <a:gd name="T25" fmla="*/ 224 h 269"/>
                <a:gd name="T26" fmla="*/ 0 w 180"/>
                <a:gd name="T27" fmla="*/ 211 h 269"/>
                <a:gd name="T28" fmla="*/ 0 w 180"/>
                <a:gd name="T29" fmla="*/ 214 h 269"/>
                <a:gd name="T30" fmla="*/ 0 w 180"/>
                <a:gd name="T31" fmla="*/ 214 h 269"/>
                <a:gd name="T32" fmla="*/ 180 w 180"/>
                <a:gd name="T33" fmla="*/ 269 h 269"/>
                <a:gd name="T34" fmla="*/ 180 w 180"/>
                <a:gd name="T35" fmla="*/ 244 h 269"/>
                <a:gd name="T36" fmla="*/ 50 w 180"/>
                <a:gd name="T37" fmla="*/ 204 h 269"/>
                <a:gd name="T38" fmla="*/ 49 w 180"/>
                <a:gd name="T39" fmla="*/ 153 h 269"/>
                <a:gd name="T40" fmla="*/ 102 w 180"/>
                <a:gd name="T41" fmla="*/ 169 h 269"/>
                <a:gd name="T42" fmla="*/ 101 w 180"/>
                <a:gd name="T43" fmla="*/ 166 h 269"/>
                <a:gd name="T44" fmla="*/ 46 w 180"/>
                <a:gd name="T45" fmla="*/ 149 h 269"/>
                <a:gd name="T46" fmla="*/ 25 w 180"/>
                <a:gd name="T47" fmla="*/ 120 h 269"/>
                <a:gd name="T48" fmla="*/ 25 w 180"/>
                <a:gd name="T49" fmla="*/ 196 h 269"/>
                <a:gd name="T50" fmla="*/ 0 w 180"/>
                <a:gd name="T51" fmla="*/ 188 h 269"/>
                <a:gd name="T52" fmla="*/ 0 w 180"/>
                <a:gd name="T53" fmla="*/ 192 h 269"/>
                <a:gd name="T54" fmla="*/ 28 w 180"/>
                <a:gd name="T55" fmla="*/ 200 h 269"/>
                <a:gd name="T56" fmla="*/ 28 w 180"/>
                <a:gd name="T57" fmla="*/ 125 h 269"/>
                <a:gd name="T58" fmla="*/ 105 w 180"/>
                <a:gd name="T59" fmla="*/ 148 h 269"/>
                <a:gd name="T60" fmla="*/ 107 w 180"/>
                <a:gd name="T61" fmla="*/ 146 h 269"/>
                <a:gd name="T62" fmla="*/ 25 w 180"/>
                <a:gd name="T63" fmla="*/ 120 h 269"/>
                <a:gd name="T64" fmla="*/ 85 w 180"/>
                <a:gd name="T65" fmla="*/ 0 h 269"/>
                <a:gd name="T66" fmla="*/ 85 w 180"/>
                <a:gd name="T67" fmla="*/ 79 h 269"/>
                <a:gd name="T68" fmla="*/ 0 w 180"/>
                <a:gd name="T69" fmla="*/ 54 h 269"/>
                <a:gd name="T70" fmla="*/ 0 w 180"/>
                <a:gd name="T71" fmla="*/ 80 h 269"/>
                <a:gd name="T72" fmla="*/ 0 w 180"/>
                <a:gd name="T73" fmla="*/ 80 h 269"/>
                <a:gd name="T74" fmla="*/ 109 w 180"/>
                <a:gd name="T75" fmla="*/ 111 h 269"/>
                <a:gd name="T76" fmla="*/ 109 w 180"/>
                <a:gd name="T77" fmla="*/ 7 h 269"/>
                <a:gd name="T78" fmla="*/ 96 w 180"/>
                <a:gd name="T79" fmla="*/ 3 h 269"/>
                <a:gd name="T80" fmla="*/ 85 w 180"/>
                <a:gd name="T81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0" h="269">
                  <a:moveTo>
                    <a:pt x="156" y="161"/>
                  </a:moveTo>
                  <a:cubicBezTo>
                    <a:pt x="156" y="161"/>
                    <a:pt x="156" y="162"/>
                    <a:pt x="156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56" y="171"/>
                    <a:pt x="152" y="178"/>
                    <a:pt x="146" y="183"/>
                  </a:cubicBezTo>
                  <a:cubicBezTo>
                    <a:pt x="180" y="194"/>
                    <a:pt x="180" y="194"/>
                    <a:pt x="180" y="194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56" y="161"/>
                    <a:pt x="156" y="161"/>
                    <a:pt x="156" y="161"/>
                  </a:cubicBezTo>
                  <a:moveTo>
                    <a:pt x="46" y="149"/>
                  </a:moveTo>
                  <a:cubicBezTo>
                    <a:pt x="46" y="224"/>
                    <a:pt x="46" y="224"/>
                    <a:pt x="46" y="224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180" y="269"/>
                    <a:pt x="180" y="269"/>
                    <a:pt x="180" y="269"/>
                  </a:cubicBezTo>
                  <a:cubicBezTo>
                    <a:pt x="180" y="244"/>
                    <a:pt x="180" y="244"/>
                    <a:pt x="180" y="244"/>
                  </a:cubicBezTo>
                  <a:cubicBezTo>
                    <a:pt x="50" y="204"/>
                    <a:pt x="50" y="204"/>
                    <a:pt x="50" y="204"/>
                  </a:cubicBezTo>
                  <a:cubicBezTo>
                    <a:pt x="49" y="153"/>
                    <a:pt x="49" y="153"/>
                    <a:pt x="49" y="153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8"/>
                    <a:pt x="101" y="167"/>
                    <a:pt x="101" y="166"/>
                  </a:cubicBezTo>
                  <a:cubicBezTo>
                    <a:pt x="46" y="149"/>
                    <a:pt x="46" y="149"/>
                    <a:pt x="46" y="149"/>
                  </a:cubicBezTo>
                  <a:moveTo>
                    <a:pt x="25" y="120"/>
                  </a:moveTo>
                  <a:cubicBezTo>
                    <a:pt x="25" y="196"/>
                    <a:pt x="25" y="196"/>
                    <a:pt x="25" y="19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8" y="200"/>
                    <a:pt x="28" y="200"/>
                    <a:pt x="28" y="200"/>
                  </a:cubicBezTo>
                  <a:cubicBezTo>
                    <a:pt x="28" y="125"/>
                    <a:pt x="28" y="125"/>
                    <a:pt x="28" y="125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6" y="147"/>
                    <a:pt x="106" y="147"/>
                    <a:pt x="107" y="146"/>
                  </a:cubicBezTo>
                  <a:cubicBezTo>
                    <a:pt x="25" y="120"/>
                    <a:pt x="25" y="120"/>
                    <a:pt x="25" y="120"/>
                  </a:cubicBezTo>
                  <a:moveTo>
                    <a:pt x="85" y="0"/>
                  </a:moveTo>
                  <a:cubicBezTo>
                    <a:pt x="85" y="79"/>
                    <a:pt x="85" y="79"/>
                    <a:pt x="85" y="7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09" y="111"/>
                    <a:pt x="109" y="111"/>
                    <a:pt x="109" y="111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85" y="0"/>
                    <a:pt x="85" y="0"/>
                    <a:pt x="85" y="0"/>
                  </a:cubicBezTo>
                </a:path>
              </a:pathLst>
            </a:custGeom>
            <a:solidFill>
              <a:srgbClr val="9FA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4" name="Freeform 1630"/>
            <p:cNvSpPr>
              <a:spLocks/>
            </p:cNvSpPr>
            <p:nvPr/>
          </p:nvSpPr>
          <p:spPr bwMode="auto">
            <a:xfrm>
              <a:off x="6750051" y="4768850"/>
              <a:ext cx="9525" cy="3175"/>
            </a:xfrm>
            <a:custGeom>
              <a:avLst/>
              <a:gdLst>
                <a:gd name="T0" fmla="*/ 0 w 6"/>
                <a:gd name="T1" fmla="*/ 0 h 2"/>
                <a:gd name="T2" fmla="*/ 0 w 6"/>
                <a:gd name="T3" fmla="*/ 0 h 2"/>
                <a:gd name="T4" fmla="*/ 6 w 6"/>
                <a:gd name="T5" fmla="*/ 2 h 2"/>
                <a:gd name="T6" fmla="*/ 6 w 6"/>
                <a:gd name="T7" fmla="*/ 2 h 2"/>
                <a:gd name="T8" fmla="*/ 0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5" name="Freeform 1631"/>
            <p:cNvSpPr>
              <a:spLocks/>
            </p:cNvSpPr>
            <p:nvPr/>
          </p:nvSpPr>
          <p:spPr bwMode="auto">
            <a:xfrm>
              <a:off x="6750051" y="4768850"/>
              <a:ext cx="9525" cy="3175"/>
            </a:xfrm>
            <a:custGeom>
              <a:avLst/>
              <a:gdLst>
                <a:gd name="T0" fmla="*/ 0 w 6"/>
                <a:gd name="T1" fmla="*/ 0 h 2"/>
                <a:gd name="T2" fmla="*/ 0 w 6"/>
                <a:gd name="T3" fmla="*/ 0 h 2"/>
                <a:gd name="T4" fmla="*/ 6 w 6"/>
                <a:gd name="T5" fmla="*/ 2 h 2"/>
                <a:gd name="T6" fmla="*/ 6 w 6"/>
                <a:gd name="T7" fmla="*/ 2 h 2"/>
                <a:gd name="T8" fmla="*/ 0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6" name="Freeform 1632"/>
            <p:cNvSpPr>
              <a:spLocks/>
            </p:cNvSpPr>
            <p:nvPr/>
          </p:nvSpPr>
          <p:spPr bwMode="auto">
            <a:xfrm>
              <a:off x="6750051" y="4721225"/>
              <a:ext cx="60325" cy="50800"/>
            </a:xfrm>
            <a:custGeom>
              <a:avLst/>
              <a:gdLst>
                <a:gd name="T0" fmla="*/ 0 w 38"/>
                <a:gd name="T1" fmla="*/ 0 h 32"/>
                <a:gd name="T2" fmla="*/ 0 w 38"/>
                <a:gd name="T3" fmla="*/ 30 h 32"/>
                <a:gd name="T4" fmla="*/ 6 w 38"/>
                <a:gd name="T5" fmla="*/ 32 h 32"/>
                <a:gd name="T6" fmla="*/ 6 w 38"/>
                <a:gd name="T7" fmla="*/ 8 h 32"/>
                <a:gd name="T8" fmla="*/ 38 w 38"/>
                <a:gd name="T9" fmla="*/ 17 h 32"/>
                <a:gd name="T10" fmla="*/ 38 w 38"/>
                <a:gd name="T11" fmla="*/ 10 h 32"/>
                <a:gd name="T12" fmla="*/ 0 w 38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0" y="0"/>
                  </a:moveTo>
                  <a:lnTo>
                    <a:pt x="0" y="30"/>
                  </a:lnTo>
                  <a:lnTo>
                    <a:pt x="6" y="32"/>
                  </a:lnTo>
                  <a:lnTo>
                    <a:pt x="6" y="8"/>
                  </a:lnTo>
                  <a:lnTo>
                    <a:pt x="38" y="17"/>
                  </a:lnTo>
                  <a:lnTo>
                    <a:pt x="38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A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7" name="Freeform 1633"/>
            <p:cNvSpPr>
              <a:spLocks/>
            </p:cNvSpPr>
            <p:nvPr/>
          </p:nvSpPr>
          <p:spPr bwMode="auto">
            <a:xfrm>
              <a:off x="6750051" y="4721225"/>
              <a:ext cx="60325" cy="50800"/>
            </a:xfrm>
            <a:custGeom>
              <a:avLst/>
              <a:gdLst>
                <a:gd name="T0" fmla="*/ 0 w 38"/>
                <a:gd name="T1" fmla="*/ 0 h 32"/>
                <a:gd name="T2" fmla="*/ 0 w 38"/>
                <a:gd name="T3" fmla="*/ 30 h 32"/>
                <a:gd name="T4" fmla="*/ 6 w 38"/>
                <a:gd name="T5" fmla="*/ 32 h 32"/>
                <a:gd name="T6" fmla="*/ 6 w 38"/>
                <a:gd name="T7" fmla="*/ 8 h 32"/>
                <a:gd name="T8" fmla="*/ 38 w 38"/>
                <a:gd name="T9" fmla="*/ 17 h 32"/>
                <a:gd name="T10" fmla="*/ 38 w 38"/>
                <a:gd name="T11" fmla="*/ 10 h 32"/>
                <a:gd name="T12" fmla="*/ 0 w 38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0" y="0"/>
                  </a:moveTo>
                  <a:lnTo>
                    <a:pt x="0" y="30"/>
                  </a:lnTo>
                  <a:lnTo>
                    <a:pt x="6" y="32"/>
                  </a:lnTo>
                  <a:lnTo>
                    <a:pt x="6" y="8"/>
                  </a:lnTo>
                  <a:lnTo>
                    <a:pt x="38" y="17"/>
                  </a:lnTo>
                  <a:lnTo>
                    <a:pt x="38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8" name="Freeform 1634"/>
            <p:cNvSpPr>
              <a:spLocks/>
            </p:cNvSpPr>
            <p:nvPr/>
          </p:nvSpPr>
          <p:spPr bwMode="auto">
            <a:xfrm>
              <a:off x="6588126" y="4645025"/>
              <a:ext cx="198438" cy="111125"/>
            </a:xfrm>
            <a:custGeom>
              <a:avLst/>
              <a:gdLst>
                <a:gd name="T0" fmla="*/ 15 w 125"/>
                <a:gd name="T1" fmla="*/ 70 h 70"/>
                <a:gd name="T2" fmla="*/ 0 w 125"/>
                <a:gd name="T3" fmla="*/ 64 h 70"/>
                <a:gd name="T4" fmla="*/ 0 w 125"/>
                <a:gd name="T5" fmla="*/ 59 h 70"/>
                <a:gd name="T6" fmla="*/ 11 w 125"/>
                <a:gd name="T7" fmla="*/ 63 h 70"/>
                <a:gd name="T8" fmla="*/ 11 w 125"/>
                <a:gd name="T9" fmla="*/ 42 h 70"/>
                <a:gd name="T10" fmla="*/ 47 w 125"/>
                <a:gd name="T11" fmla="*/ 56 h 70"/>
                <a:gd name="T12" fmla="*/ 67 w 125"/>
                <a:gd name="T13" fmla="*/ 48 h 70"/>
                <a:gd name="T14" fmla="*/ 67 w 125"/>
                <a:gd name="T15" fmla="*/ 28 h 70"/>
                <a:gd name="T16" fmla="*/ 93 w 125"/>
                <a:gd name="T17" fmla="*/ 17 h 70"/>
                <a:gd name="T18" fmla="*/ 100 w 125"/>
                <a:gd name="T19" fmla="*/ 19 h 70"/>
                <a:gd name="T20" fmla="*/ 100 w 125"/>
                <a:gd name="T21" fmla="*/ 0 h 70"/>
                <a:gd name="T22" fmla="*/ 125 w 125"/>
                <a:gd name="T23" fmla="*/ 7 h 70"/>
                <a:gd name="T24" fmla="*/ 125 w 125"/>
                <a:gd name="T25" fmla="*/ 12 h 70"/>
                <a:gd name="T26" fmla="*/ 105 w 125"/>
                <a:gd name="T27" fmla="*/ 6 h 70"/>
                <a:gd name="T28" fmla="*/ 105 w 125"/>
                <a:gd name="T29" fmla="*/ 26 h 70"/>
                <a:gd name="T30" fmla="*/ 93 w 125"/>
                <a:gd name="T31" fmla="*/ 22 h 70"/>
                <a:gd name="T32" fmla="*/ 71 w 125"/>
                <a:gd name="T33" fmla="*/ 31 h 70"/>
                <a:gd name="T34" fmla="*/ 71 w 125"/>
                <a:gd name="T35" fmla="*/ 51 h 70"/>
                <a:gd name="T36" fmla="*/ 47 w 125"/>
                <a:gd name="T37" fmla="*/ 61 h 70"/>
                <a:gd name="T38" fmla="*/ 15 w 125"/>
                <a:gd name="T39" fmla="*/ 49 h 70"/>
                <a:gd name="T40" fmla="*/ 15 w 125"/>
                <a:gd name="T41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70">
                  <a:moveTo>
                    <a:pt x="15" y="70"/>
                  </a:moveTo>
                  <a:lnTo>
                    <a:pt x="0" y="64"/>
                  </a:lnTo>
                  <a:lnTo>
                    <a:pt x="0" y="59"/>
                  </a:lnTo>
                  <a:lnTo>
                    <a:pt x="11" y="63"/>
                  </a:lnTo>
                  <a:lnTo>
                    <a:pt x="11" y="42"/>
                  </a:lnTo>
                  <a:lnTo>
                    <a:pt x="47" y="56"/>
                  </a:lnTo>
                  <a:lnTo>
                    <a:pt x="67" y="48"/>
                  </a:lnTo>
                  <a:lnTo>
                    <a:pt x="67" y="28"/>
                  </a:lnTo>
                  <a:lnTo>
                    <a:pt x="93" y="17"/>
                  </a:lnTo>
                  <a:lnTo>
                    <a:pt x="100" y="19"/>
                  </a:lnTo>
                  <a:lnTo>
                    <a:pt x="100" y="0"/>
                  </a:lnTo>
                  <a:lnTo>
                    <a:pt x="125" y="7"/>
                  </a:lnTo>
                  <a:lnTo>
                    <a:pt x="125" y="12"/>
                  </a:lnTo>
                  <a:lnTo>
                    <a:pt x="105" y="6"/>
                  </a:lnTo>
                  <a:lnTo>
                    <a:pt x="105" y="26"/>
                  </a:lnTo>
                  <a:lnTo>
                    <a:pt x="93" y="22"/>
                  </a:lnTo>
                  <a:lnTo>
                    <a:pt x="71" y="31"/>
                  </a:lnTo>
                  <a:lnTo>
                    <a:pt x="71" y="51"/>
                  </a:lnTo>
                  <a:lnTo>
                    <a:pt x="47" y="61"/>
                  </a:lnTo>
                  <a:lnTo>
                    <a:pt x="15" y="49"/>
                  </a:lnTo>
                  <a:lnTo>
                    <a:pt x="15" y="70"/>
                  </a:lnTo>
                  <a:close/>
                </a:path>
              </a:pathLst>
            </a:custGeom>
            <a:solidFill>
              <a:srgbClr val="F0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9" name="Freeform 1635"/>
            <p:cNvSpPr>
              <a:spLocks/>
            </p:cNvSpPr>
            <p:nvPr/>
          </p:nvSpPr>
          <p:spPr bwMode="auto">
            <a:xfrm>
              <a:off x="6588126" y="4645025"/>
              <a:ext cx="198438" cy="111125"/>
            </a:xfrm>
            <a:custGeom>
              <a:avLst/>
              <a:gdLst>
                <a:gd name="T0" fmla="*/ 15 w 125"/>
                <a:gd name="T1" fmla="*/ 70 h 70"/>
                <a:gd name="T2" fmla="*/ 0 w 125"/>
                <a:gd name="T3" fmla="*/ 64 h 70"/>
                <a:gd name="T4" fmla="*/ 0 w 125"/>
                <a:gd name="T5" fmla="*/ 59 h 70"/>
                <a:gd name="T6" fmla="*/ 11 w 125"/>
                <a:gd name="T7" fmla="*/ 63 h 70"/>
                <a:gd name="T8" fmla="*/ 11 w 125"/>
                <a:gd name="T9" fmla="*/ 42 h 70"/>
                <a:gd name="T10" fmla="*/ 47 w 125"/>
                <a:gd name="T11" fmla="*/ 56 h 70"/>
                <a:gd name="T12" fmla="*/ 67 w 125"/>
                <a:gd name="T13" fmla="*/ 48 h 70"/>
                <a:gd name="T14" fmla="*/ 67 w 125"/>
                <a:gd name="T15" fmla="*/ 28 h 70"/>
                <a:gd name="T16" fmla="*/ 93 w 125"/>
                <a:gd name="T17" fmla="*/ 17 h 70"/>
                <a:gd name="T18" fmla="*/ 100 w 125"/>
                <a:gd name="T19" fmla="*/ 19 h 70"/>
                <a:gd name="T20" fmla="*/ 100 w 125"/>
                <a:gd name="T21" fmla="*/ 0 h 70"/>
                <a:gd name="T22" fmla="*/ 125 w 125"/>
                <a:gd name="T23" fmla="*/ 7 h 70"/>
                <a:gd name="T24" fmla="*/ 125 w 125"/>
                <a:gd name="T25" fmla="*/ 12 h 70"/>
                <a:gd name="T26" fmla="*/ 105 w 125"/>
                <a:gd name="T27" fmla="*/ 6 h 70"/>
                <a:gd name="T28" fmla="*/ 105 w 125"/>
                <a:gd name="T29" fmla="*/ 26 h 70"/>
                <a:gd name="T30" fmla="*/ 93 w 125"/>
                <a:gd name="T31" fmla="*/ 22 h 70"/>
                <a:gd name="T32" fmla="*/ 71 w 125"/>
                <a:gd name="T33" fmla="*/ 31 h 70"/>
                <a:gd name="T34" fmla="*/ 71 w 125"/>
                <a:gd name="T35" fmla="*/ 51 h 70"/>
                <a:gd name="T36" fmla="*/ 47 w 125"/>
                <a:gd name="T37" fmla="*/ 61 h 70"/>
                <a:gd name="T38" fmla="*/ 15 w 125"/>
                <a:gd name="T39" fmla="*/ 49 h 70"/>
                <a:gd name="T40" fmla="*/ 15 w 125"/>
                <a:gd name="T41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70">
                  <a:moveTo>
                    <a:pt x="15" y="70"/>
                  </a:moveTo>
                  <a:lnTo>
                    <a:pt x="0" y="64"/>
                  </a:lnTo>
                  <a:lnTo>
                    <a:pt x="0" y="59"/>
                  </a:lnTo>
                  <a:lnTo>
                    <a:pt x="11" y="63"/>
                  </a:lnTo>
                  <a:lnTo>
                    <a:pt x="11" y="42"/>
                  </a:lnTo>
                  <a:lnTo>
                    <a:pt x="47" y="56"/>
                  </a:lnTo>
                  <a:lnTo>
                    <a:pt x="67" y="48"/>
                  </a:lnTo>
                  <a:lnTo>
                    <a:pt x="67" y="28"/>
                  </a:lnTo>
                  <a:lnTo>
                    <a:pt x="93" y="17"/>
                  </a:lnTo>
                  <a:lnTo>
                    <a:pt x="100" y="19"/>
                  </a:lnTo>
                  <a:lnTo>
                    <a:pt x="100" y="0"/>
                  </a:lnTo>
                  <a:lnTo>
                    <a:pt x="125" y="7"/>
                  </a:lnTo>
                  <a:lnTo>
                    <a:pt x="125" y="12"/>
                  </a:lnTo>
                  <a:lnTo>
                    <a:pt x="105" y="6"/>
                  </a:lnTo>
                  <a:lnTo>
                    <a:pt x="105" y="26"/>
                  </a:lnTo>
                  <a:lnTo>
                    <a:pt x="93" y="22"/>
                  </a:lnTo>
                  <a:lnTo>
                    <a:pt x="71" y="31"/>
                  </a:lnTo>
                  <a:lnTo>
                    <a:pt x="71" y="51"/>
                  </a:lnTo>
                  <a:lnTo>
                    <a:pt x="47" y="61"/>
                  </a:lnTo>
                  <a:lnTo>
                    <a:pt x="15" y="49"/>
                  </a:lnTo>
                  <a:lnTo>
                    <a:pt x="15" y="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0" name="Freeform 1636"/>
            <p:cNvSpPr>
              <a:spLocks/>
            </p:cNvSpPr>
            <p:nvPr/>
          </p:nvSpPr>
          <p:spPr bwMode="auto">
            <a:xfrm>
              <a:off x="6735763" y="4645025"/>
              <a:ext cx="42863" cy="41275"/>
            </a:xfrm>
            <a:custGeom>
              <a:avLst/>
              <a:gdLst>
                <a:gd name="T0" fmla="*/ 30 w 107"/>
                <a:gd name="T1" fmla="*/ 0 h 99"/>
                <a:gd name="T2" fmla="*/ 30 w 107"/>
                <a:gd name="T3" fmla="*/ 75 h 99"/>
                <a:gd name="T4" fmla="*/ 2 w 107"/>
                <a:gd name="T5" fmla="*/ 67 h 99"/>
                <a:gd name="T6" fmla="*/ 0 w 107"/>
                <a:gd name="T7" fmla="*/ 67 h 99"/>
                <a:gd name="T8" fmla="*/ 2 w 107"/>
                <a:gd name="T9" fmla="*/ 86 h 99"/>
                <a:gd name="T10" fmla="*/ 1 w 107"/>
                <a:gd name="T11" fmla="*/ 86 h 99"/>
                <a:gd name="T12" fmla="*/ 48 w 107"/>
                <a:gd name="T13" fmla="*/ 99 h 99"/>
                <a:gd name="T14" fmla="*/ 48 w 107"/>
                <a:gd name="T15" fmla="*/ 24 h 99"/>
                <a:gd name="T16" fmla="*/ 103 w 107"/>
                <a:gd name="T17" fmla="*/ 41 h 99"/>
                <a:gd name="T18" fmla="*/ 103 w 107"/>
                <a:gd name="T19" fmla="*/ 38 h 99"/>
                <a:gd name="T20" fmla="*/ 103 w 107"/>
                <a:gd name="T21" fmla="*/ 38 h 99"/>
                <a:gd name="T22" fmla="*/ 103 w 107"/>
                <a:gd name="T23" fmla="*/ 38 h 99"/>
                <a:gd name="T24" fmla="*/ 107 w 107"/>
                <a:gd name="T25" fmla="*/ 23 h 99"/>
                <a:gd name="T26" fmla="*/ 30 w 107"/>
                <a:gd name="T2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99">
                  <a:moveTo>
                    <a:pt x="30" y="0"/>
                  </a:moveTo>
                  <a:cubicBezTo>
                    <a:pt x="30" y="75"/>
                    <a:pt x="30" y="75"/>
                    <a:pt x="30" y="75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39"/>
                    <a:pt x="103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2"/>
                    <a:pt x="105" y="27"/>
                    <a:pt x="107" y="23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A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1" name="Rectangle 1637"/>
            <p:cNvSpPr>
              <a:spLocks noChangeArrowheads="1"/>
            </p:cNvSpPr>
            <p:nvPr/>
          </p:nvSpPr>
          <p:spPr bwMode="auto">
            <a:xfrm>
              <a:off x="6735763" y="4672013"/>
              <a:ext cx="1588" cy="1587"/>
            </a:xfrm>
            <a:prstGeom prst="rect">
              <a:avLst/>
            </a:prstGeom>
            <a:solidFill>
              <a:srgbClr val="A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2" name="Freeform 1638"/>
            <p:cNvSpPr>
              <a:spLocks/>
            </p:cNvSpPr>
            <p:nvPr/>
          </p:nvSpPr>
          <p:spPr bwMode="auto">
            <a:xfrm>
              <a:off x="6735763" y="4672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3" name="Freeform 1639"/>
            <p:cNvSpPr>
              <a:spLocks noEditPoints="1"/>
            </p:cNvSpPr>
            <p:nvPr/>
          </p:nvSpPr>
          <p:spPr bwMode="auto">
            <a:xfrm>
              <a:off x="6691313" y="4672013"/>
              <a:ext cx="44450" cy="58737"/>
            </a:xfrm>
            <a:custGeom>
              <a:avLst/>
              <a:gdLst>
                <a:gd name="T0" fmla="*/ 28 w 28"/>
                <a:gd name="T1" fmla="*/ 5 h 37"/>
                <a:gd name="T2" fmla="*/ 6 w 28"/>
                <a:gd name="T3" fmla="*/ 14 h 37"/>
                <a:gd name="T4" fmla="*/ 6 w 28"/>
                <a:gd name="T5" fmla="*/ 34 h 37"/>
                <a:gd name="T6" fmla="*/ 0 w 28"/>
                <a:gd name="T7" fmla="*/ 37 h 37"/>
                <a:gd name="T8" fmla="*/ 6 w 28"/>
                <a:gd name="T9" fmla="*/ 34 h 37"/>
                <a:gd name="T10" fmla="*/ 6 w 28"/>
                <a:gd name="T11" fmla="*/ 14 h 37"/>
                <a:gd name="T12" fmla="*/ 28 w 28"/>
                <a:gd name="T13" fmla="*/ 5 h 37"/>
                <a:gd name="T14" fmla="*/ 28 w 28"/>
                <a:gd name="T15" fmla="*/ 5 h 37"/>
                <a:gd name="T16" fmla="*/ 28 w 28"/>
                <a:gd name="T17" fmla="*/ 0 h 37"/>
                <a:gd name="T18" fmla="*/ 28 w 28"/>
                <a:gd name="T19" fmla="*/ 0 h 37"/>
                <a:gd name="T20" fmla="*/ 28 w 28"/>
                <a:gd name="T21" fmla="*/ 0 h 37"/>
                <a:gd name="T22" fmla="*/ 28 w 28"/>
                <a:gd name="T2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37">
                  <a:moveTo>
                    <a:pt x="28" y="5"/>
                  </a:moveTo>
                  <a:lnTo>
                    <a:pt x="6" y="14"/>
                  </a:lnTo>
                  <a:lnTo>
                    <a:pt x="6" y="34"/>
                  </a:lnTo>
                  <a:lnTo>
                    <a:pt x="0" y="37"/>
                  </a:lnTo>
                  <a:lnTo>
                    <a:pt x="6" y="34"/>
                  </a:lnTo>
                  <a:lnTo>
                    <a:pt x="6" y="14"/>
                  </a:lnTo>
                  <a:lnTo>
                    <a:pt x="28" y="5"/>
                  </a:lnTo>
                  <a:lnTo>
                    <a:pt x="28" y="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944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4" name="Freeform 1640"/>
            <p:cNvSpPr>
              <a:spLocks noEditPoints="1"/>
            </p:cNvSpPr>
            <p:nvPr/>
          </p:nvSpPr>
          <p:spPr bwMode="auto">
            <a:xfrm>
              <a:off x="6691313" y="4672013"/>
              <a:ext cx="44450" cy="58737"/>
            </a:xfrm>
            <a:custGeom>
              <a:avLst/>
              <a:gdLst>
                <a:gd name="T0" fmla="*/ 28 w 28"/>
                <a:gd name="T1" fmla="*/ 5 h 37"/>
                <a:gd name="T2" fmla="*/ 6 w 28"/>
                <a:gd name="T3" fmla="*/ 14 h 37"/>
                <a:gd name="T4" fmla="*/ 6 w 28"/>
                <a:gd name="T5" fmla="*/ 34 h 37"/>
                <a:gd name="T6" fmla="*/ 0 w 28"/>
                <a:gd name="T7" fmla="*/ 37 h 37"/>
                <a:gd name="T8" fmla="*/ 6 w 28"/>
                <a:gd name="T9" fmla="*/ 34 h 37"/>
                <a:gd name="T10" fmla="*/ 6 w 28"/>
                <a:gd name="T11" fmla="*/ 14 h 37"/>
                <a:gd name="T12" fmla="*/ 28 w 28"/>
                <a:gd name="T13" fmla="*/ 5 h 37"/>
                <a:gd name="T14" fmla="*/ 28 w 28"/>
                <a:gd name="T15" fmla="*/ 5 h 37"/>
                <a:gd name="T16" fmla="*/ 28 w 28"/>
                <a:gd name="T17" fmla="*/ 0 h 37"/>
                <a:gd name="T18" fmla="*/ 28 w 28"/>
                <a:gd name="T19" fmla="*/ 0 h 37"/>
                <a:gd name="T20" fmla="*/ 28 w 28"/>
                <a:gd name="T21" fmla="*/ 0 h 37"/>
                <a:gd name="T22" fmla="*/ 28 w 28"/>
                <a:gd name="T2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37">
                  <a:moveTo>
                    <a:pt x="28" y="5"/>
                  </a:moveTo>
                  <a:lnTo>
                    <a:pt x="6" y="14"/>
                  </a:lnTo>
                  <a:lnTo>
                    <a:pt x="6" y="34"/>
                  </a:lnTo>
                  <a:lnTo>
                    <a:pt x="0" y="37"/>
                  </a:lnTo>
                  <a:lnTo>
                    <a:pt x="6" y="34"/>
                  </a:lnTo>
                  <a:lnTo>
                    <a:pt x="6" y="14"/>
                  </a:lnTo>
                  <a:lnTo>
                    <a:pt x="28" y="5"/>
                  </a:lnTo>
                  <a:lnTo>
                    <a:pt x="28" y="5"/>
                  </a:lnTo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5" name="Freeform 1641"/>
            <p:cNvSpPr>
              <a:spLocks/>
            </p:cNvSpPr>
            <p:nvPr/>
          </p:nvSpPr>
          <p:spPr bwMode="auto">
            <a:xfrm>
              <a:off x="6662738" y="4672013"/>
              <a:ext cx="73025" cy="69850"/>
            </a:xfrm>
            <a:custGeom>
              <a:avLst/>
              <a:gdLst>
                <a:gd name="T0" fmla="*/ 46 w 46"/>
                <a:gd name="T1" fmla="*/ 0 h 44"/>
                <a:gd name="T2" fmla="*/ 20 w 46"/>
                <a:gd name="T3" fmla="*/ 11 h 44"/>
                <a:gd name="T4" fmla="*/ 20 w 46"/>
                <a:gd name="T5" fmla="*/ 31 h 44"/>
                <a:gd name="T6" fmla="*/ 0 w 46"/>
                <a:gd name="T7" fmla="*/ 39 h 44"/>
                <a:gd name="T8" fmla="*/ 1 w 46"/>
                <a:gd name="T9" fmla="*/ 44 h 44"/>
                <a:gd name="T10" fmla="*/ 18 w 46"/>
                <a:gd name="T11" fmla="*/ 37 h 44"/>
                <a:gd name="T12" fmla="*/ 24 w 46"/>
                <a:gd name="T13" fmla="*/ 34 h 44"/>
                <a:gd name="T14" fmla="*/ 24 w 46"/>
                <a:gd name="T15" fmla="*/ 14 h 44"/>
                <a:gd name="T16" fmla="*/ 46 w 46"/>
                <a:gd name="T17" fmla="*/ 5 h 44"/>
                <a:gd name="T18" fmla="*/ 46 w 46"/>
                <a:gd name="T19" fmla="*/ 5 h 44"/>
                <a:gd name="T20" fmla="*/ 46 w 46"/>
                <a:gd name="T21" fmla="*/ 5 h 44"/>
                <a:gd name="T22" fmla="*/ 46 w 46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44">
                  <a:moveTo>
                    <a:pt x="46" y="0"/>
                  </a:moveTo>
                  <a:lnTo>
                    <a:pt x="20" y="11"/>
                  </a:lnTo>
                  <a:lnTo>
                    <a:pt x="20" y="31"/>
                  </a:lnTo>
                  <a:lnTo>
                    <a:pt x="0" y="39"/>
                  </a:lnTo>
                  <a:lnTo>
                    <a:pt x="1" y="44"/>
                  </a:lnTo>
                  <a:lnTo>
                    <a:pt x="18" y="37"/>
                  </a:lnTo>
                  <a:lnTo>
                    <a:pt x="24" y="34"/>
                  </a:lnTo>
                  <a:lnTo>
                    <a:pt x="24" y="14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C1C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6" name="Freeform 1642"/>
            <p:cNvSpPr>
              <a:spLocks/>
            </p:cNvSpPr>
            <p:nvPr/>
          </p:nvSpPr>
          <p:spPr bwMode="auto">
            <a:xfrm>
              <a:off x="6662738" y="4672013"/>
              <a:ext cx="73025" cy="69850"/>
            </a:xfrm>
            <a:custGeom>
              <a:avLst/>
              <a:gdLst>
                <a:gd name="T0" fmla="*/ 46 w 46"/>
                <a:gd name="T1" fmla="*/ 0 h 44"/>
                <a:gd name="T2" fmla="*/ 20 w 46"/>
                <a:gd name="T3" fmla="*/ 11 h 44"/>
                <a:gd name="T4" fmla="*/ 20 w 46"/>
                <a:gd name="T5" fmla="*/ 31 h 44"/>
                <a:gd name="T6" fmla="*/ 0 w 46"/>
                <a:gd name="T7" fmla="*/ 39 h 44"/>
                <a:gd name="T8" fmla="*/ 1 w 46"/>
                <a:gd name="T9" fmla="*/ 44 h 44"/>
                <a:gd name="T10" fmla="*/ 18 w 46"/>
                <a:gd name="T11" fmla="*/ 37 h 44"/>
                <a:gd name="T12" fmla="*/ 24 w 46"/>
                <a:gd name="T13" fmla="*/ 34 h 44"/>
                <a:gd name="T14" fmla="*/ 24 w 46"/>
                <a:gd name="T15" fmla="*/ 14 h 44"/>
                <a:gd name="T16" fmla="*/ 46 w 46"/>
                <a:gd name="T17" fmla="*/ 5 h 44"/>
                <a:gd name="T18" fmla="*/ 46 w 46"/>
                <a:gd name="T19" fmla="*/ 5 h 44"/>
                <a:gd name="T20" fmla="*/ 46 w 46"/>
                <a:gd name="T21" fmla="*/ 5 h 44"/>
                <a:gd name="T22" fmla="*/ 46 w 46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44">
                  <a:moveTo>
                    <a:pt x="46" y="0"/>
                  </a:moveTo>
                  <a:lnTo>
                    <a:pt x="20" y="11"/>
                  </a:lnTo>
                  <a:lnTo>
                    <a:pt x="20" y="31"/>
                  </a:lnTo>
                  <a:lnTo>
                    <a:pt x="0" y="39"/>
                  </a:lnTo>
                  <a:lnTo>
                    <a:pt x="1" y="44"/>
                  </a:lnTo>
                  <a:lnTo>
                    <a:pt x="18" y="37"/>
                  </a:lnTo>
                  <a:lnTo>
                    <a:pt x="24" y="34"/>
                  </a:lnTo>
                  <a:lnTo>
                    <a:pt x="24" y="14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7" name="Freeform 1643"/>
            <p:cNvSpPr>
              <a:spLocks/>
            </p:cNvSpPr>
            <p:nvPr/>
          </p:nvSpPr>
          <p:spPr bwMode="auto">
            <a:xfrm>
              <a:off x="6735763" y="4672013"/>
              <a:ext cx="0" cy="7937"/>
            </a:xfrm>
            <a:custGeom>
              <a:avLst/>
              <a:gdLst>
                <a:gd name="T0" fmla="*/ 0 h 5"/>
                <a:gd name="T1" fmla="*/ 0 h 5"/>
                <a:gd name="T2" fmla="*/ 5 h 5"/>
                <a:gd name="T3" fmla="*/ 5 h 5"/>
                <a:gd name="T4" fmla="*/ 5 h 5"/>
                <a:gd name="T5" fmla="*/ 0 h 5"/>
                <a:gd name="T6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0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8" name="Freeform 1644"/>
            <p:cNvSpPr>
              <a:spLocks/>
            </p:cNvSpPr>
            <p:nvPr/>
          </p:nvSpPr>
          <p:spPr bwMode="auto">
            <a:xfrm>
              <a:off x="6735763" y="4672013"/>
              <a:ext cx="0" cy="7937"/>
            </a:xfrm>
            <a:custGeom>
              <a:avLst/>
              <a:gdLst>
                <a:gd name="T0" fmla="*/ 0 h 5"/>
                <a:gd name="T1" fmla="*/ 0 h 5"/>
                <a:gd name="T2" fmla="*/ 5 h 5"/>
                <a:gd name="T3" fmla="*/ 5 h 5"/>
                <a:gd name="T4" fmla="*/ 5 h 5"/>
                <a:gd name="T5" fmla="*/ 0 h 5"/>
                <a:gd name="T6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9" name="Oval 1645"/>
            <p:cNvSpPr>
              <a:spLocks noChangeArrowheads="1"/>
            </p:cNvSpPr>
            <p:nvPr/>
          </p:nvSpPr>
          <p:spPr bwMode="auto">
            <a:xfrm>
              <a:off x="6600826" y="4743450"/>
              <a:ext cx="14288" cy="12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60" name="Oval 1646"/>
            <p:cNvSpPr>
              <a:spLocks noChangeArrowheads="1"/>
            </p:cNvSpPr>
            <p:nvPr/>
          </p:nvSpPr>
          <p:spPr bwMode="auto">
            <a:xfrm>
              <a:off x="6600826" y="4710113"/>
              <a:ext cx="14288" cy="142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61" name="Oval 1647"/>
            <p:cNvSpPr>
              <a:spLocks noChangeArrowheads="1"/>
            </p:cNvSpPr>
            <p:nvPr/>
          </p:nvSpPr>
          <p:spPr bwMode="auto">
            <a:xfrm>
              <a:off x="6691313" y="4716463"/>
              <a:ext cx="14288" cy="14287"/>
            </a:xfrm>
            <a:prstGeom prst="ellipse">
              <a:avLst/>
            </a:pr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62" name="Oval 1648"/>
            <p:cNvSpPr>
              <a:spLocks noChangeArrowheads="1"/>
            </p:cNvSpPr>
            <p:nvPr/>
          </p:nvSpPr>
          <p:spPr bwMode="auto">
            <a:xfrm>
              <a:off x="6743701" y="4673600"/>
              <a:ext cx="14288" cy="14287"/>
            </a:xfrm>
            <a:prstGeom prst="ellipse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63" name="Oval 1649"/>
            <p:cNvSpPr>
              <a:spLocks noChangeArrowheads="1"/>
            </p:cNvSpPr>
            <p:nvPr/>
          </p:nvSpPr>
          <p:spPr bwMode="auto">
            <a:xfrm>
              <a:off x="6743701" y="4643438"/>
              <a:ext cx="14288" cy="14287"/>
            </a:xfrm>
            <a:prstGeom prst="ellipse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64" name="Oval 1650"/>
            <p:cNvSpPr>
              <a:spLocks noChangeArrowheads="1"/>
            </p:cNvSpPr>
            <p:nvPr/>
          </p:nvSpPr>
          <p:spPr bwMode="auto">
            <a:xfrm>
              <a:off x="6778626" y="4651375"/>
              <a:ext cx="20638" cy="19050"/>
            </a:xfrm>
            <a:prstGeom prst="ellipse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65" name="Freeform 1651"/>
            <p:cNvSpPr>
              <a:spLocks/>
            </p:cNvSpPr>
            <p:nvPr/>
          </p:nvSpPr>
          <p:spPr bwMode="auto">
            <a:xfrm>
              <a:off x="6777038" y="4648200"/>
              <a:ext cx="23813" cy="23812"/>
            </a:xfrm>
            <a:custGeom>
              <a:avLst/>
              <a:gdLst>
                <a:gd name="T0" fmla="*/ 51 w 55"/>
                <a:gd name="T1" fmla="*/ 28 h 55"/>
                <a:gd name="T2" fmla="*/ 47 w 55"/>
                <a:gd name="T3" fmla="*/ 28 h 55"/>
                <a:gd name="T4" fmla="*/ 41 w 55"/>
                <a:gd name="T5" fmla="*/ 41 h 55"/>
                <a:gd name="T6" fmla="*/ 27 w 55"/>
                <a:gd name="T7" fmla="*/ 47 h 55"/>
                <a:gd name="T8" fmla="*/ 14 w 55"/>
                <a:gd name="T9" fmla="*/ 41 h 55"/>
                <a:gd name="T10" fmla="*/ 8 w 55"/>
                <a:gd name="T11" fmla="*/ 28 h 55"/>
                <a:gd name="T12" fmla="*/ 14 w 55"/>
                <a:gd name="T13" fmla="*/ 14 h 55"/>
                <a:gd name="T14" fmla="*/ 27 w 55"/>
                <a:gd name="T15" fmla="*/ 8 h 55"/>
                <a:gd name="T16" fmla="*/ 41 w 55"/>
                <a:gd name="T17" fmla="*/ 14 h 55"/>
                <a:gd name="T18" fmla="*/ 47 w 55"/>
                <a:gd name="T19" fmla="*/ 28 h 55"/>
                <a:gd name="T20" fmla="*/ 51 w 55"/>
                <a:gd name="T21" fmla="*/ 28 h 55"/>
                <a:gd name="T22" fmla="*/ 55 w 55"/>
                <a:gd name="T23" fmla="*/ 28 h 55"/>
                <a:gd name="T24" fmla="*/ 27 w 55"/>
                <a:gd name="T25" fmla="*/ 0 h 55"/>
                <a:gd name="T26" fmla="*/ 0 w 55"/>
                <a:gd name="T27" fmla="*/ 28 h 55"/>
                <a:gd name="T28" fmla="*/ 27 w 55"/>
                <a:gd name="T29" fmla="*/ 55 h 55"/>
                <a:gd name="T30" fmla="*/ 55 w 55"/>
                <a:gd name="T31" fmla="*/ 28 h 55"/>
                <a:gd name="T32" fmla="*/ 51 w 55"/>
                <a:gd name="T33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5">
                  <a:moveTo>
                    <a:pt x="51" y="28"/>
                  </a:moveTo>
                  <a:cubicBezTo>
                    <a:pt x="47" y="28"/>
                    <a:pt x="47" y="28"/>
                    <a:pt x="47" y="28"/>
                  </a:cubicBezTo>
                  <a:cubicBezTo>
                    <a:pt x="47" y="33"/>
                    <a:pt x="45" y="38"/>
                    <a:pt x="41" y="41"/>
                  </a:cubicBezTo>
                  <a:cubicBezTo>
                    <a:pt x="38" y="45"/>
                    <a:pt x="33" y="47"/>
                    <a:pt x="27" y="47"/>
                  </a:cubicBezTo>
                  <a:cubicBezTo>
                    <a:pt x="22" y="47"/>
                    <a:pt x="17" y="45"/>
                    <a:pt x="14" y="41"/>
                  </a:cubicBezTo>
                  <a:cubicBezTo>
                    <a:pt x="10" y="38"/>
                    <a:pt x="8" y="33"/>
                    <a:pt x="8" y="28"/>
                  </a:cubicBezTo>
                  <a:cubicBezTo>
                    <a:pt x="8" y="22"/>
                    <a:pt x="10" y="18"/>
                    <a:pt x="14" y="14"/>
                  </a:cubicBezTo>
                  <a:cubicBezTo>
                    <a:pt x="17" y="11"/>
                    <a:pt x="22" y="8"/>
                    <a:pt x="27" y="8"/>
                  </a:cubicBezTo>
                  <a:cubicBezTo>
                    <a:pt x="33" y="8"/>
                    <a:pt x="38" y="11"/>
                    <a:pt x="41" y="14"/>
                  </a:cubicBezTo>
                  <a:cubicBezTo>
                    <a:pt x="45" y="18"/>
                    <a:pt x="47" y="22"/>
                    <a:pt x="47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13"/>
                    <a:pt x="43" y="0"/>
                    <a:pt x="27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3" y="55"/>
                    <a:pt x="55" y="43"/>
                    <a:pt x="55" y="28"/>
                  </a:cubicBezTo>
                  <a:cubicBezTo>
                    <a:pt x="51" y="28"/>
                    <a:pt x="51" y="28"/>
                    <a:pt x="51" y="28"/>
                  </a:cubicBezTo>
                </a:path>
              </a:pathLst>
            </a:custGeom>
            <a:solidFill>
              <a:srgbClr val="BA3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66" name="Freeform 1652"/>
            <p:cNvSpPr>
              <a:spLocks/>
            </p:cNvSpPr>
            <p:nvPr/>
          </p:nvSpPr>
          <p:spPr bwMode="auto">
            <a:xfrm>
              <a:off x="6780213" y="4652963"/>
              <a:ext cx="17463" cy="15875"/>
            </a:xfrm>
            <a:custGeom>
              <a:avLst/>
              <a:gdLst>
                <a:gd name="T0" fmla="*/ 19 w 39"/>
                <a:gd name="T1" fmla="*/ 0 h 39"/>
                <a:gd name="T2" fmla="*/ 6 w 39"/>
                <a:gd name="T3" fmla="*/ 6 h 39"/>
                <a:gd name="T4" fmla="*/ 0 w 39"/>
                <a:gd name="T5" fmla="*/ 20 h 39"/>
                <a:gd name="T6" fmla="*/ 6 w 39"/>
                <a:gd name="T7" fmla="*/ 33 h 39"/>
                <a:gd name="T8" fmla="*/ 19 w 39"/>
                <a:gd name="T9" fmla="*/ 39 h 39"/>
                <a:gd name="T10" fmla="*/ 33 w 39"/>
                <a:gd name="T11" fmla="*/ 33 h 39"/>
                <a:gd name="T12" fmla="*/ 39 w 39"/>
                <a:gd name="T13" fmla="*/ 20 h 39"/>
                <a:gd name="T14" fmla="*/ 33 w 39"/>
                <a:gd name="T15" fmla="*/ 6 h 39"/>
                <a:gd name="T16" fmla="*/ 19 w 39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9">
                  <a:moveTo>
                    <a:pt x="19" y="0"/>
                  </a:moveTo>
                  <a:cubicBezTo>
                    <a:pt x="14" y="0"/>
                    <a:pt x="9" y="3"/>
                    <a:pt x="6" y="6"/>
                  </a:cubicBezTo>
                  <a:cubicBezTo>
                    <a:pt x="2" y="10"/>
                    <a:pt x="0" y="14"/>
                    <a:pt x="0" y="20"/>
                  </a:cubicBezTo>
                  <a:cubicBezTo>
                    <a:pt x="0" y="25"/>
                    <a:pt x="2" y="30"/>
                    <a:pt x="6" y="33"/>
                  </a:cubicBezTo>
                  <a:cubicBezTo>
                    <a:pt x="9" y="37"/>
                    <a:pt x="14" y="39"/>
                    <a:pt x="19" y="39"/>
                  </a:cubicBezTo>
                  <a:cubicBezTo>
                    <a:pt x="25" y="39"/>
                    <a:pt x="30" y="37"/>
                    <a:pt x="33" y="33"/>
                  </a:cubicBezTo>
                  <a:cubicBezTo>
                    <a:pt x="37" y="30"/>
                    <a:pt x="39" y="25"/>
                    <a:pt x="39" y="20"/>
                  </a:cubicBezTo>
                  <a:cubicBezTo>
                    <a:pt x="39" y="14"/>
                    <a:pt x="37" y="10"/>
                    <a:pt x="33" y="6"/>
                  </a:cubicBezTo>
                  <a:cubicBezTo>
                    <a:pt x="30" y="3"/>
                    <a:pt x="25" y="0"/>
                    <a:pt x="19" y="0"/>
                  </a:cubicBezTo>
                </a:path>
              </a:pathLst>
            </a:custGeom>
            <a:solidFill>
              <a:srgbClr val="D7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67" name="Freeform 1653"/>
            <p:cNvSpPr>
              <a:spLocks noEditPoints="1"/>
            </p:cNvSpPr>
            <p:nvPr/>
          </p:nvSpPr>
          <p:spPr bwMode="auto">
            <a:xfrm>
              <a:off x="6777038" y="4648200"/>
              <a:ext cx="23813" cy="23812"/>
            </a:xfrm>
            <a:custGeom>
              <a:avLst/>
              <a:gdLst>
                <a:gd name="T0" fmla="*/ 55 w 55"/>
                <a:gd name="T1" fmla="*/ 28 h 55"/>
                <a:gd name="T2" fmla="*/ 51 w 55"/>
                <a:gd name="T3" fmla="*/ 28 h 55"/>
                <a:gd name="T4" fmla="*/ 47 w 55"/>
                <a:gd name="T5" fmla="*/ 28 h 55"/>
                <a:gd name="T6" fmla="*/ 47 w 55"/>
                <a:gd name="T7" fmla="*/ 28 h 55"/>
                <a:gd name="T8" fmla="*/ 47 w 55"/>
                <a:gd name="T9" fmla="*/ 28 h 55"/>
                <a:gd name="T10" fmla="*/ 51 w 55"/>
                <a:gd name="T11" fmla="*/ 28 h 55"/>
                <a:gd name="T12" fmla="*/ 55 w 55"/>
                <a:gd name="T13" fmla="*/ 28 h 55"/>
                <a:gd name="T14" fmla="*/ 55 w 55"/>
                <a:gd name="T15" fmla="*/ 28 h 55"/>
                <a:gd name="T16" fmla="*/ 27 w 55"/>
                <a:gd name="T17" fmla="*/ 0 h 55"/>
                <a:gd name="T18" fmla="*/ 4 w 55"/>
                <a:gd name="T19" fmla="*/ 13 h 55"/>
                <a:gd name="T20" fmla="*/ 0 w 55"/>
                <a:gd name="T21" fmla="*/ 28 h 55"/>
                <a:gd name="T22" fmla="*/ 27 w 55"/>
                <a:gd name="T23" fmla="*/ 55 h 55"/>
                <a:gd name="T24" fmla="*/ 55 w 55"/>
                <a:gd name="T25" fmla="*/ 28 h 55"/>
                <a:gd name="T26" fmla="*/ 51 w 55"/>
                <a:gd name="T27" fmla="*/ 28 h 55"/>
                <a:gd name="T28" fmla="*/ 47 w 55"/>
                <a:gd name="T29" fmla="*/ 28 h 55"/>
                <a:gd name="T30" fmla="*/ 41 w 55"/>
                <a:gd name="T31" fmla="*/ 41 h 55"/>
                <a:gd name="T32" fmla="*/ 27 w 55"/>
                <a:gd name="T33" fmla="*/ 47 h 55"/>
                <a:gd name="T34" fmla="*/ 14 w 55"/>
                <a:gd name="T35" fmla="*/ 41 h 55"/>
                <a:gd name="T36" fmla="*/ 8 w 55"/>
                <a:gd name="T37" fmla="*/ 28 h 55"/>
                <a:gd name="T38" fmla="*/ 8 w 55"/>
                <a:gd name="T39" fmla="*/ 28 h 55"/>
                <a:gd name="T40" fmla="*/ 8 w 55"/>
                <a:gd name="T41" fmla="*/ 28 h 55"/>
                <a:gd name="T42" fmla="*/ 14 w 55"/>
                <a:gd name="T43" fmla="*/ 14 h 55"/>
                <a:gd name="T44" fmla="*/ 27 w 55"/>
                <a:gd name="T45" fmla="*/ 8 h 55"/>
                <a:gd name="T46" fmla="*/ 41 w 55"/>
                <a:gd name="T47" fmla="*/ 14 h 55"/>
                <a:gd name="T48" fmla="*/ 47 w 55"/>
                <a:gd name="T49" fmla="*/ 28 h 55"/>
                <a:gd name="T50" fmla="*/ 51 w 55"/>
                <a:gd name="T51" fmla="*/ 28 h 55"/>
                <a:gd name="T52" fmla="*/ 55 w 55"/>
                <a:gd name="T53" fmla="*/ 28 h 55"/>
                <a:gd name="T54" fmla="*/ 55 w 55"/>
                <a:gd name="T55" fmla="*/ 28 h 55"/>
                <a:gd name="T56" fmla="*/ 27 w 55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" h="55">
                  <a:moveTo>
                    <a:pt x="55" y="28"/>
                  </a:moveTo>
                  <a:cubicBezTo>
                    <a:pt x="51" y="28"/>
                    <a:pt x="51" y="28"/>
                    <a:pt x="51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moveTo>
                    <a:pt x="27" y="0"/>
                  </a:moveTo>
                  <a:cubicBezTo>
                    <a:pt x="18" y="0"/>
                    <a:pt x="9" y="6"/>
                    <a:pt x="4" y="13"/>
                  </a:cubicBezTo>
                  <a:cubicBezTo>
                    <a:pt x="2" y="17"/>
                    <a:pt x="0" y="22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3" y="55"/>
                    <a:pt x="55" y="43"/>
                    <a:pt x="55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3"/>
                    <a:pt x="45" y="38"/>
                    <a:pt x="41" y="41"/>
                  </a:cubicBezTo>
                  <a:cubicBezTo>
                    <a:pt x="38" y="45"/>
                    <a:pt x="33" y="47"/>
                    <a:pt x="27" y="47"/>
                  </a:cubicBezTo>
                  <a:cubicBezTo>
                    <a:pt x="22" y="47"/>
                    <a:pt x="17" y="45"/>
                    <a:pt x="14" y="41"/>
                  </a:cubicBezTo>
                  <a:cubicBezTo>
                    <a:pt x="10" y="38"/>
                    <a:pt x="8" y="33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2"/>
                    <a:pt x="10" y="18"/>
                    <a:pt x="14" y="14"/>
                  </a:cubicBezTo>
                  <a:cubicBezTo>
                    <a:pt x="17" y="11"/>
                    <a:pt x="22" y="8"/>
                    <a:pt x="27" y="8"/>
                  </a:cubicBezTo>
                  <a:cubicBezTo>
                    <a:pt x="33" y="8"/>
                    <a:pt x="38" y="11"/>
                    <a:pt x="41" y="14"/>
                  </a:cubicBezTo>
                  <a:cubicBezTo>
                    <a:pt x="45" y="18"/>
                    <a:pt x="47" y="22"/>
                    <a:pt x="47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13"/>
                    <a:pt x="43" y="0"/>
                    <a:pt x="27" y="0"/>
                  </a:cubicBezTo>
                </a:path>
              </a:pathLst>
            </a:custGeom>
            <a:solidFill>
              <a:srgbClr val="9A1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199341" y="2380589"/>
            <a:ext cx="553733" cy="428736"/>
            <a:chOff x="1179513" y="5057775"/>
            <a:chExt cx="254000" cy="179387"/>
          </a:xfrm>
        </p:grpSpPr>
        <p:sp>
          <p:nvSpPr>
            <p:cNvPr id="69" name="Freeform 1806"/>
            <p:cNvSpPr>
              <a:spLocks/>
            </p:cNvSpPr>
            <p:nvPr/>
          </p:nvSpPr>
          <p:spPr bwMode="auto">
            <a:xfrm>
              <a:off x="1200151" y="5087938"/>
              <a:ext cx="212725" cy="128587"/>
            </a:xfrm>
            <a:custGeom>
              <a:avLst/>
              <a:gdLst>
                <a:gd name="T0" fmla="*/ 134 w 134"/>
                <a:gd name="T1" fmla="*/ 81 h 81"/>
                <a:gd name="T2" fmla="*/ 0 w 134"/>
                <a:gd name="T3" fmla="*/ 81 h 81"/>
                <a:gd name="T4" fmla="*/ 23 w 134"/>
                <a:gd name="T5" fmla="*/ 0 h 81"/>
                <a:gd name="T6" fmla="*/ 111 w 134"/>
                <a:gd name="T7" fmla="*/ 0 h 81"/>
                <a:gd name="T8" fmla="*/ 134 w 134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81">
                  <a:moveTo>
                    <a:pt x="134" y="81"/>
                  </a:moveTo>
                  <a:lnTo>
                    <a:pt x="0" y="81"/>
                  </a:lnTo>
                  <a:lnTo>
                    <a:pt x="23" y="0"/>
                  </a:lnTo>
                  <a:lnTo>
                    <a:pt x="111" y="0"/>
                  </a:lnTo>
                  <a:lnTo>
                    <a:pt x="134" y="81"/>
                  </a:lnTo>
                  <a:close/>
                </a:path>
              </a:pathLst>
            </a:custGeom>
            <a:solidFill>
              <a:srgbClr val="F4A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70" name="Rectangle 1807"/>
            <p:cNvSpPr>
              <a:spLocks noChangeArrowheads="1"/>
            </p:cNvSpPr>
            <p:nvPr/>
          </p:nvSpPr>
          <p:spPr bwMode="auto">
            <a:xfrm>
              <a:off x="1179513" y="5222875"/>
              <a:ext cx="254000" cy="14287"/>
            </a:xfrm>
            <a:prstGeom prst="rect">
              <a:avLst/>
            </a:pr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71" name="Rectangle 1808"/>
            <p:cNvSpPr>
              <a:spLocks noChangeArrowheads="1"/>
            </p:cNvSpPr>
            <p:nvPr/>
          </p:nvSpPr>
          <p:spPr bwMode="auto">
            <a:xfrm>
              <a:off x="1179513" y="5214938"/>
              <a:ext cx="254000" cy="14287"/>
            </a:xfrm>
            <a:prstGeom prst="rect">
              <a:avLst/>
            </a:prstGeom>
            <a:solidFill>
              <a:srgbClr val="C68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72" name="Rectangle 1809"/>
            <p:cNvSpPr>
              <a:spLocks noChangeArrowheads="1"/>
            </p:cNvSpPr>
            <p:nvPr/>
          </p:nvSpPr>
          <p:spPr bwMode="auto">
            <a:xfrm>
              <a:off x="1182688" y="5057775"/>
              <a:ext cx="247650" cy="7937"/>
            </a:xfrm>
            <a:prstGeom prst="rect">
              <a:avLst/>
            </a:pr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73" name="Rectangle 1810"/>
            <p:cNvSpPr>
              <a:spLocks noChangeArrowheads="1"/>
            </p:cNvSpPr>
            <p:nvPr/>
          </p:nvSpPr>
          <p:spPr bwMode="auto">
            <a:xfrm>
              <a:off x="1257301" y="5057775"/>
              <a:ext cx="4763" cy="52387"/>
            </a:xfrm>
            <a:prstGeom prst="rect">
              <a:avLst/>
            </a:pr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74" name="Rectangle 1811"/>
            <p:cNvSpPr>
              <a:spLocks noChangeArrowheads="1"/>
            </p:cNvSpPr>
            <p:nvPr/>
          </p:nvSpPr>
          <p:spPr bwMode="auto">
            <a:xfrm>
              <a:off x="1349376" y="5057775"/>
              <a:ext cx="4763" cy="52387"/>
            </a:xfrm>
            <a:prstGeom prst="rect">
              <a:avLst/>
            </a:pr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75" name="Oval 1812"/>
            <p:cNvSpPr>
              <a:spLocks noChangeArrowheads="1"/>
            </p:cNvSpPr>
            <p:nvPr/>
          </p:nvSpPr>
          <p:spPr bwMode="auto">
            <a:xfrm>
              <a:off x="1230313" y="5072063"/>
              <a:ext cx="150813" cy="150812"/>
            </a:xfrm>
            <a:prstGeom prst="ellipse">
              <a:avLst/>
            </a:prstGeom>
            <a:solidFill>
              <a:srgbClr val="006D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76" name="Oval 1813"/>
            <p:cNvSpPr>
              <a:spLocks noChangeArrowheads="1"/>
            </p:cNvSpPr>
            <p:nvPr/>
          </p:nvSpPr>
          <p:spPr bwMode="auto">
            <a:xfrm>
              <a:off x="1238251" y="5078413"/>
              <a:ext cx="136525" cy="138112"/>
            </a:xfrm>
            <a:prstGeom prst="ellipse">
              <a:avLst/>
            </a:prstGeom>
            <a:solidFill>
              <a:srgbClr val="FFEB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77" name="Oval 1815"/>
            <p:cNvSpPr>
              <a:spLocks noChangeArrowheads="1"/>
            </p:cNvSpPr>
            <p:nvPr/>
          </p:nvSpPr>
          <p:spPr bwMode="auto">
            <a:xfrm>
              <a:off x="1258888" y="5099050"/>
              <a:ext cx="95250" cy="96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78" name="Freeform 1816"/>
            <p:cNvSpPr>
              <a:spLocks/>
            </p:cNvSpPr>
            <p:nvPr/>
          </p:nvSpPr>
          <p:spPr bwMode="auto">
            <a:xfrm>
              <a:off x="1298576" y="5076825"/>
              <a:ext cx="1588" cy="9525"/>
            </a:xfrm>
            <a:custGeom>
              <a:avLst/>
              <a:gdLst>
                <a:gd name="T0" fmla="*/ 1 w 1"/>
                <a:gd name="T1" fmla="*/ 6 h 6"/>
                <a:gd name="T2" fmla="*/ 0 w 1"/>
                <a:gd name="T3" fmla="*/ 0 h 6"/>
                <a:gd name="T4" fmla="*/ 0 w 1"/>
                <a:gd name="T5" fmla="*/ 0 h 6"/>
                <a:gd name="T6" fmla="*/ 1 w 1"/>
                <a:gd name="T7" fmla="*/ 5 h 6"/>
                <a:gd name="T8" fmla="*/ 1 w 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1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5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79" name="Freeform 1817"/>
            <p:cNvSpPr>
              <a:spLocks/>
            </p:cNvSpPr>
            <p:nvPr/>
          </p:nvSpPr>
          <p:spPr bwMode="auto">
            <a:xfrm>
              <a:off x="1290638" y="5076825"/>
              <a:ext cx="3175" cy="9525"/>
            </a:xfrm>
            <a:custGeom>
              <a:avLst/>
              <a:gdLst>
                <a:gd name="T0" fmla="*/ 2 w 2"/>
                <a:gd name="T1" fmla="*/ 6 h 6"/>
                <a:gd name="T2" fmla="*/ 0 w 2"/>
                <a:gd name="T3" fmla="*/ 0 h 6"/>
                <a:gd name="T4" fmla="*/ 1 w 2"/>
                <a:gd name="T5" fmla="*/ 0 h 6"/>
                <a:gd name="T6" fmla="*/ 2 w 2"/>
                <a:gd name="T7" fmla="*/ 6 h 6"/>
                <a:gd name="T8" fmla="*/ 2 w 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80" name="Freeform 1818"/>
            <p:cNvSpPr>
              <a:spLocks/>
            </p:cNvSpPr>
            <p:nvPr/>
          </p:nvSpPr>
          <p:spPr bwMode="auto">
            <a:xfrm>
              <a:off x="1284288" y="5078413"/>
              <a:ext cx="3175" cy="9525"/>
            </a:xfrm>
            <a:custGeom>
              <a:avLst/>
              <a:gdLst>
                <a:gd name="T0" fmla="*/ 2 w 2"/>
                <a:gd name="T1" fmla="*/ 6 h 6"/>
                <a:gd name="T2" fmla="*/ 0 w 2"/>
                <a:gd name="T3" fmla="*/ 1 h 6"/>
                <a:gd name="T4" fmla="*/ 0 w 2"/>
                <a:gd name="T5" fmla="*/ 0 h 6"/>
                <a:gd name="T6" fmla="*/ 2 w 2"/>
                <a:gd name="T7" fmla="*/ 6 h 6"/>
                <a:gd name="T8" fmla="*/ 2 w 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81" name="Freeform 1819"/>
            <p:cNvSpPr>
              <a:spLocks/>
            </p:cNvSpPr>
            <p:nvPr/>
          </p:nvSpPr>
          <p:spPr bwMode="auto">
            <a:xfrm>
              <a:off x="1277938" y="5081588"/>
              <a:ext cx="3175" cy="9525"/>
            </a:xfrm>
            <a:custGeom>
              <a:avLst/>
              <a:gdLst>
                <a:gd name="T0" fmla="*/ 2 w 2"/>
                <a:gd name="T1" fmla="*/ 6 h 6"/>
                <a:gd name="T2" fmla="*/ 0 w 2"/>
                <a:gd name="T3" fmla="*/ 0 h 6"/>
                <a:gd name="T4" fmla="*/ 0 w 2"/>
                <a:gd name="T5" fmla="*/ 0 h 6"/>
                <a:gd name="T6" fmla="*/ 2 w 2"/>
                <a:gd name="T7" fmla="*/ 6 h 6"/>
                <a:gd name="T8" fmla="*/ 2 w 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82" name="Freeform 1820"/>
            <p:cNvSpPr>
              <a:spLocks/>
            </p:cNvSpPr>
            <p:nvPr/>
          </p:nvSpPr>
          <p:spPr bwMode="auto">
            <a:xfrm>
              <a:off x="1265238" y="5089525"/>
              <a:ext cx="4763" cy="7938"/>
            </a:xfrm>
            <a:custGeom>
              <a:avLst/>
              <a:gdLst>
                <a:gd name="T0" fmla="*/ 3 w 3"/>
                <a:gd name="T1" fmla="*/ 5 h 5"/>
                <a:gd name="T2" fmla="*/ 0 w 3"/>
                <a:gd name="T3" fmla="*/ 0 h 5"/>
                <a:gd name="T4" fmla="*/ 0 w 3"/>
                <a:gd name="T5" fmla="*/ 0 h 5"/>
                <a:gd name="T6" fmla="*/ 3 w 3"/>
                <a:gd name="T7" fmla="*/ 5 h 5"/>
                <a:gd name="T8" fmla="*/ 3 w 3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83" name="Freeform 1821"/>
            <p:cNvSpPr>
              <a:spLocks/>
            </p:cNvSpPr>
            <p:nvPr/>
          </p:nvSpPr>
          <p:spPr bwMode="auto">
            <a:xfrm>
              <a:off x="1258888" y="5094288"/>
              <a:ext cx="6350" cy="6350"/>
            </a:xfrm>
            <a:custGeom>
              <a:avLst/>
              <a:gdLst>
                <a:gd name="T0" fmla="*/ 4 w 4"/>
                <a:gd name="T1" fmla="*/ 4 h 4"/>
                <a:gd name="T2" fmla="*/ 0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84" name="Freeform 1822"/>
            <p:cNvSpPr>
              <a:spLocks/>
            </p:cNvSpPr>
            <p:nvPr/>
          </p:nvSpPr>
          <p:spPr bwMode="auto">
            <a:xfrm>
              <a:off x="1254126" y="5099050"/>
              <a:ext cx="6350" cy="6350"/>
            </a:xfrm>
            <a:custGeom>
              <a:avLst/>
              <a:gdLst>
                <a:gd name="T0" fmla="*/ 4 w 4"/>
                <a:gd name="T1" fmla="*/ 4 h 4"/>
                <a:gd name="T2" fmla="*/ 0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85" name="Freeform 1823"/>
            <p:cNvSpPr>
              <a:spLocks/>
            </p:cNvSpPr>
            <p:nvPr/>
          </p:nvSpPr>
          <p:spPr bwMode="auto">
            <a:xfrm>
              <a:off x="1249363" y="5105400"/>
              <a:ext cx="7938" cy="4763"/>
            </a:xfrm>
            <a:custGeom>
              <a:avLst/>
              <a:gdLst>
                <a:gd name="T0" fmla="*/ 5 w 5"/>
                <a:gd name="T1" fmla="*/ 3 h 3"/>
                <a:gd name="T2" fmla="*/ 0 w 5"/>
                <a:gd name="T3" fmla="*/ 0 h 3"/>
                <a:gd name="T4" fmla="*/ 0 w 5"/>
                <a:gd name="T5" fmla="*/ 0 h 3"/>
                <a:gd name="T6" fmla="*/ 5 w 5"/>
                <a:gd name="T7" fmla="*/ 3 h 3"/>
                <a:gd name="T8" fmla="*/ 5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86" name="Freeform 1824"/>
            <p:cNvSpPr>
              <a:spLocks/>
            </p:cNvSpPr>
            <p:nvPr/>
          </p:nvSpPr>
          <p:spPr bwMode="auto">
            <a:xfrm>
              <a:off x="1244601" y="5176838"/>
              <a:ext cx="9525" cy="6350"/>
            </a:xfrm>
            <a:custGeom>
              <a:avLst/>
              <a:gdLst>
                <a:gd name="T0" fmla="*/ 1 w 6"/>
                <a:gd name="T1" fmla="*/ 4 h 4"/>
                <a:gd name="T2" fmla="*/ 0 w 6"/>
                <a:gd name="T3" fmla="*/ 3 h 4"/>
                <a:gd name="T4" fmla="*/ 5 w 6"/>
                <a:gd name="T5" fmla="*/ 0 h 4"/>
                <a:gd name="T6" fmla="*/ 6 w 6"/>
                <a:gd name="T7" fmla="*/ 1 h 4"/>
                <a:gd name="T8" fmla="*/ 1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1" y="4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6" y="1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87" name="Freeform 1825"/>
            <p:cNvSpPr>
              <a:spLocks/>
            </p:cNvSpPr>
            <p:nvPr/>
          </p:nvSpPr>
          <p:spPr bwMode="auto">
            <a:xfrm>
              <a:off x="1270001" y="5199063"/>
              <a:ext cx="6350" cy="9525"/>
            </a:xfrm>
            <a:custGeom>
              <a:avLst/>
              <a:gdLst>
                <a:gd name="T0" fmla="*/ 1 w 4"/>
                <a:gd name="T1" fmla="*/ 6 h 6"/>
                <a:gd name="T2" fmla="*/ 0 w 4"/>
                <a:gd name="T3" fmla="*/ 6 h 6"/>
                <a:gd name="T4" fmla="*/ 3 w 4"/>
                <a:gd name="T5" fmla="*/ 0 h 6"/>
                <a:gd name="T6" fmla="*/ 4 w 4"/>
                <a:gd name="T7" fmla="*/ 1 h 6"/>
                <a:gd name="T8" fmla="*/ 1 w 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6"/>
                  </a:moveTo>
                  <a:lnTo>
                    <a:pt x="0" y="6"/>
                  </a:lnTo>
                  <a:lnTo>
                    <a:pt x="3" y="0"/>
                  </a:lnTo>
                  <a:lnTo>
                    <a:pt x="4" y="1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88" name="Freeform 1826"/>
            <p:cNvSpPr>
              <a:spLocks/>
            </p:cNvSpPr>
            <p:nvPr/>
          </p:nvSpPr>
          <p:spPr bwMode="auto">
            <a:xfrm>
              <a:off x="1336676" y="5199063"/>
              <a:ext cx="6350" cy="9525"/>
            </a:xfrm>
            <a:custGeom>
              <a:avLst/>
              <a:gdLst>
                <a:gd name="T0" fmla="*/ 3 w 4"/>
                <a:gd name="T1" fmla="*/ 6 h 6"/>
                <a:gd name="T2" fmla="*/ 0 w 4"/>
                <a:gd name="T3" fmla="*/ 1 h 6"/>
                <a:gd name="T4" fmla="*/ 1 w 4"/>
                <a:gd name="T5" fmla="*/ 0 h 6"/>
                <a:gd name="T6" fmla="*/ 4 w 4"/>
                <a:gd name="T7" fmla="*/ 6 h 6"/>
                <a:gd name="T8" fmla="*/ 3 w 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3" y="6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4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89" name="Freeform 1827"/>
            <p:cNvSpPr>
              <a:spLocks/>
            </p:cNvSpPr>
            <p:nvPr/>
          </p:nvSpPr>
          <p:spPr bwMode="auto">
            <a:xfrm>
              <a:off x="1358901" y="5176838"/>
              <a:ext cx="9525" cy="6350"/>
            </a:xfrm>
            <a:custGeom>
              <a:avLst/>
              <a:gdLst>
                <a:gd name="T0" fmla="*/ 5 w 6"/>
                <a:gd name="T1" fmla="*/ 4 h 4"/>
                <a:gd name="T2" fmla="*/ 0 w 6"/>
                <a:gd name="T3" fmla="*/ 1 h 4"/>
                <a:gd name="T4" fmla="*/ 1 w 6"/>
                <a:gd name="T5" fmla="*/ 0 h 4"/>
                <a:gd name="T6" fmla="*/ 6 w 6"/>
                <a:gd name="T7" fmla="*/ 3 h 4"/>
                <a:gd name="T8" fmla="*/ 5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6" y="3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90" name="Rectangle 1828"/>
            <p:cNvSpPr>
              <a:spLocks noChangeArrowheads="1"/>
            </p:cNvSpPr>
            <p:nvPr/>
          </p:nvSpPr>
          <p:spPr bwMode="auto">
            <a:xfrm>
              <a:off x="1304926" y="5075238"/>
              <a:ext cx="3175" cy="9525"/>
            </a:xfrm>
            <a:prstGeom prst="rect">
              <a:avLst/>
            </a:pr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91" name="Rectangle 1829"/>
            <p:cNvSpPr>
              <a:spLocks noChangeArrowheads="1"/>
            </p:cNvSpPr>
            <p:nvPr/>
          </p:nvSpPr>
          <p:spPr bwMode="auto">
            <a:xfrm>
              <a:off x="1235076" y="5145088"/>
              <a:ext cx="9525" cy="3175"/>
            </a:xfrm>
            <a:prstGeom prst="rect">
              <a:avLst/>
            </a:pr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92" name="Rectangle 1830"/>
            <p:cNvSpPr>
              <a:spLocks noChangeArrowheads="1"/>
            </p:cNvSpPr>
            <p:nvPr/>
          </p:nvSpPr>
          <p:spPr bwMode="auto">
            <a:xfrm>
              <a:off x="1304926" y="5208588"/>
              <a:ext cx="3175" cy="9525"/>
            </a:xfrm>
            <a:prstGeom prst="rect">
              <a:avLst/>
            </a:pr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93" name="Rectangle 1831"/>
            <p:cNvSpPr>
              <a:spLocks noChangeArrowheads="1"/>
            </p:cNvSpPr>
            <p:nvPr/>
          </p:nvSpPr>
          <p:spPr bwMode="auto">
            <a:xfrm>
              <a:off x="1368426" y="5145088"/>
              <a:ext cx="9525" cy="3175"/>
            </a:xfrm>
            <a:prstGeom prst="rect">
              <a:avLst/>
            </a:pr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94" name="Freeform 1832"/>
            <p:cNvSpPr>
              <a:spLocks/>
            </p:cNvSpPr>
            <p:nvPr/>
          </p:nvSpPr>
          <p:spPr bwMode="auto">
            <a:xfrm>
              <a:off x="1241426" y="5118100"/>
              <a:ext cx="9525" cy="3175"/>
            </a:xfrm>
            <a:custGeom>
              <a:avLst/>
              <a:gdLst>
                <a:gd name="T0" fmla="*/ 6 w 6"/>
                <a:gd name="T1" fmla="*/ 2 h 2"/>
                <a:gd name="T2" fmla="*/ 0 w 6"/>
                <a:gd name="T3" fmla="*/ 0 h 2"/>
                <a:gd name="T4" fmla="*/ 0 w 6"/>
                <a:gd name="T5" fmla="*/ 0 h 2"/>
                <a:gd name="T6" fmla="*/ 6 w 6"/>
                <a:gd name="T7" fmla="*/ 2 h 2"/>
                <a:gd name="T8" fmla="*/ 6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95" name="Freeform 1833"/>
            <p:cNvSpPr>
              <a:spLocks/>
            </p:cNvSpPr>
            <p:nvPr/>
          </p:nvSpPr>
          <p:spPr bwMode="auto">
            <a:xfrm>
              <a:off x="1238251" y="5124450"/>
              <a:ext cx="9525" cy="3175"/>
            </a:xfrm>
            <a:custGeom>
              <a:avLst/>
              <a:gdLst>
                <a:gd name="T0" fmla="*/ 6 w 6"/>
                <a:gd name="T1" fmla="*/ 2 h 2"/>
                <a:gd name="T2" fmla="*/ 0 w 6"/>
                <a:gd name="T3" fmla="*/ 0 h 2"/>
                <a:gd name="T4" fmla="*/ 0 w 6"/>
                <a:gd name="T5" fmla="*/ 0 h 2"/>
                <a:gd name="T6" fmla="*/ 6 w 6"/>
                <a:gd name="T7" fmla="*/ 2 h 2"/>
                <a:gd name="T8" fmla="*/ 6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96" name="Freeform 1834"/>
            <p:cNvSpPr>
              <a:spLocks/>
            </p:cNvSpPr>
            <p:nvPr/>
          </p:nvSpPr>
          <p:spPr bwMode="auto">
            <a:xfrm>
              <a:off x="1236663" y="5132388"/>
              <a:ext cx="9525" cy="1588"/>
            </a:xfrm>
            <a:custGeom>
              <a:avLst/>
              <a:gdLst>
                <a:gd name="T0" fmla="*/ 6 w 6"/>
                <a:gd name="T1" fmla="*/ 1 h 1"/>
                <a:gd name="T2" fmla="*/ 0 w 6"/>
                <a:gd name="T3" fmla="*/ 0 h 1"/>
                <a:gd name="T4" fmla="*/ 0 w 6"/>
                <a:gd name="T5" fmla="*/ 0 h 1"/>
                <a:gd name="T6" fmla="*/ 6 w 6"/>
                <a:gd name="T7" fmla="*/ 1 h 1"/>
                <a:gd name="T8" fmla="*/ 6 w 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97" name="Freeform 1835"/>
            <p:cNvSpPr>
              <a:spLocks/>
            </p:cNvSpPr>
            <p:nvPr/>
          </p:nvSpPr>
          <p:spPr bwMode="auto">
            <a:xfrm>
              <a:off x="1235076" y="5138738"/>
              <a:ext cx="11113" cy="1588"/>
            </a:xfrm>
            <a:custGeom>
              <a:avLst/>
              <a:gdLst>
                <a:gd name="T0" fmla="*/ 7 w 7"/>
                <a:gd name="T1" fmla="*/ 1 h 1"/>
                <a:gd name="T2" fmla="*/ 0 w 7"/>
                <a:gd name="T3" fmla="*/ 1 h 1"/>
                <a:gd name="T4" fmla="*/ 0 w 7"/>
                <a:gd name="T5" fmla="*/ 0 h 1"/>
                <a:gd name="T6" fmla="*/ 7 w 7"/>
                <a:gd name="T7" fmla="*/ 1 h 1"/>
                <a:gd name="T8" fmla="*/ 7 w 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">
                  <a:moveTo>
                    <a:pt x="7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98" name="Freeform 1836"/>
            <p:cNvSpPr>
              <a:spLocks/>
            </p:cNvSpPr>
            <p:nvPr/>
          </p:nvSpPr>
          <p:spPr bwMode="auto">
            <a:xfrm>
              <a:off x="1235076" y="5153025"/>
              <a:ext cx="11113" cy="1588"/>
            </a:xfrm>
            <a:custGeom>
              <a:avLst/>
              <a:gdLst>
                <a:gd name="T0" fmla="*/ 0 w 7"/>
                <a:gd name="T1" fmla="*/ 1 h 1"/>
                <a:gd name="T2" fmla="*/ 0 w 7"/>
                <a:gd name="T3" fmla="*/ 1 h 1"/>
                <a:gd name="T4" fmla="*/ 7 w 7"/>
                <a:gd name="T5" fmla="*/ 0 h 1"/>
                <a:gd name="T6" fmla="*/ 7 w 7"/>
                <a:gd name="T7" fmla="*/ 0 h 1"/>
                <a:gd name="T8" fmla="*/ 0 w 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99" name="Freeform 1837"/>
            <p:cNvSpPr>
              <a:spLocks/>
            </p:cNvSpPr>
            <p:nvPr/>
          </p:nvSpPr>
          <p:spPr bwMode="auto">
            <a:xfrm>
              <a:off x="1236663" y="5159375"/>
              <a:ext cx="9525" cy="3175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6 w 6"/>
                <a:gd name="T5" fmla="*/ 0 h 2"/>
                <a:gd name="T6" fmla="*/ 6 w 6"/>
                <a:gd name="T7" fmla="*/ 0 h 2"/>
                <a:gd name="T8" fmla="*/ 0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0" name="Freeform 1838"/>
            <p:cNvSpPr>
              <a:spLocks/>
            </p:cNvSpPr>
            <p:nvPr/>
          </p:nvSpPr>
          <p:spPr bwMode="auto">
            <a:xfrm>
              <a:off x="1238251" y="5165725"/>
              <a:ext cx="9525" cy="3175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2 h 2"/>
                <a:gd name="T4" fmla="*/ 6 w 6"/>
                <a:gd name="T5" fmla="*/ 0 h 2"/>
                <a:gd name="T6" fmla="*/ 6 w 6"/>
                <a:gd name="T7" fmla="*/ 0 h 2"/>
                <a:gd name="T8" fmla="*/ 0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lnTo>
                    <a:pt x="0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1" name="Freeform 1839"/>
            <p:cNvSpPr>
              <a:spLocks/>
            </p:cNvSpPr>
            <p:nvPr/>
          </p:nvSpPr>
          <p:spPr bwMode="auto">
            <a:xfrm>
              <a:off x="1241426" y="5172075"/>
              <a:ext cx="9525" cy="4763"/>
            </a:xfrm>
            <a:custGeom>
              <a:avLst/>
              <a:gdLst>
                <a:gd name="T0" fmla="*/ 0 w 6"/>
                <a:gd name="T1" fmla="*/ 3 h 3"/>
                <a:gd name="T2" fmla="*/ 0 w 6"/>
                <a:gd name="T3" fmla="*/ 2 h 3"/>
                <a:gd name="T4" fmla="*/ 6 w 6"/>
                <a:gd name="T5" fmla="*/ 0 h 3"/>
                <a:gd name="T6" fmla="*/ 6 w 6"/>
                <a:gd name="T7" fmla="*/ 0 h 3"/>
                <a:gd name="T8" fmla="*/ 0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0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2" name="Freeform 1840"/>
            <p:cNvSpPr>
              <a:spLocks/>
            </p:cNvSpPr>
            <p:nvPr/>
          </p:nvSpPr>
          <p:spPr bwMode="auto">
            <a:xfrm>
              <a:off x="1249363" y="5183188"/>
              <a:ext cx="7938" cy="6350"/>
            </a:xfrm>
            <a:custGeom>
              <a:avLst/>
              <a:gdLst>
                <a:gd name="T0" fmla="*/ 0 w 5"/>
                <a:gd name="T1" fmla="*/ 4 h 4"/>
                <a:gd name="T2" fmla="*/ 0 w 5"/>
                <a:gd name="T3" fmla="*/ 3 h 4"/>
                <a:gd name="T4" fmla="*/ 5 w 5"/>
                <a:gd name="T5" fmla="*/ 0 h 4"/>
                <a:gd name="T6" fmla="*/ 5 w 5"/>
                <a:gd name="T7" fmla="*/ 0 h 4"/>
                <a:gd name="T8" fmla="*/ 0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4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" name="Freeform 1841"/>
            <p:cNvSpPr>
              <a:spLocks/>
            </p:cNvSpPr>
            <p:nvPr/>
          </p:nvSpPr>
          <p:spPr bwMode="auto">
            <a:xfrm>
              <a:off x="1254126" y="5187950"/>
              <a:ext cx="6350" cy="6350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4 w 4"/>
                <a:gd name="T5" fmla="*/ 0 h 4"/>
                <a:gd name="T6" fmla="*/ 4 w 4"/>
                <a:gd name="T7" fmla="*/ 0 h 4"/>
                <a:gd name="T8" fmla="*/ 0 w 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4" name="Freeform 1842"/>
            <p:cNvSpPr>
              <a:spLocks/>
            </p:cNvSpPr>
            <p:nvPr/>
          </p:nvSpPr>
          <p:spPr bwMode="auto">
            <a:xfrm>
              <a:off x="1258888" y="5192713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4 w 4"/>
                <a:gd name="T7" fmla="*/ 0 h 5"/>
                <a:gd name="T8" fmla="*/ 0 w 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5" name="Freeform 1843"/>
            <p:cNvSpPr>
              <a:spLocks/>
            </p:cNvSpPr>
            <p:nvPr/>
          </p:nvSpPr>
          <p:spPr bwMode="auto">
            <a:xfrm>
              <a:off x="1265238" y="5195888"/>
              <a:ext cx="4763" cy="7938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3 w 3"/>
                <a:gd name="T5" fmla="*/ 0 h 5"/>
                <a:gd name="T6" fmla="*/ 3 w 3"/>
                <a:gd name="T7" fmla="*/ 1 h 5"/>
                <a:gd name="T8" fmla="*/ 0 w 3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0" y="5"/>
                  </a:lnTo>
                  <a:lnTo>
                    <a:pt x="3" y="0"/>
                  </a:lnTo>
                  <a:lnTo>
                    <a:pt x="3" y="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6" name="Freeform 1844"/>
            <p:cNvSpPr>
              <a:spLocks/>
            </p:cNvSpPr>
            <p:nvPr/>
          </p:nvSpPr>
          <p:spPr bwMode="auto">
            <a:xfrm>
              <a:off x="1277938" y="5202238"/>
              <a:ext cx="3175" cy="9525"/>
            </a:xfrm>
            <a:custGeom>
              <a:avLst/>
              <a:gdLst>
                <a:gd name="T0" fmla="*/ 0 w 2"/>
                <a:gd name="T1" fmla="*/ 6 h 6"/>
                <a:gd name="T2" fmla="*/ 0 w 2"/>
                <a:gd name="T3" fmla="*/ 6 h 6"/>
                <a:gd name="T4" fmla="*/ 2 w 2"/>
                <a:gd name="T5" fmla="*/ 0 h 6"/>
                <a:gd name="T6" fmla="*/ 2 w 2"/>
                <a:gd name="T7" fmla="*/ 0 h 6"/>
                <a:gd name="T8" fmla="*/ 0 w 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7" name="Freeform 1845"/>
            <p:cNvSpPr>
              <a:spLocks/>
            </p:cNvSpPr>
            <p:nvPr/>
          </p:nvSpPr>
          <p:spPr bwMode="auto">
            <a:xfrm>
              <a:off x="1284288" y="5205413"/>
              <a:ext cx="3175" cy="9525"/>
            </a:xfrm>
            <a:custGeom>
              <a:avLst/>
              <a:gdLst>
                <a:gd name="T0" fmla="*/ 0 w 2"/>
                <a:gd name="T1" fmla="*/ 6 h 6"/>
                <a:gd name="T2" fmla="*/ 0 w 2"/>
                <a:gd name="T3" fmla="*/ 6 h 6"/>
                <a:gd name="T4" fmla="*/ 2 w 2"/>
                <a:gd name="T5" fmla="*/ 0 h 6"/>
                <a:gd name="T6" fmla="*/ 2 w 2"/>
                <a:gd name="T7" fmla="*/ 0 h 6"/>
                <a:gd name="T8" fmla="*/ 0 w 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8" name="Freeform 1846"/>
            <p:cNvSpPr>
              <a:spLocks/>
            </p:cNvSpPr>
            <p:nvPr/>
          </p:nvSpPr>
          <p:spPr bwMode="auto">
            <a:xfrm>
              <a:off x="1290638" y="5207000"/>
              <a:ext cx="3175" cy="9525"/>
            </a:xfrm>
            <a:custGeom>
              <a:avLst/>
              <a:gdLst>
                <a:gd name="T0" fmla="*/ 1 w 2"/>
                <a:gd name="T1" fmla="*/ 6 h 6"/>
                <a:gd name="T2" fmla="*/ 0 w 2"/>
                <a:gd name="T3" fmla="*/ 6 h 6"/>
                <a:gd name="T4" fmla="*/ 2 w 2"/>
                <a:gd name="T5" fmla="*/ 0 h 6"/>
                <a:gd name="T6" fmla="*/ 2 w 2"/>
                <a:gd name="T7" fmla="*/ 0 h 6"/>
                <a:gd name="T8" fmla="*/ 1 w 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9" name="Freeform 1847"/>
            <p:cNvSpPr>
              <a:spLocks/>
            </p:cNvSpPr>
            <p:nvPr/>
          </p:nvSpPr>
          <p:spPr bwMode="auto">
            <a:xfrm>
              <a:off x="1298576" y="5208588"/>
              <a:ext cx="1588" cy="9525"/>
            </a:xfrm>
            <a:custGeom>
              <a:avLst/>
              <a:gdLst>
                <a:gd name="T0" fmla="*/ 0 w 1"/>
                <a:gd name="T1" fmla="*/ 6 h 6"/>
                <a:gd name="T2" fmla="*/ 0 w 1"/>
                <a:gd name="T3" fmla="*/ 6 h 6"/>
                <a:gd name="T4" fmla="*/ 1 w 1"/>
                <a:gd name="T5" fmla="*/ 0 h 6"/>
                <a:gd name="T6" fmla="*/ 1 w 1"/>
                <a:gd name="T7" fmla="*/ 0 h 6"/>
                <a:gd name="T8" fmla="*/ 0 w 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lnTo>
                    <a:pt x="0" y="6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10" name="Freeform 1848"/>
            <p:cNvSpPr>
              <a:spLocks/>
            </p:cNvSpPr>
            <p:nvPr/>
          </p:nvSpPr>
          <p:spPr bwMode="auto">
            <a:xfrm>
              <a:off x="1312863" y="5208588"/>
              <a:ext cx="1588" cy="9525"/>
            </a:xfrm>
            <a:custGeom>
              <a:avLst/>
              <a:gdLst>
                <a:gd name="T0" fmla="*/ 1 w 1"/>
                <a:gd name="T1" fmla="*/ 6 h 6"/>
                <a:gd name="T2" fmla="*/ 0 w 1"/>
                <a:gd name="T3" fmla="*/ 0 h 6"/>
                <a:gd name="T4" fmla="*/ 0 w 1"/>
                <a:gd name="T5" fmla="*/ 0 h 6"/>
                <a:gd name="T6" fmla="*/ 1 w 1"/>
                <a:gd name="T7" fmla="*/ 6 h 6"/>
                <a:gd name="T8" fmla="*/ 1 w 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1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11" name="Freeform 1849"/>
            <p:cNvSpPr>
              <a:spLocks/>
            </p:cNvSpPr>
            <p:nvPr/>
          </p:nvSpPr>
          <p:spPr bwMode="auto">
            <a:xfrm>
              <a:off x="1319213" y="5207000"/>
              <a:ext cx="1588" cy="9525"/>
            </a:xfrm>
            <a:custGeom>
              <a:avLst/>
              <a:gdLst>
                <a:gd name="T0" fmla="*/ 1 w 1"/>
                <a:gd name="T1" fmla="*/ 6 h 6"/>
                <a:gd name="T2" fmla="*/ 0 w 1"/>
                <a:gd name="T3" fmla="*/ 0 h 6"/>
                <a:gd name="T4" fmla="*/ 0 w 1"/>
                <a:gd name="T5" fmla="*/ 0 h 6"/>
                <a:gd name="T6" fmla="*/ 1 w 1"/>
                <a:gd name="T7" fmla="*/ 6 h 6"/>
                <a:gd name="T8" fmla="*/ 1 w 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1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12" name="Freeform 1850"/>
            <p:cNvSpPr>
              <a:spLocks/>
            </p:cNvSpPr>
            <p:nvPr/>
          </p:nvSpPr>
          <p:spPr bwMode="auto">
            <a:xfrm>
              <a:off x="1325563" y="5205413"/>
              <a:ext cx="3175" cy="9525"/>
            </a:xfrm>
            <a:custGeom>
              <a:avLst/>
              <a:gdLst>
                <a:gd name="T0" fmla="*/ 2 w 2"/>
                <a:gd name="T1" fmla="*/ 6 h 6"/>
                <a:gd name="T2" fmla="*/ 0 w 2"/>
                <a:gd name="T3" fmla="*/ 0 h 6"/>
                <a:gd name="T4" fmla="*/ 0 w 2"/>
                <a:gd name="T5" fmla="*/ 0 h 6"/>
                <a:gd name="T6" fmla="*/ 2 w 2"/>
                <a:gd name="T7" fmla="*/ 6 h 6"/>
                <a:gd name="T8" fmla="*/ 2 w 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13" name="Freeform 1851"/>
            <p:cNvSpPr>
              <a:spLocks/>
            </p:cNvSpPr>
            <p:nvPr/>
          </p:nvSpPr>
          <p:spPr bwMode="auto">
            <a:xfrm>
              <a:off x="1331913" y="5202238"/>
              <a:ext cx="3175" cy="9525"/>
            </a:xfrm>
            <a:custGeom>
              <a:avLst/>
              <a:gdLst>
                <a:gd name="T0" fmla="*/ 2 w 2"/>
                <a:gd name="T1" fmla="*/ 6 h 6"/>
                <a:gd name="T2" fmla="*/ 0 w 2"/>
                <a:gd name="T3" fmla="*/ 0 h 6"/>
                <a:gd name="T4" fmla="*/ 0 w 2"/>
                <a:gd name="T5" fmla="*/ 0 h 6"/>
                <a:gd name="T6" fmla="*/ 2 w 2"/>
                <a:gd name="T7" fmla="*/ 6 h 6"/>
                <a:gd name="T8" fmla="*/ 2 w 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14" name="Freeform 1852"/>
            <p:cNvSpPr>
              <a:spLocks/>
            </p:cNvSpPr>
            <p:nvPr/>
          </p:nvSpPr>
          <p:spPr bwMode="auto">
            <a:xfrm>
              <a:off x="1343026" y="5195888"/>
              <a:ext cx="4763" cy="7938"/>
            </a:xfrm>
            <a:custGeom>
              <a:avLst/>
              <a:gdLst>
                <a:gd name="T0" fmla="*/ 3 w 3"/>
                <a:gd name="T1" fmla="*/ 5 h 5"/>
                <a:gd name="T2" fmla="*/ 0 w 3"/>
                <a:gd name="T3" fmla="*/ 1 h 5"/>
                <a:gd name="T4" fmla="*/ 0 w 3"/>
                <a:gd name="T5" fmla="*/ 0 h 5"/>
                <a:gd name="T6" fmla="*/ 3 w 3"/>
                <a:gd name="T7" fmla="*/ 5 h 5"/>
                <a:gd name="T8" fmla="*/ 3 w 3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15" name="Freeform 1853"/>
            <p:cNvSpPr>
              <a:spLocks/>
            </p:cNvSpPr>
            <p:nvPr/>
          </p:nvSpPr>
          <p:spPr bwMode="auto">
            <a:xfrm>
              <a:off x="1347788" y="5192713"/>
              <a:ext cx="6350" cy="7938"/>
            </a:xfrm>
            <a:custGeom>
              <a:avLst/>
              <a:gdLst>
                <a:gd name="T0" fmla="*/ 4 w 4"/>
                <a:gd name="T1" fmla="*/ 5 h 5"/>
                <a:gd name="T2" fmla="*/ 0 w 4"/>
                <a:gd name="T3" fmla="*/ 0 h 5"/>
                <a:gd name="T4" fmla="*/ 0 w 4"/>
                <a:gd name="T5" fmla="*/ 0 h 5"/>
                <a:gd name="T6" fmla="*/ 4 w 4"/>
                <a:gd name="T7" fmla="*/ 4 h 5"/>
                <a:gd name="T8" fmla="*/ 4 w 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16" name="Freeform 1854"/>
            <p:cNvSpPr>
              <a:spLocks/>
            </p:cNvSpPr>
            <p:nvPr/>
          </p:nvSpPr>
          <p:spPr bwMode="auto">
            <a:xfrm>
              <a:off x="1352551" y="5187950"/>
              <a:ext cx="6350" cy="6350"/>
            </a:xfrm>
            <a:custGeom>
              <a:avLst/>
              <a:gdLst>
                <a:gd name="T0" fmla="*/ 4 w 4"/>
                <a:gd name="T1" fmla="*/ 4 h 4"/>
                <a:gd name="T2" fmla="*/ 0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17" name="Freeform 1855"/>
            <p:cNvSpPr>
              <a:spLocks/>
            </p:cNvSpPr>
            <p:nvPr/>
          </p:nvSpPr>
          <p:spPr bwMode="auto">
            <a:xfrm>
              <a:off x="1355726" y="5183188"/>
              <a:ext cx="7938" cy="6350"/>
            </a:xfrm>
            <a:custGeom>
              <a:avLst/>
              <a:gdLst>
                <a:gd name="T0" fmla="*/ 5 w 5"/>
                <a:gd name="T1" fmla="*/ 4 h 4"/>
                <a:gd name="T2" fmla="*/ 0 w 5"/>
                <a:gd name="T3" fmla="*/ 0 h 4"/>
                <a:gd name="T4" fmla="*/ 0 w 5"/>
                <a:gd name="T5" fmla="*/ 0 h 4"/>
                <a:gd name="T6" fmla="*/ 5 w 5"/>
                <a:gd name="T7" fmla="*/ 3 h 4"/>
                <a:gd name="T8" fmla="*/ 5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18" name="Freeform 1856"/>
            <p:cNvSpPr>
              <a:spLocks/>
            </p:cNvSpPr>
            <p:nvPr/>
          </p:nvSpPr>
          <p:spPr bwMode="auto">
            <a:xfrm>
              <a:off x="1362076" y="5172075"/>
              <a:ext cx="9525" cy="4763"/>
            </a:xfrm>
            <a:custGeom>
              <a:avLst/>
              <a:gdLst>
                <a:gd name="T0" fmla="*/ 6 w 6"/>
                <a:gd name="T1" fmla="*/ 3 h 3"/>
                <a:gd name="T2" fmla="*/ 0 w 6"/>
                <a:gd name="T3" fmla="*/ 0 h 3"/>
                <a:gd name="T4" fmla="*/ 0 w 6"/>
                <a:gd name="T5" fmla="*/ 0 h 3"/>
                <a:gd name="T6" fmla="*/ 6 w 6"/>
                <a:gd name="T7" fmla="*/ 2 h 3"/>
                <a:gd name="T8" fmla="*/ 6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6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19" name="Freeform 1857"/>
            <p:cNvSpPr>
              <a:spLocks/>
            </p:cNvSpPr>
            <p:nvPr/>
          </p:nvSpPr>
          <p:spPr bwMode="auto">
            <a:xfrm>
              <a:off x="1365251" y="5165725"/>
              <a:ext cx="9525" cy="3175"/>
            </a:xfrm>
            <a:custGeom>
              <a:avLst/>
              <a:gdLst>
                <a:gd name="T0" fmla="*/ 6 w 6"/>
                <a:gd name="T1" fmla="*/ 2 h 2"/>
                <a:gd name="T2" fmla="*/ 0 w 6"/>
                <a:gd name="T3" fmla="*/ 0 h 2"/>
                <a:gd name="T4" fmla="*/ 0 w 6"/>
                <a:gd name="T5" fmla="*/ 0 h 2"/>
                <a:gd name="T6" fmla="*/ 6 w 6"/>
                <a:gd name="T7" fmla="*/ 2 h 2"/>
                <a:gd name="T8" fmla="*/ 6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20" name="Freeform 1858"/>
            <p:cNvSpPr>
              <a:spLocks/>
            </p:cNvSpPr>
            <p:nvPr/>
          </p:nvSpPr>
          <p:spPr bwMode="auto">
            <a:xfrm>
              <a:off x="1366838" y="5159375"/>
              <a:ext cx="9525" cy="3175"/>
            </a:xfrm>
            <a:custGeom>
              <a:avLst/>
              <a:gdLst>
                <a:gd name="T0" fmla="*/ 6 w 6"/>
                <a:gd name="T1" fmla="*/ 2 h 2"/>
                <a:gd name="T2" fmla="*/ 0 w 6"/>
                <a:gd name="T3" fmla="*/ 0 h 2"/>
                <a:gd name="T4" fmla="*/ 0 w 6"/>
                <a:gd name="T5" fmla="*/ 0 h 2"/>
                <a:gd name="T6" fmla="*/ 6 w 6"/>
                <a:gd name="T7" fmla="*/ 1 h 2"/>
                <a:gd name="T8" fmla="*/ 6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21" name="Freeform 1859"/>
            <p:cNvSpPr>
              <a:spLocks/>
            </p:cNvSpPr>
            <p:nvPr/>
          </p:nvSpPr>
          <p:spPr bwMode="auto">
            <a:xfrm>
              <a:off x="1366838" y="5153025"/>
              <a:ext cx="11113" cy="1588"/>
            </a:xfrm>
            <a:custGeom>
              <a:avLst/>
              <a:gdLst>
                <a:gd name="T0" fmla="*/ 7 w 7"/>
                <a:gd name="T1" fmla="*/ 1 h 1"/>
                <a:gd name="T2" fmla="*/ 0 w 7"/>
                <a:gd name="T3" fmla="*/ 0 h 1"/>
                <a:gd name="T4" fmla="*/ 0 w 7"/>
                <a:gd name="T5" fmla="*/ 0 h 1"/>
                <a:gd name="T6" fmla="*/ 7 w 7"/>
                <a:gd name="T7" fmla="*/ 1 h 1"/>
                <a:gd name="T8" fmla="*/ 7 w 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">
                  <a:moveTo>
                    <a:pt x="7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22" name="Freeform 1860"/>
            <p:cNvSpPr>
              <a:spLocks/>
            </p:cNvSpPr>
            <p:nvPr/>
          </p:nvSpPr>
          <p:spPr bwMode="auto">
            <a:xfrm>
              <a:off x="1366838" y="5138738"/>
              <a:ext cx="11113" cy="1588"/>
            </a:xfrm>
            <a:custGeom>
              <a:avLst/>
              <a:gdLst>
                <a:gd name="T0" fmla="*/ 0 w 7"/>
                <a:gd name="T1" fmla="*/ 1 h 1"/>
                <a:gd name="T2" fmla="*/ 0 w 7"/>
                <a:gd name="T3" fmla="*/ 1 h 1"/>
                <a:gd name="T4" fmla="*/ 7 w 7"/>
                <a:gd name="T5" fmla="*/ 0 h 1"/>
                <a:gd name="T6" fmla="*/ 7 w 7"/>
                <a:gd name="T7" fmla="*/ 1 h 1"/>
                <a:gd name="T8" fmla="*/ 0 w 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0" y="1"/>
                  </a:lnTo>
                  <a:lnTo>
                    <a:pt x="7" y="0"/>
                  </a:lnTo>
                  <a:lnTo>
                    <a:pt x="7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23" name="Freeform 1861"/>
            <p:cNvSpPr>
              <a:spLocks/>
            </p:cNvSpPr>
            <p:nvPr/>
          </p:nvSpPr>
          <p:spPr bwMode="auto">
            <a:xfrm>
              <a:off x="1366838" y="5132388"/>
              <a:ext cx="9525" cy="1588"/>
            </a:xfrm>
            <a:custGeom>
              <a:avLst/>
              <a:gdLst>
                <a:gd name="T0" fmla="*/ 0 w 6"/>
                <a:gd name="T1" fmla="*/ 1 h 1"/>
                <a:gd name="T2" fmla="*/ 0 w 6"/>
                <a:gd name="T3" fmla="*/ 1 h 1"/>
                <a:gd name="T4" fmla="*/ 6 w 6"/>
                <a:gd name="T5" fmla="*/ 0 h 1"/>
                <a:gd name="T6" fmla="*/ 6 w 6"/>
                <a:gd name="T7" fmla="*/ 0 h 1"/>
                <a:gd name="T8" fmla="*/ 0 w 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24" name="Freeform 1862"/>
            <p:cNvSpPr>
              <a:spLocks/>
            </p:cNvSpPr>
            <p:nvPr/>
          </p:nvSpPr>
          <p:spPr bwMode="auto">
            <a:xfrm>
              <a:off x="1365251" y="5124450"/>
              <a:ext cx="9525" cy="3175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2 h 2"/>
                <a:gd name="T4" fmla="*/ 6 w 6"/>
                <a:gd name="T5" fmla="*/ 0 h 2"/>
                <a:gd name="T6" fmla="*/ 6 w 6"/>
                <a:gd name="T7" fmla="*/ 0 h 2"/>
                <a:gd name="T8" fmla="*/ 0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lnTo>
                    <a:pt x="0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25" name="Freeform 1863"/>
            <p:cNvSpPr>
              <a:spLocks/>
            </p:cNvSpPr>
            <p:nvPr/>
          </p:nvSpPr>
          <p:spPr bwMode="auto">
            <a:xfrm>
              <a:off x="1362076" y="5118100"/>
              <a:ext cx="9525" cy="3175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2 h 2"/>
                <a:gd name="T4" fmla="*/ 6 w 6"/>
                <a:gd name="T5" fmla="*/ 0 h 2"/>
                <a:gd name="T6" fmla="*/ 6 w 6"/>
                <a:gd name="T7" fmla="*/ 0 h 2"/>
                <a:gd name="T8" fmla="*/ 0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lnTo>
                    <a:pt x="0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26" name="Freeform 1864"/>
            <p:cNvSpPr>
              <a:spLocks/>
            </p:cNvSpPr>
            <p:nvPr/>
          </p:nvSpPr>
          <p:spPr bwMode="auto">
            <a:xfrm>
              <a:off x="1355726" y="5105400"/>
              <a:ext cx="7938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5 w 5"/>
                <a:gd name="T5" fmla="*/ 0 h 3"/>
                <a:gd name="T6" fmla="*/ 5 w 5"/>
                <a:gd name="T7" fmla="*/ 0 h 3"/>
                <a:gd name="T8" fmla="*/ 0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27" name="Freeform 1865"/>
            <p:cNvSpPr>
              <a:spLocks/>
            </p:cNvSpPr>
            <p:nvPr/>
          </p:nvSpPr>
          <p:spPr bwMode="auto">
            <a:xfrm>
              <a:off x="1352551" y="5099050"/>
              <a:ext cx="6350" cy="6350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4 w 4"/>
                <a:gd name="T5" fmla="*/ 0 h 4"/>
                <a:gd name="T6" fmla="*/ 4 w 4"/>
                <a:gd name="T7" fmla="*/ 0 h 4"/>
                <a:gd name="T8" fmla="*/ 0 w 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28" name="Freeform 1866"/>
            <p:cNvSpPr>
              <a:spLocks/>
            </p:cNvSpPr>
            <p:nvPr/>
          </p:nvSpPr>
          <p:spPr bwMode="auto">
            <a:xfrm>
              <a:off x="1347788" y="5094288"/>
              <a:ext cx="6350" cy="6350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4 w 4"/>
                <a:gd name="T5" fmla="*/ 0 h 4"/>
                <a:gd name="T6" fmla="*/ 4 w 4"/>
                <a:gd name="T7" fmla="*/ 0 h 4"/>
                <a:gd name="T8" fmla="*/ 0 w 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29" name="Freeform 1867"/>
            <p:cNvSpPr>
              <a:spLocks/>
            </p:cNvSpPr>
            <p:nvPr/>
          </p:nvSpPr>
          <p:spPr bwMode="auto">
            <a:xfrm>
              <a:off x="1343026" y="5089525"/>
              <a:ext cx="4763" cy="7938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3 w 3"/>
                <a:gd name="T5" fmla="*/ 0 h 5"/>
                <a:gd name="T6" fmla="*/ 3 w 3"/>
                <a:gd name="T7" fmla="*/ 0 h 5"/>
                <a:gd name="T8" fmla="*/ 0 w 3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0" name="Freeform 1868"/>
            <p:cNvSpPr>
              <a:spLocks/>
            </p:cNvSpPr>
            <p:nvPr/>
          </p:nvSpPr>
          <p:spPr bwMode="auto">
            <a:xfrm>
              <a:off x="1270001" y="5084763"/>
              <a:ext cx="6350" cy="9525"/>
            </a:xfrm>
            <a:custGeom>
              <a:avLst/>
              <a:gdLst>
                <a:gd name="T0" fmla="*/ 3 w 4"/>
                <a:gd name="T1" fmla="*/ 6 h 6"/>
                <a:gd name="T2" fmla="*/ 0 w 4"/>
                <a:gd name="T3" fmla="*/ 0 h 6"/>
                <a:gd name="T4" fmla="*/ 1 w 4"/>
                <a:gd name="T5" fmla="*/ 0 h 6"/>
                <a:gd name="T6" fmla="*/ 4 w 4"/>
                <a:gd name="T7" fmla="*/ 5 h 6"/>
                <a:gd name="T8" fmla="*/ 3 w 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3" y="6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" y="5"/>
                  </a:lnTo>
                  <a:lnTo>
                    <a:pt x="3" y="6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1" name="Freeform 1869"/>
            <p:cNvSpPr>
              <a:spLocks/>
            </p:cNvSpPr>
            <p:nvPr/>
          </p:nvSpPr>
          <p:spPr bwMode="auto">
            <a:xfrm>
              <a:off x="1244601" y="5110163"/>
              <a:ext cx="9525" cy="7938"/>
            </a:xfrm>
            <a:custGeom>
              <a:avLst/>
              <a:gdLst>
                <a:gd name="T0" fmla="*/ 5 w 6"/>
                <a:gd name="T1" fmla="*/ 5 h 5"/>
                <a:gd name="T2" fmla="*/ 0 w 6"/>
                <a:gd name="T3" fmla="*/ 1 h 5"/>
                <a:gd name="T4" fmla="*/ 1 w 6"/>
                <a:gd name="T5" fmla="*/ 0 h 5"/>
                <a:gd name="T6" fmla="*/ 6 w 6"/>
                <a:gd name="T7" fmla="*/ 3 h 5"/>
                <a:gd name="T8" fmla="*/ 5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5" y="5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6" y="3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2" name="Freeform 1870"/>
            <p:cNvSpPr>
              <a:spLocks/>
            </p:cNvSpPr>
            <p:nvPr/>
          </p:nvSpPr>
          <p:spPr bwMode="auto">
            <a:xfrm>
              <a:off x="1358901" y="5110163"/>
              <a:ext cx="9525" cy="7938"/>
            </a:xfrm>
            <a:custGeom>
              <a:avLst/>
              <a:gdLst>
                <a:gd name="T0" fmla="*/ 1 w 6"/>
                <a:gd name="T1" fmla="*/ 5 h 5"/>
                <a:gd name="T2" fmla="*/ 0 w 6"/>
                <a:gd name="T3" fmla="*/ 3 h 5"/>
                <a:gd name="T4" fmla="*/ 5 w 6"/>
                <a:gd name="T5" fmla="*/ 0 h 5"/>
                <a:gd name="T6" fmla="*/ 6 w 6"/>
                <a:gd name="T7" fmla="*/ 1 h 5"/>
                <a:gd name="T8" fmla="*/ 1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6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3" name="Freeform 1871"/>
            <p:cNvSpPr>
              <a:spLocks/>
            </p:cNvSpPr>
            <p:nvPr/>
          </p:nvSpPr>
          <p:spPr bwMode="auto">
            <a:xfrm>
              <a:off x="1336676" y="5084763"/>
              <a:ext cx="6350" cy="9525"/>
            </a:xfrm>
            <a:custGeom>
              <a:avLst/>
              <a:gdLst>
                <a:gd name="T0" fmla="*/ 1 w 4"/>
                <a:gd name="T1" fmla="*/ 6 h 6"/>
                <a:gd name="T2" fmla="*/ 0 w 4"/>
                <a:gd name="T3" fmla="*/ 5 h 6"/>
                <a:gd name="T4" fmla="*/ 3 w 4"/>
                <a:gd name="T5" fmla="*/ 0 h 6"/>
                <a:gd name="T6" fmla="*/ 4 w 4"/>
                <a:gd name="T7" fmla="*/ 0 h 6"/>
                <a:gd name="T8" fmla="*/ 1 w 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6"/>
                  </a:moveTo>
                  <a:lnTo>
                    <a:pt x="0" y="5"/>
                  </a:lnTo>
                  <a:lnTo>
                    <a:pt x="3" y="0"/>
                  </a:lnTo>
                  <a:lnTo>
                    <a:pt x="4" y="0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4" name="Freeform 1872"/>
            <p:cNvSpPr>
              <a:spLocks/>
            </p:cNvSpPr>
            <p:nvPr/>
          </p:nvSpPr>
          <p:spPr bwMode="auto">
            <a:xfrm>
              <a:off x="1331913" y="5081588"/>
              <a:ext cx="3175" cy="9525"/>
            </a:xfrm>
            <a:custGeom>
              <a:avLst/>
              <a:gdLst>
                <a:gd name="T0" fmla="*/ 0 w 2"/>
                <a:gd name="T1" fmla="*/ 6 h 6"/>
                <a:gd name="T2" fmla="*/ 0 w 2"/>
                <a:gd name="T3" fmla="*/ 6 h 6"/>
                <a:gd name="T4" fmla="*/ 2 w 2"/>
                <a:gd name="T5" fmla="*/ 0 h 6"/>
                <a:gd name="T6" fmla="*/ 2 w 2"/>
                <a:gd name="T7" fmla="*/ 0 h 6"/>
                <a:gd name="T8" fmla="*/ 0 w 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5" name="Freeform 1873"/>
            <p:cNvSpPr>
              <a:spLocks/>
            </p:cNvSpPr>
            <p:nvPr/>
          </p:nvSpPr>
          <p:spPr bwMode="auto">
            <a:xfrm>
              <a:off x="1325563" y="5078413"/>
              <a:ext cx="3175" cy="9525"/>
            </a:xfrm>
            <a:custGeom>
              <a:avLst/>
              <a:gdLst>
                <a:gd name="T0" fmla="*/ 0 w 2"/>
                <a:gd name="T1" fmla="*/ 6 h 6"/>
                <a:gd name="T2" fmla="*/ 0 w 2"/>
                <a:gd name="T3" fmla="*/ 6 h 6"/>
                <a:gd name="T4" fmla="*/ 2 w 2"/>
                <a:gd name="T5" fmla="*/ 0 h 6"/>
                <a:gd name="T6" fmla="*/ 2 w 2"/>
                <a:gd name="T7" fmla="*/ 1 h 6"/>
                <a:gd name="T8" fmla="*/ 0 w 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6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6" name="Freeform 1874"/>
            <p:cNvSpPr>
              <a:spLocks/>
            </p:cNvSpPr>
            <p:nvPr/>
          </p:nvSpPr>
          <p:spPr bwMode="auto">
            <a:xfrm>
              <a:off x="1319213" y="5076825"/>
              <a:ext cx="1588" cy="9525"/>
            </a:xfrm>
            <a:custGeom>
              <a:avLst/>
              <a:gdLst>
                <a:gd name="T0" fmla="*/ 0 w 1"/>
                <a:gd name="T1" fmla="*/ 6 h 6"/>
                <a:gd name="T2" fmla="*/ 0 w 1"/>
                <a:gd name="T3" fmla="*/ 6 h 6"/>
                <a:gd name="T4" fmla="*/ 1 w 1"/>
                <a:gd name="T5" fmla="*/ 0 h 6"/>
                <a:gd name="T6" fmla="*/ 1 w 1"/>
                <a:gd name="T7" fmla="*/ 0 h 6"/>
                <a:gd name="T8" fmla="*/ 0 w 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lnTo>
                    <a:pt x="0" y="6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7" name="Freeform 1875"/>
            <p:cNvSpPr>
              <a:spLocks/>
            </p:cNvSpPr>
            <p:nvPr/>
          </p:nvSpPr>
          <p:spPr bwMode="auto">
            <a:xfrm>
              <a:off x="1312863" y="5076825"/>
              <a:ext cx="1588" cy="9525"/>
            </a:xfrm>
            <a:custGeom>
              <a:avLst/>
              <a:gdLst>
                <a:gd name="T0" fmla="*/ 0 w 1"/>
                <a:gd name="T1" fmla="*/ 6 h 6"/>
                <a:gd name="T2" fmla="*/ 0 w 1"/>
                <a:gd name="T3" fmla="*/ 5 h 6"/>
                <a:gd name="T4" fmla="*/ 1 w 1"/>
                <a:gd name="T5" fmla="*/ 0 h 6"/>
                <a:gd name="T6" fmla="*/ 1 w 1"/>
                <a:gd name="T7" fmla="*/ 0 h 6"/>
                <a:gd name="T8" fmla="*/ 0 w 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8" name="Freeform 1876"/>
            <p:cNvSpPr>
              <a:spLocks noEditPoints="1"/>
            </p:cNvSpPr>
            <p:nvPr/>
          </p:nvSpPr>
          <p:spPr bwMode="auto">
            <a:xfrm>
              <a:off x="1230313" y="5072063"/>
              <a:ext cx="150813" cy="150813"/>
            </a:xfrm>
            <a:custGeom>
              <a:avLst/>
              <a:gdLst>
                <a:gd name="T0" fmla="*/ 183 w 365"/>
                <a:gd name="T1" fmla="*/ 0 h 366"/>
                <a:gd name="T2" fmla="*/ 0 w 365"/>
                <a:gd name="T3" fmla="*/ 183 h 366"/>
                <a:gd name="T4" fmla="*/ 183 w 365"/>
                <a:gd name="T5" fmla="*/ 366 h 366"/>
                <a:gd name="T6" fmla="*/ 365 w 365"/>
                <a:gd name="T7" fmla="*/ 183 h 366"/>
                <a:gd name="T8" fmla="*/ 183 w 365"/>
                <a:gd name="T9" fmla="*/ 0 h 366"/>
                <a:gd name="T10" fmla="*/ 183 w 365"/>
                <a:gd name="T11" fmla="*/ 350 h 366"/>
                <a:gd name="T12" fmla="*/ 16 w 365"/>
                <a:gd name="T13" fmla="*/ 183 h 366"/>
                <a:gd name="T14" fmla="*/ 183 w 365"/>
                <a:gd name="T15" fmla="*/ 16 h 366"/>
                <a:gd name="T16" fmla="*/ 349 w 365"/>
                <a:gd name="T17" fmla="*/ 183 h 366"/>
                <a:gd name="T18" fmla="*/ 183 w 365"/>
                <a:gd name="T19" fmla="*/ 35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5" h="366">
                  <a:moveTo>
                    <a:pt x="183" y="0"/>
                  </a:moveTo>
                  <a:cubicBezTo>
                    <a:pt x="82" y="0"/>
                    <a:pt x="0" y="82"/>
                    <a:pt x="0" y="183"/>
                  </a:cubicBezTo>
                  <a:cubicBezTo>
                    <a:pt x="0" y="284"/>
                    <a:pt x="82" y="366"/>
                    <a:pt x="183" y="366"/>
                  </a:cubicBezTo>
                  <a:cubicBezTo>
                    <a:pt x="284" y="366"/>
                    <a:pt x="365" y="284"/>
                    <a:pt x="365" y="183"/>
                  </a:cubicBezTo>
                  <a:cubicBezTo>
                    <a:pt x="365" y="82"/>
                    <a:pt x="284" y="0"/>
                    <a:pt x="183" y="0"/>
                  </a:cubicBezTo>
                  <a:close/>
                  <a:moveTo>
                    <a:pt x="183" y="350"/>
                  </a:moveTo>
                  <a:cubicBezTo>
                    <a:pt x="91" y="350"/>
                    <a:pt x="16" y="275"/>
                    <a:pt x="16" y="183"/>
                  </a:cubicBezTo>
                  <a:cubicBezTo>
                    <a:pt x="16" y="91"/>
                    <a:pt x="91" y="16"/>
                    <a:pt x="183" y="16"/>
                  </a:cubicBezTo>
                  <a:cubicBezTo>
                    <a:pt x="275" y="16"/>
                    <a:pt x="349" y="91"/>
                    <a:pt x="349" y="183"/>
                  </a:cubicBezTo>
                  <a:cubicBezTo>
                    <a:pt x="349" y="275"/>
                    <a:pt x="275" y="350"/>
                    <a:pt x="183" y="350"/>
                  </a:cubicBez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9" name="Freeform 1877"/>
            <p:cNvSpPr>
              <a:spLocks/>
            </p:cNvSpPr>
            <p:nvPr/>
          </p:nvSpPr>
          <p:spPr bwMode="auto">
            <a:xfrm>
              <a:off x="1301751" y="5099050"/>
              <a:ext cx="7938" cy="41275"/>
            </a:xfrm>
            <a:custGeom>
              <a:avLst/>
              <a:gdLst>
                <a:gd name="T0" fmla="*/ 3 w 5"/>
                <a:gd name="T1" fmla="*/ 0 h 26"/>
                <a:gd name="T2" fmla="*/ 4 w 5"/>
                <a:gd name="T3" fmla="*/ 13 h 26"/>
                <a:gd name="T4" fmla="*/ 5 w 5"/>
                <a:gd name="T5" fmla="*/ 26 h 26"/>
                <a:gd name="T6" fmla="*/ 3 w 5"/>
                <a:gd name="T7" fmla="*/ 26 h 26"/>
                <a:gd name="T8" fmla="*/ 0 w 5"/>
                <a:gd name="T9" fmla="*/ 26 h 26"/>
                <a:gd name="T10" fmla="*/ 1 w 5"/>
                <a:gd name="T11" fmla="*/ 13 h 26"/>
                <a:gd name="T12" fmla="*/ 3 w 5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6">
                  <a:moveTo>
                    <a:pt x="3" y="0"/>
                  </a:moveTo>
                  <a:lnTo>
                    <a:pt x="4" y="13"/>
                  </a:lnTo>
                  <a:lnTo>
                    <a:pt x="5" y="26"/>
                  </a:lnTo>
                  <a:lnTo>
                    <a:pt x="3" y="26"/>
                  </a:lnTo>
                  <a:lnTo>
                    <a:pt x="0" y="26"/>
                  </a:lnTo>
                  <a:lnTo>
                    <a:pt x="1" y="1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D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0" name="Oval 1878"/>
            <p:cNvSpPr>
              <a:spLocks noChangeArrowheads="1"/>
            </p:cNvSpPr>
            <p:nvPr/>
          </p:nvSpPr>
          <p:spPr bwMode="auto">
            <a:xfrm>
              <a:off x="1298576" y="5138738"/>
              <a:ext cx="15875" cy="17463"/>
            </a:xfrm>
            <a:prstGeom prst="ellipse">
              <a:avLst/>
            </a:prstGeom>
            <a:solidFill>
              <a:srgbClr val="F4A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204713" y="4093354"/>
            <a:ext cx="438342" cy="405822"/>
            <a:chOff x="7350126" y="2906713"/>
            <a:chExt cx="214313" cy="177801"/>
          </a:xfrm>
        </p:grpSpPr>
        <p:sp>
          <p:nvSpPr>
            <p:cNvPr id="142" name="Freeform 432"/>
            <p:cNvSpPr>
              <a:spLocks/>
            </p:cNvSpPr>
            <p:nvPr/>
          </p:nvSpPr>
          <p:spPr bwMode="auto">
            <a:xfrm>
              <a:off x="7350126" y="2906713"/>
              <a:ext cx="214313" cy="128588"/>
            </a:xfrm>
            <a:custGeom>
              <a:avLst/>
              <a:gdLst>
                <a:gd name="T0" fmla="*/ 519 w 519"/>
                <a:gd name="T1" fmla="*/ 310 h 310"/>
                <a:gd name="T2" fmla="*/ 519 w 519"/>
                <a:gd name="T3" fmla="*/ 11 h 310"/>
                <a:gd name="T4" fmla="*/ 508 w 519"/>
                <a:gd name="T5" fmla="*/ 0 h 310"/>
                <a:gd name="T6" fmla="*/ 11 w 519"/>
                <a:gd name="T7" fmla="*/ 0 h 310"/>
                <a:gd name="T8" fmla="*/ 0 w 519"/>
                <a:gd name="T9" fmla="*/ 11 h 310"/>
                <a:gd name="T10" fmla="*/ 0 w 519"/>
                <a:gd name="T11" fmla="*/ 310 h 310"/>
                <a:gd name="T12" fmla="*/ 519 w 519"/>
                <a:gd name="T13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9" h="310">
                  <a:moveTo>
                    <a:pt x="519" y="310"/>
                  </a:moveTo>
                  <a:cubicBezTo>
                    <a:pt x="519" y="11"/>
                    <a:pt x="519" y="11"/>
                    <a:pt x="519" y="11"/>
                  </a:cubicBezTo>
                  <a:cubicBezTo>
                    <a:pt x="519" y="5"/>
                    <a:pt x="514" y="0"/>
                    <a:pt x="50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519" y="310"/>
                    <a:pt x="519" y="310"/>
                    <a:pt x="519" y="310"/>
                  </a:cubicBezTo>
                </a:path>
              </a:pathLst>
            </a:custGeom>
            <a:solidFill>
              <a:srgbClr val="424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3" name="Freeform 433"/>
            <p:cNvSpPr>
              <a:spLocks/>
            </p:cNvSpPr>
            <p:nvPr/>
          </p:nvSpPr>
          <p:spPr bwMode="auto">
            <a:xfrm>
              <a:off x="7423151" y="3054351"/>
              <a:ext cx="66675" cy="30163"/>
            </a:xfrm>
            <a:custGeom>
              <a:avLst/>
              <a:gdLst>
                <a:gd name="T0" fmla="*/ 162 w 163"/>
                <a:gd name="T1" fmla="*/ 71 h 75"/>
                <a:gd name="T2" fmla="*/ 142 w 163"/>
                <a:gd name="T3" fmla="*/ 57 h 75"/>
                <a:gd name="T4" fmla="*/ 139 w 163"/>
                <a:gd name="T5" fmla="*/ 53 h 75"/>
                <a:gd name="T6" fmla="*/ 133 w 163"/>
                <a:gd name="T7" fmla="*/ 0 h 75"/>
                <a:gd name="T8" fmla="*/ 81 w 163"/>
                <a:gd name="T9" fmla="*/ 0 h 75"/>
                <a:gd name="T10" fmla="*/ 29 w 163"/>
                <a:gd name="T11" fmla="*/ 0 h 75"/>
                <a:gd name="T12" fmla="*/ 24 w 163"/>
                <a:gd name="T13" fmla="*/ 53 h 75"/>
                <a:gd name="T14" fmla="*/ 21 w 163"/>
                <a:gd name="T15" fmla="*/ 57 h 75"/>
                <a:gd name="T16" fmla="*/ 1 w 163"/>
                <a:gd name="T17" fmla="*/ 71 h 75"/>
                <a:gd name="T18" fmla="*/ 4 w 163"/>
                <a:gd name="T19" fmla="*/ 75 h 75"/>
                <a:gd name="T20" fmla="*/ 27 w 163"/>
                <a:gd name="T21" fmla="*/ 75 h 75"/>
                <a:gd name="T22" fmla="*/ 81 w 163"/>
                <a:gd name="T23" fmla="*/ 75 h 75"/>
                <a:gd name="T24" fmla="*/ 136 w 163"/>
                <a:gd name="T25" fmla="*/ 75 h 75"/>
                <a:gd name="T26" fmla="*/ 159 w 163"/>
                <a:gd name="T27" fmla="*/ 75 h 75"/>
                <a:gd name="T28" fmla="*/ 162 w 163"/>
                <a:gd name="T29" fmla="*/ 7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3" h="75">
                  <a:moveTo>
                    <a:pt x="162" y="71"/>
                  </a:moveTo>
                  <a:cubicBezTo>
                    <a:pt x="162" y="71"/>
                    <a:pt x="144" y="58"/>
                    <a:pt x="142" y="57"/>
                  </a:cubicBezTo>
                  <a:cubicBezTo>
                    <a:pt x="140" y="56"/>
                    <a:pt x="139" y="53"/>
                    <a:pt x="139" y="53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3"/>
                    <a:pt x="23" y="56"/>
                    <a:pt x="21" y="57"/>
                  </a:cubicBezTo>
                  <a:cubicBezTo>
                    <a:pt x="19" y="58"/>
                    <a:pt x="1" y="71"/>
                    <a:pt x="1" y="71"/>
                  </a:cubicBezTo>
                  <a:cubicBezTo>
                    <a:pt x="1" y="71"/>
                    <a:pt x="0" y="74"/>
                    <a:pt x="4" y="75"/>
                  </a:cubicBezTo>
                  <a:cubicBezTo>
                    <a:pt x="8" y="75"/>
                    <a:pt x="27" y="75"/>
                    <a:pt x="27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136" y="75"/>
                    <a:pt x="154" y="75"/>
                    <a:pt x="159" y="75"/>
                  </a:cubicBezTo>
                  <a:cubicBezTo>
                    <a:pt x="163" y="74"/>
                    <a:pt x="162" y="71"/>
                    <a:pt x="162" y="7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4" name="Freeform 434"/>
            <p:cNvSpPr>
              <a:spLocks/>
            </p:cNvSpPr>
            <p:nvPr/>
          </p:nvSpPr>
          <p:spPr bwMode="auto">
            <a:xfrm>
              <a:off x="7432676" y="3054351"/>
              <a:ext cx="47625" cy="22225"/>
            </a:xfrm>
            <a:custGeom>
              <a:avLst/>
              <a:gdLst>
                <a:gd name="T0" fmla="*/ 110 w 117"/>
                <a:gd name="T1" fmla="*/ 0 h 54"/>
                <a:gd name="T2" fmla="*/ 58 w 117"/>
                <a:gd name="T3" fmla="*/ 0 h 54"/>
                <a:gd name="T4" fmla="*/ 6 w 117"/>
                <a:gd name="T5" fmla="*/ 0 h 54"/>
                <a:gd name="T6" fmla="*/ 1 w 117"/>
                <a:gd name="T7" fmla="*/ 53 h 54"/>
                <a:gd name="T8" fmla="*/ 0 w 117"/>
                <a:gd name="T9" fmla="*/ 54 h 54"/>
                <a:gd name="T10" fmla="*/ 4 w 117"/>
                <a:gd name="T11" fmla="*/ 54 h 54"/>
                <a:gd name="T12" fmla="*/ 58 w 117"/>
                <a:gd name="T13" fmla="*/ 54 h 54"/>
                <a:gd name="T14" fmla="*/ 113 w 117"/>
                <a:gd name="T15" fmla="*/ 54 h 54"/>
                <a:gd name="T16" fmla="*/ 117 w 117"/>
                <a:gd name="T17" fmla="*/ 54 h 54"/>
                <a:gd name="T18" fmla="*/ 116 w 117"/>
                <a:gd name="T19" fmla="*/ 53 h 54"/>
                <a:gd name="T20" fmla="*/ 110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110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0" y="53"/>
                    <a:pt x="0" y="54"/>
                  </a:cubicBezTo>
                  <a:cubicBezTo>
                    <a:pt x="2" y="54"/>
                    <a:pt x="4" y="54"/>
                    <a:pt x="4" y="54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54"/>
                    <a:pt x="115" y="54"/>
                    <a:pt x="117" y="54"/>
                  </a:cubicBezTo>
                  <a:cubicBezTo>
                    <a:pt x="116" y="53"/>
                    <a:pt x="116" y="53"/>
                    <a:pt x="116" y="53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D1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5" name="Freeform 435"/>
            <p:cNvSpPr>
              <a:spLocks/>
            </p:cNvSpPr>
            <p:nvPr/>
          </p:nvSpPr>
          <p:spPr bwMode="auto">
            <a:xfrm>
              <a:off x="7423151" y="3082926"/>
              <a:ext cx="66675" cy="1588"/>
            </a:xfrm>
            <a:custGeom>
              <a:avLst/>
              <a:gdLst>
                <a:gd name="T0" fmla="*/ 161 w 163"/>
                <a:gd name="T1" fmla="*/ 0 h 5"/>
                <a:gd name="T2" fmla="*/ 159 w 163"/>
                <a:gd name="T3" fmla="*/ 1 h 5"/>
                <a:gd name="T4" fmla="*/ 136 w 163"/>
                <a:gd name="T5" fmla="*/ 1 h 5"/>
                <a:gd name="T6" fmla="*/ 81 w 163"/>
                <a:gd name="T7" fmla="*/ 1 h 5"/>
                <a:gd name="T8" fmla="*/ 27 w 163"/>
                <a:gd name="T9" fmla="*/ 1 h 5"/>
                <a:gd name="T10" fmla="*/ 4 w 163"/>
                <a:gd name="T11" fmla="*/ 1 h 5"/>
                <a:gd name="T12" fmla="*/ 2 w 163"/>
                <a:gd name="T13" fmla="*/ 0 h 5"/>
                <a:gd name="T14" fmla="*/ 1 w 163"/>
                <a:gd name="T15" fmla="*/ 1 h 5"/>
                <a:gd name="T16" fmla="*/ 4 w 163"/>
                <a:gd name="T17" fmla="*/ 5 h 5"/>
                <a:gd name="T18" fmla="*/ 27 w 163"/>
                <a:gd name="T19" fmla="*/ 5 h 5"/>
                <a:gd name="T20" fmla="*/ 81 w 163"/>
                <a:gd name="T21" fmla="*/ 5 h 5"/>
                <a:gd name="T22" fmla="*/ 136 w 163"/>
                <a:gd name="T23" fmla="*/ 5 h 5"/>
                <a:gd name="T24" fmla="*/ 159 w 163"/>
                <a:gd name="T25" fmla="*/ 5 h 5"/>
                <a:gd name="T26" fmla="*/ 162 w 163"/>
                <a:gd name="T27" fmla="*/ 1 h 5"/>
                <a:gd name="T28" fmla="*/ 161 w 163"/>
                <a:gd name="T2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3" h="5">
                  <a:moveTo>
                    <a:pt x="161" y="0"/>
                  </a:moveTo>
                  <a:cubicBezTo>
                    <a:pt x="161" y="1"/>
                    <a:pt x="160" y="1"/>
                    <a:pt x="159" y="1"/>
                  </a:cubicBezTo>
                  <a:cubicBezTo>
                    <a:pt x="154" y="2"/>
                    <a:pt x="136" y="1"/>
                    <a:pt x="136" y="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8" y="2"/>
                    <a:pt x="4" y="1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4"/>
                    <a:pt x="4" y="5"/>
                  </a:cubicBezTo>
                  <a:cubicBezTo>
                    <a:pt x="8" y="5"/>
                    <a:pt x="27" y="5"/>
                    <a:pt x="27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136" y="5"/>
                    <a:pt x="136" y="5"/>
                    <a:pt x="136" y="5"/>
                  </a:cubicBezTo>
                  <a:cubicBezTo>
                    <a:pt x="136" y="5"/>
                    <a:pt x="154" y="5"/>
                    <a:pt x="159" y="5"/>
                  </a:cubicBezTo>
                  <a:cubicBezTo>
                    <a:pt x="163" y="4"/>
                    <a:pt x="162" y="1"/>
                    <a:pt x="162" y="1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6" name="Freeform 436"/>
            <p:cNvSpPr>
              <a:spLocks/>
            </p:cNvSpPr>
            <p:nvPr/>
          </p:nvSpPr>
          <p:spPr bwMode="auto">
            <a:xfrm>
              <a:off x="7350126" y="3035301"/>
              <a:ext cx="214313" cy="19050"/>
            </a:xfrm>
            <a:custGeom>
              <a:avLst/>
              <a:gdLst>
                <a:gd name="T0" fmla="*/ 0 w 519"/>
                <a:gd name="T1" fmla="*/ 0 h 46"/>
                <a:gd name="T2" fmla="*/ 0 w 519"/>
                <a:gd name="T3" fmla="*/ 35 h 46"/>
                <a:gd name="T4" fmla="*/ 11 w 519"/>
                <a:gd name="T5" fmla="*/ 46 h 46"/>
                <a:gd name="T6" fmla="*/ 508 w 519"/>
                <a:gd name="T7" fmla="*/ 46 h 46"/>
                <a:gd name="T8" fmla="*/ 519 w 519"/>
                <a:gd name="T9" fmla="*/ 35 h 46"/>
                <a:gd name="T10" fmla="*/ 519 w 519"/>
                <a:gd name="T11" fmla="*/ 0 h 46"/>
                <a:gd name="T12" fmla="*/ 0 w 519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9" h="46">
                  <a:moveTo>
                    <a:pt x="0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41"/>
                    <a:pt x="5" y="46"/>
                    <a:pt x="11" y="46"/>
                  </a:cubicBezTo>
                  <a:cubicBezTo>
                    <a:pt x="508" y="46"/>
                    <a:pt x="508" y="46"/>
                    <a:pt x="508" y="46"/>
                  </a:cubicBezTo>
                  <a:cubicBezTo>
                    <a:pt x="514" y="46"/>
                    <a:pt x="519" y="41"/>
                    <a:pt x="519" y="35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7" name="Rectangle 437"/>
            <p:cNvSpPr>
              <a:spLocks noChangeArrowheads="1"/>
            </p:cNvSpPr>
            <p:nvPr/>
          </p:nvSpPr>
          <p:spPr bwMode="auto">
            <a:xfrm>
              <a:off x="7358063" y="2916238"/>
              <a:ext cx="196850" cy="109538"/>
            </a:xfrm>
            <a:prstGeom prst="rect">
              <a:avLst/>
            </a:prstGeom>
            <a:solidFill>
              <a:srgbClr val="00A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8" name="Rectangle 438"/>
            <p:cNvSpPr>
              <a:spLocks noChangeArrowheads="1"/>
            </p:cNvSpPr>
            <p:nvPr/>
          </p:nvSpPr>
          <p:spPr bwMode="auto">
            <a:xfrm>
              <a:off x="7358063" y="2916238"/>
              <a:ext cx="196850" cy="109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9" name="Oval 439"/>
            <p:cNvSpPr>
              <a:spLocks noChangeArrowheads="1"/>
            </p:cNvSpPr>
            <p:nvPr/>
          </p:nvSpPr>
          <p:spPr bwMode="auto">
            <a:xfrm>
              <a:off x="7453313" y="3040063"/>
              <a:ext cx="6350" cy="7938"/>
            </a:xfrm>
            <a:prstGeom prst="ellipse">
              <a:avLst/>
            </a:prstGeom>
            <a:solidFill>
              <a:srgbClr val="424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50" name="Oval 440"/>
            <p:cNvSpPr>
              <a:spLocks noChangeArrowheads="1"/>
            </p:cNvSpPr>
            <p:nvPr/>
          </p:nvSpPr>
          <p:spPr bwMode="auto">
            <a:xfrm>
              <a:off x="7454901" y="2908301"/>
              <a:ext cx="3175" cy="3175"/>
            </a:xfrm>
            <a:prstGeom prst="ellipse">
              <a:avLst/>
            </a:pr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51" name="Freeform 453"/>
            <p:cNvSpPr>
              <a:spLocks/>
            </p:cNvSpPr>
            <p:nvPr/>
          </p:nvSpPr>
          <p:spPr bwMode="auto">
            <a:xfrm>
              <a:off x="7456488" y="2906713"/>
              <a:ext cx="107950" cy="128588"/>
            </a:xfrm>
            <a:custGeom>
              <a:avLst/>
              <a:gdLst>
                <a:gd name="T0" fmla="*/ 249 w 260"/>
                <a:gd name="T1" fmla="*/ 0 h 310"/>
                <a:gd name="T2" fmla="*/ 0 w 260"/>
                <a:gd name="T3" fmla="*/ 0 h 310"/>
                <a:gd name="T4" fmla="*/ 249 w 260"/>
                <a:gd name="T5" fmla="*/ 0 h 310"/>
                <a:gd name="T6" fmla="*/ 260 w 260"/>
                <a:gd name="T7" fmla="*/ 11 h 310"/>
                <a:gd name="T8" fmla="*/ 260 w 260"/>
                <a:gd name="T9" fmla="*/ 310 h 310"/>
                <a:gd name="T10" fmla="*/ 260 w 260"/>
                <a:gd name="T11" fmla="*/ 11 h 310"/>
                <a:gd name="T12" fmla="*/ 249 w 260"/>
                <a:gd name="T13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0" h="310">
                  <a:moveTo>
                    <a:pt x="2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55" y="0"/>
                    <a:pt x="260" y="5"/>
                    <a:pt x="260" y="11"/>
                  </a:cubicBezTo>
                  <a:cubicBezTo>
                    <a:pt x="260" y="310"/>
                    <a:pt x="260" y="310"/>
                    <a:pt x="260" y="310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0" y="5"/>
                    <a:pt x="255" y="0"/>
                    <a:pt x="249" y="0"/>
                  </a:cubicBezTo>
                </a:path>
              </a:pathLst>
            </a:custGeom>
            <a:solidFill>
              <a:srgbClr val="E9EB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52" name="Freeform 454"/>
            <p:cNvSpPr>
              <a:spLocks/>
            </p:cNvSpPr>
            <p:nvPr/>
          </p:nvSpPr>
          <p:spPr bwMode="auto">
            <a:xfrm>
              <a:off x="7456488" y="2906713"/>
              <a:ext cx="107950" cy="128588"/>
            </a:xfrm>
            <a:custGeom>
              <a:avLst/>
              <a:gdLst>
                <a:gd name="T0" fmla="*/ 249 w 260"/>
                <a:gd name="T1" fmla="*/ 0 h 310"/>
                <a:gd name="T2" fmla="*/ 0 w 260"/>
                <a:gd name="T3" fmla="*/ 0 h 310"/>
                <a:gd name="T4" fmla="*/ 0 w 260"/>
                <a:gd name="T5" fmla="*/ 5 h 310"/>
                <a:gd name="T6" fmla="*/ 3 w 260"/>
                <a:gd name="T7" fmla="*/ 8 h 310"/>
                <a:gd name="T8" fmla="*/ 0 w 260"/>
                <a:gd name="T9" fmla="*/ 10 h 310"/>
                <a:gd name="T10" fmla="*/ 0 w 260"/>
                <a:gd name="T11" fmla="*/ 21 h 310"/>
                <a:gd name="T12" fmla="*/ 240 w 260"/>
                <a:gd name="T13" fmla="*/ 21 h 310"/>
                <a:gd name="T14" fmla="*/ 240 w 260"/>
                <a:gd name="T15" fmla="*/ 289 h 310"/>
                <a:gd name="T16" fmla="*/ 0 w 260"/>
                <a:gd name="T17" fmla="*/ 289 h 310"/>
                <a:gd name="T18" fmla="*/ 0 w 260"/>
                <a:gd name="T19" fmla="*/ 310 h 310"/>
                <a:gd name="T20" fmla="*/ 260 w 260"/>
                <a:gd name="T21" fmla="*/ 310 h 310"/>
                <a:gd name="T22" fmla="*/ 260 w 260"/>
                <a:gd name="T23" fmla="*/ 11 h 310"/>
                <a:gd name="T24" fmla="*/ 249 w 260"/>
                <a:gd name="T2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0" h="310">
                  <a:moveTo>
                    <a:pt x="2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3" y="7"/>
                    <a:pt x="3" y="8"/>
                  </a:cubicBezTo>
                  <a:cubicBezTo>
                    <a:pt x="3" y="9"/>
                    <a:pt x="2" y="10"/>
                    <a:pt x="0" y="1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40" y="21"/>
                    <a:pt x="240" y="21"/>
                    <a:pt x="240" y="21"/>
                  </a:cubicBezTo>
                  <a:cubicBezTo>
                    <a:pt x="240" y="289"/>
                    <a:pt x="240" y="289"/>
                    <a:pt x="24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260" y="310"/>
                    <a:pt x="260" y="310"/>
                    <a:pt x="260" y="310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0" y="5"/>
                    <a:pt x="255" y="0"/>
                    <a:pt x="249" y="0"/>
                  </a:cubicBezTo>
                </a:path>
              </a:pathLst>
            </a:custGeom>
            <a:solidFill>
              <a:srgbClr val="3F4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53" name="Rectangle 455"/>
            <p:cNvSpPr>
              <a:spLocks noChangeArrowheads="1"/>
            </p:cNvSpPr>
            <p:nvPr/>
          </p:nvSpPr>
          <p:spPr bwMode="auto">
            <a:xfrm>
              <a:off x="7456488" y="2916238"/>
              <a:ext cx="98425" cy="109538"/>
            </a:xfrm>
            <a:prstGeom prst="rect">
              <a:avLst/>
            </a:prstGeom>
            <a:solidFill>
              <a:srgbClr val="049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54" name="Rectangle 456"/>
            <p:cNvSpPr>
              <a:spLocks noChangeArrowheads="1"/>
            </p:cNvSpPr>
            <p:nvPr/>
          </p:nvSpPr>
          <p:spPr bwMode="auto">
            <a:xfrm>
              <a:off x="7456488" y="2916238"/>
              <a:ext cx="98425" cy="109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55" name="Freeform 457"/>
            <p:cNvSpPr>
              <a:spLocks/>
            </p:cNvSpPr>
            <p:nvPr/>
          </p:nvSpPr>
          <p:spPr bwMode="auto">
            <a:xfrm>
              <a:off x="7456488" y="2908301"/>
              <a:ext cx="1588" cy="3175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5 h 5"/>
                <a:gd name="T4" fmla="*/ 3 w 3"/>
                <a:gd name="T5" fmla="*/ 3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3" y="4"/>
                    <a:pt x="3" y="3"/>
                  </a:cubicBezTo>
                  <a:cubicBezTo>
                    <a:pt x="3" y="2"/>
                    <a:pt x="2" y="0"/>
                    <a:pt x="0" y="0"/>
                  </a:cubicBezTo>
                </a:path>
              </a:pathLst>
            </a:custGeom>
            <a:solidFill>
              <a:srgbClr val="3F4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158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 dirty="0"/>
              <a:t>Model Preparation</a:t>
            </a:r>
            <a:br>
              <a:rPr lang="en-US" dirty="0"/>
            </a:br>
            <a:r>
              <a:rPr lang="en-US" altLang="en-US" dirty="0">
                <a:solidFill>
                  <a:schemeClr val="accent1"/>
                </a:solidFill>
              </a:rPr>
              <a:t>Pipeline</a:t>
            </a:r>
            <a:endParaRPr lang="en-US" dirty="0"/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929186"/>
              </p:ext>
            </p:extLst>
          </p:nvPr>
        </p:nvGraphicFramePr>
        <p:xfrm>
          <a:off x="314983" y="1036643"/>
          <a:ext cx="6947464" cy="4987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7763299" y="2533021"/>
            <a:ext cx="1532066" cy="1995170"/>
            <a:chOff x="7152188" y="1496377"/>
            <a:chExt cx="1532066" cy="1995170"/>
          </a:xfrm>
        </p:grpSpPr>
        <p:sp>
          <p:nvSpPr>
            <p:cNvPr id="5" name="Rounded Rectangle 4"/>
            <p:cNvSpPr/>
            <p:nvPr/>
          </p:nvSpPr>
          <p:spPr>
            <a:xfrm>
              <a:off x="7152188" y="1496377"/>
              <a:ext cx="1532066" cy="1995170"/>
            </a:xfrm>
            <a:prstGeom prst="roundRect">
              <a:avLst/>
            </a:prstGeom>
            <a:solidFill>
              <a:srgbClr val="0098B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2342900"/>
                <a:satOff val="-5645"/>
                <a:lumOff val="-1607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7226977" y="1571166"/>
              <a:ext cx="1382488" cy="1845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 Logistic Regression</a:t>
              </a:r>
            </a:p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Random Forest</a:t>
              </a:r>
            </a:p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Gradient Boost Tree</a:t>
              </a:r>
            </a:p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SVM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555833" y="1379364"/>
            <a:ext cx="6152698" cy="696958"/>
            <a:chOff x="1188879" y="3850851"/>
            <a:chExt cx="7192465" cy="68923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188879" y="3850851"/>
              <a:ext cx="0" cy="347579"/>
            </a:xfrm>
            <a:prstGeom prst="line">
              <a:avLst/>
            </a:prstGeom>
            <a:ln>
              <a:solidFill>
                <a:schemeClr val="bg2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89696" y="4197684"/>
              <a:ext cx="7191648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785520" y="4192509"/>
              <a:ext cx="0" cy="347579"/>
            </a:xfrm>
            <a:prstGeom prst="line">
              <a:avLst/>
            </a:prstGeom>
            <a:ln>
              <a:solidFill>
                <a:schemeClr val="bg2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555833" y="1724849"/>
            <a:ext cx="0" cy="445098"/>
          </a:xfrm>
          <a:prstGeom prst="line">
            <a:avLst/>
          </a:prstGeom>
          <a:ln>
            <a:solidFill>
              <a:schemeClr val="bg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48178" y="1056661"/>
            <a:ext cx="1967308" cy="4890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t"/>
            <a:r>
              <a:rPr lang="en-US" sz="140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Pipeline Transformers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8446202" y="1969281"/>
            <a:ext cx="166260" cy="426525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62548" y="914400"/>
            <a:ext cx="1967308" cy="917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t"/>
            <a:r>
              <a:rPr lang="en-US" sz="140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Estimators</a:t>
            </a:r>
            <a:endParaRPr lang="en-US" sz="1400" b="1" spc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160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Cross Validation Time series</a:t>
            </a:r>
            <a:br>
              <a:rPr lang="en-GB" altLang="en-US" dirty="0"/>
            </a:br>
            <a:r>
              <a:rPr lang="en-US" altLang="en-US" dirty="0">
                <a:solidFill>
                  <a:schemeClr val="accent1"/>
                </a:solidFill>
              </a:rPr>
              <a:t>6-month train &amp; 2-month test</a:t>
            </a:r>
            <a:br>
              <a:rPr lang="en-GB" altLang="en-US" dirty="0"/>
            </a:br>
            <a:endParaRPr lang="en-GB" altLang="en-US" dirty="0"/>
          </a:p>
        </p:txBody>
      </p:sp>
      <p:sp>
        <p:nvSpPr>
          <p:cNvPr id="18437" name="AutoShape 34"/>
          <p:cNvSpPr>
            <a:spLocks noChangeArrowheads="1"/>
          </p:cNvSpPr>
          <p:nvPr/>
        </p:nvSpPr>
        <p:spPr bwMode="auto">
          <a:xfrm>
            <a:off x="404814" y="1705797"/>
            <a:ext cx="8691562" cy="1680496"/>
          </a:xfrm>
          <a:prstGeom prst="homePlate">
            <a:avLst>
              <a:gd name="adj" fmla="val 18658"/>
            </a:avLst>
          </a:prstGeom>
          <a:noFill/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91423" rIns="91423" bIns="91423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endParaRPr lang="en-US" altLang="en-US" sz="1200"/>
          </a:p>
        </p:txBody>
      </p:sp>
      <p:sp>
        <p:nvSpPr>
          <p:cNvPr id="18438" name="Text Box 35"/>
          <p:cNvSpPr txBox="1">
            <a:spLocks noChangeArrowheads="1"/>
          </p:cNvSpPr>
          <p:nvPr/>
        </p:nvSpPr>
        <p:spPr bwMode="auto">
          <a:xfrm>
            <a:off x="423863" y="1410523"/>
            <a:ext cx="1346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altLang="en-US" sz="1400" dirty="0">
                <a:solidFill>
                  <a:srgbClr val="0D6CA5"/>
                </a:solidFill>
                <a:cs typeface="Arial" charset="0"/>
              </a:rPr>
              <a:t>January 2015</a:t>
            </a:r>
          </a:p>
        </p:txBody>
      </p:sp>
      <p:sp>
        <p:nvSpPr>
          <p:cNvPr id="18444" name="Text Box 77"/>
          <p:cNvSpPr txBox="1">
            <a:spLocks noChangeArrowheads="1"/>
          </p:cNvSpPr>
          <p:nvPr/>
        </p:nvSpPr>
        <p:spPr bwMode="auto">
          <a:xfrm>
            <a:off x="5858341" y="1410523"/>
            <a:ext cx="1346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altLang="en-US" sz="1400" dirty="0">
                <a:solidFill>
                  <a:srgbClr val="0D6CA5"/>
                </a:solidFill>
                <a:cs typeface="Arial" charset="0"/>
              </a:rPr>
              <a:t>December 2015</a:t>
            </a:r>
          </a:p>
        </p:txBody>
      </p:sp>
      <p:sp>
        <p:nvSpPr>
          <p:cNvPr id="18450" name="Line 111"/>
          <p:cNvSpPr>
            <a:spLocks noChangeShapeType="1"/>
          </p:cNvSpPr>
          <p:nvPr/>
        </p:nvSpPr>
        <p:spPr bwMode="auto">
          <a:xfrm>
            <a:off x="7251688" y="1410521"/>
            <a:ext cx="0" cy="201168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AutoShape 46"/>
          <p:cNvSpPr>
            <a:spLocks noChangeArrowheads="1"/>
          </p:cNvSpPr>
          <p:nvPr/>
        </p:nvSpPr>
        <p:spPr bwMode="gray">
          <a:xfrm>
            <a:off x="447147" y="1948684"/>
            <a:ext cx="4040716" cy="336550"/>
          </a:xfrm>
          <a:prstGeom prst="roundRect">
            <a:avLst>
              <a:gd name="adj" fmla="val 16667"/>
            </a:avLst>
          </a:prstGeom>
          <a:solidFill>
            <a:srgbClr val="00A8C8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en-US" sz="1200" b="1" dirty="0">
                <a:solidFill>
                  <a:srgbClr val="FFFFFF"/>
                </a:solidFill>
                <a:cs typeface="Arial" charset="0"/>
              </a:rPr>
              <a:t>1/1 - 6/30</a:t>
            </a:r>
          </a:p>
        </p:txBody>
      </p:sp>
      <p:sp>
        <p:nvSpPr>
          <p:cNvPr id="18459" name="AutoShape 47"/>
          <p:cNvSpPr>
            <a:spLocks noChangeArrowheads="1"/>
          </p:cNvSpPr>
          <p:nvPr/>
        </p:nvSpPr>
        <p:spPr bwMode="gray">
          <a:xfrm>
            <a:off x="4520426" y="1948684"/>
            <a:ext cx="939595" cy="336550"/>
          </a:xfrm>
          <a:prstGeom prst="roundRect">
            <a:avLst>
              <a:gd name="adj" fmla="val 16667"/>
            </a:avLst>
          </a:prstGeom>
          <a:solidFill>
            <a:srgbClr val="00A8C8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en-US" sz="1200" b="1" dirty="0">
                <a:solidFill>
                  <a:srgbClr val="FFFFFF"/>
                </a:solidFill>
                <a:cs typeface="Arial" charset="0"/>
              </a:rPr>
              <a:t>7/1 - 8/30</a:t>
            </a:r>
          </a:p>
        </p:txBody>
      </p:sp>
      <p:sp>
        <p:nvSpPr>
          <p:cNvPr id="18461" name="AutoShape 49"/>
          <p:cNvSpPr>
            <a:spLocks noChangeArrowheads="1"/>
          </p:cNvSpPr>
          <p:nvPr/>
        </p:nvSpPr>
        <p:spPr bwMode="gray">
          <a:xfrm>
            <a:off x="451218" y="2350321"/>
            <a:ext cx="5406657" cy="336550"/>
          </a:xfrm>
          <a:prstGeom prst="roundRect">
            <a:avLst>
              <a:gd name="adj" fmla="val 16667"/>
            </a:avLst>
          </a:prstGeom>
          <a:solidFill>
            <a:srgbClr val="FBAE17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en-US" sz="1200" b="1" dirty="0">
                <a:solidFill>
                  <a:srgbClr val="FFFFFF"/>
                </a:solidFill>
                <a:cs typeface="Arial" charset="0"/>
              </a:rPr>
              <a:t>1/1 - 10/30</a:t>
            </a:r>
          </a:p>
        </p:txBody>
      </p:sp>
      <p:sp>
        <p:nvSpPr>
          <p:cNvPr id="18462" name="AutoShape 78"/>
          <p:cNvSpPr>
            <a:spLocks noChangeArrowheads="1"/>
          </p:cNvSpPr>
          <p:nvPr/>
        </p:nvSpPr>
        <p:spPr bwMode="gray">
          <a:xfrm>
            <a:off x="446451" y="2751959"/>
            <a:ext cx="6789618" cy="336550"/>
          </a:xfrm>
          <a:prstGeom prst="roundRect">
            <a:avLst>
              <a:gd name="adj" fmla="val 16667"/>
            </a:avLst>
          </a:prstGeom>
          <a:solidFill>
            <a:srgbClr val="0FB694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en-US" sz="1200" b="1" dirty="0">
                <a:solidFill>
                  <a:srgbClr val="FFFFFF"/>
                </a:solidFill>
                <a:cs typeface="Arial" charset="0"/>
              </a:rPr>
              <a:t>1/1 – 2016-2/29</a:t>
            </a:r>
          </a:p>
        </p:txBody>
      </p:sp>
      <p:sp>
        <p:nvSpPr>
          <p:cNvPr id="26" name="AutoShape 47"/>
          <p:cNvSpPr>
            <a:spLocks noChangeArrowheads="1"/>
          </p:cNvSpPr>
          <p:nvPr/>
        </p:nvSpPr>
        <p:spPr bwMode="gray">
          <a:xfrm>
            <a:off x="5891503" y="2350321"/>
            <a:ext cx="1094733" cy="331222"/>
          </a:xfrm>
          <a:prstGeom prst="roundRect">
            <a:avLst>
              <a:gd name="adj" fmla="val 16667"/>
            </a:avLst>
          </a:prstGeom>
          <a:solidFill>
            <a:srgbClr val="FBAE17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en-US" sz="1200" b="1" dirty="0">
                <a:solidFill>
                  <a:srgbClr val="FFFFFF"/>
                </a:solidFill>
                <a:cs typeface="Arial" charset="0"/>
              </a:rPr>
              <a:t>10/31 - 12/30</a:t>
            </a:r>
          </a:p>
        </p:txBody>
      </p:sp>
      <p:sp>
        <p:nvSpPr>
          <p:cNvPr id="27" name="AutoShape 47"/>
          <p:cNvSpPr>
            <a:spLocks noChangeArrowheads="1"/>
          </p:cNvSpPr>
          <p:nvPr/>
        </p:nvSpPr>
        <p:spPr bwMode="gray">
          <a:xfrm>
            <a:off x="7265988" y="2751959"/>
            <a:ext cx="939595" cy="336550"/>
          </a:xfrm>
          <a:prstGeom prst="roundRect">
            <a:avLst>
              <a:gd name="adj" fmla="val 16667"/>
            </a:avLst>
          </a:prstGeom>
          <a:solidFill>
            <a:srgbClr val="0FB694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en-US" sz="1200" b="1" dirty="0">
                <a:solidFill>
                  <a:srgbClr val="FFFFFF"/>
                </a:solidFill>
                <a:cs typeface="Arial" charset="0"/>
              </a:rPr>
              <a:t>3/1 - 4/30</a:t>
            </a:r>
          </a:p>
        </p:txBody>
      </p:sp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7262446" y="1408013"/>
            <a:ext cx="1346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altLang="en-US" sz="1400" dirty="0">
                <a:solidFill>
                  <a:srgbClr val="0D6CA5"/>
                </a:solidFill>
                <a:cs typeface="Arial" charset="0"/>
              </a:rPr>
              <a:t>January 2016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E2A410E-1590-704E-B3E9-C1797E8D8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3520718"/>
            <a:ext cx="5715269" cy="24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DB71E032-E2E5-BC46-B909-721A48429F38}"/>
              </a:ext>
            </a:extLst>
          </p:cNvPr>
          <p:cNvSpPr/>
          <p:nvPr/>
        </p:nvSpPr>
        <p:spPr>
          <a:xfrm>
            <a:off x="5917685" y="4873353"/>
            <a:ext cx="469798" cy="9797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95A2D08-7CC2-6046-8871-1AB62DC891F3}"/>
              </a:ext>
            </a:extLst>
          </p:cNvPr>
          <p:cNvSpPr/>
          <p:nvPr/>
        </p:nvSpPr>
        <p:spPr>
          <a:xfrm flipV="1">
            <a:off x="5899580" y="5038326"/>
            <a:ext cx="1451834" cy="110508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10814C-79F5-034E-B1C2-C20A33524F8D}"/>
              </a:ext>
            </a:extLst>
          </p:cNvPr>
          <p:cNvSpPr/>
          <p:nvPr/>
        </p:nvSpPr>
        <p:spPr>
          <a:xfrm rot="10800000" flipV="1">
            <a:off x="6341623" y="4799258"/>
            <a:ext cx="165975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+mj-lt"/>
              </a:rPr>
              <a:t>Train Range </a:t>
            </a:r>
            <a:endParaRPr lang="en-US" sz="1100" dirty="0">
              <a:latin typeface="+mj-lt"/>
            </a:endParaRPr>
          </a:p>
          <a:p>
            <a:br>
              <a:rPr lang="en-US" sz="1100" dirty="0">
                <a:latin typeface="+mj-lt"/>
              </a:rPr>
            </a:br>
            <a:endParaRPr lang="en-US" sz="1100" dirty="0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05E3E8-5684-AB40-BE6F-6E6D6239160F}"/>
              </a:ext>
            </a:extLst>
          </p:cNvPr>
          <p:cNvSpPr/>
          <p:nvPr/>
        </p:nvSpPr>
        <p:spPr>
          <a:xfrm rot="10800000" flipV="1">
            <a:off x="7288605" y="4972749"/>
            <a:ext cx="165975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Test Range</a:t>
            </a:r>
            <a:endParaRPr lang="en-US" sz="1100" dirty="0"/>
          </a:p>
          <a:p>
            <a:br>
              <a:rPr lang="en-US" sz="1400" dirty="0"/>
            </a:br>
            <a:endParaRPr lang="en-US" sz="1400" dirty="0"/>
          </a:p>
        </p:txBody>
      </p:sp>
      <p:sp>
        <p:nvSpPr>
          <p:cNvPr id="2" name="Right Arrow 3">
            <a:extLst>
              <a:ext uri="{FF2B5EF4-FFF2-40B4-BE49-F238E27FC236}">
                <a16:creationId xmlns:a16="http://schemas.microsoft.com/office/drawing/2014/main" id="{14279E26-D540-4C68-AD86-116AB35DA6F4}"/>
              </a:ext>
            </a:extLst>
          </p:cNvPr>
          <p:cNvSpPr/>
          <p:nvPr/>
        </p:nvSpPr>
        <p:spPr>
          <a:xfrm>
            <a:off x="6070085" y="5224931"/>
            <a:ext cx="469798" cy="9797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Right Arrow 18">
            <a:extLst>
              <a:ext uri="{FF2B5EF4-FFF2-40B4-BE49-F238E27FC236}">
                <a16:creationId xmlns:a16="http://schemas.microsoft.com/office/drawing/2014/main" id="{2F88C712-70C8-4DD2-8EF2-CF2659F8611C}"/>
              </a:ext>
            </a:extLst>
          </p:cNvPr>
          <p:cNvSpPr/>
          <p:nvPr/>
        </p:nvSpPr>
        <p:spPr>
          <a:xfrm flipV="1">
            <a:off x="6051980" y="5389904"/>
            <a:ext cx="1451834" cy="110508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07AFCD-806D-4A73-8A9A-FF3212AB470A}"/>
              </a:ext>
            </a:extLst>
          </p:cNvPr>
          <p:cNvSpPr/>
          <p:nvPr/>
        </p:nvSpPr>
        <p:spPr>
          <a:xfrm rot="10800000" flipV="1">
            <a:off x="6494023" y="5150836"/>
            <a:ext cx="165975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+mj-lt"/>
              </a:rPr>
              <a:t>Train Range </a:t>
            </a:r>
            <a:endParaRPr lang="en-US" sz="1100" dirty="0">
              <a:latin typeface="+mj-lt"/>
            </a:endParaRPr>
          </a:p>
          <a:p>
            <a:br>
              <a:rPr lang="en-US" sz="1100" dirty="0">
                <a:latin typeface="+mj-lt"/>
              </a:rPr>
            </a:br>
            <a:endParaRPr lang="en-US" sz="11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F986B-0FFC-4868-871C-4DE7473D9D85}"/>
              </a:ext>
            </a:extLst>
          </p:cNvPr>
          <p:cNvSpPr/>
          <p:nvPr/>
        </p:nvSpPr>
        <p:spPr>
          <a:xfrm rot="10800000" flipV="1">
            <a:off x="7441005" y="5324327"/>
            <a:ext cx="165975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Test Range</a:t>
            </a:r>
            <a:endParaRPr lang="en-US" sz="1100" dirty="0"/>
          </a:p>
          <a:p>
            <a:br>
              <a:rPr lang="en-US" sz="1400" dirty="0"/>
            </a:br>
            <a:endParaRPr lang="en-US" sz="1400" dirty="0"/>
          </a:p>
        </p:txBody>
      </p:sp>
      <p:sp>
        <p:nvSpPr>
          <p:cNvPr id="8" name="Right Arrow 3">
            <a:extLst>
              <a:ext uri="{FF2B5EF4-FFF2-40B4-BE49-F238E27FC236}">
                <a16:creationId xmlns:a16="http://schemas.microsoft.com/office/drawing/2014/main" id="{0DF179E2-684B-4FBA-AC86-FC07B1E0A662}"/>
              </a:ext>
            </a:extLst>
          </p:cNvPr>
          <p:cNvSpPr/>
          <p:nvPr/>
        </p:nvSpPr>
        <p:spPr>
          <a:xfrm>
            <a:off x="5898077" y="5587073"/>
            <a:ext cx="469798" cy="9797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Right Arrow 18">
            <a:extLst>
              <a:ext uri="{FF2B5EF4-FFF2-40B4-BE49-F238E27FC236}">
                <a16:creationId xmlns:a16="http://schemas.microsoft.com/office/drawing/2014/main" id="{48B3E9BC-8054-4547-AE7D-B47A7C845FB5}"/>
              </a:ext>
            </a:extLst>
          </p:cNvPr>
          <p:cNvSpPr/>
          <p:nvPr/>
        </p:nvSpPr>
        <p:spPr>
          <a:xfrm flipV="1">
            <a:off x="5879972" y="5752046"/>
            <a:ext cx="1451834" cy="110508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EFC4A3-58CB-42A6-AA10-9851E60831E6}"/>
              </a:ext>
            </a:extLst>
          </p:cNvPr>
          <p:cNvSpPr/>
          <p:nvPr/>
        </p:nvSpPr>
        <p:spPr>
          <a:xfrm rot="10800000" flipV="1">
            <a:off x="6322015" y="5512978"/>
            <a:ext cx="165975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+mj-lt"/>
              </a:rPr>
              <a:t>Train Range </a:t>
            </a:r>
            <a:endParaRPr lang="en-US" sz="1100" dirty="0">
              <a:latin typeface="+mj-lt"/>
            </a:endParaRPr>
          </a:p>
          <a:p>
            <a:br>
              <a:rPr lang="en-US" sz="1100" dirty="0">
                <a:latin typeface="+mj-lt"/>
              </a:rPr>
            </a:br>
            <a:endParaRPr lang="en-US" sz="1100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038F44-A7DD-42A7-869E-D5D61B42C471}"/>
              </a:ext>
            </a:extLst>
          </p:cNvPr>
          <p:cNvSpPr/>
          <p:nvPr/>
        </p:nvSpPr>
        <p:spPr>
          <a:xfrm rot="10800000" flipV="1">
            <a:off x="7268997" y="5686469"/>
            <a:ext cx="165975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Test Range</a:t>
            </a:r>
            <a:endParaRPr lang="en-US" sz="1100" dirty="0"/>
          </a:p>
          <a:p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2571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 </a:t>
            </a:r>
            <a:br>
              <a:rPr lang="en-US" dirty="0"/>
            </a:br>
            <a:r>
              <a:rPr lang="en-US" altLang="en-US" dirty="0" err="1">
                <a:solidFill>
                  <a:schemeClr val="accent1"/>
                </a:solidFill>
              </a:rPr>
              <a:t>Undersampling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1040683"/>
            <a:ext cx="3757184" cy="2517206"/>
          </a:xfrm>
          <a:prstGeom prst="rect">
            <a:avLst/>
          </a:prstGeom>
        </p:spPr>
      </p:pic>
      <p:sp>
        <p:nvSpPr>
          <p:cNvPr id="4" name="Rectangle 6"/>
          <p:cNvSpPr>
            <a:spLocks noChangeArrowheads="1"/>
          </p:cNvSpPr>
          <p:nvPr/>
        </p:nvSpPr>
        <p:spPr bwMode="gray">
          <a:xfrm>
            <a:off x="5205045" y="1130519"/>
            <a:ext cx="3534508" cy="2400657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200" b="1" spc="300" dirty="0">
                <a:solidFill>
                  <a:srgbClr val="00A8C8"/>
                </a:solidFill>
                <a:latin typeface="+mn-lt"/>
                <a:ea typeface="+mn-ea"/>
              </a:rPr>
              <a:t>Comments</a:t>
            </a:r>
          </a:p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The dataset is imbalanced. Approximately 80% of flights are not delayed</a:t>
            </a:r>
          </a:p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Looking at 1st 6 months of 2015 - 21.57% flights were delayed / cancelled</a:t>
            </a:r>
          </a:p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Unbalanced data leads to low recall scores </a:t>
            </a:r>
          </a:p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 err="1">
                <a:solidFill>
                  <a:srgbClr val="404040"/>
                </a:solidFill>
              </a:rPr>
              <a:t>Undersample</a:t>
            </a:r>
            <a:r>
              <a:rPr lang="en-US" sz="1200" dirty="0">
                <a:solidFill>
                  <a:srgbClr val="404040"/>
                </a:solidFill>
              </a:rPr>
              <a:t> - because of excess data</a:t>
            </a:r>
          </a:p>
          <a:p>
            <a:br>
              <a:rPr lang="en-US" sz="1200" dirty="0"/>
            </a:br>
            <a:endParaRPr lang="en-US" altLang="en-US" sz="1200" dirty="0">
              <a:solidFill>
                <a:srgbClr val="404040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endParaRPr lang="en-US" altLang="en-US" sz="1200" dirty="0">
              <a:solidFill>
                <a:srgbClr val="404040"/>
              </a:solidFill>
            </a:endParaRPr>
          </a:p>
        </p:txBody>
      </p:sp>
      <p:pic>
        <p:nvPicPr>
          <p:cNvPr id="4098" name="1F405750-D979-4DF9-89AF-45D760821FD8" descr="0E748FE2-3382-4CF9-8A6C-48EFF5D846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3995450"/>
            <a:ext cx="8560747" cy="120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EBBA54B-0923-1E43-A018-81A108369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547" y="2938800"/>
            <a:ext cx="2751504" cy="59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89C266-D5F3-D644-A3DD-61E63F46F03B}"/>
              </a:ext>
            </a:extLst>
          </p:cNvPr>
          <p:cNvSpPr/>
          <p:nvPr/>
        </p:nvSpPr>
        <p:spPr>
          <a:xfrm>
            <a:off x="470963" y="3579952"/>
            <a:ext cx="79432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</a:rPr>
              <a:t>RF - 2 Iterations - Unbalanced and Balanced (Mean, Min, Max, Median)</a:t>
            </a:r>
            <a:endParaRPr lang="en-US" sz="1600" dirty="0"/>
          </a:p>
          <a:p>
            <a:br>
              <a:rPr lang="en-US" sz="1600" dirty="0"/>
            </a:br>
            <a:endParaRPr lang="en-US" sz="16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7EF1378-ED5B-CF4A-B6CD-E0AB9EBB2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5192825"/>
            <a:ext cx="8560747" cy="123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488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MMC_SectionShape"/>
          <p:cNvGrpSpPr/>
          <p:nvPr>
            <p:custDataLst>
              <p:tags r:id="rId2"/>
            </p:custDataLst>
          </p:nvPr>
        </p:nvGrpSpPr>
        <p:grpSpPr bwMode="invGray">
          <a:xfrm>
            <a:off x="0" y="0"/>
            <a:ext cx="9601200" cy="6134100"/>
            <a:chOff x="0" y="0"/>
            <a:chExt cx="9601200" cy="6134100"/>
          </a:xfrm>
        </p:grpSpPr>
        <p:sp>
          <p:nvSpPr>
            <p:cNvPr id="2" name="CoverAnchorTriangle1"/>
            <p:cNvSpPr/>
            <p:nvPr/>
          </p:nvSpPr>
          <p:spPr bwMode="invGray">
            <a:xfrm>
              <a:off x="0" y="0"/>
              <a:ext cx="1409700" cy="1219200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3" name="CoverAnchorTriangle2"/>
            <p:cNvSpPr/>
            <p:nvPr/>
          </p:nvSpPr>
          <p:spPr bwMode="invGray">
            <a:xfrm>
              <a:off x="0" y="4914900"/>
              <a:ext cx="1409700" cy="1219200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4" name="CoverAnchorTriangle3"/>
            <p:cNvSpPr/>
            <p:nvPr/>
          </p:nvSpPr>
          <p:spPr bwMode="invGray">
            <a:xfrm>
              <a:off x="8191500" y="0"/>
              <a:ext cx="1409700" cy="1219200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5" name="CoverAnchorTriangle4"/>
            <p:cNvSpPr/>
            <p:nvPr/>
          </p:nvSpPr>
          <p:spPr bwMode="invGray">
            <a:xfrm>
              <a:off x="8191500" y="4914900"/>
              <a:ext cx="1409700" cy="1219200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6" name="CoverTriangle1"/>
            <p:cNvSpPr/>
            <p:nvPr/>
          </p:nvSpPr>
          <p:spPr bwMode="invGray">
            <a:xfrm flipV="1">
              <a:off x="6076950" y="4914900"/>
              <a:ext cx="1409700" cy="1219200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7" name="CoverTriangle2"/>
            <p:cNvSpPr/>
            <p:nvPr/>
          </p:nvSpPr>
          <p:spPr bwMode="invGray">
            <a:xfrm>
              <a:off x="6076950" y="3695700"/>
              <a:ext cx="1409700" cy="1219200"/>
            </a:xfrm>
            <a:prstGeom prst="triangle">
              <a:avLst/>
            </a:prstGeom>
            <a:solidFill>
              <a:srgbClr val="D9D9D9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8" name="CoverTriangle3"/>
            <p:cNvSpPr/>
            <p:nvPr/>
          </p:nvSpPr>
          <p:spPr bwMode="invGray">
            <a:xfrm flipV="1">
              <a:off x="5372100" y="3695700"/>
              <a:ext cx="1409700" cy="1219200"/>
            </a:xfrm>
            <a:prstGeom prst="triangl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9" name="CoverTriangle4"/>
            <p:cNvSpPr/>
            <p:nvPr/>
          </p:nvSpPr>
          <p:spPr bwMode="invGray">
            <a:xfrm>
              <a:off x="8191500" y="2476500"/>
              <a:ext cx="1409700" cy="121920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</p:grpSp>
      <p:sp>
        <p:nvSpPr>
          <p:cNvPr id="11" name="MMCOA_SectionTitle"/>
          <p:cNvSpPr txBox="1"/>
          <p:nvPr/>
        </p:nvSpPr>
        <p:spPr bwMode="invGray">
          <a:xfrm>
            <a:off x="412751" y="1996543"/>
            <a:ext cx="6003587" cy="1130291"/>
          </a:xfrm>
          <a:prstGeom prst="rect">
            <a:avLst/>
          </a:prstGeom>
          <a:noFill/>
        </p:spPr>
        <p:txBody>
          <a:bodyPr vert="horz" wrap="square" lIns="0" tIns="72000" rIns="72000" bIns="72000" rtlCol="0" anchor="b">
            <a:spAutoFit/>
          </a:bodyPr>
          <a:lstStyle/>
          <a:p>
            <a:r>
              <a:rPr lang="en-US" sz="3200" b="1" cap="all" spc="400" dirty="0">
                <a:solidFill>
                  <a:srgbClr val="FFFFFF"/>
                </a:solidFill>
              </a:rPr>
              <a:t>Section page title goes here</a:t>
            </a:r>
          </a:p>
        </p:txBody>
      </p:sp>
      <p:sp>
        <p:nvSpPr>
          <p:cNvPr id="12" name="MMCOA_SectionSubTitle"/>
          <p:cNvSpPr txBox="1"/>
          <p:nvPr/>
        </p:nvSpPr>
        <p:spPr>
          <a:xfrm>
            <a:off x="412750" y="3135581"/>
            <a:ext cx="6003587" cy="637849"/>
          </a:xfrm>
          <a:prstGeom prst="rect">
            <a:avLst/>
          </a:prstGeom>
          <a:noFill/>
        </p:spPr>
        <p:txBody>
          <a:bodyPr vert="horz" wrap="square" lIns="0" tIns="72000" rIns="72000" bIns="72000" rtlCol="0">
            <a:spAutoFit/>
          </a:bodyPr>
          <a:lstStyle/>
          <a:p>
            <a:pPr>
              <a:spcBef>
                <a:spcPct val="1400000"/>
              </a:spcBef>
            </a:pPr>
            <a:r>
              <a:rPr lang="en-US" sz="3200" cap="all" spc="400" dirty="0">
                <a:solidFill>
                  <a:srgbClr val="002C77"/>
                </a:solidFill>
              </a:rPr>
              <a:t>Model Evaluation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3748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2750" y="412750"/>
            <a:ext cx="8690400" cy="691200"/>
          </a:xfrm>
        </p:spPr>
        <p:txBody>
          <a:bodyPr wrap="square">
            <a:normAutofit/>
          </a:bodyPr>
          <a:lstStyle/>
          <a:p>
            <a:r>
              <a:rPr lang="en-US" altLang="en-US" dirty="0">
                <a:ea typeface="新細明體" charset="-120"/>
              </a:rPr>
              <a:t>Model Evaluation</a:t>
            </a:r>
            <a:br>
              <a:rPr lang="en-US" altLang="en-US" dirty="0">
                <a:ea typeface="新細明體" charset="-120"/>
              </a:rPr>
            </a:br>
            <a:r>
              <a:rPr lang="en-US" altLang="en-US" dirty="0">
                <a:solidFill>
                  <a:schemeClr val="accent1"/>
                </a:solidFill>
              </a:rPr>
              <a:t>Run-times </a:t>
            </a:r>
            <a:endParaRPr lang="en-GB" dirty="0">
              <a:solidFill>
                <a:schemeClr val="accent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408C2D-DD6C-AD46-ABD9-2995EFDDFF3D}"/>
              </a:ext>
            </a:extLst>
          </p:cNvPr>
          <p:cNvGrpSpPr/>
          <p:nvPr/>
        </p:nvGrpSpPr>
        <p:grpSpPr>
          <a:xfrm>
            <a:off x="830754" y="4316008"/>
            <a:ext cx="8046720" cy="136634"/>
            <a:chOff x="6217926" y="4671694"/>
            <a:chExt cx="3458576" cy="154849"/>
          </a:xfrm>
        </p:grpSpPr>
        <p:sp>
          <p:nvSpPr>
            <p:cNvPr id="6" name="Isosceles Triangle 60">
              <a:extLst>
                <a:ext uri="{FF2B5EF4-FFF2-40B4-BE49-F238E27FC236}">
                  <a16:creationId xmlns:a16="http://schemas.microsoft.com/office/drawing/2014/main" id="{FCA8ECA4-67A6-A449-B3F9-3FD2A6A8EF47}"/>
                </a:ext>
              </a:extLst>
            </p:cNvPr>
            <p:cNvSpPr/>
            <p:nvPr/>
          </p:nvSpPr>
          <p:spPr>
            <a:xfrm rot="10800000">
              <a:off x="7816016" y="4691516"/>
              <a:ext cx="215759" cy="135027"/>
            </a:xfrm>
            <a:prstGeom prst="triangle">
              <a:avLst/>
            </a:prstGeom>
            <a:solidFill>
              <a:srgbClr val="003865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98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2" b="0" i="0" u="none" strike="noStrike" kern="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latin typeface="Mute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BD42E35-9657-314D-A0CD-9148C6A0939D}"/>
                </a:ext>
              </a:extLst>
            </p:cNvPr>
            <p:cNvCxnSpPr/>
            <p:nvPr/>
          </p:nvCxnSpPr>
          <p:spPr>
            <a:xfrm>
              <a:off x="6217926" y="4671694"/>
              <a:ext cx="3458576" cy="0"/>
            </a:xfrm>
            <a:prstGeom prst="line">
              <a:avLst/>
            </a:prstGeom>
            <a:noFill/>
            <a:ln w="12700" cap="flat" cmpd="sng" algn="ctr">
              <a:solidFill>
                <a:srgbClr val="003865"/>
              </a:solidFill>
              <a:prstDash val="solid"/>
              <a:miter lim="800000"/>
            </a:ln>
            <a:effectLst/>
          </p:spPr>
        </p:cxnSp>
      </p:grpSp>
      <p:sp>
        <p:nvSpPr>
          <p:cNvPr id="8" name="Rectangle 6">
            <a:extLst>
              <a:ext uri="{FF2B5EF4-FFF2-40B4-BE49-F238E27FC236}">
                <a16:creationId xmlns:a16="http://schemas.microsoft.com/office/drawing/2014/main" id="{EF2C9FFD-9E81-9040-9DE4-66F02FE5BB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5024" y="4524599"/>
            <a:ext cx="875762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200" b="1" spc="300" dirty="0">
                <a:solidFill>
                  <a:srgbClr val="00A8C8"/>
                </a:solidFill>
                <a:latin typeface="+mn-lt"/>
                <a:ea typeface="+mn-ea"/>
              </a:rPr>
              <a:t>Comments</a:t>
            </a:r>
            <a:endParaRPr lang="en-US" altLang="en-US" sz="1200" dirty="0">
              <a:solidFill>
                <a:srgbClr val="404040"/>
              </a:solidFill>
            </a:endParaRP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Gradient Boosted Trees are the slowest to run, however, they scale fairly well with large datasets</a:t>
            </a: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Random Forests are the fastest and require very little pre-processing and yield good “enough” results</a:t>
            </a: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Logistic Regression and SVM have similar performance - SVM is slightly unreliable and may need edge case handling in features</a:t>
            </a:r>
          </a:p>
          <a:p>
            <a:pPr marL="0" indent="0" eaLnBrk="1" fontAlgn="base" hangingPunct="1">
              <a:spcBef>
                <a:spcPct val="60000"/>
              </a:spcBef>
              <a:buClr>
                <a:schemeClr val="accent2"/>
              </a:buClr>
            </a:pPr>
            <a:endParaRPr lang="en-US" altLang="en-US" sz="1200" dirty="0">
              <a:solidFill>
                <a:srgbClr val="404040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endParaRPr lang="en-US" altLang="en-US" sz="1200" dirty="0">
              <a:solidFill>
                <a:srgbClr val="40404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7F2026-A045-4515-9A63-20FF6130F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99333"/>
            <a:ext cx="960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03807A-A273-4D24-9785-B680FBF69056}"/>
              </a:ext>
            </a:extLst>
          </p:cNvPr>
          <p:cNvGraphicFramePr/>
          <p:nvPr/>
        </p:nvGraphicFramePr>
        <p:xfrm>
          <a:off x="900113" y="1177142"/>
          <a:ext cx="7810500" cy="2828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90791479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106708542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18218877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21779822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1039410180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pPr marL="54864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Iterations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R="85725" marT="85725" marB="85725" anchor="ctr"/>
                </a:tc>
                <a:tc>
                  <a:txBody>
                    <a:bodyPr/>
                    <a:lstStyle/>
                    <a:p>
                      <a:pPr marL="54864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R="85725" marT="85725" marB="857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Gradient Boost Tree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Support Vector Machine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85725" marT="85725" marB="85725" anchor="ctr"/>
                </a:tc>
                <a:extLst>
                  <a:ext uri="{0D108BD9-81ED-4DB2-BD59-A6C34878D82A}">
                    <a16:rowId xmlns:a16="http://schemas.microsoft.com/office/drawing/2014/main" val="5814543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54864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R="85725" marT="85725" marB="85725" anchor="ctr"/>
                </a:tc>
                <a:tc>
                  <a:txBody>
                    <a:bodyPr/>
                    <a:lstStyle/>
                    <a:p>
                      <a:pPr marL="54864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5.99 min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R="85725" marT="85725" marB="857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3.34 min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20.18 min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5.03 min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85725" marT="85725" marB="85725" anchor="ctr"/>
                </a:tc>
                <a:extLst>
                  <a:ext uri="{0D108BD9-81ED-4DB2-BD59-A6C34878D82A}">
                    <a16:rowId xmlns:a16="http://schemas.microsoft.com/office/drawing/2014/main" val="242085253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54864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R="85725" marT="85725" marB="85725" anchor="ctr"/>
                </a:tc>
                <a:tc>
                  <a:txBody>
                    <a:bodyPr/>
                    <a:lstStyle/>
                    <a:p>
                      <a:pPr marL="54864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10.42 min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R="85725" marT="85725" marB="857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6.05 min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1.10 hour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85725" marT="85725" marB="85725" anchor="ctr"/>
                </a:tc>
                <a:extLst>
                  <a:ext uri="{0D108BD9-81ED-4DB2-BD59-A6C34878D82A}">
                    <a16:rowId xmlns:a16="http://schemas.microsoft.com/office/drawing/2014/main" val="181188249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54864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R="85725" marT="85725" marB="85725" anchor="ctr"/>
                </a:tc>
                <a:tc>
                  <a:txBody>
                    <a:bodyPr/>
                    <a:lstStyle/>
                    <a:p>
                      <a:pPr marL="54864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26 min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R="85725" marT="85725" marB="857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35.55 min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1.30 hour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23.45 min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85725" marT="85725" marB="85725" anchor="ctr"/>
                </a:tc>
                <a:extLst>
                  <a:ext uri="{0D108BD9-81ED-4DB2-BD59-A6C34878D82A}">
                    <a16:rowId xmlns:a16="http://schemas.microsoft.com/office/drawing/2014/main" val="2933836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54864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R="85725" marT="85725" marB="85725" anchor="ctr"/>
                </a:tc>
                <a:tc>
                  <a:txBody>
                    <a:bodyPr/>
                    <a:lstStyle/>
                    <a:p>
                      <a:pPr marL="54864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36 min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R="85725" marT="85725" marB="857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25 min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1.49 hour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35.37 min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85725" marT="85725" marB="85725" anchor="ctr"/>
                </a:tc>
                <a:extLst>
                  <a:ext uri="{0D108BD9-81ED-4DB2-BD59-A6C34878D82A}">
                    <a16:rowId xmlns:a16="http://schemas.microsoft.com/office/drawing/2014/main" val="3155293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367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4207-533D-1145-A77F-287E9E51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br>
              <a:rPr lang="en-US" dirty="0"/>
            </a:br>
            <a:r>
              <a:rPr lang="en-US" altLang="en-US" dirty="0">
                <a:solidFill>
                  <a:schemeClr val="accent1"/>
                </a:solidFill>
              </a:rPr>
              <a:t>Evaluation Metrics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877C6A-F4AB-1D4C-9F2E-C1E5C736460B}"/>
              </a:ext>
            </a:extLst>
          </p:cNvPr>
          <p:cNvSpPr/>
          <p:nvPr/>
        </p:nvSpPr>
        <p:spPr>
          <a:xfrm>
            <a:off x="412750" y="1249658"/>
            <a:ext cx="48006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7F7F7F"/>
                </a:solidFill>
                <a:latin typeface="Arial" panose="020B0604020202020204" pitchFamily="34" charset="0"/>
              </a:rPr>
              <a:t>Review</a:t>
            </a:r>
          </a:p>
          <a:p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Precision</a:t>
            </a:r>
            <a:r>
              <a:rPr lang="en-US" dirty="0">
                <a:solidFill>
                  <a:srgbClr val="7F7F7F"/>
                </a:solidFill>
                <a:latin typeface="Arial" panose="020B0604020202020204" pitchFamily="34" charset="0"/>
              </a:rPr>
              <a:t> measures how often a predicted delay ends up actually being delayed</a:t>
            </a:r>
          </a:p>
          <a:p>
            <a:pPr fontAlgn="base"/>
            <a:endParaRPr lang="en-US" b="1" dirty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Recall</a:t>
            </a:r>
            <a:r>
              <a:rPr lang="en-US" dirty="0">
                <a:solidFill>
                  <a:srgbClr val="7F7F7F"/>
                </a:solidFill>
                <a:latin typeface="Arial" panose="020B0604020202020204" pitchFamily="34" charset="0"/>
              </a:rPr>
              <a:t> measures how often a true delay is accurately predicted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b="1" dirty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F1 score</a:t>
            </a:r>
            <a:r>
              <a:rPr lang="en-US" dirty="0">
                <a:solidFill>
                  <a:srgbClr val="7F7F7F"/>
                </a:solidFill>
                <a:latin typeface="Arial" panose="020B0604020202020204" pitchFamily="34" charset="0"/>
              </a:rPr>
              <a:t> balances these two measures</a:t>
            </a:r>
            <a:endParaRPr lang="en-US" b="1" dirty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8BF3167-A56E-E844-BCF6-6C56AEC3D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293" y="1734977"/>
            <a:ext cx="21463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4FEED4B-20F0-8F4A-BA4B-0A4F5CB1A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293" y="2612482"/>
            <a:ext cx="19177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54E7D90-0019-5C49-B1E5-9A46367E0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293" y="3296832"/>
            <a:ext cx="25908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52F213-BB17-AC44-8A1F-85CB04938CD9}"/>
              </a:ext>
            </a:extLst>
          </p:cNvPr>
          <p:cNvSpPr/>
          <p:nvPr/>
        </p:nvSpPr>
        <p:spPr>
          <a:xfrm>
            <a:off x="46762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B35F9D94-174B-B94E-B13A-2A48D54580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2750" y="4426625"/>
            <a:ext cx="875762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200" b="1" spc="300" dirty="0">
                <a:solidFill>
                  <a:srgbClr val="00A8C8"/>
                </a:solidFill>
                <a:latin typeface="+mn-lt"/>
                <a:ea typeface="+mn-ea"/>
              </a:rPr>
              <a:t>Comments</a:t>
            </a:r>
            <a:endParaRPr lang="en-US" altLang="en-US" sz="1200" dirty="0">
              <a:solidFill>
                <a:srgbClr val="404040"/>
              </a:solidFill>
            </a:endParaRP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For our business case, it is important that we balance both precision and recall, so we place an emphasis on F1 score</a:t>
            </a: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When a flight is delayed without warning (low recall), passengers will be unhappy and less likely to book with the airline again</a:t>
            </a: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When a flight is predicted as a delay, but ends up being on time (low precision), passengers may miss their flights and revenue may be lost due to alternative arrangements being made</a:t>
            </a:r>
          </a:p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endParaRPr lang="en-US" altLang="en-US" sz="1200" dirty="0">
              <a:solidFill>
                <a:srgbClr val="404040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endParaRPr lang="en-US" altLang="en-US" sz="1200" dirty="0">
              <a:solidFill>
                <a:srgbClr val="40404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22C4CA-70E8-BE42-8DB0-3F86FF47167B}"/>
              </a:ext>
            </a:extLst>
          </p:cNvPr>
          <p:cNvGrpSpPr/>
          <p:nvPr/>
        </p:nvGrpSpPr>
        <p:grpSpPr>
          <a:xfrm>
            <a:off x="830754" y="4299678"/>
            <a:ext cx="8046720" cy="136634"/>
            <a:chOff x="6217926" y="4671694"/>
            <a:chExt cx="3458576" cy="154849"/>
          </a:xfrm>
        </p:grpSpPr>
        <p:sp>
          <p:nvSpPr>
            <p:cNvPr id="14" name="Isosceles Triangle 60">
              <a:extLst>
                <a:ext uri="{FF2B5EF4-FFF2-40B4-BE49-F238E27FC236}">
                  <a16:creationId xmlns:a16="http://schemas.microsoft.com/office/drawing/2014/main" id="{24B6B586-64EF-DE48-8C46-23CC0B475538}"/>
                </a:ext>
              </a:extLst>
            </p:cNvPr>
            <p:cNvSpPr/>
            <p:nvPr/>
          </p:nvSpPr>
          <p:spPr>
            <a:xfrm rot="10800000">
              <a:off x="7816016" y="4691516"/>
              <a:ext cx="215759" cy="135027"/>
            </a:xfrm>
            <a:prstGeom prst="triangle">
              <a:avLst/>
            </a:prstGeom>
            <a:solidFill>
              <a:srgbClr val="003865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98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2" b="0" i="0" u="none" strike="noStrike" kern="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latin typeface="Mute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041CDE8-9901-644E-93AB-FEDB2870104D}"/>
                </a:ext>
              </a:extLst>
            </p:cNvPr>
            <p:cNvCxnSpPr/>
            <p:nvPr/>
          </p:nvCxnSpPr>
          <p:spPr>
            <a:xfrm>
              <a:off x="6217926" y="4671694"/>
              <a:ext cx="3458576" cy="0"/>
            </a:xfrm>
            <a:prstGeom prst="line">
              <a:avLst/>
            </a:prstGeom>
            <a:noFill/>
            <a:ln w="12700" cap="flat" cmpd="sng" algn="ctr">
              <a:solidFill>
                <a:srgbClr val="003865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5875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2750" y="412750"/>
            <a:ext cx="8690400" cy="691200"/>
          </a:xfrm>
        </p:spPr>
        <p:txBody>
          <a:bodyPr wrap="square">
            <a:normAutofit/>
          </a:bodyPr>
          <a:lstStyle/>
          <a:p>
            <a:r>
              <a:rPr lang="en-US" altLang="en-US" dirty="0">
                <a:ea typeface="新細明體" charset="-120"/>
              </a:rPr>
              <a:t>Model Evaluation</a:t>
            </a:r>
            <a:br>
              <a:rPr lang="en-US" altLang="en-US" dirty="0">
                <a:ea typeface="新細明體" charset="-120"/>
              </a:rPr>
            </a:br>
            <a:r>
              <a:rPr lang="en-US" altLang="en-US" dirty="0">
                <a:solidFill>
                  <a:schemeClr val="accent1"/>
                </a:solidFill>
              </a:rPr>
              <a:t>Logistic Regression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412750" y="5014456"/>
            <a:ext cx="8757627" cy="195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200" b="1" spc="300" dirty="0">
                <a:solidFill>
                  <a:srgbClr val="00A8C8"/>
                </a:solidFill>
                <a:latin typeface="+mn-lt"/>
                <a:ea typeface="+mn-ea"/>
              </a:rPr>
              <a:t>Comments</a:t>
            </a:r>
            <a:endParaRPr lang="en-US" altLang="en-US" sz="1200" dirty="0">
              <a:solidFill>
                <a:srgbClr val="404040"/>
              </a:solidFill>
            </a:endParaRP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Image Above: Gain in F1 Score from next best model (Difference of Max Scores): 9.85%</a:t>
            </a: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Below Image: Gain in F1 Score from next best model (Difference of Max Scores): 6.17%</a:t>
            </a: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Absolute highest F1 score: 0.9039</a:t>
            </a: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Read rows as mean, min, max, median</a:t>
            </a:r>
          </a:p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endParaRPr lang="en-US" altLang="en-US" sz="1200" dirty="0">
              <a:solidFill>
                <a:srgbClr val="404040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endParaRPr lang="en-US" altLang="en-US" sz="1200" dirty="0">
              <a:solidFill>
                <a:srgbClr val="40404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4DE732-3FAD-A04F-A742-84BD8327D9BE}"/>
              </a:ext>
            </a:extLst>
          </p:cNvPr>
          <p:cNvGrpSpPr/>
          <p:nvPr/>
        </p:nvGrpSpPr>
        <p:grpSpPr>
          <a:xfrm>
            <a:off x="830754" y="4825865"/>
            <a:ext cx="8046720" cy="136634"/>
            <a:chOff x="6217926" y="4671694"/>
            <a:chExt cx="3458576" cy="154849"/>
          </a:xfrm>
        </p:grpSpPr>
        <p:sp>
          <p:nvSpPr>
            <p:cNvPr id="13" name="Isosceles Triangle 60">
              <a:extLst>
                <a:ext uri="{FF2B5EF4-FFF2-40B4-BE49-F238E27FC236}">
                  <a16:creationId xmlns:a16="http://schemas.microsoft.com/office/drawing/2014/main" id="{A4C9DD2A-A745-554D-A376-737AD3CF4CEE}"/>
                </a:ext>
              </a:extLst>
            </p:cNvPr>
            <p:cNvSpPr/>
            <p:nvPr/>
          </p:nvSpPr>
          <p:spPr>
            <a:xfrm rot="10800000">
              <a:off x="7816016" y="4691516"/>
              <a:ext cx="215759" cy="135027"/>
            </a:xfrm>
            <a:prstGeom prst="triangle">
              <a:avLst/>
            </a:prstGeom>
            <a:solidFill>
              <a:srgbClr val="003865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98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2" b="0" i="0" u="none" strike="noStrike" kern="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latin typeface="Mute"/>
                <a:ea typeface="+mn-ea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0421B94-7B4C-E243-9F59-A5A6BB924408}"/>
                </a:ext>
              </a:extLst>
            </p:cNvPr>
            <p:cNvCxnSpPr/>
            <p:nvPr/>
          </p:nvCxnSpPr>
          <p:spPr>
            <a:xfrm>
              <a:off x="6217926" y="4671694"/>
              <a:ext cx="3458576" cy="0"/>
            </a:xfrm>
            <a:prstGeom prst="line">
              <a:avLst/>
            </a:prstGeom>
            <a:noFill/>
            <a:ln w="12700" cap="flat" cmpd="sng" algn="ctr">
              <a:solidFill>
                <a:srgbClr val="003865"/>
              </a:solidFill>
              <a:prstDash val="solid"/>
              <a:miter lim="800000"/>
            </a:ln>
            <a:effectLst/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DC7EF5B-10A3-FA41-B549-3795321AD869}"/>
              </a:ext>
            </a:extLst>
          </p:cNvPr>
          <p:cNvSpPr/>
          <p:nvPr/>
        </p:nvSpPr>
        <p:spPr>
          <a:xfrm>
            <a:off x="0" y="1271043"/>
            <a:ext cx="85235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86"/>
              </a:spcBef>
            </a:pPr>
            <a:r>
              <a:rPr lang="en-US" sz="1400" b="1" dirty="0">
                <a:solidFill>
                  <a:srgbClr val="404040"/>
                </a:solidFill>
                <a:latin typeface="Arial" panose="020B0604020202020204" pitchFamily="34" charset="0"/>
              </a:rPr>
              <a:t>Core Set 1 + Indicators (Categorical) + Mean / Percentage (Numeric)</a:t>
            </a:r>
            <a:endParaRPr lang="en-US" sz="1400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217CBE-3131-1743-9DDE-A21E8A0A3137}"/>
              </a:ext>
            </a:extLst>
          </p:cNvPr>
          <p:cNvSpPr/>
          <p:nvPr/>
        </p:nvSpPr>
        <p:spPr>
          <a:xfrm>
            <a:off x="0" y="3038436"/>
            <a:ext cx="852351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86"/>
              </a:spcBef>
            </a:pPr>
            <a:r>
              <a:rPr lang="en-US" sz="1400" b="1" dirty="0">
                <a:solidFill>
                  <a:srgbClr val="404040"/>
                </a:solidFill>
                <a:latin typeface="Arial" panose="020B0604020202020204" pitchFamily="34" charset="0"/>
              </a:rPr>
              <a:t>Core Set 2 + Indicators (Categorical) + Mean / Percentage (Numeric) + Partial Weather (Numeric)</a:t>
            </a:r>
            <a:endParaRPr lang="en-US" sz="1400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0359EF78-E9AF-1746-94DB-AF7E1B135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5682"/>
            <a:ext cx="9602788" cy="126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587CDF-786F-4CAC-BBF7-8DC5968B2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18702"/>
            <a:ext cx="9602788" cy="1277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0413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2750" y="412750"/>
            <a:ext cx="8690400" cy="691200"/>
          </a:xfrm>
        </p:spPr>
        <p:txBody>
          <a:bodyPr wrap="square">
            <a:normAutofit/>
          </a:bodyPr>
          <a:lstStyle/>
          <a:p>
            <a:r>
              <a:rPr lang="en-US" altLang="en-US" dirty="0">
                <a:ea typeface="新細明體" charset="-120"/>
              </a:rPr>
              <a:t>Model Evaluation</a:t>
            </a:r>
            <a:br>
              <a:rPr lang="en-US" altLang="en-US" dirty="0">
                <a:ea typeface="新細明體" charset="-120"/>
              </a:rPr>
            </a:br>
            <a:r>
              <a:rPr lang="en-US" altLang="en-US" dirty="0">
                <a:solidFill>
                  <a:schemeClr val="accent1"/>
                </a:solidFill>
              </a:rPr>
              <a:t>Random Forest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412750" y="5014456"/>
            <a:ext cx="8757627" cy="195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200" b="1" spc="300" dirty="0">
                <a:solidFill>
                  <a:srgbClr val="00A8C8"/>
                </a:solidFill>
                <a:latin typeface="+mn-lt"/>
                <a:ea typeface="+mn-ea"/>
              </a:rPr>
              <a:t>Comments</a:t>
            </a:r>
            <a:endParaRPr lang="en-US" altLang="en-US" sz="1200" dirty="0">
              <a:solidFill>
                <a:srgbClr val="404040"/>
              </a:solidFill>
            </a:endParaRP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 Image Above: Gain in F1 Score from next best model (Difference of Max Scores): 5.22%</a:t>
            </a: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Below Image: Gain in F1 Score from next best model (Difference of Max Scores): 15.609%</a:t>
            </a: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Absolute highest F1 score: 0.8439</a:t>
            </a: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Read rows as mean, min, max, median</a:t>
            </a:r>
          </a:p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endParaRPr lang="en-US" altLang="en-US" sz="1200" dirty="0">
              <a:solidFill>
                <a:srgbClr val="404040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endParaRPr lang="en-US" altLang="en-US" sz="1200" dirty="0">
              <a:solidFill>
                <a:srgbClr val="40404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4DE732-3FAD-A04F-A742-84BD8327D9BE}"/>
              </a:ext>
            </a:extLst>
          </p:cNvPr>
          <p:cNvGrpSpPr/>
          <p:nvPr/>
        </p:nvGrpSpPr>
        <p:grpSpPr>
          <a:xfrm>
            <a:off x="830754" y="4985480"/>
            <a:ext cx="8046720" cy="136634"/>
            <a:chOff x="6217926" y="4671694"/>
            <a:chExt cx="3458576" cy="154849"/>
          </a:xfrm>
        </p:grpSpPr>
        <p:sp>
          <p:nvSpPr>
            <p:cNvPr id="13" name="Isosceles Triangle 60">
              <a:extLst>
                <a:ext uri="{FF2B5EF4-FFF2-40B4-BE49-F238E27FC236}">
                  <a16:creationId xmlns:a16="http://schemas.microsoft.com/office/drawing/2014/main" id="{A4C9DD2A-A745-554D-A376-737AD3CF4CEE}"/>
                </a:ext>
              </a:extLst>
            </p:cNvPr>
            <p:cNvSpPr/>
            <p:nvPr/>
          </p:nvSpPr>
          <p:spPr>
            <a:xfrm rot="10800000">
              <a:off x="7816016" y="4691516"/>
              <a:ext cx="215759" cy="135027"/>
            </a:xfrm>
            <a:prstGeom prst="triangle">
              <a:avLst/>
            </a:prstGeom>
            <a:solidFill>
              <a:srgbClr val="003865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98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2" b="0" i="0" u="none" strike="noStrike" kern="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latin typeface="Mute"/>
                <a:ea typeface="+mn-ea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0421B94-7B4C-E243-9F59-A5A6BB924408}"/>
                </a:ext>
              </a:extLst>
            </p:cNvPr>
            <p:cNvCxnSpPr/>
            <p:nvPr/>
          </p:nvCxnSpPr>
          <p:spPr>
            <a:xfrm>
              <a:off x="6217926" y="4671694"/>
              <a:ext cx="3458576" cy="0"/>
            </a:xfrm>
            <a:prstGeom prst="line">
              <a:avLst/>
            </a:prstGeom>
            <a:noFill/>
            <a:ln w="12700" cap="flat" cmpd="sng" algn="ctr">
              <a:solidFill>
                <a:srgbClr val="003865"/>
              </a:solidFill>
              <a:prstDash val="solid"/>
              <a:miter lim="800000"/>
            </a:ln>
            <a:effectLst/>
          </p:spPr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0D1B5C4-033C-CA48-9276-C78263EED0D5}"/>
              </a:ext>
            </a:extLst>
          </p:cNvPr>
          <p:cNvSpPr/>
          <p:nvPr/>
        </p:nvSpPr>
        <p:spPr>
          <a:xfrm>
            <a:off x="257546" y="1220826"/>
            <a:ext cx="8619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86"/>
              </a:spcBef>
            </a:pPr>
            <a:r>
              <a:rPr lang="en-US" sz="1600" b="1" dirty="0">
                <a:solidFill>
                  <a:srgbClr val="404040"/>
                </a:solidFill>
                <a:latin typeface="Arial" panose="020B0604020202020204" pitchFamily="34" charset="0"/>
              </a:rPr>
              <a:t>Core Set 1 + Indicators (Categorical) + Mean / Percentage (Numeric)</a:t>
            </a:r>
            <a:endParaRPr lang="en-US" sz="1600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039A3-5CCB-DB43-9AB1-DE41C40CF6CB}"/>
              </a:ext>
            </a:extLst>
          </p:cNvPr>
          <p:cNvSpPr/>
          <p:nvPr/>
        </p:nvSpPr>
        <p:spPr>
          <a:xfrm>
            <a:off x="257547" y="2935268"/>
            <a:ext cx="891283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86"/>
              </a:spcBef>
            </a:pPr>
            <a:r>
              <a:rPr lang="en-US" sz="1600" b="1" dirty="0">
                <a:solidFill>
                  <a:srgbClr val="404040"/>
                </a:solidFill>
                <a:latin typeface="Arial" panose="020B0604020202020204" pitchFamily="34" charset="0"/>
              </a:rPr>
              <a:t>Core Set 2 + Indicators (Categorical) + Mean / Percentage (Numeric) + Partial Weather (Numeric)</a:t>
            </a:r>
            <a:endParaRPr lang="en-US" sz="1600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A62805E-9080-7045-B367-A18662A06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4443"/>
            <a:ext cx="9602788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383A767-A306-8844-B310-4DD3E2562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61904"/>
            <a:ext cx="9602788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08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2750" y="412750"/>
            <a:ext cx="8690400" cy="691200"/>
          </a:xfrm>
        </p:spPr>
        <p:txBody>
          <a:bodyPr wrap="square">
            <a:normAutofit/>
          </a:bodyPr>
          <a:lstStyle/>
          <a:p>
            <a:r>
              <a:rPr lang="en-US" dirty="0"/>
              <a:t>Business case</a:t>
            </a:r>
            <a:br>
              <a:rPr lang="en-US" dirty="0"/>
            </a:br>
            <a:r>
              <a:rPr lang="en-US" dirty="0">
                <a:solidFill>
                  <a:srgbClr val="002C77"/>
                </a:solidFill>
              </a:rPr>
              <a:t>20% of flights are delayed yearly 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620857"/>
            <a:ext cx="9602788" cy="122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198511" y="2094383"/>
            <a:ext cx="1635732" cy="1635732"/>
          </a:xfrm>
          <a:prstGeom prst="ellipse">
            <a:avLst/>
          </a:prstGeom>
          <a:solidFill>
            <a:srgbClr val="ED2C67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Georgia" panose="02040502050405020303" pitchFamily="18" charset="0"/>
              </a:rPr>
              <a:t>$18B</a:t>
            </a:r>
            <a:r>
              <a:rPr lang="en-US" sz="14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Passenger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38745" y="2081864"/>
            <a:ext cx="1635732" cy="1635732"/>
          </a:xfrm>
          <a:prstGeom prst="ellipse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Georgia" panose="02040502050405020303" pitchFamily="18" charset="0"/>
              </a:rPr>
              <a:t>$10B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Airline / Lost Demand</a:t>
            </a:r>
          </a:p>
        </p:txBody>
      </p:sp>
      <p:sp>
        <p:nvSpPr>
          <p:cNvPr id="7" name="Oval 6"/>
          <p:cNvSpPr/>
          <p:nvPr/>
        </p:nvSpPr>
        <p:spPr>
          <a:xfrm>
            <a:off x="5854475" y="2058992"/>
            <a:ext cx="1635732" cy="1635732"/>
          </a:xfrm>
          <a:prstGeom prst="ellipse">
            <a:avLst/>
          </a:prstGeom>
          <a:solidFill>
            <a:srgbClr val="FBAE17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Georgia" panose="02040502050405020303" pitchFamily="18" charset="0"/>
              </a:rPr>
              <a:t>$4B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Indirect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9638" y="1356027"/>
            <a:ext cx="9111275" cy="399098"/>
            <a:chOff x="179638" y="3485226"/>
            <a:chExt cx="9111275" cy="399098"/>
          </a:xfrm>
        </p:grpSpPr>
        <p:sp>
          <p:nvSpPr>
            <p:cNvPr id="16" name="TextBox 15"/>
            <p:cNvSpPr txBox="1"/>
            <p:nvPr/>
          </p:nvSpPr>
          <p:spPr>
            <a:xfrm>
              <a:off x="179638" y="3485226"/>
              <a:ext cx="9111275" cy="399098"/>
            </a:xfrm>
            <a:prstGeom prst="rect">
              <a:avLst/>
            </a:prstGeom>
            <a:noFill/>
          </p:spPr>
          <p:txBody>
            <a:bodyPr wrap="square" lIns="90457" tIns="45219" rIns="90457" bIns="45219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404040"/>
                  </a:solidFill>
                </a:rPr>
                <a:t>The cost estimate for delays in 2019 was $33 billion</a:t>
              </a:r>
              <a:r>
                <a:rPr lang="en-US" sz="1600" b="1" dirty="0">
                  <a:solidFill>
                    <a:srgbClr val="404040"/>
                  </a:solidFill>
                </a:rPr>
                <a:t>  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flipH="1">
              <a:off x="453224" y="3663624"/>
              <a:ext cx="911342" cy="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8185770" y="3663624"/>
              <a:ext cx="876356" cy="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0" name="Straight Connector 19"/>
          <p:cNvCxnSpPr/>
          <p:nvPr/>
        </p:nvCxnSpPr>
        <p:spPr>
          <a:xfrm>
            <a:off x="6572080" y="2255318"/>
            <a:ext cx="210456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87308" y="3515103"/>
            <a:ext cx="180000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431838" y="2255318"/>
            <a:ext cx="210456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447066" y="3515103"/>
            <a:ext cx="180000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383876" y="2255318"/>
            <a:ext cx="210456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399104" y="3515103"/>
            <a:ext cx="180000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51383" y="2255318"/>
            <a:ext cx="210456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66611" y="3515103"/>
            <a:ext cx="180000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11149" y="2255318"/>
            <a:ext cx="210456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26377" y="3515103"/>
            <a:ext cx="180000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57226" y="4800477"/>
            <a:ext cx="7745924" cy="953096"/>
          </a:xfrm>
          <a:prstGeom prst="rect">
            <a:avLst/>
          </a:prstGeom>
          <a:noFill/>
        </p:spPr>
        <p:txBody>
          <a:bodyPr wrap="square" lIns="90457" tIns="45219" rIns="90457" bIns="45219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04040"/>
                </a:solidFill>
              </a:rPr>
              <a:t>Passengers are most impacted by flight delays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04040"/>
                </a:solidFill>
              </a:rPr>
              <a:t>Delays cause airline reputation and credibility to decrease due to poor service quality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04040"/>
                </a:solidFill>
              </a:rPr>
              <a:t>A portion of airline loss is directly related to passengers due to decreased service quality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0545" y="5885357"/>
            <a:ext cx="5001208" cy="2992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en-US" sz="1000" dirty="0"/>
              <a:t>*Information from Federal Aviation Administration 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97969" y="4886099"/>
            <a:ext cx="598646" cy="571363"/>
            <a:chOff x="3130551" y="4154488"/>
            <a:chExt cx="195263" cy="171450"/>
          </a:xfrm>
        </p:grpSpPr>
        <p:sp>
          <p:nvSpPr>
            <p:cNvPr id="41" name="Freeform 1076"/>
            <p:cNvSpPr>
              <a:spLocks/>
            </p:cNvSpPr>
            <p:nvPr/>
          </p:nvSpPr>
          <p:spPr bwMode="auto">
            <a:xfrm>
              <a:off x="3130551" y="4154488"/>
              <a:ext cx="195263" cy="171450"/>
            </a:xfrm>
            <a:custGeom>
              <a:avLst/>
              <a:gdLst>
                <a:gd name="T0" fmla="*/ 417 w 472"/>
                <a:gd name="T1" fmla="*/ 417 h 417"/>
                <a:gd name="T2" fmla="*/ 56 w 472"/>
                <a:gd name="T3" fmla="*/ 417 h 417"/>
                <a:gd name="T4" fmla="*/ 9 w 472"/>
                <a:gd name="T5" fmla="*/ 394 h 417"/>
                <a:gd name="T6" fmla="*/ 12 w 472"/>
                <a:gd name="T7" fmla="*/ 342 h 417"/>
                <a:gd name="T8" fmla="*/ 193 w 472"/>
                <a:gd name="T9" fmla="*/ 29 h 417"/>
                <a:gd name="T10" fmla="*/ 236 w 472"/>
                <a:gd name="T11" fmla="*/ 0 h 417"/>
                <a:gd name="T12" fmla="*/ 280 w 472"/>
                <a:gd name="T13" fmla="*/ 29 h 417"/>
                <a:gd name="T14" fmla="*/ 460 w 472"/>
                <a:gd name="T15" fmla="*/ 342 h 417"/>
                <a:gd name="T16" fmla="*/ 463 w 472"/>
                <a:gd name="T17" fmla="*/ 394 h 417"/>
                <a:gd name="T18" fmla="*/ 417 w 472"/>
                <a:gd name="T19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2" h="417">
                  <a:moveTo>
                    <a:pt x="417" y="417"/>
                  </a:moveTo>
                  <a:cubicBezTo>
                    <a:pt x="56" y="417"/>
                    <a:pt x="56" y="417"/>
                    <a:pt x="56" y="417"/>
                  </a:cubicBezTo>
                  <a:cubicBezTo>
                    <a:pt x="34" y="417"/>
                    <a:pt x="17" y="409"/>
                    <a:pt x="9" y="394"/>
                  </a:cubicBezTo>
                  <a:cubicBezTo>
                    <a:pt x="0" y="379"/>
                    <a:pt x="1" y="360"/>
                    <a:pt x="12" y="342"/>
                  </a:cubicBezTo>
                  <a:cubicBezTo>
                    <a:pt x="193" y="29"/>
                    <a:pt x="193" y="29"/>
                    <a:pt x="193" y="29"/>
                  </a:cubicBezTo>
                  <a:cubicBezTo>
                    <a:pt x="203" y="11"/>
                    <a:pt x="219" y="0"/>
                    <a:pt x="236" y="0"/>
                  </a:cubicBezTo>
                  <a:cubicBezTo>
                    <a:pt x="253" y="0"/>
                    <a:pt x="269" y="11"/>
                    <a:pt x="280" y="29"/>
                  </a:cubicBezTo>
                  <a:cubicBezTo>
                    <a:pt x="460" y="342"/>
                    <a:pt x="460" y="342"/>
                    <a:pt x="460" y="342"/>
                  </a:cubicBezTo>
                  <a:cubicBezTo>
                    <a:pt x="471" y="360"/>
                    <a:pt x="472" y="379"/>
                    <a:pt x="463" y="394"/>
                  </a:cubicBezTo>
                  <a:cubicBezTo>
                    <a:pt x="455" y="409"/>
                    <a:pt x="438" y="417"/>
                    <a:pt x="417" y="417"/>
                  </a:cubicBezTo>
                  <a:close/>
                </a:path>
              </a:pathLst>
            </a:custGeom>
            <a:solidFill>
              <a:srgbClr val="00A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2" name="Freeform 1077"/>
            <p:cNvSpPr>
              <a:spLocks/>
            </p:cNvSpPr>
            <p:nvPr/>
          </p:nvSpPr>
          <p:spPr bwMode="auto">
            <a:xfrm>
              <a:off x="3148013" y="4168775"/>
              <a:ext cx="161925" cy="141288"/>
            </a:xfrm>
            <a:custGeom>
              <a:avLst/>
              <a:gdLst>
                <a:gd name="T0" fmla="*/ 196 w 392"/>
                <a:gd name="T1" fmla="*/ 0 h 341"/>
                <a:gd name="T2" fmla="*/ 185 w 392"/>
                <a:gd name="T3" fmla="*/ 10 h 341"/>
                <a:gd name="T4" fmla="*/ 5 w 392"/>
                <a:gd name="T5" fmla="*/ 323 h 341"/>
                <a:gd name="T6" fmla="*/ 2 w 392"/>
                <a:gd name="T7" fmla="*/ 337 h 341"/>
                <a:gd name="T8" fmla="*/ 16 w 392"/>
                <a:gd name="T9" fmla="*/ 341 h 341"/>
                <a:gd name="T10" fmla="*/ 377 w 392"/>
                <a:gd name="T11" fmla="*/ 341 h 341"/>
                <a:gd name="T12" fmla="*/ 391 w 392"/>
                <a:gd name="T13" fmla="*/ 337 h 341"/>
                <a:gd name="T14" fmla="*/ 387 w 392"/>
                <a:gd name="T15" fmla="*/ 323 h 341"/>
                <a:gd name="T16" fmla="*/ 207 w 392"/>
                <a:gd name="T17" fmla="*/ 10 h 341"/>
                <a:gd name="T18" fmla="*/ 196 w 392"/>
                <a:gd name="T1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2" h="341">
                  <a:moveTo>
                    <a:pt x="196" y="0"/>
                  </a:moveTo>
                  <a:cubicBezTo>
                    <a:pt x="194" y="0"/>
                    <a:pt x="189" y="3"/>
                    <a:pt x="185" y="10"/>
                  </a:cubicBezTo>
                  <a:cubicBezTo>
                    <a:pt x="5" y="323"/>
                    <a:pt x="5" y="323"/>
                    <a:pt x="5" y="323"/>
                  </a:cubicBezTo>
                  <a:cubicBezTo>
                    <a:pt x="1" y="330"/>
                    <a:pt x="0" y="335"/>
                    <a:pt x="2" y="337"/>
                  </a:cubicBezTo>
                  <a:cubicBezTo>
                    <a:pt x="3" y="339"/>
                    <a:pt x="8" y="341"/>
                    <a:pt x="16" y="341"/>
                  </a:cubicBezTo>
                  <a:cubicBezTo>
                    <a:pt x="377" y="341"/>
                    <a:pt x="377" y="341"/>
                    <a:pt x="377" y="341"/>
                  </a:cubicBezTo>
                  <a:cubicBezTo>
                    <a:pt x="385" y="341"/>
                    <a:pt x="389" y="339"/>
                    <a:pt x="391" y="337"/>
                  </a:cubicBezTo>
                  <a:cubicBezTo>
                    <a:pt x="392" y="335"/>
                    <a:pt x="391" y="330"/>
                    <a:pt x="387" y="323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3" y="3"/>
                    <a:pt x="199" y="0"/>
                    <a:pt x="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3" name="Freeform 1078"/>
            <p:cNvSpPr>
              <a:spLocks/>
            </p:cNvSpPr>
            <p:nvPr/>
          </p:nvSpPr>
          <p:spPr bwMode="auto">
            <a:xfrm>
              <a:off x="3216276" y="4198938"/>
              <a:ext cx="23813" cy="71438"/>
            </a:xfrm>
            <a:custGeom>
              <a:avLst/>
              <a:gdLst>
                <a:gd name="T0" fmla="*/ 7 w 58"/>
                <a:gd name="T1" fmla="*/ 139 h 173"/>
                <a:gd name="T2" fmla="*/ 12 w 58"/>
                <a:gd name="T3" fmla="*/ 163 h 173"/>
                <a:gd name="T4" fmla="*/ 28 w 58"/>
                <a:gd name="T5" fmla="*/ 173 h 173"/>
                <a:gd name="T6" fmla="*/ 45 w 58"/>
                <a:gd name="T7" fmla="*/ 163 h 173"/>
                <a:gd name="T8" fmla="*/ 50 w 58"/>
                <a:gd name="T9" fmla="*/ 140 h 173"/>
                <a:gd name="T10" fmla="*/ 57 w 58"/>
                <a:gd name="T11" fmla="*/ 63 h 173"/>
                <a:gd name="T12" fmla="*/ 58 w 58"/>
                <a:gd name="T13" fmla="*/ 41 h 173"/>
                <a:gd name="T14" fmla="*/ 53 w 58"/>
                <a:gd name="T15" fmla="*/ 12 h 173"/>
                <a:gd name="T16" fmla="*/ 30 w 58"/>
                <a:gd name="T17" fmla="*/ 0 h 173"/>
                <a:gd name="T18" fmla="*/ 8 w 58"/>
                <a:gd name="T19" fmla="*/ 9 h 173"/>
                <a:gd name="T20" fmla="*/ 0 w 58"/>
                <a:gd name="T21" fmla="*/ 33 h 173"/>
                <a:gd name="T22" fmla="*/ 2 w 58"/>
                <a:gd name="T23" fmla="*/ 65 h 173"/>
                <a:gd name="T24" fmla="*/ 7 w 58"/>
                <a:gd name="T25" fmla="*/ 13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173">
                  <a:moveTo>
                    <a:pt x="7" y="139"/>
                  </a:moveTo>
                  <a:cubicBezTo>
                    <a:pt x="8" y="150"/>
                    <a:pt x="9" y="157"/>
                    <a:pt x="12" y="163"/>
                  </a:cubicBezTo>
                  <a:cubicBezTo>
                    <a:pt x="15" y="169"/>
                    <a:pt x="21" y="173"/>
                    <a:pt x="28" y="173"/>
                  </a:cubicBezTo>
                  <a:cubicBezTo>
                    <a:pt x="36" y="173"/>
                    <a:pt x="42" y="169"/>
                    <a:pt x="45" y="163"/>
                  </a:cubicBezTo>
                  <a:cubicBezTo>
                    <a:pt x="48" y="157"/>
                    <a:pt x="49" y="150"/>
                    <a:pt x="50" y="140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8" y="56"/>
                    <a:pt x="58" y="49"/>
                    <a:pt x="58" y="41"/>
                  </a:cubicBezTo>
                  <a:cubicBezTo>
                    <a:pt x="58" y="29"/>
                    <a:pt x="56" y="19"/>
                    <a:pt x="53" y="12"/>
                  </a:cubicBezTo>
                  <a:cubicBezTo>
                    <a:pt x="50" y="7"/>
                    <a:pt x="44" y="0"/>
                    <a:pt x="30" y="0"/>
                  </a:cubicBezTo>
                  <a:cubicBezTo>
                    <a:pt x="21" y="0"/>
                    <a:pt x="14" y="3"/>
                    <a:pt x="8" y="9"/>
                  </a:cubicBezTo>
                  <a:cubicBezTo>
                    <a:pt x="3" y="15"/>
                    <a:pt x="0" y="23"/>
                    <a:pt x="0" y="33"/>
                  </a:cubicBezTo>
                  <a:cubicBezTo>
                    <a:pt x="0" y="39"/>
                    <a:pt x="1" y="50"/>
                    <a:pt x="2" y="65"/>
                  </a:cubicBezTo>
                  <a:lnTo>
                    <a:pt x="7" y="139"/>
                  </a:lnTo>
                  <a:close/>
                </a:path>
              </a:pathLst>
            </a:custGeom>
            <a:solidFill>
              <a:srgbClr val="002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4" name="Freeform 1079"/>
            <p:cNvSpPr>
              <a:spLocks/>
            </p:cNvSpPr>
            <p:nvPr/>
          </p:nvSpPr>
          <p:spPr bwMode="auto">
            <a:xfrm>
              <a:off x="3216276" y="4276725"/>
              <a:ext cx="23813" cy="23813"/>
            </a:xfrm>
            <a:custGeom>
              <a:avLst/>
              <a:gdLst>
                <a:gd name="T0" fmla="*/ 29 w 58"/>
                <a:gd name="T1" fmla="*/ 0 h 58"/>
                <a:gd name="T2" fmla="*/ 9 w 58"/>
                <a:gd name="T3" fmla="*/ 9 h 58"/>
                <a:gd name="T4" fmla="*/ 0 w 58"/>
                <a:gd name="T5" fmla="*/ 29 h 58"/>
                <a:gd name="T6" fmla="*/ 9 w 58"/>
                <a:gd name="T7" fmla="*/ 50 h 58"/>
                <a:gd name="T8" fmla="*/ 29 w 58"/>
                <a:gd name="T9" fmla="*/ 58 h 58"/>
                <a:gd name="T10" fmla="*/ 49 w 58"/>
                <a:gd name="T11" fmla="*/ 50 h 58"/>
                <a:gd name="T12" fmla="*/ 58 w 58"/>
                <a:gd name="T13" fmla="*/ 29 h 58"/>
                <a:gd name="T14" fmla="*/ 49 w 58"/>
                <a:gd name="T15" fmla="*/ 9 h 58"/>
                <a:gd name="T16" fmla="*/ 29 w 5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cubicBezTo>
                    <a:pt x="21" y="0"/>
                    <a:pt x="14" y="3"/>
                    <a:pt x="9" y="9"/>
                  </a:cubicBezTo>
                  <a:cubicBezTo>
                    <a:pt x="3" y="14"/>
                    <a:pt x="0" y="21"/>
                    <a:pt x="0" y="29"/>
                  </a:cubicBezTo>
                  <a:cubicBezTo>
                    <a:pt x="0" y="38"/>
                    <a:pt x="3" y="45"/>
                    <a:pt x="9" y="50"/>
                  </a:cubicBezTo>
                  <a:cubicBezTo>
                    <a:pt x="15" y="55"/>
                    <a:pt x="22" y="58"/>
                    <a:pt x="29" y="58"/>
                  </a:cubicBezTo>
                  <a:cubicBezTo>
                    <a:pt x="37" y="58"/>
                    <a:pt x="44" y="55"/>
                    <a:pt x="49" y="50"/>
                  </a:cubicBezTo>
                  <a:cubicBezTo>
                    <a:pt x="55" y="45"/>
                    <a:pt x="58" y="38"/>
                    <a:pt x="58" y="29"/>
                  </a:cubicBezTo>
                  <a:cubicBezTo>
                    <a:pt x="58" y="21"/>
                    <a:pt x="55" y="14"/>
                    <a:pt x="49" y="9"/>
                  </a:cubicBezTo>
                  <a:cubicBezTo>
                    <a:pt x="44" y="3"/>
                    <a:pt x="37" y="0"/>
                    <a:pt x="29" y="0"/>
                  </a:cubicBezTo>
                  <a:close/>
                </a:path>
              </a:pathLst>
            </a:custGeom>
            <a:solidFill>
              <a:srgbClr val="002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6730911" y="3837738"/>
            <a:ext cx="0" cy="347579"/>
          </a:xfrm>
          <a:prstGeom prst="line">
            <a:avLst/>
          </a:prstGeom>
          <a:ln>
            <a:solidFill>
              <a:schemeClr val="bg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995128" y="3835349"/>
            <a:ext cx="3733976" cy="696958"/>
            <a:chOff x="1188879" y="3850851"/>
            <a:chExt cx="7192465" cy="689237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188879" y="3850851"/>
              <a:ext cx="0" cy="347579"/>
            </a:xfrm>
            <a:prstGeom prst="line">
              <a:avLst/>
            </a:prstGeom>
            <a:ln>
              <a:solidFill>
                <a:schemeClr val="bg2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189696" y="4197684"/>
              <a:ext cx="7191648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785520" y="4192509"/>
              <a:ext cx="0" cy="347579"/>
            </a:xfrm>
            <a:prstGeom prst="line">
              <a:avLst/>
            </a:prstGeom>
            <a:ln>
              <a:solidFill>
                <a:schemeClr val="bg2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9751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2750" y="412750"/>
            <a:ext cx="8690400" cy="691200"/>
          </a:xfrm>
        </p:spPr>
        <p:txBody>
          <a:bodyPr wrap="square">
            <a:normAutofit/>
          </a:bodyPr>
          <a:lstStyle/>
          <a:p>
            <a:r>
              <a:rPr lang="en-US" altLang="en-US" dirty="0">
                <a:ea typeface="新細明體" charset="-120"/>
              </a:rPr>
              <a:t>Model Evaluation</a:t>
            </a:r>
            <a:br>
              <a:rPr lang="en-US" altLang="en-US" dirty="0">
                <a:ea typeface="新細明體" charset="-120"/>
              </a:rPr>
            </a:br>
            <a:r>
              <a:rPr lang="en-US" altLang="en-US" dirty="0">
                <a:solidFill>
                  <a:schemeClr val="accent1"/>
                </a:solidFill>
              </a:rPr>
              <a:t>Random Forest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412750" y="4781085"/>
            <a:ext cx="8757627" cy="214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200" b="1" spc="300" dirty="0">
                <a:solidFill>
                  <a:srgbClr val="00A8C8"/>
                </a:solidFill>
                <a:latin typeface="+mn-lt"/>
                <a:ea typeface="+mn-ea"/>
              </a:rPr>
              <a:t>Comments</a:t>
            </a: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Ran the above models with 1 iteration only (6 month training period)</a:t>
            </a: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Quantizer didn’t prove to be very useful - may need testing over larger hypothesis space</a:t>
            </a: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Variables Quantized: '</a:t>
            </a:r>
            <a:r>
              <a:rPr lang="en-US" sz="1200" dirty="0" err="1">
                <a:solidFill>
                  <a:srgbClr val="404040"/>
                </a:solidFill>
              </a:rPr>
              <a:t>pct_delayed_from_origin</a:t>
            </a:r>
            <a:r>
              <a:rPr lang="en-US" sz="1200" dirty="0">
                <a:solidFill>
                  <a:srgbClr val="404040"/>
                </a:solidFill>
              </a:rPr>
              <a:t>', '</a:t>
            </a:r>
            <a:r>
              <a:rPr lang="en-US" sz="1200" dirty="0" err="1">
                <a:solidFill>
                  <a:srgbClr val="404040"/>
                </a:solidFill>
              </a:rPr>
              <a:t>pct_delayed_to_dest</a:t>
            </a:r>
            <a:r>
              <a:rPr lang="en-US" sz="1200" dirty="0">
                <a:solidFill>
                  <a:srgbClr val="404040"/>
                </a:solidFill>
              </a:rPr>
              <a:t>', '</a:t>
            </a:r>
            <a:r>
              <a:rPr lang="en-US" sz="1200" dirty="0" err="1">
                <a:solidFill>
                  <a:srgbClr val="404040"/>
                </a:solidFill>
              </a:rPr>
              <a:t>pct_delayed_for_route</a:t>
            </a:r>
            <a:r>
              <a:rPr lang="en-US" sz="1200" dirty="0">
                <a:solidFill>
                  <a:srgbClr val="404040"/>
                </a:solidFill>
              </a:rPr>
              <a:t>', '</a:t>
            </a:r>
            <a:r>
              <a:rPr lang="en-US" sz="1200" dirty="0" err="1">
                <a:solidFill>
                  <a:srgbClr val="404040"/>
                </a:solidFill>
              </a:rPr>
              <a:t>pct_delayed_from_state</a:t>
            </a:r>
            <a:r>
              <a:rPr lang="en-US" sz="1200" dirty="0">
                <a:solidFill>
                  <a:srgbClr val="404040"/>
                </a:solidFill>
              </a:rPr>
              <a:t>', '</a:t>
            </a:r>
            <a:r>
              <a:rPr lang="en-US" sz="1200" dirty="0" err="1">
                <a:solidFill>
                  <a:srgbClr val="404040"/>
                </a:solidFill>
              </a:rPr>
              <a:t>pct_delayed_to_state</a:t>
            </a:r>
            <a:r>
              <a:rPr lang="en-US" sz="1200" dirty="0">
                <a:solidFill>
                  <a:srgbClr val="404040"/>
                </a:solidFill>
              </a:rPr>
              <a:t>', '</a:t>
            </a:r>
            <a:r>
              <a:rPr lang="en-US" sz="1200" dirty="0" err="1">
                <a:solidFill>
                  <a:srgbClr val="404040"/>
                </a:solidFill>
              </a:rPr>
              <a:t>flight_distance</a:t>
            </a:r>
            <a:r>
              <a:rPr lang="en-US" sz="1200" dirty="0">
                <a:solidFill>
                  <a:srgbClr val="404040"/>
                </a:solidFill>
              </a:rPr>
              <a:t>', '</a:t>
            </a:r>
            <a:r>
              <a:rPr lang="en-US" sz="1200" dirty="0" err="1">
                <a:solidFill>
                  <a:srgbClr val="404040"/>
                </a:solidFill>
              </a:rPr>
              <a:t>origin_tmp_c</a:t>
            </a:r>
            <a:r>
              <a:rPr lang="en-US" sz="1200" dirty="0">
                <a:solidFill>
                  <a:srgbClr val="404040"/>
                </a:solidFill>
              </a:rPr>
              <a:t>'</a:t>
            </a: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Read rows as mean, min, max, median</a:t>
            </a:r>
          </a:p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endParaRPr lang="en-US" altLang="en-US" sz="1200" dirty="0">
              <a:solidFill>
                <a:srgbClr val="404040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endParaRPr lang="en-US" altLang="en-US" sz="1200" dirty="0">
              <a:solidFill>
                <a:srgbClr val="40404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4DE732-3FAD-A04F-A742-84BD8327D9BE}"/>
              </a:ext>
            </a:extLst>
          </p:cNvPr>
          <p:cNvGrpSpPr/>
          <p:nvPr/>
        </p:nvGrpSpPr>
        <p:grpSpPr>
          <a:xfrm>
            <a:off x="830754" y="4707343"/>
            <a:ext cx="8046720" cy="136634"/>
            <a:chOff x="6217926" y="4671694"/>
            <a:chExt cx="3458576" cy="154849"/>
          </a:xfrm>
        </p:grpSpPr>
        <p:sp>
          <p:nvSpPr>
            <p:cNvPr id="13" name="Isosceles Triangle 60">
              <a:extLst>
                <a:ext uri="{FF2B5EF4-FFF2-40B4-BE49-F238E27FC236}">
                  <a16:creationId xmlns:a16="http://schemas.microsoft.com/office/drawing/2014/main" id="{A4C9DD2A-A745-554D-A376-737AD3CF4CEE}"/>
                </a:ext>
              </a:extLst>
            </p:cNvPr>
            <p:cNvSpPr/>
            <p:nvPr/>
          </p:nvSpPr>
          <p:spPr>
            <a:xfrm rot="10800000">
              <a:off x="7816016" y="4691516"/>
              <a:ext cx="215759" cy="135027"/>
            </a:xfrm>
            <a:prstGeom prst="triangle">
              <a:avLst/>
            </a:prstGeom>
            <a:solidFill>
              <a:srgbClr val="003865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98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2" b="0" i="0" u="none" strike="noStrike" kern="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latin typeface="Mute"/>
                <a:ea typeface="+mn-ea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0421B94-7B4C-E243-9F59-A5A6BB924408}"/>
                </a:ext>
              </a:extLst>
            </p:cNvPr>
            <p:cNvCxnSpPr/>
            <p:nvPr/>
          </p:nvCxnSpPr>
          <p:spPr>
            <a:xfrm>
              <a:off x="6217926" y="4671694"/>
              <a:ext cx="3458576" cy="0"/>
            </a:xfrm>
            <a:prstGeom prst="line">
              <a:avLst/>
            </a:prstGeom>
            <a:noFill/>
            <a:ln w="12700" cap="flat" cmpd="sng" algn="ctr">
              <a:solidFill>
                <a:srgbClr val="003865"/>
              </a:solidFill>
              <a:prstDash val="solid"/>
              <a:miter lim="800000"/>
            </a:ln>
            <a:effectLst/>
          </p:spPr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72A2164-4F86-9C4C-9955-ACF8F66654CD}"/>
              </a:ext>
            </a:extLst>
          </p:cNvPr>
          <p:cNvSpPr/>
          <p:nvPr/>
        </p:nvSpPr>
        <p:spPr>
          <a:xfrm>
            <a:off x="359226" y="1187518"/>
            <a:ext cx="48006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86"/>
              </a:spcBef>
            </a:pPr>
            <a:r>
              <a:rPr lang="en-US" b="1" dirty="0">
                <a:solidFill>
                  <a:srgbClr val="404040"/>
                </a:solidFill>
                <a:latin typeface="Arial" panose="020B0604020202020204" pitchFamily="34" charset="0"/>
              </a:rPr>
              <a:t>Core Set 1 Only (Without Quantizer)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0729A9-0273-A14B-9C1F-037A58A3A558}"/>
              </a:ext>
            </a:extLst>
          </p:cNvPr>
          <p:cNvSpPr/>
          <p:nvPr/>
        </p:nvSpPr>
        <p:spPr>
          <a:xfrm>
            <a:off x="424548" y="2936513"/>
            <a:ext cx="48006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86"/>
              </a:spcBef>
            </a:pPr>
            <a:r>
              <a:rPr lang="en-US" b="1" dirty="0">
                <a:solidFill>
                  <a:srgbClr val="404040"/>
                </a:solidFill>
                <a:latin typeface="Arial" panose="020B0604020202020204" pitchFamily="34" charset="0"/>
              </a:rPr>
              <a:t>Core Set 2 Only (With Quantizer)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9A961EE-65DD-7248-AA66-12C75C1C3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0941"/>
            <a:ext cx="9602788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05A166A-99D1-9B4A-AEC0-1A473773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0780"/>
            <a:ext cx="9602788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809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2750" y="412750"/>
            <a:ext cx="8690400" cy="691200"/>
          </a:xfrm>
        </p:spPr>
        <p:txBody>
          <a:bodyPr wrap="square">
            <a:normAutofit/>
          </a:bodyPr>
          <a:lstStyle/>
          <a:p>
            <a:r>
              <a:rPr lang="en-US" altLang="en-US" dirty="0">
                <a:ea typeface="新細明體" charset="-120"/>
              </a:rPr>
              <a:t>Model Evaluation</a:t>
            </a:r>
            <a:br>
              <a:rPr lang="en-US" altLang="en-US" dirty="0">
                <a:ea typeface="新細明體" charset="-120"/>
              </a:rPr>
            </a:br>
            <a:r>
              <a:rPr lang="en-US" altLang="en-US" dirty="0">
                <a:solidFill>
                  <a:schemeClr val="accent1"/>
                </a:solidFill>
              </a:rPr>
              <a:t>Gradient Boost Tree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412750" y="4900153"/>
            <a:ext cx="8757627" cy="225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200" b="1" spc="300" dirty="0">
                <a:solidFill>
                  <a:srgbClr val="00A8C8"/>
                </a:solidFill>
                <a:latin typeface="+mn-lt"/>
                <a:ea typeface="+mn-ea"/>
              </a:rPr>
              <a:t>Comments</a:t>
            </a: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Compared our optimal model against weather factors</a:t>
            </a: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Gain in F1 Score from next best model (Difference of Max Scores): 21.8%</a:t>
            </a: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Read rows as mean, min, max, median</a:t>
            </a: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Absolute highest F1 score: 0.8939</a:t>
            </a: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Not an entirely fair comparison because “next best model” had fewer iterations (data) to train on, but gives an indication</a:t>
            </a:r>
          </a:p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endParaRPr lang="en-US" altLang="en-US" sz="1200" dirty="0">
              <a:solidFill>
                <a:srgbClr val="404040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endParaRPr lang="en-US" altLang="en-US" sz="1200" dirty="0">
              <a:solidFill>
                <a:srgbClr val="40404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4DE732-3FAD-A04F-A742-84BD8327D9BE}"/>
              </a:ext>
            </a:extLst>
          </p:cNvPr>
          <p:cNvGrpSpPr/>
          <p:nvPr/>
        </p:nvGrpSpPr>
        <p:grpSpPr>
          <a:xfrm>
            <a:off x="830754" y="4805864"/>
            <a:ext cx="8046720" cy="136634"/>
            <a:chOff x="6217926" y="4671694"/>
            <a:chExt cx="3458576" cy="154849"/>
          </a:xfrm>
        </p:grpSpPr>
        <p:sp>
          <p:nvSpPr>
            <p:cNvPr id="13" name="Isosceles Triangle 60">
              <a:extLst>
                <a:ext uri="{FF2B5EF4-FFF2-40B4-BE49-F238E27FC236}">
                  <a16:creationId xmlns:a16="http://schemas.microsoft.com/office/drawing/2014/main" id="{A4C9DD2A-A745-554D-A376-737AD3CF4CEE}"/>
                </a:ext>
              </a:extLst>
            </p:cNvPr>
            <p:cNvSpPr/>
            <p:nvPr/>
          </p:nvSpPr>
          <p:spPr>
            <a:xfrm rot="10800000">
              <a:off x="7816016" y="4691516"/>
              <a:ext cx="215759" cy="135027"/>
            </a:xfrm>
            <a:prstGeom prst="triangle">
              <a:avLst/>
            </a:prstGeom>
            <a:solidFill>
              <a:srgbClr val="003865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98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2" b="0" i="0" u="none" strike="noStrike" kern="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latin typeface="Mute"/>
                <a:ea typeface="+mn-ea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0421B94-7B4C-E243-9F59-A5A6BB924408}"/>
                </a:ext>
              </a:extLst>
            </p:cNvPr>
            <p:cNvCxnSpPr/>
            <p:nvPr/>
          </p:nvCxnSpPr>
          <p:spPr>
            <a:xfrm>
              <a:off x="6217926" y="4671694"/>
              <a:ext cx="3458576" cy="0"/>
            </a:xfrm>
            <a:prstGeom prst="line">
              <a:avLst/>
            </a:prstGeom>
            <a:noFill/>
            <a:ln w="12700" cap="flat" cmpd="sng" algn="ctr">
              <a:solidFill>
                <a:srgbClr val="003865"/>
              </a:solidFill>
              <a:prstDash val="solid"/>
              <a:miter lim="800000"/>
            </a:ln>
            <a:effectLst/>
          </p:spPr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66B2ADD-9835-D944-A351-A2D6C9FAC65D}"/>
              </a:ext>
            </a:extLst>
          </p:cNvPr>
          <p:cNvSpPr/>
          <p:nvPr/>
        </p:nvSpPr>
        <p:spPr>
          <a:xfrm>
            <a:off x="390044" y="1163316"/>
            <a:ext cx="78131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86"/>
              </a:spcBef>
            </a:pPr>
            <a:r>
              <a:rPr lang="en-US" sz="1600" b="1" dirty="0">
                <a:solidFill>
                  <a:srgbClr val="404040"/>
                </a:solidFill>
                <a:latin typeface="Arial" panose="020B0604020202020204" pitchFamily="34" charset="0"/>
              </a:rPr>
              <a:t>Core Set 1 + Indicators (Categorical) + Mean / Percentage (Numeric)</a:t>
            </a:r>
            <a:endParaRPr lang="en-US" sz="1600" dirty="0"/>
          </a:p>
          <a:p>
            <a:br>
              <a:rPr lang="en-US" sz="1600" dirty="0"/>
            </a:b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08CFD9-76CA-4A41-BF2F-54DE685A8CCC}"/>
              </a:ext>
            </a:extLst>
          </p:cNvPr>
          <p:cNvSpPr/>
          <p:nvPr/>
        </p:nvSpPr>
        <p:spPr>
          <a:xfrm>
            <a:off x="391891" y="2992122"/>
            <a:ext cx="88774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86"/>
              </a:spcBef>
            </a:pPr>
            <a:r>
              <a:rPr lang="en-US" sz="1600" b="1" dirty="0">
                <a:solidFill>
                  <a:srgbClr val="404040"/>
                </a:solidFill>
                <a:latin typeface="Arial" panose="020B0604020202020204" pitchFamily="34" charset="0"/>
              </a:rPr>
              <a:t>Next Best Model: Core Set 1 + Weather (Categorical) + Weather (Numeric)</a:t>
            </a:r>
            <a:endParaRPr lang="en-US" sz="1600" dirty="0"/>
          </a:p>
          <a:p>
            <a:br>
              <a:rPr lang="en-US" sz="1600" dirty="0"/>
            </a:br>
            <a:endParaRPr lang="en-US" sz="16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0E4ACD9-5539-2344-8DBA-480CF08A9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6406"/>
            <a:ext cx="9602788" cy="140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57A4946-BD70-3F48-81DF-9DA60B54A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48949"/>
            <a:ext cx="9602788" cy="136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475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2750" y="412750"/>
            <a:ext cx="8690400" cy="691200"/>
          </a:xfrm>
        </p:spPr>
        <p:txBody>
          <a:bodyPr wrap="square">
            <a:normAutofit/>
          </a:bodyPr>
          <a:lstStyle/>
          <a:p>
            <a:r>
              <a:rPr lang="en-US" altLang="en-US" dirty="0">
                <a:ea typeface="新細明體" charset="-120"/>
              </a:rPr>
              <a:t>Model Evaluation</a:t>
            </a:r>
            <a:br>
              <a:rPr lang="en-US" altLang="en-US" dirty="0">
                <a:ea typeface="新細明體" charset="-120"/>
              </a:rPr>
            </a:br>
            <a:r>
              <a:rPr lang="en-US" altLang="en-US" dirty="0">
                <a:solidFill>
                  <a:schemeClr val="accent1"/>
                </a:solidFill>
              </a:rPr>
              <a:t>Support Vector Machine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412750" y="4750262"/>
            <a:ext cx="8757627" cy="2326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03200" indent="-2032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508000" indent="-2794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685800" indent="-1778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en-US" altLang="en-US" sz="1200" b="1" spc="300" dirty="0">
                <a:solidFill>
                  <a:srgbClr val="00A8C8"/>
                </a:solidFill>
                <a:latin typeface="+mn-lt"/>
                <a:ea typeface="+mn-ea"/>
              </a:rPr>
              <a:t>Comments</a:t>
            </a:r>
            <a:endParaRPr lang="en-US" altLang="en-US" sz="1200" dirty="0">
              <a:solidFill>
                <a:srgbClr val="404040"/>
              </a:solidFill>
            </a:endParaRP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Compared our optimal model against working SVM model</a:t>
            </a: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Gain in F1 Score from next best model (Difference of Max Scores): 3.1%</a:t>
            </a: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Read rows as mean, min, max, median</a:t>
            </a: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Absolute highest F1 score: 0.9127</a:t>
            </a:r>
          </a:p>
          <a:p>
            <a:pPr eaLnBrk="1" fontAlgn="base" hangingPunct="1"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Optimal model trained on much larger data set - showing that SVM converges quickly without much additional gain!</a:t>
            </a:r>
          </a:p>
          <a:p>
            <a:br>
              <a:rPr lang="en-US" sz="1200" dirty="0"/>
            </a:br>
            <a:endParaRPr lang="en-US" altLang="en-US" sz="1200" dirty="0">
              <a:solidFill>
                <a:srgbClr val="404040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60000"/>
              </a:spcBef>
              <a:buClr>
                <a:schemeClr val="accent2"/>
              </a:buClr>
              <a:buFontTx/>
              <a:buChar char="•"/>
            </a:pPr>
            <a:endParaRPr lang="en-US" altLang="en-US" sz="1200" dirty="0">
              <a:solidFill>
                <a:srgbClr val="40404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4DE732-3FAD-A04F-A742-84BD8327D9BE}"/>
              </a:ext>
            </a:extLst>
          </p:cNvPr>
          <p:cNvGrpSpPr/>
          <p:nvPr/>
        </p:nvGrpSpPr>
        <p:grpSpPr>
          <a:xfrm>
            <a:off x="830754" y="4666247"/>
            <a:ext cx="8046720" cy="136634"/>
            <a:chOff x="6217926" y="4671694"/>
            <a:chExt cx="3458576" cy="154849"/>
          </a:xfrm>
        </p:grpSpPr>
        <p:sp>
          <p:nvSpPr>
            <p:cNvPr id="13" name="Isosceles Triangle 60">
              <a:extLst>
                <a:ext uri="{FF2B5EF4-FFF2-40B4-BE49-F238E27FC236}">
                  <a16:creationId xmlns:a16="http://schemas.microsoft.com/office/drawing/2014/main" id="{A4C9DD2A-A745-554D-A376-737AD3CF4CEE}"/>
                </a:ext>
              </a:extLst>
            </p:cNvPr>
            <p:cNvSpPr/>
            <p:nvPr/>
          </p:nvSpPr>
          <p:spPr>
            <a:xfrm rot="10800000">
              <a:off x="7816016" y="4691516"/>
              <a:ext cx="215759" cy="135027"/>
            </a:xfrm>
            <a:prstGeom prst="triangle">
              <a:avLst/>
            </a:prstGeom>
            <a:solidFill>
              <a:srgbClr val="003865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98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2" b="0" i="0" u="none" strike="noStrike" kern="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latin typeface="Mute"/>
                <a:ea typeface="+mn-ea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0421B94-7B4C-E243-9F59-A5A6BB924408}"/>
                </a:ext>
              </a:extLst>
            </p:cNvPr>
            <p:cNvCxnSpPr/>
            <p:nvPr/>
          </p:nvCxnSpPr>
          <p:spPr>
            <a:xfrm>
              <a:off x="6217926" y="4671694"/>
              <a:ext cx="3458576" cy="0"/>
            </a:xfrm>
            <a:prstGeom prst="line">
              <a:avLst/>
            </a:prstGeom>
            <a:noFill/>
            <a:ln w="12700" cap="flat" cmpd="sng" algn="ctr">
              <a:solidFill>
                <a:srgbClr val="003865"/>
              </a:solidFill>
              <a:prstDash val="solid"/>
              <a:miter lim="800000"/>
            </a:ln>
            <a:effectLst/>
          </p:spPr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B9E78F-FEEC-964F-B402-BED8DED7C0E2}"/>
              </a:ext>
            </a:extLst>
          </p:cNvPr>
          <p:cNvSpPr/>
          <p:nvPr/>
        </p:nvSpPr>
        <p:spPr>
          <a:xfrm>
            <a:off x="412749" y="1195977"/>
            <a:ext cx="90414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86"/>
              </a:spcBef>
            </a:pPr>
            <a:r>
              <a:rPr lang="en-US" sz="1600" b="1" dirty="0">
                <a:solidFill>
                  <a:srgbClr val="404040"/>
                </a:solidFill>
                <a:latin typeface="Arial" panose="020B0604020202020204" pitchFamily="34" charset="0"/>
              </a:rPr>
              <a:t>Core Set 1 + Indicators (Categorical) + Mean / Percentage (Numeric)</a:t>
            </a:r>
            <a:endParaRPr lang="en-US" sz="1600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BEDEB1-AF50-AA43-BFB6-C45AA3BBC3DD}"/>
              </a:ext>
            </a:extLst>
          </p:cNvPr>
          <p:cNvSpPr/>
          <p:nvPr/>
        </p:nvSpPr>
        <p:spPr>
          <a:xfrm>
            <a:off x="429078" y="2845165"/>
            <a:ext cx="75555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86"/>
              </a:spcBef>
            </a:pPr>
            <a:r>
              <a:rPr lang="en-US" sz="1600" b="1" dirty="0">
                <a:solidFill>
                  <a:srgbClr val="404040"/>
                </a:solidFill>
                <a:latin typeface="Arial" panose="020B0604020202020204" pitchFamily="34" charset="0"/>
              </a:rPr>
              <a:t>Next Best “working” Model: Core Set 1 Only</a:t>
            </a:r>
            <a:endParaRPr lang="en-US" sz="1600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65F9676-976A-6E4D-A653-ED2155805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1259"/>
            <a:ext cx="9602788" cy="134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CC90E94C-50E6-2147-8746-79C36601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33744"/>
            <a:ext cx="9602788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059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B210-3870-B748-91DC-2529533B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  <a:br>
              <a:rPr lang="en-US" dirty="0"/>
            </a:br>
            <a:r>
              <a:rPr lang="en-US" altLang="en-US" dirty="0">
                <a:solidFill>
                  <a:schemeClr val="accent1"/>
                </a:solidFill>
              </a:rPr>
              <a:t>Challenges at Scale/Best Practices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69D43-E5D6-FE47-BB6F-16DAFBF8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/>
              <a:t>Need for Framework</a:t>
            </a:r>
            <a:endParaRPr lang="en-US" sz="1400" dirty="0"/>
          </a:p>
          <a:p>
            <a:pPr fontAlgn="base"/>
            <a:r>
              <a:rPr lang="en-US" sz="1400" dirty="0"/>
              <a:t>Processing 31 Million rows cannot be done on a single machine - needs </a:t>
            </a:r>
            <a:r>
              <a:rPr lang="en-US" sz="1400" i="1" dirty="0"/>
              <a:t>managed </a:t>
            </a:r>
            <a:r>
              <a:rPr lang="en-US" sz="1400" dirty="0"/>
              <a:t>distributed framework (Spark)</a:t>
            </a:r>
          </a:p>
          <a:p>
            <a:pPr marL="0" indent="0">
              <a:buNone/>
            </a:pPr>
            <a:r>
              <a:rPr lang="en-US" sz="1400" b="1" dirty="0"/>
              <a:t>Need for Preprocessing</a:t>
            </a:r>
            <a:endParaRPr lang="en-US" sz="1400" dirty="0"/>
          </a:p>
          <a:p>
            <a:pPr fontAlgn="base"/>
            <a:r>
              <a:rPr lang="en-US" sz="1400" dirty="0"/>
              <a:t>To facilitate joins we cleaned everything ahead of time, removing duplicate records to reduce the size</a:t>
            </a:r>
          </a:p>
          <a:p>
            <a:pPr fontAlgn="base"/>
            <a:r>
              <a:rPr lang="en-US" sz="1400" dirty="0"/>
              <a:t>Identified all origin/</a:t>
            </a:r>
            <a:r>
              <a:rPr lang="en-US" sz="1400" dirty="0" err="1"/>
              <a:t>dest</a:t>
            </a:r>
            <a:r>
              <a:rPr lang="en-US" sz="1400" dirty="0"/>
              <a:t> airports and subset the weather dataset to only include relevant measurements</a:t>
            </a:r>
          </a:p>
          <a:p>
            <a:pPr fontAlgn="base"/>
            <a:r>
              <a:rPr lang="en-US" sz="1400" dirty="0"/>
              <a:t>Made use of date splits to make training feasible</a:t>
            </a:r>
          </a:p>
          <a:p>
            <a:pPr fontAlgn="base"/>
            <a:r>
              <a:rPr lang="en-US" sz="1400" dirty="0"/>
              <a:t>Must write data to cloud storage in appropriate formats (parquet)  to avoid repeated processing</a:t>
            </a:r>
          </a:p>
          <a:p>
            <a:pPr fontAlgn="base"/>
            <a:r>
              <a:rPr lang="en-US" sz="1400" dirty="0"/>
              <a:t>Use cache! </a:t>
            </a:r>
          </a:p>
          <a:p>
            <a:pPr marL="0" indent="0">
              <a:buNone/>
            </a:pPr>
            <a:r>
              <a:rPr lang="en-US" sz="1400" b="1" dirty="0"/>
              <a:t>Need for Scalable Stable Algorithms</a:t>
            </a:r>
            <a:endParaRPr lang="en-US" sz="1400" dirty="0"/>
          </a:p>
          <a:p>
            <a:pPr fontAlgn="base"/>
            <a:r>
              <a:rPr lang="en-US" sz="1400" dirty="0"/>
              <a:t>Have to select algorithms that will scale and distribute well and preferably require no pre-processing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78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C90A-F642-154D-8AA7-8AEDC56B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Model</a:t>
            </a:r>
            <a:br>
              <a:rPr lang="en-US" dirty="0"/>
            </a:br>
            <a:r>
              <a:rPr lang="en-US" altLang="en-US" dirty="0">
                <a:solidFill>
                  <a:schemeClr val="accent1"/>
                </a:solidFill>
              </a:rPr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B32FC-7E28-BC4E-AC1D-589E007AC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Model Selection</a:t>
            </a:r>
            <a:endParaRPr lang="en-US" dirty="0"/>
          </a:p>
          <a:p>
            <a:pPr fontAlgn="base"/>
            <a:r>
              <a:rPr lang="en-US" dirty="0"/>
              <a:t>We choose to go with Logistic Regression because it is simple, scalable and performs surprisingly well on large datasets</a:t>
            </a:r>
          </a:p>
          <a:p>
            <a:pPr fontAlgn="base"/>
            <a:r>
              <a:rPr lang="en-US" dirty="0"/>
              <a:t>The downside with Logistic Regression is we need to pre-process data (scaling / null handling)</a:t>
            </a:r>
          </a:p>
          <a:p>
            <a:pPr fontAlgn="base"/>
            <a:r>
              <a:rPr lang="en-US" dirty="0"/>
              <a:t>SVM is a close second choice - however, its stability needs to be tested more</a:t>
            </a:r>
          </a:p>
          <a:p>
            <a:pPr fontAlgn="base"/>
            <a:r>
              <a:rPr lang="en-US" dirty="0"/>
              <a:t>Trees / GBT were disappointing although they did perform quite well, behind Logistic Regression</a:t>
            </a:r>
          </a:p>
          <a:p>
            <a:pPr marL="0" indent="0">
              <a:buNone/>
            </a:pPr>
            <a:r>
              <a:rPr lang="en-US" b="1" dirty="0"/>
              <a:t>Next Steps</a:t>
            </a:r>
            <a:endParaRPr lang="en-US" dirty="0"/>
          </a:p>
          <a:p>
            <a:pPr fontAlgn="base"/>
            <a:r>
              <a:rPr lang="en-US" dirty="0"/>
              <a:t>Stabilize SVM</a:t>
            </a:r>
          </a:p>
          <a:p>
            <a:pPr fontAlgn="base"/>
            <a:r>
              <a:rPr lang="en-US" dirty="0"/>
              <a:t>Choose more hyper-param tuning for Trees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9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  <a:br>
              <a:rPr lang="en-US" dirty="0"/>
            </a:br>
            <a:r>
              <a:rPr lang="en-US" dirty="0">
                <a:solidFill>
                  <a:srgbClr val="002C77"/>
                </a:solidFill>
              </a:rPr>
              <a:t>What are we measuring? 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12750" y="5810596"/>
            <a:ext cx="8606559" cy="3146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en-US" sz="1050" dirty="0"/>
              <a:t>*Delay is defined as 15-minute or greater with respect to the planned time of departure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2605449"/>
            <a:ext cx="9602788" cy="122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06" y="2098357"/>
            <a:ext cx="2000250" cy="142875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163078" y="2719422"/>
            <a:ext cx="5932545" cy="1014651"/>
          </a:xfrm>
          <a:prstGeom prst="rect">
            <a:avLst/>
          </a:prstGeom>
          <a:noFill/>
        </p:spPr>
        <p:txBody>
          <a:bodyPr wrap="square" lIns="90457" tIns="45219" rIns="90457" bIns="45219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Predict departure delay/no delay two hours ahead of departure to minimize impact to airlines and passengers </a:t>
            </a:r>
          </a:p>
        </p:txBody>
      </p:sp>
    </p:spTree>
    <p:extLst>
      <p:ext uri="{BB962C8B-B14F-4D97-AF65-F5344CB8AC3E}">
        <p14:creationId xmlns:p14="http://schemas.microsoft.com/office/powerpoint/2010/main" val="49522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MMC_SectionShape"/>
          <p:cNvGrpSpPr/>
          <p:nvPr>
            <p:custDataLst>
              <p:tags r:id="rId2"/>
            </p:custDataLst>
          </p:nvPr>
        </p:nvGrpSpPr>
        <p:grpSpPr bwMode="invGray">
          <a:xfrm>
            <a:off x="0" y="0"/>
            <a:ext cx="9601200" cy="6134100"/>
            <a:chOff x="0" y="0"/>
            <a:chExt cx="9601200" cy="6134100"/>
          </a:xfrm>
        </p:grpSpPr>
        <p:sp>
          <p:nvSpPr>
            <p:cNvPr id="2" name="CoverAnchorTriangle1"/>
            <p:cNvSpPr/>
            <p:nvPr/>
          </p:nvSpPr>
          <p:spPr bwMode="invGray">
            <a:xfrm>
              <a:off x="0" y="0"/>
              <a:ext cx="1409700" cy="1219200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3" name="CoverAnchorTriangle2"/>
            <p:cNvSpPr/>
            <p:nvPr/>
          </p:nvSpPr>
          <p:spPr bwMode="invGray">
            <a:xfrm>
              <a:off x="0" y="4914900"/>
              <a:ext cx="1409700" cy="1219200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4" name="CoverAnchorTriangle3"/>
            <p:cNvSpPr/>
            <p:nvPr/>
          </p:nvSpPr>
          <p:spPr bwMode="invGray">
            <a:xfrm>
              <a:off x="8191500" y="0"/>
              <a:ext cx="1409700" cy="1219200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5" name="CoverAnchorTriangle4"/>
            <p:cNvSpPr/>
            <p:nvPr/>
          </p:nvSpPr>
          <p:spPr bwMode="invGray">
            <a:xfrm>
              <a:off x="8191500" y="4914900"/>
              <a:ext cx="1409700" cy="1219200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6" name="CoverTriangle1"/>
            <p:cNvSpPr/>
            <p:nvPr/>
          </p:nvSpPr>
          <p:spPr bwMode="invGray">
            <a:xfrm flipV="1">
              <a:off x="6076950" y="4914900"/>
              <a:ext cx="1409700" cy="1219200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7" name="CoverTriangle2"/>
            <p:cNvSpPr/>
            <p:nvPr/>
          </p:nvSpPr>
          <p:spPr bwMode="invGray">
            <a:xfrm>
              <a:off x="6076950" y="3695700"/>
              <a:ext cx="1409700" cy="1219200"/>
            </a:xfrm>
            <a:prstGeom prst="triangle">
              <a:avLst/>
            </a:prstGeom>
            <a:solidFill>
              <a:srgbClr val="D9D9D9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8" name="CoverTriangle3"/>
            <p:cNvSpPr/>
            <p:nvPr/>
          </p:nvSpPr>
          <p:spPr bwMode="invGray">
            <a:xfrm flipV="1">
              <a:off x="5372100" y="3695700"/>
              <a:ext cx="1409700" cy="1219200"/>
            </a:xfrm>
            <a:prstGeom prst="triangl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  <p:sp>
          <p:nvSpPr>
            <p:cNvPr id="9" name="CoverTriangle4"/>
            <p:cNvSpPr/>
            <p:nvPr/>
          </p:nvSpPr>
          <p:spPr bwMode="invGray">
            <a:xfrm>
              <a:off x="8191500" y="2476500"/>
              <a:ext cx="1409700" cy="121920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000000"/>
                </a:solidFill>
              </a:endParaRPr>
            </a:p>
          </p:txBody>
        </p:sp>
      </p:grpSp>
      <p:sp>
        <p:nvSpPr>
          <p:cNvPr id="11" name="MMCOA_SectionTitle"/>
          <p:cNvSpPr txBox="1"/>
          <p:nvPr/>
        </p:nvSpPr>
        <p:spPr bwMode="invGray">
          <a:xfrm>
            <a:off x="412751" y="1996543"/>
            <a:ext cx="6003587" cy="1130291"/>
          </a:xfrm>
          <a:prstGeom prst="rect">
            <a:avLst/>
          </a:prstGeom>
          <a:noFill/>
        </p:spPr>
        <p:txBody>
          <a:bodyPr vert="horz" wrap="square" lIns="0" tIns="72000" rIns="72000" bIns="72000" rtlCol="0" anchor="b">
            <a:spAutoFit/>
          </a:bodyPr>
          <a:lstStyle/>
          <a:p>
            <a:r>
              <a:rPr lang="en-US" sz="3200" b="1" cap="all" spc="400" dirty="0">
                <a:solidFill>
                  <a:srgbClr val="FFFFFF"/>
                </a:solidFill>
              </a:rPr>
              <a:t>Section page title goes here</a:t>
            </a:r>
          </a:p>
        </p:txBody>
      </p:sp>
      <p:sp>
        <p:nvSpPr>
          <p:cNvPr id="12" name="MMCOA_SectionSubTitle"/>
          <p:cNvSpPr txBox="1"/>
          <p:nvPr/>
        </p:nvSpPr>
        <p:spPr>
          <a:xfrm>
            <a:off x="412750" y="3135581"/>
            <a:ext cx="6003587" cy="637849"/>
          </a:xfrm>
          <a:prstGeom prst="rect">
            <a:avLst/>
          </a:prstGeom>
          <a:noFill/>
        </p:spPr>
        <p:txBody>
          <a:bodyPr vert="horz" wrap="square" lIns="0" tIns="72000" rIns="72000" bIns="72000" rtlCol="0">
            <a:spAutoFit/>
          </a:bodyPr>
          <a:lstStyle/>
          <a:p>
            <a:pPr>
              <a:spcBef>
                <a:spcPct val="1400000"/>
              </a:spcBef>
            </a:pPr>
            <a:r>
              <a:rPr lang="en-US" sz="3200" cap="all" spc="400" dirty="0">
                <a:solidFill>
                  <a:srgbClr val="002C77"/>
                </a:solidFill>
              </a:rPr>
              <a:t>Data 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334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2750" y="412750"/>
            <a:ext cx="8690400" cy="691200"/>
          </a:xfrm>
        </p:spPr>
        <p:txBody>
          <a:bodyPr wrap="square">
            <a:normAutofit/>
          </a:bodyPr>
          <a:lstStyle/>
          <a:p>
            <a:r>
              <a:rPr lang="en-US" dirty="0">
                <a:latin typeface="Arial"/>
              </a:rPr>
              <a:t>Data Overview </a:t>
            </a:r>
            <a:r>
              <a:rPr lang="en-US" sz="1800" dirty="0">
                <a:solidFill>
                  <a:srgbClr val="002C77"/>
                </a:solidFill>
              </a:rPr>
              <a:t> </a:t>
            </a:r>
            <a:br>
              <a:rPr lang="en-US" dirty="0">
                <a:latin typeface="Arial"/>
              </a:rPr>
            </a:br>
            <a:endParaRPr lang="en-GB" dirty="0">
              <a:solidFill>
                <a:schemeClr val="accent1"/>
              </a:solidFill>
              <a:latin typeface="Arial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143989" y="1116969"/>
            <a:ext cx="0" cy="2262183"/>
          </a:xfrm>
          <a:prstGeom prst="line">
            <a:avLst/>
          </a:prstGeom>
          <a:ln w="38100" cap="rnd" cmpd="sng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08456" y="1116969"/>
            <a:ext cx="0" cy="2262183"/>
          </a:xfrm>
          <a:prstGeom prst="line">
            <a:avLst/>
          </a:prstGeom>
          <a:ln w="38100" cap="rnd" cmpd="sng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952163" y="3497082"/>
            <a:ext cx="3108960" cy="2837"/>
          </a:xfrm>
          <a:prstGeom prst="line">
            <a:avLst/>
          </a:prstGeom>
          <a:ln w="38100" cap="rnd" cmpd="sng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143989" y="3675112"/>
            <a:ext cx="0" cy="2262183"/>
          </a:xfrm>
          <a:prstGeom prst="line">
            <a:avLst/>
          </a:prstGeom>
          <a:ln w="38100" cap="rnd" cmpd="sng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65032" y="3578067"/>
            <a:ext cx="1805130" cy="7029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US" sz="1400" b="1" spc="300" dirty="0">
                <a:solidFill>
                  <a:srgbClr val="ECE9F0"/>
                </a:solidFill>
              </a:rPr>
              <a:t>—</a:t>
            </a:r>
            <a:br>
              <a:rPr lang="en-US" sz="1400" b="1" spc="300" dirty="0">
                <a:solidFill>
                  <a:srgbClr val="00A8C8"/>
                </a:solidFill>
              </a:rPr>
            </a:br>
            <a:r>
              <a:rPr lang="en-US" sz="1400" b="1" spc="300" dirty="0">
                <a:solidFill>
                  <a:srgbClr val="00A8C8"/>
                </a:solidFill>
              </a:rPr>
              <a:t>Stations</a:t>
            </a:r>
            <a:br>
              <a:rPr lang="en-US" sz="1400" b="1" spc="300" dirty="0">
                <a:solidFill>
                  <a:srgbClr val="00A8C8"/>
                </a:solidFill>
              </a:rPr>
            </a:br>
            <a:r>
              <a:rPr lang="en-US" sz="1400" b="1" spc="300" dirty="0">
                <a:solidFill>
                  <a:srgbClr val="ECE9F0"/>
                </a:solidFill>
              </a:rPr>
              <a:t>—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808456" y="3675112"/>
            <a:ext cx="0" cy="2262183"/>
          </a:xfrm>
          <a:prstGeom prst="line">
            <a:avLst/>
          </a:prstGeom>
          <a:ln w="38100" cap="rnd" cmpd="sng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581659" y="3497082"/>
            <a:ext cx="3108960" cy="2837"/>
          </a:xfrm>
          <a:prstGeom prst="line">
            <a:avLst/>
          </a:prstGeom>
          <a:ln w="38100" cap="rnd" cmpd="sng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47654" y="3578066"/>
            <a:ext cx="2839222" cy="7029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sz="1400" b="1" spc="300" dirty="0">
                <a:solidFill>
                  <a:srgbClr val="E5E5E5"/>
                </a:solidFill>
              </a:rPr>
              <a:t>—</a:t>
            </a:r>
            <a:br>
              <a:rPr lang="en-US" sz="1400" b="1" spc="300" dirty="0">
                <a:solidFill>
                  <a:srgbClr val="E5E5E5"/>
                </a:solidFill>
              </a:rPr>
            </a:br>
            <a:r>
              <a:rPr lang="en-US" sz="1400" b="1" spc="300" dirty="0">
                <a:solidFill>
                  <a:srgbClr val="F9A014"/>
                </a:solidFill>
              </a:rPr>
              <a:t>Weather</a:t>
            </a:r>
            <a:endParaRPr lang="en-US" sz="1400" b="1" strike="sngStrike" spc="300" dirty="0">
              <a:solidFill>
                <a:srgbClr val="F9A014"/>
              </a:solidFill>
            </a:endParaRPr>
          </a:p>
          <a:p>
            <a:pPr lvl="0" algn="ctr">
              <a:lnSpc>
                <a:spcPct val="100000"/>
              </a:lnSpc>
            </a:pPr>
            <a:r>
              <a:rPr lang="en-US" sz="1400" b="1" spc="3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—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22877" y="1045599"/>
            <a:ext cx="2367532" cy="7250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sz="1400" b="1" spc="300" dirty="0">
                <a:solidFill>
                  <a:srgbClr val="ECE9F0"/>
                </a:solidFill>
              </a:rPr>
              <a:t>—</a:t>
            </a:r>
            <a:br>
              <a:rPr lang="en-US" sz="1400" b="1" spc="300" dirty="0">
                <a:solidFill>
                  <a:srgbClr val="1BAC82"/>
                </a:solidFill>
              </a:rPr>
            </a:br>
            <a:r>
              <a:rPr lang="en-US" sz="1400" b="1" kern="0" spc="300" dirty="0">
                <a:solidFill>
                  <a:srgbClr val="1BAC82"/>
                </a:solidFill>
              </a:rPr>
              <a:t>Open Flights</a:t>
            </a:r>
          </a:p>
          <a:p>
            <a:pPr lvl="0" algn="ctr">
              <a:lnSpc>
                <a:spcPct val="100000"/>
              </a:lnSpc>
            </a:pPr>
            <a:r>
              <a:rPr lang="en-US" sz="1400" b="1" spc="300" dirty="0">
                <a:solidFill>
                  <a:srgbClr val="ECE9F0"/>
                </a:solidFill>
              </a:rPr>
              <a:t>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51032" y="1045599"/>
            <a:ext cx="2839222" cy="725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lvl="0" algn="ctr">
              <a:defRPr/>
            </a:pPr>
            <a:r>
              <a:rPr lang="en-US" sz="1400" b="1" spc="300" dirty="0">
                <a:solidFill>
                  <a:srgbClr val="ECE9F0"/>
                </a:solidFill>
              </a:rPr>
              <a:t>—</a:t>
            </a:r>
            <a:br>
              <a:rPr lang="en-US" sz="1400" b="1" spc="300" dirty="0">
                <a:solidFill>
                  <a:srgbClr val="5B6FB5"/>
                </a:solidFill>
              </a:rPr>
            </a:br>
            <a:r>
              <a:rPr lang="en-US" sz="1400" b="1" kern="0" spc="300" dirty="0">
                <a:solidFill>
                  <a:srgbClr val="5B6FB5"/>
                </a:solidFill>
              </a:rPr>
              <a:t>Airlines</a:t>
            </a:r>
          </a:p>
          <a:p>
            <a:pPr lvl="0" algn="ctr">
              <a:lnSpc>
                <a:spcPct val="100000"/>
              </a:lnSpc>
            </a:pPr>
            <a:r>
              <a:rPr lang="en-US" sz="1400" b="1" spc="300" dirty="0">
                <a:solidFill>
                  <a:srgbClr val="ECE9F0"/>
                </a:solidFill>
              </a:rPr>
              <a:t>—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508509" y="1116969"/>
            <a:ext cx="0" cy="2262183"/>
          </a:xfrm>
          <a:prstGeom prst="line">
            <a:avLst/>
          </a:prstGeom>
          <a:ln w="38100" cap="rnd" cmpd="sng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508509" y="3675112"/>
            <a:ext cx="0" cy="2262183"/>
          </a:xfrm>
          <a:prstGeom prst="line">
            <a:avLst/>
          </a:prstGeom>
          <a:ln w="38100" cap="rnd" cmpd="sng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/>
          <p:cNvSpPr txBox="1">
            <a:spLocks/>
          </p:cNvSpPr>
          <p:nvPr/>
        </p:nvSpPr>
        <p:spPr bwMode="gray">
          <a:xfrm>
            <a:off x="1687099" y="1662078"/>
            <a:ext cx="3038024" cy="170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/>
          <a:lstStyle>
            <a:lvl1pPr algn="l" eaLnBrk="0" hangingPunct="0">
              <a:spcBef>
                <a:spcPct val="6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508000" indent="-2794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685800" indent="-177800" algn="l" eaLnBrk="0" hangingPunct="0">
              <a:spcBef>
                <a:spcPct val="20000"/>
              </a:spcBef>
              <a:buFont typeface="Arial" charset="0"/>
              <a:buChar char="­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863600" indent="-177800" algn="l" eaLnBrk="0" hangingPunct="0">
              <a:spcBef>
                <a:spcPct val="20000"/>
              </a:spcBef>
              <a:buFont typeface="Arial" charset="0"/>
              <a:buChar char="­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041400" indent="-177800" algn="l" eaLnBrk="0" hangingPunct="0">
              <a:spcBef>
                <a:spcPct val="20000"/>
              </a:spcBef>
              <a:buFont typeface="Arial" charset="0"/>
              <a:buChar char="-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1498600" indent="-177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1955800" indent="-177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2413000" indent="-177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2870200" indent="-177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eaLnBrk="1" hangingPunct="1">
              <a:spcBef>
                <a:spcPct val="0"/>
              </a:spcBef>
            </a:pPr>
            <a:r>
              <a:rPr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Bureau of Transportation Statistics Database 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2015 – 2019 flight performance data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~32M rows with 109 columns (flight and airline information, location, delay type, etc.) </a:t>
            </a:r>
            <a:endParaRPr lang="en-US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itle 1"/>
          <p:cNvSpPr txBox="1">
            <a:spLocks/>
          </p:cNvSpPr>
          <p:nvPr/>
        </p:nvSpPr>
        <p:spPr bwMode="gray">
          <a:xfrm>
            <a:off x="1687098" y="4195045"/>
            <a:ext cx="3049556" cy="170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/>
          <a:lstStyle>
            <a:lvl1pPr algn="l" eaLnBrk="0" hangingPunct="0">
              <a:spcBef>
                <a:spcPct val="6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508000" indent="-2794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685800" indent="-177800" algn="l" eaLnBrk="0" hangingPunct="0">
              <a:spcBef>
                <a:spcPct val="20000"/>
              </a:spcBef>
              <a:buFont typeface="Arial" charset="0"/>
              <a:buChar char="­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863600" indent="-177800" algn="l" eaLnBrk="0" hangingPunct="0">
              <a:spcBef>
                <a:spcPct val="20000"/>
              </a:spcBef>
              <a:buFont typeface="Arial" charset="0"/>
              <a:buChar char="­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041400" indent="-177800" algn="l" eaLnBrk="0" hangingPunct="0">
              <a:spcBef>
                <a:spcPct val="20000"/>
              </a:spcBef>
              <a:buFont typeface="Arial" charset="0"/>
              <a:buChar char="-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1498600" indent="-177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1955800" indent="-177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2413000" indent="-177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2870200" indent="-177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eaLnBrk="1" hangingPunct="1">
              <a:spcBef>
                <a:spcPct val="0"/>
              </a:spcBef>
            </a:pPr>
            <a:r>
              <a:rPr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National Oceanic and Atmospheric Administration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2015 – 2019 weather data collected every hour</a:t>
            </a:r>
            <a:endParaRPr lang="en-US" altLang="en-US" sz="1400" dirty="0">
              <a:solidFill>
                <a:srgbClr val="FF0000"/>
              </a:solidFill>
            </a:endParaRPr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~631M rows with 177 columns (station, wind, temperature, cloud, etc.)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 bwMode="gray">
          <a:xfrm>
            <a:off x="4969479" y="4195044"/>
            <a:ext cx="3049556" cy="170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/>
          <a:lstStyle>
            <a:lvl1pPr algn="l" eaLnBrk="0" hangingPunct="0">
              <a:spcBef>
                <a:spcPct val="6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508000" indent="-2794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685800" indent="-177800" algn="l" eaLnBrk="0" hangingPunct="0">
              <a:spcBef>
                <a:spcPct val="20000"/>
              </a:spcBef>
              <a:buFont typeface="Arial" charset="0"/>
              <a:buChar char="­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863600" indent="-177800" algn="l" eaLnBrk="0" hangingPunct="0">
              <a:spcBef>
                <a:spcPct val="20000"/>
              </a:spcBef>
              <a:buFont typeface="Arial" charset="0"/>
              <a:buChar char="­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041400" indent="-177800" algn="l" eaLnBrk="0" hangingPunct="0">
              <a:spcBef>
                <a:spcPct val="20000"/>
              </a:spcBef>
              <a:buFont typeface="Arial" charset="0"/>
              <a:buChar char="-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1498600" indent="-177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1955800" indent="-177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2413000" indent="-177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2870200" indent="-177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endParaRPr lang="en-US" altLang="en-US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Maps distance between weather stations and neighboring airports</a:t>
            </a:r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~5M rows with 12 columns (station, airport, distance, etc.) 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itle 1"/>
          <p:cNvSpPr txBox="1">
            <a:spLocks/>
          </p:cNvSpPr>
          <p:nvPr/>
        </p:nvSpPr>
        <p:spPr bwMode="gray">
          <a:xfrm>
            <a:off x="4981865" y="1662077"/>
            <a:ext cx="3049556" cy="170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/>
          <a:lstStyle>
            <a:lvl1pPr algn="l" eaLnBrk="0" hangingPunct="0">
              <a:spcBef>
                <a:spcPct val="6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508000" indent="-2794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685800" indent="-177800" algn="l" eaLnBrk="0" hangingPunct="0">
              <a:spcBef>
                <a:spcPct val="20000"/>
              </a:spcBef>
              <a:buFont typeface="Arial" charset="0"/>
              <a:buChar char="­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863600" indent="-177800" algn="l" eaLnBrk="0" hangingPunct="0">
              <a:spcBef>
                <a:spcPct val="20000"/>
              </a:spcBef>
              <a:buFont typeface="Arial" charset="0"/>
              <a:buChar char="­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041400" indent="-177800" algn="l" eaLnBrk="0" hangingPunct="0">
              <a:spcBef>
                <a:spcPct val="20000"/>
              </a:spcBef>
              <a:buFont typeface="Arial" charset="0"/>
              <a:buChar char="-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1498600" indent="-177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1955800" indent="-177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2413000" indent="-177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2870200" indent="-177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eaLnBrk="1" hangingPunct="1">
              <a:spcBef>
                <a:spcPct val="0"/>
              </a:spcBef>
            </a:pPr>
            <a:r>
              <a:rPr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Openflights.org 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Airport codes and time zone </a:t>
            </a:r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~7.7K rows with 14 columns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eaLnBrk="1" hangingPunct="1">
              <a:spcBef>
                <a:spcPct val="0"/>
              </a:spcBef>
            </a:pPr>
            <a:endParaRPr lang="en-US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4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1757306"/>
            <a:ext cx="9602788" cy="260265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5" name="Graphic 4" descr="Airplane with solid fill">
            <a:extLst>
              <a:ext uri="{FF2B5EF4-FFF2-40B4-BE49-F238E27FC236}">
                <a16:creationId xmlns:a16="http://schemas.microsoft.com/office/drawing/2014/main" id="{758A4A92-5935-47BC-8DD9-2CA9760BB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698379">
            <a:off x="323831" y="1639043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020" y="2579324"/>
            <a:ext cx="8785225" cy="691200"/>
          </a:xfrm>
        </p:spPr>
        <p:txBody>
          <a:bodyPr/>
          <a:lstStyle/>
          <a:p>
            <a:r>
              <a:rPr lang="en-US" sz="2800" dirty="0"/>
              <a:t>Data</a:t>
            </a:r>
            <a:br>
              <a:rPr lang="en-US" sz="2800" dirty="0"/>
            </a:br>
            <a:r>
              <a:rPr lang="en-US" sz="2800" dirty="0">
                <a:solidFill>
                  <a:srgbClr val="002C77"/>
                </a:solidFill>
              </a:rPr>
              <a:t>Cleansing</a:t>
            </a:r>
            <a:endParaRPr lang="en-GB" sz="2800" dirty="0"/>
          </a:p>
        </p:txBody>
      </p:sp>
      <p:pic>
        <p:nvPicPr>
          <p:cNvPr id="29" name="Graphic 28" descr="Partial sun with solid fill">
            <a:extLst>
              <a:ext uri="{FF2B5EF4-FFF2-40B4-BE49-F238E27FC236}">
                <a16:creationId xmlns:a16="http://schemas.microsoft.com/office/drawing/2014/main" id="{5E34B5EF-C545-4EB1-B7B3-81C4527696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832" y="2498037"/>
            <a:ext cx="914400" cy="914400"/>
          </a:xfrm>
          <a:prstGeom prst="rect">
            <a:avLst/>
          </a:prstGeom>
        </p:spPr>
      </p:pic>
      <p:pic>
        <p:nvPicPr>
          <p:cNvPr id="30" name="Graphic 29" descr="Satellite dish with solid fill">
            <a:extLst>
              <a:ext uri="{FF2B5EF4-FFF2-40B4-BE49-F238E27FC236}">
                <a16:creationId xmlns:a16="http://schemas.microsoft.com/office/drawing/2014/main" id="{6EA9952A-6DAF-4F25-8CD2-F25DACF23B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3832" y="3445563"/>
            <a:ext cx="914400" cy="9144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DB50B7A-BBBF-4ADE-9B6D-7924F116BC0E}"/>
              </a:ext>
            </a:extLst>
          </p:cNvPr>
          <p:cNvSpPr/>
          <p:nvPr/>
        </p:nvSpPr>
        <p:spPr>
          <a:xfrm>
            <a:off x="134452" y="6414052"/>
            <a:ext cx="2926800" cy="2915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E86F9A-140C-4E70-A3F7-48CB32AE5DA9}"/>
              </a:ext>
            </a:extLst>
          </p:cNvPr>
          <p:cNvSpPr/>
          <p:nvPr/>
        </p:nvSpPr>
        <p:spPr>
          <a:xfrm>
            <a:off x="134452" y="5940287"/>
            <a:ext cx="9287844" cy="2915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7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Function:</a:t>
            </a:r>
            <a:br>
              <a:rPr lang="en-US" dirty="0"/>
            </a:br>
            <a:r>
              <a:rPr lang="en-US" dirty="0">
                <a:solidFill>
                  <a:srgbClr val="002C77"/>
                </a:solidFill>
              </a:rPr>
              <a:t>Cleaning Airline Data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0" y="1558527"/>
            <a:ext cx="9602788" cy="122621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5" name="Graphic 4" descr="Airplane with solid fill">
            <a:extLst>
              <a:ext uri="{FF2B5EF4-FFF2-40B4-BE49-F238E27FC236}">
                <a16:creationId xmlns:a16="http://schemas.microsoft.com/office/drawing/2014/main" id="{758A4A92-5935-47BC-8DD9-2CA9760BB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698379">
            <a:off x="323832" y="129333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13F5C7-7095-4D06-B832-93920E7A420C}"/>
              </a:ext>
            </a:extLst>
          </p:cNvPr>
          <p:cNvSpPr txBox="1"/>
          <p:nvPr/>
        </p:nvSpPr>
        <p:spPr>
          <a:xfrm>
            <a:off x="1099930" y="1558526"/>
            <a:ext cx="3154017" cy="39162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en-US" sz="1600" b="1" spc="300" dirty="0">
                <a:solidFill>
                  <a:schemeClr val="tx2"/>
                </a:solidFill>
              </a:rPr>
              <a:t>Dropping Duplicates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B9A3BD-E6D6-4E1C-82DD-B8A17B9DA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30" y="1957135"/>
            <a:ext cx="7885821" cy="74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954C327-AC1D-4A1D-9A9E-938CA4434BF6}"/>
              </a:ext>
            </a:extLst>
          </p:cNvPr>
          <p:cNvSpPr/>
          <p:nvPr/>
        </p:nvSpPr>
        <p:spPr>
          <a:xfrm>
            <a:off x="0" y="3136275"/>
            <a:ext cx="9602788" cy="147548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5A256-BDF2-42FA-B60A-64FDB8B53118}"/>
              </a:ext>
            </a:extLst>
          </p:cNvPr>
          <p:cNvSpPr txBox="1"/>
          <p:nvPr/>
        </p:nvSpPr>
        <p:spPr>
          <a:xfrm>
            <a:off x="1099930" y="3136274"/>
            <a:ext cx="3154017" cy="39162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en-US" sz="1600" b="1" spc="300" dirty="0">
                <a:solidFill>
                  <a:schemeClr val="tx2"/>
                </a:solidFill>
              </a:rPr>
              <a:t>Canceled = Delayed</a:t>
            </a:r>
          </a:p>
        </p:txBody>
      </p:sp>
      <p:pic>
        <p:nvPicPr>
          <p:cNvPr id="14" name="Graphic 13" descr="Airplane with solid fill">
            <a:extLst>
              <a:ext uri="{FF2B5EF4-FFF2-40B4-BE49-F238E27FC236}">
                <a16:creationId xmlns:a16="http://schemas.microsoft.com/office/drawing/2014/main" id="{8B50B46D-C49A-4869-877C-E8234BB1DA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698379">
            <a:off x="323831" y="2841419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F203829-D4BD-4912-9EB5-B8C213087F63}"/>
              </a:ext>
            </a:extLst>
          </p:cNvPr>
          <p:cNvSpPr/>
          <p:nvPr/>
        </p:nvSpPr>
        <p:spPr>
          <a:xfrm>
            <a:off x="0" y="4963286"/>
            <a:ext cx="9602788" cy="145076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7AD173-A8CD-4EA2-AB12-064998413B00}"/>
              </a:ext>
            </a:extLst>
          </p:cNvPr>
          <p:cNvSpPr txBox="1"/>
          <p:nvPr/>
        </p:nvSpPr>
        <p:spPr>
          <a:xfrm>
            <a:off x="1099930" y="4963286"/>
            <a:ext cx="6758609" cy="39162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en-US" sz="1600" b="1" spc="300" dirty="0">
                <a:solidFill>
                  <a:schemeClr val="tx2"/>
                </a:solidFill>
              </a:rPr>
              <a:t>Joining OpenAirlines for time zones and codes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3E1EA9-B842-4A9F-AEEC-1B05B14B7C00}"/>
              </a:ext>
            </a:extLst>
          </p:cNvPr>
          <p:cNvSpPr/>
          <p:nvPr/>
        </p:nvSpPr>
        <p:spPr>
          <a:xfrm>
            <a:off x="134452" y="6414052"/>
            <a:ext cx="2926800" cy="2915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E06312-6C78-42F4-A7A9-86C9558EC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804" y="3527902"/>
            <a:ext cx="2593591" cy="878999"/>
          </a:xfrm>
          <a:prstGeom prst="rect">
            <a:avLst/>
          </a:prstGeom>
        </p:spPr>
      </p:pic>
      <p:pic>
        <p:nvPicPr>
          <p:cNvPr id="21" name="Graphic 20" descr="Airplane with solid fill">
            <a:extLst>
              <a:ext uri="{FF2B5EF4-FFF2-40B4-BE49-F238E27FC236}">
                <a16:creationId xmlns:a16="http://schemas.microsoft.com/office/drawing/2014/main" id="{92AE10A7-A734-49E2-9A84-D03F447ED2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698379">
            <a:off x="323830" y="4657857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E66055-2913-4443-B9D7-6F5FC3AD9C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6406" y="5437558"/>
            <a:ext cx="1961322" cy="8938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BB34A2-6188-8049-8A1F-9596D2B74F9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1053"/>
          <a:stretch/>
        </p:blipFill>
        <p:spPr>
          <a:xfrm>
            <a:off x="3045166" y="5354914"/>
            <a:ext cx="6573708" cy="96489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A9F0DF3-1968-4772-855E-2EA398F205CC}"/>
              </a:ext>
            </a:extLst>
          </p:cNvPr>
          <p:cNvSpPr/>
          <p:nvPr/>
        </p:nvSpPr>
        <p:spPr>
          <a:xfrm>
            <a:off x="6973477" y="5273616"/>
            <a:ext cx="2645397" cy="1136650"/>
          </a:xfrm>
          <a:prstGeom prst="rect">
            <a:avLst/>
          </a:prstGeom>
          <a:gradFill>
            <a:gsLst>
              <a:gs pos="0">
                <a:srgbClr val="F7F7F7">
                  <a:alpha val="54000"/>
                </a:srgbClr>
              </a:gs>
              <a:gs pos="100000">
                <a:srgbClr val="F7F7F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701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HIDEONCOLOUR" val="N"/>
  <p:tag name="MMCOA_HIDEONWHITE" val="N"/>
  <p:tag name="MMCOA_HIDEONBALLROOM" val="N"/>
  <p:tag name="MMCOA_HIDEONCLASSIC" val="N"/>
  <p:tag name="MMCOA_HIDEONTEXT" val="N"/>
  <p:tag name="MMCOA_HIDEONECO" val="N"/>
  <p:tag name="MMCOA_POSITION_L" val="32.5;32.5;54.4252;691.75"/>
  <p:tag name="MMCOA_POSITION_M" val="32.5;32.5;54.4252;691.75"/>
  <p:tag name="MMCOA_POSITION_S" val="32.5;32.5;54.4252;691.75"/>
  <p:tag name="MMCOA_POSITION_T" val="32.5;32.5;54.4252;691.75"/>
  <p:tag name="MMCOA_FONTSIZE_L" val="20"/>
  <p:tag name="MMCOA_FONTSIZE_M" val="20"/>
  <p:tag name="MMCOA_FONTSIZE_S" val="18"/>
  <p:tag name="MMCOA_FONTSIZE_T" val="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FOLLOWMASTERBACKGROUND" val="N"/>
  <p:tag name="MMCOA_PALETTENUMBER" val="0"/>
  <p:tag name="MMC_SLIDETYPE" val="Section"/>
  <p:tag name="MMC_SOURCE" val="1"/>
  <p:tag name="MMC_SECTION" val="MMC_Section"/>
  <p:tag name="MMCOA_TRANSPARENT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_SECTIONDESIGN" val="&lt;ImageControl xmlns:xsi=&quot;http://www.w3.org/2001/XMLSchema-instance&quot; xmlns:xsd=&quot;http://www.w3.org/2001/XMLSchema&quot;&gt;&#10;  &lt;TypeOfImage&gt;SolidColour&lt;/TypeOfImage&gt;&#10;  &lt;Usage&gt;PowerPointDivider&lt;/Usage&gt;&#10;  &lt;PaletteName&gt;Sapphire&lt;/PaletteName&gt;&#10;  &lt;Design engine=&quot;MER2015&quot;&gt;&#10;    &lt;Triangles&gt;&#10;      &lt;Triangle&gt;&#10;        &lt;RowGrid&gt;0&lt;/RowGrid&gt;&#10;        &lt;ColumnGrid&gt;4&lt;/ColumnGrid&gt;&#10;        &lt;Flip&gt;1&lt;/Flip&gt;&#10;        &lt;ColorNumber&gt;3&lt;/ColorNumber&gt;&#10;        &lt;Opacity&gt;1&lt;/Opacity&gt;&#10;      &lt;/Triangle&gt;&#10;      &lt;Triangle&gt;&#10;        &lt;RowGrid&gt;2&lt;/RowGrid&gt;&#10;        &lt;ColumnGrid&gt;4&lt;/ColumnGrid&gt;&#10;        &lt;Flip&gt;0&lt;/Flip&gt;&#10;        &lt;ColorNumber&gt;0&lt;/ColorNumber&gt;&#10;        &lt;Opacity&gt;1&lt;/Opacity&gt;&#10;      &lt;/Triangle&gt;&#10;      &lt;Triangle&gt;&#10;        &lt;RowGrid&gt;1&lt;/RowGrid&gt;&#10;        &lt;ColumnGrid&gt;5&lt;/ColumnGrid&gt;&#10;        &lt;Flip&gt;1&lt;/Flip&gt;&#10;        &lt;ColorNumber&gt;4&lt;/ColorNumber&gt;&#10;        &lt;Opacity&gt;1&lt;/Opacity&gt;&#10;      &lt;/Triangle&gt;&#10;      &lt;Triangle&gt;&#10;        &lt;RowGrid&gt;3&lt;/RowGrid&gt;&#10;        &lt;ColumnGrid&gt;1&lt;/ColumnGrid&gt;&#10;        &lt;Flip&gt;0&lt;/Flip&gt;&#10;        &lt;ColorNumber&gt;1&lt;/ColorNumber&gt;&#10;        &lt;Opacity&gt;1&lt;/Opacity&gt;&#10;      &lt;/Triangle&gt;&#10;    &lt;/Triangles&gt;&#10;    &lt;BlankCoordinates /&gt;&#10;    &lt;ImageRightCropPercent&gt;0&lt;/ImageRightCropPercent&gt;&#10;    &lt;TotalRows&gt;5&lt;/TotalRows&gt;&#10;    &lt;TrianglesGridShiftPercent&gt;0&lt;/TrianglesGridShiftPercent&gt;&#10;    &lt;ImageBlankTopRows&gt;0&lt;/ImageBlankTopRows&gt;&#10;  &lt;/Design&gt;&#10;&lt;/ImageControl&gt;"/>
  <p:tag name="MMC_SECTIONTYPE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FOLLOWMASTERBACKGROUND" val="N"/>
  <p:tag name="MMCOA_PALETTENUMBER" val="0"/>
  <p:tag name="MMC_SLIDETYPE" val="Section"/>
  <p:tag name="MMC_SOURCE" val="1"/>
  <p:tag name="MMC_SECTION" val="MMC_Section"/>
  <p:tag name="MMCOA_TRANSPARENT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_SECTIONDESIGN" val="&lt;ImageControl xmlns:xsi=&quot;http://www.w3.org/2001/XMLSchema-instance&quot; xmlns:xsd=&quot;http://www.w3.org/2001/XMLSchema&quot;&gt;&#10;  &lt;TypeOfImage&gt;SolidColour&lt;/TypeOfImage&gt;&#10;  &lt;Usage&gt;PowerPointDivider&lt;/Usage&gt;&#10;  &lt;PaletteName&gt;Sapphire&lt;/PaletteName&gt;&#10;  &lt;Design engine=&quot;MER2015&quot;&gt;&#10;    &lt;Triangles&gt;&#10;      &lt;Triangle&gt;&#10;        &lt;RowGrid&gt;0&lt;/RowGrid&gt;&#10;        &lt;ColumnGrid&gt;4&lt;/ColumnGrid&gt;&#10;        &lt;Flip&gt;1&lt;/Flip&gt;&#10;        &lt;ColorNumber&gt;3&lt;/ColorNumber&gt;&#10;        &lt;Opacity&gt;1&lt;/Opacity&gt;&#10;      &lt;/Triangle&gt;&#10;      &lt;Triangle&gt;&#10;        &lt;RowGrid&gt;2&lt;/RowGrid&gt;&#10;        &lt;ColumnGrid&gt;4&lt;/ColumnGrid&gt;&#10;        &lt;Flip&gt;0&lt;/Flip&gt;&#10;        &lt;ColorNumber&gt;0&lt;/ColorNumber&gt;&#10;        &lt;Opacity&gt;1&lt;/Opacity&gt;&#10;      &lt;/Triangle&gt;&#10;      &lt;Triangle&gt;&#10;        &lt;RowGrid&gt;1&lt;/RowGrid&gt;&#10;        &lt;ColumnGrid&gt;5&lt;/ColumnGrid&gt;&#10;        &lt;Flip&gt;1&lt;/Flip&gt;&#10;        &lt;ColorNumber&gt;4&lt;/ColorNumber&gt;&#10;        &lt;Opacity&gt;1&lt;/Opacity&gt;&#10;      &lt;/Triangle&gt;&#10;      &lt;Triangle&gt;&#10;        &lt;RowGrid&gt;3&lt;/RowGrid&gt;&#10;        &lt;ColumnGrid&gt;1&lt;/ColumnGrid&gt;&#10;        &lt;Flip&gt;0&lt;/Flip&gt;&#10;        &lt;ColorNumber&gt;1&lt;/ColorNumber&gt;&#10;        &lt;Opacity&gt;1&lt;/Opacity&gt;&#10;      &lt;/Triangle&gt;&#10;    &lt;/Triangles&gt;&#10;    &lt;BlankCoordinates /&gt;&#10;    &lt;ImageRightCropPercent&gt;0&lt;/ImageRightCropPercent&gt;&#10;    &lt;TotalRows&gt;5&lt;/TotalRows&gt;&#10;    &lt;TrianglesGridShiftPercent&gt;0&lt;/TrianglesGridShiftPercent&gt;&#10;    &lt;ImageBlankTopRows&gt;0&lt;/ImageBlankTopRows&gt;&#10;  &lt;/Design&gt;&#10;&lt;/ImageControl&gt;"/>
  <p:tag name="MMC_SECTIONTYP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FOLLOWMASTERBACKGROUND" val="N"/>
  <p:tag name="MMCOA_PALETTENUMBER" val="0"/>
  <p:tag name="MMC_SLIDETYPE" val="Section"/>
  <p:tag name="MMC_SOURCE" val="1"/>
  <p:tag name="MMC_SECTION" val="MMC_Section"/>
  <p:tag name="MMCOA_TRANSPARENT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_SECTIONDESIGN" val="&lt;ImageControl xmlns:xsi=&quot;http://www.w3.org/2001/XMLSchema-instance&quot; xmlns:xsd=&quot;http://www.w3.org/2001/XMLSchema&quot;&gt;&#10;  &lt;TypeOfImage&gt;SolidColour&lt;/TypeOfImage&gt;&#10;  &lt;Usage&gt;PowerPointDivider&lt;/Usage&gt;&#10;  &lt;PaletteName&gt;Sapphire&lt;/PaletteName&gt;&#10;  &lt;Design engine=&quot;MER2015&quot;&gt;&#10;    &lt;Triangles&gt;&#10;      &lt;Triangle&gt;&#10;        &lt;RowGrid&gt;0&lt;/RowGrid&gt;&#10;        &lt;ColumnGrid&gt;4&lt;/ColumnGrid&gt;&#10;        &lt;Flip&gt;1&lt;/Flip&gt;&#10;        &lt;ColorNumber&gt;3&lt;/ColorNumber&gt;&#10;        &lt;Opacity&gt;1&lt;/Opacity&gt;&#10;      &lt;/Triangle&gt;&#10;      &lt;Triangle&gt;&#10;        &lt;RowGrid&gt;2&lt;/RowGrid&gt;&#10;        &lt;ColumnGrid&gt;4&lt;/ColumnGrid&gt;&#10;        &lt;Flip&gt;0&lt;/Flip&gt;&#10;        &lt;ColorNumber&gt;0&lt;/ColorNumber&gt;&#10;        &lt;Opacity&gt;1&lt;/Opacity&gt;&#10;      &lt;/Triangle&gt;&#10;      &lt;Triangle&gt;&#10;        &lt;RowGrid&gt;1&lt;/RowGrid&gt;&#10;        &lt;ColumnGrid&gt;5&lt;/ColumnGrid&gt;&#10;        &lt;Flip&gt;1&lt;/Flip&gt;&#10;        &lt;ColorNumber&gt;4&lt;/ColorNumber&gt;&#10;        &lt;Opacity&gt;1&lt;/Opacity&gt;&#10;      &lt;/Triangle&gt;&#10;      &lt;Triangle&gt;&#10;        &lt;RowGrid&gt;3&lt;/RowGrid&gt;&#10;        &lt;ColumnGrid&gt;1&lt;/ColumnGrid&gt;&#10;        &lt;Flip&gt;0&lt;/Flip&gt;&#10;        &lt;ColorNumber&gt;1&lt;/ColorNumber&gt;&#10;        &lt;Opacity&gt;1&lt;/Opacity&gt;&#10;      &lt;/Triangle&gt;&#10;    &lt;/Triangles&gt;&#10;    &lt;BlankCoordinates /&gt;&#10;    &lt;ImageRightCropPercent&gt;0&lt;/ImageRightCropPercent&gt;&#10;    &lt;TotalRows&gt;5&lt;/TotalRows&gt;&#10;    &lt;TrianglesGridShiftPercent&gt;0&lt;/TrianglesGridShiftPercent&gt;&#10;    &lt;ImageBlankTopRows&gt;0&lt;/ImageBlankTopRows&gt;&#10;  &lt;/Design&gt;&#10;&lt;/ImageControl&gt;"/>
  <p:tag name="MMC_SECTIONTYP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FOLLOWMASTERBACKGROUND" val="N"/>
  <p:tag name="MMCOA_PALETTENUMBER" val="0"/>
  <p:tag name="MMC_SLIDETYPE" val="Section"/>
  <p:tag name="MMC_SOURCE" val="1"/>
  <p:tag name="MMC_SECTION" val="MMC_Section"/>
  <p:tag name="MMCOA_TRANSPARENT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_SECTIONDESIGN" val="&lt;ImageControl xmlns:xsi=&quot;http://www.w3.org/2001/XMLSchema-instance&quot; xmlns:xsd=&quot;http://www.w3.org/2001/XMLSchema&quot;&gt;&#10;  &lt;TypeOfImage&gt;SolidColour&lt;/TypeOfImage&gt;&#10;  &lt;Usage&gt;PowerPointDivider&lt;/Usage&gt;&#10;  &lt;PaletteName&gt;Sapphire&lt;/PaletteName&gt;&#10;  &lt;Design engine=&quot;MER2015&quot;&gt;&#10;    &lt;Triangles&gt;&#10;      &lt;Triangle&gt;&#10;        &lt;RowGrid&gt;0&lt;/RowGrid&gt;&#10;        &lt;ColumnGrid&gt;4&lt;/ColumnGrid&gt;&#10;        &lt;Flip&gt;1&lt;/Flip&gt;&#10;        &lt;ColorNumber&gt;3&lt;/ColorNumber&gt;&#10;        &lt;Opacity&gt;1&lt;/Opacity&gt;&#10;      &lt;/Triangle&gt;&#10;      &lt;Triangle&gt;&#10;        &lt;RowGrid&gt;2&lt;/RowGrid&gt;&#10;        &lt;ColumnGrid&gt;4&lt;/ColumnGrid&gt;&#10;        &lt;Flip&gt;0&lt;/Flip&gt;&#10;        &lt;ColorNumber&gt;0&lt;/ColorNumber&gt;&#10;        &lt;Opacity&gt;1&lt;/Opacity&gt;&#10;      &lt;/Triangle&gt;&#10;      &lt;Triangle&gt;&#10;        &lt;RowGrid&gt;1&lt;/RowGrid&gt;&#10;        &lt;ColumnGrid&gt;5&lt;/ColumnGrid&gt;&#10;        &lt;Flip&gt;1&lt;/Flip&gt;&#10;        &lt;ColorNumber&gt;4&lt;/ColorNumber&gt;&#10;        &lt;Opacity&gt;1&lt;/Opacity&gt;&#10;      &lt;/Triangle&gt;&#10;      &lt;Triangle&gt;&#10;        &lt;RowGrid&gt;3&lt;/RowGrid&gt;&#10;        &lt;ColumnGrid&gt;1&lt;/ColumnGrid&gt;&#10;        &lt;Flip&gt;0&lt;/Flip&gt;&#10;        &lt;ColorNumber&gt;1&lt;/ColorNumber&gt;&#10;        &lt;Opacity&gt;1&lt;/Opacity&gt;&#10;      &lt;/Triangle&gt;&#10;    &lt;/Triangles&gt;&#10;    &lt;BlankCoordinates /&gt;&#10;    &lt;ImageRightCropPercent&gt;0&lt;/ImageRightCropPercent&gt;&#10;    &lt;TotalRows&gt;5&lt;/TotalRows&gt;&#10;    &lt;TrianglesGridShiftPercent&gt;0&lt;/TrianglesGridShiftPercent&gt;&#10;    &lt;ImageBlankTopRows&gt;0&lt;/ImageBlankTopRows&gt;&#10;  &lt;/Design&gt;&#10;&lt;/ImageControl&gt;"/>
  <p:tag name="MMC_SECTIONTYPE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FOLLOWMASTERBACKGROUND" val="N"/>
  <p:tag name="MMCOA_PALETTENUMBER" val="0"/>
  <p:tag name="MMC_SLIDETYPE" val="Section"/>
  <p:tag name="MMC_SOURCE" val="1"/>
  <p:tag name="MMC_SECTION" val="MMC_Section"/>
  <p:tag name="MMCOA_TRANSPARENT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_SECTIONDESIGN" val="&lt;ImageControl xmlns:xsi=&quot;http://www.w3.org/2001/XMLSchema-instance&quot; xmlns:xsd=&quot;http://www.w3.org/2001/XMLSchema&quot;&gt;&#10;  &lt;TypeOfImage&gt;SolidColour&lt;/TypeOfImage&gt;&#10;  &lt;Usage&gt;PowerPointDivider&lt;/Usage&gt;&#10;  &lt;PaletteName&gt;Sapphire&lt;/PaletteName&gt;&#10;  &lt;Design engine=&quot;MER2015&quot;&gt;&#10;    &lt;Triangles&gt;&#10;      &lt;Triangle&gt;&#10;        &lt;RowGrid&gt;0&lt;/RowGrid&gt;&#10;        &lt;ColumnGrid&gt;4&lt;/ColumnGrid&gt;&#10;        &lt;Flip&gt;1&lt;/Flip&gt;&#10;        &lt;ColorNumber&gt;3&lt;/ColorNumber&gt;&#10;        &lt;Opacity&gt;1&lt;/Opacity&gt;&#10;      &lt;/Triangle&gt;&#10;      &lt;Triangle&gt;&#10;        &lt;RowGrid&gt;2&lt;/RowGrid&gt;&#10;        &lt;ColumnGrid&gt;4&lt;/ColumnGrid&gt;&#10;        &lt;Flip&gt;0&lt;/Flip&gt;&#10;        &lt;ColorNumber&gt;0&lt;/ColorNumber&gt;&#10;        &lt;Opacity&gt;1&lt;/Opacity&gt;&#10;      &lt;/Triangle&gt;&#10;      &lt;Triangle&gt;&#10;        &lt;RowGrid&gt;1&lt;/RowGrid&gt;&#10;        &lt;ColumnGrid&gt;5&lt;/ColumnGrid&gt;&#10;        &lt;Flip&gt;1&lt;/Flip&gt;&#10;        &lt;ColorNumber&gt;4&lt;/ColorNumber&gt;&#10;        &lt;Opacity&gt;1&lt;/Opacity&gt;&#10;      &lt;/Triangle&gt;&#10;      &lt;Triangle&gt;&#10;        &lt;RowGrid&gt;3&lt;/RowGrid&gt;&#10;        &lt;ColumnGrid&gt;1&lt;/ColumnGrid&gt;&#10;        &lt;Flip&gt;0&lt;/Flip&gt;&#10;        &lt;ColorNumber&gt;1&lt;/ColorNumber&gt;&#10;        &lt;Opacity&gt;1&lt;/Opacity&gt;&#10;      &lt;/Triangle&gt;&#10;    &lt;/Triangles&gt;&#10;    &lt;BlankCoordinates /&gt;&#10;    &lt;ImageRightCropPercent&gt;0&lt;/ImageRightCropPercent&gt;&#10;    &lt;TotalRows&gt;5&lt;/TotalRows&gt;&#10;    &lt;TrianglesGridShiftPercent&gt;0&lt;/TrianglesGridShiftPercent&gt;&#10;    &lt;ImageBlankTopRows&gt;0&lt;/ImageBlankTopRows&gt;&#10;  &lt;/Design&gt;&#10;&lt;/ImageControl&gt;"/>
  <p:tag name="MMC_SECTIONTYPE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HIDEONCOLOUR" val="N"/>
  <p:tag name="MMCOA_HIDEONWHITE" val="N"/>
  <p:tag name="MMCOA_HIDEONBALLROOM" val="N"/>
  <p:tag name="MMCOA_HIDEONCLASSIC" val="N"/>
  <p:tag name="MMCOA_HIDEONTEXT" val="N"/>
  <p:tag name="MMCOA_HIDEONECO" val="N"/>
  <p:tag name="MMCOA_POSITION_L" val="32.5;103;375.25;691.75"/>
  <p:tag name="MMCOA_POSITION_M" val="32.5;103;375.25;691.75"/>
  <p:tag name="MMCOA_POSITION_S" val="32.5;103;375.25;691.75"/>
  <p:tag name="MMCOA_POSITION_T" val="32.5;103;375.25;691.75"/>
  <p:tag name="MMCOA_FONTSIZE_L" val="18"/>
  <p:tag name="MMCOA_FONTSIZE_M" val="18"/>
  <p:tag name="MMCOA_FONTSIZE_S" val="14"/>
  <p:tag name="MMCOA_FONTSIZE_T" val="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FONTSIZE_L" val="10"/>
  <p:tag name="MMCOA_FONTSIZE_M" val="10"/>
  <p:tag name="MMCOA_FONTSIZE_S" val="10"/>
  <p:tag name="MMCOA_FONTSIZE_T" val="10"/>
  <p:tag name="MMCOA_POSITION_L" val="689.25;507;12.11717;35"/>
  <p:tag name="MMCOA_POSITION_M" val="689.25;507;12.11717;35"/>
  <p:tag name="MMCOA_POSITION_S" val="689.25;507;12.11717;35"/>
  <p:tag name="MMCOA_POSITION_T" val="689.25;507;12.11717;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49.7305;513.6597;8.482047;56.16827"/>
  <p:tag name="MMCOA_POSITION_M" val="349.7305;513.6597;8.482047;56.16827"/>
  <p:tag name="MMCOA_POSITION_S" val="349.7305;513.6597;8.482047;56.16827"/>
  <p:tag name="MMCOA_POSITION_T" val="349.7305;513.6597;8.482047;56.16827"/>
  <p:tag name="MMCOA_HIDEONCOLOUR" val="N"/>
  <p:tag name="MMCOA_HIDEONWHITE" val="N"/>
  <p:tag name="MMCOA_HIDEONBALLROOM" val="Y"/>
  <p:tag name="MMCOA_HIDEONCLASSIC" val="Y"/>
  <p:tag name="MMCOA_HIDEONTEXT" val="Y"/>
  <p:tag name="MMCOA_HIDEONECO" val="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HIDEONCOLOUR" val="N"/>
  <p:tag name="MMCOA_HIDEONWHITE" val="N"/>
  <p:tag name="MMCOA_HIDEONBALLROOM" val="N"/>
  <p:tag name="MMCOA_HIDEONCLASSIC" val="N"/>
  <p:tag name="MMCOA_HIDEONTEXT" val="N"/>
  <p:tag name="MMCOA_HIDEONECO" val="N"/>
  <p:tag name="MMCOA_FONTSIZE_L" val="10"/>
  <p:tag name="MMCOA_FONTSIZE_M" val="10"/>
  <p:tag name="MMCOA_FONTSIZE_S" val="10"/>
  <p:tag name="MMCOA_FONTSIZE_T" val="10"/>
  <p:tag name="MMCOA_POSITION_L" val="32.5;507;12.11717;228"/>
  <p:tag name="MMCOA_POSITION_M" val="32.5;507;12.11717;228"/>
  <p:tag name="MMCOA_POSITION_S" val="32.5;507;12.11717;228"/>
  <p:tag name="MMCOA_POSITION_T" val="32.5;507;12.11717;2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POSITION_L" val="32.5;483;0;691.75"/>
  <p:tag name="MMCOA_POSITION_M" val="32.5;483;0;691.75"/>
  <p:tag name="MMCOA_POSITION_S" val="32.5;483;0;691.75"/>
  <p:tag name="MMCOA_POSITION_T" val="32.5;483;0;691.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_COVERDESIGN" val="&lt;ImageControl xmlns:xsi=&quot;http://www.w3.org/2001/XMLSchema-instance&quot; xmlns:xsd=&quot;http://www.w3.org/2001/XMLSchema&quot;&gt;&#10;  &lt;TypeOfImage&gt;SolidColour&lt;/TypeOfImage&gt;&#10;  &lt;Usage&gt;PowerPointTitle&lt;/Usage&gt;&#10;  &lt;PaletteName&gt;Sapphire&lt;/PaletteName&gt;&#10;  &lt;Design engine=&quot;MER2015&quot;&gt;&#10;    &lt;Triangles&gt;&#10;      &lt;Triangle&gt;&#10;        &lt;RowGrid&gt;0&lt;/RowGrid&gt;&#10;        &lt;ColumnGrid&gt;4&lt;/ColumnGrid&gt;&#10;        &lt;Flip&gt;1&lt;/Flip&gt;&#10;        &lt;ColorNumber&gt;1&lt;/ColorNumber&gt;&#10;        &lt;Opacity&gt;0.8&lt;/Opacity&gt;&#10;      &lt;/Triangle&gt;&#10;      &lt;Triangle&gt;&#10;        &lt;RowGrid&gt;1&lt;/RowGrid&gt;&#10;        &lt;ColumnGrid&gt;5&lt;/ColumnGrid&gt;&#10;        &lt;Flip&gt;1&lt;/Flip&gt;&#10;        &lt;ColorNumber&gt;3&lt;/ColorNumber&gt;&#10;        &lt;Opacity&gt;0.8&lt;/Opacity&gt;&#10;      &lt;/Triangle&gt;&#10;      &lt;Triangle&gt;&#10;        &lt;RowGrid&gt;2&lt;/RowGrid&gt;&#10;        &lt;ColumnGrid&gt;2&lt;/ColumnGrid&gt;&#10;        &lt;Flip&gt;1&lt;/Flip&gt;&#10;        &lt;ColorNumber&gt;2&lt;/ColorNumber&gt;&#10;        &lt;Opacity&gt;0.8&lt;/Opacity&gt;&#10;      &lt;/Triangle&gt;&#10;      &lt;Triangle&gt;&#10;        &lt;RowGrid&gt;3&lt;/RowGrid&gt;&#10;        &lt;ColumnGrid&gt;3&lt;/ColumnGrid&gt;&#10;        &lt;Flip&gt;1&lt;/Flip&gt;&#10;        &lt;ColorNumber&gt;0&lt;/ColorNumber&gt;&#10;        &lt;Opacity&gt;0.8&lt;/Opacity&gt;&#10;      &lt;/Triangle&gt;&#10;      &lt;Triangle&gt;&#10;        &lt;RowGrid&gt;3&lt;/RowGrid&gt;&#10;        &lt;ColumnGrid&gt;5&lt;/ColumnGrid&gt;&#10;        &lt;Flip&gt;1&lt;/Flip&gt;&#10;        &lt;ColorNumber&gt;2&lt;/ColorNumber&gt;&#10;        &lt;Opacity&gt;0.8&lt;/Opacity&gt;&#10;      &lt;/Triangle&gt;&#10;      &lt;Triangle&gt;&#10;        &lt;RowGrid&gt;4&lt;/RowGrid&gt;&#10;        &lt;ColumnGrid&gt;2&lt;/ColumnGrid&gt;&#10;        &lt;Flip&gt;1&lt;/Flip&gt;&#10;        &lt;ColorNumber&gt;3&lt;/ColorNumber&gt;&#10;        &lt;Opacity&gt;0.8&lt;/Opacity&gt;&#10;      &lt;/Triangle&gt;&#10;      &lt;Triangle&gt;&#10;        &lt;RowGrid&gt;6&lt;/RowGrid&gt;&#10;        &lt;ColumnGrid&gt;2&lt;/ColumnGrid&gt;&#10;        &lt;Flip&gt;0&lt;/Flip&gt;&#10;        &lt;ColorNumber&gt;4&lt;/ColorNumber&gt;&#10;        &lt;Opacity&gt;0.8&lt;/Opacity&gt;&#10;      &lt;/Triangle&gt;&#10;      &lt;Triangle&gt;&#10;        &lt;RowGrid&gt;5&lt;/RowGrid&gt;&#10;        &lt;ColumnGrid&gt;3&lt;/ColumnGrid&gt;&#10;        &lt;Flip&gt;1&lt;/Flip&gt;&#10;        &lt;ColorNumber&gt;1&lt;/ColorNumber&gt;&#10;        &lt;Opacity&gt;0.8&lt;/Opacity&gt;&#10;      &lt;/Triangle&gt;&#10;      &lt;Triangle&gt;&#10;        &lt;RowGrid&gt;6&lt;/RowGrid&gt;&#10;        &lt;ColumnGrid&gt;2&lt;/ColumnGrid&gt;&#10;        &lt;Flip&gt;1&lt;/Flip&gt;&#10;        &lt;ColorNumber&gt;0&lt;/ColorNumber&gt;&#10;        &lt;Opacity&gt;0.8&lt;/Opacity&gt;&#10;      &lt;/Triangle&gt;&#10;      &lt;Triangle&gt;&#10;        &lt;RowGrid&gt;1&lt;/RowGrid&gt;&#10;        &lt;ColumnGrid&gt;9&lt;/ColumnGrid&gt;&#10;        &lt;Flip&gt;0&lt;/Flip&gt;&#10;        &lt;ColorNumber&gt;2&lt;/ColorNumber&gt;&#10;        &lt;Opacity&gt;1&lt;/Opacity&gt;&#10;      &lt;/Triangle&gt;&#10;    &lt;/Triangles&gt;&#10;    &lt;BlankCoordinates&gt;&#10;      &lt;BlankCoordinate&gt;&#10;        &lt;X&gt;3&lt;/X&gt;&#10;        &lt;Y&gt;7&lt;/Y&gt;&#10;      &lt;/BlankCoordinate&gt;&#10;      &lt;BlankCoordinate&gt;&#10;        &lt;X&gt;2&lt;/X&gt;&#10;        &lt;Y&gt;6&lt;/Y&gt;&#10;      &lt;/BlankCoordinate&gt;&#10;      &lt;BlankCoordinate&gt;&#10;        &lt;X&gt;4&lt;/X&gt;&#10;        &lt;Y&gt;6&lt;/Y&gt;&#10;      &lt;/BlankCoordinate&gt;&#10;      &lt;BlankCoordinate&gt;&#10;        &lt;X&gt;3&lt;/X&gt;&#10;        &lt;Y&gt;5&lt;/Y&gt;&#10;      &lt;/BlankCoordinate&gt;&#10;      &lt;BlankCoordinate&gt;&#10;        &lt;X&gt;3&lt;/X&gt;&#10;        &lt;Y&gt;5&lt;/Y&gt;&#10;      &lt;/BlankCoordinate&gt;&#10;      &lt;BlankCoordinate&gt;&#10;        &lt;X&gt;2&lt;/X&gt;&#10;        &lt;Y&gt;4&lt;/Y&gt;&#10;      &lt;/BlankCoordinate&gt;&#10;      &lt;BlankCoordinate&gt;&#10;        &lt;X&gt;6&lt;/X&gt;&#10;        &lt;Y&gt;4&lt;/Y&gt;&#10;      &lt;/BlankCoordinate&gt;&#10;      &lt;BlankCoordinate&gt;&#10;        &lt;X&gt;5&lt;/X&gt;&#10;        &lt;Y&gt;3&lt;/Y&gt;&#10;      &lt;/BlankCoordinate&gt;&#10;      &lt;BlankCoordinate&gt;&#10;        &lt;X&gt;3&lt;/X&gt;&#10;        &lt;Y&gt;3&lt;/Y&gt;&#10;      &lt;/BlankCoordinate&gt;&#10;      &lt;BlankCoordinate&gt;&#10;        &lt;X&gt;2&lt;/X&gt;&#10;        &lt;Y&gt;2&lt;/Y&gt;&#10;      &lt;/BlankCoordinate&gt;&#10;      &lt;BlankCoordinate&gt;&#10;        &lt;X&gt;6&lt;/X&gt;&#10;        &lt;Y&gt;2&lt;/Y&gt;&#10;      &lt;/BlankCoordinate&gt;&#10;      &lt;BlankCoordinate&gt;&#10;        &lt;X&gt;5&lt;/X&gt;&#10;        &lt;Y&gt;1&lt;/Y&gt;&#10;      &lt;/BlankCoordinate&gt;&#10;      &lt;BlankCoordinate&gt;&#10;        &lt;X&gt;9&lt;/X&gt;&#10;        &lt;Y&gt;1&lt;/Y&gt;&#10;      &lt;/BlankCoordinate&gt;&#10;      &lt;BlankCoordinate&gt;&#10;        &lt;X&gt;10&lt;/X&gt;&#10;        &lt;Y&gt;0&lt;/Y&gt;&#10;      &lt;/BlankCoordinate&gt;&#10;      &lt;BlankCoordinate&gt;&#10;        &lt;X&gt;-1&lt;/X&gt;&#10;        &lt;Y&gt;0&lt;/Y&gt;&#10;      &lt;/BlankCoordinate&gt;&#10;      &lt;BlankCoordinate&gt;&#10;        &lt;X&gt;-1&lt;/X&gt;&#10;        &lt;Y&gt;7&lt;/Y&gt;&#10;      &lt;/BlankCoordinate&gt;&#10;    &lt;/BlankCoordinates&gt;&#10;    &lt;ImageRightCropPercent&gt;0&lt;/ImageRightCropPercent&gt;&#10;    &lt;TotalRows&gt;7&lt;/TotalRows&gt;&#10;    &lt;TrianglesGridShiftPercent&gt;0.25&lt;/TrianglesGridShiftPercent&gt;&#10;    &lt;ImageBlankTopRows&gt;0&lt;/ImageBlankTopRows&gt;&#10;  &lt;/Design&gt;&#10;&lt;/ImageControl&gt;"/>
  <p:tag name="MMC_PRESENTATIONTYP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HIDEONCOLOUR" val="N"/>
  <p:tag name="MMCOA_HIDEONWHITE" val="N"/>
  <p:tag name="MMCOA_HIDEONBALLROOM" val="N"/>
  <p:tag name="MMCOA_HIDEONCLASSIC" val="N"/>
  <p:tag name="MMCOA_HIDEONTEXT" val="N"/>
  <p:tag name="MMCOA_HIDEONECO" val="N"/>
  <p:tag name="MMCOA_POSITION_L" val="32.5;32.5;54.4252;691.75"/>
  <p:tag name="MMCOA_POSITION_M" val="32.5;32.5;54.4252;691.75"/>
  <p:tag name="MMCOA_POSITION_S" val="32.5;32.5;54.4252;691.75"/>
  <p:tag name="MMCOA_POSITION_T" val="32.5;32.5;54.4252;691.75"/>
  <p:tag name="MMCOA_FONTSIZE_L" val="20"/>
  <p:tag name="MMCOA_FONTSIZE_M" val="20"/>
  <p:tag name="MMCOA_FONTSIZE_S" val="18"/>
  <p:tag name="MMCOA_FONTSIZE_T" val="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HIDEONCOLOUR" val="N"/>
  <p:tag name="MMCOA_HIDEONWHITE" val="N"/>
  <p:tag name="MMCOA_HIDEONBALLROOM" val="N"/>
  <p:tag name="MMCOA_HIDEONCLASSIC" val="N"/>
  <p:tag name="MMCOA_HIDEONTEXT" val="N"/>
  <p:tag name="MMCOA_HIDEONECO" val="N"/>
  <p:tag name="MMCOA_POSITION_L" val="32.5;103;375.25;691.75"/>
  <p:tag name="MMCOA_POSITION_M" val="32.5;103;375.25;691.75"/>
  <p:tag name="MMCOA_POSITION_S" val="32.5;103;375.25;691.75"/>
  <p:tag name="MMCOA_POSITION_T" val="32.5;103;375.25;691.75"/>
  <p:tag name="MMCOA_FONTSIZE_L" val="18"/>
  <p:tag name="MMCOA_FONTSIZE_M" val="18"/>
  <p:tag name="MMCOA_FONTSIZE_S" val="14"/>
  <p:tag name="MMCOA_FONTSIZE_T" val="14"/>
</p:tagLst>
</file>

<file path=ppt/theme/theme1.xml><?xml version="1.0" encoding="utf-8"?>
<a:theme xmlns:a="http://schemas.openxmlformats.org/drawingml/2006/main" name="Classic">
  <a:themeElements>
    <a:clrScheme name="Option #5">
      <a:dk1>
        <a:srgbClr val="000000"/>
      </a:dk1>
      <a:lt1>
        <a:srgbClr val="FFFFFF"/>
      </a:lt1>
      <a:dk2>
        <a:srgbClr val="002C77"/>
      </a:dk2>
      <a:lt2>
        <a:srgbClr val="BFBFBF"/>
      </a:lt2>
      <a:accent1>
        <a:srgbClr val="002C77"/>
      </a:accent1>
      <a:accent2>
        <a:srgbClr val="00A8C8"/>
      </a:accent2>
      <a:accent3>
        <a:srgbClr val="006D9E"/>
      </a:accent3>
      <a:accent4>
        <a:srgbClr val="A6E2EF"/>
      </a:accent4>
      <a:accent5>
        <a:srgbClr val="7C848A"/>
      </a:accent5>
      <a:accent6>
        <a:srgbClr val="5A5A5A"/>
      </a:accent6>
      <a:hlink>
        <a:srgbClr val="404040"/>
      </a:hlink>
      <a:folHlink>
        <a:srgbClr val="808080"/>
      </a:folHlink>
    </a:clrScheme>
    <a:fontScheme name="MMCo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6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Bright Emerald">
      <a:srgbClr val="72BE44"/>
    </a:custClr>
    <a:custClr name="Light Emerald">
      <a:srgbClr val="BDDDA3"/>
    </a:custClr>
    <a:custClr name="Bright Iolite">
      <a:srgbClr val="6F83C1"/>
    </a:custClr>
    <a:custClr name="Light Iolite">
      <a:srgbClr val="C4CAE6"/>
    </a:custClr>
    <a:custClr name="Bright Topaz">
      <a:srgbClr val="FBAE17"/>
    </a:custClr>
    <a:custClr name="Light Topaz">
      <a:srgbClr val="FFDDAC"/>
    </a:custClr>
    <a:custClr name="Bright Turquoise">
      <a:srgbClr val="0FB694"/>
    </a:custClr>
    <a:custClr name="Light Turquoise">
      <a:srgbClr val="A7D9C8"/>
    </a:custClr>
    <a:custClr name="Bright Citrine">
      <a:srgbClr val="F48132"/>
    </a:custClr>
    <a:custClr name="Light Citrine">
      <a:srgbClr val="FCCFAB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ption #5">
    <a:dk1>
      <a:srgbClr val="000000"/>
    </a:dk1>
    <a:lt1>
      <a:srgbClr val="FFFFFF"/>
    </a:lt1>
    <a:dk2>
      <a:srgbClr val="002C77"/>
    </a:dk2>
    <a:lt2>
      <a:srgbClr val="BFBFBF"/>
    </a:lt2>
    <a:accent1>
      <a:srgbClr val="002C77"/>
    </a:accent1>
    <a:accent2>
      <a:srgbClr val="00A8C8"/>
    </a:accent2>
    <a:accent3>
      <a:srgbClr val="006D9E"/>
    </a:accent3>
    <a:accent4>
      <a:srgbClr val="A6E2EF"/>
    </a:accent4>
    <a:accent5>
      <a:srgbClr val="7C848A"/>
    </a:accent5>
    <a:accent6>
      <a:srgbClr val="5A5A5A"/>
    </a:accent6>
    <a:hlink>
      <a:srgbClr val="404040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Option #5">
    <a:dk1>
      <a:srgbClr val="000000"/>
    </a:dk1>
    <a:lt1>
      <a:srgbClr val="FFFFFF"/>
    </a:lt1>
    <a:dk2>
      <a:srgbClr val="002C77"/>
    </a:dk2>
    <a:lt2>
      <a:srgbClr val="BFBFBF"/>
    </a:lt2>
    <a:accent1>
      <a:srgbClr val="002C77"/>
    </a:accent1>
    <a:accent2>
      <a:srgbClr val="00A8C8"/>
    </a:accent2>
    <a:accent3>
      <a:srgbClr val="006D9E"/>
    </a:accent3>
    <a:accent4>
      <a:srgbClr val="A6E2EF"/>
    </a:accent4>
    <a:accent5>
      <a:srgbClr val="7C848A"/>
    </a:accent5>
    <a:accent6>
      <a:srgbClr val="5A5A5A"/>
    </a:accent6>
    <a:hlink>
      <a:srgbClr val="404040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Option #5">
    <a:dk1>
      <a:srgbClr val="000000"/>
    </a:dk1>
    <a:lt1>
      <a:srgbClr val="FFFFFF"/>
    </a:lt1>
    <a:dk2>
      <a:srgbClr val="002C77"/>
    </a:dk2>
    <a:lt2>
      <a:srgbClr val="BFBFBF"/>
    </a:lt2>
    <a:accent1>
      <a:srgbClr val="002C77"/>
    </a:accent1>
    <a:accent2>
      <a:srgbClr val="00A8C8"/>
    </a:accent2>
    <a:accent3>
      <a:srgbClr val="006D9E"/>
    </a:accent3>
    <a:accent4>
      <a:srgbClr val="A6E2EF"/>
    </a:accent4>
    <a:accent5>
      <a:srgbClr val="7C848A"/>
    </a:accent5>
    <a:accent6>
      <a:srgbClr val="5A5A5A"/>
    </a:accent6>
    <a:hlink>
      <a:srgbClr val="404040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/>
    <Synchronization>Asynchronous</Synchronization>
    <Type>10001</Type>
    <SequenceNumber>1001</SequenceNumber>
    <Url/>
    <Assembly>Mercer.SP.CacheHelperJob, Version=1.0.0.0, Culture=neutral, PublicKeyToken=141eb83565a16d15</Assembly>
    <Class>Mercer.SP.CacheHelperJob.CYCUEventReceiver.ItemContentTypeEventReceiver</Class>
    <Data/>
    <Filter/>
  </Receiver>
  <Receiver>
    <Name/>
    <Synchronization>Asynchronous</Synchronization>
    <Type>10002</Type>
    <SequenceNumber>1002</SequenceNumber>
    <Url/>
    <Assembly>Mercer.SP.CacheHelperJob, Version=1.0.0.0, Culture=neutral, PublicKeyToken=141eb83565a16d15</Assembly>
    <Class>Mercer.SP.CacheHelperJob.CYCUEventReceiver.ItemContentTypeEventReceiver</Class>
    <Data/>
    <Filter/>
  </Receiver>
  <Receiver>
    <Name/>
    <Synchronization>Synchronous</Synchronization>
    <Type>3</Type>
    <SequenceNumber>1003</SequenceNumber>
    <Url/>
    <Assembly>Mercer.SP.CacheHelperJob, Version=1.0.0.0, Culture=neutral, PublicKeyToken=141eb83565a16d15</Assembly>
    <Class>Mercer.SP.CacheHelperJob.CYCUEventReceiver.ItemContentTypeEventReceiver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EHB US Document" ma:contentTypeID="0x010100EBE3A391EF4F744395BBA6A103F895DB0C001B5C35D1F393C840A31B752F26278291" ma:contentTypeVersion="41" ma:contentTypeDescription="" ma:contentTypeScope="" ma:versionID="643d68c00168545f0d85b28a0a02d17d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46023d09-6706-4ad3-9357-785340d7c3fe" xmlns:ns4="bdb923d3-2dae-4f59-a8f7-ec97bb8a3e3e" xmlns:ns5="c3ab07d4-6f6c-474a-8899-85c49e0a7574" xmlns:ns6="http://schemas.microsoft.com/sharepoint/v4" targetNamespace="http://schemas.microsoft.com/office/2006/metadata/properties" ma:root="true" ma:fieldsID="afcc49ff86320160ae556b557c732335" ns1:_="" ns2:_="" ns3:_="" ns4:_="" ns5:_="" ns6:_="">
    <xsd:import namespace="http://schemas.microsoft.com/sharepoint/v3"/>
    <xsd:import namespace="http://schemas.microsoft.com/sharepoint/v3/fields"/>
    <xsd:import namespace="46023d09-6706-4ad3-9357-785340d7c3fe"/>
    <xsd:import namespace="bdb923d3-2dae-4f59-a8f7-ec97bb8a3e3e"/>
    <xsd:import namespace="c3ab07d4-6f6c-474a-8899-85c49e0a7574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Date" minOccurs="0"/>
                <xsd:element ref="ns3:Contact" minOccurs="0"/>
                <xsd:element ref="ns1:ShortDescription" minOccurs="0"/>
                <xsd:element ref="ns1:LongDescription" minOccurs="0"/>
                <xsd:element ref="ns3:LegacyID" minOccurs="0"/>
                <xsd:element ref="ns3:LegacyPath" minOccurs="0"/>
                <xsd:element ref="ns4:b548d78c18aa410aaeb9e52c75e08cb4" minOccurs="0"/>
                <xsd:element ref="ns5:m37c88395a1e44c7be99d6343ff0ca58" minOccurs="0"/>
                <xsd:element ref="ns4:n5c12090629b43ed950c8a8ea8024a01" minOccurs="0"/>
                <xsd:element ref="ns4:b3d886580aed4f8f9310c57d6c0f6252" minOccurs="0"/>
                <xsd:element ref="ns4:i89941779df944b7933201f69616fe79" minOccurs="0"/>
                <xsd:element ref="ns5:TaxCatchAll" minOccurs="0"/>
                <xsd:element ref="ns4:l7a6cebbe25145b0815d49b4cefd2c02" minOccurs="0"/>
                <xsd:element ref="ns5:TaxCatchAllLabel" minOccurs="0"/>
                <xsd:element ref="ns4:ee4955ea5f46493ea090289eeb898885" minOccurs="0"/>
                <xsd:element ref="ns4:mf08c2ce67b946efbd8cf897405ea695" minOccurs="0"/>
                <xsd:element ref="ns4:h755275ce3fa494097da4c3fd648a298" minOccurs="0"/>
                <xsd:element ref="ns4:a378d28b95fa4be593f4059f8302acce" minOccurs="0"/>
                <xsd:element ref="ns4:_dlc_DocId" minOccurs="0"/>
                <xsd:element ref="ns4:_dlc_DocIdUrl" minOccurs="0"/>
                <xsd:element ref="ns4:_dlc_DocIdPersistId" minOccurs="0"/>
                <xsd:element ref="ns1:AverageRating" minOccurs="0"/>
                <xsd:element ref="ns1:RatingCount" minOccurs="0"/>
                <xsd:element ref="ns3:Topic" minOccurs="0"/>
                <xsd:element ref="ns3:Sub_x002d_Topic" minOccurs="0"/>
                <xsd:element ref="ns3:Sort_x0020_Order" minOccurs="0"/>
                <xsd:element ref="ns4:ib8dc5bb498b46b6a6e1be866c5d9a77" minOccurs="0"/>
                <xsd:element ref="ns4:KeyContent" minOccurs="0"/>
                <xsd:element ref="ns3:KC_x0020_Comments" minOccurs="0"/>
                <xsd:element ref="ns3:Display_x0020_Care_x0020_Package_x0020_Icon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3:_fd_parent_temp" minOccurs="0"/>
                <xsd:element ref="ns6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rtDescription" ma:index="5" nillable="true" ma:displayName="Short Description" ma:internalName="ShortDescription">
      <xsd:simpleType>
        <xsd:restriction base="dms:Note">
          <xsd:maxLength value="255"/>
        </xsd:restriction>
      </xsd:simpleType>
    </xsd:element>
    <xsd:element name="LongDescription" ma:index="6" nillable="true" ma:displayName="Long Description" ma:internalName="LongDescription">
      <xsd:simpleType>
        <xsd:restriction base="dms:Note">
          <xsd:maxLength value="255"/>
        </xsd:restriction>
      </xsd:simpleType>
    </xsd:element>
    <xsd:element name="AverageRating" ma:index="39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40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50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51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52" nillable="true" ma:displayName="Number of Likes" ma:internalName="LikesCount">
      <xsd:simpleType>
        <xsd:restriction base="dms:Unknown"/>
      </xsd:simpleType>
    </xsd:element>
    <xsd:element name="LikedBy" ma:index="53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Date" ma:index="2" nillable="true" ma:displayName="Date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23d09-6706-4ad3-9357-785340d7c3fe" elementFormDefault="qualified">
    <xsd:import namespace="http://schemas.microsoft.com/office/2006/documentManagement/types"/>
    <xsd:import namespace="http://schemas.microsoft.com/office/infopath/2007/PartnerControls"/>
    <xsd:element name="Contact" ma:index="3" nillable="true" ma:displayName="Contact" ma:list="UserInfo" ma:SharePointGroup="0" ma:internalName="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gacyID" ma:index="17" nillable="true" ma:displayName="Legacy ID" ma:hidden="true" ma:internalName="LegacyID">
      <xsd:simpleType>
        <xsd:restriction base="dms:Text"/>
      </xsd:simpleType>
    </xsd:element>
    <xsd:element name="LegacyPath" ma:index="18" nillable="true" ma:displayName="Legacy Path" ma:internalName="LegacyPath">
      <xsd:simpleType>
        <xsd:restriction base="dms:Note">
          <xsd:maxLength value="255"/>
        </xsd:restriction>
      </xsd:simpleType>
    </xsd:element>
    <xsd:element name="Topic" ma:index="41" nillable="true" ma:displayName="EH&amp;B Topic" ma:internalName="Topic">
      <xsd:simpleType>
        <xsd:restriction base="dms:Text">
          <xsd:maxLength value="255"/>
        </xsd:restriction>
      </xsd:simpleType>
    </xsd:element>
    <xsd:element name="Sub_x002d_Topic" ma:index="42" nillable="true" ma:displayName="EH&amp;B Sub-Topic" ma:internalName="Sub_x002d_Topic">
      <xsd:simpleType>
        <xsd:restriction base="dms:Text">
          <xsd:maxLength value="255"/>
        </xsd:restriction>
      </xsd:simpleType>
    </xsd:element>
    <xsd:element name="Sort_x0020_Order" ma:index="43" nillable="true" ma:displayName="Sort Order" ma:decimals="0" ma:internalName="Sort_x0020_Order">
      <xsd:simpleType>
        <xsd:restriction base="dms:Number"/>
      </xsd:simpleType>
    </xsd:element>
    <xsd:element name="KC_x0020_Comments" ma:index="47" nillable="true" ma:displayName="KC Comments" ma:internalName="KC_x0020_Comments">
      <xsd:simpleType>
        <xsd:restriction base="dms:Note">
          <xsd:maxLength value="255"/>
        </xsd:restriction>
      </xsd:simpleType>
    </xsd:element>
    <xsd:element name="Display_x0020_Care_x0020_Package_x0020_Icon" ma:index="49" nillable="true" ma:displayName="Display Care Package Icon" ma:default="No" ma:format="Dropdown" ma:internalName="Display_x0020_Care_x0020_Package_x0020_Icon">
      <xsd:simpleType>
        <xsd:restriction base="dms:Choice">
          <xsd:enumeration value="No"/>
          <xsd:enumeration value="Yes"/>
        </xsd:restriction>
      </xsd:simpleType>
    </xsd:element>
    <xsd:element name="_fd_parent_temp" ma:index="55" nillable="true" ma:displayName="_fd_parent_temp" ma:hidden="true" ma:indexed="true" ma:internalName="_fd_parent_temp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b923d3-2dae-4f59-a8f7-ec97bb8a3e3e" elementFormDefault="qualified">
    <xsd:import namespace="http://schemas.microsoft.com/office/2006/documentManagement/types"/>
    <xsd:import namespace="http://schemas.microsoft.com/office/infopath/2007/PartnerControls"/>
    <xsd:element name="b548d78c18aa410aaeb9e52c75e08cb4" ma:index="20" nillable="true" ma:taxonomy="true" ma:internalName="b548d78c18aa410aaeb9e52c75e08cb4" ma:taxonomyFieldName="Languages" ma:displayName="Languages" ma:default="" ma:fieldId="{b548d78c-18aa-410a-aeb9-e52c75e08cb4}" ma:taxonomyMulti="true" ma:sspId="b8e5891e-1b63-4f34-8594-9aa9ebb0afca" ma:termSetId="182cf23c-3acc-4271-9f7a-0d5b1bf3bf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5c12090629b43ed950c8a8ea8024a01" ma:index="24" nillable="true" ma:taxonomy="true" ma:internalName="n5c12090629b43ed950c8a8ea8024a01" ma:taxonomyFieldName="Countries" ma:displayName="Countries" ma:fieldId="{75c12090-629b-43ed-950c-8a8ea8024a01}" ma:taxonomyMulti="true" ma:sspId="b8e5891e-1b63-4f34-8594-9aa9ebb0afca" ma:termSetId="2d7c654e-bf2c-42c9-b0dd-599bfd72249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3d886580aed4f8f9310c57d6c0f6252" ma:index="25" ma:taxonomy="true" ma:internalName="b3d886580aed4f8f9310c57d6c0f6252" ma:taxonomyFieldName="Activity" ma:displayName="Activity" ma:fieldId="{b3d88658-0aed-4f8f-9310-c57d6c0f6252}" ma:sspId="b8e5891e-1b63-4f34-8594-9aa9ebb0afca" ma:termSetId="5bcece0e-854a-4d3d-a5e0-1323357c482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89941779df944b7933201f69616fe79" ma:index="26" nillable="true" ma:taxonomy="true" ma:internalName="i89941779df944b7933201f69616fe79" ma:taxonomyFieldName="Industries" ma:displayName="Industries" ma:fieldId="{28994177-9df9-44b7-9332-01f69616fe79}" ma:taxonomyMulti="true" ma:sspId="b8e5891e-1b63-4f34-8594-9aa9ebb0afca" ma:termSetId="3cd3f73a-1d41-4d10-b55c-d94c0733d01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7a6cebbe25145b0815d49b4cefd2c02" ma:index="28" nillable="true" ma:taxonomy="true" ma:internalName="l7a6cebbe25145b0815d49b4cefd2c02" ma:taxonomyFieldName="StandardDestinations" ma:displayName="Standard Destinations" ma:default="" ma:fieldId="{57a6cebb-e251-45b0-815d-49b4cefd2c02}" ma:taxonomyMulti="true" ma:sspId="b8e5891e-1b63-4f34-8594-9aa9ebb0afca" ma:termSetId="f848bcbd-afca-45ab-bedd-bf923112818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e4955ea5f46493ea090289eeb898885" ma:index="30" nillable="true" ma:taxonomy="true" ma:internalName="ee4955ea5f46493ea090289eeb898885" ma:taxonomyFieldName="SiteDestinations" ma:displayName="Site Destinations" ma:default="" ma:fieldId="{ee4955ea-5f46-493e-a090-289eeb898885}" ma:taxonomyMulti="true" ma:sspId="b8e5891e-1b63-4f34-8594-9aa9ebb0afca" ma:termSetId="761b7f4d-50bb-4daf-b931-6caad85c53e7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mf08c2ce67b946efbd8cf897405ea695" ma:index="32" nillable="true" ma:taxonomy="true" ma:internalName="mf08c2ce67b946efbd8cf897405ea695" ma:taxonomyFieldName="SolutionPortfolios" ma:displayName="Solutions Portfolio" ma:default="" ma:fieldId="{6f08c2ce-67b9-46ef-bd8c-f897405ea695}" ma:taxonomyMulti="true" ma:sspId="b8e5891e-1b63-4f34-8594-9aa9ebb0afca" ma:termSetId="02a35dfd-557d-4ede-9548-05ac942b4f2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755275ce3fa494097da4c3fd648a298" ma:index="33" ma:taxonomy="true" ma:internalName="h755275ce3fa494097da4c3fd648a298" ma:taxonomyFieldName="AssetType" ma:displayName="Asset Type" ma:fieldId="{1755275c-e3fa-4940-97da-4c3fd648a298}" ma:sspId="b8e5891e-1b63-4f34-8594-9aa9ebb0afca" ma:termSetId="982578d9-eb92-4de7-b54b-d4e2afe3226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378d28b95fa4be593f4059f8302acce" ma:index="35" nillable="true" ma:taxonomy="true" ma:internalName="a378d28b95fa4be593f4059f8302acce" ma:taxonomyFieldName="LOBs" ma:displayName="LOBs" ma:default="" ma:fieldId="{a378d28b-95fa-4be5-93f4-059f8302acce}" ma:taxonomyMulti="true" ma:sspId="b8e5891e-1b63-4f34-8594-9aa9ebb0afca" ma:termSetId="1feee019-11c7-4248-bacb-c7989fd9721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3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3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3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ib8dc5bb498b46b6a6e1be866c5d9a77" ma:index="44" nillable="true" ma:taxonomy="true" ma:internalName="ib8dc5bb498b46b6a6e1be866c5d9a77" ma:taxonomyFieldName="Disclaimer" ma:displayName="Disclaimer" ma:default="" ma:fieldId="{2b8dc5bb-498b-46b6-a6e1-be866c5d9a77}" ma:sspId="b8e5891e-1b63-4f34-8594-9aa9ebb0afca" ma:termSetId="ef9ee642-04e6-486c-ad43-fed2a55c9cf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eyContent" ma:index="46" nillable="true" ma:displayName="KeyContent" ma:default="0" ma:internalName="KeyContent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ab07d4-6f6c-474a-8899-85c49e0a7574" elementFormDefault="qualified">
    <xsd:import namespace="http://schemas.microsoft.com/office/2006/documentManagement/types"/>
    <xsd:import namespace="http://schemas.microsoft.com/office/infopath/2007/PartnerControls"/>
    <xsd:element name="m37c88395a1e44c7be99d6343ff0ca58" ma:index="22" nillable="true" ma:taxonomy="true" ma:internalName="m37c88395a1e44c7be99d6343ff0ca58" ma:taxonomyFieldName="Region" ma:displayName="Region" ma:default="" ma:fieldId="{637c8839-5a1e-44c7-be99-d6343ff0ca58}" ma:sspId="b8e5891e-1b63-4f34-8594-9aa9ebb0afca" ma:termSetId="08f6f53a-5f6a-4823-9301-8de976a30d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7" nillable="true" ma:displayName="Taxonomy Catch All Column" ma:hidden="true" ma:list="{6d56df21-694f-459c-9485-84c397d7b9b4}" ma:internalName="TaxCatchAll" ma:showField="CatchAllData" ma:web="bdb923d3-2dae-4f59-a8f7-ec97bb8a3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9" nillable="true" ma:displayName="Taxonomy Catch All Column1" ma:hidden="true" ma:list="{6d56df21-694f-459c-9485-84c397d7b9b4}" ma:internalName="TaxCatchAllLabel" ma:readOnly="true" ma:showField="CatchAllDataLabel" ma:web="bdb923d3-2dae-4f59-a8f7-ec97bb8a3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56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34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ngDescription xmlns="http://schemas.microsoft.com/sharepoint/v3" xsi:nil="true"/>
    <Topic xmlns="46023d09-6706-4ad3-9357-785340d7c3fe">Presentations</Topic>
    <Display_x0020_Care_x0020_Package_x0020_Icon xmlns="46023d09-6706-4ad3-9357-785340d7c3fe">No</Display_x0020_Care_x0020_Package_x0020_Icon>
    <LikesCount xmlns="http://schemas.microsoft.com/sharepoint/v3" xsi:nil="true"/>
    <ee4955ea5f46493ea090289eeb898885 xmlns="bdb923d3-2dae-4f59-a8f7-ec97bb8a3e3e">
      <Terms xmlns="http://schemas.microsoft.com/office/infopath/2007/PartnerControls">
        <TermInfo xmlns="http://schemas.microsoft.com/office/infopath/2007/PartnerControls">
          <TermName xmlns="http://schemas.microsoft.com/office/infopath/2007/PartnerControls">EH+B US : Template Library</TermName>
          <TermId xmlns="http://schemas.microsoft.com/office/infopath/2007/PartnerControls">3ffb9f83-81fc-4e01-9bd0-55f024504b58</TermId>
        </TermInfo>
      </Terms>
    </ee4955ea5f46493ea090289eeb898885>
    <ib8dc5bb498b46b6a6e1be866c5d9a77 xmlns="bdb923d3-2dae-4f59-a8f7-ec97bb8a3e3e">
      <Terms xmlns="http://schemas.microsoft.com/office/infopath/2007/PartnerControls"/>
    </ib8dc5bb498b46b6a6e1be866c5d9a77>
    <n5c12090629b43ed950c8a8ea8024a01 xmlns="bdb923d3-2dae-4f59-a8f7-ec97bb8a3e3e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United States</TermName>
          <TermId xmlns="http://schemas.microsoft.com/office/infopath/2007/PartnerControls">64921d52-8b1c-4dd8-b5af-3757eb02031a</TermId>
        </TermInfo>
      </Terms>
    </n5c12090629b43ed950c8a8ea8024a01>
    <LegacyID xmlns="46023d09-6706-4ad3-9357-785340d7c3fe" xsi:nil="true"/>
    <i89941779df944b7933201f69616fe79 xmlns="bdb923d3-2dae-4f59-a8f7-ec97bb8a3e3e">
      <Terms xmlns="http://schemas.microsoft.com/office/infopath/2007/PartnerControls"/>
    </i89941779df944b7933201f69616fe79>
    <TaxCatchAll xmlns="c3ab07d4-6f6c-474a-8899-85c49e0a7574">
      <Value>48</Value>
      <Value>31</Value>
      <Value>3003</Value>
      <Value>626</Value>
      <Value>176</Value>
      <Value>89</Value>
      <Value>88</Value>
    </TaxCatchAll>
    <b548d78c18aa410aaeb9e52c75e08cb4 xmlns="bdb923d3-2dae-4f59-a8f7-ec97bb8a3e3e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6cbd0285-a6f5-4334-a5df-890e3770f5a6</TermId>
        </TermInfo>
      </Terms>
    </b548d78c18aa410aaeb9e52c75e08cb4>
    <Ratings xmlns="http://schemas.microsoft.com/sharepoint/v3" xsi:nil="true"/>
    <ShortDescription xmlns="http://schemas.microsoft.com/sharepoint/v3">Sample slides in variety of layouts, including photo covers, speaker bios, charts, About Mercer, etc.</ShortDescription>
    <m37c88395a1e44c7be99d6343ff0ca58 xmlns="c3ab07d4-6f6c-474a-8899-85c49e0a757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North America</TermName>
          <TermId xmlns="http://schemas.microsoft.com/office/infopath/2007/PartnerControls">85d5da95-7efe-44df-8151-f3de53ee2272</TermId>
        </TermInfo>
      </Terms>
    </m37c88395a1e44c7be99d6343ff0ca58>
    <a378d28b95fa4be593f4059f8302acce xmlns="bdb923d3-2dae-4f59-a8f7-ec97bb8a3e3e">
      <Terms xmlns="http://schemas.microsoft.com/office/infopath/2007/PartnerControls">
        <TermInfo xmlns="http://schemas.microsoft.com/office/infopath/2007/PartnerControls">
          <TermName xmlns="http://schemas.microsoft.com/office/infopath/2007/PartnerControls">EH+B US</TermName>
          <TermId xmlns="http://schemas.microsoft.com/office/infopath/2007/PartnerControls">053a6554-5316-4124-9c71-09cbb52f2f53</TermId>
        </TermInfo>
      </Terms>
    </a378d28b95fa4be593f4059f8302acce>
    <Sub_x002d_Topic xmlns="46023d09-6706-4ad3-9357-785340d7c3fe" xsi:nil="true"/>
    <b3d886580aed4f8f9310c57d6c0f6252 xmlns="bdb923d3-2dae-4f59-a8f7-ec97bb8a3e3e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Deliver solution</TermName>
          <TermId xmlns="http://schemas.microsoft.com/office/infopath/2007/PartnerControls">0079e54a-1df6-4535-bb19-223c54542a90</TermId>
        </TermInfo>
      </Terms>
    </b3d886580aed4f8f9310c57d6c0f6252>
    <KeyContent xmlns="bdb923d3-2dae-4f59-a8f7-ec97bb8a3e3e">false</KeyContent>
    <LikedBy xmlns="http://schemas.microsoft.com/sharepoint/v3">
      <UserInfo>
        <DisplayName/>
        <AccountId xsi:nil="true"/>
        <AccountType/>
      </UserInfo>
    </LikedBy>
    <l7a6cebbe25145b0815d49b4cefd2c02 xmlns="bdb923d3-2dae-4f59-a8f7-ec97bb8a3e3e">
      <Terms xmlns="http://schemas.microsoft.com/office/infopath/2007/PartnerControls"/>
    </l7a6cebbe25145b0815d49b4cefd2c02>
    <Sort_x0020_Order xmlns="46023d09-6706-4ad3-9357-785340d7c3fe" xsi:nil="true"/>
    <mf08c2ce67b946efbd8cf897405ea695 xmlns="bdb923d3-2dae-4f59-a8f7-ec97bb8a3e3e">
      <Terms xmlns="http://schemas.microsoft.com/office/infopath/2007/PartnerControls"/>
    </mf08c2ce67b946efbd8cf897405ea695>
    <Contact xmlns="46023d09-6706-4ad3-9357-785340d7c3fe">
      <UserInfo>
        <DisplayName>Gillespie, Ann</DisplayName>
        <AccountId>2720</AccountId>
        <AccountType/>
      </UserInfo>
    </Contact>
    <LegacyPath xmlns="46023d09-6706-4ad3-9357-785340d7c3fe" xsi:nil="true"/>
    <Date xmlns="http://schemas.microsoft.com/sharepoint/v3/fields">2018-05-11T05:00:00+00:00</Date>
    <KC_x0020_Comments xmlns="46023d09-6706-4ad3-9357-785340d7c3fe" xsi:nil="true"/>
    <h755275ce3fa494097da4c3fd648a298 xmlns="bdb923d3-2dae-4f59-a8f7-ec97bb8a3e3e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e313a8d9-295b-4529-8bb4-a317479cfc30</TermId>
        </TermInfo>
      </Terms>
    </h755275ce3fa494097da4c3fd648a298>
    <RatedBy xmlns="http://schemas.microsoft.com/sharepoint/v3">
      <UserInfo>
        <DisplayName/>
        <AccountId xsi:nil="true"/>
        <AccountType/>
      </UserInfo>
    </RatedBy>
    <_dlc_DocId xmlns="bdb923d3-2dae-4f59-a8f7-ec97bb8a3e3e">HVCONTENT-107-4802</_dlc_DocId>
    <AverageRating xmlns="http://schemas.microsoft.com/sharepoint/v3" xsi:nil="true"/>
    <_dlc_DocIdUrl xmlns="bdb923d3-2dae-4f59-a8f7-ec97bb8a3e3e">
      <Url>http://content.mercer.com/_layouts/15/DocIdRedir.aspx?ID=HVCONTENT-107-4802</Url>
      <Description>HVCONTENT-107-4802</Description>
    </_dlc_DocIdUrl>
    <_fd_parent_temp xmlns="46023d09-6706-4ad3-9357-785340d7c3fe" xsi:nil="true"/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A6322B3F-C40F-4388-A127-480AD8D87DB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B90EB03-2DAA-4CC5-80B6-A345FD7EAB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7BEC8D-5EAE-45C7-866E-33296C2810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46023d09-6706-4ad3-9357-785340d7c3fe"/>
    <ds:schemaRef ds:uri="bdb923d3-2dae-4f59-a8f7-ec97bb8a3e3e"/>
    <ds:schemaRef ds:uri="c3ab07d4-6f6c-474a-8899-85c49e0a7574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60A9F06-584C-4054-89D8-B605B24D1556}">
  <ds:schemaRefs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46023d09-6706-4ad3-9357-785340d7c3fe"/>
    <ds:schemaRef ds:uri="c3ab07d4-6f6c-474a-8899-85c49e0a7574"/>
    <ds:schemaRef ds:uri="bdb923d3-2dae-4f59-a8f7-ec97bb8a3e3e"/>
    <ds:schemaRef ds:uri="http://schemas.microsoft.com/sharepoint/v3/field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9599</TotalTime>
  <Words>2767</Words>
  <Application>Microsoft Office PowerPoint</Application>
  <PresentationFormat>Custom</PresentationFormat>
  <Paragraphs>595</Paragraphs>
  <Slides>44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Georgia</vt:lpstr>
      <vt:lpstr>Helvetica Neue</vt:lpstr>
      <vt:lpstr>Mute</vt:lpstr>
      <vt:lpstr>Classic</vt:lpstr>
      <vt:lpstr>Flight Delay Prediction Michael Bollig, Emily Brantner, Sarah Iranpour, Abhi Sharma </vt:lpstr>
      <vt:lpstr>Agenda </vt:lpstr>
      <vt:lpstr>PowerPoint Presentation</vt:lpstr>
      <vt:lpstr>Business case 20% of flights are delayed yearly </vt:lpstr>
      <vt:lpstr>Business case What are we measuring?   </vt:lpstr>
      <vt:lpstr>PowerPoint Presentation</vt:lpstr>
      <vt:lpstr>Data Overview   </vt:lpstr>
      <vt:lpstr>Data Cleansing</vt:lpstr>
      <vt:lpstr>Function: Cleaning Airline Data</vt:lpstr>
      <vt:lpstr>Function: Cleaning Weather Data</vt:lpstr>
      <vt:lpstr>Code: Cleaning Station Data</vt:lpstr>
      <vt:lpstr>Data Joining</vt:lpstr>
      <vt:lpstr>Joining  Overview Diagram</vt:lpstr>
      <vt:lpstr>Function: Joining Airlines and Stations</vt:lpstr>
      <vt:lpstr>Function: Joining Airlines to Weather</vt:lpstr>
      <vt:lpstr>Data Cleaning Mean Imputation</vt:lpstr>
      <vt:lpstr>Data Fully joined dataset</vt:lpstr>
      <vt:lpstr>Full Dataset: Flight map</vt:lpstr>
      <vt:lpstr>PowerPoint Presentation</vt:lpstr>
      <vt:lpstr>Feature Selection and Engineering Numeric Features overview</vt:lpstr>
      <vt:lpstr>Feature Engineering overall avg and % delay </vt:lpstr>
      <vt:lpstr>Feature Selection and Engineering Categorical features Overview </vt:lpstr>
      <vt:lpstr>Feature Selection  Month</vt:lpstr>
      <vt:lpstr>Feature Selection  day of week and departure hour</vt:lpstr>
      <vt:lpstr>Feature Selection  Carrier and Airport</vt:lpstr>
      <vt:lpstr>Feature Engineering Holiday Indicator </vt:lpstr>
      <vt:lpstr>Feature Engineering Prior delay and potential for delay </vt:lpstr>
      <vt:lpstr>Feature Engineering Average delay 2-4 hours before departure</vt:lpstr>
      <vt:lpstr>PowerPoint Presentation</vt:lpstr>
      <vt:lpstr>Model Preparation Hypothesis </vt:lpstr>
      <vt:lpstr>Model Selection </vt:lpstr>
      <vt:lpstr>Model Preparation Pipeline</vt:lpstr>
      <vt:lpstr>Cross Validation Time series 6-month train &amp; 2-month test </vt:lpstr>
      <vt:lpstr>Imbalanced data  Undersampling</vt:lpstr>
      <vt:lpstr>PowerPoint Presentation</vt:lpstr>
      <vt:lpstr>Model Evaluation Run-times </vt:lpstr>
      <vt:lpstr>Discussion Evaluation Metrics </vt:lpstr>
      <vt:lpstr>Model Evaluation Logistic Regression</vt:lpstr>
      <vt:lpstr>Model Evaluation Random Forest</vt:lpstr>
      <vt:lpstr>Model Evaluation Random Forest</vt:lpstr>
      <vt:lpstr>Model Evaluation Gradient Boost Tree</vt:lpstr>
      <vt:lpstr>Model Evaluation Support Vector Machine</vt:lpstr>
      <vt:lpstr>Discussion  Challenges at Scale/Best Practices</vt:lpstr>
      <vt:lpstr>Selected Model Conclusion </vt:lpstr>
    </vt:vector>
  </TitlesOfParts>
  <Company>Mercer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Slide Templates</dc:title>
  <dc:creator>Erika Warner-Court</dc:creator>
  <dc:description>MMC Templates_x000d_
Marsh &amp; McLennan Companies</dc:description>
  <cp:lastModifiedBy>Abhi Sharma</cp:lastModifiedBy>
  <cp:revision>337</cp:revision>
  <cp:lastPrinted>2013-10-29T17:46:37Z</cp:lastPrinted>
  <dcterms:created xsi:type="dcterms:W3CDTF">2013-10-29T17:38:18Z</dcterms:created>
  <dcterms:modified xsi:type="dcterms:W3CDTF">2021-08-04T21:45:18Z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Classic</vt:lpwstr>
  </property>
  <property fmtid="{D5CDD505-2E9C-101B-9397-08002B2CF9AE}" pid="3" name="TemplateVersion">
    <vt:lpwstr>7.0</vt:lpwstr>
  </property>
  <property fmtid="{D5CDD505-2E9C-101B-9397-08002B2CF9AE}" pid="4" name="MMCOA_FontSize">
    <vt:lpwstr>Medium</vt:lpwstr>
  </property>
  <property fmtid="{D5CDD505-2E9C-101B-9397-08002B2CF9AE}" pid="5" name="MMCOA_PresentationType">
    <vt:lpwstr>Classic</vt:lpwstr>
  </property>
  <property fmtid="{D5CDD505-2E9C-101B-9397-08002B2CF9AE}" pid="6" name="MMCOA_SlideStyle">
    <vt:lpwstr>Plain</vt:lpwstr>
  </property>
  <property fmtid="{D5CDD505-2E9C-101B-9397-08002B2CF9AE}" pid="7" name="MMCOA_PaletteName">
    <vt:lpwstr>Sapphire</vt:lpwstr>
  </property>
  <property fmtid="{D5CDD505-2E9C-101B-9397-08002B2CF9AE}" pid="8" name="MMCOA_PaletteNumber">
    <vt:lpwstr>0</vt:lpwstr>
  </property>
  <property fmtid="{D5CDD505-2E9C-101B-9397-08002B2CF9AE}" pid="9" name="MMCOA_Source">
    <vt:lpwstr>1</vt:lpwstr>
  </property>
  <property fmtid="{D5CDD505-2E9C-101B-9397-08002B2CF9AE}" pid="10" name="MMCOA_BaseCo">
    <vt:lpwstr>MER</vt:lpwstr>
  </property>
  <property fmtid="{D5CDD505-2E9C-101B-9397-08002B2CF9AE}" pid="11" name="MMCOA_Brand">
    <vt:lpwstr>MER2015</vt:lpwstr>
  </property>
  <property fmtid="{D5CDD505-2E9C-101B-9397-08002B2CF9AE}" pid="12" name="MPR_DocID">
    <vt:lpwstr>f7ed31150aae463fa3ad08b725af504d</vt:lpwstr>
  </property>
  <property fmtid="{D5CDD505-2E9C-101B-9397-08002B2CF9AE}" pid="13" name="Countries">
    <vt:lpwstr>176;#United States|64921d52-8b1c-4dd8-b5af-3757eb02031a</vt:lpwstr>
  </property>
  <property fmtid="{D5CDD505-2E9C-101B-9397-08002B2CF9AE}" pid="14" name="SolutionPortfolios">
    <vt:lpwstr/>
  </property>
  <property fmtid="{D5CDD505-2E9C-101B-9397-08002B2CF9AE}" pid="15" name="Activity">
    <vt:lpwstr>89;#Deliver solution|0079e54a-1df6-4535-bb19-223c54542a90</vt:lpwstr>
  </property>
  <property fmtid="{D5CDD505-2E9C-101B-9397-08002B2CF9AE}" pid="16" name="Region">
    <vt:lpwstr>48;#North America|85d5da95-7efe-44df-8151-f3de53ee2272</vt:lpwstr>
  </property>
  <property fmtid="{D5CDD505-2E9C-101B-9397-08002B2CF9AE}" pid="17" name="Disclaimer">
    <vt:lpwstr/>
  </property>
  <property fmtid="{D5CDD505-2E9C-101B-9397-08002B2CF9AE}" pid="18" name="StandardDestinations">
    <vt:lpwstr/>
  </property>
  <property fmtid="{D5CDD505-2E9C-101B-9397-08002B2CF9AE}" pid="19" name="ContentTypeId">
    <vt:lpwstr>0x010100EBE3A391EF4F744395BBA6A103F895DB0C001B5C35D1F393C840A31B752F26278291</vt:lpwstr>
  </property>
  <property fmtid="{D5CDD505-2E9C-101B-9397-08002B2CF9AE}" pid="20" name="SiteDestinations">
    <vt:lpwstr>3003;#EH+B US : Template Library|3ffb9f83-81fc-4e01-9bd0-55f024504b58</vt:lpwstr>
  </property>
  <property fmtid="{D5CDD505-2E9C-101B-9397-08002B2CF9AE}" pid="21" name="Industries">
    <vt:lpwstr/>
  </property>
  <property fmtid="{D5CDD505-2E9C-101B-9397-08002B2CF9AE}" pid="22" name="_dlc_DocIdItemGuid">
    <vt:lpwstr>741aed1f-b35f-40c2-85ae-839d8865995b</vt:lpwstr>
  </property>
  <property fmtid="{D5CDD505-2E9C-101B-9397-08002B2CF9AE}" pid="23" name="LOBs">
    <vt:lpwstr>626;#EH+B US|053a6554-5316-4124-9c71-09cbb52f2f53</vt:lpwstr>
  </property>
  <property fmtid="{D5CDD505-2E9C-101B-9397-08002B2CF9AE}" pid="24" name="Languages">
    <vt:lpwstr>31;#English|6cbd0285-a6f5-4334-a5df-890e3770f5a6</vt:lpwstr>
  </property>
  <property fmtid="{D5CDD505-2E9C-101B-9397-08002B2CF9AE}" pid="25" name="AssetType">
    <vt:lpwstr>88;#Template|e313a8d9-295b-4529-8bb4-a317479cfc30</vt:lpwstr>
  </property>
</Properties>
</file>