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media/image2.jpg" ContentType="image/jpg"/>
  <Override PartName="/ppt/media/image8.jpg" ContentType="image/jpg"/>
  <Override PartName="/ppt/media/image10.jpg" ContentType="image/jpg"/>
  <Override PartName="/ppt/media/image12.jpg" ContentType="image/jpg"/>
  <Override PartName="/ppt/media/image29.jpg" ContentType="image/jp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Lst>
  <p:sldIdLst>
    <p:sldId id="271" r:id="rId2"/>
    <p:sldId id="282" r:id="rId3"/>
    <p:sldId id="292" r:id="rId4"/>
    <p:sldId id="293" r:id="rId5"/>
    <p:sldId id="294" r:id="rId6"/>
    <p:sldId id="296" r:id="rId7"/>
    <p:sldId id="303" r:id="rId8"/>
    <p:sldId id="310" r:id="rId9"/>
    <p:sldId id="297" r:id="rId10"/>
    <p:sldId id="299" r:id="rId11"/>
    <p:sldId id="300" r:id="rId12"/>
    <p:sldId id="301" r:id="rId13"/>
    <p:sldId id="291" r:id="rId14"/>
    <p:sldId id="305" r:id="rId15"/>
    <p:sldId id="307" r:id="rId16"/>
    <p:sldId id="308" r:id="rId17"/>
    <p:sldId id="309" r:id="rId18"/>
    <p:sldId id="304" r:id="rId19"/>
  </p:sldIdLst>
  <p:sldSz cx="96012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FC38A0A9-2C6C-4907-B607-538D02B0F3E0}">
          <p14:sldIdLst>
            <p14:sldId id="271"/>
            <p14:sldId id="282"/>
            <p14:sldId id="292"/>
            <p14:sldId id="293"/>
            <p14:sldId id="294"/>
            <p14:sldId id="296"/>
            <p14:sldId id="303"/>
            <p14:sldId id="310"/>
            <p14:sldId id="297"/>
            <p14:sldId id="299"/>
            <p14:sldId id="300"/>
            <p14:sldId id="301"/>
            <p14:sldId id="291"/>
            <p14:sldId id="305"/>
            <p14:sldId id="307"/>
            <p14:sldId id="308"/>
            <p14:sldId id="309"/>
            <p14:sldId id="304"/>
          </p14:sldIdLst>
        </p14:section>
        <p14:section name="Backup Slides" id="{7F38F60A-E7EE-4612-BAE5-D1091636BD3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681" autoAdjust="0"/>
    <p:restoredTop sz="94660"/>
  </p:normalViewPr>
  <p:slideViewPr>
    <p:cSldViewPr snapToGrid="0">
      <p:cViewPr varScale="1">
        <p:scale>
          <a:sx n="86" d="100"/>
          <a:sy n="86" d="100"/>
        </p:scale>
        <p:origin x="1272" y="9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20090" y="1122363"/>
            <a:ext cx="816102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200150" y="3602038"/>
            <a:ext cx="72009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4500CE5-F3FE-46BA-9328-AE602CDE64D3}" type="datetimeFigureOut">
              <a:rPr lang="en-US" smtClean="0"/>
              <a:t>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C60741-040C-47C8-B8B4-F3A25D54A587}" type="slidenum">
              <a:rPr lang="en-US" smtClean="0"/>
              <a:t>‹#›</a:t>
            </a:fld>
            <a:endParaRPr lang="en-US"/>
          </a:p>
        </p:txBody>
      </p:sp>
    </p:spTree>
    <p:extLst>
      <p:ext uri="{BB962C8B-B14F-4D97-AF65-F5344CB8AC3E}">
        <p14:creationId xmlns:p14="http://schemas.microsoft.com/office/powerpoint/2010/main" val="31397560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4500CE5-F3FE-46BA-9328-AE602CDE64D3}" type="datetimeFigureOut">
              <a:rPr lang="en-US" smtClean="0"/>
              <a:t>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C60741-040C-47C8-B8B4-F3A25D54A587}" type="slidenum">
              <a:rPr lang="en-US" smtClean="0"/>
              <a:t>‹#›</a:t>
            </a:fld>
            <a:endParaRPr lang="en-US"/>
          </a:p>
        </p:txBody>
      </p:sp>
    </p:spTree>
    <p:extLst>
      <p:ext uri="{BB962C8B-B14F-4D97-AF65-F5344CB8AC3E}">
        <p14:creationId xmlns:p14="http://schemas.microsoft.com/office/powerpoint/2010/main" val="1663575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70859" y="365125"/>
            <a:ext cx="2070259"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60083" y="365125"/>
            <a:ext cx="6090761"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4500CE5-F3FE-46BA-9328-AE602CDE64D3}" type="datetimeFigureOut">
              <a:rPr lang="en-US" smtClean="0"/>
              <a:t>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C60741-040C-47C8-B8B4-F3A25D54A587}" type="slidenum">
              <a:rPr lang="en-US" smtClean="0"/>
              <a:t>‹#›</a:t>
            </a:fld>
            <a:endParaRPr lang="en-US"/>
          </a:p>
        </p:txBody>
      </p:sp>
    </p:spTree>
    <p:extLst>
      <p:ext uri="{BB962C8B-B14F-4D97-AF65-F5344CB8AC3E}">
        <p14:creationId xmlns:p14="http://schemas.microsoft.com/office/powerpoint/2010/main" val="26897907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over Slide">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a:extLst>
              <a:ext uri="{28A0092B-C50C-407E-A947-70E740481C1C}">
                <a14:useLocalDpi xmlns:a14="http://schemas.microsoft.com/office/drawing/2010/main" val="0"/>
              </a:ext>
            </a:extLst>
          </a:blip>
          <a:srcRect r="34542"/>
          <a:stretch/>
        </p:blipFill>
        <p:spPr>
          <a:xfrm>
            <a:off x="3112" y="0"/>
            <a:ext cx="6282676" cy="6858000"/>
          </a:xfrm>
          <a:prstGeom prst="rect">
            <a:avLst/>
          </a:prstGeom>
        </p:spPr>
      </p:pic>
      <p:sp>
        <p:nvSpPr>
          <p:cNvPr id="3" name="Title 1"/>
          <p:cNvSpPr>
            <a:spLocks noGrp="1"/>
          </p:cNvSpPr>
          <p:nvPr>
            <p:ph type="title"/>
          </p:nvPr>
        </p:nvSpPr>
        <p:spPr>
          <a:xfrm>
            <a:off x="5760721" y="1709744"/>
            <a:ext cx="3175397" cy="2852737"/>
          </a:xfrm>
          <a:prstGeom prst="rect">
            <a:avLst/>
          </a:prstGeom>
        </p:spPr>
        <p:txBody>
          <a:bodyPr anchor="b"/>
          <a:lstStyle>
            <a:lvl1pPr>
              <a:defRPr sz="6000">
                <a:solidFill>
                  <a:schemeClr val="tx2"/>
                </a:solidFill>
                <a:latin typeface="Arial" charset="0"/>
                <a:ea typeface="Arial" charset="0"/>
                <a:cs typeface="Arial" charset="0"/>
              </a:defRPr>
            </a:lvl1pPr>
          </a:lstStyle>
          <a:p>
            <a:r>
              <a:rPr lang="en-US" dirty="0"/>
              <a:t>Click to edit Master title style</a:t>
            </a:r>
          </a:p>
        </p:txBody>
      </p:sp>
      <p:sp>
        <p:nvSpPr>
          <p:cNvPr id="4" name="Text Placeholder 2"/>
          <p:cNvSpPr>
            <a:spLocks noGrp="1"/>
          </p:cNvSpPr>
          <p:nvPr>
            <p:ph type="body" idx="1"/>
          </p:nvPr>
        </p:nvSpPr>
        <p:spPr>
          <a:xfrm>
            <a:off x="5760721" y="4589469"/>
            <a:ext cx="3175397" cy="1500187"/>
          </a:xfrm>
          <a:prstGeom prst="rect">
            <a:avLst/>
          </a:prstGeom>
        </p:spPr>
        <p:txBody>
          <a:bodyPr/>
          <a:lstStyle>
            <a:lvl1pPr marL="0" indent="0">
              <a:buNone/>
              <a:defRPr sz="2400">
                <a:solidFill>
                  <a:schemeClr val="tx2"/>
                </a:solidFill>
                <a:latin typeface="Arial" charset="0"/>
                <a:ea typeface="Arial" charset="0"/>
                <a:cs typeface="Arial" charset="0"/>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8909244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60083" y="975948"/>
            <a:ext cx="4080510" cy="520101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860608" y="975948"/>
            <a:ext cx="4080510" cy="520101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4500CE5-F3FE-46BA-9328-AE602CDE64D3}" type="datetimeFigureOut">
              <a:rPr lang="en-US" smtClean="0"/>
              <a:t>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5C60741-040C-47C8-B8B4-F3A25D54A587}" type="slidenum">
              <a:rPr lang="en-US" smtClean="0"/>
              <a:t>‹#›</a:t>
            </a:fld>
            <a:endParaRPr lang="en-US"/>
          </a:p>
        </p:txBody>
      </p:sp>
      <p:sp>
        <p:nvSpPr>
          <p:cNvPr id="8" name="Title 1"/>
          <p:cNvSpPr>
            <a:spLocks noGrp="1"/>
          </p:cNvSpPr>
          <p:nvPr>
            <p:ph type="title"/>
          </p:nvPr>
        </p:nvSpPr>
        <p:spPr>
          <a:xfrm>
            <a:off x="660083" y="110162"/>
            <a:ext cx="8281035" cy="733913"/>
          </a:xfrm>
        </p:spPr>
        <p:txBody>
          <a:bodyPr/>
          <a:lstStyle/>
          <a:p>
            <a:r>
              <a:rPr lang="en-US"/>
              <a:t>Click to edit Master title style</a:t>
            </a:r>
          </a:p>
        </p:txBody>
      </p:sp>
    </p:spTree>
    <p:extLst>
      <p:ext uri="{BB962C8B-B14F-4D97-AF65-F5344CB8AC3E}">
        <p14:creationId xmlns:p14="http://schemas.microsoft.com/office/powerpoint/2010/main" val="35887596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61336" y="968984"/>
            <a:ext cx="4061757"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Edit Master text styles</a:t>
            </a:r>
          </a:p>
        </p:txBody>
      </p:sp>
      <p:sp>
        <p:nvSpPr>
          <p:cNvPr id="4" name="Content Placeholder 3"/>
          <p:cNvSpPr>
            <a:spLocks noGrp="1"/>
          </p:cNvSpPr>
          <p:nvPr>
            <p:ph sz="half" idx="2"/>
          </p:nvPr>
        </p:nvSpPr>
        <p:spPr>
          <a:xfrm>
            <a:off x="661336" y="1792901"/>
            <a:ext cx="4061757" cy="439688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860609" y="968984"/>
            <a:ext cx="4081761"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Edit Master text styles</a:t>
            </a:r>
          </a:p>
        </p:txBody>
      </p:sp>
      <p:sp>
        <p:nvSpPr>
          <p:cNvPr id="6" name="Content Placeholder 5"/>
          <p:cNvSpPr>
            <a:spLocks noGrp="1"/>
          </p:cNvSpPr>
          <p:nvPr>
            <p:ph sz="quarter" idx="4"/>
          </p:nvPr>
        </p:nvSpPr>
        <p:spPr>
          <a:xfrm>
            <a:off x="4860609" y="1792901"/>
            <a:ext cx="4081761" cy="439688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4500CE5-F3FE-46BA-9328-AE602CDE64D3}" type="datetimeFigureOut">
              <a:rPr lang="en-US" smtClean="0"/>
              <a:t>1/3/2023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5C60741-040C-47C8-B8B4-F3A25D54A587}" type="slidenum">
              <a:rPr lang="en-US" smtClean="0"/>
              <a:t>‹#›</a:t>
            </a:fld>
            <a:endParaRPr lang="en-US"/>
          </a:p>
        </p:txBody>
      </p:sp>
      <p:sp>
        <p:nvSpPr>
          <p:cNvPr id="10" name="Title 1"/>
          <p:cNvSpPr>
            <a:spLocks noGrp="1"/>
          </p:cNvSpPr>
          <p:nvPr>
            <p:ph type="title"/>
          </p:nvPr>
        </p:nvSpPr>
        <p:spPr>
          <a:xfrm>
            <a:off x="660083" y="110162"/>
            <a:ext cx="8281035" cy="733913"/>
          </a:xfrm>
        </p:spPr>
        <p:txBody>
          <a:bodyPr/>
          <a:lstStyle/>
          <a:p>
            <a:r>
              <a:rPr lang="en-US"/>
              <a:t>Click to edit Master title style</a:t>
            </a:r>
          </a:p>
        </p:txBody>
      </p:sp>
    </p:spTree>
    <p:extLst>
      <p:ext uri="{BB962C8B-B14F-4D97-AF65-F5344CB8AC3E}">
        <p14:creationId xmlns:p14="http://schemas.microsoft.com/office/powerpoint/2010/main" val="14269256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94500CE5-F3FE-46BA-9328-AE602CDE64D3}" type="datetimeFigureOut">
              <a:rPr lang="en-US" smtClean="0"/>
              <a:t>1/3/2023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5C60741-040C-47C8-B8B4-F3A25D54A587}" type="slidenum">
              <a:rPr lang="en-US" smtClean="0"/>
              <a:t>‹#›</a:t>
            </a:fld>
            <a:endParaRPr lang="en-US"/>
          </a:p>
        </p:txBody>
      </p:sp>
      <p:sp>
        <p:nvSpPr>
          <p:cNvPr id="6" name="Title 1"/>
          <p:cNvSpPr>
            <a:spLocks noGrp="1"/>
          </p:cNvSpPr>
          <p:nvPr>
            <p:ph type="title"/>
          </p:nvPr>
        </p:nvSpPr>
        <p:spPr>
          <a:xfrm>
            <a:off x="660083" y="110162"/>
            <a:ext cx="8281035" cy="733913"/>
          </a:xfrm>
        </p:spPr>
        <p:txBody>
          <a:bodyPr/>
          <a:lstStyle/>
          <a:p>
            <a:r>
              <a:rPr lang="en-US"/>
              <a:t>Click to edit Master title style</a:t>
            </a:r>
          </a:p>
        </p:txBody>
      </p:sp>
    </p:spTree>
    <p:extLst>
      <p:ext uri="{BB962C8B-B14F-4D97-AF65-F5344CB8AC3E}">
        <p14:creationId xmlns:p14="http://schemas.microsoft.com/office/powerpoint/2010/main" val="67213003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a:xfrm>
            <a:off x="660083" y="967154"/>
            <a:ext cx="8281035" cy="520980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4500CE5-F3FE-46BA-9328-AE602CDE64D3}" type="datetimeFigureOut">
              <a:rPr lang="en-US" smtClean="0"/>
              <a:t>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C60741-040C-47C8-B8B4-F3A25D54A587}" type="slidenum">
              <a:rPr lang="en-US" smtClean="0"/>
              <a:t>‹#›</a:t>
            </a:fld>
            <a:endParaRPr lang="en-US"/>
          </a:p>
        </p:txBody>
      </p:sp>
      <p:sp>
        <p:nvSpPr>
          <p:cNvPr id="7" name="Title 1"/>
          <p:cNvSpPr>
            <a:spLocks noGrp="1"/>
          </p:cNvSpPr>
          <p:nvPr>
            <p:ph type="title"/>
          </p:nvPr>
        </p:nvSpPr>
        <p:spPr>
          <a:xfrm>
            <a:off x="660083" y="110162"/>
            <a:ext cx="8281035" cy="733913"/>
          </a:xfrm>
        </p:spPr>
        <p:txBody>
          <a:bodyPr/>
          <a:lstStyle/>
          <a:p>
            <a:r>
              <a:rPr lang="en-US"/>
              <a:t>Click to edit Master title style</a:t>
            </a:r>
          </a:p>
        </p:txBody>
      </p:sp>
    </p:spTree>
    <p:extLst>
      <p:ext uri="{BB962C8B-B14F-4D97-AF65-F5344CB8AC3E}">
        <p14:creationId xmlns:p14="http://schemas.microsoft.com/office/powerpoint/2010/main" val="13435096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4500CE5-F3FE-46BA-9328-AE602CDE64D3}" type="datetimeFigureOut">
              <a:rPr lang="en-US" smtClean="0"/>
              <a:t>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C60741-040C-47C8-B8B4-F3A25D54A587}" type="slidenum">
              <a:rPr lang="en-US" smtClean="0"/>
              <a:t>‹#›</a:t>
            </a:fld>
            <a:endParaRPr lang="en-US"/>
          </a:p>
        </p:txBody>
      </p:sp>
    </p:spTree>
    <p:extLst>
      <p:ext uri="{BB962C8B-B14F-4D97-AF65-F5344CB8AC3E}">
        <p14:creationId xmlns:p14="http://schemas.microsoft.com/office/powerpoint/2010/main" val="10622029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55082" y="1709740"/>
            <a:ext cx="8281035"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55082" y="4589465"/>
            <a:ext cx="8281035"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4500CE5-F3FE-46BA-9328-AE602CDE64D3}" type="datetimeFigureOut">
              <a:rPr lang="en-US" smtClean="0"/>
              <a:t>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C60741-040C-47C8-B8B4-F3A25D54A587}" type="slidenum">
              <a:rPr lang="en-US" smtClean="0"/>
              <a:t>‹#›</a:t>
            </a:fld>
            <a:endParaRPr lang="en-US"/>
          </a:p>
        </p:txBody>
      </p:sp>
    </p:spTree>
    <p:extLst>
      <p:ext uri="{BB962C8B-B14F-4D97-AF65-F5344CB8AC3E}">
        <p14:creationId xmlns:p14="http://schemas.microsoft.com/office/powerpoint/2010/main" val="31791235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60083" y="1825625"/>
            <a:ext cx="408051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60608" y="1825625"/>
            <a:ext cx="408051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4500CE5-F3FE-46BA-9328-AE602CDE64D3}" type="datetimeFigureOut">
              <a:rPr lang="en-US" smtClean="0"/>
              <a:t>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5C60741-040C-47C8-B8B4-F3A25D54A587}" type="slidenum">
              <a:rPr lang="en-US" smtClean="0"/>
              <a:t>‹#›</a:t>
            </a:fld>
            <a:endParaRPr lang="en-US"/>
          </a:p>
        </p:txBody>
      </p:sp>
    </p:spTree>
    <p:extLst>
      <p:ext uri="{BB962C8B-B14F-4D97-AF65-F5344CB8AC3E}">
        <p14:creationId xmlns:p14="http://schemas.microsoft.com/office/powerpoint/2010/main" val="16296231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61333" y="365127"/>
            <a:ext cx="8281035"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61334" y="1681163"/>
            <a:ext cx="406175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61334" y="2505075"/>
            <a:ext cx="406175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60608" y="1681163"/>
            <a:ext cx="408176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860608" y="2505075"/>
            <a:ext cx="408176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4500CE5-F3FE-46BA-9328-AE602CDE64D3}" type="datetimeFigureOut">
              <a:rPr lang="en-US" smtClean="0"/>
              <a:t>1/3/2023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5C60741-040C-47C8-B8B4-F3A25D54A587}" type="slidenum">
              <a:rPr lang="en-US" smtClean="0"/>
              <a:t>‹#›</a:t>
            </a:fld>
            <a:endParaRPr lang="en-US"/>
          </a:p>
        </p:txBody>
      </p:sp>
    </p:spTree>
    <p:extLst>
      <p:ext uri="{BB962C8B-B14F-4D97-AF65-F5344CB8AC3E}">
        <p14:creationId xmlns:p14="http://schemas.microsoft.com/office/powerpoint/2010/main" val="3187251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4500CE5-F3FE-46BA-9328-AE602CDE64D3}" type="datetimeFigureOut">
              <a:rPr lang="en-US" smtClean="0"/>
              <a:t>1/3/2023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5C60741-040C-47C8-B8B4-F3A25D54A587}" type="slidenum">
              <a:rPr lang="en-US" smtClean="0"/>
              <a:t>‹#›</a:t>
            </a:fld>
            <a:endParaRPr lang="en-US"/>
          </a:p>
        </p:txBody>
      </p:sp>
    </p:spTree>
    <p:extLst>
      <p:ext uri="{BB962C8B-B14F-4D97-AF65-F5344CB8AC3E}">
        <p14:creationId xmlns:p14="http://schemas.microsoft.com/office/powerpoint/2010/main" val="10579579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4500CE5-F3FE-46BA-9328-AE602CDE64D3}" type="datetimeFigureOut">
              <a:rPr lang="en-US" smtClean="0"/>
              <a:t>1/3/2023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5C60741-040C-47C8-B8B4-F3A25D54A587}" type="slidenum">
              <a:rPr lang="en-US" smtClean="0"/>
              <a:t>‹#›</a:t>
            </a:fld>
            <a:endParaRPr lang="en-US"/>
          </a:p>
        </p:txBody>
      </p:sp>
    </p:spTree>
    <p:extLst>
      <p:ext uri="{BB962C8B-B14F-4D97-AF65-F5344CB8AC3E}">
        <p14:creationId xmlns:p14="http://schemas.microsoft.com/office/powerpoint/2010/main" val="31495748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61333" y="457200"/>
            <a:ext cx="30966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4081760" y="987427"/>
            <a:ext cx="4860608"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61333" y="2057400"/>
            <a:ext cx="30966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4500CE5-F3FE-46BA-9328-AE602CDE64D3}" type="datetimeFigureOut">
              <a:rPr lang="en-US" smtClean="0"/>
              <a:t>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5C60741-040C-47C8-B8B4-F3A25D54A587}" type="slidenum">
              <a:rPr lang="en-US" smtClean="0"/>
              <a:t>‹#›</a:t>
            </a:fld>
            <a:endParaRPr lang="en-US"/>
          </a:p>
        </p:txBody>
      </p:sp>
    </p:spTree>
    <p:extLst>
      <p:ext uri="{BB962C8B-B14F-4D97-AF65-F5344CB8AC3E}">
        <p14:creationId xmlns:p14="http://schemas.microsoft.com/office/powerpoint/2010/main" val="31851153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61333" y="457200"/>
            <a:ext cx="30966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081760" y="987427"/>
            <a:ext cx="4860608"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61333" y="2057400"/>
            <a:ext cx="30966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4500CE5-F3FE-46BA-9328-AE602CDE64D3}" type="datetimeFigureOut">
              <a:rPr lang="en-US" smtClean="0"/>
              <a:t>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5C60741-040C-47C8-B8B4-F3A25D54A587}" type="slidenum">
              <a:rPr lang="en-US" smtClean="0"/>
              <a:t>‹#›</a:t>
            </a:fld>
            <a:endParaRPr lang="en-US"/>
          </a:p>
        </p:txBody>
      </p:sp>
    </p:spTree>
    <p:extLst>
      <p:ext uri="{BB962C8B-B14F-4D97-AF65-F5344CB8AC3E}">
        <p14:creationId xmlns:p14="http://schemas.microsoft.com/office/powerpoint/2010/main" val="35559118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60083" y="365127"/>
            <a:ext cx="8281035"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60083" y="1825625"/>
            <a:ext cx="8281035"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60083" y="6356352"/>
            <a:ext cx="216027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4500CE5-F3FE-46BA-9328-AE602CDE64D3}" type="datetimeFigureOut">
              <a:rPr lang="en-US" smtClean="0"/>
              <a:t>1/3/2023</a:t>
            </a:fld>
            <a:endParaRPr lang="en-US"/>
          </a:p>
        </p:txBody>
      </p:sp>
      <p:sp>
        <p:nvSpPr>
          <p:cNvPr id="5" name="Footer Placeholder 4"/>
          <p:cNvSpPr>
            <a:spLocks noGrp="1"/>
          </p:cNvSpPr>
          <p:nvPr>
            <p:ph type="ftr" sz="quarter" idx="3"/>
          </p:nvPr>
        </p:nvSpPr>
        <p:spPr>
          <a:xfrm>
            <a:off x="3180398" y="6356352"/>
            <a:ext cx="3240405"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780848" y="6356352"/>
            <a:ext cx="216027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5C60741-040C-47C8-B8B4-F3A25D54A587}" type="slidenum">
              <a:rPr lang="en-US" smtClean="0"/>
              <a:t>‹#›</a:t>
            </a:fld>
            <a:endParaRPr lang="en-US"/>
          </a:p>
        </p:txBody>
      </p:sp>
    </p:spTree>
    <p:extLst>
      <p:ext uri="{BB962C8B-B14F-4D97-AF65-F5344CB8AC3E}">
        <p14:creationId xmlns:p14="http://schemas.microsoft.com/office/powerpoint/2010/main" val="1139456374"/>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52" r:id="rId13"/>
    <p:sldLayoutId id="2147483653" r:id="rId14"/>
    <p:sldLayoutId id="2147483654" r:id="rId15"/>
    <p:sldLayoutId id="2147483658"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8.jp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jpg"/><Relationship Id="rId2" Type="http://schemas.openxmlformats.org/officeDocument/2006/relationships/image" Target="../media/image2.jpg"/><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jpg"/><Relationship Id="rId4" Type="http://schemas.openxmlformats.org/officeDocument/2006/relationships/image" Target="../media/image4.png"/><Relationship Id="rId9" Type="http://schemas.openxmlformats.org/officeDocument/2006/relationships/image" Target="../media/image9.png"/></Relationships>
</file>

<file path=ppt/slides/_rels/slide3.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7.xml.rels><?xml version="1.0" encoding="UTF-8" standalone="yes"?>
<Relationships xmlns="http://schemas.openxmlformats.org/package/2006/relationships"><Relationship Id="rId2" Type="http://schemas.openxmlformats.org/officeDocument/2006/relationships/image" Target="../media/image29.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517" y="5344360"/>
            <a:ext cx="4925683" cy="1335844"/>
          </a:xfrm>
        </p:spPr>
        <p:txBody>
          <a:bodyPr>
            <a:normAutofit fontScale="90000"/>
          </a:bodyPr>
          <a:lstStyle/>
          <a:p>
            <a:pPr algn="r"/>
            <a:br>
              <a:rPr lang="en-US" sz="4800" dirty="0"/>
            </a:br>
            <a:br>
              <a:rPr lang="en-US" sz="4800" dirty="0"/>
            </a:br>
            <a:br>
              <a:rPr lang="en-US" sz="4800" dirty="0"/>
            </a:br>
            <a:br>
              <a:rPr lang="en-US" sz="4800" dirty="0"/>
            </a:br>
            <a:br>
              <a:rPr lang="en-US" sz="4800" dirty="0"/>
            </a:br>
            <a:br>
              <a:rPr lang="en-US" sz="4800" dirty="0"/>
            </a:br>
            <a:br>
              <a:rPr lang="en-US" sz="4800" dirty="0"/>
            </a:br>
            <a:r>
              <a:rPr lang="en-US" sz="4800" b="1" dirty="0"/>
              <a:t>Introduction </a:t>
            </a:r>
            <a:r>
              <a:rPr lang="en-US" sz="4800" b="1"/>
              <a:t>to Containerization</a:t>
            </a:r>
            <a:endParaRPr lang="en-US" sz="4800" dirty="0">
              <a:solidFill>
                <a:schemeClr val="accent2">
                  <a:lumMod val="60000"/>
                  <a:lumOff val="40000"/>
                </a:schemeClr>
              </a:solidFill>
            </a:endParaRPr>
          </a:p>
        </p:txBody>
      </p:sp>
      <p:sp>
        <p:nvSpPr>
          <p:cNvPr id="3" name="Text Placeholder 2"/>
          <p:cNvSpPr>
            <a:spLocks noGrp="1"/>
          </p:cNvSpPr>
          <p:nvPr>
            <p:ph type="body" idx="1"/>
          </p:nvPr>
        </p:nvSpPr>
        <p:spPr>
          <a:xfrm>
            <a:off x="6591304" y="5180017"/>
            <a:ext cx="4032251" cy="1500187"/>
          </a:xfrm>
        </p:spPr>
        <p:txBody>
          <a:bodyPr/>
          <a:lstStyle/>
          <a:p>
            <a:pPr algn="r"/>
            <a:endParaRPr lang="en-US" dirty="0"/>
          </a:p>
          <a:p>
            <a:pPr algn="r"/>
            <a:endParaRPr lang="en-US" dirty="0"/>
          </a:p>
        </p:txBody>
      </p:sp>
    </p:spTree>
    <p:extLst>
      <p:ext uri="{BB962C8B-B14F-4D97-AF65-F5344CB8AC3E}">
        <p14:creationId xmlns:p14="http://schemas.microsoft.com/office/powerpoint/2010/main" val="35583237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a:spLocks noGrp="1"/>
          </p:cNvSpPr>
          <p:nvPr>
            <p:ph type="title"/>
          </p:nvPr>
        </p:nvSpPr>
        <p:spPr>
          <a:xfrm>
            <a:off x="-1" y="0"/>
            <a:ext cx="9594167" cy="733913"/>
          </a:xfrm>
          <a:solidFill>
            <a:schemeClr val="accent1">
              <a:lumMod val="50000"/>
            </a:schemeClr>
          </a:solidFill>
        </p:spPr>
        <p:txBody>
          <a:bodyPr/>
          <a:lstStyle/>
          <a:p>
            <a:pPr algn="ctr"/>
            <a:r>
              <a:rPr lang="en-US" dirty="0">
                <a:solidFill>
                  <a:schemeClr val="bg1"/>
                </a:solidFill>
              </a:rPr>
              <a:t>Components</a:t>
            </a:r>
          </a:p>
        </p:txBody>
      </p:sp>
      <p:sp>
        <p:nvSpPr>
          <p:cNvPr id="30" name="Folded Corner 2">
            <a:extLst>
              <a:ext uri="{FF2B5EF4-FFF2-40B4-BE49-F238E27FC236}">
                <a16:creationId xmlns:a16="http://schemas.microsoft.com/office/drawing/2014/main" id="{AA2C783A-8D5E-4E56-B898-3A6CCD7D0552}"/>
              </a:ext>
            </a:extLst>
          </p:cNvPr>
          <p:cNvSpPr/>
          <p:nvPr/>
        </p:nvSpPr>
        <p:spPr>
          <a:xfrm>
            <a:off x="299429" y="1576203"/>
            <a:ext cx="1945886" cy="1260000"/>
          </a:xfrm>
          <a:prstGeom prst="foldedCorner">
            <a:avLst>
              <a:gd name="adj" fmla="val 30209"/>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31" name="Group 6">
            <a:extLst>
              <a:ext uri="{FF2B5EF4-FFF2-40B4-BE49-F238E27FC236}">
                <a16:creationId xmlns:a16="http://schemas.microsoft.com/office/drawing/2014/main" id="{A808CA9D-64C8-4AB5-A8AB-7A042077D13D}"/>
              </a:ext>
            </a:extLst>
          </p:cNvPr>
          <p:cNvGrpSpPr/>
          <p:nvPr/>
        </p:nvGrpSpPr>
        <p:grpSpPr>
          <a:xfrm>
            <a:off x="463554" y="1959211"/>
            <a:ext cx="1617636" cy="493983"/>
            <a:chOff x="3233964" y="1954419"/>
            <a:chExt cx="1410044" cy="493983"/>
          </a:xfrm>
        </p:grpSpPr>
        <p:sp>
          <p:nvSpPr>
            <p:cNvPr id="32" name="TextBox 31">
              <a:extLst>
                <a:ext uri="{FF2B5EF4-FFF2-40B4-BE49-F238E27FC236}">
                  <a16:creationId xmlns:a16="http://schemas.microsoft.com/office/drawing/2014/main" id="{0B7115B5-F23F-469F-AF4F-FBAC9DC3ABC1}"/>
                </a:ext>
              </a:extLst>
            </p:cNvPr>
            <p:cNvSpPr txBox="1"/>
            <p:nvPr/>
          </p:nvSpPr>
          <p:spPr>
            <a:xfrm>
              <a:off x="3233964" y="1954419"/>
              <a:ext cx="1400519" cy="307777"/>
            </a:xfrm>
            <a:prstGeom prst="rect">
              <a:avLst/>
            </a:prstGeom>
            <a:noFill/>
          </p:spPr>
          <p:txBody>
            <a:bodyPr wrap="square" rtlCol="0">
              <a:spAutoFit/>
            </a:bodyPr>
            <a:lstStyle/>
            <a:p>
              <a:pPr algn="ctr"/>
              <a:r>
                <a:rPr lang="en-US" altLang="ko-KR" sz="1400" b="1" dirty="0" err="1">
                  <a:solidFill>
                    <a:schemeClr val="bg1"/>
                  </a:solidFill>
                  <a:cs typeface="Arial" pitchFamily="34" charset="0"/>
                </a:rPr>
                <a:t>Docker</a:t>
              </a:r>
              <a:r>
                <a:rPr lang="en-US" altLang="ko-KR" sz="1400" b="1" dirty="0">
                  <a:solidFill>
                    <a:schemeClr val="bg1"/>
                  </a:solidFill>
                  <a:cs typeface="Arial" pitchFamily="34" charset="0"/>
                </a:rPr>
                <a:t> Daemon</a:t>
              </a:r>
              <a:endParaRPr lang="ko-KR" altLang="en-US" sz="1400" b="1" dirty="0">
                <a:solidFill>
                  <a:schemeClr val="bg1"/>
                </a:solidFill>
                <a:cs typeface="Arial" pitchFamily="34" charset="0"/>
              </a:endParaRPr>
            </a:p>
          </p:txBody>
        </p:sp>
        <p:sp>
          <p:nvSpPr>
            <p:cNvPr id="33" name="TextBox 32">
              <a:extLst>
                <a:ext uri="{FF2B5EF4-FFF2-40B4-BE49-F238E27FC236}">
                  <a16:creationId xmlns:a16="http://schemas.microsoft.com/office/drawing/2014/main" id="{E528FB56-C8A5-40B1-861E-6C21F22C5EA9}"/>
                </a:ext>
              </a:extLst>
            </p:cNvPr>
            <p:cNvSpPr txBox="1"/>
            <p:nvPr/>
          </p:nvSpPr>
          <p:spPr>
            <a:xfrm>
              <a:off x="3243489" y="2171403"/>
              <a:ext cx="1400519" cy="276999"/>
            </a:xfrm>
            <a:prstGeom prst="rect">
              <a:avLst/>
            </a:prstGeom>
            <a:noFill/>
          </p:spPr>
          <p:txBody>
            <a:bodyPr wrap="square" rtlCol="0">
              <a:spAutoFit/>
            </a:bodyPr>
            <a:lstStyle/>
            <a:p>
              <a:pPr algn="ctr"/>
              <a:endParaRPr lang="ko-KR" altLang="en-US" sz="1200" dirty="0">
                <a:solidFill>
                  <a:schemeClr val="bg1"/>
                </a:solidFill>
                <a:cs typeface="Arial" pitchFamily="34" charset="0"/>
              </a:endParaRPr>
            </a:p>
          </p:txBody>
        </p:sp>
      </p:grpSp>
      <p:sp>
        <p:nvSpPr>
          <p:cNvPr id="34" name="TextBox 33">
            <a:extLst>
              <a:ext uri="{FF2B5EF4-FFF2-40B4-BE49-F238E27FC236}">
                <a16:creationId xmlns:a16="http://schemas.microsoft.com/office/drawing/2014/main" id="{F417C425-9B5B-44B4-8325-3B3EDC7F071E}"/>
              </a:ext>
            </a:extLst>
          </p:cNvPr>
          <p:cNvSpPr txBox="1"/>
          <p:nvPr/>
        </p:nvSpPr>
        <p:spPr>
          <a:xfrm>
            <a:off x="513835" y="3036690"/>
            <a:ext cx="1730126" cy="2308324"/>
          </a:xfrm>
          <a:prstGeom prst="rect">
            <a:avLst/>
          </a:prstGeom>
          <a:noFill/>
        </p:spPr>
        <p:txBody>
          <a:bodyPr wrap="square" rtlCol="0">
            <a:spAutoFit/>
          </a:bodyPr>
          <a:lstStyle/>
          <a:p>
            <a:r>
              <a:rPr lang="en-US" sz="1200" b="1" dirty="0" err="1"/>
              <a:t>Docker</a:t>
            </a:r>
            <a:r>
              <a:rPr lang="en-US" sz="1200" b="1" dirty="0"/>
              <a:t> </a:t>
            </a:r>
            <a:r>
              <a:rPr lang="en-US" sz="1200" b="1" dirty="0" err="1"/>
              <a:t>Deamon</a:t>
            </a:r>
            <a:r>
              <a:rPr lang="en-US" sz="1200" dirty="0"/>
              <a:t> is a long running background process that manages </a:t>
            </a:r>
            <a:r>
              <a:rPr lang="en-US" sz="1200" dirty="0" err="1"/>
              <a:t>Docker</a:t>
            </a:r>
            <a:r>
              <a:rPr lang="en-US" sz="1200" dirty="0"/>
              <a:t> images, containers, networks, and storage volumes. It constantly listens for </a:t>
            </a:r>
            <a:r>
              <a:rPr lang="en-US" sz="1200" dirty="0" err="1"/>
              <a:t>Docker</a:t>
            </a:r>
            <a:r>
              <a:rPr lang="en-US" sz="1200" dirty="0"/>
              <a:t> API requests and processes them. It can also communicate with other daemons to manage its services.</a:t>
            </a:r>
            <a:endParaRPr lang="en-US" altLang="ko-KR" sz="1200" dirty="0">
              <a:solidFill>
                <a:schemeClr val="tx1">
                  <a:lumMod val="75000"/>
                  <a:lumOff val="25000"/>
                </a:schemeClr>
              </a:solidFill>
              <a:cs typeface="Arial" pitchFamily="34" charset="0"/>
            </a:endParaRPr>
          </a:p>
        </p:txBody>
      </p:sp>
      <p:sp>
        <p:nvSpPr>
          <p:cNvPr id="35" name="Rectangle 23">
            <a:extLst>
              <a:ext uri="{FF2B5EF4-FFF2-40B4-BE49-F238E27FC236}">
                <a16:creationId xmlns:a16="http://schemas.microsoft.com/office/drawing/2014/main" id="{3E6888EC-ECCF-4ED3-B127-A2F1C36E4FF8}"/>
              </a:ext>
            </a:extLst>
          </p:cNvPr>
          <p:cNvSpPr/>
          <p:nvPr/>
        </p:nvSpPr>
        <p:spPr>
          <a:xfrm>
            <a:off x="324471" y="2948770"/>
            <a:ext cx="93365" cy="2664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36" name="Folded Corner 4">
            <a:extLst>
              <a:ext uri="{FF2B5EF4-FFF2-40B4-BE49-F238E27FC236}">
                <a16:creationId xmlns:a16="http://schemas.microsoft.com/office/drawing/2014/main" id="{8EEA88B9-A5D3-47B1-A87E-97F851FE5C8F}"/>
              </a:ext>
            </a:extLst>
          </p:cNvPr>
          <p:cNvSpPr/>
          <p:nvPr/>
        </p:nvSpPr>
        <p:spPr>
          <a:xfrm>
            <a:off x="2723501" y="1582398"/>
            <a:ext cx="1942268" cy="1260000"/>
          </a:xfrm>
          <a:prstGeom prst="foldedCorner">
            <a:avLst>
              <a:gd name="adj" fmla="val 30209"/>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8" name="TextBox 37">
            <a:extLst>
              <a:ext uri="{FF2B5EF4-FFF2-40B4-BE49-F238E27FC236}">
                <a16:creationId xmlns:a16="http://schemas.microsoft.com/office/drawing/2014/main" id="{18C65464-10A0-4840-9609-EE6D6ED3FAFC}"/>
              </a:ext>
            </a:extLst>
          </p:cNvPr>
          <p:cNvSpPr txBox="1"/>
          <p:nvPr/>
        </p:nvSpPr>
        <p:spPr>
          <a:xfrm>
            <a:off x="2937907" y="1959211"/>
            <a:ext cx="1603722" cy="307777"/>
          </a:xfrm>
          <a:prstGeom prst="rect">
            <a:avLst/>
          </a:prstGeom>
          <a:noFill/>
        </p:spPr>
        <p:txBody>
          <a:bodyPr wrap="square" rtlCol="0">
            <a:spAutoFit/>
          </a:bodyPr>
          <a:lstStyle/>
          <a:p>
            <a:pPr algn="ctr"/>
            <a:r>
              <a:rPr lang="en-US" altLang="ko-KR" sz="1400" b="1" dirty="0" err="1">
                <a:solidFill>
                  <a:schemeClr val="bg1"/>
                </a:solidFill>
                <a:cs typeface="Arial" pitchFamily="34" charset="0"/>
              </a:rPr>
              <a:t>Docker</a:t>
            </a:r>
            <a:r>
              <a:rPr lang="en-US" altLang="ko-KR" sz="1400" b="1" dirty="0">
                <a:solidFill>
                  <a:schemeClr val="bg1"/>
                </a:solidFill>
                <a:cs typeface="Arial" pitchFamily="34" charset="0"/>
              </a:rPr>
              <a:t> Client</a:t>
            </a:r>
            <a:endParaRPr lang="ko-KR" altLang="en-US" sz="1400" b="1" dirty="0">
              <a:solidFill>
                <a:schemeClr val="bg1"/>
              </a:solidFill>
              <a:cs typeface="Arial" pitchFamily="34" charset="0"/>
            </a:endParaRPr>
          </a:p>
        </p:txBody>
      </p:sp>
      <p:sp>
        <p:nvSpPr>
          <p:cNvPr id="40" name="TextBox 39">
            <a:extLst>
              <a:ext uri="{FF2B5EF4-FFF2-40B4-BE49-F238E27FC236}">
                <a16:creationId xmlns:a16="http://schemas.microsoft.com/office/drawing/2014/main" id="{898B579A-BDA0-4EA9-B7B5-044014D6C1CB}"/>
              </a:ext>
            </a:extLst>
          </p:cNvPr>
          <p:cNvSpPr txBox="1"/>
          <p:nvPr/>
        </p:nvSpPr>
        <p:spPr>
          <a:xfrm>
            <a:off x="2937907" y="3042885"/>
            <a:ext cx="1726909" cy="2677656"/>
          </a:xfrm>
          <a:prstGeom prst="rect">
            <a:avLst/>
          </a:prstGeom>
          <a:noFill/>
        </p:spPr>
        <p:txBody>
          <a:bodyPr wrap="square" rtlCol="0">
            <a:spAutoFit/>
          </a:bodyPr>
          <a:lstStyle/>
          <a:p>
            <a:r>
              <a:rPr lang="en-US" sz="1200" b="1" dirty="0" err="1"/>
              <a:t>Docker</a:t>
            </a:r>
            <a:r>
              <a:rPr lang="en-US" sz="1200" b="1" dirty="0"/>
              <a:t> client</a:t>
            </a:r>
            <a:r>
              <a:rPr lang="en-US" sz="1200" dirty="0"/>
              <a:t> provides a command line interface (CLI) that enables users to issue build, run, and stop commands to a </a:t>
            </a:r>
            <a:r>
              <a:rPr lang="en-US" sz="1200" dirty="0" err="1"/>
              <a:t>Docker</a:t>
            </a:r>
            <a:r>
              <a:rPr lang="en-US" sz="1200" dirty="0"/>
              <a:t> daemon.</a:t>
            </a:r>
            <a:r>
              <a:rPr lang="en-US" altLang="ko-KR" sz="1200" dirty="0">
                <a:solidFill>
                  <a:schemeClr val="tx1">
                    <a:lumMod val="75000"/>
                    <a:lumOff val="25000"/>
                  </a:schemeClr>
                </a:solidFill>
              </a:rPr>
              <a:t> </a:t>
            </a:r>
            <a:r>
              <a:rPr lang="en-US" sz="1200" dirty="0"/>
              <a:t>It can reside on the same host as the daemon or connect to a daemon on a remote host. Communication between client and server is handled by </a:t>
            </a:r>
            <a:r>
              <a:rPr lang="en-US" sz="1200" b="1" dirty="0"/>
              <a:t>REST API </a:t>
            </a:r>
            <a:r>
              <a:rPr lang="en-US" sz="1200" dirty="0"/>
              <a:t>calls.</a:t>
            </a:r>
            <a:endParaRPr lang="en-US" altLang="ko-KR" sz="1200" dirty="0">
              <a:solidFill>
                <a:schemeClr val="tx1">
                  <a:lumMod val="75000"/>
                  <a:lumOff val="25000"/>
                </a:schemeClr>
              </a:solidFill>
              <a:cs typeface="Arial" pitchFamily="34" charset="0"/>
            </a:endParaRPr>
          </a:p>
        </p:txBody>
      </p:sp>
      <p:sp>
        <p:nvSpPr>
          <p:cNvPr id="41" name="Rectangle 22">
            <a:extLst>
              <a:ext uri="{FF2B5EF4-FFF2-40B4-BE49-F238E27FC236}">
                <a16:creationId xmlns:a16="http://schemas.microsoft.com/office/drawing/2014/main" id="{D3CAD0B2-B0D3-4B3F-B26B-7871BC45FE24}"/>
              </a:ext>
            </a:extLst>
          </p:cNvPr>
          <p:cNvSpPr/>
          <p:nvPr/>
        </p:nvSpPr>
        <p:spPr>
          <a:xfrm>
            <a:off x="2740196" y="2954965"/>
            <a:ext cx="93192" cy="26640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42" name="Folded Corner 3">
            <a:extLst>
              <a:ext uri="{FF2B5EF4-FFF2-40B4-BE49-F238E27FC236}">
                <a16:creationId xmlns:a16="http://schemas.microsoft.com/office/drawing/2014/main" id="{2A375D1C-D9FD-417C-922B-F9DAB3DCFB24}"/>
              </a:ext>
            </a:extLst>
          </p:cNvPr>
          <p:cNvSpPr/>
          <p:nvPr/>
        </p:nvSpPr>
        <p:spPr>
          <a:xfrm>
            <a:off x="5105700" y="1576203"/>
            <a:ext cx="1938651" cy="1260000"/>
          </a:xfrm>
          <a:prstGeom prst="foldedCorner">
            <a:avLst>
              <a:gd name="adj" fmla="val 30209"/>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4" name="TextBox 43">
            <a:extLst>
              <a:ext uri="{FF2B5EF4-FFF2-40B4-BE49-F238E27FC236}">
                <a16:creationId xmlns:a16="http://schemas.microsoft.com/office/drawing/2014/main" id="{93BB667E-AEBC-47C2-911D-3F686FDB4876}"/>
              </a:ext>
            </a:extLst>
          </p:cNvPr>
          <p:cNvSpPr txBox="1"/>
          <p:nvPr/>
        </p:nvSpPr>
        <p:spPr>
          <a:xfrm>
            <a:off x="5320107" y="1959211"/>
            <a:ext cx="1600735" cy="307777"/>
          </a:xfrm>
          <a:prstGeom prst="rect">
            <a:avLst/>
          </a:prstGeom>
          <a:noFill/>
        </p:spPr>
        <p:txBody>
          <a:bodyPr wrap="square" rtlCol="0">
            <a:spAutoFit/>
          </a:bodyPr>
          <a:lstStyle/>
          <a:p>
            <a:pPr algn="ctr"/>
            <a:r>
              <a:rPr lang="en-US" altLang="ko-KR" sz="1400" b="1" dirty="0" err="1">
                <a:solidFill>
                  <a:schemeClr val="bg1"/>
                </a:solidFill>
                <a:cs typeface="Arial" pitchFamily="34" charset="0"/>
              </a:rPr>
              <a:t>Docker</a:t>
            </a:r>
            <a:r>
              <a:rPr lang="en-US" altLang="ko-KR" sz="1400" b="1" dirty="0">
                <a:solidFill>
                  <a:schemeClr val="bg1"/>
                </a:solidFill>
                <a:cs typeface="Arial" pitchFamily="34" charset="0"/>
              </a:rPr>
              <a:t> Registry</a:t>
            </a:r>
            <a:endParaRPr lang="ko-KR" altLang="en-US" sz="1400" b="1" dirty="0">
              <a:solidFill>
                <a:schemeClr val="bg1"/>
              </a:solidFill>
              <a:cs typeface="Arial" pitchFamily="34" charset="0"/>
            </a:endParaRPr>
          </a:p>
        </p:txBody>
      </p:sp>
      <p:sp>
        <p:nvSpPr>
          <p:cNvPr id="46" name="TextBox 45">
            <a:extLst>
              <a:ext uri="{FF2B5EF4-FFF2-40B4-BE49-F238E27FC236}">
                <a16:creationId xmlns:a16="http://schemas.microsoft.com/office/drawing/2014/main" id="{6962D0EB-B9AF-4F0C-88B7-B8D66E9905E7}"/>
              </a:ext>
            </a:extLst>
          </p:cNvPr>
          <p:cNvSpPr txBox="1"/>
          <p:nvPr/>
        </p:nvSpPr>
        <p:spPr>
          <a:xfrm>
            <a:off x="5320107" y="3036690"/>
            <a:ext cx="1723693" cy="2308324"/>
          </a:xfrm>
          <a:prstGeom prst="rect">
            <a:avLst/>
          </a:prstGeom>
          <a:noFill/>
        </p:spPr>
        <p:txBody>
          <a:bodyPr wrap="square" rtlCol="0">
            <a:spAutoFit/>
          </a:bodyPr>
          <a:lstStyle/>
          <a:p>
            <a:r>
              <a:rPr lang="en-US" altLang="ko-KR" sz="1200" b="1" dirty="0" err="1">
                <a:solidFill>
                  <a:schemeClr val="tx1">
                    <a:lumMod val="75000"/>
                    <a:lumOff val="25000"/>
                  </a:schemeClr>
                </a:solidFill>
                <a:cs typeface="Arial" pitchFamily="34" charset="0"/>
              </a:rPr>
              <a:t>Docker</a:t>
            </a:r>
            <a:r>
              <a:rPr lang="en-US" altLang="ko-KR" sz="1200" b="1" dirty="0">
                <a:solidFill>
                  <a:schemeClr val="tx1">
                    <a:lumMod val="75000"/>
                    <a:lumOff val="25000"/>
                  </a:schemeClr>
                </a:solidFill>
                <a:cs typeface="Arial" pitchFamily="34" charset="0"/>
              </a:rPr>
              <a:t> registry </a:t>
            </a:r>
            <a:r>
              <a:rPr lang="en-US" altLang="ko-KR" sz="1200" dirty="0">
                <a:solidFill>
                  <a:schemeClr val="tx1">
                    <a:lumMod val="75000"/>
                    <a:lumOff val="25000"/>
                  </a:schemeClr>
                </a:solidFill>
                <a:cs typeface="Arial" pitchFamily="34" charset="0"/>
              </a:rPr>
              <a:t>is where </a:t>
            </a:r>
            <a:r>
              <a:rPr lang="en-US" altLang="ko-KR" sz="1200" dirty="0" err="1">
                <a:solidFill>
                  <a:schemeClr val="tx1">
                    <a:lumMod val="75000"/>
                    <a:lumOff val="25000"/>
                  </a:schemeClr>
                </a:solidFill>
                <a:cs typeface="Arial" pitchFamily="34" charset="0"/>
              </a:rPr>
              <a:t>Docker</a:t>
            </a:r>
            <a:r>
              <a:rPr lang="en-US" altLang="ko-KR" sz="1200" dirty="0">
                <a:solidFill>
                  <a:schemeClr val="tx1">
                    <a:lumMod val="75000"/>
                    <a:lumOff val="25000"/>
                  </a:schemeClr>
                </a:solidFill>
                <a:cs typeface="Arial" pitchFamily="34" charset="0"/>
              </a:rPr>
              <a:t> images are stored. The Registry can be either a user’s local repository or public repository like a </a:t>
            </a:r>
            <a:r>
              <a:rPr lang="en-US" altLang="ko-KR" sz="1200" dirty="0" err="1">
                <a:solidFill>
                  <a:schemeClr val="tx1">
                    <a:lumMod val="75000"/>
                    <a:lumOff val="25000"/>
                  </a:schemeClr>
                </a:solidFill>
                <a:cs typeface="Arial" pitchFamily="34" charset="0"/>
              </a:rPr>
              <a:t>Docker</a:t>
            </a:r>
            <a:r>
              <a:rPr lang="en-US" altLang="ko-KR" sz="1200" dirty="0">
                <a:solidFill>
                  <a:schemeClr val="tx1">
                    <a:lumMod val="75000"/>
                    <a:lumOff val="25000"/>
                  </a:schemeClr>
                </a:solidFill>
                <a:cs typeface="Arial" pitchFamily="34" charset="0"/>
              </a:rPr>
              <a:t> Hub allowing multiple users to collaborate. </a:t>
            </a:r>
            <a:r>
              <a:rPr lang="en-US" sz="1200" dirty="0"/>
              <a:t>During </a:t>
            </a:r>
            <a:r>
              <a:rPr lang="en-US" sz="1200" dirty="0" err="1"/>
              <a:t>docker</a:t>
            </a:r>
            <a:r>
              <a:rPr lang="en-US" sz="1200" dirty="0"/>
              <a:t> pull or </a:t>
            </a:r>
            <a:r>
              <a:rPr lang="en-US" sz="1200" dirty="0" err="1"/>
              <a:t>docker</a:t>
            </a:r>
            <a:r>
              <a:rPr lang="en-US" sz="1200" dirty="0"/>
              <a:t> run, the required images are pulled from the configured registry. </a:t>
            </a:r>
            <a:endParaRPr lang="en-US" altLang="ko-KR" sz="1200" dirty="0">
              <a:solidFill>
                <a:schemeClr val="tx1">
                  <a:lumMod val="75000"/>
                  <a:lumOff val="25000"/>
                </a:schemeClr>
              </a:solidFill>
              <a:cs typeface="Arial" pitchFamily="34" charset="0"/>
            </a:endParaRPr>
          </a:p>
        </p:txBody>
      </p:sp>
      <p:sp>
        <p:nvSpPr>
          <p:cNvPr id="47" name="Rectangle 24">
            <a:extLst>
              <a:ext uri="{FF2B5EF4-FFF2-40B4-BE49-F238E27FC236}">
                <a16:creationId xmlns:a16="http://schemas.microsoft.com/office/drawing/2014/main" id="{A4EC7978-C22C-4ABD-B486-5278319CE244}"/>
              </a:ext>
            </a:extLst>
          </p:cNvPr>
          <p:cNvSpPr/>
          <p:nvPr/>
        </p:nvSpPr>
        <p:spPr>
          <a:xfrm>
            <a:off x="5114049" y="2948770"/>
            <a:ext cx="93018" cy="2664000"/>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48" name="Folded Corner 5">
            <a:extLst>
              <a:ext uri="{FF2B5EF4-FFF2-40B4-BE49-F238E27FC236}">
                <a16:creationId xmlns:a16="http://schemas.microsoft.com/office/drawing/2014/main" id="{A4E25BE9-26E1-4322-8245-F653E77EE478}"/>
              </a:ext>
            </a:extLst>
          </p:cNvPr>
          <p:cNvSpPr/>
          <p:nvPr/>
        </p:nvSpPr>
        <p:spPr>
          <a:xfrm>
            <a:off x="7484282" y="1576203"/>
            <a:ext cx="1902119" cy="1260000"/>
          </a:xfrm>
          <a:prstGeom prst="foldedCorner">
            <a:avLst>
              <a:gd name="adj" fmla="val 30209"/>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50" name="TextBox 49">
            <a:extLst>
              <a:ext uri="{FF2B5EF4-FFF2-40B4-BE49-F238E27FC236}">
                <a16:creationId xmlns:a16="http://schemas.microsoft.com/office/drawing/2014/main" id="{822B264C-99FC-469D-A795-359C98CDE9B6}"/>
              </a:ext>
            </a:extLst>
          </p:cNvPr>
          <p:cNvSpPr txBox="1"/>
          <p:nvPr/>
        </p:nvSpPr>
        <p:spPr>
          <a:xfrm>
            <a:off x="7650056" y="1959211"/>
            <a:ext cx="1570570" cy="307777"/>
          </a:xfrm>
          <a:prstGeom prst="rect">
            <a:avLst/>
          </a:prstGeom>
          <a:noFill/>
        </p:spPr>
        <p:txBody>
          <a:bodyPr wrap="square" rtlCol="0">
            <a:spAutoFit/>
          </a:bodyPr>
          <a:lstStyle/>
          <a:p>
            <a:pPr algn="ctr"/>
            <a:r>
              <a:rPr lang="en-US" altLang="ko-KR" sz="1400" b="1" dirty="0" err="1">
                <a:solidFill>
                  <a:schemeClr val="bg1"/>
                </a:solidFill>
                <a:cs typeface="Arial" pitchFamily="34" charset="0"/>
              </a:rPr>
              <a:t>Docker</a:t>
            </a:r>
            <a:r>
              <a:rPr lang="en-US" altLang="ko-KR" sz="1400" b="1" dirty="0">
                <a:solidFill>
                  <a:schemeClr val="bg1"/>
                </a:solidFill>
                <a:cs typeface="Arial" pitchFamily="34" charset="0"/>
              </a:rPr>
              <a:t> Engine</a:t>
            </a:r>
            <a:endParaRPr lang="ko-KR" altLang="en-US" sz="1400" b="1" dirty="0">
              <a:solidFill>
                <a:schemeClr val="bg1"/>
              </a:solidFill>
              <a:cs typeface="Arial" pitchFamily="34" charset="0"/>
            </a:endParaRPr>
          </a:p>
        </p:txBody>
      </p:sp>
      <p:sp>
        <p:nvSpPr>
          <p:cNvPr id="52" name="TextBox 51">
            <a:extLst>
              <a:ext uri="{FF2B5EF4-FFF2-40B4-BE49-F238E27FC236}">
                <a16:creationId xmlns:a16="http://schemas.microsoft.com/office/drawing/2014/main" id="{88BFF897-8791-4D9B-9366-035EBECDCF0E}"/>
              </a:ext>
            </a:extLst>
          </p:cNvPr>
          <p:cNvSpPr txBox="1"/>
          <p:nvPr/>
        </p:nvSpPr>
        <p:spPr>
          <a:xfrm>
            <a:off x="7698689" y="3036690"/>
            <a:ext cx="1691212" cy="1754326"/>
          </a:xfrm>
          <a:prstGeom prst="rect">
            <a:avLst/>
          </a:prstGeom>
          <a:noFill/>
        </p:spPr>
        <p:txBody>
          <a:bodyPr wrap="square" rtlCol="0">
            <a:spAutoFit/>
          </a:bodyPr>
          <a:lstStyle/>
          <a:p>
            <a:r>
              <a:rPr lang="en-US" altLang="ko-KR" sz="1200" b="1" dirty="0" err="1">
                <a:solidFill>
                  <a:schemeClr val="tx1">
                    <a:lumMod val="75000"/>
                    <a:lumOff val="25000"/>
                  </a:schemeClr>
                </a:solidFill>
                <a:cs typeface="Arial" pitchFamily="34" charset="0"/>
              </a:rPr>
              <a:t>Docker</a:t>
            </a:r>
            <a:r>
              <a:rPr lang="en-US" altLang="ko-KR" sz="1200" b="1" dirty="0">
                <a:solidFill>
                  <a:schemeClr val="tx1">
                    <a:lumMod val="75000"/>
                    <a:lumOff val="25000"/>
                  </a:schemeClr>
                </a:solidFill>
                <a:cs typeface="Arial" pitchFamily="34" charset="0"/>
              </a:rPr>
              <a:t> Engine</a:t>
            </a:r>
            <a:r>
              <a:rPr lang="en-US" altLang="ko-KR" sz="1200" dirty="0">
                <a:solidFill>
                  <a:schemeClr val="tx1">
                    <a:lumMod val="75000"/>
                    <a:lumOff val="25000"/>
                  </a:schemeClr>
                </a:solidFill>
                <a:cs typeface="Arial" pitchFamily="34" charset="0"/>
              </a:rPr>
              <a:t> is heart of the entire </a:t>
            </a:r>
            <a:r>
              <a:rPr lang="en-US" altLang="ko-KR" sz="1200" dirty="0" err="1">
                <a:solidFill>
                  <a:schemeClr val="tx1">
                    <a:lumMod val="75000"/>
                    <a:lumOff val="25000"/>
                  </a:schemeClr>
                </a:solidFill>
                <a:cs typeface="Arial" pitchFamily="34" charset="0"/>
              </a:rPr>
              <a:t>Docker</a:t>
            </a:r>
            <a:r>
              <a:rPr lang="en-US" altLang="ko-KR" sz="1200" dirty="0">
                <a:solidFill>
                  <a:schemeClr val="tx1">
                    <a:lumMod val="75000"/>
                    <a:lumOff val="25000"/>
                  </a:schemeClr>
                </a:solidFill>
                <a:cs typeface="Arial" pitchFamily="34" charset="0"/>
              </a:rPr>
              <a:t> system. In simpler terms, it is nothing but the application that you installed on your host machine. This enables the containerization in your machine.</a:t>
            </a:r>
          </a:p>
        </p:txBody>
      </p:sp>
      <p:sp>
        <p:nvSpPr>
          <p:cNvPr id="53" name="Rectangle 25">
            <a:extLst>
              <a:ext uri="{FF2B5EF4-FFF2-40B4-BE49-F238E27FC236}">
                <a16:creationId xmlns:a16="http://schemas.microsoft.com/office/drawing/2014/main" id="{6DBB8B51-2557-4E55-91CA-CD9E91D39E27}"/>
              </a:ext>
            </a:extLst>
          </p:cNvPr>
          <p:cNvSpPr/>
          <p:nvPr/>
        </p:nvSpPr>
        <p:spPr>
          <a:xfrm>
            <a:off x="7484283" y="2948770"/>
            <a:ext cx="91265" cy="2664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Tree>
    <p:extLst>
      <p:ext uri="{BB962C8B-B14F-4D97-AF65-F5344CB8AC3E}">
        <p14:creationId xmlns:p14="http://schemas.microsoft.com/office/powerpoint/2010/main" val="1401380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a:spLocks noGrp="1"/>
          </p:cNvSpPr>
          <p:nvPr>
            <p:ph type="title"/>
          </p:nvPr>
        </p:nvSpPr>
        <p:spPr>
          <a:xfrm>
            <a:off x="-1" y="0"/>
            <a:ext cx="9594167" cy="733913"/>
          </a:xfrm>
          <a:solidFill>
            <a:schemeClr val="accent1">
              <a:lumMod val="50000"/>
            </a:schemeClr>
          </a:solidFill>
        </p:spPr>
        <p:txBody>
          <a:bodyPr/>
          <a:lstStyle/>
          <a:p>
            <a:pPr algn="ctr"/>
            <a:r>
              <a:rPr lang="en-US" dirty="0" err="1">
                <a:solidFill>
                  <a:schemeClr val="bg1"/>
                </a:solidFill>
              </a:rPr>
              <a:t>Docker</a:t>
            </a:r>
            <a:r>
              <a:rPr lang="en-US" dirty="0">
                <a:solidFill>
                  <a:schemeClr val="bg1"/>
                </a:solidFill>
              </a:rPr>
              <a:t> Objects</a:t>
            </a:r>
          </a:p>
        </p:txBody>
      </p:sp>
      <p:sp>
        <p:nvSpPr>
          <p:cNvPr id="4" name="Rectangle 3"/>
          <p:cNvSpPr/>
          <p:nvPr/>
        </p:nvSpPr>
        <p:spPr>
          <a:xfrm>
            <a:off x="258368" y="1065977"/>
            <a:ext cx="9077428" cy="369332"/>
          </a:xfrm>
          <a:prstGeom prst="rect">
            <a:avLst/>
          </a:prstGeom>
        </p:spPr>
        <p:txBody>
          <a:bodyPr wrap="square">
            <a:spAutoFit/>
          </a:bodyPr>
          <a:lstStyle/>
          <a:p>
            <a:endParaRPr lang="en-US" dirty="0"/>
          </a:p>
        </p:txBody>
      </p:sp>
      <p:sp>
        <p:nvSpPr>
          <p:cNvPr id="3" name="TextBox 2"/>
          <p:cNvSpPr txBox="1"/>
          <p:nvPr/>
        </p:nvSpPr>
        <p:spPr>
          <a:xfrm>
            <a:off x="258368" y="768836"/>
            <a:ext cx="8825247" cy="3970318"/>
          </a:xfrm>
          <a:prstGeom prst="rect">
            <a:avLst/>
          </a:prstGeom>
          <a:noFill/>
        </p:spPr>
        <p:txBody>
          <a:bodyPr wrap="square" rtlCol="0">
            <a:spAutoFit/>
          </a:bodyPr>
          <a:lstStyle/>
          <a:p>
            <a:r>
              <a:rPr lang="en-US" b="1" dirty="0" err="1"/>
              <a:t>DockerFile</a:t>
            </a:r>
            <a:r>
              <a:rPr lang="en-US" b="1" dirty="0"/>
              <a:t> : </a:t>
            </a:r>
            <a:r>
              <a:rPr lang="en-US" dirty="0"/>
              <a:t> </a:t>
            </a:r>
          </a:p>
          <a:p>
            <a:r>
              <a:rPr lang="en-US" dirty="0"/>
              <a:t>A </a:t>
            </a:r>
            <a:r>
              <a:rPr lang="en-US" dirty="0" err="1"/>
              <a:t>Dockerfile</a:t>
            </a:r>
            <a:r>
              <a:rPr lang="en-US" dirty="0"/>
              <a:t> is a text document which contains all the commands that a user can call on the command line to assemble an image. So, </a:t>
            </a:r>
            <a:r>
              <a:rPr lang="en-US" dirty="0" err="1"/>
              <a:t>Docker</a:t>
            </a:r>
            <a:r>
              <a:rPr lang="en-US" dirty="0"/>
              <a:t> can build images automatically by reading the instructions from a </a:t>
            </a:r>
            <a:r>
              <a:rPr lang="en-US" dirty="0" err="1"/>
              <a:t>Dockerfile</a:t>
            </a:r>
            <a:r>
              <a:rPr lang="en-US" dirty="0"/>
              <a:t>.</a:t>
            </a:r>
          </a:p>
          <a:p>
            <a:endParaRPr lang="en-US" dirty="0"/>
          </a:p>
          <a:p>
            <a:r>
              <a:rPr lang="en-US" b="1" dirty="0"/>
              <a:t>Images</a:t>
            </a:r>
            <a:r>
              <a:rPr lang="en-US" dirty="0"/>
              <a:t> :</a:t>
            </a:r>
          </a:p>
          <a:p>
            <a:r>
              <a:rPr lang="en-US" dirty="0"/>
              <a:t>Images are nothing but a template which is used to create </a:t>
            </a:r>
            <a:r>
              <a:rPr lang="en-US" dirty="0" err="1"/>
              <a:t>Docker</a:t>
            </a:r>
            <a:r>
              <a:rPr lang="en-US" dirty="0"/>
              <a:t> containers. It also contain metadata that describe the container's capabilities and needs.</a:t>
            </a:r>
          </a:p>
          <a:p>
            <a:endParaRPr lang="en-US" dirty="0"/>
          </a:p>
          <a:p>
            <a:r>
              <a:rPr lang="en-US" b="1" dirty="0"/>
              <a:t>Containers</a:t>
            </a:r>
            <a:r>
              <a:rPr lang="en-US" dirty="0"/>
              <a:t> :</a:t>
            </a:r>
          </a:p>
          <a:p>
            <a:r>
              <a:rPr lang="en-US" dirty="0" err="1"/>
              <a:t>Docker</a:t>
            </a:r>
            <a:r>
              <a:rPr lang="en-US" dirty="0"/>
              <a:t> Container is a running instance of a </a:t>
            </a:r>
            <a:r>
              <a:rPr lang="en-US" dirty="0" err="1"/>
              <a:t>Docker</a:t>
            </a:r>
            <a:r>
              <a:rPr lang="en-US" dirty="0"/>
              <a:t> Image and they hold the entire package needed to run the application.</a:t>
            </a:r>
          </a:p>
          <a:p>
            <a:endParaRPr lang="en-US" dirty="0"/>
          </a:p>
          <a:p>
            <a:endParaRPr lang="en-US" dirty="0"/>
          </a:p>
        </p:txBody>
      </p:sp>
      <p:pic>
        <p:nvPicPr>
          <p:cNvPr id="7" name="Picture 6"/>
          <p:cNvPicPr>
            <a:picLocks noChangeAspect="1"/>
          </p:cNvPicPr>
          <p:nvPr/>
        </p:nvPicPr>
        <p:blipFill>
          <a:blip r:embed="rId2"/>
          <a:stretch>
            <a:fillRect/>
          </a:stretch>
        </p:blipFill>
        <p:spPr>
          <a:xfrm>
            <a:off x="1590015" y="4067669"/>
            <a:ext cx="6139249" cy="2740949"/>
          </a:xfrm>
          <a:prstGeom prst="rect">
            <a:avLst/>
          </a:prstGeom>
        </p:spPr>
      </p:pic>
      <p:sp>
        <p:nvSpPr>
          <p:cNvPr id="8" name="TextBox 7"/>
          <p:cNvSpPr txBox="1"/>
          <p:nvPr/>
        </p:nvSpPr>
        <p:spPr>
          <a:xfrm>
            <a:off x="3191773" y="5438143"/>
            <a:ext cx="569344" cy="276999"/>
          </a:xfrm>
          <a:prstGeom prst="rect">
            <a:avLst/>
          </a:prstGeom>
          <a:noFill/>
        </p:spPr>
        <p:txBody>
          <a:bodyPr wrap="square" rtlCol="0">
            <a:spAutoFit/>
          </a:bodyPr>
          <a:lstStyle/>
          <a:p>
            <a:r>
              <a:rPr lang="en-US" sz="1200" b="1" dirty="0">
                <a:solidFill>
                  <a:schemeClr val="accent5">
                    <a:lumMod val="75000"/>
                  </a:schemeClr>
                </a:solidFill>
              </a:rPr>
              <a:t>Build</a:t>
            </a:r>
          </a:p>
        </p:txBody>
      </p:sp>
      <p:sp>
        <p:nvSpPr>
          <p:cNvPr id="11" name="TextBox 10"/>
          <p:cNvSpPr txBox="1"/>
          <p:nvPr/>
        </p:nvSpPr>
        <p:spPr>
          <a:xfrm>
            <a:off x="5388757" y="5433018"/>
            <a:ext cx="569344" cy="276999"/>
          </a:xfrm>
          <a:prstGeom prst="rect">
            <a:avLst/>
          </a:prstGeom>
          <a:noFill/>
        </p:spPr>
        <p:txBody>
          <a:bodyPr wrap="square" rtlCol="0">
            <a:spAutoFit/>
          </a:bodyPr>
          <a:lstStyle/>
          <a:p>
            <a:r>
              <a:rPr lang="en-US" sz="1200" b="1" dirty="0">
                <a:solidFill>
                  <a:schemeClr val="accent5">
                    <a:lumMod val="75000"/>
                  </a:schemeClr>
                </a:solidFill>
              </a:rPr>
              <a:t>Run</a:t>
            </a:r>
          </a:p>
        </p:txBody>
      </p:sp>
      <p:sp>
        <p:nvSpPr>
          <p:cNvPr id="12" name="TextBox 11"/>
          <p:cNvSpPr txBox="1"/>
          <p:nvPr/>
        </p:nvSpPr>
        <p:spPr>
          <a:xfrm>
            <a:off x="4334131" y="4947586"/>
            <a:ext cx="874145" cy="276999"/>
          </a:xfrm>
          <a:prstGeom prst="rect">
            <a:avLst/>
          </a:prstGeom>
          <a:noFill/>
        </p:spPr>
        <p:txBody>
          <a:bodyPr wrap="square" rtlCol="0">
            <a:spAutoFit/>
          </a:bodyPr>
          <a:lstStyle/>
          <a:p>
            <a:r>
              <a:rPr lang="en-US" sz="1200" b="1" dirty="0">
                <a:solidFill>
                  <a:schemeClr val="accent5">
                    <a:lumMod val="75000"/>
                  </a:schemeClr>
                </a:solidFill>
              </a:rPr>
              <a:t>Pull/Push</a:t>
            </a:r>
          </a:p>
        </p:txBody>
      </p:sp>
    </p:spTree>
    <p:extLst>
      <p:ext uri="{BB962C8B-B14F-4D97-AF65-F5344CB8AC3E}">
        <p14:creationId xmlns:p14="http://schemas.microsoft.com/office/powerpoint/2010/main" val="4823339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1" grpId="0"/>
      <p:bldP spid="1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a:spLocks noGrp="1"/>
          </p:cNvSpPr>
          <p:nvPr>
            <p:ph type="title"/>
          </p:nvPr>
        </p:nvSpPr>
        <p:spPr>
          <a:xfrm>
            <a:off x="-1" y="0"/>
            <a:ext cx="9594167" cy="733913"/>
          </a:xfrm>
          <a:solidFill>
            <a:schemeClr val="accent1">
              <a:lumMod val="50000"/>
            </a:schemeClr>
          </a:solidFill>
        </p:spPr>
        <p:txBody>
          <a:bodyPr/>
          <a:lstStyle/>
          <a:p>
            <a:pPr algn="ctr"/>
            <a:r>
              <a:rPr lang="en-US" dirty="0" err="1">
                <a:solidFill>
                  <a:schemeClr val="bg1"/>
                </a:solidFill>
              </a:rPr>
              <a:t>Docker</a:t>
            </a:r>
            <a:r>
              <a:rPr lang="en-US" dirty="0">
                <a:solidFill>
                  <a:schemeClr val="bg1"/>
                </a:solidFill>
              </a:rPr>
              <a:t> Objects</a:t>
            </a:r>
          </a:p>
        </p:txBody>
      </p:sp>
      <p:sp>
        <p:nvSpPr>
          <p:cNvPr id="4" name="Rectangle 3"/>
          <p:cNvSpPr/>
          <p:nvPr/>
        </p:nvSpPr>
        <p:spPr>
          <a:xfrm>
            <a:off x="258368" y="1065977"/>
            <a:ext cx="9077428" cy="3416320"/>
          </a:xfrm>
          <a:prstGeom prst="rect">
            <a:avLst/>
          </a:prstGeom>
        </p:spPr>
        <p:txBody>
          <a:bodyPr wrap="square">
            <a:spAutoFit/>
          </a:bodyPr>
          <a:lstStyle/>
          <a:p>
            <a:r>
              <a:rPr lang="en-US" b="1" dirty="0"/>
              <a:t>Storage :</a:t>
            </a:r>
          </a:p>
          <a:p>
            <a:r>
              <a:rPr lang="en-US" dirty="0"/>
              <a:t>Containers are ephemeral, meaning it will never persist the data. Once the container is exited/ removed, the data which it is dealing with will be gone. </a:t>
            </a:r>
            <a:r>
              <a:rPr lang="en-US" dirty="0" err="1"/>
              <a:t>Docker</a:t>
            </a:r>
            <a:r>
              <a:rPr lang="en-US" dirty="0"/>
              <a:t> offers couple of option in terms of persistent storage,</a:t>
            </a:r>
          </a:p>
          <a:p>
            <a:pPr marL="742950" lvl="1" indent="-285750">
              <a:buFont typeface="Arial" panose="020B0604020202020204" pitchFamily="34" charset="0"/>
              <a:buChar char="•"/>
            </a:pPr>
            <a:r>
              <a:rPr lang="en-US" dirty="0"/>
              <a:t>Data Volumes</a:t>
            </a:r>
          </a:p>
          <a:p>
            <a:pPr marL="1200150" lvl="2" indent="-285750">
              <a:buFont typeface="Wingdings" panose="05000000000000000000" pitchFamily="2" charset="2"/>
              <a:buChar char="ü"/>
            </a:pPr>
            <a:r>
              <a:rPr lang="en-US" dirty="0"/>
              <a:t>It’s a specially designed directory in the container.</a:t>
            </a:r>
          </a:p>
          <a:p>
            <a:pPr marL="1200150" lvl="2" indent="-285750">
              <a:buFont typeface="Wingdings" panose="05000000000000000000" pitchFamily="2" charset="2"/>
              <a:buChar char="ü"/>
            </a:pPr>
            <a:r>
              <a:rPr lang="en-US" dirty="0"/>
              <a:t>It is initialized when the container is created. By default, it will neither get deleted nor even garbage collected when container is stopped.</a:t>
            </a:r>
          </a:p>
          <a:p>
            <a:pPr marL="1200150" lvl="2" indent="-285750">
              <a:buFont typeface="Wingdings" panose="05000000000000000000" pitchFamily="2" charset="2"/>
              <a:buChar char="ü"/>
            </a:pPr>
            <a:r>
              <a:rPr lang="en-US" dirty="0"/>
              <a:t>It can be shared across other containers too.</a:t>
            </a:r>
          </a:p>
          <a:p>
            <a:pPr marL="742950" lvl="1" indent="-285750">
              <a:buFont typeface="Arial" panose="020B0604020202020204" pitchFamily="34" charset="0"/>
              <a:buChar char="•"/>
            </a:pPr>
            <a:r>
              <a:rPr lang="en-US" dirty="0"/>
              <a:t>Data Volume Containers</a:t>
            </a:r>
          </a:p>
          <a:p>
            <a:pPr marL="1200150" lvl="2" indent="-285750">
              <a:buFont typeface="Wingdings" panose="05000000000000000000" pitchFamily="2" charset="2"/>
              <a:buChar char="ü"/>
            </a:pPr>
            <a:r>
              <a:rPr lang="en-US" dirty="0"/>
              <a:t>It’s very useful in the case of sharing the data between the containers</a:t>
            </a:r>
          </a:p>
          <a:p>
            <a:pPr marL="1200150" lvl="2" indent="-285750">
              <a:buFont typeface="Arial" panose="020B0604020202020204" pitchFamily="34" charset="0"/>
              <a:buChar char="•"/>
            </a:pPr>
            <a:endParaRPr lang="en-US" dirty="0"/>
          </a:p>
        </p:txBody>
      </p:sp>
    </p:spTree>
    <p:extLst>
      <p:ext uri="{BB962C8B-B14F-4D97-AF65-F5344CB8AC3E}">
        <p14:creationId xmlns:p14="http://schemas.microsoft.com/office/powerpoint/2010/main" val="16529632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a:spLocks noGrp="1"/>
          </p:cNvSpPr>
          <p:nvPr>
            <p:ph type="title"/>
          </p:nvPr>
        </p:nvSpPr>
        <p:spPr>
          <a:xfrm>
            <a:off x="-1" y="0"/>
            <a:ext cx="9594167" cy="733913"/>
          </a:xfrm>
          <a:solidFill>
            <a:schemeClr val="accent1">
              <a:lumMod val="50000"/>
            </a:schemeClr>
          </a:solidFill>
        </p:spPr>
        <p:txBody>
          <a:bodyPr/>
          <a:lstStyle/>
          <a:p>
            <a:pPr algn="ctr"/>
            <a:r>
              <a:rPr lang="en-US" dirty="0">
                <a:solidFill>
                  <a:schemeClr val="bg1"/>
                </a:solidFill>
              </a:rPr>
              <a:t>Demo Time!</a:t>
            </a:r>
          </a:p>
        </p:txBody>
      </p:sp>
      <p:sp>
        <p:nvSpPr>
          <p:cNvPr id="4" name="Rectangle 3"/>
          <p:cNvSpPr/>
          <p:nvPr/>
        </p:nvSpPr>
        <p:spPr>
          <a:xfrm>
            <a:off x="299485" y="973645"/>
            <a:ext cx="9077428" cy="4524315"/>
          </a:xfrm>
          <a:prstGeom prst="rect">
            <a:avLst/>
          </a:prstGeom>
        </p:spPr>
        <p:txBody>
          <a:bodyPr wrap="square">
            <a:spAutoFit/>
          </a:bodyPr>
          <a:lstStyle/>
          <a:p>
            <a:r>
              <a:rPr lang="en-US" b="1" dirty="0"/>
              <a:t>Problem Statement: </a:t>
            </a:r>
            <a:br>
              <a:rPr lang="en-US" dirty="0"/>
            </a:br>
            <a:r>
              <a:rPr lang="en-US" dirty="0"/>
              <a:t>It takes longer time for developers to set up MIST local environment. This ideally delays the development lifecycle.</a:t>
            </a:r>
          </a:p>
          <a:p>
            <a:endParaRPr lang="en-US" b="1" dirty="0"/>
          </a:p>
          <a:p>
            <a:r>
              <a:rPr lang="en-US" b="1" dirty="0"/>
              <a:t>Solution:  </a:t>
            </a:r>
            <a:r>
              <a:rPr lang="en-US" dirty="0"/>
              <a:t>Application Containerization</a:t>
            </a:r>
            <a:endParaRPr lang="en-US" b="1" dirty="0"/>
          </a:p>
          <a:p>
            <a:endParaRPr lang="en-US" b="1" dirty="0"/>
          </a:p>
          <a:p>
            <a:r>
              <a:rPr lang="en-US" b="1" dirty="0"/>
              <a:t>Steps Followed:</a:t>
            </a:r>
          </a:p>
          <a:p>
            <a:pPr marL="800100" lvl="1" indent="-342900">
              <a:buFont typeface="+mj-lt"/>
              <a:buAutoNum type="arabicPeriod"/>
            </a:pPr>
            <a:r>
              <a:rPr lang="en-US" dirty="0"/>
              <a:t>Identify the software dependencies of MIST application.</a:t>
            </a:r>
          </a:p>
          <a:p>
            <a:pPr marL="1257300" lvl="2" indent="-342900">
              <a:buFont typeface="+mj-lt"/>
              <a:buAutoNum type="alphaLcPeriod"/>
            </a:pPr>
            <a:r>
              <a:rPr lang="en-US" dirty="0"/>
              <a:t>Apache Tomcat</a:t>
            </a:r>
          </a:p>
          <a:p>
            <a:pPr marL="1257300" lvl="2" indent="-342900">
              <a:buFont typeface="+mj-lt"/>
              <a:buAutoNum type="alphaLcPeriod"/>
            </a:pPr>
            <a:r>
              <a:rPr lang="en-US" dirty="0"/>
              <a:t>Apache Ant</a:t>
            </a:r>
          </a:p>
          <a:p>
            <a:pPr marL="1257300" lvl="2" indent="-342900">
              <a:buFont typeface="+mj-lt"/>
              <a:buAutoNum type="alphaLcPeriod"/>
            </a:pPr>
            <a:r>
              <a:rPr lang="en-US" dirty="0"/>
              <a:t>Java</a:t>
            </a:r>
          </a:p>
          <a:p>
            <a:pPr marL="800100" lvl="1" indent="-342900">
              <a:buFont typeface="+mj-lt"/>
              <a:buAutoNum type="arabicPeriod"/>
            </a:pPr>
            <a:r>
              <a:rPr lang="en-US" dirty="0"/>
              <a:t>Browse over SRES to check for the </a:t>
            </a:r>
            <a:r>
              <a:rPr lang="en-US" dirty="0" err="1"/>
              <a:t>docker</a:t>
            </a:r>
            <a:r>
              <a:rPr lang="en-US" dirty="0"/>
              <a:t> image which suits our needs.</a:t>
            </a:r>
          </a:p>
          <a:p>
            <a:pPr marL="800100" lvl="1" indent="-342900">
              <a:buFont typeface="+mj-lt"/>
              <a:buAutoNum type="arabicPeriod"/>
            </a:pPr>
            <a:r>
              <a:rPr lang="en-US" dirty="0"/>
              <a:t>Once the image is available, prepare the script to perform configuration changes, build and deployment to web server.</a:t>
            </a:r>
          </a:p>
          <a:p>
            <a:pPr marL="800100" lvl="1" indent="-342900">
              <a:buFont typeface="+mj-lt"/>
              <a:buAutoNum type="arabicPeriod"/>
            </a:pPr>
            <a:r>
              <a:rPr lang="en-US" dirty="0"/>
              <a:t>Mounting MIST source code as data volumes to the container.</a:t>
            </a:r>
          </a:p>
          <a:p>
            <a:pPr marL="800100" lvl="1" indent="-342900">
              <a:buFont typeface="+mj-lt"/>
              <a:buAutoNum type="arabicPeriod"/>
            </a:pPr>
            <a:r>
              <a:rPr lang="en-US" dirty="0"/>
              <a:t>Defining the port number to expose the services to the host machine</a:t>
            </a:r>
          </a:p>
        </p:txBody>
      </p:sp>
      <p:sp>
        <p:nvSpPr>
          <p:cNvPr id="3" name="Rectangle 2"/>
          <p:cNvSpPr/>
          <p:nvPr/>
        </p:nvSpPr>
        <p:spPr>
          <a:xfrm>
            <a:off x="-109987" y="5604959"/>
            <a:ext cx="9072832" cy="646331"/>
          </a:xfrm>
          <a:prstGeom prst="rect">
            <a:avLst/>
          </a:prstGeom>
        </p:spPr>
        <p:txBody>
          <a:bodyPr wrap="square">
            <a:spAutoFit/>
          </a:bodyPr>
          <a:lstStyle/>
          <a:p>
            <a:pPr marL="914400" marR="0">
              <a:spcBef>
                <a:spcPts val="0"/>
              </a:spcBef>
              <a:spcAft>
                <a:spcPts val="0"/>
              </a:spcAft>
            </a:pPr>
            <a:r>
              <a:rPr lang="en-US" b="1" dirty="0" err="1">
                <a:latin typeface="Calibri" panose="020F0502020204030204" pitchFamily="34" charset="0"/>
                <a:ea typeface="Calibri" panose="020F0502020204030204" pitchFamily="34" charset="0"/>
                <a:cs typeface="Times New Roman" panose="02020603050405020304" pitchFamily="18" charset="0"/>
              </a:rPr>
              <a:t>docker</a:t>
            </a:r>
            <a:r>
              <a:rPr lang="en-US" b="1" dirty="0">
                <a:latin typeface="Calibri" panose="020F0502020204030204" pitchFamily="34" charset="0"/>
                <a:ea typeface="Calibri" panose="020F0502020204030204" pitchFamily="34" charset="0"/>
                <a:cs typeface="Times New Roman" panose="02020603050405020304" pitchFamily="18" charset="0"/>
              </a:rPr>
              <a:t> run -it --name &lt;CONTAINER_NAME&gt; -p &lt;HOST_PORT&gt;:&lt;CONTAINER_PORT&gt; -v &lt;MIST_SRC_CODE_LOCATION&gt;:/</a:t>
            </a:r>
            <a:r>
              <a:rPr lang="en-US" b="1" dirty="0" err="1">
                <a:latin typeface="Calibri" panose="020F0502020204030204" pitchFamily="34" charset="0"/>
                <a:ea typeface="Calibri" panose="020F0502020204030204" pitchFamily="34" charset="0"/>
                <a:cs typeface="Times New Roman" panose="02020603050405020304" pitchFamily="18" charset="0"/>
              </a:rPr>
              <a:t>usr</a:t>
            </a:r>
            <a:r>
              <a:rPr lang="en-US" b="1" dirty="0">
                <a:latin typeface="Calibri" panose="020F0502020204030204" pitchFamily="34" charset="0"/>
                <a:ea typeface="Calibri" panose="020F0502020204030204" pitchFamily="34" charset="0"/>
                <a:cs typeface="Times New Roman" panose="02020603050405020304" pitchFamily="18" charset="0"/>
              </a:rPr>
              <a:t>/mist/ &lt;IMAGE_NAME&gt;</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5586115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a:spLocks noGrp="1"/>
          </p:cNvSpPr>
          <p:nvPr>
            <p:ph type="title"/>
          </p:nvPr>
        </p:nvSpPr>
        <p:spPr>
          <a:xfrm>
            <a:off x="-1" y="0"/>
            <a:ext cx="9594167" cy="733913"/>
          </a:xfrm>
          <a:solidFill>
            <a:schemeClr val="accent1">
              <a:lumMod val="50000"/>
            </a:schemeClr>
          </a:solidFill>
        </p:spPr>
        <p:txBody>
          <a:bodyPr/>
          <a:lstStyle/>
          <a:p>
            <a:pPr algn="ctr"/>
            <a:r>
              <a:rPr lang="en-US" dirty="0" err="1">
                <a:solidFill>
                  <a:schemeClr val="bg1"/>
                </a:solidFill>
              </a:rPr>
              <a:t>Docker</a:t>
            </a:r>
            <a:r>
              <a:rPr lang="en-US" dirty="0">
                <a:solidFill>
                  <a:schemeClr val="bg1"/>
                </a:solidFill>
              </a:rPr>
              <a:t> commands</a:t>
            </a:r>
          </a:p>
        </p:txBody>
      </p:sp>
      <p:graphicFrame>
        <p:nvGraphicFramePr>
          <p:cNvPr id="5" name="Table 4"/>
          <p:cNvGraphicFramePr>
            <a:graphicFrameLocks noGrp="1"/>
          </p:cNvGraphicFramePr>
          <p:nvPr>
            <p:extLst>
              <p:ext uri="{D42A27DB-BD31-4B8C-83A1-F6EECF244321}">
                <p14:modId xmlns:p14="http://schemas.microsoft.com/office/powerpoint/2010/main" val="2135935627"/>
              </p:ext>
            </p:extLst>
          </p:nvPr>
        </p:nvGraphicFramePr>
        <p:xfrm>
          <a:off x="276045" y="1289422"/>
          <a:ext cx="9213012" cy="4686760"/>
        </p:xfrm>
        <a:graphic>
          <a:graphicData uri="http://schemas.openxmlformats.org/drawingml/2006/table">
            <a:tbl>
              <a:tblPr firstRow="1" bandRow="1">
                <a:tableStyleId>{C083E6E3-FA7D-4D7B-A595-EF9225AFEA82}</a:tableStyleId>
              </a:tblPr>
              <a:tblGrid>
                <a:gridCol w="4433978">
                  <a:extLst>
                    <a:ext uri="{9D8B030D-6E8A-4147-A177-3AD203B41FA5}">
                      <a16:colId xmlns:a16="http://schemas.microsoft.com/office/drawing/2014/main" val="20000"/>
                    </a:ext>
                  </a:extLst>
                </a:gridCol>
                <a:gridCol w="4779034">
                  <a:extLst>
                    <a:ext uri="{9D8B030D-6E8A-4147-A177-3AD203B41FA5}">
                      <a16:colId xmlns:a16="http://schemas.microsoft.com/office/drawing/2014/main" val="20001"/>
                    </a:ext>
                  </a:extLst>
                </a:gridCol>
              </a:tblGrid>
              <a:tr h="529871">
                <a:tc>
                  <a:txBody>
                    <a:bodyPr/>
                    <a:lstStyle/>
                    <a:p>
                      <a:r>
                        <a:rPr lang="en-US" sz="1600" b="0" baseline="0" dirty="0"/>
                        <a:t>                             </a:t>
                      </a:r>
                      <a:r>
                        <a:rPr lang="en-US" sz="1600" b="0" baseline="0" dirty="0" err="1"/>
                        <a:t>docker</a:t>
                      </a:r>
                      <a:r>
                        <a:rPr lang="en-US" sz="1600" b="0" baseline="0" dirty="0"/>
                        <a:t> -version</a:t>
                      </a:r>
                      <a:endParaRPr lang="en-US" sz="1600" b="0" dirty="0"/>
                    </a:p>
                  </a:txBody>
                  <a:tcPr anchor="ctr">
                    <a:lnR w="28575" cap="flat" cmpd="sng" algn="ctr">
                      <a:solidFill>
                        <a:schemeClr val="bg1"/>
                      </a:solidFill>
                      <a:prstDash val="solid"/>
                      <a:round/>
                      <a:headEnd type="none" w="med" len="med"/>
                      <a:tailEnd type="none" w="med" len="med"/>
                    </a:lnR>
                    <a:lnB w="28575" cap="flat" cmpd="sng" algn="ctr">
                      <a:solidFill>
                        <a:schemeClr val="bg1"/>
                      </a:solidFill>
                      <a:prstDash val="solid"/>
                      <a:round/>
                      <a:headEnd type="none" w="med" len="med"/>
                      <a:tailEnd type="none" w="med" len="med"/>
                    </a:lnB>
                    <a:solidFill>
                      <a:schemeClr val="bg1">
                        <a:lumMod val="95000"/>
                        <a:alpha val="50000"/>
                      </a:schemeClr>
                    </a:solidFill>
                  </a:tcPr>
                </a:tc>
                <a:tc>
                  <a:txBody>
                    <a:bodyPr/>
                    <a:lstStyle/>
                    <a:p>
                      <a:r>
                        <a:rPr lang="en-US" sz="1800" b="0" baseline="0" dirty="0"/>
                        <a:t>             </a:t>
                      </a:r>
                      <a:r>
                        <a:rPr lang="en-US" sz="1600" b="0" dirty="0"/>
                        <a:t>To check</a:t>
                      </a:r>
                      <a:r>
                        <a:rPr lang="en-US" sz="1600" b="0" baseline="0" dirty="0"/>
                        <a:t> installed version of </a:t>
                      </a:r>
                      <a:r>
                        <a:rPr lang="en-US" sz="1600" b="0" baseline="0" dirty="0" err="1"/>
                        <a:t>docker</a:t>
                      </a:r>
                      <a:endParaRPr lang="en-US" sz="1600" dirty="0"/>
                    </a:p>
                  </a:txBody>
                  <a:tcPr anchor="ctr">
                    <a:lnL w="28575" cap="flat" cmpd="sng" algn="ctr">
                      <a:solidFill>
                        <a:schemeClr val="bg1"/>
                      </a:solidFill>
                      <a:prstDash val="solid"/>
                      <a:round/>
                      <a:headEnd type="none" w="med" len="med"/>
                      <a:tailEnd type="none" w="med" len="med"/>
                    </a:lnL>
                    <a:lnB w="28575" cap="flat" cmpd="sng" algn="ctr">
                      <a:solidFill>
                        <a:schemeClr val="bg1"/>
                      </a:solidFill>
                      <a:prstDash val="solid"/>
                      <a:round/>
                      <a:headEnd type="none" w="med" len="med"/>
                      <a:tailEnd type="none" w="med" len="med"/>
                    </a:lnB>
                    <a:solidFill>
                      <a:schemeClr val="bg1">
                        <a:lumMod val="95000"/>
                        <a:alpha val="50000"/>
                      </a:schemeClr>
                    </a:solidFill>
                  </a:tcPr>
                </a:tc>
                <a:extLst>
                  <a:ext uri="{0D108BD9-81ED-4DB2-BD59-A6C34878D82A}">
                    <a16:rowId xmlns:a16="http://schemas.microsoft.com/office/drawing/2014/main" val="10000"/>
                  </a:ext>
                </a:extLst>
              </a:tr>
              <a:tr h="456219">
                <a:tc>
                  <a:txBody>
                    <a:bodyPr/>
                    <a:lstStyle/>
                    <a:p>
                      <a:r>
                        <a:rPr lang="en-US" sz="1600" dirty="0"/>
                        <a:t>                  </a:t>
                      </a:r>
                      <a:r>
                        <a:rPr lang="en-US" sz="1600" dirty="0" err="1"/>
                        <a:t>docker</a:t>
                      </a:r>
                      <a:r>
                        <a:rPr lang="en-US" sz="1600" baseline="0" dirty="0"/>
                        <a:t> pull &lt;IMAGE_NAME&gt;</a:t>
                      </a:r>
                      <a:endParaRPr lang="en-US" sz="1600" dirty="0"/>
                    </a:p>
                  </a:txBody>
                  <a:tcPr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95000"/>
                        <a:alpha val="50000"/>
                      </a:schemeClr>
                    </a:solidFill>
                  </a:tcPr>
                </a:tc>
                <a:tc>
                  <a:txBody>
                    <a:bodyPr/>
                    <a:lstStyle/>
                    <a:p>
                      <a:r>
                        <a:rPr lang="en-US" sz="1600" dirty="0"/>
                        <a:t>           To download the images from </a:t>
                      </a:r>
                      <a:r>
                        <a:rPr lang="en-US" sz="1600" dirty="0" err="1"/>
                        <a:t>docker</a:t>
                      </a:r>
                      <a:r>
                        <a:rPr lang="en-US" sz="1600" dirty="0"/>
                        <a:t> registry</a:t>
                      </a:r>
                    </a:p>
                  </a:txBody>
                  <a:tcPr anchor="ctr">
                    <a:lnL w="28575" cap="flat" cmpd="sng" algn="ctr">
                      <a:solidFill>
                        <a:schemeClr val="bg1"/>
                      </a:solidFill>
                      <a:prstDash val="solid"/>
                      <a:round/>
                      <a:headEnd type="none" w="med" len="med"/>
                      <a:tailEnd type="none" w="med" len="med"/>
                    </a:lnL>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95000"/>
                        <a:alpha val="50000"/>
                      </a:schemeClr>
                    </a:solidFill>
                  </a:tcPr>
                </a:tc>
                <a:extLst>
                  <a:ext uri="{0D108BD9-81ED-4DB2-BD59-A6C34878D82A}">
                    <a16:rowId xmlns:a16="http://schemas.microsoft.com/office/drawing/2014/main" val="10001"/>
                  </a:ext>
                </a:extLst>
              </a:tr>
              <a:tr h="509316">
                <a:tc>
                  <a:txBody>
                    <a:bodyPr/>
                    <a:lstStyle/>
                    <a:p>
                      <a:r>
                        <a:rPr lang="en-US" sz="1600" dirty="0"/>
                        <a:t>               </a:t>
                      </a:r>
                      <a:r>
                        <a:rPr lang="en-US" sz="1600" dirty="0" err="1"/>
                        <a:t>docker</a:t>
                      </a:r>
                      <a:r>
                        <a:rPr lang="en-US" sz="1600" baseline="0" dirty="0"/>
                        <a:t> run &lt;IMAGE_NAME&gt;</a:t>
                      </a:r>
                      <a:endParaRPr lang="en-US" sz="1600" dirty="0"/>
                    </a:p>
                  </a:txBody>
                  <a:tcPr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95000"/>
                        <a:alpha val="50000"/>
                      </a:schemeClr>
                    </a:solidFill>
                  </a:tcPr>
                </a:tc>
                <a:tc>
                  <a:txBody>
                    <a:bodyPr/>
                    <a:lstStyle/>
                    <a:p>
                      <a:r>
                        <a:rPr lang="en-US" sz="1600" dirty="0"/>
                        <a:t>               To create container from</a:t>
                      </a:r>
                      <a:r>
                        <a:rPr lang="en-US" sz="1600" baseline="0" dirty="0"/>
                        <a:t> the image</a:t>
                      </a:r>
                      <a:endParaRPr lang="en-US" sz="1600" dirty="0"/>
                    </a:p>
                  </a:txBody>
                  <a:tcPr anchor="ctr">
                    <a:lnL w="28575" cap="flat" cmpd="sng" algn="ctr">
                      <a:solidFill>
                        <a:schemeClr val="bg1"/>
                      </a:solidFill>
                      <a:prstDash val="solid"/>
                      <a:round/>
                      <a:headEnd type="none" w="med" len="med"/>
                      <a:tailEnd type="none" w="med" len="med"/>
                    </a:lnL>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95000"/>
                        <a:alpha val="70000"/>
                      </a:schemeClr>
                    </a:solidFill>
                  </a:tcPr>
                </a:tc>
                <a:extLst>
                  <a:ext uri="{0D108BD9-81ED-4DB2-BD59-A6C34878D82A}">
                    <a16:rowId xmlns:a16="http://schemas.microsoft.com/office/drawing/2014/main" val="10002"/>
                  </a:ext>
                </a:extLst>
              </a:tr>
              <a:tr h="456220">
                <a:tc>
                  <a:txBody>
                    <a:bodyPr/>
                    <a:lstStyle/>
                    <a:p>
                      <a:pPr algn="l"/>
                      <a:r>
                        <a:rPr lang="en-US" sz="1600" dirty="0"/>
                        <a:t>                      </a:t>
                      </a:r>
                      <a:r>
                        <a:rPr lang="en-US" sz="1600" dirty="0" err="1"/>
                        <a:t>docker</a:t>
                      </a:r>
                      <a:r>
                        <a:rPr lang="en-US" sz="1600" baseline="0" dirty="0"/>
                        <a:t> </a:t>
                      </a:r>
                      <a:r>
                        <a:rPr lang="en-US" sz="1600" baseline="0" dirty="0" err="1"/>
                        <a:t>ps</a:t>
                      </a:r>
                      <a:r>
                        <a:rPr lang="en-US" sz="1600" baseline="0" dirty="0"/>
                        <a:t> -a</a:t>
                      </a:r>
                      <a:endParaRPr lang="en-US" sz="1600" dirty="0"/>
                    </a:p>
                  </a:txBody>
                  <a:tcPr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95000"/>
                        <a:alpha val="50000"/>
                      </a:schemeClr>
                    </a:solidFill>
                  </a:tcPr>
                </a:tc>
                <a:tc>
                  <a:txBody>
                    <a:bodyPr/>
                    <a:lstStyle/>
                    <a:p>
                      <a:r>
                        <a:rPr lang="en-US" sz="1600" dirty="0"/>
                        <a:t>     To list</a:t>
                      </a:r>
                      <a:r>
                        <a:rPr lang="en-US" sz="1600" baseline="0" dirty="0"/>
                        <a:t> down the containers irrespective of its state</a:t>
                      </a:r>
                      <a:endParaRPr lang="en-US" sz="1600" dirty="0"/>
                    </a:p>
                  </a:txBody>
                  <a:tcPr anchor="ctr">
                    <a:lnL w="28575" cap="flat" cmpd="sng" algn="ctr">
                      <a:solidFill>
                        <a:schemeClr val="bg1"/>
                      </a:solidFill>
                      <a:prstDash val="solid"/>
                      <a:round/>
                      <a:headEnd type="none" w="med" len="med"/>
                      <a:tailEnd type="none" w="med" len="med"/>
                    </a:lnL>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95000"/>
                        <a:alpha val="50000"/>
                      </a:schemeClr>
                    </a:solidFill>
                  </a:tcPr>
                </a:tc>
                <a:extLst>
                  <a:ext uri="{0D108BD9-81ED-4DB2-BD59-A6C34878D82A}">
                    <a16:rowId xmlns:a16="http://schemas.microsoft.com/office/drawing/2014/main" val="10003"/>
                  </a:ext>
                </a:extLst>
              </a:tr>
              <a:tr h="456220">
                <a:tc>
                  <a:txBody>
                    <a:bodyPr/>
                    <a:lstStyle/>
                    <a:p>
                      <a:r>
                        <a:rPr lang="en-US" sz="1600" baseline="0" dirty="0"/>
                        <a:t>                     </a:t>
                      </a:r>
                      <a:r>
                        <a:rPr lang="en-US" sz="1600" baseline="0" dirty="0" err="1"/>
                        <a:t>docker</a:t>
                      </a:r>
                      <a:r>
                        <a:rPr lang="en-US" sz="1600" baseline="0" dirty="0"/>
                        <a:t> images</a:t>
                      </a:r>
                      <a:endParaRPr lang="en-US" sz="1600" dirty="0"/>
                    </a:p>
                  </a:txBody>
                  <a:tcPr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95000"/>
                        <a:alpha val="50000"/>
                      </a:schemeClr>
                    </a:solidFill>
                  </a:tcPr>
                </a:tc>
                <a:tc>
                  <a:txBody>
                    <a:bodyPr/>
                    <a:lstStyle/>
                    <a:p>
                      <a:r>
                        <a:rPr lang="en-US" sz="1600" dirty="0"/>
                        <a:t>                        To list down all</a:t>
                      </a:r>
                      <a:r>
                        <a:rPr lang="en-US" sz="1600" baseline="0" dirty="0"/>
                        <a:t> the images</a:t>
                      </a:r>
                      <a:endParaRPr lang="en-US" sz="1600" dirty="0"/>
                    </a:p>
                  </a:txBody>
                  <a:tcPr anchor="ctr">
                    <a:lnL w="28575" cap="flat" cmpd="sng" algn="ctr">
                      <a:solidFill>
                        <a:schemeClr val="bg1"/>
                      </a:solidFill>
                      <a:prstDash val="solid"/>
                      <a:round/>
                      <a:headEnd type="none" w="med" len="med"/>
                      <a:tailEnd type="none" w="med" len="med"/>
                    </a:lnL>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95000"/>
                        <a:alpha val="50000"/>
                      </a:schemeClr>
                    </a:solidFill>
                  </a:tcPr>
                </a:tc>
                <a:extLst>
                  <a:ext uri="{0D108BD9-81ED-4DB2-BD59-A6C34878D82A}">
                    <a16:rowId xmlns:a16="http://schemas.microsoft.com/office/drawing/2014/main" val="10004"/>
                  </a:ext>
                </a:extLst>
              </a:tr>
              <a:tr h="443398">
                <a:tc>
                  <a:txBody>
                    <a:bodyPr/>
                    <a:lstStyle/>
                    <a:p>
                      <a:r>
                        <a:rPr lang="en-US" sz="1600" dirty="0"/>
                        <a:t>      </a:t>
                      </a:r>
                      <a:r>
                        <a:rPr lang="en-US" sz="1600" dirty="0" err="1"/>
                        <a:t>docker</a:t>
                      </a:r>
                      <a:r>
                        <a:rPr lang="en-US" sz="1600" baseline="0" dirty="0"/>
                        <a:t> exec -it &lt;CONTAINER_ID&gt; bash</a:t>
                      </a:r>
                      <a:endParaRPr lang="en-US" sz="1600" dirty="0"/>
                    </a:p>
                  </a:txBody>
                  <a:tcPr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95000"/>
                        <a:alpha val="50000"/>
                      </a:schemeClr>
                    </a:solidFill>
                  </a:tcPr>
                </a:tc>
                <a:tc>
                  <a:txBody>
                    <a:bodyPr/>
                    <a:lstStyle/>
                    <a:p>
                      <a:r>
                        <a:rPr lang="en-US" sz="1600" dirty="0"/>
                        <a:t>       Used to access</a:t>
                      </a:r>
                      <a:r>
                        <a:rPr lang="en-US" sz="1600" baseline="0" dirty="0"/>
                        <a:t> the container in interactive mode</a:t>
                      </a:r>
                      <a:endParaRPr lang="en-US" sz="1600" dirty="0"/>
                    </a:p>
                  </a:txBody>
                  <a:tcPr anchor="ctr">
                    <a:lnL w="28575" cap="flat" cmpd="sng" algn="ctr">
                      <a:solidFill>
                        <a:schemeClr val="bg1"/>
                      </a:solidFill>
                      <a:prstDash val="solid"/>
                      <a:round/>
                      <a:headEnd type="none" w="med" len="med"/>
                      <a:tailEnd type="none" w="med" len="med"/>
                    </a:lnL>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95000"/>
                        <a:alpha val="50000"/>
                      </a:schemeClr>
                    </a:solidFill>
                  </a:tcPr>
                </a:tc>
                <a:extLst>
                  <a:ext uri="{0D108BD9-81ED-4DB2-BD59-A6C34878D82A}">
                    <a16:rowId xmlns:a16="http://schemas.microsoft.com/office/drawing/2014/main" val="10005"/>
                  </a:ext>
                </a:extLst>
              </a:tr>
              <a:tr h="465827">
                <a:tc>
                  <a:txBody>
                    <a:bodyPr/>
                    <a:lstStyle/>
                    <a:p>
                      <a:r>
                        <a:rPr lang="en-US" sz="1600" dirty="0" err="1"/>
                        <a:t>docker</a:t>
                      </a:r>
                      <a:r>
                        <a:rPr lang="en-US" sz="1600" dirty="0"/>
                        <a:t> commit &lt;</a:t>
                      </a:r>
                      <a:r>
                        <a:rPr lang="en-US" sz="1600" baseline="0" dirty="0"/>
                        <a:t>CONTAINER_ID</a:t>
                      </a:r>
                      <a:r>
                        <a:rPr lang="en-US" sz="1600" dirty="0"/>
                        <a:t>&gt; &lt;NEW_IMAGE&gt;</a:t>
                      </a:r>
                    </a:p>
                  </a:txBody>
                  <a:tcPr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95000"/>
                        <a:alpha val="50000"/>
                      </a:schemeClr>
                    </a:solidFill>
                  </a:tcPr>
                </a:tc>
                <a:tc>
                  <a:txBody>
                    <a:bodyPr/>
                    <a:lstStyle/>
                    <a:p>
                      <a:r>
                        <a:rPr lang="en-US" sz="1600" dirty="0"/>
                        <a:t>               Creates</a:t>
                      </a:r>
                      <a:r>
                        <a:rPr lang="en-US" sz="1600" baseline="0" dirty="0"/>
                        <a:t> new image of edited container </a:t>
                      </a:r>
                      <a:endParaRPr lang="en-US" sz="1600" dirty="0"/>
                    </a:p>
                  </a:txBody>
                  <a:tcPr anchor="ctr">
                    <a:lnL w="28575" cap="flat" cmpd="sng" algn="ctr">
                      <a:solidFill>
                        <a:schemeClr val="bg1"/>
                      </a:solidFill>
                      <a:prstDash val="solid"/>
                      <a:round/>
                      <a:headEnd type="none" w="med" len="med"/>
                      <a:tailEnd type="none" w="med" len="med"/>
                    </a:lnL>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95000"/>
                        <a:alpha val="50000"/>
                      </a:schemeClr>
                    </a:solidFill>
                  </a:tcPr>
                </a:tc>
                <a:extLst>
                  <a:ext uri="{0D108BD9-81ED-4DB2-BD59-A6C34878D82A}">
                    <a16:rowId xmlns:a16="http://schemas.microsoft.com/office/drawing/2014/main" val="10006"/>
                  </a:ext>
                </a:extLst>
              </a:tr>
              <a:tr h="457251">
                <a:tc>
                  <a:txBody>
                    <a:bodyPr/>
                    <a:lstStyle/>
                    <a:p>
                      <a:r>
                        <a:rPr lang="en-US" sz="1600" baseline="0" dirty="0"/>
                        <a:t>                    </a:t>
                      </a:r>
                      <a:r>
                        <a:rPr lang="en-US" sz="1600" baseline="0" dirty="0" err="1"/>
                        <a:t>docker</a:t>
                      </a:r>
                      <a:r>
                        <a:rPr lang="en-US" sz="1600" baseline="0" dirty="0"/>
                        <a:t> build &lt;DOCKER_FILE&gt;</a:t>
                      </a:r>
                      <a:endParaRPr lang="en-US" sz="1600" dirty="0"/>
                    </a:p>
                  </a:txBody>
                  <a:tcPr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95000"/>
                        <a:alpha val="50000"/>
                      </a:schemeClr>
                    </a:solidFill>
                  </a:tcPr>
                </a:tc>
                <a:tc>
                  <a:txBody>
                    <a:bodyPr/>
                    <a:lstStyle/>
                    <a:p>
                      <a:r>
                        <a:rPr lang="en-US" sz="1600" dirty="0"/>
                        <a:t>                To</a:t>
                      </a:r>
                      <a:r>
                        <a:rPr lang="en-US" sz="1600" baseline="0" dirty="0"/>
                        <a:t> build the image from </a:t>
                      </a:r>
                      <a:r>
                        <a:rPr lang="en-US" sz="1600" baseline="0" dirty="0" err="1"/>
                        <a:t>docker</a:t>
                      </a:r>
                      <a:r>
                        <a:rPr lang="en-US" sz="1600" baseline="0" dirty="0"/>
                        <a:t> file</a:t>
                      </a:r>
                      <a:endParaRPr lang="en-US" sz="1600" dirty="0"/>
                    </a:p>
                  </a:txBody>
                  <a:tcPr anchor="ctr">
                    <a:lnL w="28575" cap="flat" cmpd="sng" algn="ctr">
                      <a:solidFill>
                        <a:schemeClr val="bg1"/>
                      </a:solidFill>
                      <a:prstDash val="solid"/>
                      <a:round/>
                      <a:headEnd type="none" w="med" len="med"/>
                      <a:tailEnd type="none" w="med" len="med"/>
                    </a:lnL>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95000"/>
                        <a:alpha val="50000"/>
                      </a:schemeClr>
                    </a:solidFill>
                  </a:tcPr>
                </a:tc>
                <a:extLst>
                  <a:ext uri="{0D108BD9-81ED-4DB2-BD59-A6C34878D82A}">
                    <a16:rowId xmlns:a16="http://schemas.microsoft.com/office/drawing/2014/main" val="10007"/>
                  </a:ext>
                </a:extLst>
              </a:tr>
              <a:tr h="456219">
                <a:tc>
                  <a:txBody>
                    <a:bodyPr/>
                    <a:lstStyle/>
                    <a:p>
                      <a:r>
                        <a:rPr lang="en-US" sz="1600" dirty="0"/>
                        <a:t>                </a:t>
                      </a:r>
                      <a:r>
                        <a:rPr lang="en-US" sz="1600" dirty="0" err="1"/>
                        <a:t>docker</a:t>
                      </a:r>
                      <a:r>
                        <a:rPr lang="en-US" sz="1600" baseline="0" dirty="0"/>
                        <a:t> start/stop &lt;CONTAINER_ID&gt;</a:t>
                      </a:r>
                      <a:endParaRPr lang="en-US" sz="1600" dirty="0"/>
                    </a:p>
                  </a:txBody>
                  <a:tcPr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95000"/>
                        <a:alpha val="50000"/>
                      </a:schemeClr>
                    </a:solidFill>
                  </a:tcPr>
                </a:tc>
                <a:tc>
                  <a:txBody>
                    <a:bodyPr/>
                    <a:lstStyle/>
                    <a:p>
                      <a:r>
                        <a:rPr lang="en-US" sz="1600" dirty="0"/>
                        <a:t>                       Starts/Stop the container</a:t>
                      </a:r>
                    </a:p>
                  </a:txBody>
                  <a:tcPr anchor="ctr">
                    <a:lnL w="28575" cap="flat" cmpd="sng" algn="ctr">
                      <a:solidFill>
                        <a:schemeClr val="bg1"/>
                      </a:solidFill>
                      <a:prstDash val="solid"/>
                      <a:round/>
                      <a:headEnd type="none" w="med" len="med"/>
                      <a:tailEnd type="none" w="med" len="med"/>
                    </a:lnL>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95000"/>
                        <a:alpha val="50000"/>
                      </a:schemeClr>
                    </a:solidFill>
                  </a:tcPr>
                </a:tc>
                <a:extLst>
                  <a:ext uri="{0D108BD9-81ED-4DB2-BD59-A6C34878D82A}">
                    <a16:rowId xmlns:a16="http://schemas.microsoft.com/office/drawing/2014/main" val="10008"/>
                  </a:ext>
                </a:extLst>
              </a:tr>
              <a:tr h="456219">
                <a:tc>
                  <a:txBody>
                    <a:bodyPr/>
                    <a:lstStyle/>
                    <a:p>
                      <a:r>
                        <a:rPr lang="en-US" sz="1600" dirty="0"/>
                        <a:t>                   </a:t>
                      </a:r>
                      <a:r>
                        <a:rPr lang="en-US" sz="1600" dirty="0" err="1"/>
                        <a:t>docker</a:t>
                      </a:r>
                      <a:r>
                        <a:rPr lang="en-US" sz="1600" dirty="0"/>
                        <a:t> push &lt;IMAGE_NAME&gt;</a:t>
                      </a:r>
                    </a:p>
                  </a:txBody>
                  <a:tcPr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95000"/>
                        <a:alpha val="50000"/>
                      </a:schemeClr>
                    </a:solidFill>
                  </a:tcPr>
                </a:tc>
                <a:tc>
                  <a:txBody>
                    <a:bodyPr/>
                    <a:lstStyle/>
                    <a:p>
                      <a:r>
                        <a:rPr lang="en-US" sz="1600" dirty="0"/>
                        <a:t>                Push an image</a:t>
                      </a:r>
                      <a:r>
                        <a:rPr lang="en-US" sz="1600" baseline="0" dirty="0"/>
                        <a:t> to </a:t>
                      </a:r>
                      <a:r>
                        <a:rPr lang="en-US" sz="1600" baseline="0" dirty="0" err="1"/>
                        <a:t>docker</a:t>
                      </a:r>
                      <a:r>
                        <a:rPr lang="en-US" sz="1600" baseline="0" dirty="0"/>
                        <a:t> registry</a:t>
                      </a:r>
                      <a:endParaRPr lang="en-US" sz="1600" dirty="0"/>
                    </a:p>
                  </a:txBody>
                  <a:tcPr anchor="ctr">
                    <a:lnL w="28575" cap="flat" cmpd="sng" algn="ctr">
                      <a:solidFill>
                        <a:schemeClr val="bg1"/>
                      </a:solidFill>
                      <a:prstDash val="solid"/>
                      <a:round/>
                      <a:headEnd type="none" w="med" len="med"/>
                      <a:tailEnd type="none" w="med" len="med"/>
                    </a:lnL>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95000"/>
                        <a:alpha val="50000"/>
                      </a:schemeClr>
                    </a:solidFill>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38709945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a:spLocks noGrp="1"/>
          </p:cNvSpPr>
          <p:nvPr>
            <p:ph type="title"/>
          </p:nvPr>
        </p:nvSpPr>
        <p:spPr>
          <a:xfrm>
            <a:off x="-1" y="0"/>
            <a:ext cx="9594167" cy="733913"/>
          </a:xfrm>
          <a:solidFill>
            <a:schemeClr val="accent1">
              <a:lumMod val="50000"/>
            </a:schemeClr>
          </a:solidFill>
        </p:spPr>
        <p:txBody>
          <a:bodyPr/>
          <a:lstStyle/>
          <a:p>
            <a:pPr algn="ctr"/>
            <a:r>
              <a:rPr lang="en-US" dirty="0">
                <a:solidFill>
                  <a:schemeClr val="bg1"/>
                </a:solidFill>
              </a:rPr>
              <a:t>FAQ</a:t>
            </a:r>
          </a:p>
        </p:txBody>
      </p:sp>
      <p:sp>
        <p:nvSpPr>
          <p:cNvPr id="2" name="TextBox 1"/>
          <p:cNvSpPr txBox="1"/>
          <p:nvPr/>
        </p:nvSpPr>
        <p:spPr>
          <a:xfrm>
            <a:off x="370936" y="992038"/>
            <a:ext cx="8669547" cy="2031325"/>
          </a:xfrm>
          <a:prstGeom prst="rect">
            <a:avLst/>
          </a:prstGeom>
          <a:noFill/>
        </p:spPr>
        <p:txBody>
          <a:bodyPr wrap="square" rtlCol="0">
            <a:spAutoFit/>
          </a:bodyPr>
          <a:lstStyle/>
          <a:p>
            <a:r>
              <a:rPr lang="en-US" dirty="0"/>
              <a:t>How Linux Containers are running on Windows host? </a:t>
            </a:r>
          </a:p>
          <a:p>
            <a:pPr lvl="1"/>
            <a:r>
              <a:rPr lang="en-US" dirty="0"/>
              <a:t>As containers share a kernel with the host machine , however, running Linux containers directly on Windows isn't an option*. This is where virtualization comes into the picture.</a:t>
            </a:r>
          </a:p>
          <a:p>
            <a:pPr marL="742950" lvl="1" indent="-285750">
              <a:buFont typeface="Arial" panose="020B0604020202020204" pitchFamily="34" charset="0"/>
              <a:buChar char="•"/>
            </a:pPr>
            <a:r>
              <a:rPr lang="en-US" dirty="0"/>
              <a:t>Run Linux containers in a full Linux VM</a:t>
            </a:r>
          </a:p>
          <a:p>
            <a:pPr marL="742950" lvl="1" indent="-285750">
              <a:buFont typeface="Arial" panose="020B0604020202020204" pitchFamily="34" charset="0"/>
              <a:buChar char="•"/>
            </a:pPr>
            <a:r>
              <a:rPr lang="en-US" dirty="0"/>
              <a:t>Run Linux containers with Hyper-V isolation (LCOW) on Windows 10</a:t>
            </a:r>
          </a:p>
          <a:p>
            <a:endParaRPr lang="en-US" dirty="0"/>
          </a:p>
        </p:txBody>
      </p:sp>
      <p:pic>
        <p:nvPicPr>
          <p:cNvPr id="3" name="Picture 2"/>
          <p:cNvPicPr>
            <a:picLocks noChangeAspect="1"/>
          </p:cNvPicPr>
          <p:nvPr/>
        </p:nvPicPr>
        <p:blipFill>
          <a:blip r:embed="rId2"/>
          <a:stretch>
            <a:fillRect/>
          </a:stretch>
        </p:blipFill>
        <p:spPr>
          <a:xfrm>
            <a:off x="633851" y="2803584"/>
            <a:ext cx="4071858" cy="4054416"/>
          </a:xfrm>
          <a:prstGeom prst="rect">
            <a:avLst/>
          </a:prstGeom>
        </p:spPr>
      </p:pic>
      <p:pic>
        <p:nvPicPr>
          <p:cNvPr id="5" name="Picture 4"/>
          <p:cNvPicPr>
            <a:picLocks noChangeAspect="1"/>
          </p:cNvPicPr>
          <p:nvPr/>
        </p:nvPicPr>
        <p:blipFill>
          <a:blip r:embed="rId3"/>
          <a:stretch>
            <a:fillRect/>
          </a:stretch>
        </p:blipFill>
        <p:spPr>
          <a:xfrm>
            <a:off x="5173869" y="2803584"/>
            <a:ext cx="3398454" cy="3881886"/>
          </a:xfrm>
          <a:prstGeom prst="rect">
            <a:avLst/>
          </a:prstGeom>
        </p:spPr>
      </p:pic>
    </p:spTree>
    <p:extLst>
      <p:ext uri="{BB962C8B-B14F-4D97-AF65-F5344CB8AC3E}">
        <p14:creationId xmlns:p14="http://schemas.microsoft.com/office/powerpoint/2010/main" val="36668058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a:spLocks noGrp="1"/>
          </p:cNvSpPr>
          <p:nvPr>
            <p:ph type="title"/>
          </p:nvPr>
        </p:nvSpPr>
        <p:spPr>
          <a:xfrm>
            <a:off x="-1" y="0"/>
            <a:ext cx="9594167" cy="733913"/>
          </a:xfrm>
          <a:solidFill>
            <a:schemeClr val="accent1">
              <a:lumMod val="50000"/>
            </a:schemeClr>
          </a:solidFill>
        </p:spPr>
        <p:txBody>
          <a:bodyPr/>
          <a:lstStyle/>
          <a:p>
            <a:pPr algn="ctr"/>
            <a:r>
              <a:rPr lang="en-US" dirty="0">
                <a:solidFill>
                  <a:schemeClr val="bg1"/>
                </a:solidFill>
              </a:rPr>
              <a:t>FAQ</a:t>
            </a:r>
          </a:p>
        </p:txBody>
      </p:sp>
      <p:sp>
        <p:nvSpPr>
          <p:cNvPr id="2" name="TextBox 1"/>
          <p:cNvSpPr txBox="1"/>
          <p:nvPr/>
        </p:nvSpPr>
        <p:spPr>
          <a:xfrm>
            <a:off x="384670" y="955742"/>
            <a:ext cx="9057736" cy="1754326"/>
          </a:xfrm>
          <a:prstGeom prst="rect">
            <a:avLst/>
          </a:prstGeom>
          <a:noFill/>
        </p:spPr>
        <p:txBody>
          <a:bodyPr wrap="square" rtlCol="0">
            <a:spAutoFit/>
          </a:bodyPr>
          <a:lstStyle/>
          <a:p>
            <a:r>
              <a:rPr lang="en-US" dirty="0" err="1"/>
              <a:t>Docker</a:t>
            </a:r>
            <a:r>
              <a:rPr lang="en-US" dirty="0"/>
              <a:t> Layer and its Caching mechanism?</a:t>
            </a:r>
          </a:p>
          <a:p>
            <a:pPr marL="285750" indent="-285750">
              <a:buFont typeface="Arial" panose="020B0604020202020204" pitchFamily="34" charset="0"/>
              <a:buChar char="•"/>
            </a:pPr>
            <a:r>
              <a:rPr lang="en-US" dirty="0"/>
              <a:t>Layers of a </a:t>
            </a:r>
            <a:r>
              <a:rPr lang="en-US" dirty="0" err="1"/>
              <a:t>Docker</a:t>
            </a:r>
            <a:r>
              <a:rPr lang="en-US" dirty="0"/>
              <a:t> images are essentially just files generated from running some commands</a:t>
            </a:r>
          </a:p>
          <a:p>
            <a:pPr marL="285750" indent="-285750">
              <a:buFont typeface="Arial" panose="020B0604020202020204" pitchFamily="34" charset="0"/>
              <a:buChar char="•"/>
            </a:pPr>
            <a:r>
              <a:rPr lang="en-US" dirty="0" err="1"/>
              <a:t>Docker</a:t>
            </a:r>
            <a:r>
              <a:rPr lang="en-US" dirty="0"/>
              <a:t> images consists of one or more layers. Each layer corresponds to specific instruction in </a:t>
            </a:r>
            <a:r>
              <a:rPr lang="en-US" dirty="0" err="1"/>
              <a:t>DockerFile</a:t>
            </a:r>
            <a:endParaRPr lang="en-US" dirty="0"/>
          </a:p>
          <a:p>
            <a:pPr marL="285750" indent="-285750">
              <a:buFont typeface="Arial" panose="020B0604020202020204" pitchFamily="34" charset="0"/>
              <a:buChar char="•"/>
            </a:pPr>
            <a:r>
              <a:rPr lang="en-US" dirty="0"/>
              <a:t>Layers are neat because they can be re-used by multiple images saving disk space and reducing time to build images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55951" y="2931898"/>
            <a:ext cx="3716460" cy="3559543"/>
          </a:xfrm>
          <a:prstGeom prst="rect">
            <a:avLst/>
          </a:prstGeom>
        </p:spPr>
      </p:pic>
      <p:sp>
        <p:nvSpPr>
          <p:cNvPr id="7" name="Rectangle 6"/>
          <p:cNvSpPr/>
          <p:nvPr/>
        </p:nvSpPr>
        <p:spPr>
          <a:xfrm>
            <a:off x="784734" y="2858510"/>
            <a:ext cx="3398808" cy="3693319"/>
          </a:xfrm>
          <a:prstGeom prst="rect">
            <a:avLst/>
          </a:prstGeom>
        </p:spPr>
        <p:txBody>
          <a:bodyPr wrap="square">
            <a:spAutoFit/>
          </a:bodyPr>
          <a:lstStyle/>
          <a:p>
            <a:r>
              <a:rPr lang="en-US" dirty="0"/>
              <a:t>FROM </a:t>
            </a:r>
            <a:r>
              <a:rPr lang="en-US" dirty="0" err="1"/>
              <a:t>node:argon</a:t>
            </a:r>
            <a:endParaRPr lang="en-US" dirty="0"/>
          </a:p>
          <a:p>
            <a:endParaRPr lang="en-US" dirty="0"/>
          </a:p>
          <a:p>
            <a:r>
              <a:rPr lang="en-US" dirty="0"/>
              <a:t>RUN </a:t>
            </a:r>
            <a:r>
              <a:rPr lang="en-US" dirty="0" err="1"/>
              <a:t>mkdir</a:t>
            </a:r>
            <a:r>
              <a:rPr lang="en-US" dirty="0"/>
              <a:t> -p /</a:t>
            </a:r>
            <a:r>
              <a:rPr lang="en-US" dirty="0" err="1"/>
              <a:t>usr</a:t>
            </a:r>
            <a:r>
              <a:rPr lang="en-US" dirty="0"/>
              <a:t>/</a:t>
            </a:r>
            <a:r>
              <a:rPr lang="en-US" dirty="0" err="1"/>
              <a:t>src</a:t>
            </a:r>
            <a:r>
              <a:rPr lang="en-US" dirty="0"/>
              <a:t>/app</a:t>
            </a:r>
          </a:p>
          <a:p>
            <a:endParaRPr lang="en-US" dirty="0"/>
          </a:p>
          <a:p>
            <a:r>
              <a:rPr lang="en-US" dirty="0"/>
              <a:t>WORKDIR /</a:t>
            </a:r>
            <a:r>
              <a:rPr lang="en-US" dirty="0" err="1"/>
              <a:t>usr</a:t>
            </a:r>
            <a:r>
              <a:rPr lang="en-US" dirty="0"/>
              <a:t>/</a:t>
            </a:r>
            <a:r>
              <a:rPr lang="en-US" dirty="0" err="1"/>
              <a:t>src</a:t>
            </a:r>
            <a:r>
              <a:rPr lang="en-US" dirty="0"/>
              <a:t>/app</a:t>
            </a:r>
          </a:p>
          <a:p>
            <a:endParaRPr lang="en-US" dirty="0"/>
          </a:p>
          <a:p>
            <a:r>
              <a:rPr lang="en-US" dirty="0"/>
              <a:t>COPY </a:t>
            </a:r>
            <a:r>
              <a:rPr lang="en-US" dirty="0" err="1"/>
              <a:t>package.json</a:t>
            </a:r>
            <a:r>
              <a:rPr lang="en-US" dirty="0"/>
              <a:t> /</a:t>
            </a:r>
            <a:r>
              <a:rPr lang="en-US" dirty="0" err="1"/>
              <a:t>usr</a:t>
            </a:r>
            <a:r>
              <a:rPr lang="en-US" dirty="0"/>
              <a:t>/</a:t>
            </a:r>
            <a:r>
              <a:rPr lang="en-US" dirty="0" err="1"/>
              <a:t>src</a:t>
            </a:r>
            <a:r>
              <a:rPr lang="en-US" dirty="0"/>
              <a:t>/app/</a:t>
            </a:r>
          </a:p>
          <a:p>
            <a:endParaRPr lang="en-US" dirty="0"/>
          </a:p>
          <a:p>
            <a:r>
              <a:rPr lang="en-US" dirty="0"/>
              <a:t>RUN </a:t>
            </a:r>
            <a:r>
              <a:rPr lang="en-US" dirty="0" err="1"/>
              <a:t>npm</a:t>
            </a:r>
            <a:r>
              <a:rPr lang="en-US" dirty="0"/>
              <a:t> install</a:t>
            </a:r>
          </a:p>
          <a:p>
            <a:endParaRPr lang="en-US" dirty="0"/>
          </a:p>
          <a:p>
            <a:r>
              <a:rPr lang="en-US" dirty="0"/>
              <a:t>COPY . /</a:t>
            </a:r>
            <a:r>
              <a:rPr lang="en-US" dirty="0" err="1"/>
              <a:t>usr</a:t>
            </a:r>
            <a:r>
              <a:rPr lang="en-US" dirty="0"/>
              <a:t>/</a:t>
            </a:r>
            <a:r>
              <a:rPr lang="en-US" dirty="0" err="1"/>
              <a:t>src</a:t>
            </a:r>
            <a:r>
              <a:rPr lang="en-US" dirty="0"/>
              <a:t>/</a:t>
            </a:r>
            <a:r>
              <a:rPr lang="en-US" dirty="0" err="1"/>
              <a:t>appEXPOSE</a:t>
            </a:r>
            <a:r>
              <a:rPr lang="en-US" dirty="0"/>
              <a:t> 8080</a:t>
            </a:r>
          </a:p>
          <a:p>
            <a:endParaRPr lang="en-US" dirty="0"/>
          </a:p>
          <a:p>
            <a:r>
              <a:rPr lang="en-US" dirty="0"/>
              <a:t>CMD [ "</a:t>
            </a:r>
            <a:r>
              <a:rPr lang="en-US" dirty="0" err="1"/>
              <a:t>npm</a:t>
            </a:r>
            <a:r>
              <a:rPr lang="en-US" dirty="0"/>
              <a:t>", "start" ]</a:t>
            </a:r>
          </a:p>
        </p:txBody>
      </p:sp>
      <p:sp>
        <p:nvSpPr>
          <p:cNvPr id="8" name="Right Arrow 7"/>
          <p:cNvSpPr/>
          <p:nvPr/>
        </p:nvSpPr>
        <p:spPr>
          <a:xfrm>
            <a:off x="4430459" y="4383173"/>
            <a:ext cx="543464" cy="22428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4446917" y="4218317"/>
            <a:ext cx="569344" cy="276999"/>
          </a:xfrm>
          <a:prstGeom prst="rect">
            <a:avLst/>
          </a:prstGeom>
          <a:noFill/>
        </p:spPr>
        <p:txBody>
          <a:bodyPr wrap="square" rtlCol="0">
            <a:spAutoFit/>
          </a:bodyPr>
          <a:lstStyle/>
          <a:p>
            <a:r>
              <a:rPr lang="en-US" sz="1200" b="1" dirty="0">
                <a:solidFill>
                  <a:schemeClr val="accent5">
                    <a:lumMod val="75000"/>
                  </a:schemeClr>
                </a:solidFill>
              </a:rPr>
              <a:t>Run</a:t>
            </a:r>
          </a:p>
        </p:txBody>
      </p:sp>
    </p:spTree>
    <p:extLst>
      <p:ext uri="{BB962C8B-B14F-4D97-AF65-F5344CB8AC3E}">
        <p14:creationId xmlns:p14="http://schemas.microsoft.com/office/powerpoint/2010/main" val="25951141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a:spLocks noGrp="1"/>
          </p:cNvSpPr>
          <p:nvPr>
            <p:ph type="title"/>
          </p:nvPr>
        </p:nvSpPr>
        <p:spPr>
          <a:xfrm>
            <a:off x="-1" y="0"/>
            <a:ext cx="9594167" cy="733913"/>
          </a:xfrm>
          <a:solidFill>
            <a:schemeClr val="accent1">
              <a:lumMod val="50000"/>
            </a:schemeClr>
          </a:solidFill>
        </p:spPr>
        <p:txBody>
          <a:bodyPr/>
          <a:lstStyle/>
          <a:p>
            <a:pPr algn="ctr"/>
            <a:r>
              <a:rPr lang="en-US" dirty="0">
                <a:solidFill>
                  <a:schemeClr val="bg1"/>
                </a:solidFill>
              </a:rPr>
              <a:t>FAQ</a:t>
            </a:r>
          </a:p>
        </p:txBody>
      </p:sp>
      <p:sp>
        <p:nvSpPr>
          <p:cNvPr id="2" name="TextBox 1"/>
          <p:cNvSpPr txBox="1"/>
          <p:nvPr/>
        </p:nvSpPr>
        <p:spPr>
          <a:xfrm>
            <a:off x="370936" y="992038"/>
            <a:ext cx="8816196" cy="4524315"/>
          </a:xfrm>
          <a:prstGeom prst="rect">
            <a:avLst/>
          </a:prstGeom>
          <a:noFill/>
        </p:spPr>
        <p:txBody>
          <a:bodyPr wrap="square" rtlCol="0">
            <a:spAutoFit/>
          </a:bodyPr>
          <a:lstStyle/>
          <a:p>
            <a:r>
              <a:rPr lang="en-US" dirty="0"/>
              <a:t>Where the </a:t>
            </a:r>
            <a:r>
              <a:rPr lang="en-US" dirty="0" err="1"/>
              <a:t>Docker</a:t>
            </a:r>
            <a:r>
              <a:rPr lang="en-US" dirty="0"/>
              <a:t> images/layers will get stored ?</a:t>
            </a:r>
          </a:p>
          <a:p>
            <a:endParaRPr lang="en-US" dirty="0"/>
          </a:p>
          <a:p>
            <a:r>
              <a:rPr lang="en-US" b="1" dirty="0" err="1"/>
              <a:t>docker</a:t>
            </a:r>
            <a:r>
              <a:rPr lang="en-US" b="1" dirty="0"/>
              <a:t> run --privileged --</a:t>
            </a:r>
            <a:r>
              <a:rPr lang="en-US" b="1" dirty="0" err="1"/>
              <a:t>pid</a:t>
            </a:r>
            <a:r>
              <a:rPr lang="en-US" b="1" dirty="0"/>
              <a:t>=host -it </a:t>
            </a:r>
            <a:r>
              <a:rPr lang="en-US" b="1" dirty="0" err="1"/>
              <a:t>debian</a:t>
            </a:r>
            <a:r>
              <a:rPr lang="en-US" b="1" dirty="0"/>
              <a:t> </a:t>
            </a:r>
            <a:r>
              <a:rPr lang="en-US" b="1" dirty="0" err="1"/>
              <a:t>nsenter</a:t>
            </a:r>
            <a:r>
              <a:rPr lang="en-US" b="1" dirty="0"/>
              <a:t> -t 1 -m -u -n -i </a:t>
            </a:r>
            <a:r>
              <a:rPr lang="en-US" b="1" dirty="0" err="1"/>
              <a:t>sh</a:t>
            </a:r>
            <a:br>
              <a:rPr lang="en-US" dirty="0"/>
            </a:br>
            <a:r>
              <a:rPr lang="en-US" dirty="0"/>
              <a:t>It basically runs a container, based on the </a:t>
            </a:r>
            <a:r>
              <a:rPr lang="en-US" dirty="0" err="1"/>
              <a:t>debian</a:t>
            </a:r>
            <a:r>
              <a:rPr lang="en-US" b="1" dirty="0"/>
              <a:t> </a:t>
            </a:r>
            <a:r>
              <a:rPr lang="en-US" dirty="0"/>
              <a:t>image, and launches a </a:t>
            </a:r>
            <a:r>
              <a:rPr lang="en-US" dirty="0" err="1"/>
              <a:t>nsenter</a:t>
            </a:r>
            <a:r>
              <a:rPr lang="en-US" dirty="0"/>
              <a:t> command</a:t>
            </a:r>
          </a:p>
          <a:p>
            <a:endParaRPr lang="en-US" dirty="0"/>
          </a:p>
          <a:p>
            <a:r>
              <a:rPr lang="en-US" dirty="0"/>
              <a:t>Options used,</a:t>
            </a:r>
          </a:p>
          <a:p>
            <a:r>
              <a:rPr lang="en-US" dirty="0"/>
              <a:t>-it : adds a </a:t>
            </a:r>
            <a:r>
              <a:rPr lang="en-US" dirty="0" err="1"/>
              <a:t>tty</a:t>
            </a:r>
            <a:r>
              <a:rPr lang="en-US" dirty="0"/>
              <a:t> and leaves the standard input opened</a:t>
            </a:r>
          </a:p>
          <a:p>
            <a:r>
              <a:rPr lang="en-US" dirty="0"/>
              <a:t>--privileged : provides all capabilities to the container, it also lifts all the limitations enforced by </a:t>
            </a:r>
            <a:r>
              <a:rPr lang="en-US" dirty="0" err="1"/>
              <a:t>cgroups</a:t>
            </a:r>
            <a:endParaRPr lang="en-US" dirty="0"/>
          </a:p>
          <a:p>
            <a:r>
              <a:rPr lang="en-US" dirty="0"/>
              <a:t>--</a:t>
            </a:r>
            <a:r>
              <a:rPr lang="en-US" dirty="0" err="1"/>
              <a:t>pid</a:t>
            </a:r>
            <a:r>
              <a:rPr lang="en-US" dirty="0"/>
              <a:t>=host : allows the containers to use the </a:t>
            </a:r>
            <a:r>
              <a:rPr lang="en-US" dirty="0" err="1"/>
              <a:t>Docker</a:t>
            </a:r>
            <a:r>
              <a:rPr lang="en-US" dirty="0"/>
              <a:t> host Process ID Namespace</a:t>
            </a:r>
          </a:p>
          <a:p>
            <a:r>
              <a:rPr lang="en-US" dirty="0" err="1"/>
              <a:t>nsenter</a:t>
            </a:r>
            <a:r>
              <a:rPr lang="en-US" dirty="0"/>
              <a:t> : allows the container to run in existing namespace</a:t>
            </a:r>
          </a:p>
          <a:p>
            <a:r>
              <a:rPr lang="en-US" dirty="0"/>
              <a:t>-t : target process Id to get namespace from</a:t>
            </a:r>
          </a:p>
          <a:p>
            <a:r>
              <a:rPr lang="en-US" dirty="0"/>
              <a:t>-m : mount namespace</a:t>
            </a:r>
          </a:p>
          <a:p>
            <a:r>
              <a:rPr lang="en-US" dirty="0"/>
              <a:t>-u  : UTS namespace</a:t>
            </a:r>
          </a:p>
          <a:p>
            <a:r>
              <a:rPr lang="en-US" dirty="0"/>
              <a:t>-n  : network namespace</a:t>
            </a:r>
          </a:p>
          <a:p>
            <a:r>
              <a:rPr lang="en-US" dirty="0"/>
              <a:t>-i    : IPC namespace</a:t>
            </a:r>
          </a:p>
        </p:txBody>
      </p:sp>
    </p:spTree>
    <p:extLst>
      <p:ext uri="{BB962C8B-B14F-4D97-AF65-F5344CB8AC3E}">
        <p14:creationId xmlns:p14="http://schemas.microsoft.com/office/powerpoint/2010/main" val="21691816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a:spLocks noGrp="1"/>
          </p:cNvSpPr>
          <p:nvPr>
            <p:ph type="title"/>
          </p:nvPr>
        </p:nvSpPr>
        <p:spPr>
          <a:xfrm>
            <a:off x="-1" y="0"/>
            <a:ext cx="9594167" cy="733913"/>
          </a:xfrm>
          <a:solidFill>
            <a:schemeClr val="accent1">
              <a:lumMod val="50000"/>
            </a:schemeClr>
          </a:solidFill>
        </p:spPr>
        <p:txBody>
          <a:bodyPr/>
          <a:lstStyle/>
          <a:p>
            <a:pPr algn="ctr"/>
            <a:r>
              <a:rPr lang="en-US" dirty="0">
                <a:solidFill>
                  <a:schemeClr val="bg1"/>
                </a:solidFill>
              </a:rPr>
              <a:t>Additional topics</a:t>
            </a:r>
          </a:p>
        </p:txBody>
      </p:sp>
      <p:sp>
        <p:nvSpPr>
          <p:cNvPr id="4" name="Rectangle 3"/>
          <p:cNvSpPr/>
          <p:nvPr/>
        </p:nvSpPr>
        <p:spPr>
          <a:xfrm>
            <a:off x="258368" y="1065977"/>
            <a:ext cx="9077428" cy="1754326"/>
          </a:xfrm>
          <a:prstGeom prst="rect">
            <a:avLst/>
          </a:prstGeom>
        </p:spPr>
        <p:txBody>
          <a:bodyPr wrap="square">
            <a:spAutoFit/>
          </a:bodyPr>
          <a:lstStyle/>
          <a:p>
            <a:r>
              <a:rPr lang="en-US" dirty="0"/>
              <a:t>Internal working of </a:t>
            </a:r>
            <a:r>
              <a:rPr lang="en-US" dirty="0" err="1"/>
              <a:t>Docker</a:t>
            </a:r>
            <a:r>
              <a:rPr lang="en-US" dirty="0"/>
              <a:t> - namespaces, </a:t>
            </a:r>
            <a:r>
              <a:rPr lang="en-US" dirty="0" err="1"/>
              <a:t>cgroups</a:t>
            </a:r>
            <a:r>
              <a:rPr lang="en-US" dirty="0"/>
              <a:t> and UFS </a:t>
            </a:r>
          </a:p>
          <a:p>
            <a:r>
              <a:rPr lang="en-US" dirty="0" err="1"/>
              <a:t>Docker</a:t>
            </a:r>
            <a:r>
              <a:rPr lang="en-US" dirty="0"/>
              <a:t> Compose</a:t>
            </a:r>
          </a:p>
          <a:p>
            <a:r>
              <a:rPr lang="en-US" dirty="0" err="1"/>
              <a:t>Docker</a:t>
            </a:r>
            <a:r>
              <a:rPr lang="en-US" dirty="0"/>
              <a:t> Swarm</a:t>
            </a:r>
          </a:p>
          <a:p>
            <a:r>
              <a:rPr lang="en-US" dirty="0"/>
              <a:t>Linux Container on Windows(LCOW)</a:t>
            </a:r>
          </a:p>
          <a:p>
            <a:r>
              <a:rPr lang="en-US" dirty="0" err="1"/>
              <a:t>Docker</a:t>
            </a:r>
            <a:r>
              <a:rPr lang="en-US" dirty="0"/>
              <a:t> for Continuous Delivery Mechanism</a:t>
            </a:r>
          </a:p>
          <a:p>
            <a:r>
              <a:rPr lang="en-US" dirty="0" err="1"/>
              <a:t>Kubernetes</a:t>
            </a:r>
            <a:endParaRPr lang="en-US" dirty="0"/>
          </a:p>
        </p:txBody>
      </p:sp>
    </p:spTree>
    <p:extLst>
      <p:ext uri="{BB962C8B-B14F-4D97-AF65-F5344CB8AC3E}">
        <p14:creationId xmlns:p14="http://schemas.microsoft.com/office/powerpoint/2010/main" val="14044152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a:spLocks noGrp="1"/>
          </p:cNvSpPr>
          <p:nvPr>
            <p:ph type="title"/>
          </p:nvPr>
        </p:nvSpPr>
        <p:spPr>
          <a:xfrm>
            <a:off x="-1" y="0"/>
            <a:ext cx="9594167" cy="733913"/>
          </a:xfrm>
          <a:solidFill>
            <a:schemeClr val="accent1">
              <a:lumMod val="50000"/>
            </a:schemeClr>
          </a:solidFill>
        </p:spPr>
        <p:txBody>
          <a:bodyPr/>
          <a:lstStyle/>
          <a:p>
            <a:pPr algn="ctr"/>
            <a:r>
              <a:rPr lang="en-US" dirty="0">
                <a:solidFill>
                  <a:schemeClr val="bg1"/>
                </a:solidFill>
              </a:rPr>
              <a:t>Containers</a:t>
            </a:r>
          </a:p>
        </p:txBody>
      </p:sp>
      <p:sp>
        <p:nvSpPr>
          <p:cNvPr id="4" name="Rectangle 3"/>
          <p:cNvSpPr/>
          <p:nvPr/>
        </p:nvSpPr>
        <p:spPr>
          <a:xfrm>
            <a:off x="258368" y="1065977"/>
            <a:ext cx="9077428" cy="923330"/>
          </a:xfrm>
          <a:prstGeom prst="rect">
            <a:avLst/>
          </a:prstGeom>
        </p:spPr>
        <p:txBody>
          <a:bodyPr wrap="square">
            <a:spAutoFit/>
          </a:bodyPr>
          <a:lstStyle/>
          <a:p>
            <a:r>
              <a:rPr lang="en-US" dirty="0"/>
              <a:t>Containers are an executable unit of software in which application code is packaged, along with its libraries, dependencies and related configuration files, in common ways so that it can be run anywhere, whether it be on desktop, traditional IT infrastructure, or the cloud.</a:t>
            </a:r>
          </a:p>
        </p:txBody>
      </p:sp>
      <p:sp>
        <p:nvSpPr>
          <p:cNvPr id="54" name="object 38"/>
          <p:cNvSpPr/>
          <p:nvPr/>
        </p:nvSpPr>
        <p:spPr>
          <a:xfrm>
            <a:off x="3295702" y="3197493"/>
            <a:ext cx="3038862" cy="1351135"/>
          </a:xfrm>
          <a:prstGeom prst="rect">
            <a:avLst/>
          </a:prstGeom>
          <a:blipFill>
            <a:blip r:embed="rId2" cstate="print"/>
            <a:stretch>
              <a:fillRect/>
            </a:stretch>
          </a:blipFill>
        </p:spPr>
        <p:txBody>
          <a:bodyPr wrap="square" lIns="0" tIns="0" rIns="0" bIns="0" rtlCol="0"/>
          <a:lstStyle/>
          <a:p>
            <a:endParaRPr/>
          </a:p>
        </p:txBody>
      </p:sp>
      <p:sp>
        <p:nvSpPr>
          <p:cNvPr id="56" name="object 3"/>
          <p:cNvSpPr txBox="1"/>
          <p:nvPr/>
        </p:nvSpPr>
        <p:spPr>
          <a:xfrm>
            <a:off x="1522148" y="2316700"/>
            <a:ext cx="1453965" cy="197490"/>
          </a:xfrm>
          <a:prstGeom prst="rect">
            <a:avLst/>
          </a:prstGeom>
        </p:spPr>
        <p:txBody>
          <a:bodyPr vert="horz" wrap="square" lIns="0" tIns="12700" rIns="0" bIns="0" rtlCol="0">
            <a:spAutoFit/>
          </a:bodyPr>
          <a:lstStyle/>
          <a:p>
            <a:pPr marL="12700">
              <a:lnSpc>
                <a:spcPct val="100000"/>
              </a:lnSpc>
              <a:spcBef>
                <a:spcPts val="100"/>
              </a:spcBef>
            </a:pPr>
            <a:r>
              <a:rPr sz="1200" dirty="0">
                <a:solidFill>
                  <a:srgbClr val="394D53"/>
                </a:solidFill>
                <a:cs typeface="Arial"/>
              </a:rPr>
              <a:t>Static</a:t>
            </a:r>
            <a:r>
              <a:rPr sz="1200" spc="-85" dirty="0">
                <a:solidFill>
                  <a:srgbClr val="394D53"/>
                </a:solidFill>
                <a:cs typeface="Arial"/>
              </a:rPr>
              <a:t> </a:t>
            </a:r>
            <a:r>
              <a:rPr sz="1200" spc="-10" dirty="0">
                <a:solidFill>
                  <a:srgbClr val="394D53"/>
                </a:solidFill>
                <a:cs typeface="Arial"/>
              </a:rPr>
              <a:t>website</a:t>
            </a:r>
            <a:endParaRPr sz="1200" dirty="0">
              <a:cs typeface="Arial"/>
            </a:endParaRPr>
          </a:p>
        </p:txBody>
      </p:sp>
      <p:sp>
        <p:nvSpPr>
          <p:cNvPr id="57" name="object 4"/>
          <p:cNvSpPr txBox="1"/>
          <p:nvPr/>
        </p:nvSpPr>
        <p:spPr>
          <a:xfrm>
            <a:off x="4288723" y="2328786"/>
            <a:ext cx="1415822" cy="197490"/>
          </a:xfrm>
          <a:prstGeom prst="rect">
            <a:avLst/>
          </a:prstGeom>
        </p:spPr>
        <p:txBody>
          <a:bodyPr vert="horz" wrap="square" lIns="0" tIns="12700" rIns="0" bIns="0" rtlCol="0">
            <a:spAutoFit/>
          </a:bodyPr>
          <a:lstStyle/>
          <a:p>
            <a:pPr marL="12700">
              <a:lnSpc>
                <a:spcPct val="100000"/>
              </a:lnSpc>
              <a:spcBef>
                <a:spcPts val="100"/>
              </a:spcBef>
            </a:pPr>
            <a:r>
              <a:rPr sz="1200" spc="-15" dirty="0">
                <a:solidFill>
                  <a:srgbClr val="394D53"/>
                </a:solidFill>
                <a:cs typeface="Arial"/>
              </a:rPr>
              <a:t>Web</a:t>
            </a:r>
            <a:r>
              <a:rPr sz="1200" spc="-80" dirty="0">
                <a:solidFill>
                  <a:srgbClr val="394D53"/>
                </a:solidFill>
                <a:cs typeface="Arial"/>
              </a:rPr>
              <a:t> </a:t>
            </a:r>
            <a:r>
              <a:rPr sz="1200" spc="-5" dirty="0">
                <a:solidFill>
                  <a:srgbClr val="394D53"/>
                </a:solidFill>
                <a:cs typeface="Arial"/>
              </a:rPr>
              <a:t>frontend</a:t>
            </a:r>
            <a:endParaRPr sz="1200" dirty="0">
              <a:cs typeface="Arial"/>
            </a:endParaRPr>
          </a:p>
        </p:txBody>
      </p:sp>
      <p:sp>
        <p:nvSpPr>
          <p:cNvPr id="58" name="object 5"/>
          <p:cNvSpPr txBox="1"/>
          <p:nvPr/>
        </p:nvSpPr>
        <p:spPr>
          <a:xfrm>
            <a:off x="3017476" y="2236453"/>
            <a:ext cx="903151" cy="289823"/>
          </a:xfrm>
          <a:prstGeom prst="rect">
            <a:avLst/>
          </a:prstGeom>
        </p:spPr>
        <p:txBody>
          <a:bodyPr vert="horz" wrap="square" lIns="0" tIns="12700" rIns="0" bIns="0" rtlCol="0">
            <a:spAutoFit/>
          </a:bodyPr>
          <a:lstStyle/>
          <a:p>
            <a:pPr marL="12700">
              <a:lnSpc>
                <a:spcPct val="100000"/>
              </a:lnSpc>
              <a:spcBef>
                <a:spcPts val="100"/>
              </a:spcBef>
            </a:pPr>
            <a:r>
              <a:rPr sz="1200" spc="-5" dirty="0">
                <a:solidFill>
                  <a:srgbClr val="394D53"/>
                </a:solidFill>
                <a:cs typeface="Arial"/>
              </a:rPr>
              <a:t>User</a:t>
            </a:r>
            <a:r>
              <a:rPr sz="1800" spc="-85" dirty="0">
                <a:solidFill>
                  <a:srgbClr val="394D53"/>
                </a:solidFill>
                <a:latin typeface="Arial"/>
                <a:cs typeface="Arial"/>
              </a:rPr>
              <a:t> </a:t>
            </a:r>
            <a:r>
              <a:rPr sz="1200" dirty="0">
                <a:solidFill>
                  <a:srgbClr val="394D53"/>
                </a:solidFill>
                <a:cs typeface="Arial"/>
              </a:rPr>
              <a:t>DB</a:t>
            </a:r>
            <a:endParaRPr sz="1200" dirty="0">
              <a:cs typeface="Arial"/>
            </a:endParaRPr>
          </a:p>
        </p:txBody>
      </p:sp>
      <p:sp>
        <p:nvSpPr>
          <p:cNvPr id="59" name="object 6"/>
          <p:cNvSpPr txBox="1"/>
          <p:nvPr/>
        </p:nvSpPr>
        <p:spPr>
          <a:xfrm>
            <a:off x="5889379" y="2315760"/>
            <a:ext cx="724073" cy="197490"/>
          </a:xfrm>
          <a:prstGeom prst="rect">
            <a:avLst/>
          </a:prstGeom>
        </p:spPr>
        <p:txBody>
          <a:bodyPr vert="horz" wrap="square" lIns="0" tIns="12700" rIns="0" bIns="0" rtlCol="0">
            <a:spAutoFit/>
          </a:bodyPr>
          <a:lstStyle/>
          <a:p>
            <a:pPr marL="12700">
              <a:lnSpc>
                <a:spcPct val="100000"/>
              </a:lnSpc>
              <a:spcBef>
                <a:spcPts val="100"/>
              </a:spcBef>
            </a:pPr>
            <a:r>
              <a:rPr sz="1200" spc="-5" dirty="0">
                <a:solidFill>
                  <a:srgbClr val="394D53"/>
                </a:solidFill>
                <a:cs typeface="Arial"/>
              </a:rPr>
              <a:t>Qu</a:t>
            </a:r>
            <a:r>
              <a:rPr sz="1200" spc="-15" dirty="0">
                <a:solidFill>
                  <a:srgbClr val="394D53"/>
                </a:solidFill>
                <a:cs typeface="Arial"/>
              </a:rPr>
              <a:t>e</a:t>
            </a:r>
            <a:r>
              <a:rPr sz="1200" spc="-5" dirty="0">
                <a:solidFill>
                  <a:srgbClr val="394D53"/>
                </a:solidFill>
                <a:cs typeface="Arial"/>
              </a:rPr>
              <a:t>ue</a:t>
            </a:r>
            <a:endParaRPr sz="1200" dirty="0">
              <a:cs typeface="Arial"/>
            </a:endParaRPr>
          </a:p>
        </p:txBody>
      </p:sp>
      <p:sp>
        <p:nvSpPr>
          <p:cNvPr id="60" name="object 7"/>
          <p:cNvSpPr txBox="1"/>
          <p:nvPr/>
        </p:nvSpPr>
        <p:spPr>
          <a:xfrm>
            <a:off x="7129441" y="2337412"/>
            <a:ext cx="1343415" cy="197490"/>
          </a:xfrm>
          <a:prstGeom prst="rect">
            <a:avLst/>
          </a:prstGeom>
        </p:spPr>
        <p:txBody>
          <a:bodyPr vert="horz" wrap="square" lIns="0" tIns="12700" rIns="0" bIns="0" rtlCol="0">
            <a:spAutoFit/>
          </a:bodyPr>
          <a:lstStyle/>
          <a:p>
            <a:pPr marL="12700">
              <a:lnSpc>
                <a:spcPct val="100000"/>
              </a:lnSpc>
              <a:spcBef>
                <a:spcPts val="100"/>
              </a:spcBef>
            </a:pPr>
            <a:r>
              <a:rPr sz="1200" spc="-10" dirty="0">
                <a:solidFill>
                  <a:srgbClr val="394D53"/>
                </a:solidFill>
                <a:cs typeface="Arial"/>
              </a:rPr>
              <a:t>Analytics</a:t>
            </a:r>
            <a:r>
              <a:rPr sz="1200" spc="-15" dirty="0">
                <a:solidFill>
                  <a:srgbClr val="394D53"/>
                </a:solidFill>
                <a:cs typeface="Arial"/>
              </a:rPr>
              <a:t> </a:t>
            </a:r>
            <a:r>
              <a:rPr sz="1200" spc="-5" dirty="0">
                <a:solidFill>
                  <a:srgbClr val="394D53"/>
                </a:solidFill>
                <a:cs typeface="Arial"/>
              </a:rPr>
              <a:t>DB</a:t>
            </a:r>
            <a:endParaRPr sz="1200" dirty="0">
              <a:cs typeface="Arial"/>
            </a:endParaRPr>
          </a:p>
        </p:txBody>
      </p:sp>
      <p:sp>
        <p:nvSpPr>
          <p:cNvPr id="61" name="object 25"/>
          <p:cNvSpPr/>
          <p:nvPr/>
        </p:nvSpPr>
        <p:spPr>
          <a:xfrm>
            <a:off x="1272574" y="2316700"/>
            <a:ext cx="229199" cy="244734"/>
          </a:xfrm>
          <a:prstGeom prst="rect">
            <a:avLst/>
          </a:prstGeom>
          <a:blipFill>
            <a:blip r:embed="rId3" cstate="print"/>
            <a:stretch>
              <a:fillRect/>
            </a:stretch>
          </a:blipFill>
        </p:spPr>
        <p:txBody>
          <a:bodyPr wrap="square" lIns="0" tIns="0" rIns="0" bIns="0" rtlCol="0"/>
          <a:lstStyle/>
          <a:p>
            <a:endParaRPr/>
          </a:p>
        </p:txBody>
      </p:sp>
      <p:sp>
        <p:nvSpPr>
          <p:cNvPr id="62" name="object 26"/>
          <p:cNvSpPr/>
          <p:nvPr/>
        </p:nvSpPr>
        <p:spPr>
          <a:xfrm>
            <a:off x="2799375" y="2301461"/>
            <a:ext cx="191746" cy="249308"/>
          </a:xfrm>
          <a:prstGeom prst="rect">
            <a:avLst/>
          </a:prstGeom>
          <a:blipFill>
            <a:blip r:embed="rId4" cstate="print"/>
            <a:stretch>
              <a:fillRect/>
            </a:stretch>
          </a:blipFill>
        </p:spPr>
        <p:txBody>
          <a:bodyPr wrap="square" lIns="0" tIns="0" rIns="0" bIns="0" rtlCol="0"/>
          <a:lstStyle/>
          <a:p>
            <a:endParaRPr/>
          </a:p>
        </p:txBody>
      </p:sp>
      <p:sp>
        <p:nvSpPr>
          <p:cNvPr id="63" name="object 27"/>
          <p:cNvSpPr/>
          <p:nvPr/>
        </p:nvSpPr>
        <p:spPr>
          <a:xfrm>
            <a:off x="5631628" y="2272576"/>
            <a:ext cx="217981" cy="300488"/>
          </a:xfrm>
          <a:prstGeom prst="rect">
            <a:avLst/>
          </a:prstGeom>
          <a:blipFill>
            <a:blip r:embed="rId5" cstate="print"/>
            <a:stretch>
              <a:fillRect/>
            </a:stretch>
          </a:blipFill>
        </p:spPr>
        <p:txBody>
          <a:bodyPr wrap="square" lIns="0" tIns="0" rIns="0" bIns="0" rtlCol="0"/>
          <a:lstStyle/>
          <a:p>
            <a:endParaRPr/>
          </a:p>
        </p:txBody>
      </p:sp>
      <p:sp>
        <p:nvSpPr>
          <p:cNvPr id="64" name="object 31"/>
          <p:cNvSpPr/>
          <p:nvPr/>
        </p:nvSpPr>
        <p:spPr>
          <a:xfrm>
            <a:off x="3956188" y="2315759"/>
            <a:ext cx="292766" cy="235009"/>
          </a:xfrm>
          <a:prstGeom prst="rect">
            <a:avLst/>
          </a:prstGeom>
          <a:blipFill>
            <a:blip r:embed="rId6" cstate="print"/>
            <a:stretch>
              <a:fillRect/>
            </a:stretch>
          </a:blipFill>
        </p:spPr>
        <p:txBody>
          <a:bodyPr wrap="square" lIns="0" tIns="0" rIns="0" bIns="0" rtlCol="0"/>
          <a:lstStyle/>
          <a:p>
            <a:endParaRPr/>
          </a:p>
        </p:txBody>
      </p:sp>
      <p:sp>
        <p:nvSpPr>
          <p:cNvPr id="65" name="object 29"/>
          <p:cNvSpPr/>
          <p:nvPr/>
        </p:nvSpPr>
        <p:spPr>
          <a:xfrm>
            <a:off x="6952642" y="2301461"/>
            <a:ext cx="189615" cy="291733"/>
          </a:xfrm>
          <a:prstGeom prst="rect">
            <a:avLst/>
          </a:prstGeom>
          <a:blipFill>
            <a:blip r:embed="rId7" cstate="print"/>
            <a:stretch>
              <a:fillRect/>
            </a:stretch>
          </a:blipFill>
        </p:spPr>
        <p:txBody>
          <a:bodyPr wrap="square" lIns="0" tIns="0" rIns="0" bIns="0" rtlCol="0"/>
          <a:lstStyle/>
          <a:p>
            <a:endParaRPr/>
          </a:p>
        </p:txBody>
      </p:sp>
      <p:sp>
        <p:nvSpPr>
          <p:cNvPr id="66" name="object 36"/>
          <p:cNvSpPr/>
          <p:nvPr/>
        </p:nvSpPr>
        <p:spPr>
          <a:xfrm>
            <a:off x="2895248" y="2585091"/>
            <a:ext cx="624329" cy="641948"/>
          </a:xfrm>
          <a:custGeom>
            <a:avLst/>
            <a:gdLst/>
            <a:ahLst/>
            <a:cxnLst/>
            <a:rect l="l" t="t" r="r" b="b"/>
            <a:pathLst>
              <a:path w="1067435" h="1070610">
                <a:moveTo>
                  <a:pt x="894397" y="946891"/>
                </a:moveTo>
                <a:lnTo>
                  <a:pt x="844930" y="996188"/>
                </a:lnTo>
                <a:lnTo>
                  <a:pt x="1067053" y="1070610"/>
                </a:lnTo>
                <a:lnTo>
                  <a:pt x="1034283" y="971676"/>
                </a:lnTo>
                <a:lnTo>
                  <a:pt x="919099" y="971676"/>
                </a:lnTo>
                <a:lnTo>
                  <a:pt x="894397" y="946891"/>
                </a:lnTo>
                <a:close/>
              </a:path>
              <a:path w="1067435" h="1070610">
                <a:moveTo>
                  <a:pt x="943882" y="897574"/>
                </a:moveTo>
                <a:lnTo>
                  <a:pt x="894397" y="946891"/>
                </a:lnTo>
                <a:lnTo>
                  <a:pt x="919099" y="971676"/>
                </a:lnTo>
                <a:lnTo>
                  <a:pt x="968501" y="922274"/>
                </a:lnTo>
                <a:lnTo>
                  <a:pt x="943882" y="897574"/>
                </a:lnTo>
                <a:close/>
              </a:path>
              <a:path w="1067435" h="1070610">
                <a:moveTo>
                  <a:pt x="993393" y="848233"/>
                </a:moveTo>
                <a:lnTo>
                  <a:pt x="943882" y="897574"/>
                </a:lnTo>
                <a:lnTo>
                  <a:pt x="968501" y="922274"/>
                </a:lnTo>
                <a:lnTo>
                  <a:pt x="919099" y="971676"/>
                </a:lnTo>
                <a:lnTo>
                  <a:pt x="1034283" y="971676"/>
                </a:lnTo>
                <a:lnTo>
                  <a:pt x="993393" y="848233"/>
                </a:lnTo>
                <a:close/>
              </a:path>
              <a:path w="1067435" h="1070610">
                <a:moveTo>
                  <a:pt x="172595" y="123780"/>
                </a:moveTo>
                <a:lnTo>
                  <a:pt x="123169" y="173037"/>
                </a:lnTo>
                <a:lnTo>
                  <a:pt x="894397" y="946891"/>
                </a:lnTo>
                <a:lnTo>
                  <a:pt x="943882" y="897574"/>
                </a:lnTo>
                <a:lnTo>
                  <a:pt x="172595" y="123780"/>
                </a:lnTo>
                <a:close/>
              </a:path>
              <a:path w="1067435" h="1070610">
                <a:moveTo>
                  <a:pt x="0" y="0"/>
                </a:moveTo>
                <a:lnTo>
                  <a:pt x="73660" y="222376"/>
                </a:lnTo>
                <a:lnTo>
                  <a:pt x="123169" y="173037"/>
                </a:lnTo>
                <a:lnTo>
                  <a:pt x="98551" y="148336"/>
                </a:lnTo>
                <a:lnTo>
                  <a:pt x="147954" y="99060"/>
                </a:lnTo>
                <a:lnTo>
                  <a:pt x="197400" y="99060"/>
                </a:lnTo>
                <a:lnTo>
                  <a:pt x="222123" y="74422"/>
                </a:lnTo>
                <a:lnTo>
                  <a:pt x="0" y="0"/>
                </a:lnTo>
                <a:close/>
              </a:path>
              <a:path w="1067435" h="1070610">
                <a:moveTo>
                  <a:pt x="147954" y="99060"/>
                </a:moveTo>
                <a:lnTo>
                  <a:pt x="98551" y="148336"/>
                </a:lnTo>
                <a:lnTo>
                  <a:pt x="123169" y="173037"/>
                </a:lnTo>
                <a:lnTo>
                  <a:pt x="172595" y="123780"/>
                </a:lnTo>
                <a:lnTo>
                  <a:pt x="147954" y="99060"/>
                </a:lnTo>
                <a:close/>
              </a:path>
              <a:path w="1067435" h="1070610">
                <a:moveTo>
                  <a:pt x="197400" y="99060"/>
                </a:moveTo>
                <a:lnTo>
                  <a:pt x="147954" y="99060"/>
                </a:lnTo>
                <a:lnTo>
                  <a:pt x="172595" y="123780"/>
                </a:lnTo>
                <a:lnTo>
                  <a:pt x="197400" y="99060"/>
                </a:lnTo>
                <a:close/>
              </a:path>
            </a:pathLst>
          </a:custGeom>
          <a:solidFill>
            <a:srgbClr val="394D53"/>
          </a:solidFill>
        </p:spPr>
        <p:txBody>
          <a:bodyPr wrap="square" lIns="0" tIns="0" rIns="0" bIns="0" rtlCol="0"/>
          <a:lstStyle/>
          <a:p>
            <a:endParaRPr/>
          </a:p>
        </p:txBody>
      </p:sp>
      <p:sp>
        <p:nvSpPr>
          <p:cNvPr id="70" name="object 30"/>
          <p:cNvSpPr/>
          <p:nvPr/>
        </p:nvSpPr>
        <p:spPr>
          <a:xfrm>
            <a:off x="5704545" y="2557873"/>
            <a:ext cx="501275" cy="608022"/>
          </a:xfrm>
          <a:custGeom>
            <a:avLst/>
            <a:gdLst/>
            <a:ahLst/>
            <a:cxnLst/>
            <a:rect l="l" t="t" r="r" b="b"/>
            <a:pathLst>
              <a:path w="1070609" h="1067435">
                <a:moveTo>
                  <a:pt x="74422" y="844930"/>
                </a:moveTo>
                <a:lnTo>
                  <a:pt x="0" y="1067053"/>
                </a:lnTo>
                <a:lnTo>
                  <a:pt x="222377" y="993393"/>
                </a:lnTo>
                <a:lnTo>
                  <a:pt x="197570" y="968501"/>
                </a:lnTo>
                <a:lnTo>
                  <a:pt x="148336" y="968501"/>
                </a:lnTo>
                <a:lnTo>
                  <a:pt x="99060" y="919099"/>
                </a:lnTo>
                <a:lnTo>
                  <a:pt x="123780" y="894458"/>
                </a:lnTo>
                <a:lnTo>
                  <a:pt x="74422" y="844930"/>
                </a:lnTo>
                <a:close/>
              </a:path>
              <a:path w="1070609" h="1067435">
                <a:moveTo>
                  <a:pt x="123780" y="894458"/>
                </a:moveTo>
                <a:lnTo>
                  <a:pt x="99060" y="919099"/>
                </a:lnTo>
                <a:lnTo>
                  <a:pt x="148336" y="968501"/>
                </a:lnTo>
                <a:lnTo>
                  <a:pt x="173037" y="943884"/>
                </a:lnTo>
                <a:lnTo>
                  <a:pt x="123780" y="894458"/>
                </a:lnTo>
                <a:close/>
              </a:path>
              <a:path w="1070609" h="1067435">
                <a:moveTo>
                  <a:pt x="173037" y="943884"/>
                </a:moveTo>
                <a:lnTo>
                  <a:pt x="148336" y="968501"/>
                </a:lnTo>
                <a:lnTo>
                  <a:pt x="197570" y="968501"/>
                </a:lnTo>
                <a:lnTo>
                  <a:pt x="173037" y="943884"/>
                </a:lnTo>
                <a:close/>
              </a:path>
              <a:path w="1070609" h="1067435">
                <a:moveTo>
                  <a:pt x="897574" y="123171"/>
                </a:moveTo>
                <a:lnTo>
                  <a:pt x="123780" y="894458"/>
                </a:lnTo>
                <a:lnTo>
                  <a:pt x="173037" y="943884"/>
                </a:lnTo>
                <a:lnTo>
                  <a:pt x="946891" y="172656"/>
                </a:lnTo>
                <a:lnTo>
                  <a:pt x="897574" y="123171"/>
                </a:lnTo>
                <a:close/>
              </a:path>
              <a:path w="1070609" h="1067435">
                <a:moveTo>
                  <a:pt x="1037590" y="98551"/>
                </a:moveTo>
                <a:lnTo>
                  <a:pt x="922274" y="98551"/>
                </a:lnTo>
                <a:lnTo>
                  <a:pt x="971677" y="147954"/>
                </a:lnTo>
                <a:lnTo>
                  <a:pt x="946891" y="172656"/>
                </a:lnTo>
                <a:lnTo>
                  <a:pt x="996188" y="222123"/>
                </a:lnTo>
                <a:lnTo>
                  <a:pt x="1037590" y="98551"/>
                </a:lnTo>
                <a:close/>
              </a:path>
              <a:path w="1070609" h="1067435">
                <a:moveTo>
                  <a:pt x="922274" y="98551"/>
                </a:moveTo>
                <a:lnTo>
                  <a:pt x="897574" y="123171"/>
                </a:lnTo>
                <a:lnTo>
                  <a:pt x="946891" y="172656"/>
                </a:lnTo>
                <a:lnTo>
                  <a:pt x="971677" y="147954"/>
                </a:lnTo>
                <a:lnTo>
                  <a:pt x="922274" y="98551"/>
                </a:lnTo>
                <a:close/>
              </a:path>
              <a:path w="1070609" h="1067435">
                <a:moveTo>
                  <a:pt x="1070610" y="0"/>
                </a:moveTo>
                <a:lnTo>
                  <a:pt x="848233" y="73660"/>
                </a:lnTo>
                <a:lnTo>
                  <a:pt x="897574" y="123171"/>
                </a:lnTo>
                <a:lnTo>
                  <a:pt x="922274" y="98551"/>
                </a:lnTo>
                <a:lnTo>
                  <a:pt x="1037590" y="98551"/>
                </a:lnTo>
                <a:lnTo>
                  <a:pt x="1070610" y="0"/>
                </a:lnTo>
                <a:close/>
              </a:path>
            </a:pathLst>
          </a:custGeom>
          <a:solidFill>
            <a:srgbClr val="394D53"/>
          </a:solidFill>
        </p:spPr>
        <p:txBody>
          <a:bodyPr wrap="square" lIns="0" tIns="0" rIns="0" bIns="0" rtlCol="0"/>
          <a:lstStyle/>
          <a:p>
            <a:endParaRPr/>
          </a:p>
        </p:txBody>
      </p:sp>
      <p:sp>
        <p:nvSpPr>
          <p:cNvPr id="71" name="object 9"/>
          <p:cNvSpPr txBox="1"/>
          <p:nvPr/>
        </p:nvSpPr>
        <p:spPr>
          <a:xfrm>
            <a:off x="2743792" y="5357356"/>
            <a:ext cx="778915" cy="196849"/>
          </a:xfrm>
          <a:prstGeom prst="rect">
            <a:avLst/>
          </a:prstGeom>
        </p:spPr>
        <p:txBody>
          <a:bodyPr vert="horz" wrap="square" lIns="0" tIns="12065" rIns="0" bIns="0" rtlCol="0">
            <a:spAutoFit/>
          </a:bodyPr>
          <a:lstStyle/>
          <a:p>
            <a:pPr marL="12700">
              <a:lnSpc>
                <a:spcPct val="100000"/>
              </a:lnSpc>
              <a:spcBef>
                <a:spcPts val="95"/>
              </a:spcBef>
            </a:pPr>
            <a:r>
              <a:rPr sz="1200" spc="-10" dirty="0">
                <a:solidFill>
                  <a:srgbClr val="394D53"/>
                </a:solidFill>
                <a:cs typeface="Arial"/>
              </a:rPr>
              <a:t>QA</a:t>
            </a:r>
            <a:r>
              <a:rPr lang="en-US" sz="1200" spc="-10" dirty="0">
                <a:solidFill>
                  <a:srgbClr val="394D53"/>
                </a:solidFill>
                <a:cs typeface="Arial"/>
              </a:rPr>
              <a:t> S</a:t>
            </a:r>
            <a:r>
              <a:rPr sz="1200" spc="-5" dirty="0">
                <a:solidFill>
                  <a:srgbClr val="394D53"/>
                </a:solidFill>
                <a:cs typeface="Arial"/>
              </a:rPr>
              <a:t>erver</a:t>
            </a:r>
            <a:endParaRPr sz="1200" dirty="0">
              <a:cs typeface="Arial"/>
            </a:endParaRPr>
          </a:p>
        </p:txBody>
      </p:sp>
      <p:sp>
        <p:nvSpPr>
          <p:cNvPr id="72" name="object 10"/>
          <p:cNvSpPr txBox="1"/>
          <p:nvPr/>
        </p:nvSpPr>
        <p:spPr>
          <a:xfrm>
            <a:off x="3991078" y="5519463"/>
            <a:ext cx="937391" cy="196849"/>
          </a:xfrm>
          <a:prstGeom prst="rect">
            <a:avLst/>
          </a:prstGeom>
        </p:spPr>
        <p:txBody>
          <a:bodyPr vert="horz" wrap="square" lIns="0" tIns="12065" rIns="0" bIns="0" rtlCol="0">
            <a:spAutoFit/>
          </a:bodyPr>
          <a:lstStyle/>
          <a:p>
            <a:pPr marL="12700">
              <a:lnSpc>
                <a:spcPct val="100000"/>
              </a:lnSpc>
              <a:spcBef>
                <a:spcPts val="95"/>
              </a:spcBef>
            </a:pPr>
            <a:r>
              <a:rPr sz="1200" spc="-5" dirty="0">
                <a:solidFill>
                  <a:srgbClr val="394D53"/>
                </a:solidFill>
                <a:cs typeface="Arial"/>
              </a:rPr>
              <a:t>Public</a:t>
            </a:r>
            <a:r>
              <a:rPr sz="1200" spc="-85" dirty="0">
                <a:solidFill>
                  <a:srgbClr val="394D53"/>
                </a:solidFill>
                <a:cs typeface="Arial"/>
              </a:rPr>
              <a:t> </a:t>
            </a:r>
            <a:r>
              <a:rPr sz="1200" spc="-5" dirty="0">
                <a:solidFill>
                  <a:srgbClr val="394D53"/>
                </a:solidFill>
                <a:cs typeface="Arial"/>
              </a:rPr>
              <a:t>Cloud</a:t>
            </a:r>
            <a:endParaRPr sz="1200" dirty="0">
              <a:cs typeface="Arial"/>
            </a:endParaRPr>
          </a:p>
        </p:txBody>
      </p:sp>
      <p:sp>
        <p:nvSpPr>
          <p:cNvPr id="74" name="object 15"/>
          <p:cNvSpPr txBox="1"/>
          <p:nvPr/>
        </p:nvSpPr>
        <p:spPr>
          <a:xfrm>
            <a:off x="5805455" y="5496581"/>
            <a:ext cx="1178580" cy="381515"/>
          </a:xfrm>
          <a:prstGeom prst="rect">
            <a:avLst/>
          </a:prstGeom>
        </p:spPr>
        <p:txBody>
          <a:bodyPr vert="horz" wrap="square" lIns="0" tIns="12065" rIns="0" bIns="0" rtlCol="0">
            <a:spAutoFit/>
          </a:bodyPr>
          <a:lstStyle/>
          <a:p>
            <a:pPr marL="175260" marR="5080" indent="-163195">
              <a:lnSpc>
                <a:spcPct val="100000"/>
              </a:lnSpc>
              <a:spcBef>
                <a:spcPts val="95"/>
              </a:spcBef>
            </a:pPr>
            <a:r>
              <a:rPr sz="1200" spc="-5" dirty="0">
                <a:solidFill>
                  <a:srgbClr val="394D53"/>
                </a:solidFill>
                <a:cs typeface="Arial"/>
              </a:rPr>
              <a:t>Produ</a:t>
            </a:r>
            <a:r>
              <a:rPr sz="1200" dirty="0">
                <a:solidFill>
                  <a:srgbClr val="394D53"/>
                </a:solidFill>
                <a:cs typeface="Arial"/>
              </a:rPr>
              <a:t>c</a:t>
            </a:r>
            <a:r>
              <a:rPr sz="1200" spc="-5" dirty="0">
                <a:solidFill>
                  <a:srgbClr val="394D53"/>
                </a:solidFill>
                <a:cs typeface="Arial"/>
              </a:rPr>
              <a:t>tion  Cluster</a:t>
            </a:r>
            <a:endParaRPr sz="1200" dirty="0">
              <a:cs typeface="Arial"/>
            </a:endParaRPr>
          </a:p>
        </p:txBody>
      </p:sp>
      <p:sp>
        <p:nvSpPr>
          <p:cNvPr id="75" name="object 16"/>
          <p:cNvSpPr/>
          <p:nvPr/>
        </p:nvSpPr>
        <p:spPr>
          <a:xfrm>
            <a:off x="2724031" y="5164454"/>
            <a:ext cx="653284" cy="247540"/>
          </a:xfrm>
          <a:prstGeom prst="rect">
            <a:avLst/>
          </a:prstGeom>
          <a:blipFill>
            <a:blip r:embed="rId8" cstate="print"/>
            <a:stretch>
              <a:fillRect/>
            </a:stretch>
          </a:blipFill>
        </p:spPr>
        <p:txBody>
          <a:bodyPr wrap="square" lIns="0" tIns="0" rIns="0" bIns="0" rtlCol="0"/>
          <a:lstStyle/>
          <a:p>
            <a:endParaRPr/>
          </a:p>
        </p:txBody>
      </p:sp>
      <p:sp>
        <p:nvSpPr>
          <p:cNvPr id="77" name="object 18"/>
          <p:cNvSpPr/>
          <p:nvPr/>
        </p:nvSpPr>
        <p:spPr>
          <a:xfrm>
            <a:off x="1389663" y="5125142"/>
            <a:ext cx="414652" cy="319267"/>
          </a:xfrm>
          <a:prstGeom prst="rect">
            <a:avLst/>
          </a:prstGeom>
          <a:blipFill>
            <a:blip r:embed="rId9" cstate="print"/>
            <a:stretch>
              <a:fillRect/>
            </a:stretch>
          </a:blipFill>
        </p:spPr>
        <p:txBody>
          <a:bodyPr wrap="square" lIns="0" tIns="0" rIns="0" bIns="0" rtlCol="0"/>
          <a:lstStyle/>
          <a:p>
            <a:endParaRPr/>
          </a:p>
        </p:txBody>
      </p:sp>
      <p:sp>
        <p:nvSpPr>
          <p:cNvPr id="80" name="object 24"/>
          <p:cNvSpPr/>
          <p:nvPr/>
        </p:nvSpPr>
        <p:spPr>
          <a:xfrm>
            <a:off x="4035575" y="4992744"/>
            <a:ext cx="779558" cy="561461"/>
          </a:xfrm>
          <a:prstGeom prst="rect">
            <a:avLst/>
          </a:prstGeom>
          <a:blipFill>
            <a:blip r:embed="rId10" cstate="print"/>
            <a:stretch>
              <a:fillRect/>
            </a:stretch>
          </a:blipFill>
        </p:spPr>
        <p:txBody>
          <a:bodyPr wrap="square" lIns="0" tIns="0" rIns="0" bIns="0" rtlCol="0"/>
          <a:lstStyle/>
          <a:p>
            <a:endParaRPr/>
          </a:p>
        </p:txBody>
      </p:sp>
      <p:sp>
        <p:nvSpPr>
          <p:cNvPr id="81" name="object 21"/>
          <p:cNvSpPr/>
          <p:nvPr/>
        </p:nvSpPr>
        <p:spPr>
          <a:xfrm>
            <a:off x="6040008" y="4917280"/>
            <a:ext cx="263478" cy="602950"/>
          </a:xfrm>
          <a:prstGeom prst="rect">
            <a:avLst/>
          </a:prstGeom>
          <a:blipFill>
            <a:blip r:embed="rId11" cstate="print"/>
            <a:stretch>
              <a:fillRect/>
            </a:stretch>
          </a:blipFill>
        </p:spPr>
        <p:txBody>
          <a:bodyPr wrap="square" lIns="0" tIns="0" rIns="0" bIns="0" rtlCol="0"/>
          <a:lstStyle/>
          <a:p>
            <a:endParaRPr/>
          </a:p>
        </p:txBody>
      </p:sp>
      <p:sp>
        <p:nvSpPr>
          <p:cNvPr id="82" name="object 9"/>
          <p:cNvSpPr txBox="1"/>
          <p:nvPr/>
        </p:nvSpPr>
        <p:spPr>
          <a:xfrm>
            <a:off x="1141712" y="5421038"/>
            <a:ext cx="1083318" cy="196849"/>
          </a:xfrm>
          <a:prstGeom prst="rect">
            <a:avLst/>
          </a:prstGeom>
        </p:spPr>
        <p:txBody>
          <a:bodyPr vert="horz" wrap="square" lIns="0" tIns="12065" rIns="0" bIns="0" rtlCol="0">
            <a:spAutoFit/>
          </a:bodyPr>
          <a:lstStyle/>
          <a:p>
            <a:pPr marL="12700">
              <a:lnSpc>
                <a:spcPct val="100000"/>
              </a:lnSpc>
              <a:spcBef>
                <a:spcPts val="95"/>
              </a:spcBef>
            </a:pPr>
            <a:r>
              <a:rPr lang="en-US" sz="1200" spc="-10" dirty="0">
                <a:solidFill>
                  <a:srgbClr val="394D53"/>
                </a:solidFill>
                <a:cs typeface="Arial"/>
              </a:rPr>
              <a:t>Development VM</a:t>
            </a:r>
            <a:endParaRPr sz="1200" dirty="0">
              <a:cs typeface="Arial"/>
            </a:endParaRPr>
          </a:p>
        </p:txBody>
      </p:sp>
      <p:sp>
        <p:nvSpPr>
          <p:cNvPr id="83" name="object 20"/>
          <p:cNvSpPr/>
          <p:nvPr/>
        </p:nvSpPr>
        <p:spPr>
          <a:xfrm>
            <a:off x="7077476" y="4863160"/>
            <a:ext cx="723672" cy="581249"/>
          </a:xfrm>
          <a:prstGeom prst="rect">
            <a:avLst/>
          </a:prstGeom>
          <a:blipFill>
            <a:blip r:embed="rId12" cstate="print"/>
            <a:stretch>
              <a:fillRect/>
            </a:stretch>
          </a:blipFill>
        </p:spPr>
        <p:txBody>
          <a:bodyPr wrap="square" lIns="0" tIns="0" rIns="0" bIns="0" rtlCol="0"/>
          <a:lstStyle/>
          <a:p>
            <a:endParaRPr/>
          </a:p>
        </p:txBody>
      </p:sp>
      <p:sp>
        <p:nvSpPr>
          <p:cNvPr id="84" name="object 15"/>
          <p:cNvSpPr txBox="1"/>
          <p:nvPr/>
        </p:nvSpPr>
        <p:spPr>
          <a:xfrm>
            <a:off x="7025196" y="5411994"/>
            <a:ext cx="1178580" cy="196849"/>
          </a:xfrm>
          <a:prstGeom prst="rect">
            <a:avLst/>
          </a:prstGeom>
        </p:spPr>
        <p:txBody>
          <a:bodyPr vert="horz" wrap="square" lIns="0" tIns="12065" rIns="0" bIns="0" rtlCol="0">
            <a:spAutoFit/>
          </a:bodyPr>
          <a:lstStyle/>
          <a:p>
            <a:pPr marL="175260" marR="5080" indent="-163195">
              <a:lnSpc>
                <a:spcPct val="100000"/>
              </a:lnSpc>
              <a:spcBef>
                <a:spcPts val="95"/>
              </a:spcBef>
            </a:pPr>
            <a:r>
              <a:rPr lang="en-US" sz="1200" spc="-5" dirty="0">
                <a:solidFill>
                  <a:srgbClr val="394D53"/>
                </a:solidFill>
                <a:cs typeface="Arial"/>
              </a:rPr>
              <a:t>Data Centers</a:t>
            </a:r>
            <a:endParaRPr sz="1200" dirty="0">
              <a:cs typeface="Arial"/>
            </a:endParaRPr>
          </a:p>
        </p:txBody>
      </p:sp>
      <p:cxnSp>
        <p:nvCxnSpPr>
          <p:cNvPr id="87" name="Straight Connector 86"/>
          <p:cNvCxnSpPr/>
          <p:nvPr/>
        </p:nvCxnSpPr>
        <p:spPr>
          <a:xfrm flipV="1">
            <a:off x="1043796" y="3829949"/>
            <a:ext cx="7315256" cy="16748"/>
          </a:xfrm>
          <a:prstGeom prst="line">
            <a:avLst/>
          </a:prstGeom>
          <a:ln w="12700">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sp>
        <p:nvSpPr>
          <p:cNvPr id="91" name="Rectangle 90"/>
          <p:cNvSpPr/>
          <p:nvPr/>
        </p:nvSpPr>
        <p:spPr>
          <a:xfrm>
            <a:off x="1043796" y="3491328"/>
            <a:ext cx="2035834" cy="2758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Build once, run anywhere</a:t>
            </a:r>
          </a:p>
        </p:txBody>
      </p:sp>
      <p:sp>
        <p:nvSpPr>
          <p:cNvPr id="92" name="Rectangle 91"/>
          <p:cNvSpPr/>
          <p:nvPr/>
        </p:nvSpPr>
        <p:spPr>
          <a:xfrm>
            <a:off x="6584345" y="3939048"/>
            <a:ext cx="2035834" cy="2758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Configure once, run anything</a:t>
            </a:r>
          </a:p>
        </p:txBody>
      </p:sp>
      <p:sp>
        <p:nvSpPr>
          <p:cNvPr id="95" name="object 36"/>
          <p:cNvSpPr/>
          <p:nvPr/>
        </p:nvSpPr>
        <p:spPr>
          <a:xfrm>
            <a:off x="5547418" y="4207839"/>
            <a:ext cx="624329" cy="641948"/>
          </a:xfrm>
          <a:custGeom>
            <a:avLst/>
            <a:gdLst/>
            <a:ahLst/>
            <a:cxnLst/>
            <a:rect l="l" t="t" r="r" b="b"/>
            <a:pathLst>
              <a:path w="1067435" h="1070610">
                <a:moveTo>
                  <a:pt x="894397" y="946891"/>
                </a:moveTo>
                <a:lnTo>
                  <a:pt x="844930" y="996188"/>
                </a:lnTo>
                <a:lnTo>
                  <a:pt x="1067053" y="1070610"/>
                </a:lnTo>
                <a:lnTo>
                  <a:pt x="1034283" y="971676"/>
                </a:lnTo>
                <a:lnTo>
                  <a:pt x="919099" y="971676"/>
                </a:lnTo>
                <a:lnTo>
                  <a:pt x="894397" y="946891"/>
                </a:lnTo>
                <a:close/>
              </a:path>
              <a:path w="1067435" h="1070610">
                <a:moveTo>
                  <a:pt x="943882" y="897574"/>
                </a:moveTo>
                <a:lnTo>
                  <a:pt x="894397" y="946891"/>
                </a:lnTo>
                <a:lnTo>
                  <a:pt x="919099" y="971676"/>
                </a:lnTo>
                <a:lnTo>
                  <a:pt x="968501" y="922274"/>
                </a:lnTo>
                <a:lnTo>
                  <a:pt x="943882" y="897574"/>
                </a:lnTo>
                <a:close/>
              </a:path>
              <a:path w="1067435" h="1070610">
                <a:moveTo>
                  <a:pt x="993393" y="848233"/>
                </a:moveTo>
                <a:lnTo>
                  <a:pt x="943882" y="897574"/>
                </a:lnTo>
                <a:lnTo>
                  <a:pt x="968501" y="922274"/>
                </a:lnTo>
                <a:lnTo>
                  <a:pt x="919099" y="971676"/>
                </a:lnTo>
                <a:lnTo>
                  <a:pt x="1034283" y="971676"/>
                </a:lnTo>
                <a:lnTo>
                  <a:pt x="993393" y="848233"/>
                </a:lnTo>
                <a:close/>
              </a:path>
              <a:path w="1067435" h="1070610">
                <a:moveTo>
                  <a:pt x="172595" y="123780"/>
                </a:moveTo>
                <a:lnTo>
                  <a:pt x="123169" y="173037"/>
                </a:lnTo>
                <a:lnTo>
                  <a:pt x="894397" y="946891"/>
                </a:lnTo>
                <a:lnTo>
                  <a:pt x="943882" y="897574"/>
                </a:lnTo>
                <a:lnTo>
                  <a:pt x="172595" y="123780"/>
                </a:lnTo>
                <a:close/>
              </a:path>
              <a:path w="1067435" h="1070610">
                <a:moveTo>
                  <a:pt x="0" y="0"/>
                </a:moveTo>
                <a:lnTo>
                  <a:pt x="73660" y="222376"/>
                </a:lnTo>
                <a:lnTo>
                  <a:pt x="123169" y="173037"/>
                </a:lnTo>
                <a:lnTo>
                  <a:pt x="98551" y="148336"/>
                </a:lnTo>
                <a:lnTo>
                  <a:pt x="147954" y="99060"/>
                </a:lnTo>
                <a:lnTo>
                  <a:pt x="197400" y="99060"/>
                </a:lnTo>
                <a:lnTo>
                  <a:pt x="222123" y="74422"/>
                </a:lnTo>
                <a:lnTo>
                  <a:pt x="0" y="0"/>
                </a:lnTo>
                <a:close/>
              </a:path>
              <a:path w="1067435" h="1070610">
                <a:moveTo>
                  <a:pt x="147954" y="99060"/>
                </a:moveTo>
                <a:lnTo>
                  <a:pt x="98551" y="148336"/>
                </a:lnTo>
                <a:lnTo>
                  <a:pt x="123169" y="173037"/>
                </a:lnTo>
                <a:lnTo>
                  <a:pt x="172595" y="123780"/>
                </a:lnTo>
                <a:lnTo>
                  <a:pt x="147954" y="99060"/>
                </a:lnTo>
                <a:close/>
              </a:path>
              <a:path w="1067435" h="1070610">
                <a:moveTo>
                  <a:pt x="197400" y="99060"/>
                </a:moveTo>
                <a:lnTo>
                  <a:pt x="147954" y="99060"/>
                </a:lnTo>
                <a:lnTo>
                  <a:pt x="172595" y="123780"/>
                </a:lnTo>
                <a:lnTo>
                  <a:pt x="197400" y="99060"/>
                </a:lnTo>
                <a:close/>
              </a:path>
            </a:pathLst>
          </a:custGeom>
          <a:solidFill>
            <a:srgbClr val="394D53"/>
          </a:solidFill>
        </p:spPr>
        <p:txBody>
          <a:bodyPr wrap="square" lIns="0" tIns="0" rIns="0" bIns="0" rtlCol="0"/>
          <a:lstStyle/>
          <a:p>
            <a:endParaRPr/>
          </a:p>
        </p:txBody>
      </p:sp>
      <p:sp>
        <p:nvSpPr>
          <p:cNvPr id="96" name="object 30"/>
          <p:cNvSpPr/>
          <p:nvPr/>
        </p:nvSpPr>
        <p:spPr>
          <a:xfrm>
            <a:off x="3397943" y="4449607"/>
            <a:ext cx="501275" cy="608022"/>
          </a:xfrm>
          <a:custGeom>
            <a:avLst/>
            <a:gdLst/>
            <a:ahLst/>
            <a:cxnLst/>
            <a:rect l="l" t="t" r="r" b="b"/>
            <a:pathLst>
              <a:path w="1070609" h="1067435">
                <a:moveTo>
                  <a:pt x="74422" y="844930"/>
                </a:moveTo>
                <a:lnTo>
                  <a:pt x="0" y="1067053"/>
                </a:lnTo>
                <a:lnTo>
                  <a:pt x="222377" y="993393"/>
                </a:lnTo>
                <a:lnTo>
                  <a:pt x="197570" y="968501"/>
                </a:lnTo>
                <a:lnTo>
                  <a:pt x="148336" y="968501"/>
                </a:lnTo>
                <a:lnTo>
                  <a:pt x="99060" y="919099"/>
                </a:lnTo>
                <a:lnTo>
                  <a:pt x="123780" y="894458"/>
                </a:lnTo>
                <a:lnTo>
                  <a:pt x="74422" y="844930"/>
                </a:lnTo>
                <a:close/>
              </a:path>
              <a:path w="1070609" h="1067435">
                <a:moveTo>
                  <a:pt x="123780" y="894458"/>
                </a:moveTo>
                <a:lnTo>
                  <a:pt x="99060" y="919099"/>
                </a:lnTo>
                <a:lnTo>
                  <a:pt x="148336" y="968501"/>
                </a:lnTo>
                <a:lnTo>
                  <a:pt x="173037" y="943884"/>
                </a:lnTo>
                <a:lnTo>
                  <a:pt x="123780" y="894458"/>
                </a:lnTo>
                <a:close/>
              </a:path>
              <a:path w="1070609" h="1067435">
                <a:moveTo>
                  <a:pt x="173037" y="943884"/>
                </a:moveTo>
                <a:lnTo>
                  <a:pt x="148336" y="968501"/>
                </a:lnTo>
                <a:lnTo>
                  <a:pt x="197570" y="968501"/>
                </a:lnTo>
                <a:lnTo>
                  <a:pt x="173037" y="943884"/>
                </a:lnTo>
                <a:close/>
              </a:path>
              <a:path w="1070609" h="1067435">
                <a:moveTo>
                  <a:pt x="897574" y="123171"/>
                </a:moveTo>
                <a:lnTo>
                  <a:pt x="123780" y="894458"/>
                </a:lnTo>
                <a:lnTo>
                  <a:pt x="173037" y="943884"/>
                </a:lnTo>
                <a:lnTo>
                  <a:pt x="946891" y="172656"/>
                </a:lnTo>
                <a:lnTo>
                  <a:pt x="897574" y="123171"/>
                </a:lnTo>
                <a:close/>
              </a:path>
              <a:path w="1070609" h="1067435">
                <a:moveTo>
                  <a:pt x="1037590" y="98551"/>
                </a:moveTo>
                <a:lnTo>
                  <a:pt x="922274" y="98551"/>
                </a:lnTo>
                <a:lnTo>
                  <a:pt x="971677" y="147954"/>
                </a:lnTo>
                <a:lnTo>
                  <a:pt x="946891" y="172656"/>
                </a:lnTo>
                <a:lnTo>
                  <a:pt x="996188" y="222123"/>
                </a:lnTo>
                <a:lnTo>
                  <a:pt x="1037590" y="98551"/>
                </a:lnTo>
                <a:close/>
              </a:path>
              <a:path w="1070609" h="1067435">
                <a:moveTo>
                  <a:pt x="922274" y="98551"/>
                </a:moveTo>
                <a:lnTo>
                  <a:pt x="897574" y="123171"/>
                </a:lnTo>
                <a:lnTo>
                  <a:pt x="946891" y="172656"/>
                </a:lnTo>
                <a:lnTo>
                  <a:pt x="971677" y="147954"/>
                </a:lnTo>
                <a:lnTo>
                  <a:pt x="922274" y="98551"/>
                </a:lnTo>
                <a:close/>
              </a:path>
              <a:path w="1070609" h="1067435">
                <a:moveTo>
                  <a:pt x="1070610" y="0"/>
                </a:moveTo>
                <a:lnTo>
                  <a:pt x="848233" y="73660"/>
                </a:lnTo>
                <a:lnTo>
                  <a:pt x="897574" y="123171"/>
                </a:lnTo>
                <a:lnTo>
                  <a:pt x="922274" y="98551"/>
                </a:lnTo>
                <a:lnTo>
                  <a:pt x="1037590" y="98551"/>
                </a:lnTo>
                <a:lnTo>
                  <a:pt x="1070610" y="0"/>
                </a:lnTo>
                <a:close/>
              </a:path>
            </a:pathLst>
          </a:custGeom>
          <a:solidFill>
            <a:srgbClr val="394D53"/>
          </a:solidFill>
        </p:spPr>
        <p:txBody>
          <a:bodyPr wrap="square" lIns="0" tIns="0" rIns="0" bIns="0" rtlCol="0"/>
          <a:lstStyle/>
          <a:p>
            <a:endParaRPr/>
          </a:p>
        </p:txBody>
      </p:sp>
      <p:sp>
        <p:nvSpPr>
          <p:cNvPr id="2" name="TextBox 1"/>
          <p:cNvSpPr txBox="1"/>
          <p:nvPr/>
        </p:nvSpPr>
        <p:spPr>
          <a:xfrm>
            <a:off x="3511091" y="6199775"/>
            <a:ext cx="2310316" cy="369332"/>
          </a:xfrm>
          <a:prstGeom prst="rect">
            <a:avLst/>
          </a:prstGeom>
          <a:noFill/>
        </p:spPr>
        <p:txBody>
          <a:bodyPr wrap="square" rtlCol="0">
            <a:spAutoFit/>
          </a:bodyPr>
          <a:lstStyle/>
          <a:p>
            <a:r>
              <a:rPr lang="en-US" b="1" dirty="0"/>
              <a:t>Build, Ship and Run</a:t>
            </a:r>
          </a:p>
        </p:txBody>
      </p:sp>
    </p:spTree>
    <p:extLst>
      <p:ext uri="{BB962C8B-B14F-4D97-AF65-F5344CB8AC3E}">
        <p14:creationId xmlns:p14="http://schemas.microsoft.com/office/powerpoint/2010/main" val="13013037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6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70"/>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8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9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91"/>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77"/>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82"/>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7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71"/>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96"/>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80"/>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72"/>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95"/>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81"/>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83"/>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84"/>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P spid="56" grpId="0"/>
      <p:bldP spid="57" grpId="0"/>
      <p:bldP spid="58" grpId="0"/>
      <p:bldP spid="59" grpId="0"/>
      <p:bldP spid="60" grpId="0"/>
      <p:bldP spid="61" grpId="0" animBg="1"/>
      <p:bldP spid="62" grpId="0" animBg="1"/>
      <p:bldP spid="63" grpId="0" animBg="1"/>
      <p:bldP spid="64" grpId="0" animBg="1"/>
      <p:bldP spid="65" grpId="0" animBg="1"/>
      <p:bldP spid="66" grpId="0" animBg="1"/>
      <p:bldP spid="70" grpId="0" animBg="1"/>
      <p:bldP spid="71" grpId="0"/>
      <p:bldP spid="72" grpId="0"/>
      <p:bldP spid="74" grpId="0"/>
      <p:bldP spid="75" grpId="0" animBg="1"/>
      <p:bldP spid="77" grpId="0" animBg="1"/>
      <p:bldP spid="80" grpId="0" animBg="1"/>
      <p:bldP spid="81" grpId="0" animBg="1"/>
      <p:bldP spid="82" grpId="0"/>
      <p:bldP spid="83" grpId="0" animBg="1"/>
      <p:bldP spid="84" grpId="0"/>
      <p:bldP spid="91" grpId="0" animBg="1"/>
      <p:bldP spid="92" grpId="0" animBg="1"/>
      <p:bldP spid="95" grpId="0" animBg="1"/>
      <p:bldP spid="9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a:spLocks noGrp="1"/>
          </p:cNvSpPr>
          <p:nvPr>
            <p:ph type="title"/>
          </p:nvPr>
        </p:nvSpPr>
        <p:spPr>
          <a:xfrm>
            <a:off x="-1" y="0"/>
            <a:ext cx="9594167" cy="733913"/>
          </a:xfrm>
          <a:solidFill>
            <a:schemeClr val="accent1">
              <a:lumMod val="50000"/>
            </a:schemeClr>
          </a:solidFill>
        </p:spPr>
        <p:txBody>
          <a:bodyPr/>
          <a:lstStyle/>
          <a:p>
            <a:pPr algn="ctr"/>
            <a:r>
              <a:rPr lang="en-US" dirty="0">
                <a:solidFill>
                  <a:schemeClr val="bg1"/>
                </a:solidFill>
              </a:rPr>
              <a:t>Evolution of Containerization</a:t>
            </a:r>
          </a:p>
        </p:txBody>
      </p:sp>
      <p:pic>
        <p:nvPicPr>
          <p:cNvPr id="13" name="Picture 12"/>
          <p:cNvPicPr>
            <a:picLocks noChangeAspect="1"/>
          </p:cNvPicPr>
          <p:nvPr/>
        </p:nvPicPr>
        <p:blipFill>
          <a:blip r:embed="rId2"/>
          <a:stretch>
            <a:fillRect/>
          </a:stretch>
        </p:blipFill>
        <p:spPr>
          <a:xfrm>
            <a:off x="170394" y="3614185"/>
            <a:ext cx="1777491" cy="1445938"/>
          </a:xfrm>
          <a:prstGeom prst="rect">
            <a:avLst/>
          </a:prstGeom>
        </p:spPr>
      </p:pic>
      <p:pic>
        <p:nvPicPr>
          <p:cNvPr id="14" name="Picture 13"/>
          <p:cNvPicPr>
            <a:picLocks noChangeAspect="1"/>
          </p:cNvPicPr>
          <p:nvPr/>
        </p:nvPicPr>
        <p:blipFill>
          <a:blip r:embed="rId3"/>
          <a:stretch>
            <a:fillRect/>
          </a:stretch>
        </p:blipFill>
        <p:spPr>
          <a:xfrm>
            <a:off x="3874975" y="3688823"/>
            <a:ext cx="1128331" cy="1285965"/>
          </a:xfrm>
          <a:prstGeom prst="rect">
            <a:avLst/>
          </a:prstGeom>
        </p:spPr>
      </p:pic>
      <p:pic>
        <p:nvPicPr>
          <p:cNvPr id="15" name="Picture 14"/>
          <p:cNvPicPr>
            <a:picLocks noChangeAspect="1"/>
          </p:cNvPicPr>
          <p:nvPr/>
        </p:nvPicPr>
        <p:blipFill>
          <a:blip r:embed="rId4"/>
          <a:stretch>
            <a:fillRect/>
          </a:stretch>
        </p:blipFill>
        <p:spPr>
          <a:xfrm>
            <a:off x="3112468" y="2196901"/>
            <a:ext cx="2589034" cy="1083963"/>
          </a:xfrm>
          <a:prstGeom prst="rect">
            <a:avLst/>
          </a:prstGeom>
        </p:spPr>
      </p:pic>
      <p:cxnSp>
        <p:nvCxnSpPr>
          <p:cNvPr id="17" name="Straight Arrow Connector 16"/>
          <p:cNvCxnSpPr/>
          <p:nvPr/>
        </p:nvCxnSpPr>
        <p:spPr>
          <a:xfrm flipH="1" flipV="1">
            <a:off x="3840373" y="3217651"/>
            <a:ext cx="630523" cy="6383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H="1" flipV="1">
            <a:off x="4406985" y="3163809"/>
            <a:ext cx="63911" cy="6987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V="1">
            <a:off x="4480193" y="3163809"/>
            <a:ext cx="792836" cy="6987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30" name="Picture 29"/>
          <p:cNvPicPr>
            <a:picLocks noChangeAspect="1"/>
          </p:cNvPicPr>
          <p:nvPr/>
        </p:nvPicPr>
        <p:blipFill>
          <a:blip r:embed="rId5"/>
          <a:stretch>
            <a:fillRect/>
          </a:stretch>
        </p:blipFill>
        <p:spPr>
          <a:xfrm>
            <a:off x="7169100" y="3764723"/>
            <a:ext cx="1419225" cy="1295400"/>
          </a:xfrm>
          <a:prstGeom prst="rect">
            <a:avLst/>
          </a:prstGeom>
        </p:spPr>
      </p:pic>
      <p:sp>
        <p:nvSpPr>
          <p:cNvPr id="31" name="TextBox 30"/>
          <p:cNvSpPr txBox="1"/>
          <p:nvPr/>
        </p:nvSpPr>
        <p:spPr>
          <a:xfrm>
            <a:off x="409011" y="4974787"/>
            <a:ext cx="1478980" cy="276999"/>
          </a:xfrm>
          <a:prstGeom prst="rect">
            <a:avLst/>
          </a:prstGeom>
          <a:noFill/>
        </p:spPr>
        <p:txBody>
          <a:bodyPr wrap="square" rtlCol="0">
            <a:spAutoFit/>
          </a:bodyPr>
          <a:lstStyle/>
          <a:p>
            <a:r>
              <a:rPr lang="en-US" sz="1200" b="1" dirty="0"/>
              <a:t>Traditional Model</a:t>
            </a:r>
          </a:p>
        </p:txBody>
      </p:sp>
      <p:sp>
        <p:nvSpPr>
          <p:cNvPr id="32" name="TextBox 31"/>
          <p:cNvSpPr txBox="1"/>
          <p:nvPr/>
        </p:nvSpPr>
        <p:spPr>
          <a:xfrm>
            <a:off x="3995295" y="4974789"/>
            <a:ext cx="1114649" cy="276998"/>
          </a:xfrm>
          <a:prstGeom prst="rect">
            <a:avLst/>
          </a:prstGeom>
          <a:noFill/>
        </p:spPr>
        <p:txBody>
          <a:bodyPr wrap="square" rtlCol="0">
            <a:spAutoFit/>
          </a:bodyPr>
          <a:lstStyle/>
          <a:p>
            <a:r>
              <a:rPr lang="en-US" sz="1200" b="1" dirty="0"/>
              <a:t>Virtualization</a:t>
            </a:r>
          </a:p>
        </p:txBody>
      </p:sp>
      <p:sp>
        <p:nvSpPr>
          <p:cNvPr id="33" name="TextBox 32"/>
          <p:cNvSpPr txBox="1"/>
          <p:nvPr/>
        </p:nvSpPr>
        <p:spPr>
          <a:xfrm>
            <a:off x="7295369" y="4974788"/>
            <a:ext cx="1478980" cy="276999"/>
          </a:xfrm>
          <a:prstGeom prst="rect">
            <a:avLst/>
          </a:prstGeom>
          <a:noFill/>
        </p:spPr>
        <p:txBody>
          <a:bodyPr wrap="square" rtlCol="0">
            <a:spAutoFit/>
          </a:bodyPr>
          <a:lstStyle/>
          <a:p>
            <a:r>
              <a:rPr lang="en-US" sz="1200" b="1" dirty="0"/>
              <a:t>Containerization</a:t>
            </a:r>
          </a:p>
        </p:txBody>
      </p:sp>
      <p:pic>
        <p:nvPicPr>
          <p:cNvPr id="34" name="Picture 33"/>
          <p:cNvPicPr>
            <a:picLocks noChangeAspect="1"/>
          </p:cNvPicPr>
          <p:nvPr/>
        </p:nvPicPr>
        <p:blipFill>
          <a:blip r:embed="rId6"/>
          <a:stretch>
            <a:fillRect/>
          </a:stretch>
        </p:blipFill>
        <p:spPr>
          <a:xfrm>
            <a:off x="6136859" y="2500028"/>
            <a:ext cx="1123950" cy="685800"/>
          </a:xfrm>
          <a:prstGeom prst="rect">
            <a:avLst/>
          </a:prstGeom>
        </p:spPr>
      </p:pic>
      <p:pic>
        <p:nvPicPr>
          <p:cNvPr id="35" name="Picture 34"/>
          <p:cNvPicPr>
            <a:picLocks noChangeAspect="1"/>
          </p:cNvPicPr>
          <p:nvPr/>
        </p:nvPicPr>
        <p:blipFill>
          <a:blip r:embed="rId6"/>
          <a:stretch>
            <a:fillRect/>
          </a:stretch>
        </p:blipFill>
        <p:spPr>
          <a:xfrm>
            <a:off x="8212374" y="2500028"/>
            <a:ext cx="1123950" cy="685800"/>
          </a:xfrm>
          <a:prstGeom prst="rect">
            <a:avLst/>
          </a:prstGeom>
        </p:spPr>
      </p:pic>
      <p:pic>
        <p:nvPicPr>
          <p:cNvPr id="36" name="Picture 35"/>
          <p:cNvPicPr>
            <a:picLocks noChangeAspect="1"/>
          </p:cNvPicPr>
          <p:nvPr/>
        </p:nvPicPr>
        <p:blipFill>
          <a:blip r:embed="rId6"/>
          <a:stretch>
            <a:fillRect/>
          </a:stretch>
        </p:blipFill>
        <p:spPr>
          <a:xfrm>
            <a:off x="7242140" y="2520089"/>
            <a:ext cx="1123950" cy="685800"/>
          </a:xfrm>
          <a:prstGeom prst="rect">
            <a:avLst/>
          </a:prstGeom>
        </p:spPr>
      </p:pic>
      <p:cxnSp>
        <p:nvCxnSpPr>
          <p:cNvPr id="38" name="Straight Arrow Connector 37"/>
          <p:cNvCxnSpPr/>
          <p:nvPr/>
        </p:nvCxnSpPr>
        <p:spPr>
          <a:xfrm flipH="1" flipV="1">
            <a:off x="7804115" y="3164259"/>
            <a:ext cx="63911" cy="6987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flipV="1">
            <a:off x="7862388" y="3203080"/>
            <a:ext cx="911961" cy="6642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flipH="1" flipV="1">
            <a:off x="6823494" y="3211706"/>
            <a:ext cx="1055220" cy="6556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6" name="Right Arrow 45"/>
          <p:cNvSpPr/>
          <p:nvPr/>
        </p:nvSpPr>
        <p:spPr>
          <a:xfrm>
            <a:off x="2361801" y="4175853"/>
            <a:ext cx="499333" cy="35766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ight Arrow 47"/>
          <p:cNvSpPr/>
          <p:nvPr/>
        </p:nvSpPr>
        <p:spPr>
          <a:xfrm>
            <a:off x="5836536" y="4233591"/>
            <a:ext cx="499333" cy="35766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TextBox 48"/>
          <p:cNvSpPr txBox="1"/>
          <p:nvPr/>
        </p:nvSpPr>
        <p:spPr>
          <a:xfrm>
            <a:off x="464485" y="5365632"/>
            <a:ext cx="1368031" cy="338554"/>
          </a:xfrm>
          <a:prstGeom prst="rect">
            <a:avLst/>
          </a:prstGeom>
          <a:noFill/>
        </p:spPr>
        <p:txBody>
          <a:bodyPr wrap="square" rtlCol="0">
            <a:spAutoFit/>
          </a:bodyPr>
          <a:lstStyle/>
          <a:p>
            <a:r>
              <a:rPr lang="en-US" sz="1600" dirty="0"/>
              <a:t>Dev Team </a:t>
            </a:r>
          </a:p>
        </p:txBody>
      </p:sp>
      <p:pic>
        <p:nvPicPr>
          <p:cNvPr id="50" name="Picture 49"/>
          <p:cNvPicPr>
            <a:picLocks noChangeAspect="1"/>
          </p:cNvPicPr>
          <p:nvPr/>
        </p:nvPicPr>
        <p:blipFill>
          <a:blip r:embed="rId7"/>
          <a:stretch>
            <a:fillRect/>
          </a:stretch>
        </p:blipFill>
        <p:spPr>
          <a:xfrm>
            <a:off x="4708578" y="5424474"/>
            <a:ext cx="293375" cy="256703"/>
          </a:xfrm>
          <a:prstGeom prst="rect">
            <a:avLst/>
          </a:prstGeom>
        </p:spPr>
      </p:pic>
      <p:pic>
        <p:nvPicPr>
          <p:cNvPr id="51" name="Picture 50"/>
          <p:cNvPicPr>
            <a:picLocks noChangeAspect="1"/>
          </p:cNvPicPr>
          <p:nvPr/>
        </p:nvPicPr>
        <p:blipFill>
          <a:blip r:embed="rId8"/>
          <a:stretch>
            <a:fillRect/>
          </a:stretch>
        </p:blipFill>
        <p:spPr>
          <a:xfrm>
            <a:off x="1372241" y="5686934"/>
            <a:ext cx="288807" cy="263571"/>
          </a:xfrm>
          <a:prstGeom prst="rect">
            <a:avLst/>
          </a:prstGeom>
        </p:spPr>
      </p:pic>
      <p:sp>
        <p:nvSpPr>
          <p:cNvPr id="52" name="TextBox 51"/>
          <p:cNvSpPr txBox="1"/>
          <p:nvPr/>
        </p:nvSpPr>
        <p:spPr>
          <a:xfrm>
            <a:off x="454253" y="5635219"/>
            <a:ext cx="1088270" cy="340411"/>
          </a:xfrm>
          <a:prstGeom prst="rect">
            <a:avLst/>
          </a:prstGeom>
          <a:noFill/>
        </p:spPr>
        <p:txBody>
          <a:bodyPr wrap="square" rtlCol="0">
            <a:spAutoFit/>
          </a:bodyPr>
          <a:lstStyle/>
          <a:p>
            <a:r>
              <a:rPr lang="en-US" sz="1600" dirty="0"/>
              <a:t>Ops Team </a:t>
            </a:r>
          </a:p>
        </p:txBody>
      </p:sp>
      <p:pic>
        <p:nvPicPr>
          <p:cNvPr id="53" name="Picture 52"/>
          <p:cNvPicPr>
            <a:picLocks noChangeAspect="1"/>
          </p:cNvPicPr>
          <p:nvPr/>
        </p:nvPicPr>
        <p:blipFill>
          <a:blip r:embed="rId8"/>
          <a:stretch>
            <a:fillRect/>
          </a:stretch>
        </p:blipFill>
        <p:spPr>
          <a:xfrm>
            <a:off x="1365888" y="5404777"/>
            <a:ext cx="295160" cy="269369"/>
          </a:xfrm>
          <a:prstGeom prst="rect">
            <a:avLst/>
          </a:prstGeom>
        </p:spPr>
      </p:pic>
      <p:sp>
        <p:nvSpPr>
          <p:cNvPr id="54" name="TextBox 53"/>
          <p:cNvSpPr txBox="1"/>
          <p:nvPr/>
        </p:nvSpPr>
        <p:spPr>
          <a:xfrm>
            <a:off x="7222196" y="5339795"/>
            <a:ext cx="1368031" cy="338554"/>
          </a:xfrm>
          <a:prstGeom prst="rect">
            <a:avLst/>
          </a:prstGeom>
          <a:noFill/>
        </p:spPr>
        <p:txBody>
          <a:bodyPr wrap="square" rtlCol="0">
            <a:spAutoFit/>
          </a:bodyPr>
          <a:lstStyle/>
          <a:p>
            <a:r>
              <a:rPr lang="en-US" sz="1600" dirty="0"/>
              <a:t>Dev Team </a:t>
            </a:r>
          </a:p>
        </p:txBody>
      </p:sp>
      <p:sp>
        <p:nvSpPr>
          <p:cNvPr id="55" name="TextBox 54"/>
          <p:cNvSpPr txBox="1"/>
          <p:nvPr/>
        </p:nvSpPr>
        <p:spPr>
          <a:xfrm>
            <a:off x="3796178" y="5385385"/>
            <a:ext cx="1088270" cy="338554"/>
          </a:xfrm>
          <a:prstGeom prst="rect">
            <a:avLst/>
          </a:prstGeom>
          <a:noFill/>
        </p:spPr>
        <p:txBody>
          <a:bodyPr wrap="square" rtlCol="0">
            <a:spAutoFit/>
          </a:bodyPr>
          <a:lstStyle/>
          <a:p>
            <a:r>
              <a:rPr lang="en-US" sz="1600" dirty="0"/>
              <a:t>Dev Team </a:t>
            </a:r>
          </a:p>
        </p:txBody>
      </p:sp>
      <p:sp>
        <p:nvSpPr>
          <p:cNvPr id="56" name="TextBox 55"/>
          <p:cNvSpPr txBox="1"/>
          <p:nvPr/>
        </p:nvSpPr>
        <p:spPr>
          <a:xfrm>
            <a:off x="7230098" y="5615309"/>
            <a:ext cx="1088270" cy="340411"/>
          </a:xfrm>
          <a:prstGeom prst="rect">
            <a:avLst/>
          </a:prstGeom>
          <a:noFill/>
        </p:spPr>
        <p:txBody>
          <a:bodyPr wrap="square" rtlCol="0">
            <a:spAutoFit/>
          </a:bodyPr>
          <a:lstStyle/>
          <a:p>
            <a:r>
              <a:rPr lang="en-US" sz="1600" dirty="0"/>
              <a:t>Ops Team </a:t>
            </a:r>
          </a:p>
        </p:txBody>
      </p:sp>
      <p:sp>
        <p:nvSpPr>
          <p:cNvPr id="57" name="TextBox 56"/>
          <p:cNvSpPr txBox="1"/>
          <p:nvPr/>
        </p:nvSpPr>
        <p:spPr>
          <a:xfrm>
            <a:off x="3796178" y="5652430"/>
            <a:ext cx="1088270" cy="340411"/>
          </a:xfrm>
          <a:prstGeom prst="rect">
            <a:avLst/>
          </a:prstGeom>
          <a:noFill/>
        </p:spPr>
        <p:txBody>
          <a:bodyPr wrap="square" rtlCol="0">
            <a:spAutoFit/>
          </a:bodyPr>
          <a:lstStyle/>
          <a:p>
            <a:r>
              <a:rPr lang="en-US" sz="1600" dirty="0"/>
              <a:t>Ops Team </a:t>
            </a:r>
          </a:p>
        </p:txBody>
      </p:sp>
      <p:pic>
        <p:nvPicPr>
          <p:cNvPr id="58" name="Picture 57"/>
          <p:cNvPicPr>
            <a:picLocks noChangeAspect="1"/>
          </p:cNvPicPr>
          <p:nvPr/>
        </p:nvPicPr>
        <p:blipFill>
          <a:blip r:embed="rId8"/>
          <a:stretch>
            <a:fillRect/>
          </a:stretch>
        </p:blipFill>
        <p:spPr>
          <a:xfrm>
            <a:off x="4710046" y="5695192"/>
            <a:ext cx="294925" cy="269155"/>
          </a:xfrm>
          <a:prstGeom prst="rect">
            <a:avLst/>
          </a:prstGeom>
        </p:spPr>
      </p:pic>
      <p:pic>
        <p:nvPicPr>
          <p:cNvPr id="59" name="Picture 58"/>
          <p:cNvPicPr>
            <a:picLocks noChangeAspect="1"/>
          </p:cNvPicPr>
          <p:nvPr/>
        </p:nvPicPr>
        <p:blipFill>
          <a:blip r:embed="rId7"/>
          <a:stretch>
            <a:fillRect/>
          </a:stretch>
        </p:blipFill>
        <p:spPr>
          <a:xfrm>
            <a:off x="8146362" y="5655593"/>
            <a:ext cx="293375" cy="256703"/>
          </a:xfrm>
          <a:prstGeom prst="rect">
            <a:avLst/>
          </a:prstGeom>
        </p:spPr>
      </p:pic>
      <p:pic>
        <p:nvPicPr>
          <p:cNvPr id="60" name="Picture 59"/>
          <p:cNvPicPr>
            <a:picLocks noChangeAspect="1"/>
          </p:cNvPicPr>
          <p:nvPr/>
        </p:nvPicPr>
        <p:blipFill>
          <a:blip r:embed="rId7"/>
          <a:stretch>
            <a:fillRect/>
          </a:stretch>
        </p:blipFill>
        <p:spPr>
          <a:xfrm>
            <a:off x="8137736" y="5375079"/>
            <a:ext cx="293375" cy="256703"/>
          </a:xfrm>
          <a:prstGeom prst="rect">
            <a:avLst/>
          </a:prstGeom>
        </p:spPr>
      </p:pic>
      <p:sp>
        <p:nvSpPr>
          <p:cNvPr id="61" name="TextBox 60"/>
          <p:cNvSpPr txBox="1"/>
          <p:nvPr/>
        </p:nvSpPr>
        <p:spPr>
          <a:xfrm>
            <a:off x="301925" y="931653"/>
            <a:ext cx="9034399" cy="923330"/>
          </a:xfrm>
          <a:prstGeom prst="rect">
            <a:avLst/>
          </a:prstGeom>
          <a:noFill/>
        </p:spPr>
        <p:txBody>
          <a:bodyPr wrap="square" rtlCol="0">
            <a:spAutoFit/>
          </a:bodyPr>
          <a:lstStyle/>
          <a:p>
            <a:r>
              <a:rPr lang="en-US" dirty="0"/>
              <a:t>Say, you have three different Java based application that you plan to host it. Each of these application make use of different versions of Java as well as associated libraries and dependencies, differ from one application to application. </a:t>
            </a:r>
          </a:p>
        </p:txBody>
      </p:sp>
    </p:spTree>
    <p:extLst>
      <p:ext uri="{BB962C8B-B14F-4D97-AF65-F5344CB8AC3E}">
        <p14:creationId xmlns:p14="http://schemas.microsoft.com/office/powerpoint/2010/main" val="5741162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9"/>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55"/>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0"/>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57"/>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58"/>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48"/>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34"/>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36"/>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35"/>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41"/>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38"/>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44"/>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30"/>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33"/>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54"/>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60"/>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56"/>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32" grpId="0"/>
      <p:bldP spid="33" grpId="0"/>
      <p:bldP spid="46" grpId="0" animBg="1"/>
      <p:bldP spid="48" grpId="0" animBg="1"/>
      <p:bldP spid="49" grpId="0"/>
      <p:bldP spid="52" grpId="0"/>
      <p:bldP spid="54" grpId="0"/>
      <p:bldP spid="55" grpId="0"/>
      <p:bldP spid="56" grpId="0"/>
      <p:bldP spid="5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a:spLocks noGrp="1"/>
          </p:cNvSpPr>
          <p:nvPr>
            <p:ph type="title"/>
          </p:nvPr>
        </p:nvSpPr>
        <p:spPr>
          <a:xfrm>
            <a:off x="-1" y="0"/>
            <a:ext cx="9594167" cy="733913"/>
          </a:xfrm>
          <a:solidFill>
            <a:schemeClr val="accent1">
              <a:lumMod val="50000"/>
            </a:schemeClr>
          </a:solidFill>
        </p:spPr>
        <p:txBody>
          <a:bodyPr/>
          <a:lstStyle/>
          <a:p>
            <a:pPr algn="ctr"/>
            <a:r>
              <a:rPr lang="en-US" dirty="0">
                <a:solidFill>
                  <a:schemeClr val="bg1"/>
                </a:solidFill>
              </a:rPr>
              <a:t>Containers vs VM’s</a:t>
            </a:r>
          </a:p>
        </p:txBody>
      </p:sp>
      <p:sp>
        <p:nvSpPr>
          <p:cNvPr id="4" name="Rectangle 3"/>
          <p:cNvSpPr/>
          <p:nvPr/>
        </p:nvSpPr>
        <p:spPr>
          <a:xfrm>
            <a:off x="258368" y="1065977"/>
            <a:ext cx="9077428" cy="923330"/>
          </a:xfrm>
          <a:prstGeom prst="rect">
            <a:avLst/>
          </a:prstGeom>
        </p:spPr>
        <p:txBody>
          <a:bodyPr wrap="square">
            <a:spAutoFit/>
          </a:bodyPr>
          <a:lstStyle/>
          <a:p>
            <a:r>
              <a:rPr lang="en-US" dirty="0"/>
              <a:t>Containers and virtual machines have similar resource isolation and allocation benefits, but function differently because containers virtualize the operating system instead of hardware. Containers are more portable and efficient.</a:t>
            </a:r>
          </a:p>
        </p:txBody>
      </p:sp>
      <p:pic>
        <p:nvPicPr>
          <p:cNvPr id="2" name="Picture 1"/>
          <p:cNvPicPr>
            <a:picLocks noChangeAspect="1"/>
          </p:cNvPicPr>
          <p:nvPr/>
        </p:nvPicPr>
        <p:blipFill>
          <a:blip r:embed="rId2"/>
          <a:stretch>
            <a:fillRect/>
          </a:stretch>
        </p:blipFill>
        <p:spPr>
          <a:xfrm>
            <a:off x="567905" y="2424888"/>
            <a:ext cx="3380886" cy="3285799"/>
          </a:xfrm>
          <a:prstGeom prst="rect">
            <a:avLst/>
          </a:prstGeom>
        </p:spPr>
      </p:pic>
      <p:pic>
        <p:nvPicPr>
          <p:cNvPr id="3" name="Picture 2"/>
          <p:cNvPicPr>
            <a:picLocks noChangeAspect="1"/>
          </p:cNvPicPr>
          <p:nvPr/>
        </p:nvPicPr>
        <p:blipFill>
          <a:blip r:embed="rId3"/>
          <a:stretch>
            <a:fillRect/>
          </a:stretch>
        </p:blipFill>
        <p:spPr>
          <a:xfrm>
            <a:off x="5575987" y="2480717"/>
            <a:ext cx="3378231" cy="3229970"/>
          </a:xfrm>
          <a:prstGeom prst="rect">
            <a:avLst/>
          </a:prstGeom>
        </p:spPr>
      </p:pic>
    </p:spTree>
    <p:extLst>
      <p:ext uri="{BB962C8B-B14F-4D97-AF65-F5344CB8AC3E}">
        <p14:creationId xmlns:p14="http://schemas.microsoft.com/office/powerpoint/2010/main" val="4858174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a:spLocks noGrp="1"/>
          </p:cNvSpPr>
          <p:nvPr>
            <p:ph type="title"/>
          </p:nvPr>
        </p:nvSpPr>
        <p:spPr>
          <a:xfrm>
            <a:off x="-1" y="0"/>
            <a:ext cx="9594167" cy="733913"/>
          </a:xfrm>
          <a:solidFill>
            <a:schemeClr val="accent1">
              <a:lumMod val="50000"/>
            </a:schemeClr>
          </a:solidFill>
        </p:spPr>
        <p:txBody>
          <a:bodyPr/>
          <a:lstStyle/>
          <a:p>
            <a:pPr algn="ctr"/>
            <a:r>
              <a:rPr lang="en-US" dirty="0">
                <a:solidFill>
                  <a:schemeClr val="bg1"/>
                </a:solidFill>
              </a:rPr>
              <a:t>Containers vs VM’s</a:t>
            </a:r>
          </a:p>
        </p:txBody>
      </p:sp>
      <p:sp>
        <p:nvSpPr>
          <p:cNvPr id="6" name="Right Arrow 5"/>
          <p:cNvSpPr/>
          <p:nvPr/>
        </p:nvSpPr>
        <p:spPr>
          <a:xfrm>
            <a:off x="249382" y="1951834"/>
            <a:ext cx="2336800" cy="548257"/>
          </a:xfrm>
          <a:prstGeom prst="rightArrow">
            <a:avLst>
              <a:gd name="adj1" fmla="val 100000"/>
              <a:gd name="adj2" fmla="val 52279"/>
            </a:avLst>
          </a:prstGeom>
          <a:ln cap="rnd">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Abstraction</a:t>
            </a:r>
          </a:p>
        </p:txBody>
      </p:sp>
      <p:graphicFrame>
        <p:nvGraphicFramePr>
          <p:cNvPr id="7" name="Table 6"/>
          <p:cNvGraphicFramePr>
            <a:graphicFrameLocks noGrp="1"/>
          </p:cNvGraphicFramePr>
          <p:nvPr>
            <p:extLst>
              <p:ext uri="{D42A27DB-BD31-4B8C-83A1-F6EECF244321}">
                <p14:modId xmlns:p14="http://schemas.microsoft.com/office/powerpoint/2010/main" val="146325584"/>
              </p:ext>
            </p:extLst>
          </p:nvPr>
        </p:nvGraphicFramePr>
        <p:xfrm>
          <a:off x="2604655" y="1867406"/>
          <a:ext cx="6142184" cy="3931355"/>
        </p:xfrm>
        <a:graphic>
          <a:graphicData uri="http://schemas.openxmlformats.org/drawingml/2006/table">
            <a:tbl>
              <a:tblPr firstRow="1" bandRow="1">
                <a:tableStyleId>{C083E6E3-FA7D-4D7B-A595-EF9225AFEA82}</a:tableStyleId>
              </a:tblPr>
              <a:tblGrid>
                <a:gridCol w="3071092">
                  <a:extLst>
                    <a:ext uri="{9D8B030D-6E8A-4147-A177-3AD203B41FA5}">
                      <a16:colId xmlns:a16="http://schemas.microsoft.com/office/drawing/2014/main" val="20000"/>
                    </a:ext>
                  </a:extLst>
                </a:gridCol>
                <a:gridCol w="3071092">
                  <a:extLst>
                    <a:ext uri="{9D8B030D-6E8A-4147-A177-3AD203B41FA5}">
                      <a16:colId xmlns:a16="http://schemas.microsoft.com/office/drawing/2014/main" val="20001"/>
                    </a:ext>
                  </a:extLst>
                </a:gridCol>
              </a:tblGrid>
              <a:tr h="737249">
                <a:tc>
                  <a:txBody>
                    <a:bodyPr/>
                    <a:lstStyle/>
                    <a:p>
                      <a:r>
                        <a:rPr lang="en-US" sz="1600" b="0" baseline="0" dirty="0"/>
                        <a:t>      </a:t>
                      </a:r>
                      <a:r>
                        <a:rPr lang="en-US" sz="1600" b="0" dirty="0"/>
                        <a:t>Application</a:t>
                      </a:r>
                      <a:r>
                        <a:rPr lang="en-US" sz="1600" b="0" baseline="0" dirty="0"/>
                        <a:t> Layer Abstraction</a:t>
                      </a:r>
                      <a:endParaRPr lang="en-US" sz="1600" b="0" dirty="0"/>
                    </a:p>
                  </a:txBody>
                  <a:tcPr anchor="ctr">
                    <a:lnR w="28575" cap="flat" cmpd="sng" algn="ctr">
                      <a:solidFill>
                        <a:schemeClr val="bg1"/>
                      </a:solidFill>
                      <a:prstDash val="solid"/>
                      <a:round/>
                      <a:headEnd type="none" w="med" len="med"/>
                      <a:tailEnd type="none" w="med" len="med"/>
                    </a:lnR>
                    <a:lnB w="28575" cap="flat" cmpd="sng" algn="ctr">
                      <a:solidFill>
                        <a:schemeClr val="bg1"/>
                      </a:solidFill>
                      <a:prstDash val="solid"/>
                      <a:round/>
                      <a:headEnd type="none" w="med" len="med"/>
                      <a:tailEnd type="none" w="med" len="med"/>
                    </a:lnB>
                    <a:solidFill>
                      <a:schemeClr val="bg1">
                        <a:lumMod val="95000"/>
                        <a:alpha val="50000"/>
                      </a:schemeClr>
                    </a:solidFill>
                  </a:tcPr>
                </a:tc>
                <a:tc>
                  <a:txBody>
                    <a:bodyPr/>
                    <a:lstStyle/>
                    <a:p>
                      <a:r>
                        <a:rPr lang="en-US" sz="1800" b="0" baseline="0" dirty="0"/>
                        <a:t>      </a:t>
                      </a:r>
                      <a:r>
                        <a:rPr lang="en-US" sz="1600" b="0" dirty="0"/>
                        <a:t>Hardware </a:t>
                      </a:r>
                      <a:r>
                        <a:rPr lang="en-US" sz="1600" b="0" baseline="0" dirty="0"/>
                        <a:t>Layer Abstraction</a:t>
                      </a:r>
                      <a:endParaRPr lang="en-US" sz="1600" dirty="0"/>
                    </a:p>
                  </a:txBody>
                  <a:tcPr anchor="ctr">
                    <a:lnL w="28575" cap="flat" cmpd="sng" algn="ctr">
                      <a:solidFill>
                        <a:schemeClr val="bg1"/>
                      </a:solidFill>
                      <a:prstDash val="solid"/>
                      <a:round/>
                      <a:headEnd type="none" w="med" len="med"/>
                      <a:tailEnd type="none" w="med" len="med"/>
                    </a:lnL>
                    <a:lnB w="28575" cap="flat" cmpd="sng" algn="ctr">
                      <a:solidFill>
                        <a:schemeClr val="bg1"/>
                      </a:solidFill>
                      <a:prstDash val="solid"/>
                      <a:round/>
                      <a:headEnd type="none" w="med" len="med"/>
                      <a:tailEnd type="none" w="med" len="med"/>
                    </a:lnB>
                    <a:solidFill>
                      <a:schemeClr val="bg1">
                        <a:lumMod val="95000"/>
                        <a:alpha val="50000"/>
                      </a:schemeClr>
                    </a:solidFill>
                  </a:tcPr>
                </a:tc>
                <a:extLst>
                  <a:ext uri="{0D108BD9-81ED-4DB2-BD59-A6C34878D82A}">
                    <a16:rowId xmlns:a16="http://schemas.microsoft.com/office/drawing/2014/main" val="10000"/>
                  </a:ext>
                </a:extLst>
              </a:tr>
              <a:tr h="794327">
                <a:tc>
                  <a:txBody>
                    <a:bodyPr/>
                    <a:lstStyle/>
                    <a:p>
                      <a:r>
                        <a:rPr lang="en-US" sz="1600" dirty="0"/>
                        <a:t>            Application</a:t>
                      </a:r>
                      <a:r>
                        <a:rPr lang="en-US" sz="1600" baseline="0" dirty="0"/>
                        <a:t> + Libraries</a:t>
                      </a:r>
                      <a:endParaRPr lang="en-US" sz="1600" dirty="0"/>
                    </a:p>
                  </a:txBody>
                  <a:tcPr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95000"/>
                        <a:alpha val="50000"/>
                      </a:schemeClr>
                    </a:solidFill>
                  </a:tcPr>
                </a:tc>
                <a:tc>
                  <a:txBody>
                    <a:bodyPr/>
                    <a:lstStyle/>
                    <a:p>
                      <a:r>
                        <a:rPr lang="en-US" sz="1600" dirty="0"/>
                        <a:t>Operating</a:t>
                      </a:r>
                      <a:r>
                        <a:rPr lang="en-US" sz="1600" baseline="0" dirty="0"/>
                        <a:t> System + Application +               </a:t>
                      </a:r>
                    </a:p>
                    <a:p>
                      <a:r>
                        <a:rPr lang="en-US" sz="1600" baseline="0" dirty="0"/>
                        <a:t>                    Libraries</a:t>
                      </a:r>
                      <a:endParaRPr lang="en-US" sz="1600" dirty="0"/>
                    </a:p>
                  </a:txBody>
                  <a:tcPr anchor="ctr">
                    <a:lnL w="28575" cap="flat" cmpd="sng" algn="ctr">
                      <a:solidFill>
                        <a:schemeClr val="bg1"/>
                      </a:solidFill>
                      <a:prstDash val="solid"/>
                      <a:round/>
                      <a:headEnd type="none" w="med" len="med"/>
                      <a:tailEnd type="none" w="med" len="med"/>
                    </a:lnL>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95000"/>
                        <a:alpha val="50000"/>
                      </a:schemeClr>
                    </a:solidFill>
                  </a:tcPr>
                </a:tc>
                <a:extLst>
                  <a:ext uri="{0D108BD9-81ED-4DB2-BD59-A6C34878D82A}">
                    <a16:rowId xmlns:a16="http://schemas.microsoft.com/office/drawing/2014/main" val="10001"/>
                  </a:ext>
                </a:extLst>
              </a:tr>
              <a:tr h="886691">
                <a:tc>
                  <a:txBody>
                    <a:bodyPr/>
                    <a:lstStyle/>
                    <a:p>
                      <a:r>
                        <a:rPr lang="en-US" sz="1600" dirty="0"/>
                        <a:t>               Fraction of</a:t>
                      </a:r>
                      <a:r>
                        <a:rPr lang="en-US" sz="1600" baseline="0" dirty="0"/>
                        <a:t> seconds</a:t>
                      </a:r>
                      <a:endParaRPr lang="en-US" sz="1600" dirty="0"/>
                    </a:p>
                  </a:txBody>
                  <a:tcPr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95000"/>
                        <a:alpha val="50000"/>
                      </a:schemeClr>
                    </a:solidFill>
                  </a:tcPr>
                </a:tc>
                <a:tc>
                  <a:txBody>
                    <a:bodyPr/>
                    <a:lstStyle/>
                    <a:p>
                      <a:r>
                        <a:rPr lang="en-US" sz="1600" dirty="0"/>
                        <a:t>               10 to 12 minutes</a:t>
                      </a:r>
                    </a:p>
                  </a:txBody>
                  <a:tcPr anchor="ctr">
                    <a:lnL w="28575" cap="flat" cmpd="sng" algn="ctr">
                      <a:solidFill>
                        <a:schemeClr val="bg1"/>
                      </a:solidFill>
                      <a:prstDash val="solid"/>
                      <a:round/>
                      <a:headEnd type="none" w="med" len="med"/>
                      <a:tailEnd type="none" w="med" len="med"/>
                    </a:lnL>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95000"/>
                        <a:alpha val="70000"/>
                      </a:schemeClr>
                    </a:solidFill>
                  </a:tcPr>
                </a:tc>
                <a:extLst>
                  <a:ext uri="{0D108BD9-81ED-4DB2-BD59-A6C34878D82A}">
                    <a16:rowId xmlns:a16="http://schemas.microsoft.com/office/drawing/2014/main" val="10002"/>
                  </a:ext>
                </a:extLst>
              </a:tr>
              <a:tr h="756544">
                <a:tc>
                  <a:txBody>
                    <a:bodyPr/>
                    <a:lstStyle/>
                    <a:p>
                      <a:r>
                        <a:rPr lang="en-US" sz="1600" dirty="0"/>
                        <a:t>           Consumes less</a:t>
                      </a:r>
                      <a:r>
                        <a:rPr lang="en-US" sz="1600" baseline="0" dirty="0"/>
                        <a:t> resource</a:t>
                      </a:r>
                      <a:endParaRPr lang="en-US" sz="1600" dirty="0"/>
                    </a:p>
                  </a:txBody>
                  <a:tcPr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95000"/>
                        <a:alpha val="50000"/>
                      </a:schemeClr>
                    </a:solidFill>
                  </a:tcPr>
                </a:tc>
                <a:tc>
                  <a:txBody>
                    <a:bodyPr/>
                    <a:lstStyle/>
                    <a:p>
                      <a:r>
                        <a:rPr lang="en-US" sz="1600" dirty="0"/>
                        <a:t>          Consumes more </a:t>
                      </a:r>
                      <a:r>
                        <a:rPr lang="en-US" sz="1600" baseline="0" dirty="0"/>
                        <a:t>resource</a:t>
                      </a:r>
                      <a:endParaRPr lang="en-US" sz="1600" dirty="0"/>
                    </a:p>
                  </a:txBody>
                  <a:tcPr anchor="ctr">
                    <a:lnL w="28575" cap="flat" cmpd="sng" algn="ctr">
                      <a:solidFill>
                        <a:schemeClr val="bg1"/>
                      </a:solidFill>
                      <a:prstDash val="solid"/>
                      <a:round/>
                      <a:headEnd type="none" w="med" len="med"/>
                      <a:tailEnd type="none" w="med" len="med"/>
                    </a:lnL>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95000"/>
                        <a:alpha val="50000"/>
                      </a:schemeClr>
                    </a:solidFill>
                  </a:tcPr>
                </a:tc>
                <a:extLst>
                  <a:ext uri="{0D108BD9-81ED-4DB2-BD59-A6C34878D82A}">
                    <a16:rowId xmlns:a16="http://schemas.microsoft.com/office/drawing/2014/main" val="10003"/>
                  </a:ext>
                </a:extLst>
              </a:tr>
              <a:tr h="756544">
                <a:tc>
                  <a:txBody>
                    <a:bodyPr/>
                    <a:lstStyle/>
                    <a:p>
                      <a:r>
                        <a:rPr lang="en-US" sz="1600" baseline="0" dirty="0"/>
                        <a:t>       Smaller in size, easily to ship</a:t>
                      </a:r>
                      <a:endParaRPr lang="en-US" sz="1600" dirty="0"/>
                    </a:p>
                  </a:txBody>
                  <a:tcPr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solidFill>
                      <a:schemeClr val="bg1">
                        <a:lumMod val="95000"/>
                        <a:alpha val="50000"/>
                      </a:schemeClr>
                    </a:solidFill>
                  </a:tcPr>
                </a:tc>
                <a:tc>
                  <a:txBody>
                    <a:bodyPr/>
                    <a:lstStyle/>
                    <a:p>
                      <a:r>
                        <a:rPr lang="en-US" sz="1600" dirty="0"/>
                        <a:t>                     Larger in size</a:t>
                      </a:r>
                    </a:p>
                  </a:txBody>
                  <a:tcPr anchor="ctr">
                    <a:lnL w="28575" cap="flat" cmpd="sng" algn="ctr">
                      <a:solidFill>
                        <a:schemeClr val="bg1"/>
                      </a:solidFill>
                      <a:prstDash val="solid"/>
                      <a:round/>
                      <a:headEnd type="none" w="med" len="med"/>
                      <a:tailEnd type="none" w="med" len="med"/>
                    </a:lnL>
                    <a:lnT w="28575" cap="flat" cmpd="sng" algn="ctr">
                      <a:solidFill>
                        <a:schemeClr val="bg1"/>
                      </a:solidFill>
                      <a:prstDash val="solid"/>
                      <a:round/>
                      <a:headEnd type="none" w="med" len="med"/>
                      <a:tailEnd type="none" w="med" len="med"/>
                    </a:lnT>
                    <a:solidFill>
                      <a:schemeClr val="bg1">
                        <a:lumMod val="95000"/>
                        <a:alpha val="50000"/>
                      </a:schemeClr>
                    </a:solidFill>
                  </a:tcPr>
                </a:tc>
                <a:extLst>
                  <a:ext uri="{0D108BD9-81ED-4DB2-BD59-A6C34878D82A}">
                    <a16:rowId xmlns:a16="http://schemas.microsoft.com/office/drawing/2014/main" val="10004"/>
                  </a:ext>
                </a:extLst>
              </a:tr>
            </a:tbl>
          </a:graphicData>
        </a:graphic>
      </p:graphicFrame>
      <p:sp>
        <p:nvSpPr>
          <p:cNvPr id="9" name="Right Arrow 8"/>
          <p:cNvSpPr/>
          <p:nvPr/>
        </p:nvSpPr>
        <p:spPr>
          <a:xfrm>
            <a:off x="249382" y="4391218"/>
            <a:ext cx="2336800" cy="548257"/>
          </a:xfrm>
          <a:prstGeom prst="rightArrow">
            <a:avLst>
              <a:gd name="adj1" fmla="val 100000"/>
              <a:gd name="adj2" fmla="val 52279"/>
            </a:avLst>
          </a:prstGeom>
          <a:ln cap="rnd">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Resource</a:t>
            </a:r>
          </a:p>
        </p:txBody>
      </p:sp>
      <p:sp>
        <p:nvSpPr>
          <p:cNvPr id="11" name="Right Arrow 10"/>
          <p:cNvSpPr/>
          <p:nvPr/>
        </p:nvSpPr>
        <p:spPr>
          <a:xfrm>
            <a:off x="249382" y="3547283"/>
            <a:ext cx="2336800" cy="548257"/>
          </a:xfrm>
          <a:prstGeom prst="rightArrow">
            <a:avLst>
              <a:gd name="adj1" fmla="val 100000"/>
              <a:gd name="adj2" fmla="val 52279"/>
            </a:avLst>
          </a:prstGeom>
          <a:ln cap="rnd">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Performance</a:t>
            </a:r>
          </a:p>
        </p:txBody>
      </p:sp>
      <p:sp>
        <p:nvSpPr>
          <p:cNvPr id="12" name="Right Arrow 11"/>
          <p:cNvSpPr/>
          <p:nvPr/>
        </p:nvSpPr>
        <p:spPr>
          <a:xfrm>
            <a:off x="249382" y="2703348"/>
            <a:ext cx="2336800" cy="548257"/>
          </a:xfrm>
          <a:prstGeom prst="rightArrow">
            <a:avLst>
              <a:gd name="adj1" fmla="val 100000"/>
              <a:gd name="adj2" fmla="val 52279"/>
            </a:avLst>
          </a:prstGeom>
          <a:ln cap="rnd">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Bundling Strategy</a:t>
            </a:r>
          </a:p>
        </p:txBody>
      </p:sp>
      <p:pic>
        <p:nvPicPr>
          <p:cNvPr id="13" name="Picture 12"/>
          <p:cNvPicPr>
            <a:picLocks noChangeAspect="1"/>
          </p:cNvPicPr>
          <p:nvPr/>
        </p:nvPicPr>
        <p:blipFill>
          <a:blip r:embed="rId2"/>
          <a:stretch>
            <a:fillRect/>
          </a:stretch>
        </p:blipFill>
        <p:spPr>
          <a:xfrm>
            <a:off x="3408243" y="1043795"/>
            <a:ext cx="1569199" cy="762187"/>
          </a:xfrm>
          <a:prstGeom prst="rect">
            <a:avLst/>
          </a:prstGeom>
        </p:spPr>
      </p:pic>
      <p:pic>
        <p:nvPicPr>
          <p:cNvPr id="14" name="Picture 13"/>
          <p:cNvPicPr>
            <a:picLocks noChangeAspect="1"/>
          </p:cNvPicPr>
          <p:nvPr/>
        </p:nvPicPr>
        <p:blipFill>
          <a:blip r:embed="rId3"/>
          <a:stretch>
            <a:fillRect/>
          </a:stretch>
        </p:blipFill>
        <p:spPr>
          <a:xfrm>
            <a:off x="6533971" y="948906"/>
            <a:ext cx="996890" cy="820404"/>
          </a:xfrm>
          <a:prstGeom prst="rect">
            <a:avLst/>
          </a:prstGeom>
        </p:spPr>
      </p:pic>
      <p:sp>
        <p:nvSpPr>
          <p:cNvPr id="15" name="Right Arrow 14"/>
          <p:cNvSpPr/>
          <p:nvPr/>
        </p:nvSpPr>
        <p:spPr>
          <a:xfrm>
            <a:off x="267855" y="5140313"/>
            <a:ext cx="2336800" cy="548257"/>
          </a:xfrm>
          <a:prstGeom prst="rightArrow">
            <a:avLst>
              <a:gd name="adj1" fmla="val 100000"/>
              <a:gd name="adj2" fmla="val 52279"/>
            </a:avLst>
          </a:prstGeom>
          <a:ln cap="rnd">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Size</a:t>
            </a:r>
          </a:p>
        </p:txBody>
      </p:sp>
    </p:spTree>
    <p:extLst>
      <p:ext uri="{BB962C8B-B14F-4D97-AF65-F5344CB8AC3E}">
        <p14:creationId xmlns:p14="http://schemas.microsoft.com/office/powerpoint/2010/main" val="1993951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a:spLocks noGrp="1"/>
          </p:cNvSpPr>
          <p:nvPr>
            <p:ph type="title"/>
          </p:nvPr>
        </p:nvSpPr>
        <p:spPr>
          <a:xfrm>
            <a:off x="0" y="0"/>
            <a:ext cx="9594167" cy="733913"/>
          </a:xfrm>
          <a:solidFill>
            <a:schemeClr val="accent1">
              <a:lumMod val="50000"/>
            </a:schemeClr>
          </a:solidFill>
        </p:spPr>
        <p:txBody>
          <a:bodyPr/>
          <a:lstStyle/>
          <a:p>
            <a:pPr algn="ctr"/>
            <a:r>
              <a:rPr lang="en-US" dirty="0">
                <a:solidFill>
                  <a:schemeClr val="bg1"/>
                </a:solidFill>
              </a:rPr>
              <a:t>Benefits of Containers</a:t>
            </a:r>
          </a:p>
        </p:txBody>
      </p:sp>
      <p:sp>
        <p:nvSpPr>
          <p:cNvPr id="5" name="Freeform: Shape 96">
            <a:extLst>
              <a:ext uri="{FF2B5EF4-FFF2-40B4-BE49-F238E27FC236}">
                <a16:creationId xmlns:a16="http://schemas.microsoft.com/office/drawing/2014/main" id="{00150CFD-02F5-4A9B-877B-97357DCFB937}"/>
              </a:ext>
            </a:extLst>
          </p:cNvPr>
          <p:cNvSpPr/>
          <p:nvPr/>
        </p:nvSpPr>
        <p:spPr>
          <a:xfrm>
            <a:off x="864455" y="2041983"/>
            <a:ext cx="1144802" cy="376123"/>
          </a:xfrm>
          <a:custGeom>
            <a:avLst/>
            <a:gdLst>
              <a:gd name="connsiteX0" fmla="*/ 0 w 1526402"/>
              <a:gd name="connsiteY0" fmla="*/ 0 h 501497"/>
              <a:gd name="connsiteX1" fmla="*/ 1526402 w 1526402"/>
              <a:gd name="connsiteY1" fmla="*/ 0 h 501497"/>
              <a:gd name="connsiteX2" fmla="*/ 1526402 w 1526402"/>
              <a:gd name="connsiteY2" fmla="*/ 390620 h 501497"/>
              <a:gd name="connsiteX3" fmla="*/ 1415526 w 1526402"/>
              <a:gd name="connsiteY3" fmla="*/ 501497 h 501497"/>
              <a:gd name="connsiteX4" fmla="*/ 1270589 w 1526402"/>
              <a:gd name="connsiteY4" fmla="*/ 420485 h 501497"/>
              <a:gd name="connsiteX5" fmla="*/ 763201 w 1526402"/>
              <a:gd name="connsiteY5" fmla="*/ 130533 h 501497"/>
              <a:gd name="connsiteX6" fmla="*/ 255814 w 1526402"/>
              <a:gd name="connsiteY6" fmla="*/ 420485 h 501497"/>
              <a:gd name="connsiteX7" fmla="*/ 115116 w 1526402"/>
              <a:gd name="connsiteY7" fmla="*/ 501497 h 501497"/>
              <a:gd name="connsiteX8" fmla="*/ 110876 w 1526402"/>
              <a:gd name="connsiteY8" fmla="*/ 501497 h 501497"/>
              <a:gd name="connsiteX9" fmla="*/ 0 w 1526402"/>
              <a:gd name="connsiteY9" fmla="*/ 390620 h 5014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26402" h="501497">
                <a:moveTo>
                  <a:pt x="0" y="0"/>
                </a:moveTo>
                <a:lnTo>
                  <a:pt x="1526402" y="0"/>
                </a:lnTo>
                <a:lnTo>
                  <a:pt x="1526402" y="390620"/>
                </a:lnTo>
                <a:cubicBezTo>
                  <a:pt x="1526402" y="454583"/>
                  <a:pt x="1475239" y="501497"/>
                  <a:pt x="1415526" y="501497"/>
                </a:cubicBezTo>
                <a:cubicBezTo>
                  <a:pt x="1355883" y="501497"/>
                  <a:pt x="1300410" y="471633"/>
                  <a:pt x="1270589" y="420485"/>
                </a:cubicBezTo>
                <a:cubicBezTo>
                  <a:pt x="1168263" y="245701"/>
                  <a:pt x="980643" y="130533"/>
                  <a:pt x="763201" y="130533"/>
                </a:cubicBezTo>
                <a:cubicBezTo>
                  <a:pt x="545760" y="130533"/>
                  <a:pt x="358139" y="245701"/>
                  <a:pt x="255814" y="420485"/>
                </a:cubicBezTo>
                <a:cubicBezTo>
                  <a:pt x="225992" y="471633"/>
                  <a:pt x="174830" y="501497"/>
                  <a:pt x="115116" y="501497"/>
                </a:cubicBezTo>
                <a:lnTo>
                  <a:pt x="110876" y="501497"/>
                </a:lnTo>
                <a:cubicBezTo>
                  <a:pt x="51163" y="501497"/>
                  <a:pt x="0" y="450349"/>
                  <a:pt x="0" y="390620"/>
                </a:cubicBezTo>
                <a:close/>
              </a:path>
            </a:pathLst>
          </a:custGeom>
          <a:solidFill>
            <a:schemeClr val="accent5">
              <a:lumMod val="50000"/>
            </a:schemeClr>
          </a:solidFill>
          <a:ln w="12700">
            <a:miter lim="400000"/>
          </a:ln>
        </p:spPr>
        <p:txBody>
          <a:bodyPr rot="0" spcFirstLastPara="0" vertOverflow="overflow" horzOverflow="overflow" vert="horz" wrap="square" lIns="28575" tIns="28575" rIns="28575" bIns="28575" numCol="1" spcCol="0" rtlCol="0" fromWordArt="0" anchor="t" anchorCtr="0" forceAA="0" compatLnSpc="1">
            <a:prstTxWarp prst="textNoShape">
              <a:avLst/>
            </a:prstTxWarp>
            <a:noAutofit/>
          </a:bodyPr>
          <a:lstStyle/>
          <a:p>
            <a:pPr algn="ctr"/>
            <a:endParaRPr dirty="0">
              <a:solidFill>
                <a:srgbClr val="FFFFFF"/>
              </a:solidFill>
            </a:endParaRPr>
          </a:p>
        </p:txBody>
      </p:sp>
      <p:sp>
        <p:nvSpPr>
          <p:cNvPr id="6" name="Freeform: Shape 97">
            <a:extLst>
              <a:ext uri="{FF2B5EF4-FFF2-40B4-BE49-F238E27FC236}">
                <a16:creationId xmlns:a16="http://schemas.microsoft.com/office/drawing/2014/main" id="{D8559978-60B4-47BF-8344-32C78211E462}"/>
              </a:ext>
            </a:extLst>
          </p:cNvPr>
          <p:cNvSpPr/>
          <p:nvPr/>
        </p:nvSpPr>
        <p:spPr>
          <a:xfrm>
            <a:off x="2169288" y="2041983"/>
            <a:ext cx="1144802" cy="376123"/>
          </a:xfrm>
          <a:custGeom>
            <a:avLst/>
            <a:gdLst>
              <a:gd name="connsiteX0" fmla="*/ 0 w 1526402"/>
              <a:gd name="connsiteY0" fmla="*/ 0 h 501497"/>
              <a:gd name="connsiteX1" fmla="*/ 1526402 w 1526402"/>
              <a:gd name="connsiteY1" fmla="*/ 0 h 501497"/>
              <a:gd name="connsiteX2" fmla="*/ 1526402 w 1526402"/>
              <a:gd name="connsiteY2" fmla="*/ 390620 h 501497"/>
              <a:gd name="connsiteX3" fmla="*/ 1415526 w 1526402"/>
              <a:gd name="connsiteY3" fmla="*/ 501497 h 501497"/>
              <a:gd name="connsiteX4" fmla="*/ 1270589 w 1526402"/>
              <a:gd name="connsiteY4" fmla="*/ 420485 h 501497"/>
              <a:gd name="connsiteX5" fmla="*/ 763201 w 1526402"/>
              <a:gd name="connsiteY5" fmla="*/ 130533 h 501497"/>
              <a:gd name="connsiteX6" fmla="*/ 255814 w 1526402"/>
              <a:gd name="connsiteY6" fmla="*/ 420485 h 501497"/>
              <a:gd name="connsiteX7" fmla="*/ 115116 w 1526402"/>
              <a:gd name="connsiteY7" fmla="*/ 501497 h 501497"/>
              <a:gd name="connsiteX8" fmla="*/ 110876 w 1526402"/>
              <a:gd name="connsiteY8" fmla="*/ 501497 h 501497"/>
              <a:gd name="connsiteX9" fmla="*/ 0 w 1526402"/>
              <a:gd name="connsiteY9" fmla="*/ 390620 h 5014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26402" h="501497">
                <a:moveTo>
                  <a:pt x="0" y="0"/>
                </a:moveTo>
                <a:lnTo>
                  <a:pt x="1526402" y="0"/>
                </a:lnTo>
                <a:lnTo>
                  <a:pt x="1526402" y="390620"/>
                </a:lnTo>
                <a:cubicBezTo>
                  <a:pt x="1526402" y="454583"/>
                  <a:pt x="1475239" y="501497"/>
                  <a:pt x="1415526" y="501497"/>
                </a:cubicBezTo>
                <a:cubicBezTo>
                  <a:pt x="1355883" y="501497"/>
                  <a:pt x="1300410" y="471633"/>
                  <a:pt x="1270589" y="420485"/>
                </a:cubicBezTo>
                <a:cubicBezTo>
                  <a:pt x="1168263" y="245701"/>
                  <a:pt x="980643" y="130533"/>
                  <a:pt x="763201" y="130533"/>
                </a:cubicBezTo>
                <a:cubicBezTo>
                  <a:pt x="545760" y="130533"/>
                  <a:pt x="358139" y="245701"/>
                  <a:pt x="255814" y="420485"/>
                </a:cubicBezTo>
                <a:cubicBezTo>
                  <a:pt x="225992" y="471633"/>
                  <a:pt x="174830" y="501497"/>
                  <a:pt x="115116" y="501497"/>
                </a:cubicBezTo>
                <a:lnTo>
                  <a:pt x="110876" y="501497"/>
                </a:lnTo>
                <a:cubicBezTo>
                  <a:pt x="51163" y="501497"/>
                  <a:pt x="0" y="450349"/>
                  <a:pt x="0" y="390620"/>
                </a:cubicBezTo>
                <a:close/>
              </a:path>
            </a:pathLst>
          </a:custGeom>
          <a:solidFill>
            <a:schemeClr val="accent5">
              <a:lumMod val="50000"/>
            </a:schemeClr>
          </a:solidFill>
          <a:ln w="12700">
            <a:miter lim="400000"/>
          </a:ln>
        </p:spPr>
        <p:txBody>
          <a:bodyPr rot="0" spcFirstLastPara="0" vertOverflow="overflow" horzOverflow="overflow" vert="horz" wrap="square" lIns="28575" tIns="28575" rIns="28575" bIns="28575" numCol="1" spcCol="0" rtlCol="0" fromWordArt="0" anchor="t" anchorCtr="0" forceAA="0" compatLnSpc="1">
            <a:prstTxWarp prst="textNoShape">
              <a:avLst/>
            </a:prstTxWarp>
            <a:noAutofit/>
          </a:bodyPr>
          <a:lstStyle/>
          <a:p>
            <a:pPr algn="ctr"/>
            <a:endParaRPr dirty="0">
              <a:solidFill>
                <a:srgbClr val="FFFFFF"/>
              </a:solidFill>
            </a:endParaRPr>
          </a:p>
        </p:txBody>
      </p:sp>
      <p:sp>
        <p:nvSpPr>
          <p:cNvPr id="7" name="Freeform: Shape 98">
            <a:extLst>
              <a:ext uri="{FF2B5EF4-FFF2-40B4-BE49-F238E27FC236}">
                <a16:creationId xmlns:a16="http://schemas.microsoft.com/office/drawing/2014/main" id="{E2036F81-4E5E-43E1-A78D-89AF7EDD63F7}"/>
              </a:ext>
            </a:extLst>
          </p:cNvPr>
          <p:cNvSpPr/>
          <p:nvPr/>
        </p:nvSpPr>
        <p:spPr>
          <a:xfrm>
            <a:off x="3474121" y="2041983"/>
            <a:ext cx="1144802" cy="376123"/>
          </a:xfrm>
          <a:custGeom>
            <a:avLst/>
            <a:gdLst>
              <a:gd name="connsiteX0" fmla="*/ 0 w 1526402"/>
              <a:gd name="connsiteY0" fmla="*/ 0 h 501497"/>
              <a:gd name="connsiteX1" fmla="*/ 1526402 w 1526402"/>
              <a:gd name="connsiteY1" fmla="*/ 0 h 501497"/>
              <a:gd name="connsiteX2" fmla="*/ 1526402 w 1526402"/>
              <a:gd name="connsiteY2" fmla="*/ 390620 h 501497"/>
              <a:gd name="connsiteX3" fmla="*/ 1415526 w 1526402"/>
              <a:gd name="connsiteY3" fmla="*/ 501497 h 501497"/>
              <a:gd name="connsiteX4" fmla="*/ 1270589 w 1526402"/>
              <a:gd name="connsiteY4" fmla="*/ 420485 h 501497"/>
              <a:gd name="connsiteX5" fmla="*/ 763201 w 1526402"/>
              <a:gd name="connsiteY5" fmla="*/ 130533 h 501497"/>
              <a:gd name="connsiteX6" fmla="*/ 255814 w 1526402"/>
              <a:gd name="connsiteY6" fmla="*/ 420485 h 501497"/>
              <a:gd name="connsiteX7" fmla="*/ 115116 w 1526402"/>
              <a:gd name="connsiteY7" fmla="*/ 501497 h 501497"/>
              <a:gd name="connsiteX8" fmla="*/ 110876 w 1526402"/>
              <a:gd name="connsiteY8" fmla="*/ 501497 h 501497"/>
              <a:gd name="connsiteX9" fmla="*/ 0 w 1526402"/>
              <a:gd name="connsiteY9" fmla="*/ 390620 h 5014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26402" h="501497">
                <a:moveTo>
                  <a:pt x="0" y="0"/>
                </a:moveTo>
                <a:lnTo>
                  <a:pt x="1526402" y="0"/>
                </a:lnTo>
                <a:lnTo>
                  <a:pt x="1526402" y="390620"/>
                </a:lnTo>
                <a:cubicBezTo>
                  <a:pt x="1526402" y="454583"/>
                  <a:pt x="1475239" y="501497"/>
                  <a:pt x="1415526" y="501497"/>
                </a:cubicBezTo>
                <a:cubicBezTo>
                  <a:pt x="1355883" y="501497"/>
                  <a:pt x="1300410" y="471633"/>
                  <a:pt x="1270589" y="420485"/>
                </a:cubicBezTo>
                <a:cubicBezTo>
                  <a:pt x="1168263" y="245701"/>
                  <a:pt x="980643" y="130533"/>
                  <a:pt x="763201" y="130533"/>
                </a:cubicBezTo>
                <a:cubicBezTo>
                  <a:pt x="545760" y="130533"/>
                  <a:pt x="358139" y="245701"/>
                  <a:pt x="255814" y="420485"/>
                </a:cubicBezTo>
                <a:cubicBezTo>
                  <a:pt x="225992" y="471633"/>
                  <a:pt x="174830" y="501497"/>
                  <a:pt x="115116" y="501497"/>
                </a:cubicBezTo>
                <a:lnTo>
                  <a:pt x="110876" y="501497"/>
                </a:lnTo>
                <a:cubicBezTo>
                  <a:pt x="51163" y="501497"/>
                  <a:pt x="0" y="450349"/>
                  <a:pt x="0" y="390620"/>
                </a:cubicBezTo>
                <a:close/>
              </a:path>
            </a:pathLst>
          </a:custGeom>
          <a:solidFill>
            <a:schemeClr val="accent2">
              <a:lumMod val="50000"/>
            </a:schemeClr>
          </a:solidFill>
          <a:ln w="12700">
            <a:miter lim="400000"/>
          </a:ln>
        </p:spPr>
        <p:txBody>
          <a:bodyPr rot="0" spcFirstLastPara="0" vertOverflow="overflow" horzOverflow="overflow" vert="horz" wrap="square" lIns="28575" tIns="28575" rIns="28575" bIns="28575" numCol="1" spcCol="0" rtlCol="0" fromWordArt="0" anchor="t" anchorCtr="0" forceAA="0" compatLnSpc="1">
            <a:prstTxWarp prst="textNoShape">
              <a:avLst/>
            </a:prstTxWarp>
            <a:noAutofit/>
          </a:bodyPr>
          <a:lstStyle/>
          <a:p>
            <a:pPr algn="ctr"/>
            <a:endParaRPr dirty="0">
              <a:solidFill>
                <a:srgbClr val="FFFFFF"/>
              </a:solidFill>
            </a:endParaRPr>
          </a:p>
        </p:txBody>
      </p:sp>
      <p:sp>
        <p:nvSpPr>
          <p:cNvPr id="8" name="Freeform: Shape 99">
            <a:extLst>
              <a:ext uri="{FF2B5EF4-FFF2-40B4-BE49-F238E27FC236}">
                <a16:creationId xmlns:a16="http://schemas.microsoft.com/office/drawing/2014/main" id="{4332E4FA-C416-44DE-9C62-590B498E5377}"/>
              </a:ext>
            </a:extLst>
          </p:cNvPr>
          <p:cNvSpPr/>
          <p:nvPr/>
        </p:nvSpPr>
        <p:spPr>
          <a:xfrm>
            <a:off x="4778953" y="2041983"/>
            <a:ext cx="1144802" cy="376123"/>
          </a:xfrm>
          <a:custGeom>
            <a:avLst/>
            <a:gdLst>
              <a:gd name="connsiteX0" fmla="*/ 0 w 1526402"/>
              <a:gd name="connsiteY0" fmla="*/ 0 h 501497"/>
              <a:gd name="connsiteX1" fmla="*/ 1526402 w 1526402"/>
              <a:gd name="connsiteY1" fmla="*/ 0 h 501497"/>
              <a:gd name="connsiteX2" fmla="*/ 1526402 w 1526402"/>
              <a:gd name="connsiteY2" fmla="*/ 390620 h 501497"/>
              <a:gd name="connsiteX3" fmla="*/ 1415526 w 1526402"/>
              <a:gd name="connsiteY3" fmla="*/ 501497 h 501497"/>
              <a:gd name="connsiteX4" fmla="*/ 1270589 w 1526402"/>
              <a:gd name="connsiteY4" fmla="*/ 420485 h 501497"/>
              <a:gd name="connsiteX5" fmla="*/ 763201 w 1526402"/>
              <a:gd name="connsiteY5" fmla="*/ 130533 h 501497"/>
              <a:gd name="connsiteX6" fmla="*/ 255814 w 1526402"/>
              <a:gd name="connsiteY6" fmla="*/ 420485 h 501497"/>
              <a:gd name="connsiteX7" fmla="*/ 115116 w 1526402"/>
              <a:gd name="connsiteY7" fmla="*/ 501497 h 501497"/>
              <a:gd name="connsiteX8" fmla="*/ 110876 w 1526402"/>
              <a:gd name="connsiteY8" fmla="*/ 501497 h 501497"/>
              <a:gd name="connsiteX9" fmla="*/ 0 w 1526402"/>
              <a:gd name="connsiteY9" fmla="*/ 390620 h 5014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26402" h="501497">
                <a:moveTo>
                  <a:pt x="0" y="0"/>
                </a:moveTo>
                <a:lnTo>
                  <a:pt x="1526402" y="0"/>
                </a:lnTo>
                <a:lnTo>
                  <a:pt x="1526402" y="390620"/>
                </a:lnTo>
                <a:cubicBezTo>
                  <a:pt x="1526402" y="454583"/>
                  <a:pt x="1475239" y="501497"/>
                  <a:pt x="1415526" y="501497"/>
                </a:cubicBezTo>
                <a:cubicBezTo>
                  <a:pt x="1355883" y="501497"/>
                  <a:pt x="1300410" y="471633"/>
                  <a:pt x="1270589" y="420485"/>
                </a:cubicBezTo>
                <a:cubicBezTo>
                  <a:pt x="1168263" y="245701"/>
                  <a:pt x="980643" y="130533"/>
                  <a:pt x="763201" y="130533"/>
                </a:cubicBezTo>
                <a:cubicBezTo>
                  <a:pt x="545760" y="130533"/>
                  <a:pt x="358139" y="245701"/>
                  <a:pt x="255814" y="420485"/>
                </a:cubicBezTo>
                <a:cubicBezTo>
                  <a:pt x="225992" y="471633"/>
                  <a:pt x="174830" y="501497"/>
                  <a:pt x="115116" y="501497"/>
                </a:cubicBezTo>
                <a:lnTo>
                  <a:pt x="110876" y="501497"/>
                </a:lnTo>
                <a:cubicBezTo>
                  <a:pt x="51163" y="501497"/>
                  <a:pt x="0" y="450349"/>
                  <a:pt x="0" y="390620"/>
                </a:cubicBezTo>
                <a:close/>
              </a:path>
            </a:pathLst>
          </a:custGeom>
          <a:solidFill>
            <a:schemeClr val="accent4">
              <a:lumMod val="50000"/>
            </a:schemeClr>
          </a:solidFill>
          <a:ln w="12700">
            <a:miter lim="400000"/>
          </a:ln>
        </p:spPr>
        <p:txBody>
          <a:bodyPr rot="0" spcFirstLastPara="0" vertOverflow="overflow" horzOverflow="overflow" vert="horz" wrap="square" lIns="28575" tIns="28575" rIns="28575" bIns="28575" numCol="1" spcCol="0" rtlCol="0" fromWordArt="0" anchor="t" anchorCtr="0" forceAA="0" compatLnSpc="1">
            <a:prstTxWarp prst="textNoShape">
              <a:avLst/>
            </a:prstTxWarp>
            <a:noAutofit/>
          </a:bodyPr>
          <a:lstStyle/>
          <a:p>
            <a:pPr algn="ctr"/>
            <a:endParaRPr dirty="0">
              <a:solidFill>
                <a:srgbClr val="FFFFFF"/>
              </a:solidFill>
            </a:endParaRPr>
          </a:p>
        </p:txBody>
      </p:sp>
      <p:sp>
        <p:nvSpPr>
          <p:cNvPr id="9" name="Freeform: Shape 100">
            <a:extLst>
              <a:ext uri="{FF2B5EF4-FFF2-40B4-BE49-F238E27FC236}">
                <a16:creationId xmlns:a16="http://schemas.microsoft.com/office/drawing/2014/main" id="{B847A49E-A7A3-4FB1-B012-DD07EE548716}"/>
              </a:ext>
            </a:extLst>
          </p:cNvPr>
          <p:cNvSpPr/>
          <p:nvPr/>
        </p:nvSpPr>
        <p:spPr>
          <a:xfrm>
            <a:off x="6083786" y="2041983"/>
            <a:ext cx="1144802" cy="376123"/>
          </a:xfrm>
          <a:custGeom>
            <a:avLst/>
            <a:gdLst>
              <a:gd name="connsiteX0" fmla="*/ 0 w 1526402"/>
              <a:gd name="connsiteY0" fmla="*/ 0 h 501497"/>
              <a:gd name="connsiteX1" fmla="*/ 1526402 w 1526402"/>
              <a:gd name="connsiteY1" fmla="*/ 0 h 501497"/>
              <a:gd name="connsiteX2" fmla="*/ 1526402 w 1526402"/>
              <a:gd name="connsiteY2" fmla="*/ 390620 h 501497"/>
              <a:gd name="connsiteX3" fmla="*/ 1415526 w 1526402"/>
              <a:gd name="connsiteY3" fmla="*/ 501497 h 501497"/>
              <a:gd name="connsiteX4" fmla="*/ 1270589 w 1526402"/>
              <a:gd name="connsiteY4" fmla="*/ 420485 h 501497"/>
              <a:gd name="connsiteX5" fmla="*/ 763201 w 1526402"/>
              <a:gd name="connsiteY5" fmla="*/ 130533 h 501497"/>
              <a:gd name="connsiteX6" fmla="*/ 255814 w 1526402"/>
              <a:gd name="connsiteY6" fmla="*/ 420485 h 501497"/>
              <a:gd name="connsiteX7" fmla="*/ 115116 w 1526402"/>
              <a:gd name="connsiteY7" fmla="*/ 501497 h 501497"/>
              <a:gd name="connsiteX8" fmla="*/ 110876 w 1526402"/>
              <a:gd name="connsiteY8" fmla="*/ 501497 h 501497"/>
              <a:gd name="connsiteX9" fmla="*/ 0 w 1526402"/>
              <a:gd name="connsiteY9" fmla="*/ 390620 h 5014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26402" h="501497">
                <a:moveTo>
                  <a:pt x="0" y="0"/>
                </a:moveTo>
                <a:lnTo>
                  <a:pt x="1526402" y="0"/>
                </a:lnTo>
                <a:lnTo>
                  <a:pt x="1526402" y="390620"/>
                </a:lnTo>
                <a:cubicBezTo>
                  <a:pt x="1526402" y="454583"/>
                  <a:pt x="1475239" y="501497"/>
                  <a:pt x="1415526" y="501497"/>
                </a:cubicBezTo>
                <a:cubicBezTo>
                  <a:pt x="1355883" y="501497"/>
                  <a:pt x="1300410" y="471633"/>
                  <a:pt x="1270589" y="420485"/>
                </a:cubicBezTo>
                <a:cubicBezTo>
                  <a:pt x="1168263" y="245701"/>
                  <a:pt x="980643" y="130533"/>
                  <a:pt x="763201" y="130533"/>
                </a:cubicBezTo>
                <a:cubicBezTo>
                  <a:pt x="545760" y="130533"/>
                  <a:pt x="358139" y="245701"/>
                  <a:pt x="255814" y="420485"/>
                </a:cubicBezTo>
                <a:cubicBezTo>
                  <a:pt x="225992" y="471633"/>
                  <a:pt x="174830" y="501497"/>
                  <a:pt x="115116" y="501497"/>
                </a:cubicBezTo>
                <a:lnTo>
                  <a:pt x="110876" y="501497"/>
                </a:lnTo>
                <a:cubicBezTo>
                  <a:pt x="51163" y="501497"/>
                  <a:pt x="0" y="450349"/>
                  <a:pt x="0" y="390620"/>
                </a:cubicBezTo>
                <a:close/>
              </a:path>
            </a:pathLst>
          </a:custGeom>
          <a:solidFill>
            <a:schemeClr val="accent6">
              <a:lumMod val="50000"/>
            </a:schemeClr>
          </a:solidFill>
          <a:ln w="12700">
            <a:miter lim="400000"/>
          </a:ln>
        </p:spPr>
        <p:txBody>
          <a:bodyPr rot="0" spcFirstLastPara="0" vertOverflow="overflow" horzOverflow="overflow" vert="horz" wrap="square" lIns="28575" tIns="28575" rIns="28575" bIns="28575" numCol="1" spcCol="0" rtlCol="0" fromWordArt="0" anchor="t" anchorCtr="0" forceAA="0" compatLnSpc="1">
            <a:prstTxWarp prst="textNoShape">
              <a:avLst/>
            </a:prstTxWarp>
            <a:noAutofit/>
          </a:bodyPr>
          <a:lstStyle/>
          <a:p>
            <a:pPr algn="ctr"/>
            <a:endParaRPr dirty="0">
              <a:solidFill>
                <a:srgbClr val="FFFFFF"/>
              </a:solidFill>
            </a:endParaRPr>
          </a:p>
        </p:txBody>
      </p:sp>
      <p:sp>
        <p:nvSpPr>
          <p:cNvPr id="11" name="Freeform: Shape 101">
            <a:extLst>
              <a:ext uri="{FF2B5EF4-FFF2-40B4-BE49-F238E27FC236}">
                <a16:creationId xmlns:a16="http://schemas.microsoft.com/office/drawing/2014/main" id="{6A5B3DF2-DFEE-40F6-8179-70322126169B}"/>
              </a:ext>
            </a:extLst>
          </p:cNvPr>
          <p:cNvSpPr/>
          <p:nvPr/>
        </p:nvSpPr>
        <p:spPr>
          <a:xfrm>
            <a:off x="7388620" y="2041983"/>
            <a:ext cx="1144802" cy="376123"/>
          </a:xfrm>
          <a:custGeom>
            <a:avLst/>
            <a:gdLst>
              <a:gd name="connsiteX0" fmla="*/ 0 w 1526402"/>
              <a:gd name="connsiteY0" fmla="*/ 0 h 501497"/>
              <a:gd name="connsiteX1" fmla="*/ 1526402 w 1526402"/>
              <a:gd name="connsiteY1" fmla="*/ 0 h 501497"/>
              <a:gd name="connsiteX2" fmla="*/ 1526402 w 1526402"/>
              <a:gd name="connsiteY2" fmla="*/ 390620 h 501497"/>
              <a:gd name="connsiteX3" fmla="*/ 1415526 w 1526402"/>
              <a:gd name="connsiteY3" fmla="*/ 501497 h 501497"/>
              <a:gd name="connsiteX4" fmla="*/ 1270589 w 1526402"/>
              <a:gd name="connsiteY4" fmla="*/ 420485 h 501497"/>
              <a:gd name="connsiteX5" fmla="*/ 763201 w 1526402"/>
              <a:gd name="connsiteY5" fmla="*/ 130533 h 501497"/>
              <a:gd name="connsiteX6" fmla="*/ 255814 w 1526402"/>
              <a:gd name="connsiteY6" fmla="*/ 420485 h 501497"/>
              <a:gd name="connsiteX7" fmla="*/ 115116 w 1526402"/>
              <a:gd name="connsiteY7" fmla="*/ 501497 h 501497"/>
              <a:gd name="connsiteX8" fmla="*/ 110876 w 1526402"/>
              <a:gd name="connsiteY8" fmla="*/ 501497 h 501497"/>
              <a:gd name="connsiteX9" fmla="*/ 0 w 1526402"/>
              <a:gd name="connsiteY9" fmla="*/ 390620 h 5014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26402" h="501497">
                <a:moveTo>
                  <a:pt x="0" y="0"/>
                </a:moveTo>
                <a:lnTo>
                  <a:pt x="1526402" y="0"/>
                </a:lnTo>
                <a:lnTo>
                  <a:pt x="1526402" y="390620"/>
                </a:lnTo>
                <a:cubicBezTo>
                  <a:pt x="1526402" y="454583"/>
                  <a:pt x="1475239" y="501497"/>
                  <a:pt x="1415526" y="501497"/>
                </a:cubicBezTo>
                <a:cubicBezTo>
                  <a:pt x="1355883" y="501497"/>
                  <a:pt x="1300410" y="471633"/>
                  <a:pt x="1270589" y="420485"/>
                </a:cubicBezTo>
                <a:cubicBezTo>
                  <a:pt x="1168263" y="245701"/>
                  <a:pt x="980643" y="130533"/>
                  <a:pt x="763201" y="130533"/>
                </a:cubicBezTo>
                <a:cubicBezTo>
                  <a:pt x="545760" y="130533"/>
                  <a:pt x="358139" y="245701"/>
                  <a:pt x="255814" y="420485"/>
                </a:cubicBezTo>
                <a:cubicBezTo>
                  <a:pt x="225992" y="471633"/>
                  <a:pt x="174830" y="501497"/>
                  <a:pt x="115116" y="501497"/>
                </a:cubicBezTo>
                <a:lnTo>
                  <a:pt x="110876" y="501497"/>
                </a:lnTo>
                <a:cubicBezTo>
                  <a:pt x="51163" y="501497"/>
                  <a:pt x="0" y="450349"/>
                  <a:pt x="0" y="390620"/>
                </a:cubicBezTo>
                <a:close/>
              </a:path>
            </a:pathLst>
          </a:custGeom>
          <a:solidFill>
            <a:schemeClr val="accent3">
              <a:lumMod val="50000"/>
            </a:schemeClr>
          </a:solidFill>
          <a:ln w="12700">
            <a:miter lim="400000"/>
          </a:ln>
        </p:spPr>
        <p:txBody>
          <a:bodyPr rot="0" spcFirstLastPara="0" vertOverflow="overflow" horzOverflow="overflow" vert="horz" wrap="square" lIns="28575" tIns="28575" rIns="28575" bIns="28575" numCol="1" spcCol="0" rtlCol="0" fromWordArt="0" anchor="t" anchorCtr="0" forceAA="0" compatLnSpc="1">
            <a:prstTxWarp prst="textNoShape">
              <a:avLst/>
            </a:prstTxWarp>
            <a:noAutofit/>
          </a:bodyPr>
          <a:lstStyle/>
          <a:p>
            <a:pPr algn="ctr"/>
            <a:endParaRPr dirty="0">
              <a:solidFill>
                <a:srgbClr val="FFFFFF"/>
              </a:solidFill>
            </a:endParaRPr>
          </a:p>
        </p:txBody>
      </p:sp>
      <p:sp>
        <p:nvSpPr>
          <p:cNvPr id="12" name="Freeform: Shape 88">
            <a:extLst>
              <a:ext uri="{FF2B5EF4-FFF2-40B4-BE49-F238E27FC236}">
                <a16:creationId xmlns:a16="http://schemas.microsoft.com/office/drawing/2014/main" id="{ADDB9F7A-63DC-41DA-89AA-823ABB76D1DB}"/>
              </a:ext>
            </a:extLst>
          </p:cNvPr>
          <p:cNvSpPr/>
          <p:nvPr/>
        </p:nvSpPr>
        <p:spPr>
          <a:xfrm>
            <a:off x="870114" y="3050051"/>
            <a:ext cx="1144802" cy="510551"/>
          </a:xfrm>
          <a:custGeom>
            <a:avLst/>
            <a:gdLst>
              <a:gd name="connsiteX0" fmla="*/ 110876 w 1526402"/>
              <a:gd name="connsiteY0" fmla="*/ 0 h 680734"/>
              <a:gd name="connsiteX1" fmla="*/ 115116 w 1526402"/>
              <a:gd name="connsiteY1" fmla="*/ 0 h 680734"/>
              <a:gd name="connsiteX2" fmla="*/ 255814 w 1526402"/>
              <a:gd name="connsiteY2" fmla="*/ 80957 h 680734"/>
              <a:gd name="connsiteX3" fmla="*/ 763201 w 1526402"/>
              <a:gd name="connsiteY3" fmla="*/ 370971 h 680734"/>
              <a:gd name="connsiteX4" fmla="*/ 1270589 w 1526402"/>
              <a:gd name="connsiteY4" fmla="*/ 80957 h 680734"/>
              <a:gd name="connsiteX5" fmla="*/ 1415526 w 1526402"/>
              <a:gd name="connsiteY5" fmla="*/ 0 h 680734"/>
              <a:gd name="connsiteX6" fmla="*/ 1526402 w 1526402"/>
              <a:gd name="connsiteY6" fmla="*/ 110807 h 680734"/>
              <a:gd name="connsiteX7" fmla="*/ 1526402 w 1526402"/>
              <a:gd name="connsiteY7" fmla="*/ 680734 h 680734"/>
              <a:gd name="connsiteX8" fmla="*/ 0 w 1526402"/>
              <a:gd name="connsiteY8" fmla="*/ 680734 h 680734"/>
              <a:gd name="connsiteX9" fmla="*/ 0 w 1526402"/>
              <a:gd name="connsiteY9" fmla="*/ 110807 h 680734"/>
              <a:gd name="connsiteX10" fmla="*/ 110876 w 1526402"/>
              <a:gd name="connsiteY10" fmla="*/ 0 h 6807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526402" h="680734">
                <a:moveTo>
                  <a:pt x="110876" y="0"/>
                </a:moveTo>
                <a:lnTo>
                  <a:pt x="115116" y="0"/>
                </a:lnTo>
                <a:cubicBezTo>
                  <a:pt x="174830" y="0"/>
                  <a:pt x="225992" y="29850"/>
                  <a:pt x="255814" y="80957"/>
                </a:cubicBezTo>
                <a:cubicBezTo>
                  <a:pt x="358139" y="255869"/>
                  <a:pt x="545760" y="370971"/>
                  <a:pt x="763201" y="370971"/>
                </a:cubicBezTo>
                <a:cubicBezTo>
                  <a:pt x="980643" y="370971"/>
                  <a:pt x="1168263" y="255869"/>
                  <a:pt x="1270589" y="80957"/>
                </a:cubicBezTo>
                <a:cubicBezTo>
                  <a:pt x="1300410" y="29850"/>
                  <a:pt x="1355883" y="0"/>
                  <a:pt x="1415526" y="0"/>
                </a:cubicBezTo>
                <a:cubicBezTo>
                  <a:pt x="1475239" y="0"/>
                  <a:pt x="1526402" y="51218"/>
                  <a:pt x="1526402" y="110807"/>
                </a:cubicBezTo>
                <a:lnTo>
                  <a:pt x="1526402" y="680734"/>
                </a:lnTo>
                <a:lnTo>
                  <a:pt x="0" y="680734"/>
                </a:lnTo>
                <a:lnTo>
                  <a:pt x="0" y="110807"/>
                </a:lnTo>
                <a:cubicBezTo>
                  <a:pt x="0" y="51218"/>
                  <a:pt x="51163" y="0"/>
                  <a:pt x="110876" y="0"/>
                </a:cubicBezTo>
                <a:close/>
              </a:path>
            </a:pathLst>
          </a:custGeom>
          <a:solidFill>
            <a:schemeClr val="bg2">
              <a:lumMod val="75000"/>
            </a:schemeClr>
          </a:solidFill>
          <a:ln w="12700">
            <a:miter lim="400000"/>
          </a:ln>
        </p:spPr>
        <p:txBody>
          <a:bodyPr rot="0" spcFirstLastPara="0" vertOverflow="overflow" horzOverflow="overflow" vert="horz" wrap="square" lIns="68580" tIns="480060" rIns="68580" bIns="28575" numCol="1" spcCol="0" rtlCol="0" fromWordArt="0" anchor="ctr" anchorCtr="0" forceAA="0" compatLnSpc="1">
            <a:prstTxWarp prst="textNoShape">
              <a:avLst/>
            </a:prstTxWarp>
            <a:noAutofit/>
          </a:bodyPr>
          <a:lstStyle/>
          <a:p>
            <a:pPr lvl="0" algn="just"/>
            <a:endParaRPr lang="en-US" sz="900" noProof="1"/>
          </a:p>
        </p:txBody>
      </p:sp>
      <p:sp>
        <p:nvSpPr>
          <p:cNvPr id="13" name="Freeform: Shape 89">
            <a:extLst>
              <a:ext uri="{FF2B5EF4-FFF2-40B4-BE49-F238E27FC236}">
                <a16:creationId xmlns:a16="http://schemas.microsoft.com/office/drawing/2014/main" id="{C45D3E9B-56C3-46B3-AD7A-18D27673A067}"/>
              </a:ext>
            </a:extLst>
          </p:cNvPr>
          <p:cNvSpPr/>
          <p:nvPr/>
        </p:nvSpPr>
        <p:spPr>
          <a:xfrm>
            <a:off x="2173675" y="3050051"/>
            <a:ext cx="1144802" cy="510551"/>
          </a:xfrm>
          <a:custGeom>
            <a:avLst/>
            <a:gdLst>
              <a:gd name="connsiteX0" fmla="*/ 110876 w 1526402"/>
              <a:gd name="connsiteY0" fmla="*/ 0 h 680734"/>
              <a:gd name="connsiteX1" fmla="*/ 115116 w 1526402"/>
              <a:gd name="connsiteY1" fmla="*/ 0 h 680734"/>
              <a:gd name="connsiteX2" fmla="*/ 255814 w 1526402"/>
              <a:gd name="connsiteY2" fmla="*/ 80957 h 680734"/>
              <a:gd name="connsiteX3" fmla="*/ 763201 w 1526402"/>
              <a:gd name="connsiteY3" fmla="*/ 370971 h 680734"/>
              <a:gd name="connsiteX4" fmla="*/ 1270589 w 1526402"/>
              <a:gd name="connsiteY4" fmla="*/ 80957 h 680734"/>
              <a:gd name="connsiteX5" fmla="*/ 1415526 w 1526402"/>
              <a:gd name="connsiteY5" fmla="*/ 0 h 680734"/>
              <a:gd name="connsiteX6" fmla="*/ 1526402 w 1526402"/>
              <a:gd name="connsiteY6" fmla="*/ 110807 h 680734"/>
              <a:gd name="connsiteX7" fmla="*/ 1526402 w 1526402"/>
              <a:gd name="connsiteY7" fmla="*/ 680734 h 680734"/>
              <a:gd name="connsiteX8" fmla="*/ 0 w 1526402"/>
              <a:gd name="connsiteY8" fmla="*/ 680734 h 680734"/>
              <a:gd name="connsiteX9" fmla="*/ 0 w 1526402"/>
              <a:gd name="connsiteY9" fmla="*/ 110807 h 680734"/>
              <a:gd name="connsiteX10" fmla="*/ 110876 w 1526402"/>
              <a:gd name="connsiteY10" fmla="*/ 0 h 6807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526402" h="680734">
                <a:moveTo>
                  <a:pt x="110876" y="0"/>
                </a:moveTo>
                <a:lnTo>
                  <a:pt x="115116" y="0"/>
                </a:lnTo>
                <a:cubicBezTo>
                  <a:pt x="174830" y="0"/>
                  <a:pt x="225992" y="29850"/>
                  <a:pt x="255814" y="80957"/>
                </a:cubicBezTo>
                <a:cubicBezTo>
                  <a:pt x="358139" y="255869"/>
                  <a:pt x="545760" y="370971"/>
                  <a:pt x="763201" y="370971"/>
                </a:cubicBezTo>
                <a:cubicBezTo>
                  <a:pt x="980643" y="370971"/>
                  <a:pt x="1168263" y="255869"/>
                  <a:pt x="1270589" y="80957"/>
                </a:cubicBezTo>
                <a:cubicBezTo>
                  <a:pt x="1300410" y="29850"/>
                  <a:pt x="1355883" y="0"/>
                  <a:pt x="1415526" y="0"/>
                </a:cubicBezTo>
                <a:cubicBezTo>
                  <a:pt x="1475239" y="0"/>
                  <a:pt x="1526402" y="51218"/>
                  <a:pt x="1526402" y="110807"/>
                </a:cubicBezTo>
                <a:lnTo>
                  <a:pt x="1526402" y="680734"/>
                </a:lnTo>
                <a:lnTo>
                  <a:pt x="0" y="680734"/>
                </a:lnTo>
                <a:lnTo>
                  <a:pt x="0" y="110807"/>
                </a:lnTo>
                <a:cubicBezTo>
                  <a:pt x="0" y="51218"/>
                  <a:pt x="51163" y="0"/>
                  <a:pt x="110876" y="0"/>
                </a:cubicBezTo>
                <a:close/>
              </a:path>
            </a:pathLst>
          </a:custGeom>
          <a:solidFill>
            <a:schemeClr val="bg2">
              <a:lumMod val="75000"/>
            </a:schemeClr>
          </a:solidFill>
          <a:ln w="12700">
            <a:miter lim="400000"/>
          </a:ln>
        </p:spPr>
        <p:txBody>
          <a:bodyPr rot="0" spcFirstLastPara="0" vertOverflow="overflow" horzOverflow="overflow" vert="horz" wrap="square" lIns="68580" tIns="480060" rIns="68580" bIns="28575" numCol="1" spcCol="0" rtlCol="0" fromWordArt="0" anchor="ctr" anchorCtr="0" forceAA="0" compatLnSpc="1">
            <a:prstTxWarp prst="textNoShape">
              <a:avLst/>
            </a:prstTxWarp>
            <a:noAutofit/>
          </a:bodyPr>
          <a:lstStyle/>
          <a:p>
            <a:pPr lvl="0" algn="just"/>
            <a:endParaRPr lang="en-US" sz="900" noProof="1"/>
          </a:p>
        </p:txBody>
      </p:sp>
      <p:sp>
        <p:nvSpPr>
          <p:cNvPr id="14" name="Freeform: Shape 90">
            <a:extLst>
              <a:ext uri="{FF2B5EF4-FFF2-40B4-BE49-F238E27FC236}">
                <a16:creationId xmlns:a16="http://schemas.microsoft.com/office/drawing/2014/main" id="{ADE81EA2-1636-43B0-9BBA-DE6821A6A5CB}"/>
              </a:ext>
            </a:extLst>
          </p:cNvPr>
          <p:cNvSpPr/>
          <p:nvPr/>
        </p:nvSpPr>
        <p:spPr>
          <a:xfrm>
            <a:off x="3477235" y="3050051"/>
            <a:ext cx="1144802" cy="510551"/>
          </a:xfrm>
          <a:custGeom>
            <a:avLst/>
            <a:gdLst>
              <a:gd name="connsiteX0" fmla="*/ 110876 w 1526402"/>
              <a:gd name="connsiteY0" fmla="*/ 0 h 680734"/>
              <a:gd name="connsiteX1" fmla="*/ 115116 w 1526402"/>
              <a:gd name="connsiteY1" fmla="*/ 0 h 680734"/>
              <a:gd name="connsiteX2" fmla="*/ 255814 w 1526402"/>
              <a:gd name="connsiteY2" fmla="*/ 80957 h 680734"/>
              <a:gd name="connsiteX3" fmla="*/ 763201 w 1526402"/>
              <a:gd name="connsiteY3" fmla="*/ 370971 h 680734"/>
              <a:gd name="connsiteX4" fmla="*/ 1270589 w 1526402"/>
              <a:gd name="connsiteY4" fmla="*/ 80957 h 680734"/>
              <a:gd name="connsiteX5" fmla="*/ 1415526 w 1526402"/>
              <a:gd name="connsiteY5" fmla="*/ 0 h 680734"/>
              <a:gd name="connsiteX6" fmla="*/ 1526402 w 1526402"/>
              <a:gd name="connsiteY6" fmla="*/ 110807 h 680734"/>
              <a:gd name="connsiteX7" fmla="*/ 1526402 w 1526402"/>
              <a:gd name="connsiteY7" fmla="*/ 680734 h 680734"/>
              <a:gd name="connsiteX8" fmla="*/ 0 w 1526402"/>
              <a:gd name="connsiteY8" fmla="*/ 680734 h 680734"/>
              <a:gd name="connsiteX9" fmla="*/ 0 w 1526402"/>
              <a:gd name="connsiteY9" fmla="*/ 110807 h 680734"/>
              <a:gd name="connsiteX10" fmla="*/ 110876 w 1526402"/>
              <a:gd name="connsiteY10" fmla="*/ 0 h 6807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526402" h="680734">
                <a:moveTo>
                  <a:pt x="110876" y="0"/>
                </a:moveTo>
                <a:lnTo>
                  <a:pt x="115116" y="0"/>
                </a:lnTo>
                <a:cubicBezTo>
                  <a:pt x="174830" y="0"/>
                  <a:pt x="225992" y="29850"/>
                  <a:pt x="255814" y="80957"/>
                </a:cubicBezTo>
                <a:cubicBezTo>
                  <a:pt x="358139" y="255869"/>
                  <a:pt x="545760" y="370971"/>
                  <a:pt x="763201" y="370971"/>
                </a:cubicBezTo>
                <a:cubicBezTo>
                  <a:pt x="980643" y="370971"/>
                  <a:pt x="1168263" y="255869"/>
                  <a:pt x="1270589" y="80957"/>
                </a:cubicBezTo>
                <a:cubicBezTo>
                  <a:pt x="1300410" y="29850"/>
                  <a:pt x="1355883" y="0"/>
                  <a:pt x="1415526" y="0"/>
                </a:cubicBezTo>
                <a:cubicBezTo>
                  <a:pt x="1475239" y="0"/>
                  <a:pt x="1526402" y="51218"/>
                  <a:pt x="1526402" y="110807"/>
                </a:cubicBezTo>
                <a:lnTo>
                  <a:pt x="1526402" y="680734"/>
                </a:lnTo>
                <a:lnTo>
                  <a:pt x="0" y="680734"/>
                </a:lnTo>
                <a:lnTo>
                  <a:pt x="0" y="110807"/>
                </a:lnTo>
                <a:cubicBezTo>
                  <a:pt x="0" y="51218"/>
                  <a:pt x="51163" y="0"/>
                  <a:pt x="110876" y="0"/>
                </a:cubicBezTo>
                <a:close/>
              </a:path>
            </a:pathLst>
          </a:custGeom>
          <a:solidFill>
            <a:schemeClr val="bg2">
              <a:lumMod val="75000"/>
            </a:schemeClr>
          </a:solidFill>
          <a:ln w="12700">
            <a:miter lim="400000"/>
          </a:ln>
        </p:spPr>
        <p:txBody>
          <a:bodyPr rot="0" spcFirstLastPara="0" vertOverflow="overflow" horzOverflow="overflow" vert="horz" wrap="square" lIns="68580" tIns="480060" rIns="68580" bIns="28575" numCol="1" spcCol="0" rtlCol="0" fromWordArt="0" anchor="ctr" anchorCtr="0" forceAA="0" compatLnSpc="1">
            <a:prstTxWarp prst="textNoShape">
              <a:avLst/>
            </a:prstTxWarp>
            <a:noAutofit/>
          </a:bodyPr>
          <a:lstStyle/>
          <a:p>
            <a:pPr lvl="0" algn="just"/>
            <a:endParaRPr lang="en-US" sz="900" noProof="1"/>
          </a:p>
        </p:txBody>
      </p:sp>
      <p:sp>
        <p:nvSpPr>
          <p:cNvPr id="15" name="Freeform: Shape 91">
            <a:extLst>
              <a:ext uri="{FF2B5EF4-FFF2-40B4-BE49-F238E27FC236}">
                <a16:creationId xmlns:a16="http://schemas.microsoft.com/office/drawing/2014/main" id="{2E34E0E6-12E2-4A1F-B42F-D718E6CEC790}"/>
              </a:ext>
            </a:extLst>
          </p:cNvPr>
          <p:cNvSpPr/>
          <p:nvPr/>
        </p:nvSpPr>
        <p:spPr>
          <a:xfrm>
            <a:off x="4780796" y="3050051"/>
            <a:ext cx="1144802" cy="510551"/>
          </a:xfrm>
          <a:custGeom>
            <a:avLst/>
            <a:gdLst>
              <a:gd name="connsiteX0" fmla="*/ 110876 w 1526402"/>
              <a:gd name="connsiteY0" fmla="*/ 0 h 680734"/>
              <a:gd name="connsiteX1" fmla="*/ 115116 w 1526402"/>
              <a:gd name="connsiteY1" fmla="*/ 0 h 680734"/>
              <a:gd name="connsiteX2" fmla="*/ 255814 w 1526402"/>
              <a:gd name="connsiteY2" fmla="*/ 80957 h 680734"/>
              <a:gd name="connsiteX3" fmla="*/ 763201 w 1526402"/>
              <a:gd name="connsiteY3" fmla="*/ 370971 h 680734"/>
              <a:gd name="connsiteX4" fmla="*/ 1270589 w 1526402"/>
              <a:gd name="connsiteY4" fmla="*/ 80957 h 680734"/>
              <a:gd name="connsiteX5" fmla="*/ 1415526 w 1526402"/>
              <a:gd name="connsiteY5" fmla="*/ 0 h 680734"/>
              <a:gd name="connsiteX6" fmla="*/ 1526402 w 1526402"/>
              <a:gd name="connsiteY6" fmla="*/ 110807 h 680734"/>
              <a:gd name="connsiteX7" fmla="*/ 1526402 w 1526402"/>
              <a:gd name="connsiteY7" fmla="*/ 680734 h 680734"/>
              <a:gd name="connsiteX8" fmla="*/ 0 w 1526402"/>
              <a:gd name="connsiteY8" fmla="*/ 680734 h 680734"/>
              <a:gd name="connsiteX9" fmla="*/ 0 w 1526402"/>
              <a:gd name="connsiteY9" fmla="*/ 110807 h 680734"/>
              <a:gd name="connsiteX10" fmla="*/ 110876 w 1526402"/>
              <a:gd name="connsiteY10" fmla="*/ 0 h 6807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526402" h="680734">
                <a:moveTo>
                  <a:pt x="110876" y="0"/>
                </a:moveTo>
                <a:lnTo>
                  <a:pt x="115116" y="0"/>
                </a:lnTo>
                <a:cubicBezTo>
                  <a:pt x="174830" y="0"/>
                  <a:pt x="225992" y="29850"/>
                  <a:pt x="255814" y="80957"/>
                </a:cubicBezTo>
                <a:cubicBezTo>
                  <a:pt x="358139" y="255869"/>
                  <a:pt x="545760" y="370971"/>
                  <a:pt x="763201" y="370971"/>
                </a:cubicBezTo>
                <a:cubicBezTo>
                  <a:pt x="980643" y="370971"/>
                  <a:pt x="1168263" y="255869"/>
                  <a:pt x="1270589" y="80957"/>
                </a:cubicBezTo>
                <a:cubicBezTo>
                  <a:pt x="1300410" y="29850"/>
                  <a:pt x="1355883" y="0"/>
                  <a:pt x="1415526" y="0"/>
                </a:cubicBezTo>
                <a:cubicBezTo>
                  <a:pt x="1475239" y="0"/>
                  <a:pt x="1526402" y="51218"/>
                  <a:pt x="1526402" y="110807"/>
                </a:cubicBezTo>
                <a:lnTo>
                  <a:pt x="1526402" y="680734"/>
                </a:lnTo>
                <a:lnTo>
                  <a:pt x="0" y="680734"/>
                </a:lnTo>
                <a:lnTo>
                  <a:pt x="0" y="110807"/>
                </a:lnTo>
                <a:cubicBezTo>
                  <a:pt x="0" y="51218"/>
                  <a:pt x="51163" y="0"/>
                  <a:pt x="110876" y="0"/>
                </a:cubicBezTo>
                <a:close/>
              </a:path>
            </a:pathLst>
          </a:custGeom>
          <a:solidFill>
            <a:schemeClr val="bg2">
              <a:lumMod val="75000"/>
            </a:schemeClr>
          </a:solidFill>
          <a:ln w="12700">
            <a:miter lim="400000"/>
          </a:ln>
        </p:spPr>
        <p:txBody>
          <a:bodyPr rot="0" spcFirstLastPara="0" vertOverflow="overflow" horzOverflow="overflow" vert="horz" wrap="square" lIns="68580" tIns="480060" rIns="68580" bIns="28575" numCol="1" spcCol="0" rtlCol="0" fromWordArt="0" anchor="ctr" anchorCtr="0" forceAA="0" compatLnSpc="1">
            <a:prstTxWarp prst="textNoShape">
              <a:avLst/>
            </a:prstTxWarp>
            <a:noAutofit/>
          </a:bodyPr>
          <a:lstStyle/>
          <a:p>
            <a:pPr lvl="0" algn="just"/>
            <a:endParaRPr lang="en-US" sz="900" noProof="1"/>
          </a:p>
        </p:txBody>
      </p:sp>
      <p:sp>
        <p:nvSpPr>
          <p:cNvPr id="16" name="Freeform: Shape 92">
            <a:extLst>
              <a:ext uri="{FF2B5EF4-FFF2-40B4-BE49-F238E27FC236}">
                <a16:creationId xmlns:a16="http://schemas.microsoft.com/office/drawing/2014/main" id="{366CBE08-8649-4893-B235-4C3ABD56E4D4}"/>
              </a:ext>
            </a:extLst>
          </p:cNvPr>
          <p:cNvSpPr/>
          <p:nvPr/>
        </p:nvSpPr>
        <p:spPr>
          <a:xfrm>
            <a:off x="6084357" y="3050051"/>
            <a:ext cx="1144802" cy="510551"/>
          </a:xfrm>
          <a:custGeom>
            <a:avLst/>
            <a:gdLst>
              <a:gd name="connsiteX0" fmla="*/ 110876 w 1526402"/>
              <a:gd name="connsiteY0" fmla="*/ 0 h 680734"/>
              <a:gd name="connsiteX1" fmla="*/ 115116 w 1526402"/>
              <a:gd name="connsiteY1" fmla="*/ 0 h 680734"/>
              <a:gd name="connsiteX2" fmla="*/ 255814 w 1526402"/>
              <a:gd name="connsiteY2" fmla="*/ 80957 h 680734"/>
              <a:gd name="connsiteX3" fmla="*/ 763201 w 1526402"/>
              <a:gd name="connsiteY3" fmla="*/ 370971 h 680734"/>
              <a:gd name="connsiteX4" fmla="*/ 1270589 w 1526402"/>
              <a:gd name="connsiteY4" fmla="*/ 80957 h 680734"/>
              <a:gd name="connsiteX5" fmla="*/ 1415526 w 1526402"/>
              <a:gd name="connsiteY5" fmla="*/ 0 h 680734"/>
              <a:gd name="connsiteX6" fmla="*/ 1526402 w 1526402"/>
              <a:gd name="connsiteY6" fmla="*/ 110807 h 680734"/>
              <a:gd name="connsiteX7" fmla="*/ 1526402 w 1526402"/>
              <a:gd name="connsiteY7" fmla="*/ 680734 h 680734"/>
              <a:gd name="connsiteX8" fmla="*/ 0 w 1526402"/>
              <a:gd name="connsiteY8" fmla="*/ 680734 h 680734"/>
              <a:gd name="connsiteX9" fmla="*/ 0 w 1526402"/>
              <a:gd name="connsiteY9" fmla="*/ 110807 h 680734"/>
              <a:gd name="connsiteX10" fmla="*/ 110876 w 1526402"/>
              <a:gd name="connsiteY10" fmla="*/ 0 h 6807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526402" h="680734">
                <a:moveTo>
                  <a:pt x="110876" y="0"/>
                </a:moveTo>
                <a:lnTo>
                  <a:pt x="115116" y="0"/>
                </a:lnTo>
                <a:cubicBezTo>
                  <a:pt x="174830" y="0"/>
                  <a:pt x="225992" y="29850"/>
                  <a:pt x="255814" y="80957"/>
                </a:cubicBezTo>
                <a:cubicBezTo>
                  <a:pt x="358139" y="255869"/>
                  <a:pt x="545760" y="370971"/>
                  <a:pt x="763201" y="370971"/>
                </a:cubicBezTo>
                <a:cubicBezTo>
                  <a:pt x="980643" y="370971"/>
                  <a:pt x="1168263" y="255869"/>
                  <a:pt x="1270589" y="80957"/>
                </a:cubicBezTo>
                <a:cubicBezTo>
                  <a:pt x="1300410" y="29850"/>
                  <a:pt x="1355883" y="0"/>
                  <a:pt x="1415526" y="0"/>
                </a:cubicBezTo>
                <a:cubicBezTo>
                  <a:pt x="1475239" y="0"/>
                  <a:pt x="1526402" y="51218"/>
                  <a:pt x="1526402" y="110807"/>
                </a:cubicBezTo>
                <a:lnTo>
                  <a:pt x="1526402" y="680734"/>
                </a:lnTo>
                <a:lnTo>
                  <a:pt x="0" y="680734"/>
                </a:lnTo>
                <a:lnTo>
                  <a:pt x="0" y="110807"/>
                </a:lnTo>
                <a:cubicBezTo>
                  <a:pt x="0" y="51218"/>
                  <a:pt x="51163" y="0"/>
                  <a:pt x="110876" y="0"/>
                </a:cubicBezTo>
                <a:close/>
              </a:path>
            </a:pathLst>
          </a:custGeom>
          <a:solidFill>
            <a:schemeClr val="bg2">
              <a:lumMod val="75000"/>
            </a:schemeClr>
          </a:solidFill>
          <a:ln w="12700">
            <a:miter lim="400000"/>
          </a:ln>
        </p:spPr>
        <p:txBody>
          <a:bodyPr rot="0" spcFirstLastPara="0" vertOverflow="overflow" horzOverflow="overflow" vert="horz" wrap="square" lIns="68580" tIns="480060" rIns="68580" bIns="28575" numCol="1" spcCol="0" rtlCol="0" fromWordArt="0" anchor="ctr" anchorCtr="0" forceAA="0" compatLnSpc="1">
            <a:prstTxWarp prst="textNoShape">
              <a:avLst/>
            </a:prstTxWarp>
            <a:noAutofit/>
          </a:bodyPr>
          <a:lstStyle/>
          <a:p>
            <a:pPr lvl="0" algn="just"/>
            <a:endParaRPr lang="en-US" sz="900" noProof="1"/>
          </a:p>
        </p:txBody>
      </p:sp>
      <p:sp>
        <p:nvSpPr>
          <p:cNvPr id="17" name="Freeform: Shape 93">
            <a:extLst>
              <a:ext uri="{FF2B5EF4-FFF2-40B4-BE49-F238E27FC236}">
                <a16:creationId xmlns:a16="http://schemas.microsoft.com/office/drawing/2014/main" id="{722A499C-341D-4D71-A51D-199BBA9C623B}"/>
              </a:ext>
            </a:extLst>
          </p:cNvPr>
          <p:cNvSpPr/>
          <p:nvPr/>
        </p:nvSpPr>
        <p:spPr>
          <a:xfrm>
            <a:off x="7387918" y="3050051"/>
            <a:ext cx="1144802" cy="510551"/>
          </a:xfrm>
          <a:custGeom>
            <a:avLst/>
            <a:gdLst>
              <a:gd name="connsiteX0" fmla="*/ 110876 w 1526402"/>
              <a:gd name="connsiteY0" fmla="*/ 0 h 680734"/>
              <a:gd name="connsiteX1" fmla="*/ 115116 w 1526402"/>
              <a:gd name="connsiteY1" fmla="*/ 0 h 680734"/>
              <a:gd name="connsiteX2" fmla="*/ 255814 w 1526402"/>
              <a:gd name="connsiteY2" fmla="*/ 80957 h 680734"/>
              <a:gd name="connsiteX3" fmla="*/ 763201 w 1526402"/>
              <a:gd name="connsiteY3" fmla="*/ 370971 h 680734"/>
              <a:gd name="connsiteX4" fmla="*/ 1270589 w 1526402"/>
              <a:gd name="connsiteY4" fmla="*/ 80957 h 680734"/>
              <a:gd name="connsiteX5" fmla="*/ 1415526 w 1526402"/>
              <a:gd name="connsiteY5" fmla="*/ 0 h 680734"/>
              <a:gd name="connsiteX6" fmla="*/ 1526402 w 1526402"/>
              <a:gd name="connsiteY6" fmla="*/ 110807 h 680734"/>
              <a:gd name="connsiteX7" fmla="*/ 1526402 w 1526402"/>
              <a:gd name="connsiteY7" fmla="*/ 680734 h 680734"/>
              <a:gd name="connsiteX8" fmla="*/ 0 w 1526402"/>
              <a:gd name="connsiteY8" fmla="*/ 680734 h 680734"/>
              <a:gd name="connsiteX9" fmla="*/ 0 w 1526402"/>
              <a:gd name="connsiteY9" fmla="*/ 110807 h 680734"/>
              <a:gd name="connsiteX10" fmla="*/ 110876 w 1526402"/>
              <a:gd name="connsiteY10" fmla="*/ 0 h 6807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526402" h="680734">
                <a:moveTo>
                  <a:pt x="110876" y="0"/>
                </a:moveTo>
                <a:lnTo>
                  <a:pt x="115116" y="0"/>
                </a:lnTo>
                <a:cubicBezTo>
                  <a:pt x="174830" y="0"/>
                  <a:pt x="225992" y="29850"/>
                  <a:pt x="255814" y="80957"/>
                </a:cubicBezTo>
                <a:cubicBezTo>
                  <a:pt x="358139" y="255869"/>
                  <a:pt x="545760" y="370971"/>
                  <a:pt x="763201" y="370971"/>
                </a:cubicBezTo>
                <a:cubicBezTo>
                  <a:pt x="980643" y="370971"/>
                  <a:pt x="1168263" y="255869"/>
                  <a:pt x="1270589" y="80957"/>
                </a:cubicBezTo>
                <a:cubicBezTo>
                  <a:pt x="1300410" y="29850"/>
                  <a:pt x="1355883" y="0"/>
                  <a:pt x="1415526" y="0"/>
                </a:cubicBezTo>
                <a:cubicBezTo>
                  <a:pt x="1475239" y="0"/>
                  <a:pt x="1526402" y="51218"/>
                  <a:pt x="1526402" y="110807"/>
                </a:cubicBezTo>
                <a:lnTo>
                  <a:pt x="1526402" y="680734"/>
                </a:lnTo>
                <a:lnTo>
                  <a:pt x="0" y="680734"/>
                </a:lnTo>
                <a:lnTo>
                  <a:pt x="0" y="110807"/>
                </a:lnTo>
                <a:cubicBezTo>
                  <a:pt x="0" y="51218"/>
                  <a:pt x="51163" y="0"/>
                  <a:pt x="110876" y="0"/>
                </a:cubicBezTo>
                <a:close/>
              </a:path>
            </a:pathLst>
          </a:custGeom>
          <a:solidFill>
            <a:schemeClr val="bg2">
              <a:lumMod val="75000"/>
            </a:schemeClr>
          </a:solidFill>
          <a:ln w="12700">
            <a:miter lim="400000"/>
          </a:ln>
        </p:spPr>
        <p:txBody>
          <a:bodyPr rot="0" spcFirstLastPara="0" vertOverflow="overflow" horzOverflow="overflow" vert="horz" wrap="square" lIns="68580" tIns="480060" rIns="68580" bIns="28575" numCol="1" spcCol="0" rtlCol="0" fromWordArt="0" anchor="ctr" anchorCtr="0" forceAA="0" compatLnSpc="1">
            <a:prstTxWarp prst="textNoShape">
              <a:avLst/>
            </a:prstTxWarp>
            <a:noAutofit/>
          </a:bodyPr>
          <a:lstStyle/>
          <a:p>
            <a:pPr lvl="0" algn="just"/>
            <a:endParaRPr lang="en-US" sz="900" noProof="1"/>
          </a:p>
        </p:txBody>
      </p:sp>
      <p:sp>
        <p:nvSpPr>
          <p:cNvPr id="18" name="Freeform: Shape 54">
            <a:extLst>
              <a:ext uri="{FF2B5EF4-FFF2-40B4-BE49-F238E27FC236}">
                <a16:creationId xmlns:a16="http://schemas.microsoft.com/office/drawing/2014/main" id="{B80BE881-B8CA-43AC-AFB6-80CCFE27E869}"/>
              </a:ext>
            </a:extLst>
          </p:cNvPr>
          <p:cNvSpPr/>
          <p:nvPr/>
        </p:nvSpPr>
        <p:spPr>
          <a:xfrm>
            <a:off x="869862" y="3125391"/>
            <a:ext cx="1144802" cy="2313496"/>
          </a:xfrm>
          <a:custGeom>
            <a:avLst/>
            <a:gdLst>
              <a:gd name="connsiteX0" fmla="*/ 83157 w 1144802"/>
              <a:gd name="connsiteY0" fmla="*/ 0 h 1973727"/>
              <a:gd name="connsiteX1" fmla="*/ 86337 w 1144802"/>
              <a:gd name="connsiteY1" fmla="*/ 0 h 1973727"/>
              <a:gd name="connsiteX2" fmla="*/ 191860 w 1144802"/>
              <a:gd name="connsiteY2" fmla="*/ 60718 h 1973727"/>
              <a:gd name="connsiteX3" fmla="*/ 572401 w 1144802"/>
              <a:gd name="connsiteY3" fmla="*/ 278228 h 1973727"/>
              <a:gd name="connsiteX4" fmla="*/ 952942 w 1144802"/>
              <a:gd name="connsiteY4" fmla="*/ 60718 h 1973727"/>
              <a:gd name="connsiteX5" fmla="*/ 1061645 w 1144802"/>
              <a:gd name="connsiteY5" fmla="*/ 0 h 1973727"/>
              <a:gd name="connsiteX6" fmla="*/ 1144802 w 1144802"/>
              <a:gd name="connsiteY6" fmla="*/ 83105 h 1973727"/>
              <a:gd name="connsiteX7" fmla="*/ 1144802 w 1144802"/>
              <a:gd name="connsiteY7" fmla="*/ 272472 h 1973727"/>
              <a:gd name="connsiteX8" fmla="*/ 1144802 w 1144802"/>
              <a:gd name="connsiteY8" fmla="*/ 1701255 h 1973727"/>
              <a:gd name="connsiteX9" fmla="*/ 1144802 w 1144802"/>
              <a:gd name="connsiteY9" fmla="*/ 1890622 h 1973727"/>
              <a:gd name="connsiteX10" fmla="*/ 1061645 w 1144802"/>
              <a:gd name="connsiteY10" fmla="*/ 1973727 h 1973727"/>
              <a:gd name="connsiteX11" fmla="*/ 83157 w 1144802"/>
              <a:gd name="connsiteY11" fmla="*/ 1973727 h 1973727"/>
              <a:gd name="connsiteX12" fmla="*/ 0 w 1144802"/>
              <a:gd name="connsiteY12" fmla="*/ 1890622 h 1973727"/>
              <a:gd name="connsiteX13" fmla="*/ 0 w 1144802"/>
              <a:gd name="connsiteY13" fmla="*/ 1701255 h 1973727"/>
              <a:gd name="connsiteX14" fmla="*/ 0 w 1144802"/>
              <a:gd name="connsiteY14" fmla="*/ 272472 h 1973727"/>
              <a:gd name="connsiteX15" fmla="*/ 0 w 1144802"/>
              <a:gd name="connsiteY15" fmla="*/ 83105 h 1973727"/>
              <a:gd name="connsiteX16" fmla="*/ 83157 w 1144802"/>
              <a:gd name="connsiteY16" fmla="*/ 0 h 19737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144802" h="1973727">
                <a:moveTo>
                  <a:pt x="83157" y="0"/>
                </a:moveTo>
                <a:lnTo>
                  <a:pt x="86337" y="0"/>
                </a:lnTo>
                <a:cubicBezTo>
                  <a:pt x="131122" y="0"/>
                  <a:pt x="169494" y="22387"/>
                  <a:pt x="191860" y="60718"/>
                </a:cubicBezTo>
                <a:cubicBezTo>
                  <a:pt x="268605" y="191901"/>
                  <a:pt x="409320" y="278228"/>
                  <a:pt x="572401" y="278228"/>
                </a:cubicBezTo>
                <a:cubicBezTo>
                  <a:pt x="735482" y="278228"/>
                  <a:pt x="876198" y="191901"/>
                  <a:pt x="952942" y="60718"/>
                </a:cubicBezTo>
                <a:cubicBezTo>
                  <a:pt x="975308" y="22387"/>
                  <a:pt x="1016913" y="0"/>
                  <a:pt x="1061645" y="0"/>
                </a:cubicBezTo>
                <a:cubicBezTo>
                  <a:pt x="1106430" y="0"/>
                  <a:pt x="1144802" y="38413"/>
                  <a:pt x="1144802" y="83105"/>
                </a:cubicBezTo>
                <a:lnTo>
                  <a:pt x="1144802" y="272472"/>
                </a:lnTo>
                <a:lnTo>
                  <a:pt x="1144802" y="1701255"/>
                </a:lnTo>
                <a:lnTo>
                  <a:pt x="1144802" y="1890622"/>
                </a:lnTo>
                <a:cubicBezTo>
                  <a:pt x="1144802" y="1935314"/>
                  <a:pt x="1106430" y="1973727"/>
                  <a:pt x="1061645" y="1973727"/>
                </a:cubicBezTo>
                <a:lnTo>
                  <a:pt x="83157" y="1973727"/>
                </a:lnTo>
                <a:cubicBezTo>
                  <a:pt x="38372" y="1973727"/>
                  <a:pt x="0" y="1935396"/>
                  <a:pt x="0" y="1890622"/>
                </a:cubicBezTo>
                <a:lnTo>
                  <a:pt x="0" y="1701255"/>
                </a:lnTo>
                <a:lnTo>
                  <a:pt x="0" y="272472"/>
                </a:lnTo>
                <a:lnTo>
                  <a:pt x="0" y="83105"/>
                </a:lnTo>
                <a:cubicBezTo>
                  <a:pt x="0" y="38413"/>
                  <a:pt x="38372" y="0"/>
                  <a:pt x="83157" y="0"/>
                </a:cubicBezTo>
                <a:close/>
              </a:path>
            </a:pathLst>
          </a:custGeom>
          <a:solidFill>
            <a:schemeClr val="bg2"/>
          </a:solidFill>
          <a:ln w="12700">
            <a:miter lim="400000"/>
          </a:ln>
        </p:spPr>
        <p:txBody>
          <a:bodyPr rot="0" spcFirstLastPara="0" vertOverflow="overflow" horzOverflow="overflow" vert="horz" wrap="square" lIns="68580" tIns="480060" rIns="68580" bIns="28575" numCol="1" spcCol="0" rtlCol="0" fromWordArt="0" anchor="ctr" anchorCtr="0" forceAA="0" compatLnSpc="1">
            <a:prstTxWarp prst="textNoShape">
              <a:avLst/>
            </a:prstTxWarp>
            <a:noAutofit/>
          </a:bodyPr>
          <a:lstStyle/>
          <a:p>
            <a:pPr lvl="0" algn="just"/>
            <a:r>
              <a:rPr lang="en-US" sz="900" dirty="0"/>
              <a:t>Containers share the machine OS kernel, eliminating the need for a full OS instance per application and making container files small and easy on resources. Their smaller size, especially compared to virtual machines, means they can spin up quickly. </a:t>
            </a:r>
            <a:endParaRPr lang="en-US" sz="900" noProof="1"/>
          </a:p>
        </p:txBody>
      </p:sp>
      <p:sp>
        <p:nvSpPr>
          <p:cNvPr id="19" name="Shape">
            <a:extLst>
              <a:ext uri="{FF2B5EF4-FFF2-40B4-BE49-F238E27FC236}">
                <a16:creationId xmlns:a16="http://schemas.microsoft.com/office/drawing/2014/main" id="{918C7EC1-F588-4728-B509-3214B25E87C7}"/>
              </a:ext>
            </a:extLst>
          </p:cNvPr>
          <p:cNvSpPr/>
          <p:nvPr/>
        </p:nvSpPr>
        <p:spPr>
          <a:xfrm>
            <a:off x="864455" y="1448159"/>
            <a:ext cx="1144802" cy="914567"/>
          </a:xfrm>
          <a:custGeom>
            <a:avLst/>
            <a:gdLst/>
            <a:ahLst/>
            <a:cxnLst>
              <a:cxn ang="0">
                <a:pos x="wd2" y="hd2"/>
              </a:cxn>
              <a:cxn ang="5400000">
                <a:pos x="wd2" y="hd2"/>
              </a:cxn>
              <a:cxn ang="10800000">
                <a:pos x="wd2" y="hd2"/>
              </a:cxn>
              <a:cxn ang="16200000">
                <a:pos x="wd2" y="hd2"/>
              </a:cxn>
            </a:cxnLst>
            <a:rect l="0" t="0" r="r" b="b"/>
            <a:pathLst>
              <a:path w="21600" h="21600" extrusionOk="0">
                <a:moveTo>
                  <a:pt x="20031" y="21600"/>
                </a:moveTo>
                <a:lnTo>
                  <a:pt x="20031" y="21600"/>
                </a:lnTo>
                <a:cubicBezTo>
                  <a:pt x="19187" y="21600"/>
                  <a:pt x="18402" y="21071"/>
                  <a:pt x="17980" y="20165"/>
                </a:cubicBezTo>
                <a:cubicBezTo>
                  <a:pt x="16532" y="17069"/>
                  <a:pt x="13877" y="15029"/>
                  <a:pt x="10800" y="15029"/>
                </a:cubicBezTo>
                <a:cubicBezTo>
                  <a:pt x="7723" y="15029"/>
                  <a:pt x="5068" y="17069"/>
                  <a:pt x="3620" y="20165"/>
                </a:cubicBezTo>
                <a:cubicBezTo>
                  <a:pt x="3198" y="21071"/>
                  <a:pt x="2474" y="21600"/>
                  <a:pt x="1629" y="21600"/>
                </a:cubicBezTo>
                <a:lnTo>
                  <a:pt x="1569" y="21600"/>
                </a:lnTo>
                <a:cubicBezTo>
                  <a:pt x="724" y="21600"/>
                  <a:pt x="0" y="20694"/>
                  <a:pt x="0" y="19636"/>
                </a:cubicBezTo>
                <a:lnTo>
                  <a:pt x="0" y="1964"/>
                </a:lnTo>
                <a:cubicBezTo>
                  <a:pt x="0" y="906"/>
                  <a:pt x="724" y="0"/>
                  <a:pt x="1569" y="0"/>
                </a:cubicBezTo>
                <a:lnTo>
                  <a:pt x="20031" y="0"/>
                </a:lnTo>
                <a:cubicBezTo>
                  <a:pt x="20876" y="0"/>
                  <a:pt x="21600" y="906"/>
                  <a:pt x="21600" y="1964"/>
                </a:cubicBezTo>
                <a:lnTo>
                  <a:pt x="21600" y="19636"/>
                </a:lnTo>
                <a:cubicBezTo>
                  <a:pt x="21600" y="20769"/>
                  <a:pt x="20876" y="21600"/>
                  <a:pt x="20031" y="21600"/>
                </a:cubicBezTo>
                <a:close/>
              </a:path>
            </a:pathLst>
          </a:custGeom>
          <a:solidFill>
            <a:schemeClr val="accent5">
              <a:lumMod val="75000"/>
            </a:schemeClr>
          </a:solidFill>
          <a:ln w="12700">
            <a:miter lim="400000"/>
          </a:ln>
        </p:spPr>
        <p:txBody>
          <a:bodyPr rot="0" spcFirstLastPara="0" vertOverflow="overflow" horzOverflow="overflow" vert="horz" wrap="square" lIns="28575" tIns="28575" rIns="28575" bIns="28575" numCol="1" spcCol="0" rtlCol="0" fromWordArt="0" anchor="t" anchorCtr="0" forceAA="0" compatLnSpc="1">
            <a:prstTxWarp prst="textNoShape">
              <a:avLst/>
            </a:prstTxWarp>
            <a:noAutofit/>
          </a:bodyPr>
          <a:lstStyle/>
          <a:p>
            <a:pPr algn="ctr"/>
            <a:endParaRPr lang="en-US" dirty="0">
              <a:solidFill>
                <a:srgbClr val="FFFFFF"/>
              </a:solidFill>
            </a:endParaRPr>
          </a:p>
          <a:p>
            <a:pPr algn="ctr"/>
            <a:r>
              <a:rPr lang="en-US" dirty="0">
                <a:solidFill>
                  <a:srgbClr val="FFFFFF"/>
                </a:solidFill>
              </a:rPr>
              <a:t>Lightweight	</a:t>
            </a:r>
            <a:endParaRPr dirty="0">
              <a:solidFill>
                <a:srgbClr val="FFFFFF"/>
              </a:solidFill>
            </a:endParaRPr>
          </a:p>
        </p:txBody>
      </p:sp>
      <p:sp>
        <p:nvSpPr>
          <p:cNvPr id="20" name="Shape">
            <a:extLst>
              <a:ext uri="{FF2B5EF4-FFF2-40B4-BE49-F238E27FC236}">
                <a16:creationId xmlns:a16="http://schemas.microsoft.com/office/drawing/2014/main" id="{8DF54CBC-0589-4359-866F-04BDB2C9BCD2}"/>
              </a:ext>
            </a:extLst>
          </p:cNvPr>
          <p:cNvSpPr/>
          <p:nvPr/>
        </p:nvSpPr>
        <p:spPr>
          <a:xfrm>
            <a:off x="2169007" y="1448159"/>
            <a:ext cx="1144802" cy="914567"/>
          </a:xfrm>
          <a:custGeom>
            <a:avLst/>
            <a:gdLst/>
            <a:ahLst/>
            <a:cxnLst>
              <a:cxn ang="0">
                <a:pos x="wd2" y="hd2"/>
              </a:cxn>
              <a:cxn ang="5400000">
                <a:pos x="wd2" y="hd2"/>
              </a:cxn>
              <a:cxn ang="10800000">
                <a:pos x="wd2" y="hd2"/>
              </a:cxn>
              <a:cxn ang="16200000">
                <a:pos x="wd2" y="hd2"/>
              </a:cxn>
            </a:cxnLst>
            <a:rect l="0" t="0" r="r" b="b"/>
            <a:pathLst>
              <a:path w="21600" h="21600" extrusionOk="0">
                <a:moveTo>
                  <a:pt x="20031" y="21600"/>
                </a:moveTo>
                <a:lnTo>
                  <a:pt x="19911" y="21600"/>
                </a:lnTo>
                <a:cubicBezTo>
                  <a:pt x="19066" y="21600"/>
                  <a:pt x="18342" y="21071"/>
                  <a:pt x="17920" y="20165"/>
                </a:cubicBezTo>
                <a:cubicBezTo>
                  <a:pt x="16472" y="17069"/>
                  <a:pt x="13817" y="15029"/>
                  <a:pt x="10740" y="15029"/>
                </a:cubicBezTo>
                <a:cubicBezTo>
                  <a:pt x="7663" y="15029"/>
                  <a:pt x="5008" y="17069"/>
                  <a:pt x="3560" y="20165"/>
                </a:cubicBezTo>
                <a:cubicBezTo>
                  <a:pt x="3137" y="21071"/>
                  <a:pt x="2413" y="21600"/>
                  <a:pt x="1569" y="21600"/>
                </a:cubicBezTo>
                <a:lnTo>
                  <a:pt x="1569" y="21600"/>
                </a:lnTo>
                <a:cubicBezTo>
                  <a:pt x="724" y="21600"/>
                  <a:pt x="0" y="20694"/>
                  <a:pt x="0" y="19636"/>
                </a:cubicBezTo>
                <a:lnTo>
                  <a:pt x="0" y="1964"/>
                </a:lnTo>
                <a:cubicBezTo>
                  <a:pt x="0" y="906"/>
                  <a:pt x="724" y="0"/>
                  <a:pt x="1569" y="0"/>
                </a:cubicBezTo>
                <a:lnTo>
                  <a:pt x="20031" y="0"/>
                </a:lnTo>
                <a:cubicBezTo>
                  <a:pt x="20876" y="0"/>
                  <a:pt x="21600" y="906"/>
                  <a:pt x="21600" y="1964"/>
                </a:cubicBezTo>
                <a:lnTo>
                  <a:pt x="21600" y="19636"/>
                </a:lnTo>
                <a:cubicBezTo>
                  <a:pt x="21600" y="20769"/>
                  <a:pt x="20876" y="21600"/>
                  <a:pt x="20031" y="21600"/>
                </a:cubicBezTo>
                <a:close/>
              </a:path>
            </a:pathLst>
          </a:custGeom>
          <a:solidFill>
            <a:schemeClr val="accent5"/>
          </a:solidFill>
          <a:ln w="12700">
            <a:miter lim="400000"/>
          </a:ln>
        </p:spPr>
        <p:txBody>
          <a:bodyPr rot="0" spcFirstLastPara="0" vertOverflow="overflow" horzOverflow="overflow" vert="horz" wrap="square" lIns="28575" tIns="28575" rIns="28575" bIns="28575" numCol="1" spcCol="0" rtlCol="0" fromWordArt="0" anchor="t" anchorCtr="0" forceAA="0" compatLnSpc="1">
            <a:prstTxWarp prst="textNoShape">
              <a:avLst/>
            </a:prstTxWarp>
            <a:noAutofit/>
          </a:bodyPr>
          <a:lstStyle/>
          <a:p>
            <a:pPr algn="ctr"/>
            <a:endParaRPr lang="en-US" dirty="0">
              <a:solidFill>
                <a:srgbClr val="FFFFFF"/>
              </a:solidFill>
            </a:endParaRPr>
          </a:p>
          <a:p>
            <a:pPr algn="ctr"/>
            <a:r>
              <a:rPr lang="en-US" dirty="0">
                <a:solidFill>
                  <a:srgbClr val="FFFFFF"/>
                </a:solidFill>
              </a:rPr>
              <a:t>Portability</a:t>
            </a:r>
          </a:p>
        </p:txBody>
      </p:sp>
      <p:sp>
        <p:nvSpPr>
          <p:cNvPr id="21" name="Shape">
            <a:extLst>
              <a:ext uri="{FF2B5EF4-FFF2-40B4-BE49-F238E27FC236}">
                <a16:creationId xmlns:a16="http://schemas.microsoft.com/office/drawing/2014/main" id="{B24237DD-F22F-4366-8F67-568B912F1DCA}"/>
              </a:ext>
            </a:extLst>
          </p:cNvPr>
          <p:cNvSpPr/>
          <p:nvPr/>
        </p:nvSpPr>
        <p:spPr>
          <a:xfrm>
            <a:off x="3473560" y="1448159"/>
            <a:ext cx="1144802" cy="914567"/>
          </a:xfrm>
          <a:custGeom>
            <a:avLst/>
            <a:gdLst/>
            <a:ahLst/>
            <a:cxnLst>
              <a:cxn ang="0">
                <a:pos x="wd2" y="hd2"/>
              </a:cxn>
              <a:cxn ang="5400000">
                <a:pos x="wd2" y="hd2"/>
              </a:cxn>
              <a:cxn ang="10800000">
                <a:pos x="wd2" y="hd2"/>
              </a:cxn>
              <a:cxn ang="16200000">
                <a:pos x="wd2" y="hd2"/>
              </a:cxn>
            </a:cxnLst>
            <a:rect l="0" t="0" r="r" b="b"/>
            <a:pathLst>
              <a:path w="21600" h="21600" extrusionOk="0">
                <a:moveTo>
                  <a:pt x="19971" y="21600"/>
                </a:moveTo>
                <a:lnTo>
                  <a:pt x="19971" y="21600"/>
                </a:lnTo>
                <a:cubicBezTo>
                  <a:pt x="19126" y="21600"/>
                  <a:pt x="18402" y="21071"/>
                  <a:pt x="17980" y="20165"/>
                </a:cubicBezTo>
                <a:cubicBezTo>
                  <a:pt x="16532" y="17069"/>
                  <a:pt x="13877" y="15029"/>
                  <a:pt x="10800" y="15029"/>
                </a:cubicBezTo>
                <a:cubicBezTo>
                  <a:pt x="7723" y="15029"/>
                  <a:pt x="5068" y="17069"/>
                  <a:pt x="3620" y="20165"/>
                </a:cubicBezTo>
                <a:cubicBezTo>
                  <a:pt x="3198" y="21071"/>
                  <a:pt x="2474" y="21600"/>
                  <a:pt x="1629" y="21600"/>
                </a:cubicBezTo>
                <a:lnTo>
                  <a:pt x="1569" y="21600"/>
                </a:lnTo>
                <a:cubicBezTo>
                  <a:pt x="724" y="21600"/>
                  <a:pt x="0" y="20694"/>
                  <a:pt x="0" y="19636"/>
                </a:cubicBezTo>
                <a:lnTo>
                  <a:pt x="0" y="1964"/>
                </a:lnTo>
                <a:cubicBezTo>
                  <a:pt x="0" y="906"/>
                  <a:pt x="724" y="0"/>
                  <a:pt x="1569" y="0"/>
                </a:cubicBezTo>
                <a:lnTo>
                  <a:pt x="20031" y="0"/>
                </a:lnTo>
                <a:cubicBezTo>
                  <a:pt x="20876" y="0"/>
                  <a:pt x="21600" y="906"/>
                  <a:pt x="21600" y="1964"/>
                </a:cubicBezTo>
                <a:lnTo>
                  <a:pt x="21600" y="19636"/>
                </a:lnTo>
                <a:cubicBezTo>
                  <a:pt x="21540" y="20769"/>
                  <a:pt x="20816" y="21600"/>
                  <a:pt x="19971" y="21600"/>
                </a:cubicBezTo>
                <a:close/>
              </a:path>
            </a:pathLst>
          </a:custGeom>
          <a:solidFill>
            <a:schemeClr val="accent2"/>
          </a:solidFill>
          <a:ln w="12700">
            <a:miter lim="400000"/>
          </a:ln>
        </p:spPr>
        <p:txBody>
          <a:bodyPr rot="0" spcFirstLastPara="0" vertOverflow="overflow" horzOverflow="overflow" vert="horz" wrap="square" lIns="28575" tIns="28575" rIns="28575" bIns="28575" numCol="1" spcCol="0" rtlCol="0" fromWordArt="0" anchor="t" anchorCtr="0" forceAA="0" compatLnSpc="1">
            <a:prstTxWarp prst="textNoShape">
              <a:avLst/>
            </a:prstTxWarp>
            <a:noAutofit/>
          </a:bodyPr>
          <a:lstStyle/>
          <a:p>
            <a:pPr algn="ctr"/>
            <a:r>
              <a:rPr lang="en-US" dirty="0"/>
              <a:t>Fault Isolation</a:t>
            </a:r>
          </a:p>
        </p:txBody>
      </p:sp>
      <p:sp>
        <p:nvSpPr>
          <p:cNvPr id="22" name="Shape">
            <a:extLst>
              <a:ext uri="{FF2B5EF4-FFF2-40B4-BE49-F238E27FC236}">
                <a16:creationId xmlns:a16="http://schemas.microsoft.com/office/drawing/2014/main" id="{BE8E0599-CFD2-4723-82E1-15C9A201024C}"/>
              </a:ext>
            </a:extLst>
          </p:cNvPr>
          <p:cNvSpPr/>
          <p:nvPr/>
        </p:nvSpPr>
        <p:spPr>
          <a:xfrm>
            <a:off x="4778112" y="1448159"/>
            <a:ext cx="1144802" cy="914567"/>
          </a:xfrm>
          <a:custGeom>
            <a:avLst/>
            <a:gdLst/>
            <a:ahLst/>
            <a:cxnLst>
              <a:cxn ang="0">
                <a:pos x="wd2" y="hd2"/>
              </a:cxn>
              <a:cxn ang="5400000">
                <a:pos x="wd2" y="hd2"/>
              </a:cxn>
              <a:cxn ang="10800000">
                <a:pos x="wd2" y="hd2"/>
              </a:cxn>
              <a:cxn ang="16200000">
                <a:pos x="wd2" y="hd2"/>
              </a:cxn>
            </a:cxnLst>
            <a:rect l="0" t="0" r="r" b="b"/>
            <a:pathLst>
              <a:path w="21600" h="21600" extrusionOk="0">
                <a:moveTo>
                  <a:pt x="20031" y="21600"/>
                </a:moveTo>
                <a:lnTo>
                  <a:pt x="20031" y="21600"/>
                </a:lnTo>
                <a:cubicBezTo>
                  <a:pt x="19126" y="21600"/>
                  <a:pt x="18402" y="21071"/>
                  <a:pt x="17980" y="20165"/>
                </a:cubicBezTo>
                <a:cubicBezTo>
                  <a:pt x="16532" y="17069"/>
                  <a:pt x="13877" y="15029"/>
                  <a:pt x="10800" y="15029"/>
                </a:cubicBezTo>
                <a:cubicBezTo>
                  <a:pt x="7723" y="15029"/>
                  <a:pt x="5068" y="17069"/>
                  <a:pt x="3620" y="20165"/>
                </a:cubicBezTo>
                <a:cubicBezTo>
                  <a:pt x="3198" y="21071"/>
                  <a:pt x="2413" y="21600"/>
                  <a:pt x="1569" y="21600"/>
                </a:cubicBezTo>
                <a:lnTo>
                  <a:pt x="1569" y="21600"/>
                </a:lnTo>
                <a:cubicBezTo>
                  <a:pt x="724" y="21600"/>
                  <a:pt x="0" y="20694"/>
                  <a:pt x="0" y="19636"/>
                </a:cubicBezTo>
                <a:lnTo>
                  <a:pt x="0" y="1964"/>
                </a:lnTo>
                <a:cubicBezTo>
                  <a:pt x="0" y="906"/>
                  <a:pt x="724" y="0"/>
                  <a:pt x="1569" y="0"/>
                </a:cubicBezTo>
                <a:lnTo>
                  <a:pt x="20031" y="0"/>
                </a:lnTo>
                <a:cubicBezTo>
                  <a:pt x="20876" y="0"/>
                  <a:pt x="21600" y="906"/>
                  <a:pt x="21600" y="1964"/>
                </a:cubicBezTo>
                <a:lnTo>
                  <a:pt x="21600" y="19636"/>
                </a:lnTo>
                <a:cubicBezTo>
                  <a:pt x="21600" y="20769"/>
                  <a:pt x="20876" y="21600"/>
                  <a:pt x="20031" y="21600"/>
                </a:cubicBezTo>
                <a:close/>
              </a:path>
            </a:pathLst>
          </a:custGeom>
          <a:solidFill>
            <a:schemeClr val="accent4"/>
          </a:solidFill>
          <a:ln w="12700">
            <a:miter lim="400000"/>
          </a:ln>
        </p:spPr>
        <p:txBody>
          <a:bodyPr rot="0" spcFirstLastPara="0" vertOverflow="overflow" horzOverflow="overflow" vert="horz" wrap="square" lIns="28575" tIns="28575" rIns="28575" bIns="28575" numCol="1" spcCol="0" rtlCol="0" fromWordArt="0" anchor="t" anchorCtr="0" forceAA="0" compatLnSpc="1">
            <a:prstTxWarp prst="textNoShape">
              <a:avLst/>
            </a:prstTxWarp>
            <a:noAutofit/>
          </a:bodyPr>
          <a:lstStyle/>
          <a:p>
            <a:pPr algn="ctr"/>
            <a:r>
              <a:rPr lang="en-US" dirty="0" err="1"/>
              <a:t>DevOps</a:t>
            </a:r>
            <a:r>
              <a:rPr lang="en-US" dirty="0"/>
              <a:t> Friendly</a:t>
            </a:r>
          </a:p>
        </p:txBody>
      </p:sp>
      <p:sp>
        <p:nvSpPr>
          <p:cNvPr id="23" name="Shape">
            <a:extLst>
              <a:ext uri="{FF2B5EF4-FFF2-40B4-BE49-F238E27FC236}">
                <a16:creationId xmlns:a16="http://schemas.microsoft.com/office/drawing/2014/main" id="{6B799397-207B-41EE-899B-DA860A4924E9}"/>
              </a:ext>
            </a:extLst>
          </p:cNvPr>
          <p:cNvSpPr/>
          <p:nvPr/>
        </p:nvSpPr>
        <p:spPr>
          <a:xfrm>
            <a:off x="6082665" y="1448159"/>
            <a:ext cx="1145504" cy="914567"/>
          </a:xfrm>
          <a:custGeom>
            <a:avLst/>
            <a:gdLst/>
            <a:ahLst/>
            <a:cxnLst>
              <a:cxn ang="0">
                <a:pos x="wd2" y="hd2"/>
              </a:cxn>
              <a:cxn ang="5400000">
                <a:pos x="wd2" y="hd2"/>
              </a:cxn>
              <a:cxn ang="10800000">
                <a:pos x="wd2" y="hd2"/>
              </a:cxn>
              <a:cxn ang="16200000">
                <a:pos x="wd2" y="hd2"/>
              </a:cxn>
            </a:cxnLst>
            <a:rect l="0" t="0" r="r" b="b"/>
            <a:pathLst>
              <a:path w="21493" h="21600" extrusionOk="0">
                <a:moveTo>
                  <a:pt x="20040" y="21600"/>
                </a:moveTo>
                <a:lnTo>
                  <a:pt x="19560" y="21600"/>
                </a:lnTo>
                <a:cubicBezTo>
                  <a:pt x="18840" y="21600"/>
                  <a:pt x="18240" y="21147"/>
                  <a:pt x="17880" y="20392"/>
                </a:cubicBezTo>
                <a:cubicBezTo>
                  <a:pt x="16440" y="17220"/>
                  <a:pt x="13740" y="15029"/>
                  <a:pt x="10620" y="15029"/>
                </a:cubicBezTo>
                <a:cubicBezTo>
                  <a:pt x="7500" y="15029"/>
                  <a:pt x="4800" y="17144"/>
                  <a:pt x="3360" y="20392"/>
                </a:cubicBezTo>
                <a:cubicBezTo>
                  <a:pt x="3000" y="21147"/>
                  <a:pt x="2400" y="21600"/>
                  <a:pt x="1680" y="21600"/>
                </a:cubicBezTo>
                <a:lnTo>
                  <a:pt x="1560" y="21600"/>
                </a:lnTo>
                <a:cubicBezTo>
                  <a:pt x="720" y="21600"/>
                  <a:pt x="0" y="20694"/>
                  <a:pt x="0" y="19636"/>
                </a:cubicBezTo>
                <a:lnTo>
                  <a:pt x="0" y="1964"/>
                </a:lnTo>
                <a:cubicBezTo>
                  <a:pt x="0" y="906"/>
                  <a:pt x="720" y="0"/>
                  <a:pt x="1560" y="0"/>
                </a:cubicBezTo>
                <a:lnTo>
                  <a:pt x="19920" y="0"/>
                </a:lnTo>
                <a:cubicBezTo>
                  <a:pt x="20760" y="0"/>
                  <a:pt x="21480" y="906"/>
                  <a:pt x="21480" y="1964"/>
                </a:cubicBezTo>
                <a:lnTo>
                  <a:pt x="21480" y="19636"/>
                </a:lnTo>
                <a:cubicBezTo>
                  <a:pt x="21600" y="20769"/>
                  <a:pt x="20880" y="21600"/>
                  <a:pt x="20040" y="21600"/>
                </a:cubicBezTo>
                <a:close/>
              </a:path>
            </a:pathLst>
          </a:custGeom>
          <a:solidFill>
            <a:schemeClr val="accent6"/>
          </a:solidFill>
          <a:ln w="12700">
            <a:miter lim="400000"/>
          </a:ln>
        </p:spPr>
        <p:txBody>
          <a:bodyPr rot="0" spcFirstLastPara="0" vertOverflow="overflow" horzOverflow="overflow" vert="horz" wrap="square" lIns="28575" tIns="28575" rIns="28575" bIns="28575" numCol="1" spcCol="0" rtlCol="0" fromWordArt="0" anchor="t" anchorCtr="0" forceAA="0" compatLnSpc="1">
            <a:prstTxWarp prst="textNoShape">
              <a:avLst/>
            </a:prstTxWarp>
            <a:noAutofit/>
          </a:bodyPr>
          <a:lstStyle/>
          <a:p>
            <a:pPr algn="ctr"/>
            <a:endParaRPr lang="en-US" dirty="0"/>
          </a:p>
          <a:p>
            <a:pPr algn="ctr"/>
            <a:r>
              <a:rPr lang="en-US" dirty="0"/>
              <a:t>Cost</a:t>
            </a:r>
          </a:p>
        </p:txBody>
      </p:sp>
      <p:sp>
        <p:nvSpPr>
          <p:cNvPr id="24" name="Shape">
            <a:extLst>
              <a:ext uri="{FF2B5EF4-FFF2-40B4-BE49-F238E27FC236}">
                <a16:creationId xmlns:a16="http://schemas.microsoft.com/office/drawing/2014/main" id="{3C8A6A7A-7956-4DE6-8A8D-C133C386EA29}"/>
              </a:ext>
            </a:extLst>
          </p:cNvPr>
          <p:cNvSpPr/>
          <p:nvPr/>
        </p:nvSpPr>
        <p:spPr>
          <a:xfrm>
            <a:off x="7387918" y="1448159"/>
            <a:ext cx="1145504" cy="914567"/>
          </a:xfrm>
          <a:custGeom>
            <a:avLst/>
            <a:gdLst/>
            <a:ahLst/>
            <a:cxnLst>
              <a:cxn ang="0">
                <a:pos x="wd2" y="hd2"/>
              </a:cxn>
              <a:cxn ang="5400000">
                <a:pos x="wd2" y="hd2"/>
              </a:cxn>
              <a:cxn ang="10800000">
                <a:pos x="wd2" y="hd2"/>
              </a:cxn>
              <a:cxn ang="16200000">
                <a:pos x="wd2" y="hd2"/>
              </a:cxn>
            </a:cxnLst>
            <a:rect l="0" t="0" r="r" b="b"/>
            <a:pathLst>
              <a:path w="21493" h="21600" extrusionOk="0">
                <a:moveTo>
                  <a:pt x="20040" y="21600"/>
                </a:moveTo>
                <a:lnTo>
                  <a:pt x="19500" y="21600"/>
                </a:lnTo>
                <a:cubicBezTo>
                  <a:pt x="18780" y="21600"/>
                  <a:pt x="18180" y="21147"/>
                  <a:pt x="17820" y="20392"/>
                </a:cubicBezTo>
                <a:cubicBezTo>
                  <a:pt x="16380" y="17220"/>
                  <a:pt x="13680" y="15029"/>
                  <a:pt x="10560" y="15029"/>
                </a:cubicBezTo>
                <a:cubicBezTo>
                  <a:pt x="7440" y="15029"/>
                  <a:pt x="4740" y="17144"/>
                  <a:pt x="3300" y="20392"/>
                </a:cubicBezTo>
                <a:cubicBezTo>
                  <a:pt x="2940" y="21147"/>
                  <a:pt x="2340" y="21600"/>
                  <a:pt x="1620" y="21600"/>
                </a:cubicBezTo>
                <a:lnTo>
                  <a:pt x="1560" y="21600"/>
                </a:lnTo>
                <a:cubicBezTo>
                  <a:pt x="720" y="21600"/>
                  <a:pt x="0" y="20694"/>
                  <a:pt x="0" y="19636"/>
                </a:cubicBezTo>
                <a:lnTo>
                  <a:pt x="0" y="1964"/>
                </a:lnTo>
                <a:cubicBezTo>
                  <a:pt x="0" y="906"/>
                  <a:pt x="720" y="0"/>
                  <a:pt x="1560" y="0"/>
                </a:cubicBezTo>
                <a:lnTo>
                  <a:pt x="19920" y="0"/>
                </a:lnTo>
                <a:cubicBezTo>
                  <a:pt x="20760" y="0"/>
                  <a:pt x="21480" y="906"/>
                  <a:pt x="21480" y="1964"/>
                </a:cubicBezTo>
                <a:lnTo>
                  <a:pt x="21480" y="19636"/>
                </a:lnTo>
                <a:cubicBezTo>
                  <a:pt x="21600" y="20769"/>
                  <a:pt x="20880" y="21600"/>
                  <a:pt x="20040" y="21600"/>
                </a:cubicBezTo>
                <a:close/>
              </a:path>
            </a:pathLst>
          </a:custGeom>
          <a:solidFill>
            <a:schemeClr val="accent3"/>
          </a:solidFill>
          <a:ln w="12700">
            <a:miter lim="400000"/>
          </a:ln>
        </p:spPr>
        <p:txBody>
          <a:bodyPr rot="0" spcFirstLastPara="0" vertOverflow="overflow" horzOverflow="overflow" vert="horz" wrap="square" lIns="28575" tIns="28575" rIns="28575" bIns="28575" numCol="1" spcCol="0" rtlCol="0" fromWordArt="0" anchor="t" anchorCtr="0" forceAA="0" compatLnSpc="1">
            <a:prstTxWarp prst="textNoShape">
              <a:avLst/>
            </a:prstTxWarp>
            <a:noAutofit/>
          </a:bodyPr>
          <a:lstStyle/>
          <a:p>
            <a:pPr algn="ctr"/>
            <a:r>
              <a:rPr lang="en-US" dirty="0"/>
              <a:t>Ease Of </a:t>
            </a:r>
            <a:r>
              <a:rPr lang="en-US" dirty="0" err="1"/>
              <a:t>Mgmt</a:t>
            </a:r>
            <a:endParaRPr lang="en-US" dirty="0"/>
          </a:p>
        </p:txBody>
      </p:sp>
      <p:grpSp>
        <p:nvGrpSpPr>
          <p:cNvPr id="41" name="Graphic 9" descr="Gears">
            <a:extLst>
              <a:ext uri="{FF2B5EF4-FFF2-40B4-BE49-F238E27FC236}">
                <a16:creationId xmlns:a16="http://schemas.microsoft.com/office/drawing/2014/main" id="{D303BB90-0A22-4B03-B9B2-7FF4AAEFD52B}"/>
              </a:ext>
            </a:extLst>
          </p:cNvPr>
          <p:cNvGrpSpPr/>
          <p:nvPr/>
        </p:nvGrpSpPr>
        <p:grpSpPr>
          <a:xfrm>
            <a:off x="7727433" y="2384708"/>
            <a:ext cx="465772" cy="563642"/>
            <a:chOff x="4915690" y="2597078"/>
            <a:chExt cx="621031" cy="751522"/>
          </a:xfrm>
          <a:solidFill>
            <a:srgbClr val="000000"/>
          </a:solidFill>
        </p:grpSpPr>
        <p:sp>
          <p:nvSpPr>
            <p:cNvPr id="42" name="Freeform: Shape 31">
              <a:extLst>
                <a:ext uri="{FF2B5EF4-FFF2-40B4-BE49-F238E27FC236}">
                  <a16:creationId xmlns:a16="http://schemas.microsoft.com/office/drawing/2014/main" id="{F2E684AB-A155-4E0E-9B2A-0A3B1BE47C68}"/>
                </a:ext>
              </a:extLst>
            </p:cNvPr>
            <p:cNvSpPr/>
            <p:nvPr/>
          </p:nvSpPr>
          <p:spPr>
            <a:xfrm>
              <a:off x="5130957" y="2597078"/>
              <a:ext cx="405764" cy="404812"/>
            </a:xfrm>
            <a:custGeom>
              <a:avLst/>
              <a:gdLst>
                <a:gd name="connsiteX0" fmla="*/ 202883 w 405764"/>
                <a:gd name="connsiteY0" fmla="*/ 274320 h 404812"/>
                <a:gd name="connsiteX1" fmla="*/ 131445 w 405764"/>
                <a:gd name="connsiteY1" fmla="*/ 202883 h 404812"/>
                <a:gd name="connsiteX2" fmla="*/ 202883 w 405764"/>
                <a:gd name="connsiteY2" fmla="*/ 131445 h 404812"/>
                <a:gd name="connsiteX3" fmla="*/ 274320 w 405764"/>
                <a:gd name="connsiteY3" fmla="*/ 202883 h 404812"/>
                <a:gd name="connsiteX4" fmla="*/ 202883 w 405764"/>
                <a:gd name="connsiteY4" fmla="*/ 274320 h 404812"/>
                <a:gd name="connsiteX5" fmla="*/ 363855 w 405764"/>
                <a:gd name="connsiteY5" fmla="*/ 158115 h 404812"/>
                <a:gd name="connsiteX6" fmla="*/ 348615 w 405764"/>
                <a:gd name="connsiteY6" fmla="*/ 120968 h 404812"/>
                <a:gd name="connsiteX7" fmla="*/ 363855 w 405764"/>
                <a:gd name="connsiteY7" fmla="*/ 76200 h 404812"/>
                <a:gd name="connsiteX8" fmla="*/ 329565 w 405764"/>
                <a:gd name="connsiteY8" fmla="*/ 41910 h 404812"/>
                <a:gd name="connsiteX9" fmla="*/ 284798 w 405764"/>
                <a:gd name="connsiteY9" fmla="*/ 57150 h 404812"/>
                <a:gd name="connsiteX10" fmla="*/ 247650 w 405764"/>
                <a:gd name="connsiteY10" fmla="*/ 41910 h 404812"/>
                <a:gd name="connsiteX11" fmla="*/ 226695 w 405764"/>
                <a:gd name="connsiteY11" fmla="*/ 0 h 404812"/>
                <a:gd name="connsiteX12" fmla="*/ 179070 w 405764"/>
                <a:gd name="connsiteY12" fmla="*/ 0 h 404812"/>
                <a:gd name="connsiteX13" fmla="*/ 158115 w 405764"/>
                <a:gd name="connsiteY13" fmla="*/ 41910 h 404812"/>
                <a:gd name="connsiteX14" fmla="*/ 120968 w 405764"/>
                <a:gd name="connsiteY14" fmla="*/ 57150 h 404812"/>
                <a:gd name="connsiteX15" fmla="*/ 76200 w 405764"/>
                <a:gd name="connsiteY15" fmla="*/ 41910 h 404812"/>
                <a:gd name="connsiteX16" fmla="*/ 41910 w 405764"/>
                <a:gd name="connsiteY16" fmla="*/ 76200 h 404812"/>
                <a:gd name="connsiteX17" fmla="*/ 57150 w 405764"/>
                <a:gd name="connsiteY17" fmla="*/ 120968 h 404812"/>
                <a:gd name="connsiteX18" fmla="*/ 41910 w 405764"/>
                <a:gd name="connsiteY18" fmla="*/ 158115 h 404812"/>
                <a:gd name="connsiteX19" fmla="*/ 0 w 405764"/>
                <a:gd name="connsiteY19" fmla="*/ 179070 h 404812"/>
                <a:gd name="connsiteX20" fmla="*/ 0 w 405764"/>
                <a:gd name="connsiteY20" fmla="*/ 226695 h 404812"/>
                <a:gd name="connsiteX21" fmla="*/ 41910 w 405764"/>
                <a:gd name="connsiteY21" fmla="*/ 247650 h 404812"/>
                <a:gd name="connsiteX22" fmla="*/ 57150 w 405764"/>
                <a:gd name="connsiteY22" fmla="*/ 284798 h 404812"/>
                <a:gd name="connsiteX23" fmla="*/ 41910 w 405764"/>
                <a:gd name="connsiteY23" fmla="*/ 329565 h 404812"/>
                <a:gd name="connsiteX24" fmla="*/ 75248 w 405764"/>
                <a:gd name="connsiteY24" fmla="*/ 362903 h 404812"/>
                <a:gd name="connsiteX25" fmla="*/ 120015 w 405764"/>
                <a:gd name="connsiteY25" fmla="*/ 347663 h 404812"/>
                <a:gd name="connsiteX26" fmla="*/ 157163 w 405764"/>
                <a:gd name="connsiteY26" fmla="*/ 362903 h 404812"/>
                <a:gd name="connsiteX27" fmla="*/ 178118 w 405764"/>
                <a:gd name="connsiteY27" fmla="*/ 404813 h 404812"/>
                <a:gd name="connsiteX28" fmla="*/ 225743 w 405764"/>
                <a:gd name="connsiteY28" fmla="*/ 404813 h 404812"/>
                <a:gd name="connsiteX29" fmla="*/ 246698 w 405764"/>
                <a:gd name="connsiteY29" fmla="*/ 362903 h 404812"/>
                <a:gd name="connsiteX30" fmla="*/ 283845 w 405764"/>
                <a:gd name="connsiteY30" fmla="*/ 347663 h 404812"/>
                <a:gd name="connsiteX31" fmla="*/ 328613 w 405764"/>
                <a:gd name="connsiteY31" fmla="*/ 362903 h 404812"/>
                <a:gd name="connsiteX32" fmla="*/ 362903 w 405764"/>
                <a:gd name="connsiteY32" fmla="*/ 329565 h 404812"/>
                <a:gd name="connsiteX33" fmla="*/ 347663 w 405764"/>
                <a:gd name="connsiteY33" fmla="*/ 284798 h 404812"/>
                <a:gd name="connsiteX34" fmla="*/ 363855 w 405764"/>
                <a:gd name="connsiteY34" fmla="*/ 247650 h 404812"/>
                <a:gd name="connsiteX35" fmla="*/ 405765 w 405764"/>
                <a:gd name="connsiteY35" fmla="*/ 226695 h 404812"/>
                <a:gd name="connsiteX36" fmla="*/ 405765 w 405764"/>
                <a:gd name="connsiteY36" fmla="*/ 179070 h 404812"/>
                <a:gd name="connsiteX37" fmla="*/ 363855 w 405764"/>
                <a:gd name="connsiteY37" fmla="*/ 158115 h 4048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405764" h="404812">
                  <a:moveTo>
                    <a:pt x="202883" y="274320"/>
                  </a:moveTo>
                  <a:cubicBezTo>
                    <a:pt x="162877" y="274320"/>
                    <a:pt x="131445" y="241935"/>
                    <a:pt x="131445" y="202883"/>
                  </a:cubicBezTo>
                  <a:cubicBezTo>
                    <a:pt x="131445" y="163830"/>
                    <a:pt x="163830" y="131445"/>
                    <a:pt x="202883" y="131445"/>
                  </a:cubicBezTo>
                  <a:cubicBezTo>
                    <a:pt x="242888" y="131445"/>
                    <a:pt x="274320" y="163830"/>
                    <a:pt x="274320" y="202883"/>
                  </a:cubicBezTo>
                  <a:cubicBezTo>
                    <a:pt x="274320" y="241935"/>
                    <a:pt x="241935" y="274320"/>
                    <a:pt x="202883" y="274320"/>
                  </a:cubicBezTo>
                  <a:close/>
                  <a:moveTo>
                    <a:pt x="363855" y="158115"/>
                  </a:moveTo>
                  <a:cubicBezTo>
                    <a:pt x="360045" y="144780"/>
                    <a:pt x="355283" y="132398"/>
                    <a:pt x="348615" y="120968"/>
                  </a:cubicBezTo>
                  <a:lnTo>
                    <a:pt x="363855" y="76200"/>
                  </a:lnTo>
                  <a:lnTo>
                    <a:pt x="329565" y="41910"/>
                  </a:lnTo>
                  <a:lnTo>
                    <a:pt x="284798" y="57150"/>
                  </a:lnTo>
                  <a:cubicBezTo>
                    <a:pt x="273367" y="50483"/>
                    <a:pt x="260985" y="45720"/>
                    <a:pt x="247650" y="41910"/>
                  </a:cubicBezTo>
                  <a:lnTo>
                    <a:pt x="226695" y="0"/>
                  </a:lnTo>
                  <a:lnTo>
                    <a:pt x="179070" y="0"/>
                  </a:lnTo>
                  <a:lnTo>
                    <a:pt x="158115" y="41910"/>
                  </a:lnTo>
                  <a:cubicBezTo>
                    <a:pt x="144780" y="45720"/>
                    <a:pt x="132398" y="50483"/>
                    <a:pt x="120968" y="57150"/>
                  </a:cubicBezTo>
                  <a:lnTo>
                    <a:pt x="76200" y="41910"/>
                  </a:lnTo>
                  <a:lnTo>
                    <a:pt x="41910" y="76200"/>
                  </a:lnTo>
                  <a:lnTo>
                    <a:pt x="57150" y="120968"/>
                  </a:lnTo>
                  <a:cubicBezTo>
                    <a:pt x="50482" y="132398"/>
                    <a:pt x="45720" y="144780"/>
                    <a:pt x="41910" y="158115"/>
                  </a:cubicBezTo>
                  <a:lnTo>
                    <a:pt x="0" y="179070"/>
                  </a:lnTo>
                  <a:lnTo>
                    <a:pt x="0" y="226695"/>
                  </a:lnTo>
                  <a:lnTo>
                    <a:pt x="41910" y="247650"/>
                  </a:lnTo>
                  <a:cubicBezTo>
                    <a:pt x="45720" y="260985"/>
                    <a:pt x="50482" y="273368"/>
                    <a:pt x="57150" y="284798"/>
                  </a:cubicBezTo>
                  <a:lnTo>
                    <a:pt x="41910" y="329565"/>
                  </a:lnTo>
                  <a:lnTo>
                    <a:pt x="75248" y="362903"/>
                  </a:lnTo>
                  <a:lnTo>
                    <a:pt x="120015" y="347663"/>
                  </a:lnTo>
                  <a:cubicBezTo>
                    <a:pt x="131445" y="354330"/>
                    <a:pt x="143827" y="359093"/>
                    <a:pt x="157163" y="362903"/>
                  </a:cubicBezTo>
                  <a:lnTo>
                    <a:pt x="178118" y="404813"/>
                  </a:lnTo>
                  <a:lnTo>
                    <a:pt x="225743" y="404813"/>
                  </a:lnTo>
                  <a:lnTo>
                    <a:pt x="246698" y="362903"/>
                  </a:lnTo>
                  <a:cubicBezTo>
                    <a:pt x="260033" y="359093"/>
                    <a:pt x="272415" y="354330"/>
                    <a:pt x="283845" y="347663"/>
                  </a:cubicBezTo>
                  <a:lnTo>
                    <a:pt x="328613" y="362903"/>
                  </a:lnTo>
                  <a:lnTo>
                    <a:pt x="362903" y="329565"/>
                  </a:lnTo>
                  <a:lnTo>
                    <a:pt x="347663" y="284798"/>
                  </a:lnTo>
                  <a:cubicBezTo>
                    <a:pt x="354330" y="273368"/>
                    <a:pt x="360045" y="260033"/>
                    <a:pt x="363855" y="247650"/>
                  </a:cubicBezTo>
                  <a:lnTo>
                    <a:pt x="405765" y="226695"/>
                  </a:lnTo>
                  <a:lnTo>
                    <a:pt x="405765" y="179070"/>
                  </a:lnTo>
                  <a:lnTo>
                    <a:pt x="363855" y="158115"/>
                  </a:lnTo>
                  <a:close/>
                </a:path>
              </a:pathLst>
            </a:custGeom>
            <a:solidFill>
              <a:srgbClr val="000000"/>
            </a:solidFill>
            <a:ln w="9525" cap="flat">
              <a:no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350"/>
            </a:p>
          </p:txBody>
        </p:sp>
        <p:sp>
          <p:nvSpPr>
            <p:cNvPr id="43" name="Freeform: Shape 76">
              <a:extLst>
                <a:ext uri="{FF2B5EF4-FFF2-40B4-BE49-F238E27FC236}">
                  <a16:creationId xmlns:a16="http://schemas.microsoft.com/office/drawing/2014/main" id="{DE1BC497-8B11-4712-AE28-31F09C0C3815}"/>
                </a:ext>
              </a:extLst>
            </p:cNvPr>
            <p:cNvSpPr/>
            <p:nvPr/>
          </p:nvSpPr>
          <p:spPr>
            <a:xfrm>
              <a:off x="4915690" y="2943788"/>
              <a:ext cx="405765" cy="404812"/>
            </a:xfrm>
            <a:custGeom>
              <a:avLst/>
              <a:gdLst>
                <a:gd name="connsiteX0" fmla="*/ 202883 w 405765"/>
                <a:gd name="connsiteY0" fmla="*/ 274320 h 404812"/>
                <a:gd name="connsiteX1" fmla="*/ 131445 w 405765"/>
                <a:gd name="connsiteY1" fmla="*/ 202882 h 404812"/>
                <a:gd name="connsiteX2" fmla="*/ 202883 w 405765"/>
                <a:gd name="connsiteY2" fmla="*/ 131445 h 404812"/>
                <a:gd name="connsiteX3" fmla="*/ 274320 w 405765"/>
                <a:gd name="connsiteY3" fmla="*/ 202882 h 404812"/>
                <a:gd name="connsiteX4" fmla="*/ 202883 w 405765"/>
                <a:gd name="connsiteY4" fmla="*/ 274320 h 404812"/>
                <a:gd name="connsiteX5" fmla="*/ 202883 w 405765"/>
                <a:gd name="connsiteY5" fmla="*/ 274320 h 404812"/>
                <a:gd name="connsiteX6" fmla="*/ 348615 w 405765"/>
                <a:gd name="connsiteY6" fmla="*/ 120967 h 404812"/>
                <a:gd name="connsiteX7" fmla="*/ 363855 w 405765"/>
                <a:gd name="connsiteY7" fmla="*/ 76200 h 404812"/>
                <a:gd name="connsiteX8" fmla="*/ 329565 w 405765"/>
                <a:gd name="connsiteY8" fmla="*/ 41910 h 404812"/>
                <a:gd name="connsiteX9" fmla="*/ 284798 w 405765"/>
                <a:gd name="connsiteY9" fmla="*/ 57150 h 404812"/>
                <a:gd name="connsiteX10" fmla="*/ 247650 w 405765"/>
                <a:gd name="connsiteY10" fmla="*/ 41910 h 404812"/>
                <a:gd name="connsiteX11" fmla="*/ 226695 w 405765"/>
                <a:gd name="connsiteY11" fmla="*/ 0 h 404812"/>
                <a:gd name="connsiteX12" fmla="*/ 179070 w 405765"/>
                <a:gd name="connsiteY12" fmla="*/ 0 h 404812"/>
                <a:gd name="connsiteX13" fmla="*/ 158115 w 405765"/>
                <a:gd name="connsiteY13" fmla="*/ 41910 h 404812"/>
                <a:gd name="connsiteX14" fmla="*/ 120968 w 405765"/>
                <a:gd name="connsiteY14" fmla="*/ 57150 h 404812"/>
                <a:gd name="connsiteX15" fmla="*/ 76200 w 405765"/>
                <a:gd name="connsiteY15" fmla="*/ 41910 h 404812"/>
                <a:gd name="connsiteX16" fmla="*/ 42863 w 405765"/>
                <a:gd name="connsiteY16" fmla="*/ 75247 h 404812"/>
                <a:gd name="connsiteX17" fmla="*/ 57150 w 405765"/>
                <a:gd name="connsiteY17" fmla="*/ 120015 h 404812"/>
                <a:gd name="connsiteX18" fmla="*/ 41910 w 405765"/>
                <a:gd name="connsiteY18" fmla="*/ 157163 h 404812"/>
                <a:gd name="connsiteX19" fmla="*/ 0 w 405765"/>
                <a:gd name="connsiteY19" fmla="*/ 178117 h 404812"/>
                <a:gd name="connsiteX20" fmla="*/ 0 w 405765"/>
                <a:gd name="connsiteY20" fmla="*/ 225742 h 404812"/>
                <a:gd name="connsiteX21" fmla="*/ 41910 w 405765"/>
                <a:gd name="connsiteY21" fmla="*/ 246698 h 404812"/>
                <a:gd name="connsiteX22" fmla="*/ 57150 w 405765"/>
                <a:gd name="connsiteY22" fmla="*/ 283845 h 404812"/>
                <a:gd name="connsiteX23" fmla="*/ 42863 w 405765"/>
                <a:gd name="connsiteY23" fmla="*/ 328613 h 404812"/>
                <a:gd name="connsiteX24" fmla="*/ 76200 w 405765"/>
                <a:gd name="connsiteY24" fmla="*/ 361950 h 404812"/>
                <a:gd name="connsiteX25" fmla="*/ 120968 w 405765"/>
                <a:gd name="connsiteY25" fmla="*/ 347663 h 404812"/>
                <a:gd name="connsiteX26" fmla="*/ 158115 w 405765"/>
                <a:gd name="connsiteY26" fmla="*/ 362903 h 404812"/>
                <a:gd name="connsiteX27" fmla="*/ 179070 w 405765"/>
                <a:gd name="connsiteY27" fmla="*/ 404813 h 404812"/>
                <a:gd name="connsiteX28" fmla="*/ 226695 w 405765"/>
                <a:gd name="connsiteY28" fmla="*/ 404813 h 404812"/>
                <a:gd name="connsiteX29" fmla="*/ 247650 w 405765"/>
                <a:gd name="connsiteY29" fmla="*/ 362903 h 404812"/>
                <a:gd name="connsiteX30" fmla="*/ 284798 w 405765"/>
                <a:gd name="connsiteY30" fmla="*/ 347663 h 404812"/>
                <a:gd name="connsiteX31" fmla="*/ 329565 w 405765"/>
                <a:gd name="connsiteY31" fmla="*/ 362903 h 404812"/>
                <a:gd name="connsiteX32" fmla="*/ 362903 w 405765"/>
                <a:gd name="connsiteY32" fmla="*/ 328613 h 404812"/>
                <a:gd name="connsiteX33" fmla="*/ 348615 w 405765"/>
                <a:gd name="connsiteY33" fmla="*/ 284798 h 404812"/>
                <a:gd name="connsiteX34" fmla="*/ 363855 w 405765"/>
                <a:gd name="connsiteY34" fmla="*/ 247650 h 404812"/>
                <a:gd name="connsiteX35" fmla="*/ 405765 w 405765"/>
                <a:gd name="connsiteY35" fmla="*/ 226695 h 404812"/>
                <a:gd name="connsiteX36" fmla="*/ 405765 w 405765"/>
                <a:gd name="connsiteY36" fmla="*/ 179070 h 404812"/>
                <a:gd name="connsiteX37" fmla="*/ 363855 w 405765"/>
                <a:gd name="connsiteY37" fmla="*/ 158115 h 404812"/>
                <a:gd name="connsiteX38" fmla="*/ 348615 w 405765"/>
                <a:gd name="connsiteY38" fmla="*/ 120967 h 4048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405765" h="404812">
                  <a:moveTo>
                    <a:pt x="202883" y="274320"/>
                  </a:moveTo>
                  <a:cubicBezTo>
                    <a:pt x="162878" y="274320"/>
                    <a:pt x="131445" y="241935"/>
                    <a:pt x="131445" y="202882"/>
                  </a:cubicBezTo>
                  <a:cubicBezTo>
                    <a:pt x="131445" y="162877"/>
                    <a:pt x="163830" y="131445"/>
                    <a:pt x="202883" y="131445"/>
                  </a:cubicBezTo>
                  <a:cubicBezTo>
                    <a:pt x="242888" y="131445"/>
                    <a:pt x="274320" y="163830"/>
                    <a:pt x="274320" y="202882"/>
                  </a:cubicBezTo>
                  <a:cubicBezTo>
                    <a:pt x="274320" y="241935"/>
                    <a:pt x="242888" y="274320"/>
                    <a:pt x="202883" y="274320"/>
                  </a:cubicBezTo>
                  <a:lnTo>
                    <a:pt x="202883" y="274320"/>
                  </a:lnTo>
                  <a:close/>
                  <a:moveTo>
                    <a:pt x="348615" y="120967"/>
                  </a:moveTo>
                  <a:lnTo>
                    <a:pt x="363855" y="76200"/>
                  </a:lnTo>
                  <a:lnTo>
                    <a:pt x="329565" y="41910"/>
                  </a:lnTo>
                  <a:lnTo>
                    <a:pt x="284798" y="57150"/>
                  </a:lnTo>
                  <a:cubicBezTo>
                    <a:pt x="273368" y="50482"/>
                    <a:pt x="260033" y="45720"/>
                    <a:pt x="247650" y="41910"/>
                  </a:cubicBezTo>
                  <a:lnTo>
                    <a:pt x="226695" y="0"/>
                  </a:lnTo>
                  <a:lnTo>
                    <a:pt x="179070" y="0"/>
                  </a:lnTo>
                  <a:lnTo>
                    <a:pt x="158115" y="41910"/>
                  </a:lnTo>
                  <a:cubicBezTo>
                    <a:pt x="144780" y="45720"/>
                    <a:pt x="132398" y="50482"/>
                    <a:pt x="120968" y="57150"/>
                  </a:cubicBezTo>
                  <a:lnTo>
                    <a:pt x="76200" y="41910"/>
                  </a:lnTo>
                  <a:lnTo>
                    <a:pt x="42863" y="75247"/>
                  </a:lnTo>
                  <a:lnTo>
                    <a:pt x="57150" y="120015"/>
                  </a:lnTo>
                  <a:cubicBezTo>
                    <a:pt x="50483" y="131445"/>
                    <a:pt x="45720" y="144780"/>
                    <a:pt x="41910" y="157163"/>
                  </a:cubicBezTo>
                  <a:lnTo>
                    <a:pt x="0" y="178117"/>
                  </a:lnTo>
                  <a:lnTo>
                    <a:pt x="0" y="225742"/>
                  </a:lnTo>
                  <a:lnTo>
                    <a:pt x="41910" y="246698"/>
                  </a:lnTo>
                  <a:cubicBezTo>
                    <a:pt x="45720" y="260032"/>
                    <a:pt x="50483" y="272415"/>
                    <a:pt x="57150" y="283845"/>
                  </a:cubicBezTo>
                  <a:lnTo>
                    <a:pt x="42863" y="328613"/>
                  </a:lnTo>
                  <a:lnTo>
                    <a:pt x="76200" y="361950"/>
                  </a:lnTo>
                  <a:lnTo>
                    <a:pt x="120968" y="347663"/>
                  </a:lnTo>
                  <a:cubicBezTo>
                    <a:pt x="132398" y="354330"/>
                    <a:pt x="144780" y="359092"/>
                    <a:pt x="158115" y="362903"/>
                  </a:cubicBezTo>
                  <a:lnTo>
                    <a:pt x="179070" y="404813"/>
                  </a:lnTo>
                  <a:lnTo>
                    <a:pt x="226695" y="404813"/>
                  </a:lnTo>
                  <a:lnTo>
                    <a:pt x="247650" y="362903"/>
                  </a:lnTo>
                  <a:cubicBezTo>
                    <a:pt x="260985" y="359092"/>
                    <a:pt x="273368" y="354330"/>
                    <a:pt x="284798" y="347663"/>
                  </a:cubicBezTo>
                  <a:lnTo>
                    <a:pt x="329565" y="362903"/>
                  </a:lnTo>
                  <a:lnTo>
                    <a:pt x="362903" y="328613"/>
                  </a:lnTo>
                  <a:lnTo>
                    <a:pt x="348615" y="284798"/>
                  </a:lnTo>
                  <a:cubicBezTo>
                    <a:pt x="355283" y="273367"/>
                    <a:pt x="360045" y="260985"/>
                    <a:pt x="363855" y="247650"/>
                  </a:cubicBezTo>
                  <a:lnTo>
                    <a:pt x="405765" y="226695"/>
                  </a:lnTo>
                  <a:lnTo>
                    <a:pt x="405765" y="179070"/>
                  </a:lnTo>
                  <a:lnTo>
                    <a:pt x="363855" y="158115"/>
                  </a:lnTo>
                  <a:cubicBezTo>
                    <a:pt x="360045" y="144780"/>
                    <a:pt x="355283" y="132397"/>
                    <a:pt x="348615" y="120967"/>
                  </a:cubicBezTo>
                  <a:close/>
                </a:path>
              </a:pathLst>
            </a:custGeom>
            <a:solidFill>
              <a:srgbClr val="000000"/>
            </a:solidFill>
            <a:ln w="9525" cap="flat">
              <a:no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350"/>
            </a:p>
          </p:txBody>
        </p:sp>
      </p:grpSp>
      <p:sp>
        <p:nvSpPr>
          <p:cNvPr id="52" name="Freeform: Shape 55">
            <a:extLst>
              <a:ext uri="{FF2B5EF4-FFF2-40B4-BE49-F238E27FC236}">
                <a16:creationId xmlns:a16="http://schemas.microsoft.com/office/drawing/2014/main" id="{0EBA2FB5-075D-4B46-8A0F-87B8DCCA3DB8}"/>
              </a:ext>
            </a:extLst>
          </p:cNvPr>
          <p:cNvSpPr/>
          <p:nvPr/>
        </p:nvSpPr>
        <p:spPr>
          <a:xfrm>
            <a:off x="2175508" y="3117707"/>
            <a:ext cx="1144802" cy="2313496"/>
          </a:xfrm>
          <a:custGeom>
            <a:avLst/>
            <a:gdLst>
              <a:gd name="connsiteX0" fmla="*/ 83157 w 1144802"/>
              <a:gd name="connsiteY0" fmla="*/ 0 h 1973727"/>
              <a:gd name="connsiteX1" fmla="*/ 86337 w 1144802"/>
              <a:gd name="connsiteY1" fmla="*/ 0 h 1973727"/>
              <a:gd name="connsiteX2" fmla="*/ 191860 w 1144802"/>
              <a:gd name="connsiteY2" fmla="*/ 60718 h 1973727"/>
              <a:gd name="connsiteX3" fmla="*/ 572401 w 1144802"/>
              <a:gd name="connsiteY3" fmla="*/ 278228 h 1973727"/>
              <a:gd name="connsiteX4" fmla="*/ 952942 w 1144802"/>
              <a:gd name="connsiteY4" fmla="*/ 60718 h 1973727"/>
              <a:gd name="connsiteX5" fmla="*/ 1061645 w 1144802"/>
              <a:gd name="connsiteY5" fmla="*/ 0 h 1973727"/>
              <a:gd name="connsiteX6" fmla="*/ 1144802 w 1144802"/>
              <a:gd name="connsiteY6" fmla="*/ 83105 h 1973727"/>
              <a:gd name="connsiteX7" fmla="*/ 1144802 w 1144802"/>
              <a:gd name="connsiteY7" fmla="*/ 272472 h 1973727"/>
              <a:gd name="connsiteX8" fmla="*/ 1144802 w 1144802"/>
              <a:gd name="connsiteY8" fmla="*/ 1701255 h 1973727"/>
              <a:gd name="connsiteX9" fmla="*/ 1144802 w 1144802"/>
              <a:gd name="connsiteY9" fmla="*/ 1890622 h 1973727"/>
              <a:gd name="connsiteX10" fmla="*/ 1061645 w 1144802"/>
              <a:gd name="connsiteY10" fmla="*/ 1973727 h 1973727"/>
              <a:gd name="connsiteX11" fmla="*/ 83157 w 1144802"/>
              <a:gd name="connsiteY11" fmla="*/ 1973727 h 1973727"/>
              <a:gd name="connsiteX12" fmla="*/ 0 w 1144802"/>
              <a:gd name="connsiteY12" fmla="*/ 1890622 h 1973727"/>
              <a:gd name="connsiteX13" fmla="*/ 0 w 1144802"/>
              <a:gd name="connsiteY13" fmla="*/ 1701255 h 1973727"/>
              <a:gd name="connsiteX14" fmla="*/ 0 w 1144802"/>
              <a:gd name="connsiteY14" fmla="*/ 272472 h 1973727"/>
              <a:gd name="connsiteX15" fmla="*/ 0 w 1144802"/>
              <a:gd name="connsiteY15" fmla="*/ 83105 h 1973727"/>
              <a:gd name="connsiteX16" fmla="*/ 83157 w 1144802"/>
              <a:gd name="connsiteY16" fmla="*/ 0 h 19737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144802" h="1973727">
                <a:moveTo>
                  <a:pt x="83157" y="0"/>
                </a:moveTo>
                <a:lnTo>
                  <a:pt x="86337" y="0"/>
                </a:lnTo>
                <a:cubicBezTo>
                  <a:pt x="131122" y="0"/>
                  <a:pt x="169494" y="22387"/>
                  <a:pt x="191860" y="60718"/>
                </a:cubicBezTo>
                <a:cubicBezTo>
                  <a:pt x="268605" y="191901"/>
                  <a:pt x="409320" y="278228"/>
                  <a:pt x="572401" y="278228"/>
                </a:cubicBezTo>
                <a:cubicBezTo>
                  <a:pt x="735482" y="278228"/>
                  <a:pt x="876198" y="191901"/>
                  <a:pt x="952942" y="60718"/>
                </a:cubicBezTo>
                <a:cubicBezTo>
                  <a:pt x="975308" y="22387"/>
                  <a:pt x="1016913" y="0"/>
                  <a:pt x="1061645" y="0"/>
                </a:cubicBezTo>
                <a:cubicBezTo>
                  <a:pt x="1106430" y="0"/>
                  <a:pt x="1144802" y="38413"/>
                  <a:pt x="1144802" y="83105"/>
                </a:cubicBezTo>
                <a:lnTo>
                  <a:pt x="1144802" y="272472"/>
                </a:lnTo>
                <a:lnTo>
                  <a:pt x="1144802" y="1701255"/>
                </a:lnTo>
                <a:lnTo>
                  <a:pt x="1144802" y="1890622"/>
                </a:lnTo>
                <a:cubicBezTo>
                  <a:pt x="1144802" y="1935314"/>
                  <a:pt x="1106430" y="1973727"/>
                  <a:pt x="1061645" y="1973727"/>
                </a:cubicBezTo>
                <a:lnTo>
                  <a:pt x="83157" y="1973727"/>
                </a:lnTo>
                <a:cubicBezTo>
                  <a:pt x="38372" y="1973727"/>
                  <a:pt x="0" y="1935396"/>
                  <a:pt x="0" y="1890622"/>
                </a:cubicBezTo>
                <a:lnTo>
                  <a:pt x="0" y="1701255"/>
                </a:lnTo>
                <a:lnTo>
                  <a:pt x="0" y="272472"/>
                </a:lnTo>
                <a:lnTo>
                  <a:pt x="0" y="83105"/>
                </a:lnTo>
                <a:cubicBezTo>
                  <a:pt x="0" y="38413"/>
                  <a:pt x="38372" y="0"/>
                  <a:pt x="83157" y="0"/>
                </a:cubicBezTo>
                <a:close/>
              </a:path>
            </a:pathLst>
          </a:custGeom>
          <a:solidFill>
            <a:schemeClr val="bg2"/>
          </a:solidFill>
          <a:ln w="12700">
            <a:miter lim="400000"/>
          </a:ln>
        </p:spPr>
        <p:txBody>
          <a:bodyPr rot="0" spcFirstLastPara="0" vertOverflow="overflow" horzOverflow="overflow" vert="horz" wrap="square" lIns="68580" tIns="480060" rIns="68580" bIns="28575" numCol="1" spcCol="0" rtlCol="0" fromWordArt="0" anchor="ctr" anchorCtr="0" forceAA="0" compatLnSpc="1">
            <a:prstTxWarp prst="textNoShape">
              <a:avLst/>
            </a:prstTxWarp>
            <a:noAutofit/>
          </a:bodyPr>
          <a:lstStyle/>
          <a:p>
            <a:pPr lvl="0" algn="just"/>
            <a:r>
              <a:rPr lang="en-US" sz="900" dirty="0"/>
              <a:t>Containers carry all their dependencies with them, meaning that software can be written once and then run without needing to be re-configured</a:t>
            </a:r>
            <a:r>
              <a:rPr lang="en-US" sz="900" noProof="1"/>
              <a:t> across the </a:t>
            </a:r>
            <a:r>
              <a:rPr lang="en-US" sz="900" dirty="0"/>
              <a:t>cloud, and on-premises computing environments.</a:t>
            </a:r>
            <a:endParaRPr lang="en-US" sz="900" noProof="1"/>
          </a:p>
        </p:txBody>
      </p:sp>
      <p:sp>
        <p:nvSpPr>
          <p:cNvPr id="53" name="Freeform: Shape 56">
            <a:extLst>
              <a:ext uri="{FF2B5EF4-FFF2-40B4-BE49-F238E27FC236}">
                <a16:creationId xmlns:a16="http://schemas.microsoft.com/office/drawing/2014/main" id="{EA7147D7-F2D7-4E2C-BC82-E812C4DA81A2}"/>
              </a:ext>
            </a:extLst>
          </p:cNvPr>
          <p:cNvSpPr/>
          <p:nvPr/>
        </p:nvSpPr>
        <p:spPr>
          <a:xfrm>
            <a:off x="3475402" y="3130551"/>
            <a:ext cx="1144802" cy="2308336"/>
          </a:xfrm>
          <a:custGeom>
            <a:avLst/>
            <a:gdLst>
              <a:gd name="connsiteX0" fmla="*/ 83157 w 1144802"/>
              <a:gd name="connsiteY0" fmla="*/ 0 h 1973727"/>
              <a:gd name="connsiteX1" fmla="*/ 86337 w 1144802"/>
              <a:gd name="connsiteY1" fmla="*/ 0 h 1973727"/>
              <a:gd name="connsiteX2" fmla="*/ 191860 w 1144802"/>
              <a:gd name="connsiteY2" fmla="*/ 60718 h 1973727"/>
              <a:gd name="connsiteX3" fmla="*/ 572401 w 1144802"/>
              <a:gd name="connsiteY3" fmla="*/ 278228 h 1973727"/>
              <a:gd name="connsiteX4" fmla="*/ 952942 w 1144802"/>
              <a:gd name="connsiteY4" fmla="*/ 60718 h 1973727"/>
              <a:gd name="connsiteX5" fmla="*/ 1061645 w 1144802"/>
              <a:gd name="connsiteY5" fmla="*/ 0 h 1973727"/>
              <a:gd name="connsiteX6" fmla="*/ 1144802 w 1144802"/>
              <a:gd name="connsiteY6" fmla="*/ 83105 h 1973727"/>
              <a:gd name="connsiteX7" fmla="*/ 1144802 w 1144802"/>
              <a:gd name="connsiteY7" fmla="*/ 272472 h 1973727"/>
              <a:gd name="connsiteX8" fmla="*/ 1144802 w 1144802"/>
              <a:gd name="connsiteY8" fmla="*/ 1701255 h 1973727"/>
              <a:gd name="connsiteX9" fmla="*/ 1144802 w 1144802"/>
              <a:gd name="connsiteY9" fmla="*/ 1890622 h 1973727"/>
              <a:gd name="connsiteX10" fmla="*/ 1061645 w 1144802"/>
              <a:gd name="connsiteY10" fmla="*/ 1973727 h 1973727"/>
              <a:gd name="connsiteX11" fmla="*/ 83157 w 1144802"/>
              <a:gd name="connsiteY11" fmla="*/ 1973727 h 1973727"/>
              <a:gd name="connsiteX12" fmla="*/ 0 w 1144802"/>
              <a:gd name="connsiteY12" fmla="*/ 1890622 h 1973727"/>
              <a:gd name="connsiteX13" fmla="*/ 0 w 1144802"/>
              <a:gd name="connsiteY13" fmla="*/ 1701255 h 1973727"/>
              <a:gd name="connsiteX14" fmla="*/ 0 w 1144802"/>
              <a:gd name="connsiteY14" fmla="*/ 272472 h 1973727"/>
              <a:gd name="connsiteX15" fmla="*/ 0 w 1144802"/>
              <a:gd name="connsiteY15" fmla="*/ 83105 h 1973727"/>
              <a:gd name="connsiteX16" fmla="*/ 83157 w 1144802"/>
              <a:gd name="connsiteY16" fmla="*/ 0 h 19737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144802" h="1973727">
                <a:moveTo>
                  <a:pt x="83157" y="0"/>
                </a:moveTo>
                <a:lnTo>
                  <a:pt x="86337" y="0"/>
                </a:lnTo>
                <a:cubicBezTo>
                  <a:pt x="131122" y="0"/>
                  <a:pt x="169494" y="22387"/>
                  <a:pt x="191860" y="60718"/>
                </a:cubicBezTo>
                <a:cubicBezTo>
                  <a:pt x="268605" y="191901"/>
                  <a:pt x="409320" y="278228"/>
                  <a:pt x="572401" y="278228"/>
                </a:cubicBezTo>
                <a:cubicBezTo>
                  <a:pt x="735482" y="278228"/>
                  <a:pt x="876198" y="191901"/>
                  <a:pt x="952942" y="60718"/>
                </a:cubicBezTo>
                <a:cubicBezTo>
                  <a:pt x="975308" y="22387"/>
                  <a:pt x="1016913" y="0"/>
                  <a:pt x="1061645" y="0"/>
                </a:cubicBezTo>
                <a:cubicBezTo>
                  <a:pt x="1106430" y="0"/>
                  <a:pt x="1144802" y="38413"/>
                  <a:pt x="1144802" y="83105"/>
                </a:cubicBezTo>
                <a:lnTo>
                  <a:pt x="1144802" y="272472"/>
                </a:lnTo>
                <a:lnTo>
                  <a:pt x="1144802" y="1701255"/>
                </a:lnTo>
                <a:lnTo>
                  <a:pt x="1144802" y="1890622"/>
                </a:lnTo>
                <a:cubicBezTo>
                  <a:pt x="1144802" y="1935314"/>
                  <a:pt x="1106430" y="1973727"/>
                  <a:pt x="1061645" y="1973727"/>
                </a:cubicBezTo>
                <a:lnTo>
                  <a:pt x="83157" y="1973727"/>
                </a:lnTo>
                <a:cubicBezTo>
                  <a:pt x="38372" y="1973727"/>
                  <a:pt x="0" y="1935396"/>
                  <a:pt x="0" y="1890622"/>
                </a:cubicBezTo>
                <a:lnTo>
                  <a:pt x="0" y="1701255"/>
                </a:lnTo>
                <a:lnTo>
                  <a:pt x="0" y="272472"/>
                </a:lnTo>
                <a:lnTo>
                  <a:pt x="0" y="83105"/>
                </a:lnTo>
                <a:cubicBezTo>
                  <a:pt x="0" y="38413"/>
                  <a:pt x="38372" y="0"/>
                  <a:pt x="83157" y="0"/>
                </a:cubicBezTo>
                <a:close/>
              </a:path>
            </a:pathLst>
          </a:custGeom>
          <a:solidFill>
            <a:schemeClr val="bg2"/>
          </a:solidFill>
          <a:ln w="12700">
            <a:miter lim="400000"/>
          </a:ln>
        </p:spPr>
        <p:txBody>
          <a:bodyPr rot="0" spcFirstLastPara="0" vertOverflow="overflow" horzOverflow="overflow" vert="horz" wrap="square" lIns="68580" tIns="480060" rIns="68580" bIns="28575" numCol="1" spcCol="0" rtlCol="0" fromWordArt="0" anchor="ctr" anchorCtr="0" forceAA="0" compatLnSpc="1">
            <a:prstTxWarp prst="textNoShape">
              <a:avLst/>
            </a:prstTxWarp>
            <a:noAutofit/>
          </a:bodyPr>
          <a:lstStyle/>
          <a:p>
            <a:pPr lvl="0" algn="just"/>
            <a:r>
              <a:rPr lang="en-US" sz="900" dirty="0"/>
              <a:t>Each containerized application is isolated and operates independently of others. The failure of one container does not affect the continued operation of any other containers. This makes the technical team easy to debug.</a:t>
            </a:r>
            <a:endParaRPr lang="en-US" sz="900" noProof="1"/>
          </a:p>
        </p:txBody>
      </p:sp>
      <p:sp>
        <p:nvSpPr>
          <p:cNvPr id="54" name="Freeform: Shape 57">
            <a:extLst>
              <a:ext uri="{FF2B5EF4-FFF2-40B4-BE49-F238E27FC236}">
                <a16:creationId xmlns:a16="http://schemas.microsoft.com/office/drawing/2014/main" id="{D4103412-A0D3-4A01-9403-8023C6000C39}"/>
              </a:ext>
            </a:extLst>
          </p:cNvPr>
          <p:cNvSpPr/>
          <p:nvPr/>
        </p:nvSpPr>
        <p:spPr>
          <a:xfrm>
            <a:off x="4778112" y="3129769"/>
            <a:ext cx="1144802" cy="2309118"/>
          </a:xfrm>
          <a:custGeom>
            <a:avLst/>
            <a:gdLst>
              <a:gd name="connsiteX0" fmla="*/ 83157 w 1144802"/>
              <a:gd name="connsiteY0" fmla="*/ 0 h 1973727"/>
              <a:gd name="connsiteX1" fmla="*/ 86337 w 1144802"/>
              <a:gd name="connsiteY1" fmla="*/ 0 h 1973727"/>
              <a:gd name="connsiteX2" fmla="*/ 191860 w 1144802"/>
              <a:gd name="connsiteY2" fmla="*/ 60718 h 1973727"/>
              <a:gd name="connsiteX3" fmla="*/ 572401 w 1144802"/>
              <a:gd name="connsiteY3" fmla="*/ 278228 h 1973727"/>
              <a:gd name="connsiteX4" fmla="*/ 952942 w 1144802"/>
              <a:gd name="connsiteY4" fmla="*/ 60718 h 1973727"/>
              <a:gd name="connsiteX5" fmla="*/ 1061645 w 1144802"/>
              <a:gd name="connsiteY5" fmla="*/ 0 h 1973727"/>
              <a:gd name="connsiteX6" fmla="*/ 1144802 w 1144802"/>
              <a:gd name="connsiteY6" fmla="*/ 83105 h 1973727"/>
              <a:gd name="connsiteX7" fmla="*/ 1144802 w 1144802"/>
              <a:gd name="connsiteY7" fmla="*/ 272472 h 1973727"/>
              <a:gd name="connsiteX8" fmla="*/ 1144802 w 1144802"/>
              <a:gd name="connsiteY8" fmla="*/ 1701255 h 1973727"/>
              <a:gd name="connsiteX9" fmla="*/ 1144802 w 1144802"/>
              <a:gd name="connsiteY9" fmla="*/ 1890622 h 1973727"/>
              <a:gd name="connsiteX10" fmla="*/ 1061645 w 1144802"/>
              <a:gd name="connsiteY10" fmla="*/ 1973727 h 1973727"/>
              <a:gd name="connsiteX11" fmla="*/ 83157 w 1144802"/>
              <a:gd name="connsiteY11" fmla="*/ 1973727 h 1973727"/>
              <a:gd name="connsiteX12" fmla="*/ 0 w 1144802"/>
              <a:gd name="connsiteY12" fmla="*/ 1890622 h 1973727"/>
              <a:gd name="connsiteX13" fmla="*/ 0 w 1144802"/>
              <a:gd name="connsiteY13" fmla="*/ 1701255 h 1973727"/>
              <a:gd name="connsiteX14" fmla="*/ 0 w 1144802"/>
              <a:gd name="connsiteY14" fmla="*/ 272472 h 1973727"/>
              <a:gd name="connsiteX15" fmla="*/ 0 w 1144802"/>
              <a:gd name="connsiteY15" fmla="*/ 83105 h 1973727"/>
              <a:gd name="connsiteX16" fmla="*/ 83157 w 1144802"/>
              <a:gd name="connsiteY16" fmla="*/ 0 h 19737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144802" h="1973727">
                <a:moveTo>
                  <a:pt x="83157" y="0"/>
                </a:moveTo>
                <a:lnTo>
                  <a:pt x="86337" y="0"/>
                </a:lnTo>
                <a:cubicBezTo>
                  <a:pt x="131122" y="0"/>
                  <a:pt x="169494" y="22387"/>
                  <a:pt x="191860" y="60718"/>
                </a:cubicBezTo>
                <a:cubicBezTo>
                  <a:pt x="268605" y="191901"/>
                  <a:pt x="409320" y="278228"/>
                  <a:pt x="572401" y="278228"/>
                </a:cubicBezTo>
                <a:cubicBezTo>
                  <a:pt x="735482" y="278228"/>
                  <a:pt x="876198" y="191901"/>
                  <a:pt x="952942" y="60718"/>
                </a:cubicBezTo>
                <a:cubicBezTo>
                  <a:pt x="975308" y="22387"/>
                  <a:pt x="1016913" y="0"/>
                  <a:pt x="1061645" y="0"/>
                </a:cubicBezTo>
                <a:cubicBezTo>
                  <a:pt x="1106430" y="0"/>
                  <a:pt x="1144802" y="38413"/>
                  <a:pt x="1144802" y="83105"/>
                </a:cubicBezTo>
                <a:lnTo>
                  <a:pt x="1144802" y="272472"/>
                </a:lnTo>
                <a:lnTo>
                  <a:pt x="1144802" y="1701255"/>
                </a:lnTo>
                <a:lnTo>
                  <a:pt x="1144802" y="1890622"/>
                </a:lnTo>
                <a:cubicBezTo>
                  <a:pt x="1144802" y="1935314"/>
                  <a:pt x="1106430" y="1973727"/>
                  <a:pt x="1061645" y="1973727"/>
                </a:cubicBezTo>
                <a:lnTo>
                  <a:pt x="83157" y="1973727"/>
                </a:lnTo>
                <a:cubicBezTo>
                  <a:pt x="38372" y="1973727"/>
                  <a:pt x="0" y="1935396"/>
                  <a:pt x="0" y="1890622"/>
                </a:cubicBezTo>
                <a:lnTo>
                  <a:pt x="0" y="1701255"/>
                </a:lnTo>
                <a:lnTo>
                  <a:pt x="0" y="272472"/>
                </a:lnTo>
                <a:lnTo>
                  <a:pt x="0" y="83105"/>
                </a:lnTo>
                <a:cubicBezTo>
                  <a:pt x="0" y="38413"/>
                  <a:pt x="38372" y="0"/>
                  <a:pt x="83157" y="0"/>
                </a:cubicBezTo>
                <a:close/>
              </a:path>
            </a:pathLst>
          </a:custGeom>
          <a:solidFill>
            <a:schemeClr val="bg2"/>
          </a:solidFill>
          <a:ln w="12700">
            <a:miter lim="400000"/>
          </a:ln>
        </p:spPr>
        <p:txBody>
          <a:bodyPr rot="0" spcFirstLastPara="0" vertOverflow="overflow" horzOverflow="overflow" vert="horz" wrap="square" lIns="68580" tIns="480060" rIns="68580" bIns="28575" numCol="1" spcCol="0" rtlCol="0" fromWordArt="0" anchor="ctr" anchorCtr="0" forceAA="0" compatLnSpc="1">
            <a:prstTxWarp prst="textNoShape">
              <a:avLst/>
            </a:prstTxWarp>
            <a:noAutofit/>
          </a:bodyPr>
          <a:lstStyle/>
          <a:p>
            <a:pPr lvl="0" algn="just"/>
            <a:r>
              <a:rPr lang="en-US" sz="900" noProof="1"/>
              <a:t>Containers offers the benefit of reproducibility, meaning each </a:t>
            </a:r>
            <a:r>
              <a:rPr lang="en-US" sz="900" dirty="0"/>
              <a:t>container components remain static and unchanging from development to production</a:t>
            </a:r>
            <a:endParaRPr lang="en-US" sz="900" noProof="1"/>
          </a:p>
        </p:txBody>
      </p:sp>
      <p:sp>
        <p:nvSpPr>
          <p:cNvPr id="55" name="Freeform: Shape 58">
            <a:extLst>
              <a:ext uri="{FF2B5EF4-FFF2-40B4-BE49-F238E27FC236}">
                <a16:creationId xmlns:a16="http://schemas.microsoft.com/office/drawing/2014/main" id="{9A309AE8-84FD-4456-87FC-DE8DEC7F2389}"/>
              </a:ext>
            </a:extLst>
          </p:cNvPr>
          <p:cNvSpPr/>
          <p:nvPr/>
        </p:nvSpPr>
        <p:spPr>
          <a:xfrm>
            <a:off x="6081488" y="3129769"/>
            <a:ext cx="1144802" cy="2309118"/>
          </a:xfrm>
          <a:custGeom>
            <a:avLst/>
            <a:gdLst>
              <a:gd name="connsiteX0" fmla="*/ 83157 w 1144802"/>
              <a:gd name="connsiteY0" fmla="*/ 0 h 1973727"/>
              <a:gd name="connsiteX1" fmla="*/ 86337 w 1144802"/>
              <a:gd name="connsiteY1" fmla="*/ 0 h 1973727"/>
              <a:gd name="connsiteX2" fmla="*/ 191860 w 1144802"/>
              <a:gd name="connsiteY2" fmla="*/ 60718 h 1973727"/>
              <a:gd name="connsiteX3" fmla="*/ 572401 w 1144802"/>
              <a:gd name="connsiteY3" fmla="*/ 278228 h 1973727"/>
              <a:gd name="connsiteX4" fmla="*/ 952942 w 1144802"/>
              <a:gd name="connsiteY4" fmla="*/ 60718 h 1973727"/>
              <a:gd name="connsiteX5" fmla="*/ 1061645 w 1144802"/>
              <a:gd name="connsiteY5" fmla="*/ 0 h 1973727"/>
              <a:gd name="connsiteX6" fmla="*/ 1144802 w 1144802"/>
              <a:gd name="connsiteY6" fmla="*/ 83105 h 1973727"/>
              <a:gd name="connsiteX7" fmla="*/ 1144802 w 1144802"/>
              <a:gd name="connsiteY7" fmla="*/ 272472 h 1973727"/>
              <a:gd name="connsiteX8" fmla="*/ 1144802 w 1144802"/>
              <a:gd name="connsiteY8" fmla="*/ 1701255 h 1973727"/>
              <a:gd name="connsiteX9" fmla="*/ 1144802 w 1144802"/>
              <a:gd name="connsiteY9" fmla="*/ 1890622 h 1973727"/>
              <a:gd name="connsiteX10" fmla="*/ 1061645 w 1144802"/>
              <a:gd name="connsiteY10" fmla="*/ 1973727 h 1973727"/>
              <a:gd name="connsiteX11" fmla="*/ 83157 w 1144802"/>
              <a:gd name="connsiteY11" fmla="*/ 1973727 h 1973727"/>
              <a:gd name="connsiteX12" fmla="*/ 0 w 1144802"/>
              <a:gd name="connsiteY12" fmla="*/ 1890622 h 1973727"/>
              <a:gd name="connsiteX13" fmla="*/ 0 w 1144802"/>
              <a:gd name="connsiteY13" fmla="*/ 1701255 h 1973727"/>
              <a:gd name="connsiteX14" fmla="*/ 0 w 1144802"/>
              <a:gd name="connsiteY14" fmla="*/ 272472 h 1973727"/>
              <a:gd name="connsiteX15" fmla="*/ 0 w 1144802"/>
              <a:gd name="connsiteY15" fmla="*/ 83105 h 1973727"/>
              <a:gd name="connsiteX16" fmla="*/ 83157 w 1144802"/>
              <a:gd name="connsiteY16" fmla="*/ 0 h 19737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144802" h="1973727">
                <a:moveTo>
                  <a:pt x="83157" y="0"/>
                </a:moveTo>
                <a:lnTo>
                  <a:pt x="86337" y="0"/>
                </a:lnTo>
                <a:cubicBezTo>
                  <a:pt x="131122" y="0"/>
                  <a:pt x="169494" y="22387"/>
                  <a:pt x="191860" y="60718"/>
                </a:cubicBezTo>
                <a:cubicBezTo>
                  <a:pt x="268605" y="191901"/>
                  <a:pt x="409320" y="278228"/>
                  <a:pt x="572401" y="278228"/>
                </a:cubicBezTo>
                <a:cubicBezTo>
                  <a:pt x="735482" y="278228"/>
                  <a:pt x="876198" y="191901"/>
                  <a:pt x="952942" y="60718"/>
                </a:cubicBezTo>
                <a:cubicBezTo>
                  <a:pt x="975308" y="22387"/>
                  <a:pt x="1016913" y="0"/>
                  <a:pt x="1061645" y="0"/>
                </a:cubicBezTo>
                <a:cubicBezTo>
                  <a:pt x="1106430" y="0"/>
                  <a:pt x="1144802" y="38413"/>
                  <a:pt x="1144802" y="83105"/>
                </a:cubicBezTo>
                <a:lnTo>
                  <a:pt x="1144802" y="272472"/>
                </a:lnTo>
                <a:lnTo>
                  <a:pt x="1144802" y="1701255"/>
                </a:lnTo>
                <a:lnTo>
                  <a:pt x="1144802" y="1890622"/>
                </a:lnTo>
                <a:cubicBezTo>
                  <a:pt x="1144802" y="1935314"/>
                  <a:pt x="1106430" y="1973727"/>
                  <a:pt x="1061645" y="1973727"/>
                </a:cubicBezTo>
                <a:lnTo>
                  <a:pt x="83157" y="1973727"/>
                </a:lnTo>
                <a:cubicBezTo>
                  <a:pt x="38372" y="1973727"/>
                  <a:pt x="0" y="1935396"/>
                  <a:pt x="0" y="1890622"/>
                </a:cubicBezTo>
                <a:lnTo>
                  <a:pt x="0" y="1701255"/>
                </a:lnTo>
                <a:lnTo>
                  <a:pt x="0" y="272472"/>
                </a:lnTo>
                <a:lnTo>
                  <a:pt x="0" y="83105"/>
                </a:lnTo>
                <a:cubicBezTo>
                  <a:pt x="0" y="38413"/>
                  <a:pt x="38372" y="0"/>
                  <a:pt x="83157" y="0"/>
                </a:cubicBezTo>
                <a:close/>
              </a:path>
            </a:pathLst>
          </a:custGeom>
          <a:solidFill>
            <a:schemeClr val="bg2"/>
          </a:solidFill>
          <a:ln w="12700">
            <a:miter lim="400000"/>
          </a:ln>
        </p:spPr>
        <p:txBody>
          <a:bodyPr rot="0" spcFirstLastPara="0" vertOverflow="overflow" horzOverflow="overflow" vert="horz" wrap="square" lIns="68580" tIns="480060" rIns="68580" bIns="28575" numCol="1" spcCol="0" rtlCol="0" fromWordArt="0" anchor="ctr" anchorCtr="0" forceAA="0" compatLnSpc="1">
            <a:prstTxWarp prst="textNoShape">
              <a:avLst/>
            </a:prstTxWarp>
            <a:noAutofit/>
          </a:bodyPr>
          <a:lstStyle/>
          <a:p>
            <a:pPr lvl="0" algn="just"/>
            <a:r>
              <a:rPr lang="en-US" sz="900" noProof="1"/>
              <a:t>Containers helps in reducing the number of servers, enterprise can dramatically reduce their infrastructure and also number of resources needed to maintain them. This leads to reduction in server cost along with employee cost. </a:t>
            </a:r>
          </a:p>
        </p:txBody>
      </p:sp>
      <p:sp>
        <p:nvSpPr>
          <p:cNvPr id="56" name="Freeform: Shape 59">
            <a:extLst>
              <a:ext uri="{FF2B5EF4-FFF2-40B4-BE49-F238E27FC236}">
                <a16:creationId xmlns:a16="http://schemas.microsoft.com/office/drawing/2014/main" id="{CF250134-FAF4-457F-BEA1-7E29369C22F3}"/>
              </a:ext>
            </a:extLst>
          </p:cNvPr>
          <p:cNvSpPr/>
          <p:nvPr/>
        </p:nvSpPr>
        <p:spPr>
          <a:xfrm>
            <a:off x="7382180" y="3111352"/>
            <a:ext cx="1144802" cy="2309117"/>
          </a:xfrm>
          <a:custGeom>
            <a:avLst/>
            <a:gdLst>
              <a:gd name="connsiteX0" fmla="*/ 83157 w 1144802"/>
              <a:gd name="connsiteY0" fmla="*/ 0 h 1973727"/>
              <a:gd name="connsiteX1" fmla="*/ 86337 w 1144802"/>
              <a:gd name="connsiteY1" fmla="*/ 0 h 1973727"/>
              <a:gd name="connsiteX2" fmla="*/ 191860 w 1144802"/>
              <a:gd name="connsiteY2" fmla="*/ 60718 h 1973727"/>
              <a:gd name="connsiteX3" fmla="*/ 572401 w 1144802"/>
              <a:gd name="connsiteY3" fmla="*/ 278228 h 1973727"/>
              <a:gd name="connsiteX4" fmla="*/ 952942 w 1144802"/>
              <a:gd name="connsiteY4" fmla="*/ 60718 h 1973727"/>
              <a:gd name="connsiteX5" fmla="*/ 1061645 w 1144802"/>
              <a:gd name="connsiteY5" fmla="*/ 0 h 1973727"/>
              <a:gd name="connsiteX6" fmla="*/ 1144802 w 1144802"/>
              <a:gd name="connsiteY6" fmla="*/ 83105 h 1973727"/>
              <a:gd name="connsiteX7" fmla="*/ 1144802 w 1144802"/>
              <a:gd name="connsiteY7" fmla="*/ 272472 h 1973727"/>
              <a:gd name="connsiteX8" fmla="*/ 1144802 w 1144802"/>
              <a:gd name="connsiteY8" fmla="*/ 1701255 h 1973727"/>
              <a:gd name="connsiteX9" fmla="*/ 1144802 w 1144802"/>
              <a:gd name="connsiteY9" fmla="*/ 1890622 h 1973727"/>
              <a:gd name="connsiteX10" fmla="*/ 1061645 w 1144802"/>
              <a:gd name="connsiteY10" fmla="*/ 1973727 h 1973727"/>
              <a:gd name="connsiteX11" fmla="*/ 83157 w 1144802"/>
              <a:gd name="connsiteY11" fmla="*/ 1973727 h 1973727"/>
              <a:gd name="connsiteX12" fmla="*/ 0 w 1144802"/>
              <a:gd name="connsiteY12" fmla="*/ 1890622 h 1973727"/>
              <a:gd name="connsiteX13" fmla="*/ 0 w 1144802"/>
              <a:gd name="connsiteY13" fmla="*/ 1701255 h 1973727"/>
              <a:gd name="connsiteX14" fmla="*/ 0 w 1144802"/>
              <a:gd name="connsiteY14" fmla="*/ 272472 h 1973727"/>
              <a:gd name="connsiteX15" fmla="*/ 0 w 1144802"/>
              <a:gd name="connsiteY15" fmla="*/ 83105 h 1973727"/>
              <a:gd name="connsiteX16" fmla="*/ 83157 w 1144802"/>
              <a:gd name="connsiteY16" fmla="*/ 0 h 19737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144802" h="1973727">
                <a:moveTo>
                  <a:pt x="83157" y="0"/>
                </a:moveTo>
                <a:lnTo>
                  <a:pt x="86337" y="0"/>
                </a:lnTo>
                <a:cubicBezTo>
                  <a:pt x="131122" y="0"/>
                  <a:pt x="169494" y="22387"/>
                  <a:pt x="191860" y="60718"/>
                </a:cubicBezTo>
                <a:cubicBezTo>
                  <a:pt x="268605" y="191901"/>
                  <a:pt x="409320" y="278228"/>
                  <a:pt x="572401" y="278228"/>
                </a:cubicBezTo>
                <a:cubicBezTo>
                  <a:pt x="735482" y="278228"/>
                  <a:pt x="876198" y="191901"/>
                  <a:pt x="952942" y="60718"/>
                </a:cubicBezTo>
                <a:cubicBezTo>
                  <a:pt x="975308" y="22387"/>
                  <a:pt x="1016913" y="0"/>
                  <a:pt x="1061645" y="0"/>
                </a:cubicBezTo>
                <a:cubicBezTo>
                  <a:pt x="1106430" y="0"/>
                  <a:pt x="1144802" y="38413"/>
                  <a:pt x="1144802" y="83105"/>
                </a:cubicBezTo>
                <a:lnTo>
                  <a:pt x="1144802" y="272472"/>
                </a:lnTo>
                <a:lnTo>
                  <a:pt x="1144802" y="1701255"/>
                </a:lnTo>
                <a:lnTo>
                  <a:pt x="1144802" y="1890622"/>
                </a:lnTo>
                <a:cubicBezTo>
                  <a:pt x="1144802" y="1935314"/>
                  <a:pt x="1106430" y="1973727"/>
                  <a:pt x="1061645" y="1973727"/>
                </a:cubicBezTo>
                <a:lnTo>
                  <a:pt x="83157" y="1973727"/>
                </a:lnTo>
                <a:cubicBezTo>
                  <a:pt x="38372" y="1973727"/>
                  <a:pt x="0" y="1935396"/>
                  <a:pt x="0" y="1890622"/>
                </a:cubicBezTo>
                <a:lnTo>
                  <a:pt x="0" y="1701255"/>
                </a:lnTo>
                <a:lnTo>
                  <a:pt x="0" y="272472"/>
                </a:lnTo>
                <a:lnTo>
                  <a:pt x="0" y="83105"/>
                </a:lnTo>
                <a:cubicBezTo>
                  <a:pt x="0" y="38413"/>
                  <a:pt x="38372" y="0"/>
                  <a:pt x="83157" y="0"/>
                </a:cubicBezTo>
                <a:close/>
              </a:path>
            </a:pathLst>
          </a:custGeom>
          <a:solidFill>
            <a:schemeClr val="bg2"/>
          </a:solidFill>
          <a:ln w="12700">
            <a:miter lim="400000"/>
          </a:ln>
        </p:spPr>
        <p:txBody>
          <a:bodyPr rot="0" spcFirstLastPara="0" vertOverflow="overflow" horzOverflow="overflow" vert="horz" wrap="square" lIns="68580" tIns="480060" rIns="68580" bIns="28575" numCol="1" spcCol="0" rtlCol="0" fromWordArt="0" anchor="ctr" anchorCtr="0" forceAA="0" compatLnSpc="1">
            <a:prstTxWarp prst="textNoShape">
              <a:avLst/>
            </a:prstTxWarp>
            <a:noAutofit/>
          </a:bodyPr>
          <a:lstStyle/>
          <a:p>
            <a:pPr algn="just"/>
            <a:r>
              <a:rPr lang="en-US" sz="900" dirty="0"/>
              <a:t>Container orchestration platform automates the installation, scaling. It can ease management tasks such as scaling ,rolling out new versions of apps, and providing monitoring, logging and debugging.</a:t>
            </a:r>
            <a:endParaRPr lang="en-US" sz="900" noProof="1"/>
          </a:p>
          <a:p>
            <a:pPr lvl="0" algn="just"/>
            <a:endParaRPr lang="en-US" sz="900" noProof="1"/>
          </a:p>
        </p:txBody>
      </p:sp>
      <p:pic>
        <p:nvPicPr>
          <p:cNvPr id="2" name="Picture 1"/>
          <p:cNvPicPr>
            <a:picLocks noChangeAspect="1"/>
          </p:cNvPicPr>
          <p:nvPr/>
        </p:nvPicPr>
        <p:blipFill>
          <a:blip r:embed="rId2"/>
          <a:stretch>
            <a:fillRect/>
          </a:stretch>
        </p:blipFill>
        <p:spPr>
          <a:xfrm>
            <a:off x="6301366" y="2330232"/>
            <a:ext cx="705046" cy="679960"/>
          </a:xfrm>
          <a:prstGeom prst="rect">
            <a:avLst/>
          </a:prstGeom>
        </p:spPr>
      </p:pic>
      <p:pic>
        <p:nvPicPr>
          <p:cNvPr id="3" name="Picture 2"/>
          <p:cNvPicPr>
            <a:picLocks noChangeAspect="1"/>
          </p:cNvPicPr>
          <p:nvPr/>
        </p:nvPicPr>
        <p:blipFill>
          <a:blip r:embed="rId3"/>
          <a:stretch>
            <a:fillRect/>
          </a:stretch>
        </p:blipFill>
        <p:spPr>
          <a:xfrm>
            <a:off x="4894961" y="2432479"/>
            <a:ext cx="865077" cy="468101"/>
          </a:xfrm>
          <a:prstGeom prst="rect">
            <a:avLst/>
          </a:prstGeom>
        </p:spPr>
      </p:pic>
      <p:pic>
        <p:nvPicPr>
          <p:cNvPr id="108" name="Picture 107"/>
          <p:cNvPicPr>
            <a:picLocks noChangeAspect="1"/>
          </p:cNvPicPr>
          <p:nvPr/>
        </p:nvPicPr>
        <p:blipFill>
          <a:blip r:embed="rId4"/>
          <a:stretch>
            <a:fillRect/>
          </a:stretch>
        </p:blipFill>
        <p:spPr>
          <a:xfrm>
            <a:off x="2399522" y="2360837"/>
            <a:ext cx="661595" cy="725620"/>
          </a:xfrm>
          <a:prstGeom prst="rect">
            <a:avLst/>
          </a:prstGeom>
        </p:spPr>
      </p:pic>
      <p:pic>
        <p:nvPicPr>
          <p:cNvPr id="4" name="Picture 3"/>
          <p:cNvPicPr>
            <a:picLocks noChangeAspect="1"/>
          </p:cNvPicPr>
          <p:nvPr/>
        </p:nvPicPr>
        <p:blipFill>
          <a:blip r:embed="rId5"/>
          <a:stretch>
            <a:fillRect/>
          </a:stretch>
        </p:blipFill>
        <p:spPr>
          <a:xfrm rot="2264049">
            <a:off x="1052690" y="2336214"/>
            <a:ext cx="685618" cy="562901"/>
          </a:xfrm>
          <a:prstGeom prst="rect">
            <a:avLst/>
          </a:prstGeom>
        </p:spPr>
      </p:pic>
      <p:pic>
        <p:nvPicPr>
          <p:cNvPr id="25" name="Picture 24"/>
          <p:cNvPicPr>
            <a:picLocks noChangeAspect="1"/>
          </p:cNvPicPr>
          <p:nvPr/>
        </p:nvPicPr>
        <p:blipFill>
          <a:blip r:embed="rId6"/>
          <a:stretch>
            <a:fillRect/>
          </a:stretch>
        </p:blipFill>
        <p:spPr>
          <a:xfrm>
            <a:off x="3686654" y="2384708"/>
            <a:ext cx="709250" cy="648035"/>
          </a:xfrm>
          <a:prstGeom prst="rect">
            <a:avLst/>
          </a:prstGeom>
        </p:spPr>
      </p:pic>
    </p:spTree>
    <p:extLst>
      <p:ext uri="{BB962C8B-B14F-4D97-AF65-F5344CB8AC3E}">
        <p14:creationId xmlns:p14="http://schemas.microsoft.com/office/powerpoint/2010/main" val="34343125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a:spLocks noGrp="1"/>
          </p:cNvSpPr>
          <p:nvPr>
            <p:ph type="title"/>
          </p:nvPr>
        </p:nvSpPr>
        <p:spPr>
          <a:xfrm>
            <a:off x="-1" y="0"/>
            <a:ext cx="9594167" cy="733913"/>
          </a:xfrm>
          <a:solidFill>
            <a:schemeClr val="accent1">
              <a:lumMod val="50000"/>
            </a:schemeClr>
          </a:solidFill>
        </p:spPr>
        <p:txBody>
          <a:bodyPr/>
          <a:lstStyle/>
          <a:p>
            <a:pPr algn="ctr"/>
            <a:r>
              <a:rPr lang="en-US" dirty="0">
                <a:solidFill>
                  <a:schemeClr val="bg1"/>
                </a:solidFill>
              </a:rPr>
              <a:t>Who sees the benefit?</a:t>
            </a:r>
          </a:p>
        </p:txBody>
      </p:sp>
      <p:sp>
        <p:nvSpPr>
          <p:cNvPr id="88" name="object 5"/>
          <p:cNvSpPr/>
          <p:nvPr/>
        </p:nvSpPr>
        <p:spPr>
          <a:xfrm>
            <a:off x="2646446" y="1405972"/>
            <a:ext cx="4646322" cy="4400987"/>
          </a:xfrm>
          <a:prstGeom prst="rect">
            <a:avLst/>
          </a:prstGeom>
          <a:blipFill>
            <a:blip r:embed="rId2" cstate="print"/>
            <a:stretch>
              <a:fillRect/>
            </a:stretch>
          </a:blipFill>
        </p:spPr>
        <p:txBody>
          <a:bodyPr wrap="square" lIns="0" tIns="0" rIns="0" bIns="0" rtlCol="0"/>
          <a:lstStyle/>
          <a:p>
            <a:endParaRPr/>
          </a:p>
        </p:txBody>
      </p:sp>
      <p:cxnSp>
        <p:nvCxnSpPr>
          <p:cNvPr id="91" name="Straight Arrow Connector 90"/>
          <p:cNvCxnSpPr/>
          <p:nvPr/>
        </p:nvCxnSpPr>
        <p:spPr>
          <a:xfrm>
            <a:off x="5132717" y="1802921"/>
            <a:ext cx="2286000" cy="4646"/>
          </a:xfrm>
          <a:prstGeom prst="straightConnector1">
            <a:avLst/>
          </a:prstGeom>
          <a:ln w="15875">
            <a:solidFill>
              <a:schemeClr val="accent2">
                <a:lumMod val="60000"/>
                <a:lumOff val="40000"/>
              </a:schemeClr>
            </a:solidFill>
            <a:prstDash val="sysDash"/>
            <a:tailEnd type="triangle" w="sm" len="sm"/>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flipH="1">
            <a:off x="1216326" y="2735263"/>
            <a:ext cx="2872595" cy="0"/>
          </a:xfrm>
          <a:prstGeom prst="line">
            <a:avLst/>
          </a:prstGeom>
          <a:ln w="19050">
            <a:solidFill>
              <a:schemeClr val="accent2">
                <a:lumMod val="60000"/>
                <a:lumOff val="40000"/>
              </a:schemeClr>
            </a:solidFill>
            <a:prstDash val="sysDash"/>
            <a:tailEnd type="triangle" w="sm" len="sm"/>
          </a:ln>
        </p:spPr>
        <p:style>
          <a:lnRef idx="1">
            <a:schemeClr val="accent1"/>
          </a:lnRef>
          <a:fillRef idx="0">
            <a:schemeClr val="accent1"/>
          </a:fillRef>
          <a:effectRef idx="0">
            <a:schemeClr val="accent1"/>
          </a:effectRef>
          <a:fontRef idx="minor">
            <a:schemeClr val="tx1"/>
          </a:fontRef>
        </p:style>
      </p:cxnSp>
      <p:sp>
        <p:nvSpPr>
          <p:cNvPr id="99" name="TextBox 98"/>
          <p:cNvSpPr txBox="1"/>
          <p:nvPr/>
        </p:nvSpPr>
        <p:spPr>
          <a:xfrm>
            <a:off x="7358332" y="1601002"/>
            <a:ext cx="1431985" cy="369332"/>
          </a:xfrm>
          <a:prstGeom prst="rect">
            <a:avLst/>
          </a:prstGeom>
          <a:noFill/>
        </p:spPr>
        <p:txBody>
          <a:bodyPr wrap="square" rtlCol="0">
            <a:spAutoFit/>
          </a:bodyPr>
          <a:lstStyle/>
          <a:p>
            <a:r>
              <a:rPr lang="en-US" dirty="0">
                <a:solidFill>
                  <a:schemeClr val="accent2">
                    <a:lumMod val="75000"/>
                  </a:schemeClr>
                </a:solidFill>
              </a:rPr>
              <a:t>Management</a:t>
            </a:r>
          </a:p>
        </p:txBody>
      </p:sp>
      <p:sp>
        <p:nvSpPr>
          <p:cNvPr id="100" name="TextBox 99"/>
          <p:cNvSpPr txBox="1"/>
          <p:nvPr/>
        </p:nvSpPr>
        <p:spPr>
          <a:xfrm>
            <a:off x="104434" y="2550597"/>
            <a:ext cx="1483744" cy="369332"/>
          </a:xfrm>
          <a:prstGeom prst="rect">
            <a:avLst/>
          </a:prstGeom>
          <a:noFill/>
        </p:spPr>
        <p:txBody>
          <a:bodyPr wrap="square" rtlCol="0">
            <a:spAutoFit/>
          </a:bodyPr>
          <a:lstStyle/>
          <a:p>
            <a:r>
              <a:rPr lang="en-US" dirty="0">
                <a:solidFill>
                  <a:schemeClr val="accent2">
                    <a:lumMod val="75000"/>
                  </a:schemeClr>
                </a:solidFill>
              </a:rPr>
              <a:t>Ops Team</a:t>
            </a:r>
          </a:p>
        </p:txBody>
      </p:sp>
      <p:sp>
        <p:nvSpPr>
          <p:cNvPr id="104" name="TextBox 103"/>
          <p:cNvSpPr txBox="1"/>
          <p:nvPr/>
        </p:nvSpPr>
        <p:spPr>
          <a:xfrm>
            <a:off x="155277" y="2876799"/>
            <a:ext cx="3347049" cy="954107"/>
          </a:xfrm>
          <a:prstGeom prst="rect">
            <a:avLst/>
          </a:prstGeom>
          <a:noFill/>
        </p:spPr>
        <p:txBody>
          <a:bodyPr wrap="square" rtlCol="0">
            <a:spAutoFit/>
          </a:bodyPr>
          <a:lstStyle/>
          <a:p>
            <a:pPr marL="285750" indent="-285750">
              <a:buFont typeface="Arial" panose="020B0604020202020204" pitchFamily="34" charset="0"/>
              <a:buChar char="•"/>
            </a:pPr>
            <a:r>
              <a:rPr lang="en-US" sz="1400" dirty="0"/>
              <a:t>Configure once, run anything</a:t>
            </a:r>
          </a:p>
          <a:p>
            <a:pPr marL="285750" indent="-285750">
              <a:buFont typeface="Arial" panose="020B0604020202020204" pitchFamily="34" charset="0"/>
              <a:buChar char="•"/>
            </a:pPr>
            <a:r>
              <a:rPr lang="en-US" sz="1400" dirty="0"/>
              <a:t>Eliminate inconsistencies between the IT environment</a:t>
            </a:r>
          </a:p>
          <a:p>
            <a:pPr marL="285750" indent="-285750">
              <a:buFont typeface="Arial" panose="020B0604020202020204" pitchFamily="34" charset="0"/>
              <a:buChar char="•"/>
            </a:pPr>
            <a:r>
              <a:rPr lang="en-US" sz="1400" dirty="0"/>
              <a:t>Improves speed and reliability of  CI/CD </a:t>
            </a:r>
          </a:p>
        </p:txBody>
      </p:sp>
      <p:cxnSp>
        <p:nvCxnSpPr>
          <p:cNvPr id="107" name="Straight Connector 106"/>
          <p:cNvCxnSpPr/>
          <p:nvPr/>
        </p:nvCxnSpPr>
        <p:spPr>
          <a:xfrm flipH="1">
            <a:off x="1216326" y="4502965"/>
            <a:ext cx="2020984" cy="0"/>
          </a:xfrm>
          <a:prstGeom prst="line">
            <a:avLst/>
          </a:prstGeom>
          <a:ln w="19050">
            <a:solidFill>
              <a:schemeClr val="accent2">
                <a:lumMod val="60000"/>
                <a:lumOff val="40000"/>
              </a:schemeClr>
            </a:solidFill>
            <a:prstDash val="sysDash"/>
            <a:tailEnd type="triangle" w="sm" len="sm"/>
          </a:ln>
        </p:spPr>
        <p:style>
          <a:lnRef idx="1">
            <a:schemeClr val="accent1"/>
          </a:lnRef>
          <a:fillRef idx="0">
            <a:schemeClr val="accent1"/>
          </a:fillRef>
          <a:effectRef idx="0">
            <a:schemeClr val="accent1"/>
          </a:effectRef>
          <a:fontRef idx="minor">
            <a:schemeClr val="tx1"/>
          </a:fontRef>
        </p:style>
      </p:cxnSp>
      <p:sp>
        <p:nvSpPr>
          <p:cNvPr id="109" name="TextBox 108"/>
          <p:cNvSpPr txBox="1"/>
          <p:nvPr/>
        </p:nvSpPr>
        <p:spPr>
          <a:xfrm>
            <a:off x="34504" y="4296988"/>
            <a:ext cx="1483744" cy="369332"/>
          </a:xfrm>
          <a:prstGeom prst="rect">
            <a:avLst/>
          </a:prstGeom>
          <a:noFill/>
        </p:spPr>
        <p:txBody>
          <a:bodyPr wrap="square" rtlCol="0">
            <a:spAutoFit/>
          </a:bodyPr>
          <a:lstStyle/>
          <a:p>
            <a:r>
              <a:rPr lang="en-US" dirty="0">
                <a:solidFill>
                  <a:schemeClr val="accent2">
                    <a:lumMod val="75000"/>
                  </a:schemeClr>
                </a:solidFill>
              </a:rPr>
              <a:t>Developers</a:t>
            </a:r>
          </a:p>
        </p:txBody>
      </p:sp>
      <p:sp>
        <p:nvSpPr>
          <p:cNvPr id="111" name="TextBox 110"/>
          <p:cNvSpPr txBox="1"/>
          <p:nvPr/>
        </p:nvSpPr>
        <p:spPr>
          <a:xfrm>
            <a:off x="155276" y="4655348"/>
            <a:ext cx="3347049" cy="1169551"/>
          </a:xfrm>
          <a:prstGeom prst="rect">
            <a:avLst/>
          </a:prstGeom>
          <a:noFill/>
        </p:spPr>
        <p:txBody>
          <a:bodyPr wrap="square" rtlCol="0">
            <a:spAutoFit/>
          </a:bodyPr>
          <a:lstStyle/>
          <a:p>
            <a:pPr marL="285750" indent="-285750">
              <a:buFont typeface="Arial" panose="020B0604020202020204" pitchFamily="34" charset="0"/>
              <a:buChar char="•"/>
            </a:pPr>
            <a:r>
              <a:rPr lang="en-US" sz="1400" dirty="0"/>
              <a:t>Build once, run anywhere</a:t>
            </a:r>
          </a:p>
          <a:p>
            <a:pPr marL="285750" indent="-285750">
              <a:buFont typeface="Arial" panose="020B0604020202020204" pitchFamily="34" charset="0"/>
              <a:buChar char="•"/>
            </a:pPr>
            <a:r>
              <a:rPr lang="en-US" sz="1400" dirty="0"/>
              <a:t>Environment standardization for the entire application lifecycle</a:t>
            </a:r>
          </a:p>
          <a:p>
            <a:pPr marL="285750" indent="-285750">
              <a:buFont typeface="Arial" panose="020B0604020202020204" pitchFamily="34" charset="0"/>
              <a:buChar char="•"/>
            </a:pPr>
            <a:r>
              <a:rPr lang="en-US" sz="1400" dirty="0"/>
              <a:t>No headaches in installing bunch of compatible versions of s/w</a:t>
            </a:r>
          </a:p>
        </p:txBody>
      </p:sp>
      <p:sp>
        <p:nvSpPr>
          <p:cNvPr id="112" name="TextBox 111"/>
          <p:cNvSpPr txBox="1"/>
          <p:nvPr/>
        </p:nvSpPr>
        <p:spPr>
          <a:xfrm>
            <a:off x="7292768" y="1898613"/>
            <a:ext cx="2144530" cy="738664"/>
          </a:xfrm>
          <a:prstGeom prst="rect">
            <a:avLst/>
          </a:prstGeom>
          <a:noFill/>
        </p:spPr>
        <p:txBody>
          <a:bodyPr wrap="square" rtlCol="0">
            <a:spAutoFit/>
          </a:bodyPr>
          <a:lstStyle/>
          <a:p>
            <a:pPr marL="285750" indent="-285750">
              <a:buFont typeface="Arial" panose="020B0604020202020204" pitchFamily="34" charset="0"/>
              <a:buChar char="•"/>
            </a:pPr>
            <a:r>
              <a:rPr lang="en-US" sz="1400" dirty="0"/>
              <a:t>Cost effective</a:t>
            </a:r>
          </a:p>
          <a:p>
            <a:pPr marL="285750" indent="-285750">
              <a:buFont typeface="Arial" panose="020B0604020202020204" pitchFamily="34" charset="0"/>
              <a:buChar char="•"/>
            </a:pPr>
            <a:r>
              <a:rPr lang="en-US" sz="1400" dirty="0"/>
              <a:t>Faster time to market</a:t>
            </a:r>
          </a:p>
          <a:p>
            <a:pPr marL="285750" indent="-285750">
              <a:buFont typeface="Arial" panose="020B0604020202020204" pitchFamily="34" charset="0"/>
              <a:buChar char="•"/>
            </a:pPr>
            <a:r>
              <a:rPr lang="en-US" sz="1400" dirty="0"/>
              <a:t>Happy engineers</a:t>
            </a:r>
          </a:p>
        </p:txBody>
      </p:sp>
    </p:spTree>
    <p:extLst>
      <p:ext uri="{BB962C8B-B14F-4D97-AF65-F5344CB8AC3E}">
        <p14:creationId xmlns:p14="http://schemas.microsoft.com/office/powerpoint/2010/main" val="13918118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0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 grpId="0" animBg="1"/>
      <p:bldP spid="99" grpId="0"/>
      <p:bldP spid="100" grpId="0"/>
      <p:bldP spid="104" grpId="0"/>
      <p:bldP spid="109" grpId="0"/>
      <p:bldP spid="111" grpId="0"/>
      <p:bldP spid="11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a:spLocks noGrp="1"/>
          </p:cNvSpPr>
          <p:nvPr>
            <p:ph type="title"/>
          </p:nvPr>
        </p:nvSpPr>
        <p:spPr>
          <a:xfrm>
            <a:off x="-1" y="0"/>
            <a:ext cx="9594167" cy="733913"/>
          </a:xfrm>
          <a:solidFill>
            <a:schemeClr val="accent1">
              <a:lumMod val="50000"/>
            </a:schemeClr>
          </a:solidFill>
        </p:spPr>
        <p:txBody>
          <a:bodyPr/>
          <a:lstStyle/>
          <a:p>
            <a:pPr algn="ctr"/>
            <a:r>
              <a:rPr lang="en-US" dirty="0">
                <a:solidFill>
                  <a:schemeClr val="bg1"/>
                </a:solidFill>
              </a:rPr>
              <a:t>Knowledge Check</a:t>
            </a:r>
          </a:p>
        </p:txBody>
      </p:sp>
      <p:sp>
        <p:nvSpPr>
          <p:cNvPr id="2" name="TextBox 1"/>
          <p:cNvSpPr txBox="1"/>
          <p:nvPr/>
        </p:nvSpPr>
        <p:spPr>
          <a:xfrm>
            <a:off x="534838" y="1043796"/>
            <a:ext cx="8531524" cy="3139321"/>
          </a:xfrm>
          <a:prstGeom prst="rect">
            <a:avLst/>
          </a:prstGeom>
          <a:noFill/>
        </p:spPr>
        <p:txBody>
          <a:bodyPr wrap="square" rtlCol="0">
            <a:spAutoFit/>
          </a:bodyPr>
          <a:lstStyle/>
          <a:p>
            <a:r>
              <a:rPr lang="en-US" dirty="0"/>
              <a:t>Containers and its usage</a:t>
            </a:r>
          </a:p>
          <a:p>
            <a:r>
              <a:rPr lang="en-US" dirty="0"/>
              <a:t>	</a:t>
            </a:r>
          </a:p>
          <a:p>
            <a:r>
              <a:rPr lang="en-US" dirty="0"/>
              <a:t>	</a:t>
            </a:r>
          </a:p>
          <a:p>
            <a:endParaRPr lang="en-US" dirty="0"/>
          </a:p>
          <a:p>
            <a:endParaRPr lang="en-US" dirty="0"/>
          </a:p>
          <a:p>
            <a:endParaRPr lang="en-US" dirty="0"/>
          </a:p>
          <a:p>
            <a:r>
              <a:rPr lang="en-US" dirty="0"/>
              <a:t>	</a:t>
            </a:r>
          </a:p>
          <a:p>
            <a:endParaRPr lang="en-US" dirty="0"/>
          </a:p>
          <a:p>
            <a:endParaRPr lang="en-US" dirty="0"/>
          </a:p>
          <a:p>
            <a:endParaRPr lang="en-US" dirty="0"/>
          </a:p>
          <a:p>
            <a:r>
              <a:rPr lang="en-US" dirty="0"/>
              <a:t>	</a:t>
            </a:r>
          </a:p>
        </p:txBody>
      </p:sp>
      <p:sp>
        <p:nvSpPr>
          <p:cNvPr id="5" name="TextBox 4"/>
          <p:cNvSpPr txBox="1"/>
          <p:nvPr/>
        </p:nvSpPr>
        <p:spPr>
          <a:xfrm>
            <a:off x="905773" y="1285335"/>
            <a:ext cx="8160589" cy="923330"/>
          </a:xfrm>
          <a:prstGeom prst="rect">
            <a:avLst/>
          </a:prstGeom>
          <a:noFill/>
        </p:spPr>
        <p:txBody>
          <a:bodyPr wrap="square" rtlCol="0">
            <a:spAutoFit/>
          </a:bodyPr>
          <a:lstStyle/>
          <a:p>
            <a:r>
              <a:rPr lang="en-US" dirty="0"/>
              <a:t>Its nothing but a executable software that packages up code and its all dependencies so the application runs quickly and reliably from one computing environment to another</a:t>
            </a:r>
          </a:p>
        </p:txBody>
      </p:sp>
      <p:sp>
        <p:nvSpPr>
          <p:cNvPr id="6" name="TextBox 5"/>
          <p:cNvSpPr txBox="1"/>
          <p:nvPr/>
        </p:nvSpPr>
        <p:spPr>
          <a:xfrm>
            <a:off x="534838" y="2149216"/>
            <a:ext cx="3398807" cy="369332"/>
          </a:xfrm>
          <a:prstGeom prst="rect">
            <a:avLst/>
          </a:prstGeom>
          <a:noFill/>
        </p:spPr>
        <p:txBody>
          <a:bodyPr wrap="square" rtlCol="0">
            <a:spAutoFit/>
          </a:bodyPr>
          <a:lstStyle/>
          <a:p>
            <a:r>
              <a:rPr lang="en-US" dirty="0"/>
              <a:t>VM’s vs Containers</a:t>
            </a:r>
          </a:p>
        </p:txBody>
      </p:sp>
      <p:sp>
        <p:nvSpPr>
          <p:cNvPr id="7" name="TextBox 6"/>
          <p:cNvSpPr txBox="1"/>
          <p:nvPr/>
        </p:nvSpPr>
        <p:spPr>
          <a:xfrm>
            <a:off x="905773" y="2411060"/>
            <a:ext cx="3450567" cy="1477328"/>
          </a:xfrm>
          <a:prstGeom prst="rect">
            <a:avLst/>
          </a:prstGeom>
          <a:noFill/>
        </p:spPr>
        <p:txBody>
          <a:bodyPr wrap="square" rtlCol="0">
            <a:spAutoFit/>
          </a:bodyPr>
          <a:lstStyle/>
          <a:p>
            <a:r>
              <a:rPr lang="en-US" dirty="0"/>
              <a:t>Abstraction Level</a:t>
            </a:r>
          </a:p>
          <a:p>
            <a:r>
              <a:rPr lang="en-US" dirty="0"/>
              <a:t>System Boot up</a:t>
            </a:r>
          </a:p>
          <a:p>
            <a:r>
              <a:rPr lang="en-US" dirty="0"/>
              <a:t>Bundling Strategy</a:t>
            </a:r>
          </a:p>
          <a:p>
            <a:r>
              <a:rPr lang="en-US" dirty="0"/>
              <a:t>Size</a:t>
            </a:r>
          </a:p>
          <a:p>
            <a:endParaRPr lang="en-US" dirty="0"/>
          </a:p>
        </p:txBody>
      </p:sp>
      <p:sp>
        <p:nvSpPr>
          <p:cNvPr id="9" name="TextBox 8"/>
          <p:cNvSpPr txBox="1"/>
          <p:nvPr/>
        </p:nvSpPr>
        <p:spPr>
          <a:xfrm>
            <a:off x="905773" y="3911674"/>
            <a:ext cx="3692105" cy="1754326"/>
          </a:xfrm>
          <a:prstGeom prst="rect">
            <a:avLst/>
          </a:prstGeom>
          <a:noFill/>
        </p:spPr>
        <p:txBody>
          <a:bodyPr wrap="square" rtlCol="0">
            <a:spAutoFit/>
          </a:bodyPr>
          <a:lstStyle/>
          <a:p>
            <a:r>
              <a:rPr lang="en-US" dirty="0"/>
              <a:t>Lightweight</a:t>
            </a:r>
          </a:p>
          <a:p>
            <a:r>
              <a:rPr lang="en-US" dirty="0"/>
              <a:t>Portable</a:t>
            </a:r>
          </a:p>
          <a:p>
            <a:r>
              <a:rPr lang="en-US" dirty="0"/>
              <a:t>Cost effective</a:t>
            </a:r>
          </a:p>
          <a:p>
            <a:r>
              <a:rPr lang="en-US" dirty="0" err="1"/>
              <a:t>DevOps</a:t>
            </a:r>
            <a:r>
              <a:rPr lang="en-US" dirty="0"/>
              <a:t> Friendly</a:t>
            </a:r>
          </a:p>
          <a:p>
            <a:r>
              <a:rPr lang="en-US" dirty="0"/>
              <a:t>Isolated work environment</a:t>
            </a:r>
          </a:p>
          <a:p>
            <a:endParaRPr lang="en-US" dirty="0"/>
          </a:p>
        </p:txBody>
      </p:sp>
      <p:sp>
        <p:nvSpPr>
          <p:cNvPr id="11" name="TextBox 10"/>
          <p:cNvSpPr txBox="1"/>
          <p:nvPr/>
        </p:nvSpPr>
        <p:spPr>
          <a:xfrm>
            <a:off x="448574" y="3623968"/>
            <a:ext cx="3045124" cy="646331"/>
          </a:xfrm>
          <a:prstGeom prst="rect">
            <a:avLst/>
          </a:prstGeom>
          <a:noFill/>
        </p:spPr>
        <p:txBody>
          <a:bodyPr wrap="square" rtlCol="0">
            <a:spAutoFit/>
          </a:bodyPr>
          <a:lstStyle/>
          <a:p>
            <a:r>
              <a:rPr lang="en-US" dirty="0"/>
              <a:t>Benefits of Containers</a:t>
            </a:r>
          </a:p>
          <a:p>
            <a:endParaRPr lang="en-US" dirty="0"/>
          </a:p>
        </p:txBody>
      </p:sp>
    </p:spTree>
    <p:extLst>
      <p:ext uri="{BB962C8B-B14F-4D97-AF65-F5344CB8AC3E}">
        <p14:creationId xmlns:p14="http://schemas.microsoft.com/office/powerpoint/2010/main" val="31678417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6" grpId="0"/>
      <p:bldP spid="7" grpId="0"/>
      <p:bldP spid="9" grpId="0"/>
      <p:bldP spid="1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a:spLocks noGrp="1"/>
          </p:cNvSpPr>
          <p:nvPr>
            <p:ph type="title"/>
          </p:nvPr>
        </p:nvSpPr>
        <p:spPr>
          <a:xfrm>
            <a:off x="-1" y="0"/>
            <a:ext cx="9594167" cy="733913"/>
          </a:xfrm>
          <a:solidFill>
            <a:schemeClr val="accent1">
              <a:lumMod val="50000"/>
            </a:schemeClr>
          </a:solidFill>
        </p:spPr>
        <p:txBody>
          <a:bodyPr/>
          <a:lstStyle/>
          <a:p>
            <a:pPr algn="ctr"/>
            <a:r>
              <a:rPr lang="en-US" dirty="0" err="1">
                <a:solidFill>
                  <a:schemeClr val="bg1"/>
                </a:solidFill>
              </a:rPr>
              <a:t>Docker</a:t>
            </a:r>
            <a:r>
              <a:rPr lang="en-US" dirty="0">
                <a:solidFill>
                  <a:schemeClr val="bg1"/>
                </a:solidFill>
              </a:rPr>
              <a:t> Architecture</a:t>
            </a:r>
          </a:p>
        </p:txBody>
      </p:sp>
      <p:sp>
        <p:nvSpPr>
          <p:cNvPr id="4" name="Rectangle 3"/>
          <p:cNvSpPr/>
          <p:nvPr/>
        </p:nvSpPr>
        <p:spPr>
          <a:xfrm>
            <a:off x="258368" y="1065977"/>
            <a:ext cx="9077428" cy="1200329"/>
          </a:xfrm>
          <a:prstGeom prst="rect">
            <a:avLst/>
          </a:prstGeom>
        </p:spPr>
        <p:txBody>
          <a:bodyPr wrap="square">
            <a:spAutoFit/>
          </a:bodyPr>
          <a:lstStyle/>
          <a:p>
            <a:r>
              <a:rPr lang="en-US" dirty="0" err="1"/>
              <a:t>Docker</a:t>
            </a:r>
            <a:r>
              <a:rPr lang="en-US" dirty="0"/>
              <a:t> user client-server architecture with these major components,</a:t>
            </a:r>
          </a:p>
          <a:p>
            <a:pPr marL="742950" lvl="1" indent="-285750">
              <a:buFont typeface="Arial" panose="020B0604020202020204" pitchFamily="34" charset="0"/>
              <a:buChar char="•"/>
            </a:pPr>
            <a:r>
              <a:rPr lang="en-US" dirty="0" err="1"/>
              <a:t>Docker</a:t>
            </a:r>
            <a:r>
              <a:rPr lang="en-US" dirty="0"/>
              <a:t> Client</a:t>
            </a:r>
          </a:p>
          <a:p>
            <a:pPr marL="742950" lvl="1" indent="-285750">
              <a:buFont typeface="Arial" panose="020B0604020202020204" pitchFamily="34" charset="0"/>
              <a:buChar char="•"/>
            </a:pPr>
            <a:r>
              <a:rPr lang="en-US" dirty="0" err="1"/>
              <a:t>Docker</a:t>
            </a:r>
            <a:r>
              <a:rPr lang="en-US" dirty="0"/>
              <a:t> daemon</a:t>
            </a:r>
          </a:p>
          <a:p>
            <a:pPr marL="742950" lvl="1" indent="-285750">
              <a:buFont typeface="Arial" panose="020B0604020202020204" pitchFamily="34" charset="0"/>
              <a:buChar char="•"/>
            </a:pPr>
            <a:r>
              <a:rPr lang="en-US" dirty="0" err="1"/>
              <a:t>Docker</a:t>
            </a:r>
            <a:r>
              <a:rPr lang="en-US" dirty="0"/>
              <a:t> Registry</a:t>
            </a:r>
          </a:p>
        </p:txBody>
      </p:sp>
      <p:pic>
        <p:nvPicPr>
          <p:cNvPr id="2" name="Picture 1"/>
          <p:cNvPicPr>
            <a:picLocks noChangeAspect="1"/>
          </p:cNvPicPr>
          <p:nvPr/>
        </p:nvPicPr>
        <p:blipFill>
          <a:blip r:embed="rId2"/>
          <a:stretch>
            <a:fillRect/>
          </a:stretch>
        </p:blipFill>
        <p:spPr>
          <a:xfrm>
            <a:off x="437504" y="2266306"/>
            <a:ext cx="8423169" cy="4322516"/>
          </a:xfrm>
          <a:prstGeom prst="rect">
            <a:avLst/>
          </a:prstGeom>
        </p:spPr>
      </p:pic>
    </p:spTree>
    <p:extLst>
      <p:ext uri="{BB962C8B-B14F-4D97-AF65-F5344CB8AC3E}">
        <p14:creationId xmlns:p14="http://schemas.microsoft.com/office/powerpoint/2010/main" val="61453189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18962</TotalTime>
  <Words>1656</Words>
  <Application>Microsoft Office PowerPoint</Application>
  <PresentationFormat>Custom</PresentationFormat>
  <Paragraphs>216</Paragraphs>
  <Slides>18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맑은 고딕</vt:lpstr>
      <vt:lpstr>Arial</vt:lpstr>
      <vt:lpstr>Calibri</vt:lpstr>
      <vt:lpstr>Calibri Light</vt:lpstr>
      <vt:lpstr>Times New Roman</vt:lpstr>
      <vt:lpstr>Wingdings</vt:lpstr>
      <vt:lpstr>Office Theme</vt:lpstr>
      <vt:lpstr>       Introduction to Containerization</vt:lpstr>
      <vt:lpstr>Containers</vt:lpstr>
      <vt:lpstr>Evolution of Containerization</vt:lpstr>
      <vt:lpstr>Containers vs VM’s</vt:lpstr>
      <vt:lpstr>Containers vs VM’s</vt:lpstr>
      <vt:lpstr>Benefits of Containers</vt:lpstr>
      <vt:lpstr>Who sees the benefit?</vt:lpstr>
      <vt:lpstr>Knowledge Check</vt:lpstr>
      <vt:lpstr>Docker Architecture</vt:lpstr>
      <vt:lpstr>Components</vt:lpstr>
      <vt:lpstr>Docker Objects</vt:lpstr>
      <vt:lpstr>Docker Objects</vt:lpstr>
      <vt:lpstr>Demo Time!</vt:lpstr>
      <vt:lpstr>Docker commands</vt:lpstr>
      <vt:lpstr>FAQ</vt:lpstr>
      <vt:lpstr>FAQ</vt:lpstr>
      <vt:lpstr>FAQ</vt:lpstr>
      <vt:lpstr>Additional topics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BDD</dc:title>
  <dc:creator>EXI-Sehgal, Kartik</dc:creator>
  <cp:lastModifiedBy>Singh, Abhishek K</cp:lastModifiedBy>
  <cp:revision>314</cp:revision>
  <dcterms:created xsi:type="dcterms:W3CDTF">2016-08-12T04:51:37Z</dcterms:created>
  <dcterms:modified xsi:type="dcterms:W3CDTF">2023-01-03T10:52:10Z</dcterms:modified>
</cp:coreProperties>
</file>