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0"/>
  </p:notesMasterIdLst>
  <p:sldIdLst>
    <p:sldId id="259" r:id="rId7"/>
    <p:sldId id="2147471602" r:id="rId8"/>
    <p:sldId id="2147473661" r:id="rId9"/>
    <p:sldId id="2147473607" r:id="rId10"/>
    <p:sldId id="2147473601" r:id="rId11"/>
    <p:sldId id="2147471599" r:id="rId12"/>
    <p:sldId id="2147473602" r:id="rId13"/>
    <p:sldId id="2147471604" r:id="rId14"/>
    <p:sldId id="2147473603" r:id="rId15"/>
    <p:sldId id="2147473604" r:id="rId16"/>
    <p:sldId id="2147473606" r:id="rId17"/>
    <p:sldId id="2147473609" r:id="rId18"/>
    <p:sldId id="21474736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61"/>
            <p14:sldId id="2147473607"/>
            <p14:sldId id="2147473601"/>
            <p14:sldId id="2147471599"/>
            <p14:sldId id="2147473602"/>
            <p14:sldId id="2147471604"/>
            <p14:sldId id="2147473603"/>
            <p14:sldId id="2147473604"/>
            <p14:sldId id="2147473606"/>
            <p14:sldId id="2147473609"/>
            <p14:sldId id="2147473608"/>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34" autoAdjust="0"/>
    <p:restoredTop sz="85638" autoAdjust="0"/>
  </p:normalViewPr>
  <p:slideViewPr>
    <p:cSldViewPr snapToGrid="0">
      <p:cViewPr varScale="1">
        <p:scale>
          <a:sx n="73" d="100"/>
          <a:sy n="73" d="100"/>
        </p:scale>
        <p:origin x="151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12</a:t>
            </a:fld>
            <a:endParaRPr lang="en-US"/>
          </a:p>
        </p:txBody>
      </p:sp>
    </p:spTree>
    <p:extLst>
      <p:ext uri="{BB962C8B-B14F-4D97-AF65-F5344CB8AC3E}">
        <p14:creationId xmlns:p14="http://schemas.microsoft.com/office/powerpoint/2010/main" val="53151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7/25/2024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7/25/2024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7/25/2024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7/25/2024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7/25/2024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7/25/2024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7/25/2024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			    AMAZON Q  </a:t>
            </a:r>
            <a:br>
              <a:rPr lang="en-US" dirty="0"/>
            </a:br>
            <a:r>
              <a:rPr lang="en-US" dirty="0"/>
              <a:t>		</a:t>
            </a:r>
            <a:endParaRPr lang="en-US" sz="2400" dirty="0"/>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2567-05A9-EC74-D639-4B1BFD32452E}"/>
              </a:ext>
            </a:extLst>
          </p:cNvPr>
          <p:cNvSpPr>
            <a:spLocks noGrp="1"/>
          </p:cNvSpPr>
          <p:nvPr>
            <p:ph type="title"/>
          </p:nvPr>
        </p:nvSpPr>
        <p:spPr/>
        <p:txBody>
          <a:bodyPr/>
          <a:lstStyle/>
          <a:p>
            <a:r>
              <a:rPr lang="en-US" dirty="0"/>
              <a:t>Key Benefits</a:t>
            </a:r>
          </a:p>
        </p:txBody>
      </p:sp>
      <p:sp>
        <p:nvSpPr>
          <p:cNvPr id="3" name="TextBox 2">
            <a:extLst>
              <a:ext uri="{FF2B5EF4-FFF2-40B4-BE49-F238E27FC236}">
                <a16:creationId xmlns:a16="http://schemas.microsoft.com/office/drawing/2014/main" id="{54ABA93D-634B-C360-20A0-A494E11A8E50}"/>
              </a:ext>
            </a:extLst>
          </p:cNvPr>
          <p:cNvSpPr txBox="1"/>
          <p:nvPr/>
        </p:nvSpPr>
        <p:spPr>
          <a:xfrm>
            <a:off x="578068" y="1881352"/>
            <a:ext cx="10825655" cy="4088524"/>
          </a:xfrm>
          <a:prstGeom prst="rect">
            <a:avLst/>
          </a:prstGeom>
          <a:ln w="6350">
            <a:noFill/>
            <a:miter lim="800000"/>
          </a:ln>
        </p:spPr>
        <p:txBody>
          <a:bodyPr vert="horz" wrap="none" lIns="0" tIns="0" rIns="0" bIns="0" rtlCol="0">
            <a:noAutofit/>
          </a:bodyPr>
          <a:lstStyle/>
          <a:p>
            <a:pPr algn="l">
              <a:spcBef>
                <a:spcPts val="300"/>
              </a:spcBef>
              <a:spcAft>
                <a:spcPts val="300"/>
              </a:spcAft>
            </a:pPr>
            <a:r>
              <a:rPr lang="en-US" b="1" dirty="0"/>
              <a:t>/Explain</a:t>
            </a:r>
          </a:p>
          <a:p>
            <a:pPr marL="285750" indent="-285750" algn="l">
              <a:spcBef>
                <a:spcPts val="300"/>
              </a:spcBef>
              <a:spcAft>
                <a:spcPts val="300"/>
              </a:spcAft>
              <a:buFont typeface="Arial" panose="020B0604020202020204" pitchFamily="34" charset="0"/>
              <a:buChar char="•"/>
            </a:pPr>
            <a:r>
              <a:rPr lang="en-US" sz="1600" dirty="0"/>
              <a:t>Q first analyze the project context and creates a detailed explanation of the attributes, complex business logics used</a:t>
            </a:r>
          </a:p>
          <a:p>
            <a:pPr algn="l">
              <a:spcBef>
                <a:spcPts val="300"/>
              </a:spcBef>
              <a:spcAft>
                <a:spcPts val="300"/>
              </a:spcAft>
            </a:pPr>
            <a:r>
              <a:rPr lang="en-US" sz="1600" dirty="0"/>
              <a:t>     and any other function called from the selected code.</a:t>
            </a:r>
          </a:p>
          <a:p>
            <a:pPr marL="285750" indent="-285750" algn="l">
              <a:spcBef>
                <a:spcPts val="300"/>
              </a:spcBef>
              <a:spcAft>
                <a:spcPts val="300"/>
              </a:spcAft>
              <a:buFont typeface="Arial" panose="020B0604020202020204" pitchFamily="34" charset="0"/>
              <a:buChar char="•"/>
            </a:pPr>
            <a:r>
              <a:rPr lang="en-US" sz="1600" dirty="0"/>
              <a:t>Saves hours of development time in preparing the </a:t>
            </a:r>
            <a:r>
              <a:rPr lang="en-US" sz="1600" b="1" dirty="0"/>
              <a:t>P490 documentation of legacy </a:t>
            </a:r>
            <a:r>
              <a:rPr lang="en-US" sz="1600" dirty="0"/>
              <a:t>as well as new functionality developed.</a:t>
            </a:r>
          </a:p>
          <a:p>
            <a:pPr marL="285750" indent="-285750" algn="l">
              <a:spcBef>
                <a:spcPts val="300"/>
              </a:spcBef>
              <a:spcAft>
                <a:spcPts val="300"/>
              </a:spcAft>
              <a:buFont typeface="Arial" panose="020B0604020202020204" pitchFamily="34" charset="0"/>
              <a:buChar char="•"/>
            </a:pPr>
            <a:endParaRPr lang="en-US" sz="1600" dirty="0"/>
          </a:p>
          <a:p>
            <a:pPr marL="285750" indent="-285750" algn="l">
              <a:spcBef>
                <a:spcPts val="300"/>
              </a:spcBef>
              <a:spcAft>
                <a:spcPts val="300"/>
              </a:spcAft>
              <a:buFont typeface="Arial" panose="020B0604020202020204" pitchFamily="34" charset="0"/>
              <a:buChar char="•"/>
            </a:pPr>
            <a:endParaRPr lang="en-US" sz="1600" dirty="0"/>
          </a:p>
          <a:p>
            <a:pPr algn="l">
              <a:spcBef>
                <a:spcPts val="300"/>
              </a:spcBef>
              <a:spcAft>
                <a:spcPts val="300"/>
              </a:spcAft>
            </a:pPr>
            <a:r>
              <a:rPr lang="en-US" sz="1600" b="1" dirty="0"/>
              <a:t>/Optimize</a:t>
            </a:r>
          </a:p>
          <a:p>
            <a:pPr marL="285750" indent="-285750" algn="l">
              <a:spcBef>
                <a:spcPts val="300"/>
              </a:spcBef>
              <a:spcAft>
                <a:spcPts val="300"/>
              </a:spcAft>
              <a:buFont typeface="Arial" panose="020B0604020202020204" pitchFamily="34" charset="0"/>
              <a:buChar char="•"/>
            </a:pPr>
            <a:r>
              <a:rPr lang="en-US" sz="1600" dirty="0"/>
              <a:t>Q first analyze the selected code and replaces the deprecated methods and logic with the latest implementation.</a:t>
            </a:r>
          </a:p>
          <a:p>
            <a:pPr marL="285750" indent="-285750" algn="l">
              <a:spcBef>
                <a:spcPts val="300"/>
              </a:spcBef>
              <a:spcAft>
                <a:spcPts val="300"/>
              </a:spcAft>
              <a:buFont typeface="Arial" panose="020B0604020202020204" pitchFamily="34" charset="0"/>
              <a:buChar char="•"/>
            </a:pPr>
            <a:r>
              <a:rPr lang="en-US" sz="1600" dirty="0"/>
              <a:t>Implements the best design pattern in the code which will make code more efficient and reduces boilerplate.</a:t>
            </a:r>
          </a:p>
          <a:p>
            <a:pPr marL="285750" indent="-285750" algn="l">
              <a:spcBef>
                <a:spcPts val="300"/>
              </a:spcBef>
              <a:spcAft>
                <a:spcPts val="300"/>
              </a:spcAft>
              <a:buFont typeface="Arial" panose="020B0604020202020204" pitchFamily="34" charset="0"/>
              <a:buChar char="•"/>
            </a:pPr>
            <a:r>
              <a:rPr lang="en-US" sz="1600" dirty="0"/>
              <a:t>Improves reusability and reduces redundancy in the code.</a:t>
            </a:r>
          </a:p>
          <a:p>
            <a:pPr marL="285750" indent="-285750">
              <a:spcBef>
                <a:spcPts val="300"/>
              </a:spcBef>
              <a:spcAft>
                <a:spcPts val="300"/>
              </a:spcAft>
              <a:buFont typeface="Arial" panose="020B0604020202020204" pitchFamily="34" charset="0"/>
              <a:buChar char="•"/>
            </a:pPr>
            <a:r>
              <a:rPr lang="en-US" sz="1600" dirty="0"/>
              <a:t>Improves readability by replacing attributes and variable with meaningful names.</a:t>
            </a:r>
          </a:p>
          <a:p>
            <a:pPr algn="l">
              <a:spcBef>
                <a:spcPts val="300"/>
              </a:spcBef>
              <a:spcAft>
                <a:spcPts val="300"/>
              </a:spcAft>
            </a:pPr>
            <a:endParaRPr lang="en-US" sz="1600" dirty="0"/>
          </a:p>
          <a:p>
            <a:pPr marL="742950" lvl="1" indent="-285750">
              <a:spcBef>
                <a:spcPts val="300"/>
              </a:spcBef>
              <a:spcAft>
                <a:spcPts val="3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82176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EA2-1CCE-7E4D-C012-550D1FEB9288}"/>
              </a:ext>
            </a:extLst>
          </p:cNvPr>
          <p:cNvSpPr>
            <a:spLocks noGrp="1"/>
          </p:cNvSpPr>
          <p:nvPr>
            <p:ph type="title"/>
          </p:nvPr>
        </p:nvSpPr>
        <p:spPr/>
        <p:txBody>
          <a:bodyPr/>
          <a:lstStyle/>
          <a:p>
            <a:r>
              <a:rPr lang="en-US" dirty="0"/>
              <a:t>/Transform functionality</a:t>
            </a:r>
          </a:p>
        </p:txBody>
      </p:sp>
      <p:sp>
        <p:nvSpPr>
          <p:cNvPr id="3" name="TextBox 2">
            <a:extLst>
              <a:ext uri="{FF2B5EF4-FFF2-40B4-BE49-F238E27FC236}">
                <a16:creationId xmlns:a16="http://schemas.microsoft.com/office/drawing/2014/main" id="{835CB0D3-4C3C-9ECB-1639-E75D2F09F42B}"/>
              </a:ext>
            </a:extLst>
          </p:cNvPr>
          <p:cNvSpPr txBox="1"/>
          <p:nvPr/>
        </p:nvSpPr>
        <p:spPr>
          <a:xfrm>
            <a:off x="620110" y="1881352"/>
            <a:ext cx="10478814" cy="3794234"/>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sp>
        <p:nvSpPr>
          <p:cNvPr id="5" name="TextBox 4">
            <a:extLst>
              <a:ext uri="{FF2B5EF4-FFF2-40B4-BE49-F238E27FC236}">
                <a16:creationId xmlns:a16="http://schemas.microsoft.com/office/drawing/2014/main" id="{1BBC82DF-3ED8-A95D-D488-C90A6C9259B7}"/>
              </a:ext>
            </a:extLst>
          </p:cNvPr>
          <p:cNvSpPr txBox="1"/>
          <p:nvPr/>
        </p:nvSpPr>
        <p:spPr>
          <a:xfrm>
            <a:off x="430923" y="1597572"/>
            <a:ext cx="10741574" cy="7017306"/>
          </a:xfrm>
          <a:prstGeom prst="rect">
            <a:avLst/>
          </a:prstGeom>
          <a:noFill/>
          <a:ln w="6350">
            <a:noFill/>
            <a:miter lim="800000"/>
          </a:ln>
        </p:spPr>
        <p:txBody>
          <a:bodyPr wrap="square">
            <a:spAutoFit/>
          </a:bodyPr>
          <a:lstStyle/>
          <a:p>
            <a:r>
              <a:rPr lang="en-US" dirty="0"/>
              <a:t>Amazon Q can upgrade Java 8 and Java 11 code to Java 17 code.</a:t>
            </a:r>
          </a:p>
          <a:p>
            <a:pPr marL="285750" indent="-285750">
              <a:buFont typeface="Arial" panose="020B0604020202020204" pitchFamily="34" charset="0"/>
              <a:buChar char="•"/>
            </a:pPr>
            <a:endParaRPr lang="en-US" dirty="0"/>
          </a:p>
          <a:p>
            <a:endParaRPr lang="en-US" dirty="0"/>
          </a:p>
          <a:p>
            <a:pPr marL="742950" lvl="1" indent="-285750">
              <a:buFont typeface="Wingdings" panose="05000000000000000000" pitchFamily="2" charset="2"/>
              <a:buChar char="v"/>
            </a:pPr>
            <a:r>
              <a:rPr lang="en-US" dirty="0"/>
              <a:t>Project is a Java 8 or Java 11 project built on Maven.</a:t>
            </a:r>
          </a:p>
          <a:p>
            <a:pPr lvl="1"/>
            <a:endParaRPr lang="en-US" dirty="0"/>
          </a:p>
          <a:p>
            <a:pPr marL="742950" lvl="1" indent="-285750">
              <a:buFont typeface="Wingdings" panose="05000000000000000000" pitchFamily="2" charset="2"/>
              <a:buChar char="v"/>
            </a:pPr>
            <a:r>
              <a:rPr lang="en-US" dirty="0"/>
              <a:t>Current IDE supported are : JetBrains and VS Code.</a:t>
            </a:r>
          </a:p>
          <a:p>
            <a:pPr lvl="1"/>
            <a:endParaRPr lang="en-US" dirty="0"/>
          </a:p>
          <a:p>
            <a:pPr marL="742950" lvl="1" indent="-285750">
              <a:buFont typeface="Wingdings" panose="05000000000000000000" pitchFamily="2" charset="2"/>
              <a:buChar char="v"/>
            </a:pPr>
            <a:r>
              <a:rPr lang="en-US" dirty="0"/>
              <a:t>After the transformation is complete, we can verify the upgraded code before updating project.</a:t>
            </a:r>
          </a:p>
          <a:p>
            <a:pPr lvl="1"/>
            <a:endParaRPr lang="en-US" dirty="0"/>
          </a:p>
          <a:p>
            <a:pPr marL="742950" lvl="1" indent="-285750">
              <a:buFont typeface="Wingdings" panose="05000000000000000000" pitchFamily="2" charset="2"/>
              <a:buChar char="v"/>
            </a:pPr>
            <a:r>
              <a:rPr lang="en-US" dirty="0"/>
              <a:t>We can view the difference in the code and apply patch if satisfied.</a:t>
            </a:r>
          </a:p>
          <a:p>
            <a:pPr lvl="1"/>
            <a:endParaRPr lang="en-US" dirty="0"/>
          </a:p>
          <a:p>
            <a:pPr marL="742950" lvl="1" indent="-285750">
              <a:buFont typeface="Wingdings" panose="05000000000000000000" pitchFamily="2" charset="2"/>
              <a:buChar char="v"/>
            </a:pPr>
            <a:r>
              <a:rPr lang="en-US" dirty="0"/>
              <a:t>Takes around 50 mins to transform the entire project from Java 8 and 11 to Java 17. </a:t>
            </a:r>
          </a:p>
          <a:p>
            <a:pPr marL="742950" lvl="1" indent="-285750">
              <a:buFont typeface="Wingdings" panose="05000000000000000000" pitchFamily="2" charset="2"/>
              <a:buChar char="v"/>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p>
        </p:txBody>
      </p:sp>
    </p:spTree>
    <p:extLst>
      <p:ext uri="{BB962C8B-B14F-4D97-AF65-F5344CB8AC3E}">
        <p14:creationId xmlns:p14="http://schemas.microsoft.com/office/powerpoint/2010/main" val="95713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F30-9380-758B-6DAB-400DF962F86A}"/>
              </a:ext>
            </a:extLst>
          </p:cNvPr>
          <p:cNvSpPr>
            <a:spLocks noGrp="1"/>
          </p:cNvSpPr>
          <p:nvPr>
            <p:ph type="title"/>
          </p:nvPr>
        </p:nvSpPr>
        <p:spPr/>
        <p:txBody>
          <a:bodyPr/>
          <a:lstStyle/>
          <a:p>
            <a:r>
              <a:rPr lang="en-US" dirty="0"/>
              <a:t>                                    NEXT STEPS</a:t>
            </a:r>
          </a:p>
        </p:txBody>
      </p:sp>
      <p:sp>
        <p:nvSpPr>
          <p:cNvPr id="3" name="TextBox 2">
            <a:extLst>
              <a:ext uri="{FF2B5EF4-FFF2-40B4-BE49-F238E27FC236}">
                <a16:creationId xmlns:a16="http://schemas.microsoft.com/office/drawing/2014/main" id="{9A0C245A-2252-7881-5843-69D91F099262}"/>
              </a:ext>
            </a:extLst>
          </p:cNvPr>
          <p:cNvSpPr txBox="1"/>
          <p:nvPr/>
        </p:nvSpPr>
        <p:spPr>
          <a:xfrm>
            <a:off x="704685" y="1355833"/>
            <a:ext cx="11150599" cy="4635064"/>
          </a:xfrm>
          <a:prstGeom prst="rect">
            <a:avLst/>
          </a:prstGeom>
          <a:ln w="6350">
            <a:noFill/>
            <a:miter lim="800000"/>
          </a:ln>
        </p:spPr>
        <p:txBody>
          <a:bodyPr vert="horz" wrap="square" lIns="0" tIns="0" rIns="0" bIns="0" rtlCol="0">
            <a:noAutofit/>
          </a:bodyPr>
          <a:lstStyle/>
          <a:p>
            <a:pPr marL="285750" indent="-285750" algn="l">
              <a:spcBef>
                <a:spcPts val="300"/>
              </a:spcBef>
              <a:spcAft>
                <a:spcPts val="300"/>
              </a:spcAft>
              <a:buFont typeface="Arial" panose="020B0604020202020204" pitchFamily="34" charset="0"/>
              <a:buChar char="•"/>
            </a:pPr>
            <a:r>
              <a:rPr lang="en-US" sz="1600" b="1" dirty="0">
                <a:solidFill>
                  <a:schemeClr val="tx1">
                    <a:lumMod val="95000"/>
                    <a:lumOff val="5000"/>
                  </a:schemeClr>
                </a:solidFill>
                <a:latin typeface="Segoe WPC"/>
              </a:rPr>
              <a:t>License for different IDE : </a:t>
            </a:r>
            <a:r>
              <a:rPr lang="en-US" sz="1600" dirty="0">
                <a:solidFill>
                  <a:schemeClr val="tx1">
                    <a:lumMod val="95000"/>
                    <a:lumOff val="5000"/>
                  </a:schemeClr>
                </a:solidFill>
                <a:latin typeface="Segoe WPC"/>
              </a:rPr>
              <a:t>As most of the Boeing projects are developed on </a:t>
            </a:r>
            <a:r>
              <a:rPr lang="en-US" sz="1600" dirty="0" err="1">
                <a:solidFill>
                  <a:schemeClr val="tx1">
                    <a:lumMod val="95000"/>
                    <a:lumOff val="5000"/>
                  </a:schemeClr>
                </a:solidFill>
                <a:latin typeface="Segoe WPC"/>
              </a:rPr>
              <a:t>Intellij</a:t>
            </a:r>
            <a:r>
              <a:rPr lang="en-US" sz="1600" dirty="0">
                <a:solidFill>
                  <a:schemeClr val="tx1">
                    <a:lumMod val="95000"/>
                    <a:lumOff val="5000"/>
                  </a:schemeClr>
                </a:solidFill>
                <a:latin typeface="Segoe WPC"/>
              </a:rPr>
              <a:t> idea, Eclipse, Visual Studio. Acquiring license for these IDE.</a:t>
            </a:r>
          </a:p>
          <a:p>
            <a:pPr algn="l">
              <a:spcBef>
                <a:spcPts val="300"/>
              </a:spcBef>
              <a:spcAft>
                <a:spcPts val="300"/>
              </a:spcAft>
            </a:pPr>
            <a:r>
              <a:rPr lang="en-US" sz="1600" b="1" dirty="0">
                <a:solidFill>
                  <a:schemeClr val="tx1">
                    <a:lumMod val="95000"/>
                    <a:lumOff val="5000"/>
                  </a:schemeClr>
                </a:solidFill>
                <a:latin typeface="Segoe WPC"/>
              </a:rPr>
              <a:t> </a:t>
            </a:r>
          </a:p>
          <a:p>
            <a:pPr marL="285750" indent="-285750" algn="l">
              <a:spcBef>
                <a:spcPts val="300"/>
              </a:spcBef>
              <a:spcAft>
                <a:spcPts val="300"/>
              </a:spcAft>
              <a:buFont typeface="Arial" panose="020B0604020202020204" pitchFamily="34" charset="0"/>
              <a:buChar char="•"/>
            </a:pPr>
            <a:r>
              <a:rPr lang="en-US" sz="1600" b="1" dirty="0">
                <a:solidFill>
                  <a:schemeClr val="tx1">
                    <a:lumMod val="95000"/>
                    <a:lumOff val="5000"/>
                  </a:schemeClr>
                </a:solidFill>
                <a:latin typeface="Segoe WPC"/>
              </a:rPr>
              <a:t>Set Up User Access and Permissions : </a:t>
            </a:r>
            <a:r>
              <a:rPr lang="en-US" sz="1600" dirty="0">
                <a:solidFill>
                  <a:schemeClr val="tx1">
                    <a:lumMod val="95000"/>
                    <a:lumOff val="5000"/>
                  </a:schemeClr>
                </a:solidFill>
                <a:latin typeface="Segoe WPC"/>
              </a:rPr>
              <a:t>Sharing the AWS IAM identity center license to senior developers of different business unit in IT&amp;DA for more inputs regarding cost saving.</a:t>
            </a:r>
          </a:p>
          <a:p>
            <a:pPr algn="l">
              <a:spcBef>
                <a:spcPts val="300"/>
              </a:spcBef>
              <a:spcAft>
                <a:spcPts val="300"/>
              </a:spcAft>
            </a:pPr>
            <a:endParaRPr lang="en-US" sz="1600" dirty="0">
              <a:solidFill>
                <a:schemeClr val="tx1">
                  <a:lumMod val="95000"/>
                  <a:lumOff val="5000"/>
                </a:schemeClr>
              </a:solidFill>
              <a:latin typeface="Segoe WPC"/>
            </a:endParaRPr>
          </a:p>
          <a:p>
            <a:pPr marL="285750" indent="-285750" algn="l">
              <a:spcBef>
                <a:spcPts val="300"/>
              </a:spcBef>
              <a:spcAft>
                <a:spcPts val="300"/>
              </a:spcAft>
              <a:buFont typeface="Arial" panose="020B0604020202020204" pitchFamily="34" charset="0"/>
              <a:buChar char="•"/>
            </a:pPr>
            <a:r>
              <a:rPr lang="en-US" sz="1600" b="1" dirty="0">
                <a:solidFill>
                  <a:schemeClr val="tx1">
                    <a:lumMod val="95000"/>
                    <a:lumOff val="5000"/>
                  </a:schemeClr>
                </a:solidFill>
                <a:latin typeface="Segoe WPC"/>
              </a:rPr>
              <a:t>Encourage Adoption and Feedback : </a:t>
            </a:r>
            <a:r>
              <a:rPr lang="en-US" sz="1600" dirty="0">
                <a:solidFill>
                  <a:schemeClr val="tx1">
                    <a:lumMod val="95000"/>
                    <a:lumOff val="5000"/>
                  </a:schemeClr>
                </a:solidFill>
                <a:latin typeface="Segoe WPC"/>
              </a:rPr>
              <a:t>Promote the use of Amazon Q Business within  organization. Encourage employees to share their experiences, successes, and challenges.</a:t>
            </a:r>
          </a:p>
          <a:p>
            <a:pPr algn="l">
              <a:spcBef>
                <a:spcPts val="300"/>
              </a:spcBef>
              <a:spcAft>
                <a:spcPts val="300"/>
              </a:spcAft>
            </a:pPr>
            <a:endParaRPr lang="en-US" sz="1600" dirty="0">
              <a:solidFill>
                <a:schemeClr val="tx1">
                  <a:lumMod val="95000"/>
                  <a:lumOff val="5000"/>
                </a:schemeClr>
              </a:solidFill>
              <a:latin typeface="Segoe WPC"/>
            </a:endParaRPr>
          </a:p>
          <a:p>
            <a:pPr marL="285750" indent="-285750" algn="l">
              <a:spcBef>
                <a:spcPts val="300"/>
              </a:spcBef>
              <a:spcAft>
                <a:spcPts val="300"/>
              </a:spcAft>
              <a:buFont typeface="Arial" panose="020B0604020202020204" pitchFamily="34" charset="0"/>
              <a:buChar char="•"/>
            </a:pPr>
            <a:r>
              <a:rPr lang="en-US" sz="1600" b="1" dirty="0">
                <a:solidFill>
                  <a:schemeClr val="tx1">
                    <a:lumMod val="95000"/>
                    <a:lumOff val="5000"/>
                  </a:schemeClr>
                </a:solidFill>
                <a:latin typeface="Segoe WPC"/>
              </a:rPr>
              <a:t>Provide Training and Guidance : </a:t>
            </a:r>
            <a:r>
              <a:rPr lang="en-US" sz="1600" dirty="0">
                <a:solidFill>
                  <a:schemeClr val="tx1">
                    <a:lumMod val="95000"/>
                    <a:lumOff val="5000"/>
                  </a:schemeClr>
                </a:solidFill>
                <a:latin typeface="Segoe WPC"/>
              </a:rPr>
              <a:t>Educate teams on how to effectively use Amazon Q Business. Conduct training sessions, create quick reference guides, and share best practices for framing queries and leveraging Amazon Q capabilities.</a:t>
            </a:r>
          </a:p>
          <a:p>
            <a:pPr algn="l">
              <a:spcBef>
                <a:spcPts val="300"/>
              </a:spcBef>
              <a:spcAft>
                <a:spcPts val="300"/>
              </a:spcAft>
            </a:pPr>
            <a:endParaRPr lang="en-US" sz="1600" dirty="0">
              <a:solidFill>
                <a:schemeClr val="tx1">
                  <a:lumMod val="95000"/>
                  <a:lumOff val="5000"/>
                </a:schemeClr>
              </a:solidFill>
              <a:latin typeface="Segoe WPC"/>
            </a:endParaRPr>
          </a:p>
          <a:p>
            <a:pPr marL="285750" indent="-285750">
              <a:spcBef>
                <a:spcPts val="300"/>
              </a:spcBef>
              <a:spcAft>
                <a:spcPts val="300"/>
              </a:spcAft>
              <a:buFont typeface="Arial" panose="020B0604020202020204" pitchFamily="34" charset="0"/>
              <a:buChar char="•"/>
            </a:pPr>
            <a:r>
              <a:rPr lang="en-US" sz="1600" b="1" dirty="0">
                <a:solidFill>
                  <a:schemeClr val="tx1">
                    <a:lumMod val="95000"/>
                    <a:lumOff val="5000"/>
                  </a:schemeClr>
                </a:solidFill>
                <a:latin typeface="Segoe WPC"/>
              </a:rPr>
              <a:t>Monitor Usage and Measure Impact </a:t>
            </a:r>
            <a:r>
              <a:rPr lang="en-US" sz="1600" dirty="0">
                <a:solidFill>
                  <a:schemeClr val="tx1">
                    <a:lumMod val="95000"/>
                    <a:lumOff val="5000"/>
                  </a:schemeClr>
                </a:solidFill>
                <a:latin typeface="Segoe WPC"/>
              </a:rPr>
              <a:t>: Track the adoption and usage of Amazon Q Business .Measure the impact on productivity, efficiency, and cost. Use these metrics to refine  Amazon Q strategy and justify further investment.</a:t>
            </a:r>
          </a:p>
          <a:p>
            <a:pPr marL="285750" indent="-285750" algn="l">
              <a:spcBef>
                <a:spcPts val="300"/>
              </a:spcBef>
              <a:spcAft>
                <a:spcPts val="300"/>
              </a:spcAft>
              <a:buFont typeface="Arial" panose="020B0604020202020204" pitchFamily="34" charset="0"/>
              <a:buChar char="•"/>
            </a:pPr>
            <a:endParaRPr lang="en-US" sz="1600" dirty="0">
              <a:solidFill>
                <a:schemeClr val="tx1">
                  <a:lumMod val="95000"/>
                  <a:lumOff val="5000"/>
                </a:schemeClr>
              </a:solidFill>
              <a:latin typeface="Segoe WPC"/>
            </a:endParaRPr>
          </a:p>
          <a:p>
            <a:pPr marL="285750" indent="-285750" algn="l">
              <a:spcBef>
                <a:spcPts val="300"/>
              </a:spcBef>
              <a:spcAft>
                <a:spcPts val="300"/>
              </a:spcAft>
              <a:buFont typeface="Arial" panose="020B0604020202020204" pitchFamily="34" charset="0"/>
              <a:buChar char="•"/>
            </a:pPr>
            <a:endParaRPr lang="en-US" sz="1600" dirty="0"/>
          </a:p>
          <a:p>
            <a:pPr marL="285750" indent="-285750" algn="l">
              <a:spcBef>
                <a:spcPts val="300"/>
              </a:spcBef>
              <a:spcAft>
                <a:spcPts val="3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74092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B55E-1BC5-B36C-C01A-7FFA3022AD10}"/>
              </a:ext>
            </a:extLst>
          </p:cNvPr>
          <p:cNvSpPr>
            <a:spLocks noGrp="1"/>
          </p:cNvSpPr>
          <p:nvPr>
            <p:ph type="title"/>
          </p:nvPr>
        </p:nvSpPr>
        <p:spPr>
          <a:xfrm>
            <a:off x="431855" y="2117462"/>
            <a:ext cx="11150600" cy="920336"/>
          </a:xfrm>
        </p:spPr>
        <p:txBody>
          <a:bodyPr/>
          <a:lstStyle/>
          <a:p>
            <a:r>
              <a:rPr lang="en-US" dirty="0"/>
              <a:t>					THANK YOU</a:t>
            </a:r>
          </a:p>
        </p:txBody>
      </p:sp>
    </p:spTree>
    <p:extLst>
      <p:ext uri="{BB962C8B-B14F-4D97-AF65-F5344CB8AC3E}">
        <p14:creationId xmlns:p14="http://schemas.microsoft.com/office/powerpoint/2010/main" val="138236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2958519"/>
            <a:ext cx="9144000" cy="3416320"/>
          </a:xfrm>
        </p:spPr>
        <p:txBody>
          <a:bodyPr/>
          <a:lstStyle/>
          <a:p>
            <a:pPr algn="l"/>
            <a:endParaRPr lang="en-US" dirty="0"/>
          </a:p>
          <a:p>
            <a:pPr marL="342900" indent="-342900" algn="l">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Amazon Q is an artificial intelligence language model developed by Amazon. </a:t>
            </a:r>
          </a:p>
          <a:p>
            <a:pPr marL="342900" indent="-342900" algn="l">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It is based on the Amazon Titan and GPT generative artificial intelligence.</a:t>
            </a:r>
          </a:p>
          <a:p>
            <a:pPr marL="342900" indent="-342900" algn="l">
              <a:buFont typeface="Arial" panose="020B0604020202020204" pitchFamily="34" charset="0"/>
              <a:buChar char="•"/>
            </a:pPr>
            <a:r>
              <a:rPr lang="en-US" sz="2000" dirty="0">
                <a:latin typeface="Calibri" panose="020F0502020204030204" pitchFamily="34" charset="0"/>
                <a:cs typeface="Times New Roman" panose="02020603050405020304" pitchFamily="18" charset="0"/>
              </a:rPr>
              <a:t>Q assists developers with all their tasks—from coding, testing, and upgrading applications, to diagnosing errors</a:t>
            </a:r>
          </a:p>
          <a:p>
            <a:pPr marL="342900" indent="-342900" algn="l">
              <a:buFont typeface="Arial" panose="020B0604020202020204" pitchFamily="34" charset="0"/>
              <a:buChar char="•"/>
            </a:pPr>
            <a:r>
              <a:rPr lang="en-US" sz="2000" dirty="0">
                <a:latin typeface="Calibri" panose="020F0502020204030204" pitchFamily="34" charset="0"/>
                <a:cs typeface="Times New Roman" panose="02020603050405020304" pitchFamily="18" charset="0"/>
              </a:rPr>
              <a:t>It has multistep planning and reasoning capabilities that can transform and implement new code generated from developer requests.</a:t>
            </a:r>
            <a:endParaRPr lang="en-US" sz="2000" dirty="0">
              <a:latin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 action="ppaction://noaction"/>
            </a:endParaRPr>
          </a:p>
        </p:txBody>
      </p:sp>
      <p:pic>
        <p:nvPicPr>
          <p:cNvPr id="4" name="Picture 3">
            <a:extLst>
              <a:ext uri="{FF2B5EF4-FFF2-40B4-BE49-F238E27FC236}">
                <a16:creationId xmlns:a16="http://schemas.microsoft.com/office/drawing/2014/main" id="{C3D86BDF-4BE1-469F-EAF0-2B63AFFCB97F}"/>
              </a:ext>
            </a:extLst>
          </p:cNvPr>
          <p:cNvPicPr>
            <a:picLocks noChangeAspect="1"/>
          </p:cNvPicPr>
          <p:nvPr/>
        </p:nvPicPr>
        <p:blipFill>
          <a:blip r:embed="rId2"/>
          <a:stretch>
            <a:fillRect/>
          </a:stretch>
        </p:blipFill>
        <p:spPr>
          <a:xfrm>
            <a:off x="3732322" y="634021"/>
            <a:ext cx="4391025" cy="2233305"/>
          </a:xfrm>
          <a:prstGeom prst="rect">
            <a:avLst/>
          </a:prstGeom>
        </p:spPr>
      </p:pic>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256543"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256938"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63717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507342" y="459324"/>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265687"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507342" y="797862"/>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nvGraphicFramePr>
        <p:xfrm>
          <a:off x="4585927" y="1557015"/>
          <a:ext cx="7606073" cy="5342524"/>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41629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9657" y="5612461"/>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69657" y="6250499"/>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507342" y="154623"/>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
        <p:nvSpPr>
          <p:cNvPr id="7" name="Rectangle 6">
            <a:extLst>
              <a:ext uri="{FF2B5EF4-FFF2-40B4-BE49-F238E27FC236}">
                <a16:creationId xmlns:a16="http://schemas.microsoft.com/office/drawing/2014/main" id="{5E0F1BB0-72DB-DEB0-063F-252B0D550814}"/>
              </a:ext>
            </a:extLst>
          </p:cNvPr>
          <p:cNvSpPr/>
          <p:nvPr/>
        </p:nvSpPr>
        <p:spPr>
          <a:xfrm>
            <a:off x="10969657" y="3160009"/>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8AEB2AF-A2C5-4CF1-9014-33A62E7A975B}"/>
              </a:ext>
            </a:extLst>
          </p:cNvPr>
          <p:cNvSpPr/>
          <p:nvPr/>
        </p:nvSpPr>
        <p:spPr>
          <a:xfrm>
            <a:off x="10969657" y="4987722"/>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83288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367-1F42-1161-EEC0-90FD2B62DC81}"/>
              </a:ext>
            </a:extLst>
          </p:cNvPr>
          <p:cNvSpPr>
            <a:spLocks noGrp="1"/>
          </p:cNvSpPr>
          <p:nvPr>
            <p:ph type="ctrTitle"/>
          </p:nvPr>
        </p:nvSpPr>
        <p:spPr>
          <a:xfrm>
            <a:off x="1355835" y="880625"/>
            <a:ext cx="9144000" cy="2387600"/>
          </a:xfrm>
        </p:spPr>
        <p:txBody>
          <a:bodyPr/>
          <a:lstStyle/>
          <a:p>
            <a:r>
              <a:rPr lang="en-US" dirty="0"/>
              <a:t>Q Capabilities</a:t>
            </a:r>
          </a:p>
        </p:txBody>
      </p:sp>
    </p:spTree>
    <p:extLst>
      <p:ext uri="{BB962C8B-B14F-4D97-AF65-F5344CB8AC3E}">
        <p14:creationId xmlns:p14="http://schemas.microsoft.com/office/powerpoint/2010/main" val="425838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DA5D-D2FD-E9F9-C19D-7BA34FE188C0}"/>
              </a:ext>
            </a:extLst>
          </p:cNvPr>
          <p:cNvSpPr>
            <a:spLocks noGrp="1"/>
          </p:cNvSpPr>
          <p:nvPr>
            <p:ph type="title"/>
          </p:nvPr>
        </p:nvSpPr>
        <p:spPr/>
        <p:txBody>
          <a:bodyPr/>
          <a:lstStyle/>
          <a:p>
            <a:r>
              <a:rPr lang="en-US" dirty="0"/>
              <a:t>  Plan and develop new features ( /Dev )</a:t>
            </a:r>
          </a:p>
        </p:txBody>
      </p:sp>
      <p:sp>
        <p:nvSpPr>
          <p:cNvPr id="3" name="TextBox 2">
            <a:extLst>
              <a:ext uri="{FF2B5EF4-FFF2-40B4-BE49-F238E27FC236}">
                <a16:creationId xmlns:a16="http://schemas.microsoft.com/office/drawing/2014/main" id="{27DEA1C8-06E1-A64C-043F-E95B6810ECCF}"/>
              </a:ext>
            </a:extLst>
          </p:cNvPr>
          <p:cNvSpPr txBox="1"/>
          <p:nvPr/>
        </p:nvSpPr>
        <p:spPr>
          <a:xfrm>
            <a:off x="1019502" y="1712957"/>
            <a:ext cx="10426263" cy="1692771"/>
          </a:xfrm>
          <a:prstGeom prst="rect">
            <a:avLst/>
          </a:prstGeom>
          <a:noFill/>
          <a:ln w="6350">
            <a:noFill/>
            <a:miter lim="800000"/>
          </a:ln>
        </p:spPr>
        <p:txBody>
          <a:bodyPr wrap="square">
            <a:spAutoFit/>
          </a:bodyPr>
          <a:lstStyle/>
          <a:p>
            <a:pPr algn="l"/>
            <a:r>
              <a:rPr lang="en-US" dirty="0"/>
              <a:t>Dev functionality creates a detailed plan and generate code for the new feature we want to develop.</a:t>
            </a:r>
          </a:p>
          <a:p>
            <a:pPr algn="l"/>
            <a:endParaRPr lang="en-US" sz="1600" dirty="0"/>
          </a:p>
          <a:p>
            <a:pPr marL="285750" indent="-285750" algn="l">
              <a:buFont typeface="Arial" panose="020B0604020202020204" pitchFamily="34" charset="0"/>
              <a:buChar char="•"/>
            </a:pPr>
            <a:r>
              <a:rPr lang="en-US" sz="1600" dirty="0"/>
              <a:t>Give a detailed prompt of the feature </a:t>
            </a:r>
          </a:p>
          <a:p>
            <a:pPr algn="l"/>
            <a:r>
              <a:rPr lang="en-US" dirty="0"/>
              <a:t>     Ex: </a:t>
            </a:r>
          </a:p>
          <a:p>
            <a:pPr marL="457200" indent="-457200" algn="l">
              <a:buAutoNum type="arabicParenR"/>
            </a:pPr>
            <a:endParaRPr lang="en-US" dirty="0">
              <a:hlinkClick r:id="" action="ppaction://noaction"/>
            </a:endParaRPr>
          </a:p>
          <a:p>
            <a:pPr marL="457200" indent="-457200" algn="l">
              <a:buAutoNum type="arabicParenR"/>
            </a:pPr>
            <a:endParaRPr lang="en-US" dirty="0">
              <a:hlinkClick r:id="" action="ppaction://noaction"/>
            </a:endParaRPr>
          </a:p>
        </p:txBody>
      </p:sp>
      <p:pic>
        <p:nvPicPr>
          <p:cNvPr id="5" name="Picture 4">
            <a:extLst>
              <a:ext uri="{FF2B5EF4-FFF2-40B4-BE49-F238E27FC236}">
                <a16:creationId xmlns:a16="http://schemas.microsoft.com/office/drawing/2014/main" id="{564AE9E9-FAD8-A156-2AB2-B7A1849E2783}"/>
              </a:ext>
            </a:extLst>
          </p:cNvPr>
          <p:cNvPicPr>
            <a:picLocks noChangeAspect="1"/>
          </p:cNvPicPr>
          <p:nvPr/>
        </p:nvPicPr>
        <p:blipFill>
          <a:blip r:embed="rId2"/>
          <a:stretch>
            <a:fillRect/>
          </a:stretch>
        </p:blipFill>
        <p:spPr>
          <a:xfrm>
            <a:off x="1781175" y="2497787"/>
            <a:ext cx="9239250" cy="1423163"/>
          </a:xfrm>
          <a:prstGeom prst="rect">
            <a:avLst/>
          </a:prstGeom>
        </p:spPr>
      </p:pic>
      <p:sp>
        <p:nvSpPr>
          <p:cNvPr id="6" name="TextBox 5">
            <a:extLst>
              <a:ext uri="{FF2B5EF4-FFF2-40B4-BE49-F238E27FC236}">
                <a16:creationId xmlns:a16="http://schemas.microsoft.com/office/drawing/2014/main" id="{A7530691-2FAE-1B1A-9122-10816F4AB9E1}"/>
              </a:ext>
            </a:extLst>
          </p:cNvPr>
          <p:cNvSpPr txBox="1"/>
          <p:nvPr/>
        </p:nvSpPr>
        <p:spPr>
          <a:xfrm>
            <a:off x="1019501" y="4099034"/>
            <a:ext cx="10300139" cy="2312276"/>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1600" b="1" dirty="0"/>
              <a:t>Q response</a:t>
            </a:r>
            <a:r>
              <a:rPr lang="en-US" sz="1600" dirty="0"/>
              <a:t>:</a:t>
            </a:r>
          </a:p>
          <a:p>
            <a:pPr marL="742950" lvl="1" indent="-285750">
              <a:spcBef>
                <a:spcPts val="300"/>
              </a:spcBef>
              <a:spcAft>
                <a:spcPts val="300"/>
              </a:spcAft>
              <a:buFont typeface="Arial" panose="020B0604020202020204" pitchFamily="34" charset="0"/>
              <a:buChar char="•"/>
            </a:pPr>
            <a:r>
              <a:rPr lang="en-US" sz="1600" dirty="0"/>
              <a:t> Amazon Q respond with an implementation plan.</a:t>
            </a:r>
          </a:p>
          <a:p>
            <a:pPr marL="742950" lvl="1" indent="-285750">
              <a:spcBef>
                <a:spcPts val="300"/>
              </a:spcBef>
              <a:spcAft>
                <a:spcPts val="300"/>
              </a:spcAft>
              <a:buFont typeface="Arial" panose="020B0604020202020204" pitchFamily="34" charset="0"/>
              <a:buChar char="•"/>
            </a:pPr>
            <a:r>
              <a:rPr lang="en-US" sz="1600" dirty="0"/>
              <a:t> Review the implementation plan that Amazon Q generates. </a:t>
            </a:r>
          </a:p>
          <a:p>
            <a:pPr marL="742950" lvl="1" indent="-285750">
              <a:spcBef>
                <a:spcPts val="300"/>
              </a:spcBef>
              <a:spcAft>
                <a:spcPts val="300"/>
              </a:spcAft>
              <a:buFont typeface="Arial" panose="020B0604020202020204" pitchFamily="34" charset="0"/>
              <a:buChar char="•"/>
            </a:pPr>
            <a:r>
              <a:rPr lang="en-US" sz="1600" dirty="0"/>
              <a:t> We can groom the plan by entering modification prompts and more clarification.</a:t>
            </a:r>
          </a:p>
          <a:p>
            <a:pPr marL="742950" lvl="1" indent="-285750">
              <a:spcBef>
                <a:spcPts val="300"/>
              </a:spcBef>
              <a:spcAft>
                <a:spcPts val="300"/>
              </a:spcAft>
              <a:buFont typeface="Arial" panose="020B0604020202020204" pitchFamily="34" charset="0"/>
              <a:buChar char="•"/>
            </a:pPr>
            <a:r>
              <a:rPr lang="en-US" sz="1600" dirty="0"/>
              <a:t> Once satisfied with the plan, Q generates new code and proposes updates to your files based on the plan.</a:t>
            </a:r>
          </a:p>
          <a:p>
            <a:pPr marL="742950" lvl="1" indent="-285750">
              <a:spcBef>
                <a:spcPts val="300"/>
              </a:spcBef>
              <a:spcAft>
                <a:spcPts val="300"/>
              </a:spcAft>
              <a:buFont typeface="Arial" panose="020B0604020202020204" pitchFamily="34" charset="0"/>
              <a:buChar char="•"/>
            </a:pPr>
            <a:r>
              <a:rPr lang="en-US" sz="1600" dirty="0"/>
              <a:t> Review the generated code, once satisfied Q will help to insert the newly generated code in the codebase.</a:t>
            </a:r>
          </a:p>
        </p:txBody>
      </p:sp>
    </p:spTree>
    <p:extLst>
      <p:ext uri="{BB962C8B-B14F-4D97-AF65-F5344CB8AC3E}">
        <p14:creationId xmlns:p14="http://schemas.microsoft.com/office/powerpoint/2010/main" val="184620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1041400" y="775964"/>
            <a:ext cx="11150600" cy="623712"/>
          </a:xfrm>
        </p:spPr>
        <p:txBody>
          <a:bodyPr/>
          <a:lstStyle/>
          <a:p>
            <a:r>
              <a:rPr lang="en-US" dirty="0"/>
              <a:t>Key benefits of /DEV functionality</a:t>
            </a:r>
          </a:p>
        </p:txBody>
      </p:sp>
      <p:sp>
        <p:nvSpPr>
          <p:cNvPr id="9" name="TextBox 8">
            <a:extLst>
              <a:ext uri="{FF2B5EF4-FFF2-40B4-BE49-F238E27FC236}">
                <a16:creationId xmlns:a16="http://schemas.microsoft.com/office/drawing/2014/main" id="{4226FCDB-AC49-E8DA-364F-711EAEB05408}"/>
              </a:ext>
            </a:extLst>
          </p:cNvPr>
          <p:cNvSpPr txBox="1"/>
          <p:nvPr/>
        </p:nvSpPr>
        <p:spPr>
          <a:xfrm>
            <a:off x="805878" y="1397875"/>
            <a:ext cx="9886557" cy="4246180"/>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sp>
        <p:nvSpPr>
          <p:cNvPr id="10" name="TextBox 9">
            <a:extLst>
              <a:ext uri="{FF2B5EF4-FFF2-40B4-BE49-F238E27FC236}">
                <a16:creationId xmlns:a16="http://schemas.microsoft.com/office/drawing/2014/main" id="{75CB911F-E97E-3067-2A4E-919F54A5DDE6}"/>
              </a:ext>
            </a:extLst>
          </p:cNvPr>
          <p:cNvSpPr txBox="1"/>
          <p:nvPr/>
        </p:nvSpPr>
        <p:spPr>
          <a:xfrm>
            <a:off x="1051031" y="2017986"/>
            <a:ext cx="10888721" cy="3815255"/>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b="1" dirty="0"/>
              <a:t>Analysis and Designing Phase </a:t>
            </a:r>
          </a:p>
          <a:p>
            <a:pPr marL="742950" lvl="1" indent="-285750">
              <a:spcBef>
                <a:spcPts val="300"/>
              </a:spcBef>
              <a:spcAft>
                <a:spcPts val="300"/>
              </a:spcAft>
              <a:buFont typeface="Wingdings" panose="05000000000000000000" pitchFamily="2" charset="2"/>
              <a:buChar char="v"/>
            </a:pPr>
            <a:r>
              <a:rPr lang="en-US" dirty="0"/>
              <a:t> Saves hours of development effort in analysis and designing of new feature and functionality.</a:t>
            </a:r>
          </a:p>
          <a:p>
            <a:pPr marL="285750" indent="-285750" algn="l">
              <a:spcBef>
                <a:spcPts val="300"/>
              </a:spcBef>
              <a:spcAft>
                <a:spcPts val="300"/>
              </a:spcAft>
              <a:buFont typeface="Arial" panose="020B0604020202020204" pitchFamily="34" charset="0"/>
              <a:buChar char="•"/>
            </a:pPr>
            <a:r>
              <a:rPr lang="en-US" b="1" dirty="0"/>
              <a:t>Code phase</a:t>
            </a:r>
          </a:p>
          <a:p>
            <a:pPr marL="742950" lvl="1" indent="-285750">
              <a:spcBef>
                <a:spcPts val="300"/>
              </a:spcBef>
              <a:spcAft>
                <a:spcPts val="300"/>
              </a:spcAft>
              <a:buFont typeface="Wingdings" panose="05000000000000000000" pitchFamily="2" charset="2"/>
              <a:buChar char="v"/>
            </a:pPr>
            <a:r>
              <a:rPr lang="en-US" dirty="0"/>
              <a:t>Code generated by Q saves developer time </a:t>
            </a:r>
            <a:r>
              <a:rPr lang="en-US"/>
              <a:t>in writing </a:t>
            </a:r>
            <a:r>
              <a:rPr lang="en-US" dirty="0"/>
              <a:t>boilerplate code and basic implementation.</a:t>
            </a:r>
          </a:p>
          <a:p>
            <a:pPr marL="742950" lvl="1" indent="-285750">
              <a:spcBef>
                <a:spcPts val="300"/>
              </a:spcBef>
              <a:spcAft>
                <a:spcPts val="300"/>
              </a:spcAft>
              <a:buFont typeface="Wingdings" panose="05000000000000000000" pitchFamily="2" charset="2"/>
              <a:buChar char="v"/>
            </a:pPr>
            <a:r>
              <a:rPr lang="en-US" dirty="0"/>
              <a:t>Q analyzes the existing project context and generates new APIs and logic in no time.</a:t>
            </a:r>
          </a:p>
          <a:p>
            <a:pPr marL="742950" lvl="1" indent="-285750">
              <a:spcBef>
                <a:spcPts val="300"/>
              </a:spcBef>
              <a:spcAft>
                <a:spcPts val="300"/>
              </a:spcAft>
              <a:buFont typeface="Wingdings" panose="05000000000000000000" pitchFamily="2" charset="2"/>
              <a:buChar char="v"/>
            </a:pPr>
            <a:r>
              <a:rPr lang="en-US" dirty="0"/>
              <a:t>Helps developer break down complex requirement and create  MVP in quick time.</a:t>
            </a:r>
          </a:p>
          <a:p>
            <a:pPr marL="285750" indent="-285750">
              <a:spcBef>
                <a:spcPts val="300"/>
              </a:spcBef>
              <a:spcAft>
                <a:spcPts val="300"/>
              </a:spcAft>
              <a:buFont typeface="Arial" panose="020B0604020202020204" pitchFamily="34" charset="0"/>
              <a:buChar char="•"/>
            </a:pPr>
            <a:r>
              <a:rPr lang="en-US" dirty="0"/>
              <a:t> </a:t>
            </a:r>
            <a:r>
              <a:rPr lang="en-US" b="1" dirty="0"/>
              <a:t>Test phase</a:t>
            </a:r>
          </a:p>
          <a:p>
            <a:pPr marL="742950" lvl="1" indent="-285750">
              <a:spcBef>
                <a:spcPts val="300"/>
              </a:spcBef>
              <a:spcAft>
                <a:spcPts val="300"/>
              </a:spcAft>
              <a:buFont typeface="Wingdings" panose="05000000000000000000" pitchFamily="2" charset="2"/>
              <a:buChar char="v"/>
            </a:pPr>
            <a:r>
              <a:rPr lang="en-US" dirty="0"/>
              <a:t>/Dev functionality creates a detailed test plan as well as creates unit test case for each layer.</a:t>
            </a:r>
          </a:p>
          <a:p>
            <a:pPr marL="742950" lvl="1" indent="-285750">
              <a:spcBef>
                <a:spcPts val="300"/>
              </a:spcBef>
              <a:spcAft>
                <a:spcPts val="300"/>
              </a:spcAft>
              <a:buFont typeface="Wingdings" panose="05000000000000000000" pitchFamily="2" charset="2"/>
              <a:buChar char="v"/>
            </a:pPr>
            <a:r>
              <a:rPr lang="en-US" dirty="0"/>
              <a:t>Helps in improving the code coverage for test cases.</a:t>
            </a:r>
          </a:p>
          <a:p>
            <a:pPr marL="742950" lvl="1" indent="-285750">
              <a:spcBef>
                <a:spcPts val="300"/>
              </a:spcBef>
              <a:spcAft>
                <a:spcPts val="300"/>
              </a:spcAft>
              <a:buFont typeface="Wingdings" panose="05000000000000000000" pitchFamily="2" charset="2"/>
              <a:buChar char="v"/>
            </a:pPr>
            <a:endParaRPr lang="en-US" b="1" dirty="0"/>
          </a:p>
          <a:p>
            <a:pPr marL="285750" indent="-285750" algn="l">
              <a:spcBef>
                <a:spcPts val="300"/>
              </a:spcBef>
              <a:spcAft>
                <a:spcPts val="3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49923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6178-E869-B229-1D1A-78719F2E50FE}"/>
              </a:ext>
            </a:extLst>
          </p:cNvPr>
          <p:cNvSpPr>
            <a:spLocks noGrp="1"/>
          </p:cNvSpPr>
          <p:nvPr>
            <p:ph type="title"/>
          </p:nvPr>
        </p:nvSpPr>
        <p:spPr/>
        <p:txBody>
          <a:bodyPr/>
          <a:lstStyle/>
          <a:p>
            <a:r>
              <a:rPr lang="en-US" dirty="0"/>
              <a:t> 	Detailed unit test plan using /dev </a:t>
            </a:r>
          </a:p>
        </p:txBody>
      </p:sp>
      <p:sp>
        <p:nvSpPr>
          <p:cNvPr id="3" name="TextBox 2">
            <a:extLst>
              <a:ext uri="{FF2B5EF4-FFF2-40B4-BE49-F238E27FC236}">
                <a16:creationId xmlns:a16="http://schemas.microsoft.com/office/drawing/2014/main" id="{6514423F-2659-BA3B-35D4-2D1E9B0CDE5E}"/>
              </a:ext>
            </a:extLst>
          </p:cNvPr>
          <p:cNvSpPr txBox="1"/>
          <p:nvPr/>
        </p:nvSpPr>
        <p:spPr>
          <a:xfrm>
            <a:off x="1103585" y="1944414"/>
            <a:ext cx="8807669" cy="3731172"/>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4" name="TextBox 3">
            <a:extLst>
              <a:ext uri="{FF2B5EF4-FFF2-40B4-BE49-F238E27FC236}">
                <a16:creationId xmlns:a16="http://schemas.microsoft.com/office/drawing/2014/main" id="{3AF90777-A04A-FB20-390A-446E429B311F}"/>
              </a:ext>
            </a:extLst>
          </p:cNvPr>
          <p:cNvSpPr txBox="1"/>
          <p:nvPr/>
        </p:nvSpPr>
        <p:spPr>
          <a:xfrm>
            <a:off x="1103585" y="4457373"/>
            <a:ext cx="9490841" cy="3951889"/>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1600" dirty="0"/>
              <a:t>Based on the prompt it creates a detailed test plan for all MVC layers of the application.</a:t>
            </a:r>
          </a:p>
          <a:p>
            <a:pPr marL="285750" indent="-285750" algn="l">
              <a:spcBef>
                <a:spcPts val="300"/>
              </a:spcBef>
              <a:spcAft>
                <a:spcPts val="300"/>
              </a:spcAft>
              <a:buFont typeface="Arial" panose="020B0604020202020204" pitchFamily="34" charset="0"/>
              <a:buChar char="•"/>
            </a:pPr>
            <a:r>
              <a:rPr lang="en-US" sz="1600" dirty="0"/>
              <a:t>Once satisfied with the plan, it generates the code for test case for each layer.</a:t>
            </a:r>
          </a:p>
          <a:p>
            <a:pPr marL="285750" indent="-285750" algn="l">
              <a:spcBef>
                <a:spcPts val="300"/>
              </a:spcBef>
              <a:spcAft>
                <a:spcPts val="300"/>
              </a:spcAft>
              <a:buFont typeface="Arial" panose="020B0604020202020204" pitchFamily="34" charset="0"/>
              <a:buChar char="•"/>
            </a:pPr>
            <a:r>
              <a:rPr lang="en-US" sz="1600" dirty="0"/>
              <a:t>The code coverage for the test case is </a:t>
            </a:r>
            <a:r>
              <a:rPr lang="en-US" sz="1600" b="1" dirty="0"/>
              <a:t>more than 85% </a:t>
            </a:r>
            <a:r>
              <a:rPr lang="en-US" sz="1600" dirty="0"/>
              <a:t>including edge cases and exception handling.</a:t>
            </a:r>
          </a:p>
          <a:p>
            <a:pPr marL="285750" indent="-285750" algn="l">
              <a:spcBef>
                <a:spcPts val="300"/>
              </a:spcBef>
              <a:spcAft>
                <a:spcPts val="300"/>
              </a:spcAft>
              <a:buFont typeface="Arial" panose="020B0604020202020204" pitchFamily="34" charset="0"/>
              <a:buChar char="•"/>
            </a:pPr>
            <a:endParaRPr lang="en-US" sz="1600" dirty="0"/>
          </a:p>
          <a:p>
            <a:pPr marL="285750" indent="-285750" algn="l">
              <a:spcBef>
                <a:spcPts val="300"/>
              </a:spcBef>
              <a:spcAft>
                <a:spcPts val="300"/>
              </a:spcAft>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EDAF4F4A-0895-59E7-2449-07848E4B84C1}"/>
              </a:ext>
            </a:extLst>
          </p:cNvPr>
          <p:cNvPicPr>
            <a:picLocks noChangeAspect="1"/>
          </p:cNvPicPr>
          <p:nvPr/>
        </p:nvPicPr>
        <p:blipFill>
          <a:blip r:embed="rId2"/>
          <a:stretch>
            <a:fillRect/>
          </a:stretch>
        </p:blipFill>
        <p:spPr>
          <a:xfrm>
            <a:off x="2648605" y="1445327"/>
            <a:ext cx="6400800" cy="2733675"/>
          </a:xfrm>
          <a:prstGeom prst="rect">
            <a:avLst/>
          </a:prstGeom>
        </p:spPr>
      </p:pic>
    </p:spTree>
    <p:extLst>
      <p:ext uri="{BB962C8B-B14F-4D97-AF65-F5344CB8AC3E}">
        <p14:creationId xmlns:p14="http://schemas.microsoft.com/office/powerpoint/2010/main" val="72029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195372" y="186362"/>
            <a:ext cx="11150600" cy="920336"/>
          </a:xfrm>
        </p:spPr>
        <p:txBody>
          <a:bodyPr/>
          <a:lstStyle/>
          <a:p>
            <a:pPr algn="ctr"/>
            <a:r>
              <a:rPr lang="en-US" dirty="0"/>
              <a:t>Scanning code using Q</a:t>
            </a:r>
          </a:p>
        </p:txBody>
      </p:sp>
      <p:sp>
        <p:nvSpPr>
          <p:cNvPr id="3" name="TextBox 2">
            <a:extLst>
              <a:ext uri="{FF2B5EF4-FFF2-40B4-BE49-F238E27FC236}">
                <a16:creationId xmlns:a16="http://schemas.microsoft.com/office/drawing/2014/main" id="{C95557B1-7054-2023-714D-241BA67905E2}"/>
              </a:ext>
            </a:extLst>
          </p:cNvPr>
          <p:cNvSpPr txBox="1"/>
          <p:nvPr/>
        </p:nvSpPr>
        <p:spPr>
          <a:xfrm>
            <a:off x="651641" y="1324303"/>
            <a:ext cx="9911255" cy="4309242"/>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6" name="TextBox 5">
            <a:extLst>
              <a:ext uri="{FF2B5EF4-FFF2-40B4-BE49-F238E27FC236}">
                <a16:creationId xmlns:a16="http://schemas.microsoft.com/office/drawing/2014/main" id="{D5032F21-C96B-EFE5-8631-BE18B968F9D3}"/>
              </a:ext>
            </a:extLst>
          </p:cNvPr>
          <p:cNvSpPr txBox="1"/>
          <p:nvPr/>
        </p:nvSpPr>
        <p:spPr>
          <a:xfrm>
            <a:off x="977462" y="1712957"/>
            <a:ext cx="10468304" cy="3631763"/>
          </a:xfrm>
          <a:prstGeom prst="rect">
            <a:avLst/>
          </a:prstGeom>
          <a:noFill/>
          <a:ln w="6350">
            <a:noFill/>
            <a:miter lim="800000"/>
          </a:ln>
        </p:spPr>
        <p:txBody>
          <a:bodyPr wrap="square">
            <a:spAutoFit/>
          </a:bodyPr>
          <a:lstStyle/>
          <a:p>
            <a:pPr algn="l"/>
            <a:endParaRPr lang="en-US" dirty="0"/>
          </a:p>
          <a:p>
            <a:pPr marL="285750" indent="-285750">
              <a:buFont typeface="Arial" panose="020B0604020202020204" pitchFamily="34" charset="0"/>
              <a:buChar char="•"/>
            </a:pPr>
            <a:r>
              <a:rPr lang="en-US" b="1" dirty="0"/>
              <a:t>Code security scanning</a:t>
            </a:r>
          </a:p>
          <a:p>
            <a:pPr marL="1200150" lvl="2" indent="-285750">
              <a:buFont typeface="Wingdings" panose="05000000000000000000" pitchFamily="2" charset="2"/>
              <a:buChar char="v"/>
            </a:pPr>
            <a:endParaRPr lang="en-US" b="1" dirty="0"/>
          </a:p>
          <a:p>
            <a:pPr marL="1200150" lvl="2" indent="-285750">
              <a:buFont typeface="Wingdings" panose="05000000000000000000" pitchFamily="2" charset="2"/>
              <a:buChar char="v"/>
            </a:pPr>
            <a:r>
              <a:rPr lang="en-US" b="1" dirty="0"/>
              <a:t>SAST scanning - </a:t>
            </a:r>
            <a:r>
              <a:rPr lang="en-US" sz="2000" dirty="0">
                <a:latin typeface="Calibri" panose="020F0502020204030204" pitchFamily="34" charset="0"/>
                <a:cs typeface="Times New Roman" panose="02020603050405020304" pitchFamily="18" charset="0"/>
              </a:rPr>
              <a:t>Identifies various security issues, such as resource leaks, SQL injection, and cross-site scripting.</a:t>
            </a:r>
          </a:p>
          <a:p>
            <a:pPr marL="1200150" lvl="2" indent="-285750">
              <a:buFont typeface="Wingdings" panose="05000000000000000000" pitchFamily="2" charset="2"/>
              <a:buChar char="v"/>
            </a:pPr>
            <a:r>
              <a:rPr lang="en-US" b="1" dirty="0"/>
              <a:t>Secrets scanning </a:t>
            </a:r>
            <a:r>
              <a:rPr lang="en-US" sz="2000" b="1" dirty="0">
                <a:latin typeface="Calibri" panose="020F0502020204030204" pitchFamily="34" charset="0"/>
                <a:cs typeface="Times New Roman" panose="02020603050405020304" pitchFamily="18" charset="0"/>
              </a:rPr>
              <a:t>– </a:t>
            </a:r>
            <a:r>
              <a:rPr lang="en-US" sz="2000" dirty="0">
                <a:latin typeface="Calibri" panose="020F0502020204030204" pitchFamily="34" charset="0"/>
                <a:cs typeface="Times New Roman" panose="02020603050405020304" pitchFamily="18" charset="0"/>
              </a:rPr>
              <a:t>Scans code and text files for secrets such as hardcoded passwords, database </a:t>
            </a:r>
            <a:r>
              <a:rPr lang="en-US" dirty="0"/>
              <a:t>connection strings, and usernames.</a:t>
            </a:r>
          </a:p>
          <a:p>
            <a:endParaRPr lang="en-US" dirty="0"/>
          </a:p>
          <a:p>
            <a:pPr marL="342900" indent="-342900">
              <a:buFont typeface="Arial" panose="020B0604020202020204" pitchFamily="34" charset="0"/>
              <a:buChar char="•"/>
            </a:pPr>
            <a:r>
              <a:rPr lang="en-US" b="1" dirty="0"/>
              <a:t>Code quality scanning </a:t>
            </a:r>
            <a:r>
              <a:rPr lang="en-US" dirty="0"/>
              <a:t>- Amazon Q detects quality and maintainability issues in the code to ensure codebase is meeting quality and efficiency best practices. </a:t>
            </a:r>
          </a:p>
          <a:p>
            <a:pPr marL="457200" indent="-457200" algn="l">
              <a:buAutoNum type="arabicParenR"/>
            </a:pPr>
            <a:endParaRPr lang="en-US" dirty="0">
              <a:hlinkClick r:id="" action="ppaction://noaction"/>
            </a:endParaRPr>
          </a:p>
          <a:p>
            <a:pPr marL="457200" indent="-457200" algn="l">
              <a:buAutoNum type="arabicParenR"/>
            </a:pPr>
            <a:endParaRPr lang="en-US" dirty="0">
              <a:hlinkClick r:id="" action="ppaction://noaction"/>
            </a:endParaRPr>
          </a:p>
        </p:txBody>
      </p:sp>
    </p:spTree>
    <p:extLst>
      <p:ext uri="{BB962C8B-B14F-4D97-AF65-F5344CB8AC3E}">
        <p14:creationId xmlns:p14="http://schemas.microsoft.com/office/powerpoint/2010/main" val="313587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8255-9B15-A780-9A02-5B48159F3642}"/>
              </a:ext>
            </a:extLst>
          </p:cNvPr>
          <p:cNvSpPr>
            <a:spLocks noGrp="1"/>
          </p:cNvSpPr>
          <p:nvPr>
            <p:ph type="title"/>
          </p:nvPr>
        </p:nvSpPr>
        <p:spPr/>
        <p:txBody>
          <a:bodyPr/>
          <a:lstStyle/>
          <a:p>
            <a:r>
              <a:rPr lang="en-US" dirty="0"/>
              <a:t>		Explain and optimize functionality</a:t>
            </a:r>
          </a:p>
        </p:txBody>
      </p:sp>
      <p:sp>
        <p:nvSpPr>
          <p:cNvPr id="3" name="TextBox 2">
            <a:extLst>
              <a:ext uri="{FF2B5EF4-FFF2-40B4-BE49-F238E27FC236}">
                <a16:creationId xmlns:a16="http://schemas.microsoft.com/office/drawing/2014/main" id="{31E1E54C-C030-742C-587C-FAEB3E98D171}"/>
              </a:ext>
            </a:extLst>
          </p:cNvPr>
          <p:cNvSpPr txBox="1"/>
          <p:nvPr/>
        </p:nvSpPr>
        <p:spPr>
          <a:xfrm>
            <a:off x="777766" y="1713185"/>
            <a:ext cx="10562896" cy="4403835"/>
          </a:xfrm>
          <a:prstGeom prst="rect">
            <a:avLst/>
          </a:prstGeom>
          <a:ln w="6350">
            <a:noFill/>
            <a:miter lim="800000"/>
          </a:ln>
        </p:spPr>
        <p:txBody>
          <a:bodyPr vert="horz" wrap="square" lIns="0" tIns="0" rIns="0" bIns="0" rtlCol="0">
            <a:noAutofit/>
          </a:bodyPr>
          <a:lstStyle/>
          <a:p>
            <a:pPr>
              <a:buFont typeface="Arial" panose="020B0604020202020204" pitchFamily="34" charset="0"/>
              <a:buChar char="•"/>
            </a:pPr>
            <a:r>
              <a:rPr lang="en-US" b="1" dirty="0"/>
              <a:t>Explain</a:t>
            </a:r>
            <a:r>
              <a:rPr lang="en-US" dirty="0"/>
              <a:t> – Get code explained in natural language.</a:t>
            </a:r>
          </a:p>
          <a:p>
            <a:endParaRPr lang="en-US" dirty="0"/>
          </a:p>
          <a:p>
            <a:pPr>
              <a:buFont typeface="Arial" panose="020B0604020202020204" pitchFamily="34" charset="0"/>
              <a:buChar char="•"/>
            </a:pPr>
            <a:r>
              <a:rPr lang="en-US" b="1" dirty="0"/>
              <a:t>Refactor</a:t>
            </a:r>
            <a:r>
              <a:rPr lang="en-US" dirty="0"/>
              <a:t> – Improve code readability or efficiency, among other improvements.</a:t>
            </a:r>
          </a:p>
          <a:p>
            <a:endParaRPr lang="en-US" dirty="0"/>
          </a:p>
          <a:p>
            <a:pPr>
              <a:buFont typeface="Arial" panose="020B0604020202020204" pitchFamily="34" charset="0"/>
              <a:buChar char="•"/>
            </a:pPr>
            <a:r>
              <a:rPr lang="en-US" b="1" dirty="0"/>
              <a:t>Fix</a:t>
            </a:r>
            <a:r>
              <a:rPr lang="en-US" dirty="0"/>
              <a:t> – Debug code for existing and potential exceptions.</a:t>
            </a:r>
          </a:p>
          <a:p>
            <a:endParaRPr lang="en-US" dirty="0"/>
          </a:p>
          <a:p>
            <a:pPr>
              <a:buFont typeface="Arial" panose="020B0604020202020204" pitchFamily="34" charset="0"/>
              <a:buChar char="•"/>
            </a:pPr>
            <a:r>
              <a:rPr lang="en-US" b="1" dirty="0"/>
              <a:t>Optimize</a:t>
            </a:r>
            <a:r>
              <a:rPr lang="en-US" dirty="0"/>
              <a:t> – Enhance code performance.</a:t>
            </a:r>
          </a:p>
          <a:p>
            <a:pPr>
              <a:buFont typeface="Arial" panose="020B0604020202020204" pitchFamily="34" charset="0"/>
              <a:buChar char="•"/>
            </a:pPr>
            <a:endParaRPr lang="en-US" sz="1600" dirty="0"/>
          </a:p>
          <a:p>
            <a:endParaRPr lang="en-US" sz="1600" dirty="0"/>
          </a:p>
          <a:p>
            <a:r>
              <a:rPr lang="en-US" b="1" dirty="0"/>
              <a:t>Steps:</a:t>
            </a:r>
          </a:p>
          <a:p>
            <a:pPr marL="742950" lvl="1" indent="-285750">
              <a:buFont typeface="Arial" panose="020B0604020202020204" pitchFamily="34" charset="0"/>
              <a:buChar char="•"/>
            </a:pPr>
            <a:r>
              <a:rPr lang="en-US" dirty="0"/>
              <a:t>Select the highlighted code and use </a:t>
            </a:r>
            <a:r>
              <a:rPr lang="en-US" b="1" dirty="0"/>
              <a:t>send to Q as prompt </a:t>
            </a:r>
            <a:r>
              <a:rPr lang="en-US" dirty="0"/>
              <a:t>option.</a:t>
            </a:r>
          </a:p>
          <a:p>
            <a:pPr marL="742950" lvl="1" indent="-285750">
              <a:buFont typeface="Arial" panose="020B0604020202020204" pitchFamily="34" charset="0"/>
              <a:buChar char="•"/>
            </a:pPr>
            <a:r>
              <a:rPr lang="en-US" dirty="0"/>
              <a:t>Based on the feature selected, Q will respond with the updated code or document(in case of explain).</a:t>
            </a:r>
          </a:p>
          <a:p>
            <a:pPr marL="742950" lvl="1" indent="-285750">
              <a:buFont typeface="Arial" panose="020B0604020202020204" pitchFamily="34" charset="0"/>
              <a:buChar char="•"/>
            </a:pPr>
            <a:r>
              <a:rPr lang="en-US" dirty="0"/>
              <a:t>Once satisfied with the updated code insert the code to the exact place.</a:t>
            </a:r>
          </a:p>
          <a:p>
            <a:endParaRPr lang="en-US" sz="1600" dirty="0"/>
          </a:p>
        </p:txBody>
      </p:sp>
    </p:spTree>
    <p:extLst>
      <p:ext uri="{BB962C8B-B14F-4D97-AF65-F5344CB8AC3E}">
        <p14:creationId xmlns:p14="http://schemas.microsoft.com/office/powerpoint/2010/main" val="3537228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purl.org/dc/terms/"/>
    <ds:schemaRef ds:uri="http://schemas.microsoft.com/office/2006/documentManagement/types"/>
    <ds:schemaRef ds:uri="http://www.w3.org/XML/1998/namespace"/>
    <ds:schemaRef ds:uri="e5f5a6fe-4a1b-4af0-bdf3-973ca2ac5c9b"/>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9184</TotalTime>
  <Words>1121</Words>
  <Application>Microsoft Office PowerPoint</Application>
  <PresentationFormat>Widescreen</PresentationFormat>
  <Paragraphs>133</Paragraphs>
  <Slides>13</Slides>
  <Notes>2</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5" baseType="lpstr">
      <vt:lpstr>Arial</vt:lpstr>
      <vt:lpstr>Calibri</vt:lpstr>
      <vt:lpstr>Courier New</vt:lpstr>
      <vt:lpstr>Georgia</vt:lpstr>
      <vt:lpstr>Segoe UI</vt:lpstr>
      <vt:lpstr>Segoe WPC</vt:lpstr>
      <vt:lpstr>Symbol</vt:lpstr>
      <vt:lpstr>Wingdings</vt:lpstr>
      <vt:lpstr>1_EO&amp;T Slide Master</vt:lpstr>
      <vt:lpstr>1_White</vt:lpstr>
      <vt:lpstr>EO&amp;T Slide Master</vt:lpstr>
      <vt:lpstr>think-cell Slide</vt:lpstr>
      <vt:lpstr>       AMAZON Q     </vt:lpstr>
      <vt:lpstr>PowerPoint Presentation</vt:lpstr>
      <vt:lpstr>Amazon Q &amp; Code Whisperer Updates</vt:lpstr>
      <vt:lpstr>Q Capabilities</vt:lpstr>
      <vt:lpstr>  Plan and develop new features ( /Dev )</vt:lpstr>
      <vt:lpstr>Key benefits of /DEV functionality</vt:lpstr>
      <vt:lpstr>  Detailed unit test plan using /dev </vt:lpstr>
      <vt:lpstr>Scanning code using Q</vt:lpstr>
      <vt:lpstr>  Explain and optimize functionality</vt:lpstr>
      <vt:lpstr>Key Benefits</vt:lpstr>
      <vt:lpstr>/Transform functionality</vt:lpstr>
      <vt:lpstr>                                    NEXT STEPS</vt:lpstr>
      <vt:lpstr>     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530</cp:revision>
  <dcterms:created xsi:type="dcterms:W3CDTF">2022-04-18T05:47:46Z</dcterms:created>
  <dcterms:modified xsi:type="dcterms:W3CDTF">2024-07-25T07:11:09Z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