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1" r:id="rId2"/>
    <p:sldId id="263" r:id="rId3"/>
    <p:sldId id="264" r:id="rId4"/>
    <p:sldId id="2147480817" r:id="rId5"/>
    <p:sldId id="2147480815" r:id="rId6"/>
    <p:sldId id="7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B367F-1E5C-498E-A4CA-E86678CFED5E}"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6A27F-078D-4978-869D-7CC9EC34B57C}" type="slidenum">
              <a:rPr lang="en-US" smtClean="0"/>
              <a:t>‹#›</a:t>
            </a:fld>
            <a:endParaRPr lang="en-US"/>
          </a:p>
        </p:txBody>
      </p:sp>
    </p:spTree>
    <p:extLst>
      <p:ext uri="{BB962C8B-B14F-4D97-AF65-F5344CB8AC3E}">
        <p14:creationId xmlns:p14="http://schemas.microsoft.com/office/powerpoint/2010/main" val="75901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F009B-AA83-4291-81BE-194F11CE1901}"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87762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 October 2023</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98400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 October 2023</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788296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emf"/><Relationship Id="rId4" Type="http://schemas.openxmlformats.org/officeDocument/2006/relationships/tags" Target="../tags/tag4.xml"/><Relationship Id="rId9" Type="http://schemas.openxmlformats.org/officeDocument/2006/relationships/oleObject" Target="../embeddings/oleObject1.bin"/></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5176"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a:off x="1" y="2"/>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Title 1"/>
          <p:cNvSpPr>
            <a:spLocks noGrp="1"/>
          </p:cNvSpPr>
          <p:nvPr>
            <p:ph type="ctrTitle" sz="quarter"/>
          </p:nvPr>
        </p:nvSpPr>
        <p:spPr>
          <a:xfrm>
            <a:off x="429880" y="2529450"/>
            <a:ext cx="10363200"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880" y="4637994"/>
            <a:ext cx="11002433" cy="387798"/>
          </a:xfr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913" y="399734"/>
            <a:ext cx="1856271" cy="447675"/>
          </a:xfrm>
          <a:prstGeom prst="rect">
            <a:avLst/>
          </a:prstGeom>
          <a:noFill/>
        </p:spPr>
      </p:pic>
      <p:sp>
        <p:nvSpPr>
          <p:cNvPr id="67" name="Rectangle 6"/>
          <p:cNvSpPr>
            <a:spLocks noChangeArrowheads="1"/>
          </p:cNvSpPr>
          <p:nvPr userDrawn="1"/>
        </p:nvSpPr>
        <p:spPr bwMode="auto">
          <a:xfrm>
            <a:off x="409735"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lumMod val="50000"/>
                  </a:schemeClr>
                </a:solidFill>
              </a:rPr>
              <a:t>Copyright © 2017 Boeing. All rights reserved.</a:t>
            </a:r>
            <a:endParaRPr lang="en-US" sz="600" dirty="0">
              <a:solidFill>
                <a:schemeClr val="bg1">
                  <a:lumMod val="50000"/>
                </a:schemeClr>
              </a:solidFill>
            </a:endParaRPr>
          </a:p>
        </p:txBody>
      </p:sp>
      <p:sp>
        <p:nvSpPr>
          <p:cNvPr id="77" name="TextBox 76"/>
          <p:cNvSpPr txBox="1"/>
          <p:nvPr userDrawn="1"/>
        </p:nvSpPr>
        <p:spPr>
          <a:xfrm>
            <a:off x="6636963" y="358772"/>
            <a:ext cx="4930330" cy="557418"/>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kern="1200" dirty="0">
                <a:solidFill>
                  <a:schemeClr val="bg1"/>
                </a:solidFill>
                <a:latin typeface="Arial" charset="0"/>
                <a:ea typeface="+mn-ea"/>
                <a:cs typeface="+mn-cs"/>
              </a:rPr>
              <a:t>Information Technology </a:t>
            </a:r>
          </a:p>
          <a:p>
            <a:pPr algn="r" fontAlgn="base">
              <a:lnSpc>
                <a:spcPts val="2000"/>
              </a:lnSpc>
              <a:spcBef>
                <a:spcPct val="0"/>
              </a:spcBef>
              <a:spcAft>
                <a:spcPct val="0"/>
              </a:spcAft>
            </a:pPr>
            <a:r>
              <a:rPr lang="en-US" sz="1400" b="1" kern="1200" dirty="0">
                <a:solidFill>
                  <a:schemeClr val="bg1"/>
                </a:solidFill>
                <a:latin typeface="Arial" charset="0"/>
                <a:ea typeface="+mn-ea"/>
                <a:cs typeface="+mn-cs"/>
              </a:rPr>
              <a:t>&amp; Data Analytics</a:t>
            </a:r>
            <a:endParaRPr lang="en-US" sz="1400" b="1" dirty="0">
              <a:solidFill>
                <a:schemeClr val="bg1"/>
              </a:solidFill>
              <a:latin typeface="Arial" charset="0"/>
            </a:endParaRPr>
          </a:p>
        </p:txBody>
      </p:sp>
      <p:sp>
        <p:nvSpPr>
          <p:cNvPr id="78" name="TextBox 77"/>
          <p:cNvSpPr txBox="1"/>
          <p:nvPr userDrawn="1"/>
        </p:nvSpPr>
        <p:spPr>
          <a:xfrm>
            <a:off x="8929017" y="888979"/>
            <a:ext cx="2654637" cy="307777"/>
          </a:xfrm>
          <a:prstGeom prst="rect">
            <a:avLst/>
          </a:prstGeom>
          <a:noFill/>
        </p:spPr>
        <p:txBody>
          <a:bodyPr wrap="none" lIns="91440" tIns="45720" rIns="91440" bIns="45720" rtlCol="0" anchor="t" anchorCtr="0">
            <a:spAutoFit/>
          </a:bodyPr>
          <a:lstStyle/>
          <a:p>
            <a:pPr algn="r"/>
            <a:r>
              <a:rPr lang="en-US" sz="1400" b="0" dirty="0">
                <a:solidFill>
                  <a:schemeClr val="bg1"/>
                </a:solidFill>
              </a:rPr>
              <a:t>Digital Platforms &amp; Architecture</a:t>
            </a:r>
          </a:p>
        </p:txBody>
      </p:sp>
    </p:spTree>
    <p:extLst>
      <p:ext uri="{BB962C8B-B14F-4D97-AF65-F5344CB8AC3E}">
        <p14:creationId xmlns:p14="http://schemas.microsoft.com/office/powerpoint/2010/main" val="128194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04411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9" name="Content Placeholder 5"/>
          <p:cNvSpPr>
            <a:spLocks noGrp="1"/>
          </p:cNvSpPr>
          <p:nvPr>
            <p:ph sz="quarter" idx="17"/>
          </p:nvPr>
        </p:nvSpPr>
        <p:spPr>
          <a:xfrm>
            <a:off x="405489"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0883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9" name="Text Placeholder 8"/>
          <p:cNvSpPr>
            <a:spLocks noGrp="1"/>
          </p:cNvSpPr>
          <p:nvPr>
            <p:ph type="body" sz="quarter" idx="13"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9"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8664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9" name="Content Placeholder 5"/>
          <p:cNvSpPr>
            <a:spLocks noGrp="1"/>
          </p:cNvSpPr>
          <p:nvPr>
            <p:ph sz="quarter" idx="17"/>
          </p:nvPr>
        </p:nvSpPr>
        <p:spPr>
          <a:xfrm>
            <a:off x="405489"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5302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8"/>
          <p:cNvSpPr>
            <a:spLocks noGrp="1"/>
          </p:cNvSpPr>
          <p:nvPr>
            <p:ph type="body" sz="quarter" idx="13"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9"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3077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1"/>
            <a:ext cx="10972801"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1"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a:t>
            </a:r>
          </a:p>
        </p:txBody>
      </p:sp>
      <p:sp>
        <p:nvSpPr>
          <p:cNvPr id="10" name="TextBox 9"/>
          <p:cNvSpPr txBox="1"/>
          <p:nvPr userDrawn="1"/>
        </p:nvSpPr>
        <p:spPr>
          <a:xfrm>
            <a:off x="10017760" y="417365"/>
            <a:ext cx="1717040" cy="246221"/>
          </a:xfrm>
          <a:prstGeom prst="rect">
            <a:avLst/>
          </a:prstGeom>
          <a:noFill/>
        </p:spPr>
        <p:txBody>
          <a:bodyPr wrap="square" rtlCol="0">
            <a:spAutoFit/>
          </a:bodyPr>
          <a:lstStyle/>
          <a:p>
            <a:r>
              <a:rPr lang="en-US" sz="1000" dirty="0"/>
              <a:t>Prev | Curr       YE</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4" name="Content Placeholder 13"/>
          <p:cNvSpPr>
            <a:spLocks noGrp="1"/>
          </p:cNvSpPr>
          <p:nvPr>
            <p:ph sz="quarter" idx="18"/>
          </p:nvPr>
        </p:nvSpPr>
        <p:spPr>
          <a:xfrm>
            <a:off x="400155" y="1283209"/>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335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1"/>
            <a:ext cx="10972801"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1"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Action Button: Forward or Next 11">
            <a:hlinkClick r:id="" action="ppaction://hlinkshowjump?jump=nextslide" highlightClick="1"/>
          </p:cNvPr>
          <p:cNvSpPr/>
          <p:nvPr userDrawn="1"/>
        </p:nvSpPr>
        <p:spPr>
          <a:xfrm>
            <a:off x="11326368"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Action Button: Home 12">
            <a:hlinkClick r:id="" action="ppaction://hlinkshowjump?jump=firstslide" highlightClick="1"/>
          </p:cNvPr>
          <p:cNvSpPr/>
          <p:nvPr userDrawn="1"/>
        </p:nvSpPr>
        <p:spPr>
          <a:xfrm>
            <a:off x="11021568"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0" name="Content Placeholder 13"/>
          <p:cNvSpPr>
            <a:spLocks noGrp="1"/>
          </p:cNvSpPr>
          <p:nvPr>
            <p:ph sz="quarter" idx="18"/>
          </p:nvPr>
        </p:nvSpPr>
        <p:spPr>
          <a:xfrm>
            <a:off x="400155" y="1283209"/>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879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39357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Text Placeholder 8"/>
          <p:cNvSpPr>
            <a:spLocks noGrp="1"/>
          </p:cNvSpPr>
          <p:nvPr>
            <p:ph type="body" sz="quarter" idx="14"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22898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7"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954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5176"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a:off x="1" y="2"/>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Title 1"/>
          <p:cNvSpPr>
            <a:spLocks noGrp="1"/>
          </p:cNvSpPr>
          <p:nvPr>
            <p:ph type="ctrTitle" sz="quarter"/>
          </p:nvPr>
        </p:nvSpPr>
        <p:spPr>
          <a:xfrm>
            <a:off x="429880" y="2529450"/>
            <a:ext cx="10363200"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880" y="4637994"/>
            <a:ext cx="11002433" cy="387798"/>
          </a:xfr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913" y="399734"/>
            <a:ext cx="1856271" cy="447675"/>
          </a:xfrm>
          <a:prstGeom prst="rect">
            <a:avLst/>
          </a:prstGeom>
          <a:noFill/>
        </p:spPr>
      </p:pic>
      <p:sp>
        <p:nvSpPr>
          <p:cNvPr id="67" name="Rectangle 6"/>
          <p:cNvSpPr>
            <a:spLocks noChangeArrowheads="1"/>
          </p:cNvSpPr>
          <p:nvPr userDrawn="1"/>
        </p:nvSpPr>
        <p:spPr bwMode="auto">
          <a:xfrm>
            <a:off x="409735"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lumMod val="50000"/>
                  </a:schemeClr>
                </a:solidFill>
              </a:rPr>
              <a:t>Copyright © 2017 Boeing. All rights reserved.</a:t>
            </a:r>
            <a:endParaRPr lang="en-US" sz="600" dirty="0">
              <a:solidFill>
                <a:schemeClr val="bg1">
                  <a:lumMod val="50000"/>
                </a:schemeClr>
              </a:solidFill>
            </a:endParaRPr>
          </a:p>
        </p:txBody>
      </p:sp>
      <p:sp>
        <p:nvSpPr>
          <p:cNvPr id="85" name="TextBox 84"/>
          <p:cNvSpPr txBox="1"/>
          <p:nvPr userDrawn="1"/>
        </p:nvSpPr>
        <p:spPr>
          <a:xfrm>
            <a:off x="7721106" y="1385470"/>
            <a:ext cx="3079264" cy="307777"/>
          </a:xfrm>
          <a:prstGeom prst="rect">
            <a:avLst/>
          </a:prstGeom>
          <a:noFill/>
        </p:spPr>
        <p:txBody>
          <a:bodyPr wrap="none" lIns="91440" tIns="45720" rIns="91440" bIns="45720" rtlCol="0" anchor="t" anchorCtr="0">
            <a:spAutoFit/>
          </a:bodyPr>
          <a:lstStyle/>
          <a:p>
            <a:pPr algn="r"/>
            <a:r>
              <a:rPr lang="en-US" sz="1400" b="0" dirty="0">
                <a:solidFill>
                  <a:schemeClr val="bg1"/>
                </a:solidFill>
              </a:rPr>
              <a:t>Second Century Enterprise Systems</a:t>
            </a:r>
          </a:p>
        </p:txBody>
      </p:sp>
      <p:sp>
        <p:nvSpPr>
          <p:cNvPr id="68" name="TextBox 67"/>
          <p:cNvSpPr txBox="1"/>
          <p:nvPr userDrawn="1"/>
        </p:nvSpPr>
        <p:spPr>
          <a:xfrm>
            <a:off x="5868703" y="907634"/>
            <a:ext cx="4930330" cy="557418"/>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kern="1200" dirty="0">
                <a:solidFill>
                  <a:schemeClr val="bg1"/>
                </a:solidFill>
                <a:latin typeface="Arial" charset="0"/>
                <a:ea typeface="+mn-ea"/>
                <a:cs typeface="+mn-cs"/>
              </a:rPr>
              <a:t>Information Technology </a:t>
            </a:r>
          </a:p>
          <a:p>
            <a:pPr algn="r" fontAlgn="base">
              <a:lnSpc>
                <a:spcPts val="2000"/>
              </a:lnSpc>
              <a:spcBef>
                <a:spcPct val="0"/>
              </a:spcBef>
              <a:spcAft>
                <a:spcPct val="0"/>
              </a:spcAft>
            </a:pPr>
            <a:r>
              <a:rPr lang="en-US" sz="1400" b="1" kern="1200" dirty="0">
                <a:solidFill>
                  <a:schemeClr val="bg1"/>
                </a:solidFill>
                <a:latin typeface="Arial" charset="0"/>
                <a:ea typeface="+mn-ea"/>
                <a:cs typeface="+mn-cs"/>
              </a:rPr>
              <a:t>&amp; Data Analytics</a:t>
            </a:r>
            <a:endParaRPr lang="en-US" sz="1400" b="1" dirty="0">
              <a:solidFill>
                <a:schemeClr val="bg1"/>
              </a:solidFill>
              <a:latin typeface="Arial" charset="0"/>
            </a:endParaRPr>
          </a:p>
        </p:txBody>
      </p:sp>
    </p:spTree>
    <p:extLst>
      <p:ext uri="{BB962C8B-B14F-4D97-AF65-F5344CB8AC3E}">
        <p14:creationId xmlns:p14="http://schemas.microsoft.com/office/powerpoint/2010/main" val="26079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Text Placeholder 8"/>
          <p:cNvSpPr>
            <a:spLocks noGrp="1"/>
          </p:cNvSpPr>
          <p:nvPr>
            <p:ph type="body" sz="quarter" idx="15"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494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2" name="Picture Placeholder 9"/>
          <p:cNvSpPr>
            <a:spLocks noGrp="1"/>
          </p:cNvSpPr>
          <p:nvPr>
            <p:ph type="pic" sz="quarter" idx="13"/>
          </p:nvPr>
        </p:nvSpPr>
        <p:spPr>
          <a:xfrm>
            <a:off x="458907"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8553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Text Placeholder 8"/>
          <p:cNvSpPr>
            <a:spLocks noGrp="1"/>
          </p:cNvSpPr>
          <p:nvPr>
            <p:ph type="body" sz="quarter" idx="15"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462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4"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 name="Content Placeholder 5"/>
          <p:cNvSpPr>
            <a:spLocks noGrp="1"/>
          </p:cNvSpPr>
          <p:nvPr>
            <p:ph sz="quarter" idx="19"/>
          </p:nvPr>
        </p:nvSpPr>
        <p:spPr>
          <a:xfrm>
            <a:off x="411587"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7646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Text Placeholder 8"/>
          <p:cNvSpPr>
            <a:spLocks noGrp="1"/>
          </p:cNvSpPr>
          <p:nvPr>
            <p:ph type="body" sz="quarter" idx="15"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8067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4"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9259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Text Placeholder 8"/>
          <p:cNvSpPr>
            <a:spLocks noGrp="1"/>
          </p:cNvSpPr>
          <p:nvPr>
            <p:ph type="body" sz="quarter" idx="15"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09"/>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659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1" y="1287682"/>
            <a:ext cx="4355102"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1" y="3872421"/>
            <a:ext cx="4355102"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0" name="Content Placeholder 5"/>
          <p:cNvSpPr>
            <a:spLocks noGrp="1"/>
          </p:cNvSpPr>
          <p:nvPr>
            <p:ph sz="quarter" idx="21"/>
          </p:nvPr>
        </p:nvSpPr>
        <p:spPr>
          <a:xfrm>
            <a:off x="411587" y="1283209"/>
            <a:ext cx="6718858"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9482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1" name="Text Placeholder 8"/>
          <p:cNvSpPr>
            <a:spLocks noGrp="1"/>
          </p:cNvSpPr>
          <p:nvPr>
            <p:ph type="body" sz="quarter" idx="15"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1" y="1287682"/>
            <a:ext cx="4355102"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1" y="3759687"/>
            <a:ext cx="4355102"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7" y="1283209"/>
            <a:ext cx="6718858"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2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11586" y="3931920"/>
            <a:ext cx="11314074"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51713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grpSp>
        <p:nvGrpSpPr>
          <p:cNvPr id="11" name="Boeing 12 column grid" hidden="1"/>
          <p:cNvGrpSpPr/>
          <p:nvPr userDrawn="1"/>
        </p:nvGrpSpPr>
        <p:grpSpPr>
          <a:xfrm>
            <a:off x="0"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8" name="Boeing 12 column grid"/>
              <p:cNvGrpSpPr/>
              <p:nvPr userDrawn="1"/>
            </p:nvGrpSpPr>
            <p:grpSpPr>
              <a:xfrm>
                <a:off x="0" y="461727"/>
                <a:ext cx="12188825" cy="5957180"/>
                <a:chOff x="129803" y="456356"/>
                <a:chExt cx="8890818" cy="5958732"/>
              </a:xfrm>
            </p:grpSpPr>
            <p:cxnSp>
              <p:nvCxnSpPr>
                <p:cNvPr id="23" name="Straight Connector 22"/>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34" name="Straight Connector 33"/>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8"/>
                <p:cNvGrpSpPr/>
                <p:nvPr userDrawn="1"/>
              </p:nvGrpSpPr>
              <p:grpSpPr>
                <a:xfrm>
                  <a:off x="1043681" y="457200"/>
                  <a:ext cx="7060730" cy="5957888"/>
                  <a:chOff x="1043681" y="0"/>
                  <a:chExt cx="7060730" cy="6858000"/>
                </a:xfrm>
              </p:grpSpPr>
              <p:cxnSp>
                <p:nvCxnSpPr>
                  <p:cNvPr id="40" name="Straight Connector 39"/>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9" name="Group 41"/>
              <p:cNvGrpSpPr/>
              <p:nvPr userDrawn="1"/>
            </p:nvGrpSpPr>
            <p:grpSpPr>
              <a:xfrm>
                <a:off x="7002578" y="0"/>
                <a:ext cx="5178519" cy="6858000"/>
                <a:chOff x="3954578" y="0"/>
                <a:chExt cx="5178519" cy="6858000"/>
              </a:xfrm>
            </p:grpSpPr>
            <p:cxnSp>
              <p:nvCxnSpPr>
                <p:cNvPr id="20" name="Straight Connector 19"/>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 name="Rectangle 11"/>
          <p:cNvSpPr/>
          <p:nvPr userDrawn="1"/>
        </p:nvSpPr>
        <p:spPr>
          <a:xfrm>
            <a:off x="1"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Title 1"/>
          <p:cNvSpPr>
            <a:spLocks noGrp="1"/>
          </p:cNvSpPr>
          <p:nvPr>
            <p:ph type="ctrTitle" sz="quarter"/>
          </p:nvPr>
        </p:nvSpPr>
        <p:spPr>
          <a:xfrm>
            <a:off x="419860" y="2529450"/>
            <a:ext cx="10363200" cy="710964"/>
          </a:xfr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429880" y="4637994"/>
            <a:ext cx="11002433" cy="387798"/>
          </a:xfr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pic>
        <p:nvPicPr>
          <p:cNvPr id="16" name="Picture 53" descr="Boeing_RGBblue_standard"/>
          <p:cNvPicPr preferRelativeResize="0">
            <a:picLocks noChangeAspect="1" noChangeArrowheads="1"/>
          </p:cNvPicPr>
          <p:nvPr userDrawn="1"/>
        </p:nvPicPr>
        <p:blipFill>
          <a:blip r:embed="rId2" cstate="print"/>
          <a:srcRect/>
          <a:stretch>
            <a:fillRect/>
          </a:stretch>
        </p:blipFill>
        <p:spPr bwMode="auto">
          <a:xfrm>
            <a:off x="436042" y="398146"/>
            <a:ext cx="1838804" cy="442913"/>
          </a:xfrm>
          <a:prstGeom prst="rect">
            <a:avLst/>
          </a:prstGeom>
          <a:noFill/>
        </p:spPr>
      </p:pic>
      <p:sp>
        <p:nvSpPr>
          <p:cNvPr id="68" name="Rectangle 6"/>
          <p:cNvSpPr>
            <a:spLocks noChangeArrowheads="1"/>
          </p:cNvSpPr>
          <p:nvPr userDrawn="1"/>
        </p:nvSpPr>
        <p:spPr bwMode="auto">
          <a:xfrm>
            <a:off x="409735"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solidFill>
              </a:rPr>
              <a:t>Copyright © 2017 Boeing. All rights reserved.</a:t>
            </a:r>
            <a:endParaRPr lang="en-US" sz="600" dirty="0">
              <a:solidFill>
                <a:schemeClr val="bg1"/>
              </a:solidFill>
            </a:endParaRPr>
          </a:p>
        </p:txBody>
      </p:sp>
      <p:sp>
        <p:nvSpPr>
          <p:cNvPr id="77" name="TextBox 76"/>
          <p:cNvSpPr txBox="1"/>
          <p:nvPr userDrawn="1"/>
        </p:nvSpPr>
        <p:spPr>
          <a:xfrm>
            <a:off x="5982762" y="907634"/>
            <a:ext cx="4817609" cy="557418"/>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kern="1200" dirty="0">
                <a:solidFill>
                  <a:schemeClr val="tx2"/>
                </a:solidFill>
                <a:latin typeface="Arial" charset="0"/>
                <a:ea typeface="+mn-ea"/>
                <a:cs typeface="+mn-cs"/>
              </a:rPr>
              <a:t>Information Technology </a:t>
            </a:r>
          </a:p>
          <a:p>
            <a:pPr algn="r" fontAlgn="base">
              <a:lnSpc>
                <a:spcPts val="2000"/>
              </a:lnSpc>
              <a:spcBef>
                <a:spcPct val="0"/>
              </a:spcBef>
              <a:spcAft>
                <a:spcPct val="0"/>
              </a:spcAft>
            </a:pPr>
            <a:r>
              <a:rPr lang="en-US" sz="1400" b="1" kern="1200" dirty="0">
                <a:solidFill>
                  <a:schemeClr val="tx2"/>
                </a:solidFill>
                <a:latin typeface="Arial" charset="0"/>
                <a:ea typeface="+mn-ea"/>
                <a:cs typeface="+mn-cs"/>
              </a:rPr>
              <a:t>&amp; Data Analytics</a:t>
            </a:r>
            <a:endParaRPr lang="en-US" sz="1400" b="1" dirty="0">
              <a:solidFill>
                <a:schemeClr val="tx2"/>
              </a:solidFill>
              <a:latin typeface="Arial" charset="0"/>
            </a:endParaRPr>
          </a:p>
        </p:txBody>
      </p:sp>
      <p:sp>
        <p:nvSpPr>
          <p:cNvPr id="78" name="TextBox 77"/>
          <p:cNvSpPr txBox="1"/>
          <p:nvPr userDrawn="1"/>
        </p:nvSpPr>
        <p:spPr>
          <a:xfrm>
            <a:off x="7721106" y="1385470"/>
            <a:ext cx="3079264" cy="307777"/>
          </a:xfrm>
          <a:prstGeom prst="rect">
            <a:avLst/>
          </a:prstGeom>
          <a:noFill/>
        </p:spPr>
        <p:txBody>
          <a:bodyPr wrap="none" lIns="91440" tIns="45720" rIns="91440" bIns="45720" rtlCol="0" anchor="t" anchorCtr="0">
            <a:spAutoFit/>
          </a:bodyPr>
          <a:lstStyle/>
          <a:p>
            <a:pPr algn="r"/>
            <a:r>
              <a:rPr lang="en-US" sz="1400" b="0" dirty="0">
                <a:solidFill>
                  <a:schemeClr val="tx2"/>
                </a:solidFill>
              </a:rPr>
              <a:t>Second Century Enterprise Systems</a:t>
            </a:r>
          </a:p>
        </p:txBody>
      </p:sp>
    </p:spTree>
    <p:extLst>
      <p:ext uri="{BB962C8B-B14F-4D97-AF65-F5344CB8AC3E}">
        <p14:creationId xmlns:p14="http://schemas.microsoft.com/office/powerpoint/2010/main" val="424391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3" name="Content Placeholder 2"/>
          <p:cNvSpPr>
            <a:spLocks noGrp="1"/>
          </p:cNvSpPr>
          <p:nvPr>
            <p:ph idx="1"/>
          </p:nvPr>
        </p:nvSpPr>
        <p:spPr>
          <a:xfrm>
            <a:off x="411586" y="3931920"/>
            <a:ext cx="11314074"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9" name="Text Placeholder 8"/>
          <p:cNvSpPr>
            <a:spLocks noGrp="1"/>
          </p:cNvSpPr>
          <p:nvPr>
            <p:ph type="body" sz="quarter" idx="14"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8894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32"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9580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31" name="Text Placeholder 8"/>
          <p:cNvSpPr>
            <a:spLocks noGrp="1"/>
          </p:cNvSpPr>
          <p:nvPr>
            <p:ph type="body" sz="quarter" idx="36"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333449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2" name="Content Placeholder 5"/>
          <p:cNvSpPr>
            <a:spLocks noGrp="1"/>
          </p:cNvSpPr>
          <p:nvPr>
            <p:ph sz="quarter" idx="20"/>
          </p:nvPr>
        </p:nvSpPr>
        <p:spPr>
          <a:xfrm>
            <a:off x="448733" y="1283209"/>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12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1"/>
            <a:ext cx="11314074"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2" name="Text Placeholder 8"/>
          <p:cNvSpPr>
            <a:spLocks noGrp="1"/>
          </p:cNvSpPr>
          <p:nvPr>
            <p:ph type="body" sz="quarter" idx="36"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09"/>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99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4"/>
            <a:ext cx="2755392" cy="276999"/>
          </a:xfrm>
          <a:solidFill>
            <a:srgbClr val="97C5EB"/>
          </a:solidFill>
        </p:spPr>
        <p:txBody>
          <a:bodyPr/>
          <a:lstStyle/>
          <a:p>
            <a:endParaRPr lang="en-US" dirty="0"/>
          </a:p>
        </p:txBody>
      </p:sp>
      <p:sp>
        <p:nvSpPr>
          <p:cNvPr id="31"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4"/>
            <a:ext cx="2755392" cy="276999"/>
          </a:xfrm>
          <a:solidFill>
            <a:srgbClr val="97C5EB"/>
          </a:solidFill>
        </p:spPr>
        <p:txBody>
          <a:bodyPr/>
          <a:lstStyle/>
          <a:p>
            <a:endParaRPr lang="en-US" dirty="0"/>
          </a:p>
        </p:txBody>
      </p:sp>
      <p:sp>
        <p:nvSpPr>
          <p:cNvPr id="33"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4"/>
            <a:ext cx="2755392" cy="276999"/>
          </a:xfrm>
          <a:solidFill>
            <a:srgbClr val="97C5EB"/>
          </a:solidFill>
        </p:spPr>
        <p:txBody>
          <a:bodyPr/>
          <a:lstStyle/>
          <a:p>
            <a:endParaRPr lang="en-US" dirty="0"/>
          </a:p>
        </p:txBody>
      </p:sp>
      <p:sp>
        <p:nvSpPr>
          <p:cNvPr id="35" name="Content Placeholder 2"/>
          <p:cNvSpPr>
            <a:spLocks noGrp="1"/>
          </p:cNvSpPr>
          <p:nvPr>
            <p:ph idx="22"/>
          </p:nvPr>
        </p:nvSpPr>
        <p:spPr>
          <a:xfrm>
            <a:off x="609600" y="446528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66250"/>
            <a:ext cx="2755392" cy="276999"/>
          </a:xfrm>
          <a:solidFill>
            <a:srgbClr val="97C5EB"/>
          </a:solidFill>
        </p:spPr>
        <p:txBody>
          <a:bodyPr/>
          <a:lstStyle/>
          <a:p>
            <a:endParaRPr lang="en-US" dirty="0"/>
          </a:p>
        </p:txBody>
      </p:sp>
      <p:sp>
        <p:nvSpPr>
          <p:cNvPr id="41" name="Content Placeholder 2"/>
          <p:cNvSpPr>
            <a:spLocks noGrp="1"/>
          </p:cNvSpPr>
          <p:nvPr>
            <p:ph idx="28"/>
          </p:nvPr>
        </p:nvSpPr>
        <p:spPr>
          <a:xfrm>
            <a:off x="609600" y="6239219"/>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849330"/>
            <a:ext cx="2755392" cy="276999"/>
          </a:xfrm>
          <a:solidFill>
            <a:srgbClr val="97C5EB"/>
          </a:solidFill>
        </p:spPr>
        <p:txBody>
          <a:bodyPr/>
          <a:lstStyle/>
          <a:p>
            <a:endParaRPr lang="en-US" dirty="0"/>
          </a:p>
        </p:txBody>
      </p:sp>
      <p:sp>
        <p:nvSpPr>
          <p:cNvPr id="47" name="Content Placeholder 2"/>
          <p:cNvSpPr>
            <a:spLocks noGrp="1"/>
          </p:cNvSpPr>
          <p:nvPr>
            <p:ph idx="30"/>
          </p:nvPr>
        </p:nvSpPr>
        <p:spPr>
          <a:xfrm>
            <a:off x="4730496" y="446528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0"/>
            <a:ext cx="2755392" cy="276999"/>
          </a:xfrm>
          <a:solidFill>
            <a:srgbClr val="97C5EB"/>
          </a:solidFill>
        </p:spPr>
        <p:txBody>
          <a:bodyPr/>
          <a:lstStyle/>
          <a:p>
            <a:endParaRPr lang="en-US" dirty="0"/>
          </a:p>
        </p:txBody>
      </p:sp>
      <p:sp>
        <p:nvSpPr>
          <p:cNvPr id="49" name="Content Placeholder 2"/>
          <p:cNvSpPr>
            <a:spLocks noGrp="1"/>
          </p:cNvSpPr>
          <p:nvPr>
            <p:ph idx="32"/>
          </p:nvPr>
        </p:nvSpPr>
        <p:spPr>
          <a:xfrm>
            <a:off x="4730496" y="6239219"/>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0"/>
            <a:ext cx="2755392" cy="276999"/>
          </a:xfrm>
          <a:solidFill>
            <a:srgbClr val="97C5EB"/>
          </a:solidFill>
        </p:spPr>
        <p:txBody>
          <a:bodyPr/>
          <a:lstStyle/>
          <a:p>
            <a:endParaRPr lang="en-US" dirty="0"/>
          </a:p>
        </p:txBody>
      </p:sp>
      <p:sp>
        <p:nvSpPr>
          <p:cNvPr id="51" name="Content Placeholder 2"/>
          <p:cNvSpPr>
            <a:spLocks noGrp="1"/>
          </p:cNvSpPr>
          <p:nvPr>
            <p:ph idx="34"/>
          </p:nvPr>
        </p:nvSpPr>
        <p:spPr>
          <a:xfrm>
            <a:off x="8839200" y="446528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0"/>
            <a:ext cx="2755392" cy="276999"/>
          </a:xfrm>
          <a:solidFill>
            <a:srgbClr val="97C5EB"/>
          </a:solidFill>
        </p:spPr>
        <p:txBody>
          <a:bodyPr/>
          <a:lstStyle/>
          <a:p>
            <a:endParaRPr lang="en-US" dirty="0"/>
          </a:p>
        </p:txBody>
      </p:sp>
      <p:sp>
        <p:nvSpPr>
          <p:cNvPr id="53" name="Content Placeholder 2"/>
          <p:cNvSpPr>
            <a:spLocks noGrp="1"/>
          </p:cNvSpPr>
          <p:nvPr>
            <p:ph idx="36"/>
          </p:nvPr>
        </p:nvSpPr>
        <p:spPr>
          <a:xfrm>
            <a:off x="8839200" y="6239219"/>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0"/>
            <a:ext cx="2755392" cy="276999"/>
          </a:xfr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4591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25" name="Text Placeholder 8"/>
          <p:cNvSpPr>
            <a:spLocks noGrp="1"/>
          </p:cNvSpPr>
          <p:nvPr>
            <p:ph type="body" sz="quarter" idx="38"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4"/>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4"/>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4"/>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0"/>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0"/>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0"/>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7"/>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7"/>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115090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3"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0"/>
            <a:ext cx="11314074"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03220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8" name="Text Placeholder 8"/>
          <p:cNvSpPr>
            <a:spLocks noGrp="1"/>
          </p:cNvSpPr>
          <p:nvPr>
            <p:ph type="body" sz="quarter" idx="38" hasCustomPrompt="1"/>
          </p:nvPr>
        </p:nvSpPr>
        <p:spPr>
          <a:xfrm>
            <a:off x="460749" y="6159484"/>
            <a:ext cx="11286635"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21383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11587" y="4352544"/>
            <a:ext cx="10972801"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82783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Boeing 12 column grid" hidden="1"/>
          <p:cNvGrpSpPr/>
          <p:nvPr userDrawn="1"/>
        </p:nvGrpSpPr>
        <p:grpSpPr>
          <a:xfrm>
            <a:off x="0" y="0"/>
            <a:ext cx="12195176" cy="6858000"/>
            <a:chOff x="0" y="0"/>
            <a:chExt cx="12192000" cy="6858000"/>
          </a:xfrm>
        </p:grpSpPr>
        <p:grpSp>
          <p:nvGrpSpPr>
            <p:cNvPr id="14" name="Group 13"/>
            <p:cNvGrpSpPr/>
            <p:nvPr userDrawn="1"/>
          </p:nvGrpSpPr>
          <p:grpSpPr>
            <a:xfrm>
              <a:off x="0" y="0"/>
              <a:ext cx="12188825" cy="6858000"/>
              <a:chOff x="0" y="0"/>
              <a:chExt cx="12188825" cy="6858000"/>
            </a:xfrm>
          </p:grpSpPr>
          <p:grpSp>
            <p:nvGrpSpPr>
              <p:cNvPr id="17" name="Boeing 12 column grid"/>
              <p:cNvGrpSpPr/>
              <p:nvPr userDrawn="1"/>
            </p:nvGrpSpPr>
            <p:grpSpPr>
              <a:xfrm>
                <a:off x="0" y="461727"/>
                <a:ext cx="12188825" cy="5957180"/>
                <a:chOff x="129803" y="456356"/>
                <a:chExt cx="8890818" cy="5958732"/>
              </a:xfrm>
            </p:grpSpPr>
            <p:cxnSp>
              <p:nvCxnSpPr>
                <p:cNvPr id="22" name="Straight Connector 21"/>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33" name="Straight Connector 32"/>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8" name="Group 37"/>
                <p:cNvGrpSpPr/>
                <p:nvPr userDrawn="1"/>
              </p:nvGrpSpPr>
              <p:grpSpPr>
                <a:xfrm>
                  <a:off x="1043681" y="457200"/>
                  <a:ext cx="7060730" cy="5957888"/>
                  <a:chOff x="1043681" y="0"/>
                  <a:chExt cx="7060730" cy="6858000"/>
                </a:xfrm>
              </p:grpSpPr>
              <p:cxnSp>
                <p:nvCxnSpPr>
                  <p:cNvPr id="39" name="Straight Connector 38"/>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Group 41"/>
              <p:cNvGrpSpPr/>
              <p:nvPr userDrawn="1"/>
            </p:nvGrpSpPr>
            <p:grpSpPr>
              <a:xfrm>
                <a:off x="7002578" y="0"/>
                <a:ext cx="5178519" cy="6858000"/>
                <a:chOff x="3954578" y="0"/>
                <a:chExt cx="5178519" cy="6858000"/>
              </a:xfrm>
            </p:grpSpPr>
            <p:cxnSp>
              <p:nvCxnSpPr>
                <p:cNvPr id="19" name="Straight Connector 18"/>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6" name="Straight Connector 15"/>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880" y="2529450"/>
            <a:ext cx="10363200" cy="710964"/>
          </a:xfr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429880" y="4637994"/>
            <a:ext cx="11002433" cy="387798"/>
          </a:xfr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1"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pic>
        <p:nvPicPr>
          <p:cNvPr id="64" name="Picture 53" descr="Boeing_RGBblue_standard"/>
          <p:cNvPicPr preferRelativeResize="0">
            <a:picLocks noChangeAspect="1" noChangeArrowheads="1"/>
          </p:cNvPicPr>
          <p:nvPr userDrawn="1"/>
        </p:nvPicPr>
        <p:blipFill>
          <a:blip r:embed="rId2" cstate="print"/>
          <a:srcRect/>
          <a:stretch>
            <a:fillRect/>
          </a:stretch>
        </p:blipFill>
        <p:spPr bwMode="auto">
          <a:xfrm>
            <a:off x="436042" y="398146"/>
            <a:ext cx="1838804" cy="442913"/>
          </a:xfrm>
          <a:prstGeom prst="rect">
            <a:avLst/>
          </a:prstGeom>
          <a:noFill/>
        </p:spPr>
      </p:pic>
      <p:sp>
        <p:nvSpPr>
          <p:cNvPr id="68" name="Rectangle 6"/>
          <p:cNvSpPr>
            <a:spLocks noChangeArrowheads="1"/>
          </p:cNvSpPr>
          <p:nvPr userDrawn="1"/>
        </p:nvSpPr>
        <p:spPr bwMode="auto">
          <a:xfrm>
            <a:off x="409735"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lumMod val="50000"/>
                  </a:schemeClr>
                </a:solidFill>
              </a:rPr>
              <a:t>Copyright © 2017 Boeing. All rights reserved.</a:t>
            </a:r>
            <a:endParaRPr lang="en-US" sz="600" dirty="0">
              <a:solidFill>
                <a:schemeClr val="bg1">
                  <a:lumMod val="50000"/>
                </a:schemeClr>
              </a:solidFill>
            </a:endParaRPr>
          </a:p>
        </p:txBody>
      </p:sp>
      <p:sp>
        <p:nvSpPr>
          <p:cNvPr id="78" name="TextBox 77"/>
          <p:cNvSpPr txBox="1"/>
          <p:nvPr userDrawn="1"/>
        </p:nvSpPr>
        <p:spPr>
          <a:xfrm>
            <a:off x="7721106" y="1385470"/>
            <a:ext cx="3079264" cy="307777"/>
          </a:xfrm>
          <a:prstGeom prst="rect">
            <a:avLst/>
          </a:prstGeom>
          <a:noFill/>
        </p:spPr>
        <p:txBody>
          <a:bodyPr wrap="none" lIns="91440" tIns="45720" rIns="91440" bIns="45720" rtlCol="0" anchor="t" anchorCtr="0">
            <a:spAutoFit/>
          </a:bodyPr>
          <a:lstStyle/>
          <a:p>
            <a:pPr algn="r"/>
            <a:r>
              <a:rPr lang="en-US" sz="1400" b="0" dirty="0">
                <a:solidFill>
                  <a:schemeClr val="tx2"/>
                </a:solidFill>
              </a:rPr>
              <a:t>Second Century Enterprise Systems</a:t>
            </a:r>
          </a:p>
        </p:txBody>
      </p:sp>
      <p:sp>
        <p:nvSpPr>
          <p:cNvPr id="65" name="TextBox 64"/>
          <p:cNvSpPr txBox="1"/>
          <p:nvPr userDrawn="1"/>
        </p:nvSpPr>
        <p:spPr>
          <a:xfrm>
            <a:off x="5982762" y="907634"/>
            <a:ext cx="4817609" cy="557418"/>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kern="1200" dirty="0">
                <a:solidFill>
                  <a:schemeClr val="tx2"/>
                </a:solidFill>
                <a:latin typeface="Arial" charset="0"/>
                <a:ea typeface="+mn-ea"/>
                <a:cs typeface="+mn-cs"/>
              </a:rPr>
              <a:t>Information Technology </a:t>
            </a:r>
          </a:p>
          <a:p>
            <a:pPr algn="r" fontAlgn="base">
              <a:lnSpc>
                <a:spcPts val="2000"/>
              </a:lnSpc>
              <a:spcBef>
                <a:spcPct val="0"/>
              </a:spcBef>
              <a:spcAft>
                <a:spcPct val="0"/>
              </a:spcAft>
            </a:pPr>
            <a:r>
              <a:rPr lang="en-US" sz="1400" b="1" kern="1200" dirty="0">
                <a:solidFill>
                  <a:schemeClr val="tx2"/>
                </a:solidFill>
                <a:latin typeface="Arial" charset="0"/>
                <a:ea typeface="+mn-ea"/>
                <a:cs typeface="+mn-cs"/>
              </a:rPr>
              <a:t>&amp; Data Analytics</a:t>
            </a:r>
            <a:endParaRPr lang="en-US" sz="1400" b="1" dirty="0">
              <a:solidFill>
                <a:schemeClr val="tx2"/>
              </a:solidFill>
              <a:latin typeface="Arial" charset="0"/>
            </a:endParaRPr>
          </a:p>
        </p:txBody>
      </p:sp>
    </p:spTree>
    <p:extLst>
      <p:ext uri="{BB962C8B-B14F-4D97-AF65-F5344CB8AC3E}">
        <p14:creationId xmlns:p14="http://schemas.microsoft.com/office/powerpoint/2010/main" val="4748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3" name="Content Placeholder 2"/>
          <p:cNvSpPr>
            <a:spLocks noGrp="1"/>
          </p:cNvSpPr>
          <p:nvPr>
            <p:ph idx="1"/>
          </p:nvPr>
        </p:nvSpPr>
        <p:spPr>
          <a:xfrm>
            <a:off x="411587" y="4352544"/>
            <a:ext cx="10972801"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10" name="Text Placeholder 8"/>
          <p:cNvSpPr>
            <a:spLocks noGrp="1"/>
          </p:cNvSpPr>
          <p:nvPr>
            <p:ph type="body" sz="quarter" idx="38"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113503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lumMod val="50000"/>
                  </a:schemeClr>
                </a:solidFill>
              </a:rPr>
              <a:t>Copyright © 2017 Boeing. All rights reserved.</a:t>
            </a:r>
            <a:endParaRPr lang="en-US" sz="600" dirty="0">
              <a:solidFill>
                <a:schemeClr val="bg1">
                  <a:lumMod val="50000"/>
                </a:schemeClr>
              </a:solidFill>
            </a:endParaRPr>
          </a:p>
        </p:txBody>
      </p:sp>
      <p:sp>
        <p:nvSpPr>
          <p:cNvPr id="3" name="Slide Number Placeholder 2"/>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12181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84210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9"/>
            <a:ext cx="11082528" cy="2492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6" y="6514143"/>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75"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75"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6"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800"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6" y="41598"/>
            <a:ext cx="3843338" cy="110800"/>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Rectangle 9">
            <a:extLst>
              <a:ext uri="{FF2B5EF4-FFF2-40B4-BE49-F238E27FC236}">
                <a16:creationId xmlns:a16="http://schemas.microsoft.com/office/drawing/2014/main" id="{E36E9B94-88F9-403E-AAD3-AD853BF9CE4B}"/>
              </a:ext>
            </a:extLst>
          </p:cNvPr>
          <p:cNvSpPr/>
          <p:nvPr userDrawn="1"/>
        </p:nvSpPr>
        <p:spPr>
          <a:xfrm>
            <a:off x="5890591" y="1200688"/>
            <a:ext cx="6293108" cy="5120932"/>
          </a:xfrm>
          <a:prstGeom prst="rect">
            <a:avLst/>
          </a:prstGeom>
          <a:solidFill>
            <a:schemeClr val="bg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a:solidFill>
                <a:schemeClr val="bg1"/>
              </a:solidFill>
            </a:endParaRPr>
          </a:p>
        </p:txBody>
      </p:sp>
    </p:spTree>
    <p:extLst>
      <p:ext uri="{BB962C8B-B14F-4D97-AF65-F5344CB8AC3E}">
        <p14:creationId xmlns:p14="http://schemas.microsoft.com/office/powerpoint/2010/main" val="2140367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440993"/>
            <a:ext cx="2743200" cy="280482"/>
          </a:xfrm>
          <a:prstGeom prst="rect">
            <a:avLst/>
          </a:prstGeom>
        </p:spPr>
        <p:txBody>
          <a:bodyPr/>
          <a:lstStyle/>
          <a:p>
            <a:fld id="{561C7031-2A83-4782-9CAF-66805C0D21B9}" type="datetime1">
              <a:rPr lang="ko-KR" altLang="en-US" smtClean="0"/>
              <a:t>2023-10-03</a:t>
            </a:fld>
            <a:endParaRPr lang="ko-KR" altLang="en-US"/>
          </a:p>
        </p:txBody>
      </p:sp>
      <p:sp>
        <p:nvSpPr>
          <p:cNvPr id="5" name="바닥글 개체 틀 4"/>
          <p:cNvSpPr>
            <a:spLocks noGrp="1"/>
          </p:cNvSpPr>
          <p:nvPr>
            <p:ph type="ftr" sz="quarter" idx="11"/>
          </p:nvPr>
        </p:nvSpPr>
        <p:spPr>
          <a:xfrm>
            <a:off x="4038600" y="6440993"/>
            <a:ext cx="4114800" cy="280482"/>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938796E3-FD35-4262-9635-31E0F9543076}" type="slidenum">
              <a:rPr lang="ko-KR" altLang="en-US" smtClean="0"/>
              <a:t>‹#›</a:t>
            </a:fld>
            <a:endParaRPr lang="ko-KR" altLang="en-US"/>
          </a:p>
        </p:txBody>
      </p:sp>
    </p:spTree>
    <p:extLst>
      <p:ext uri="{BB962C8B-B14F-4D97-AF65-F5344CB8AC3E}">
        <p14:creationId xmlns:p14="http://schemas.microsoft.com/office/powerpoint/2010/main" val="59912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777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9" name="Text Placeholder 8"/>
          <p:cNvSpPr>
            <a:spLocks noGrp="1"/>
          </p:cNvSpPr>
          <p:nvPr>
            <p:ph type="body" sz="quarter" idx="13" hasCustomPrompt="1"/>
          </p:nvPr>
        </p:nvSpPr>
        <p:spPr>
          <a:xfrm>
            <a:off x="458908" y="6159484"/>
            <a:ext cx="11288476"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36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 name="Content Placeholder 5"/>
          <p:cNvSpPr>
            <a:spLocks noGrp="1"/>
          </p:cNvSpPr>
          <p:nvPr>
            <p:ph sz="quarter" idx="13"/>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9527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 name="Text Placeholder 8"/>
          <p:cNvSpPr>
            <a:spLocks noGrp="1"/>
          </p:cNvSpPr>
          <p:nvPr>
            <p:ph type="body" sz="quarter" idx="13" hasCustomPrompt="1"/>
          </p:nvPr>
        </p:nvSpPr>
        <p:spPr>
          <a:xfrm>
            <a:off x="458907" y="6159484"/>
            <a:ext cx="11288477"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03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2815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8"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69" y="458731"/>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4"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7"/>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a:solidFill>
                  <a:schemeClr val="bg1">
                    <a:lumMod val="50000"/>
                  </a:schemeClr>
                </a:solidFill>
              </a:rPr>
              <a:t>Copyright © 2017 Boeing. All rights reserved.</a:t>
            </a:r>
            <a:endParaRPr lang="en-US" sz="600" dirty="0">
              <a:solidFill>
                <a:schemeClr val="bg1">
                  <a:lumMod val="50000"/>
                </a:schemeClr>
              </a:solidFill>
            </a:endParaRPr>
          </a:p>
        </p:txBody>
      </p:sp>
      <p:sp>
        <p:nvSpPr>
          <p:cNvPr id="11" name="Rectangle 6"/>
          <p:cNvSpPr>
            <a:spLocks noGrp="1" noChangeArrowheads="1"/>
          </p:cNvSpPr>
          <p:nvPr>
            <p:ph type="sldNum" sz="quarter" idx="4"/>
          </p:nvPr>
        </p:nvSpPr>
        <p:spPr bwMode="auto">
          <a:xfrm>
            <a:off x="9370369"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72" name="Rectangle 2"/>
          <p:cNvSpPr>
            <a:spLocks noChangeArrowheads="1"/>
          </p:cNvSpPr>
          <p:nvPr userDrawn="1"/>
        </p:nvSpPr>
        <p:spPr bwMode="auto">
          <a:xfrm>
            <a:off x="1" y="-9144"/>
            <a:ext cx="12192000" cy="283464"/>
          </a:xfrm>
          <a:prstGeom prst="rect">
            <a:avLst/>
          </a:prstGeom>
          <a:solidFill>
            <a:schemeClr val="tx2"/>
          </a:solidFill>
          <a:ln w="9525">
            <a:noFill/>
            <a:miter lim="800000"/>
            <a:headEnd type="none" w="sm" len="sm"/>
            <a:tailEnd type="none" w="sm" len="sm"/>
          </a:ln>
          <a:effectLst/>
        </p:spPr>
        <p:txBody>
          <a:bodyPr wrap="none" anchor="ctr"/>
          <a:lstStyle/>
          <a:p>
            <a:endParaRPr lang="en-US" sz="1800"/>
          </a:p>
        </p:txBody>
      </p:sp>
      <p:sp>
        <p:nvSpPr>
          <p:cNvPr id="60" name="TextBox 59"/>
          <p:cNvSpPr txBox="1"/>
          <p:nvPr userDrawn="1"/>
        </p:nvSpPr>
        <p:spPr>
          <a:xfrm>
            <a:off x="5064402" y="49170"/>
            <a:ext cx="6693408" cy="153888"/>
          </a:xfrm>
          <a:prstGeom prst="rect">
            <a:avLst/>
          </a:prstGeom>
          <a:noFill/>
        </p:spPr>
        <p:txBody>
          <a:bodyPr wrap="square" lIns="0" tIns="0" rIns="0" bIns="0" rtlCol="0" anchor="t" anchorCtr="0">
            <a:spAutoFit/>
          </a:bodyPr>
          <a:lstStyle/>
          <a:p>
            <a:pPr algn="r"/>
            <a:r>
              <a:rPr lang="en-US" sz="1000" b="1">
                <a:solidFill>
                  <a:schemeClr val="bg1"/>
                </a:solidFill>
              </a:rPr>
              <a:t>Second Century Enterprise Systems </a:t>
            </a:r>
            <a:r>
              <a:rPr lang="en-US" sz="1000" b="0">
                <a:solidFill>
                  <a:schemeClr val="bg1"/>
                </a:solidFill>
              </a:rPr>
              <a:t>| </a:t>
            </a:r>
            <a:r>
              <a:rPr lang="en-US" sz="1000" b="0" dirty="0">
                <a:solidFill>
                  <a:schemeClr val="bg1"/>
                </a:solidFill>
              </a:rPr>
              <a:t>Project Name</a:t>
            </a:r>
          </a:p>
        </p:txBody>
      </p:sp>
      <p:sp>
        <p:nvSpPr>
          <p:cNvPr id="61" name="TextBox 60"/>
          <p:cNvSpPr txBox="1"/>
          <p:nvPr userDrawn="1"/>
        </p:nvSpPr>
        <p:spPr>
          <a:xfrm>
            <a:off x="452909" y="52069"/>
            <a:ext cx="7342611" cy="142806"/>
          </a:xfrm>
          <a:prstGeom prst="rect">
            <a:avLst/>
          </a:prstGeom>
          <a:noFill/>
        </p:spPr>
        <p:txBody>
          <a:bodyPr wrap="square" lIns="0" tIns="45720" rIns="0" bIns="45720" rtlCol="0" anchor="ctr" anchorCtr="0">
            <a:noAutofit/>
          </a:bodyPr>
          <a:lstStyle/>
          <a:p>
            <a:pPr algn="l" fontAlgn="base">
              <a:spcBef>
                <a:spcPct val="0"/>
              </a:spcBef>
              <a:spcAft>
                <a:spcPct val="0"/>
              </a:spcAft>
            </a:pPr>
            <a:r>
              <a:rPr lang="en-US" sz="1400" b="1" kern="1200">
                <a:solidFill>
                  <a:schemeClr val="bg1"/>
                </a:solidFill>
                <a:latin typeface="Arial" charset="0"/>
                <a:ea typeface="+mn-ea"/>
                <a:cs typeface="+mn-cs"/>
              </a:rPr>
              <a:t>Information Technology &amp; Data Analytics</a:t>
            </a:r>
            <a:endParaRPr lang="en-US" sz="1400" b="1" dirty="0">
              <a:solidFill>
                <a:schemeClr val="bg1"/>
              </a:solidFill>
              <a:latin typeface="Arial" charset="0"/>
            </a:endParaRPr>
          </a:p>
        </p:txBody>
      </p:sp>
    </p:spTree>
    <p:extLst>
      <p:ext uri="{BB962C8B-B14F-4D97-AF65-F5344CB8AC3E}">
        <p14:creationId xmlns:p14="http://schemas.microsoft.com/office/powerpoint/2010/main" val="833356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3.xml"/><Relationship Id="rId1" Type="http://schemas.openxmlformats.org/officeDocument/2006/relationships/tags" Target="../tags/tag9.xml"/><Relationship Id="rId6" Type="http://schemas.openxmlformats.org/officeDocument/2006/relationships/hyperlink" Target="https://catalog.us-east-1.prod.workshops.aws/workshops/6838a1a5-4516-4153-90ce-ac49ca8e1357/en-US" TargetMode="External"/><Relationship Id="rId5" Type="http://schemas.openxmlformats.org/officeDocument/2006/relationships/image" Target="../media/image8.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hyperlink" Target="https://eecdev.awsapps.com/start#/" TargetMode="External"/><Relationship Id="rId2" Type="http://schemas.openxmlformats.org/officeDocument/2006/relationships/hyperlink" Target="https://sres.web.boeing.com/ui/repos/tree/General/osstools/vscodeextensions/aws-toolkit-vscode/AmazonWebServices.aws-toolkit-vscode-1.89.0.vsix" TargetMode="External"/><Relationship Id="rId1" Type="http://schemas.openxmlformats.org/officeDocument/2006/relationships/slideLayout" Target="../slideLayouts/slideLayout44.xml"/><Relationship Id="rId4" Type="http://schemas.openxmlformats.org/officeDocument/2006/relationships/hyperlink" Target="https://docs.aws.amazon.com/toolkit-for-vscode/latest/userguide/welco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sz="quarter"/>
          </p:nvPr>
        </p:nvSpPr>
        <p:spPr>
          <a:xfrm>
            <a:off x="429880" y="2197052"/>
            <a:ext cx="10363200" cy="1375761"/>
          </a:xfrm>
        </p:spPr>
        <p:txBody>
          <a:bodyPr/>
          <a:lstStyle/>
          <a:p>
            <a:r>
              <a:rPr lang="en-US" dirty="0"/>
              <a:t>AWS CodeWhisperer POC </a:t>
            </a:r>
            <a:br>
              <a:rPr lang="en-US" dirty="0"/>
            </a:br>
            <a:r>
              <a:rPr lang="en-US" dirty="0"/>
              <a:t>Executive Summary</a:t>
            </a:r>
          </a:p>
        </p:txBody>
      </p:sp>
      <p:sp>
        <p:nvSpPr>
          <p:cNvPr id="5" name="Slide Number Placeholder 4"/>
          <p:cNvSpPr>
            <a:spLocks noGrp="1"/>
          </p:cNvSpPr>
          <p:nvPr>
            <p:ph type="sldNum" sz="quarter" idx="11"/>
          </p:nvPr>
        </p:nvSpPr>
        <p:spPr/>
        <p:txBody>
          <a:bodyPr/>
          <a:lstStyle/>
          <a:p>
            <a:pPr fontAlgn="base">
              <a:spcBef>
                <a:spcPct val="0"/>
              </a:spcBef>
              <a:spcAft>
                <a:spcPct val="0"/>
              </a:spcAft>
            </a:pPr>
            <a:r>
              <a:rPr lang="en-US">
                <a:solidFill>
                  <a:srgbClr val="FFFFFF">
                    <a:lumMod val="50000"/>
                  </a:srgbClr>
                </a:solidFill>
                <a:latin typeface="Arial" charset="0"/>
              </a:rPr>
              <a:t>Author, </a:t>
            </a:r>
            <a:fld id="{D72BAC86-7CA1-47DD-8EAD-39EA91178256}" type="datetime1">
              <a:rPr lang="en-US">
                <a:solidFill>
                  <a:srgbClr val="FFFFFF">
                    <a:lumMod val="50000"/>
                  </a:srgbClr>
                </a:solidFill>
                <a:latin typeface="Arial" charset="0"/>
              </a:rPr>
              <a:pPr fontAlgn="base">
                <a:spcBef>
                  <a:spcPct val="0"/>
                </a:spcBef>
                <a:spcAft>
                  <a:spcPct val="0"/>
                </a:spcAft>
              </a:pPr>
              <a:t>10/3/2023</a:t>
            </a:fld>
            <a:r>
              <a:rPr lang="en-US">
                <a:solidFill>
                  <a:srgbClr val="FFFFFF">
                    <a:lumMod val="50000"/>
                  </a:srgbClr>
                </a:solidFill>
                <a:latin typeface="Arial" charset="0"/>
              </a:rPr>
              <a:t>, Filename.ppt</a:t>
            </a:r>
            <a:r>
              <a:rPr lang="en-US" sz="800">
                <a:solidFill>
                  <a:srgbClr val="FFFFFF">
                    <a:lumMod val="50000"/>
                  </a:srgbClr>
                </a:solidFill>
                <a:latin typeface="Arial" charset="0"/>
              </a:rPr>
              <a:t> </a:t>
            </a:r>
            <a:r>
              <a:rPr lang="en-US" sz="1000">
                <a:solidFill>
                  <a:srgbClr val="FFFFFF">
                    <a:lumMod val="50000"/>
                  </a:srgbClr>
                </a:solidFill>
                <a:latin typeface="Arial" charset="0"/>
              </a:rPr>
              <a:t>| </a:t>
            </a:r>
            <a:fld id="{689318A1-174D-4DEE-8106-03A37B9BCF15}" type="slidenum">
              <a:rPr lang="en-US" sz="1000">
                <a:solidFill>
                  <a:srgbClr val="FFFFFF">
                    <a:lumMod val="50000"/>
                  </a:srgbClr>
                </a:solidFill>
                <a:latin typeface="Arial" charset="0"/>
              </a:rPr>
              <a:pPr fontAlgn="base">
                <a:spcBef>
                  <a:spcPct val="0"/>
                </a:spcBef>
                <a:spcAft>
                  <a:spcPct val="0"/>
                </a:spcAft>
              </a:pPr>
              <a:t>1</a:t>
            </a:fld>
            <a:endParaRPr lang="en-US" sz="1000" dirty="0">
              <a:solidFill>
                <a:srgbClr val="FFFFFF">
                  <a:lumMod val="50000"/>
                </a:srgbClr>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37158A-A992-EBE3-468E-A5B7D183A19A}"/>
              </a:ext>
            </a:extLst>
          </p:cNvPr>
          <p:cNvSpPr>
            <a:spLocks noGrp="1"/>
          </p:cNvSpPr>
          <p:nvPr>
            <p:ph type="sldNum" sz="quarter" idx="14"/>
          </p:nvPr>
        </p:nvSpPr>
        <p:spPr/>
        <p:txBody>
          <a:bodyPr/>
          <a:lstStyle/>
          <a:p>
            <a:r>
              <a:rPr lang="en-US"/>
              <a:t>Author, </a:t>
            </a:r>
            <a:fld id="{D72BAC86-7CA1-47DD-8EAD-39EA91178256}" type="datetime1">
              <a:rPr lang="en-US" smtClean="0"/>
              <a:pPr/>
              <a:t>10/3/2023</a:t>
            </a:fld>
            <a:r>
              <a:rPr lang="en-US"/>
              <a:t>, Filename.ppt</a:t>
            </a:r>
            <a:r>
              <a:rPr lang="en-US" sz="800"/>
              <a:t> </a:t>
            </a:r>
            <a:r>
              <a:rPr lang="en-US" sz="1000"/>
              <a:t>| </a:t>
            </a:r>
            <a:fld id="{689318A1-174D-4DEE-8106-03A37B9BCF15}" type="slidenum">
              <a:rPr lang="en-US" sz="1000" smtClean="0"/>
              <a:pPr/>
              <a:t>2</a:t>
            </a:fld>
            <a:endParaRPr lang="en-US" sz="1000" dirty="0"/>
          </a:p>
        </p:txBody>
      </p:sp>
      <p:sp>
        <p:nvSpPr>
          <p:cNvPr id="7" name="Title 1">
            <a:extLst>
              <a:ext uri="{FF2B5EF4-FFF2-40B4-BE49-F238E27FC236}">
                <a16:creationId xmlns:a16="http://schemas.microsoft.com/office/drawing/2014/main" id="{FE6C0181-0ACB-3477-79C5-10C3247C1AE4}"/>
              </a:ext>
            </a:extLst>
          </p:cNvPr>
          <p:cNvSpPr>
            <a:spLocks noGrp="1"/>
          </p:cNvSpPr>
          <p:nvPr>
            <p:ph type="title"/>
          </p:nvPr>
        </p:nvSpPr>
        <p:spPr>
          <a:xfrm>
            <a:off x="448172" y="457201"/>
            <a:ext cx="11314074" cy="323165"/>
          </a:xfrm>
        </p:spPr>
        <p:txBody>
          <a:bodyPr/>
          <a:lstStyle/>
          <a:p>
            <a:r>
              <a:rPr lang="en-US" sz="2000" b="1" dirty="0"/>
              <a:t>Executive Summary</a:t>
            </a:r>
          </a:p>
        </p:txBody>
      </p:sp>
      <p:sp>
        <p:nvSpPr>
          <p:cNvPr id="8" name="Rectangle: Rounded Corners 7">
            <a:extLst>
              <a:ext uri="{FF2B5EF4-FFF2-40B4-BE49-F238E27FC236}">
                <a16:creationId xmlns:a16="http://schemas.microsoft.com/office/drawing/2014/main" id="{C7B40901-1987-BB9F-239C-788B7363D6EE}"/>
              </a:ext>
            </a:extLst>
          </p:cNvPr>
          <p:cNvSpPr/>
          <p:nvPr/>
        </p:nvSpPr>
        <p:spPr>
          <a:xfrm>
            <a:off x="448172" y="1011892"/>
            <a:ext cx="3585986" cy="2026920"/>
          </a:xfrm>
          <a:prstGeom prst="roundRect">
            <a:avLst>
              <a:gd name="adj" fmla="val 7856"/>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kern="0" dirty="0">
              <a:solidFill>
                <a:schemeClr val="tx2"/>
              </a:solidFill>
              <a:latin typeface="+mn-lt"/>
            </a:endParaRPr>
          </a:p>
          <a:p>
            <a:pPr algn="ctr"/>
            <a:r>
              <a:rPr lang="en-US" sz="1600" b="1" kern="0" dirty="0">
                <a:solidFill>
                  <a:schemeClr val="tx2"/>
                </a:solidFill>
                <a:latin typeface="+mn-lt"/>
              </a:rPr>
              <a:t>Background</a:t>
            </a:r>
          </a:p>
          <a:p>
            <a:pPr algn="ctr"/>
            <a:endParaRPr lang="en-US" sz="1050" b="1" kern="0" dirty="0">
              <a:latin typeface="+mn-lt"/>
            </a:endParaRPr>
          </a:p>
          <a:p>
            <a:pPr algn="ctr"/>
            <a:r>
              <a:rPr lang="en-US" sz="1200" kern="0" dirty="0">
                <a:solidFill>
                  <a:srgbClr val="000000"/>
                </a:solidFill>
                <a:latin typeface="+mn-lt"/>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lang="en-US" sz="1200" kern="0" dirty="0">
                <a:solidFill>
                  <a:srgbClr val="000000"/>
                </a:solidFill>
                <a:latin typeface="+mn-lt"/>
                <a:ea typeface="Times New Roman" panose="02020603050405020304" pitchFamily="18" charset="0"/>
                <a:cs typeface="Times New Roman" panose="02020603050405020304" pitchFamily="18" charset="0"/>
              </a:rPr>
            </a:br>
            <a:endParaRPr lang="en-US" sz="1200" b="1" kern="0" dirty="0">
              <a:latin typeface="+mn-lt"/>
            </a:endParaRPr>
          </a:p>
          <a:p>
            <a:pPr algn="ctr"/>
            <a:endParaRPr lang="en-US" sz="1050" dirty="0"/>
          </a:p>
        </p:txBody>
      </p:sp>
      <p:sp>
        <p:nvSpPr>
          <p:cNvPr id="9" name="Rectangle: Rounded Corners 8">
            <a:extLst>
              <a:ext uri="{FF2B5EF4-FFF2-40B4-BE49-F238E27FC236}">
                <a16:creationId xmlns:a16="http://schemas.microsoft.com/office/drawing/2014/main" id="{D456D94D-3DB2-F716-166B-A48DD60E428E}"/>
              </a:ext>
            </a:extLst>
          </p:cNvPr>
          <p:cNvSpPr/>
          <p:nvPr/>
        </p:nvSpPr>
        <p:spPr>
          <a:xfrm>
            <a:off x="4312216" y="1011892"/>
            <a:ext cx="3585986" cy="2026920"/>
          </a:xfrm>
          <a:prstGeom prst="roundRect">
            <a:avLst>
              <a:gd name="adj" fmla="val 7856"/>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kern="0" dirty="0">
                <a:solidFill>
                  <a:schemeClr val="tx2"/>
                </a:solidFill>
                <a:latin typeface="+mn-lt"/>
              </a:rPr>
              <a:t>Goal</a:t>
            </a:r>
          </a:p>
          <a:p>
            <a:pPr algn="ctr"/>
            <a:endParaRPr lang="en-US" sz="1200" b="1" kern="0" dirty="0">
              <a:latin typeface="+mn-lt"/>
            </a:endParaRPr>
          </a:p>
          <a:p>
            <a:pPr algn="ctr"/>
            <a:r>
              <a:rPr lang="en-US" sz="1200" kern="0" dirty="0">
                <a:solidFill>
                  <a:srgbClr val="000000"/>
                </a:solidFill>
                <a:latin typeface="+mn-lt"/>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lang="en-US" sz="1200" kern="0" dirty="0">
                <a:solidFill>
                  <a:srgbClr val="000000"/>
                </a:solidFill>
                <a:latin typeface="+mn-lt"/>
                <a:ea typeface="Times New Roman" panose="02020603050405020304" pitchFamily="18" charset="0"/>
                <a:cs typeface="Times New Roman" panose="02020603050405020304" pitchFamily="18" charset="0"/>
              </a:rPr>
            </a:br>
            <a:endParaRPr lang="en-US" sz="1200" b="1" kern="0" dirty="0">
              <a:latin typeface="+mn-lt"/>
            </a:endParaRPr>
          </a:p>
          <a:p>
            <a:pPr algn="ctr"/>
            <a:endParaRPr lang="en-US" sz="1200" dirty="0"/>
          </a:p>
        </p:txBody>
      </p:sp>
      <p:sp>
        <p:nvSpPr>
          <p:cNvPr id="10" name="Rectangle: Rounded Corners 9">
            <a:extLst>
              <a:ext uri="{FF2B5EF4-FFF2-40B4-BE49-F238E27FC236}">
                <a16:creationId xmlns:a16="http://schemas.microsoft.com/office/drawing/2014/main" id="{81FAE487-CCDD-464D-ABE0-D30BE50859A9}"/>
              </a:ext>
            </a:extLst>
          </p:cNvPr>
          <p:cNvSpPr/>
          <p:nvPr/>
        </p:nvSpPr>
        <p:spPr>
          <a:xfrm>
            <a:off x="8176260" y="1011892"/>
            <a:ext cx="3585986" cy="2026920"/>
          </a:xfrm>
          <a:prstGeom prst="roundRect">
            <a:avLst>
              <a:gd name="adj" fmla="val 7856"/>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b="1" kern="0" dirty="0">
              <a:solidFill>
                <a:schemeClr val="tx2"/>
              </a:solidFill>
              <a:latin typeface="+mn-lt"/>
            </a:endParaRPr>
          </a:p>
          <a:p>
            <a:pPr algn="ctr"/>
            <a:endParaRPr lang="en-US" sz="1600" b="1" kern="0" dirty="0">
              <a:solidFill>
                <a:schemeClr val="tx2"/>
              </a:solidFill>
            </a:endParaRPr>
          </a:p>
          <a:p>
            <a:pPr algn="ctr"/>
            <a:r>
              <a:rPr lang="en-US" sz="1600" b="1" kern="0" dirty="0">
                <a:solidFill>
                  <a:schemeClr val="tx2"/>
                </a:solidFill>
                <a:latin typeface="+mn-lt"/>
              </a:rPr>
              <a:t>Objective</a:t>
            </a:r>
          </a:p>
          <a:p>
            <a:pPr algn="ctr"/>
            <a:endParaRPr lang="en-US" sz="1050" b="1" kern="0" dirty="0">
              <a:latin typeface="+mn-lt"/>
            </a:endParaRPr>
          </a:p>
          <a:p>
            <a:pPr algn="ctr"/>
            <a:r>
              <a:rPr lang="en-US" sz="1200" kern="0" dirty="0">
                <a:solidFill>
                  <a:srgbClr val="000000"/>
                </a:solidFill>
                <a:latin typeface="+mn-lt"/>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algn="ctr"/>
            <a:br>
              <a:rPr lang="en-US" sz="1200" kern="0" dirty="0">
                <a:solidFill>
                  <a:srgbClr val="000000"/>
                </a:solidFill>
                <a:latin typeface="+mn-lt"/>
                <a:ea typeface="Times New Roman" panose="02020603050405020304" pitchFamily="18" charset="0"/>
                <a:cs typeface="Times New Roman" panose="02020603050405020304" pitchFamily="18" charset="0"/>
              </a:rPr>
            </a:br>
            <a:endParaRPr lang="en-US" sz="1200" b="1" kern="0" dirty="0">
              <a:latin typeface="+mn-lt"/>
            </a:endParaRPr>
          </a:p>
          <a:p>
            <a:pPr algn="ctr"/>
            <a:endParaRPr lang="en-US" sz="1050" dirty="0"/>
          </a:p>
        </p:txBody>
      </p:sp>
      <p:sp>
        <p:nvSpPr>
          <p:cNvPr id="11" name="Rectangle: Rounded Corners 10">
            <a:extLst>
              <a:ext uri="{FF2B5EF4-FFF2-40B4-BE49-F238E27FC236}">
                <a16:creationId xmlns:a16="http://schemas.microsoft.com/office/drawing/2014/main" id="{37BBCDBF-CF1A-8EDA-1793-8E20D14B7AA5}"/>
              </a:ext>
            </a:extLst>
          </p:cNvPr>
          <p:cNvSpPr/>
          <p:nvPr/>
        </p:nvSpPr>
        <p:spPr>
          <a:xfrm>
            <a:off x="435088" y="3288005"/>
            <a:ext cx="7463114" cy="3112793"/>
          </a:xfrm>
          <a:prstGeom prst="roundRect">
            <a:avLst>
              <a:gd name="adj" fmla="val 7856"/>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kern="0" dirty="0">
                <a:solidFill>
                  <a:schemeClr val="tx2"/>
                </a:solidFill>
              </a:rPr>
              <a:t>Scope</a:t>
            </a:r>
          </a:p>
          <a:p>
            <a:pPr algn="ctr"/>
            <a:endParaRPr lang="en-US" sz="1600" b="1" kern="0" dirty="0">
              <a:solidFill>
                <a:schemeClr val="tx2"/>
              </a:solidFill>
            </a:endParaRPr>
          </a:p>
          <a:p>
            <a:r>
              <a:rPr lang="en-US" sz="1600" b="1" kern="0" dirty="0">
                <a:solidFill>
                  <a:schemeClr val="tx2"/>
                </a:solidFill>
              </a:rPr>
              <a:t>		      	</a:t>
            </a:r>
          </a:p>
          <a:p>
            <a:endParaRPr lang="en-US" sz="1600" b="1" kern="0" dirty="0">
              <a:solidFill>
                <a:schemeClr val="tx2"/>
              </a:solidFill>
            </a:endParaRPr>
          </a:p>
          <a:p>
            <a:endParaRPr lang="en-US" sz="1600" b="1" kern="0" dirty="0">
              <a:solidFill>
                <a:schemeClr val="tx2"/>
              </a:solidFill>
            </a:endParaRPr>
          </a:p>
          <a:p>
            <a:endParaRPr lang="en-US" sz="1200" kern="0" dirty="0">
              <a:solidFill>
                <a:srgbClr val="000000"/>
              </a:solidFill>
              <a:cs typeface="Times New Roman" panose="02020603050405020304" pitchFamily="18" charset="0"/>
            </a:endParaRPr>
          </a:p>
          <a:p>
            <a:endParaRPr lang="en-US" sz="1200" kern="0" dirty="0">
              <a:solidFill>
                <a:srgbClr val="000000"/>
              </a:solidFill>
              <a:cs typeface="Times New Roman" panose="02020603050405020304" pitchFamily="18" charset="0"/>
            </a:endParaRP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2" name="Rectangle: Rounded Corners 11">
            <a:extLst>
              <a:ext uri="{FF2B5EF4-FFF2-40B4-BE49-F238E27FC236}">
                <a16:creationId xmlns:a16="http://schemas.microsoft.com/office/drawing/2014/main" id="{013A404C-1460-2631-22F1-01F4C6E100B5}"/>
              </a:ext>
            </a:extLst>
          </p:cNvPr>
          <p:cNvSpPr/>
          <p:nvPr/>
        </p:nvSpPr>
        <p:spPr>
          <a:xfrm>
            <a:off x="8179816" y="3288006"/>
            <a:ext cx="3582430" cy="3112792"/>
          </a:xfrm>
          <a:prstGeom prst="roundRect">
            <a:avLst>
              <a:gd name="adj" fmla="val 7856"/>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kern="0" dirty="0">
                <a:solidFill>
                  <a:schemeClr val="tx2"/>
                </a:solidFill>
              </a:rPr>
              <a:t>Programming Languages Tested</a:t>
            </a:r>
          </a:p>
          <a:p>
            <a:endParaRPr lang="en-US" sz="1600" b="1" kern="0" dirty="0">
              <a:solidFill>
                <a:schemeClr val="tx2"/>
              </a:solidFill>
            </a:endParaRPr>
          </a:p>
          <a:p>
            <a:endParaRPr lang="en-US" sz="1600" b="1" kern="0" dirty="0">
              <a:solidFill>
                <a:schemeClr val="tx2"/>
              </a:solidFill>
            </a:endParaRPr>
          </a:p>
          <a:p>
            <a:endParaRPr lang="en-US" sz="1600" b="1" kern="0" dirty="0">
              <a:solidFill>
                <a:schemeClr val="tx2"/>
              </a:solidFill>
            </a:endParaRPr>
          </a:p>
          <a:p>
            <a:endParaRPr lang="en-US" sz="1600" b="1" kern="0" dirty="0">
              <a:solidFill>
                <a:schemeClr val="tx2"/>
              </a:solidFill>
            </a:endParaRPr>
          </a:p>
          <a:p>
            <a:endParaRPr lang="en-US" sz="1600" b="1" kern="0" dirty="0">
              <a:solidFill>
                <a:schemeClr val="tx2"/>
              </a:solidFill>
              <a:latin typeface="+mn-lt"/>
            </a:endParaRPr>
          </a:p>
          <a:p>
            <a:endParaRPr lang="en-US" sz="1600" b="1" kern="0" dirty="0">
              <a:solidFill>
                <a:schemeClr val="tx2"/>
              </a:solidFill>
            </a:endParaRPr>
          </a:p>
          <a:p>
            <a:endParaRPr lang="en-US" sz="1600" b="1" kern="0" dirty="0">
              <a:solidFill>
                <a:schemeClr val="tx2"/>
              </a:solidFill>
              <a:latin typeface="+mn-lt"/>
            </a:endParaRPr>
          </a:p>
          <a:p>
            <a:endParaRPr lang="en-US" sz="1600" b="1" kern="0" dirty="0">
              <a:solidFill>
                <a:schemeClr val="tx2"/>
              </a:solidFill>
            </a:endParaRPr>
          </a:p>
          <a:p>
            <a:endParaRPr lang="en-US" sz="1600" b="1" kern="0" dirty="0">
              <a:solidFill>
                <a:schemeClr val="tx2"/>
              </a:solidFill>
              <a:latin typeface="+mn-lt"/>
            </a:endParaRPr>
          </a:p>
          <a:p>
            <a:endParaRPr lang="en-US" sz="1600" b="1" kern="0" dirty="0">
              <a:solidFill>
                <a:schemeClr val="tx2"/>
              </a:solidFill>
              <a:latin typeface="+mn-lt"/>
            </a:endParaRPr>
          </a:p>
          <a:p>
            <a:endParaRPr lang="en-US" sz="1200" b="1" kern="0" dirty="0">
              <a:latin typeface="+mn-lt"/>
            </a:endParaRPr>
          </a:p>
        </p:txBody>
      </p:sp>
      <p:pic>
        <p:nvPicPr>
          <p:cNvPr id="1028" name="Picture 4" descr="JavaScript Logo, symbol, meaning, history, PNG, brand">
            <a:extLst>
              <a:ext uri="{FF2B5EF4-FFF2-40B4-BE49-F238E27FC236}">
                <a16:creationId xmlns:a16="http://schemas.microsoft.com/office/drawing/2014/main" id="{267B8372-DDEF-637D-50DC-2CB0245D9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322" y="5040843"/>
            <a:ext cx="1910616" cy="10747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ava (programming language) - Wikipedia">
            <a:extLst>
              <a:ext uri="{FF2B5EF4-FFF2-40B4-BE49-F238E27FC236}">
                <a16:creationId xmlns:a16="http://schemas.microsoft.com/office/drawing/2014/main" id="{77EA897B-DAF3-543A-A99F-CC0D16E26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909" y="3674349"/>
            <a:ext cx="694186" cy="12696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logo for stickers + stuff. originally posted at… | by Chris McKee |  Medium">
            <a:extLst>
              <a:ext uri="{FF2B5EF4-FFF2-40B4-BE49-F238E27FC236}">
                <a16:creationId xmlns:a16="http://schemas.microsoft.com/office/drawing/2014/main" id="{5407D12E-B9B7-3AA1-6998-1B09EBBB1E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63" t="21545" r="22967" b="16409"/>
          <a:stretch/>
        </p:blipFill>
        <p:spPr bwMode="auto">
          <a:xfrm>
            <a:off x="8613471" y="5016557"/>
            <a:ext cx="1167268" cy="11998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E8F6DDC-F12B-ACCD-2014-AD68A9F50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8618" y="3815196"/>
            <a:ext cx="1030023" cy="112879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DF373A50-B789-C08B-0D7B-38E965283E05}"/>
              </a:ext>
            </a:extLst>
          </p:cNvPr>
          <p:cNvSpPr/>
          <p:nvPr/>
        </p:nvSpPr>
        <p:spPr>
          <a:xfrm>
            <a:off x="904737" y="3771192"/>
            <a:ext cx="2006931" cy="1020459"/>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kern="0" dirty="0">
                <a:solidFill>
                  <a:schemeClr val="tx2"/>
                </a:solidFill>
                <a:latin typeface="+mn-lt"/>
              </a:rPr>
              <a:t>25+ Users</a:t>
            </a:r>
          </a:p>
          <a:p>
            <a:pPr algn="ctr"/>
            <a:r>
              <a:rPr lang="en-US" sz="1200" kern="0" dirty="0">
                <a:solidFill>
                  <a:schemeClr val="tx2"/>
                </a:solidFill>
              </a:rPr>
              <a:t>(US and BIETC)</a:t>
            </a:r>
            <a:endParaRPr lang="en-US" sz="1200" kern="0" dirty="0">
              <a:solidFill>
                <a:schemeClr val="tx2"/>
              </a:solidFill>
              <a:latin typeface="+mn-lt"/>
            </a:endParaRPr>
          </a:p>
          <a:p>
            <a:pPr algn="ctr"/>
            <a:endParaRPr lang="en-US" sz="1200" dirty="0"/>
          </a:p>
        </p:txBody>
      </p:sp>
      <p:sp>
        <p:nvSpPr>
          <p:cNvPr id="15" name="Rectangle: Rounded Corners 14">
            <a:extLst>
              <a:ext uri="{FF2B5EF4-FFF2-40B4-BE49-F238E27FC236}">
                <a16:creationId xmlns:a16="http://schemas.microsoft.com/office/drawing/2014/main" id="{67F2757D-7B1D-A2D7-A652-B4F9463DB1AC}"/>
              </a:ext>
            </a:extLst>
          </p:cNvPr>
          <p:cNvSpPr/>
          <p:nvPr/>
        </p:nvSpPr>
        <p:spPr>
          <a:xfrm>
            <a:off x="5629555" y="3771192"/>
            <a:ext cx="2006931" cy="1020459"/>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kern="0" dirty="0">
                <a:solidFill>
                  <a:schemeClr val="tx2"/>
                </a:solidFill>
                <a:latin typeface="+mn-lt"/>
              </a:rPr>
              <a:t>Approval from ISC and Legal for Boeing Code</a:t>
            </a:r>
          </a:p>
        </p:txBody>
      </p:sp>
      <p:sp>
        <p:nvSpPr>
          <p:cNvPr id="16" name="Rectangle: Rounded Corners 15">
            <a:extLst>
              <a:ext uri="{FF2B5EF4-FFF2-40B4-BE49-F238E27FC236}">
                <a16:creationId xmlns:a16="http://schemas.microsoft.com/office/drawing/2014/main" id="{9CD6C021-F225-F17E-7BEF-7AAD3F6AFFEA}"/>
              </a:ext>
            </a:extLst>
          </p:cNvPr>
          <p:cNvSpPr/>
          <p:nvPr/>
        </p:nvSpPr>
        <p:spPr>
          <a:xfrm>
            <a:off x="3267146" y="3786644"/>
            <a:ext cx="2006931" cy="1005007"/>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b="1" kern="0" dirty="0">
                <a:solidFill>
                  <a:schemeClr val="tx2"/>
                </a:solidFill>
              </a:rPr>
              <a:t>Teams from IT&amp;DA M&amp;Q, DPACS, Software Engineering, and BR&amp;T Math</a:t>
            </a:r>
            <a:endParaRPr lang="en-US" sz="1300" b="1" kern="0" dirty="0">
              <a:solidFill>
                <a:schemeClr val="tx2"/>
              </a:solidFill>
              <a:latin typeface="+mn-lt"/>
            </a:endParaRPr>
          </a:p>
        </p:txBody>
      </p:sp>
      <p:sp>
        <p:nvSpPr>
          <p:cNvPr id="18" name="Rectangle: Rounded Corners 17">
            <a:extLst>
              <a:ext uri="{FF2B5EF4-FFF2-40B4-BE49-F238E27FC236}">
                <a16:creationId xmlns:a16="http://schemas.microsoft.com/office/drawing/2014/main" id="{56066405-901A-781B-9BBF-1C0894C2BA8B}"/>
              </a:ext>
            </a:extLst>
          </p:cNvPr>
          <p:cNvSpPr/>
          <p:nvPr/>
        </p:nvSpPr>
        <p:spPr>
          <a:xfrm>
            <a:off x="904736" y="5040844"/>
            <a:ext cx="6731750" cy="117898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b="1" kern="0" dirty="0">
              <a:solidFill>
                <a:schemeClr val="tx2"/>
              </a:solidFill>
            </a:endParaRPr>
          </a:p>
          <a:p>
            <a:pPr algn="ctr"/>
            <a:r>
              <a:rPr lang="en-US" sz="1600" b="1" kern="0" dirty="0">
                <a:solidFill>
                  <a:schemeClr val="tx2"/>
                </a:solidFill>
              </a:rPr>
              <a:t>Learnings</a:t>
            </a:r>
          </a:p>
          <a:p>
            <a:pPr marL="342900" marR="0" lvl="0" indent="-342900">
              <a:spcBef>
                <a:spcPts val="0"/>
              </a:spcBef>
              <a:spcAft>
                <a:spcPts val="0"/>
              </a:spcAft>
              <a:buFont typeface="Symbol" panose="05050102010706020507" pitchFamily="18" charset="2"/>
              <a:buChar char=""/>
            </a:pPr>
            <a:r>
              <a:rPr lang="en-US" sz="1200" b="1" dirty="0">
                <a:effectLst/>
                <a:latin typeface="Calibri" panose="020F0502020204030204" pitchFamily="34" charset="0"/>
                <a:ea typeface="Times New Roman" panose="02020603050405020304" pitchFamily="18" charset="0"/>
              </a:rPr>
              <a:t>Terms</a:t>
            </a:r>
            <a:r>
              <a:rPr lang="en-US" sz="1200" dirty="0">
                <a:effectLst/>
                <a:latin typeface="Calibri" panose="020F0502020204030204" pitchFamily="34" charset="0"/>
                <a:ea typeface="Times New Roman" panose="02020603050405020304" pitchFamily="18" charset="0"/>
              </a:rPr>
              <a:t>: AWS service terms recommends against using Code Whisperer in safety critical scenarios. Not a big surprise but limits potential for fly away software based on legal’s guidance</a:t>
            </a:r>
            <a:endParaRPr lang="en-US" sz="12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1" dirty="0">
                <a:effectLst/>
                <a:latin typeface="Calibri" panose="020F0502020204030204" pitchFamily="34" charset="0"/>
                <a:ea typeface="Times New Roman" panose="02020603050405020304" pitchFamily="18" charset="0"/>
              </a:rPr>
              <a:t>Features:</a:t>
            </a:r>
            <a:r>
              <a:rPr lang="en-US" sz="1200" dirty="0">
                <a:effectLst/>
                <a:latin typeface="Calibri" panose="020F0502020204030204" pitchFamily="34" charset="0"/>
                <a:ea typeface="Times New Roman" panose="02020603050405020304" pitchFamily="18" charset="0"/>
              </a:rPr>
              <a:t> Emerging interest in feature set associated to AI assisted code conversion. Take an old language and convert to something new. Not currently supported but AWS is aware of need</a:t>
            </a:r>
            <a:endParaRPr lang="en-US" sz="1200" dirty="0">
              <a:effectLst/>
              <a:latin typeface="Calibri" panose="020F0502020204030204" pitchFamily="34" charset="0"/>
              <a:ea typeface="Calibri" panose="020F0502020204030204" pitchFamily="34" charset="0"/>
            </a:endParaRPr>
          </a:p>
          <a:p>
            <a:endParaRPr lang="en-US" sz="1600" b="1" kern="0" dirty="0">
              <a:solidFill>
                <a:schemeClr val="tx2"/>
              </a:solidFill>
              <a:latin typeface="+mn-lt"/>
            </a:endParaRPr>
          </a:p>
        </p:txBody>
      </p:sp>
    </p:spTree>
    <p:extLst>
      <p:ext uri="{BB962C8B-B14F-4D97-AF65-F5344CB8AC3E}">
        <p14:creationId xmlns:p14="http://schemas.microsoft.com/office/powerpoint/2010/main" val="368843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37158A-A992-EBE3-468E-A5B7D183A19A}"/>
              </a:ext>
            </a:extLst>
          </p:cNvPr>
          <p:cNvSpPr>
            <a:spLocks noGrp="1"/>
          </p:cNvSpPr>
          <p:nvPr>
            <p:ph type="sldNum" sz="quarter" idx="14"/>
          </p:nvPr>
        </p:nvSpPr>
        <p:spPr/>
        <p:txBody>
          <a:bodyPr/>
          <a:lstStyle/>
          <a:p>
            <a:r>
              <a:rPr lang="en-US"/>
              <a:t>Author, </a:t>
            </a:r>
            <a:fld id="{D72BAC86-7CA1-47DD-8EAD-39EA91178256}" type="datetime1">
              <a:rPr lang="en-US" smtClean="0"/>
              <a:pPr/>
              <a:t>10/3/2023</a:t>
            </a:fld>
            <a:r>
              <a:rPr lang="en-US"/>
              <a:t>, Filename.ppt</a:t>
            </a:r>
            <a:r>
              <a:rPr lang="en-US" sz="800"/>
              <a:t> </a:t>
            </a:r>
            <a:r>
              <a:rPr lang="en-US" sz="1000"/>
              <a:t>| </a:t>
            </a:r>
            <a:fld id="{689318A1-174D-4DEE-8106-03A37B9BCF15}" type="slidenum">
              <a:rPr lang="en-US" sz="1000" smtClean="0"/>
              <a:pPr/>
              <a:t>3</a:t>
            </a:fld>
            <a:endParaRPr lang="en-US" sz="1000" dirty="0"/>
          </a:p>
        </p:txBody>
      </p:sp>
      <p:sp>
        <p:nvSpPr>
          <p:cNvPr id="7" name="Title 1">
            <a:extLst>
              <a:ext uri="{FF2B5EF4-FFF2-40B4-BE49-F238E27FC236}">
                <a16:creationId xmlns:a16="http://schemas.microsoft.com/office/drawing/2014/main" id="{FE6C0181-0ACB-3477-79C5-10C3247C1AE4}"/>
              </a:ext>
            </a:extLst>
          </p:cNvPr>
          <p:cNvSpPr>
            <a:spLocks noGrp="1"/>
          </p:cNvSpPr>
          <p:nvPr>
            <p:ph type="title"/>
          </p:nvPr>
        </p:nvSpPr>
        <p:spPr>
          <a:xfrm>
            <a:off x="448172" y="457201"/>
            <a:ext cx="11314074" cy="323165"/>
          </a:xfrm>
        </p:spPr>
        <p:txBody>
          <a:bodyPr/>
          <a:lstStyle/>
          <a:p>
            <a:r>
              <a:rPr lang="en-US" sz="2000" b="1" dirty="0"/>
              <a:t>Timeline and Next Steps</a:t>
            </a:r>
          </a:p>
        </p:txBody>
      </p:sp>
      <p:sp>
        <p:nvSpPr>
          <p:cNvPr id="3" name="Rectangle: Rounded Corners 2">
            <a:extLst>
              <a:ext uri="{FF2B5EF4-FFF2-40B4-BE49-F238E27FC236}">
                <a16:creationId xmlns:a16="http://schemas.microsoft.com/office/drawing/2014/main" id="{583A0AF5-617D-A8AD-C2E2-312AC8ADB7A7}"/>
              </a:ext>
            </a:extLst>
          </p:cNvPr>
          <p:cNvSpPr/>
          <p:nvPr/>
        </p:nvSpPr>
        <p:spPr>
          <a:xfrm>
            <a:off x="448171" y="1011892"/>
            <a:ext cx="11299213" cy="1083608"/>
          </a:xfrm>
          <a:prstGeom prst="roundRect">
            <a:avLst>
              <a:gd name="adj" fmla="val 1609"/>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br>
              <a:rPr lang="en-US" sz="1200" kern="0" dirty="0">
                <a:solidFill>
                  <a:srgbClr val="000000"/>
                </a:solidFill>
                <a:latin typeface="+mn-lt"/>
                <a:ea typeface="Times New Roman" panose="02020603050405020304" pitchFamily="18" charset="0"/>
                <a:cs typeface="Times New Roman" panose="02020603050405020304" pitchFamily="18" charset="0"/>
              </a:rPr>
            </a:br>
            <a:endParaRPr lang="en-US" sz="1200" b="1" kern="0" dirty="0">
              <a:latin typeface="+mn-lt"/>
            </a:endParaRPr>
          </a:p>
          <a:p>
            <a:pPr algn="ctr"/>
            <a:endParaRPr lang="en-US" sz="1050" dirty="0"/>
          </a:p>
        </p:txBody>
      </p:sp>
      <p:sp>
        <p:nvSpPr>
          <p:cNvPr id="5" name="Rectangle: Rounded Corners 4">
            <a:extLst>
              <a:ext uri="{FF2B5EF4-FFF2-40B4-BE49-F238E27FC236}">
                <a16:creationId xmlns:a16="http://schemas.microsoft.com/office/drawing/2014/main" id="{0A0A8A0B-FF83-4E91-B6D2-3C157B93701D}"/>
              </a:ext>
            </a:extLst>
          </p:cNvPr>
          <p:cNvSpPr/>
          <p:nvPr/>
        </p:nvSpPr>
        <p:spPr>
          <a:xfrm>
            <a:off x="524371" y="1137622"/>
            <a:ext cx="3567570" cy="828338"/>
          </a:xfrm>
          <a:prstGeom prst="roundRect">
            <a:avLst>
              <a:gd name="adj" fmla="val 1609"/>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kern="0" dirty="0">
                <a:solidFill>
                  <a:srgbClr val="000000"/>
                </a:solidFill>
                <a:latin typeface="+mn-lt"/>
                <a:cs typeface="Times New Roman" panose="02020603050405020304" pitchFamily="18" charset="0"/>
              </a:rPr>
              <a:t>Early October</a:t>
            </a:r>
            <a:endParaRPr lang="en-US" sz="1200" b="1" kern="0" dirty="0">
              <a:latin typeface="+mn-lt"/>
            </a:endParaRPr>
          </a:p>
        </p:txBody>
      </p:sp>
      <p:sp>
        <p:nvSpPr>
          <p:cNvPr id="6" name="Rectangle: Rounded Corners 5">
            <a:extLst>
              <a:ext uri="{FF2B5EF4-FFF2-40B4-BE49-F238E27FC236}">
                <a16:creationId xmlns:a16="http://schemas.microsoft.com/office/drawing/2014/main" id="{6848E770-8691-7822-CA8E-4DF76B45B09F}"/>
              </a:ext>
            </a:extLst>
          </p:cNvPr>
          <p:cNvSpPr/>
          <p:nvPr/>
        </p:nvSpPr>
        <p:spPr>
          <a:xfrm>
            <a:off x="4221481" y="1137622"/>
            <a:ext cx="3619499" cy="828338"/>
          </a:xfrm>
          <a:prstGeom prst="roundRect">
            <a:avLst>
              <a:gd name="adj" fmla="val 1609"/>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kern="0" dirty="0">
                <a:solidFill>
                  <a:srgbClr val="000000"/>
                </a:solidFill>
                <a:latin typeface="+mn-lt"/>
                <a:cs typeface="Times New Roman" panose="02020603050405020304" pitchFamily="18" charset="0"/>
              </a:rPr>
              <a:t>Mid October</a:t>
            </a:r>
            <a:endParaRPr lang="en-US" sz="1200" b="1" kern="0" dirty="0">
              <a:latin typeface="+mn-lt"/>
            </a:endParaRPr>
          </a:p>
        </p:txBody>
      </p:sp>
      <p:sp>
        <p:nvSpPr>
          <p:cNvPr id="13" name="Rectangle: Rounded Corners 12">
            <a:extLst>
              <a:ext uri="{FF2B5EF4-FFF2-40B4-BE49-F238E27FC236}">
                <a16:creationId xmlns:a16="http://schemas.microsoft.com/office/drawing/2014/main" id="{4C830FBC-1A54-9F97-FBA7-C1B285D4DF94}"/>
              </a:ext>
            </a:extLst>
          </p:cNvPr>
          <p:cNvSpPr/>
          <p:nvPr/>
        </p:nvSpPr>
        <p:spPr>
          <a:xfrm>
            <a:off x="7970520" y="1137622"/>
            <a:ext cx="3619499" cy="828338"/>
          </a:xfrm>
          <a:prstGeom prst="roundRect">
            <a:avLst>
              <a:gd name="adj" fmla="val 1609"/>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kern="0" dirty="0">
                <a:solidFill>
                  <a:srgbClr val="000000"/>
                </a:solidFill>
                <a:cs typeface="Times New Roman" panose="02020603050405020304" pitchFamily="18" charset="0"/>
              </a:rPr>
              <a:t>Mid to late October</a:t>
            </a:r>
            <a:endParaRPr lang="en-US" sz="1200" b="1" kern="0" dirty="0">
              <a:latin typeface="+mn-lt"/>
            </a:endParaRPr>
          </a:p>
        </p:txBody>
      </p:sp>
      <p:cxnSp>
        <p:nvCxnSpPr>
          <p:cNvPr id="18" name="Straight Connector 17">
            <a:extLst>
              <a:ext uri="{FF2B5EF4-FFF2-40B4-BE49-F238E27FC236}">
                <a16:creationId xmlns:a16="http://schemas.microsoft.com/office/drawing/2014/main" id="{118C99B5-30CC-0A4C-6C60-247E3E69A526}"/>
              </a:ext>
            </a:extLst>
          </p:cNvPr>
          <p:cNvCxnSpPr>
            <a:cxnSpLocks/>
            <a:stCxn id="5" idx="2"/>
          </p:cNvCxnSpPr>
          <p:nvPr/>
        </p:nvCxnSpPr>
        <p:spPr>
          <a:xfrm flipH="1">
            <a:off x="2301240" y="1965960"/>
            <a:ext cx="6916" cy="563880"/>
          </a:xfrm>
          <a:prstGeom prst="line">
            <a:avLst/>
          </a:prstGeom>
          <a:ln/>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E3B8766D-283F-C3DF-EB93-9C2303F6DB4D}"/>
              </a:ext>
            </a:extLst>
          </p:cNvPr>
          <p:cNvSpPr txBox="1"/>
          <p:nvPr/>
        </p:nvSpPr>
        <p:spPr>
          <a:xfrm>
            <a:off x="601980" y="2613660"/>
            <a:ext cx="3489961" cy="954107"/>
          </a:xfrm>
          <a:prstGeom prst="rect">
            <a:avLst/>
          </a:prstGeom>
          <a:noFill/>
        </p:spPr>
        <p:txBody>
          <a:bodyPr wrap="square" rtlCol="0">
            <a:spAutoFit/>
          </a:bodyPr>
          <a:lstStyle/>
          <a:p>
            <a:pPr marR="0" lvl="0" algn="ctr">
              <a:spcBef>
                <a:spcPts val="0"/>
              </a:spcBef>
              <a:spcAft>
                <a:spcPts val="0"/>
              </a:spcAft>
            </a:pPr>
            <a:r>
              <a:rPr lang="en-US" sz="1400" dirty="0">
                <a:effectLst/>
                <a:latin typeface="Calibri" panose="020F0502020204030204" pitchFamily="34" charset="0"/>
                <a:ea typeface="Times New Roman" panose="02020603050405020304" pitchFamily="18" charset="0"/>
              </a:rPr>
              <a:t>2 hour </a:t>
            </a:r>
            <a:r>
              <a:rPr lang="en-US" sz="1400" b="1" dirty="0">
                <a:effectLst/>
                <a:latin typeface="Calibri" panose="020F0502020204030204" pitchFamily="34" charset="0"/>
                <a:ea typeface="Times New Roman" panose="02020603050405020304" pitchFamily="18" charset="0"/>
              </a:rPr>
              <a:t>immersion day </a:t>
            </a:r>
            <a:r>
              <a:rPr lang="en-US" sz="1400" dirty="0">
                <a:effectLst/>
                <a:latin typeface="Calibri" panose="020F0502020204030204" pitchFamily="34" charset="0"/>
                <a:ea typeface="Times New Roman" panose="02020603050405020304" pitchFamily="18" charset="0"/>
              </a:rPr>
              <a:t>w/ AWS to help accelerate the use of </a:t>
            </a:r>
            <a:r>
              <a:rPr lang="en-US" sz="1400" b="1" dirty="0">
                <a:effectLst/>
                <a:latin typeface="Calibri" panose="020F0502020204030204" pitchFamily="34" charset="0"/>
                <a:ea typeface="Times New Roman" panose="02020603050405020304" pitchFamily="18" charset="0"/>
              </a:rPr>
              <a:t>CodeWhisperer best practices</a:t>
            </a:r>
            <a:r>
              <a:rPr lang="en-US" sz="1400" dirty="0">
                <a:effectLst/>
                <a:latin typeface="Calibri" panose="020F0502020204030204" pitchFamily="34" charset="0"/>
                <a:ea typeface="Times New Roman" panose="02020603050405020304" pitchFamily="18" charset="0"/>
              </a:rPr>
              <a:t> w/ some emphasis on Prompt Engineering </a:t>
            </a:r>
            <a:endParaRPr lang="en-US" sz="1400" dirty="0">
              <a:effectLst/>
              <a:latin typeface="Calibri" panose="020F0502020204030204" pitchFamily="34" charset="0"/>
              <a:ea typeface="Calibri" panose="020F0502020204030204" pitchFamily="34" charset="0"/>
            </a:endParaRPr>
          </a:p>
        </p:txBody>
      </p:sp>
      <p:cxnSp>
        <p:nvCxnSpPr>
          <p:cNvPr id="21" name="Straight Connector 20">
            <a:extLst>
              <a:ext uri="{FF2B5EF4-FFF2-40B4-BE49-F238E27FC236}">
                <a16:creationId xmlns:a16="http://schemas.microsoft.com/office/drawing/2014/main" id="{456946B1-EAA3-B5C0-2FCB-904D5A6E53EE}"/>
              </a:ext>
            </a:extLst>
          </p:cNvPr>
          <p:cNvCxnSpPr>
            <a:cxnSpLocks/>
          </p:cNvCxnSpPr>
          <p:nvPr/>
        </p:nvCxnSpPr>
        <p:spPr>
          <a:xfrm>
            <a:off x="6024314" y="1985010"/>
            <a:ext cx="0" cy="54483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B964D79D-0063-4487-0895-238E6A9584A2}"/>
              </a:ext>
            </a:extLst>
          </p:cNvPr>
          <p:cNvCxnSpPr>
            <a:cxnSpLocks/>
          </p:cNvCxnSpPr>
          <p:nvPr/>
        </p:nvCxnSpPr>
        <p:spPr>
          <a:xfrm>
            <a:off x="9887654" y="1965960"/>
            <a:ext cx="0" cy="544830"/>
          </a:xfrm>
          <a:prstGeom prst="line">
            <a:avLst/>
          </a:prstGeom>
          <a:ln/>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C74BF5F6-C271-5664-7D2A-C5DA6F6C240E}"/>
              </a:ext>
            </a:extLst>
          </p:cNvPr>
          <p:cNvSpPr txBox="1"/>
          <p:nvPr/>
        </p:nvSpPr>
        <p:spPr>
          <a:xfrm>
            <a:off x="4351019" y="2675344"/>
            <a:ext cx="3489961" cy="1815882"/>
          </a:xfrm>
          <a:prstGeom prst="rect">
            <a:avLst/>
          </a:prstGeom>
          <a:noFill/>
        </p:spPr>
        <p:txBody>
          <a:bodyPr wrap="square" rtlCol="0">
            <a:spAutoFit/>
          </a:bodyPr>
          <a:lstStyle/>
          <a:p>
            <a:pPr marR="0" lvl="0" algn="ctr">
              <a:spcBef>
                <a:spcPts val="0"/>
              </a:spcBef>
              <a:spcAft>
                <a:spcPts val="0"/>
              </a:spcAft>
            </a:pPr>
            <a:r>
              <a:rPr lang="en-US" sz="1400" b="1" dirty="0">
                <a:effectLst/>
                <a:latin typeface="Calibri" panose="020F0502020204030204" pitchFamily="34" charset="0"/>
                <a:ea typeface="Times New Roman" panose="02020603050405020304" pitchFamily="18" charset="0"/>
              </a:rPr>
              <a:t>Initial assessment of efficiency gains </a:t>
            </a:r>
          </a:p>
          <a:p>
            <a:pPr marL="285750" marR="0" lvl="0" indent="-285750">
              <a:spcBef>
                <a:spcPts val="0"/>
              </a:spcBef>
              <a:spcAft>
                <a:spcPts val="0"/>
              </a:spcAft>
              <a:buFont typeface="Arial" panose="020B0604020202020204" pitchFamily="34" charset="0"/>
              <a:buChar char="•"/>
            </a:pPr>
            <a:r>
              <a:rPr lang="en-US" sz="1400" dirty="0">
                <a:effectLst/>
                <a:latin typeface="Calibri" panose="020F0502020204030204" pitchFamily="34" charset="0"/>
                <a:ea typeface="Times New Roman" panose="02020603050405020304" pitchFamily="18" charset="0"/>
              </a:rPr>
              <a:t>suggestions accepted</a:t>
            </a:r>
          </a:p>
          <a:p>
            <a:pPr marL="285750" marR="0" lvl="0" indent="-285750">
              <a:spcBef>
                <a:spcPts val="0"/>
              </a:spcBef>
              <a:spcAft>
                <a:spcPts val="0"/>
              </a:spcAft>
              <a:buFont typeface="Arial" panose="020B0604020202020204" pitchFamily="34" charset="0"/>
              <a:buChar char="•"/>
            </a:pPr>
            <a:r>
              <a:rPr lang="en-US" sz="1400" dirty="0">
                <a:effectLst/>
                <a:latin typeface="Calibri" panose="020F0502020204030204" pitchFamily="34" charset="0"/>
                <a:ea typeface="Times New Roman" panose="02020603050405020304" pitchFamily="18" charset="0"/>
              </a:rPr>
              <a:t>compare between users with and without CW</a:t>
            </a:r>
          </a:p>
          <a:p>
            <a:pPr marL="285750" marR="0" lvl="0" indent="-285750">
              <a:spcBef>
                <a:spcPts val="0"/>
              </a:spcBef>
              <a:spcAft>
                <a:spcPts val="0"/>
              </a:spcAft>
              <a:buFont typeface="Arial" panose="020B0604020202020204" pitchFamily="34" charset="0"/>
              <a:buChar char="•"/>
            </a:pPr>
            <a:r>
              <a:rPr lang="en-US" sz="1400" dirty="0">
                <a:effectLst/>
                <a:latin typeface="Calibri" panose="020F0502020204030204" pitchFamily="34" charset="0"/>
                <a:ea typeface="Times New Roman" panose="02020603050405020304" pitchFamily="18" charset="0"/>
              </a:rPr>
              <a:t>looking at potentially increased effectiveness of more junior developers and increased speed for senior developers</a:t>
            </a:r>
            <a:endParaRPr lang="en-US" sz="1400" dirty="0">
              <a:effectLst/>
              <a:latin typeface="Calibri" panose="020F0502020204030204" pitchFamily="34" charset="0"/>
              <a:ea typeface="Calibri" panose="020F0502020204030204" pitchFamily="34" charset="0"/>
            </a:endParaRPr>
          </a:p>
        </p:txBody>
      </p:sp>
      <p:sp>
        <p:nvSpPr>
          <p:cNvPr id="26" name="TextBox 25">
            <a:extLst>
              <a:ext uri="{FF2B5EF4-FFF2-40B4-BE49-F238E27FC236}">
                <a16:creationId xmlns:a16="http://schemas.microsoft.com/office/drawing/2014/main" id="{96AD57DC-08CD-2233-4CCD-C71FD0ECF04A}"/>
              </a:ext>
            </a:extLst>
          </p:cNvPr>
          <p:cNvSpPr txBox="1"/>
          <p:nvPr/>
        </p:nvSpPr>
        <p:spPr>
          <a:xfrm>
            <a:off x="8142673" y="2691308"/>
            <a:ext cx="3489961" cy="523220"/>
          </a:xfrm>
          <a:prstGeom prst="rect">
            <a:avLst/>
          </a:prstGeom>
          <a:noFill/>
        </p:spPr>
        <p:txBody>
          <a:bodyPr wrap="square" rtlCol="0">
            <a:spAutoFit/>
          </a:bodyPr>
          <a:lstStyle/>
          <a:p>
            <a:pPr marR="0" lvl="0" algn="ctr">
              <a:spcBef>
                <a:spcPts val="0"/>
              </a:spcBef>
              <a:spcAft>
                <a:spcPts val="0"/>
              </a:spcAft>
            </a:pPr>
            <a:r>
              <a:rPr lang="en-US" sz="1400" dirty="0">
                <a:effectLst/>
                <a:latin typeface="Calibri" panose="020F0502020204030204" pitchFamily="34" charset="0"/>
                <a:ea typeface="Times New Roman" panose="02020603050405020304" pitchFamily="18" charset="0"/>
              </a:rPr>
              <a:t>Begin to wrap up PoC and </a:t>
            </a:r>
            <a:r>
              <a:rPr lang="en-US" sz="1400" b="1" dirty="0">
                <a:effectLst/>
                <a:latin typeface="Calibri" panose="020F0502020204030204" pitchFamily="34" charset="0"/>
                <a:ea typeface="Times New Roman" panose="02020603050405020304" pitchFamily="18" charset="0"/>
              </a:rPr>
              <a:t>Publish ASD artifacts </a:t>
            </a:r>
            <a:endParaRPr lang="en-US" sz="1400" b="1" dirty="0">
              <a:effectLst/>
              <a:latin typeface="Calibri" panose="020F0502020204030204" pitchFamily="34" charset="0"/>
              <a:ea typeface="Calibri" panose="020F0502020204030204" pitchFamily="34" charset="0"/>
            </a:endParaRPr>
          </a:p>
        </p:txBody>
      </p:sp>
      <p:sp>
        <p:nvSpPr>
          <p:cNvPr id="27" name="Rectangle: Rounded Corners 26">
            <a:extLst>
              <a:ext uri="{FF2B5EF4-FFF2-40B4-BE49-F238E27FC236}">
                <a16:creationId xmlns:a16="http://schemas.microsoft.com/office/drawing/2014/main" id="{7BE2F9D6-1F06-15EC-FF0D-A287C134F8C4}"/>
              </a:ext>
            </a:extLst>
          </p:cNvPr>
          <p:cNvSpPr/>
          <p:nvPr/>
        </p:nvSpPr>
        <p:spPr>
          <a:xfrm>
            <a:off x="8142673" y="3395046"/>
            <a:ext cx="3489961" cy="1099102"/>
          </a:xfrm>
          <a:prstGeom prst="roundRect">
            <a:avLst>
              <a:gd name="adj" fmla="val 14267"/>
            </a:avLst>
          </a:prstGeom>
          <a:solidFill>
            <a:schemeClr val="bg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i="1" kern="0" dirty="0">
              <a:solidFill>
                <a:schemeClr val="tx2"/>
              </a:solidFill>
              <a:ea typeface="Times New Roman" panose="02020603050405020304" pitchFamily="18" charset="0"/>
              <a:cs typeface="Times New Roman" panose="02020603050405020304" pitchFamily="18" charset="0"/>
            </a:endParaRPr>
          </a:p>
          <a:p>
            <a:pPr algn="ctr"/>
            <a:endParaRPr lang="en-US" sz="1200" i="1" kern="0" dirty="0">
              <a:solidFill>
                <a:schemeClr val="tx2"/>
              </a:solidFill>
              <a:ea typeface="Times New Roman" panose="02020603050405020304" pitchFamily="18" charset="0"/>
              <a:cs typeface="Times New Roman" panose="02020603050405020304" pitchFamily="18" charset="0"/>
            </a:endParaRPr>
          </a:p>
          <a:p>
            <a:pPr algn="ctr"/>
            <a:r>
              <a:rPr lang="en-US" sz="1200" i="1" kern="0" dirty="0">
                <a:solidFill>
                  <a:schemeClr val="tx2"/>
                </a:solidFill>
                <a:ea typeface="Times New Roman" panose="02020603050405020304" pitchFamily="18" charset="0"/>
                <a:cs typeface="Times New Roman" panose="02020603050405020304" pitchFamily="18" charset="0"/>
              </a:rPr>
              <a:t>** POC was started without permission to use real Boeing application code and data with Code Whisperer which ultimately delayed efforts and evaluation by </a:t>
            </a:r>
            <a:r>
              <a:rPr lang="en-US" sz="1200" b="1" i="1" kern="0" dirty="0">
                <a:solidFill>
                  <a:schemeClr val="tx2"/>
                </a:solidFill>
                <a:ea typeface="Times New Roman" panose="02020603050405020304" pitchFamily="18" charset="0"/>
                <a:cs typeface="Times New Roman" panose="02020603050405020304" pitchFamily="18" charset="0"/>
              </a:rPr>
              <a:t>1-1.5 months</a:t>
            </a:r>
            <a:r>
              <a:rPr lang="en-US" sz="1200" i="1" kern="0" dirty="0">
                <a:solidFill>
                  <a:schemeClr val="tx2"/>
                </a:solidFill>
                <a:ea typeface="Times New Roman" panose="02020603050405020304" pitchFamily="18" charset="0"/>
                <a:cs typeface="Times New Roman" panose="02020603050405020304" pitchFamily="18" charset="0"/>
              </a:rPr>
              <a:t>.**</a:t>
            </a:r>
            <a:br>
              <a:rPr lang="en-US" sz="1200" kern="0" dirty="0">
                <a:solidFill>
                  <a:srgbClr val="000000"/>
                </a:solidFill>
                <a:latin typeface="+mn-lt"/>
                <a:ea typeface="Times New Roman" panose="02020603050405020304" pitchFamily="18" charset="0"/>
                <a:cs typeface="Times New Roman" panose="02020603050405020304" pitchFamily="18" charset="0"/>
              </a:rPr>
            </a:br>
            <a:endParaRPr lang="en-US" sz="1200" b="1" kern="0" dirty="0">
              <a:latin typeface="+mn-lt"/>
            </a:endParaRPr>
          </a:p>
          <a:p>
            <a:pPr algn="ctr"/>
            <a:endParaRPr lang="en-US" sz="1050" dirty="0"/>
          </a:p>
        </p:txBody>
      </p:sp>
      <p:sp>
        <p:nvSpPr>
          <p:cNvPr id="28" name="Title 1">
            <a:extLst>
              <a:ext uri="{FF2B5EF4-FFF2-40B4-BE49-F238E27FC236}">
                <a16:creationId xmlns:a16="http://schemas.microsoft.com/office/drawing/2014/main" id="{D6261A38-6AB0-C234-BA3E-1FF2AC6C2CC5}"/>
              </a:ext>
            </a:extLst>
          </p:cNvPr>
          <p:cNvSpPr txBox="1">
            <a:spLocks/>
          </p:cNvSpPr>
          <p:nvPr/>
        </p:nvSpPr>
        <p:spPr bwMode="auto">
          <a:xfrm>
            <a:off x="433310" y="4675864"/>
            <a:ext cx="11314074" cy="3231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2000" b="1" kern="0" dirty="0"/>
              <a:t>Roadmap</a:t>
            </a:r>
          </a:p>
        </p:txBody>
      </p:sp>
      <p:sp>
        <p:nvSpPr>
          <p:cNvPr id="29" name="TextBox 28">
            <a:extLst>
              <a:ext uri="{FF2B5EF4-FFF2-40B4-BE49-F238E27FC236}">
                <a16:creationId xmlns:a16="http://schemas.microsoft.com/office/drawing/2014/main" id="{A1508DCD-D8D6-D1C4-94DA-E783F30FA5D6}"/>
              </a:ext>
            </a:extLst>
          </p:cNvPr>
          <p:cNvSpPr txBox="1"/>
          <p:nvPr/>
        </p:nvSpPr>
        <p:spPr>
          <a:xfrm>
            <a:off x="357110" y="5180745"/>
            <a:ext cx="11156709" cy="738664"/>
          </a:xfrm>
          <a:prstGeom prst="rect">
            <a:avLst/>
          </a:prstGeom>
          <a:noFill/>
        </p:spPr>
        <p:txBody>
          <a:bodyPr wrap="square" rtlCol="0">
            <a:spAutoFit/>
          </a:bodyPr>
          <a:lstStyle/>
          <a:p>
            <a:pPr marL="285750" marR="0" lvl="0" indent="-285750">
              <a:spcBef>
                <a:spcPts val="0"/>
              </a:spcBef>
              <a:spcAft>
                <a:spcPts val="0"/>
              </a:spcAft>
              <a:buFont typeface="Arial" panose="020B0604020202020204" pitchFamily="34" charset="0"/>
              <a:buChar char="•"/>
            </a:pPr>
            <a:r>
              <a:rPr lang="en-US" sz="1400" dirty="0">
                <a:effectLst/>
                <a:latin typeface="Calibri" panose="020F0502020204030204" pitchFamily="34" charset="0"/>
                <a:ea typeface="Times New Roman" panose="02020603050405020304" pitchFamily="18" charset="0"/>
              </a:rPr>
              <a:t>Continue to </a:t>
            </a:r>
            <a:r>
              <a:rPr lang="en-US" sz="1400" b="1" dirty="0">
                <a:effectLst/>
                <a:latin typeface="Calibri" panose="020F0502020204030204" pitchFamily="34" charset="0"/>
                <a:ea typeface="Times New Roman" panose="02020603050405020304" pitchFamily="18" charset="0"/>
              </a:rPr>
              <a:t>define</a:t>
            </a:r>
            <a:r>
              <a:rPr lang="en-US" sz="1400" dirty="0">
                <a:effectLst/>
                <a:latin typeface="Calibri" panose="020F0502020204030204" pitchFamily="34" charset="0"/>
                <a:ea typeface="Times New Roman" panose="02020603050405020304" pitchFamily="18" charset="0"/>
              </a:rPr>
              <a:t> and </a:t>
            </a:r>
            <a:r>
              <a:rPr lang="en-US" sz="1400" b="1" dirty="0">
                <a:effectLst/>
                <a:latin typeface="Calibri" panose="020F0502020204030204" pitchFamily="34" charset="0"/>
                <a:ea typeface="Times New Roman" panose="02020603050405020304" pitchFamily="18" charset="0"/>
              </a:rPr>
              <a:t>identify</a:t>
            </a:r>
            <a:r>
              <a:rPr lang="en-US" sz="1400" dirty="0">
                <a:effectLst/>
                <a:latin typeface="Calibri" panose="020F0502020204030204" pitchFamily="34" charset="0"/>
                <a:ea typeface="Times New Roman" panose="02020603050405020304" pitchFamily="18" charset="0"/>
              </a:rPr>
              <a:t> </a:t>
            </a:r>
            <a:r>
              <a:rPr lang="en-US" sz="1400" b="1" dirty="0">
                <a:solidFill>
                  <a:schemeClr val="tx2"/>
                </a:solidFill>
                <a:effectLst/>
                <a:latin typeface="Calibri" panose="020F0502020204030204" pitchFamily="34" charset="0"/>
                <a:ea typeface="Times New Roman" panose="02020603050405020304" pitchFamily="18" charset="0"/>
              </a:rPr>
              <a:t>Terms of Use</a:t>
            </a:r>
            <a:r>
              <a:rPr lang="en-US" sz="1400" b="1" dirty="0">
                <a:effectLst/>
                <a:latin typeface="Calibri" panose="020F0502020204030204" pitchFamily="34" charset="0"/>
                <a:ea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rPr>
              <a:t>and </a:t>
            </a:r>
            <a:r>
              <a:rPr lang="en-US" sz="1400" b="1" dirty="0">
                <a:solidFill>
                  <a:schemeClr val="tx2"/>
                </a:solidFill>
                <a:effectLst/>
                <a:latin typeface="Calibri" panose="020F0502020204030204" pitchFamily="34" charset="0"/>
                <a:ea typeface="Times New Roman" panose="02020603050405020304" pitchFamily="18" charset="0"/>
              </a:rPr>
              <a:t>Key Features </a:t>
            </a:r>
          </a:p>
          <a:p>
            <a:pPr marL="285750" marR="0" lvl="0" indent="-285750">
              <a:spcBef>
                <a:spcPts val="0"/>
              </a:spcBef>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rPr>
              <a:t>AWS</a:t>
            </a:r>
            <a:r>
              <a:rPr lang="en-US" sz="1400" b="1" dirty="0">
                <a:latin typeface="Calibri" panose="020F0502020204030204" pitchFamily="34" charset="0"/>
                <a:ea typeface="Calibri" panose="020F0502020204030204" pitchFamily="34" charset="0"/>
              </a:rPr>
              <a:t> </a:t>
            </a:r>
            <a:r>
              <a:rPr lang="en-US" sz="1400" dirty="0">
                <a:latin typeface="Calibri" panose="020F0502020204030204" pitchFamily="34" charset="0"/>
                <a:ea typeface="Calibri" panose="020F0502020204030204" pitchFamily="34" charset="0"/>
              </a:rPr>
              <a:t>looking into providing </a:t>
            </a:r>
            <a:r>
              <a:rPr lang="en-US" sz="1400" b="1" dirty="0">
                <a:latin typeface="Calibri" panose="020F0502020204030204" pitchFamily="34" charset="0"/>
                <a:ea typeface="Calibri" panose="020F0502020204030204" pitchFamily="34" charset="0"/>
              </a:rPr>
              <a:t>support</a:t>
            </a:r>
            <a:r>
              <a:rPr lang="en-US" sz="1400" dirty="0">
                <a:latin typeface="Calibri" panose="020F0502020204030204" pitchFamily="34" charset="0"/>
                <a:ea typeface="Calibri" panose="020F0502020204030204" pitchFamily="34" charset="0"/>
              </a:rPr>
              <a:t> for </a:t>
            </a:r>
            <a:r>
              <a:rPr lang="en-US" sz="1400" b="1" dirty="0">
                <a:latin typeface="Calibri" panose="020F0502020204030204" pitchFamily="34" charset="0"/>
                <a:ea typeface="Calibri" panose="020F0502020204030204" pitchFamily="34" charset="0"/>
              </a:rPr>
              <a:t>Terraform (Q4)</a:t>
            </a:r>
          </a:p>
          <a:p>
            <a:pPr marL="285750" marR="0" lvl="0" indent="-285750">
              <a:spcBef>
                <a:spcPts val="0"/>
              </a:spcBef>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rPr>
              <a:t>Reach out to more teams to understand their use cases and productivity while using the Code Whisperer tool</a:t>
            </a:r>
          </a:p>
        </p:txBody>
      </p:sp>
    </p:spTree>
    <p:extLst>
      <p:ext uri="{BB962C8B-B14F-4D97-AF65-F5344CB8AC3E}">
        <p14:creationId xmlns:p14="http://schemas.microsoft.com/office/powerpoint/2010/main" val="331822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Object 6" hidden="1">
            <a:extLst>
              <a:ext uri="{FF2B5EF4-FFF2-40B4-BE49-F238E27FC236}">
                <a16:creationId xmlns:a16="http://schemas.microsoft.com/office/drawing/2014/main" id="{474017B7-4978-44E6-8BE0-B7DE210D01A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66" name="Object 6" hidden="1">
                        <a:extLst>
                          <a:ext uri="{FF2B5EF4-FFF2-40B4-BE49-F238E27FC236}">
                            <a16:creationId xmlns:a16="http://schemas.microsoft.com/office/drawing/2014/main" id="{474017B7-4978-44E6-8BE0-B7DE210D01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F8F9B840-66EE-4B85-8805-296FA806D8C6}"/>
              </a:ext>
            </a:extLst>
          </p:cNvPr>
          <p:cNvSpPr>
            <a:spLocks noGrp="1"/>
          </p:cNvSpPr>
          <p:nvPr>
            <p:ph type="title"/>
          </p:nvPr>
        </p:nvSpPr>
        <p:spPr>
          <a:xfrm>
            <a:off x="554736" y="513300"/>
            <a:ext cx="11082528" cy="390432"/>
          </a:xfrm>
        </p:spPr>
        <p:txBody>
          <a:bodyPr/>
          <a:lstStyle/>
          <a:p>
            <a:r>
              <a:rPr lang="en-US" dirty="0"/>
              <a:t>AWS </a:t>
            </a:r>
            <a:r>
              <a:rPr lang="en-US" dirty="0" err="1"/>
              <a:t>CodeWhisperer</a:t>
            </a:r>
            <a:r>
              <a:rPr lang="en-US" dirty="0"/>
              <a:t> – Performance Metric KPI </a:t>
            </a:r>
            <a:r>
              <a:rPr lang="en-US"/>
              <a:t>(TBD Proposal</a:t>
            </a:r>
            <a:r>
              <a:rPr lang="en-US" dirty="0"/>
              <a:t>)</a:t>
            </a:r>
          </a:p>
        </p:txBody>
      </p:sp>
      <p:graphicFrame>
        <p:nvGraphicFramePr>
          <p:cNvPr id="3" name="Table 2">
            <a:extLst>
              <a:ext uri="{FF2B5EF4-FFF2-40B4-BE49-F238E27FC236}">
                <a16:creationId xmlns:a16="http://schemas.microsoft.com/office/drawing/2014/main" id="{ACDF6F47-00DD-4D50-A25C-C89CC9C597BA}"/>
              </a:ext>
            </a:extLst>
          </p:cNvPr>
          <p:cNvGraphicFramePr>
            <a:graphicFrameLocks noGrp="1"/>
          </p:cNvGraphicFramePr>
          <p:nvPr/>
        </p:nvGraphicFramePr>
        <p:xfrm>
          <a:off x="554736" y="1559417"/>
          <a:ext cx="3718684" cy="1854200"/>
        </p:xfrm>
        <a:graphic>
          <a:graphicData uri="http://schemas.openxmlformats.org/drawingml/2006/table">
            <a:tbl>
              <a:tblPr firstRow="1">
                <a:tableStyleId>{F5AB1C69-6EDB-4FF4-983F-18BD219EF322}</a:tableStyleId>
              </a:tblPr>
              <a:tblGrid>
                <a:gridCol w="2914732">
                  <a:extLst>
                    <a:ext uri="{9D8B030D-6E8A-4147-A177-3AD203B41FA5}">
                      <a16:colId xmlns:a16="http://schemas.microsoft.com/office/drawing/2014/main" val="4200270188"/>
                    </a:ext>
                  </a:extLst>
                </a:gridCol>
                <a:gridCol w="803952">
                  <a:extLst>
                    <a:ext uri="{9D8B030D-6E8A-4147-A177-3AD203B41FA5}">
                      <a16:colId xmlns:a16="http://schemas.microsoft.com/office/drawing/2014/main" val="3291499766"/>
                    </a:ext>
                  </a:extLst>
                </a:gridCol>
              </a:tblGrid>
              <a:tr h="370840">
                <a:tc gridSpan="2">
                  <a:txBody>
                    <a:bodyPr/>
                    <a:lstStyle/>
                    <a:p>
                      <a:pPr algn="ctr"/>
                      <a:r>
                        <a:rPr lang="en-US" dirty="0"/>
                        <a:t>Team 1 – AWS </a:t>
                      </a:r>
                      <a:r>
                        <a:rPr lang="en-US" dirty="0" err="1"/>
                        <a:t>CodeWhisperer</a:t>
                      </a:r>
                      <a:endParaRPr lang="en-US" dirty="0"/>
                    </a:p>
                  </a:txBody>
                  <a:tcPr anchor="ctr"/>
                </a:tc>
                <a:tc hMerge="1">
                  <a:txBody>
                    <a:bodyPr/>
                    <a:lstStyle/>
                    <a:p>
                      <a:endParaRPr lang="en-US" dirty="0"/>
                    </a:p>
                  </a:txBody>
                  <a:tcPr/>
                </a:tc>
                <a:extLst>
                  <a:ext uri="{0D108BD9-81ED-4DB2-BD59-A6C34878D82A}">
                    <a16:rowId xmlns:a16="http://schemas.microsoft.com/office/drawing/2014/main" val="455823345"/>
                  </a:ext>
                </a:extLst>
              </a:tr>
              <a:tr h="370840">
                <a:tc>
                  <a:txBody>
                    <a:bodyPr/>
                    <a:lstStyle/>
                    <a:p>
                      <a:pPr algn="r"/>
                      <a:r>
                        <a:rPr lang="en-US" dirty="0"/>
                        <a:t>Time to Completion </a:t>
                      </a:r>
                    </a:p>
                  </a:txBody>
                  <a:tcPr/>
                </a:tc>
                <a:tc>
                  <a:txBody>
                    <a:bodyPr/>
                    <a:lstStyle/>
                    <a:p>
                      <a:r>
                        <a:rPr lang="en-US" b="1" dirty="0">
                          <a:solidFill>
                            <a:srgbClr val="0039A6"/>
                          </a:solidFill>
                        </a:rPr>
                        <a:t>00</a:t>
                      </a:r>
                    </a:p>
                  </a:txBody>
                  <a:tcPr/>
                </a:tc>
                <a:extLst>
                  <a:ext uri="{0D108BD9-81ED-4DB2-BD59-A6C34878D82A}">
                    <a16:rowId xmlns:a16="http://schemas.microsoft.com/office/drawing/2014/main" val="462460532"/>
                  </a:ext>
                </a:extLst>
              </a:tr>
              <a:tr h="370840">
                <a:tc>
                  <a:txBody>
                    <a:bodyPr/>
                    <a:lstStyle/>
                    <a:p>
                      <a:pPr algn="r"/>
                      <a:r>
                        <a:rPr lang="en-US" dirty="0"/>
                        <a:t>Code Suggestions</a:t>
                      </a:r>
                    </a:p>
                  </a:txBody>
                  <a:tcPr/>
                </a:tc>
                <a:tc>
                  <a: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en-US" b="1" dirty="0">
                          <a:solidFill>
                            <a:srgbClr val="0039A6"/>
                          </a:solidFill>
                        </a:rPr>
                        <a:t>00</a:t>
                      </a:r>
                    </a:p>
                  </a:txBody>
                  <a:tcPr/>
                </a:tc>
                <a:extLst>
                  <a:ext uri="{0D108BD9-81ED-4DB2-BD59-A6C34878D82A}">
                    <a16:rowId xmlns:a16="http://schemas.microsoft.com/office/drawing/2014/main" val="1744167885"/>
                  </a:ext>
                </a:extLst>
              </a:tr>
              <a:tr h="370840">
                <a:tc>
                  <a:txBody>
                    <a:bodyPr/>
                    <a:lstStyle/>
                    <a:p>
                      <a:pPr algn="r"/>
                      <a:r>
                        <a:rPr lang="en-US" dirty="0"/>
                        <a:t>LOC Generated</a:t>
                      </a:r>
                    </a:p>
                  </a:txBody>
                  <a:tcPr/>
                </a:tc>
                <a:tc>
                  <a: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en-US" b="1" dirty="0">
                          <a:solidFill>
                            <a:srgbClr val="0039A6"/>
                          </a:solidFill>
                        </a:rPr>
                        <a:t>00</a:t>
                      </a:r>
                    </a:p>
                  </a:txBody>
                  <a:tcPr/>
                </a:tc>
                <a:extLst>
                  <a:ext uri="{0D108BD9-81ED-4DB2-BD59-A6C34878D82A}">
                    <a16:rowId xmlns:a16="http://schemas.microsoft.com/office/drawing/2014/main" val="3490012542"/>
                  </a:ext>
                </a:extLst>
              </a:tr>
              <a:tr h="370840">
                <a:tc>
                  <a:txBody>
                    <a:bodyPr/>
                    <a:lstStyle/>
                    <a:p>
                      <a:pPr algn="r"/>
                      <a:r>
                        <a:rPr lang="en-US" dirty="0"/>
                        <a:t>LOC Developed</a:t>
                      </a:r>
                    </a:p>
                  </a:txBody>
                  <a:tcPr/>
                </a:tc>
                <a:tc>
                  <a: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en-US" b="1" dirty="0">
                          <a:solidFill>
                            <a:srgbClr val="0039A6"/>
                          </a:solidFill>
                        </a:rPr>
                        <a:t>00</a:t>
                      </a:r>
                    </a:p>
                  </a:txBody>
                  <a:tcPr/>
                </a:tc>
                <a:extLst>
                  <a:ext uri="{0D108BD9-81ED-4DB2-BD59-A6C34878D82A}">
                    <a16:rowId xmlns:a16="http://schemas.microsoft.com/office/drawing/2014/main" val="585153056"/>
                  </a:ext>
                </a:extLst>
              </a:tr>
            </a:tbl>
          </a:graphicData>
        </a:graphic>
      </p:graphicFrame>
      <p:graphicFrame>
        <p:nvGraphicFramePr>
          <p:cNvPr id="6" name="Table 5">
            <a:extLst>
              <a:ext uri="{FF2B5EF4-FFF2-40B4-BE49-F238E27FC236}">
                <a16:creationId xmlns:a16="http://schemas.microsoft.com/office/drawing/2014/main" id="{F42D6961-BBA1-41CD-98BE-5A52424EA9A0}"/>
              </a:ext>
            </a:extLst>
          </p:cNvPr>
          <p:cNvGraphicFramePr>
            <a:graphicFrameLocks noGrp="1"/>
          </p:cNvGraphicFramePr>
          <p:nvPr/>
        </p:nvGraphicFramePr>
        <p:xfrm>
          <a:off x="7918580" y="1559417"/>
          <a:ext cx="3718684" cy="1854200"/>
        </p:xfrm>
        <a:graphic>
          <a:graphicData uri="http://schemas.openxmlformats.org/drawingml/2006/table">
            <a:tbl>
              <a:tblPr firstRow="1">
                <a:tableStyleId>{00A15C55-8517-42AA-B614-E9B94910E393}</a:tableStyleId>
              </a:tblPr>
              <a:tblGrid>
                <a:gridCol w="2982777">
                  <a:extLst>
                    <a:ext uri="{9D8B030D-6E8A-4147-A177-3AD203B41FA5}">
                      <a16:colId xmlns:a16="http://schemas.microsoft.com/office/drawing/2014/main" val="4200270188"/>
                    </a:ext>
                  </a:extLst>
                </a:gridCol>
                <a:gridCol w="735907">
                  <a:extLst>
                    <a:ext uri="{9D8B030D-6E8A-4147-A177-3AD203B41FA5}">
                      <a16:colId xmlns:a16="http://schemas.microsoft.com/office/drawing/2014/main" val="3291499766"/>
                    </a:ext>
                  </a:extLst>
                </a:gridCol>
              </a:tblGrid>
              <a:tr h="370840">
                <a:tc gridSpan="2">
                  <a:txBody>
                    <a:bodyPr/>
                    <a:lstStyle/>
                    <a:p>
                      <a:pPr algn="ctr"/>
                      <a:r>
                        <a:rPr lang="en-US" dirty="0"/>
                        <a:t>Team 2 – Normal Development</a:t>
                      </a:r>
                    </a:p>
                  </a:txBody>
                  <a:tcPr/>
                </a:tc>
                <a:tc hMerge="1">
                  <a:txBody>
                    <a:bodyPr/>
                    <a:lstStyle/>
                    <a:p>
                      <a:endParaRPr lang="en-US" dirty="0"/>
                    </a:p>
                  </a:txBody>
                  <a:tcPr/>
                </a:tc>
                <a:extLst>
                  <a:ext uri="{0D108BD9-81ED-4DB2-BD59-A6C34878D82A}">
                    <a16:rowId xmlns:a16="http://schemas.microsoft.com/office/drawing/2014/main" val="455823345"/>
                  </a:ext>
                </a:extLst>
              </a:tr>
              <a:tr h="370840">
                <a:tc>
                  <a:txBody>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en-US" dirty="0"/>
                        <a:t>Time to Completion</a:t>
                      </a:r>
                    </a:p>
                  </a:txBody>
                  <a:tcPr/>
                </a:tc>
                <a:tc>
                  <a:txBody>
                    <a:bodyPr/>
                    <a:lstStyle/>
                    <a:p>
                      <a:r>
                        <a:rPr lang="en-US" b="1" dirty="0">
                          <a:solidFill>
                            <a:srgbClr val="00B050"/>
                          </a:solidFill>
                        </a:rPr>
                        <a:t>00</a:t>
                      </a:r>
                    </a:p>
                  </a:txBody>
                  <a:tcPr/>
                </a:tc>
                <a:extLst>
                  <a:ext uri="{0D108BD9-81ED-4DB2-BD59-A6C34878D82A}">
                    <a16:rowId xmlns:a16="http://schemas.microsoft.com/office/drawing/2014/main" val="462460532"/>
                  </a:ext>
                </a:extLst>
              </a:tr>
              <a:tr h="370840">
                <a:tc>
                  <a:txBody>
                    <a:bodyPr/>
                    <a:lstStyle/>
                    <a:p>
                      <a:pPr algn="r"/>
                      <a:r>
                        <a:rPr lang="en-US" dirty="0"/>
                        <a:t>Web Searches</a:t>
                      </a:r>
                    </a:p>
                  </a:txBody>
                  <a:tcPr/>
                </a:tc>
                <a:tc>
                  <a:txBody>
                    <a:bodyPr/>
                    <a:lstStyle/>
                    <a:p>
                      <a:r>
                        <a:rPr lang="en-US" b="1" dirty="0">
                          <a:solidFill>
                            <a:srgbClr val="00B050"/>
                          </a:solidFill>
                        </a:rPr>
                        <a:t>00</a:t>
                      </a:r>
                      <a:endParaRPr lang="en-US" dirty="0"/>
                    </a:p>
                  </a:txBody>
                  <a:tcPr/>
                </a:tc>
                <a:extLst>
                  <a:ext uri="{0D108BD9-81ED-4DB2-BD59-A6C34878D82A}">
                    <a16:rowId xmlns:a16="http://schemas.microsoft.com/office/drawing/2014/main" val="1744167885"/>
                  </a:ext>
                </a:extLst>
              </a:tr>
              <a:tr h="370840">
                <a:tc>
                  <a:txBody>
                    <a:bodyPr/>
                    <a:lstStyle/>
                    <a:p>
                      <a:pPr algn="r"/>
                      <a:r>
                        <a:rPr lang="en-US" dirty="0"/>
                        <a:t>LOC Copied</a:t>
                      </a:r>
                    </a:p>
                  </a:txBody>
                  <a:tcPr/>
                </a:tc>
                <a:tc>
                  <a:txBody>
                    <a:bodyPr/>
                    <a:lstStyle/>
                    <a:p>
                      <a:r>
                        <a:rPr lang="en-US" b="1" dirty="0">
                          <a:solidFill>
                            <a:srgbClr val="00B050"/>
                          </a:solidFill>
                        </a:rPr>
                        <a:t>00</a:t>
                      </a:r>
                      <a:endParaRPr lang="en-US" dirty="0"/>
                    </a:p>
                  </a:txBody>
                  <a:tcPr/>
                </a:tc>
                <a:extLst>
                  <a:ext uri="{0D108BD9-81ED-4DB2-BD59-A6C34878D82A}">
                    <a16:rowId xmlns:a16="http://schemas.microsoft.com/office/drawing/2014/main" val="3490012542"/>
                  </a:ext>
                </a:extLst>
              </a:tr>
              <a:tr h="370840">
                <a:tc>
                  <a:txBody>
                    <a:bodyPr/>
                    <a:lstStyle/>
                    <a:p>
                      <a:pPr algn="r"/>
                      <a:r>
                        <a:rPr lang="en-US" dirty="0"/>
                        <a:t>LOC Developed</a:t>
                      </a:r>
                    </a:p>
                  </a:txBody>
                  <a:tcPr/>
                </a:tc>
                <a:tc>
                  <a:txBody>
                    <a:bodyPr/>
                    <a:lstStyle/>
                    <a:p>
                      <a:r>
                        <a:rPr lang="en-US" b="1" dirty="0">
                          <a:solidFill>
                            <a:srgbClr val="00B050"/>
                          </a:solidFill>
                        </a:rPr>
                        <a:t>00</a:t>
                      </a:r>
                      <a:endParaRPr lang="en-US" dirty="0"/>
                    </a:p>
                  </a:txBody>
                  <a:tcPr/>
                </a:tc>
                <a:extLst>
                  <a:ext uri="{0D108BD9-81ED-4DB2-BD59-A6C34878D82A}">
                    <a16:rowId xmlns:a16="http://schemas.microsoft.com/office/drawing/2014/main" val="585153056"/>
                  </a:ext>
                </a:extLst>
              </a:tr>
            </a:tbl>
          </a:graphicData>
        </a:graphic>
      </p:graphicFrame>
      <p:sp>
        <p:nvSpPr>
          <p:cNvPr id="4" name="Rectangle 3">
            <a:extLst>
              <a:ext uri="{FF2B5EF4-FFF2-40B4-BE49-F238E27FC236}">
                <a16:creationId xmlns:a16="http://schemas.microsoft.com/office/drawing/2014/main" id="{6C5F0C20-4230-43EB-AF7F-A052D231A969}"/>
              </a:ext>
            </a:extLst>
          </p:cNvPr>
          <p:cNvSpPr/>
          <p:nvPr/>
        </p:nvSpPr>
        <p:spPr>
          <a:xfrm rot="10800000" flipV="1">
            <a:off x="554736" y="3881530"/>
            <a:ext cx="3718684" cy="4571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F7F2D83-035B-4CD0-9311-86E820A4AABD}"/>
              </a:ext>
            </a:extLst>
          </p:cNvPr>
          <p:cNvSpPr/>
          <p:nvPr/>
        </p:nvSpPr>
        <p:spPr>
          <a:xfrm rot="10800000" flipV="1">
            <a:off x="7918580" y="3881530"/>
            <a:ext cx="3718684" cy="4571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AD67E5D-2E50-4C0A-AA62-CE1541E484B3}"/>
              </a:ext>
            </a:extLst>
          </p:cNvPr>
          <p:cNvSpPr/>
          <p:nvPr/>
        </p:nvSpPr>
        <p:spPr>
          <a:xfrm rot="10800000" flipV="1">
            <a:off x="548510" y="6123993"/>
            <a:ext cx="3718684" cy="4571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B82A8B-BCD2-4B0F-A837-41A11BC1DBCD}"/>
              </a:ext>
            </a:extLst>
          </p:cNvPr>
          <p:cNvSpPr/>
          <p:nvPr/>
        </p:nvSpPr>
        <p:spPr>
          <a:xfrm rot="10800000" flipV="1">
            <a:off x="7912354" y="6123993"/>
            <a:ext cx="3718684" cy="4571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909BDE-1FAB-4086-A64E-6624197DB83A}"/>
              </a:ext>
            </a:extLst>
          </p:cNvPr>
          <p:cNvSpPr/>
          <p:nvPr/>
        </p:nvSpPr>
        <p:spPr>
          <a:xfrm>
            <a:off x="4750836" y="1253189"/>
            <a:ext cx="2690327" cy="23546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rgbClr val="7030A0"/>
                </a:solidFill>
              </a:rPr>
              <a:t>Objective Example</a:t>
            </a:r>
          </a:p>
          <a:p>
            <a:pPr algn="ctr"/>
            <a:endParaRPr lang="en-US" sz="1200" dirty="0"/>
          </a:p>
          <a:p>
            <a:pPr algn="ctr"/>
            <a:endParaRPr lang="en-US" sz="1200" dirty="0"/>
          </a:p>
          <a:p>
            <a:pPr algn="ctr"/>
            <a:r>
              <a:rPr lang="en-US" sz="1200" dirty="0"/>
              <a:t>Target two teams each working integrations to SAP with Java. One team will use CW and one will not. We will measure roughly overall time to complete iteration commitment. We will also measure number of CW suggestions accepted and lines of code generated.</a:t>
            </a:r>
          </a:p>
        </p:txBody>
      </p:sp>
      <p:sp>
        <p:nvSpPr>
          <p:cNvPr id="14" name="Rectangle 13">
            <a:extLst>
              <a:ext uri="{FF2B5EF4-FFF2-40B4-BE49-F238E27FC236}">
                <a16:creationId xmlns:a16="http://schemas.microsoft.com/office/drawing/2014/main" id="{C7DE77FB-ADF8-44F7-8DFF-B19F361542B9}"/>
              </a:ext>
            </a:extLst>
          </p:cNvPr>
          <p:cNvSpPr/>
          <p:nvPr/>
        </p:nvSpPr>
        <p:spPr>
          <a:xfrm>
            <a:off x="564071" y="3927249"/>
            <a:ext cx="3703123" cy="219674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5000" b="1" dirty="0">
                <a:solidFill>
                  <a:srgbClr val="0039A6"/>
                </a:solidFill>
              </a:rPr>
              <a:t>80%</a:t>
            </a:r>
            <a:endParaRPr lang="en-US" sz="5000" dirty="0">
              <a:solidFill>
                <a:srgbClr val="0039A6"/>
              </a:solidFill>
            </a:endParaRPr>
          </a:p>
        </p:txBody>
      </p:sp>
      <p:sp>
        <p:nvSpPr>
          <p:cNvPr id="15" name="Rectangle 14">
            <a:extLst>
              <a:ext uri="{FF2B5EF4-FFF2-40B4-BE49-F238E27FC236}">
                <a16:creationId xmlns:a16="http://schemas.microsoft.com/office/drawing/2014/main" id="{28D22147-7099-438B-ABD6-2C7A9D9ABE79}"/>
              </a:ext>
            </a:extLst>
          </p:cNvPr>
          <p:cNvSpPr/>
          <p:nvPr/>
        </p:nvSpPr>
        <p:spPr>
          <a:xfrm>
            <a:off x="7920134" y="3927249"/>
            <a:ext cx="3703123" cy="219674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5000" b="1" dirty="0">
                <a:solidFill>
                  <a:srgbClr val="00B050"/>
                </a:solidFill>
              </a:rPr>
              <a:t>50%</a:t>
            </a:r>
            <a:endParaRPr lang="en-US" sz="5000" dirty="0">
              <a:solidFill>
                <a:srgbClr val="00B050"/>
              </a:solidFill>
            </a:endParaRPr>
          </a:p>
        </p:txBody>
      </p:sp>
      <p:pic>
        <p:nvPicPr>
          <p:cNvPr id="16" name="Picture 15">
            <a:extLst>
              <a:ext uri="{FF2B5EF4-FFF2-40B4-BE49-F238E27FC236}">
                <a16:creationId xmlns:a16="http://schemas.microsoft.com/office/drawing/2014/main" id="{AD02AEC1-7073-464D-8363-BC161562C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655" y="3927249"/>
            <a:ext cx="977354" cy="2196744"/>
          </a:xfrm>
          <a:prstGeom prst="rect">
            <a:avLst/>
          </a:prstGeom>
        </p:spPr>
      </p:pic>
      <p:sp>
        <p:nvSpPr>
          <p:cNvPr id="18" name="Arrow: Striped Right 17">
            <a:extLst>
              <a:ext uri="{FF2B5EF4-FFF2-40B4-BE49-F238E27FC236}">
                <a16:creationId xmlns:a16="http://schemas.microsoft.com/office/drawing/2014/main" id="{EEED2E7A-4422-4B41-8F3C-01FF9AED16CE}"/>
              </a:ext>
            </a:extLst>
          </p:cNvPr>
          <p:cNvSpPr/>
          <p:nvPr/>
        </p:nvSpPr>
        <p:spPr>
          <a:xfrm rot="10800000">
            <a:off x="6676057" y="4684961"/>
            <a:ext cx="977354" cy="35456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Striped Right 18">
            <a:extLst>
              <a:ext uri="{FF2B5EF4-FFF2-40B4-BE49-F238E27FC236}">
                <a16:creationId xmlns:a16="http://schemas.microsoft.com/office/drawing/2014/main" id="{FD79095E-DE7A-437D-85FF-540D7F40E57E}"/>
              </a:ext>
            </a:extLst>
          </p:cNvPr>
          <p:cNvSpPr/>
          <p:nvPr/>
        </p:nvSpPr>
        <p:spPr>
          <a:xfrm>
            <a:off x="4626050" y="4218428"/>
            <a:ext cx="977354" cy="354563"/>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61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Object 6" hidden="1">
            <a:extLst>
              <a:ext uri="{FF2B5EF4-FFF2-40B4-BE49-F238E27FC236}">
                <a16:creationId xmlns:a16="http://schemas.microsoft.com/office/drawing/2014/main" id="{474017B7-4978-44E6-8BE0-B7DE210D01A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66" name="Object 6" hidden="1">
                        <a:extLst>
                          <a:ext uri="{FF2B5EF4-FFF2-40B4-BE49-F238E27FC236}">
                            <a16:creationId xmlns:a16="http://schemas.microsoft.com/office/drawing/2014/main" id="{474017B7-4978-44E6-8BE0-B7DE210D01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F8F9B840-66EE-4B85-8805-296FA806D8C6}"/>
              </a:ext>
            </a:extLst>
          </p:cNvPr>
          <p:cNvSpPr>
            <a:spLocks noGrp="1"/>
          </p:cNvSpPr>
          <p:nvPr>
            <p:ph type="title"/>
          </p:nvPr>
        </p:nvSpPr>
        <p:spPr>
          <a:xfrm>
            <a:off x="554736" y="513300"/>
            <a:ext cx="11082528" cy="390432"/>
          </a:xfrm>
        </p:spPr>
        <p:txBody>
          <a:bodyPr/>
          <a:lstStyle/>
          <a:p>
            <a:r>
              <a:rPr lang="en-US" dirty="0"/>
              <a:t>AWS </a:t>
            </a:r>
            <a:r>
              <a:rPr lang="en-US" dirty="0" err="1"/>
              <a:t>CodeWhisperer</a:t>
            </a:r>
            <a:r>
              <a:rPr lang="en-US" dirty="0"/>
              <a:t> – POC FAQ</a:t>
            </a:r>
          </a:p>
        </p:txBody>
      </p:sp>
      <p:sp>
        <p:nvSpPr>
          <p:cNvPr id="7" name="TextBox 6">
            <a:extLst>
              <a:ext uri="{FF2B5EF4-FFF2-40B4-BE49-F238E27FC236}">
                <a16:creationId xmlns:a16="http://schemas.microsoft.com/office/drawing/2014/main" id="{A84B2FFD-4EEE-4BA6-9CE5-628E4650F0B5}"/>
              </a:ext>
            </a:extLst>
          </p:cNvPr>
          <p:cNvSpPr txBox="1"/>
          <p:nvPr/>
        </p:nvSpPr>
        <p:spPr>
          <a:xfrm>
            <a:off x="495184" y="988476"/>
            <a:ext cx="10955346" cy="550920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How long will we consider this POC to be active. </a:t>
            </a:r>
            <a:r>
              <a:rPr lang="en-US" sz="1600" dirty="0"/>
              <a:t>7-9 weeks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Is there an ESATS waiver for this effort? </a:t>
            </a:r>
            <a:r>
              <a:rPr lang="en-US" sz="1600" dirty="0"/>
              <a:t>Yes - #3629461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Is anyone else looking at </a:t>
            </a:r>
            <a:r>
              <a:rPr lang="en-US" sz="1600" b="1" dirty="0" err="1"/>
              <a:t>CodeWhisperer</a:t>
            </a:r>
            <a:r>
              <a:rPr lang="en-US" sz="1600" b="1" dirty="0"/>
              <a:t> in parallel?</a:t>
            </a:r>
            <a:r>
              <a:rPr lang="en-US" sz="1600" dirty="0"/>
              <a:t> Yes, Software Engineering via Chad Beaudin. Working to a similar timeline as us in Applied Insight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Has anyone engaged legal? </a:t>
            </a:r>
            <a:r>
              <a:rPr lang="en-US" sz="1600" dirty="0"/>
              <a:t>Yes – Weiss Nusraty from legal is aware of the activity and can provide guidance.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What data can I use? </a:t>
            </a:r>
            <a:r>
              <a:rPr lang="en-US" sz="1600" dirty="0">
                <a:highlight>
                  <a:srgbClr val="FFFF00"/>
                </a:highlight>
              </a:rPr>
              <a:t>Presently please </a:t>
            </a:r>
            <a:r>
              <a:rPr lang="en-US" sz="1600" b="1" u="sng" dirty="0">
                <a:highlight>
                  <a:srgbClr val="FFFF00"/>
                </a:highlight>
              </a:rPr>
              <a:t>do not </a:t>
            </a:r>
            <a:r>
              <a:rPr lang="en-US" sz="1600" dirty="0">
                <a:highlight>
                  <a:srgbClr val="FFFF00"/>
                </a:highlight>
              </a:rPr>
              <a:t>use for ITAR sensitive source code or source code that is safety critical (e.g. fly away)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Did we go through FFU?  </a:t>
            </a:r>
            <a:r>
              <a:rPr lang="en-US" sz="1600" dirty="0"/>
              <a:t>Not for </a:t>
            </a:r>
            <a:r>
              <a:rPr lang="en-US" sz="1600" dirty="0" err="1"/>
              <a:t>CodeWhisperer</a:t>
            </a:r>
            <a:r>
              <a:rPr lang="en-US" sz="1600" dirty="0"/>
              <a:t> specifically. This capability is associated to the AWS Enterprise External Cloud’s FFU and was approved through the ECS Technical Review Board.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How will we evaluate </a:t>
            </a:r>
            <a:r>
              <a:rPr lang="en-US" sz="1600" b="1" dirty="0" err="1"/>
              <a:t>CodeWhisperer</a:t>
            </a:r>
            <a:r>
              <a:rPr lang="en-US" sz="1600" b="1" dirty="0"/>
              <a:t>? </a:t>
            </a:r>
            <a:r>
              <a:rPr lang="en-US" sz="1600" dirty="0"/>
              <a:t>In progress. But, broadly speaking we will evaluate in three areas: “Technology Features”, “Efficiency Gains”. Outside of POC we will also look at Terms.</a:t>
            </a:r>
          </a:p>
          <a:p>
            <a:endParaRPr lang="en-US" sz="1600" b="1" dirty="0">
              <a:sym typeface="Wingdings" panose="05000000000000000000" pitchFamily="2" charset="2"/>
            </a:endParaRPr>
          </a:p>
          <a:p>
            <a:pPr marL="285750" indent="-285750">
              <a:buFont typeface="Arial" panose="020B0604020202020204" pitchFamily="34" charset="0"/>
              <a:buChar char="•"/>
            </a:pPr>
            <a:r>
              <a:rPr lang="en-US" sz="1600" b="1" dirty="0">
                <a:sym typeface="Wingdings" panose="05000000000000000000" pitchFamily="2" charset="2"/>
              </a:rPr>
              <a:t>Who can we work with at AWS? </a:t>
            </a:r>
            <a:r>
              <a:rPr lang="en-US" sz="1600" dirty="0" err="1">
                <a:sym typeface="Wingdings" panose="05000000000000000000" pitchFamily="2" charset="2"/>
              </a:rPr>
              <a:t>Eujon</a:t>
            </a:r>
            <a:r>
              <a:rPr lang="en-US" sz="1600" dirty="0">
                <a:sym typeface="Wingdings" panose="05000000000000000000" pitchFamily="2" charset="2"/>
              </a:rPr>
              <a:t> Sellers</a:t>
            </a:r>
          </a:p>
          <a:p>
            <a:pPr marL="285750" indent="-285750">
              <a:buFont typeface="Arial" panose="020B0604020202020204" pitchFamily="34" charset="0"/>
              <a:buChar char="•"/>
            </a:pPr>
            <a:endParaRPr lang="en-US" sz="1600" dirty="0">
              <a:sym typeface="Wingdings" panose="05000000000000000000" pitchFamily="2" charset="2"/>
            </a:endParaRPr>
          </a:p>
          <a:p>
            <a:pPr marL="285750" indent="-285750">
              <a:buFont typeface="Arial" panose="020B0604020202020204" pitchFamily="34" charset="0"/>
              <a:buChar char="•"/>
            </a:pPr>
            <a:r>
              <a:rPr lang="en-US" sz="1600" b="1" dirty="0">
                <a:sym typeface="Wingdings" panose="05000000000000000000" pitchFamily="2" charset="2"/>
              </a:rPr>
              <a:t>Any workshop available? </a:t>
            </a:r>
            <a:r>
              <a:rPr lang="en-US" sz="1600" dirty="0">
                <a:sym typeface="Wingdings" panose="05000000000000000000" pitchFamily="2" charset="2"/>
              </a:rPr>
              <a:t>Yes, reference </a:t>
            </a:r>
            <a:r>
              <a:rPr lang="en-US" sz="1600" dirty="0">
                <a:sym typeface="Wingdings" panose="05000000000000000000" pitchFamily="2" charset="2"/>
                <a:hlinkClick r:id="rId6"/>
              </a:rPr>
              <a:t>https://catalog.us-east-1.prod.workshops.aws/workshops/6838a1a5-4516-4153-90ce-ac49ca8e1357/en-US</a:t>
            </a:r>
            <a:endParaRPr lang="en-US" dirty="0"/>
          </a:p>
        </p:txBody>
      </p:sp>
    </p:spTree>
    <p:extLst>
      <p:ext uri="{BB962C8B-B14F-4D97-AF65-F5344CB8AC3E}">
        <p14:creationId xmlns:p14="http://schemas.microsoft.com/office/powerpoint/2010/main" val="366746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56659FA-21B1-4EAD-AD3B-3D7E3214F3B2}"/>
              </a:ext>
            </a:extLst>
          </p:cNvPr>
          <p:cNvSpPr>
            <a:spLocks noGrp="1"/>
          </p:cNvSpPr>
          <p:nvPr>
            <p:ph type="title"/>
          </p:nvPr>
        </p:nvSpPr>
        <p:spPr>
          <a:xfrm>
            <a:off x="384516" y="315095"/>
            <a:ext cx="10972800" cy="378565"/>
          </a:xfrm>
        </p:spPr>
        <p:txBody>
          <a:bodyPr/>
          <a:lstStyle/>
          <a:p>
            <a:r>
              <a:rPr lang="en-US" dirty="0"/>
              <a:t>Code Whisperer POC – Setup Instructions</a:t>
            </a:r>
          </a:p>
        </p:txBody>
      </p:sp>
      <p:sp>
        <p:nvSpPr>
          <p:cNvPr id="2" name="TextBox 1">
            <a:extLst>
              <a:ext uri="{FF2B5EF4-FFF2-40B4-BE49-F238E27FC236}">
                <a16:creationId xmlns:a16="http://schemas.microsoft.com/office/drawing/2014/main" id="{BEF19826-699E-4C1B-823A-51BF3DF0F122}"/>
              </a:ext>
            </a:extLst>
          </p:cNvPr>
          <p:cNvSpPr txBox="1"/>
          <p:nvPr/>
        </p:nvSpPr>
        <p:spPr>
          <a:xfrm>
            <a:off x="274318" y="693660"/>
            <a:ext cx="11193195" cy="1477328"/>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7C8D7A26-267A-4336-A71C-77C3173C0BD1}"/>
              </a:ext>
            </a:extLst>
          </p:cNvPr>
          <p:cNvSpPr/>
          <p:nvPr/>
        </p:nvSpPr>
        <p:spPr>
          <a:xfrm>
            <a:off x="274318" y="693660"/>
            <a:ext cx="8869682" cy="6355586"/>
          </a:xfrm>
          <a:prstGeom prst="rect">
            <a:avLst/>
          </a:prstGeom>
        </p:spPr>
        <p:txBody>
          <a:bodyPr wrap="square">
            <a:spAutoFit/>
          </a:bodyPr>
          <a:lstStyle/>
          <a:p>
            <a:pPr marL="0" marR="0">
              <a:spcBef>
                <a:spcPts val="0"/>
              </a:spcBef>
              <a:spcAft>
                <a:spcPts val="0"/>
              </a:spcAft>
            </a:pPr>
            <a:r>
              <a:rPr lang="en-US" sz="1100" b="1" u="sng" dirty="0">
                <a:latin typeface="Calibri" panose="020F0502020204030204" pitchFamily="34" charset="0"/>
                <a:ea typeface="Calibri" panose="020F0502020204030204" pitchFamily="34" charset="0"/>
              </a:rPr>
              <a:t>Prerequisite:</a:t>
            </a:r>
            <a:r>
              <a:rPr lang="en-US" sz="1100" b="1" dirty="0">
                <a:latin typeface="Calibri" panose="020F0502020204030204" pitchFamily="34" charset="0"/>
                <a:ea typeface="Calibri" panose="020F0502020204030204" pitchFamily="34" charset="0"/>
              </a:rPr>
              <a:t> </a:t>
            </a:r>
            <a:r>
              <a:rPr lang="en-US" sz="1100" dirty="0">
                <a:latin typeface="Calibri" panose="020F0502020204030204" pitchFamily="34" charset="0"/>
                <a:ea typeface="Calibri" panose="020F0502020204030204" pitchFamily="34" charset="0"/>
              </a:rPr>
              <a:t>Assumes you have </a:t>
            </a:r>
            <a:r>
              <a:rPr lang="en-US" sz="1100" dirty="0" err="1">
                <a:latin typeface="Calibri" panose="020F0502020204030204" pitchFamily="34" charset="0"/>
                <a:ea typeface="Calibri" panose="020F0502020204030204" pitchFamily="34" charset="0"/>
              </a:rPr>
              <a:t>VSCode</a:t>
            </a:r>
            <a:r>
              <a:rPr lang="en-US" sz="1100" dirty="0">
                <a:latin typeface="Calibri" panose="020F0502020204030204" pitchFamily="34" charset="0"/>
                <a:ea typeface="Calibri" panose="020F0502020204030204" pitchFamily="34" charset="0"/>
              </a:rPr>
              <a:t> already installed on your machine</a:t>
            </a:r>
            <a:endParaRPr lang="en-US" sz="1100" u="sng" dirty="0">
              <a:latin typeface="Calibri" panose="020F0502020204030204" pitchFamily="34" charset="0"/>
              <a:ea typeface="Calibri" panose="020F0502020204030204" pitchFamily="34" charset="0"/>
            </a:endParaRPr>
          </a:p>
          <a:p>
            <a:pPr marL="0" marR="0">
              <a:spcBef>
                <a:spcPts val="0"/>
              </a:spcBef>
              <a:spcAft>
                <a:spcPts val="0"/>
              </a:spcAft>
            </a:pPr>
            <a:endParaRPr lang="en-US" sz="1100" b="1" u="sng" dirty="0">
              <a:latin typeface="Calibri" panose="020F0502020204030204" pitchFamily="34" charset="0"/>
              <a:ea typeface="Calibri" panose="020F0502020204030204" pitchFamily="34" charset="0"/>
            </a:endParaRPr>
          </a:p>
          <a:p>
            <a:pPr marL="0" marR="0">
              <a:spcBef>
                <a:spcPts val="0"/>
              </a:spcBef>
              <a:spcAft>
                <a:spcPts val="0"/>
              </a:spcAft>
            </a:pPr>
            <a:r>
              <a:rPr lang="en-US" sz="1100" b="1" u="sng" dirty="0">
                <a:latin typeface="Calibri" panose="020F0502020204030204" pitchFamily="34" charset="0"/>
                <a:ea typeface="Calibri" panose="020F0502020204030204" pitchFamily="34" charset="0"/>
              </a:rPr>
              <a:t>Download and Install Code Whisperer </a:t>
            </a:r>
            <a:r>
              <a:rPr lang="en-US" sz="1100" b="1" u="sng" dirty="0" err="1">
                <a:latin typeface="Calibri" panose="020F0502020204030204" pitchFamily="34" charset="0"/>
                <a:ea typeface="Calibri" panose="020F0502020204030204" pitchFamily="34" charset="0"/>
              </a:rPr>
              <a:t>VSCode</a:t>
            </a:r>
            <a:r>
              <a:rPr lang="en-US" sz="1100" b="1" u="sng" dirty="0">
                <a:latin typeface="Calibri" panose="020F0502020204030204" pitchFamily="34" charset="0"/>
                <a:ea typeface="Calibri" panose="020F0502020204030204" pitchFamily="34" charset="0"/>
              </a:rPr>
              <a:t> Extension</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100" u="sng" dirty="0">
                <a:solidFill>
                  <a:srgbClr val="0563C1"/>
                </a:solidFill>
                <a:latin typeface="Calibri" panose="020F0502020204030204" pitchFamily="34" charset="0"/>
                <a:ea typeface="Times New Roman" panose="02020603050405020304" pitchFamily="18" charset="0"/>
                <a:hlinkClick r:id="rId2"/>
              </a:rPr>
              <a:t>Download VS Code w/ AWS Toolkit or Download </a:t>
            </a:r>
            <a:r>
              <a:rPr lang="en-US" sz="1100" u="sng" dirty="0" err="1">
                <a:solidFill>
                  <a:srgbClr val="0563C1"/>
                </a:solidFill>
                <a:latin typeface="Calibri" panose="020F0502020204030204" pitchFamily="34" charset="0"/>
                <a:ea typeface="Times New Roman" panose="02020603050405020304" pitchFamily="18" charset="0"/>
                <a:hlinkClick r:id="rId2"/>
              </a:rPr>
              <a:t>VSCode</a:t>
            </a:r>
            <a:r>
              <a:rPr lang="en-US" sz="1100" u="sng" dirty="0">
                <a:solidFill>
                  <a:srgbClr val="0563C1"/>
                </a:solidFill>
                <a:latin typeface="Calibri" panose="020F0502020204030204" pitchFamily="34" charset="0"/>
                <a:ea typeface="Times New Roman" panose="02020603050405020304" pitchFamily="18" charset="0"/>
                <a:hlinkClick r:id="rId2"/>
              </a:rPr>
              <a:t> Extension from SRES</a:t>
            </a:r>
            <a:endParaRPr lang="en-US" sz="1100" dirty="0">
              <a:latin typeface="Calibri" panose="020F0502020204030204" pitchFamily="34" charset="0"/>
              <a:ea typeface="Calibri" panose="020F0502020204030204" pitchFamily="34" charset="0"/>
            </a:endParaRPr>
          </a:p>
          <a:p>
            <a:pPr marL="0" marR="0">
              <a:spcBef>
                <a:spcPts val="0"/>
              </a:spcBef>
              <a:spcAft>
                <a:spcPts val="0"/>
              </a:spcAft>
            </a:pPr>
            <a:r>
              <a:rPr lang="en-US" sz="1100" dirty="0">
                <a:latin typeface="Calibri" panose="020F0502020204030204" pitchFamily="34" charset="0"/>
                <a:ea typeface="Calibri" panose="020F0502020204030204" pitchFamily="34" charset="0"/>
              </a:rPr>
              <a:t> </a:t>
            </a:r>
          </a:p>
          <a:p>
            <a:pPr marL="0" marR="0">
              <a:spcBef>
                <a:spcPts val="0"/>
              </a:spcBef>
              <a:spcAft>
                <a:spcPts val="0"/>
              </a:spcAft>
            </a:pPr>
            <a:r>
              <a:rPr lang="en-US" sz="1100" b="1" u="sng" dirty="0">
                <a:latin typeface="Calibri" panose="020F0502020204030204" pitchFamily="34" charset="0"/>
                <a:ea typeface="Calibri" panose="020F0502020204030204" pitchFamily="34" charset="0"/>
              </a:rPr>
              <a:t>Configuration</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100" b="1" dirty="0">
                <a:solidFill>
                  <a:srgbClr val="7030A0"/>
                </a:solidFill>
                <a:latin typeface="Calibri" panose="020F0502020204030204" pitchFamily="34" charset="0"/>
                <a:ea typeface="Times New Roman" panose="02020603050405020304" pitchFamily="18" charset="0"/>
              </a:rPr>
              <a:t>Set up Azure Account (yes, Azure – account syncs to AWS)</a:t>
            </a:r>
            <a:endParaRPr lang="en-US" sz="1100" dirty="0">
              <a:solidFill>
                <a:srgbClr val="7030A0"/>
              </a:solidFill>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Go to email and search for "Your Dev Account Information" and follow steps to setup</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Set up the Azure account with the creds from Setup account email. It will prompt to change the password (you do not need Gitlab access referenced here)</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Set up Authentication through App or phone.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100" b="1" dirty="0">
                <a:solidFill>
                  <a:srgbClr val="7030A0"/>
                </a:solidFill>
                <a:latin typeface="Calibri" panose="020F0502020204030204" pitchFamily="34" charset="0"/>
                <a:ea typeface="Times New Roman" panose="02020603050405020304" pitchFamily="18" charset="0"/>
              </a:rPr>
              <a:t>Set up AWS Connection</a:t>
            </a:r>
            <a:endParaRPr lang="en-US" sz="1100" dirty="0">
              <a:solidFill>
                <a:srgbClr val="7030A0"/>
              </a:solidFill>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Open VS Code command pallet using </a:t>
            </a:r>
            <a:r>
              <a:rPr lang="en-US" sz="1100" b="1" dirty="0">
                <a:latin typeface="Calibri" panose="020F0502020204030204" pitchFamily="34" charset="0"/>
                <a:ea typeface="Times New Roman" panose="02020603050405020304" pitchFamily="18" charset="0"/>
              </a:rPr>
              <a:t>F1</a:t>
            </a:r>
            <a:r>
              <a:rPr lang="en-US" sz="1100" dirty="0">
                <a:latin typeface="Calibri" panose="020F0502020204030204" pitchFamily="34" charset="0"/>
                <a:ea typeface="Times New Roman" panose="02020603050405020304" pitchFamily="18" charset="0"/>
              </a:rPr>
              <a:t> or </a:t>
            </a:r>
            <a:r>
              <a:rPr lang="en-US" sz="1100" b="1" dirty="0" err="1">
                <a:latin typeface="Calibri" panose="020F0502020204030204" pitchFamily="34" charset="0"/>
                <a:ea typeface="Times New Roman" panose="02020603050405020304" pitchFamily="18" charset="0"/>
              </a:rPr>
              <a:t>Shift+Command+P</a:t>
            </a:r>
            <a:r>
              <a:rPr lang="en-US" sz="1100" b="1" dirty="0">
                <a:latin typeface="Calibri" panose="020F0502020204030204" pitchFamily="34" charset="0"/>
                <a:ea typeface="Times New Roman" panose="02020603050405020304" pitchFamily="18" charset="0"/>
              </a:rPr>
              <a:t> </a:t>
            </a:r>
            <a:r>
              <a:rPr lang="en-US" sz="1100" dirty="0">
                <a:latin typeface="Calibri" panose="020F0502020204030204" pitchFamily="34" charset="0"/>
                <a:ea typeface="Times New Roman" panose="02020603050405020304" pitchFamily="18" charset="0"/>
              </a:rPr>
              <a:t>or </a:t>
            </a:r>
            <a:r>
              <a:rPr lang="en-US" sz="1100" b="1" dirty="0" err="1">
                <a:latin typeface="Calibri" panose="020F0502020204030204" pitchFamily="34" charset="0"/>
                <a:ea typeface="Times New Roman" panose="02020603050405020304" pitchFamily="18" charset="0"/>
              </a:rPr>
              <a:t>Ctrl+Shift+P</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Enter command </a:t>
            </a:r>
            <a:r>
              <a:rPr lang="en-US" sz="1100" b="1" dirty="0">
                <a:latin typeface="Calibri" panose="020F0502020204030204" pitchFamily="34" charset="0"/>
                <a:ea typeface="Times New Roman" panose="02020603050405020304" pitchFamily="18" charset="0"/>
              </a:rPr>
              <a:t>AWS: Add a New Connection</a:t>
            </a:r>
            <a:r>
              <a:rPr lang="en-US" sz="1100" dirty="0">
                <a:latin typeface="Calibri" panose="020F0502020204030204" pitchFamily="34" charset="0"/>
                <a:ea typeface="Times New Roman" panose="02020603050405020304" pitchFamily="18" charset="0"/>
              </a:rPr>
              <a:t> into the search field</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Select it to open the Connect to AWS new connection User interface (UI).</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100" b="1" dirty="0">
                <a:solidFill>
                  <a:srgbClr val="7030A0"/>
                </a:solidFill>
                <a:latin typeface="Calibri" panose="020F0502020204030204" pitchFamily="34" charset="0"/>
                <a:ea typeface="Times New Roman" panose="02020603050405020304" pitchFamily="18" charset="0"/>
              </a:rPr>
              <a:t>Set up AWS Explorer and/or </a:t>
            </a:r>
            <a:r>
              <a:rPr lang="en-US" sz="1100" b="1" dirty="0" err="1">
                <a:solidFill>
                  <a:srgbClr val="7030A0"/>
                </a:solidFill>
                <a:latin typeface="Calibri" panose="020F0502020204030204" pitchFamily="34" charset="0"/>
                <a:ea typeface="Times New Roman" panose="02020603050405020304" pitchFamily="18" charset="0"/>
              </a:rPr>
              <a:t>CodeWhisperer</a:t>
            </a:r>
            <a:endParaRPr lang="en-US" sz="1100" dirty="0">
              <a:solidFill>
                <a:srgbClr val="7030A0"/>
              </a:solidFill>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On </a:t>
            </a:r>
            <a:r>
              <a:rPr lang="en-US" sz="1100" b="1" dirty="0">
                <a:latin typeface="Calibri" panose="020F0502020204030204" pitchFamily="34" charset="0"/>
                <a:ea typeface="Times New Roman" panose="02020603050405020304" pitchFamily="18" charset="0"/>
              </a:rPr>
              <a:t>Select a feature to add a connection</a:t>
            </a:r>
            <a:r>
              <a:rPr lang="en-US" sz="1100" dirty="0">
                <a:latin typeface="Calibri" panose="020F0502020204030204" pitchFamily="34" charset="0"/>
                <a:ea typeface="Times New Roman" panose="02020603050405020304" pitchFamily="18" charset="0"/>
              </a:rPr>
              <a:t> click </a:t>
            </a:r>
            <a:r>
              <a:rPr lang="en-US" sz="1100" b="1" dirty="0">
                <a:latin typeface="Calibri" panose="020F0502020204030204" pitchFamily="34" charset="0"/>
                <a:ea typeface="Times New Roman" panose="02020603050405020304" pitchFamily="18" charset="0"/>
              </a:rPr>
              <a:t>AWS Explorer: View, modify, and deploy AWS Resources</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On Left hand side window will appear, all the way down see section </a:t>
            </a:r>
            <a:r>
              <a:rPr lang="en-US" sz="1100" b="1" dirty="0">
                <a:latin typeface="Calibri" panose="020F0502020204030204" pitchFamily="34" charset="0"/>
                <a:ea typeface="Calibri" panose="020F0502020204030204" pitchFamily="34" charset="0"/>
              </a:rPr>
              <a:t>IAM Identity Center</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Add </a:t>
            </a:r>
            <a:r>
              <a:rPr lang="en-US" sz="1100" b="1" dirty="0">
                <a:latin typeface="Calibri" panose="020F0502020204030204" pitchFamily="34" charset="0"/>
                <a:ea typeface="Calibri" panose="020F0502020204030204" pitchFamily="34" charset="0"/>
              </a:rPr>
              <a:t>Start URL</a:t>
            </a:r>
            <a:r>
              <a:rPr lang="en-US" sz="1100" dirty="0">
                <a:latin typeface="Calibri" panose="020F0502020204030204" pitchFamily="34" charset="0"/>
                <a:ea typeface="Calibri" panose="020F0502020204030204" pitchFamily="34" charset="0"/>
              </a:rPr>
              <a:t> as </a:t>
            </a:r>
            <a:r>
              <a:rPr lang="en-US" sz="1100" b="1" u="sng" dirty="0">
                <a:solidFill>
                  <a:srgbClr val="0563C1"/>
                </a:solidFill>
                <a:latin typeface="Calibri" panose="020F0502020204030204" pitchFamily="34" charset="0"/>
                <a:ea typeface="Calibri" panose="020F0502020204030204" pitchFamily="34" charset="0"/>
                <a:hlinkClick r:id="rId3"/>
              </a:rPr>
              <a:t>https://eecdev.awsapps.com/start#/</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Select </a:t>
            </a:r>
            <a:r>
              <a:rPr lang="en-US" sz="1100" b="1" dirty="0">
                <a:latin typeface="Calibri" panose="020F0502020204030204" pitchFamily="34" charset="0"/>
                <a:ea typeface="Calibri" panose="020F0502020204030204" pitchFamily="34" charset="0"/>
              </a:rPr>
              <a:t>Region</a:t>
            </a:r>
            <a:r>
              <a:rPr lang="en-US" sz="1100" dirty="0">
                <a:latin typeface="Calibri" panose="020F0502020204030204" pitchFamily="34" charset="0"/>
                <a:ea typeface="Calibri" panose="020F0502020204030204" pitchFamily="34" charset="0"/>
              </a:rPr>
              <a:t> as </a:t>
            </a:r>
            <a:r>
              <a:rPr lang="en-US" sz="1100" b="1" dirty="0">
                <a:latin typeface="Calibri" panose="020F0502020204030204" pitchFamily="34" charset="0"/>
                <a:ea typeface="Calibri" panose="020F0502020204030204" pitchFamily="34" charset="0"/>
              </a:rPr>
              <a:t>us-west-2</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Then </a:t>
            </a:r>
            <a:r>
              <a:rPr lang="en-US" sz="1100" b="1" dirty="0">
                <a:latin typeface="Calibri" panose="020F0502020204030204" pitchFamily="34" charset="0"/>
                <a:ea typeface="Calibri" panose="020F0502020204030204" pitchFamily="34" charset="0"/>
              </a:rPr>
              <a:t>Sign in</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First pop-up select </a:t>
            </a:r>
            <a:r>
              <a:rPr lang="en-US" sz="1100" b="1" dirty="0">
                <a:latin typeface="Calibri" panose="020F0502020204030204" pitchFamily="34" charset="0"/>
                <a:ea typeface="Calibri" panose="020F0502020204030204" pitchFamily="34" charset="0"/>
              </a:rPr>
              <a:t>Copy</a:t>
            </a:r>
            <a:r>
              <a:rPr lang="en-US" sz="1100" dirty="0">
                <a:latin typeface="Calibri" panose="020F0502020204030204" pitchFamily="34" charset="0"/>
                <a:ea typeface="Calibri" panose="020F0502020204030204" pitchFamily="34" charset="0"/>
              </a:rPr>
              <a:t> to copy code and proceed and Past somewhere safe. Example code CDCD-EWJQ</a:t>
            </a: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Second pop-up select </a:t>
            </a:r>
            <a:r>
              <a:rPr lang="en-US" sz="1100" b="1" dirty="0">
                <a:latin typeface="Calibri" panose="020F0502020204030204" pitchFamily="34" charset="0"/>
                <a:ea typeface="Calibri" panose="020F0502020204030204" pitchFamily="34" charset="0"/>
              </a:rPr>
              <a:t>Open</a:t>
            </a:r>
            <a:r>
              <a:rPr lang="en-US" sz="1100" dirty="0">
                <a:latin typeface="Calibri" panose="020F0502020204030204" pitchFamily="34" charset="0"/>
                <a:ea typeface="Calibri" panose="020F0502020204030204" pitchFamily="34" charset="0"/>
              </a:rPr>
              <a:t> and enter copied code above from first pop-up</a:t>
            </a: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It will then forward to Microsoft login and then login with </a:t>
            </a:r>
            <a:r>
              <a:rPr lang="en-US" sz="1100" b="1" dirty="0">
                <a:latin typeface="Calibri" panose="020F0502020204030204" pitchFamily="34" charset="0"/>
                <a:ea typeface="Calibri" panose="020F0502020204030204" pitchFamily="34" charset="0"/>
              </a:rPr>
              <a:t>[**********@dev-digitalaviationcloud.com]</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It will then forward to a new window </a:t>
            </a:r>
            <a:r>
              <a:rPr lang="en-US" sz="1100" b="1" dirty="0">
                <a:latin typeface="Calibri" panose="020F0502020204030204" pitchFamily="34" charset="0"/>
                <a:ea typeface="Calibri" panose="020F0502020204030204" pitchFamily="34" charset="0"/>
              </a:rPr>
              <a:t>Allow AWS Toolkit for VS Code to access your data?</a:t>
            </a:r>
            <a:r>
              <a:rPr lang="en-US" sz="1100" dirty="0">
                <a:latin typeface="Calibri" panose="020F0502020204030204" pitchFamily="34" charset="0"/>
                <a:ea typeface="Calibri" panose="020F0502020204030204" pitchFamily="34" charset="0"/>
              </a:rPr>
              <a:t> and then select </a:t>
            </a:r>
            <a:r>
              <a:rPr lang="en-US" sz="1100" b="1" dirty="0">
                <a:latin typeface="Calibri" panose="020F0502020204030204" pitchFamily="34" charset="0"/>
                <a:ea typeface="Calibri" panose="020F0502020204030204" pitchFamily="34" charset="0"/>
              </a:rPr>
              <a:t>Allow</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You can now close the window and if you go back to VS Code, it should say </a:t>
            </a:r>
            <a:r>
              <a:rPr lang="en-US" sz="1100" b="1" dirty="0">
                <a:latin typeface="Calibri" panose="020F0502020204030204" pitchFamily="34" charset="0"/>
                <a:ea typeface="Calibri" panose="020F0502020204030204" pitchFamily="34" charset="0"/>
              </a:rPr>
              <a:t>Connected to IAM Identity Center</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On </a:t>
            </a:r>
            <a:r>
              <a:rPr lang="en-US" sz="1100" b="1" dirty="0">
                <a:latin typeface="Calibri" panose="020F0502020204030204" pitchFamily="34" charset="0"/>
                <a:ea typeface="Times New Roman" panose="02020603050405020304" pitchFamily="18" charset="0"/>
              </a:rPr>
              <a:t>Select a feature to add a connection</a:t>
            </a:r>
            <a:r>
              <a:rPr lang="en-US" sz="1100" dirty="0">
                <a:latin typeface="Calibri" panose="020F0502020204030204" pitchFamily="34" charset="0"/>
                <a:ea typeface="Times New Roman" panose="02020603050405020304" pitchFamily="18" charset="0"/>
              </a:rPr>
              <a:t> click </a:t>
            </a:r>
            <a:r>
              <a:rPr lang="en-US" sz="1100" b="1" dirty="0" err="1">
                <a:latin typeface="Calibri" panose="020F0502020204030204" pitchFamily="34" charset="0"/>
                <a:ea typeface="Times New Roman" panose="02020603050405020304" pitchFamily="18" charset="0"/>
              </a:rPr>
              <a:t>CodeWhisperer</a:t>
            </a:r>
            <a:r>
              <a:rPr lang="en-US" sz="1100" b="1" dirty="0">
                <a:latin typeface="Calibri" panose="020F0502020204030204" pitchFamily="34" charset="0"/>
                <a:ea typeface="Times New Roman" panose="02020603050405020304" pitchFamily="18" charset="0"/>
              </a:rPr>
              <a:t>: AI-powered code suggestions</a:t>
            </a:r>
            <a:endParaRPr lang="en-US" sz="1100" dirty="0">
              <a:latin typeface="Calibri" panose="020F0502020204030204" pitchFamily="34" charset="0"/>
              <a:ea typeface="Calibri" panose="020F0502020204030204" pitchFamily="34" charset="0"/>
            </a:endParaRPr>
          </a:p>
          <a:p>
            <a:pPr marL="1143000" marR="0" lvl="2" indent="-228600">
              <a:spcBef>
                <a:spcPts val="0"/>
              </a:spcBef>
              <a:spcAft>
                <a:spcPts val="0"/>
              </a:spcAft>
              <a:buFont typeface="+mj-lt"/>
              <a:buAutoNum type="romanLcPeriod"/>
            </a:pPr>
            <a:r>
              <a:rPr lang="en-US" sz="1100" dirty="0">
                <a:latin typeface="Calibri" panose="020F0502020204030204" pitchFamily="34" charset="0"/>
                <a:ea typeface="Calibri" panose="020F0502020204030204" pitchFamily="34" charset="0"/>
              </a:rPr>
              <a:t>Follow above steps from </a:t>
            </a:r>
            <a:r>
              <a:rPr lang="en-US" sz="1100" b="1" dirty="0">
                <a:latin typeface="Calibri" panose="020F0502020204030204" pitchFamily="34" charset="0"/>
                <a:ea typeface="Calibri" panose="020F0502020204030204" pitchFamily="34" charset="0"/>
              </a:rPr>
              <a:t>i </a:t>
            </a:r>
            <a:r>
              <a:rPr lang="en-US" sz="1100" dirty="0">
                <a:latin typeface="Calibri" panose="020F0502020204030204" pitchFamily="34" charset="0"/>
                <a:ea typeface="Calibri" panose="020F0502020204030204" pitchFamily="34" charset="0"/>
              </a:rPr>
              <a:t>to </a:t>
            </a:r>
            <a:r>
              <a:rPr lang="en-US" sz="1100" b="1" dirty="0">
                <a:latin typeface="Calibri" panose="020F0502020204030204" pitchFamily="34" charset="0"/>
                <a:ea typeface="Calibri" panose="020F0502020204030204" pitchFamily="34" charset="0"/>
              </a:rPr>
              <a:t>ix</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pPr>
            <a:r>
              <a:rPr lang="en-US" sz="1100" b="1" dirty="0">
                <a:solidFill>
                  <a:srgbClr val="7030A0"/>
                </a:solidFill>
                <a:latin typeface="Calibri" panose="020F0502020204030204" pitchFamily="34" charset="0"/>
                <a:ea typeface="Times New Roman" panose="02020603050405020304" pitchFamily="18" charset="0"/>
              </a:rPr>
              <a:t>Opting out of sharing your client-side telemetry</a:t>
            </a:r>
            <a:endParaRPr lang="en-US" sz="1100" dirty="0">
              <a:solidFill>
                <a:srgbClr val="7030A0"/>
              </a:solidFill>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In VS Code, choose the AWS logo from the side of the window. The AWS panel will open.</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Under </a:t>
            </a:r>
            <a:r>
              <a:rPr lang="en-US" sz="1100" b="1" dirty="0">
                <a:latin typeface="Calibri" panose="020F0502020204030204" pitchFamily="34" charset="0"/>
                <a:ea typeface="Times New Roman" panose="02020603050405020304" pitchFamily="18" charset="0"/>
              </a:rPr>
              <a:t>Developer tools</a:t>
            </a:r>
            <a:r>
              <a:rPr lang="en-US" sz="1100" dirty="0">
                <a:latin typeface="Calibri" panose="020F0502020204030204" pitchFamily="34" charset="0"/>
                <a:ea typeface="Times New Roman" panose="02020603050405020304" pitchFamily="18" charset="0"/>
              </a:rPr>
              <a:t> choose the gear icon next to </a:t>
            </a:r>
            <a:r>
              <a:rPr lang="en-US" sz="1100" b="1" dirty="0" err="1">
                <a:latin typeface="Calibri" panose="020F0502020204030204" pitchFamily="34" charset="0"/>
                <a:ea typeface="Times New Roman" panose="02020603050405020304" pitchFamily="18" charset="0"/>
              </a:rPr>
              <a:t>CodeWhisperer</a:t>
            </a:r>
            <a:r>
              <a:rPr lang="en-US" sz="1100" dirty="0">
                <a:latin typeface="Calibri" panose="020F0502020204030204" pitchFamily="34" charset="0"/>
                <a:ea typeface="Times New Roman" panose="02020603050405020304" pitchFamily="18" charset="0"/>
              </a:rPr>
              <a:t>.</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If you are using VS Code workspaces, switch to the Workspace sub-tab. In VS Code, workspace settings override user settings.</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In the Settings tab search for </a:t>
            </a:r>
            <a:r>
              <a:rPr lang="en-US" sz="1100" b="1" dirty="0" err="1">
                <a:latin typeface="Calibri" panose="020F0502020204030204" pitchFamily="34" charset="0"/>
                <a:ea typeface="Times New Roman" panose="02020603050405020304" pitchFamily="18" charset="0"/>
              </a:rPr>
              <a:t>aws:telemetry</a:t>
            </a:r>
            <a:r>
              <a:rPr lang="en-US" sz="1100" dirty="0">
                <a:latin typeface="Calibri" panose="020F0502020204030204" pitchFamily="34" charset="0"/>
                <a:ea typeface="Times New Roman" panose="02020603050405020304" pitchFamily="18" charset="0"/>
              </a:rPr>
              <a:t>.</a:t>
            </a:r>
            <a:endParaRPr lang="en-US" sz="11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mj-lt"/>
              <a:buAutoNum type="alphaLcPeriod"/>
            </a:pPr>
            <a:r>
              <a:rPr lang="en-US" sz="1100" dirty="0">
                <a:latin typeface="Calibri" panose="020F0502020204030204" pitchFamily="34" charset="0"/>
                <a:ea typeface="Times New Roman" panose="02020603050405020304" pitchFamily="18" charset="0"/>
              </a:rPr>
              <a:t>Uncheck the box </a:t>
            </a:r>
            <a:r>
              <a:rPr lang="en-US" sz="1100" b="1" dirty="0">
                <a:latin typeface="Calibri" panose="020F0502020204030204" pitchFamily="34" charset="0"/>
                <a:ea typeface="Times New Roman" panose="02020603050405020304" pitchFamily="18" charset="0"/>
              </a:rPr>
              <a:t>Enable AWS Toolkit to send usage data to AWS</a:t>
            </a:r>
            <a:endParaRPr lang="en-US" sz="1100" dirty="0">
              <a:latin typeface="Calibri" panose="020F0502020204030204" pitchFamily="34" charset="0"/>
              <a:ea typeface="Calibri" panose="020F0502020204030204" pitchFamily="34" charset="0"/>
            </a:endParaRPr>
          </a:p>
          <a:p>
            <a:pPr marL="0" marR="0">
              <a:spcBef>
                <a:spcPts val="0"/>
              </a:spcBef>
              <a:spcAft>
                <a:spcPts val="0"/>
              </a:spcAft>
            </a:pPr>
            <a:r>
              <a:rPr lang="en-US" sz="1100" b="1" dirty="0">
                <a:latin typeface="Calibri" panose="020F0502020204030204" pitchFamily="34" charset="0"/>
                <a:ea typeface="Calibri" panose="020F0502020204030204" pitchFamily="34" charset="0"/>
              </a:rPr>
              <a:t> </a:t>
            </a:r>
            <a:endParaRPr lang="en-US" sz="1100" dirty="0">
              <a:latin typeface="Calibri" panose="020F0502020204030204" pitchFamily="34" charset="0"/>
              <a:ea typeface="Calibri" panose="020F0502020204030204" pitchFamily="34" charset="0"/>
            </a:endParaRPr>
          </a:p>
          <a:p>
            <a:pPr marL="0" marR="0">
              <a:spcBef>
                <a:spcPts val="0"/>
              </a:spcBef>
              <a:spcAft>
                <a:spcPts val="0"/>
              </a:spcAft>
            </a:pPr>
            <a:r>
              <a:rPr lang="en-US" sz="1100" b="1" u="sng" dirty="0">
                <a:latin typeface="Calibri" panose="020F0502020204030204" pitchFamily="34" charset="0"/>
                <a:ea typeface="Calibri" panose="020F0502020204030204" pitchFamily="34" charset="0"/>
              </a:rPr>
              <a:t>References</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100" u="sng" dirty="0">
                <a:solidFill>
                  <a:srgbClr val="0563C1"/>
                </a:solidFill>
                <a:latin typeface="Calibri" panose="020F0502020204030204" pitchFamily="34" charset="0"/>
                <a:ea typeface="Times New Roman" panose="02020603050405020304" pitchFamily="18" charset="0"/>
                <a:hlinkClick r:id="rId4"/>
              </a:rPr>
              <a:t>AWS Toolkit for Visual Studio Code</a:t>
            </a: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91749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xml><?xml version="1.0" encoding="utf-8"?>
<p:tagLst xmlns:a="http://schemas.openxmlformats.org/drawingml/2006/main" xmlns:r="http://schemas.openxmlformats.org/officeDocument/2006/relationships" xmlns:p="http://schemas.openxmlformats.org/presentationml/2006/main">
  <p:tag name="SHAPENAME" val="5. Source"/>
</p:tagLst>
</file>

<file path=ppt/tags/tag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1129</Words>
  <Application>Microsoft Office PowerPoint</Application>
  <PresentationFormat>Widescreen</PresentationFormat>
  <Paragraphs>154</Paragraphs>
  <Slides>6</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Segoe UI</vt:lpstr>
      <vt:lpstr>Symbol</vt:lpstr>
      <vt:lpstr>EO&amp;T Slide Master</vt:lpstr>
      <vt:lpstr>think-cell Slide</vt:lpstr>
      <vt:lpstr>AWS CodeWhisperer POC  Executive Summary</vt:lpstr>
      <vt:lpstr>Executive Summary</vt:lpstr>
      <vt:lpstr>Timeline and Next Steps</vt:lpstr>
      <vt:lpstr>AWS CodeWhisperer – Performance Metric KPI (TBD Proposal)</vt:lpstr>
      <vt:lpstr>AWS CodeWhisperer – POC FAQ</vt:lpstr>
      <vt:lpstr>Code Whisperer POC – Setup Instructions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CodeWhisperer PoC Executive Summary</dc:title>
  <dc:creator>Davis (US), Coby J</dc:creator>
  <cp:lastModifiedBy>Wichmann (US), Brian R</cp:lastModifiedBy>
  <cp:revision>7</cp:revision>
  <dcterms:created xsi:type="dcterms:W3CDTF">2023-09-29T15:58:55Z</dcterms:created>
  <dcterms:modified xsi:type="dcterms:W3CDTF">2023-10-03T17:47:39Z</dcterms:modified>
</cp:coreProperties>
</file>