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3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B367F-1E5C-498E-A4CA-E86678CFED5E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6A27F-078D-4978-869D-7CC9EC34B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1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 userDrawn="1"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 userDrawn="1"/>
        </p:nvSpPr>
        <p:spPr>
          <a:xfrm>
            <a:off x="1" y="2"/>
            <a:ext cx="12192000" cy="458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13" y="399734"/>
            <a:ext cx="1856271" cy="447675"/>
          </a:xfrm>
          <a:prstGeom prst="rect">
            <a:avLst/>
          </a:prstGeom>
          <a:noFill/>
        </p:spPr>
      </p:pic>
      <p:sp>
        <p:nvSpPr>
          <p:cNvPr id="67" name="Rectangle 6"/>
          <p:cNvSpPr>
            <a:spLocks noChangeArrowheads="1"/>
          </p:cNvSpPr>
          <p:nvPr userDrawn="1"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 userDrawn="1"/>
        </p:nvSpPr>
        <p:spPr>
          <a:xfrm>
            <a:off x="5868703" y="907634"/>
            <a:ext cx="4930330" cy="557418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Information Technology </a:t>
            </a:r>
          </a:p>
          <a:p>
            <a:pPr algn="r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&amp; Data Analytics</a:t>
            </a:r>
            <a:endParaRPr lang="en-US" sz="1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8" name="TextBox 77"/>
          <p:cNvSpPr txBox="1"/>
          <p:nvPr userDrawn="1"/>
        </p:nvSpPr>
        <p:spPr>
          <a:xfrm>
            <a:off x="7967800" y="1385470"/>
            <a:ext cx="2832570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 anchorCtr="0">
            <a:spAutoFit/>
          </a:bodyPr>
          <a:lstStyle/>
          <a:p>
            <a:pPr algn="r"/>
            <a:r>
              <a:rPr lang="en-US" sz="1400" b="0" dirty="0">
                <a:solidFill>
                  <a:schemeClr val="bg1"/>
                </a:solidFill>
              </a:rPr>
              <a:t>Digital Platforms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8194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441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741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741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0883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8908" y="6159484"/>
            <a:ext cx="11288476" cy="369332"/>
          </a:xfrm>
          <a:solidFill>
            <a:schemeClr val="tx2"/>
          </a:solidFill>
        </p:spPr>
        <p:txBody>
          <a:bodyPr lIns="91440" tIns="45720" rIns="91440" bIns="45720" anchor="b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tagline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741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741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8664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741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741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302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8907" y="6159484"/>
            <a:ext cx="11288477" cy="369332"/>
          </a:xfrm>
          <a:solidFill>
            <a:schemeClr val="tx2"/>
          </a:solidFill>
        </p:spPr>
        <p:txBody>
          <a:bodyPr lIns="91440" tIns="45720" rIns="91440" bIns="45720" anchor="b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tagline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741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741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3077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+ stop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3" y="457201"/>
            <a:ext cx="10972801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3" y="777241"/>
            <a:ext cx="10972801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0119361" y="638343"/>
            <a:ext cx="426720" cy="29260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0647680" y="638343"/>
            <a:ext cx="426720" cy="2926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176001" y="638343"/>
            <a:ext cx="426720" cy="2926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017760" y="417365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Prev | Curr       YE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00155" y="1283209"/>
            <a:ext cx="11334527" cy="12741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2335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+ nav butt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3" y="457201"/>
            <a:ext cx="10972801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3" y="777241"/>
            <a:ext cx="10972801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 userDrawn="1"/>
        </p:nvSpPr>
        <p:spPr>
          <a:xfrm>
            <a:off x="10728960" y="493660"/>
            <a:ext cx="243841" cy="182880"/>
          </a:xfrm>
          <a:prstGeom prst="actionButtonBackPrevio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Action Button: Forward or Next 11">
            <a:hlinkClick r:id="" action="ppaction://hlinkshowjump?jump=nextslide" highlightClick="1"/>
          </p:cNvPr>
          <p:cNvSpPr/>
          <p:nvPr userDrawn="1"/>
        </p:nvSpPr>
        <p:spPr>
          <a:xfrm>
            <a:off x="11326368" y="493660"/>
            <a:ext cx="243841" cy="182880"/>
          </a:xfrm>
          <a:prstGeom prst="actionButtonForwardNex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Action Button: Home 12">
            <a:hlinkClick r:id="" action="ppaction://hlinkshowjump?jump=firstslide" highlightClick="1"/>
          </p:cNvPr>
          <p:cNvSpPr/>
          <p:nvPr userDrawn="1"/>
        </p:nvSpPr>
        <p:spPr>
          <a:xfrm>
            <a:off x="11021568" y="493660"/>
            <a:ext cx="243841" cy="182880"/>
          </a:xfrm>
          <a:prstGeom prst="actionButtonHo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8"/>
          </p:nvPr>
        </p:nvSpPr>
        <p:spPr>
          <a:xfrm>
            <a:off x="400155" y="1283209"/>
            <a:ext cx="11334527" cy="12741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7879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48006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35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Picture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8908" y="6159484"/>
            <a:ext cx="11288476" cy="369332"/>
          </a:xfrm>
          <a:solidFill>
            <a:schemeClr val="tx2"/>
          </a:solidFill>
        </p:spPr>
        <p:txBody>
          <a:bodyPr lIns="91440" tIns="45720" rIns="91440" bIns="45720" anchor="b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tagline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448056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8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8907" y="3872421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741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9544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 userDrawn="1"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 userDrawn="1"/>
        </p:nvSpPr>
        <p:spPr>
          <a:xfrm>
            <a:off x="1" y="2"/>
            <a:ext cx="12192000" cy="458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13" y="399734"/>
            <a:ext cx="1856271" cy="447675"/>
          </a:xfrm>
          <a:prstGeom prst="rect">
            <a:avLst/>
          </a:prstGeom>
          <a:noFill/>
        </p:spPr>
      </p:pic>
      <p:sp>
        <p:nvSpPr>
          <p:cNvPr id="67" name="Rectangle 6"/>
          <p:cNvSpPr>
            <a:spLocks noChangeArrowheads="1"/>
          </p:cNvSpPr>
          <p:nvPr userDrawn="1"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 userDrawn="1"/>
        </p:nvSpPr>
        <p:spPr>
          <a:xfrm>
            <a:off x="7967800" y="1385470"/>
            <a:ext cx="2832570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 anchorCtr="0">
            <a:spAutoFit/>
          </a:bodyPr>
          <a:lstStyle/>
          <a:p>
            <a:pPr algn="r"/>
            <a:r>
              <a:rPr lang="en-US" sz="1400" b="0" dirty="0">
                <a:solidFill>
                  <a:schemeClr val="bg1"/>
                </a:solidFill>
              </a:rPr>
              <a:t>Digital Platforms and Architecture</a:t>
            </a:r>
          </a:p>
        </p:txBody>
      </p:sp>
      <p:sp>
        <p:nvSpPr>
          <p:cNvPr id="68" name="TextBox 67"/>
          <p:cNvSpPr txBox="1"/>
          <p:nvPr userDrawn="1"/>
        </p:nvSpPr>
        <p:spPr>
          <a:xfrm>
            <a:off x="5868703" y="907634"/>
            <a:ext cx="4930330" cy="557418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Information Technology </a:t>
            </a:r>
          </a:p>
          <a:p>
            <a:pPr algn="r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&amp; Data Analytics</a:t>
            </a:r>
            <a:endParaRPr lang="en-US" sz="1400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9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two pictures,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58907" y="6159484"/>
            <a:ext cx="11288477" cy="369332"/>
          </a:xfrm>
          <a:solidFill>
            <a:schemeClr val="tx2"/>
          </a:solidFill>
        </p:spPr>
        <p:txBody>
          <a:bodyPr lIns="91440" tIns="45720" rIns="91440" bIns="45720" anchor="b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tagline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8907" y="3772213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9"/>
          </p:nvPr>
        </p:nvSpPr>
        <p:spPr>
          <a:xfrm>
            <a:off x="6115546" y="1283209"/>
            <a:ext cx="5487829" cy="12741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494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Rt content with one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4862597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9"/>
          </p:nvPr>
        </p:nvSpPr>
        <p:spPr>
          <a:xfrm>
            <a:off x="6115546" y="1283209"/>
            <a:ext cx="5487829" cy="12741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8553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Rt Content with one pic and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58908" y="6159484"/>
            <a:ext cx="11288476" cy="369332"/>
          </a:xfrm>
          <a:solidFill>
            <a:schemeClr val="tx2"/>
          </a:solidFill>
        </p:spPr>
        <p:txBody>
          <a:bodyPr lIns="91440" tIns="45720" rIns="91440" bIns="45720" anchor="b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tagline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476239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6115546" y="1283209"/>
            <a:ext cx="5487829" cy="12741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4625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Lft content with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9304"/>
            <a:ext cx="5487829" cy="486460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741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7646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Lft Content with one pic and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58907" y="6159484"/>
            <a:ext cx="11288477" cy="369332"/>
          </a:xfrm>
          <a:solidFill>
            <a:schemeClr val="tx2"/>
          </a:solidFill>
        </p:spPr>
        <p:txBody>
          <a:bodyPr lIns="91440" tIns="45720" rIns="91440" bIns="45720" anchor="b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tagline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9304"/>
            <a:ext cx="5487829" cy="4764024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741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8067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Lft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259554" y="3872421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741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9259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Lft Content, 2 pictures +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58908" y="6159484"/>
            <a:ext cx="11288476" cy="369332"/>
          </a:xfrm>
          <a:solidFill>
            <a:schemeClr val="tx2"/>
          </a:solidFill>
        </p:spPr>
        <p:txBody>
          <a:bodyPr lIns="91440" tIns="45720" rIns="91440" bIns="45720" anchor="b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tagline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259554" y="3759687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741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9659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Lft content with 2 screen cap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392281" y="1287682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7392281" y="3872421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411587" y="1283209"/>
            <a:ext cx="6718858" cy="12741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9482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Lft Content, 2 screen captures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58907" y="6159484"/>
            <a:ext cx="11288477" cy="369332"/>
          </a:xfrm>
          <a:solidFill>
            <a:schemeClr val="tx2"/>
          </a:solidFill>
        </p:spPr>
        <p:txBody>
          <a:bodyPr lIns="91440" tIns="45720" rIns="91440" bIns="45720" anchor="b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tagline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7392281" y="1287682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392281" y="3759687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21"/>
          </p:nvPr>
        </p:nvSpPr>
        <p:spPr>
          <a:xfrm>
            <a:off x="411587" y="1283209"/>
            <a:ext cx="6718858" cy="12741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3629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with 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6" y="3931920"/>
            <a:ext cx="11314074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219456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171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eing 12 column grid" hidden="1"/>
          <p:cNvGrpSpPr/>
          <p:nvPr userDrawn="1"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8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3" name="Rectangle 32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9" name="Group 38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9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" name="Straight Connector 16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 userDrawn="1"/>
        </p:nvSpPr>
        <p:spPr>
          <a:xfrm>
            <a:off x="1" y="4585154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1986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pic>
        <p:nvPicPr>
          <p:cNvPr id="16" name="Picture 53" descr="Boeing_RGBblue_standard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42" y="398146"/>
            <a:ext cx="1838804" cy="442913"/>
          </a:xfrm>
          <a:prstGeom prst="rect">
            <a:avLst/>
          </a:prstGeom>
          <a:noFill/>
        </p:spPr>
      </p:pic>
      <p:sp>
        <p:nvSpPr>
          <p:cNvPr id="68" name="Rectangle 6"/>
          <p:cNvSpPr>
            <a:spLocks noChangeArrowheads="1"/>
          </p:cNvSpPr>
          <p:nvPr userDrawn="1"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/>
                </a:solidFill>
              </a:rPr>
              <a:t>Copyright © 2017 Boeing. All rights reserved.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 userDrawn="1"/>
        </p:nvSpPr>
        <p:spPr>
          <a:xfrm>
            <a:off x="5982762" y="907634"/>
            <a:ext cx="4817609" cy="557418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kern="1200" dirty="0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Information Technology </a:t>
            </a:r>
          </a:p>
          <a:p>
            <a:pPr algn="r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kern="1200" dirty="0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&amp; Data Analytics</a:t>
            </a:r>
            <a:endParaRPr lang="en-US" sz="1400" b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8" name="TextBox 77"/>
          <p:cNvSpPr txBox="1"/>
          <p:nvPr userDrawn="1"/>
        </p:nvSpPr>
        <p:spPr>
          <a:xfrm>
            <a:off x="7721106" y="1385470"/>
            <a:ext cx="3079264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 anchorCtr="0">
            <a:spAutoFit/>
          </a:bodyPr>
          <a:lstStyle/>
          <a:p>
            <a:pPr algn="r"/>
            <a:r>
              <a:rPr lang="en-US" sz="1400" b="0" dirty="0">
                <a:solidFill>
                  <a:schemeClr val="tx2"/>
                </a:solidFill>
              </a:rPr>
              <a:t>Second Century Enterprise Systems</a:t>
            </a:r>
          </a:p>
        </p:txBody>
      </p:sp>
    </p:spTree>
    <p:extLst>
      <p:ext uri="{BB962C8B-B14F-4D97-AF65-F5344CB8AC3E}">
        <p14:creationId xmlns:p14="http://schemas.microsoft.com/office/powerpoint/2010/main" val="424391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with header image,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6" y="3931920"/>
            <a:ext cx="11314074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8908" y="6159484"/>
            <a:ext cx="11288476" cy="369332"/>
          </a:xfrm>
          <a:solidFill>
            <a:schemeClr val="tx2"/>
          </a:solidFill>
        </p:spPr>
        <p:txBody>
          <a:bodyPr lIns="91440" tIns="45720" rIns="91440" bIns="45720" anchor="b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tagline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219456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4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585216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85216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4"/>
          </p:nvPr>
        </p:nvSpPr>
        <p:spPr>
          <a:xfrm>
            <a:off x="585216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5216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16"/>
          </p:nvPr>
        </p:nvSpPr>
        <p:spPr>
          <a:xfrm>
            <a:off x="59740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85216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18"/>
          </p:nvPr>
        </p:nvSpPr>
        <p:spPr>
          <a:xfrm>
            <a:off x="346252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462528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20"/>
          </p:nvPr>
        </p:nvSpPr>
        <p:spPr>
          <a:xfrm>
            <a:off x="346252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462528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22"/>
          </p:nvPr>
        </p:nvSpPr>
        <p:spPr>
          <a:xfrm>
            <a:off x="346252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3462528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24"/>
          </p:nvPr>
        </p:nvSpPr>
        <p:spPr>
          <a:xfrm>
            <a:off x="632764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32764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6" name="Content Placeholder 2"/>
          <p:cNvSpPr>
            <a:spLocks noGrp="1"/>
          </p:cNvSpPr>
          <p:nvPr>
            <p:ph idx="26"/>
          </p:nvPr>
        </p:nvSpPr>
        <p:spPr>
          <a:xfrm>
            <a:off x="632764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632764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28"/>
          </p:nvPr>
        </p:nvSpPr>
        <p:spPr>
          <a:xfrm>
            <a:off x="632764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32764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0" name="Content Placeholder 2"/>
          <p:cNvSpPr>
            <a:spLocks noGrp="1"/>
          </p:cNvSpPr>
          <p:nvPr>
            <p:ph idx="30"/>
          </p:nvPr>
        </p:nvSpPr>
        <p:spPr>
          <a:xfrm>
            <a:off x="919276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919276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2" name="Content Placeholder 2"/>
          <p:cNvSpPr>
            <a:spLocks noGrp="1"/>
          </p:cNvSpPr>
          <p:nvPr>
            <p:ph idx="32"/>
          </p:nvPr>
        </p:nvSpPr>
        <p:spPr>
          <a:xfrm>
            <a:off x="919276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33"/>
          </p:nvPr>
        </p:nvSpPr>
        <p:spPr>
          <a:xfrm>
            <a:off x="919276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4" name="Content Placeholder 2"/>
          <p:cNvSpPr>
            <a:spLocks noGrp="1"/>
          </p:cNvSpPr>
          <p:nvPr>
            <p:ph idx="34"/>
          </p:nvPr>
        </p:nvSpPr>
        <p:spPr>
          <a:xfrm>
            <a:off x="919276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919276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6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pictur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6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85216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85216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5216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59740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85216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8"/>
          </p:nvPr>
        </p:nvSpPr>
        <p:spPr>
          <a:xfrm>
            <a:off x="346252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462528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20"/>
          </p:nvPr>
        </p:nvSpPr>
        <p:spPr>
          <a:xfrm>
            <a:off x="346252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462528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2"/>
          </p:nvPr>
        </p:nvSpPr>
        <p:spPr>
          <a:xfrm>
            <a:off x="346252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3462528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24"/>
          </p:nvPr>
        </p:nvSpPr>
        <p:spPr>
          <a:xfrm>
            <a:off x="632764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32764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26"/>
          </p:nvPr>
        </p:nvSpPr>
        <p:spPr>
          <a:xfrm>
            <a:off x="632764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632764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28"/>
          </p:nvPr>
        </p:nvSpPr>
        <p:spPr>
          <a:xfrm>
            <a:off x="632764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32764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30"/>
          </p:nvPr>
        </p:nvSpPr>
        <p:spPr>
          <a:xfrm>
            <a:off x="919276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919276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32"/>
          </p:nvPr>
        </p:nvSpPr>
        <p:spPr>
          <a:xfrm>
            <a:off x="919276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33"/>
          </p:nvPr>
        </p:nvSpPr>
        <p:spPr>
          <a:xfrm>
            <a:off x="919276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34"/>
          </p:nvPr>
        </p:nvSpPr>
        <p:spPr>
          <a:xfrm>
            <a:off x="919276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919276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31" name="Text Placeholder 8"/>
          <p:cNvSpPr>
            <a:spLocks noGrp="1"/>
          </p:cNvSpPr>
          <p:nvPr>
            <p:ph type="body" sz="quarter" idx="36" hasCustomPrompt="1"/>
          </p:nvPr>
        </p:nvSpPr>
        <p:spPr>
          <a:xfrm>
            <a:off x="458907" y="6159484"/>
            <a:ext cx="11288477" cy="369332"/>
          </a:xfrm>
          <a:solidFill>
            <a:schemeClr val="tx2"/>
          </a:solidFill>
        </p:spPr>
        <p:txBody>
          <a:bodyPr lIns="91440" tIns="45720" rIns="91440" bIns="45720" anchor="b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333449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3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733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607552" y="1289303"/>
            <a:ext cx="2999232" cy="1609344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607552" y="3040614"/>
            <a:ext cx="2999232" cy="1609344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607552" y="4791925"/>
            <a:ext cx="2999232" cy="1609344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20"/>
          </p:nvPr>
        </p:nvSpPr>
        <p:spPr>
          <a:xfrm>
            <a:off x="448733" y="1283209"/>
            <a:ext cx="7876155" cy="12741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7127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21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921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607552" y="1289303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607552" y="2913365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607552" y="4537427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36" hasCustomPrompt="1"/>
          </p:nvPr>
        </p:nvSpPr>
        <p:spPr>
          <a:xfrm>
            <a:off x="458908" y="6159484"/>
            <a:ext cx="11288476" cy="369332"/>
          </a:xfrm>
          <a:solidFill>
            <a:schemeClr val="tx2"/>
          </a:solidFill>
        </p:spPr>
        <p:txBody>
          <a:bodyPr lIns="91440" tIns="45720" rIns="91440" bIns="45720" anchor="b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tagline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20"/>
          </p:nvPr>
        </p:nvSpPr>
        <p:spPr>
          <a:xfrm>
            <a:off x="448921" y="1283209"/>
            <a:ext cx="7876155" cy="12741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0992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/>
          </p:nvPr>
        </p:nvSpPr>
        <p:spPr>
          <a:xfrm>
            <a:off x="4718304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idx="20"/>
          </p:nvPr>
        </p:nvSpPr>
        <p:spPr>
          <a:xfrm>
            <a:off x="88392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22"/>
          </p:nvPr>
        </p:nvSpPr>
        <p:spPr>
          <a:xfrm>
            <a:off x="609600" y="446528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306625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28"/>
          </p:nvPr>
        </p:nvSpPr>
        <p:spPr>
          <a:xfrm>
            <a:off x="609600" y="6239219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21792" y="48493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7" name="Content Placeholder 2"/>
          <p:cNvSpPr>
            <a:spLocks noGrp="1"/>
          </p:cNvSpPr>
          <p:nvPr>
            <p:ph idx="30"/>
          </p:nvPr>
        </p:nvSpPr>
        <p:spPr>
          <a:xfrm>
            <a:off x="4730496" y="446528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306625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9" name="Content Placeholder 2"/>
          <p:cNvSpPr>
            <a:spLocks noGrp="1"/>
          </p:cNvSpPr>
          <p:nvPr>
            <p:ph idx="32"/>
          </p:nvPr>
        </p:nvSpPr>
        <p:spPr>
          <a:xfrm>
            <a:off x="4730496" y="6239219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33"/>
          </p:nvPr>
        </p:nvSpPr>
        <p:spPr>
          <a:xfrm>
            <a:off x="4730496" y="48493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34"/>
          </p:nvPr>
        </p:nvSpPr>
        <p:spPr>
          <a:xfrm>
            <a:off x="8839200" y="446528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306625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3" name="Content Placeholder 2"/>
          <p:cNvSpPr>
            <a:spLocks noGrp="1"/>
          </p:cNvSpPr>
          <p:nvPr>
            <p:ph idx="36"/>
          </p:nvPr>
        </p:nvSpPr>
        <p:spPr>
          <a:xfrm>
            <a:off x="8839200" y="6239219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37"/>
          </p:nvPr>
        </p:nvSpPr>
        <p:spPr>
          <a:xfrm>
            <a:off x="8839200" y="48493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591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pictur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38" hasCustomPrompt="1"/>
          </p:nvPr>
        </p:nvSpPr>
        <p:spPr>
          <a:xfrm>
            <a:off x="458907" y="6159484"/>
            <a:ext cx="11288477" cy="369332"/>
          </a:xfrm>
          <a:solidFill>
            <a:schemeClr val="tx2"/>
          </a:solidFill>
        </p:spPr>
        <p:txBody>
          <a:bodyPr lIns="91440" tIns="45720" rIns="91440" bIns="45720" anchor="b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tagline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6096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8"/>
          </p:nvPr>
        </p:nvSpPr>
        <p:spPr>
          <a:xfrm>
            <a:off x="4718304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0"/>
          </p:nvPr>
        </p:nvSpPr>
        <p:spPr>
          <a:xfrm>
            <a:off x="88392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22"/>
          </p:nvPr>
        </p:nvSpPr>
        <p:spPr>
          <a:xfrm>
            <a:off x="609600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30"/>
          </p:nvPr>
        </p:nvSpPr>
        <p:spPr>
          <a:xfrm>
            <a:off x="4730496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32"/>
          </p:nvPr>
        </p:nvSpPr>
        <p:spPr>
          <a:xfrm>
            <a:off x="4730496" y="5990480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idx="34"/>
          </p:nvPr>
        </p:nvSpPr>
        <p:spPr>
          <a:xfrm>
            <a:off x="8839200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5" name="Content Placeholder 2"/>
          <p:cNvSpPr>
            <a:spLocks noGrp="1"/>
          </p:cNvSpPr>
          <p:nvPr>
            <p:ph idx="36"/>
          </p:nvPr>
        </p:nvSpPr>
        <p:spPr>
          <a:xfrm>
            <a:off x="8839200" y="5990480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idx="28"/>
          </p:nvPr>
        </p:nvSpPr>
        <p:spPr>
          <a:xfrm>
            <a:off x="609600" y="5990480"/>
            <a:ext cx="2767584" cy="124650"/>
          </a:xfrm>
        </p:spPr>
        <p:txBody>
          <a:bodyPr>
            <a:noAutofit/>
          </a:bodyPr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21792" y="4591447"/>
            <a:ext cx="2755392" cy="13716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42"/>
          </p:nvPr>
        </p:nvSpPr>
        <p:spPr>
          <a:xfrm>
            <a:off x="4730496" y="4591447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9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8839200" y="4591447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0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0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/>
          </p:nvPr>
        </p:nvSpPr>
        <p:spPr>
          <a:xfrm>
            <a:off x="4718304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idx="20"/>
          </p:nvPr>
        </p:nvSpPr>
        <p:spPr>
          <a:xfrm>
            <a:off x="8827008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22"/>
          </p:nvPr>
        </p:nvSpPr>
        <p:spPr>
          <a:xfrm>
            <a:off x="609600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7" name="Content Placeholder 2"/>
          <p:cNvSpPr>
            <a:spLocks noGrp="1"/>
          </p:cNvSpPr>
          <p:nvPr>
            <p:ph idx="30"/>
          </p:nvPr>
        </p:nvSpPr>
        <p:spPr>
          <a:xfrm>
            <a:off x="4718304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34"/>
          </p:nvPr>
        </p:nvSpPr>
        <p:spPr>
          <a:xfrm>
            <a:off x="8827008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3220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38" hasCustomPrompt="1"/>
          </p:nvPr>
        </p:nvSpPr>
        <p:spPr>
          <a:xfrm>
            <a:off x="460749" y="6159484"/>
            <a:ext cx="11286635" cy="369332"/>
          </a:xfrm>
          <a:solidFill>
            <a:schemeClr val="tx2"/>
          </a:solidFill>
        </p:spPr>
        <p:txBody>
          <a:bodyPr lIns="91440" tIns="45720" rIns="91440" bIns="45720" anchor="b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tagline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09600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8"/>
          </p:nvPr>
        </p:nvSpPr>
        <p:spPr>
          <a:xfrm>
            <a:off x="4718304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0"/>
          </p:nvPr>
        </p:nvSpPr>
        <p:spPr>
          <a:xfrm>
            <a:off x="8827008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2"/>
          </p:nvPr>
        </p:nvSpPr>
        <p:spPr>
          <a:xfrm>
            <a:off x="609600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30"/>
          </p:nvPr>
        </p:nvSpPr>
        <p:spPr>
          <a:xfrm>
            <a:off x="4718304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34"/>
          </p:nvPr>
        </p:nvSpPr>
        <p:spPr>
          <a:xfrm>
            <a:off x="8827008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3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Bottom Content with tw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7" y="4352544"/>
            <a:ext cx="10972801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817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4230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2783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Boeing 12 column grid" hidden="1"/>
          <p:cNvGrpSpPr/>
          <p:nvPr userDrawn="1"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7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8" name="Group 37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8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" name="Straight Connector 15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4581144"/>
            <a:ext cx="121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pic>
        <p:nvPicPr>
          <p:cNvPr id="64" name="Picture 53" descr="Boeing_RGBblue_standard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42" y="398146"/>
            <a:ext cx="1838804" cy="442913"/>
          </a:xfrm>
          <a:prstGeom prst="rect">
            <a:avLst/>
          </a:prstGeom>
          <a:noFill/>
        </p:spPr>
      </p:pic>
      <p:sp>
        <p:nvSpPr>
          <p:cNvPr id="68" name="Rectangle 6"/>
          <p:cNvSpPr>
            <a:spLocks noChangeArrowheads="1"/>
          </p:cNvSpPr>
          <p:nvPr userDrawn="1"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/>
          <p:nvPr userDrawn="1"/>
        </p:nvSpPr>
        <p:spPr>
          <a:xfrm>
            <a:off x="7721106" y="1385470"/>
            <a:ext cx="3079264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 anchorCtr="0">
            <a:spAutoFit/>
          </a:bodyPr>
          <a:lstStyle/>
          <a:p>
            <a:pPr algn="r"/>
            <a:r>
              <a:rPr lang="en-US" sz="1400" b="0" dirty="0">
                <a:solidFill>
                  <a:schemeClr val="tx2"/>
                </a:solidFill>
              </a:rPr>
              <a:t>Second Century Enterprise Systems</a:t>
            </a:r>
          </a:p>
        </p:txBody>
      </p:sp>
      <p:sp>
        <p:nvSpPr>
          <p:cNvPr id="65" name="TextBox 64"/>
          <p:cNvSpPr txBox="1"/>
          <p:nvPr userDrawn="1"/>
        </p:nvSpPr>
        <p:spPr>
          <a:xfrm>
            <a:off x="5982762" y="907634"/>
            <a:ext cx="4817609" cy="557418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kern="1200" dirty="0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Information Technology </a:t>
            </a:r>
          </a:p>
          <a:p>
            <a:pPr algn="r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kern="1200" dirty="0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&amp; Data Analytics</a:t>
            </a:r>
            <a:endParaRPr lang="en-US" sz="1400" b="1" dirty="0">
              <a:solidFill>
                <a:schemeClr val="tx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7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Bottom Content with two image and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7" y="4352544"/>
            <a:ext cx="10972801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38" hasCustomPrompt="1"/>
          </p:nvPr>
        </p:nvSpPr>
        <p:spPr>
          <a:xfrm>
            <a:off x="458907" y="6159484"/>
            <a:ext cx="11288477" cy="369332"/>
          </a:xfrm>
          <a:solidFill>
            <a:schemeClr val="tx2"/>
          </a:solidFill>
        </p:spPr>
        <p:txBody>
          <a:bodyPr lIns="91440" tIns="45720" rIns="91440" bIns="45720" anchor="b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tagline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817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4230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3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586318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2181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4210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/>
          </p:nvPr>
        </p:nvSpPr>
        <p:spPr>
          <a:xfrm>
            <a:off x="405489" y="1283209"/>
            <a:ext cx="11314074" cy="12741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7776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8908" y="6159484"/>
            <a:ext cx="11288476" cy="369332"/>
          </a:xfrm>
          <a:solidFill>
            <a:schemeClr val="tx2"/>
          </a:solidFill>
        </p:spPr>
        <p:txBody>
          <a:bodyPr lIns="91440" tIns="45720" rIns="91440" bIns="45720" anchor="b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tagline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11314074" cy="12741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2936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05489" y="1283209"/>
            <a:ext cx="11314074" cy="12741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952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8907" y="6159484"/>
            <a:ext cx="11288477" cy="369332"/>
          </a:xfrm>
          <a:solidFill>
            <a:schemeClr val="tx2"/>
          </a:solidFill>
        </p:spPr>
        <p:txBody>
          <a:bodyPr lIns="91440" tIns="45720" rIns="91440" bIns="45720" anchor="b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tagline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405489" y="1283209"/>
            <a:ext cx="11314074" cy="12741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0350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8150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oeing 12 column grid" hidden="1"/>
          <p:cNvGrpSpPr/>
          <p:nvPr userDrawn="1"/>
        </p:nvGrpSpPr>
        <p:grpSpPr>
          <a:xfrm>
            <a:off x="11578" y="0"/>
            <a:ext cx="12195176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5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0" name="Rectangle 29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6" name="Group 35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8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9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6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Straight Connector 13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5569" y="458731"/>
            <a:ext cx="11312241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735" y="1284670"/>
            <a:ext cx="11314074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078" name="Rectangle 6"/>
          <p:cNvSpPr>
            <a:spLocks noChangeArrowheads="1"/>
          </p:cNvSpPr>
          <p:nvPr userDrawn="1"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70369" y="6532563"/>
            <a:ext cx="237701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 dirty="0"/>
              <a:t>, Filename.ppt</a:t>
            </a:r>
            <a:r>
              <a:rPr lang="en-US" sz="800" dirty="0"/>
              <a:t> </a:t>
            </a:r>
            <a:r>
              <a:rPr lang="en-US" sz="1000" dirty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72" name="Rectangle 2"/>
          <p:cNvSpPr>
            <a:spLocks noChangeArrowheads="1"/>
          </p:cNvSpPr>
          <p:nvPr userDrawn="1"/>
        </p:nvSpPr>
        <p:spPr bwMode="auto">
          <a:xfrm>
            <a:off x="1" y="-9144"/>
            <a:ext cx="12192000" cy="28346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0" name="TextBox 59"/>
          <p:cNvSpPr txBox="1"/>
          <p:nvPr userDrawn="1"/>
        </p:nvSpPr>
        <p:spPr>
          <a:xfrm>
            <a:off x="5064402" y="49170"/>
            <a:ext cx="6693408" cy="1538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1000" b="1" dirty="0">
                <a:solidFill>
                  <a:schemeClr val="bg1"/>
                </a:solidFill>
              </a:rPr>
              <a:t>Digital Platforms and Architecture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452909" y="52069"/>
            <a:ext cx="7342611" cy="142806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no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Information Technology &amp; Data Analytics</a:t>
            </a:r>
            <a:endParaRPr lang="en-US" sz="1400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35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ysClr val="windowText" lastClr="000000"/>
          </a:solidFill>
          <a:latin typeface="+mj-lt"/>
          <a:ea typeface="+mj-ea"/>
          <a:cs typeface="+mj-cs"/>
        </a:defRPr>
      </a:lvl1pPr>
      <a:lvl2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0" indent="0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"/>
        <a:defRPr sz="20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925" indent="-173038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 sz="200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508000" indent="-184150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803275" indent="-225425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9572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4144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18716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3288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7860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3A404C-1460-2631-22F1-01F4C6E100B5}"/>
              </a:ext>
            </a:extLst>
          </p:cNvPr>
          <p:cNvSpPr/>
          <p:nvPr/>
        </p:nvSpPr>
        <p:spPr>
          <a:xfrm>
            <a:off x="8401562" y="840223"/>
            <a:ext cx="3582430" cy="3112792"/>
          </a:xfrm>
          <a:prstGeom prst="roundRect">
            <a:avLst>
              <a:gd name="adj" fmla="val 7856"/>
            </a:avLst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kern="0" dirty="0">
                <a:solidFill>
                  <a:schemeClr val="tx2"/>
                </a:solidFill>
              </a:rPr>
              <a:t>Programming Languages Tested</a:t>
            </a:r>
          </a:p>
          <a:p>
            <a:endParaRPr lang="en-US" sz="1600" b="1" kern="0" dirty="0">
              <a:solidFill>
                <a:schemeClr val="tx2"/>
              </a:solidFill>
            </a:endParaRPr>
          </a:p>
          <a:p>
            <a:endParaRPr lang="en-US" sz="1600" b="1" kern="0" dirty="0">
              <a:solidFill>
                <a:schemeClr val="tx2"/>
              </a:solidFill>
            </a:endParaRPr>
          </a:p>
          <a:p>
            <a:endParaRPr lang="en-US" sz="1600" b="1" kern="0" dirty="0">
              <a:solidFill>
                <a:schemeClr val="tx2"/>
              </a:solidFill>
            </a:endParaRPr>
          </a:p>
          <a:p>
            <a:endParaRPr lang="en-US" sz="1600" b="1" kern="0" dirty="0">
              <a:solidFill>
                <a:schemeClr val="tx2"/>
              </a:solidFill>
            </a:endParaRPr>
          </a:p>
          <a:p>
            <a:endParaRPr lang="en-US" sz="1600" b="1" kern="0" dirty="0">
              <a:solidFill>
                <a:schemeClr val="tx2"/>
              </a:solidFill>
              <a:latin typeface="+mn-lt"/>
            </a:endParaRPr>
          </a:p>
          <a:p>
            <a:endParaRPr lang="en-US" sz="1600" b="1" kern="0" dirty="0">
              <a:solidFill>
                <a:schemeClr val="tx2"/>
              </a:solidFill>
            </a:endParaRPr>
          </a:p>
          <a:p>
            <a:endParaRPr lang="en-US" sz="1600" b="1" kern="0" dirty="0">
              <a:solidFill>
                <a:schemeClr val="tx2"/>
              </a:solidFill>
              <a:latin typeface="+mn-lt"/>
            </a:endParaRPr>
          </a:p>
          <a:p>
            <a:endParaRPr lang="en-US" sz="1600" b="1" kern="0" dirty="0">
              <a:solidFill>
                <a:schemeClr val="tx2"/>
              </a:solidFill>
            </a:endParaRPr>
          </a:p>
          <a:p>
            <a:endParaRPr lang="en-US" sz="1600" b="1" kern="0" dirty="0">
              <a:solidFill>
                <a:schemeClr val="tx2"/>
              </a:solidFill>
              <a:latin typeface="+mn-lt"/>
            </a:endParaRPr>
          </a:p>
          <a:p>
            <a:endParaRPr lang="en-US" sz="1600" b="1" kern="0" dirty="0">
              <a:solidFill>
                <a:schemeClr val="tx2"/>
              </a:solidFill>
              <a:latin typeface="+mn-lt"/>
            </a:endParaRPr>
          </a:p>
          <a:p>
            <a:endParaRPr lang="en-US" sz="1200" b="1" kern="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7158A-A992-EBE3-468E-A5B7D183A19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463133" y="6267523"/>
            <a:ext cx="2377016" cy="246062"/>
          </a:xfrm>
        </p:spPr>
        <p:txBody>
          <a:bodyPr/>
          <a:lstStyle/>
          <a:p>
            <a:r>
              <a:rPr lang="en-US"/>
              <a:t>Author, </a:t>
            </a:r>
            <a:fld id="{D72BAC86-7CA1-47DD-8EAD-39EA91178256}" type="datetime1">
              <a:rPr lang="en-US" smtClean="0"/>
              <a:pPr/>
              <a:t>12/7/2023</a:t>
            </a:fld>
            <a:r>
              <a:rPr lang="en-US"/>
              <a:t>, Filename.ppt</a:t>
            </a:r>
            <a:r>
              <a:rPr lang="en-US" sz="800"/>
              <a:t> </a:t>
            </a:r>
            <a:r>
              <a:rPr lang="en-US" sz="1000"/>
              <a:t>| </a:t>
            </a:r>
            <a:fld id="{689318A1-174D-4DEE-8106-03A37B9BCF15}" type="slidenum">
              <a:rPr lang="en-US" sz="1000" smtClean="0"/>
              <a:pPr/>
              <a:t>1</a:t>
            </a:fld>
            <a:endParaRPr lang="en-US" sz="1000" dirty="0"/>
          </a:p>
        </p:txBody>
      </p:sp>
      <p:pic>
        <p:nvPicPr>
          <p:cNvPr id="1028" name="Picture 4" descr="JavaScript Logo, symbol, meaning, history, PNG, brand">
            <a:extLst>
              <a:ext uri="{FF2B5EF4-FFF2-40B4-BE49-F238E27FC236}">
                <a16:creationId xmlns:a16="http://schemas.microsoft.com/office/drawing/2014/main" id="{267B8372-DDEF-637D-50DC-2CB0245D9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16" y="2654697"/>
            <a:ext cx="1910616" cy="107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ava (programming language) - Wikipedia">
            <a:extLst>
              <a:ext uri="{FF2B5EF4-FFF2-40B4-BE49-F238E27FC236}">
                <a16:creationId xmlns:a16="http://schemas.microsoft.com/office/drawing/2014/main" id="{77EA897B-DAF3-543A-A99F-CC0D16E26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259" y="1227815"/>
            <a:ext cx="474930" cy="86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# logo for stickers + stuff. originally posted at… | by Chris McKee |  Medium">
            <a:extLst>
              <a:ext uri="{FF2B5EF4-FFF2-40B4-BE49-F238E27FC236}">
                <a16:creationId xmlns:a16="http://schemas.microsoft.com/office/drawing/2014/main" id="{5407D12E-B9B7-3AA1-6998-1B09EBBB1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3" t="21545" r="22967" b="16409"/>
          <a:stretch/>
        </p:blipFill>
        <p:spPr bwMode="auto">
          <a:xfrm>
            <a:off x="8818765" y="2630411"/>
            <a:ext cx="1167268" cy="119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E8F6DDC-F12B-ACCD-2014-AD68A9F50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330" y="1771786"/>
            <a:ext cx="715234" cy="78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21F40F5-FBE0-B705-2318-F51D947F03A6}"/>
              </a:ext>
            </a:extLst>
          </p:cNvPr>
          <p:cNvSpPr/>
          <p:nvPr/>
        </p:nvSpPr>
        <p:spPr>
          <a:xfrm>
            <a:off x="8411609" y="4069096"/>
            <a:ext cx="3631435" cy="2523863"/>
          </a:xfrm>
          <a:prstGeom prst="roundRect">
            <a:avLst>
              <a:gd name="adj" fmla="val 7856"/>
            </a:avLst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kern="0" dirty="0">
              <a:solidFill>
                <a:schemeClr val="tx2"/>
              </a:solidFill>
            </a:endParaRPr>
          </a:p>
          <a:p>
            <a:pPr algn="ctr"/>
            <a:endParaRPr lang="en-US" sz="1500" b="1" kern="0" dirty="0">
              <a:solidFill>
                <a:schemeClr val="tx2"/>
              </a:solidFill>
            </a:endParaRPr>
          </a:p>
          <a:p>
            <a:pPr algn="ctr"/>
            <a:endParaRPr lang="en-US" sz="1500" b="1" kern="0" dirty="0">
              <a:solidFill>
                <a:schemeClr val="tx2"/>
              </a:solidFill>
            </a:endParaRPr>
          </a:p>
          <a:p>
            <a:pPr algn="ctr"/>
            <a:endParaRPr lang="en-US" sz="1500" b="1" kern="0" dirty="0">
              <a:solidFill>
                <a:schemeClr val="tx2"/>
              </a:solidFill>
            </a:endParaRPr>
          </a:p>
          <a:p>
            <a:pPr algn="ctr"/>
            <a:endParaRPr lang="en-US" sz="1500" b="1" kern="0" dirty="0">
              <a:solidFill>
                <a:schemeClr val="tx2"/>
              </a:solidFill>
            </a:endParaRPr>
          </a:p>
          <a:p>
            <a:pPr algn="ctr"/>
            <a:endParaRPr lang="en-US" sz="1500" b="1" kern="0" dirty="0">
              <a:solidFill>
                <a:schemeClr val="tx2"/>
              </a:solidFill>
            </a:endParaRPr>
          </a:p>
          <a:p>
            <a:pPr algn="ctr"/>
            <a:endParaRPr lang="en-US" sz="1500" b="1" kern="0" dirty="0">
              <a:solidFill>
                <a:schemeClr val="tx2"/>
              </a:solidFill>
            </a:endParaRPr>
          </a:p>
          <a:p>
            <a:pPr algn="ctr"/>
            <a:endParaRPr lang="en-US" sz="1500" b="1" kern="0" dirty="0">
              <a:solidFill>
                <a:schemeClr val="tx2"/>
              </a:solidFill>
            </a:endParaRPr>
          </a:p>
          <a:p>
            <a:pPr algn="ctr"/>
            <a:endParaRPr lang="en-US" sz="1500" b="1" kern="0" dirty="0">
              <a:solidFill>
                <a:schemeClr val="tx2"/>
              </a:solidFill>
            </a:endParaRPr>
          </a:p>
          <a:p>
            <a:pPr algn="ctr"/>
            <a:r>
              <a:rPr lang="en-US" sz="1500" b="1" kern="0" dirty="0">
                <a:solidFill>
                  <a:schemeClr val="tx2"/>
                </a:solidFill>
              </a:rPr>
              <a:t>By The Numbers</a:t>
            </a:r>
          </a:p>
          <a:p>
            <a:pPr algn="ctr"/>
            <a:endParaRPr lang="en-US" sz="400" b="1" kern="0" dirty="0">
              <a:solidFill>
                <a:schemeClr val="tx2"/>
              </a:solidFill>
            </a:endParaRPr>
          </a:p>
          <a:p>
            <a:r>
              <a:rPr lang="en-US" sz="1500" b="1" kern="0" dirty="0">
                <a:solidFill>
                  <a:schemeClr val="tx2"/>
                </a:solidFill>
              </a:rPr>
              <a:t>60+ users </a:t>
            </a:r>
            <a:r>
              <a:rPr lang="en-US" sz="1500" b="1" kern="0" dirty="0">
                <a:solidFill>
                  <a:schemeClr val="tx1"/>
                </a:solidFill>
              </a:rPr>
              <a:t>across IT&amp;DA, Software Engineering &amp; BR&amp;T</a:t>
            </a:r>
          </a:p>
          <a:p>
            <a:endParaRPr lang="en-US" sz="1500" b="1" kern="0" dirty="0">
              <a:solidFill>
                <a:schemeClr val="tx2"/>
              </a:solidFill>
            </a:endParaRPr>
          </a:p>
          <a:p>
            <a:r>
              <a:rPr lang="en-US" sz="1500" b="1" kern="0" dirty="0">
                <a:solidFill>
                  <a:schemeClr val="tx2"/>
                </a:solidFill>
              </a:rPr>
              <a:t>18%+ efficiency gain </a:t>
            </a:r>
            <a:r>
              <a:rPr lang="en-US" sz="1500" b="1" kern="0" dirty="0">
                <a:solidFill>
                  <a:schemeClr val="tx1"/>
                </a:solidFill>
              </a:rPr>
              <a:t>observed in a formal experiment (Java)</a:t>
            </a:r>
          </a:p>
          <a:p>
            <a:endParaRPr lang="en-US" sz="1500" b="1" kern="0" dirty="0">
              <a:solidFill>
                <a:schemeClr val="tx2"/>
              </a:solidFill>
            </a:endParaRPr>
          </a:p>
          <a:p>
            <a:r>
              <a:rPr lang="en-US" sz="1500" b="1" kern="0" dirty="0">
                <a:solidFill>
                  <a:schemeClr val="tx2"/>
                </a:solidFill>
              </a:rPr>
              <a:t>Up to 30% efficiency gain</a:t>
            </a:r>
            <a:r>
              <a:rPr lang="en-US" sz="1500" b="1" kern="0" dirty="0">
                <a:solidFill>
                  <a:schemeClr val="tx1"/>
                </a:solidFill>
              </a:rPr>
              <a:t> through anecdotal observation (Python)</a:t>
            </a:r>
            <a:endParaRPr lang="en-US" sz="1600" b="1" kern="0" dirty="0">
              <a:solidFill>
                <a:schemeClr val="tx2"/>
              </a:solidFill>
            </a:endParaRPr>
          </a:p>
          <a:p>
            <a:endParaRPr lang="en-US" sz="1600" b="1" kern="0" dirty="0">
              <a:solidFill>
                <a:schemeClr val="tx2"/>
              </a:solidFill>
            </a:endParaRPr>
          </a:p>
          <a:p>
            <a:endParaRPr lang="en-US" sz="1600" b="1" kern="0" dirty="0">
              <a:solidFill>
                <a:schemeClr val="tx2"/>
              </a:solidFill>
            </a:endParaRPr>
          </a:p>
          <a:p>
            <a:endParaRPr lang="en-US" sz="1600" b="1" kern="0" dirty="0">
              <a:solidFill>
                <a:schemeClr val="tx2"/>
              </a:solidFill>
              <a:latin typeface="+mn-lt"/>
            </a:endParaRPr>
          </a:p>
          <a:p>
            <a:endParaRPr lang="en-US" sz="1600" b="1" kern="0" dirty="0">
              <a:solidFill>
                <a:schemeClr val="tx2"/>
              </a:solidFill>
            </a:endParaRPr>
          </a:p>
          <a:p>
            <a:endParaRPr lang="en-US" sz="1600" b="1" kern="0" dirty="0">
              <a:solidFill>
                <a:schemeClr val="tx2"/>
              </a:solidFill>
              <a:latin typeface="+mn-lt"/>
            </a:endParaRPr>
          </a:p>
          <a:p>
            <a:endParaRPr lang="en-US" sz="1600" b="1" kern="0" dirty="0">
              <a:solidFill>
                <a:schemeClr val="tx2"/>
              </a:solidFill>
            </a:endParaRPr>
          </a:p>
          <a:p>
            <a:endParaRPr lang="en-US" sz="1600" b="1" kern="0" dirty="0">
              <a:solidFill>
                <a:schemeClr val="tx2"/>
              </a:solidFill>
              <a:latin typeface="+mn-lt"/>
            </a:endParaRPr>
          </a:p>
          <a:p>
            <a:endParaRPr lang="en-US" sz="1600" b="1" kern="0" dirty="0">
              <a:solidFill>
                <a:schemeClr val="tx2"/>
              </a:solidFill>
              <a:latin typeface="+mn-lt"/>
            </a:endParaRPr>
          </a:p>
          <a:p>
            <a:endParaRPr lang="en-US" sz="1200" b="1" kern="0" dirty="0">
              <a:latin typeface="+mn-lt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959424-0DA3-7CF7-F1AF-E3F7B9ED1292}"/>
              </a:ext>
            </a:extLst>
          </p:cNvPr>
          <p:cNvSpPr/>
          <p:nvPr/>
        </p:nvSpPr>
        <p:spPr>
          <a:xfrm>
            <a:off x="184046" y="866727"/>
            <a:ext cx="8080545" cy="3112792"/>
          </a:xfrm>
          <a:prstGeom prst="roundRect">
            <a:avLst>
              <a:gd name="adj" fmla="val 7856"/>
            </a:avLst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kern="0" dirty="0">
              <a:solidFill>
                <a:schemeClr val="tx2"/>
              </a:solidFill>
            </a:endParaRPr>
          </a:p>
          <a:p>
            <a:pPr algn="ctr"/>
            <a:endParaRPr lang="en-US" sz="1500" b="1" kern="0" dirty="0">
              <a:solidFill>
                <a:schemeClr val="tx2"/>
              </a:solidFill>
            </a:endParaRPr>
          </a:p>
          <a:p>
            <a:pPr algn="ctr"/>
            <a:endParaRPr lang="en-US" sz="1500" b="1" kern="0" dirty="0">
              <a:solidFill>
                <a:schemeClr val="tx2"/>
              </a:solidFill>
            </a:endParaRPr>
          </a:p>
          <a:p>
            <a:pPr algn="ctr"/>
            <a:endParaRPr lang="en-US" sz="1500" b="1" kern="0" dirty="0">
              <a:solidFill>
                <a:schemeClr val="tx2"/>
              </a:solidFill>
            </a:endParaRPr>
          </a:p>
          <a:p>
            <a:pPr algn="ctr"/>
            <a:endParaRPr lang="en-US" sz="1500" b="1" kern="0" dirty="0">
              <a:solidFill>
                <a:schemeClr val="tx2"/>
              </a:solidFill>
            </a:endParaRPr>
          </a:p>
          <a:p>
            <a:pPr algn="ctr"/>
            <a:endParaRPr lang="en-US" sz="1500" b="1" kern="0" dirty="0">
              <a:solidFill>
                <a:schemeClr val="tx2"/>
              </a:solidFill>
            </a:endParaRPr>
          </a:p>
          <a:p>
            <a:pPr algn="ctr"/>
            <a:endParaRPr lang="en-US" sz="1500" b="1" kern="0" dirty="0">
              <a:solidFill>
                <a:schemeClr val="tx2"/>
              </a:solidFill>
            </a:endParaRPr>
          </a:p>
          <a:p>
            <a:pPr algn="ctr"/>
            <a:endParaRPr lang="en-US" sz="1500" b="1" kern="0" dirty="0">
              <a:solidFill>
                <a:schemeClr val="tx2"/>
              </a:solidFill>
            </a:endParaRPr>
          </a:p>
          <a:p>
            <a:pPr algn="ctr"/>
            <a:endParaRPr lang="en-US" sz="1500" b="1" kern="0" dirty="0">
              <a:solidFill>
                <a:schemeClr val="tx2"/>
              </a:solidFill>
            </a:endParaRPr>
          </a:p>
          <a:p>
            <a:pPr algn="ctr"/>
            <a:endParaRPr lang="en-US" sz="1500" b="1" kern="0" dirty="0">
              <a:solidFill>
                <a:schemeClr val="tx2"/>
              </a:solidFill>
            </a:endParaRPr>
          </a:p>
          <a:p>
            <a:pPr algn="ctr"/>
            <a:endParaRPr lang="en-US" sz="1500" b="1" kern="0" dirty="0">
              <a:solidFill>
                <a:schemeClr val="tx2"/>
              </a:solidFill>
            </a:endParaRPr>
          </a:p>
          <a:p>
            <a:pPr algn="ctr"/>
            <a:endParaRPr lang="en-US" sz="1500" b="1" kern="0" dirty="0">
              <a:solidFill>
                <a:schemeClr val="tx2"/>
              </a:solidFill>
            </a:endParaRPr>
          </a:p>
          <a:p>
            <a:pPr algn="ctr"/>
            <a:endParaRPr lang="en-US" sz="1500" b="1" kern="0" dirty="0">
              <a:solidFill>
                <a:schemeClr val="tx2"/>
              </a:solidFill>
            </a:endParaRPr>
          </a:p>
          <a:p>
            <a:pPr algn="ctr"/>
            <a:endParaRPr lang="en-US" sz="1500" b="1" kern="0" dirty="0">
              <a:solidFill>
                <a:schemeClr val="tx2"/>
              </a:solidFill>
            </a:endParaRPr>
          </a:p>
          <a:p>
            <a:pPr algn="ctr"/>
            <a:endParaRPr lang="en-US" sz="1500" b="1" kern="0" dirty="0">
              <a:solidFill>
                <a:schemeClr val="tx2"/>
              </a:solidFill>
            </a:endParaRPr>
          </a:p>
          <a:p>
            <a:pPr algn="ctr"/>
            <a:endParaRPr lang="en-US" sz="1500" b="1" kern="0" dirty="0">
              <a:solidFill>
                <a:schemeClr val="tx2"/>
              </a:solidFill>
            </a:endParaRPr>
          </a:p>
          <a:p>
            <a:pPr algn="ctr"/>
            <a:endParaRPr lang="en-US" sz="1500" b="1" kern="0" dirty="0">
              <a:solidFill>
                <a:schemeClr val="tx2"/>
              </a:solidFill>
            </a:endParaRPr>
          </a:p>
          <a:p>
            <a:pPr algn="ctr"/>
            <a:endParaRPr lang="en-US" sz="1500" b="1" kern="0" dirty="0">
              <a:solidFill>
                <a:schemeClr val="tx2"/>
              </a:solidFill>
            </a:endParaRPr>
          </a:p>
          <a:p>
            <a:pPr algn="ctr"/>
            <a:endParaRPr lang="en-US" sz="1500" b="1" kern="0" dirty="0">
              <a:solidFill>
                <a:schemeClr val="tx2"/>
              </a:solidFill>
            </a:endParaRPr>
          </a:p>
          <a:p>
            <a:pPr algn="ctr"/>
            <a:endParaRPr lang="en-US" sz="1500" b="1" kern="0" dirty="0">
              <a:solidFill>
                <a:schemeClr val="tx2"/>
              </a:solidFill>
            </a:endParaRPr>
          </a:p>
          <a:p>
            <a:pPr algn="ctr"/>
            <a:r>
              <a:rPr lang="en-US" sz="1500" b="1" kern="0" dirty="0">
                <a:solidFill>
                  <a:schemeClr val="tx2"/>
                </a:solidFill>
              </a:rPr>
              <a:t>Key Observations and Learnings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kern="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kern="0" dirty="0">
                <a:solidFill>
                  <a:schemeClr val="tx1"/>
                </a:solidFill>
              </a:rPr>
              <a:t>Overall very easy to get started and excellent visibility to usage</a:t>
            </a:r>
          </a:p>
          <a:p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kern="0" dirty="0">
                <a:solidFill>
                  <a:schemeClr val="tx1"/>
                </a:solidFill>
              </a:rPr>
              <a:t>Engaged and inquisitive users saw the most value</a:t>
            </a:r>
          </a:p>
          <a:p>
            <a:endParaRPr lang="en-US" sz="1500" b="1" kern="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kern="0" dirty="0">
                <a:solidFill>
                  <a:schemeClr val="tx1"/>
                </a:solidFill>
              </a:rPr>
              <a:t>Expectations need to be managed (lowered) due to hype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kern="0" dirty="0">
                <a:solidFill>
                  <a:schemeClr val="tx1"/>
                </a:solidFill>
              </a:rPr>
              <a:t>There is a significant prompt engineering learning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kern="0" dirty="0">
                <a:solidFill>
                  <a:schemeClr val="tx1"/>
                </a:solidFill>
              </a:rPr>
              <a:t>Strategy needed for technical controls </a:t>
            </a:r>
            <a:r>
              <a:rPr lang="en-US" sz="1500" b="1" kern="0" dirty="0">
                <a:solidFill>
                  <a:schemeClr val="accent1"/>
                </a:solidFill>
              </a:rPr>
              <a:t>– </a:t>
            </a:r>
            <a:r>
              <a:rPr lang="en-US" sz="1500" b="1" kern="0" dirty="0">
                <a:solidFill>
                  <a:schemeClr val="tx1"/>
                </a:solidFill>
              </a:rPr>
              <a:t>no ITAR, no fly away, plagiarism, licenses</a:t>
            </a:r>
          </a:p>
          <a:p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endParaRPr lang="en-US" sz="1500" b="1" kern="0" dirty="0">
              <a:solidFill>
                <a:schemeClr val="tx1"/>
              </a:solidFill>
            </a:endParaRPr>
          </a:p>
          <a:p>
            <a:endParaRPr lang="en-US" sz="1600" b="1" kern="0" dirty="0">
              <a:solidFill>
                <a:schemeClr val="tx1"/>
              </a:solidFill>
            </a:endParaRPr>
          </a:p>
          <a:p>
            <a:endParaRPr lang="en-US" sz="1600" b="1" kern="0" dirty="0">
              <a:solidFill>
                <a:schemeClr val="tx2"/>
              </a:solidFill>
            </a:endParaRPr>
          </a:p>
          <a:p>
            <a:endParaRPr lang="en-US" sz="1600" b="1" kern="0" dirty="0">
              <a:solidFill>
                <a:schemeClr val="tx2"/>
              </a:solidFill>
            </a:endParaRPr>
          </a:p>
          <a:p>
            <a:endParaRPr lang="en-US" sz="1600" b="1" kern="0" dirty="0">
              <a:solidFill>
                <a:schemeClr val="tx2"/>
              </a:solidFill>
            </a:endParaRPr>
          </a:p>
          <a:p>
            <a:endParaRPr lang="en-US" sz="1600" b="1" kern="0" dirty="0">
              <a:solidFill>
                <a:schemeClr val="tx2"/>
              </a:solidFill>
              <a:latin typeface="+mn-lt"/>
            </a:endParaRPr>
          </a:p>
          <a:p>
            <a:endParaRPr lang="en-US" sz="1600" b="1" kern="0" dirty="0">
              <a:solidFill>
                <a:schemeClr val="tx2"/>
              </a:solidFill>
            </a:endParaRPr>
          </a:p>
          <a:p>
            <a:endParaRPr lang="en-US" sz="1600" b="1" kern="0" dirty="0">
              <a:solidFill>
                <a:schemeClr val="tx2"/>
              </a:solidFill>
              <a:latin typeface="+mn-lt"/>
            </a:endParaRPr>
          </a:p>
          <a:p>
            <a:endParaRPr lang="en-US" sz="1600" b="1" kern="0" dirty="0">
              <a:solidFill>
                <a:schemeClr val="tx2"/>
              </a:solidFill>
            </a:endParaRPr>
          </a:p>
          <a:p>
            <a:endParaRPr lang="en-US" sz="1600" b="1" kern="0" dirty="0">
              <a:solidFill>
                <a:schemeClr val="tx2"/>
              </a:solidFill>
              <a:latin typeface="+mn-lt"/>
            </a:endParaRPr>
          </a:p>
          <a:p>
            <a:endParaRPr lang="en-US" sz="1600" b="1" kern="0" dirty="0">
              <a:solidFill>
                <a:schemeClr val="tx2"/>
              </a:solidFill>
              <a:latin typeface="+mn-lt"/>
            </a:endParaRPr>
          </a:p>
          <a:p>
            <a:endParaRPr lang="en-US" sz="1200" b="1" kern="0" dirty="0"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E973EC-4259-BCD8-D920-AEAA075EA750}"/>
              </a:ext>
            </a:extLst>
          </p:cNvPr>
          <p:cNvSpPr txBox="1"/>
          <p:nvPr/>
        </p:nvSpPr>
        <p:spPr>
          <a:xfrm>
            <a:off x="125736" y="303751"/>
            <a:ext cx="8193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Boeing’s CodeWhisperer Experience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CD36A66-FE0F-6DEF-B2B5-CB7DA1CDB4F1}"/>
              </a:ext>
            </a:extLst>
          </p:cNvPr>
          <p:cNvSpPr/>
          <p:nvPr/>
        </p:nvSpPr>
        <p:spPr>
          <a:xfrm>
            <a:off x="184046" y="4086550"/>
            <a:ext cx="8080545" cy="2484245"/>
          </a:xfrm>
          <a:prstGeom prst="roundRect">
            <a:avLst>
              <a:gd name="adj" fmla="val 7856"/>
            </a:avLst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kern="0" dirty="0">
              <a:solidFill>
                <a:schemeClr val="accent1"/>
              </a:solidFill>
            </a:endParaRPr>
          </a:p>
          <a:p>
            <a:pPr algn="ctr"/>
            <a:endParaRPr lang="en-US" sz="1500" b="1" kern="0" dirty="0">
              <a:solidFill>
                <a:schemeClr val="accent1"/>
              </a:solidFill>
            </a:endParaRPr>
          </a:p>
          <a:p>
            <a:pPr algn="ctr"/>
            <a:endParaRPr lang="en-US" sz="1500" b="1" kern="0" dirty="0">
              <a:solidFill>
                <a:schemeClr val="accent1"/>
              </a:solidFill>
            </a:endParaRPr>
          </a:p>
          <a:p>
            <a:pPr algn="ctr"/>
            <a:endParaRPr lang="en-US" sz="1500" b="1" kern="0" dirty="0">
              <a:solidFill>
                <a:schemeClr val="accent1"/>
              </a:solidFill>
            </a:endParaRPr>
          </a:p>
          <a:p>
            <a:pPr algn="ctr"/>
            <a:endParaRPr lang="en-US" sz="1500" b="1" kern="0" dirty="0">
              <a:solidFill>
                <a:schemeClr val="accent1"/>
              </a:solidFill>
            </a:endParaRPr>
          </a:p>
          <a:p>
            <a:pPr algn="ctr"/>
            <a:endParaRPr lang="en-US" sz="1500" b="1" kern="0" dirty="0">
              <a:solidFill>
                <a:schemeClr val="accent1"/>
              </a:solidFill>
            </a:endParaRPr>
          </a:p>
          <a:p>
            <a:pPr algn="ctr"/>
            <a:endParaRPr lang="en-US" sz="1500" b="1" kern="0" dirty="0">
              <a:solidFill>
                <a:schemeClr val="accent1"/>
              </a:solidFill>
            </a:endParaRPr>
          </a:p>
          <a:p>
            <a:pPr algn="ctr"/>
            <a:r>
              <a:rPr lang="en-US" sz="1500" b="1" kern="0" dirty="0">
                <a:solidFill>
                  <a:schemeClr val="accent1"/>
                </a:solidFill>
              </a:rPr>
              <a:t>Potential Next Steps</a:t>
            </a:r>
          </a:p>
          <a:p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kern="0" dirty="0">
                <a:solidFill>
                  <a:schemeClr val="tx1"/>
                </a:solidFill>
              </a:rPr>
              <a:t>Finalize an approach to scalable deployment and 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kern="0" dirty="0">
                <a:solidFill>
                  <a:schemeClr val="tx1"/>
                </a:solidFill>
              </a:rPr>
              <a:t>Properly attribute costs &amp; bill 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kern="0" dirty="0">
                <a:solidFill>
                  <a:schemeClr val="tx1"/>
                </a:solidFill>
              </a:rPr>
              <a:t>Ensure technical controls and safeguards in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kern="0" dirty="0">
                <a:solidFill>
                  <a:schemeClr val="tx1"/>
                </a:solidFill>
              </a:rPr>
              <a:t>Mitigate potential IP concerns</a:t>
            </a:r>
            <a:endParaRPr lang="en-US" sz="1600" b="1" kern="0" dirty="0">
              <a:solidFill>
                <a:schemeClr val="tx2"/>
              </a:solidFill>
            </a:endParaRPr>
          </a:p>
          <a:p>
            <a:endParaRPr lang="en-US" sz="1600" b="1" kern="0" dirty="0">
              <a:solidFill>
                <a:schemeClr val="tx2"/>
              </a:solidFill>
            </a:endParaRPr>
          </a:p>
          <a:p>
            <a:endParaRPr lang="en-US" sz="1600" b="1" kern="0" dirty="0">
              <a:solidFill>
                <a:schemeClr val="tx2"/>
              </a:solidFill>
              <a:latin typeface="+mn-lt"/>
            </a:endParaRPr>
          </a:p>
          <a:p>
            <a:endParaRPr lang="en-US" sz="1600" b="1" kern="0" dirty="0">
              <a:solidFill>
                <a:schemeClr val="tx2"/>
              </a:solidFill>
            </a:endParaRPr>
          </a:p>
          <a:p>
            <a:endParaRPr lang="en-US" sz="1600" b="1" kern="0" dirty="0">
              <a:solidFill>
                <a:schemeClr val="tx2"/>
              </a:solidFill>
              <a:latin typeface="+mn-lt"/>
            </a:endParaRPr>
          </a:p>
          <a:p>
            <a:endParaRPr lang="en-US" sz="1600" b="1" kern="0" dirty="0">
              <a:solidFill>
                <a:schemeClr val="tx2"/>
              </a:solidFill>
            </a:endParaRPr>
          </a:p>
          <a:p>
            <a:endParaRPr lang="en-US" sz="1600" b="1" kern="0" dirty="0">
              <a:solidFill>
                <a:schemeClr val="tx2"/>
              </a:solidFill>
              <a:latin typeface="+mn-lt"/>
            </a:endParaRPr>
          </a:p>
          <a:p>
            <a:endParaRPr lang="en-US" sz="1600" b="1" kern="0" dirty="0">
              <a:solidFill>
                <a:schemeClr val="tx2"/>
              </a:solidFill>
              <a:latin typeface="+mn-lt"/>
            </a:endParaRPr>
          </a:p>
          <a:p>
            <a:endParaRPr lang="en-US" sz="1200" b="1" kern="0" dirty="0">
              <a:latin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55CA76-8D9E-44ED-889D-89E848FB65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72054" y="1278459"/>
            <a:ext cx="767340" cy="767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3CF548-5AF2-4599-AF12-B0C0F236A0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886" y="1800016"/>
            <a:ext cx="715233" cy="71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3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959424-0DA3-7CF7-F1AF-E3F7B9ED1292}"/>
              </a:ext>
            </a:extLst>
          </p:cNvPr>
          <p:cNvSpPr/>
          <p:nvPr/>
        </p:nvSpPr>
        <p:spPr>
          <a:xfrm>
            <a:off x="503583" y="916478"/>
            <a:ext cx="11039060" cy="2181532"/>
          </a:xfrm>
          <a:prstGeom prst="roundRect">
            <a:avLst>
              <a:gd name="adj" fmla="val 7856"/>
            </a:avLst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kern="0" dirty="0">
              <a:solidFill>
                <a:schemeClr val="tx2"/>
              </a:solidFill>
            </a:endParaRPr>
          </a:p>
          <a:p>
            <a:pPr algn="ctr"/>
            <a:r>
              <a:rPr lang="en-US" sz="1500" b="1" kern="0" dirty="0">
                <a:solidFill>
                  <a:schemeClr val="tx2"/>
                </a:solidFill>
              </a:rPr>
              <a:t>Highlights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kern="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kern="0" dirty="0">
                <a:solidFill>
                  <a:schemeClr val="tx1"/>
                </a:solidFill>
              </a:rPr>
              <a:t>Function level suggestions are good and accurate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kern="0" dirty="0">
                <a:solidFill>
                  <a:schemeClr val="tx1"/>
                </a:solidFill>
              </a:rPr>
              <a:t>Proper guidance leads to useful complex function suggestions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kern="0" dirty="0">
                <a:solidFill>
                  <a:schemeClr val="tx1"/>
                </a:solidFill>
              </a:rPr>
              <a:t>Code Optimization good for Python</a:t>
            </a:r>
            <a:endParaRPr lang="en-US" sz="1600" b="1" kern="0" dirty="0">
              <a:solidFill>
                <a:schemeClr val="tx2"/>
              </a:solidFill>
              <a:latin typeface="+mn-lt"/>
            </a:endParaRPr>
          </a:p>
          <a:p>
            <a:endParaRPr lang="en-US" sz="1600" b="1" kern="0" dirty="0">
              <a:solidFill>
                <a:schemeClr val="tx2"/>
              </a:solidFill>
              <a:latin typeface="+mn-lt"/>
            </a:endParaRPr>
          </a:p>
          <a:p>
            <a:endParaRPr lang="en-US" sz="1200" b="1" kern="0" dirty="0"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E973EC-4259-BCD8-D920-AEAA075EA750}"/>
              </a:ext>
            </a:extLst>
          </p:cNvPr>
          <p:cNvSpPr txBox="1"/>
          <p:nvPr/>
        </p:nvSpPr>
        <p:spPr>
          <a:xfrm>
            <a:off x="125736" y="303751"/>
            <a:ext cx="8193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Boeing’s CodeWhisperer Experience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C38571-E1D6-4FE1-AC7E-5C58948BC320}"/>
              </a:ext>
            </a:extLst>
          </p:cNvPr>
          <p:cNvSpPr/>
          <p:nvPr/>
        </p:nvSpPr>
        <p:spPr>
          <a:xfrm>
            <a:off x="503583" y="3214021"/>
            <a:ext cx="11039060" cy="3234212"/>
          </a:xfrm>
          <a:prstGeom prst="roundRect">
            <a:avLst>
              <a:gd name="adj" fmla="val 7856"/>
            </a:avLst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pPr algn="ctr"/>
            <a:endParaRPr lang="en-US" sz="1500" b="1" kern="0" dirty="0">
              <a:solidFill>
                <a:schemeClr val="tx1"/>
              </a:solidFill>
            </a:endParaRPr>
          </a:p>
          <a:p>
            <a:pPr algn="ctr"/>
            <a:r>
              <a:rPr lang="en-US" sz="1500" b="1" kern="0" dirty="0">
                <a:solidFill>
                  <a:schemeClr val="tx2"/>
                </a:solidFill>
              </a:rPr>
              <a:t>Enhancement Opportunities</a:t>
            </a:r>
          </a:p>
          <a:p>
            <a:pPr algn="ctr"/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kern="0" dirty="0">
                <a:solidFill>
                  <a:schemeClr val="tx1"/>
                </a:solidFill>
              </a:rPr>
              <a:t>Reduced latency for suggestions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kern="0" dirty="0">
                <a:solidFill>
                  <a:schemeClr val="tx1"/>
                </a:solidFill>
              </a:rPr>
              <a:t>Eliminate syntax errors in suggestions to reduce debug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kern="0" dirty="0">
                <a:solidFill>
                  <a:schemeClr val="tx1"/>
                </a:solidFill>
              </a:rPr>
              <a:t>Multi-suggestion usability improvements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kern="0" dirty="0">
                <a:solidFill>
                  <a:schemeClr val="tx1"/>
                </a:solidFill>
              </a:rPr>
              <a:t>Ability to ensure / verify data guardrails for IP protection</a:t>
            </a:r>
          </a:p>
          <a:p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kern="0" dirty="0">
                <a:solidFill>
                  <a:schemeClr val="tx1"/>
                </a:solidFill>
              </a:rPr>
              <a:t>Localized instance to enable training with Boeing code</a:t>
            </a:r>
          </a:p>
          <a:p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kern="0" dirty="0">
              <a:solidFill>
                <a:schemeClr val="tx1"/>
              </a:solidFill>
            </a:endParaRPr>
          </a:p>
          <a:p>
            <a:endParaRPr lang="en-US" sz="1500" b="1" kern="0" dirty="0">
              <a:solidFill>
                <a:schemeClr val="tx1"/>
              </a:solidFill>
            </a:endParaRPr>
          </a:p>
          <a:p>
            <a:endParaRPr lang="en-US" sz="1600" b="1" kern="0" dirty="0">
              <a:solidFill>
                <a:schemeClr val="tx1"/>
              </a:solidFill>
            </a:endParaRPr>
          </a:p>
          <a:p>
            <a:endParaRPr lang="en-US" sz="1600" b="1" kern="0" dirty="0">
              <a:solidFill>
                <a:schemeClr val="tx2"/>
              </a:solidFill>
            </a:endParaRPr>
          </a:p>
          <a:p>
            <a:endParaRPr lang="en-US" sz="1600" b="1" kern="0" dirty="0">
              <a:solidFill>
                <a:schemeClr val="tx2"/>
              </a:solidFill>
            </a:endParaRPr>
          </a:p>
          <a:p>
            <a:endParaRPr lang="en-US" sz="1600" b="1" kern="0" dirty="0">
              <a:solidFill>
                <a:schemeClr val="tx2"/>
              </a:solidFill>
            </a:endParaRPr>
          </a:p>
          <a:p>
            <a:endParaRPr lang="en-US" sz="1600" b="1" kern="0" dirty="0">
              <a:solidFill>
                <a:schemeClr val="tx2"/>
              </a:solidFill>
              <a:latin typeface="+mn-lt"/>
            </a:endParaRPr>
          </a:p>
          <a:p>
            <a:endParaRPr lang="en-US" sz="1600" b="1" kern="0" dirty="0">
              <a:solidFill>
                <a:schemeClr val="tx2"/>
              </a:solidFill>
            </a:endParaRPr>
          </a:p>
          <a:p>
            <a:endParaRPr lang="en-US" sz="1600" b="1" kern="0" dirty="0">
              <a:solidFill>
                <a:schemeClr val="tx2"/>
              </a:solidFill>
              <a:latin typeface="+mn-lt"/>
            </a:endParaRPr>
          </a:p>
          <a:p>
            <a:endParaRPr lang="en-US" sz="1600" b="1" kern="0" dirty="0">
              <a:solidFill>
                <a:schemeClr val="tx2"/>
              </a:solidFill>
            </a:endParaRPr>
          </a:p>
          <a:p>
            <a:endParaRPr lang="en-US" sz="1600" b="1" kern="0" dirty="0">
              <a:solidFill>
                <a:schemeClr val="tx2"/>
              </a:solidFill>
              <a:latin typeface="+mn-lt"/>
            </a:endParaRPr>
          </a:p>
          <a:p>
            <a:endParaRPr lang="en-US" sz="1600" b="1" kern="0" dirty="0">
              <a:solidFill>
                <a:schemeClr val="tx2"/>
              </a:solidFill>
              <a:latin typeface="+mn-lt"/>
            </a:endParaRPr>
          </a:p>
          <a:p>
            <a:endParaRPr lang="en-US" sz="1200" b="1" kern="0" dirty="0">
              <a:latin typeface="+mn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A2CF42-0C71-C7DF-A5D0-FEFAF569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265" y="1439505"/>
            <a:ext cx="3119696" cy="11784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804A84-8C06-3A47-EBE3-3A83FB42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301" y="3809238"/>
            <a:ext cx="3119696" cy="9705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F269BD-7411-9B04-F41D-741EA2C98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293" y="4896773"/>
            <a:ext cx="3190928" cy="10140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00E3FFA-D766-AC7D-47D2-09E1281533C4}"/>
              </a:ext>
            </a:extLst>
          </p:cNvPr>
          <p:cNvSpPr txBox="1"/>
          <p:nvPr/>
        </p:nvSpPr>
        <p:spPr>
          <a:xfrm>
            <a:off x="8507899" y="2644959"/>
            <a:ext cx="1622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Python 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8D184D-186F-3A82-94D6-AD364F6F8868}"/>
              </a:ext>
            </a:extLst>
          </p:cNvPr>
          <p:cNvSpPr txBox="1"/>
          <p:nvPr/>
        </p:nvSpPr>
        <p:spPr>
          <a:xfrm>
            <a:off x="8591669" y="5965159"/>
            <a:ext cx="1511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Rust Example</a:t>
            </a:r>
          </a:p>
        </p:txBody>
      </p:sp>
    </p:spTree>
    <p:extLst>
      <p:ext uri="{BB962C8B-B14F-4D97-AF65-F5344CB8AC3E}">
        <p14:creationId xmlns:p14="http://schemas.microsoft.com/office/powerpoint/2010/main" val="362745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O&amp;T Slide Master">
  <a:themeElements>
    <a:clrScheme name="Boeing Color Palette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0039A6"/>
      </a:accent1>
      <a:accent2>
        <a:srgbClr val="E70033"/>
      </a:accent2>
      <a:accent3>
        <a:srgbClr val="0096DB"/>
      </a:accent3>
      <a:accent4>
        <a:srgbClr val="77B800"/>
      </a:accent4>
      <a:accent5>
        <a:srgbClr val="580F8B"/>
      </a:accent5>
      <a:accent6>
        <a:srgbClr val="FFA200"/>
      </a:accent6>
      <a:hlink>
        <a:srgbClr val="0039A6"/>
      </a:hlink>
      <a:folHlink>
        <a:srgbClr val="A5ACB0"/>
      </a:folHlink>
    </a:clrScheme>
    <a:fontScheme name="4_GradientBar_IdentityBar_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eing Color Palette">
        <a:dk1>
          <a:srgbClr val="000000"/>
        </a:dk1>
        <a:lt1>
          <a:srgbClr val="FFFFFF"/>
        </a:lt1>
        <a:dk2>
          <a:srgbClr val="0039A6"/>
        </a:dk2>
        <a:lt2>
          <a:srgbClr val="A5ACB0"/>
        </a:lt2>
        <a:accent1>
          <a:srgbClr val="0039A6"/>
        </a:accent1>
        <a:accent2>
          <a:srgbClr val="E70033"/>
        </a:accent2>
        <a:accent3>
          <a:srgbClr val="0096DB"/>
        </a:accent3>
        <a:accent4>
          <a:srgbClr val="77B800"/>
        </a:accent4>
        <a:accent5>
          <a:srgbClr val="580F8B"/>
        </a:accent5>
        <a:accent6>
          <a:srgbClr val="FFA200"/>
        </a:accent6>
        <a:hlink>
          <a:srgbClr val="0039A6"/>
        </a:hlink>
        <a:folHlink>
          <a:srgbClr val="A5AC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rocess Magenta">
      <a:srgbClr val="CC3366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08">
      <a:srgbClr val="F6DA14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7457">
      <a:srgbClr val="BADCE6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206</Words>
  <Application>Microsoft Office PowerPoint</Application>
  <PresentationFormat>Widescreen</PresentationFormat>
  <Paragraphs>169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Symbol</vt:lpstr>
      <vt:lpstr>EO&amp;T Slide Master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CodeWhisperer PoC Executive Summary</dc:title>
  <dc:creator>Davis (US), Coby J</dc:creator>
  <cp:lastModifiedBy>Wichmann (US), Brian R</cp:lastModifiedBy>
  <cp:revision>27</cp:revision>
  <dcterms:created xsi:type="dcterms:W3CDTF">2023-09-29T15:58:55Z</dcterms:created>
  <dcterms:modified xsi:type="dcterms:W3CDTF">2023-12-07T21:51:09Z</dcterms:modified>
</cp:coreProperties>
</file>