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595" r:id="rId9"/>
    <p:sldId id="2147471604" r:id="rId10"/>
    <p:sldId id="2147471599" r:id="rId11"/>
    <p:sldId id="2147473598" r:id="rId12"/>
    <p:sldId id="2147473597" r:id="rId13"/>
    <p:sldId id="2147471598" r:id="rId14"/>
    <p:sldId id="2147471605" r:id="rId15"/>
    <p:sldId id="2147471607" r:id="rId16"/>
    <p:sldId id="2147473600" r:id="rId17"/>
    <p:sldId id="2147473590" r:id="rId18"/>
    <p:sldId id="2147473596" r:id="rId19"/>
    <p:sldId id="2147471593" r:id="rId20"/>
    <p:sldId id="2147471600" r:id="rId21"/>
    <p:sldId id="2147471594" r:id="rId22"/>
    <p:sldId id="2147471554" r:id="rId23"/>
    <p:sldId id="2147473601" r:id="rId24"/>
    <p:sldId id="21474736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598"/>
            <p14:sldId id="2147473597"/>
            <p14:sldId id="2147471598"/>
            <p14:sldId id="2147471605"/>
            <p14:sldId id="2147471607"/>
            <p14:sldId id="2147473600"/>
            <p14:sldId id="2147473590"/>
            <p14:sldId id="2147473596"/>
            <p14:sldId id="2147471593"/>
            <p14:sldId id="2147471600"/>
            <p14:sldId id="2147471594"/>
            <p14:sldId id="2147471554"/>
            <p14:sldId id="2147473601"/>
            <p14:sldId id="2147473602"/>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85638" autoAdjust="0"/>
  </p:normalViewPr>
  <p:slideViewPr>
    <p:cSldViewPr snapToGrid="0">
      <p:cViewPr varScale="1">
        <p:scale>
          <a:sx n="74" d="100"/>
          <a:sy n="74" d="100"/>
        </p:scale>
        <p:origin x="658"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Cumulative Hours Saved</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Hours Saved</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May</c:v>
                </c:pt>
                <c:pt idx="1">
                  <c:v>June</c:v>
                </c:pt>
                <c:pt idx="2">
                  <c:v>July</c:v>
                </c:pt>
                <c:pt idx="3">
                  <c:v>August</c:v>
                </c:pt>
              </c:strCache>
            </c:strRef>
          </c:cat>
          <c:val>
            <c:numRef>
              <c:f>Sheet1!$B$2:$B$5</c:f>
              <c:numCache>
                <c:formatCode>General</c:formatCode>
                <c:ptCount val="4"/>
                <c:pt idx="0">
                  <c:v>8616</c:v>
                </c:pt>
                <c:pt idx="1">
                  <c:v>8616</c:v>
                </c:pt>
                <c:pt idx="2">
                  <c:v>9512</c:v>
                </c:pt>
                <c:pt idx="3">
                  <c:v>9512</c:v>
                </c:pt>
              </c:numCache>
            </c:numRef>
          </c:val>
          <c:extLst>
            <c:ext xmlns:c16="http://schemas.microsoft.com/office/drawing/2014/chart" uri="{C3380CC4-5D6E-409C-BE32-E72D297353CC}">
              <c16:uniqueId val="{00000004-208B-44AD-B015-E0572E2BA53B}"/>
            </c:ext>
          </c:extLst>
        </c:ser>
        <c:dLbls>
          <c:dLblPos val="inEnd"/>
          <c:showLegendKey val="0"/>
          <c:showVal val="1"/>
          <c:showCatName val="0"/>
          <c:showSerName val="0"/>
          <c:showPercent val="0"/>
          <c:showBubbleSize val="0"/>
        </c:dLbls>
        <c:gapWidth val="41"/>
        <c:axId val="1141145664"/>
        <c:axId val="1003665072"/>
      </c:barChart>
      <c:catAx>
        <c:axId val="1141145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1"/>
        <c:axPos val="l"/>
        <c:numFmt formatCode="General" sourceLinked="1"/>
        <c:majorTickMark val="none"/>
        <c:minorTickMark val="none"/>
        <c:tickLblPos val="nextTo"/>
        <c:crossAx val="11411456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c:v>
                </c:pt>
                <c:pt idx="1">
                  <c:v>13</c:v>
                </c:pt>
                <c:pt idx="2">
                  <c:v>6</c:v>
                </c:pt>
                <c:pt idx="3">
                  <c:v>1</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2</c:v>
                </c:pt>
                <c:pt idx="1">
                  <c:v>1</c:v>
                </c:pt>
                <c:pt idx="2">
                  <c:v>8</c:v>
                </c:pt>
                <c:pt idx="3">
                  <c:v>13</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3">
                    <a:lumMod val="50000"/>
                  </a:schemeClr>
                </a:solidFill>
              </a:rPr>
              <a:t>Automation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explosion val="1"/>
          <c:dPt>
            <c:idx val="0"/>
            <c:bubble3D val="0"/>
            <c:spPr>
              <a:solidFill>
                <a:schemeClr val="accent2"/>
              </a:solidFill>
              <a:ln w="19050">
                <a:solidFill>
                  <a:schemeClr val="lt1"/>
                </a:solidFill>
              </a:ln>
              <a:effectLst/>
            </c:spPr>
            <c:extLst>
              <c:ext xmlns:c16="http://schemas.microsoft.com/office/drawing/2014/chart" uri="{C3380CC4-5D6E-409C-BE32-E72D297353CC}">
                <c16:uniqueId val="{00000003-A46F-4506-BB0A-222B787DCFBE}"/>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4-A46F-4506-BB0A-222B787DCFB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1-A46F-4506-BB0A-222B787DCFBE}"/>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2-A46F-4506-BB0A-222B787DCFBE}"/>
              </c:ext>
            </c:extLst>
          </c:dPt>
          <c:dLbls>
            <c:dLbl>
              <c:idx val="0"/>
              <c:layout>
                <c:manualLayout>
                  <c:x val="0.14218749999999999"/>
                  <c:y val="1.40624991349348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46F-4506-BB0A-222B787DCFBE}"/>
                </c:ext>
              </c:extLst>
            </c:dLbl>
            <c:dLbl>
              <c:idx val="1"/>
              <c:layout>
                <c:manualLayout>
                  <c:x val="-0.15156249999999999"/>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46F-4506-BB0A-222B787DCFBE}"/>
                </c:ext>
              </c:extLst>
            </c:dLbl>
            <c:dLbl>
              <c:idx val="2"/>
              <c:layout>
                <c:manualLayout>
                  <c:x val="-8.7499999999999967E-2"/>
                  <c:y val="-0.103124993656188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46F-4506-BB0A-222B787DCFBE}"/>
                </c:ext>
              </c:extLst>
            </c:dLbl>
            <c:dLbl>
              <c:idx val="3"/>
              <c:layout>
                <c:manualLayout>
                  <c:x val="-1.8749999999999999E-2"/>
                  <c:y val="-0.1148437429353012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46F-4506-BB0A-222B787DCFB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accent3"/>
                  </a:solidFill>
                  <a:round/>
                </a:ln>
                <a:effectLst/>
              </c:spPr>
            </c:leaderLines>
            <c:extLst>
              <c:ext xmlns:c15="http://schemas.microsoft.com/office/drawing/2012/chart" uri="{CE6537A1-D6FC-4f65-9D91-7224C49458BB}"/>
            </c:extLst>
          </c:dLbls>
          <c:cat>
            <c:strRef>
              <c:f>Sheet1!$A$2:$A$5</c:f>
              <c:strCache>
                <c:ptCount val="4"/>
                <c:pt idx="0">
                  <c:v>Jennifier</c:v>
                </c:pt>
                <c:pt idx="1">
                  <c:v>Buba</c:v>
                </c:pt>
                <c:pt idx="2">
                  <c:v>Jeff</c:v>
                </c:pt>
                <c:pt idx="3">
                  <c:v>Tatum</c:v>
                </c:pt>
              </c:strCache>
            </c:strRef>
          </c:cat>
          <c:val>
            <c:numRef>
              <c:f>Sheet1!$B$2:$B$5</c:f>
              <c:numCache>
                <c:formatCode>#,##0</c:formatCode>
                <c:ptCount val="4"/>
                <c:pt idx="0">
                  <c:v>69549</c:v>
                </c:pt>
                <c:pt idx="1">
                  <c:v>55533</c:v>
                </c:pt>
                <c:pt idx="2">
                  <c:v>12760</c:v>
                </c:pt>
                <c:pt idx="3" formatCode="General">
                  <c:v>16100</c:v>
                </c:pt>
              </c:numCache>
            </c:numRef>
          </c:val>
          <c:extLst>
            <c:ext xmlns:c16="http://schemas.microsoft.com/office/drawing/2014/chart" uri="{C3380CC4-5D6E-409C-BE32-E72D297353CC}">
              <c16:uniqueId val="{00000000-A46F-4506-BB0A-222B787DCFBE}"/>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24419721948818895"/>
          <c:y val="0.89632099555111988"/>
          <c:w val="0.49598056102362209"/>
          <c:h val="8.961650531394529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391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15</a:t>
            </a:fld>
            <a:endParaRPr lang="en-US"/>
          </a:p>
        </p:txBody>
      </p:sp>
    </p:spTree>
    <p:extLst>
      <p:ext uri="{BB962C8B-B14F-4D97-AF65-F5344CB8AC3E}">
        <p14:creationId xmlns:p14="http://schemas.microsoft.com/office/powerpoint/2010/main" val="1423687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18</a:t>
            </a:fld>
            <a:endParaRPr lang="en-US"/>
          </a:p>
        </p:txBody>
      </p:sp>
    </p:spTree>
    <p:extLst>
      <p:ext uri="{BB962C8B-B14F-4D97-AF65-F5344CB8AC3E}">
        <p14:creationId xmlns:p14="http://schemas.microsoft.com/office/powerpoint/2010/main" val="223650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2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93"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4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65"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9"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13"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3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10/3/2023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CustomLayouts 1">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a:t>Click to edit Master text styles</a:t>
            </a:r>
          </a:p>
        </p:txBody>
      </p:sp>
      <p:sp>
        <p:nvSpPr>
          <p:cNvPr id="8" name="Content Placeholder 5"/>
          <p:cNvSpPr>
            <a:spLocks noGrp="1"/>
          </p:cNvSpPr>
          <p:nvPr>
            <p:ph sz="quarter" idx="16"/>
          </p:nvPr>
        </p:nvSpPr>
        <p:spPr>
          <a:xfrm>
            <a:off x="405489" y="1283209"/>
            <a:ext cx="11314074" cy="129420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8"/>
          </p:nvPr>
        </p:nvSpPr>
        <p:spPr/>
        <p:txBody>
          <a:bodyPr/>
          <a:lstStyle>
            <a:lvl1pPr>
              <a:defRPr sz="800"/>
            </a:lvl1pPr>
          </a:lstStyle>
          <a:p>
            <a:r>
              <a:rPr lang="en-US" dirty="0">
                <a:solidFill>
                  <a:srgbClr val="FFFFFF">
                    <a:lumMod val="50000"/>
                  </a:srgbClr>
                </a:solidFill>
              </a:rPr>
              <a:t>| </a:t>
            </a:r>
            <a:fld id="{689318A1-174D-4DEE-8106-03A37B9BCF15}" type="slidenum">
              <a:rPr lang="en-US" smtClean="0">
                <a:solidFill>
                  <a:srgbClr val="FFFFFF">
                    <a:lumMod val="50000"/>
                  </a:srgbClr>
                </a:solidFill>
              </a:rPr>
              <a:pPr/>
              <a:t>‹#›</a:t>
            </a:fld>
            <a:endParaRPr lang="en-US" dirty="0">
              <a:solidFill>
                <a:srgbClr val="FFFFFF">
                  <a:lumMod val="50000"/>
                </a:srgbClr>
              </a:solidFill>
            </a:endParaRPr>
          </a:p>
        </p:txBody>
      </p:sp>
    </p:spTree>
    <p:extLst>
      <p:ext uri="{BB962C8B-B14F-4D97-AF65-F5344CB8AC3E}">
        <p14:creationId xmlns:p14="http://schemas.microsoft.com/office/powerpoint/2010/main" val="192685768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10/3/2023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10/3/2023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10/3/2023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10/3/2023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10/3/2023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1"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5"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9"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73"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7"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2.xml"/><Relationship Id="rId39" Type="http://schemas.openxmlformats.org/officeDocument/2006/relationships/tags" Target="../tags/tag15.xml"/><Relationship Id="rId21" Type="http://schemas.openxmlformats.org/officeDocument/2006/relationships/slideLayout" Target="../slideLayouts/slideLayout114.xml"/><Relationship Id="rId34" Type="http://schemas.openxmlformats.org/officeDocument/2006/relationships/tags" Target="../tags/tag10.xml"/><Relationship Id="rId42" Type="http://schemas.openxmlformats.org/officeDocument/2006/relationships/tags" Target="../tags/tag18.xml"/><Relationship Id="rId47" Type="http://schemas.openxmlformats.org/officeDocument/2006/relationships/image" Target="../media/image4.png"/><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vmlDrawing" Target="../drawings/vmlDrawing1.vml"/><Relationship Id="rId32" Type="http://schemas.openxmlformats.org/officeDocument/2006/relationships/tags" Target="../tags/tag8.xml"/><Relationship Id="rId37" Type="http://schemas.openxmlformats.org/officeDocument/2006/relationships/tags" Target="../tags/tag13.xml"/><Relationship Id="rId40" Type="http://schemas.openxmlformats.org/officeDocument/2006/relationships/tags" Target="../tags/tag16.xml"/><Relationship Id="rId45" Type="http://schemas.openxmlformats.org/officeDocument/2006/relationships/oleObject" Target="../embeddings/oleObject1.bin"/><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heme" Target="../theme/theme2.xml"/><Relationship Id="rId28" Type="http://schemas.openxmlformats.org/officeDocument/2006/relationships/tags" Target="../tags/tag4.xml"/><Relationship Id="rId36" Type="http://schemas.openxmlformats.org/officeDocument/2006/relationships/tags" Target="../tags/tag12.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7.xml"/><Relationship Id="rId44" Type="http://schemas.openxmlformats.org/officeDocument/2006/relationships/tags" Target="../tags/tag20.xml"/><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slideLayout" Target="../slideLayouts/slideLayout115.xml"/><Relationship Id="rId27" Type="http://schemas.openxmlformats.org/officeDocument/2006/relationships/tags" Target="../tags/tag3.xml"/><Relationship Id="rId30" Type="http://schemas.openxmlformats.org/officeDocument/2006/relationships/tags" Target="../tags/tag6.xml"/><Relationship Id="rId35" Type="http://schemas.openxmlformats.org/officeDocument/2006/relationships/tags" Target="../tags/tag11.xml"/><Relationship Id="rId43" Type="http://schemas.openxmlformats.org/officeDocument/2006/relationships/tags" Target="../tags/tag19.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1.xml"/><Relationship Id="rId33" Type="http://schemas.openxmlformats.org/officeDocument/2006/relationships/tags" Target="../tags/tag9.xml"/><Relationship Id="rId38" Type="http://schemas.openxmlformats.org/officeDocument/2006/relationships/tags" Target="../tags/tag14.xml"/><Relationship Id="rId46" Type="http://schemas.openxmlformats.org/officeDocument/2006/relationships/image" Target="../media/image3.emf"/><Relationship Id="rId20" Type="http://schemas.openxmlformats.org/officeDocument/2006/relationships/slideLayout" Target="../slideLayouts/slideLayout113.xml"/><Relationship Id="rId41" Type="http://schemas.openxmlformats.org/officeDocument/2006/relationships/tags" Target="../tags/tag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8.xml"/><Relationship Id="rId18" Type="http://schemas.openxmlformats.org/officeDocument/2006/relationships/slideLayout" Target="../slideLayouts/slideLayout133.xml"/><Relationship Id="rId26" Type="http://schemas.openxmlformats.org/officeDocument/2006/relationships/slideLayout" Target="../slideLayouts/slideLayout141.xml"/><Relationship Id="rId39" Type="http://schemas.openxmlformats.org/officeDocument/2006/relationships/slideLayout" Target="../slideLayouts/slideLayout154.xml"/><Relationship Id="rId21" Type="http://schemas.openxmlformats.org/officeDocument/2006/relationships/slideLayout" Target="../slideLayouts/slideLayout136.xml"/><Relationship Id="rId34" Type="http://schemas.openxmlformats.org/officeDocument/2006/relationships/slideLayout" Target="../slideLayouts/slideLayout149.xml"/><Relationship Id="rId42" Type="http://schemas.openxmlformats.org/officeDocument/2006/relationships/slideLayout" Target="../slideLayouts/slideLayout157.xml"/><Relationship Id="rId7" Type="http://schemas.openxmlformats.org/officeDocument/2006/relationships/slideLayout" Target="../slideLayouts/slideLayout122.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20" Type="http://schemas.openxmlformats.org/officeDocument/2006/relationships/slideLayout" Target="../slideLayouts/slideLayout135.xml"/><Relationship Id="rId29" Type="http://schemas.openxmlformats.org/officeDocument/2006/relationships/slideLayout" Target="../slideLayouts/slideLayout144.xml"/><Relationship Id="rId41" Type="http://schemas.openxmlformats.org/officeDocument/2006/relationships/slideLayout" Target="../slideLayouts/slideLayout156.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24" Type="http://schemas.openxmlformats.org/officeDocument/2006/relationships/slideLayout" Target="../slideLayouts/slideLayout139.xml"/><Relationship Id="rId32" Type="http://schemas.openxmlformats.org/officeDocument/2006/relationships/slideLayout" Target="../slideLayouts/slideLayout147.xml"/><Relationship Id="rId37" Type="http://schemas.openxmlformats.org/officeDocument/2006/relationships/slideLayout" Target="../slideLayouts/slideLayout152.xml"/><Relationship Id="rId40" Type="http://schemas.openxmlformats.org/officeDocument/2006/relationships/slideLayout" Target="../slideLayouts/slideLayout155.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23" Type="http://schemas.openxmlformats.org/officeDocument/2006/relationships/slideLayout" Target="../slideLayouts/slideLayout138.xml"/><Relationship Id="rId28" Type="http://schemas.openxmlformats.org/officeDocument/2006/relationships/slideLayout" Target="../slideLayouts/slideLayout143.xml"/><Relationship Id="rId36" Type="http://schemas.openxmlformats.org/officeDocument/2006/relationships/slideLayout" Target="../slideLayouts/slideLayout151.xml"/><Relationship Id="rId10" Type="http://schemas.openxmlformats.org/officeDocument/2006/relationships/slideLayout" Target="../slideLayouts/slideLayout125.xml"/><Relationship Id="rId19" Type="http://schemas.openxmlformats.org/officeDocument/2006/relationships/slideLayout" Target="../slideLayouts/slideLayout134.xml"/><Relationship Id="rId31" Type="http://schemas.openxmlformats.org/officeDocument/2006/relationships/slideLayout" Target="../slideLayouts/slideLayout146.xml"/><Relationship Id="rId44" Type="http://schemas.openxmlformats.org/officeDocument/2006/relationships/theme" Target="../theme/theme3.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 Id="rId22" Type="http://schemas.openxmlformats.org/officeDocument/2006/relationships/slideLayout" Target="../slideLayouts/slideLayout137.xml"/><Relationship Id="rId27" Type="http://schemas.openxmlformats.org/officeDocument/2006/relationships/slideLayout" Target="../slideLayouts/slideLayout142.xml"/><Relationship Id="rId30" Type="http://schemas.openxmlformats.org/officeDocument/2006/relationships/slideLayout" Target="../slideLayouts/slideLayout145.xml"/><Relationship Id="rId35" Type="http://schemas.openxmlformats.org/officeDocument/2006/relationships/slideLayout" Target="../slideLayouts/slideLayout150.xml"/><Relationship Id="rId43" Type="http://schemas.openxmlformats.org/officeDocument/2006/relationships/slideLayout" Target="../slideLayouts/slideLayout158.xml"/><Relationship Id="rId8" Type="http://schemas.openxmlformats.org/officeDocument/2006/relationships/slideLayout" Target="../slideLayouts/slideLayout123.xml"/><Relationship Id="rId3" Type="http://schemas.openxmlformats.org/officeDocument/2006/relationships/slideLayout" Target="../slideLayouts/slideLayout118.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5" Type="http://schemas.openxmlformats.org/officeDocument/2006/relationships/slideLayout" Target="../slideLayouts/slideLayout140.xml"/><Relationship Id="rId33" Type="http://schemas.openxmlformats.org/officeDocument/2006/relationships/slideLayout" Target="../slideLayouts/slideLayout148.xml"/><Relationship Id="rId38" Type="http://schemas.openxmlformats.org/officeDocument/2006/relationships/slideLayout" Target="../slideLayouts/slideLayout1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3" name="think-cell Slide" r:id="rId45" imgW="413" imgH="416" progId="TCLayout.ActiveDocument.1">
                  <p:embed/>
                </p:oleObj>
              </mc:Choice>
              <mc:Fallback>
                <p:oleObj name="think-cell Slide" r:id="rId45"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6"/>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7"/>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6"/>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7"/>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8"/>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9"/>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30"/>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1"/>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2"/>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2"/>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40"/>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3"/>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8"/>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4"/>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6"/>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824" r:id="rId22"/>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10/3/2023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chart" Target="../charts/chart4.xml"/><Relationship Id="rId1" Type="http://schemas.openxmlformats.org/officeDocument/2006/relationships/slideLayout" Target="../slideLayouts/slideLayout114.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hyperlink" Target="http://wsso-support.web.boeing.com:2015/redirect.html?URL=https://automationcop.web.boeing.com/projects/545" TargetMode="External"/><Relationship Id="rId3" Type="http://schemas.openxmlformats.org/officeDocument/2006/relationships/hyperlink" Target="http://wsso-support.web.boeing.com:2015/redirect.html?URL=https://automationcop.web.boeing.com/projects/528" TargetMode="External"/><Relationship Id="rId7" Type="http://schemas.openxmlformats.org/officeDocument/2006/relationships/hyperlink" Target="http://wsso-support.web.boeing.com:2015/redirect.html?URL=https://automationcop.web.boeing.com/projects/543" TargetMode="External"/><Relationship Id="rId2" Type="http://schemas.openxmlformats.org/officeDocument/2006/relationships/hyperlink" Target="http://wsso-support.web.boeing.com:2015/redirect.html?URL=https://automationcop.web.boeing.com/projects/524" TargetMode="External"/><Relationship Id="rId1" Type="http://schemas.openxmlformats.org/officeDocument/2006/relationships/slideLayout" Target="../slideLayouts/slideLayout115.xml"/><Relationship Id="rId6" Type="http://schemas.openxmlformats.org/officeDocument/2006/relationships/hyperlink" Target="http://wsso-support.web.boeing.com:2015/redirect.html?URL=https://automationcop.web.boeing.com/projects/541" TargetMode="External"/><Relationship Id="rId5" Type="http://schemas.openxmlformats.org/officeDocument/2006/relationships/hyperlink" Target="http://wsso-support.web.boeing.com:2015/redirect.html?URL=https://automationcop.web.boeing.com/projects/538" TargetMode="External"/><Relationship Id="rId4" Type="http://schemas.openxmlformats.org/officeDocument/2006/relationships/hyperlink" Target="http://wsso-support.web.boeing.com:2015/redirect.html?URL=https://automationcop.web.boeing.com/projects/530" TargetMode="External"/><Relationship Id="rId9" Type="http://schemas.openxmlformats.org/officeDocument/2006/relationships/hyperlink" Target="http://wsso-support.web.boeing.com:2015/redirect.html?URL=https://automationcop.web.boeing.com/projects/54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1.wmf"/><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hyperlink" Target="https://boeing.service-now.com/nav_to.do?uri=%2F$pa_dashboard.do%3Fsysparm_dashboard%3D468cd8c697bfcdd41927b41e6253afa6%26sysparm_tab%3D13fc540e97bfcdd41927b41e6253af7f%26sysparm_cancelable%3Dtrue%26sysparm_editable%3Dfalse%26sysparm_active_panel%3Dfalse" TargetMode="External"/><Relationship Id="rId4" Type="http://schemas.openxmlformats.org/officeDocument/2006/relationships/hyperlink" Target="https://boeing.service-now.com/sp?id=sc_cat_item&amp;sys_id=6b56695f1bef8c543ddd777e0a4bcb91"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6.xml"/><Relationship Id="rId5" Type="http://schemas.openxmlformats.org/officeDocument/2006/relationships/slide" Target="slide13.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chart" Target="../charts/chart1.xml"/><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August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246988"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549448" y="1148207"/>
            <a:ext cx="10552906" cy="923330"/>
          </a:xfrm>
          <a:prstGeom prst="rect">
            <a:avLst/>
          </a:prstGeom>
          <a:noFill/>
        </p:spPr>
        <p:txBody>
          <a:bodyPr wrap="square" rtlCol="0">
            <a:spAutoFit/>
          </a:bodyPr>
          <a:lstStyle/>
          <a:p>
            <a:r>
              <a:rPr lang="en-US" b="1" dirty="0">
                <a:solidFill>
                  <a:srgbClr val="000000"/>
                </a:solidFill>
                <a:latin typeface="Arial" panose="020B0604020202020204" pitchFamily="34" charset="0"/>
                <a:sym typeface=""/>
              </a:rPr>
              <a:t>Implement automation capabilities through out the applications and achieve 80000 automation hours</a:t>
            </a:r>
          </a:p>
          <a:p>
            <a:pPr lvl="0"/>
            <a:endParaRPr lang="en-US" dirty="0"/>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735480"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302051"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88A8D4D6-BE48-44B1-BCF2-ADED1826639D}"/>
              </a:ext>
            </a:extLst>
          </p:cNvPr>
          <p:cNvSpPr txBox="1"/>
          <p:nvPr/>
        </p:nvSpPr>
        <p:spPr>
          <a:xfrm>
            <a:off x="812799" y="2244435"/>
            <a:ext cx="10945091" cy="3666837"/>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TextBox 10">
            <a:extLst>
              <a:ext uri="{FF2B5EF4-FFF2-40B4-BE49-F238E27FC236}">
                <a16:creationId xmlns:a16="http://schemas.microsoft.com/office/drawing/2014/main" id="{A8A01D51-8013-4E94-8032-D8F181E94E81}"/>
              </a:ext>
            </a:extLst>
          </p:cNvPr>
          <p:cNvSpPr txBox="1"/>
          <p:nvPr/>
        </p:nvSpPr>
        <p:spPr>
          <a:xfrm>
            <a:off x="6753292" y="2749713"/>
            <a:ext cx="3956861" cy="590931"/>
          </a:xfrm>
          <a:prstGeom prst="rect">
            <a:avLst/>
          </a:prstGeom>
          <a:noFill/>
          <a:ln>
            <a:solidFill>
              <a:schemeClr val="bg1"/>
            </a:solidFill>
          </a:ln>
        </p:spPr>
        <p:txBody>
          <a:bodyPr wrap="square" rtlCol="0">
            <a:spAutoFit/>
          </a:bodyPr>
          <a:lstStyle/>
          <a:p>
            <a:pPr>
              <a:lnSpc>
                <a:spcPct val="90000"/>
              </a:lnSpc>
              <a:spcBef>
                <a:spcPct val="10000"/>
              </a:spcBef>
              <a:defRPr/>
            </a:pPr>
            <a:r>
              <a:rPr lang="en-US" altLang="en-US" b="1" kern="0" dirty="0"/>
              <a:t>Automation hours of 157542 has been accounted in the </a:t>
            </a:r>
            <a:r>
              <a:rPr lang="en-US" altLang="en-US" b="1" kern="0" dirty="0" err="1"/>
              <a:t>CoP.</a:t>
            </a:r>
            <a:endParaRPr lang="en-US" altLang="en-US" b="1" kern="0" dirty="0"/>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929294488"/>
              </p:ext>
            </p:extLst>
          </p:nvPr>
        </p:nvGraphicFramePr>
        <p:xfrm>
          <a:off x="5969517"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38"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28"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107256" y="4786746"/>
            <a:ext cx="3600929" cy="590931"/>
          </a:xfrm>
          <a:prstGeom prst="rect">
            <a:avLst/>
          </a:prstGeom>
        </p:spPr>
        <p:txBody>
          <a:bodyPr wrap="square">
            <a:spAutoFit/>
          </a:bodyPr>
          <a:lstStyle/>
          <a:p>
            <a:pPr>
              <a:lnSpc>
                <a:spcPct val="90000"/>
              </a:lnSpc>
              <a:spcBef>
                <a:spcPct val="10000"/>
              </a:spcBef>
              <a:defRPr/>
            </a:pPr>
            <a:r>
              <a:rPr lang="en-US" altLang="en-US" kern="0" dirty="0"/>
              <a:t>Knowledge sharing and bring culture of Automation</a:t>
            </a:r>
            <a:endParaRPr lang="en-US" altLang="en-US" kern="0" dirty="0">
              <a:solidFill>
                <a:srgbClr val="0039A6"/>
              </a:solidFill>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079731" y="3794061"/>
            <a:ext cx="3628455" cy="590931"/>
          </a:xfrm>
          <a:prstGeom prst="rect">
            <a:avLst/>
          </a:prstGeom>
        </p:spPr>
        <p:txBody>
          <a:bodyPr wrap="square">
            <a:spAutoFit/>
          </a:bodyPr>
          <a:lstStyle/>
          <a:p>
            <a:pPr>
              <a:lnSpc>
                <a:spcPct val="90000"/>
              </a:lnSpc>
              <a:spcBef>
                <a:spcPct val="10000"/>
              </a:spcBef>
              <a:defRPr/>
            </a:pPr>
            <a:r>
              <a:rPr lang="en-US" altLang="en-US" kern="0" dirty="0"/>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107257" y="2801376"/>
            <a:ext cx="4067858" cy="341632"/>
          </a:xfrm>
          <a:prstGeom prst="rect">
            <a:avLst/>
          </a:prstGeom>
        </p:spPr>
        <p:txBody>
          <a:bodyPr wrap="square">
            <a:spAutoFit/>
          </a:bodyPr>
          <a:lstStyle/>
          <a:p>
            <a:pPr>
              <a:lnSpc>
                <a:spcPct val="90000"/>
              </a:lnSpc>
              <a:spcBef>
                <a:spcPct val="10000"/>
              </a:spcBef>
              <a:defRPr/>
            </a:pPr>
            <a:r>
              <a:rPr lang="en-US" altLang="en-US" kern="0" dirty="0"/>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079732" y="2065137"/>
            <a:ext cx="1223412" cy="369332"/>
          </a:xfrm>
          <a:prstGeom prst="rect">
            <a:avLst/>
          </a:prstGeom>
        </p:spPr>
        <p:txBody>
          <a:bodyPr wrap="none">
            <a:spAutoFit/>
          </a:bodyPr>
          <a:lstStyle/>
          <a:p>
            <a:r>
              <a:rPr lang="en-US" altLang="en-US" b="1" u="sng" kern="0" dirty="0">
                <a:solidFill>
                  <a:schemeClr val="accent1"/>
                </a:solidFill>
              </a:rPr>
              <a:t>Objective</a:t>
            </a:r>
            <a:endParaRPr lang="en-US" dirty="0"/>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8"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5846891" y="2051835"/>
            <a:ext cx="2236510" cy="369332"/>
          </a:xfrm>
          <a:prstGeom prst="rect">
            <a:avLst/>
          </a:prstGeom>
        </p:spPr>
        <p:txBody>
          <a:bodyPr wrap="none">
            <a:spAutoFit/>
          </a:bodyPr>
          <a:lstStyle/>
          <a:p>
            <a:r>
              <a:rPr lang="en-US" altLang="en-US" b="1" u="sng" kern="0" dirty="0">
                <a:solidFill>
                  <a:schemeClr val="accent1"/>
                </a:solidFill>
              </a:rPr>
              <a:t>Accomplishments</a:t>
            </a:r>
            <a:r>
              <a:rPr lang="en-US" altLang="en-US" kern="0" dirty="0"/>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22288" y="2606039"/>
            <a:ext cx="914400" cy="914400"/>
          </a:xfrm>
          <a:prstGeom prst="rect">
            <a:avLst/>
          </a:prstGeom>
        </p:spPr>
      </p:pic>
    </p:spTree>
    <p:extLst>
      <p:ext uri="{BB962C8B-B14F-4D97-AF65-F5344CB8AC3E}">
        <p14:creationId xmlns:p14="http://schemas.microsoft.com/office/powerpoint/2010/main" val="3144304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b="1" dirty="0">
                <a:solidFill>
                  <a:srgbClr val="0070C0"/>
                </a:solidFill>
              </a:rPr>
              <a:t>Target: 80k </a:t>
            </a:r>
            <a:r>
              <a:rPr lang="en-US" sz="1200" b="1" dirty="0" err="1">
                <a:solidFill>
                  <a:srgbClr val="0070C0"/>
                </a:solidFill>
              </a:rPr>
              <a:t>hrs</a:t>
            </a:r>
            <a:endParaRPr lang="en-US" sz="1200" b="1" dirty="0">
              <a:solidFill>
                <a:srgbClr val="0070C0"/>
              </a:solidFill>
            </a:endParaRPr>
          </a:p>
          <a:p>
            <a:pPr algn="l">
              <a:spcBef>
                <a:spcPts val="300"/>
              </a:spcBef>
              <a:spcAft>
                <a:spcPts val="300"/>
              </a:spcAft>
              <a:buNone/>
            </a:pPr>
            <a:r>
              <a:rPr lang="en-US" sz="1200" b="1" dirty="0">
                <a:solidFill>
                  <a:srgbClr val="00B050"/>
                </a:solidFill>
              </a:rPr>
              <a:t>Current status: 157k </a:t>
            </a:r>
            <a:r>
              <a:rPr lang="en-US" sz="1200" b="1" dirty="0" err="1">
                <a:solidFill>
                  <a:srgbClr val="00B050"/>
                </a:solidFill>
              </a:rPr>
              <a:t>hrs</a:t>
            </a:r>
            <a:endParaRPr lang="en-US" sz="1200" b="1" dirty="0">
              <a:solidFill>
                <a:srgbClr val="00B050"/>
              </a:solidFill>
            </a:endParaRPr>
          </a:p>
          <a:p>
            <a:pPr algn="l">
              <a:spcBef>
                <a:spcPts val="300"/>
              </a:spcBef>
              <a:spcAft>
                <a:spcPts val="300"/>
              </a:spcAft>
              <a:buNone/>
            </a:pPr>
            <a:endParaRPr lang="en-US" sz="1600" dirty="0"/>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pic>
        <p:nvPicPr>
          <p:cNvPr id="7" name="Picture 6">
            <a:extLst>
              <a:ext uri="{FF2B5EF4-FFF2-40B4-BE49-F238E27FC236}">
                <a16:creationId xmlns:a16="http://schemas.microsoft.com/office/drawing/2014/main" id="{1AC9B4CC-0054-49DA-9A43-F2126242627D}"/>
              </a:ext>
            </a:extLst>
          </p:cNvPr>
          <p:cNvPicPr>
            <a:picLocks noChangeAspect="1"/>
          </p:cNvPicPr>
          <p:nvPr/>
        </p:nvPicPr>
        <p:blipFill>
          <a:blip r:embed="rId3"/>
          <a:stretch>
            <a:fillRect/>
          </a:stretch>
        </p:blipFill>
        <p:spPr>
          <a:xfrm>
            <a:off x="3223536" y="3035745"/>
            <a:ext cx="2824979" cy="3031554"/>
          </a:xfrm>
          <a:prstGeom prst="rect">
            <a:avLst/>
          </a:prstGeom>
          <a:ln w="19050">
            <a:solidFill>
              <a:srgbClr val="92D050"/>
            </a:solidFill>
          </a:ln>
        </p:spPr>
      </p:pic>
      <p:pic>
        <p:nvPicPr>
          <p:cNvPr id="13" name="Picture 12">
            <a:extLst>
              <a:ext uri="{FF2B5EF4-FFF2-40B4-BE49-F238E27FC236}">
                <a16:creationId xmlns:a16="http://schemas.microsoft.com/office/drawing/2014/main" id="{0D4CB07E-4183-4886-81D8-5AF531CB4A00}"/>
              </a:ext>
            </a:extLst>
          </p:cNvPr>
          <p:cNvPicPr>
            <a:picLocks noChangeAspect="1"/>
          </p:cNvPicPr>
          <p:nvPr/>
        </p:nvPicPr>
        <p:blipFill>
          <a:blip r:embed="rId4"/>
          <a:stretch>
            <a:fillRect/>
          </a:stretch>
        </p:blipFill>
        <p:spPr>
          <a:xfrm>
            <a:off x="9288210" y="3018851"/>
            <a:ext cx="2781117" cy="3048458"/>
          </a:xfrm>
          <a:prstGeom prst="rect">
            <a:avLst/>
          </a:prstGeom>
          <a:ln w="19050">
            <a:solidFill>
              <a:srgbClr val="92D05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Total : </a:t>
            </a:r>
            <a:r>
              <a:rPr lang="en-US" sz="1600" dirty="0">
                <a:highlight>
                  <a:srgbClr val="FFFF00"/>
                </a:highlight>
              </a:rPr>
              <a:t>157,542</a:t>
            </a:r>
            <a:r>
              <a:rPr lang="en-US" sz="1600" dirty="0"/>
              <a:t> hours </a:t>
            </a:r>
          </a:p>
        </p:txBody>
      </p:sp>
      <p:pic>
        <p:nvPicPr>
          <p:cNvPr id="6" name="Picture 5">
            <a:extLst>
              <a:ext uri="{FF2B5EF4-FFF2-40B4-BE49-F238E27FC236}">
                <a16:creationId xmlns:a16="http://schemas.microsoft.com/office/drawing/2014/main" id="{C5120CE3-B659-4754-90E5-2E15D42466A5}"/>
              </a:ext>
            </a:extLst>
          </p:cNvPr>
          <p:cNvPicPr>
            <a:picLocks noChangeAspect="1"/>
          </p:cNvPicPr>
          <p:nvPr/>
        </p:nvPicPr>
        <p:blipFill>
          <a:blip r:embed="rId5"/>
          <a:stretch>
            <a:fillRect/>
          </a:stretch>
        </p:blipFill>
        <p:spPr>
          <a:xfrm>
            <a:off x="122672" y="3024188"/>
            <a:ext cx="2824973" cy="3031552"/>
          </a:xfrm>
          <a:prstGeom prst="rect">
            <a:avLst/>
          </a:prstGeom>
          <a:ln w="19050">
            <a:solidFill>
              <a:srgbClr val="92D050"/>
            </a:solidFill>
          </a:ln>
        </p:spPr>
      </p:pic>
      <p:pic>
        <p:nvPicPr>
          <p:cNvPr id="9" name="Picture 8">
            <a:extLst>
              <a:ext uri="{FF2B5EF4-FFF2-40B4-BE49-F238E27FC236}">
                <a16:creationId xmlns:a16="http://schemas.microsoft.com/office/drawing/2014/main" id="{A74B2B6C-9764-4F50-AEFB-40A06BF60317}"/>
              </a:ext>
            </a:extLst>
          </p:cNvPr>
          <p:cNvPicPr>
            <a:picLocks noChangeAspect="1"/>
          </p:cNvPicPr>
          <p:nvPr/>
        </p:nvPicPr>
        <p:blipFill>
          <a:blip r:embed="rId6"/>
          <a:stretch>
            <a:fillRect/>
          </a:stretch>
        </p:blipFill>
        <p:spPr>
          <a:xfrm>
            <a:off x="6324407" y="3001871"/>
            <a:ext cx="2701260" cy="3065425"/>
          </a:xfrm>
          <a:prstGeom prst="rect">
            <a:avLst/>
          </a:prstGeom>
          <a:ln w="19050">
            <a:solidFill>
              <a:srgbClr val="92D050"/>
            </a:solidFill>
          </a:ln>
        </p:spPr>
      </p:pic>
    </p:spTree>
    <p:extLst>
      <p:ext uri="{BB962C8B-B14F-4D97-AF65-F5344CB8AC3E}">
        <p14:creationId xmlns:p14="http://schemas.microsoft.com/office/powerpoint/2010/main" val="2598667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B3C2-FD94-47FF-BBB9-60F5541E6BC6}"/>
              </a:ext>
            </a:extLst>
          </p:cNvPr>
          <p:cNvSpPr>
            <a:spLocks noGrp="1"/>
          </p:cNvSpPr>
          <p:nvPr>
            <p:ph type="title"/>
          </p:nvPr>
        </p:nvSpPr>
        <p:spPr>
          <a:xfrm>
            <a:off x="707366" y="422695"/>
            <a:ext cx="11314074" cy="378565"/>
          </a:xfrm>
        </p:spPr>
        <p:txBody>
          <a:bodyPr>
            <a:noAutofit/>
          </a:bodyPr>
          <a:lstStyle/>
          <a:p>
            <a:r>
              <a:rPr lang="en-US" sz="3200" b="1" cap="all" dirty="0"/>
              <a:t>Automation</a:t>
            </a:r>
            <a:r>
              <a:rPr lang="en-US" sz="3600" b="1" dirty="0">
                <a:solidFill>
                  <a:schemeClr val="tx1"/>
                </a:solidFill>
              </a:rPr>
              <a:t> </a:t>
            </a:r>
            <a:r>
              <a:rPr lang="en-US" sz="3200" b="1" cap="all" dirty="0"/>
              <a:t>Status</a:t>
            </a:r>
          </a:p>
        </p:txBody>
      </p:sp>
      <p:graphicFrame>
        <p:nvGraphicFramePr>
          <p:cNvPr id="5" name="Content Placeholder 4">
            <a:extLst>
              <a:ext uri="{FF2B5EF4-FFF2-40B4-BE49-F238E27FC236}">
                <a16:creationId xmlns:a16="http://schemas.microsoft.com/office/drawing/2014/main" id="{1CE9B3BF-198F-4F77-BCB2-8C773FF23D91}"/>
              </a:ext>
            </a:extLst>
          </p:cNvPr>
          <p:cNvGraphicFramePr>
            <a:graphicFrameLocks noGrp="1"/>
          </p:cNvGraphicFramePr>
          <p:nvPr>
            <p:ph sz="quarter" idx="16"/>
            <p:extLst>
              <p:ext uri="{D42A27DB-BD31-4B8C-83A1-F6EECF244321}">
                <p14:modId xmlns:p14="http://schemas.microsoft.com/office/powerpoint/2010/main" val="1123357294"/>
              </p:ext>
            </p:extLst>
          </p:nvPr>
        </p:nvGraphicFramePr>
        <p:xfrm>
          <a:off x="707366" y="1046602"/>
          <a:ext cx="10783019" cy="4618623"/>
        </p:xfrm>
        <a:graphic>
          <a:graphicData uri="http://schemas.openxmlformats.org/drawingml/2006/table">
            <a:tbl>
              <a:tblPr>
                <a:tableStyleId>{5C22544A-7EE6-4342-B048-85BDC9FD1C3A}</a:tableStyleId>
              </a:tblPr>
              <a:tblGrid>
                <a:gridCol w="2130527">
                  <a:extLst>
                    <a:ext uri="{9D8B030D-6E8A-4147-A177-3AD203B41FA5}">
                      <a16:colId xmlns:a16="http://schemas.microsoft.com/office/drawing/2014/main" val="333284702"/>
                    </a:ext>
                  </a:extLst>
                </a:gridCol>
                <a:gridCol w="5500953">
                  <a:extLst>
                    <a:ext uri="{9D8B030D-6E8A-4147-A177-3AD203B41FA5}">
                      <a16:colId xmlns:a16="http://schemas.microsoft.com/office/drawing/2014/main" val="3491153533"/>
                    </a:ext>
                  </a:extLst>
                </a:gridCol>
                <a:gridCol w="1975314">
                  <a:extLst>
                    <a:ext uri="{9D8B030D-6E8A-4147-A177-3AD203B41FA5}">
                      <a16:colId xmlns:a16="http://schemas.microsoft.com/office/drawing/2014/main" val="3821030707"/>
                    </a:ext>
                  </a:extLst>
                </a:gridCol>
                <a:gridCol w="1176225">
                  <a:extLst>
                    <a:ext uri="{9D8B030D-6E8A-4147-A177-3AD203B41FA5}">
                      <a16:colId xmlns:a16="http://schemas.microsoft.com/office/drawing/2014/main" val="14308151"/>
                    </a:ext>
                  </a:extLst>
                </a:gridCol>
              </a:tblGrid>
              <a:tr h="780713">
                <a:tc>
                  <a:txBody>
                    <a:bodyPr/>
                    <a:lstStyle/>
                    <a:p>
                      <a:pPr algn="ctr" fontAlgn="b"/>
                      <a:r>
                        <a:rPr lang="en-US" sz="1800" b="1" u="none" strike="noStrike" dirty="0">
                          <a:solidFill>
                            <a:schemeClr val="bg1"/>
                          </a:solidFill>
                          <a:effectLst/>
                        </a:rPr>
                        <a:t>URL</a:t>
                      </a:r>
                      <a:endParaRPr lang="en-US" sz="1800" b="1" i="0" u="none" strike="noStrike" dirty="0">
                        <a:solidFill>
                          <a:schemeClr val="bg1"/>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fontAlgn="b"/>
                      <a:r>
                        <a:rPr lang="en-US" sz="1800" b="1" u="none" strike="noStrike" kern="1200" dirty="0">
                          <a:solidFill>
                            <a:schemeClr val="bg1"/>
                          </a:solidFill>
                          <a:effectLst/>
                          <a:latin typeface="+mn-lt"/>
                          <a:ea typeface="+mn-ea"/>
                          <a:cs typeface="+mn-cs"/>
                        </a:rPr>
                        <a:t>Project Name</a:t>
                      </a: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algn="ctr" defTabSz="914400" rtl="0" eaLnBrk="1" fontAlgn="b" latinLnBrk="0" hangingPunct="1"/>
                      <a:r>
                        <a:rPr lang="en-US" sz="1800" b="1" u="none" strike="noStrike" kern="1200" dirty="0">
                          <a:solidFill>
                            <a:schemeClr val="bg1"/>
                          </a:solidFill>
                          <a:effectLst/>
                          <a:latin typeface="+mn-lt"/>
                          <a:ea typeface="+mn-ea"/>
                          <a:cs typeface="+mn-cs"/>
                        </a:rPr>
                        <a:t>Record Status</a:t>
                      </a: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algn="ctr" defTabSz="914400" rtl="0" eaLnBrk="1" fontAlgn="b" latinLnBrk="0" hangingPunct="1"/>
                      <a:r>
                        <a:rPr lang="en-US" sz="1800" b="1" u="none" strike="noStrike" kern="1200" dirty="0">
                          <a:solidFill>
                            <a:schemeClr val="bg1"/>
                          </a:solidFill>
                          <a:effectLst/>
                          <a:latin typeface="+mn-lt"/>
                          <a:ea typeface="+mn-ea"/>
                          <a:cs typeface="+mn-cs"/>
                        </a:rPr>
                        <a:t>Efficiency</a:t>
                      </a: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951040609"/>
                  </a:ext>
                </a:extLst>
              </a:tr>
              <a:tr h="390359">
                <a:tc>
                  <a:txBody>
                    <a:bodyPr/>
                    <a:lstStyle/>
                    <a:p>
                      <a:pPr algn="ctr" fontAlgn="b"/>
                      <a:r>
                        <a:rPr lang="en-US" sz="1800" u="none" strike="noStrike" dirty="0">
                          <a:effectLst/>
                          <a:hlinkClick r:id="rId2"/>
                        </a:rPr>
                        <a:t>1</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DESE 3.3 Release Automation Savings</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2238</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6214592"/>
                  </a:ext>
                </a:extLst>
              </a:tr>
              <a:tr h="390359">
                <a:tc>
                  <a:txBody>
                    <a:bodyPr/>
                    <a:lstStyle/>
                    <a:p>
                      <a:pPr algn="ctr" fontAlgn="b"/>
                      <a:r>
                        <a:rPr lang="en-US" sz="1800" u="none" strike="noStrike" dirty="0">
                          <a:effectLst/>
                          <a:hlinkClick r:id="rId3"/>
                        </a:rPr>
                        <a:t>2</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Customer Engineering Production Release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2003</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388779"/>
                  </a:ext>
                </a:extLst>
              </a:tr>
              <a:tr h="390359">
                <a:tc>
                  <a:txBody>
                    <a:bodyPr/>
                    <a:lstStyle/>
                    <a:p>
                      <a:pPr algn="ctr" fontAlgn="b"/>
                      <a:r>
                        <a:rPr lang="en-US" sz="1800" u="none" strike="noStrike" dirty="0">
                          <a:effectLst/>
                          <a:hlinkClick r:id="rId4"/>
                        </a:rPr>
                        <a:t>3</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Boeing Predictive Assembly Technologies</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Complete</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2417</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4776139"/>
                  </a:ext>
                </a:extLst>
              </a:tr>
              <a:tr h="390359">
                <a:tc>
                  <a:txBody>
                    <a:bodyPr/>
                    <a:lstStyle/>
                    <a:p>
                      <a:pPr algn="ctr" fontAlgn="b"/>
                      <a:r>
                        <a:rPr lang="en-US" sz="1800" u="none" strike="noStrike" dirty="0">
                          <a:effectLst/>
                          <a:hlinkClick r:id="rId5"/>
                        </a:rPr>
                        <a:t>4</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Functional Test Automation 3DExperience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a:effectLst/>
                        </a:rPr>
                        <a:t>Complete</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2780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2927772"/>
                  </a:ext>
                </a:extLst>
              </a:tr>
              <a:tr h="390359">
                <a:tc>
                  <a:txBody>
                    <a:bodyPr/>
                    <a:lstStyle/>
                    <a:p>
                      <a:pPr algn="ctr" fontAlgn="b"/>
                      <a:r>
                        <a:rPr lang="en-US" sz="1800" u="none" strike="noStrike" dirty="0">
                          <a:effectLst/>
                          <a:hlinkClick r:id="rId6"/>
                        </a:rPr>
                        <a:t>5</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MBSI Software Express Deployment Automation</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320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987095"/>
                  </a:ext>
                </a:extLst>
              </a:tr>
              <a:tr h="551242">
                <a:tc>
                  <a:txBody>
                    <a:bodyPr/>
                    <a:lstStyle/>
                    <a:p>
                      <a:pPr algn="ctr" fontAlgn="b"/>
                      <a:r>
                        <a:rPr lang="en-US" sz="1800" u="none" strike="noStrike" dirty="0">
                          <a:effectLst/>
                          <a:hlinkClick r:id="rId7"/>
                        </a:rPr>
                        <a:t>6</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Flight Engineering and Propulsion Product Q1 Automation</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66</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329938"/>
                  </a:ext>
                </a:extLst>
              </a:tr>
              <a:tr h="551242">
                <a:tc>
                  <a:txBody>
                    <a:bodyPr/>
                    <a:lstStyle/>
                    <a:p>
                      <a:pPr algn="ctr" fontAlgn="b"/>
                      <a:r>
                        <a:rPr lang="en-US" sz="1800" u="none" strike="noStrike" dirty="0">
                          <a:effectLst/>
                          <a:hlinkClick r:id="rId8"/>
                        </a:rPr>
                        <a:t>7</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dirty="0">
                          <a:effectLst/>
                        </a:rPr>
                        <a:t>SRP Gen Schedule and SRP Gen Template modules of BWS-CM </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120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65875"/>
                  </a:ext>
                </a:extLst>
              </a:tr>
              <a:tr h="780713">
                <a:tc>
                  <a:txBody>
                    <a:bodyPr/>
                    <a:lstStyle/>
                    <a:p>
                      <a:pPr algn="ctr" fontAlgn="b"/>
                      <a:r>
                        <a:rPr lang="en-US" sz="1800" u="none" strike="noStrike" dirty="0">
                          <a:effectLst/>
                          <a:hlinkClick r:id="rId9"/>
                        </a:rPr>
                        <a:t>8</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u="none" strike="noStrike">
                          <a:effectLst/>
                        </a:rPr>
                        <a:t>Automation of WIRS Application for Development and testing functionalities</a:t>
                      </a:r>
                      <a:endParaRPr lang="en-US" sz="1800" b="0" i="0" u="none" strike="noStrike">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Complete</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u="none" strike="noStrike" dirty="0">
                          <a:effectLst/>
                        </a:rPr>
                        <a:t>1360</a:t>
                      </a:r>
                      <a:endParaRPr lang="en-US" sz="1800" b="0" i="0" u="none" strike="noStrike" dirty="0">
                        <a:solidFill>
                          <a:srgbClr val="000000"/>
                        </a:solidFill>
                        <a:effectLst/>
                        <a:latin typeface="Calibri" panose="020F0502020204030204" pitchFamily="34" charset="0"/>
                      </a:endParaRPr>
                    </a:p>
                  </a:txBody>
                  <a:tcPr marL="4061" marR="4061" marT="406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931061"/>
                  </a:ext>
                </a:extLst>
              </a:tr>
            </a:tbl>
          </a:graphicData>
        </a:graphic>
      </p:graphicFrame>
    </p:spTree>
    <p:extLst>
      <p:ext uri="{BB962C8B-B14F-4D97-AF65-F5344CB8AC3E}">
        <p14:creationId xmlns:p14="http://schemas.microsoft.com/office/powerpoint/2010/main" val="140381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1102829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ext uri="{D42A27DB-BD31-4B8C-83A1-F6EECF244321}">
                <p14:modId xmlns:p14="http://schemas.microsoft.com/office/powerpoint/2010/main" val="513618099"/>
              </p:ext>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87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3693319"/>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607327525"/>
              </p:ext>
            </p:extLst>
          </p:nvPr>
        </p:nvGraphicFramePr>
        <p:xfrm>
          <a:off x="4383088" y="1812925"/>
          <a:ext cx="577850" cy="1333500"/>
        </p:xfrm>
        <a:graphic>
          <a:graphicData uri="http://schemas.openxmlformats.org/presentationml/2006/ole">
            <mc:AlternateContent xmlns:mc="http://schemas.openxmlformats.org/markup-compatibility/2006">
              <mc:Choice xmlns:v="urn:schemas-microsoft-com:vml" Requires="v">
                <p:oleObj spid="_x0000_s18461"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12925"/>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76727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3928253801"/>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Pramithi R Karimpanakkal</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318905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90747-1E61-4D80-933C-7C448FF12117}"/>
              </a:ext>
            </a:extLst>
          </p:cNvPr>
          <p:cNvSpPr>
            <a:spLocks noGrp="1"/>
          </p:cNvSpPr>
          <p:nvPr>
            <p:ph type="title"/>
          </p:nvPr>
        </p:nvSpPr>
        <p:spPr/>
        <p:txBody>
          <a:bodyPr/>
          <a:lstStyle/>
          <a:p>
            <a:r>
              <a:rPr lang="en-US" dirty="0"/>
              <a:t>153942</a:t>
            </a:r>
          </a:p>
        </p:txBody>
      </p:sp>
      <p:graphicFrame>
        <p:nvGraphicFramePr>
          <p:cNvPr id="5" name="Chart 4">
            <a:extLst>
              <a:ext uri="{FF2B5EF4-FFF2-40B4-BE49-F238E27FC236}">
                <a16:creationId xmlns:a16="http://schemas.microsoft.com/office/drawing/2014/main" id="{92236A99-F838-4DDC-8CC3-AF8303D79274}"/>
              </a:ext>
            </a:extLst>
          </p:cNvPr>
          <p:cNvGraphicFramePr/>
          <p:nvPr>
            <p:extLst>
              <p:ext uri="{D42A27DB-BD31-4B8C-83A1-F6EECF244321}">
                <p14:modId xmlns:p14="http://schemas.microsoft.com/office/powerpoint/2010/main" val="3359404995"/>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16263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DCD6-0086-4014-9E8F-D349E77A84D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616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493264"/>
          </a:xfrm>
        </p:spPr>
        <p:txBody>
          <a:bodyPr/>
          <a:lstStyle/>
          <a:p>
            <a:pPr algn="l"/>
            <a:endParaRPr lang="en-US" dirty="0"/>
          </a:p>
          <a:p>
            <a:pPr marL="457200" indent="-457200" algn="l">
              <a:buAutoNum type="arabicParenR"/>
            </a:pPr>
            <a:r>
              <a:rPr lang="en-US" dirty="0">
                <a:hlinkClick r:id="rId2" action="ppaction://hlinksldjump"/>
              </a:rPr>
              <a:t>Vision</a:t>
            </a:r>
            <a:endParaRPr lang="en-US" dirty="0">
              <a:hlinkClick r:id="rId3" action="ppaction://hlinksldjump"/>
            </a:endParaRPr>
          </a:p>
          <a:p>
            <a:pPr marL="457200" indent="-457200" algn="l">
              <a:buAutoNum type="arabicParenR"/>
            </a:pPr>
            <a:r>
              <a:rPr lang="en-US" dirty="0">
                <a:hlinkClick r:id="rId3" action="ppaction://hlinksldjump"/>
              </a:rPr>
              <a:t>2023 DevSecOps Progress</a:t>
            </a:r>
            <a:endParaRPr lang="en-US" dirty="0"/>
          </a:p>
          <a:p>
            <a:pPr marL="457200" indent="-457200" algn="l">
              <a:buAutoNum type="arabicParenR"/>
            </a:pPr>
            <a:r>
              <a:rPr lang="en-US" dirty="0">
                <a:hlinkClick r:id="rId4" action="ppaction://hlinksldjump"/>
              </a:rPr>
              <a:t>Automation Progress</a:t>
            </a:r>
            <a:endParaRPr lang="en-US" dirty="0"/>
          </a:p>
          <a:p>
            <a:pPr marL="457200" indent="-457200" algn="l">
              <a:buAutoNum type="arabicParenR"/>
            </a:pPr>
            <a:r>
              <a:rPr lang="en-US" dirty="0">
                <a:hlinkClick r:id="rId5" action="ppaction://hlinksldjump"/>
              </a:rPr>
              <a:t>Training and references</a:t>
            </a:r>
            <a:endParaRPr lang="en-US" dirty="0">
              <a:hlinkClick r:id="" action="ppaction://noaction"/>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rId6" action="ppaction://hlinksldjump"/>
            </a:endParaRPr>
          </a:p>
          <a:p>
            <a:pPr marL="457200" indent="-457200" algn="l">
              <a:buAutoNum type="arabicParenR"/>
            </a:pPr>
            <a:endParaRPr lang="en-US" dirty="0">
              <a:hlinkClick r:id="rId6"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4784578"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7297456" y="118066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6609992" y="1970341"/>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3839464"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3728932" cy="646331"/>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120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4100906" cy="1200329"/>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3500304" cy="1200329"/>
          </a:xfrm>
          <a:prstGeom prst="rect">
            <a:avLst/>
          </a:prstGeom>
        </p:spPr>
        <p:txBody>
          <a:bodyPr wrap="square">
            <a:spAutoFit/>
          </a:bodyPr>
          <a:lstStyle/>
          <a:p>
            <a:pPr>
              <a:defRPr/>
            </a:pPr>
            <a:r>
              <a:rPr lang="en-US" dirty="0">
                <a:solidFill>
                  <a:srgbClr val="000000"/>
                </a:solidFill>
              </a:rPr>
              <a:t>Roadmap implementation ,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3641717" cy="646331"/>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4504384" y="2360986"/>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8030876" y="2325441"/>
            <a:ext cx="1447704"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25 + 60 AMaaS</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4537408" y="3235321"/>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9658107" y="24202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4148923" y="332677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10018794" y="313397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4133050" y="441512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504384" y="4846796"/>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4140464"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4775274" y="5467443"/>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6936065"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7565433" y="5463664"/>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967922" y="1803673"/>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5273026" y="1811714"/>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6693187"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8054386"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10957392" y="2333891"/>
            <a:ext cx="541780" cy="338554"/>
          </a:xfrm>
          <a:prstGeom prst="rect">
            <a:avLst/>
          </a:prstGeom>
        </p:spPr>
        <p:txBody>
          <a:bodyPr wrap="square">
            <a:spAutoFit/>
          </a:bodyPr>
          <a:lstStyle/>
          <a:p>
            <a:r>
              <a:rPr lang="en-US" sz="1600" dirty="0"/>
              <a:t> 4</a:t>
            </a:r>
          </a:p>
        </p:txBody>
      </p:sp>
      <p:sp>
        <p:nvSpPr>
          <p:cNvPr id="69" name="Rectangle 68">
            <a:extLst>
              <a:ext uri="{FF2B5EF4-FFF2-40B4-BE49-F238E27FC236}">
                <a16:creationId xmlns:a16="http://schemas.microsoft.com/office/drawing/2014/main" id="{8717EC03-FD89-441F-8377-D4F6029DDF77}"/>
              </a:ext>
            </a:extLst>
          </p:cNvPr>
          <p:cNvSpPr/>
          <p:nvPr/>
        </p:nvSpPr>
        <p:spPr>
          <a:xfrm>
            <a:off x="5669649" y="321132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4564163" y="43272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5748511" y="430544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10036493"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062304" y="4290850"/>
            <a:ext cx="601436" cy="338554"/>
          </a:xfrm>
          <a:prstGeom prst="rect">
            <a:avLst/>
          </a:prstGeom>
        </p:spPr>
        <p:txBody>
          <a:bodyPr wrap="square">
            <a:spAutoFit/>
          </a:bodyPr>
          <a:lstStyle/>
          <a:p>
            <a:r>
              <a:rPr lang="en-US" sz="1600" dirty="0">
                <a:latin typeface="Calibri" panose="020F0502020204030204" pitchFamily="34" charset="0"/>
              </a:rPr>
              <a:t>12</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7118174" y="4826245"/>
            <a:ext cx="2317055" cy="276999"/>
          </a:xfrm>
          <a:prstGeom prst="rect">
            <a:avLst/>
          </a:prstGeom>
        </p:spPr>
        <p:txBody>
          <a:bodyPr wrap="square">
            <a:spAutoFit/>
          </a:bodyPr>
          <a:lstStyle/>
          <a:p>
            <a:r>
              <a:rPr lang="en-US" sz="1200" dirty="0">
                <a:latin typeface="Calibri" panose="020F0502020204030204" pitchFamily="34" charset="0"/>
              </a:rPr>
              <a:t>*40 app reassessment in pipeline</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8030876" y="3207581"/>
            <a:ext cx="1788937"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21 + 57 AMaaS</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10007937" y="2334158"/>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6944142" y="2406860"/>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6938713" y="32660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9432352" y="1837236"/>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10377011" y="117169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56" name="Rectangle: Rounded Corners 55">
            <a:extLst>
              <a:ext uri="{FF2B5EF4-FFF2-40B4-BE49-F238E27FC236}">
                <a16:creationId xmlns:a16="http://schemas.microsoft.com/office/drawing/2014/main" id="{82BE9EB5-1714-44BF-B66A-AA73D97709FA}"/>
              </a:ext>
            </a:extLst>
          </p:cNvPr>
          <p:cNvSpPr/>
          <p:nvPr/>
        </p:nvSpPr>
        <p:spPr>
          <a:xfrm>
            <a:off x="9534809"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59" name="Rectangle: Rounded Corners 58">
            <a:extLst>
              <a:ext uri="{FF2B5EF4-FFF2-40B4-BE49-F238E27FC236}">
                <a16:creationId xmlns:a16="http://schemas.microsoft.com/office/drawing/2014/main" id="{00F8E7E0-759D-440E-99B8-0E95D4C7DFAE}"/>
              </a:ext>
            </a:extLst>
          </p:cNvPr>
          <p:cNvSpPr/>
          <p:nvPr/>
        </p:nvSpPr>
        <p:spPr>
          <a:xfrm>
            <a:off x="10896008"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1" name="Rectangle 60">
            <a:extLst>
              <a:ext uri="{FF2B5EF4-FFF2-40B4-BE49-F238E27FC236}">
                <a16:creationId xmlns:a16="http://schemas.microsoft.com/office/drawing/2014/main" id="{7D625205-602B-4A59-9304-46256F89E568}"/>
              </a:ext>
            </a:extLst>
          </p:cNvPr>
          <p:cNvSpPr/>
          <p:nvPr/>
        </p:nvSpPr>
        <p:spPr>
          <a:xfrm>
            <a:off x="7269826" y="2344406"/>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62" name="Rectangle 61">
            <a:extLst>
              <a:ext uri="{FF2B5EF4-FFF2-40B4-BE49-F238E27FC236}">
                <a16:creationId xmlns:a16="http://schemas.microsoft.com/office/drawing/2014/main" id="{2A7BE73C-55F5-4C57-B0B7-E514CC5BCE8E}"/>
              </a:ext>
            </a:extLst>
          </p:cNvPr>
          <p:cNvSpPr/>
          <p:nvPr/>
        </p:nvSpPr>
        <p:spPr>
          <a:xfrm>
            <a:off x="4137892" y="245154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9679782" y="3212311"/>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7285092" y="319784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78" name="Rectangle 77">
            <a:extLst>
              <a:ext uri="{FF2B5EF4-FFF2-40B4-BE49-F238E27FC236}">
                <a16:creationId xmlns:a16="http://schemas.microsoft.com/office/drawing/2014/main" id="{8A20C1A8-D6CE-4EC2-BDCD-EB47C03F7429}"/>
              </a:ext>
            </a:extLst>
          </p:cNvPr>
          <p:cNvSpPr/>
          <p:nvPr/>
        </p:nvSpPr>
        <p:spPr>
          <a:xfrm>
            <a:off x="6946814" y="4355218"/>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7303525"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80" name="Rectangle 79">
            <a:extLst>
              <a:ext uri="{FF2B5EF4-FFF2-40B4-BE49-F238E27FC236}">
                <a16:creationId xmlns:a16="http://schemas.microsoft.com/office/drawing/2014/main" id="{0A8F1530-3233-4287-A652-512C6465BC19}"/>
              </a:ext>
            </a:extLst>
          </p:cNvPr>
          <p:cNvSpPr/>
          <p:nvPr/>
        </p:nvSpPr>
        <p:spPr>
          <a:xfrm>
            <a:off x="8329336" y="4290850"/>
            <a:ext cx="601436" cy="338554"/>
          </a:xfrm>
          <a:prstGeom prst="rect">
            <a:avLst/>
          </a:prstGeom>
        </p:spPr>
        <p:txBody>
          <a:bodyPr wrap="square">
            <a:spAutoFit/>
          </a:bodyPr>
          <a:lstStyle/>
          <a:p>
            <a:r>
              <a:rPr lang="en-US" sz="1600" dirty="0">
                <a:latin typeface="Calibri" panose="020F0502020204030204" pitchFamily="34" charset="0"/>
              </a:rPr>
              <a:t>4</a:t>
            </a:r>
            <a:endParaRPr lang="en-US" sz="1600" dirty="0"/>
          </a:p>
        </p:txBody>
      </p:sp>
      <p:sp>
        <p:nvSpPr>
          <p:cNvPr id="84" name="Rectangle 83">
            <a:extLst>
              <a:ext uri="{FF2B5EF4-FFF2-40B4-BE49-F238E27FC236}">
                <a16:creationId xmlns:a16="http://schemas.microsoft.com/office/drawing/2014/main" id="{679CC2B2-864E-4655-B6D5-0FF47597AA40}"/>
              </a:ext>
            </a:extLst>
          </p:cNvPr>
          <p:cNvSpPr/>
          <p:nvPr/>
        </p:nvSpPr>
        <p:spPr>
          <a:xfrm>
            <a:off x="9689591" y="4826245"/>
            <a:ext cx="2317055" cy="276999"/>
          </a:xfrm>
          <a:prstGeom prst="rect">
            <a:avLst/>
          </a:prstGeom>
        </p:spPr>
        <p:txBody>
          <a:bodyPr wrap="square">
            <a:spAutoFit/>
          </a:bodyPr>
          <a:lstStyle/>
          <a:p>
            <a:r>
              <a:rPr lang="en-US" sz="1200" dirty="0">
                <a:latin typeface="Calibri" panose="020F0502020204030204" pitchFamily="34" charset="0"/>
              </a:rPr>
              <a:t>*29 app reassessment in pipeline</a:t>
            </a:r>
            <a:endParaRPr lang="en-US" sz="1200" dirty="0"/>
          </a:p>
        </p:txBody>
      </p:sp>
      <p:sp>
        <p:nvSpPr>
          <p:cNvPr id="85" name="Rectangle 84">
            <a:extLst>
              <a:ext uri="{FF2B5EF4-FFF2-40B4-BE49-F238E27FC236}">
                <a16:creationId xmlns:a16="http://schemas.microsoft.com/office/drawing/2014/main" id="{55B910E1-6A62-4D18-8CA2-A1F3FA999B79}"/>
              </a:ext>
            </a:extLst>
          </p:cNvPr>
          <p:cNvSpPr/>
          <p:nvPr/>
        </p:nvSpPr>
        <p:spPr>
          <a:xfrm>
            <a:off x="9695288" y="434857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5686750" y="2372952"/>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10995581" y="3140856"/>
            <a:ext cx="541780" cy="338554"/>
          </a:xfrm>
          <a:prstGeom prst="rect">
            <a:avLst/>
          </a:prstGeom>
        </p:spPr>
        <p:txBody>
          <a:bodyPr wrap="square">
            <a:spAutoFit/>
          </a:bodyPr>
          <a:lstStyle/>
          <a:p>
            <a:r>
              <a:rPr lang="en-US" sz="1600" dirty="0">
                <a:latin typeface="Calibri" panose="020F0502020204030204" pitchFamily="34" charset="0"/>
              </a:rPr>
              <a:t> 2</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9709082" y="555749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9815581" y="5471241"/>
            <a:ext cx="2376420" cy="492443"/>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3.0 </a:t>
            </a:r>
            <a:r>
              <a:rPr lang="en-US" sz="1100" dirty="0">
                <a:latin typeface="Calibri" panose="020F0502020204030204" pitchFamily="34" charset="0"/>
                <a:ea typeface="Times New Roman" panose="02020603050405020304" pitchFamily="18" charset="0"/>
              </a:rPr>
              <a:t>(Non-AMaaS)</a:t>
            </a:r>
          </a:p>
          <a:p>
            <a:r>
              <a:rPr lang="en-US" sz="1200" dirty="0">
                <a:latin typeface="Calibri" panose="020F0502020204030204" pitchFamily="34" charset="0"/>
              </a:rPr>
              <a:t>Overall Score with </a:t>
            </a:r>
            <a:r>
              <a:rPr lang="en-US" sz="1200" dirty="0" err="1">
                <a:latin typeface="Calibri" panose="020F0502020204030204" pitchFamily="34" charset="0"/>
              </a:rPr>
              <a:t>AMaaS</a:t>
            </a:r>
            <a:r>
              <a:rPr lang="en-US" sz="1200" dirty="0">
                <a:latin typeface="Calibri" panose="020F0502020204030204" pitchFamily="34" charset="0"/>
              </a:rPr>
              <a:t> 2.82</a:t>
            </a:r>
            <a:endParaRPr lang="en-US" sz="1600" dirty="0"/>
          </a:p>
        </p:txBody>
      </p:sp>
    </p:spTree>
    <p:extLst>
      <p:ext uri="{BB962C8B-B14F-4D97-AF65-F5344CB8AC3E}">
        <p14:creationId xmlns:p14="http://schemas.microsoft.com/office/powerpoint/2010/main" val="158561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p:txBody>
          <a:bodyPr/>
          <a:lstStyle/>
          <a:p>
            <a:r>
              <a:rPr lang="en-US" dirty="0"/>
              <a:t>Overall Assessment progress</a:t>
            </a:r>
          </a:p>
        </p:txBody>
      </p:sp>
      <p:sp>
        <p:nvSpPr>
          <p:cNvPr id="4" name="Rectangle 3">
            <a:extLst>
              <a:ext uri="{FF2B5EF4-FFF2-40B4-BE49-F238E27FC236}">
                <a16:creationId xmlns:a16="http://schemas.microsoft.com/office/drawing/2014/main" id="{F4404C7B-0137-4968-B7D9-30FB7291DAF1}"/>
              </a:ext>
            </a:extLst>
          </p:cNvPr>
          <p:cNvSpPr/>
          <p:nvPr/>
        </p:nvSpPr>
        <p:spPr>
          <a:xfrm>
            <a:off x="7245426" y="1961646"/>
            <a:ext cx="4696858" cy="3139321"/>
          </a:xfrm>
          <a:prstGeom prst="rect">
            <a:avLst/>
          </a:prstGeom>
        </p:spPr>
        <p:txBody>
          <a:bodyPr wrap="square">
            <a:spAutoFit/>
          </a:bodyPr>
          <a:lstStyle/>
          <a:p>
            <a:r>
              <a:rPr lang="en-US" b="1" dirty="0">
                <a:solidFill>
                  <a:srgbClr val="2E2E2E"/>
                </a:solidFill>
                <a:latin typeface="SourceSansPro"/>
              </a:rPr>
              <a:t>Open (Blue):</a:t>
            </a:r>
            <a:r>
              <a:rPr lang="en-US" dirty="0">
                <a:solidFill>
                  <a:srgbClr val="2E2E2E"/>
                </a:solidFill>
                <a:latin typeface="SourceSansPro"/>
              </a:rPr>
              <a:t>  Assessment has been sent to the Application Manager but has not been completed.</a:t>
            </a:r>
          </a:p>
          <a:p>
            <a:endParaRPr lang="en-US" dirty="0">
              <a:solidFill>
                <a:srgbClr val="2E2E2E"/>
              </a:solidFill>
              <a:latin typeface="SourceSansPro"/>
            </a:endParaRPr>
          </a:p>
          <a:p>
            <a:r>
              <a:rPr lang="en-US" b="1" dirty="0">
                <a:solidFill>
                  <a:srgbClr val="2E2E2E"/>
                </a:solidFill>
                <a:latin typeface="SourceSansPro"/>
              </a:rPr>
              <a:t>Pending (Yellow):</a:t>
            </a:r>
            <a:r>
              <a:rPr lang="en-US" dirty="0">
                <a:solidFill>
                  <a:srgbClr val="2E2E2E"/>
                </a:solidFill>
                <a:latin typeface="SourceSansPro"/>
              </a:rPr>
              <a:t>  Assessment has been sent to the Application Manager and has been completed without a roadmap..</a:t>
            </a:r>
          </a:p>
          <a:p>
            <a:endParaRPr lang="en-US" dirty="0">
              <a:solidFill>
                <a:srgbClr val="2E2E2E"/>
              </a:solidFill>
              <a:latin typeface="SourceSansPro"/>
            </a:endParaRPr>
          </a:p>
          <a:p>
            <a:r>
              <a:rPr lang="en-US" b="1" dirty="0">
                <a:solidFill>
                  <a:srgbClr val="2E2E2E"/>
                </a:solidFill>
                <a:latin typeface="SourceSansPro"/>
              </a:rPr>
              <a:t>Closed Complete (Green): </a:t>
            </a:r>
            <a:r>
              <a:rPr lang="en-US" dirty="0">
                <a:solidFill>
                  <a:srgbClr val="2E2E2E"/>
                </a:solidFill>
                <a:latin typeface="SourceSansPro"/>
              </a:rPr>
              <a:t> Assessment has been sent to the Application Manager and has been completed and the roadmap added.</a:t>
            </a:r>
            <a:endParaRPr lang="en-US" b="0" i="0" dirty="0">
              <a:solidFill>
                <a:srgbClr val="2E2E2E"/>
              </a:solidFill>
              <a:effectLst/>
              <a:latin typeface="SourceSansPro"/>
            </a:endParaRPr>
          </a:p>
        </p:txBody>
      </p:sp>
      <p:pic>
        <p:nvPicPr>
          <p:cNvPr id="5" name="Picture 4">
            <a:extLst>
              <a:ext uri="{FF2B5EF4-FFF2-40B4-BE49-F238E27FC236}">
                <a16:creationId xmlns:a16="http://schemas.microsoft.com/office/drawing/2014/main" id="{E42B0A6B-36FE-4D70-B842-01B70C4251CA}"/>
              </a:ext>
            </a:extLst>
          </p:cNvPr>
          <p:cNvPicPr>
            <a:picLocks noChangeAspect="1"/>
          </p:cNvPicPr>
          <p:nvPr/>
        </p:nvPicPr>
        <p:blipFill>
          <a:blip r:embed="rId2"/>
          <a:stretch>
            <a:fillRect/>
          </a:stretch>
        </p:blipFill>
        <p:spPr>
          <a:xfrm>
            <a:off x="1460355" y="2252662"/>
            <a:ext cx="4696858" cy="2651847"/>
          </a:xfrm>
          <a:prstGeom prst="rect">
            <a:avLst/>
          </a:prstGeom>
        </p:spPr>
      </p:pic>
    </p:spTree>
    <p:extLst>
      <p:ext uri="{BB962C8B-B14F-4D97-AF65-F5344CB8AC3E}">
        <p14:creationId xmlns:p14="http://schemas.microsoft.com/office/powerpoint/2010/main" val="33106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711290" cy="923330"/>
          </a:xfrm>
          <a:prstGeom prst="rect">
            <a:avLst/>
          </a:prstGeom>
          <a:noFill/>
        </p:spPr>
        <p:txBody>
          <a:bodyPr wrap="none" rtlCol="0">
            <a:spAutoFit/>
          </a:bodyPr>
          <a:lstStyle/>
          <a:p>
            <a:r>
              <a:rPr lang="en-US" sz="5400" dirty="0"/>
              <a:t>9512 Hrs. </a:t>
            </a:r>
            <a:r>
              <a:rPr lang="en-US" sz="1400" dirty="0"/>
              <a:t>(As of Aug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29</a:t>
            </a:r>
            <a:r>
              <a:rPr lang="en-US" sz="2000" dirty="0"/>
              <a:t> Applications in pipeline for reassessment in 2023 </a:t>
            </a:r>
          </a:p>
        </p:txBody>
      </p:sp>
      <p:graphicFrame>
        <p:nvGraphicFramePr>
          <p:cNvPr id="13" name="Chart 12">
            <a:extLst>
              <a:ext uri="{FF2B5EF4-FFF2-40B4-BE49-F238E27FC236}">
                <a16:creationId xmlns:a16="http://schemas.microsoft.com/office/drawing/2014/main" id="{2DC4B2DE-9C6D-4B75-9F59-7739AC65FA55}"/>
              </a:ext>
            </a:extLst>
          </p:cNvPr>
          <p:cNvGraphicFramePr/>
          <p:nvPr>
            <p:extLst>
              <p:ext uri="{D42A27DB-BD31-4B8C-83A1-F6EECF244321}">
                <p14:modId xmlns:p14="http://schemas.microsoft.com/office/powerpoint/2010/main" val="2039312102"/>
              </p:ext>
            </p:extLst>
          </p:nvPr>
        </p:nvGraphicFramePr>
        <p:xfrm>
          <a:off x="73315" y="2214786"/>
          <a:ext cx="5163703" cy="318020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241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1360935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Props1.xml><?xml version="1.0" encoding="utf-8"?>
<ds:datastoreItem xmlns:ds="http://schemas.openxmlformats.org/officeDocument/2006/customXml" ds:itemID="{FAF09412-24D7-4F10-8E82-FC9CF48FEBC3}">
  <ds:schemaRefs>
    <ds:schemaRef ds:uri="http://schemas.microsoft.com/sharepoint/v3/contenttype/form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B39F72-E109-4DC6-8649-D2A538E61541}">
  <ds:schemaRefs>
    <ds:schemaRef ds:uri="http://purl.org/dc/terms/"/>
    <ds:schemaRef ds:uri="http://schemas.microsoft.com/office/2006/documentManagement/types"/>
    <ds:schemaRef ds:uri="http://www.w3.org/XML/1998/namespace"/>
    <ds:schemaRef ds:uri="e5f5a6fe-4a1b-4af0-bdf3-973ca2ac5c9b"/>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9149</TotalTime>
  <Words>1112</Words>
  <Application>Microsoft Office PowerPoint</Application>
  <PresentationFormat>Widescreen</PresentationFormat>
  <Paragraphs>259</Paragraphs>
  <Slides>19</Slides>
  <Notes>6</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5" baseType="lpstr">
      <vt:lpstr>ＭＳ Ｐゴシック</vt:lpstr>
      <vt:lpstr>-apple-system</vt:lpstr>
      <vt:lpstr>Arial</vt:lpstr>
      <vt:lpstr>Calibri</vt:lpstr>
      <vt:lpstr>Courier New</vt:lpstr>
      <vt:lpstr>Georgia</vt:lpstr>
      <vt:lpstr>Segoe UI</vt:lpstr>
      <vt:lpstr>SourceSansPro</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August 2023</vt:lpstr>
      <vt:lpstr> CONTENTS</vt:lpstr>
      <vt:lpstr>Vision</vt:lpstr>
      <vt:lpstr>2023 DevSecOps progress</vt:lpstr>
      <vt:lpstr>DevSecOps 2023</vt:lpstr>
      <vt:lpstr>Progress</vt:lpstr>
      <vt:lpstr>Overall Assessment progress</vt:lpstr>
      <vt:lpstr>Savings identified after reassessment 2023 </vt:lpstr>
      <vt:lpstr>AUTOMATION PROGRESS</vt:lpstr>
      <vt:lpstr>Automation 2023</vt:lpstr>
      <vt:lpstr>Automation Status - 2023</vt:lpstr>
      <vt:lpstr>Automation Status</vt:lpstr>
      <vt:lpstr>Training and references</vt:lpstr>
      <vt:lpstr>                          Training and support</vt:lpstr>
      <vt:lpstr>Assessment Process</vt:lpstr>
      <vt:lpstr>Contact us</vt:lpstr>
      <vt:lpstr>Thank You</vt:lpstr>
      <vt:lpstr>153942</vt:lpstr>
      <vt:lpstr>PowerPoint Presentation</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515</cp:revision>
  <dcterms:created xsi:type="dcterms:W3CDTF">2022-04-18T05:47:46Z</dcterms:created>
  <dcterms:modified xsi:type="dcterms:W3CDTF">2023-10-03T10:28:52Z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