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1.xml" ContentType="application/vnd.ms-office.chartex+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0.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4"/>
    <p:sldMasterId id="2147483757" r:id="rId5"/>
    <p:sldMasterId id="2147483780" r:id="rId6"/>
  </p:sldMasterIdLst>
  <p:notesMasterIdLst>
    <p:notesMasterId r:id="rId26"/>
  </p:notesMasterIdLst>
  <p:sldIdLst>
    <p:sldId id="259" r:id="rId7"/>
    <p:sldId id="2147471602" r:id="rId8"/>
    <p:sldId id="2147473595" r:id="rId9"/>
    <p:sldId id="2147471604" r:id="rId10"/>
    <p:sldId id="2147471599" r:id="rId11"/>
    <p:sldId id="2147473598" r:id="rId12"/>
    <p:sldId id="2147473597" r:id="rId13"/>
    <p:sldId id="2147471598" r:id="rId14"/>
    <p:sldId id="2147473602" r:id="rId15"/>
    <p:sldId id="2147473603" r:id="rId16"/>
    <p:sldId id="2147471605" r:id="rId17"/>
    <p:sldId id="2147471607" r:id="rId18"/>
    <p:sldId id="2147473600" r:id="rId19"/>
    <p:sldId id="2147473592" r:id="rId20"/>
    <p:sldId id="2147473596" r:id="rId21"/>
    <p:sldId id="2147471593" r:id="rId22"/>
    <p:sldId id="2147471600" r:id="rId23"/>
    <p:sldId id="2147471594" r:id="rId24"/>
    <p:sldId id="214747155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59"/>
            <p14:sldId id="2147471602"/>
            <p14:sldId id="2147473595"/>
            <p14:sldId id="2147471604"/>
            <p14:sldId id="2147471599"/>
            <p14:sldId id="2147473598"/>
            <p14:sldId id="2147473597"/>
            <p14:sldId id="2147471598"/>
            <p14:sldId id="2147473602"/>
            <p14:sldId id="2147473603"/>
            <p14:sldId id="2147471605"/>
            <p14:sldId id="2147471607"/>
            <p14:sldId id="2147473600"/>
            <p14:sldId id="2147473592"/>
            <p14:sldId id="2147473596"/>
            <p14:sldId id="2147471593"/>
            <p14:sldId id="2147471600"/>
            <p14:sldId id="2147471594"/>
            <p14:sldId id="2147471554"/>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82" autoAdjust="0"/>
    <p:restoredTop sz="95268" autoAdjust="0"/>
  </p:normalViewPr>
  <p:slideViewPr>
    <p:cSldViewPr snapToGrid="0">
      <p:cViewPr varScale="1">
        <p:scale>
          <a:sx n="83" d="100"/>
          <a:sy n="83" d="100"/>
        </p:scale>
        <p:origin x="466"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8.xml"/><Relationship Id="rId1" Type="http://schemas.microsoft.com/office/2011/relationships/chartStyle" Target="style8.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9.xml"/><Relationship Id="rId1" Type="http://schemas.microsoft.com/office/2011/relationships/chartStyle" Target="style9.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accent2">
                    <a:lumMod val="75000"/>
                  </a:schemeClr>
                </a:solidFill>
              </a:rPr>
              <a:t>Effort</a:t>
            </a:r>
            <a:r>
              <a:rPr lang="en-US" b="1" baseline="0" dirty="0">
                <a:solidFill>
                  <a:schemeClr val="accent2">
                    <a:lumMod val="75000"/>
                  </a:schemeClr>
                </a:solidFill>
              </a:rPr>
              <a:t> Saved per application</a:t>
            </a:r>
            <a:endParaRPr lang="en-US" b="1" dirty="0">
              <a:solidFill>
                <a:schemeClr val="accent2">
                  <a:lumMod val="75000"/>
                </a:schemeClr>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CI/CD</c:v>
                </c:pt>
              </c:strCache>
            </c:strRef>
          </c:tx>
          <c:spPr>
            <a:solidFill>
              <a:schemeClr val="accent1"/>
            </a:solidFill>
            <a:ln>
              <a:noFill/>
            </a:ln>
            <a:effectLst/>
          </c:spPr>
          <c:invertIfNegative val="0"/>
          <c:cat>
            <c:strRef>
              <c:f>Sheet1!$A$2:$A$5</c:f>
              <c:strCache>
                <c:ptCount val="4"/>
                <c:pt idx="0">
                  <c:v>GSESP</c:v>
                </c:pt>
                <c:pt idx="1">
                  <c:v>MIST</c:v>
                </c:pt>
                <c:pt idx="2">
                  <c:v>CASTEAM</c:v>
                </c:pt>
                <c:pt idx="3">
                  <c:v>FTCS</c:v>
                </c:pt>
              </c:strCache>
            </c:strRef>
          </c:cat>
          <c:val>
            <c:numRef>
              <c:f>Sheet1!$B$2:$B$5</c:f>
              <c:numCache>
                <c:formatCode>General</c:formatCode>
                <c:ptCount val="4"/>
                <c:pt idx="0">
                  <c:v>1704</c:v>
                </c:pt>
                <c:pt idx="1">
                  <c:v>1536</c:v>
                </c:pt>
                <c:pt idx="2">
                  <c:v>3297</c:v>
                </c:pt>
                <c:pt idx="3">
                  <c:v>640</c:v>
                </c:pt>
              </c:numCache>
            </c:numRef>
          </c:val>
          <c:extLst>
            <c:ext xmlns:c16="http://schemas.microsoft.com/office/drawing/2014/chart" uri="{C3380CC4-5D6E-409C-BE32-E72D297353CC}">
              <c16:uniqueId val="{00000000-286B-451B-9FF7-850F11E4CE4C}"/>
            </c:ext>
          </c:extLst>
        </c:ser>
        <c:ser>
          <c:idx val="1"/>
          <c:order val="1"/>
          <c:tx>
            <c:strRef>
              <c:f>Sheet1!$C$1</c:f>
              <c:strCache>
                <c:ptCount val="1"/>
                <c:pt idx="0">
                  <c:v>Development</c:v>
                </c:pt>
              </c:strCache>
            </c:strRef>
          </c:tx>
          <c:spPr>
            <a:solidFill>
              <a:schemeClr val="accent2"/>
            </a:solidFill>
            <a:ln>
              <a:noFill/>
            </a:ln>
            <a:effectLst/>
          </c:spPr>
          <c:invertIfNegative val="0"/>
          <c:cat>
            <c:strRef>
              <c:f>Sheet1!$A$2:$A$5</c:f>
              <c:strCache>
                <c:ptCount val="4"/>
                <c:pt idx="0">
                  <c:v>GSESP</c:v>
                </c:pt>
                <c:pt idx="1">
                  <c:v>MIST</c:v>
                </c:pt>
                <c:pt idx="2">
                  <c:v>CASTEAM</c:v>
                </c:pt>
                <c:pt idx="3">
                  <c:v>FTCS</c:v>
                </c:pt>
              </c:strCache>
            </c:strRef>
          </c:cat>
          <c:val>
            <c:numRef>
              <c:f>Sheet1!$C$2:$C$5</c:f>
              <c:numCache>
                <c:formatCode>General</c:formatCode>
                <c:ptCount val="4"/>
                <c:pt idx="0">
                  <c:v>525</c:v>
                </c:pt>
                <c:pt idx="1">
                  <c:v>768</c:v>
                </c:pt>
                <c:pt idx="2">
                  <c:v>750</c:v>
                </c:pt>
                <c:pt idx="3">
                  <c:v>256</c:v>
                </c:pt>
              </c:numCache>
            </c:numRef>
          </c:val>
          <c:extLst>
            <c:ext xmlns:c16="http://schemas.microsoft.com/office/drawing/2014/chart" uri="{C3380CC4-5D6E-409C-BE32-E72D297353CC}">
              <c16:uniqueId val="{00000001-286B-451B-9FF7-850F11E4CE4C}"/>
            </c:ext>
          </c:extLst>
        </c:ser>
        <c:dLbls>
          <c:showLegendKey val="0"/>
          <c:showVal val="0"/>
          <c:showCatName val="0"/>
          <c:showSerName val="0"/>
          <c:showPercent val="0"/>
          <c:showBubbleSize val="0"/>
        </c:dLbls>
        <c:gapWidth val="182"/>
        <c:axId val="1245748848"/>
        <c:axId val="1233607312"/>
      </c:barChart>
      <c:catAx>
        <c:axId val="12457488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3607312"/>
        <c:crosses val="autoZero"/>
        <c:auto val="1"/>
        <c:lblAlgn val="ctr"/>
        <c:lblOffset val="100"/>
        <c:noMultiLvlLbl val="0"/>
      </c:catAx>
      <c:valAx>
        <c:axId val="12336073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457488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Automation Assessment</a:t>
            </a:r>
            <a:r>
              <a:rPr lang="en-US" sz="1100" baseline="0" dirty="0"/>
              <a:t> Matrix</a:t>
            </a:r>
            <a:endParaRPr lang="en-US" sz="11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Planned</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11</c:v>
                </c:pt>
                <c:pt idx="1">
                  <c:v>14</c:v>
                </c:pt>
                <c:pt idx="2">
                  <c:v>14</c:v>
                </c:pt>
                <c:pt idx="3">
                  <c:v>14</c:v>
                </c:pt>
              </c:numCache>
            </c:numRef>
          </c:val>
          <c:extLst>
            <c:ext xmlns:c16="http://schemas.microsoft.com/office/drawing/2014/chart" uri="{C3380CC4-5D6E-409C-BE32-E72D297353CC}">
              <c16:uniqueId val="{00000000-7730-4633-AFC7-967808F2FCC8}"/>
            </c:ext>
          </c:extLst>
        </c:ser>
        <c:ser>
          <c:idx val="1"/>
          <c:order val="1"/>
          <c:tx>
            <c:strRef>
              <c:f>Sheet1!$C$1</c:f>
              <c:strCache>
                <c:ptCount val="1"/>
                <c:pt idx="0">
                  <c:v>Completed</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10</c:v>
                </c:pt>
                <c:pt idx="1">
                  <c:v>13</c:v>
                </c:pt>
                <c:pt idx="2">
                  <c:v>12</c:v>
                </c:pt>
                <c:pt idx="3">
                  <c:v>1</c:v>
                </c:pt>
              </c:numCache>
            </c:numRef>
          </c:val>
          <c:extLst>
            <c:ext xmlns:c16="http://schemas.microsoft.com/office/drawing/2014/chart" uri="{C3380CC4-5D6E-409C-BE32-E72D297353CC}">
              <c16:uniqueId val="{00000001-7730-4633-AFC7-967808F2FCC8}"/>
            </c:ext>
          </c:extLst>
        </c:ser>
        <c:ser>
          <c:idx val="2"/>
          <c:order val="2"/>
          <c:tx>
            <c:strRef>
              <c:f>Sheet1!$D$1</c:f>
              <c:strCache>
                <c:ptCount val="1"/>
                <c:pt idx="0">
                  <c:v>InProgess</c:v>
                </c:pt>
              </c:strCache>
            </c:strRef>
          </c:tx>
          <c:spPr>
            <a:solidFill>
              <a:schemeClr val="accent2">
                <a:lumMod val="60000"/>
                <a:lumOff val="40000"/>
              </a:schemeClr>
            </a:solidFill>
            <a:ln>
              <a:noFill/>
            </a:ln>
            <a:effectLst/>
          </c:spPr>
          <c:invertIfNegative val="0"/>
          <c:cat>
            <c:strRef>
              <c:f>Sheet1!$A$2:$A$5</c:f>
              <c:strCache>
                <c:ptCount val="4"/>
                <c:pt idx="0">
                  <c:v>Q1</c:v>
                </c:pt>
                <c:pt idx="1">
                  <c:v>Q2</c:v>
                </c:pt>
                <c:pt idx="2">
                  <c:v>Q3</c:v>
                </c:pt>
                <c:pt idx="3">
                  <c:v>Q4</c:v>
                </c:pt>
              </c:strCache>
            </c:strRef>
          </c:cat>
          <c:val>
            <c:numRef>
              <c:f>Sheet1!$D$2:$D$5</c:f>
              <c:numCache>
                <c:formatCode>General</c:formatCode>
                <c:ptCount val="4"/>
                <c:pt idx="0">
                  <c:v>1</c:v>
                </c:pt>
                <c:pt idx="1">
                  <c:v>1</c:v>
                </c:pt>
                <c:pt idx="2">
                  <c:v>2</c:v>
                </c:pt>
                <c:pt idx="3">
                  <c:v>13</c:v>
                </c:pt>
              </c:numCache>
            </c:numRef>
          </c:val>
          <c:extLst>
            <c:ext xmlns:c16="http://schemas.microsoft.com/office/drawing/2014/chart" uri="{C3380CC4-5D6E-409C-BE32-E72D297353CC}">
              <c16:uniqueId val="{00000002-7730-4633-AFC7-967808F2FCC8}"/>
            </c:ext>
          </c:extLst>
        </c:ser>
        <c:dLbls>
          <c:showLegendKey val="0"/>
          <c:showVal val="0"/>
          <c:showCatName val="0"/>
          <c:showSerName val="0"/>
          <c:showPercent val="0"/>
          <c:showBubbleSize val="0"/>
        </c:dLbls>
        <c:gapWidth val="219"/>
        <c:overlap val="-27"/>
        <c:axId val="1720871695"/>
        <c:axId val="1407039071"/>
      </c:barChart>
      <c:catAx>
        <c:axId val="1720871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7039071"/>
        <c:crosses val="autoZero"/>
        <c:auto val="1"/>
        <c:lblAlgn val="ctr"/>
        <c:lblOffset val="100"/>
        <c:noMultiLvlLbl val="0"/>
      </c:catAx>
      <c:valAx>
        <c:axId val="1407039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08716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dLblPos val="outEnd"/>
          <c:showLegendKey val="0"/>
          <c:showVal val="0"/>
          <c:showCatName val="1"/>
          <c:showSerName val="0"/>
          <c:showPercent val="0"/>
          <c:showBubbleSize val="0"/>
          <c:showLeaderLines val="0"/>
        </c:dLbls>
      </c:pie3DChart>
      <c:spPr>
        <a:noFill/>
        <a:ln>
          <a:noFill/>
        </a:ln>
        <a:effectLst/>
      </c:spPr>
    </c:plotArea>
    <c:legend>
      <c:legendPos val="b"/>
      <c:layout>
        <c:manualLayout>
          <c:xMode val="edge"/>
          <c:yMode val="edge"/>
          <c:x val="0.23210192290545287"/>
          <c:y val="0.66653862021253463"/>
          <c:w val="0.57640925971281498"/>
          <c:h val="0.1744033829686252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dirty="0"/>
              <a:t>Cumulative Hours Saved</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manualLayout>
          <c:layoutTarget val="inner"/>
          <c:xMode val="edge"/>
          <c:yMode val="edge"/>
          <c:x val="0.10678267127292178"/>
          <c:y val="0.14837681949634093"/>
          <c:w val="0.86616310039520084"/>
          <c:h val="0.64264684657319471"/>
        </c:manualLayout>
      </c:layout>
      <c:barChart>
        <c:barDir val="col"/>
        <c:grouping val="clustered"/>
        <c:varyColors val="0"/>
        <c:ser>
          <c:idx val="0"/>
          <c:order val="0"/>
          <c:tx>
            <c:strRef>
              <c:f>Sheet1!$B$1</c:f>
              <c:strCache>
                <c:ptCount val="1"/>
                <c:pt idx="0">
                  <c:v>Hours Saved</c:v>
                </c:pt>
              </c:strCache>
            </c:strRef>
          </c:tx>
          <c:spPr>
            <a:solidFill>
              <a:schemeClr val="accent1"/>
            </a:solidFill>
            <a:ln>
              <a:noFill/>
            </a:ln>
            <a:effectLst/>
          </c:spPr>
          <c:invertIfNegative val="0"/>
          <c:dLbls>
            <c:dLbl>
              <c:idx val="0"/>
              <c:layout>
                <c:manualLayout>
                  <c:x val="0"/>
                  <c:y val="4.124999746247554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8B-44AD-B015-E0572E2BA53B}"/>
                </c:ext>
              </c:extLst>
            </c:dLbl>
            <c:dLbl>
              <c:idx val="1"/>
              <c:layout>
                <c:manualLayout>
                  <c:x val="0"/>
                  <c:y val="1.78124989042508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08B-44AD-B015-E0572E2BA53B}"/>
                </c:ext>
              </c:extLst>
            </c:dLbl>
            <c:dLbl>
              <c:idx val="2"/>
              <c:layout>
                <c:manualLayout>
                  <c:x val="1.5625000000000001E-3"/>
                  <c:y val="1.115624931371497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08B-44AD-B015-E0572E2BA53B}"/>
                </c:ext>
              </c:extLst>
            </c:dLbl>
            <c:dLbl>
              <c:idx val="3"/>
              <c:layout>
                <c:manualLayout>
                  <c:x val="0"/>
                  <c:y val="8.812499457892503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08B-44AD-B015-E0572E2BA53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Sheet1!$A$2:$A$5</c:f>
              <c:strCache>
                <c:ptCount val="4"/>
                <c:pt idx="0">
                  <c:v>May</c:v>
                </c:pt>
                <c:pt idx="1">
                  <c:v>June</c:v>
                </c:pt>
                <c:pt idx="2">
                  <c:v>July</c:v>
                </c:pt>
                <c:pt idx="3">
                  <c:v>August</c:v>
                </c:pt>
              </c:strCache>
            </c:strRef>
          </c:cat>
          <c:val>
            <c:numRef>
              <c:f>Sheet1!$B$2:$B$5</c:f>
              <c:numCache>
                <c:formatCode>General</c:formatCode>
                <c:ptCount val="4"/>
                <c:pt idx="0">
                  <c:v>8616</c:v>
                </c:pt>
                <c:pt idx="1">
                  <c:v>8616</c:v>
                </c:pt>
                <c:pt idx="2">
                  <c:v>9512</c:v>
                </c:pt>
                <c:pt idx="3">
                  <c:v>9512</c:v>
                </c:pt>
              </c:numCache>
            </c:numRef>
          </c:val>
          <c:extLst>
            <c:ext xmlns:c16="http://schemas.microsoft.com/office/drawing/2014/chart" uri="{C3380CC4-5D6E-409C-BE32-E72D297353CC}">
              <c16:uniqueId val="{00000004-208B-44AD-B015-E0572E2BA53B}"/>
            </c:ext>
          </c:extLst>
        </c:ser>
        <c:dLbls>
          <c:dLblPos val="inEnd"/>
          <c:showLegendKey val="0"/>
          <c:showVal val="1"/>
          <c:showCatName val="0"/>
          <c:showSerName val="0"/>
          <c:showPercent val="0"/>
          <c:showBubbleSize val="0"/>
        </c:dLbls>
        <c:gapWidth val="267"/>
        <c:overlap val="-43"/>
        <c:axId val="1141145664"/>
        <c:axId val="1003665072"/>
      </c:barChart>
      <c:catAx>
        <c:axId val="114114566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003665072"/>
        <c:crosses val="autoZero"/>
        <c:auto val="1"/>
        <c:lblAlgn val="ctr"/>
        <c:lblOffset val="100"/>
        <c:noMultiLvlLbl val="0"/>
      </c:catAx>
      <c:valAx>
        <c:axId val="100366507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141145664"/>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128" b="1" i="0" u="none" strike="noStrike" kern="1200" cap="none" spc="0" normalizeH="0" baseline="0">
                <a:solidFill>
                  <a:srgbClr val="000000">
                    <a:lumMod val="50000"/>
                    <a:lumOff val="50000"/>
                  </a:srgbClr>
                </a:solidFill>
                <a:latin typeface="+mj-lt"/>
                <a:ea typeface="+mj-ea"/>
                <a:cs typeface="+mj-cs"/>
              </a:defRPr>
            </a:pPr>
            <a:r>
              <a:rPr lang="en-US" sz="1800" b="1" i="0" baseline="0" dirty="0">
                <a:effectLst/>
              </a:rPr>
              <a:t> DSO Cumulative status </a:t>
            </a:r>
            <a:r>
              <a:rPr lang="en-US" sz="1800" b="1" i="0" baseline="0" dirty="0">
                <a:solidFill>
                  <a:schemeClr val="accent2">
                    <a:lumMod val="50000"/>
                  </a:schemeClr>
                </a:solidFill>
                <a:effectLst/>
              </a:rPr>
              <a:t>(Jennifer) </a:t>
            </a:r>
            <a:endParaRPr lang="en-US" dirty="0">
              <a:solidFill>
                <a:schemeClr val="accent2">
                  <a:lumMod val="50000"/>
                </a:schemeClr>
              </a:solidFill>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rgbClr val="000000">
                    <a:lumMod val="50000"/>
                    <a:lumOff val="50000"/>
                  </a:srgbClr>
                </a:solidFill>
              </a:defRPr>
            </a:pPr>
            <a:endParaRPr lang="en-US" dirty="0"/>
          </a:p>
        </c:rich>
      </c:tx>
      <c:layout>
        <c:manualLayout>
          <c:xMode val="edge"/>
          <c:yMode val="edge"/>
          <c:x val="0.1858205904397511"/>
          <c:y val="2.7698561139199135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2128" b="1" i="0" u="none" strike="noStrike" kern="1200" cap="none" spc="0" normalizeH="0" baseline="0">
              <a:solidFill>
                <a:srgbClr val="000000">
                  <a:lumMod val="50000"/>
                  <a:lumOff val="50000"/>
                </a:srgbClr>
              </a:solidFill>
              <a:latin typeface="+mj-lt"/>
              <a:ea typeface="+mj-ea"/>
              <a:cs typeface="+mj-cs"/>
            </a:defRPr>
          </a:pPr>
          <a:endParaRPr lang="en-US"/>
        </a:p>
      </c:txPr>
    </c:title>
    <c:autoTitleDeleted val="0"/>
    <c:plotArea>
      <c:layout>
        <c:manualLayout>
          <c:layoutTarget val="inner"/>
          <c:xMode val="edge"/>
          <c:yMode val="edge"/>
          <c:x val="0.11341911217177784"/>
          <c:y val="0.18398917232399653"/>
          <c:w val="0.86616310039520084"/>
          <c:h val="0.64264684657319471"/>
        </c:manualLayout>
      </c:layout>
      <c:barChart>
        <c:barDir val="col"/>
        <c:grouping val="clustered"/>
        <c:varyColors val="0"/>
        <c:ser>
          <c:idx val="0"/>
          <c:order val="0"/>
          <c:tx>
            <c:strRef>
              <c:f>Sheet1!$B$1</c:f>
              <c:strCache>
                <c:ptCount val="1"/>
                <c:pt idx="0">
                  <c:v>Completed</c:v>
                </c:pt>
              </c:strCache>
            </c:strRef>
          </c:tx>
          <c:spPr>
            <a:solidFill>
              <a:schemeClr val="accent1"/>
            </a:solidFill>
            <a:ln>
              <a:noFill/>
            </a:ln>
            <a:effectLst/>
          </c:spPr>
          <c:invertIfNegative val="0"/>
          <c:dLbls>
            <c:dLbl>
              <c:idx val="0"/>
              <c:layout>
                <c:manualLayout>
                  <c:x val="1.5625000000000001E-3"/>
                  <c:y val="1.115624931371497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0A0-4C57-B72A-9AF360325919}"/>
                </c:ext>
              </c:extLst>
            </c:dLbl>
            <c:dLbl>
              <c:idx val="1"/>
              <c:layout>
                <c:manualLayout>
                  <c:x val="0"/>
                  <c:y val="8.812499457892503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0A0-4C57-B72A-9AF360325919}"/>
                </c:ext>
              </c:extLst>
            </c:dLbl>
            <c:dLbl>
              <c:idx val="2"/>
              <c:layout>
                <c:manualLayout>
                  <c:x val="0"/>
                  <c:y val="1.78124989042508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0A0-4C57-B72A-9AF36032591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Sheet1!$A$2:$A$4</c:f>
              <c:strCache>
                <c:ptCount val="3"/>
                <c:pt idx="0">
                  <c:v>July</c:v>
                </c:pt>
                <c:pt idx="1">
                  <c:v>August</c:v>
                </c:pt>
                <c:pt idx="2">
                  <c:v>September</c:v>
                </c:pt>
              </c:strCache>
            </c:strRef>
          </c:cat>
          <c:val>
            <c:numRef>
              <c:f>Sheet1!$B$2:$B$4</c:f>
              <c:numCache>
                <c:formatCode>General</c:formatCode>
                <c:ptCount val="3"/>
                <c:pt idx="0">
                  <c:v>25</c:v>
                </c:pt>
                <c:pt idx="1">
                  <c:v>25</c:v>
                </c:pt>
                <c:pt idx="2">
                  <c:v>27</c:v>
                </c:pt>
              </c:numCache>
            </c:numRef>
          </c:val>
          <c:extLst>
            <c:ext xmlns:c16="http://schemas.microsoft.com/office/drawing/2014/chart" uri="{C3380CC4-5D6E-409C-BE32-E72D297353CC}">
              <c16:uniqueId val="{00000004-E0A0-4C57-B72A-9AF360325919}"/>
            </c:ext>
          </c:extLst>
        </c:ser>
        <c:ser>
          <c:idx val="1"/>
          <c:order val="1"/>
          <c:tx>
            <c:strRef>
              <c:f>Sheet1!$C$1</c:f>
              <c:strCache>
                <c:ptCount val="1"/>
                <c:pt idx="0">
                  <c:v>In Progress</c:v>
                </c:pt>
              </c:strCache>
            </c:strRef>
          </c:tx>
          <c:spPr>
            <a:solidFill>
              <a:schemeClr val="accent3"/>
            </a:solidFill>
            <a:ln>
              <a:noFill/>
            </a:ln>
            <a:effectLst/>
          </c:spPr>
          <c:invertIfNegative val="0"/>
          <c:dLbls>
            <c:dLbl>
              <c:idx val="2"/>
              <c:layout>
                <c:manualLayout>
                  <c:x val="0"/>
                  <c:y val="1.664837455914159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531-40A1-94D1-E1B688334B1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Sheet1!$A$2:$A$4</c:f>
              <c:strCache>
                <c:ptCount val="3"/>
                <c:pt idx="0">
                  <c:v>July</c:v>
                </c:pt>
                <c:pt idx="1">
                  <c:v>August</c:v>
                </c:pt>
                <c:pt idx="2">
                  <c:v>September</c:v>
                </c:pt>
              </c:strCache>
            </c:strRef>
          </c:cat>
          <c:val>
            <c:numRef>
              <c:f>Sheet1!$C$2:$C$4</c:f>
              <c:numCache>
                <c:formatCode>General</c:formatCode>
                <c:ptCount val="3"/>
                <c:pt idx="2">
                  <c:v>41</c:v>
                </c:pt>
              </c:numCache>
            </c:numRef>
          </c:val>
          <c:extLst>
            <c:ext xmlns:c16="http://schemas.microsoft.com/office/drawing/2014/chart" uri="{C3380CC4-5D6E-409C-BE32-E72D297353CC}">
              <c16:uniqueId val="{00000005-E0A0-4C57-B72A-9AF360325919}"/>
            </c:ext>
          </c:extLst>
        </c:ser>
        <c:dLbls>
          <c:dLblPos val="inEnd"/>
          <c:showLegendKey val="0"/>
          <c:showVal val="1"/>
          <c:showCatName val="0"/>
          <c:showSerName val="0"/>
          <c:showPercent val="0"/>
          <c:showBubbleSize val="0"/>
        </c:dLbls>
        <c:gapWidth val="267"/>
        <c:overlap val="-43"/>
        <c:axId val="1141145664"/>
        <c:axId val="1003665072"/>
      </c:barChart>
      <c:catAx>
        <c:axId val="114114566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003665072"/>
        <c:crosses val="autoZero"/>
        <c:auto val="1"/>
        <c:lblAlgn val="ctr"/>
        <c:lblOffset val="100"/>
        <c:noMultiLvlLbl val="0"/>
      </c:catAx>
      <c:valAx>
        <c:axId val="100366507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141145664"/>
        <c:crosses val="autoZero"/>
        <c:crossBetween val="between"/>
        <c:majorUnit val="5"/>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Overall</a:t>
            </a:r>
            <a:r>
              <a:rPr lang="en-US" baseline="0" dirty="0"/>
              <a:t> </a:t>
            </a:r>
            <a:r>
              <a:rPr lang="en-US" dirty="0"/>
              <a:t>Status</a:t>
            </a:r>
          </a:p>
        </c:rich>
      </c:tx>
      <c:layout>
        <c:manualLayout>
          <c:xMode val="edge"/>
          <c:yMode val="edge"/>
          <c:x val="0.44894174459344099"/>
          <c:y val="1.201668050241640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788975466007656"/>
          <c:y val="0.14751027980889306"/>
          <c:w val="0.76448943689313686"/>
          <c:h val="0.73608020985784417"/>
        </c:manualLayout>
      </c:layout>
      <c:doughnutChart>
        <c:varyColors val="1"/>
        <c:ser>
          <c:idx val="0"/>
          <c:order val="0"/>
          <c:tx>
            <c:strRef>
              <c:f>Sheet1!$B$1</c:f>
              <c:strCache>
                <c:ptCount val="1"/>
                <c:pt idx="0">
                  <c:v>DSO Status</c:v>
                </c:pt>
              </c:strCache>
            </c:strRef>
          </c:tx>
          <c:spPr>
            <a:solidFill>
              <a:schemeClr val="accent4"/>
            </a:solidFill>
          </c:spPr>
          <c:dPt>
            <c:idx val="0"/>
            <c:bubble3D val="0"/>
            <c:spPr>
              <a:solidFill>
                <a:schemeClr val="accent4"/>
              </a:solidFill>
              <a:ln w="19050">
                <a:solidFill>
                  <a:schemeClr val="lt1"/>
                </a:solidFill>
              </a:ln>
              <a:effectLst/>
            </c:spPr>
            <c:extLst>
              <c:ext xmlns:c16="http://schemas.microsoft.com/office/drawing/2014/chart" uri="{C3380CC4-5D6E-409C-BE32-E72D297353CC}">
                <c16:uniqueId val="{00000002-97CD-4365-8920-B724151FC982}"/>
              </c:ext>
            </c:extLst>
          </c:dPt>
          <c:dPt>
            <c:idx val="1"/>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01-97CD-4365-8920-B724151FC982}"/>
              </c:ext>
            </c:extLst>
          </c:dPt>
          <c:dPt>
            <c:idx val="2"/>
            <c:bubble3D val="0"/>
            <c:spPr>
              <a:solidFill>
                <a:schemeClr val="accent4"/>
              </a:solidFill>
              <a:ln w="19050">
                <a:solidFill>
                  <a:schemeClr val="lt1"/>
                </a:solidFill>
              </a:ln>
              <a:effectLst/>
            </c:spPr>
            <c:extLst>
              <c:ext xmlns:c16="http://schemas.microsoft.com/office/drawing/2014/chart" uri="{C3380CC4-5D6E-409C-BE32-E72D297353CC}">
                <c16:uniqueId val="{00000005-FB8C-45F4-847A-A24EC9ABE4D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B8C-45F4-847A-A24EC9ABE4DA}"/>
              </c:ext>
            </c:extLst>
          </c:dPt>
          <c:dLbls>
            <c:dLbl>
              <c:idx val="0"/>
              <c:layout>
                <c:manualLayout>
                  <c:x val="8.9357792487434737E-2"/>
                  <c:y val="-0.42159495051294382"/>
                </c:manualLayout>
              </c:layout>
              <c:tx>
                <c:rich>
                  <a:bodyPr/>
                  <a:lstStyle/>
                  <a:p>
                    <a:r>
                      <a:rPr lang="en-US" dirty="0"/>
                      <a:t>102</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7CD-4365-8920-B724151FC982}"/>
                </c:ext>
              </c:extLst>
            </c:dLbl>
            <c:dLbl>
              <c:idx val="1"/>
              <c:layout>
                <c:manualLayout>
                  <c:x val="-0.10333648538351768"/>
                  <c:y val="-5.5702213197776533E-3"/>
                </c:manualLayout>
              </c:layout>
              <c:tx>
                <c:rich>
                  <a:bodyPr/>
                  <a:lstStyle/>
                  <a:p>
                    <a:r>
                      <a:rPr lang="en-US" dirty="0"/>
                      <a:t>51</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7CD-4365-8920-B724151FC98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Completed</c:v>
                </c:pt>
                <c:pt idx="1">
                  <c:v>In progress</c:v>
                </c:pt>
              </c:strCache>
            </c:strRef>
          </c:cat>
          <c:val>
            <c:numRef>
              <c:f>Sheet1!$B$2:$B$5</c:f>
              <c:numCache>
                <c:formatCode>General</c:formatCode>
                <c:ptCount val="4"/>
                <c:pt idx="0">
                  <c:v>102</c:v>
                </c:pt>
                <c:pt idx="1">
                  <c:v>51</c:v>
                </c:pt>
              </c:numCache>
            </c:numRef>
          </c:val>
          <c:extLst>
            <c:ext xmlns:c16="http://schemas.microsoft.com/office/drawing/2014/chart" uri="{C3380CC4-5D6E-409C-BE32-E72D297353CC}">
              <c16:uniqueId val="{00000000-97CD-4365-8920-B724151FC982}"/>
            </c:ext>
          </c:extLst>
        </c:ser>
        <c:dLbls>
          <c:showLegendKey val="0"/>
          <c:showVal val="1"/>
          <c:showCatName val="0"/>
          <c:showSerName val="0"/>
          <c:showPercent val="0"/>
          <c:showBubbleSize val="0"/>
          <c:showLeaderLines val="1"/>
        </c:dLbls>
        <c:firstSliceAng val="0"/>
        <c:holeSize val="75"/>
      </c:doughnutChart>
      <c:spPr>
        <a:noFill/>
        <a:ln w="25400">
          <a:noFill/>
        </a:ln>
        <a:effectLst/>
      </c:spPr>
    </c:plotArea>
    <c:legend>
      <c:legendPos val="b"/>
      <c:layout>
        <c:manualLayout>
          <c:xMode val="edge"/>
          <c:yMode val="edge"/>
          <c:x val="0.44587643525725618"/>
          <c:y val="0.90234470160240698"/>
          <c:w val="0.30025191899005488"/>
          <c:h val="9.765539610424138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sz="1800" dirty="0"/>
              <a:t>DSO</a:t>
            </a:r>
            <a:r>
              <a:rPr lang="en-US" sz="1800" baseline="0" dirty="0"/>
              <a:t> </a:t>
            </a:r>
            <a:r>
              <a:rPr lang="en-US" sz="1800" dirty="0"/>
              <a:t>Cumulative status </a:t>
            </a:r>
            <a:r>
              <a:rPr lang="en-US" dirty="0">
                <a:solidFill>
                  <a:schemeClr val="accent2">
                    <a:lumMod val="50000"/>
                  </a:schemeClr>
                </a:solidFill>
              </a:rPr>
              <a:t>(</a:t>
            </a:r>
            <a:r>
              <a:rPr lang="en-US" sz="1800" dirty="0">
                <a:solidFill>
                  <a:schemeClr val="accent2">
                    <a:lumMod val="50000"/>
                  </a:schemeClr>
                </a:solidFill>
              </a:rPr>
              <a:t>Tatum</a:t>
            </a:r>
            <a:r>
              <a:rPr lang="en-US" dirty="0">
                <a:solidFill>
                  <a:schemeClr val="accent2">
                    <a:lumMod val="50000"/>
                  </a:schemeClr>
                </a:solidFill>
              </a:rPr>
              <a:t>) </a:t>
            </a:r>
          </a:p>
        </c:rich>
      </c:tx>
      <c:layout>
        <c:manualLayout>
          <c:xMode val="edge"/>
          <c:yMode val="edge"/>
          <c:x val="0.19743433379614123"/>
          <c:y val="4.4786298902058951E-2"/>
        </c:manualLayout>
      </c:layout>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manualLayout>
          <c:layoutTarget val="inner"/>
          <c:xMode val="edge"/>
          <c:yMode val="edge"/>
          <c:x val="0.12447982013024463"/>
          <c:y val="0.18841792242596214"/>
          <c:w val="0.86616310039520084"/>
          <c:h val="0.64264684657319471"/>
        </c:manualLayout>
      </c:layout>
      <c:barChart>
        <c:barDir val="col"/>
        <c:grouping val="clustered"/>
        <c:varyColors val="0"/>
        <c:ser>
          <c:idx val="0"/>
          <c:order val="0"/>
          <c:tx>
            <c:strRef>
              <c:f>Sheet1!$B$1</c:f>
              <c:strCache>
                <c:ptCount val="1"/>
                <c:pt idx="0">
                  <c:v>Completed</c:v>
                </c:pt>
              </c:strCache>
            </c:strRef>
          </c:tx>
          <c:spPr>
            <a:solidFill>
              <a:schemeClr val="accent1"/>
            </a:solidFill>
            <a:ln>
              <a:noFill/>
            </a:ln>
            <a:effectLst/>
          </c:spPr>
          <c:invertIfNegative val="0"/>
          <c:dLbls>
            <c:dLbl>
              <c:idx val="0"/>
              <c:layout>
                <c:manualLayout>
                  <c:x val="1.5625000000000001E-3"/>
                  <c:y val="1.115624931371497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061-4A48-BB68-C31C4F7F0015}"/>
                </c:ext>
              </c:extLst>
            </c:dLbl>
            <c:dLbl>
              <c:idx val="1"/>
              <c:layout>
                <c:manualLayout>
                  <c:x val="0"/>
                  <c:y val="8.812499457892503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061-4A48-BB68-C31C4F7F0015}"/>
                </c:ext>
              </c:extLst>
            </c:dLbl>
            <c:dLbl>
              <c:idx val="2"/>
              <c:layout>
                <c:manualLayout>
                  <c:x val="0"/>
                  <c:y val="1.78124989042508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061-4A48-BB68-C31C4F7F001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Sheet1!$A$2:$A$4</c:f>
              <c:strCache>
                <c:ptCount val="3"/>
                <c:pt idx="0">
                  <c:v>July</c:v>
                </c:pt>
                <c:pt idx="1">
                  <c:v>August</c:v>
                </c:pt>
                <c:pt idx="2">
                  <c:v>September</c:v>
                </c:pt>
              </c:strCache>
            </c:strRef>
          </c:cat>
          <c:val>
            <c:numRef>
              <c:f>Sheet1!$B$2:$B$4</c:f>
              <c:numCache>
                <c:formatCode>General</c:formatCode>
                <c:ptCount val="3"/>
                <c:pt idx="0">
                  <c:v>70</c:v>
                </c:pt>
                <c:pt idx="1">
                  <c:v>75</c:v>
                </c:pt>
                <c:pt idx="2">
                  <c:v>75</c:v>
                </c:pt>
              </c:numCache>
            </c:numRef>
          </c:val>
          <c:extLst>
            <c:ext xmlns:c16="http://schemas.microsoft.com/office/drawing/2014/chart" uri="{C3380CC4-5D6E-409C-BE32-E72D297353CC}">
              <c16:uniqueId val="{00000003-1061-4A48-BB68-C31C4F7F0015}"/>
            </c:ext>
          </c:extLst>
        </c:ser>
        <c:ser>
          <c:idx val="1"/>
          <c:order val="1"/>
          <c:tx>
            <c:strRef>
              <c:f>Sheet1!$C$1</c:f>
              <c:strCache>
                <c:ptCount val="1"/>
                <c:pt idx="0">
                  <c:v>In Progress</c:v>
                </c:pt>
              </c:strCache>
            </c:strRef>
          </c:tx>
          <c:spPr>
            <a:solidFill>
              <a:schemeClr val="accent3"/>
            </a:solidFill>
            <a:ln>
              <a:noFill/>
            </a:ln>
            <a:effectLst/>
          </c:spPr>
          <c:invertIfNegative val="0"/>
          <c:dLbls>
            <c:dLbl>
              <c:idx val="2"/>
              <c:layout>
                <c:manualLayout>
                  <c:x val="-2.083333675087545E-3"/>
                  <c:y val="1.111458639586494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061-4A48-BB68-C31C4F7F001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Sheet1!$A$2:$A$4</c:f>
              <c:strCache>
                <c:ptCount val="3"/>
                <c:pt idx="0">
                  <c:v>July</c:v>
                </c:pt>
                <c:pt idx="1">
                  <c:v>August</c:v>
                </c:pt>
                <c:pt idx="2">
                  <c:v>September</c:v>
                </c:pt>
              </c:strCache>
            </c:strRef>
          </c:cat>
          <c:val>
            <c:numRef>
              <c:f>Sheet1!$C$2:$C$4</c:f>
              <c:numCache>
                <c:formatCode>General</c:formatCode>
                <c:ptCount val="3"/>
                <c:pt idx="2">
                  <c:v>10</c:v>
                </c:pt>
              </c:numCache>
            </c:numRef>
          </c:val>
          <c:extLst>
            <c:ext xmlns:c16="http://schemas.microsoft.com/office/drawing/2014/chart" uri="{C3380CC4-5D6E-409C-BE32-E72D297353CC}">
              <c16:uniqueId val="{00000004-1061-4A48-BB68-C31C4F7F0015}"/>
            </c:ext>
          </c:extLst>
        </c:ser>
        <c:dLbls>
          <c:dLblPos val="inEnd"/>
          <c:showLegendKey val="0"/>
          <c:showVal val="1"/>
          <c:showCatName val="0"/>
          <c:showSerName val="0"/>
          <c:showPercent val="0"/>
          <c:showBubbleSize val="0"/>
        </c:dLbls>
        <c:gapWidth val="267"/>
        <c:overlap val="-43"/>
        <c:axId val="1141145664"/>
        <c:axId val="1003665072"/>
      </c:barChart>
      <c:catAx>
        <c:axId val="114114566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003665072"/>
        <c:crosses val="autoZero"/>
        <c:auto val="1"/>
        <c:lblAlgn val="ctr"/>
        <c:lblOffset val="100"/>
        <c:noMultiLvlLbl val="0"/>
      </c:catAx>
      <c:valAx>
        <c:axId val="100366507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141145664"/>
        <c:crosses val="autoZero"/>
        <c:crossBetween val="between"/>
        <c:majorUnit val="5"/>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sz="2128" b="1" i="0" u="none" strike="noStrike" cap="none" normalizeH="0" baseline="0" dirty="0">
                <a:effectLst/>
              </a:rPr>
              <a:t>DSO Cumulative status </a:t>
            </a:r>
            <a:r>
              <a:rPr lang="en-US" b="1" dirty="0">
                <a:solidFill>
                  <a:schemeClr val="accent2">
                    <a:lumMod val="50000"/>
                  </a:schemeClr>
                </a:solidFill>
              </a:rPr>
              <a:t>(Buba) </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manualLayout>
          <c:layoutTarget val="inner"/>
          <c:xMode val="edge"/>
          <c:yMode val="edge"/>
          <c:x val="0.10678267127292178"/>
          <c:y val="0.14837681949634093"/>
          <c:w val="0.86616310039520084"/>
          <c:h val="0.64264684657319471"/>
        </c:manualLayout>
      </c:layout>
      <c:barChart>
        <c:barDir val="col"/>
        <c:grouping val="clustered"/>
        <c:varyColors val="0"/>
        <c:ser>
          <c:idx val="0"/>
          <c:order val="0"/>
          <c:tx>
            <c:strRef>
              <c:f>Sheet1!$B$1</c:f>
              <c:strCache>
                <c:ptCount val="1"/>
                <c:pt idx="0">
                  <c:v>Completed</c:v>
                </c:pt>
              </c:strCache>
            </c:strRef>
          </c:tx>
          <c:spPr>
            <a:solidFill>
              <a:schemeClr val="accent1"/>
            </a:solidFill>
            <a:ln>
              <a:noFill/>
            </a:ln>
            <a:effectLst/>
          </c:spPr>
          <c:invertIfNegative val="0"/>
          <c:dLbls>
            <c:dLbl>
              <c:idx val="0"/>
              <c:layout>
                <c:manualLayout>
                  <c:x val="1.5625000000000001E-3"/>
                  <c:y val="1.115624931371497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C24-4248-B4F5-E95F5B80856F}"/>
                </c:ext>
              </c:extLst>
            </c:dLbl>
            <c:dLbl>
              <c:idx val="1"/>
              <c:layout>
                <c:manualLayout>
                  <c:x val="0"/>
                  <c:y val="8.812499457892503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C24-4248-B4F5-E95F5B80856F}"/>
                </c:ext>
              </c:extLst>
            </c:dLbl>
            <c:dLbl>
              <c:idx val="2"/>
              <c:layout>
                <c:manualLayout>
                  <c:x val="0"/>
                  <c:y val="1.78124989042508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C24-4248-B4F5-E95F5B80856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Sheet1!$A$2:$A$4</c:f>
              <c:strCache>
                <c:ptCount val="3"/>
                <c:pt idx="0">
                  <c:v>July</c:v>
                </c:pt>
                <c:pt idx="1">
                  <c:v>August</c:v>
                </c:pt>
                <c:pt idx="2">
                  <c:v>September</c:v>
                </c:pt>
              </c:strCache>
            </c:strRef>
          </c:cat>
          <c:val>
            <c:numRef>
              <c:f>Sheet1!$B$2:$B$4</c:f>
              <c:numCache>
                <c:formatCode>General</c:formatCode>
                <c:ptCount val="3"/>
                <c:pt idx="0">
                  <c:v>21</c:v>
                </c:pt>
                <c:pt idx="1">
                  <c:v>22</c:v>
                </c:pt>
                <c:pt idx="2">
                  <c:v>22</c:v>
                </c:pt>
              </c:numCache>
            </c:numRef>
          </c:val>
          <c:extLst>
            <c:ext xmlns:c16="http://schemas.microsoft.com/office/drawing/2014/chart" uri="{C3380CC4-5D6E-409C-BE32-E72D297353CC}">
              <c16:uniqueId val="{00000003-FC24-4248-B4F5-E95F5B80856F}"/>
            </c:ext>
          </c:extLst>
        </c:ser>
        <c:ser>
          <c:idx val="1"/>
          <c:order val="1"/>
          <c:tx>
            <c:strRef>
              <c:f>Sheet1!$C$1</c:f>
              <c:strCache>
                <c:ptCount val="1"/>
                <c:pt idx="0">
                  <c:v>In Progress</c:v>
                </c:pt>
              </c:strCache>
            </c:strRef>
          </c:tx>
          <c:spPr>
            <a:solidFill>
              <a:schemeClr val="accent2"/>
            </a:solidFill>
            <a:ln>
              <a:noFill/>
            </a:ln>
            <a:effectLst/>
          </c:spPr>
          <c:invertIfNegative val="0"/>
          <c:dLbls>
            <c:dLbl>
              <c:idx val="2"/>
              <c:layout>
                <c:manualLayout>
                  <c:x val="0"/>
                  <c:y val="3.496934204596012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C24-4248-B4F5-E95F5B80856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Sheet1!$A$2:$A$4</c:f>
              <c:strCache>
                <c:ptCount val="3"/>
                <c:pt idx="0">
                  <c:v>July</c:v>
                </c:pt>
                <c:pt idx="1">
                  <c:v>August</c:v>
                </c:pt>
                <c:pt idx="2">
                  <c:v>September</c:v>
                </c:pt>
              </c:strCache>
            </c:strRef>
          </c:cat>
          <c:val>
            <c:numRef>
              <c:f>Sheet1!$C$2:$C$4</c:f>
              <c:numCache>
                <c:formatCode>General</c:formatCode>
                <c:ptCount val="3"/>
                <c:pt idx="2">
                  <c:v>20</c:v>
                </c:pt>
              </c:numCache>
            </c:numRef>
          </c:val>
          <c:extLst>
            <c:ext xmlns:c16="http://schemas.microsoft.com/office/drawing/2014/chart" uri="{C3380CC4-5D6E-409C-BE32-E72D297353CC}">
              <c16:uniqueId val="{00000004-FC24-4248-B4F5-E95F5B80856F}"/>
            </c:ext>
          </c:extLst>
        </c:ser>
        <c:dLbls>
          <c:dLblPos val="inEnd"/>
          <c:showLegendKey val="0"/>
          <c:showVal val="1"/>
          <c:showCatName val="0"/>
          <c:showSerName val="0"/>
          <c:showPercent val="0"/>
          <c:showBubbleSize val="0"/>
        </c:dLbls>
        <c:gapWidth val="267"/>
        <c:overlap val="-43"/>
        <c:axId val="1141145664"/>
        <c:axId val="1003665072"/>
      </c:barChart>
      <c:catAx>
        <c:axId val="114114566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003665072"/>
        <c:crosses val="autoZero"/>
        <c:auto val="1"/>
        <c:lblAlgn val="ctr"/>
        <c:lblOffset val="100"/>
        <c:noMultiLvlLbl val="0"/>
      </c:catAx>
      <c:valAx>
        <c:axId val="100366507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141145664"/>
        <c:crosses val="autoZero"/>
        <c:crossBetween val="between"/>
        <c:majorUnit val="5"/>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Overall Status</a:t>
            </a:r>
          </a:p>
        </c:rich>
      </c:tx>
      <c:layout>
        <c:manualLayout>
          <c:xMode val="edge"/>
          <c:yMode val="edge"/>
          <c:x val="0.3257976499974235"/>
          <c:y val="3.8466025080198304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557841011249604"/>
          <c:y val="7.8176048275566748E-2"/>
          <c:w val="0.6685076998775229"/>
          <c:h val="0.72339472400080373"/>
        </c:manualLayout>
      </c:layout>
      <c:doughnutChart>
        <c:varyColors val="1"/>
        <c:ser>
          <c:idx val="0"/>
          <c:order val="0"/>
          <c:tx>
            <c:strRef>
              <c:f>Sheet1!$B$1</c:f>
              <c:strCache>
                <c:ptCount val="1"/>
                <c:pt idx="0">
                  <c:v>DSO Status</c:v>
                </c:pt>
              </c:strCache>
            </c:strRef>
          </c:tx>
          <c:spPr>
            <a:solidFill>
              <a:schemeClr val="accent4"/>
            </a:solidFill>
          </c:spPr>
          <c:dPt>
            <c:idx val="0"/>
            <c:bubble3D val="0"/>
            <c:spPr>
              <a:solidFill>
                <a:schemeClr val="accent4"/>
              </a:solidFill>
              <a:ln w="19050">
                <a:solidFill>
                  <a:schemeClr val="lt1"/>
                </a:solidFill>
              </a:ln>
              <a:effectLst/>
            </c:spPr>
            <c:extLst>
              <c:ext xmlns:c16="http://schemas.microsoft.com/office/drawing/2014/chart" uri="{C3380CC4-5D6E-409C-BE32-E72D297353CC}">
                <c16:uniqueId val="{00000001-4BF5-4D4B-8398-D647AEBED0BC}"/>
              </c:ext>
            </c:extLst>
          </c:dPt>
          <c:dPt>
            <c:idx val="1"/>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03-4BF5-4D4B-8398-D647AEBED0BC}"/>
              </c:ext>
            </c:extLst>
          </c:dPt>
          <c:dLbls>
            <c:dLbl>
              <c:idx val="0"/>
              <c:layout>
                <c:manualLayout>
                  <c:x val="4.646596832238027E-3"/>
                  <c:y val="-0.2283973500691267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BF5-4D4B-8398-D647AEBED0BC}"/>
                </c:ext>
              </c:extLst>
            </c:dLbl>
            <c:dLbl>
              <c:idx val="1"/>
              <c:layout>
                <c:manualLayout>
                  <c:x val="-0.10333648538351768"/>
                  <c:y val="-5.570221319777653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BF5-4D4B-8398-D647AEBED0BC}"/>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Completed</c:v>
                </c:pt>
                <c:pt idx="1">
                  <c:v>In progress</c:v>
                </c:pt>
              </c:strCache>
            </c:strRef>
          </c:cat>
          <c:val>
            <c:numRef>
              <c:f>Sheet1!$B$2:$B$5</c:f>
              <c:numCache>
                <c:formatCode>General</c:formatCode>
                <c:ptCount val="2"/>
                <c:pt idx="0">
                  <c:v>36</c:v>
                </c:pt>
                <c:pt idx="1">
                  <c:v>39</c:v>
                </c:pt>
              </c:numCache>
            </c:numRef>
          </c:val>
          <c:extLst>
            <c:ext xmlns:c16="http://schemas.microsoft.com/office/drawing/2014/chart" uri="{C3380CC4-5D6E-409C-BE32-E72D297353CC}">
              <c16:uniqueId val="{00000004-4BF5-4D4B-8398-D647AEBED0BC}"/>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0.31666720661223868"/>
          <c:y val="0.84370248857781671"/>
          <c:w val="0.30025191899005488"/>
          <c:h val="9.765539610424138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dirty="0"/>
              <a:t>   DSO Cumulative status </a:t>
            </a:r>
            <a:r>
              <a:rPr lang="en-US" dirty="0">
                <a:solidFill>
                  <a:schemeClr val="accent2">
                    <a:lumMod val="50000"/>
                  </a:schemeClr>
                </a:solidFill>
              </a:rPr>
              <a:t>(Jeff) </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manualLayout>
          <c:layoutTarget val="inner"/>
          <c:xMode val="edge"/>
          <c:yMode val="edge"/>
          <c:x val="0.10678267127292178"/>
          <c:y val="0.14837681949634093"/>
          <c:w val="0.86616310039520084"/>
          <c:h val="0.64264684657319471"/>
        </c:manualLayout>
      </c:layout>
      <c:barChart>
        <c:barDir val="col"/>
        <c:grouping val="clustered"/>
        <c:varyColors val="0"/>
        <c:ser>
          <c:idx val="0"/>
          <c:order val="0"/>
          <c:tx>
            <c:strRef>
              <c:f>Sheet1!$B$1</c:f>
              <c:strCache>
                <c:ptCount val="1"/>
                <c:pt idx="0">
                  <c:v>Completed</c:v>
                </c:pt>
              </c:strCache>
            </c:strRef>
          </c:tx>
          <c:spPr>
            <a:solidFill>
              <a:schemeClr val="accent1"/>
            </a:solidFill>
            <a:ln>
              <a:noFill/>
            </a:ln>
            <a:effectLst/>
          </c:spPr>
          <c:invertIfNegative val="0"/>
          <c:dLbls>
            <c:dLbl>
              <c:idx val="0"/>
              <c:layout>
                <c:manualLayout>
                  <c:x val="1.5625000000000001E-3"/>
                  <c:y val="1.115624931371497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B01-4FD0-80A9-8DA3EDC7CC13}"/>
                </c:ext>
              </c:extLst>
            </c:dLbl>
            <c:dLbl>
              <c:idx val="1"/>
              <c:layout>
                <c:manualLayout>
                  <c:x val="0"/>
                  <c:y val="8.812499457892503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B01-4FD0-80A9-8DA3EDC7CC13}"/>
                </c:ext>
              </c:extLst>
            </c:dLbl>
            <c:dLbl>
              <c:idx val="2"/>
              <c:layout>
                <c:manualLayout>
                  <c:x val="0"/>
                  <c:y val="1.78124989042508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B01-4FD0-80A9-8DA3EDC7CC1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Sheet1!$A$2:$A$4</c:f>
              <c:strCache>
                <c:ptCount val="3"/>
                <c:pt idx="0">
                  <c:v>July</c:v>
                </c:pt>
                <c:pt idx="1">
                  <c:v>August</c:v>
                </c:pt>
                <c:pt idx="2">
                  <c:v>September</c:v>
                </c:pt>
              </c:strCache>
            </c:strRef>
          </c:cat>
          <c:val>
            <c:numRef>
              <c:f>Sheet1!$B$2:$B$4</c:f>
              <c:numCache>
                <c:formatCode>General</c:formatCode>
                <c:ptCount val="3"/>
                <c:pt idx="0">
                  <c:v>10</c:v>
                </c:pt>
                <c:pt idx="1">
                  <c:v>14</c:v>
                </c:pt>
                <c:pt idx="2">
                  <c:v>14</c:v>
                </c:pt>
              </c:numCache>
            </c:numRef>
          </c:val>
          <c:extLst>
            <c:ext xmlns:c16="http://schemas.microsoft.com/office/drawing/2014/chart" uri="{C3380CC4-5D6E-409C-BE32-E72D297353CC}">
              <c16:uniqueId val="{00000003-5B01-4FD0-80A9-8DA3EDC7CC13}"/>
            </c:ext>
          </c:extLst>
        </c:ser>
        <c:ser>
          <c:idx val="1"/>
          <c:order val="1"/>
          <c:tx>
            <c:strRef>
              <c:f>Sheet1!$C$1</c:f>
              <c:strCache>
                <c:ptCount val="1"/>
                <c:pt idx="0">
                  <c:v>In Progress</c:v>
                </c:pt>
              </c:strCache>
            </c:strRef>
          </c:tx>
          <c:spPr>
            <a:solidFill>
              <a:schemeClr val="accent2"/>
            </a:solidFill>
            <a:ln>
              <a:noFill/>
            </a:ln>
            <a:effectLst/>
          </c:spPr>
          <c:invertIfNegative val="0"/>
          <c:dLbls>
            <c:dLbl>
              <c:idx val="2"/>
              <c:layout>
                <c:manualLayout>
                  <c:x val="0"/>
                  <c:y val="2.650308028746451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B01-4FD0-80A9-8DA3EDC7CC1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Sheet1!$A$2:$A$4</c:f>
              <c:strCache>
                <c:ptCount val="3"/>
                <c:pt idx="0">
                  <c:v>July</c:v>
                </c:pt>
                <c:pt idx="1">
                  <c:v>August</c:v>
                </c:pt>
                <c:pt idx="2">
                  <c:v>September</c:v>
                </c:pt>
              </c:strCache>
            </c:strRef>
          </c:cat>
          <c:val>
            <c:numRef>
              <c:f>Sheet1!$C$2:$C$4</c:f>
              <c:numCache>
                <c:formatCode>General</c:formatCode>
                <c:ptCount val="3"/>
                <c:pt idx="2">
                  <c:v>19</c:v>
                </c:pt>
              </c:numCache>
            </c:numRef>
          </c:val>
          <c:extLst>
            <c:ext xmlns:c16="http://schemas.microsoft.com/office/drawing/2014/chart" uri="{C3380CC4-5D6E-409C-BE32-E72D297353CC}">
              <c16:uniqueId val="{00000004-5B01-4FD0-80A9-8DA3EDC7CC13}"/>
            </c:ext>
          </c:extLst>
        </c:ser>
        <c:dLbls>
          <c:dLblPos val="inEnd"/>
          <c:showLegendKey val="0"/>
          <c:showVal val="1"/>
          <c:showCatName val="0"/>
          <c:showSerName val="0"/>
          <c:showPercent val="0"/>
          <c:showBubbleSize val="0"/>
        </c:dLbls>
        <c:gapWidth val="267"/>
        <c:overlap val="-43"/>
        <c:axId val="1141145664"/>
        <c:axId val="1003665072"/>
      </c:barChart>
      <c:catAx>
        <c:axId val="114114566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003665072"/>
        <c:crosses val="autoZero"/>
        <c:auto val="1"/>
        <c:lblAlgn val="ctr"/>
        <c:lblOffset val="100"/>
        <c:noMultiLvlLbl val="0"/>
      </c:catAx>
      <c:valAx>
        <c:axId val="100366507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141145664"/>
        <c:crosses val="autoZero"/>
        <c:crossBetween val="between"/>
        <c:majorUnit val="5"/>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
    <cx:plotArea>
      <cx:plotAreaRegion/>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5.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8.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10/6/2023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a:t>
            </a:fld>
            <a:endParaRPr lang="en-US"/>
          </a:p>
        </p:txBody>
      </p:sp>
    </p:spTree>
    <p:extLst>
      <p:ext uri="{BB962C8B-B14F-4D97-AF65-F5344CB8AC3E}">
        <p14:creationId xmlns:p14="http://schemas.microsoft.com/office/powerpoint/2010/main" val="2918553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5</a:t>
            </a:fld>
            <a:endParaRPr lang="en-US"/>
          </a:p>
        </p:txBody>
      </p:sp>
    </p:spTree>
    <p:extLst>
      <p:ext uri="{BB962C8B-B14F-4D97-AF65-F5344CB8AC3E}">
        <p14:creationId xmlns:p14="http://schemas.microsoft.com/office/powerpoint/2010/main" val="739104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6</a:t>
            </a:fld>
            <a:endParaRPr lang="en-US"/>
          </a:p>
        </p:txBody>
      </p:sp>
    </p:spTree>
    <p:extLst>
      <p:ext uri="{BB962C8B-B14F-4D97-AF65-F5344CB8AC3E}">
        <p14:creationId xmlns:p14="http://schemas.microsoft.com/office/powerpoint/2010/main" val="2344589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8</a:t>
            </a:fld>
            <a:endParaRPr lang="en-US"/>
          </a:p>
        </p:txBody>
      </p:sp>
    </p:spTree>
    <p:extLst>
      <p:ext uri="{BB962C8B-B14F-4D97-AF65-F5344CB8AC3E}">
        <p14:creationId xmlns:p14="http://schemas.microsoft.com/office/powerpoint/2010/main" val="4130467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17</a:t>
            </a:fld>
            <a:endParaRPr lang="en-US"/>
          </a:p>
        </p:txBody>
      </p:sp>
    </p:spTree>
    <p:extLst>
      <p:ext uri="{BB962C8B-B14F-4D97-AF65-F5344CB8AC3E}">
        <p14:creationId xmlns:p14="http://schemas.microsoft.com/office/powerpoint/2010/main" val="142368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3.emf"/><Relationship Id="rId2" Type="http://schemas.openxmlformats.org/officeDocument/2006/relationships/tags" Target="../tags/tag58.xml"/><Relationship Id="rId1" Type="http://schemas.openxmlformats.org/officeDocument/2006/relationships/vmlDrawing" Target="../drawings/vmlDrawing8.vml"/><Relationship Id="rId6" Type="http://schemas.openxmlformats.org/officeDocument/2006/relationships/tags" Target="../tags/tag62.xml"/><Relationship Id="rId11" Type="http://schemas.openxmlformats.org/officeDocument/2006/relationships/oleObject" Target="../embeddings/oleObject8.bin"/><Relationship Id="rId5" Type="http://schemas.openxmlformats.org/officeDocument/2006/relationships/tags" Target="../tags/tag61.xml"/><Relationship Id="rId10" Type="http://schemas.openxmlformats.org/officeDocument/2006/relationships/slideMaster" Target="../slideMasters/slideMaster2.xml"/><Relationship Id="rId4" Type="http://schemas.openxmlformats.org/officeDocument/2006/relationships/tags" Target="../tags/tag60.xml"/><Relationship Id="rId9" Type="http://schemas.openxmlformats.org/officeDocument/2006/relationships/tags" Target="../tags/tag65.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image" Target="../media/image3.emf"/><Relationship Id="rId2" Type="http://schemas.openxmlformats.org/officeDocument/2006/relationships/tags" Target="../tags/tag66.xml"/><Relationship Id="rId1" Type="http://schemas.openxmlformats.org/officeDocument/2006/relationships/vmlDrawing" Target="../drawings/vmlDrawing9.vml"/><Relationship Id="rId6" Type="http://schemas.openxmlformats.org/officeDocument/2006/relationships/tags" Target="../tags/tag70.xml"/><Relationship Id="rId11" Type="http://schemas.openxmlformats.org/officeDocument/2006/relationships/oleObject" Target="../embeddings/oleObject9.bin"/><Relationship Id="rId5" Type="http://schemas.openxmlformats.org/officeDocument/2006/relationships/tags" Target="../tags/tag69.xml"/><Relationship Id="rId10" Type="http://schemas.openxmlformats.org/officeDocument/2006/relationships/slideMaster" Target="../slideMasters/slideMaster2.xml"/><Relationship Id="rId4" Type="http://schemas.openxmlformats.org/officeDocument/2006/relationships/tags" Target="../tags/tag68.xml"/><Relationship Id="rId9" Type="http://schemas.openxmlformats.org/officeDocument/2006/relationships/tags" Target="../tags/tag73.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image" Target="../media/image3.emf"/><Relationship Id="rId2" Type="http://schemas.openxmlformats.org/officeDocument/2006/relationships/tags" Target="../tags/tag74.xml"/><Relationship Id="rId1" Type="http://schemas.openxmlformats.org/officeDocument/2006/relationships/vmlDrawing" Target="../drawings/vmlDrawing10.vml"/><Relationship Id="rId6" Type="http://schemas.openxmlformats.org/officeDocument/2006/relationships/tags" Target="../tags/tag78.xml"/><Relationship Id="rId11" Type="http://schemas.openxmlformats.org/officeDocument/2006/relationships/oleObject" Target="../embeddings/oleObject10.bin"/><Relationship Id="rId5" Type="http://schemas.openxmlformats.org/officeDocument/2006/relationships/tags" Target="../tags/tag77.xml"/><Relationship Id="rId10" Type="http://schemas.openxmlformats.org/officeDocument/2006/relationships/slideMaster" Target="../slideMasters/slideMaster2.xml"/><Relationship Id="rId4" Type="http://schemas.openxmlformats.org/officeDocument/2006/relationships/tags" Target="../tags/tag76.xml"/><Relationship Id="rId9" Type="http://schemas.openxmlformats.org/officeDocument/2006/relationships/tags" Target="../tags/tag81.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image" Target="../media/image9.emf"/><Relationship Id="rId2" Type="http://schemas.openxmlformats.org/officeDocument/2006/relationships/tags" Target="../tags/tag82.xml"/><Relationship Id="rId1" Type="http://schemas.openxmlformats.org/officeDocument/2006/relationships/vmlDrawing" Target="../drawings/vmlDrawing11.vml"/><Relationship Id="rId6" Type="http://schemas.openxmlformats.org/officeDocument/2006/relationships/tags" Target="../tags/tag86.xml"/><Relationship Id="rId11" Type="http://schemas.openxmlformats.org/officeDocument/2006/relationships/oleObject" Target="../embeddings/oleObject11.bin"/><Relationship Id="rId5" Type="http://schemas.openxmlformats.org/officeDocument/2006/relationships/tags" Target="../tags/tag85.xml"/><Relationship Id="rId10" Type="http://schemas.openxmlformats.org/officeDocument/2006/relationships/slideMaster" Target="../slideMasters/slideMaster2.xml"/><Relationship Id="rId4" Type="http://schemas.openxmlformats.org/officeDocument/2006/relationships/tags" Target="../tags/tag84.xml"/><Relationship Id="rId9" Type="http://schemas.openxmlformats.org/officeDocument/2006/relationships/tags" Target="../tags/tag89.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image" Target="../media/image3.emf"/><Relationship Id="rId2" Type="http://schemas.openxmlformats.org/officeDocument/2006/relationships/tags" Target="../tags/tag90.xml"/><Relationship Id="rId1" Type="http://schemas.openxmlformats.org/officeDocument/2006/relationships/vmlDrawing" Target="../drawings/vmlDrawing12.vml"/><Relationship Id="rId6" Type="http://schemas.openxmlformats.org/officeDocument/2006/relationships/tags" Target="../tags/tag94.xml"/><Relationship Id="rId11" Type="http://schemas.openxmlformats.org/officeDocument/2006/relationships/oleObject" Target="../embeddings/oleObject12.bin"/><Relationship Id="rId5" Type="http://schemas.openxmlformats.org/officeDocument/2006/relationships/tags" Target="../tags/tag93.xml"/><Relationship Id="rId10" Type="http://schemas.openxmlformats.org/officeDocument/2006/relationships/slideMaster" Target="../slideMasters/slideMaster2.xml"/><Relationship Id="rId4" Type="http://schemas.openxmlformats.org/officeDocument/2006/relationships/tags" Target="../tags/tag92.xml"/><Relationship Id="rId9" Type="http://schemas.openxmlformats.org/officeDocument/2006/relationships/tags" Target="../tags/tag97.xml"/></Relationships>
</file>

<file path=ppt/slideLayouts/_rels/slideLayout105.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vmlDrawing" Target="../drawings/vmlDrawing13.vml"/><Relationship Id="rId6" Type="http://schemas.openxmlformats.org/officeDocument/2006/relationships/tags" Target="../tags/tag102.xml"/><Relationship Id="rId11" Type="http://schemas.openxmlformats.org/officeDocument/2006/relationships/image" Target="../media/image4.png"/><Relationship Id="rId5" Type="http://schemas.openxmlformats.org/officeDocument/2006/relationships/tags" Target="../tags/tag101.xml"/><Relationship Id="rId10" Type="http://schemas.openxmlformats.org/officeDocument/2006/relationships/image" Target="../media/image5.emf"/><Relationship Id="rId4" Type="http://schemas.openxmlformats.org/officeDocument/2006/relationships/tags" Target="../tags/tag100.xml"/><Relationship Id="rId9" Type="http://schemas.openxmlformats.org/officeDocument/2006/relationships/oleObject" Target="../embeddings/oleObject13.bin"/></Relationships>
</file>

<file path=ppt/slideLayouts/_rels/slideLayout10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05.xml"/><Relationship Id="rId7" Type="http://schemas.openxmlformats.org/officeDocument/2006/relationships/oleObject" Target="../embeddings/oleObject14.bin"/><Relationship Id="rId2" Type="http://schemas.openxmlformats.org/officeDocument/2006/relationships/tags" Target="../tags/tag104.xml"/><Relationship Id="rId1" Type="http://schemas.openxmlformats.org/officeDocument/2006/relationships/vmlDrawing" Target="../drawings/vmlDrawing14.vml"/><Relationship Id="rId6" Type="http://schemas.openxmlformats.org/officeDocument/2006/relationships/slideMaster" Target="../slideMasters/slideMaster2.xml"/><Relationship Id="rId5" Type="http://schemas.openxmlformats.org/officeDocument/2006/relationships/tags" Target="../tags/tag107.xml"/><Relationship Id="rId4" Type="http://schemas.openxmlformats.org/officeDocument/2006/relationships/tags" Target="../tags/tag106.xml"/></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09.xml"/><Relationship Id="rId7" Type="http://schemas.openxmlformats.org/officeDocument/2006/relationships/image" Target="../media/image10.jpeg"/><Relationship Id="rId2" Type="http://schemas.openxmlformats.org/officeDocument/2006/relationships/tags" Target="../tags/tag108.xml"/><Relationship Id="rId1" Type="http://schemas.openxmlformats.org/officeDocument/2006/relationships/vmlDrawing" Target="../drawings/vmlDrawing15.vml"/><Relationship Id="rId6" Type="http://schemas.openxmlformats.org/officeDocument/2006/relationships/image" Target="../media/image5.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8" Type="http://schemas.openxmlformats.org/officeDocument/2006/relationships/tags" Target="../tags/tag116.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16.vml"/><Relationship Id="rId6" Type="http://schemas.openxmlformats.org/officeDocument/2006/relationships/tags" Target="../tags/tag114.xml"/><Relationship Id="rId11" Type="http://schemas.openxmlformats.org/officeDocument/2006/relationships/image" Target="../media/image3.emf"/><Relationship Id="rId5" Type="http://schemas.openxmlformats.org/officeDocument/2006/relationships/tags" Target="../tags/tag113.xml"/><Relationship Id="rId10" Type="http://schemas.openxmlformats.org/officeDocument/2006/relationships/oleObject" Target="../embeddings/oleObject16.bin"/><Relationship Id="rId4" Type="http://schemas.openxmlformats.org/officeDocument/2006/relationships/tags" Target="../tags/tag112.xml"/><Relationship Id="rId9"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8" Type="http://schemas.openxmlformats.org/officeDocument/2006/relationships/tags" Target="../tags/tag127.xml"/><Relationship Id="rId3" Type="http://schemas.openxmlformats.org/officeDocument/2006/relationships/tags" Target="../tags/tag122.xml"/><Relationship Id="rId7" Type="http://schemas.openxmlformats.org/officeDocument/2006/relationships/tags" Target="../tags/tag126.xml"/><Relationship Id="rId2" Type="http://schemas.openxmlformats.org/officeDocument/2006/relationships/tags" Target="../tags/tag121.xml"/><Relationship Id="rId1" Type="http://schemas.openxmlformats.org/officeDocument/2006/relationships/vmlDrawing" Target="../drawings/vmlDrawing17.vml"/><Relationship Id="rId6" Type="http://schemas.openxmlformats.org/officeDocument/2006/relationships/tags" Target="../tags/tag125.xml"/><Relationship Id="rId11" Type="http://schemas.openxmlformats.org/officeDocument/2006/relationships/image" Target="../media/image3.emf"/><Relationship Id="rId5" Type="http://schemas.openxmlformats.org/officeDocument/2006/relationships/tags" Target="../tags/tag124.xml"/><Relationship Id="rId10" Type="http://schemas.openxmlformats.org/officeDocument/2006/relationships/oleObject" Target="../embeddings/oleObject17.bin"/><Relationship Id="rId4" Type="http://schemas.openxmlformats.org/officeDocument/2006/relationships/tags" Target="../tags/tag123.xml"/><Relationship Id="rId9"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vmlDrawing" Target="../drawings/vmlDrawing2.vml"/><Relationship Id="rId6" Type="http://schemas.openxmlformats.org/officeDocument/2006/relationships/tags" Target="../tags/tag25.xml"/><Relationship Id="rId11" Type="http://schemas.openxmlformats.org/officeDocument/2006/relationships/image" Target="../media/image3.emf"/><Relationship Id="rId5" Type="http://schemas.openxmlformats.org/officeDocument/2006/relationships/tags" Target="../tags/tag24.xml"/><Relationship Id="rId10" Type="http://schemas.openxmlformats.org/officeDocument/2006/relationships/oleObject" Target="../embeddings/oleObject2.bin"/><Relationship Id="rId4" Type="http://schemas.openxmlformats.org/officeDocument/2006/relationships/tags" Target="../tags/tag23.xml"/><Relationship Id="rId9"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29.xml"/><Relationship Id="rId7" Type="http://schemas.openxmlformats.org/officeDocument/2006/relationships/slideMaster" Target="../slideMasters/slideMaster2.xml"/><Relationship Id="rId12" Type="http://schemas.openxmlformats.org/officeDocument/2006/relationships/image" Target="../media/image8.png"/><Relationship Id="rId2" Type="http://schemas.openxmlformats.org/officeDocument/2006/relationships/tags" Target="../tags/tag28.xml"/><Relationship Id="rId1" Type="http://schemas.openxmlformats.org/officeDocument/2006/relationships/vmlDrawing" Target="../drawings/vmlDrawing3.vml"/><Relationship Id="rId6" Type="http://schemas.openxmlformats.org/officeDocument/2006/relationships/tags" Target="../tags/tag32.xml"/><Relationship Id="rId11" Type="http://schemas.openxmlformats.org/officeDocument/2006/relationships/image" Target="../media/image7.emf"/><Relationship Id="rId5" Type="http://schemas.openxmlformats.org/officeDocument/2006/relationships/tags" Target="../tags/tag31.xml"/><Relationship Id="rId10" Type="http://schemas.openxmlformats.org/officeDocument/2006/relationships/image" Target="../media/image6.jpeg"/><Relationship Id="rId4" Type="http://schemas.openxmlformats.org/officeDocument/2006/relationships/tags" Target="../tags/tag30.xml"/><Relationship Id="rId9" Type="http://schemas.openxmlformats.org/officeDocument/2006/relationships/image" Target="../media/image5.emf"/></Relationships>
</file>

<file path=ppt/slideLayouts/_rels/slideLayout9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4.v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image" Target="../media/image5.emf"/><Relationship Id="rId4" Type="http://schemas.openxmlformats.org/officeDocument/2006/relationships/tags" Target="../tags/tag35.xml"/><Relationship Id="rId9" Type="http://schemas.openxmlformats.org/officeDocument/2006/relationships/oleObject" Target="../embeddings/oleObject4.bin"/></Relationships>
</file>

<file path=ppt/slideLayouts/_rels/slideLayout9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vmlDrawing" Target="../drawings/vmlDrawing5.v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5.emf"/><Relationship Id="rId4" Type="http://schemas.openxmlformats.org/officeDocument/2006/relationships/tags" Target="../tags/tag41.xml"/><Relationship Id="rId9" Type="http://schemas.openxmlformats.org/officeDocument/2006/relationships/oleObject" Target="../embeddings/oleObject5.bin"/></Relationships>
</file>

<file path=ppt/slideLayouts/_rels/slideLayout98.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vmlDrawing" Target="../drawings/vmlDrawing6.vml"/><Relationship Id="rId6" Type="http://schemas.openxmlformats.org/officeDocument/2006/relationships/tags" Target="../tags/tag49.xml"/><Relationship Id="rId5" Type="http://schemas.openxmlformats.org/officeDocument/2006/relationships/tags" Target="../tags/tag48.xml"/><Relationship Id="rId10" Type="http://schemas.openxmlformats.org/officeDocument/2006/relationships/image" Target="../media/image5.emf"/><Relationship Id="rId4" Type="http://schemas.openxmlformats.org/officeDocument/2006/relationships/tags" Target="../tags/tag47.xml"/><Relationship Id="rId9" Type="http://schemas.openxmlformats.org/officeDocument/2006/relationships/oleObject" Target="../embeddings/oleObject6.bin"/></Relationships>
</file>

<file path=ppt/slideLayouts/_rels/slideLayout99.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vmlDrawing" Target="../drawings/vmlDrawing7.vml"/><Relationship Id="rId6" Type="http://schemas.openxmlformats.org/officeDocument/2006/relationships/tags" Target="../tags/tag55.xml"/><Relationship Id="rId11" Type="http://schemas.openxmlformats.org/officeDocument/2006/relationships/image" Target="../media/image5.emf"/><Relationship Id="rId5" Type="http://schemas.openxmlformats.org/officeDocument/2006/relationships/tags" Target="../tags/tag54.xml"/><Relationship Id="rId10" Type="http://schemas.openxmlformats.org/officeDocument/2006/relationships/oleObject" Target="../embeddings/oleObject7.bin"/><Relationship Id="rId4" Type="http://schemas.openxmlformats.org/officeDocument/2006/relationships/tags" Target="../tags/tag53.xml"/><Relationship Id="rId9"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45"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5"/>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6"/>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8"/>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69"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5"/>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6"/>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8"/>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93"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17" name="think-cell Slide" r:id="rId11" imgW="572" imgH="588" progId="TCLayout.ActiveDocument.1">
                  <p:embed/>
                </p:oleObj>
              </mc:Choice>
              <mc:Fallback>
                <p:oleObj name="think-cell Slide" r:id="rId11"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6"/>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7"/>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41"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65"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1"/>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4"/>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89" name="think-cell Slide" r:id="rId7" imgW="592" imgH="591" progId="TCLayout.ActiveDocument.1">
                  <p:embed/>
                </p:oleObj>
              </mc:Choice>
              <mc:Fallback>
                <p:oleObj name="think-cell Slide" r:id="rId7"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4"/>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13" name="think-cell Slide" r:id="rId5" imgW="592" imgH="591" progId="TCLayout.ActiveDocument.1">
                  <p:embed/>
                </p:oleObj>
              </mc:Choice>
              <mc:Fallback>
                <p:oleObj name="think-cell Slide" r:id="rId5"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7"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37"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8"/>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61"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5BEF-1A6D-42CC-BD9E-8E0A9375B8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97215C-FAA0-4302-9875-BDE61B835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066A78-BD16-4C67-B913-44F8297D62FC}"/>
              </a:ext>
            </a:extLst>
          </p:cNvPr>
          <p:cNvSpPr>
            <a:spLocks noGrp="1"/>
          </p:cNvSpPr>
          <p:nvPr>
            <p:ph type="dt" sz="half" idx="10"/>
          </p:nvPr>
        </p:nvSpPr>
        <p:spPr/>
        <p:txBody>
          <a:bodyPr/>
          <a:lstStyle/>
          <a:p>
            <a:pPr fontAlgn="base">
              <a:spcBef>
                <a:spcPct val="0"/>
              </a:spcBef>
              <a:spcAft>
                <a:spcPct val="0"/>
              </a:spcAft>
            </a:pPr>
            <a:fld id="{EFB7DE5B-2B5B-44EA-A4F5-EB3BF8ABDC76}" type="datetimeFigureOut">
              <a:rPr lang="en-US">
                <a:solidFill>
                  <a:srgbClr val="000000"/>
                </a:solidFill>
              </a:rPr>
              <a:pPr fontAlgn="base">
                <a:spcBef>
                  <a:spcPct val="0"/>
                </a:spcBef>
                <a:spcAft>
                  <a:spcPct val="0"/>
                </a:spcAft>
              </a:pPr>
              <a:t>10/6/2023</a:t>
            </a:fld>
            <a:endParaRPr lang="en-US">
              <a:solidFill>
                <a:srgbClr val="000000"/>
              </a:solidFill>
            </a:endParaRPr>
          </a:p>
        </p:txBody>
      </p:sp>
      <p:sp>
        <p:nvSpPr>
          <p:cNvPr id="5" name="Footer Placeholder 4">
            <a:extLst>
              <a:ext uri="{FF2B5EF4-FFF2-40B4-BE49-F238E27FC236}">
                <a16:creationId xmlns:a16="http://schemas.microsoft.com/office/drawing/2014/main" id="{916D67A0-C698-4B93-AE5A-EC9DB43B38E9}"/>
              </a:ext>
            </a:extLst>
          </p:cNvPr>
          <p:cNvSpPr>
            <a:spLocks noGrp="1"/>
          </p:cNvSpPr>
          <p:nvPr>
            <p:ph type="ftr" sz="quarter" idx="11"/>
          </p:nvPr>
        </p:nvSpPr>
        <p:spPr/>
        <p:txBody>
          <a:bodyPr/>
          <a:lstStyle/>
          <a:p>
            <a:pPr fontAlgn="base">
              <a:spcBef>
                <a:spcPct val="0"/>
              </a:spcBef>
              <a:spcAft>
                <a:spcPct val="0"/>
              </a:spcAft>
            </a:pPr>
            <a:endParaRPr lang="en-US">
              <a:solidFill>
                <a:srgbClr val="000000"/>
              </a:solidFill>
            </a:endParaRPr>
          </a:p>
        </p:txBody>
      </p:sp>
      <p:sp>
        <p:nvSpPr>
          <p:cNvPr id="6" name="Slide Number Placeholder 5">
            <a:extLst>
              <a:ext uri="{FF2B5EF4-FFF2-40B4-BE49-F238E27FC236}">
                <a16:creationId xmlns:a16="http://schemas.microsoft.com/office/drawing/2014/main" id="{5C6A629B-A689-4D69-BF8A-E383B7B799A4}"/>
              </a:ext>
            </a:extLst>
          </p:cNvPr>
          <p:cNvSpPr>
            <a:spLocks noGrp="1"/>
          </p:cNvSpPr>
          <p:nvPr>
            <p:ph type="sldNum" sz="quarter" idx="12"/>
          </p:nvPr>
        </p:nvSpPr>
        <p:spPr/>
        <p:txBody>
          <a:bodyPr/>
          <a:lstStyle/>
          <a:p>
            <a:fld id="{5E0ABE80-92D9-4332-9D26-8EB7E3CE9050}" type="slidenum">
              <a:rPr lang="en-US" smtClean="0"/>
              <a:pPr/>
              <a:t>‹#›</a:t>
            </a:fld>
            <a:endParaRPr lang="en-US"/>
          </a:p>
        </p:txBody>
      </p:sp>
    </p:spTree>
    <p:extLst>
      <p:ext uri="{BB962C8B-B14F-4D97-AF65-F5344CB8AC3E}">
        <p14:creationId xmlns:p14="http://schemas.microsoft.com/office/powerpoint/2010/main" val="10161963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10/6/2023</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10/6/2023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35518"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64253" name="Rectangle 61"/>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2023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66488"/>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3" name="TextBox 2"/>
          <p:cNvSpPr txBox="1"/>
          <p:nvPr userDrawn="1"/>
        </p:nvSpPr>
        <p:spPr>
          <a:xfrm>
            <a:off x="4495219" y="539499"/>
            <a:ext cx="6401931"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6" name="Footer Placeholder 5"/>
          <p:cNvSpPr>
            <a:spLocks noGrp="1"/>
          </p:cNvSpPr>
          <p:nvPr>
            <p:ph type="ftr" sz="quarter" idx="10"/>
          </p:nvPr>
        </p:nvSpPr>
        <p:spPr>
          <a:xfrm>
            <a:off x="3962400" y="6583680"/>
            <a:ext cx="3860800" cy="173736"/>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BOEING PROPRIETARY</a:t>
            </a:r>
          </a:p>
        </p:txBody>
      </p:sp>
      <p:sp>
        <p:nvSpPr>
          <p:cNvPr id="2" name="Slide Number Placeholder 1"/>
          <p:cNvSpPr>
            <a:spLocks noGrp="1"/>
          </p:cNvSpPr>
          <p:nvPr>
            <p:ph type="sldNum" sz="quarter" idx="11"/>
          </p:nvPr>
        </p:nvSpPr>
        <p:spPr>
          <a:xfrm>
            <a:off x="9260419" y="6532563"/>
            <a:ext cx="2377016" cy="246062"/>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Author, </a:t>
            </a:r>
            <a:fld id="{D72BAC86-7CA1-47DD-8EAD-39EA91178256}" type="datetime1">
              <a:rPr lang="en-US" smtClean="0">
                <a:solidFill>
                  <a:srgbClr val="FFFFFF"/>
                </a:solidFill>
              </a:rPr>
              <a:pPr fontAlgn="base">
                <a:spcBef>
                  <a:spcPct val="0"/>
                </a:spcBef>
                <a:spcAft>
                  <a:spcPct val="0"/>
                </a:spcAft>
              </a:pPr>
              <a:t>10/6/2023</a:t>
            </a:fld>
            <a:r>
              <a:rPr lang="en-US" dirty="0">
                <a:solidFill>
                  <a:srgbClr val="FFFFFF"/>
                </a:solidFill>
              </a:rPr>
              <a:t>, Filename.ppt </a:t>
            </a:r>
            <a:r>
              <a:rPr lang="en-US" sz="1000" dirty="0">
                <a:solidFill>
                  <a:srgbClr val="FFFFFF"/>
                </a:solidFill>
              </a:rPr>
              <a:t>| </a:t>
            </a:r>
            <a:fld id="{689318A1-174D-4DEE-8106-03A37B9BCF15}" type="slidenum">
              <a:rPr lang="en-US" sz="1000" smtClean="0">
                <a:solidFill>
                  <a:srgbClr val="FFFFFF"/>
                </a:solidFill>
              </a:rPr>
              <a:pPr fontAlgn="base">
                <a:spcBef>
                  <a:spcPct val="0"/>
                </a:spcBef>
                <a:spcAft>
                  <a:spcPct val="0"/>
                </a:spcAft>
              </a:pPr>
              <a:t>‹#›</a:t>
            </a:fld>
            <a:endParaRPr lang="en-US" sz="1000" dirty="0">
              <a:solidFill>
                <a:srgbClr val="FFFFFF"/>
              </a:solidFill>
            </a:endParaRPr>
          </a:p>
        </p:txBody>
      </p:sp>
    </p:spTree>
    <p:extLst>
      <p:ext uri="{BB962C8B-B14F-4D97-AF65-F5344CB8AC3E}">
        <p14:creationId xmlns:p14="http://schemas.microsoft.com/office/powerpoint/2010/main" val="206565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10/6/2023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10/6/2023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01"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25" name="think-cell Slide" r:id="rId8" imgW="592" imgH="591" progId="TCLayout.ActiveDocument.1">
                  <p:embed/>
                </p:oleObj>
              </mc:Choice>
              <mc:Fallback>
                <p:oleObj name="think-cell Slide" r:id="rId8"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1"/>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4"/>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5"/>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6"/>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49" name="think-cell Slide" r:id="rId9" imgW="592" imgH="591" progId="TCLayout.ActiveDocument.1">
                  <p:embed/>
                </p:oleObj>
              </mc:Choice>
              <mc:Fallback>
                <p:oleObj name="think-cell Slide" r:id="rId9"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73" name="think-cell Slide" r:id="rId9" imgW="592" imgH="591" progId="TCLayout.ActiveDocument.1">
                  <p:embed/>
                </p:oleObj>
              </mc:Choice>
              <mc:Fallback>
                <p:oleObj name="think-cell Slide" r:id="rId9"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97"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21" name="think-cell Slide" r:id="rId10" imgW="592" imgH="591" progId="TCLayout.ActiveDocument.1">
                  <p:embed/>
                </p:oleObj>
              </mc:Choice>
              <mc:Fallback>
                <p:oleObj name="think-cell Slide" r:id="rId10"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ags" Target="../tags/tag3.xml"/><Relationship Id="rId39" Type="http://schemas.openxmlformats.org/officeDocument/2006/relationships/tags" Target="../tags/tag16.xml"/><Relationship Id="rId21" Type="http://schemas.openxmlformats.org/officeDocument/2006/relationships/slideLayout" Target="../slideLayouts/slideLayout114.xml"/><Relationship Id="rId34" Type="http://schemas.openxmlformats.org/officeDocument/2006/relationships/tags" Target="../tags/tag11.xml"/><Relationship Id="rId42" Type="http://schemas.openxmlformats.org/officeDocument/2006/relationships/tags" Target="../tags/tag19.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tags" Target="../tags/tag6.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ags" Target="../tags/tag1.xml"/><Relationship Id="rId32" Type="http://schemas.openxmlformats.org/officeDocument/2006/relationships/tags" Target="../tags/tag9.xml"/><Relationship Id="rId37" Type="http://schemas.openxmlformats.org/officeDocument/2006/relationships/tags" Target="../tags/tag14.xml"/><Relationship Id="rId40" Type="http://schemas.openxmlformats.org/officeDocument/2006/relationships/tags" Target="../tags/tag17.xml"/><Relationship Id="rId45" Type="http://schemas.openxmlformats.org/officeDocument/2006/relationships/image" Target="../media/image3.emf"/><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vmlDrawing" Target="../drawings/vmlDrawing1.vml"/><Relationship Id="rId28" Type="http://schemas.openxmlformats.org/officeDocument/2006/relationships/tags" Target="../tags/tag5.xml"/><Relationship Id="rId36" Type="http://schemas.openxmlformats.org/officeDocument/2006/relationships/tags" Target="../tags/tag13.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tags" Target="../tags/tag8.xml"/><Relationship Id="rId44" Type="http://schemas.openxmlformats.org/officeDocument/2006/relationships/oleObject" Target="../embeddings/oleObject1.bin"/><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theme" Target="../theme/theme2.xml"/><Relationship Id="rId27" Type="http://schemas.openxmlformats.org/officeDocument/2006/relationships/tags" Target="../tags/tag4.xml"/><Relationship Id="rId30" Type="http://schemas.openxmlformats.org/officeDocument/2006/relationships/tags" Target="../tags/tag7.xml"/><Relationship Id="rId35" Type="http://schemas.openxmlformats.org/officeDocument/2006/relationships/tags" Target="../tags/tag12.xml"/><Relationship Id="rId43" Type="http://schemas.openxmlformats.org/officeDocument/2006/relationships/tags" Target="../tags/tag20.xml"/><Relationship Id="rId8" Type="http://schemas.openxmlformats.org/officeDocument/2006/relationships/slideLayout" Target="../slideLayouts/slideLayout101.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ags" Target="../tags/tag2.xml"/><Relationship Id="rId33" Type="http://schemas.openxmlformats.org/officeDocument/2006/relationships/tags" Target="../tags/tag10.xml"/><Relationship Id="rId38" Type="http://schemas.openxmlformats.org/officeDocument/2006/relationships/tags" Target="../tags/tag15.xml"/><Relationship Id="rId46" Type="http://schemas.openxmlformats.org/officeDocument/2006/relationships/image" Target="../media/image4.png"/><Relationship Id="rId20" Type="http://schemas.openxmlformats.org/officeDocument/2006/relationships/slideLayout" Target="../slideLayouts/slideLayout113.xml"/><Relationship Id="rId41" Type="http://schemas.openxmlformats.org/officeDocument/2006/relationships/tags" Target="../tags/tag1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26" Type="http://schemas.openxmlformats.org/officeDocument/2006/relationships/slideLayout" Target="../slideLayouts/slideLayout140.xml"/><Relationship Id="rId39" Type="http://schemas.openxmlformats.org/officeDocument/2006/relationships/slideLayout" Target="../slideLayouts/slideLayout153.xml"/><Relationship Id="rId21" Type="http://schemas.openxmlformats.org/officeDocument/2006/relationships/slideLayout" Target="../slideLayouts/slideLayout135.xml"/><Relationship Id="rId34" Type="http://schemas.openxmlformats.org/officeDocument/2006/relationships/slideLayout" Target="../slideLayouts/slideLayout148.xml"/><Relationship Id="rId42" Type="http://schemas.openxmlformats.org/officeDocument/2006/relationships/slideLayout" Target="../slideLayouts/slideLayout156.xml"/><Relationship Id="rId7" Type="http://schemas.openxmlformats.org/officeDocument/2006/relationships/slideLayout" Target="../slideLayouts/slideLayout121.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slideLayout" Target="../slideLayouts/slideLayout134.xml"/><Relationship Id="rId29" Type="http://schemas.openxmlformats.org/officeDocument/2006/relationships/slideLayout" Target="../slideLayouts/slideLayout143.xml"/><Relationship Id="rId41" Type="http://schemas.openxmlformats.org/officeDocument/2006/relationships/slideLayout" Target="../slideLayouts/slideLayout155.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24" Type="http://schemas.openxmlformats.org/officeDocument/2006/relationships/slideLayout" Target="../slideLayouts/slideLayout138.xml"/><Relationship Id="rId32" Type="http://schemas.openxmlformats.org/officeDocument/2006/relationships/slideLayout" Target="../slideLayouts/slideLayout146.xml"/><Relationship Id="rId37" Type="http://schemas.openxmlformats.org/officeDocument/2006/relationships/slideLayout" Target="../slideLayouts/slideLayout151.xml"/><Relationship Id="rId40" Type="http://schemas.openxmlformats.org/officeDocument/2006/relationships/slideLayout" Target="../slideLayouts/slideLayout154.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23" Type="http://schemas.openxmlformats.org/officeDocument/2006/relationships/slideLayout" Target="../slideLayouts/slideLayout137.xml"/><Relationship Id="rId28" Type="http://schemas.openxmlformats.org/officeDocument/2006/relationships/slideLayout" Target="../slideLayouts/slideLayout142.xml"/><Relationship Id="rId36" Type="http://schemas.openxmlformats.org/officeDocument/2006/relationships/slideLayout" Target="../slideLayouts/slideLayout150.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31" Type="http://schemas.openxmlformats.org/officeDocument/2006/relationships/slideLayout" Target="../slideLayouts/slideLayout145.xml"/><Relationship Id="rId44" Type="http://schemas.openxmlformats.org/officeDocument/2006/relationships/theme" Target="../theme/theme3.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 Id="rId22" Type="http://schemas.openxmlformats.org/officeDocument/2006/relationships/slideLayout" Target="../slideLayouts/slideLayout136.xml"/><Relationship Id="rId27" Type="http://schemas.openxmlformats.org/officeDocument/2006/relationships/slideLayout" Target="../slideLayouts/slideLayout141.xml"/><Relationship Id="rId30" Type="http://schemas.openxmlformats.org/officeDocument/2006/relationships/slideLayout" Target="../slideLayouts/slideLayout144.xml"/><Relationship Id="rId35" Type="http://schemas.openxmlformats.org/officeDocument/2006/relationships/slideLayout" Target="../slideLayouts/slideLayout149.xml"/><Relationship Id="rId43" Type="http://schemas.openxmlformats.org/officeDocument/2006/relationships/slideLayout" Target="../slideLayouts/slideLayout157.xml"/><Relationship Id="rId8" Type="http://schemas.openxmlformats.org/officeDocument/2006/relationships/slideLayout" Target="../slideLayouts/slideLayout122.xml"/><Relationship Id="rId3" Type="http://schemas.openxmlformats.org/officeDocument/2006/relationships/slideLayout" Target="../slideLayouts/slideLayout117.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5" Type="http://schemas.openxmlformats.org/officeDocument/2006/relationships/slideLayout" Target="../slideLayouts/slideLayout139.xml"/><Relationship Id="rId33" Type="http://schemas.openxmlformats.org/officeDocument/2006/relationships/slideLayout" Target="../slideLayouts/slideLayout147.xml"/><Relationship Id="rId38" Type="http://schemas.openxmlformats.org/officeDocument/2006/relationships/slideLayout" Target="../slideLayouts/slideLayout1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5" r:id="rId9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4"/>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7" name="think-cell Slide" r:id="rId44" imgW="413" imgH="416" progId="TCLayout.ActiveDocument.1">
                  <p:embed/>
                </p:oleObj>
              </mc:Choice>
              <mc:Fallback>
                <p:oleObj name="think-cell Slide" r:id="rId44"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5"/>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6"/>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5"/>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6"/>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7"/>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8"/>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29"/>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3"/>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30"/>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4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41"/>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31"/>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2"/>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7"/>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3"/>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5"/>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10/6/2023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14.xml"/><Relationship Id="rId4" Type="http://schemas.openxmlformats.org/officeDocument/2006/relationships/chart" Target="../charts/char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2.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chart" Target="../charts/chart10.xml"/><Relationship Id="rId1" Type="http://schemas.openxmlformats.org/officeDocument/2006/relationships/slideLayout" Target="../slideLayouts/slideLayout114.xml"/><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11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JPG"/><Relationship Id="rId1" Type="http://schemas.openxmlformats.org/officeDocument/2006/relationships/slideLayout" Target="../slideLayouts/slideLayout1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6.xml.rels><?xml version="1.0" encoding="UTF-8" standalone="yes"?>
<Relationships xmlns="http://schemas.openxmlformats.org/package/2006/relationships"><Relationship Id="rId8" Type="http://schemas.openxmlformats.org/officeDocument/2006/relationships/hyperlink" Target="https://learning.oreilly.com/library/view/the-devops-handbook/9781457191381/" TargetMode="External"/><Relationship Id="rId13" Type="http://schemas.openxmlformats.org/officeDocument/2006/relationships/hyperlink" Target="https://mattermost.web.boeing.com/dso/channels/town-square" TargetMode="External"/><Relationship Id="rId18" Type="http://schemas.openxmlformats.org/officeDocument/2006/relationships/hyperlink" Target="https://emc.web.boeing.com/#!/semsummary/11455" TargetMode="External"/><Relationship Id="rId3" Type="http://schemas.openxmlformats.org/officeDocument/2006/relationships/hyperlink" Target="https://devsecops.web.boeing.com/index.html" TargetMode="External"/><Relationship Id="rId7" Type="http://schemas.openxmlformats.org/officeDocument/2006/relationships/hyperlink" Target="https://degreed.com/pathway/mpl66o5r9d/pathway" TargetMode="External"/><Relationship Id="rId12" Type="http://schemas.openxmlformats.org/officeDocument/2006/relationships/hyperlink" Target="https://devsecops.web.boeing.com/assessment/enablementKit.html" TargetMode="External"/><Relationship Id="rId17" Type="http://schemas.openxmlformats.org/officeDocument/2006/relationships/hyperlink" Target="https://emc.web.boeing.com/#!/semsummary/11048" TargetMode="External"/><Relationship Id="rId2" Type="http://schemas.openxmlformats.org/officeDocument/2006/relationships/hyperlink" Target="https://automationcop.web.boeing.com/managerview" TargetMode="External"/><Relationship Id="rId16" Type="http://schemas.openxmlformats.org/officeDocument/2006/relationships/hyperlink" Target="https://insite.web.boeing.com/culture/displayGroupMedia.do?groupId=168061" TargetMode="External"/><Relationship Id="rId1" Type="http://schemas.openxmlformats.org/officeDocument/2006/relationships/slideLayout" Target="../slideLayouts/slideLayout114.xml"/><Relationship Id="rId6" Type="http://schemas.openxmlformats.org/officeDocument/2006/relationships/hyperlink" Target="https://insite.web.boeing.com/culture/viewArticle.do?articleId=816985&amp;groupId=168061" TargetMode="External"/><Relationship Id="rId11" Type="http://schemas.openxmlformats.org/officeDocument/2006/relationships/hyperlink" Target="https://itms.pages.boeing.com/wiki/appdynamics/" TargetMode="External"/><Relationship Id="rId5" Type="http://schemas.openxmlformats.org/officeDocument/2006/relationships/hyperlink" Target="https://insite.web.boeing.com/culture/viewMedia.do?mediaId=428840" TargetMode="External"/><Relationship Id="rId15" Type="http://schemas.openxmlformats.org/officeDocument/2006/relationships/hyperlink" Target="https://insite.web.boeing.com/culture/viewGroup.do?groupId=168061" TargetMode="External"/><Relationship Id="rId10" Type="http://schemas.openxmlformats.org/officeDocument/2006/relationships/hyperlink" Target="https://atoms-ci.web.boeing.com/ci" TargetMode="External"/><Relationship Id="rId4" Type="http://schemas.openxmlformats.org/officeDocument/2006/relationships/hyperlink" Target="https://devsecops.web.boeing.com/trainings.html" TargetMode="External"/><Relationship Id="rId9" Type="http://schemas.openxmlformats.org/officeDocument/2006/relationships/hyperlink" Target="https://atoms.web.boeing.com/home" TargetMode="External"/><Relationship Id="rId14" Type="http://schemas.openxmlformats.org/officeDocument/2006/relationships/hyperlink" Target="mailto:DL-DSOConsulting@exchange.boeing.com"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notesSlide" Target="../notesSlides/notesSlide5.xml"/><Relationship Id="rId7" Type="http://schemas.openxmlformats.org/officeDocument/2006/relationships/oleObject" Target="../embeddings/oleObject18.bin"/><Relationship Id="rId2" Type="http://schemas.openxmlformats.org/officeDocument/2006/relationships/slideLayout" Target="../slideLayouts/slideLayout114.xml"/><Relationship Id="rId1" Type="http://schemas.openxmlformats.org/officeDocument/2006/relationships/vmlDrawing" Target="../drawings/vmlDrawing18.vml"/><Relationship Id="rId6" Type="http://schemas.openxmlformats.org/officeDocument/2006/relationships/hyperlink" Target="https://icng.apps.boeing.com/Application/UserView?appId=7358467739" TargetMode="External"/><Relationship Id="rId5" Type="http://schemas.openxmlformats.org/officeDocument/2006/relationships/hyperlink" Target="https://boeing.service-now.com/nav_to.do?uri=%2F$pa_dashboard.do%3Fsysparm_dashboard%3D468cd8c697bfcdd41927b41e6253afa6%26sysparm_tab%3D13fc540e97bfcdd41927b41e6253af7f%26sysparm_cancelable%3Dtrue%26sysparm_editable%3Dfalse%26sysparm_active_panel%3Dfalse" TargetMode="External"/><Relationship Id="rId4" Type="http://schemas.openxmlformats.org/officeDocument/2006/relationships/hyperlink" Target="https://boeing.service-now.com/sp?id=sc_cat_item&amp;sys_id=6b56695f1bef8c543ddd777e0a4bcb91"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mailto:kenneth.c.shew@boeing.com" TargetMode="External"/><Relationship Id="rId2" Type="http://schemas.openxmlformats.org/officeDocument/2006/relationships/hyperlink" Target="mailto:abhishek.singh5@boeing.com" TargetMode="External"/><Relationship Id="rId1" Type="http://schemas.openxmlformats.org/officeDocument/2006/relationships/slideLayout" Target="../slideLayouts/slideLayout114.xml"/><Relationship Id="rId6" Type="http://schemas.openxmlformats.org/officeDocument/2006/relationships/hyperlink" Target="mailto:nagaharsha.kaggallu@boeing.com" TargetMode="External"/><Relationship Id="rId5" Type="http://schemas.openxmlformats.org/officeDocument/2006/relationships/hyperlink" Target="mailto:DL-DSODRIs@exchange.boeing.com" TargetMode="External"/><Relationship Id="rId4" Type="http://schemas.openxmlformats.org/officeDocument/2006/relationships/hyperlink" Target="mailto:DL-ProductSystemsDevSecOpsCoreTeam@exchange.boeing.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113.xml"/><Relationship Id="rId6" Type="http://schemas.openxmlformats.org/officeDocument/2006/relationships/slide" Target="slide18.xml"/><Relationship Id="rId5" Type="http://schemas.openxmlformats.org/officeDocument/2006/relationships/slide" Target="slide15.xml"/><Relationship Id="rId4" Type="http://schemas.openxmlformats.org/officeDocument/2006/relationships/slide" Target="slide11.xml"/></Relationships>
</file>

<file path=ppt/slides/_rels/slide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jpeg"/><Relationship Id="rId1" Type="http://schemas.openxmlformats.org/officeDocument/2006/relationships/slideLayout" Target="../slideLayouts/slideLayout114.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4.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4.xml"/></Relationships>
</file>

<file path=ppt/slides/_rels/slide8.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chart" Target="../charts/chart1.xml"/><Relationship Id="rId7"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114.xml"/><Relationship Id="rId6" Type="http://schemas.microsoft.com/office/2014/relationships/chartEx" Target="../charts/chartEx1.xml"/><Relationship Id="rId5" Type="http://schemas.openxmlformats.org/officeDocument/2006/relationships/chart" Target="../charts/chart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14.xml"/><Relationship Id="rId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330BB-934C-43D2-8AE1-A059F9DE8364}"/>
              </a:ext>
            </a:extLst>
          </p:cNvPr>
          <p:cNvSpPr>
            <a:spLocks noGrp="1"/>
          </p:cNvSpPr>
          <p:nvPr>
            <p:ph type="ctrTitle" sz="quarter"/>
          </p:nvPr>
        </p:nvSpPr>
        <p:spPr>
          <a:xfrm>
            <a:off x="823608" y="2235962"/>
            <a:ext cx="10363200" cy="1375761"/>
          </a:xfrm>
        </p:spPr>
        <p:txBody>
          <a:bodyPr/>
          <a:lstStyle/>
          <a:p>
            <a:r>
              <a:rPr lang="en-US" dirty="0"/>
              <a:t>DevSecOps &amp; Automation – EP&amp;S</a:t>
            </a:r>
            <a:br>
              <a:rPr lang="en-US" dirty="0"/>
            </a:br>
            <a:r>
              <a:rPr lang="en-US" dirty="0"/>
              <a:t>			</a:t>
            </a:r>
            <a:r>
              <a:rPr lang="en-US" sz="2400" dirty="0"/>
              <a:t>Monthly Report Out - September 2023</a:t>
            </a:r>
          </a:p>
        </p:txBody>
      </p:sp>
    </p:spTree>
    <p:extLst>
      <p:ext uri="{BB962C8B-B14F-4D97-AF65-F5344CB8AC3E}">
        <p14:creationId xmlns:p14="http://schemas.microsoft.com/office/powerpoint/2010/main" val="28547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228072" y="813888"/>
            <a:ext cx="5376861" cy="540456"/>
          </a:xfrm>
        </p:spPr>
        <p:txBody>
          <a:bodyPr/>
          <a:lstStyle/>
          <a:p>
            <a:r>
              <a:rPr lang="en-US" dirty="0"/>
              <a:t>Product support and services</a:t>
            </a:r>
          </a:p>
        </p:txBody>
      </p:sp>
      <p:graphicFrame>
        <p:nvGraphicFramePr>
          <p:cNvPr id="5" name="Chart 4">
            <a:extLst>
              <a:ext uri="{FF2B5EF4-FFF2-40B4-BE49-F238E27FC236}">
                <a16:creationId xmlns:a16="http://schemas.microsoft.com/office/drawing/2014/main" id="{F94E41CF-6934-4065-8BA6-AC09B10CAB4C}"/>
              </a:ext>
            </a:extLst>
          </p:cNvPr>
          <p:cNvGraphicFramePr/>
          <p:nvPr>
            <p:extLst>
              <p:ext uri="{D42A27DB-BD31-4B8C-83A1-F6EECF244321}">
                <p14:modId xmlns:p14="http://schemas.microsoft.com/office/powerpoint/2010/main" val="260788986"/>
              </p:ext>
            </p:extLst>
          </p:nvPr>
        </p:nvGraphicFramePr>
        <p:xfrm>
          <a:off x="5875867" y="193647"/>
          <a:ext cx="5941706" cy="276013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957A30FB-9A49-423D-B045-F2E806E4FEED}"/>
              </a:ext>
            </a:extLst>
          </p:cNvPr>
          <p:cNvGraphicFramePr/>
          <p:nvPr>
            <p:extLst>
              <p:ext uri="{D42A27DB-BD31-4B8C-83A1-F6EECF244321}">
                <p14:modId xmlns:p14="http://schemas.microsoft.com/office/powerpoint/2010/main" val="1334006945"/>
              </p:ext>
            </p:extLst>
          </p:nvPr>
        </p:nvGraphicFramePr>
        <p:xfrm>
          <a:off x="700904" y="1769533"/>
          <a:ext cx="4599229" cy="4114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0622AFE9-1C1B-45B6-A44D-5CFCA6167899}"/>
              </a:ext>
            </a:extLst>
          </p:cNvPr>
          <p:cNvGraphicFramePr/>
          <p:nvPr>
            <p:extLst>
              <p:ext uri="{D42A27DB-BD31-4B8C-83A1-F6EECF244321}">
                <p14:modId xmlns:p14="http://schemas.microsoft.com/office/powerpoint/2010/main" val="2019204786"/>
              </p:ext>
            </p:extLst>
          </p:nvPr>
        </p:nvGraphicFramePr>
        <p:xfrm>
          <a:off x="5875867" y="3283980"/>
          <a:ext cx="5941706" cy="2760132"/>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7BB8F3CE-16DE-4548-9B86-E317B940B75B}"/>
              </a:ext>
            </a:extLst>
          </p:cNvPr>
          <p:cNvSpPr txBox="1"/>
          <p:nvPr/>
        </p:nvSpPr>
        <p:spPr>
          <a:xfrm>
            <a:off x="2802467" y="3429000"/>
            <a:ext cx="914400" cy="914400"/>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75</a:t>
            </a:r>
          </a:p>
        </p:txBody>
      </p:sp>
    </p:spTree>
    <p:extLst>
      <p:ext uri="{BB962C8B-B14F-4D97-AF65-F5344CB8AC3E}">
        <p14:creationId xmlns:p14="http://schemas.microsoft.com/office/powerpoint/2010/main" val="2210797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B11-4340-4F64-980A-B5107FEDE741}"/>
              </a:ext>
            </a:extLst>
          </p:cNvPr>
          <p:cNvSpPr>
            <a:spLocks noGrp="1"/>
          </p:cNvSpPr>
          <p:nvPr>
            <p:ph type="title"/>
          </p:nvPr>
        </p:nvSpPr>
        <p:spPr>
          <a:xfrm>
            <a:off x="2194437" y="2333705"/>
            <a:ext cx="9621520" cy="920336"/>
          </a:xfrm>
        </p:spPr>
        <p:txBody>
          <a:bodyPr/>
          <a:lstStyle/>
          <a:p>
            <a:r>
              <a:rPr lang="en-US" sz="4800" dirty="0"/>
              <a:t>AUTOMATION PROGRESS</a:t>
            </a:r>
          </a:p>
        </p:txBody>
      </p:sp>
    </p:spTree>
    <p:extLst>
      <p:ext uri="{BB962C8B-B14F-4D97-AF65-F5344CB8AC3E}">
        <p14:creationId xmlns:p14="http://schemas.microsoft.com/office/powerpoint/2010/main" val="1360935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CA76-65CC-4620-837B-CDDD5B0836E9}"/>
              </a:ext>
            </a:extLst>
          </p:cNvPr>
          <p:cNvSpPr>
            <a:spLocks noGrp="1"/>
          </p:cNvSpPr>
          <p:nvPr>
            <p:ph type="title"/>
          </p:nvPr>
        </p:nvSpPr>
        <p:spPr>
          <a:xfrm>
            <a:off x="246988" y="246621"/>
            <a:ext cx="11150600" cy="495657"/>
          </a:xfrm>
        </p:spPr>
        <p:txBody>
          <a:bodyPr/>
          <a:lstStyle/>
          <a:p>
            <a:r>
              <a:rPr lang="en-US" dirty="0">
                <a:solidFill>
                  <a:srgbClr val="002060"/>
                </a:solidFill>
                <a:latin typeface="Segoe UI" panose="020B0502040204020203" pitchFamily="34" charset="0"/>
                <a:cs typeface="Segoe UI" panose="020B0502040204020203" pitchFamily="34" charset="0"/>
              </a:rPr>
              <a:t>Automation 2023</a:t>
            </a:r>
            <a:endParaRPr lang="en-US" dirty="0"/>
          </a:p>
        </p:txBody>
      </p:sp>
      <p:sp>
        <p:nvSpPr>
          <p:cNvPr id="3" name="TextBox 2">
            <a:extLst>
              <a:ext uri="{FF2B5EF4-FFF2-40B4-BE49-F238E27FC236}">
                <a16:creationId xmlns:a16="http://schemas.microsoft.com/office/drawing/2014/main" id="{899D3DF7-0CDB-4628-BCE2-6D3E4C8DA836}"/>
              </a:ext>
            </a:extLst>
          </p:cNvPr>
          <p:cNvSpPr txBox="1"/>
          <p:nvPr/>
        </p:nvSpPr>
        <p:spPr>
          <a:xfrm>
            <a:off x="1549448" y="1148207"/>
            <a:ext cx="10552906" cy="923330"/>
          </a:xfrm>
          <a:prstGeom prst="rect">
            <a:avLst/>
          </a:prstGeom>
          <a:noFill/>
        </p:spPr>
        <p:txBody>
          <a:bodyPr wrap="square" rtlCol="0">
            <a:spAutoFit/>
          </a:bodyPr>
          <a:lstStyle/>
          <a:p>
            <a:r>
              <a:rPr lang="en-US" b="1" dirty="0">
                <a:solidFill>
                  <a:srgbClr val="000000"/>
                </a:solidFill>
                <a:latin typeface="Arial" panose="020B0604020202020204" pitchFamily="34" charset="0"/>
                <a:sym typeface=""/>
              </a:rPr>
              <a:t>Implement automation capabilities through out the applications and achieve 80000 automation hours</a:t>
            </a:r>
          </a:p>
          <a:p>
            <a:pPr lvl="0"/>
            <a:endParaRPr lang="en-US" dirty="0"/>
          </a:p>
        </p:txBody>
      </p:sp>
      <p:sp>
        <p:nvSpPr>
          <p:cNvPr id="4" name="Title 5">
            <a:extLst>
              <a:ext uri="{FF2B5EF4-FFF2-40B4-BE49-F238E27FC236}">
                <a16:creationId xmlns:a16="http://schemas.microsoft.com/office/drawing/2014/main" id="{D7363DA1-B57F-4FCC-BE57-7F378C3723F1}"/>
              </a:ext>
            </a:extLst>
          </p:cNvPr>
          <p:cNvSpPr txBox="1">
            <a:spLocks/>
          </p:cNvSpPr>
          <p:nvPr/>
        </p:nvSpPr>
        <p:spPr bwMode="auto">
          <a:xfrm>
            <a:off x="735480" y="1326473"/>
            <a:ext cx="813968" cy="336126"/>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r>
              <a:rPr lang="en-US" sz="1800" b="1" kern="0" dirty="0"/>
              <a:t>OKR</a:t>
            </a:r>
            <a:r>
              <a:rPr lang="en-US" sz="1800" kern="0" dirty="0"/>
              <a:t> </a:t>
            </a:r>
          </a:p>
        </p:txBody>
      </p:sp>
      <p:sp>
        <p:nvSpPr>
          <p:cNvPr id="5" name="Freeform 1676" descr="Icon of check box. ">
            <a:extLst>
              <a:ext uri="{FF2B5EF4-FFF2-40B4-BE49-F238E27FC236}">
                <a16:creationId xmlns:a16="http://schemas.microsoft.com/office/drawing/2014/main" id="{8FEFEEB1-61A3-42B8-9153-9D57B44FA432}"/>
              </a:ext>
            </a:extLst>
          </p:cNvPr>
          <p:cNvSpPr>
            <a:spLocks noEditPoints="1"/>
          </p:cNvSpPr>
          <p:nvPr/>
        </p:nvSpPr>
        <p:spPr bwMode="auto">
          <a:xfrm>
            <a:off x="302051" y="1326472"/>
            <a:ext cx="345758" cy="341881"/>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TextBox 5">
            <a:extLst>
              <a:ext uri="{FF2B5EF4-FFF2-40B4-BE49-F238E27FC236}">
                <a16:creationId xmlns:a16="http://schemas.microsoft.com/office/drawing/2014/main" id="{88A8D4D6-BE48-44B1-BCF2-ADED1826639D}"/>
              </a:ext>
            </a:extLst>
          </p:cNvPr>
          <p:cNvSpPr txBox="1"/>
          <p:nvPr/>
        </p:nvSpPr>
        <p:spPr>
          <a:xfrm>
            <a:off x="812799" y="2244435"/>
            <a:ext cx="10945091" cy="3666837"/>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sp>
        <p:nvSpPr>
          <p:cNvPr id="11" name="TextBox 10">
            <a:extLst>
              <a:ext uri="{FF2B5EF4-FFF2-40B4-BE49-F238E27FC236}">
                <a16:creationId xmlns:a16="http://schemas.microsoft.com/office/drawing/2014/main" id="{A8A01D51-8013-4E94-8032-D8F181E94E81}"/>
              </a:ext>
            </a:extLst>
          </p:cNvPr>
          <p:cNvSpPr txBox="1"/>
          <p:nvPr/>
        </p:nvSpPr>
        <p:spPr>
          <a:xfrm>
            <a:off x="6753292" y="2749713"/>
            <a:ext cx="3956861" cy="590931"/>
          </a:xfrm>
          <a:prstGeom prst="rect">
            <a:avLst/>
          </a:prstGeom>
          <a:noFill/>
          <a:ln>
            <a:solidFill>
              <a:schemeClr val="bg1"/>
            </a:solidFill>
          </a:ln>
        </p:spPr>
        <p:txBody>
          <a:bodyPr wrap="square" rtlCol="0">
            <a:spAutoFit/>
          </a:bodyPr>
          <a:lstStyle/>
          <a:p>
            <a:pPr>
              <a:lnSpc>
                <a:spcPct val="90000"/>
              </a:lnSpc>
              <a:spcBef>
                <a:spcPct val="10000"/>
              </a:spcBef>
              <a:defRPr/>
            </a:pPr>
            <a:r>
              <a:rPr lang="en-US" altLang="en-US" b="1" kern="0" dirty="0"/>
              <a:t>Automation hours of 157542 has been accounted in the </a:t>
            </a:r>
            <a:r>
              <a:rPr lang="en-US" altLang="en-US" b="1" kern="0" dirty="0" err="1"/>
              <a:t>CoP.</a:t>
            </a:r>
            <a:endParaRPr lang="en-US" altLang="en-US" b="1" kern="0" dirty="0"/>
          </a:p>
        </p:txBody>
      </p:sp>
      <p:graphicFrame>
        <p:nvGraphicFramePr>
          <p:cNvPr id="12" name="Chart 11">
            <a:extLst>
              <a:ext uri="{FF2B5EF4-FFF2-40B4-BE49-F238E27FC236}">
                <a16:creationId xmlns:a16="http://schemas.microsoft.com/office/drawing/2014/main" id="{A4988160-BA05-4B12-BDFD-4159121924CC}"/>
              </a:ext>
            </a:extLst>
          </p:cNvPr>
          <p:cNvGraphicFramePr/>
          <p:nvPr>
            <p:extLst>
              <p:ext uri="{D42A27DB-BD31-4B8C-83A1-F6EECF244321}">
                <p14:modId xmlns:p14="http://schemas.microsoft.com/office/powerpoint/2010/main" val="2173490778"/>
              </p:ext>
            </p:extLst>
          </p:nvPr>
        </p:nvGraphicFramePr>
        <p:xfrm>
          <a:off x="5969517" y="3461649"/>
          <a:ext cx="4035112" cy="2614656"/>
        </p:xfrm>
        <a:graphic>
          <a:graphicData uri="http://schemas.openxmlformats.org/drawingml/2006/chart">
            <c:chart xmlns:c="http://schemas.openxmlformats.org/drawingml/2006/chart" xmlns:r="http://schemas.openxmlformats.org/officeDocument/2006/relationships" r:id="rId2"/>
          </a:graphicData>
        </a:graphic>
      </p:graphicFrame>
      <p:pic>
        <p:nvPicPr>
          <p:cNvPr id="14" name="Graphic 13" descr="Coins">
            <a:extLst>
              <a:ext uri="{FF2B5EF4-FFF2-40B4-BE49-F238E27FC236}">
                <a16:creationId xmlns:a16="http://schemas.microsoft.com/office/drawing/2014/main" id="{17C8F7F8-2702-4702-9B5B-56920DFAE1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538" y="3693660"/>
            <a:ext cx="914400" cy="914400"/>
          </a:xfrm>
          <a:prstGeom prst="rect">
            <a:avLst/>
          </a:prstGeom>
        </p:spPr>
      </p:pic>
      <p:pic>
        <p:nvPicPr>
          <p:cNvPr id="16" name="Graphic 15" descr="Head with gears">
            <a:extLst>
              <a:ext uri="{FF2B5EF4-FFF2-40B4-BE49-F238E27FC236}">
                <a16:creationId xmlns:a16="http://schemas.microsoft.com/office/drawing/2014/main" id="{E92577E5-3940-4C27-BD76-F7E9C4020A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628" y="4786746"/>
            <a:ext cx="914400" cy="914400"/>
          </a:xfrm>
          <a:prstGeom prst="rect">
            <a:avLst/>
          </a:prstGeom>
        </p:spPr>
      </p:pic>
      <p:sp>
        <p:nvSpPr>
          <p:cNvPr id="17" name="Rectangle 16">
            <a:extLst>
              <a:ext uri="{FF2B5EF4-FFF2-40B4-BE49-F238E27FC236}">
                <a16:creationId xmlns:a16="http://schemas.microsoft.com/office/drawing/2014/main" id="{A007809B-7C38-4E30-9837-C8C892BC2E11}"/>
              </a:ext>
            </a:extLst>
          </p:cNvPr>
          <p:cNvSpPr/>
          <p:nvPr/>
        </p:nvSpPr>
        <p:spPr>
          <a:xfrm>
            <a:off x="1107256" y="4786746"/>
            <a:ext cx="3600929" cy="590931"/>
          </a:xfrm>
          <a:prstGeom prst="rect">
            <a:avLst/>
          </a:prstGeom>
        </p:spPr>
        <p:txBody>
          <a:bodyPr wrap="square">
            <a:spAutoFit/>
          </a:bodyPr>
          <a:lstStyle/>
          <a:p>
            <a:pPr>
              <a:lnSpc>
                <a:spcPct val="90000"/>
              </a:lnSpc>
              <a:spcBef>
                <a:spcPct val="10000"/>
              </a:spcBef>
              <a:defRPr/>
            </a:pPr>
            <a:r>
              <a:rPr lang="en-US" altLang="en-US" kern="0" dirty="0"/>
              <a:t>Knowledge sharing and bring culture of Automation</a:t>
            </a:r>
            <a:endParaRPr lang="en-US" altLang="en-US" kern="0" dirty="0">
              <a:solidFill>
                <a:srgbClr val="0039A6"/>
              </a:solidFill>
            </a:endParaRPr>
          </a:p>
        </p:txBody>
      </p:sp>
      <p:sp>
        <p:nvSpPr>
          <p:cNvPr id="18" name="Rectangle 17">
            <a:extLst>
              <a:ext uri="{FF2B5EF4-FFF2-40B4-BE49-F238E27FC236}">
                <a16:creationId xmlns:a16="http://schemas.microsoft.com/office/drawing/2014/main" id="{B0FA1C91-8B9F-4BBA-A303-C68887D93F46}"/>
              </a:ext>
            </a:extLst>
          </p:cNvPr>
          <p:cNvSpPr/>
          <p:nvPr/>
        </p:nvSpPr>
        <p:spPr>
          <a:xfrm>
            <a:off x="1079731" y="3794061"/>
            <a:ext cx="3628455" cy="590931"/>
          </a:xfrm>
          <a:prstGeom prst="rect">
            <a:avLst/>
          </a:prstGeom>
        </p:spPr>
        <p:txBody>
          <a:bodyPr wrap="square">
            <a:spAutoFit/>
          </a:bodyPr>
          <a:lstStyle/>
          <a:p>
            <a:pPr>
              <a:lnSpc>
                <a:spcPct val="90000"/>
              </a:lnSpc>
              <a:spcBef>
                <a:spcPct val="10000"/>
              </a:spcBef>
              <a:defRPr/>
            </a:pPr>
            <a:r>
              <a:rPr lang="en-US" altLang="en-US" kern="0" dirty="0"/>
              <a:t>Capture automation to Return On Investment.</a:t>
            </a:r>
          </a:p>
        </p:txBody>
      </p:sp>
      <p:sp>
        <p:nvSpPr>
          <p:cNvPr id="19" name="Rectangle 18">
            <a:extLst>
              <a:ext uri="{FF2B5EF4-FFF2-40B4-BE49-F238E27FC236}">
                <a16:creationId xmlns:a16="http://schemas.microsoft.com/office/drawing/2014/main" id="{7040114F-D2BA-441C-B012-4DF88BCCD321}"/>
              </a:ext>
            </a:extLst>
          </p:cNvPr>
          <p:cNvSpPr/>
          <p:nvPr/>
        </p:nvSpPr>
        <p:spPr>
          <a:xfrm>
            <a:off x="1107257" y="2801376"/>
            <a:ext cx="4067858" cy="341632"/>
          </a:xfrm>
          <a:prstGeom prst="rect">
            <a:avLst/>
          </a:prstGeom>
        </p:spPr>
        <p:txBody>
          <a:bodyPr wrap="square">
            <a:spAutoFit/>
          </a:bodyPr>
          <a:lstStyle/>
          <a:p>
            <a:pPr>
              <a:lnSpc>
                <a:spcPct val="90000"/>
              </a:lnSpc>
              <a:spcBef>
                <a:spcPct val="10000"/>
              </a:spcBef>
              <a:defRPr/>
            </a:pPr>
            <a:r>
              <a:rPr lang="en-US" altLang="en-US" kern="0" dirty="0"/>
              <a:t>Automate  repetitive processes</a:t>
            </a:r>
          </a:p>
        </p:txBody>
      </p:sp>
      <p:sp>
        <p:nvSpPr>
          <p:cNvPr id="20" name="Rectangle 19">
            <a:extLst>
              <a:ext uri="{FF2B5EF4-FFF2-40B4-BE49-F238E27FC236}">
                <a16:creationId xmlns:a16="http://schemas.microsoft.com/office/drawing/2014/main" id="{9E1E9C88-158C-4A12-8748-9446080B559A}"/>
              </a:ext>
            </a:extLst>
          </p:cNvPr>
          <p:cNvSpPr/>
          <p:nvPr/>
        </p:nvSpPr>
        <p:spPr>
          <a:xfrm>
            <a:off x="1079732" y="2065137"/>
            <a:ext cx="1223412" cy="369332"/>
          </a:xfrm>
          <a:prstGeom prst="rect">
            <a:avLst/>
          </a:prstGeom>
        </p:spPr>
        <p:txBody>
          <a:bodyPr wrap="none">
            <a:spAutoFit/>
          </a:bodyPr>
          <a:lstStyle/>
          <a:p>
            <a:r>
              <a:rPr lang="en-US" altLang="en-US" b="1" u="sng" kern="0" dirty="0">
                <a:solidFill>
                  <a:schemeClr val="accent1"/>
                </a:solidFill>
              </a:rPr>
              <a:t>Objective</a:t>
            </a:r>
            <a:endParaRPr lang="en-US" dirty="0"/>
          </a:p>
        </p:txBody>
      </p:sp>
      <p:pic>
        <p:nvPicPr>
          <p:cNvPr id="22" name="Graphic 21" descr="Recycle sign">
            <a:extLst>
              <a:ext uri="{FF2B5EF4-FFF2-40B4-BE49-F238E27FC236}">
                <a16:creationId xmlns:a16="http://schemas.microsoft.com/office/drawing/2014/main" id="{F35DF9A1-4DE3-4B8E-8031-1520BC11CE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628" y="2600574"/>
            <a:ext cx="914400" cy="914400"/>
          </a:xfrm>
          <a:prstGeom prst="rect">
            <a:avLst/>
          </a:prstGeom>
        </p:spPr>
      </p:pic>
      <p:sp>
        <p:nvSpPr>
          <p:cNvPr id="23" name="Rectangle 22">
            <a:extLst>
              <a:ext uri="{FF2B5EF4-FFF2-40B4-BE49-F238E27FC236}">
                <a16:creationId xmlns:a16="http://schemas.microsoft.com/office/drawing/2014/main" id="{B237EC36-E9F1-4C87-86F1-DEFECCFAF397}"/>
              </a:ext>
            </a:extLst>
          </p:cNvPr>
          <p:cNvSpPr/>
          <p:nvPr/>
        </p:nvSpPr>
        <p:spPr>
          <a:xfrm>
            <a:off x="5846891" y="2051835"/>
            <a:ext cx="2236510" cy="369332"/>
          </a:xfrm>
          <a:prstGeom prst="rect">
            <a:avLst/>
          </a:prstGeom>
        </p:spPr>
        <p:txBody>
          <a:bodyPr wrap="none">
            <a:spAutoFit/>
          </a:bodyPr>
          <a:lstStyle/>
          <a:p>
            <a:r>
              <a:rPr lang="en-US" altLang="en-US" b="1" u="sng" kern="0" dirty="0">
                <a:solidFill>
                  <a:schemeClr val="accent1"/>
                </a:solidFill>
              </a:rPr>
              <a:t>Accomplishments</a:t>
            </a:r>
            <a:r>
              <a:rPr lang="en-US" altLang="en-US" kern="0" dirty="0"/>
              <a:t>:</a:t>
            </a:r>
          </a:p>
        </p:txBody>
      </p:sp>
      <p:pic>
        <p:nvPicPr>
          <p:cNvPr id="25" name="Graphic 24" descr="Group success">
            <a:extLst>
              <a:ext uri="{FF2B5EF4-FFF2-40B4-BE49-F238E27FC236}">
                <a16:creationId xmlns:a16="http://schemas.microsoft.com/office/drawing/2014/main" id="{9AA2764F-8262-43C6-B277-33A72C9091C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822288" y="2606039"/>
            <a:ext cx="914400" cy="914400"/>
          </a:xfrm>
          <a:prstGeom prst="rect">
            <a:avLst/>
          </a:prstGeom>
        </p:spPr>
      </p:pic>
    </p:spTree>
    <p:extLst>
      <p:ext uri="{BB962C8B-B14F-4D97-AF65-F5344CB8AC3E}">
        <p14:creationId xmlns:p14="http://schemas.microsoft.com/office/powerpoint/2010/main" val="3144304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DB32-627E-478A-BDF6-FEB67546CF1F}"/>
              </a:ext>
            </a:extLst>
          </p:cNvPr>
          <p:cNvSpPr>
            <a:spLocks noGrp="1"/>
          </p:cNvSpPr>
          <p:nvPr>
            <p:ph type="title"/>
          </p:nvPr>
        </p:nvSpPr>
        <p:spPr>
          <a:xfrm>
            <a:off x="515937" y="123084"/>
            <a:ext cx="11150600" cy="547009"/>
          </a:xfrm>
        </p:spPr>
        <p:txBody>
          <a:bodyPr/>
          <a:lstStyle/>
          <a:p>
            <a:r>
              <a:rPr lang="en-US" dirty="0"/>
              <a:t>Automation Status - 2023</a:t>
            </a:r>
          </a:p>
        </p:txBody>
      </p:sp>
      <p:cxnSp>
        <p:nvCxnSpPr>
          <p:cNvPr id="14" name="Straight Connector 13">
            <a:extLst>
              <a:ext uri="{FF2B5EF4-FFF2-40B4-BE49-F238E27FC236}">
                <a16:creationId xmlns:a16="http://schemas.microsoft.com/office/drawing/2014/main" id="{5061B6D2-F291-4437-A703-6B0B41CD3C41}"/>
              </a:ext>
            </a:extLst>
          </p:cNvPr>
          <p:cNvCxnSpPr>
            <a:cxnSpLocks/>
          </p:cNvCxnSpPr>
          <p:nvPr/>
        </p:nvCxnSpPr>
        <p:spPr>
          <a:xfrm>
            <a:off x="1477818" y="2585529"/>
            <a:ext cx="9245456" cy="0"/>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29867A-3642-4441-89EC-B95460326E49}"/>
              </a:ext>
            </a:extLst>
          </p:cNvPr>
          <p:cNvCxnSpPr>
            <a:cxnSpLocks/>
          </p:cNvCxnSpPr>
          <p:nvPr/>
        </p:nvCxnSpPr>
        <p:spPr>
          <a:xfrm>
            <a:off x="1477818"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9DD4046-7C83-458D-896C-E2D4DB82F4A3}"/>
              </a:ext>
            </a:extLst>
          </p:cNvPr>
          <p:cNvCxnSpPr>
            <a:cxnSpLocks/>
          </p:cNvCxnSpPr>
          <p:nvPr/>
        </p:nvCxnSpPr>
        <p:spPr>
          <a:xfrm>
            <a:off x="4569489" y="2585529"/>
            <a:ext cx="0" cy="417943"/>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326CCD-435E-42BA-9F8A-8DD403FA1BBA}"/>
              </a:ext>
            </a:extLst>
          </p:cNvPr>
          <p:cNvCxnSpPr>
            <a:cxnSpLocks/>
          </p:cNvCxnSpPr>
          <p:nvPr/>
        </p:nvCxnSpPr>
        <p:spPr>
          <a:xfrm>
            <a:off x="7485866" y="2585529"/>
            <a:ext cx="0" cy="417944"/>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588D0E-B9F5-43E8-8D52-353A4F0EFC6E}"/>
              </a:ext>
            </a:extLst>
          </p:cNvPr>
          <p:cNvCxnSpPr/>
          <p:nvPr/>
        </p:nvCxnSpPr>
        <p:spPr>
          <a:xfrm>
            <a:off x="10723274"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D8CF496-0222-4757-8EC6-BE43388FDACC}"/>
              </a:ext>
            </a:extLst>
          </p:cNvPr>
          <p:cNvCxnSpPr>
            <a:cxnSpLocks/>
          </p:cNvCxnSpPr>
          <p:nvPr/>
        </p:nvCxnSpPr>
        <p:spPr>
          <a:xfrm>
            <a:off x="6096001" y="2309688"/>
            <a:ext cx="0" cy="275841"/>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FDB200D-F2DB-45E9-905C-F307303A1E96}"/>
              </a:ext>
            </a:extLst>
          </p:cNvPr>
          <p:cNvSpPr txBox="1"/>
          <p:nvPr/>
        </p:nvSpPr>
        <p:spPr>
          <a:xfrm>
            <a:off x="10182241" y="342637"/>
            <a:ext cx="1863946" cy="623866"/>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b="1" dirty="0">
                <a:solidFill>
                  <a:srgbClr val="0070C0"/>
                </a:solidFill>
              </a:rPr>
              <a:t>Target: 80k </a:t>
            </a:r>
            <a:r>
              <a:rPr lang="en-US" sz="1200" b="1" dirty="0" err="1">
                <a:solidFill>
                  <a:srgbClr val="0070C0"/>
                </a:solidFill>
              </a:rPr>
              <a:t>hrs</a:t>
            </a:r>
            <a:endParaRPr lang="en-US" sz="1200" b="1" dirty="0">
              <a:solidFill>
                <a:srgbClr val="0070C0"/>
              </a:solidFill>
            </a:endParaRPr>
          </a:p>
          <a:p>
            <a:pPr algn="l">
              <a:spcBef>
                <a:spcPts val="300"/>
              </a:spcBef>
              <a:spcAft>
                <a:spcPts val="300"/>
              </a:spcAft>
              <a:buNone/>
            </a:pPr>
            <a:r>
              <a:rPr lang="en-US" sz="1200" b="1" dirty="0">
                <a:solidFill>
                  <a:srgbClr val="00B050"/>
                </a:solidFill>
              </a:rPr>
              <a:t>Current status: 157k </a:t>
            </a:r>
            <a:r>
              <a:rPr lang="en-US" sz="1200" b="1" dirty="0" err="1">
                <a:solidFill>
                  <a:srgbClr val="00B050"/>
                </a:solidFill>
              </a:rPr>
              <a:t>hrs</a:t>
            </a:r>
            <a:endParaRPr lang="en-US" sz="1200" b="1" dirty="0">
              <a:solidFill>
                <a:srgbClr val="00B050"/>
              </a:solidFill>
            </a:endParaRPr>
          </a:p>
          <a:p>
            <a:pPr algn="l">
              <a:spcBef>
                <a:spcPts val="300"/>
              </a:spcBef>
              <a:spcAft>
                <a:spcPts val="300"/>
              </a:spcAft>
              <a:buNone/>
            </a:pPr>
            <a:endParaRPr lang="en-US" sz="1600" dirty="0"/>
          </a:p>
        </p:txBody>
      </p:sp>
      <p:pic>
        <p:nvPicPr>
          <p:cNvPr id="3" name="Picture 2">
            <a:extLst>
              <a:ext uri="{FF2B5EF4-FFF2-40B4-BE49-F238E27FC236}">
                <a16:creationId xmlns:a16="http://schemas.microsoft.com/office/drawing/2014/main" id="{FB76C4DB-2A3B-4A0E-BBD8-413FE93DCBCD}"/>
              </a:ext>
            </a:extLst>
          </p:cNvPr>
          <p:cNvPicPr>
            <a:picLocks noChangeAspect="1"/>
          </p:cNvPicPr>
          <p:nvPr/>
        </p:nvPicPr>
        <p:blipFill rotWithShape="1">
          <a:blip r:embed="rId2"/>
          <a:srcRect b="59222"/>
          <a:stretch/>
        </p:blipFill>
        <p:spPr>
          <a:xfrm>
            <a:off x="4346666" y="658391"/>
            <a:ext cx="3489142" cy="1234953"/>
          </a:xfrm>
          <a:prstGeom prst="rect">
            <a:avLst/>
          </a:prstGeom>
          <a:ln w="19050">
            <a:solidFill>
              <a:srgbClr val="002060"/>
            </a:solidFill>
          </a:ln>
        </p:spPr>
      </p:pic>
      <p:pic>
        <p:nvPicPr>
          <p:cNvPr id="7" name="Picture 6">
            <a:extLst>
              <a:ext uri="{FF2B5EF4-FFF2-40B4-BE49-F238E27FC236}">
                <a16:creationId xmlns:a16="http://schemas.microsoft.com/office/drawing/2014/main" id="{1AC9B4CC-0054-49DA-9A43-F2126242627D}"/>
              </a:ext>
            </a:extLst>
          </p:cNvPr>
          <p:cNvPicPr>
            <a:picLocks noChangeAspect="1"/>
          </p:cNvPicPr>
          <p:nvPr/>
        </p:nvPicPr>
        <p:blipFill>
          <a:blip r:embed="rId3"/>
          <a:stretch>
            <a:fillRect/>
          </a:stretch>
        </p:blipFill>
        <p:spPr>
          <a:xfrm>
            <a:off x="3223536" y="3035745"/>
            <a:ext cx="2824979" cy="3031554"/>
          </a:xfrm>
          <a:prstGeom prst="rect">
            <a:avLst/>
          </a:prstGeom>
          <a:ln w="19050">
            <a:solidFill>
              <a:srgbClr val="92D050"/>
            </a:solidFill>
          </a:ln>
        </p:spPr>
      </p:pic>
      <p:pic>
        <p:nvPicPr>
          <p:cNvPr id="13" name="Picture 12">
            <a:extLst>
              <a:ext uri="{FF2B5EF4-FFF2-40B4-BE49-F238E27FC236}">
                <a16:creationId xmlns:a16="http://schemas.microsoft.com/office/drawing/2014/main" id="{0D4CB07E-4183-4886-81D8-5AF531CB4A00}"/>
              </a:ext>
            </a:extLst>
          </p:cNvPr>
          <p:cNvPicPr>
            <a:picLocks noChangeAspect="1"/>
          </p:cNvPicPr>
          <p:nvPr/>
        </p:nvPicPr>
        <p:blipFill>
          <a:blip r:embed="rId4"/>
          <a:stretch>
            <a:fillRect/>
          </a:stretch>
        </p:blipFill>
        <p:spPr>
          <a:xfrm>
            <a:off x="9288210" y="3018851"/>
            <a:ext cx="2781117" cy="3048458"/>
          </a:xfrm>
          <a:prstGeom prst="rect">
            <a:avLst/>
          </a:prstGeom>
          <a:solidFill>
            <a:schemeClr val="bg1"/>
          </a:solidFill>
          <a:ln w="19050">
            <a:solidFill>
              <a:srgbClr val="92D050"/>
            </a:solidFill>
          </a:ln>
        </p:spPr>
      </p:pic>
      <p:sp>
        <p:nvSpPr>
          <p:cNvPr id="4" name="Rectangle 3">
            <a:extLst>
              <a:ext uri="{FF2B5EF4-FFF2-40B4-BE49-F238E27FC236}">
                <a16:creationId xmlns:a16="http://schemas.microsoft.com/office/drawing/2014/main" id="{8B207384-89EB-47F0-A512-D40E1077904A}"/>
              </a:ext>
            </a:extLst>
          </p:cNvPr>
          <p:cNvSpPr/>
          <p:nvPr/>
        </p:nvSpPr>
        <p:spPr>
          <a:xfrm>
            <a:off x="4335908" y="1893345"/>
            <a:ext cx="3499900" cy="416342"/>
          </a:xfrm>
          <a:prstGeom prst="rect">
            <a:avLst/>
          </a:prstGeom>
          <a:noFill/>
          <a:ln w="9525"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 name="TextBox 4">
            <a:extLst>
              <a:ext uri="{FF2B5EF4-FFF2-40B4-BE49-F238E27FC236}">
                <a16:creationId xmlns:a16="http://schemas.microsoft.com/office/drawing/2014/main" id="{45FECD5D-10D5-49A2-A657-E4C70283B1C2}"/>
              </a:ext>
            </a:extLst>
          </p:cNvPr>
          <p:cNvSpPr txBox="1"/>
          <p:nvPr/>
        </p:nvSpPr>
        <p:spPr>
          <a:xfrm>
            <a:off x="5164142" y="1991693"/>
            <a:ext cx="2108489" cy="416337"/>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dirty="0"/>
              <a:t>Total : </a:t>
            </a:r>
            <a:r>
              <a:rPr lang="en-US" sz="1600" dirty="0">
                <a:highlight>
                  <a:srgbClr val="FFFF00"/>
                </a:highlight>
              </a:rPr>
              <a:t>157,542</a:t>
            </a:r>
            <a:r>
              <a:rPr lang="en-US" sz="1600" dirty="0"/>
              <a:t> hours </a:t>
            </a:r>
          </a:p>
        </p:txBody>
      </p:sp>
      <p:pic>
        <p:nvPicPr>
          <p:cNvPr id="6" name="Picture 5">
            <a:extLst>
              <a:ext uri="{FF2B5EF4-FFF2-40B4-BE49-F238E27FC236}">
                <a16:creationId xmlns:a16="http://schemas.microsoft.com/office/drawing/2014/main" id="{C5120CE3-B659-4754-90E5-2E15D42466A5}"/>
              </a:ext>
            </a:extLst>
          </p:cNvPr>
          <p:cNvPicPr>
            <a:picLocks noChangeAspect="1"/>
          </p:cNvPicPr>
          <p:nvPr/>
        </p:nvPicPr>
        <p:blipFill>
          <a:blip r:embed="rId5"/>
          <a:stretch>
            <a:fillRect/>
          </a:stretch>
        </p:blipFill>
        <p:spPr>
          <a:xfrm>
            <a:off x="122672" y="3024188"/>
            <a:ext cx="2824973" cy="3031552"/>
          </a:xfrm>
          <a:prstGeom prst="rect">
            <a:avLst/>
          </a:prstGeom>
          <a:ln w="19050">
            <a:solidFill>
              <a:srgbClr val="92D050"/>
            </a:solidFill>
          </a:ln>
        </p:spPr>
      </p:pic>
      <p:pic>
        <p:nvPicPr>
          <p:cNvPr id="9" name="Picture 8">
            <a:extLst>
              <a:ext uri="{FF2B5EF4-FFF2-40B4-BE49-F238E27FC236}">
                <a16:creationId xmlns:a16="http://schemas.microsoft.com/office/drawing/2014/main" id="{A74B2B6C-9764-4F50-AEFB-40A06BF60317}"/>
              </a:ext>
            </a:extLst>
          </p:cNvPr>
          <p:cNvPicPr>
            <a:picLocks noChangeAspect="1"/>
          </p:cNvPicPr>
          <p:nvPr/>
        </p:nvPicPr>
        <p:blipFill>
          <a:blip r:embed="rId6"/>
          <a:stretch>
            <a:fillRect/>
          </a:stretch>
        </p:blipFill>
        <p:spPr>
          <a:xfrm>
            <a:off x="6324407" y="3001871"/>
            <a:ext cx="2701260" cy="3065425"/>
          </a:xfrm>
          <a:prstGeom prst="rect">
            <a:avLst/>
          </a:prstGeom>
          <a:ln w="19050">
            <a:solidFill>
              <a:srgbClr val="92D050"/>
            </a:solidFill>
          </a:ln>
        </p:spPr>
      </p:pic>
      <p:sp>
        <p:nvSpPr>
          <p:cNvPr id="8" name="TextBox 7">
            <a:extLst>
              <a:ext uri="{FF2B5EF4-FFF2-40B4-BE49-F238E27FC236}">
                <a16:creationId xmlns:a16="http://schemas.microsoft.com/office/drawing/2014/main" id="{A7E05C88-C479-419D-B5BE-E15459D0FF51}"/>
              </a:ext>
            </a:extLst>
          </p:cNvPr>
          <p:cNvSpPr txBox="1"/>
          <p:nvPr/>
        </p:nvSpPr>
        <p:spPr>
          <a:xfrm>
            <a:off x="9356436" y="3759200"/>
            <a:ext cx="1424148" cy="193964"/>
          </a:xfrm>
          <a:prstGeom prst="rect">
            <a:avLst/>
          </a:prstGeom>
          <a:ln w="6350">
            <a:noFill/>
            <a:miter lim="800000"/>
          </a:ln>
        </p:spPr>
        <p:txBody>
          <a:bodyPr vert="horz" wrap="square" lIns="0" tIns="0" rIns="0" bIns="0" rtlCol="0">
            <a:noAutofit/>
          </a:bodyPr>
          <a:lstStyle/>
          <a:p>
            <a:pPr algn="l">
              <a:spcBef>
                <a:spcPts val="300"/>
              </a:spcBef>
              <a:spcAft>
                <a:spcPts val="300"/>
              </a:spcAft>
              <a:buNone/>
            </a:pPr>
            <a:endParaRPr lang="en-US" sz="1600" dirty="0"/>
          </a:p>
        </p:txBody>
      </p:sp>
      <p:sp>
        <p:nvSpPr>
          <p:cNvPr id="10" name="Rectangle 9">
            <a:extLst>
              <a:ext uri="{FF2B5EF4-FFF2-40B4-BE49-F238E27FC236}">
                <a16:creationId xmlns:a16="http://schemas.microsoft.com/office/drawing/2014/main" id="{38142CD3-D86C-42DA-BBC0-FCE1B5AB248A}"/>
              </a:ext>
            </a:extLst>
          </p:cNvPr>
          <p:cNvSpPr/>
          <p:nvPr/>
        </p:nvSpPr>
        <p:spPr>
          <a:xfrm>
            <a:off x="9356436" y="3743820"/>
            <a:ext cx="1457122" cy="193964"/>
          </a:xfrm>
          <a:prstGeom prst="rect">
            <a:avLst/>
          </a:prstGeom>
          <a:solidFill>
            <a:schemeClr val="bg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400" dirty="0">
                <a:solidFill>
                  <a:schemeClr val="tx1"/>
                </a:solidFill>
              </a:rPr>
              <a:t>Tatum Shannon </a:t>
            </a:r>
            <a:endParaRPr lang="en-US" sz="1400" dirty="0">
              <a:solidFill>
                <a:schemeClr val="tx1"/>
              </a:solidFill>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13656C87-3236-46DC-B6C8-B9030EEF2833}"/>
              </a:ext>
            </a:extLst>
          </p:cNvPr>
          <p:cNvPicPr>
            <a:picLocks noChangeAspect="1"/>
          </p:cNvPicPr>
          <p:nvPr/>
        </p:nvPicPr>
        <p:blipFill>
          <a:blip r:embed="rId7"/>
          <a:stretch>
            <a:fillRect/>
          </a:stretch>
        </p:blipFill>
        <p:spPr>
          <a:xfrm>
            <a:off x="9288210" y="3025127"/>
            <a:ext cx="696299" cy="586291"/>
          </a:xfrm>
          <a:prstGeom prst="rect">
            <a:avLst/>
          </a:prstGeom>
        </p:spPr>
      </p:pic>
    </p:spTree>
    <p:extLst>
      <p:ext uri="{BB962C8B-B14F-4D97-AF65-F5344CB8AC3E}">
        <p14:creationId xmlns:p14="http://schemas.microsoft.com/office/powerpoint/2010/main" val="2598667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E5C70-AE87-417F-A050-9E894130FFB0}"/>
              </a:ext>
            </a:extLst>
          </p:cNvPr>
          <p:cNvSpPr>
            <a:spLocks noGrp="1"/>
          </p:cNvSpPr>
          <p:nvPr>
            <p:ph type="title"/>
          </p:nvPr>
        </p:nvSpPr>
        <p:spPr>
          <a:xfrm>
            <a:off x="515938" y="246621"/>
            <a:ext cx="11150600" cy="633273"/>
          </a:xfrm>
        </p:spPr>
        <p:txBody>
          <a:bodyPr/>
          <a:lstStyle/>
          <a:p>
            <a:r>
              <a:rPr lang="en-US" dirty="0"/>
              <a:t>Automation success story</a:t>
            </a:r>
          </a:p>
        </p:txBody>
      </p:sp>
      <p:sp>
        <p:nvSpPr>
          <p:cNvPr id="3" name="Rectangle 2">
            <a:extLst>
              <a:ext uri="{FF2B5EF4-FFF2-40B4-BE49-F238E27FC236}">
                <a16:creationId xmlns:a16="http://schemas.microsoft.com/office/drawing/2014/main" id="{069623E7-7C56-4904-BB14-30BD367F08F0}"/>
              </a:ext>
            </a:extLst>
          </p:cNvPr>
          <p:cNvSpPr/>
          <p:nvPr/>
        </p:nvSpPr>
        <p:spPr>
          <a:xfrm>
            <a:off x="515938" y="1193697"/>
            <a:ext cx="6721624" cy="338554"/>
          </a:xfrm>
          <a:prstGeom prst="rect">
            <a:avLst/>
          </a:prstGeom>
          <a:solidFill>
            <a:schemeClr val="accent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a:ea typeface="+mn-ea"/>
                <a:cs typeface="+mn-cs"/>
              </a:rPr>
              <a:t>Project Name: DESE (Digital Environment for System Engineering)</a:t>
            </a:r>
          </a:p>
        </p:txBody>
      </p:sp>
      <p:sp>
        <p:nvSpPr>
          <p:cNvPr id="4" name="Content Placeholder 3">
            <a:extLst>
              <a:ext uri="{FF2B5EF4-FFF2-40B4-BE49-F238E27FC236}">
                <a16:creationId xmlns:a16="http://schemas.microsoft.com/office/drawing/2014/main" id="{D2D3676F-BA46-44A4-BAA5-4356D61EE45D}"/>
              </a:ext>
            </a:extLst>
          </p:cNvPr>
          <p:cNvSpPr>
            <a:spLocks noGrp="1"/>
          </p:cNvSpPr>
          <p:nvPr/>
        </p:nvSpPr>
        <p:spPr>
          <a:xfrm>
            <a:off x="361977" y="1856909"/>
            <a:ext cx="5729261" cy="4350912"/>
          </a:xfrm>
          <a:prstGeom prst="rect">
            <a:avLst/>
          </a:prstGeom>
          <a:ln>
            <a:solidFill>
              <a:schemeClr val="tx1"/>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1" i="0" u="sng" strike="noStrike" kern="1200" cap="none" spc="0" normalizeH="0" baseline="0" noProof="0" dirty="0">
                <a:ln>
                  <a:noFill/>
                </a:ln>
                <a:solidFill>
                  <a:srgbClr val="000000"/>
                </a:solidFill>
                <a:effectLst/>
                <a:uLnTx/>
                <a:uFillTx/>
                <a:latin typeface="Arial"/>
                <a:ea typeface="+mn-ea"/>
                <a:cs typeface="+mn-cs"/>
              </a:rPr>
              <a:t>Problem Statement: </a:t>
            </a:r>
            <a:r>
              <a:rPr kumimoji="0" lang="en-US" sz="1400" b="0" i="0" u="none" strike="noStrike" kern="1200" cap="none" spc="0" normalizeH="0" baseline="0" noProof="0" dirty="0">
                <a:ln>
                  <a:noFill/>
                </a:ln>
                <a:solidFill>
                  <a:srgbClr val="000000"/>
                </a:solidFill>
                <a:effectLst/>
                <a:uLnTx/>
                <a:uFillTx/>
                <a:latin typeface="Arial"/>
                <a:ea typeface="+mn-ea"/>
                <a:cs typeface="+mn-cs"/>
              </a:rPr>
              <a:t>DESE creates solution, job aids, starter kit/models and training environment and deliver them to different Boeing Commercial and Defense Airplane programs and create an environment for integration with other MBSE tools like 3dxperience, Capital, etc.. They required tool to test plugin functionality, as manual testing was taking too much time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1" i="0" u="sng" strike="noStrike" kern="1200" cap="none" spc="0" normalizeH="0" baseline="0" noProof="0" dirty="0">
                <a:ln>
                  <a:noFill/>
                </a:ln>
                <a:solidFill>
                  <a:srgbClr val="000000"/>
                </a:solidFill>
                <a:effectLst/>
                <a:uLnTx/>
                <a:uFillTx/>
                <a:latin typeface="Arial"/>
                <a:ea typeface="+mn-ea"/>
                <a:cs typeface="+mn-cs"/>
              </a:rPr>
              <a:t>Solution: </a:t>
            </a:r>
            <a:r>
              <a:rPr kumimoji="0" lang="en-US" sz="1400" b="0" i="0" u="none" strike="noStrike" kern="1200" cap="none" spc="0" normalizeH="0" baseline="0" noProof="0" dirty="0">
                <a:ln>
                  <a:noFill/>
                </a:ln>
                <a:solidFill>
                  <a:srgbClr val="000000"/>
                </a:solidFill>
                <a:effectLst/>
                <a:uLnTx/>
                <a:uFillTx/>
                <a:latin typeface="Arial"/>
                <a:ea typeface="+mn-ea"/>
                <a:cs typeface="+mn-cs"/>
              </a:rPr>
              <a:t>DESE MBSE team has delivered DESE 4.0 objectives for fps and 777-8F programs which includes Configuration Management capabilities and Safety FHS plugin. The software implementation of this capabilities has been saved around 4120 hours. The calculations are  as below. Team has achieved 76 PBI in the 23.3 PI.</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 </a:t>
            </a:r>
            <a:r>
              <a:rPr kumimoji="0" lang="en-US" sz="1400" b="1" i="0" u="sng" strike="noStrike" kern="1200" cap="none" spc="0" normalizeH="0" baseline="0" noProof="0" dirty="0">
                <a:ln>
                  <a:noFill/>
                </a:ln>
                <a:solidFill>
                  <a:srgbClr val="000000"/>
                </a:solidFill>
                <a:effectLst/>
                <a:uLnTx/>
                <a:uFillTx/>
                <a:latin typeface="Arial"/>
                <a:ea typeface="+mn-ea"/>
                <a:cs typeface="+mn-cs"/>
              </a:rPr>
              <a:t>Automation Hours Calculation: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    The calculations for the of saved Automation hours: 4120</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Savings is 4 hours per build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DESE has 15 engineers actively working on  code development on a daily basis by running the tests and making fixes to either the code and/or test procedures.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Hours saved: 322 build + 280 UT + 100  merge + 322 deployment + 106 Coverity + 1442 FT  = 4120 hours saved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000000"/>
              </a:solidFill>
              <a:effectLst/>
              <a:uLnTx/>
              <a:uFillTx/>
              <a:latin typeface="Arial"/>
              <a:ea typeface="+mn-ea"/>
              <a:cs typeface="+mn-cs"/>
            </a:endParaRPr>
          </a:p>
        </p:txBody>
      </p:sp>
      <p:pic>
        <p:nvPicPr>
          <p:cNvPr id="5" name="Picture 4">
            <a:extLst>
              <a:ext uri="{FF2B5EF4-FFF2-40B4-BE49-F238E27FC236}">
                <a16:creationId xmlns:a16="http://schemas.microsoft.com/office/drawing/2014/main" id="{F3F0A334-F261-453C-86BF-DAD4E5AE19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3161" y="1851481"/>
            <a:ext cx="5424461" cy="2742531"/>
          </a:xfrm>
          <a:prstGeom prst="rect">
            <a:avLst/>
          </a:prstGeom>
          <a:ln>
            <a:solidFill>
              <a:schemeClr val="tx1"/>
            </a:solidFill>
          </a:ln>
        </p:spPr>
      </p:pic>
      <p:pic>
        <p:nvPicPr>
          <p:cNvPr id="6" name="Picture 5">
            <a:extLst>
              <a:ext uri="{FF2B5EF4-FFF2-40B4-BE49-F238E27FC236}">
                <a16:creationId xmlns:a16="http://schemas.microsoft.com/office/drawing/2014/main" id="{758A7BCC-0AE3-4398-8F65-ADC234D0DAA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800" t="12737" r="5681" b="56077"/>
          <a:stretch/>
        </p:blipFill>
        <p:spPr>
          <a:xfrm>
            <a:off x="6323160" y="4709074"/>
            <a:ext cx="5424461" cy="1462423"/>
          </a:xfrm>
          <a:prstGeom prst="rect">
            <a:avLst/>
          </a:prstGeom>
          <a:ln>
            <a:solidFill>
              <a:schemeClr val="tx1"/>
            </a:solidFill>
          </a:ln>
        </p:spPr>
      </p:pic>
    </p:spTree>
    <p:extLst>
      <p:ext uri="{BB962C8B-B14F-4D97-AF65-F5344CB8AC3E}">
        <p14:creationId xmlns:p14="http://schemas.microsoft.com/office/powerpoint/2010/main" val="1831694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7A6-4395-4F18-A081-F805D49B6124}"/>
              </a:ext>
            </a:extLst>
          </p:cNvPr>
          <p:cNvSpPr>
            <a:spLocks noGrp="1"/>
          </p:cNvSpPr>
          <p:nvPr>
            <p:ph type="title"/>
          </p:nvPr>
        </p:nvSpPr>
        <p:spPr>
          <a:xfrm>
            <a:off x="2665750" y="2143515"/>
            <a:ext cx="5933501" cy="920336"/>
          </a:xfrm>
        </p:spPr>
        <p:txBody>
          <a:bodyPr/>
          <a:lstStyle/>
          <a:p>
            <a:r>
              <a:rPr lang="en-US" dirty="0"/>
              <a:t>Training and references</a:t>
            </a:r>
          </a:p>
        </p:txBody>
      </p:sp>
    </p:spTree>
    <p:extLst>
      <p:ext uri="{BB962C8B-B14F-4D97-AF65-F5344CB8AC3E}">
        <p14:creationId xmlns:p14="http://schemas.microsoft.com/office/powerpoint/2010/main" val="1102829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7D65-3554-42DF-B222-5B79106BF100}"/>
              </a:ext>
            </a:extLst>
          </p:cNvPr>
          <p:cNvSpPr>
            <a:spLocks noGrp="1"/>
          </p:cNvSpPr>
          <p:nvPr>
            <p:ph type="title"/>
          </p:nvPr>
        </p:nvSpPr>
        <p:spPr>
          <a:xfrm>
            <a:off x="97649" y="137224"/>
            <a:ext cx="11150600" cy="473226"/>
          </a:xfrm>
        </p:spPr>
        <p:txBody>
          <a:bodyPr/>
          <a:lstStyle/>
          <a:p>
            <a:r>
              <a:rPr lang="en-US" dirty="0"/>
              <a:t>                          Training and support</a:t>
            </a:r>
          </a:p>
        </p:txBody>
      </p:sp>
      <p:sp>
        <p:nvSpPr>
          <p:cNvPr id="4" name="Rectangle 3">
            <a:extLst>
              <a:ext uri="{FF2B5EF4-FFF2-40B4-BE49-F238E27FC236}">
                <a16:creationId xmlns:a16="http://schemas.microsoft.com/office/drawing/2014/main" id="{0902F806-9094-4E6A-B4CF-AE85465B7FBE}"/>
              </a:ext>
            </a:extLst>
          </p:cNvPr>
          <p:cNvSpPr/>
          <p:nvPr/>
        </p:nvSpPr>
        <p:spPr>
          <a:xfrm>
            <a:off x="192765" y="687634"/>
            <a:ext cx="12286036" cy="2031325"/>
          </a:xfrm>
          <a:prstGeom prst="rect">
            <a:avLst/>
          </a:prstGeom>
        </p:spPr>
        <p:txBody>
          <a:bodyPr wrap="square">
            <a:spAutoFit/>
          </a:bodyPr>
          <a:lstStyle/>
          <a:p>
            <a:r>
              <a:rPr lang="en-US" sz="1400" dirty="0">
                <a:hlinkClick r:id="rId2"/>
              </a:rPr>
              <a:t>Automation COP </a:t>
            </a:r>
            <a:endParaRPr lang="en-US" sz="1400" dirty="0"/>
          </a:p>
          <a:p>
            <a:r>
              <a:rPr lang="en-US" sz="1400" u="sng" dirty="0">
                <a:hlinkClick r:id="rId3"/>
              </a:rPr>
              <a:t>https://devsecops.web.boeing.com/index.html</a:t>
            </a:r>
            <a:r>
              <a:rPr lang="en-US" sz="1400" dirty="0"/>
              <a:t>  [</a:t>
            </a:r>
            <a:r>
              <a:rPr lang="en-US" sz="1400" b="1" dirty="0"/>
              <a:t>DevSecOps Enterprise Website</a:t>
            </a:r>
            <a:r>
              <a:rPr lang="en-US" sz="1400" dirty="0"/>
              <a:t>]</a:t>
            </a:r>
            <a:endParaRPr lang="en-US" sz="1400" dirty="0">
              <a:latin typeface="Times New Roman" panose="02020603050405020304" pitchFamily="18" charset="0"/>
              <a:ea typeface="Calibri" panose="020F0502020204030204" pitchFamily="34" charset="0"/>
            </a:endParaRP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        </a:t>
            </a: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T</a:t>
            </a:r>
            <a:r>
              <a:rPr lang="en-US" sz="1400" b="1" u="sng" dirty="0">
                <a:solidFill>
                  <a:srgbClr val="ED7D31"/>
                </a:solidFill>
                <a:latin typeface="Calibri" panose="020F0502020204030204" pitchFamily="34" charset="0"/>
                <a:ea typeface="Times New Roman" panose="02020603050405020304" pitchFamily="18" charset="0"/>
              </a:rPr>
              <a:t>raining:</a:t>
            </a:r>
            <a:endParaRPr lang="en-US" sz="1400" dirty="0">
              <a:solidFill>
                <a:srgbClr val="ED7D31"/>
              </a:solidFill>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hlinkClick r:id="rId4"/>
              </a:rPr>
              <a:t>https://devsecops.web.boeing.com/trainings.html </a:t>
            </a:r>
            <a:endParaRPr lang="en-US" sz="1400" u="sng" dirty="0">
              <a:solidFill>
                <a:srgbClr val="0563C1"/>
              </a:solidFill>
              <a:latin typeface="Calibri" panose="020F0502020204030204" pitchFamily="34" charset="0"/>
              <a:ea typeface="Calibri" panose="020F0502020204030204" pitchFamily="34" charset="0"/>
            </a:endParaRPr>
          </a:p>
          <a:p>
            <a:pPr marL="457200"/>
            <a:r>
              <a:rPr lang="en-US" sz="1400" u="sng" dirty="0">
                <a:solidFill>
                  <a:srgbClr val="0070C0"/>
                </a:solidFill>
                <a:latin typeface="Calibri" panose="020F0502020204030204" pitchFamily="34" charset="0"/>
                <a:ea typeface="Calibri" panose="020F0502020204030204" pitchFamily="34" charset="0"/>
                <a:hlinkClick r:id="rId5"/>
              </a:rPr>
              <a:t>https://insite.web.boeing.com/culture/viewMedia.do?mediaId=428840</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Insite: </a:t>
            </a:r>
            <a:r>
              <a:rPr lang="en-US" sz="1400" u="sng" dirty="0">
                <a:solidFill>
                  <a:srgbClr val="0563C1"/>
                </a:solidFill>
                <a:latin typeface="Calibri" panose="020F0502020204030204" pitchFamily="34" charset="0"/>
                <a:ea typeface="Calibri" panose="020F0502020204030204" pitchFamily="34" charset="0"/>
                <a:hlinkClick r:id="rId6"/>
              </a:rPr>
              <a:t>DevSecOps related video series</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Degreed: </a:t>
            </a:r>
            <a:r>
              <a:rPr lang="en-US" sz="1400" u="sng" dirty="0">
                <a:solidFill>
                  <a:srgbClr val="0563C1"/>
                </a:solidFill>
                <a:latin typeface="Calibri" panose="020F0502020204030204" pitchFamily="34" charset="0"/>
                <a:ea typeface="Calibri" panose="020F0502020204030204" pitchFamily="34" charset="0"/>
                <a:hlinkClick r:id="rId7"/>
              </a:rPr>
              <a:t>https://degreed.com/pathway/mpl66o5r9d/pathway</a:t>
            </a:r>
            <a:endParaRPr lang="en-US" sz="1400" dirty="0">
              <a:latin typeface="Calibri" panose="020F0502020204030204" pitchFamily="34" charset="0"/>
              <a:ea typeface="Calibri" panose="020F0502020204030204" pitchFamily="34" charset="0"/>
            </a:endParaRPr>
          </a:p>
          <a:p>
            <a:pPr marL="457200" marR="0"/>
            <a:r>
              <a:rPr lang="en-US" sz="1400" u="sng" dirty="0" err="1">
                <a:solidFill>
                  <a:srgbClr val="0563C1"/>
                </a:solidFill>
                <a:latin typeface="Calibri" panose="020F0502020204030204" pitchFamily="34" charset="0"/>
                <a:ea typeface="Calibri" panose="020F0502020204030204" pitchFamily="34" charset="0"/>
              </a:rPr>
              <a:t>Oreilly</a:t>
            </a:r>
            <a:r>
              <a:rPr lang="en-US" sz="1400" u="sng" dirty="0">
                <a:solidFill>
                  <a:srgbClr val="0563C1"/>
                </a:solidFill>
                <a:latin typeface="Calibri" panose="020F0502020204030204" pitchFamily="34" charset="0"/>
                <a:ea typeface="Calibri" panose="020F0502020204030204" pitchFamily="34" charset="0"/>
              </a:rPr>
              <a:t>: </a:t>
            </a:r>
            <a:r>
              <a:rPr lang="en-US" sz="1400" u="sng" dirty="0">
                <a:solidFill>
                  <a:srgbClr val="0563C1"/>
                </a:solidFill>
                <a:latin typeface="Calibri" panose="020F0502020204030204" pitchFamily="34" charset="0"/>
                <a:ea typeface="Calibri" panose="020F0502020204030204" pitchFamily="34" charset="0"/>
                <a:hlinkClick r:id="rId8"/>
              </a:rPr>
              <a:t>https://learning.oreilly.com/library/view/the-devops-handbook/9781457191381/</a:t>
            </a:r>
            <a:endParaRPr lang="en-US" sz="1400" dirty="0">
              <a:solidFill>
                <a:srgbClr val="002060"/>
              </a:solidFill>
              <a:latin typeface="Calibri" panose="020F0502020204030204" pitchFamily="34" charset="0"/>
              <a:ea typeface="Calibri" panose="020F0502020204030204" pitchFamily="34" charset="0"/>
            </a:endParaRPr>
          </a:p>
        </p:txBody>
      </p:sp>
      <p:graphicFrame>
        <p:nvGraphicFramePr>
          <p:cNvPr id="5" name="Table 4">
            <a:extLst>
              <a:ext uri="{FF2B5EF4-FFF2-40B4-BE49-F238E27FC236}">
                <a16:creationId xmlns:a16="http://schemas.microsoft.com/office/drawing/2014/main" id="{D9758905-C7AC-412C-8FEB-3CC94D34AFD3}"/>
              </a:ext>
            </a:extLst>
          </p:cNvPr>
          <p:cNvGraphicFramePr>
            <a:graphicFrameLocks noGrp="1"/>
          </p:cNvGraphicFramePr>
          <p:nvPr>
            <p:extLst>
              <p:ext uri="{D42A27DB-BD31-4B8C-83A1-F6EECF244321}">
                <p14:modId xmlns:p14="http://schemas.microsoft.com/office/powerpoint/2010/main" val="513618099"/>
              </p:ext>
            </p:extLst>
          </p:nvPr>
        </p:nvGraphicFramePr>
        <p:xfrm>
          <a:off x="260859" y="3845614"/>
          <a:ext cx="10573593" cy="2508910"/>
        </p:xfrm>
        <a:graphic>
          <a:graphicData uri="http://schemas.openxmlformats.org/drawingml/2006/table">
            <a:tbl>
              <a:tblPr firstRow="1" firstCol="1" bandRow="1">
                <a:tableStyleId>{5C22544A-7EE6-4342-B048-85BDC9FD1C3A}</a:tableStyleId>
              </a:tblPr>
              <a:tblGrid>
                <a:gridCol w="1943611">
                  <a:extLst>
                    <a:ext uri="{9D8B030D-6E8A-4147-A177-3AD203B41FA5}">
                      <a16:colId xmlns:a16="http://schemas.microsoft.com/office/drawing/2014/main" val="807063744"/>
                    </a:ext>
                  </a:extLst>
                </a:gridCol>
                <a:gridCol w="5213806">
                  <a:extLst>
                    <a:ext uri="{9D8B030D-6E8A-4147-A177-3AD203B41FA5}">
                      <a16:colId xmlns:a16="http://schemas.microsoft.com/office/drawing/2014/main" val="1882489943"/>
                    </a:ext>
                  </a:extLst>
                </a:gridCol>
                <a:gridCol w="3416176">
                  <a:extLst>
                    <a:ext uri="{9D8B030D-6E8A-4147-A177-3AD203B41FA5}">
                      <a16:colId xmlns:a16="http://schemas.microsoft.com/office/drawing/2014/main" val="3173231289"/>
                    </a:ext>
                  </a:extLst>
                </a:gridCol>
              </a:tblGrid>
              <a:tr h="181694">
                <a:tc>
                  <a:txBody>
                    <a:bodyPr/>
                    <a:lstStyle/>
                    <a:p>
                      <a:pPr marL="0" marR="0">
                        <a:spcBef>
                          <a:spcPts val="0"/>
                        </a:spcBef>
                        <a:spcAft>
                          <a:spcPts val="0"/>
                        </a:spcAft>
                      </a:pPr>
                      <a:r>
                        <a:rPr lang="en-US" sz="800">
                          <a:effectLst/>
                        </a:rPr>
                        <a:t>DSO Support Systems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Description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URL</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4167678034"/>
                  </a:ext>
                </a:extLst>
              </a:tr>
              <a:tr h="239124">
                <a:tc>
                  <a:txBody>
                    <a:bodyPr/>
                    <a:lstStyle/>
                    <a:p>
                      <a:pPr marL="0" marR="0">
                        <a:spcBef>
                          <a:spcPts val="0"/>
                        </a:spcBef>
                        <a:spcAft>
                          <a:spcPts val="0"/>
                        </a:spcAft>
                      </a:pPr>
                      <a:r>
                        <a:rPr lang="en-US" sz="800">
                          <a:effectLst/>
                        </a:rPr>
                        <a:t>ATOMS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Platform to onboard to some of the commonly used tools like Coverity, Netsparker, SonarQube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9"/>
                        </a:rPr>
                        <a:t>https://atoms.web.boeing.com/home</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800875544"/>
                  </a:ext>
                </a:extLst>
              </a:tr>
              <a:tr h="324997">
                <a:tc>
                  <a:txBody>
                    <a:bodyPr/>
                    <a:lstStyle/>
                    <a:p>
                      <a:pPr marL="0" marR="0">
                        <a:spcBef>
                          <a:spcPts val="0"/>
                        </a:spcBef>
                        <a:spcAft>
                          <a:spcPts val="0"/>
                        </a:spcAft>
                      </a:pPr>
                      <a:r>
                        <a:rPr lang="en-US" sz="800">
                          <a:effectLst/>
                        </a:rPr>
                        <a:t>ATOMS-CI</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Saves your team time by generating an automated continuous integration pipeline and integrating different tools</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0"/>
                        </a:rPr>
                        <a:t>https://atoms-ci.web.boeing.com/ci</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67674782"/>
                  </a:ext>
                </a:extLst>
              </a:tr>
              <a:tr h="214035">
                <a:tc>
                  <a:txBody>
                    <a:bodyPr/>
                    <a:lstStyle/>
                    <a:p>
                      <a:pPr marL="0" marR="0">
                        <a:spcBef>
                          <a:spcPts val="0"/>
                        </a:spcBef>
                        <a:spcAft>
                          <a:spcPts val="0"/>
                        </a:spcAft>
                      </a:pPr>
                      <a:r>
                        <a:rPr lang="en-US" sz="800">
                          <a:effectLst/>
                        </a:rPr>
                        <a:t>DevSecOps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Official DevSecOps website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3"/>
                        </a:rPr>
                        <a:t>https://devsecops.web.boeing.com/index.html</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3066780032"/>
                  </a:ext>
                </a:extLst>
              </a:tr>
              <a:tr h="239124">
                <a:tc>
                  <a:txBody>
                    <a:bodyPr/>
                    <a:lstStyle/>
                    <a:p>
                      <a:pPr marL="0" marR="0">
                        <a:spcBef>
                          <a:spcPts val="0"/>
                        </a:spcBef>
                        <a:spcAft>
                          <a:spcPts val="0"/>
                        </a:spcAft>
                      </a:pPr>
                      <a:r>
                        <a:rPr lang="en-US" sz="800">
                          <a:effectLst/>
                        </a:rPr>
                        <a:t>AppDynamics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Monitoring tool documentation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1"/>
                        </a:rPr>
                        <a:t>https://itms.pages.boeing.com/wiki/appdynamics/</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383795686"/>
                  </a:ext>
                </a:extLst>
              </a:tr>
              <a:tr h="239124">
                <a:tc>
                  <a:txBody>
                    <a:bodyPr/>
                    <a:lstStyle/>
                    <a:p>
                      <a:pPr marL="0" marR="0">
                        <a:spcBef>
                          <a:spcPts val="0"/>
                        </a:spcBef>
                        <a:spcAft>
                          <a:spcPts val="0"/>
                        </a:spcAft>
                      </a:pPr>
                      <a:r>
                        <a:rPr lang="en-US" sz="800">
                          <a:effectLst/>
                        </a:rPr>
                        <a:t>Enablement kit</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Architecture Checklist to improve maturity </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2"/>
                        </a:rPr>
                        <a:t>https://devsecops.web.boeing.com/assessment/enablementKit.html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2500512"/>
                  </a:ext>
                </a:extLst>
              </a:tr>
              <a:tr h="239124">
                <a:tc>
                  <a:txBody>
                    <a:bodyPr/>
                    <a:lstStyle/>
                    <a:p>
                      <a:pPr marL="0" marR="0">
                        <a:spcBef>
                          <a:spcPts val="0"/>
                        </a:spcBef>
                        <a:spcAft>
                          <a:spcPts val="0"/>
                        </a:spcAft>
                      </a:pPr>
                      <a:r>
                        <a:rPr lang="en-US" sz="800">
                          <a:effectLst/>
                        </a:rPr>
                        <a:t>DSO Mattermost channel</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channel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3"/>
                        </a:rPr>
                        <a:t>https://mattermost.web.boeing.com/dso/channels/town-square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572966063"/>
                  </a:ext>
                </a:extLst>
              </a:tr>
              <a:tr h="181694">
                <a:tc>
                  <a:txBody>
                    <a:bodyPr/>
                    <a:lstStyle/>
                    <a:p>
                      <a:pPr marL="0" marR="0">
                        <a:spcBef>
                          <a:spcPts val="0"/>
                        </a:spcBef>
                        <a:spcAft>
                          <a:spcPts val="0"/>
                        </a:spcAft>
                      </a:pPr>
                      <a:r>
                        <a:rPr lang="en-US" sz="800">
                          <a:effectLst/>
                        </a:rPr>
                        <a:t>DSO Consultation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Connect with the experts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4"/>
                        </a:rPr>
                        <a:t>DL DSO Consulting</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032067331"/>
                  </a:ext>
                </a:extLst>
              </a:tr>
              <a:tr h="324997">
                <a:tc>
                  <a:txBody>
                    <a:bodyPr/>
                    <a:lstStyle/>
                    <a:p>
                      <a:pPr marL="0" marR="0">
                        <a:spcBef>
                          <a:spcPts val="0"/>
                        </a:spcBef>
                        <a:spcAft>
                          <a:spcPts val="0"/>
                        </a:spcAft>
                      </a:pPr>
                      <a:r>
                        <a:rPr lang="en-US" sz="800">
                          <a:effectLst/>
                        </a:rPr>
                        <a:t>DSO COE InSite Group</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group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5"/>
                        </a:rPr>
                        <a:t>https://insite.web.boeing.com/culture/viewGroup.do?groupId=168061</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707814212"/>
                  </a:ext>
                </a:extLst>
              </a:tr>
              <a:tr h="324997">
                <a:tc>
                  <a:txBody>
                    <a:bodyPr/>
                    <a:lstStyle/>
                    <a:p>
                      <a:pPr marL="0" marR="0">
                        <a:spcBef>
                          <a:spcPts val="0"/>
                        </a:spcBef>
                        <a:spcAft>
                          <a:spcPts val="0"/>
                        </a:spcAft>
                      </a:pPr>
                      <a:r>
                        <a:rPr lang="en-US" sz="800">
                          <a:effectLst/>
                        </a:rPr>
                        <a:t>DevSecOps Video Library</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Videos on different implementation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6"/>
                        </a:rPr>
                        <a:t>https://insite.web.boeing.com/culture/displayGroupMedia.do?groupId=168061</a:t>
                      </a:r>
                      <a:r>
                        <a:rPr lang="en-US" sz="800" dirty="0">
                          <a:effectLst/>
                        </a:rPr>
                        <a:t> </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39703474"/>
                  </a:ext>
                </a:extLst>
              </a:tr>
            </a:tbl>
          </a:graphicData>
        </a:graphic>
      </p:graphicFrame>
      <p:sp>
        <p:nvSpPr>
          <p:cNvPr id="3" name="Rectangle 2">
            <a:extLst>
              <a:ext uri="{FF2B5EF4-FFF2-40B4-BE49-F238E27FC236}">
                <a16:creationId xmlns:a16="http://schemas.microsoft.com/office/drawing/2014/main" id="{9EF24625-22BA-4838-B7EC-C69C8B35F6F8}"/>
              </a:ext>
            </a:extLst>
          </p:cNvPr>
          <p:cNvSpPr/>
          <p:nvPr/>
        </p:nvSpPr>
        <p:spPr>
          <a:xfrm>
            <a:off x="-298316" y="2769195"/>
            <a:ext cx="12286036" cy="954107"/>
          </a:xfrm>
          <a:prstGeom prst="rect">
            <a:avLst/>
          </a:prstGeom>
        </p:spPr>
        <p:txBody>
          <a:bodyPr wrap="square">
            <a:spAutoFit/>
          </a:bodyPr>
          <a:lstStyle/>
          <a:p>
            <a:pPr marL="457200" marR="0"/>
            <a:r>
              <a:rPr lang="en-US" sz="1400" b="1" u="sng" dirty="0">
                <a:solidFill>
                  <a:srgbClr val="ED7D31"/>
                </a:solidFill>
                <a:latin typeface="Calibri" panose="020F0502020204030204" pitchFamily="34" charset="0"/>
              </a:rPr>
              <a:t>Enterprise Support</a:t>
            </a: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In case of any queries interested teams can register themselves through </a:t>
            </a:r>
            <a:r>
              <a:rPr lang="en-US" sz="1400" u="sng" dirty="0">
                <a:solidFill>
                  <a:srgbClr val="0070C0"/>
                </a:solidFill>
                <a:latin typeface="Calibri" panose="020F0502020204030204" pitchFamily="34" charset="0"/>
                <a:ea typeface="Calibri" panose="020F0502020204030204" pitchFamily="34" charset="0"/>
                <a:hlinkClick r:id="rId17"/>
              </a:rPr>
              <a:t>EMC</a:t>
            </a:r>
            <a:r>
              <a:rPr lang="en-US" sz="1400" u="sng" dirty="0">
                <a:solidFill>
                  <a:srgbClr val="0070C0"/>
                </a:solidFill>
                <a:latin typeface="Calibri" panose="020F0502020204030204" pitchFamily="34" charset="0"/>
                <a:ea typeface="Calibri" panose="020F0502020204030204" pitchFamily="34" charset="0"/>
              </a:rPr>
              <a:t> </a:t>
            </a:r>
            <a:r>
              <a:rPr lang="en-US" sz="1400" u="sng" dirty="0">
                <a:solidFill>
                  <a:srgbClr val="002060"/>
                </a:solidFill>
                <a:latin typeface="Calibri" panose="020F0502020204030204" pitchFamily="34" charset="0"/>
                <a:ea typeface="Calibri" panose="020F0502020204030204" pitchFamily="34" charset="0"/>
              </a:rPr>
              <a:t>(check for the session with the name “DevSecOps Office Hours (India)”).</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US, </a:t>
            </a:r>
            <a:r>
              <a:rPr lang="en-US" sz="1400" u="sng" dirty="0">
                <a:solidFill>
                  <a:srgbClr val="0070C0"/>
                </a:solidFill>
                <a:latin typeface="Calibri" panose="020F0502020204030204" pitchFamily="34" charset="0"/>
                <a:ea typeface="Calibri" panose="020F0502020204030204" pitchFamily="34" charset="0"/>
                <a:hlinkClick r:id="rId18"/>
              </a:rPr>
              <a:t>Click </a:t>
            </a:r>
            <a:r>
              <a:rPr lang="en-US" sz="1400" u="sng" dirty="0">
                <a:solidFill>
                  <a:srgbClr val="000000"/>
                </a:solidFill>
                <a:latin typeface="Calibri" panose="020F0502020204030204" pitchFamily="34" charset="0"/>
                <a:ea typeface="Calibri" panose="020F0502020204030204" pitchFamily="34" charset="0"/>
                <a:hlinkClick r:id="rId18"/>
              </a:rPr>
              <a:t>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India, </a:t>
            </a:r>
            <a:r>
              <a:rPr lang="en-US" sz="1400" u="sng" dirty="0">
                <a:solidFill>
                  <a:srgbClr val="0070C0"/>
                </a:solidFill>
                <a:latin typeface="Calibri" panose="020F0502020204030204" pitchFamily="34" charset="0"/>
                <a:ea typeface="Calibri" panose="020F0502020204030204" pitchFamily="34" charset="0"/>
                <a:hlinkClick r:id="rId17"/>
              </a:rPr>
              <a:t>Click</a:t>
            </a:r>
            <a:r>
              <a:rPr lang="en-US" sz="1400" u="sng" dirty="0">
                <a:solidFill>
                  <a:srgbClr val="000000"/>
                </a:solidFill>
                <a:latin typeface="Calibri" panose="020F0502020204030204" pitchFamily="34" charset="0"/>
                <a:ea typeface="Calibri" panose="020F0502020204030204" pitchFamily="34" charset="0"/>
                <a:hlinkClick r:id="rId17"/>
              </a:rPr>
              <a:t> 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67879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C0DC-9FE4-4928-95A1-C12C76850FA2}"/>
              </a:ext>
            </a:extLst>
          </p:cNvPr>
          <p:cNvSpPr>
            <a:spLocks noGrp="1"/>
          </p:cNvSpPr>
          <p:nvPr>
            <p:ph type="title"/>
          </p:nvPr>
        </p:nvSpPr>
        <p:spPr>
          <a:xfrm>
            <a:off x="130347" y="257637"/>
            <a:ext cx="11150600" cy="623712"/>
          </a:xfrm>
        </p:spPr>
        <p:txBody>
          <a:bodyPr/>
          <a:lstStyle/>
          <a:p>
            <a:r>
              <a:rPr lang="en-US" dirty="0"/>
              <a:t>Assessment Process</a:t>
            </a:r>
          </a:p>
        </p:txBody>
      </p:sp>
      <p:sp>
        <p:nvSpPr>
          <p:cNvPr id="3" name="Rectangle 2">
            <a:extLst>
              <a:ext uri="{FF2B5EF4-FFF2-40B4-BE49-F238E27FC236}">
                <a16:creationId xmlns:a16="http://schemas.microsoft.com/office/drawing/2014/main" id="{3CAED5BA-C776-449D-A3C1-F6753F036E03}"/>
              </a:ext>
            </a:extLst>
          </p:cNvPr>
          <p:cNvSpPr/>
          <p:nvPr/>
        </p:nvSpPr>
        <p:spPr>
          <a:xfrm>
            <a:off x="391391" y="881349"/>
            <a:ext cx="11409218" cy="5909310"/>
          </a:xfrm>
          <a:prstGeom prst="rect">
            <a:avLst/>
          </a:prstGeom>
        </p:spPr>
        <p:txBody>
          <a:bodyPr wrap="square">
            <a:spAutoFit/>
          </a:bodyPr>
          <a:lstStyle/>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rPr>
              <a:t>DevSecOps Assessment Process Flow (Swimlane)</a:t>
            </a:r>
          </a:p>
          <a:p>
            <a:endParaRPr lang="en-US" dirty="0"/>
          </a:p>
          <a:p>
            <a:r>
              <a:rPr lang="en-US" dirty="0">
                <a:solidFill>
                  <a:srgbClr val="1F497D"/>
                </a:solidFill>
                <a:latin typeface="Calibri" panose="020F0502020204030204" pitchFamily="34" charset="0"/>
              </a:rPr>
              <a:t>Please refer to the attached PDF.</a:t>
            </a: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GSEP Process for Dashboard Access</a:t>
            </a:r>
          </a:p>
          <a:p>
            <a:endParaRPr lang="en-US" dirty="0">
              <a:solidFill>
                <a:srgbClr val="1F497D"/>
              </a:solidFill>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Please use the </a:t>
            </a:r>
            <a:r>
              <a:rPr lang="en-US" dirty="0">
                <a:solidFill>
                  <a:srgbClr val="1F497D"/>
                </a:solidFill>
                <a:latin typeface="Calibri" panose="020F0502020204030204" pitchFamily="34" charset="0"/>
                <a:ea typeface="Calibri" panose="020F0502020204030204" pitchFamily="34" charset="0"/>
                <a:hlinkClick r:id="rId4"/>
              </a:rPr>
              <a:t>link</a:t>
            </a:r>
            <a:r>
              <a:rPr lang="en-US" dirty="0">
                <a:solidFill>
                  <a:srgbClr val="1F497D"/>
                </a:solidFill>
                <a:latin typeface="Calibri" panose="020F0502020204030204" pitchFamily="34" charset="0"/>
                <a:ea typeface="Calibri" panose="020F0502020204030204" pitchFamily="34" charset="0"/>
              </a:rPr>
              <a:t> to get access to the assessment dashboard. This is an auto approval process. Please select the first option for Business Stakeholder group.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Try to access this </a:t>
            </a:r>
            <a:r>
              <a:rPr lang="en-US" dirty="0">
                <a:solidFill>
                  <a:srgbClr val="1F497D"/>
                </a:solidFill>
                <a:latin typeface="Calibri" panose="020F0502020204030204" pitchFamily="34" charset="0"/>
                <a:ea typeface="Calibri" panose="020F0502020204030204" pitchFamily="34" charset="0"/>
                <a:hlinkClick r:id="rId5"/>
              </a:rPr>
              <a:t>Dashboard Link </a:t>
            </a:r>
            <a:r>
              <a:rPr lang="en-US" dirty="0">
                <a:solidFill>
                  <a:srgbClr val="1F497D"/>
                </a:solidFill>
                <a:latin typeface="Calibri" panose="020F0502020204030204" pitchFamily="34" charset="0"/>
                <a:ea typeface="Calibri" panose="020F0502020204030204" pitchFamily="34" charset="0"/>
              </a:rPr>
              <a:t>after few minutes.</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Info center Dashboard </a:t>
            </a:r>
            <a:r>
              <a:rPr lang="en-US" b="1" dirty="0">
                <a:solidFill>
                  <a:srgbClr val="1F497D"/>
                </a:solidFill>
                <a:latin typeface="Calibri" panose="020F0502020204030204" pitchFamily="34" charset="0"/>
                <a:ea typeface="Calibri" panose="020F0502020204030204" pitchFamily="34" charset="0"/>
                <a:hlinkClick r:id="rId6"/>
              </a:rPr>
              <a:t>Link</a:t>
            </a:r>
            <a:endParaRPr lang="en-US" b="1"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latin typeface="Calibri" panose="020F0502020204030204" pitchFamily="34" charset="0"/>
              <a:ea typeface="Calibri" panose="020F0502020204030204" pitchFamily="34" charset="0"/>
            </a:endParaRPr>
          </a:p>
        </p:txBody>
      </p:sp>
      <p:sp>
        <p:nvSpPr>
          <p:cNvPr id="16" name="Rectangle 14">
            <a:extLst>
              <a:ext uri="{FF2B5EF4-FFF2-40B4-BE49-F238E27FC236}">
                <a16:creationId xmlns:a16="http://schemas.microsoft.com/office/drawing/2014/main" id="{32091B8A-AE8F-40E0-A33A-3AC338913148}"/>
              </a:ext>
            </a:extLst>
          </p:cNvPr>
          <p:cNvSpPr>
            <a:spLocks noChangeArrowheads="1"/>
          </p:cNvSpPr>
          <p:nvPr/>
        </p:nvSpPr>
        <p:spPr bwMode="auto">
          <a:xfrm>
            <a:off x="130347" y="4241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a:extLst>
              <a:ext uri="{FF2B5EF4-FFF2-40B4-BE49-F238E27FC236}">
                <a16:creationId xmlns:a16="http://schemas.microsoft.com/office/drawing/2014/main" id="{073B3B61-A369-4A4D-A109-D0E5A4743FC3}"/>
              </a:ext>
            </a:extLst>
          </p:cNvPr>
          <p:cNvGraphicFramePr>
            <a:graphicFrameLocks noChangeAspect="1"/>
          </p:cNvGraphicFramePr>
          <p:nvPr>
            <p:extLst>
              <p:ext uri="{D42A27DB-BD31-4B8C-83A1-F6EECF244321}">
                <p14:modId xmlns:p14="http://schemas.microsoft.com/office/powerpoint/2010/main" val="607327525"/>
              </p:ext>
            </p:extLst>
          </p:nvPr>
        </p:nvGraphicFramePr>
        <p:xfrm>
          <a:off x="4383088" y="1812925"/>
          <a:ext cx="577850" cy="1333500"/>
        </p:xfrm>
        <a:graphic>
          <a:graphicData uri="http://schemas.openxmlformats.org/presentationml/2006/ole">
            <mc:AlternateContent xmlns:mc="http://schemas.openxmlformats.org/markup-compatibility/2006">
              <mc:Choice xmlns:v="urn:schemas-microsoft-com:vml" Requires="v">
                <p:oleObj spid="_x0000_s18485" name="Acrobat Document" showAsIcon="1" r:id="rId7" imgW="380880" imgH="806400" progId="AcroExch.Document.DC">
                  <p:embed/>
                </p:oleObj>
              </mc:Choice>
              <mc:Fallback>
                <p:oleObj name="Acrobat Document" showAsIcon="1" r:id="rId7" imgW="380880" imgH="806400" progId="AcroExch.Document.DC">
                  <p:embed/>
                  <p:pic>
                    <p:nvPicPr>
                      <p:cNvPr id="17" name="Object 16">
                        <a:extLst>
                          <a:ext uri="{FF2B5EF4-FFF2-40B4-BE49-F238E27FC236}">
                            <a16:creationId xmlns:a16="http://schemas.microsoft.com/office/drawing/2014/main" id="{073B3B61-A369-4A4D-A109-D0E5A4743FC3}"/>
                          </a:ext>
                        </a:extLst>
                      </p:cNvPr>
                      <p:cNvPicPr>
                        <a:picLocks noChangeAspect="1" noChangeArrowheads="1"/>
                      </p:cNvPicPr>
                      <p:nvPr/>
                    </p:nvPicPr>
                    <p:blipFill>
                      <a:blip r:embed="rId8"/>
                      <a:srcRect/>
                      <a:stretch>
                        <a:fillRect/>
                      </a:stretch>
                    </p:blipFill>
                    <p:spPr bwMode="auto">
                      <a:xfrm>
                        <a:off x="4383088" y="1812925"/>
                        <a:ext cx="577850" cy="1333500"/>
                      </a:xfrm>
                      <a:prstGeom prst="rect">
                        <a:avLst/>
                      </a:prstGeom>
                      <a:noFill/>
                    </p:spPr>
                  </p:pic>
                </p:oleObj>
              </mc:Fallback>
            </mc:AlternateContent>
          </a:graphicData>
        </a:graphic>
      </p:graphicFrame>
    </p:spTree>
    <p:extLst>
      <p:ext uri="{BB962C8B-B14F-4D97-AF65-F5344CB8AC3E}">
        <p14:creationId xmlns:p14="http://schemas.microsoft.com/office/powerpoint/2010/main" val="2767276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8FDB-C611-4E31-8E64-55E1BF536C99}"/>
              </a:ext>
            </a:extLst>
          </p:cNvPr>
          <p:cNvSpPr>
            <a:spLocks noGrp="1"/>
          </p:cNvSpPr>
          <p:nvPr>
            <p:ph type="title"/>
          </p:nvPr>
        </p:nvSpPr>
        <p:spPr>
          <a:xfrm>
            <a:off x="181278" y="188255"/>
            <a:ext cx="11150600" cy="551047"/>
          </a:xfrm>
        </p:spPr>
        <p:txBody>
          <a:bodyPr/>
          <a:lstStyle/>
          <a:p>
            <a:r>
              <a:rPr lang="en-US" dirty="0"/>
              <a:t>Contact us</a:t>
            </a:r>
          </a:p>
        </p:txBody>
      </p:sp>
      <p:graphicFrame>
        <p:nvGraphicFramePr>
          <p:cNvPr id="11" name="Table 10">
            <a:extLst>
              <a:ext uri="{FF2B5EF4-FFF2-40B4-BE49-F238E27FC236}">
                <a16:creationId xmlns:a16="http://schemas.microsoft.com/office/drawing/2014/main" id="{C7823F92-EF8A-4B41-A0BF-4D2E3DDF8AE6}"/>
              </a:ext>
            </a:extLst>
          </p:cNvPr>
          <p:cNvGraphicFramePr>
            <a:graphicFrameLocks noGrp="1"/>
          </p:cNvGraphicFramePr>
          <p:nvPr>
            <p:extLst>
              <p:ext uri="{D42A27DB-BD31-4B8C-83A1-F6EECF244321}">
                <p14:modId xmlns:p14="http://schemas.microsoft.com/office/powerpoint/2010/main" val="3928253801"/>
              </p:ext>
            </p:extLst>
          </p:nvPr>
        </p:nvGraphicFramePr>
        <p:xfrm>
          <a:off x="181278" y="888596"/>
          <a:ext cx="11827108" cy="5687302"/>
        </p:xfrm>
        <a:graphic>
          <a:graphicData uri="http://schemas.openxmlformats.org/drawingml/2006/table">
            <a:tbl>
              <a:tblPr firstRow="1" bandRow="1">
                <a:tableStyleId>{5C22544A-7EE6-4342-B048-85BDC9FD1C3A}</a:tableStyleId>
              </a:tblPr>
              <a:tblGrid>
                <a:gridCol w="1139126">
                  <a:extLst>
                    <a:ext uri="{9D8B030D-6E8A-4147-A177-3AD203B41FA5}">
                      <a16:colId xmlns:a16="http://schemas.microsoft.com/office/drawing/2014/main" val="3597689954"/>
                    </a:ext>
                  </a:extLst>
                </a:gridCol>
                <a:gridCol w="1808386">
                  <a:extLst>
                    <a:ext uri="{9D8B030D-6E8A-4147-A177-3AD203B41FA5}">
                      <a16:colId xmlns:a16="http://schemas.microsoft.com/office/drawing/2014/main" val="238683764"/>
                    </a:ext>
                  </a:extLst>
                </a:gridCol>
                <a:gridCol w="2346593">
                  <a:extLst>
                    <a:ext uri="{9D8B030D-6E8A-4147-A177-3AD203B41FA5}">
                      <a16:colId xmlns:a16="http://schemas.microsoft.com/office/drawing/2014/main" val="1253331438"/>
                    </a:ext>
                  </a:extLst>
                </a:gridCol>
                <a:gridCol w="2802023">
                  <a:extLst>
                    <a:ext uri="{9D8B030D-6E8A-4147-A177-3AD203B41FA5}">
                      <a16:colId xmlns:a16="http://schemas.microsoft.com/office/drawing/2014/main" val="197751461"/>
                    </a:ext>
                  </a:extLst>
                </a:gridCol>
                <a:gridCol w="3730980">
                  <a:extLst>
                    <a:ext uri="{9D8B030D-6E8A-4147-A177-3AD203B41FA5}">
                      <a16:colId xmlns:a16="http://schemas.microsoft.com/office/drawing/2014/main" val="1621683907"/>
                    </a:ext>
                  </a:extLst>
                </a:gridCol>
              </a:tblGrid>
              <a:tr h="955849">
                <a:tc>
                  <a:txBody>
                    <a:bodyPr/>
                    <a:lstStyle/>
                    <a:p>
                      <a:endParaRPr lang="en-US" dirty="0"/>
                    </a:p>
                  </a:txBody>
                  <a:tcPr/>
                </a:tc>
                <a:tc>
                  <a:txBody>
                    <a:bodyPr/>
                    <a:lstStyle/>
                    <a:p>
                      <a:r>
                        <a:rPr lang="en-US" dirty="0"/>
                        <a:t>DRI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Management</a:t>
                      </a:r>
                    </a:p>
                    <a:p>
                      <a:endParaRPr lang="en-US" dirty="0"/>
                    </a:p>
                  </a:txBody>
                  <a:tcPr/>
                </a:tc>
                <a:tc>
                  <a:txBody>
                    <a:bodyPr/>
                    <a:lstStyle/>
                    <a:p>
                      <a:r>
                        <a:rPr lang="en-US" dirty="0"/>
                        <a:t>Core Team Focal</a:t>
                      </a:r>
                    </a:p>
                  </a:txBody>
                  <a:tcPr/>
                </a:tc>
                <a:tc>
                  <a:txBody>
                    <a:bodyPr/>
                    <a:lstStyle/>
                    <a:p>
                      <a:r>
                        <a:rPr lang="en-US" dirty="0"/>
                        <a:t> Enterprise collaboration</a:t>
                      </a:r>
                    </a:p>
                  </a:txBody>
                  <a:tcPr/>
                </a:tc>
                <a:extLst>
                  <a:ext uri="{0D108BD9-81ED-4DB2-BD59-A6C34878D82A}">
                    <a16:rowId xmlns:a16="http://schemas.microsoft.com/office/drawing/2014/main" val="2933335979"/>
                  </a:ext>
                </a:extLst>
              </a:tr>
              <a:tr h="20311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DevSecOps</a:t>
                      </a:r>
                    </a:p>
                    <a:p>
                      <a:endParaRPr lang="en-US" sz="1200" b="1" dirty="0"/>
                    </a:p>
                  </a:txBody>
                  <a:tcPr/>
                </a:tc>
                <a:tc>
                  <a:txBody>
                    <a:bodyPr/>
                    <a:lstStyle/>
                    <a:p>
                      <a:r>
                        <a:rPr lang="de-DE" sz="1200" b="1" dirty="0">
                          <a:hlinkClick r:id="rId2"/>
                        </a:rPr>
                        <a:t>Abhishek Singh</a:t>
                      </a:r>
                      <a:endParaRPr lang="de-DE" sz="1200" b="1" dirty="0"/>
                    </a:p>
                    <a:p>
                      <a:endParaRPr lang="de-DE"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txBody>
                  <a:tcPr/>
                </a:tc>
                <a:tc>
                  <a:txBody>
                    <a:bodyPr/>
                    <a:lstStyle/>
                    <a:p>
                      <a:r>
                        <a:rPr lang="pt-BR" sz="1200" b="1" dirty="0"/>
                        <a:t>Pramithi R Karimpanakkal</a:t>
                      </a:r>
                      <a:endParaRPr lang="en-US" sz="1200" b="1" dirty="0"/>
                    </a:p>
                  </a:txBody>
                  <a:tcPr/>
                </a:tc>
                <a:tc rowSpan="2">
                  <a:txBody>
                    <a:bodyPr/>
                    <a:lstStyle/>
                    <a:p>
                      <a:pPr marL="228600" indent="-228600">
                        <a:buFont typeface="+mj-lt"/>
                        <a:buAutoNum type="arabicPeriod"/>
                      </a:pPr>
                      <a:r>
                        <a:rPr lang="en-US" sz="900" b="1" kern="1200" dirty="0">
                          <a:solidFill>
                            <a:schemeClr val="dk1"/>
                          </a:solidFill>
                          <a:effectLst/>
                          <a:latin typeface="+mn-lt"/>
                          <a:ea typeface="+mn-ea"/>
                          <a:cs typeface="+mn-cs"/>
                        </a:rPr>
                        <a:t>Singh, Abhishek K </a:t>
                      </a:r>
                    </a:p>
                    <a:p>
                      <a:pPr marL="228600" indent="-228600">
                        <a:buFont typeface="+mj-lt"/>
                        <a:buAutoNum type="arabicPeriod"/>
                      </a:pPr>
                      <a:r>
                        <a:rPr lang="en-US" sz="900" b="1" kern="1200" dirty="0">
                          <a:solidFill>
                            <a:schemeClr val="dk1"/>
                          </a:solidFill>
                          <a:effectLst/>
                          <a:latin typeface="+mn-lt"/>
                          <a:ea typeface="+mn-ea"/>
                          <a:cs typeface="+mn-cs"/>
                        </a:rPr>
                        <a:t>Valiyarayil, Siby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900" b="1" kern="1200" dirty="0">
                          <a:solidFill>
                            <a:schemeClr val="dk1"/>
                          </a:solidFill>
                          <a:effectLst/>
                          <a:latin typeface="+mn-lt"/>
                          <a:ea typeface="+mn-ea"/>
                          <a:cs typeface="+mn-cs"/>
                        </a:rPr>
                        <a:t>Pattanaik, Anup K </a:t>
                      </a:r>
                    </a:p>
                    <a:p>
                      <a:pPr marL="228600" indent="-228600">
                        <a:buFont typeface="+mj-lt"/>
                        <a:buAutoNum type="arabicPeriod"/>
                      </a:pPr>
                      <a:r>
                        <a:rPr lang="en-US" sz="900" kern="1200" dirty="0">
                          <a:solidFill>
                            <a:schemeClr val="dk1"/>
                          </a:solidFill>
                          <a:effectLst/>
                          <a:latin typeface="+mn-lt"/>
                          <a:ea typeface="+mn-ea"/>
                          <a:cs typeface="+mn-cs"/>
                        </a:rPr>
                        <a:t>Ammata, Sudhakar</a:t>
                      </a:r>
                    </a:p>
                    <a:p>
                      <a:pPr marL="228600" indent="-228600">
                        <a:buFont typeface="+mj-lt"/>
                        <a:buAutoNum type="arabicPeriod"/>
                      </a:pPr>
                      <a:r>
                        <a:rPr lang="en-US" sz="900" kern="1200" dirty="0">
                          <a:solidFill>
                            <a:schemeClr val="dk1"/>
                          </a:solidFill>
                          <a:effectLst/>
                          <a:latin typeface="+mn-lt"/>
                          <a:ea typeface="+mn-ea"/>
                          <a:cs typeface="+mn-cs"/>
                        </a:rPr>
                        <a:t>Bakhedi, Bharati Bahubali</a:t>
                      </a:r>
                    </a:p>
                    <a:p>
                      <a:pPr marL="228600" indent="-228600">
                        <a:buFont typeface="+mj-lt"/>
                        <a:buAutoNum type="arabicPeriod"/>
                      </a:pPr>
                      <a:r>
                        <a:rPr lang="en-US" sz="900" kern="1200" dirty="0">
                          <a:solidFill>
                            <a:schemeClr val="dk1"/>
                          </a:solidFill>
                          <a:effectLst/>
                          <a:latin typeface="+mn-lt"/>
                          <a:ea typeface="+mn-ea"/>
                          <a:cs typeface="+mn-cs"/>
                        </a:rPr>
                        <a:t>Balraj, Bharath K </a:t>
                      </a:r>
                    </a:p>
                    <a:p>
                      <a:pPr marL="228600" indent="-228600">
                        <a:buFont typeface="+mj-lt"/>
                        <a:buAutoNum type="arabicPeriod"/>
                      </a:pPr>
                      <a:r>
                        <a:rPr lang="en-US" sz="900" kern="1200" dirty="0">
                          <a:solidFill>
                            <a:schemeClr val="dk1"/>
                          </a:solidFill>
                          <a:effectLst/>
                          <a:latin typeface="+mn-lt"/>
                          <a:ea typeface="+mn-ea"/>
                          <a:cs typeface="+mn-cs"/>
                        </a:rPr>
                        <a:t>Ghosh, Saikat </a:t>
                      </a:r>
                    </a:p>
                    <a:p>
                      <a:pPr marL="228600" indent="-228600">
                        <a:buFont typeface="+mj-lt"/>
                        <a:buAutoNum type="arabicPeriod"/>
                      </a:pPr>
                      <a:r>
                        <a:rPr lang="en-US" sz="900" kern="1200" dirty="0">
                          <a:solidFill>
                            <a:schemeClr val="dk1"/>
                          </a:solidFill>
                          <a:effectLst/>
                          <a:latin typeface="+mn-lt"/>
                          <a:ea typeface="+mn-ea"/>
                          <a:cs typeface="+mn-cs"/>
                        </a:rPr>
                        <a:t>Ghosh, Subhabrata </a:t>
                      </a:r>
                    </a:p>
                    <a:p>
                      <a:pPr marL="228600" indent="-228600">
                        <a:buFont typeface="+mj-lt"/>
                        <a:buAutoNum type="arabicPeriod"/>
                      </a:pPr>
                      <a:r>
                        <a:rPr lang="en-US" sz="900" kern="1200" dirty="0">
                          <a:solidFill>
                            <a:schemeClr val="dk1"/>
                          </a:solidFill>
                          <a:effectLst/>
                          <a:latin typeface="+mn-lt"/>
                          <a:ea typeface="+mn-ea"/>
                          <a:cs typeface="+mn-cs"/>
                        </a:rPr>
                        <a:t>Gundupalli, Rajesh Reddy </a:t>
                      </a:r>
                    </a:p>
                    <a:p>
                      <a:pPr marL="228600" indent="-228600">
                        <a:buFont typeface="+mj-lt"/>
                        <a:buAutoNum type="arabicPeriod"/>
                      </a:pPr>
                      <a:r>
                        <a:rPr lang="en-US" sz="900" kern="1200" dirty="0">
                          <a:solidFill>
                            <a:schemeClr val="dk1"/>
                          </a:solidFill>
                          <a:effectLst/>
                          <a:latin typeface="+mn-lt"/>
                          <a:ea typeface="+mn-ea"/>
                          <a:cs typeface="+mn-cs"/>
                        </a:rPr>
                        <a:t>H D, Sarika </a:t>
                      </a:r>
                    </a:p>
                    <a:p>
                      <a:pPr marL="228600" indent="-228600">
                        <a:buFont typeface="+mj-lt"/>
                        <a:buAutoNum type="arabicPeriod"/>
                      </a:pPr>
                      <a:r>
                        <a:rPr lang="en-US" sz="900" kern="1200" dirty="0">
                          <a:solidFill>
                            <a:schemeClr val="dk1"/>
                          </a:solidFill>
                          <a:effectLst/>
                          <a:latin typeface="+mn-lt"/>
                          <a:ea typeface="+mn-ea"/>
                          <a:cs typeface="+mn-cs"/>
                        </a:rPr>
                        <a:t>K L, Bharath </a:t>
                      </a:r>
                    </a:p>
                    <a:p>
                      <a:pPr marL="228600" indent="-228600">
                        <a:buFont typeface="+mj-lt"/>
                        <a:buAutoNum type="arabicPeriod"/>
                      </a:pPr>
                      <a:r>
                        <a:rPr lang="en-US" sz="900" kern="1200" dirty="0">
                          <a:solidFill>
                            <a:schemeClr val="dk1"/>
                          </a:solidFill>
                          <a:effectLst/>
                          <a:latin typeface="+mn-lt"/>
                          <a:ea typeface="+mn-ea"/>
                          <a:cs typeface="+mn-cs"/>
                        </a:rPr>
                        <a:t>Karri, Ram Sai </a:t>
                      </a:r>
                    </a:p>
                    <a:p>
                      <a:pPr marL="228600" indent="-228600">
                        <a:buFont typeface="+mj-lt"/>
                        <a:buAutoNum type="arabicPeriod"/>
                      </a:pPr>
                      <a:r>
                        <a:rPr lang="en-US" sz="900" kern="1200" dirty="0">
                          <a:solidFill>
                            <a:schemeClr val="dk1"/>
                          </a:solidFill>
                          <a:effectLst/>
                          <a:latin typeface="+mn-lt"/>
                          <a:ea typeface="+mn-ea"/>
                          <a:cs typeface="+mn-cs"/>
                        </a:rPr>
                        <a:t>K-R, Rahul </a:t>
                      </a:r>
                    </a:p>
                    <a:p>
                      <a:pPr marL="228600" indent="-228600">
                        <a:buFont typeface="+mj-lt"/>
                        <a:buAutoNum type="arabicPeriod"/>
                      </a:pPr>
                      <a:r>
                        <a:rPr lang="en-US" sz="900" kern="1200" dirty="0">
                          <a:solidFill>
                            <a:schemeClr val="dk1"/>
                          </a:solidFill>
                          <a:effectLst/>
                          <a:latin typeface="+mn-lt"/>
                          <a:ea typeface="+mn-ea"/>
                          <a:cs typeface="+mn-cs"/>
                        </a:rPr>
                        <a:t>Kuriakose, Tintu M </a:t>
                      </a:r>
                    </a:p>
                    <a:p>
                      <a:pPr marL="228600" indent="-228600">
                        <a:buFont typeface="+mj-lt"/>
                        <a:buAutoNum type="arabicPeriod"/>
                      </a:pPr>
                      <a:r>
                        <a:rPr lang="en-US" sz="900" kern="1200" dirty="0">
                          <a:solidFill>
                            <a:schemeClr val="dk1"/>
                          </a:solidFill>
                          <a:effectLst/>
                          <a:latin typeface="+mn-lt"/>
                          <a:ea typeface="+mn-ea"/>
                          <a:cs typeface="+mn-cs"/>
                        </a:rPr>
                        <a:t>Kurian, Abhijith </a:t>
                      </a:r>
                    </a:p>
                    <a:p>
                      <a:pPr marL="228600" indent="-228600">
                        <a:buFont typeface="+mj-lt"/>
                        <a:buAutoNum type="arabicPeriod"/>
                      </a:pPr>
                      <a:r>
                        <a:rPr lang="en-US" sz="900" kern="1200" dirty="0">
                          <a:solidFill>
                            <a:schemeClr val="dk1"/>
                          </a:solidFill>
                          <a:effectLst/>
                          <a:latin typeface="+mn-lt"/>
                          <a:ea typeface="+mn-ea"/>
                          <a:cs typeface="+mn-cs"/>
                        </a:rPr>
                        <a:t>Kuruba Chandra Kumar </a:t>
                      </a:r>
                    </a:p>
                    <a:p>
                      <a:pPr marL="228600" indent="-228600">
                        <a:buFont typeface="+mj-lt"/>
                        <a:buAutoNum type="arabicPeriod"/>
                      </a:pPr>
                      <a:r>
                        <a:rPr lang="en-US" sz="900" kern="1200" dirty="0">
                          <a:solidFill>
                            <a:schemeClr val="dk1"/>
                          </a:solidFill>
                          <a:effectLst/>
                          <a:latin typeface="+mn-lt"/>
                          <a:ea typeface="+mn-ea"/>
                          <a:cs typeface="+mn-cs"/>
                        </a:rPr>
                        <a:t>Mistry, Ashok </a:t>
                      </a:r>
                    </a:p>
                    <a:p>
                      <a:pPr marL="228600" indent="-228600">
                        <a:buFont typeface="+mj-lt"/>
                        <a:buAutoNum type="arabicPeriod"/>
                      </a:pPr>
                      <a:r>
                        <a:rPr lang="en-US" sz="900" kern="1200" dirty="0">
                          <a:solidFill>
                            <a:schemeClr val="dk1"/>
                          </a:solidFill>
                          <a:effectLst/>
                          <a:latin typeface="+mn-lt"/>
                          <a:ea typeface="+mn-ea"/>
                          <a:cs typeface="+mn-cs"/>
                        </a:rPr>
                        <a:t>Nagaraju, Ganesh </a:t>
                      </a:r>
                    </a:p>
                    <a:p>
                      <a:pPr marL="228600" indent="-228600">
                        <a:buFont typeface="+mj-lt"/>
                        <a:buAutoNum type="arabicPeriod"/>
                      </a:pPr>
                      <a:r>
                        <a:rPr lang="en-US" sz="900" kern="1200" dirty="0">
                          <a:solidFill>
                            <a:schemeClr val="dk1"/>
                          </a:solidFill>
                          <a:effectLst/>
                          <a:latin typeface="+mn-lt"/>
                          <a:ea typeface="+mn-ea"/>
                          <a:cs typeface="+mn-cs"/>
                        </a:rPr>
                        <a:t>Nagziriya, Anshika </a:t>
                      </a:r>
                    </a:p>
                    <a:p>
                      <a:pPr marL="228600" indent="-228600">
                        <a:buFont typeface="+mj-lt"/>
                        <a:buAutoNum type="arabicPeriod"/>
                      </a:pPr>
                      <a:r>
                        <a:rPr lang="en-US" sz="900" kern="1200" dirty="0">
                          <a:solidFill>
                            <a:schemeClr val="dk1"/>
                          </a:solidFill>
                          <a:effectLst/>
                          <a:latin typeface="+mn-lt"/>
                          <a:ea typeface="+mn-ea"/>
                          <a:cs typeface="+mn-cs"/>
                        </a:rPr>
                        <a:t>Nair, Aathira Manikandan </a:t>
                      </a:r>
                    </a:p>
                    <a:p>
                      <a:pPr marL="228600" indent="-228600">
                        <a:buFont typeface="+mj-lt"/>
                        <a:buAutoNum type="arabicPeriod"/>
                      </a:pPr>
                      <a:r>
                        <a:rPr lang="en-US" sz="900" kern="1200" dirty="0">
                          <a:solidFill>
                            <a:schemeClr val="dk1"/>
                          </a:solidFill>
                          <a:effectLst/>
                          <a:latin typeface="+mn-lt"/>
                          <a:ea typeface="+mn-ea"/>
                          <a:cs typeface="+mn-cs"/>
                        </a:rPr>
                        <a:t>Padmanaban Shunmugam, Nihila </a:t>
                      </a:r>
                    </a:p>
                    <a:p>
                      <a:pPr marL="228600" indent="-228600">
                        <a:buFont typeface="+mj-lt"/>
                        <a:buAutoNum type="arabicPeriod"/>
                      </a:pPr>
                      <a:r>
                        <a:rPr lang="en-US" sz="900" kern="1200" dirty="0">
                          <a:solidFill>
                            <a:schemeClr val="dk1"/>
                          </a:solidFill>
                          <a:effectLst/>
                          <a:latin typeface="+mn-lt"/>
                          <a:ea typeface="+mn-ea"/>
                          <a:cs typeface="+mn-cs"/>
                        </a:rPr>
                        <a:t>Abhishek Kumar</a:t>
                      </a:r>
                    </a:p>
                    <a:p>
                      <a:pPr marL="228600" indent="-228600">
                        <a:buFont typeface="+mj-lt"/>
                        <a:buAutoNum type="arabicPeriod"/>
                      </a:pPr>
                      <a:r>
                        <a:rPr lang="en-US" sz="900" kern="1200" dirty="0">
                          <a:solidFill>
                            <a:schemeClr val="dk1"/>
                          </a:solidFill>
                          <a:effectLst/>
                          <a:latin typeface="+mn-lt"/>
                          <a:ea typeface="+mn-ea"/>
                          <a:cs typeface="+mn-cs"/>
                        </a:rPr>
                        <a:t>Prabhat, Kumar </a:t>
                      </a:r>
                    </a:p>
                    <a:p>
                      <a:pPr marL="228600" indent="-228600">
                        <a:buFont typeface="+mj-lt"/>
                        <a:buAutoNum type="arabicPeriod"/>
                      </a:pPr>
                      <a:r>
                        <a:rPr lang="en-US" sz="900" kern="1200" dirty="0">
                          <a:solidFill>
                            <a:schemeClr val="dk1"/>
                          </a:solidFill>
                          <a:effectLst/>
                          <a:latin typeface="+mn-lt"/>
                          <a:ea typeface="+mn-ea"/>
                          <a:cs typeface="+mn-cs"/>
                        </a:rPr>
                        <a:t>Radhakrishnan, Chinjumol </a:t>
                      </a:r>
                    </a:p>
                    <a:p>
                      <a:pPr marL="228600" indent="-228600">
                        <a:buFont typeface="+mj-lt"/>
                        <a:buAutoNum type="arabicPeriod"/>
                      </a:pPr>
                      <a:r>
                        <a:rPr lang="en-US" sz="900" kern="1200" dirty="0">
                          <a:solidFill>
                            <a:schemeClr val="dk1"/>
                          </a:solidFill>
                          <a:effectLst/>
                          <a:latin typeface="+mn-lt"/>
                          <a:ea typeface="+mn-ea"/>
                          <a:cs typeface="+mn-cs"/>
                        </a:rPr>
                        <a:t>Reddy, V Sanjeev </a:t>
                      </a:r>
                    </a:p>
                    <a:p>
                      <a:pPr marL="228600" indent="-228600">
                        <a:buFont typeface="+mj-lt"/>
                        <a:buAutoNum type="arabicPeriod"/>
                      </a:pPr>
                      <a:r>
                        <a:rPr lang="en-US" sz="900" kern="1200" dirty="0">
                          <a:solidFill>
                            <a:schemeClr val="dk1"/>
                          </a:solidFill>
                          <a:effectLst/>
                          <a:latin typeface="+mn-lt"/>
                          <a:ea typeface="+mn-ea"/>
                          <a:cs typeface="+mn-cs"/>
                        </a:rPr>
                        <a:t>Rompicherla, Rakesh </a:t>
                      </a:r>
                    </a:p>
                    <a:p>
                      <a:pPr marL="228600" indent="-228600">
                        <a:buFont typeface="+mj-lt"/>
                        <a:buAutoNum type="arabicPeriod"/>
                      </a:pPr>
                      <a:r>
                        <a:rPr lang="en-US" sz="900" kern="1200" dirty="0">
                          <a:solidFill>
                            <a:schemeClr val="dk1"/>
                          </a:solidFill>
                          <a:effectLst/>
                          <a:latin typeface="+mn-lt"/>
                          <a:ea typeface="+mn-ea"/>
                          <a:cs typeface="+mn-cs"/>
                        </a:rPr>
                        <a:t>Sawant, Swapnil Ravindra </a:t>
                      </a:r>
                    </a:p>
                    <a:p>
                      <a:pPr marL="228600" indent="-228600">
                        <a:buFont typeface="+mj-lt"/>
                        <a:buAutoNum type="arabicPeriod"/>
                      </a:pPr>
                      <a:r>
                        <a:rPr lang="en-US" sz="900" kern="1200" dirty="0">
                          <a:solidFill>
                            <a:schemeClr val="dk1"/>
                          </a:solidFill>
                          <a:effectLst/>
                          <a:latin typeface="+mn-lt"/>
                          <a:ea typeface="+mn-ea"/>
                          <a:cs typeface="+mn-cs"/>
                        </a:rPr>
                        <a:t>Varghese, Jessy </a:t>
                      </a:r>
                    </a:p>
                    <a:p>
                      <a:pPr marL="228600" indent="-228600">
                        <a:buFont typeface="+mj-lt"/>
                        <a:buAutoNum type="arabicPeriod"/>
                      </a:pPr>
                      <a:r>
                        <a:rPr lang="en-US" sz="900" kern="1200" dirty="0">
                          <a:solidFill>
                            <a:schemeClr val="dk1"/>
                          </a:solidFill>
                          <a:effectLst/>
                          <a:latin typeface="+mn-lt"/>
                          <a:ea typeface="+mn-ea"/>
                          <a:cs typeface="+mn-cs"/>
                        </a:rPr>
                        <a:t>Vinukonda, Basha </a:t>
                      </a:r>
                    </a:p>
                    <a:p>
                      <a:pPr marL="228600" indent="-228600">
                        <a:buFont typeface="+mj-lt"/>
                        <a:buAutoNum type="arabicPeriod"/>
                      </a:pPr>
                      <a:r>
                        <a:rPr lang="en-US" sz="900" kern="1200" dirty="0">
                          <a:solidFill>
                            <a:schemeClr val="dk1"/>
                          </a:solidFill>
                          <a:effectLst/>
                          <a:latin typeface="+mn-lt"/>
                          <a:ea typeface="+mn-ea"/>
                          <a:cs typeface="+mn-cs"/>
                        </a:rPr>
                        <a:t>Jayanta Mondal</a:t>
                      </a:r>
                    </a:p>
                    <a:p>
                      <a:pPr marL="228600" indent="-228600">
                        <a:buFont typeface="+mj-lt"/>
                        <a:buAutoNum type="arabicPeriod"/>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hlinkClick r:id="rId4"/>
                        </a:rPr>
                        <a:t>DL Product Systems - DevSecOps Core Team</a:t>
                      </a:r>
                      <a:endParaRPr lang="en-US" sz="1000" b="1" dirty="0"/>
                    </a:p>
                  </a:txBody>
                  <a:tcPr/>
                </a:tc>
                <a:tc rowSpan="2">
                  <a:txBody>
                    <a:bodyPr/>
                    <a:lstStyle/>
                    <a:p>
                      <a:pPr marL="228600" indent="-228600">
                        <a:buFont typeface="+mj-lt"/>
                        <a:buAutoNum type="arabicPeriod"/>
                      </a:pPr>
                      <a:r>
                        <a:rPr lang="en-US" sz="1000" dirty="0"/>
                        <a:t>Karthik Tirukkoylur Sekhar</a:t>
                      </a:r>
                    </a:p>
                    <a:p>
                      <a:pPr marL="228600" indent="-228600">
                        <a:buFont typeface="+mj-lt"/>
                        <a:buAutoNum type="arabicPeriod"/>
                      </a:pPr>
                      <a:r>
                        <a:rPr lang="en-US" sz="1000" dirty="0"/>
                        <a:t>Dolly Bhaskara</a:t>
                      </a:r>
                    </a:p>
                    <a:p>
                      <a:pPr marL="228600" indent="-228600">
                        <a:buFont typeface="+mj-lt"/>
                        <a:buAutoNum type="arabicPeriod"/>
                      </a:pPr>
                      <a:r>
                        <a:rPr lang="en-US" sz="1000" dirty="0"/>
                        <a:t>Arun Prakash Jeyaprakash</a:t>
                      </a:r>
                    </a:p>
                    <a:p>
                      <a:pPr marL="228600" indent="-228600">
                        <a:buFont typeface="+mj-lt"/>
                        <a:buAutoNum type="arabicPeriod"/>
                      </a:pPr>
                      <a:r>
                        <a:rPr lang="en-US" sz="1000" dirty="0"/>
                        <a:t>Anandapadmanabhan Gopalakrishnan</a:t>
                      </a:r>
                    </a:p>
                    <a:p>
                      <a:pPr marL="228600" indent="-228600">
                        <a:buFont typeface="+mj-lt"/>
                        <a:buAutoNum type="arabicPeriod"/>
                      </a:pPr>
                      <a:r>
                        <a:rPr lang="en-US" sz="1000" dirty="0"/>
                        <a:t>Sushil Mishra</a:t>
                      </a:r>
                    </a:p>
                    <a:p>
                      <a:pPr marL="228600" indent="-228600">
                        <a:buFont typeface="+mj-lt"/>
                        <a:buAutoNum type="arabicPeriod"/>
                      </a:pPr>
                      <a:r>
                        <a:rPr lang="en-US" sz="1000" dirty="0"/>
                        <a:t>Donald R Wellington</a:t>
                      </a:r>
                    </a:p>
                    <a:p>
                      <a:pPr marL="228600" indent="-228600">
                        <a:buFont typeface="+mj-lt"/>
                        <a:buAutoNum type="arabicPeriod"/>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dirty="0">
                          <a:hlinkClick r:id="rId5"/>
                        </a:rPr>
                        <a:t>DL DSO DRIs</a:t>
                      </a:r>
                      <a:endParaRPr lang="en-US" sz="1000" dirty="0"/>
                    </a:p>
                    <a:p>
                      <a:pPr marL="0" indent="0">
                        <a:buFont typeface="+mj-lt"/>
                        <a:buNone/>
                      </a:pPr>
                      <a:endParaRPr lang="en-US" sz="1000" dirty="0"/>
                    </a:p>
                  </a:txBody>
                  <a:tcPr/>
                </a:tc>
                <a:extLst>
                  <a:ext uri="{0D108BD9-81ED-4DB2-BD59-A6C34878D82A}">
                    <a16:rowId xmlns:a16="http://schemas.microsoft.com/office/drawing/2014/main" val="3918828972"/>
                  </a:ext>
                </a:extLst>
              </a:tr>
              <a:tr h="2700330">
                <a:tc>
                  <a:txBody>
                    <a:bodyPr/>
                    <a:lstStyle/>
                    <a:p>
                      <a:r>
                        <a:rPr lang="en-US" sz="1200" b="1" dirty="0"/>
                        <a:t>Automation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r>
                        <a:rPr lang="en-US" sz="1200" b="1" dirty="0">
                          <a:hlinkClick r:id="rId6"/>
                        </a:rPr>
                        <a:t>Naga Harsha Kaggallu</a:t>
                      </a:r>
                      <a:endParaRPr lang="en-US" sz="1200" b="1" dirty="0"/>
                    </a:p>
                  </a:txBody>
                  <a:tcPr/>
                </a:tc>
                <a:tc>
                  <a:txBody>
                    <a:bodyPr/>
                    <a:lstStyle/>
                    <a:p>
                      <a:r>
                        <a:rPr lang="en-US" sz="1200" b="1" dirty="0"/>
                        <a:t>Priyanka Dhanpal Chougule</a:t>
                      </a:r>
                    </a:p>
                  </a:txBody>
                  <a:tcPr/>
                </a:tc>
                <a:tc vMerge="1">
                  <a:txBody>
                    <a:bodyPr/>
                    <a:lstStyle/>
                    <a:p>
                      <a:endParaRPr lang="en-US" dirty="0"/>
                    </a:p>
                  </a:txBody>
                  <a:tcPr/>
                </a:tc>
                <a:tc vMerge="1">
                  <a:txBody>
                    <a:bodyPr/>
                    <a:lstStyle/>
                    <a:p>
                      <a:endParaRPr lang="en-US"/>
                    </a:p>
                  </a:txBody>
                  <a:tcPr/>
                </a:tc>
                <a:extLst>
                  <a:ext uri="{0D108BD9-81ED-4DB2-BD59-A6C34878D82A}">
                    <a16:rowId xmlns:a16="http://schemas.microsoft.com/office/drawing/2014/main" val="4002809953"/>
                  </a:ext>
                </a:extLst>
              </a:tr>
            </a:tbl>
          </a:graphicData>
        </a:graphic>
      </p:graphicFrame>
    </p:spTree>
    <p:extLst>
      <p:ext uri="{BB962C8B-B14F-4D97-AF65-F5344CB8AC3E}">
        <p14:creationId xmlns:p14="http://schemas.microsoft.com/office/powerpoint/2010/main" val="3189055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4BAD-C8DB-49F6-BBCC-15C0ABD00CEC}"/>
              </a:ext>
            </a:extLst>
          </p:cNvPr>
          <p:cNvSpPr>
            <a:spLocks noGrp="1"/>
          </p:cNvSpPr>
          <p:nvPr>
            <p:ph type="title"/>
          </p:nvPr>
        </p:nvSpPr>
        <p:spPr>
          <a:xfrm>
            <a:off x="3589879" y="2425617"/>
            <a:ext cx="4347891" cy="920336"/>
          </a:xfrm>
        </p:spPr>
        <p:txBody>
          <a:bodyPr/>
          <a:lstStyle/>
          <a:p>
            <a:pPr algn="ctr"/>
            <a:r>
              <a:rPr lang="en-US" dirty="0"/>
              <a:t>Thank You</a:t>
            </a:r>
          </a:p>
        </p:txBody>
      </p:sp>
    </p:spTree>
    <p:extLst>
      <p:ext uri="{BB962C8B-B14F-4D97-AF65-F5344CB8AC3E}">
        <p14:creationId xmlns:p14="http://schemas.microsoft.com/office/powerpoint/2010/main" val="3367523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5641-8C5A-435C-B9E3-8D20B02F8ADC}"/>
              </a:ext>
            </a:extLst>
          </p:cNvPr>
          <p:cNvSpPr>
            <a:spLocks noGrp="1"/>
          </p:cNvSpPr>
          <p:nvPr>
            <p:ph type="ctrTitle"/>
          </p:nvPr>
        </p:nvSpPr>
        <p:spPr>
          <a:xfrm>
            <a:off x="1524000" y="508001"/>
            <a:ext cx="7782560" cy="843280"/>
          </a:xfrm>
        </p:spPr>
        <p:txBody>
          <a:bodyPr/>
          <a:lstStyle/>
          <a:p>
            <a:r>
              <a:rPr lang="en-US" dirty="0"/>
              <a:t>	</a:t>
            </a:r>
            <a:r>
              <a:rPr lang="en-US" sz="3600" b="1" dirty="0"/>
              <a:t>CONTENTS</a:t>
            </a:r>
          </a:p>
        </p:txBody>
      </p:sp>
      <p:sp>
        <p:nvSpPr>
          <p:cNvPr id="8" name="Subtitle 7">
            <a:extLst>
              <a:ext uri="{FF2B5EF4-FFF2-40B4-BE49-F238E27FC236}">
                <a16:creationId xmlns:a16="http://schemas.microsoft.com/office/drawing/2014/main" id="{1DE63EA9-D7C2-4CFE-A916-CF3302D3693E}"/>
              </a:ext>
            </a:extLst>
          </p:cNvPr>
          <p:cNvSpPr>
            <a:spLocks noGrp="1"/>
          </p:cNvSpPr>
          <p:nvPr>
            <p:ph type="subTitle" idx="1"/>
          </p:nvPr>
        </p:nvSpPr>
        <p:spPr>
          <a:xfrm>
            <a:off x="1524000" y="1442720"/>
            <a:ext cx="9144000" cy="3493264"/>
          </a:xfrm>
        </p:spPr>
        <p:txBody>
          <a:bodyPr/>
          <a:lstStyle/>
          <a:p>
            <a:pPr algn="l"/>
            <a:endParaRPr lang="en-US" dirty="0"/>
          </a:p>
          <a:p>
            <a:pPr marL="457200" indent="-457200" algn="l">
              <a:buAutoNum type="arabicParenR"/>
            </a:pPr>
            <a:r>
              <a:rPr lang="en-US" dirty="0">
                <a:hlinkClick r:id="rId2" action="ppaction://hlinksldjump"/>
              </a:rPr>
              <a:t>Vision</a:t>
            </a:r>
            <a:endParaRPr lang="en-US" dirty="0">
              <a:hlinkClick r:id="rId3" action="ppaction://hlinksldjump"/>
            </a:endParaRPr>
          </a:p>
          <a:p>
            <a:pPr marL="457200" indent="-457200" algn="l">
              <a:buAutoNum type="arabicParenR"/>
            </a:pPr>
            <a:r>
              <a:rPr lang="en-US" dirty="0">
                <a:hlinkClick r:id="rId3" action="ppaction://hlinksldjump"/>
              </a:rPr>
              <a:t>2023 DevSecOps Progress</a:t>
            </a:r>
            <a:endParaRPr lang="en-US" dirty="0"/>
          </a:p>
          <a:p>
            <a:pPr marL="457200" indent="-457200" algn="l">
              <a:buAutoNum type="arabicParenR"/>
            </a:pPr>
            <a:r>
              <a:rPr lang="en-US" dirty="0">
                <a:hlinkClick r:id="rId4" action="ppaction://hlinksldjump"/>
              </a:rPr>
              <a:t>Automation Progress</a:t>
            </a:r>
            <a:endParaRPr lang="en-US" dirty="0"/>
          </a:p>
          <a:p>
            <a:pPr marL="457200" indent="-457200" algn="l">
              <a:buAutoNum type="arabicParenR"/>
            </a:pPr>
            <a:r>
              <a:rPr lang="en-US" dirty="0">
                <a:hlinkClick r:id="rId5" action="ppaction://hlinksldjump"/>
              </a:rPr>
              <a:t>Training and references</a:t>
            </a:r>
            <a:endParaRPr lang="en-US" dirty="0">
              <a:hlinkClick r:id="" action="ppaction://noaction"/>
            </a:endParaRPr>
          </a:p>
          <a:p>
            <a:pPr marL="457200" indent="-457200" algn="l">
              <a:buAutoNum type="arabicParenR"/>
            </a:pPr>
            <a:endParaRPr lang="en-US" dirty="0">
              <a:hlinkClick r:id="" action="ppaction://noaction"/>
            </a:endParaRPr>
          </a:p>
          <a:p>
            <a:pPr marL="457200" indent="-457200" algn="l">
              <a:buAutoNum type="arabicParenR"/>
            </a:pPr>
            <a:endParaRPr lang="en-US" dirty="0">
              <a:hlinkClick r:id="rId6" action="ppaction://hlinksldjump"/>
            </a:endParaRPr>
          </a:p>
          <a:p>
            <a:pPr marL="457200" indent="-457200" algn="l">
              <a:buAutoNum type="arabicParenR"/>
            </a:pPr>
            <a:endParaRPr lang="en-US" dirty="0">
              <a:hlinkClick r:id="rId6" action="ppaction://hlinksldjump"/>
            </a:endParaRPr>
          </a:p>
        </p:txBody>
      </p:sp>
    </p:spTree>
    <p:extLst>
      <p:ext uri="{BB962C8B-B14F-4D97-AF65-F5344CB8AC3E}">
        <p14:creationId xmlns:p14="http://schemas.microsoft.com/office/powerpoint/2010/main" val="1175070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36D5A-6292-4B58-B1BC-CEFE09DAA5E4}"/>
              </a:ext>
            </a:extLst>
          </p:cNvPr>
          <p:cNvSpPr>
            <a:spLocks noGrp="1"/>
          </p:cNvSpPr>
          <p:nvPr>
            <p:ph type="title"/>
          </p:nvPr>
        </p:nvSpPr>
        <p:spPr>
          <a:xfrm>
            <a:off x="165742" y="272359"/>
            <a:ext cx="11150600" cy="920336"/>
          </a:xfrm>
        </p:spPr>
        <p:txBody>
          <a:bodyPr/>
          <a:lstStyle/>
          <a:p>
            <a:r>
              <a:rPr lang="en-US" dirty="0"/>
              <a:t>Vision</a:t>
            </a:r>
          </a:p>
        </p:txBody>
      </p:sp>
      <p:sp>
        <p:nvSpPr>
          <p:cNvPr id="4" name="Rectangle 3">
            <a:extLst>
              <a:ext uri="{FF2B5EF4-FFF2-40B4-BE49-F238E27FC236}">
                <a16:creationId xmlns:a16="http://schemas.microsoft.com/office/drawing/2014/main" id="{30E296B2-73A9-4546-A6A8-EEA7632EC61C}"/>
              </a:ext>
            </a:extLst>
          </p:cNvPr>
          <p:cNvSpPr/>
          <p:nvPr/>
        </p:nvSpPr>
        <p:spPr>
          <a:xfrm>
            <a:off x="1235785" y="1964726"/>
            <a:ext cx="8637788" cy="369332"/>
          </a:xfrm>
          <a:prstGeom prst="rect">
            <a:avLst/>
          </a:prstGeom>
        </p:spPr>
        <p:txBody>
          <a:bodyPr wrap="square">
            <a:spAutoFit/>
          </a:bodyPr>
          <a:lstStyle/>
          <a:p>
            <a:r>
              <a:rPr lang="en-US" b="1" dirty="0"/>
              <a:t>Implement Lean practices through DSO maturity coverage and IT Automation.</a:t>
            </a:r>
            <a:endParaRPr lang="en-US" dirty="0"/>
          </a:p>
        </p:txBody>
      </p:sp>
      <p:pic>
        <p:nvPicPr>
          <p:cNvPr id="19458" name="Picture 2" descr="https://insite.web.boeing.com/culture/pi/1550387-53893-125w.jpg">
            <a:extLst>
              <a:ext uri="{FF2B5EF4-FFF2-40B4-BE49-F238E27FC236}">
                <a16:creationId xmlns:a16="http://schemas.microsoft.com/office/drawing/2014/main" id="{80C2CD95-520B-4181-8DE8-F38C11952E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8526" y="246621"/>
            <a:ext cx="1190625" cy="16668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8C21F8C-F059-484C-B21B-B25FAD635FB4}"/>
              </a:ext>
            </a:extLst>
          </p:cNvPr>
          <p:cNvSpPr/>
          <p:nvPr/>
        </p:nvSpPr>
        <p:spPr>
          <a:xfrm>
            <a:off x="1235785" y="2971800"/>
            <a:ext cx="8637789" cy="1200329"/>
          </a:xfrm>
          <a:prstGeom prst="rect">
            <a:avLst/>
          </a:prstGeom>
        </p:spPr>
        <p:txBody>
          <a:bodyPr wrap="square">
            <a:spAutoFit/>
          </a:bodyPr>
          <a:lstStyle/>
          <a:p>
            <a:r>
              <a:rPr lang="en-US" b="1" dirty="0">
                <a:solidFill>
                  <a:srgbClr val="212529"/>
                </a:solidFill>
                <a:latin typeface="Arial" panose="020B0604020202020204" pitchFamily="34" charset="0"/>
              </a:rPr>
              <a:t>Increased operating speed and flexibility, release-on-demand, and first-time quality of secure-by-design applications.</a:t>
            </a:r>
          </a:p>
          <a:p>
            <a:br>
              <a:rPr lang="en-US" b="1" dirty="0">
                <a:solidFill>
                  <a:srgbClr val="212529"/>
                </a:solidFill>
                <a:latin typeface="-apple-system"/>
              </a:rPr>
            </a:br>
            <a:endParaRPr lang="en-US" b="1" dirty="0">
              <a:solidFill>
                <a:srgbClr val="212529"/>
              </a:solidFill>
              <a:latin typeface="Arial" panose="020B0604020202020204" pitchFamily="34" charset="0"/>
            </a:endParaRPr>
          </a:p>
        </p:txBody>
      </p:sp>
      <p:pic>
        <p:nvPicPr>
          <p:cNvPr id="7" name="Graphic 6" descr="Bar graph with upward trend">
            <a:extLst>
              <a:ext uri="{FF2B5EF4-FFF2-40B4-BE49-F238E27FC236}">
                <a16:creationId xmlns:a16="http://schemas.microsoft.com/office/drawing/2014/main" id="{73E13213-52E0-4DC0-A53C-A024BFB2C6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2477" y="2884251"/>
            <a:ext cx="914400" cy="914400"/>
          </a:xfrm>
          <a:prstGeom prst="rect">
            <a:avLst/>
          </a:prstGeom>
        </p:spPr>
      </p:pic>
      <p:pic>
        <p:nvPicPr>
          <p:cNvPr id="9" name="Graphic 8" descr="Bullseye">
            <a:extLst>
              <a:ext uri="{FF2B5EF4-FFF2-40B4-BE49-F238E27FC236}">
                <a16:creationId xmlns:a16="http://schemas.microsoft.com/office/drawing/2014/main" id="{07575156-ED5C-4CB6-B496-7516F29E625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2477" y="1724815"/>
            <a:ext cx="914400" cy="914400"/>
          </a:xfrm>
          <a:prstGeom prst="rect">
            <a:avLst/>
          </a:prstGeom>
        </p:spPr>
      </p:pic>
      <p:pic>
        <p:nvPicPr>
          <p:cNvPr id="13" name="Graphic 12" descr="Gauge">
            <a:extLst>
              <a:ext uri="{FF2B5EF4-FFF2-40B4-BE49-F238E27FC236}">
                <a16:creationId xmlns:a16="http://schemas.microsoft.com/office/drawing/2014/main" id="{1DABB08A-5F78-4B8D-8A96-E5340D7023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9032" y="3942555"/>
            <a:ext cx="914400" cy="914400"/>
          </a:xfrm>
          <a:prstGeom prst="rect">
            <a:avLst/>
          </a:prstGeom>
        </p:spPr>
      </p:pic>
      <p:sp>
        <p:nvSpPr>
          <p:cNvPr id="15" name="Rectangle 14">
            <a:extLst>
              <a:ext uri="{FF2B5EF4-FFF2-40B4-BE49-F238E27FC236}">
                <a16:creationId xmlns:a16="http://schemas.microsoft.com/office/drawing/2014/main" id="{9466F3F4-EE26-4D8B-96F5-847DA11DD47D}"/>
              </a:ext>
            </a:extLst>
          </p:cNvPr>
          <p:cNvSpPr/>
          <p:nvPr/>
        </p:nvSpPr>
        <p:spPr>
          <a:xfrm>
            <a:off x="1333061" y="4218780"/>
            <a:ext cx="10697183" cy="923330"/>
          </a:xfrm>
          <a:prstGeom prst="rect">
            <a:avLst/>
          </a:prstGeom>
        </p:spPr>
        <p:txBody>
          <a:bodyPr wrap="square">
            <a:spAutoFit/>
          </a:bodyPr>
          <a:lstStyle/>
          <a:p>
            <a:r>
              <a:rPr lang="en-US" b="1" dirty="0">
                <a:solidFill>
                  <a:srgbClr val="212529"/>
                </a:solidFill>
                <a:latin typeface="Arial" panose="020B0604020202020204" pitchFamily="34" charset="0"/>
              </a:rPr>
              <a:t>Reduced hours and improved efficiency through automation </a:t>
            </a:r>
          </a:p>
          <a:p>
            <a:br>
              <a:rPr lang="en-US" b="1" dirty="0">
                <a:solidFill>
                  <a:srgbClr val="212529"/>
                </a:solidFill>
                <a:latin typeface="-apple-system"/>
              </a:rPr>
            </a:br>
            <a:endParaRPr lang="en-US" b="1" dirty="0">
              <a:solidFill>
                <a:srgbClr val="212529"/>
              </a:solidFill>
              <a:latin typeface="Arial" panose="020B0604020202020204" pitchFamily="34" charset="0"/>
            </a:endParaRPr>
          </a:p>
        </p:txBody>
      </p:sp>
    </p:spTree>
    <p:extLst>
      <p:ext uri="{BB962C8B-B14F-4D97-AF65-F5344CB8AC3E}">
        <p14:creationId xmlns:p14="http://schemas.microsoft.com/office/powerpoint/2010/main" val="1814250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AED16-930D-45E5-8932-E4596661740D}"/>
              </a:ext>
            </a:extLst>
          </p:cNvPr>
          <p:cNvSpPr>
            <a:spLocks noGrp="1"/>
          </p:cNvSpPr>
          <p:nvPr>
            <p:ph type="title"/>
          </p:nvPr>
        </p:nvSpPr>
        <p:spPr>
          <a:xfrm>
            <a:off x="363538" y="2603741"/>
            <a:ext cx="11150600" cy="920336"/>
          </a:xfrm>
        </p:spPr>
        <p:txBody>
          <a:bodyPr/>
          <a:lstStyle/>
          <a:p>
            <a:pPr algn="ctr"/>
            <a:r>
              <a:rPr lang="en-US" sz="4000" dirty="0"/>
              <a:t>2023 DevSecOps progress</a:t>
            </a:r>
          </a:p>
        </p:txBody>
      </p:sp>
    </p:spTree>
    <p:extLst>
      <p:ext uri="{BB962C8B-B14F-4D97-AF65-F5344CB8AC3E}">
        <p14:creationId xmlns:p14="http://schemas.microsoft.com/office/powerpoint/2010/main" val="3135871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B5D0-4C5E-42C1-B77B-B2BA0B08ACE8}"/>
              </a:ext>
            </a:extLst>
          </p:cNvPr>
          <p:cNvSpPr>
            <a:spLocks noGrp="1"/>
          </p:cNvSpPr>
          <p:nvPr>
            <p:ph type="title"/>
          </p:nvPr>
        </p:nvSpPr>
        <p:spPr>
          <a:xfrm>
            <a:off x="515938" y="246621"/>
            <a:ext cx="11150600" cy="623712"/>
          </a:xfrm>
        </p:spPr>
        <p:txBody>
          <a:bodyPr/>
          <a:lstStyle/>
          <a:p>
            <a:r>
              <a:rPr lang="en-US" dirty="0">
                <a:solidFill>
                  <a:srgbClr val="002060"/>
                </a:solidFill>
                <a:latin typeface="Segoe UI" panose="020B0502040204020203" pitchFamily="34" charset="0"/>
                <a:cs typeface="Segoe UI" panose="020B0502040204020203" pitchFamily="34" charset="0"/>
              </a:rPr>
              <a:t>DevSecOps 2023</a:t>
            </a:r>
            <a:endParaRPr lang="en-US" dirty="0"/>
          </a:p>
        </p:txBody>
      </p:sp>
      <p:sp>
        <p:nvSpPr>
          <p:cNvPr id="3" name="TextBox 2">
            <a:extLst>
              <a:ext uri="{FF2B5EF4-FFF2-40B4-BE49-F238E27FC236}">
                <a16:creationId xmlns:a16="http://schemas.microsoft.com/office/drawing/2014/main" id="{D3568DE8-8C30-475C-96AF-2E7A3BEDAB71}"/>
              </a:ext>
            </a:extLst>
          </p:cNvPr>
          <p:cNvSpPr txBox="1"/>
          <p:nvPr/>
        </p:nvSpPr>
        <p:spPr>
          <a:xfrm>
            <a:off x="314314" y="1545815"/>
            <a:ext cx="11877686" cy="830997"/>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rPr>
              <a:t>Implement Lean practices through DSO maturity coverage for </a:t>
            </a:r>
            <a:r>
              <a:rPr kumimoji="0" lang="en-US" sz="2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rPr>
              <a:t>70% of High ROI products</a:t>
            </a:r>
            <a:endPar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endParaRPr>
          </a:p>
        </p:txBody>
      </p:sp>
      <p:sp>
        <p:nvSpPr>
          <p:cNvPr id="4" name="Title 5">
            <a:extLst>
              <a:ext uri="{FF2B5EF4-FFF2-40B4-BE49-F238E27FC236}">
                <a16:creationId xmlns:a16="http://schemas.microsoft.com/office/drawing/2014/main" id="{7DC60930-7FFB-4DA0-A22D-465C3A0A63CF}"/>
              </a:ext>
            </a:extLst>
          </p:cNvPr>
          <p:cNvSpPr txBox="1">
            <a:spLocks/>
          </p:cNvSpPr>
          <p:nvPr/>
        </p:nvSpPr>
        <p:spPr bwMode="auto">
          <a:xfrm>
            <a:off x="817615" y="1221309"/>
            <a:ext cx="3238943" cy="341880"/>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pPr marL="0" marR="0" lvl="0" indent="0" algn="l" defTabSz="1020763" rtl="0" eaLnBrk="1" fontAlgn="base" latinLnBrk="0" hangingPunct="1">
              <a:lnSpc>
                <a:spcPct val="9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81BC00"/>
                </a:solidFill>
                <a:effectLst/>
                <a:uLnTx/>
                <a:uFillTx/>
                <a:latin typeface="Arial"/>
                <a:ea typeface="+mj-ea"/>
                <a:cs typeface="+mj-cs"/>
              </a:rPr>
              <a:t>OKR</a:t>
            </a:r>
            <a:r>
              <a:rPr kumimoji="0" lang="en-US" sz="1800" b="0" i="0" u="none" strike="noStrike" kern="0" cap="none" spc="0" normalizeH="0" baseline="0" noProof="0" dirty="0">
                <a:ln>
                  <a:noFill/>
                </a:ln>
                <a:solidFill>
                  <a:srgbClr val="81BC00"/>
                </a:solidFill>
                <a:effectLst/>
                <a:uLnTx/>
                <a:uFillTx/>
                <a:latin typeface="Arial"/>
                <a:ea typeface="+mj-ea"/>
                <a:cs typeface="+mj-cs"/>
              </a:rPr>
              <a:t> </a:t>
            </a:r>
          </a:p>
        </p:txBody>
      </p:sp>
      <p:sp>
        <p:nvSpPr>
          <p:cNvPr id="5" name="Freeform 1676" descr="Icon of check box. ">
            <a:extLst>
              <a:ext uri="{FF2B5EF4-FFF2-40B4-BE49-F238E27FC236}">
                <a16:creationId xmlns:a16="http://schemas.microsoft.com/office/drawing/2014/main" id="{B59059CA-A34F-4F9C-BA0E-355EF05E1541}"/>
              </a:ext>
            </a:extLst>
          </p:cNvPr>
          <p:cNvSpPr>
            <a:spLocks noEditPoints="1"/>
          </p:cNvSpPr>
          <p:nvPr/>
        </p:nvSpPr>
        <p:spPr bwMode="auto">
          <a:xfrm>
            <a:off x="259427" y="1200057"/>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Freeform 4346" descr="Icon of box and whisker chart. ">
            <a:extLst>
              <a:ext uri="{FF2B5EF4-FFF2-40B4-BE49-F238E27FC236}">
                <a16:creationId xmlns:a16="http://schemas.microsoft.com/office/drawing/2014/main" id="{5BB267A1-B8E3-445B-8C70-7047CFE07967}"/>
              </a:ext>
            </a:extLst>
          </p:cNvPr>
          <p:cNvSpPr>
            <a:spLocks noEditPoints="1"/>
          </p:cNvSpPr>
          <p:nvPr/>
        </p:nvSpPr>
        <p:spPr bwMode="auto">
          <a:xfrm>
            <a:off x="281832" y="2484021"/>
            <a:ext cx="345758" cy="3295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7" name="TextBox 6">
            <a:extLst>
              <a:ext uri="{FF2B5EF4-FFF2-40B4-BE49-F238E27FC236}">
                <a16:creationId xmlns:a16="http://schemas.microsoft.com/office/drawing/2014/main" id="{2EF1000C-B926-403E-97EC-6F0B0F49EDFD}"/>
              </a:ext>
            </a:extLst>
          </p:cNvPr>
          <p:cNvSpPr txBox="1"/>
          <p:nvPr/>
        </p:nvSpPr>
        <p:spPr>
          <a:xfrm>
            <a:off x="454711" y="2988076"/>
            <a:ext cx="10801137" cy="341119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Complete DSO Assessments for new applications </a:t>
            </a:r>
            <a:r>
              <a:rPr kumimoji="0" lang="en-US" sz="2400" b="1" i="0" u="none" strike="noStrike" kern="1200" cap="none" spc="0" normalizeH="0" baseline="0" noProof="0" dirty="0">
                <a:ln>
                  <a:noFill/>
                </a:ln>
                <a:solidFill>
                  <a:srgbClr val="0070C0"/>
                </a:solidFill>
                <a:effectLst/>
                <a:uLnTx/>
                <a:uFillTx/>
                <a:latin typeface="Arial"/>
                <a:ea typeface="+mn-ea"/>
                <a:cs typeface="+mn-cs"/>
              </a:rPr>
              <a:t>120 Apps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     </a:t>
            </a:r>
            <a:r>
              <a:rPr kumimoji="0" lang="en-US" sz="2400" b="0" i="1" u="none" strike="noStrike" kern="1200" cap="none" spc="0" normalizeH="0" baseline="0" noProof="0" dirty="0">
                <a:ln>
                  <a:noFill/>
                </a:ln>
                <a:solidFill>
                  <a:srgbClr val="0070C0"/>
                </a:solidFill>
                <a:effectLst/>
                <a:uLnTx/>
                <a:uFillTx/>
                <a:latin typeface="Arial"/>
                <a:ea typeface="+mn-ea"/>
                <a:cs typeface="+mn-cs"/>
              </a:rPr>
              <a:t>[Overall – 280 apps (~30%)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Re-Assessments - </a:t>
            </a:r>
            <a:r>
              <a:rPr lang="en-US" sz="2400" b="1" dirty="0">
                <a:solidFill>
                  <a:srgbClr val="0070C0"/>
                </a:solidFill>
                <a:latin typeface="Arial"/>
              </a:rPr>
              <a:t>4</a:t>
            </a:r>
            <a:r>
              <a:rPr kumimoji="0" lang="en-US" sz="2400" b="1" i="0" u="none" strike="noStrike" kern="1200" cap="none" spc="0" normalizeH="0" baseline="0" noProof="0" dirty="0">
                <a:ln>
                  <a:noFill/>
                </a:ln>
                <a:solidFill>
                  <a:srgbClr val="0070C0"/>
                </a:solidFill>
                <a:effectLst/>
                <a:uLnTx/>
                <a:uFillTx/>
                <a:latin typeface="Arial"/>
                <a:ea typeface="+mn-ea"/>
                <a:cs typeface="+mn-cs"/>
              </a:rPr>
              <a:t>0 apps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Implementation roadmap for 40% Applications - </a:t>
            </a:r>
            <a:r>
              <a:rPr kumimoji="0" lang="en-US" sz="2400" b="1" i="0" u="none" strike="noStrike" kern="1200" cap="none" spc="0" normalizeH="0" baseline="0" noProof="0" dirty="0">
                <a:ln>
                  <a:noFill/>
                </a:ln>
                <a:solidFill>
                  <a:srgbClr val="0070C0"/>
                </a:solidFill>
                <a:effectLst/>
                <a:uLnTx/>
                <a:uFillTx/>
                <a:latin typeface="Arial"/>
                <a:ea typeface="+mn-ea"/>
                <a:cs typeface="+mn-cs"/>
              </a:rPr>
              <a:t>120 apps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    </a:t>
            </a:r>
            <a:r>
              <a:rPr kumimoji="0" lang="en-US" sz="2400" b="0" i="1" u="none" strike="noStrike" kern="1200" cap="none" spc="0" normalizeH="0" baseline="0" noProof="0" dirty="0">
                <a:ln>
                  <a:noFill/>
                </a:ln>
                <a:solidFill>
                  <a:srgbClr val="0070C0"/>
                </a:solidFill>
                <a:effectLst/>
                <a:uLnTx/>
                <a:uFillTx/>
                <a:latin typeface="Arial"/>
                <a:ea typeface="+mn-ea"/>
                <a:cs typeface="+mn-cs"/>
              </a:rPr>
              <a:t>[Overall – 200 (~20%)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Improved overall maturity to </a:t>
            </a:r>
            <a:r>
              <a:rPr kumimoji="0" lang="en-US" sz="2400" b="1" i="0" u="none" strike="noStrike" kern="1200" cap="none" spc="0" normalizeH="0" baseline="0" noProof="0" dirty="0">
                <a:ln>
                  <a:noFill/>
                </a:ln>
                <a:solidFill>
                  <a:srgbClr val="0070C0"/>
                </a:solidFill>
                <a:effectLst/>
                <a:uLnTx/>
                <a:uFillTx/>
                <a:latin typeface="Arial"/>
                <a:ea typeface="+mn-ea"/>
                <a:cs typeface="+mn-cs"/>
              </a:rPr>
              <a:t>3.0</a:t>
            </a:r>
            <a:r>
              <a:rPr kumimoji="0" lang="en-US" sz="2400" b="0" i="0" u="none" strike="noStrike" kern="1200" cap="none" spc="0" normalizeH="0" baseline="0" noProof="0" dirty="0">
                <a:ln>
                  <a:noFill/>
                </a:ln>
                <a:solidFill>
                  <a:srgbClr val="000000"/>
                </a:solidFill>
                <a:effectLst/>
                <a:uLnTx/>
                <a:uFillTx/>
                <a:latin typeface="Arial"/>
                <a:ea typeface="+mn-ea"/>
                <a:cs typeface="+mn-cs"/>
              </a:rPr>
              <a:t> from </a:t>
            </a:r>
            <a:r>
              <a:rPr kumimoji="0" lang="en-US" sz="2400" b="1" i="0" u="none" strike="noStrike" kern="1200" cap="none" spc="0" normalizeH="0" baseline="0" noProof="0" dirty="0">
                <a:ln>
                  <a:noFill/>
                </a:ln>
                <a:solidFill>
                  <a:srgbClr val="FFA200"/>
                </a:solidFill>
                <a:effectLst/>
                <a:uLnTx/>
                <a:uFillTx/>
                <a:latin typeface="Arial"/>
                <a:ea typeface="+mn-ea"/>
                <a:cs typeface="+mn-cs"/>
              </a:rPr>
              <a:t>2.8. </a:t>
            </a:r>
            <a:r>
              <a:rPr kumimoji="0" lang="en-US" sz="2400" b="0" i="0" u="none" strike="noStrike" kern="1200" cap="none" spc="0" normalizeH="0" baseline="0" noProof="0" dirty="0">
                <a:ln>
                  <a:noFill/>
                </a:ln>
                <a:solidFill>
                  <a:srgbClr val="000000"/>
                </a:solidFill>
                <a:effectLst/>
                <a:uLnTx/>
                <a:uFillTx/>
                <a:latin typeface="Arial"/>
                <a:ea typeface="+mn-ea"/>
                <a:cs typeface="+mn-cs"/>
              </a:rPr>
              <a:t>Focus on High ROI and business critical Applications.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ROI Calculation - </a:t>
            </a:r>
            <a:r>
              <a:rPr kumimoji="0" lang="en-US" sz="2400" b="0" i="0" u="none" strike="noStrike" kern="1200" cap="none" spc="0" normalizeH="0" baseline="0" noProof="0" dirty="0">
                <a:ln>
                  <a:noFill/>
                </a:ln>
                <a:solidFill>
                  <a:srgbClr val="0070C0"/>
                </a:solidFill>
                <a:effectLst/>
                <a:uLnTx/>
                <a:uFillTx/>
                <a:latin typeface="Arial"/>
                <a:ea typeface="+mn-ea"/>
                <a:cs typeface="+mn-cs"/>
              </a:rPr>
              <a:t>50 Apps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70C0"/>
              </a:solidFill>
              <a:effectLst/>
              <a:uLnTx/>
              <a:uFillTx/>
              <a:latin typeface="Arial"/>
              <a:ea typeface="+mn-ea"/>
              <a:cs typeface="+mn-cs"/>
            </a:endParaRPr>
          </a:p>
        </p:txBody>
      </p:sp>
      <p:sp>
        <p:nvSpPr>
          <p:cNvPr id="8" name="Title 5">
            <a:extLst>
              <a:ext uri="{FF2B5EF4-FFF2-40B4-BE49-F238E27FC236}">
                <a16:creationId xmlns:a16="http://schemas.microsoft.com/office/drawing/2014/main" id="{F9A39287-763B-46E2-A9FB-D1ECA24E2FCF}"/>
              </a:ext>
            </a:extLst>
          </p:cNvPr>
          <p:cNvSpPr txBox="1">
            <a:spLocks/>
          </p:cNvSpPr>
          <p:nvPr/>
        </p:nvSpPr>
        <p:spPr bwMode="auto">
          <a:xfrm>
            <a:off x="817615" y="2498348"/>
            <a:ext cx="3238943" cy="341880"/>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pPr marL="0" marR="0" lvl="0" indent="0" algn="l" defTabSz="1020763" rtl="0" eaLnBrk="1" fontAlgn="base" latinLnBrk="0" hangingPunct="1">
              <a:lnSpc>
                <a:spcPct val="9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81BC00"/>
                </a:solidFill>
                <a:effectLst/>
                <a:uLnTx/>
                <a:uFillTx/>
                <a:latin typeface="Arial"/>
                <a:ea typeface="+mj-ea"/>
                <a:cs typeface="+mj-cs"/>
              </a:rPr>
              <a:t>Target</a:t>
            </a:r>
            <a:r>
              <a:rPr kumimoji="0" lang="en-US" sz="1800" b="0" i="0" u="none" strike="noStrike" kern="0" cap="none" spc="0" normalizeH="0" baseline="0" noProof="0" dirty="0">
                <a:ln>
                  <a:noFill/>
                </a:ln>
                <a:solidFill>
                  <a:srgbClr val="81BC00"/>
                </a:solidFill>
                <a:effectLst/>
                <a:uLnTx/>
                <a:uFillTx/>
                <a:latin typeface="Arial"/>
                <a:ea typeface="+mj-ea"/>
                <a:cs typeface="+mj-cs"/>
              </a:rPr>
              <a:t> </a:t>
            </a:r>
          </a:p>
        </p:txBody>
      </p:sp>
    </p:spTree>
    <p:extLst>
      <p:ext uri="{BB962C8B-B14F-4D97-AF65-F5344CB8AC3E}">
        <p14:creationId xmlns:p14="http://schemas.microsoft.com/office/powerpoint/2010/main" val="3499235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F29BE-00B4-405A-9FAA-F8B9E1BFF7A3}"/>
              </a:ext>
            </a:extLst>
          </p:cNvPr>
          <p:cNvSpPr>
            <a:spLocks noGrp="1"/>
          </p:cNvSpPr>
          <p:nvPr>
            <p:ph type="title"/>
          </p:nvPr>
        </p:nvSpPr>
        <p:spPr>
          <a:xfrm>
            <a:off x="130348" y="0"/>
            <a:ext cx="9198471" cy="537121"/>
          </a:xfrm>
        </p:spPr>
        <p:txBody>
          <a:bodyPr/>
          <a:lstStyle/>
          <a:p>
            <a:r>
              <a:rPr lang="en-US" sz="2800" dirty="0"/>
              <a:t>Progress</a:t>
            </a:r>
          </a:p>
        </p:txBody>
      </p:sp>
      <p:sp>
        <p:nvSpPr>
          <p:cNvPr id="12" name="Rectangle: Rounded Corners 11">
            <a:extLst>
              <a:ext uri="{FF2B5EF4-FFF2-40B4-BE49-F238E27FC236}">
                <a16:creationId xmlns:a16="http://schemas.microsoft.com/office/drawing/2014/main" id="{9AF8A51F-06AE-4BE1-9CEC-53CDC6211ED2}"/>
              </a:ext>
            </a:extLst>
          </p:cNvPr>
          <p:cNvSpPr/>
          <p:nvPr/>
        </p:nvSpPr>
        <p:spPr>
          <a:xfrm>
            <a:off x="4784578" y="1148306"/>
            <a:ext cx="872159" cy="433936"/>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Q1</a:t>
            </a:r>
          </a:p>
        </p:txBody>
      </p:sp>
      <p:sp>
        <p:nvSpPr>
          <p:cNvPr id="14" name="Rectangle: Rounded Corners 13">
            <a:extLst>
              <a:ext uri="{FF2B5EF4-FFF2-40B4-BE49-F238E27FC236}">
                <a16:creationId xmlns:a16="http://schemas.microsoft.com/office/drawing/2014/main" id="{C79ACE31-C2C1-4BB2-A85C-60D9BF7510B0}"/>
              </a:ext>
            </a:extLst>
          </p:cNvPr>
          <p:cNvSpPr/>
          <p:nvPr/>
        </p:nvSpPr>
        <p:spPr>
          <a:xfrm>
            <a:off x="7297456" y="1180666"/>
            <a:ext cx="872160" cy="441724"/>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Q2</a:t>
            </a:r>
          </a:p>
        </p:txBody>
      </p:sp>
      <p:cxnSp>
        <p:nvCxnSpPr>
          <p:cNvPr id="10" name="Straight Connector 9">
            <a:extLst>
              <a:ext uri="{FF2B5EF4-FFF2-40B4-BE49-F238E27FC236}">
                <a16:creationId xmlns:a16="http://schemas.microsoft.com/office/drawing/2014/main" id="{D95D8D93-A610-4F78-B37E-E0E9255B6E80}"/>
              </a:ext>
            </a:extLst>
          </p:cNvPr>
          <p:cNvCxnSpPr>
            <a:cxnSpLocks/>
          </p:cNvCxnSpPr>
          <p:nvPr/>
        </p:nvCxnSpPr>
        <p:spPr>
          <a:xfrm>
            <a:off x="6609992" y="1970341"/>
            <a:ext cx="0" cy="5008752"/>
          </a:xfrm>
          <a:prstGeom prst="line">
            <a:avLst/>
          </a:prstGeom>
          <a:ln w="31750">
            <a:prstDash val="dash"/>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2A0705-D658-4983-9D4B-E585BC7C88AB}"/>
              </a:ext>
            </a:extLst>
          </p:cNvPr>
          <p:cNvCxnSpPr>
            <a:cxnSpLocks/>
          </p:cNvCxnSpPr>
          <p:nvPr/>
        </p:nvCxnSpPr>
        <p:spPr>
          <a:xfrm>
            <a:off x="3839464" y="1956863"/>
            <a:ext cx="0" cy="4901137"/>
          </a:xfrm>
          <a:prstGeom prst="line">
            <a:avLst/>
          </a:prstGeom>
          <a:ln w="31750">
            <a:prstDash val="dash"/>
            <a:tailEnd type="non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9577F25D-CC75-4978-8A96-A09582497009}"/>
              </a:ext>
            </a:extLst>
          </p:cNvPr>
          <p:cNvSpPr/>
          <p:nvPr/>
        </p:nvSpPr>
        <p:spPr>
          <a:xfrm>
            <a:off x="780530" y="1173921"/>
            <a:ext cx="2266544" cy="433936"/>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2023 OKR Targets</a:t>
            </a:r>
          </a:p>
        </p:txBody>
      </p:sp>
      <p:sp>
        <p:nvSpPr>
          <p:cNvPr id="19" name="Rectangle 18">
            <a:extLst>
              <a:ext uri="{FF2B5EF4-FFF2-40B4-BE49-F238E27FC236}">
                <a16:creationId xmlns:a16="http://schemas.microsoft.com/office/drawing/2014/main" id="{3F53AAF5-4DBA-4240-988B-7F25AF1E1138}"/>
              </a:ext>
            </a:extLst>
          </p:cNvPr>
          <p:cNvSpPr/>
          <p:nvPr/>
        </p:nvSpPr>
        <p:spPr>
          <a:xfrm>
            <a:off x="71534" y="1950544"/>
            <a:ext cx="3728932" cy="646331"/>
          </a:xfrm>
          <a:prstGeom prst="rect">
            <a:avLst/>
          </a:prstGeom>
        </p:spPr>
        <p:txBody>
          <a:bodyPr wrap="square">
            <a:spAutoFit/>
          </a:bodyPr>
          <a:lstStyle/>
          <a:p>
            <a:pPr lvl="0">
              <a:defRPr/>
            </a:pPr>
            <a:r>
              <a:rPr lang="en-US" dirty="0">
                <a:solidFill>
                  <a:srgbClr val="000000"/>
                </a:solidFill>
              </a:rPr>
              <a:t>Complete DSO Assessments for new applications </a:t>
            </a:r>
            <a:r>
              <a:rPr lang="en-US" b="1" dirty="0">
                <a:solidFill>
                  <a:srgbClr val="0070C0"/>
                </a:solidFill>
              </a:rPr>
              <a:t>120 Apps</a:t>
            </a:r>
            <a:endParaRPr lang="en-US" i="1" dirty="0">
              <a:solidFill>
                <a:srgbClr val="0070C0"/>
              </a:solidFill>
            </a:endParaRPr>
          </a:p>
        </p:txBody>
      </p:sp>
      <p:sp>
        <p:nvSpPr>
          <p:cNvPr id="20" name="Rectangle 19">
            <a:extLst>
              <a:ext uri="{FF2B5EF4-FFF2-40B4-BE49-F238E27FC236}">
                <a16:creationId xmlns:a16="http://schemas.microsoft.com/office/drawing/2014/main" id="{7ED12D83-C2CD-4F49-B54E-12DDA02C50BB}"/>
              </a:ext>
            </a:extLst>
          </p:cNvPr>
          <p:cNvSpPr/>
          <p:nvPr/>
        </p:nvSpPr>
        <p:spPr>
          <a:xfrm>
            <a:off x="81191" y="2862802"/>
            <a:ext cx="4100906" cy="1200329"/>
          </a:xfrm>
          <a:prstGeom prst="rect">
            <a:avLst/>
          </a:prstGeom>
        </p:spPr>
        <p:txBody>
          <a:bodyPr wrap="square">
            <a:spAutoFit/>
          </a:bodyPr>
          <a:lstStyle/>
          <a:p>
            <a:pPr>
              <a:defRPr/>
            </a:pPr>
            <a:r>
              <a:rPr lang="en-US" dirty="0">
                <a:solidFill>
                  <a:srgbClr val="000000"/>
                </a:solidFill>
              </a:rPr>
              <a:t>Implementation roadmap for Applications that have completed assessments- </a:t>
            </a:r>
            <a:r>
              <a:rPr lang="en-US" b="1" dirty="0">
                <a:solidFill>
                  <a:srgbClr val="0070C0"/>
                </a:solidFill>
              </a:rPr>
              <a:t>90 Apps  </a:t>
            </a:r>
          </a:p>
          <a:p>
            <a:pPr>
              <a:defRPr/>
            </a:pPr>
            <a:r>
              <a:rPr lang="en-US" b="1" dirty="0">
                <a:solidFill>
                  <a:srgbClr val="0070C0"/>
                </a:solidFill>
              </a:rPr>
              <a:t>    </a:t>
            </a:r>
            <a:r>
              <a:rPr lang="en-US" dirty="0">
                <a:solidFill>
                  <a:srgbClr val="000000"/>
                </a:solidFill>
              </a:rPr>
              <a:t> </a:t>
            </a:r>
          </a:p>
        </p:txBody>
      </p:sp>
      <p:sp>
        <p:nvSpPr>
          <p:cNvPr id="21" name="Rectangle 20">
            <a:extLst>
              <a:ext uri="{FF2B5EF4-FFF2-40B4-BE49-F238E27FC236}">
                <a16:creationId xmlns:a16="http://schemas.microsoft.com/office/drawing/2014/main" id="{AA8ECE8E-8E13-4C05-AAA7-A0855D12CC9E}"/>
              </a:ext>
            </a:extLst>
          </p:cNvPr>
          <p:cNvSpPr/>
          <p:nvPr/>
        </p:nvSpPr>
        <p:spPr>
          <a:xfrm>
            <a:off x="58756" y="3999614"/>
            <a:ext cx="3500304" cy="1200329"/>
          </a:xfrm>
          <a:prstGeom prst="rect">
            <a:avLst/>
          </a:prstGeom>
        </p:spPr>
        <p:txBody>
          <a:bodyPr wrap="square">
            <a:spAutoFit/>
          </a:bodyPr>
          <a:lstStyle/>
          <a:p>
            <a:pPr>
              <a:defRPr/>
            </a:pPr>
            <a:r>
              <a:rPr lang="en-US" dirty="0">
                <a:solidFill>
                  <a:srgbClr val="000000"/>
                </a:solidFill>
              </a:rPr>
              <a:t>Roadmap implementation ,  Re-Assessment &amp; ROI calculation for 15% Apps with roadmap created:  - </a:t>
            </a:r>
            <a:r>
              <a:rPr lang="en-US" b="1" dirty="0">
                <a:solidFill>
                  <a:srgbClr val="0070C0"/>
                </a:solidFill>
              </a:rPr>
              <a:t>40 apps</a:t>
            </a:r>
          </a:p>
        </p:txBody>
      </p:sp>
      <p:sp>
        <p:nvSpPr>
          <p:cNvPr id="23" name="Rectangle 22">
            <a:extLst>
              <a:ext uri="{FF2B5EF4-FFF2-40B4-BE49-F238E27FC236}">
                <a16:creationId xmlns:a16="http://schemas.microsoft.com/office/drawing/2014/main" id="{80366D2E-955D-4E93-863B-CFD12D520CE9}"/>
              </a:ext>
            </a:extLst>
          </p:cNvPr>
          <p:cNvSpPr/>
          <p:nvPr/>
        </p:nvSpPr>
        <p:spPr>
          <a:xfrm>
            <a:off x="81190" y="5427913"/>
            <a:ext cx="3641717" cy="646331"/>
          </a:xfrm>
          <a:prstGeom prst="rect">
            <a:avLst/>
          </a:prstGeom>
        </p:spPr>
        <p:txBody>
          <a:bodyPr wrap="square">
            <a:spAutoFit/>
          </a:bodyPr>
          <a:lstStyle/>
          <a:p>
            <a:pPr lvl="0">
              <a:defRPr/>
            </a:pPr>
            <a:r>
              <a:rPr lang="en-US" dirty="0">
                <a:solidFill>
                  <a:srgbClr val="000000"/>
                </a:solidFill>
              </a:rPr>
              <a:t>Maturity improvement and maintain Score </a:t>
            </a:r>
            <a:r>
              <a:rPr lang="en-US" b="1" dirty="0">
                <a:solidFill>
                  <a:srgbClr val="0070C0"/>
                </a:solidFill>
              </a:rPr>
              <a:t>3.0+</a:t>
            </a:r>
            <a:r>
              <a:rPr lang="en-US" dirty="0">
                <a:solidFill>
                  <a:srgbClr val="0070C0"/>
                </a:solidFill>
              </a:rPr>
              <a:t> </a:t>
            </a:r>
          </a:p>
        </p:txBody>
      </p:sp>
      <p:sp>
        <p:nvSpPr>
          <p:cNvPr id="26" name="Rectangle 25">
            <a:extLst>
              <a:ext uri="{FF2B5EF4-FFF2-40B4-BE49-F238E27FC236}">
                <a16:creationId xmlns:a16="http://schemas.microsoft.com/office/drawing/2014/main" id="{723A5F38-BC34-4F42-8D20-181F1EDDD21D}"/>
              </a:ext>
            </a:extLst>
          </p:cNvPr>
          <p:cNvSpPr/>
          <p:nvPr/>
        </p:nvSpPr>
        <p:spPr>
          <a:xfrm>
            <a:off x="4504384" y="2360986"/>
            <a:ext cx="541780"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a:t>
            </a:r>
            <a:endParaRPr lang="en-US" sz="1600" dirty="0"/>
          </a:p>
        </p:txBody>
      </p:sp>
      <p:sp>
        <p:nvSpPr>
          <p:cNvPr id="27" name="Rectangle 26">
            <a:extLst>
              <a:ext uri="{FF2B5EF4-FFF2-40B4-BE49-F238E27FC236}">
                <a16:creationId xmlns:a16="http://schemas.microsoft.com/office/drawing/2014/main" id="{AA5B1371-868D-4792-857B-8FC47B60DEB0}"/>
              </a:ext>
            </a:extLst>
          </p:cNvPr>
          <p:cNvSpPr/>
          <p:nvPr/>
        </p:nvSpPr>
        <p:spPr>
          <a:xfrm>
            <a:off x="8030876" y="2325441"/>
            <a:ext cx="1447704"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25 + 60 AMaaS</a:t>
            </a:r>
            <a:endParaRPr lang="en-US" sz="1600" dirty="0"/>
          </a:p>
        </p:txBody>
      </p:sp>
      <p:sp>
        <p:nvSpPr>
          <p:cNvPr id="29" name="Rectangle 28">
            <a:extLst>
              <a:ext uri="{FF2B5EF4-FFF2-40B4-BE49-F238E27FC236}">
                <a16:creationId xmlns:a16="http://schemas.microsoft.com/office/drawing/2014/main" id="{DA14FEBF-F0AA-45E8-B5C5-89B6FF5608CF}"/>
              </a:ext>
            </a:extLst>
          </p:cNvPr>
          <p:cNvSpPr/>
          <p:nvPr/>
        </p:nvSpPr>
        <p:spPr>
          <a:xfrm>
            <a:off x="4537408" y="3235321"/>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a:t>
            </a:r>
            <a:endParaRPr lang="en-US" sz="1600" dirty="0"/>
          </a:p>
        </p:txBody>
      </p:sp>
      <p:sp>
        <p:nvSpPr>
          <p:cNvPr id="30" name="Rectangle 29">
            <a:extLst>
              <a:ext uri="{FF2B5EF4-FFF2-40B4-BE49-F238E27FC236}">
                <a16:creationId xmlns:a16="http://schemas.microsoft.com/office/drawing/2014/main" id="{B6B8924B-3BAD-4757-B74D-D92ACA7CD5B9}"/>
              </a:ext>
            </a:extLst>
          </p:cNvPr>
          <p:cNvSpPr/>
          <p:nvPr/>
        </p:nvSpPr>
        <p:spPr>
          <a:xfrm>
            <a:off x="10537236" y="126952"/>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1" name="Rectangle 30">
            <a:extLst>
              <a:ext uri="{FF2B5EF4-FFF2-40B4-BE49-F238E27FC236}">
                <a16:creationId xmlns:a16="http://schemas.microsoft.com/office/drawing/2014/main" id="{0D9E9634-4CFA-481C-8E6C-83F4EA8CC8B8}"/>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2" name="Rectangle 31">
            <a:extLst>
              <a:ext uri="{FF2B5EF4-FFF2-40B4-BE49-F238E27FC236}">
                <a16:creationId xmlns:a16="http://schemas.microsoft.com/office/drawing/2014/main" id="{E228D771-6B2E-47EE-BA7F-7A321C876BBC}"/>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3" name="Rectangle 32">
            <a:extLst>
              <a:ext uri="{FF2B5EF4-FFF2-40B4-BE49-F238E27FC236}">
                <a16:creationId xmlns:a16="http://schemas.microsoft.com/office/drawing/2014/main" id="{0E8A0A40-41D0-4149-A76F-82ED594160C0}"/>
              </a:ext>
            </a:extLst>
          </p:cNvPr>
          <p:cNvSpPr/>
          <p:nvPr/>
        </p:nvSpPr>
        <p:spPr>
          <a:xfrm>
            <a:off x="9658107" y="2420216"/>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4" name="TextBox 33">
            <a:extLst>
              <a:ext uri="{FF2B5EF4-FFF2-40B4-BE49-F238E27FC236}">
                <a16:creationId xmlns:a16="http://schemas.microsoft.com/office/drawing/2014/main" id="{CCE849DE-56BD-4CA3-842B-702C3D77596D}"/>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35" name="TextBox 34">
            <a:extLst>
              <a:ext uri="{FF2B5EF4-FFF2-40B4-BE49-F238E27FC236}">
                <a16:creationId xmlns:a16="http://schemas.microsoft.com/office/drawing/2014/main" id="{AB6624D8-904C-4D0B-AEB2-E6B7EC69E808}"/>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36" name="TextBox 35">
            <a:extLst>
              <a:ext uri="{FF2B5EF4-FFF2-40B4-BE49-F238E27FC236}">
                <a16:creationId xmlns:a16="http://schemas.microsoft.com/office/drawing/2014/main" id="{D34297B1-A232-4F28-AE00-03E4DE5094C6}"/>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sp>
        <p:nvSpPr>
          <p:cNvPr id="37" name="Rectangle 36">
            <a:extLst>
              <a:ext uri="{FF2B5EF4-FFF2-40B4-BE49-F238E27FC236}">
                <a16:creationId xmlns:a16="http://schemas.microsoft.com/office/drawing/2014/main" id="{31CE10EB-A36E-45E7-82B3-E4BF99E0E3E6}"/>
              </a:ext>
            </a:extLst>
          </p:cNvPr>
          <p:cNvSpPr/>
          <p:nvPr/>
        </p:nvSpPr>
        <p:spPr>
          <a:xfrm>
            <a:off x="4148923" y="3326771"/>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0" name="Rectangle 39">
            <a:extLst>
              <a:ext uri="{FF2B5EF4-FFF2-40B4-BE49-F238E27FC236}">
                <a16:creationId xmlns:a16="http://schemas.microsoft.com/office/drawing/2014/main" id="{6A86D83B-62AC-4264-870A-C306A94602B7}"/>
              </a:ext>
            </a:extLst>
          </p:cNvPr>
          <p:cNvSpPr/>
          <p:nvPr/>
        </p:nvSpPr>
        <p:spPr>
          <a:xfrm>
            <a:off x="10018794" y="3133978"/>
            <a:ext cx="39034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 </a:t>
            </a:r>
            <a:endParaRPr lang="en-US" sz="1600" dirty="0"/>
          </a:p>
        </p:txBody>
      </p:sp>
      <p:sp>
        <p:nvSpPr>
          <p:cNvPr id="43" name="Rectangle 42">
            <a:extLst>
              <a:ext uri="{FF2B5EF4-FFF2-40B4-BE49-F238E27FC236}">
                <a16:creationId xmlns:a16="http://schemas.microsoft.com/office/drawing/2014/main" id="{5E8D0AC3-AB17-4083-AE71-9543BFBBB886}"/>
              </a:ext>
            </a:extLst>
          </p:cNvPr>
          <p:cNvSpPr/>
          <p:nvPr/>
        </p:nvSpPr>
        <p:spPr>
          <a:xfrm>
            <a:off x="4133050" y="4415123"/>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6" name="Rectangle 45">
            <a:extLst>
              <a:ext uri="{FF2B5EF4-FFF2-40B4-BE49-F238E27FC236}">
                <a16:creationId xmlns:a16="http://schemas.microsoft.com/office/drawing/2014/main" id="{41BCE272-90EA-4F69-BBA1-A4449E2E0117}"/>
              </a:ext>
            </a:extLst>
          </p:cNvPr>
          <p:cNvSpPr/>
          <p:nvPr/>
        </p:nvSpPr>
        <p:spPr>
          <a:xfrm>
            <a:off x="4504384" y="4846796"/>
            <a:ext cx="2132023" cy="276999"/>
          </a:xfrm>
          <a:prstGeom prst="rect">
            <a:avLst/>
          </a:prstGeom>
        </p:spPr>
        <p:txBody>
          <a:bodyPr wrap="square">
            <a:spAutoFit/>
          </a:bodyPr>
          <a:lstStyle/>
          <a:p>
            <a:r>
              <a:rPr lang="en-US" sz="1200" dirty="0">
                <a:latin typeface="Calibri" panose="020F0502020204030204" pitchFamily="34" charset="0"/>
              </a:rPr>
              <a:t>*DSO Improvements pending</a:t>
            </a:r>
            <a:endParaRPr lang="en-US" sz="1200" dirty="0"/>
          </a:p>
        </p:txBody>
      </p:sp>
      <p:sp>
        <p:nvSpPr>
          <p:cNvPr id="47" name="Rectangle 46">
            <a:extLst>
              <a:ext uri="{FF2B5EF4-FFF2-40B4-BE49-F238E27FC236}">
                <a16:creationId xmlns:a16="http://schemas.microsoft.com/office/drawing/2014/main" id="{BB4B8199-5BBA-4326-A29D-3768791F2251}"/>
              </a:ext>
            </a:extLst>
          </p:cNvPr>
          <p:cNvSpPr/>
          <p:nvPr/>
        </p:nvSpPr>
        <p:spPr>
          <a:xfrm>
            <a:off x="4140464" y="5545083"/>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9" name="Rectangle 48">
            <a:extLst>
              <a:ext uri="{FF2B5EF4-FFF2-40B4-BE49-F238E27FC236}">
                <a16:creationId xmlns:a16="http://schemas.microsoft.com/office/drawing/2014/main" id="{E6EDAB47-25F7-4794-92CB-B092A0260413}"/>
              </a:ext>
            </a:extLst>
          </p:cNvPr>
          <p:cNvSpPr/>
          <p:nvPr/>
        </p:nvSpPr>
        <p:spPr>
          <a:xfrm>
            <a:off x="4775274" y="5467443"/>
            <a:ext cx="2317055"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Maturity Score 3</a:t>
            </a:r>
            <a:endParaRPr lang="en-US" sz="1600" dirty="0"/>
          </a:p>
        </p:txBody>
      </p:sp>
      <p:sp>
        <p:nvSpPr>
          <p:cNvPr id="50" name="Rectangle 49">
            <a:extLst>
              <a:ext uri="{FF2B5EF4-FFF2-40B4-BE49-F238E27FC236}">
                <a16:creationId xmlns:a16="http://schemas.microsoft.com/office/drawing/2014/main" id="{022E3000-9DDD-4836-91CC-0BAE8D0BD19D}"/>
              </a:ext>
            </a:extLst>
          </p:cNvPr>
          <p:cNvSpPr/>
          <p:nvPr/>
        </p:nvSpPr>
        <p:spPr>
          <a:xfrm>
            <a:off x="6936065" y="5545083"/>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1" name="Rectangle 50">
            <a:extLst>
              <a:ext uri="{FF2B5EF4-FFF2-40B4-BE49-F238E27FC236}">
                <a16:creationId xmlns:a16="http://schemas.microsoft.com/office/drawing/2014/main" id="{D45FD05E-89E4-4E4F-9B2D-63952D66849A}"/>
              </a:ext>
            </a:extLst>
          </p:cNvPr>
          <p:cNvSpPr/>
          <p:nvPr/>
        </p:nvSpPr>
        <p:spPr>
          <a:xfrm>
            <a:off x="7565433" y="5463664"/>
            <a:ext cx="2317055"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Maturity Score 3</a:t>
            </a:r>
            <a:endParaRPr lang="en-US" sz="1600" dirty="0"/>
          </a:p>
        </p:txBody>
      </p:sp>
      <p:cxnSp>
        <p:nvCxnSpPr>
          <p:cNvPr id="57" name="Straight Connector 56">
            <a:extLst>
              <a:ext uri="{FF2B5EF4-FFF2-40B4-BE49-F238E27FC236}">
                <a16:creationId xmlns:a16="http://schemas.microsoft.com/office/drawing/2014/main" id="{709042FD-7737-475E-A622-F1C513C57D8C}"/>
              </a:ext>
            </a:extLst>
          </p:cNvPr>
          <p:cNvCxnSpPr/>
          <p:nvPr/>
        </p:nvCxnSpPr>
        <p:spPr>
          <a:xfrm>
            <a:off x="81190" y="2862582"/>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15E9A8-E296-45CE-9C59-83E0ACB4E8A2}"/>
              </a:ext>
            </a:extLst>
          </p:cNvPr>
          <p:cNvCxnSpPr/>
          <p:nvPr/>
        </p:nvCxnSpPr>
        <p:spPr>
          <a:xfrm>
            <a:off x="288489" y="3954481"/>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50222ED-2858-42B8-AAD3-BDD80BFD2774}"/>
              </a:ext>
            </a:extLst>
          </p:cNvPr>
          <p:cNvCxnSpPr/>
          <p:nvPr/>
        </p:nvCxnSpPr>
        <p:spPr>
          <a:xfrm>
            <a:off x="233464" y="5286429"/>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1BAACA11-3354-425F-84AD-7C028A0DE3F2}"/>
              </a:ext>
            </a:extLst>
          </p:cNvPr>
          <p:cNvSpPr/>
          <p:nvPr/>
        </p:nvSpPr>
        <p:spPr>
          <a:xfrm>
            <a:off x="3967922" y="1803673"/>
            <a:ext cx="1252736"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tx1"/>
                </a:solidFill>
              </a:rPr>
              <a:t>Target</a:t>
            </a:r>
          </a:p>
        </p:txBody>
      </p:sp>
      <p:sp>
        <p:nvSpPr>
          <p:cNvPr id="65" name="Rectangle: Rounded Corners 64">
            <a:extLst>
              <a:ext uri="{FF2B5EF4-FFF2-40B4-BE49-F238E27FC236}">
                <a16:creationId xmlns:a16="http://schemas.microsoft.com/office/drawing/2014/main" id="{C0ED3B65-174B-44D9-A797-261E85A77C08}"/>
              </a:ext>
            </a:extLst>
          </p:cNvPr>
          <p:cNvSpPr/>
          <p:nvPr/>
        </p:nvSpPr>
        <p:spPr>
          <a:xfrm>
            <a:off x="5273026" y="1811714"/>
            <a:ext cx="1229904"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tx1"/>
                </a:solidFill>
              </a:rPr>
              <a:t>Completed</a:t>
            </a:r>
          </a:p>
        </p:txBody>
      </p:sp>
      <p:sp>
        <p:nvSpPr>
          <p:cNvPr id="66" name="Rectangle: Rounded Corners 65">
            <a:extLst>
              <a:ext uri="{FF2B5EF4-FFF2-40B4-BE49-F238E27FC236}">
                <a16:creationId xmlns:a16="http://schemas.microsoft.com/office/drawing/2014/main" id="{1AB19E0D-61DF-4E97-9B84-134C6EC9A4B2}"/>
              </a:ext>
            </a:extLst>
          </p:cNvPr>
          <p:cNvSpPr/>
          <p:nvPr/>
        </p:nvSpPr>
        <p:spPr>
          <a:xfrm>
            <a:off x="6693187" y="1841370"/>
            <a:ext cx="1252736"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tx1"/>
                </a:solidFill>
              </a:rPr>
              <a:t>Target</a:t>
            </a:r>
          </a:p>
        </p:txBody>
      </p:sp>
      <p:sp>
        <p:nvSpPr>
          <p:cNvPr id="67" name="Rectangle: Rounded Corners 66">
            <a:extLst>
              <a:ext uri="{FF2B5EF4-FFF2-40B4-BE49-F238E27FC236}">
                <a16:creationId xmlns:a16="http://schemas.microsoft.com/office/drawing/2014/main" id="{573148E1-C960-439E-87E9-4A002C0BA3B7}"/>
              </a:ext>
            </a:extLst>
          </p:cNvPr>
          <p:cNvSpPr/>
          <p:nvPr/>
        </p:nvSpPr>
        <p:spPr>
          <a:xfrm>
            <a:off x="8054386" y="1837236"/>
            <a:ext cx="1252461"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tx1"/>
                </a:solidFill>
              </a:rPr>
              <a:t>Completed</a:t>
            </a:r>
          </a:p>
        </p:txBody>
      </p:sp>
      <p:sp>
        <p:nvSpPr>
          <p:cNvPr id="68" name="Rectangle 67">
            <a:extLst>
              <a:ext uri="{FF2B5EF4-FFF2-40B4-BE49-F238E27FC236}">
                <a16:creationId xmlns:a16="http://schemas.microsoft.com/office/drawing/2014/main" id="{66732A25-9E85-4842-88BE-EAEA9F652C4F}"/>
              </a:ext>
            </a:extLst>
          </p:cNvPr>
          <p:cNvSpPr/>
          <p:nvPr/>
        </p:nvSpPr>
        <p:spPr>
          <a:xfrm>
            <a:off x="10957392" y="2333891"/>
            <a:ext cx="541780" cy="338554"/>
          </a:xfrm>
          <a:prstGeom prst="rect">
            <a:avLst/>
          </a:prstGeom>
        </p:spPr>
        <p:txBody>
          <a:bodyPr wrap="square">
            <a:spAutoFit/>
          </a:bodyPr>
          <a:lstStyle/>
          <a:p>
            <a:r>
              <a:rPr lang="en-US" sz="1600" dirty="0"/>
              <a:t> 8</a:t>
            </a:r>
          </a:p>
        </p:txBody>
      </p:sp>
      <p:sp>
        <p:nvSpPr>
          <p:cNvPr id="69" name="Rectangle 68">
            <a:extLst>
              <a:ext uri="{FF2B5EF4-FFF2-40B4-BE49-F238E27FC236}">
                <a16:creationId xmlns:a16="http://schemas.microsoft.com/office/drawing/2014/main" id="{8717EC03-FD89-441F-8377-D4F6029DDF77}"/>
              </a:ext>
            </a:extLst>
          </p:cNvPr>
          <p:cNvSpPr/>
          <p:nvPr/>
        </p:nvSpPr>
        <p:spPr>
          <a:xfrm>
            <a:off x="5669649" y="3211326"/>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28</a:t>
            </a:r>
            <a:endParaRPr lang="en-US" sz="1600" dirty="0"/>
          </a:p>
        </p:txBody>
      </p:sp>
      <p:sp>
        <p:nvSpPr>
          <p:cNvPr id="70" name="Rectangle 69">
            <a:extLst>
              <a:ext uri="{FF2B5EF4-FFF2-40B4-BE49-F238E27FC236}">
                <a16:creationId xmlns:a16="http://schemas.microsoft.com/office/drawing/2014/main" id="{52DDC966-53D8-4CBD-8AFC-226BB1F95A03}"/>
              </a:ext>
            </a:extLst>
          </p:cNvPr>
          <p:cNvSpPr/>
          <p:nvPr/>
        </p:nvSpPr>
        <p:spPr>
          <a:xfrm>
            <a:off x="4564163" y="4327229"/>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10</a:t>
            </a:r>
            <a:endParaRPr lang="en-US" sz="1600" dirty="0"/>
          </a:p>
        </p:txBody>
      </p:sp>
      <p:sp>
        <p:nvSpPr>
          <p:cNvPr id="71" name="Rectangle 70">
            <a:extLst>
              <a:ext uri="{FF2B5EF4-FFF2-40B4-BE49-F238E27FC236}">
                <a16:creationId xmlns:a16="http://schemas.microsoft.com/office/drawing/2014/main" id="{22D2F741-D1AF-4B3F-BC94-FD1B39E7E4A4}"/>
              </a:ext>
            </a:extLst>
          </p:cNvPr>
          <p:cNvSpPr/>
          <p:nvPr/>
        </p:nvSpPr>
        <p:spPr>
          <a:xfrm>
            <a:off x="5748511" y="4305440"/>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0</a:t>
            </a:r>
            <a:endParaRPr lang="en-US" sz="1600" dirty="0"/>
          </a:p>
        </p:txBody>
      </p:sp>
      <p:sp>
        <p:nvSpPr>
          <p:cNvPr id="72" name="Rectangle 71">
            <a:extLst>
              <a:ext uri="{FF2B5EF4-FFF2-40B4-BE49-F238E27FC236}">
                <a16:creationId xmlns:a16="http://schemas.microsoft.com/office/drawing/2014/main" id="{F73AEFEF-7A91-4731-A918-6235671C34C8}"/>
              </a:ext>
            </a:extLst>
          </p:cNvPr>
          <p:cNvSpPr/>
          <p:nvPr/>
        </p:nvSpPr>
        <p:spPr>
          <a:xfrm>
            <a:off x="10036493" y="4273799"/>
            <a:ext cx="601436" cy="338554"/>
          </a:xfrm>
          <a:prstGeom prst="rect">
            <a:avLst/>
          </a:prstGeom>
        </p:spPr>
        <p:txBody>
          <a:bodyPr wrap="square">
            <a:spAutoFit/>
          </a:bodyPr>
          <a:lstStyle/>
          <a:p>
            <a:r>
              <a:rPr lang="en-US" sz="1600" dirty="0">
                <a:latin typeface="Calibri" panose="020F0502020204030204" pitchFamily="34" charset="0"/>
              </a:rPr>
              <a:t>10</a:t>
            </a:r>
            <a:endParaRPr lang="en-US" sz="1600" dirty="0"/>
          </a:p>
        </p:txBody>
      </p:sp>
      <p:sp>
        <p:nvSpPr>
          <p:cNvPr id="73" name="Rectangle 72">
            <a:extLst>
              <a:ext uri="{FF2B5EF4-FFF2-40B4-BE49-F238E27FC236}">
                <a16:creationId xmlns:a16="http://schemas.microsoft.com/office/drawing/2014/main" id="{9494B571-009D-458E-9DA9-E2C91DC7BB8D}"/>
              </a:ext>
            </a:extLst>
          </p:cNvPr>
          <p:cNvSpPr/>
          <p:nvPr/>
        </p:nvSpPr>
        <p:spPr>
          <a:xfrm>
            <a:off x="11062304" y="4290850"/>
            <a:ext cx="601436" cy="338554"/>
          </a:xfrm>
          <a:prstGeom prst="rect">
            <a:avLst/>
          </a:prstGeom>
        </p:spPr>
        <p:txBody>
          <a:bodyPr wrap="square">
            <a:spAutoFit/>
          </a:bodyPr>
          <a:lstStyle/>
          <a:p>
            <a:r>
              <a:rPr lang="en-US" sz="1600" dirty="0">
                <a:latin typeface="Calibri" panose="020F0502020204030204" pitchFamily="34" charset="0"/>
              </a:rPr>
              <a:t>13</a:t>
            </a:r>
            <a:endParaRPr lang="en-US" sz="1600" dirty="0"/>
          </a:p>
        </p:txBody>
      </p:sp>
      <p:sp>
        <p:nvSpPr>
          <p:cNvPr id="74" name="Rectangle 73">
            <a:extLst>
              <a:ext uri="{FF2B5EF4-FFF2-40B4-BE49-F238E27FC236}">
                <a16:creationId xmlns:a16="http://schemas.microsoft.com/office/drawing/2014/main" id="{0A9746A8-0561-49D2-87B0-DD0C37DDF3EB}"/>
              </a:ext>
            </a:extLst>
          </p:cNvPr>
          <p:cNvSpPr/>
          <p:nvPr/>
        </p:nvSpPr>
        <p:spPr>
          <a:xfrm>
            <a:off x="7118174" y="4826245"/>
            <a:ext cx="2317055" cy="276999"/>
          </a:xfrm>
          <a:prstGeom prst="rect">
            <a:avLst/>
          </a:prstGeom>
        </p:spPr>
        <p:txBody>
          <a:bodyPr wrap="square">
            <a:spAutoFit/>
          </a:bodyPr>
          <a:lstStyle/>
          <a:p>
            <a:r>
              <a:rPr lang="en-US" sz="1200" dirty="0">
                <a:latin typeface="Calibri" panose="020F0502020204030204" pitchFamily="34" charset="0"/>
              </a:rPr>
              <a:t>*40 app reassessment in pipeline</a:t>
            </a:r>
            <a:endParaRPr lang="en-US" sz="1200" dirty="0"/>
          </a:p>
        </p:txBody>
      </p:sp>
      <p:sp>
        <p:nvSpPr>
          <p:cNvPr id="75" name="Rectangle 74">
            <a:extLst>
              <a:ext uri="{FF2B5EF4-FFF2-40B4-BE49-F238E27FC236}">
                <a16:creationId xmlns:a16="http://schemas.microsoft.com/office/drawing/2014/main" id="{52B282D5-2608-4777-98D9-96510CF4BEBC}"/>
              </a:ext>
            </a:extLst>
          </p:cNvPr>
          <p:cNvSpPr/>
          <p:nvPr/>
        </p:nvSpPr>
        <p:spPr>
          <a:xfrm>
            <a:off x="8030876" y="3207581"/>
            <a:ext cx="1788937"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21 + 57 AMaaS</a:t>
            </a:r>
            <a:endParaRPr lang="en-US" sz="1600" dirty="0"/>
          </a:p>
        </p:txBody>
      </p:sp>
      <p:sp>
        <p:nvSpPr>
          <p:cNvPr id="76" name="Rectangle 75">
            <a:extLst>
              <a:ext uri="{FF2B5EF4-FFF2-40B4-BE49-F238E27FC236}">
                <a16:creationId xmlns:a16="http://schemas.microsoft.com/office/drawing/2014/main" id="{69B2EEFC-D949-45E9-8B3F-20DCDB01D8AD}"/>
              </a:ext>
            </a:extLst>
          </p:cNvPr>
          <p:cNvSpPr/>
          <p:nvPr/>
        </p:nvSpPr>
        <p:spPr>
          <a:xfrm>
            <a:off x="10007937" y="2334158"/>
            <a:ext cx="494421" cy="338554"/>
          </a:xfrm>
          <a:prstGeom prst="rect">
            <a:avLst/>
          </a:prstGeom>
        </p:spPr>
        <p:txBody>
          <a:bodyPr wrap="square">
            <a:spAutoFit/>
          </a:bodyPr>
          <a:lstStyle/>
          <a:p>
            <a:r>
              <a:rPr lang="en-US" sz="1600" dirty="0">
                <a:latin typeface="Calibri" panose="020F0502020204030204" pitchFamily="34" charset="0"/>
              </a:rPr>
              <a:t>30</a:t>
            </a:r>
            <a:endParaRPr lang="en-US" sz="1600" dirty="0"/>
          </a:p>
        </p:txBody>
      </p:sp>
      <p:sp>
        <p:nvSpPr>
          <p:cNvPr id="52" name="Rectangle 51">
            <a:extLst>
              <a:ext uri="{FF2B5EF4-FFF2-40B4-BE49-F238E27FC236}">
                <a16:creationId xmlns:a16="http://schemas.microsoft.com/office/drawing/2014/main" id="{F2F28670-FB12-4AC7-B42E-3CCDA297063B}"/>
              </a:ext>
            </a:extLst>
          </p:cNvPr>
          <p:cNvSpPr/>
          <p:nvPr/>
        </p:nvSpPr>
        <p:spPr>
          <a:xfrm>
            <a:off x="6944142" y="2406860"/>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3" name="Rectangle 52">
            <a:extLst>
              <a:ext uri="{FF2B5EF4-FFF2-40B4-BE49-F238E27FC236}">
                <a16:creationId xmlns:a16="http://schemas.microsoft.com/office/drawing/2014/main" id="{CC465D71-7662-4BB0-ADB1-C2B067D1AF92}"/>
              </a:ext>
            </a:extLst>
          </p:cNvPr>
          <p:cNvSpPr/>
          <p:nvPr/>
        </p:nvSpPr>
        <p:spPr>
          <a:xfrm>
            <a:off x="6938713" y="326606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cxnSp>
        <p:nvCxnSpPr>
          <p:cNvPr id="54" name="Straight Connector 53">
            <a:extLst>
              <a:ext uri="{FF2B5EF4-FFF2-40B4-BE49-F238E27FC236}">
                <a16:creationId xmlns:a16="http://schemas.microsoft.com/office/drawing/2014/main" id="{351F09C9-9BF4-4F3F-AB3E-9A86DFE1F8D3}"/>
              </a:ext>
            </a:extLst>
          </p:cNvPr>
          <p:cNvCxnSpPr>
            <a:cxnSpLocks/>
          </p:cNvCxnSpPr>
          <p:nvPr/>
        </p:nvCxnSpPr>
        <p:spPr>
          <a:xfrm>
            <a:off x="9432352" y="1837236"/>
            <a:ext cx="0" cy="5008752"/>
          </a:xfrm>
          <a:prstGeom prst="line">
            <a:avLst/>
          </a:prstGeom>
          <a:ln w="31750">
            <a:prstDash val="dash"/>
            <a:tailEnd type="none"/>
          </a:ln>
        </p:spPr>
        <p:style>
          <a:lnRef idx="1">
            <a:schemeClr val="accent1"/>
          </a:lnRef>
          <a:fillRef idx="0">
            <a:schemeClr val="accent1"/>
          </a:fillRef>
          <a:effectRef idx="0">
            <a:schemeClr val="accent1"/>
          </a:effectRef>
          <a:fontRef idx="minor">
            <a:schemeClr val="tx1"/>
          </a:fontRef>
        </p:style>
      </p:cxnSp>
      <p:sp>
        <p:nvSpPr>
          <p:cNvPr id="55" name="Rectangle: Rounded Corners 54">
            <a:extLst>
              <a:ext uri="{FF2B5EF4-FFF2-40B4-BE49-F238E27FC236}">
                <a16:creationId xmlns:a16="http://schemas.microsoft.com/office/drawing/2014/main" id="{CC500849-213B-43E3-AD35-DB7DC4661165}"/>
              </a:ext>
            </a:extLst>
          </p:cNvPr>
          <p:cNvSpPr/>
          <p:nvPr/>
        </p:nvSpPr>
        <p:spPr>
          <a:xfrm>
            <a:off x="10377011" y="1171697"/>
            <a:ext cx="872160" cy="441724"/>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Q3</a:t>
            </a:r>
          </a:p>
        </p:txBody>
      </p:sp>
      <p:sp>
        <p:nvSpPr>
          <p:cNvPr id="56" name="Rectangle: Rounded Corners 55">
            <a:extLst>
              <a:ext uri="{FF2B5EF4-FFF2-40B4-BE49-F238E27FC236}">
                <a16:creationId xmlns:a16="http://schemas.microsoft.com/office/drawing/2014/main" id="{82BE9EB5-1714-44BF-B66A-AA73D97709FA}"/>
              </a:ext>
            </a:extLst>
          </p:cNvPr>
          <p:cNvSpPr/>
          <p:nvPr/>
        </p:nvSpPr>
        <p:spPr>
          <a:xfrm>
            <a:off x="9534809" y="1841370"/>
            <a:ext cx="1252736"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tx1"/>
                </a:solidFill>
              </a:rPr>
              <a:t>Target</a:t>
            </a:r>
          </a:p>
        </p:txBody>
      </p:sp>
      <p:sp>
        <p:nvSpPr>
          <p:cNvPr id="59" name="Rectangle: Rounded Corners 58">
            <a:extLst>
              <a:ext uri="{FF2B5EF4-FFF2-40B4-BE49-F238E27FC236}">
                <a16:creationId xmlns:a16="http://schemas.microsoft.com/office/drawing/2014/main" id="{00F8E7E0-759D-440E-99B8-0E95D4C7DFAE}"/>
              </a:ext>
            </a:extLst>
          </p:cNvPr>
          <p:cNvSpPr/>
          <p:nvPr/>
        </p:nvSpPr>
        <p:spPr>
          <a:xfrm>
            <a:off x="10896008" y="1837236"/>
            <a:ext cx="1252461"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tx1"/>
                </a:solidFill>
              </a:rPr>
              <a:t>Completed</a:t>
            </a:r>
          </a:p>
        </p:txBody>
      </p:sp>
      <p:sp>
        <p:nvSpPr>
          <p:cNvPr id="61" name="Rectangle 60">
            <a:extLst>
              <a:ext uri="{FF2B5EF4-FFF2-40B4-BE49-F238E27FC236}">
                <a16:creationId xmlns:a16="http://schemas.microsoft.com/office/drawing/2014/main" id="{7D625205-602B-4A59-9304-46256F89E568}"/>
              </a:ext>
            </a:extLst>
          </p:cNvPr>
          <p:cNvSpPr/>
          <p:nvPr/>
        </p:nvSpPr>
        <p:spPr>
          <a:xfrm>
            <a:off x="7269826" y="2344406"/>
            <a:ext cx="494421" cy="338554"/>
          </a:xfrm>
          <a:prstGeom prst="rect">
            <a:avLst/>
          </a:prstGeom>
        </p:spPr>
        <p:txBody>
          <a:bodyPr wrap="square">
            <a:spAutoFit/>
          </a:bodyPr>
          <a:lstStyle/>
          <a:p>
            <a:r>
              <a:rPr lang="en-US" sz="1600" dirty="0">
                <a:latin typeface="Calibri" panose="020F0502020204030204" pitchFamily="34" charset="0"/>
              </a:rPr>
              <a:t>30</a:t>
            </a:r>
            <a:endParaRPr lang="en-US" sz="1600" dirty="0"/>
          </a:p>
        </p:txBody>
      </p:sp>
      <p:sp>
        <p:nvSpPr>
          <p:cNvPr id="62" name="Rectangle 61">
            <a:extLst>
              <a:ext uri="{FF2B5EF4-FFF2-40B4-BE49-F238E27FC236}">
                <a16:creationId xmlns:a16="http://schemas.microsoft.com/office/drawing/2014/main" id="{2A7BE73C-55F5-4C57-B0B7-E514CC5BCE8E}"/>
              </a:ext>
            </a:extLst>
          </p:cNvPr>
          <p:cNvSpPr/>
          <p:nvPr/>
        </p:nvSpPr>
        <p:spPr>
          <a:xfrm>
            <a:off x="4137892" y="245154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63" name="Rectangle 62">
            <a:extLst>
              <a:ext uri="{FF2B5EF4-FFF2-40B4-BE49-F238E27FC236}">
                <a16:creationId xmlns:a16="http://schemas.microsoft.com/office/drawing/2014/main" id="{8716D944-2567-4F72-B87E-678B84815F10}"/>
              </a:ext>
            </a:extLst>
          </p:cNvPr>
          <p:cNvSpPr/>
          <p:nvPr/>
        </p:nvSpPr>
        <p:spPr>
          <a:xfrm>
            <a:off x="9679782" y="3212311"/>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77" name="Rectangle 76">
            <a:extLst>
              <a:ext uri="{FF2B5EF4-FFF2-40B4-BE49-F238E27FC236}">
                <a16:creationId xmlns:a16="http://schemas.microsoft.com/office/drawing/2014/main" id="{F9DEAEFF-0064-48CB-98C4-34A979A95A2E}"/>
              </a:ext>
            </a:extLst>
          </p:cNvPr>
          <p:cNvSpPr/>
          <p:nvPr/>
        </p:nvSpPr>
        <p:spPr>
          <a:xfrm>
            <a:off x="7285092" y="3197848"/>
            <a:ext cx="39034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 </a:t>
            </a:r>
            <a:endParaRPr lang="en-US" sz="1600" dirty="0"/>
          </a:p>
        </p:txBody>
      </p:sp>
      <p:sp>
        <p:nvSpPr>
          <p:cNvPr id="78" name="Rectangle 77">
            <a:extLst>
              <a:ext uri="{FF2B5EF4-FFF2-40B4-BE49-F238E27FC236}">
                <a16:creationId xmlns:a16="http://schemas.microsoft.com/office/drawing/2014/main" id="{8A20C1A8-D6CE-4EC2-BDCD-EB47C03F7429}"/>
              </a:ext>
            </a:extLst>
          </p:cNvPr>
          <p:cNvSpPr/>
          <p:nvPr/>
        </p:nvSpPr>
        <p:spPr>
          <a:xfrm>
            <a:off x="6946814" y="4355218"/>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79" name="Rectangle 78">
            <a:extLst>
              <a:ext uri="{FF2B5EF4-FFF2-40B4-BE49-F238E27FC236}">
                <a16:creationId xmlns:a16="http://schemas.microsoft.com/office/drawing/2014/main" id="{45FA7F2A-25AF-405D-A153-CD3542E91182}"/>
              </a:ext>
            </a:extLst>
          </p:cNvPr>
          <p:cNvSpPr/>
          <p:nvPr/>
        </p:nvSpPr>
        <p:spPr>
          <a:xfrm>
            <a:off x="7303525" y="4273799"/>
            <a:ext cx="601436" cy="338554"/>
          </a:xfrm>
          <a:prstGeom prst="rect">
            <a:avLst/>
          </a:prstGeom>
        </p:spPr>
        <p:txBody>
          <a:bodyPr wrap="square">
            <a:spAutoFit/>
          </a:bodyPr>
          <a:lstStyle/>
          <a:p>
            <a:r>
              <a:rPr lang="en-US" sz="1600" dirty="0">
                <a:latin typeface="Calibri" panose="020F0502020204030204" pitchFamily="34" charset="0"/>
              </a:rPr>
              <a:t>10</a:t>
            </a:r>
            <a:endParaRPr lang="en-US" sz="1600" dirty="0"/>
          </a:p>
        </p:txBody>
      </p:sp>
      <p:sp>
        <p:nvSpPr>
          <p:cNvPr id="80" name="Rectangle 79">
            <a:extLst>
              <a:ext uri="{FF2B5EF4-FFF2-40B4-BE49-F238E27FC236}">
                <a16:creationId xmlns:a16="http://schemas.microsoft.com/office/drawing/2014/main" id="{0A8F1530-3233-4287-A652-512C6465BC19}"/>
              </a:ext>
            </a:extLst>
          </p:cNvPr>
          <p:cNvSpPr/>
          <p:nvPr/>
        </p:nvSpPr>
        <p:spPr>
          <a:xfrm>
            <a:off x="8329336" y="4290850"/>
            <a:ext cx="601436" cy="338554"/>
          </a:xfrm>
          <a:prstGeom prst="rect">
            <a:avLst/>
          </a:prstGeom>
        </p:spPr>
        <p:txBody>
          <a:bodyPr wrap="square">
            <a:spAutoFit/>
          </a:bodyPr>
          <a:lstStyle/>
          <a:p>
            <a:r>
              <a:rPr lang="en-US" sz="1600" dirty="0">
                <a:latin typeface="Calibri" panose="020F0502020204030204" pitchFamily="34" charset="0"/>
              </a:rPr>
              <a:t>4</a:t>
            </a:r>
            <a:endParaRPr lang="en-US" sz="1600" dirty="0"/>
          </a:p>
        </p:txBody>
      </p:sp>
      <p:sp>
        <p:nvSpPr>
          <p:cNvPr id="84" name="Rectangle 83">
            <a:extLst>
              <a:ext uri="{FF2B5EF4-FFF2-40B4-BE49-F238E27FC236}">
                <a16:creationId xmlns:a16="http://schemas.microsoft.com/office/drawing/2014/main" id="{679CC2B2-864E-4655-B6D5-0FF47597AA40}"/>
              </a:ext>
            </a:extLst>
          </p:cNvPr>
          <p:cNvSpPr/>
          <p:nvPr/>
        </p:nvSpPr>
        <p:spPr>
          <a:xfrm>
            <a:off x="9689591" y="4826245"/>
            <a:ext cx="2317055" cy="276999"/>
          </a:xfrm>
          <a:prstGeom prst="rect">
            <a:avLst/>
          </a:prstGeom>
        </p:spPr>
        <p:txBody>
          <a:bodyPr wrap="square">
            <a:spAutoFit/>
          </a:bodyPr>
          <a:lstStyle/>
          <a:p>
            <a:r>
              <a:rPr lang="en-US" sz="1200" dirty="0">
                <a:latin typeface="Calibri" panose="020F0502020204030204" pitchFamily="34" charset="0"/>
              </a:rPr>
              <a:t>*28 app reassessment in pipeline</a:t>
            </a:r>
            <a:endParaRPr lang="en-US" sz="1200" dirty="0"/>
          </a:p>
        </p:txBody>
      </p:sp>
      <p:sp>
        <p:nvSpPr>
          <p:cNvPr id="85" name="Rectangle 84">
            <a:extLst>
              <a:ext uri="{FF2B5EF4-FFF2-40B4-BE49-F238E27FC236}">
                <a16:creationId xmlns:a16="http://schemas.microsoft.com/office/drawing/2014/main" id="{55B910E1-6A62-4D18-8CA2-A1F3FA999B79}"/>
              </a:ext>
            </a:extLst>
          </p:cNvPr>
          <p:cNvSpPr/>
          <p:nvPr/>
        </p:nvSpPr>
        <p:spPr>
          <a:xfrm>
            <a:off x="9695288" y="4348573"/>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81" name="Rectangle 80">
            <a:extLst>
              <a:ext uri="{FF2B5EF4-FFF2-40B4-BE49-F238E27FC236}">
                <a16:creationId xmlns:a16="http://schemas.microsoft.com/office/drawing/2014/main" id="{3794F0E8-79A4-4AEF-8260-E1E71659D6C6}"/>
              </a:ext>
            </a:extLst>
          </p:cNvPr>
          <p:cNvSpPr/>
          <p:nvPr/>
        </p:nvSpPr>
        <p:spPr>
          <a:xfrm>
            <a:off x="5686750" y="2372952"/>
            <a:ext cx="541780"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34</a:t>
            </a:r>
            <a:endParaRPr lang="en-US" sz="1600" dirty="0"/>
          </a:p>
        </p:txBody>
      </p:sp>
      <p:sp>
        <p:nvSpPr>
          <p:cNvPr id="82" name="Rectangle 81">
            <a:extLst>
              <a:ext uri="{FF2B5EF4-FFF2-40B4-BE49-F238E27FC236}">
                <a16:creationId xmlns:a16="http://schemas.microsoft.com/office/drawing/2014/main" id="{83D9829A-43AE-4AB2-8678-FD844A49F37B}"/>
              </a:ext>
            </a:extLst>
          </p:cNvPr>
          <p:cNvSpPr/>
          <p:nvPr/>
        </p:nvSpPr>
        <p:spPr>
          <a:xfrm>
            <a:off x="10995581" y="3140856"/>
            <a:ext cx="541780" cy="338554"/>
          </a:xfrm>
          <a:prstGeom prst="rect">
            <a:avLst/>
          </a:prstGeom>
        </p:spPr>
        <p:txBody>
          <a:bodyPr wrap="square">
            <a:spAutoFit/>
          </a:bodyPr>
          <a:lstStyle/>
          <a:p>
            <a:r>
              <a:rPr lang="en-US" sz="1600" dirty="0">
                <a:latin typeface="Calibri" panose="020F0502020204030204" pitchFamily="34" charset="0"/>
              </a:rPr>
              <a:t> 4</a:t>
            </a:r>
            <a:endParaRPr lang="en-US" sz="1600" dirty="0"/>
          </a:p>
        </p:txBody>
      </p:sp>
      <p:sp>
        <p:nvSpPr>
          <p:cNvPr id="83" name="Rectangle 82">
            <a:extLst>
              <a:ext uri="{FF2B5EF4-FFF2-40B4-BE49-F238E27FC236}">
                <a16:creationId xmlns:a16="http://schemas.microsoft.com/office/drawing/2014/main" id="{E358AB5D-0D12-4B21-A4F2-1AE631D16441}"/>
              </a:ext>
            </a:extLst>
          </p:cNvPr>
          <p:cNvSpPr/>
          <p:nvPr/>
        </p:nvSpPr>
        <p:spPr>
          <a:xfrm>
            <a:off x="9709082" y="555749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 name="Rectangle 2">
            <a:extLst>
              <a:ext uri="{FF2B5EF4-FFF2-40B4-BE49-F238E27FC236}">
                <a16:creationId xmlns:a16="http://schemas.microsoft.com/office/drawing/2014/main" id="{A9670A16-B165-40D4-8490-8C4528BC8EBF}"/>
              </a:ext>
            </a:extLst>
          </p:cNvPr>
          <p:cNvSpPr/>
          <p:nvPr/>
        </p:nvSpPr>
        <p:spPr>
          <a:xfrm>
            <a:off x="9815581" y="5471241"/>
            <a:ext cx="2376420" cy="492443"/>
          </a:xfrm>
          <a:prstGeom prst="rect">
            <a:avLst/>
          </a:prstGeom>
        </p:spPr>
        <p:txBody>
          <a:bodyPr wrap="square">
            <a:spAutoFit/>
          </a:bodyPr>
          <a:lstStyle/>
          <a:p>
            <a:r>
              <a:rPr lang="en-US" sz="1400" dirty="0">
                <a:latin typeface="Calibri" panose="020F0502020204030204" pitchFamily="34" charset="0"/>
                <a:ea typeface="Times New Roman" panose="02020603050405020304" pitchFamily="18" charset="0"/>
              </a:rPr>
              <a:t>Maturity Score 3.0 </a:t>
            </a:r>
            <a:r>
              <a:rPr lang="en-US" sz="1100" dirty="0">
                <a:latin typeface="Calibri" panose="020F0502020204030204" pitchFamily="34" charset="0"/>
                <a:ea typeface="Times New Roman" panose="02020603050405020304" pitchFamily="18" charset="0"/>
              </a:rPr>
              <a:t>(Non-AMaaS)</a:t>
            </a:r>
          </a:p>
          <a:p>
            <a:r>
              <a:rPr lang="en-US" sz="1200" dirty="0">
                <a:latin typeface="Calibri" panose="020F0502020204030204" pitchFamily="34" charset="0"/>
              </a:rPr>
              <a:t>Overall Score with </a:t>
            </a:r>
            <a:r>
              <a:rPr lang="en-US" sz="1200" dirty="0" err="1">
                <a:latin typeface="Calibri" panose="020F0502020204030204" pitchFamily="34" charset="0"/>
              </a:rPr>
              <a:t>AMaaS</a:t>
            </a:r>
            <a:r>
              <a:rPr lang="en-US" sz="1200" dirty="0">
                <a:latin typeface="Calibri" panose="020F0502020204030204" pitchFamily="34" charset="0"/>
              </a:rPr>
              <a:t> 2.82</a:t>
            </a:r>
            <a:endParaRPr lang="en-US" sz="1600" dirty="0"/>
          </a:p>
        </p:txBody>
      </p:sp>
    </p:spTree>
    <p:extLst>
      <p:ext uri="{BB962C8B-B14F-4D97-AF65-F5344CB8AC3E}">
        <p14:creationId xmlns:p14="http://schemas.microsoft.com/office/powerpoint/2010/main" val="1585614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39042-E582-4CA3-8418-2EAD40D01CBA}"/>
              </a:ext>
            </a:extLst>
          </p:cNvPr>
          <p:cNvSpPr>
            <a:spLocks noGrp="1"/>
          </p:cNvSpPr>
          <p:nvPr>
            <p:ph type="title"/>
          </p:nvPr>
        </p:nvSpPr>
        <p:spPr/>
        <p:txBody>
          <a:bodyPr/>
          <a:lstStyle/>
          <a:p>
            <a:r>
              <a:rPr lang="en-US" dirty="0"/>
              <a:t>Overall Assessment progress</a:t>
            </a:r>
          </a:p>
        </p:txBody>
      </p:sp>
      <p:sp>
        <p:nvSpPr>
          <p:cNvPr id="4" name="Rectangle 3">
            <a:extLst>
              <a:ext uri="{FF2B5EF4-FFF2-40B4-BE49-F238E27FC236}">
                <a16:creationId xmlns:a16="http://schemas.microsoft.com/office/drawing/2014/main" id="{F4404C7B-0137-4968-B7D9-30FB7291DAF1}"/>
              </a:ext>
            </a:extLst>
          </p:cNvPr>
          <p:cNvSpPr/>
          <p:nvPr/>
        </p:nvSpPr>
        <p:spPr>
          <a:xfrm>
            <a:off x="726090" y="3835398"/>
            <a:ext cx="5250617" cy="2031325"/>
          </a:xfrm>
          <a:prstGeom prst="rect">
            <a:avLst/>
          </a:prstGeom>
        </p:spPr>
        <p:txBody>
          <a:bodyPr wrap="square">
            <a:spAutoFit/>
          </a:bodyPr>
          <a:lstStyle/>
          <a:p>
            <a:r>
              <a:rPr lang="en-US" sz="1400" b="1" dirty="0">
                <a:solidFill>
                  <a:srgbClr val="2E2E2E"/>
                </a:solidFill>
                <a:latin typeface="SourceSansPro"/>
              </a:rPr>
              <a:t>Open (Blue):</a:t>
            </a:r>
            <a:r>
              <a:rPr lang="en-US" sz="1400" dirty="0">
                <a:solidFill>
                  <a:srgbClr val="2E2E2E"/>
                </a:solidFill>
                <a:latin typeface="SourceSansPro"/>
              </a:rPr>
              <a:t>  Assessment has been sent to the Application Manager but has not been completed.</a:t>
            </a:r>
          </a:p>
          <a:p>
            <a:endParaRPr lang="en-US" sz="1400" dirty="0">
              <a:solidFill>
                <a:srgbClr val="2E2E2E"/>
              </a:solidFill>
              <a:latin typeface="SourceSansPro"/>
            </a:endParaRPr>
          </a:p>
          <a:p>
            <a:r>
              <a:rPr lang="en-US" sz="1400" b="1" dirty="0">
                <a:solidFill>
                  <a:srgbClr val="2E2E2E"/>
                </a:solidFill>
                <a:latin typeface="SourceSansPro"/>
              </a:rPr>
              <a:t>Pending (Yellow):</a:t>
            </a:r>
            <a:r>
              <a:rPr lang="en-US" sz="1400" dirty="0">
                <a:solidFill>
                  <a:srgbClr val="2E2E2E"/>
                </a:solidFill>
                <a:latin typeface="SourceSansPro"/>
              </a:rPr>
              <a:t>  Assessment has been sent to the Application Manager and has been completed without a roadmap..</a:t>
            </a:r>
          </a:p>
          <a:p>
            <a:endParaRPr lang="en-US" sz="1400" dirty="0">
              <a:solidFill>
                <a:srgbClr val="2E2E2E"/>
              </a:solidFill>
              <a:latin typeface="SourceSansPro"/>
            </a:endParaRPr>
          </a:p>
          <a:p>
            <a:r>
              <a:rPr lang="en-US" sz="1400" b="1" dirty="0">
                <a:solidFill>
                  <a:srgbClr val="2E2E2E"/>
                </a:solidFill>
                <a:latin typeface="SourceSansPro"/>
              </a:rPr>
              <a:t>Closed Complete (Green): </a:t>
            </a:r>
            <a:r>
              <a:rPr lang="en-US" sz="1400" dirty="0">
                <a:solidFill>
                  <a:srgbClr val="2E2E2E"/>
                </a:solidFill>
                <a:latin typeface="SourceSansPro"/>
              </a:rPr>
              <a:t> Assessment has been sent to the Application Manager and has been completed and the roadmap added</a:t>
            </a:r>
            <a:r>
              <a:rPr lang="en-US" sz="1200" dirty="0">
                <a:solidFill>
                  <a:srgbClr val="2E2E2E"/>
                </a:solidFill>
                <a:latin typeface="SourceSansPro"/>
              </a:rPr>
              <a:t>.</a:t>
            </a:r>
            <a:endParaRPr lang="en-US" sz="1200" b="0" i="0" dirty="0">
              <a:solidFill>
                <a:srgbClr val="2E2E2E"/>
              </a:solidFill>
              <a:effectLst/>
              <a:latin typeface="SourceSansPro"/>
            </a:endParaRPr>
          </a:p>
        </p:txBody>
      </p:sp>
      <p:pic>
        <p:nvPicPr>
          <p:cNvPr id="7" name="Picture 6">
            <a:extLst>
              <a:ext uri="{FF2B5EF4-FFF2-40B4-BE49-F238E27FC236}">
                <a16:creationId xmlns:a16="http://schemas.microsoft.com/office/drawing/2014/main" id="{38B998A4-AFF1-4E1C-9FAA-6F239A39112A}"/>
              </a:ext>
            </a:extLst>
          </p:cNvPr>
          <p:cNvPicPr>
            <a:picLocks noChangeAspect="1"/>
          </p:cNvPicPr>
          <p:nvPr/>
        </p:nvPicPr>
        <p:blipFill>
          <a:blip r:embed="rId2"/>
          <a:stretch>
            <a:fillRect/>
          </a:stretch>
        </p:blipFill>
        <p:spPr>
          <a:xfrm>
            <a:off x="227314" y="1166956"/>
            <a:ext cx="5707819" cy="2744643"/>
          </a:xfrm>
          <a:prstGeom prst="rect">
            <a:avLst/>
          </a:prstGeom>
        </p:spPr>
      </p:pic>
      <p:sp>
        <p:nvSpPr>
          <p:cNvPr id="3" name="TextBox 2">
            <a:extLst>
              <a:ext uri="{FF2B5EF4-FFF2-40B4-BE49-F238E27FC236}">
                <a16:creationId xmlns:a16="http://schemas.microsoft.com/office/drawing/2014/main" id="{E8201B29-E37B-4DA6-A800-410A1A1C9DE3}"/>
              </a:ext>
            </a:extLst>
          </p:cNvPr>
          <p:cNvSpPr txBox="1"/>
          <p:nvPr/>
        </p:nvSpPr>
        <p:spPr>
          <a:xfrm>
            <a:off x="6587069" y="2095498"/>
            <a:ext cx="5250617" cy="3632201"/>
          </a:xfrm>
          <a:prstGeom prst="rect">
            <a:avLst/>
          </a:prstGeom>
          <a:ln w="6350">
            <a:noFill/>
            <a:miter lim="800000"/>
          </a:ln>
        </p:spPr>
        <p:txBody>
          <a:bodyPr vert="horz" wrap="none" lIns="0" tIns="0" rIns="0" bIns="0" rtlCol="0">
            <a:noAutofit/>
          </a:bodyPr>
          <a:lstStyle/>
          <a:p>
            <a:pPr>
              <a:spcBef>
                <a:spcPts val="300"/>
              </a:spcBef>
              <a:spcAft>
                <a:spcPts val="300"/>
              </a:spcAft>
              <a:buNone/>
            </a:pPr>
            <a:r>
              <a:rPr lang="en-US" sz="1600" dirty="0"/>
              <a:t>                             </a:t>
            </a:r>
            <a:r>
              <a:rPr lang="en-US" sz="2800" b="1" dirty="0">
                <a:solidFill>
                  <a:schemeClr val="accent2">
                    <a:lumMod val="50000"/>
                  </a:schemeClr>
                </a:solidFill>
                <a:latin typeface="SourceSansPro"/>
              </a:rPr>
              <a:t>Look Ahead</a:t>
            </a:r>
          </a:p>
          <a:p>
            <a:pPr marL="285750" indent="-285750">
              <a:spcBef>
                <a:spcPts val="300"/>
              </a:spcBef>
              <a:spcAft>
                <a:spcPts val="300"/>
              </a:spcAft>
              <a:buFont typeface="Arial" panose="020B0604020202020204" pitchFamily="34" charset="0"/>
              <a:buChar char="•"/>
            </a:pPr>
            <a:r>
              <a:rPr lang="en-US" sz="1400" dirty="0">
                <a:solidFill>
                  <a:srgbClr val="2E2E2E"/>
                </a:solidFill>
                <a:latin typeface="SourceSansPro"/>
              </a:rPr>
              <a:t>Prioritize the application list for 2024 and initiate assessment </a:t>
            </a:r>
          </a:p>
          <a:p>
            <a:pPr>
              <a:spcBef>
                <a:spcPts val="300"/>
              </a:spcBef>
              <a:spcAft>
                <a:spcPts val="300"/>
              </a:spcAft>
            </a:pPr>
            <a:r>
              <a:rPr lang="en-US" sz="1400" dirty="0">
                <a:solidFill>
                  <a:srgbClr val="2E2E2E"/>
                </a:solidFill>
                <a:latin typeface="SourceSansPro"/>
              </a:rPr>
              <a:t>       for all the applications.</a:t>
            </a:r>
          </a:p>
          <a:p>
            <a:pPr marL="171450" indent="-171450">
              <a:spcBef>
                <a:spcPts val="300"/>
              </a:spcBef>
              <a:spcAft>
                <a:spcPts val="300"/>
              </a:spcAft>
              <a:buFont typeface="Arial" panose="020B0604020202020204" pitchFamily="34" charset="0"/>
              <a:buChar char="•"/>
            </a:pPr>
            <a:r>
              <a:rPr lang="en-US" sz="1400" dirty="0">
                <a:solidFill>
                  <a:srgbClr val="2E2E2E"/>
                </a:solidFill>
                <a:latin typeface="SourceSansPro"/>
              </a:rPr>
              <a:t>   Working on strategy and best practices of DevSecOps for </a:t>
            </a:r>
          </a:p>
          <a:p>
            <a:pPr>
              <a:spcBef>
                <a:spcPts val="300"/>
              </a:spcBef>
              <a:spcAft>
                <a:spcPts val="300"/>
              </a:spcAft>
            </a:pPr>
            <a:r>
              <a:rPr lang="en-US" sz="1400" dirty="0">
                <a:solidFill>
                  <a:srgbClr val="2E2E2E"/>
                </a:solidFill>
                <a:latin typeface="SourceSansPro"/>
              </a:rPr>
              <a:t>        supporting Tech Debt and Compliance.</a:t>
            </a:r>
          </a:p>
          <a:p>
            <a:pPr marL="171450" indent="-171450">
              <a:spcBef>
                <a:spcPts val="300"/>
              </a:spcBef>
              <a:spcAft>
                <a:spcPts val="300"/>
              </a:spcAft>
              <a:buFont typeface="Arial" panose="020B0604020202020204" pitchFamily="34" charset="0"/>
              <a:buChar char="•"/>
            </a:pPr>
            <a:r>
              <a:rPr lang="en-US" sz="1400" dirty="0">
                <a:solidFill>
                  <a:srgbClr val="2E2E2E"/>
                </a:solidFill>
                <a:latin typeface="SourceSansPro"/>
              </a:rPr>
              <a:t>    Focus on re-assessment  for improved DevSecOps maturity and</a:t>
            </a:r>
          </a:p>
          <a:p>
            <a:pPr>
              <a:spcBef>
                <a:spcPts val="300"/>
              </a:spcBef>
              <a:spcAft>
                <a:spcPts val="300"/>
              </a:spcAft>
            </a:pPr>
            <a:r>
              <a:rPr lang="en-US" sz="1400" dirty="0">
                <a:solidFill>
                  <a:srgbClr val="2E2E2E"/>
                </a:solidFill>
                <a:latin typeface="SourceSansPro"/>
              </a:rPr>
              <a:t>        automations h savings.  </a:t>
            </a:r>
          </a:p>
          <a:p>
            <a:pPr marL="171450" indent="-171450">
              <a:spcBef>
                <a:spcPts val="300"/>
              </a:spcBef>
              <a:spcAft>
                <a:spcPts val="300"/>
              </a:spcAft>
              <a:buFont typeface="Arial" panose="020B0604020202020204" pitchFamily="34" charset="0"/>
              <a:buChar char="•"/>
            </a:pPr>
            <a:r>
              <a:rPr lang="en-US" sz="1400" dirty="0">
                <a:solidFill>
                  <a:srgbClr val="2E2E2E"/>
                </a:solidFill>
                <a:latin typeface="SourceSansPro"/>
              </a:rPr>
              <a:t>    Bringing success stories, case study and training for</a:t>
            </a:r>
          </a:p>
          <a:p>
            <a:pPr>
              <a:spcBef>
                <a:spcPts val="300"/>
              </a:spcBef>
              <a:spcAft>
                <a:spcPts val="300"/>
              </a:spcAft>
            </a:pPr>
            <a:r>
              <a:rPr lang="en-US" sz="1400" dirty="0">
                <a:solidFill>
                  <a:srgbClr val="2E2E2E"/>
                </a:solidFill>
                <a:latin typeface="SourceSansPro"/>
              </a:rPr>
              <a:t>        application teams.</a:t>
            </a:r>
          </a:p>
          <a:p>
            <a:pPr marL="171450" indent="-171450">
              <a:spcBef>
                <a:spcPts val="300"/>
              </a:spcBef>
              <a:spcAft>
                <a:spcPts val="300"/>
              </a:spcAft>
              <a:buFont typeface="Arial" panose="020B0604020202020204" pitchFamily="34" charset="0"/>
              <a:buChar char="•"/>
            </a:pPr>
            <a:r>
              <a:rPr lang="en-US" sz="1400" dirty="0">
                <a:solidFill>
                  <a:srgbClr val="2E2E2E"/>
                </a:solidFill>
                <a:latin typeface="SourceSansPro"/>
              </a:rPr>
              <a:t>    Tableau dashboard rollout with integrated view from </a:t>
            </a:r>
            <a:r>
              <a:rPr lang="en-US" sz="1400" dirty="0" err="1">
                <a:solidFill>
                  <a:srgbClr val="2E2E2E"/>
                </a:solidFill>
                <a:latin typeface="SourceSansPro"/>
              </a:rPr>
              <a:t>Infocenter</a:t>
            </a:r>
            <a:endParaRPr lang="en-US" sz="1400" dirty="0">
              <a:solidFill>
                <a:srgbClr val="2E2E2E"/>
              </a:solidFill>
              <a:latin typeface="SourceSansPro"/>
            </a:endParaRPr>
          </a:p>
          <a:p>
            <a:pPr>
              <a:spcBef>
                <a:spcPts val="300"/>
              </a:spcBef>
              <a:spcAft>
                <a:spcPts val="300"/>
              </a:spcAft>
            </a:pPr>
            <a:r>
              <a:rPr lang="en-US" sz="1400" dirty="0">
                <a:solidFill>
                  <a:srgbClr val="2E2E2E"/>
                </a:solidFill>
                <a:latin typeface="SourceSansPro"/>
              </a:rPr>
              <a:t>         and GSEP.</a:t>
            </a:r>
          </a:p>
        </p:txBody>
      </p:sp>
    </p:spTree>
    <p:extLst>
      <p:ext uri="{BB962C8B-B14F-4D97-AF65-F5344CB8AC3E}">
        <p14:creationId xmlns:p14="http://schemas.microsoft.com/office/powerpoint/2010/main" val="3310667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0F4D0-EAD3-4A3C-BB28-BFBC2338C11B}"/>
              </a:ext>
            </a:extLst>
          </p:cNvPr>
          <p:cNvSpPr>
            <a:spLocks noGrp="1"/>
          </p:cNvSpPr>
          <p:nvPr>
            <p:ph type="title"/>
          </p:nvPr>
        </p:nvSpPr>
        <p:spPr>
          <a:xfrm>
            <a:off x="515938" y="246621"/>
            <a:ext cx="11150600" cy="608128"/>
          </a:xfrm>
        </p:spPr>
        <p:txBody>
          <a:bodyPr/>
          <a:lstStyle/>
          <a:p>
            <a:r>
              <a:rPr lang="en-US" dirty="0">
                <a:solidFill>
                  <a:srgbClr val="002060"/>
                </a:solidFill>
                <a:latin typeface="Segoe UI" panose="020B0502040204020203" pitchFamily="34" charset="0"/>
                <a:cs typeface="Segoe UI" panose="020B0502040204020203" pitchFamily="34" charset="0"/>
              </a:rPr>
              <a:t>Savings identified after reassessment 2023 </a:t>
            </a:r>
            <a:endParaRPr lang="en-US" dirty="0"/>
          </a:p>
        </p:txBody>
      </p:sp>
      <p:graphicFrame>
        <p:nvGraphicFramePr>
          <p:cNvPr id="5" name="Chart 4">
            <a:extLst>
              <a:ext uri="{FF2B5EF4-FFF2-40B4-BE49-F238E27FC236}">
                <a16:creationId xmlns:a16="http://schemas.microsoft.com/office/drawing/2014/main" id="{303B9C2D-CC7D-4E81-8211-BC36321967A3}"/>
              </a:ext>
            </a:extLst>
          </p:cNvPr>
          <p:cNvGraphicFramePr/>
          <p:nvPr>
            <p:extLst>
              <p:ext uri="{D42A27DB-BD31-4B8C-83A1-F6EECF244321}">
                <p14:modId xmlns:p14="http://schemas.microsoft.com/office/powerpoint/2010/main" val="425260225"/>
              </p:ext>
            </p:extLst>
          </p:nvPr>
        </p:nvGraphicFramePr>
        <p:xfrm>
          <a:off x="5237018" y="1672936"/>
          <a:ext cx="6699827" cy="4330315"/>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a:extLst>
              <a:ext uri="{FF2B5EF4-FFF2-40B4-BE49-F238E27FC236}">
                <a16:creationId xmlns:a16="http://schemas.microsoft.com/office/drawing/2014/main" id="{EBCEB22B-634B-402F-BEE9-BD12EDA1CCCD}"/>
              </a:ext>
            </a:extLst>
          </p:cNvPr>
          <p:cNvPicPr>
            <a:picLocks noChangeAspect="1"/>
          </p:cNvPicPr>
          <p:nvPr/>
        </p:nvPicPr>
        <p:blipFill>
          <a:blip r:embed="rId4"/>
          <a:stretch>
            <a:fillRect/>
          </a:stretch>
        </p:blipFill>
        <p:spPr>
          <a:xfrm>
            <a:off x="409134" y="954647"/>
            <a:ext cx="1090431" cy="1090431"/>
          </a:xfrm>
          <a:prstGeom prst="rect">
            <a:avLst/>
          </a:prstGeom>
        </p:spPr>
      </p:pic>
      <p:sp>
        <p:nvSpPr>
          <p:cNvPr id="7" name="TextBox 6">
            <a:extLst>
              <a:ext uri="{FF2B5EF4-FFF2-40B4-BE49-F238E27FC236}">
                <a16:creationId xmlns:a16="http://schemas.microsoft.com/office/drawing/2014/main" id="{B08AE83D-D7B8-4804-8FF8-930CB2AC6A1E}"/>
              </a:ext>
            </a:extLst>
          </p:cNvPr>
          <p:cNvSpPr txBox="1"/>
          <p:nvPr/>
        </p:nvSpPr>
        <p:spPr>
          <a:xfrm>
            <a:off x="1545603" y="1109311"/>
            <a:ext cx="4721164" cy="923330"/>
          </a:xfrm>
          <a:prstGeom prst="rect">
            <a:avLst/>
          </a:prstGeom>
          <a:noFill/>
        </p:spPr>
        <p:txBody>
          <a:bodyPr wrap="none" rtlCol="0">
            <a:spAutoFit/>
          </a:bodyPr>
          <a:lstStyle/>
          <a:p>
            <a:r>
              <a:rPr lang="en-US" sz="5400" dirty="0"/>
              <a:t>9512 Hrs. </a:t>
            </a:r>
            <a:r>
              <a:rPr lang="en-US" sz="1400" dirty="0"/>
              <a:t>(As of Sep 2023)</a:t>
            </a:r>
          </a:p>
        </p:txBody>
      </p:sp>
      <p:graphicFrame>
        <p:nvGraphicFramePr>
          <p:cNvPr id="8" name="Chart 7">
            <a:extLst>
              <a:ext uri="{FF2B5EF4-FFF2-40B4-BE49-F238E27FC236}">
                <a16:creationId xmlns:a16="http://schemas.microsoft.com/office/drawing/2014/main" id="{6AD709EC-6415-48E2-A897-B887B69443CB}"/>
              </a:ext>
            </a:extLst>
          </p:cNvPr>
          <p:cNvGraphicFramePr/>
          <p:nvPr>
            <p:extLst/>
          </p:nvPr>
        </p:nvGraphicFramePr>
        <p:xfrm>
          <a:off x="255155" y="2351809"/>
          <a:ext cx="4854632" cy="2891727"/>
        </p:xfrm>
        <a:graphic>
          <a:graphicData uri="http://schemas.openxmlformats.org/drawingml/2006/chart">
            <c:chart xmlns:c="http://schemas.openxmlformats.org/drawingml/2006/chart" xmlns:r="http://schemas.openxmlformats.org/officeDocument/2006/relationships" r:id="rId5"/>
          </a:graphicData>
        </a:graphic>
      </p:graphicFrame>
      <mc:AlternateContent xmlns:mc="http://schemas.openxmlformats.org/markup-compatibility/2006" xmlns:cx1="http://schemas.microsoft.com/office/drawing/2015/9/8/chartex">
        <mc:Choice Requires="cx1">
          <p:graphicFrame>
            <p:nvGraphicFramePr>
              <p:cNvPr id="9" name="Chart 8">
                <a:extLst>
                  <a:ext uri="{FF2B5EF4-FFF2-40B4-BE49-F238E27FC236}">
                    <a16:creationId xmlns:a16="http://schemas.microsoft.com/office/drawing/2014/main" id="{1CA697C1-5D22-4AD8-BE6E-44120FE413AE}"/>
                  </a:ext>
                </a:extLst>
              </p:cNvPr>
              <p:cNvGraphicFramePr/>
              <p:nvPr>
                <p:extLst>
                  <p:ext uri="{D42A27DB-BD31-4B8C-83A1-F6EECF244321}">
                    <p14:modId xmlns:p14="http://schemas.microsoft.com/office/powerpoint/2010/main" val="2146034659"/>
                  </p:ext>
                </p:extLst>
              </p:nvPr>
            </p:nvGraphicFramePr>
            <p:xfrm>
              <a:off x="393931" y="2086694"/>
              <a:ext cx="4564149" cy="3115226"/>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9" name="Chart 8">
                <a:extLst>
                  <a:ext uri="{FF2B5EF4-FFF2-40B4-BE49-F238E27FC236}">
                    <a16:creationId xmlns:a16="http://schemas.microsoft.com/office/drawing/2014/main" id="{1CA697C1-5D22-4AD8-BE6E-44120FE413AE}"/>
                  </a:ext>
                </a:extLst>
              </p:cNvPr>
              <p:cNvPicPr>
                <a:picLocks noGrp="1" noRot="1" noChangeAspect="1" noMove="1" noResize="1" noEditPoints="1" noAdjustHandles="1" noChangeArrowheads="1" noChangeShapeType="1"/>
              </p:cNvPicPr>
              <p:nvPr/>
            </p:nvPicPr>
            <p:blipFill>
              <a:blip r:embed="rId7"/>
              <a:stretch>
                <a:fillRect/>
              </a:stretch>
            </p:blipFill>
            <p:spPr>
              <a:xfrm>
                <a:off x="393931" y="2086694"/>
                <a:ext cx="4564149" cy="3115226"/>
              </a:xfrm>
              <a:prstGeom prst="rect">
                <a:avLst/>
              </a:prstGeom>
            </p:spPr>
          </p:pic>
        </mc:Fallback>
      </mc:AlternateContent>
      <p:sp>
        <p:nvSpPr>
          <p:cNvPr id="3" name="TextBox 2">
            <a:extLst>
              <a:ext uri="{FF2B5EF4-FFF2-40B4-BE49-F238E27FC236}">
                <a16:creationId xmlns:a16="http://schemas.microsoft.com/office/drawing/2014/main" id="{4EC22FA4-49A9-4F28-B2D3-4D60F9189EBF}"/>
              </a:ext>
            </a:extLst>
          </p:cNvPr>
          <p:cNvSpPr txBox="1"/>
          <p:nvPr/>
        </p:nvSpPr>
        <p:spPr>
          <a:xfrm>
            <a:off x="255155" y="5436609"/>
            <a:ext cx="6419965" cy="566641"/>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3600" b="1" dirty="0">
                <a:solidFill>
                  <a:schemeClr val="accent1">
                    <a:lumMod val="75000"/>
                  </a:schemeClr>
                </a:solidFill>
              </a:rPr>
              <a:t>28</a:t>
            </a:r>
            <a:r>
              <a:rPr lang="en-US" sz="2000" dirty="0"/>
              <a:t> Applications in pipeline for reassessment in 2023 </a:t>
            </a:r>
          </a:p>
        </p:txBody>
      </p:sp>
      <p:graphicFrame>
        <p:nvGraphicFramePr>
          <p:cNvPr id="13" name="Chart 12">
            <a:extLst>
              <a:ext uri="{FF2B5EF4-FFF2-40B4-BE49-F238E27FC236}">
                <a16:creationId xmlns:a16="http://schemas.microsoft.com/office/drawing/2014/main" id="{2DC4B2DE-9C6D-4B75-9F59-7739AC65FA55}"/>
              </a:ext>
            </a:extLst>
          </p:cNvPr>
          <p:cNvGraphicFramePr/>
          <p:nvPr>
            <p:extLst>
              <p:ext uri="{D42A27DB-BD31-4B8C-83A1-F6EECF244321}">
                <p14:modId xmlns:p14="http://schemas.microsoft.com/office/powerpoint/2010/main" val="1709025227"/>
              </p:ext>
            </p:extLst>
          </p:nvPr>
        </p:nvGraphicFramePr>
        <p:xfrm>
          <a:off x="73315" y="2214786"/>
          <a:ext cx="5163703" cy="3180207"/>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592410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515938" y="246621"/>
            <a:ext cx="5741043" cy="540456"/>
          </a:xfrm>
        </p:spPr>
        <p:txBody>
          <a:bodyPr/>
          <a:lstStyle/>
          <a:p>
            <a:r>
              <a:rPr lang="en-US" dirty="0"/>
              <a:t> Engineering Products</a:t>
            </a:r>
          </a:p>
        </p:txBody>
      </p:sp>
      <p:graphicFrame>
        <p:nvGraphicFramePr>
          <p:cNvPr id="3" name="Chart 2">
            <a:extLst>
              <a:ext uri="{FF2B5EF4-FFF2-40B4-BE49-F238E27FC236}">
                <a16:creationId xmlns:a16="http://schemas.microsoft.com/office/drawing/2014/main" id="{B4925C15-C7FC-4E6F-9349-64B9078387F2}"/>
              </a:ext>
            </a:extLst>
          </p:cNvPr>
          <p:cNvGraphicFramePr/>
          <p:nvPr>
            <p:extLst>
              <p:ext uri="{D42A27DB-BD31-4B8C-83A1-F6EECF244321}">
                <p14:modId xmlns:p14="http://schemas.microsoft.com/office/powerpoint/2010/main" val="2216457365"/>
              </p:ext>
            </p:extLst>
          </p:nvPr>
        </p:nvGraphicFramePr>
        <p:xfrm>
          <a:off x="6096000" y="95065"/>
          <a:ext cx="6096000" cy="28682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155E92A9-82D3-4968-AA52-74CA314673DB}"/>
              </a:ext>
            </a:extLst>
          </p:cNvPr>
          <p:cNvGraphicFramePr/>
          <p:nvPr>
            <p:extLst>
              <p:ext uri="{D42A27DB-BD31-4B8C-83A1-F6EECF244321}">
                <p14:modId xmlns:p14="http://schemas.microsoft.com/office/powerpoint/2010/main" val="3151304618"/>
              </p:ext>
            </p:extLst>
          </p:nvPr>
        </p:nvGraphicFramePr>
        <p:xfrm>
          <a:off x="316174" y="1408145"/>
          <a:ext cx="4298159" cy="39173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1707C33E-2CC6-44DF-BA11-8848D039905D}"/>
              </a:ext>
            </a:extLst>
          </p:cNvPr>
          <p:cNvGraphicFramePr/>
          <p:nvPr>
            <p:extLst>
              <p:ext uri="{D42A27DB-BD31-4B8C-83A1-F6EECF244321}">
                <p14:modId xmlns:p14="http://schemas.microsoft.com/office/powerpoint/2010/main" val="1851454975"/>
              </p:ext>
            </p:extLst>
          </p:nvPr>
        </p:nvGraphicFramePr>
        <p:xfrm>
          <a:off x="6096000" y="3039533"/>
          <a:ext cx="6095999" cy="3302687"/>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a:extLst>
              <a:ext uri="{FF2B5EF4-FFF2-40B4-BE49-F238E27FC236}">
                <a16:creationId xmlns:a16="http://schemas.microsoft.com/office/drawing/2014/main" id="{AB451D95-5BB6-4196-B676-5A4DBC28E36A}"/>
              </a:ext>
            </a:extLst>
          </p:cNvPr>
          <p:cNvSpPr txBox="1"/>
          <p:nvPr/>
        </p:nvSpPr>
        <p:spPr>
          <a:xfrm>
            <a:off x="2794000" y="3251200"/>
            <a:ext cx="914400" cy="914400"/>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153</a:t>
            </a:r>
          </a:p>
        </p:txBody>
      </p:sp>
    </p:spTree>
    <p:extLst>
      <p:ext uri="{BB962C8B-B14F-4D97-AF65-F5344CB8AC3E}">
        <p14:creationId xmlns:p14="http://schemas.microsoft.com/office/powerpoint/2010/main" val="8457982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e5f5a6fe-4a1b-4af0-bdf3-973ca2ac5c9b">
      <UserInfo>
        <DisplayName>Shew (US), Kenneth C</DisplayName>
        <AccountId>131</AccountId>
        <AccountType/>
      </UserInfo>
      <UserInfo>
        <DisplayName>Mondal, Jayanta</DisplayName>
        <AccountId>386</AccountId>
        <AccountType/>
      </UserInfo>
      <UserInfo>
        <DisplayName>Kaggallu, Naga Harsha</DisplayName>
        <AccountId>53</AccountId>
        <AccountType/>
      </UserInfo>
      <UserInfo>
        <DisplayName>Chetty, Poornima</DisplayName>
        <AccountId>19</AccountId>
        <AccountType/>
      </UserInfo>
      <UserInfo>
        <DisplayName>Wellington (US), Donald R</DisplayName>
        <AccountId>151</AccountId>
        <AccountType/>
      </UserInfo>
      <UserInfo>
        <DisplayName>Sankar, Santhana</DisplayName>
        <AccountId>384</AccountId>
        <AccountType/>
      </UserInfo>
      <UserInfo>
        <DisplayName>Karimpanakkal, Pramithi R</DisplayName>
        <AccountId>132</AccountId>
        <AccountType/>
      </UserInfo>
      <UserInfo>
        <DisplayName>Valiyarayil, Siby</DisplayName>
        <AccountId>379</AccountId>
        <AccountType/>
      </UserInfo>
      <UserInfo>
        <DisplayName>Chougule, Priyanka Dhanpal</DisplayName>
        <AccountId>389</AccountId>
        <AccountType/>
      </UserInfo>
      <UserInfo>
        <DisplayName>Mishra, Sushil</DisplayName>
        <AccountId>98</AccountId>
        <AccountType/>
      </UserInfo>
      <UserInfo>
        <DisplayName>Tirukkoylur Sekhar, Karthik</DisplayName>
        <AccountId>320</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CB39F72-E109-4DC6-8649-D2A538E61541}">
  <ds:schemaRefs>
    <ds:schemaRef ds:uri="http://schemas.microsoft.com/office/2006/documentManagement/types"/>
    <ds:schemaRef ds:uri="http://purl.org/dc/elements/1.1/"/>
    <ds:schemaRef ds:uri="http://schemas.microsoft.com/office/infopath/2007/PartnerControls"/>
    <ds:schemaRef ds:uri="e5f5a6fe-4a1b-4af0-bdf3-973ca2ac5c9b"/>
    <ds:schemaRef ds:uri="http://purl.org/dc/dcmitype/"/>
    <ds:schemaRef ds:uri="http://www.w3.org/XML/1998/namespace"/>
    <ds:schemaRef ds:uri="http://schemas.openxmlformats.org/package/2006/metadata/core-propertie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FAF09412-24D7-4F10-8E82-FC9CF48FEB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9303</TotalTime>
  <Words>1353</Words>
  <Application>Microsoft Office PowerPoint</Application>
  <PresentationFormat>Widescreen</PresentationFormat>
  <Paragraphs>254</Paragraphs>
  <Slides>19</Slides>
  <Notes>5</Notes>
  <HiddenSlides>0</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2</vt:i4>
      </vt:variant>
      <vt:variant>
        <vt:lpstr>Slide Titles</vt:lpstr>
      </vt:variant>
      <vt:variant>
        <vt:i4>19</vt:i4>
      </vt:variant>
    </vt:vector>
  </HeadingPairs>
  <TitlesOfParts>
    <vt:vector size="35" baseType="lpstr">
      <vt:lpstr>ＭＳ Ｐゴシック</vt:lpstr>
      <vt:lpstr>-apple-system</vt:lpstr>
      <vt:lpstr>Arial</vt:lpstr>
      <vt:lpstr>Calibri</vt:lpstr>
      <vt:lpstr>Courier New</vt:lpstr>
      <vt:lpstr>Georgia</vt:lpstr>
      <vt:lpstr>Segoe UI</vt:lpstr>
      <vt:lpstr>SourceSansPro</vt:lpstr>
      <vt:lpstr>Symbol</vt:lpstr>
      <vt:lpstr>Times New Roman</vt:lpstr>
      <vt:lpstr>Wingdings</vt:lpstr>
      <vt:lpstr>1_EO&amp;T Slide Master</vt:lpstr>
      <vt:lpstr>1_White</vt:lpstr>
      <vt:lpstr>EO&amp;T Slide Master</vt:lpstr>
      <vt:lpstr>think-cell Slide</vt:lpstr>
      <vt:lpstr>Acrobat Document</vt:lpstr>
      <vt:lpstr>DevSecOps &amp; Automation – EP&amp;S    Monthly Report Out - September 2023</vt:lpstr>
      <vt:lpstr> CONTENTS</vt:lpstr>
      <vt:lpstr>Vision</vt:lpstr>
      <vt:lpstr>2023 DevSecOps progress</vt:lpstr>
      <vt:lpstr>DevSecOps 2023</vt:lpstr>
      <vt:lpstr>Progress</vt:lpstr>
      <vt:lpstr>Overall Assessment progress</vt:lpstr>
      <vt:lpstr>Savings identified after reassessment 2023 </vt:lpstr>
      <vt:lpstr> Engineering Products</vt:lpstr>
      <vt:lpstr>Product support and services</vt:lpstr>
      <vt:lpstr>AUTOMATION PROGRESS</vt:lpstr>
      <vt:lpstr>Automation 2023</vt:lpstr>
      <vt:lpstr>Automation Status - 2023</vt:lpstr>
      <vt:lpstr>Automation success story</vt:lpstr>
      <vt:lpstr>Training and references</vt:lpstr>
      <vt:lpstr>                          Training and support</vt:lpstr>
      <vt:lpstr>Assessment Process</vt:lpstr>
      <vt:lpstr>Contact us</vt:lpstr>
      <vt:lpstr>Thank You</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&amp; Automation – EP&amp;S</dc:title>
  <dc:creator>Karimpanakkal,Pramithi R</dc:creator>
  <cp:lastModifiedBy>Chougule, Priyanka Dhanpal</cp:lastModifiedBy>
  <cp:revision>545</cp:revision>
  <dcterms:created xsi:type="dcterms:W3CDTF">2022-04-18T05:47:46Z</dcterms:created>
  <dcterms:modified xsi:type="dcterms:W3CDTF">2023-10-06T08:14:00Z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