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9"/>
  </p:notesMasterIdLst>
  <p:sldIdLst>
    <p:sldId id="259" r:id="rId7"/>
    <p:sldId id="2147471602" r:id="rId8"/>
    <p:sldId id="2147473595" r:id="rId9"/>
    <p:sldId id="2147471604" r:id="rId10"/>
    <p:sldId id="2147471599" r:id="rId11"/>
    <p:sldId id="2147473598" r:id="rId12"/>
    <p:sldId id="2147473597" r:id="rId13"/>
    <p:sldId id="2147471598" r:id="rId14"/>
    <p:sldId id="2147473602" r:id="rId15"/>
    <p:sldId id="2147473603" r:id="rId16"/>
    <p:sldId id="2147473605" r:id="rId17"/>
    <p:sldId id="2147473604" r:id="rId18"/>
    <p:sldId id="2147473606" r:id="rId19"/>
    <p:sldId id="2147471605" r:id="rId20"/>
    <p:sldId id="2147471607" r:id="rId21"/>
    <p:sldId id="2147473600" r:id="rId22"/>
    <p:sldId id="2147473592" r:id="rId23"/>
    <p:sldId id="2147473596" r:id="rId24"/>
    <p:sldId id="2147471593" r:id="rId25"/>
    <p:sldId id="2147471600" r:id="rId26"/>
    <p:sldId id="2147471594" r:id="rId27"/>
    <p:sldId id="21474715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598"/>
            <p14:sldId id="2147473597"/>
            <p14:sldId id="2147471598"/>
            <p14:sldId id="2147473602"/>
            <p14:sldId id="2147473603"/>
            <p14:sldId id="2147473605"/>
            <p14:sldId id="2147473604"/>
            <p14:sldId id="2147473606"/>
            <p14:sldId id="2147471605"/>
            <p14:sldId id="2147471607"/>
            <p14:sldId id="2147473600"/>
            <p14:sldId id="2147473592"/>
            <p14:sldId id="2147473596"/>
            <p14:sldId id="2147471593"/>
            <p14:sldId id="2147471600"/>
            <p14:sldId id="2147471594"/>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5268" autoAdjust="0"/>
  </p:normalViewPr>
  <p:slideViewPr>
    <p:cSldViewPr snapToGrid="0">
      <p:cViewPr varScale="1">
        <p:scale>
          <a:sx n="66" d="100"/>
          <a:sy n="66" d="100"/>
        </p:scale>
        <p:origin x="72" y="5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No. of Apps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hade val="76000"/>
              </a:schemeClr>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7297280943123815"/>
          <c:y val="0.1043310075099650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169914531017852"/>
          <c:y val="0.18106344893499965"/>
          <c:w val="0.72830085468982131"/>
          <c:h val="0.71839282161473872"/>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648F-4492-A476-C499E8D51305}"/>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648F-4492-A476-C499E8D51305}"/>
              </c:ext>
            </c:extLst>
          </c:dPt>
          <c:dLbls>
            <c:dLbl>
              <c:idx val="0"/>
              <c:layout>
                <c:manualLayout>
                  <c:x val="0.10454933638198387"/>
                  <c:y val="7.73405355934901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8F-4492-A476-C499E8D51305}"/>
                </c:ext>
              </c:extLst>
            </c:dLbl>
            <c:dLbl>
              <c:idx val="1"/>
              <c:layout>
                <c:manualLayout>
                  <c:x val="-0.10333648538351768"/>
                  <c:y val="-5.57022131977765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48F-4492-A476-C499E8D5130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Sheet1!$A$2:$A$5</c15:sqref>
                  </c15:fullRef>
                </c:ext>
              </c:extLst>
              <c:f>Sheet1!$A$2:$A$3</c:f>
              <c:strCache>
                <c:ptCount val="2"/>
                <c:pt idx="0">
                  <c:v>Completed</c:v>
                </c:pt>
                <c:pt idx="1">
                  <c:v>In progress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134</c:v>
                </c:pt>
                <c:pt idx="1">
                  <c:v>39</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4-648F-4492-A476-C499E8D51305}"/>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9710860938533091"/>
          <c:y val="0.90234471370021085"/>
          <c:w val="0.30025191899005488"/>
          <c:h val="9.765529839759305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12</c:v>
                </c:pt>
                <c:pt idx="3">
                  <c:v>1</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2</c:v>
                </c:pt>
                <c:pt idx="3">
                  <c:v>13</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Hours Saved</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solidFill>
              <a:schemeClr val="accent1"/>
            </a:solidFill>
            <a:ln>
              <a:noFill/>
            </a:ln>
            <a:effectLst/>
          </c:spPr>
          <c:invertIfNegative val="0"/>
          <c:dLbls>
            <c:dLbl>
              <c:idx val="0"/>
              <c:layout>
                <c:manualLayout>
                  <c:x val="0"/>
                  <c:y val="4.12499974624755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B-44AD-B015-E0572E2BA53B}"/>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8B-44AD-B015-E0572E2BA53B}"/>
                </c:ext>
              </c:extLst>
            </c:dLbl>
            <c:dLbl>
              <c:idx val="2"/>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8B-44AD-B015-E0572E2BA53B}"/>
                </c:ext>
              </c:extLst>
            </c:dLbl>
            <c:dLbl>
              <c:idx val="3"/>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8B-44AD-B015-E0572E2BA5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No. of Apps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25</c:v>
                </c:pt>
                <c:pt idx="1">
                  <c:v>25</c:v>
                </c:pt>
                <c:pt idx="2">
                  <c:v>27</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41</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7553441813764191"/>
          <c:y val="1.20166502286883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775068165012788"/>
          <c:y val="0.16787568360910302"/>
          <c:w val="0.76448943689313686"/>
          <c:h val="0.73608020985784417"/>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Lbls>
            <c:dLbl>
              <c:idx val="0"/>
              <c:layout>
                <c:manualLayout>
                  <c:x val="3.0262683896275233E-2"/>
                  <c:y val="-0.149270758113746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333648538351768"/>
                  <c:y val="-5.57022131977765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Sheet1!$A$2:$A$5</c15:sqref>
                  </c15:fullRef>
                </c:ext>
              </c:extLst>
              <c:f>Sheet1!$A$2:$A$3</c:f>
              <c:strCache>
                <c:ptCount val="2"/>
                <c:pt idx="0">
                  <c:v>Completed</c:v>
                </c:pt>
                <c:pt idx="1">
                  <c:v>In progress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27</c:v>
                </c:pt>
                <c:pt idx="1">
                  <c:v>41</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4587643525725618"/>
          <c:y val="0.90234470160240698"/>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No. of Apps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70</c:v>
                </c:pt>
                <c:pt idx="1">
                  <c:v>75</c:v>
                </c:pt>
                <c:pt idx="2">
                  <c:v>75</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10</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6731219399658719"/>
          <c:y val="7.79554768581717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775068165012788"/>
          <c:y val="0.16787568360910302"/>
          <c:w val="0.76448943689313686"/>
          <c:h val="0.73608020985784417"/>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E0B8-4A12-94A2-2ADAC91CAF0C}"/>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E0B8-4A12-94A2-2ADAC91CAF0C}"/>
              </c:ext>
            </c:extLst>
          </c:dPt>
          <c:dLbls>
            <c:dLbl>
              <c:idx val="0"/>
              <c:layout>
                <c:manualLayout>
                  <c:x val="0.1947089721004521"/>
                  <c:y val="3.53579564488068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B8-4A12-94A2-2ADAC91CAF0C}"/>
                </c:ext>
              </c:extLst>
            </c:dLbl>
            <c:dLbl>
              <c:idx val="1"/>
              <c:layout>
                <c:manualLayout>
                  <c:x val="-0.13622564624489422"/>
                  <c:y val="-4.24959642322882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0B8-4A12-94A2-2ADAC91CAF0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Sheet1!$A$2:$A$5</c15:sqref>
                  </c15:fullRef>
                </c:ext>
              </c:extLst>
              <c:f>Sheet1!$A$2:$A$3</c:f>
              <c:strCache>
                <c:ptCount val="2"/>
                <c:pt idx="0">
                  <c:v>Completed</c:v>
                </c:pt>
                <c:pt idx="1">
                  <c:v>In progress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75</c:v>
                </c:pt>
                <c:pt idx="1">
                  <c:v>10</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4-E0B8-4A12-94A2-2ADAC91CAF0C}"/>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4587643525725618"/>
          <c:y val="0.90234470160240698"/>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No. of Apps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31</c:v>
                </c:pt>
                <c:pt idx="1">
                  <c:v>36</c:v>
                </c:pt>
                <c:pt idx="2">
                  <c:v>36</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39</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7553441813764191"/>
          <c:y val="1.20166502286883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775068165012788"/>
          <c:y val="0.16787568360910302"/>
          <c:w val="0.76448943689313686"/>
          <c:h val="0.73608020985784417"/>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4E54-4C91-84AF-05567AB1783D}"/>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4E54-4C91-84AF-05567AB1783D}"/>
              </c:ext>
            </c:extLst>
          </c:dPt>
          <c:dLbls>
            <c:dLbl>
              <c:idx val="0"/>
              <c:layout>
                <c:manualLayout>
                  <c:x val="4.646596832238027E-3"/>
                  <c:y val="-0.2283973500691267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E54-4C91-84AF-05567AB1783D}"/>
                </c:ext>
              </c:extLst>
            </c:dLbl>
            <c:dLbl>
              <c:idx val="1"/>
              <c:layout>
                <c:manualLayout>
                  <c:x val="-0.10333648538351768"/>
                  <c:y val="-5.57022131977765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54-4C91-84AF-05567AB1783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Sheet1!$A$2:$A$5</c15:sqref>
                  </c15:fullRef>
                </c:ext>
              </c:extLst>
              <c:f>Sheet1!$A$2:$A$3</c:f>
              <c:strCache>
                <c:ptCount val="2"/>
                <c:pt idx="0">
                  <c:v>Completed</c:v>
                </c:pt>
                <c:pt idx="1">
                  <c:v>In progress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36</c:v>
                </c:pt>
                <c:pt idx="1">
                  <c:v>39</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4-4E54-4C91-84AF-05567AB1783D}"/>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4587643525725618"/>
          <c:y val="0.90234470160240698"/>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20</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10/4/2023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10/4/2023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10/4/2023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10/4/2023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10/4/2023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10/4/2023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10/4/2023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chart" Target="../charts/chart12.xml"/><Relationship Id="rId1" Type="http://schemas.openxmlformats.org/officeDocument/2006/relationships/slideLayout" Target="../slideLayouts/slideLayout114.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1.xml"/><Relationship Id="rId5" Type="http://schemas.openxmlformats.org/officeDocument/2006/relationships/slide" Target="slide18.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3.wmf"/><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September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p:txBody>
          <a:bodyPr/>
          <a:lstStyle/>
          <a:p>
            <a:r>
              <a:rPr lang="en-US" dirty="0"/>
              <a:t>Tatum</a:t>
            </a:r>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2401610218"/>
              </p:ext>
            </p:extLst>
          </p:nvPr>
        </p:nvGraphicFramePr>
        <p:xfrm>
          <a:off x="852633" y="1601723"/>
          <a:ext cx="6140449" cy="4030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1D333822-3F84-44BB-BC65-D2E5C088F63C}"/>
              </a:ext>
            </a:extLst>
          </p:cNvPr>
          <p:cNvGraphicFramePr/>
          <p:nvPr>
            <p:extLst>
              <p:ext uri="{D42A27DB-BD31-4B8C-83A1-F6EECF244321}">
                <p14:modId xmlns:p14="http://schemas.microsoft.com/office/powerpoint/2010/main" val="1421803333"/>
              </p:ext>
            </p:extLst>
          </p:nvPr>
        </p:nvGraphicFramePr>
        <p:xfrm>
          <a:off x="6886937" y="787077"/>
          <a:ext cx="4633731" cy="48150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079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p:txBody>
          <a:bodyPr/>
          <a:lstStyle/>
          <a:p>
            <a:r>
              <a:rPr lang="en-US" dirty="0" err="1"/>
              <a:t>buba</a:t>
            </a:r>
            <a:endParaRPr lang="en-US" dirty="0"/>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482155171"/>
              </p:ext>
            </p:extLst>
          </p:nvPr>
        </p:nvGraphicFramePr>
        <p:xfrm>
          <a:off x="852633" y="1400537"/>
          <a:ext cx="5941706" cy="41988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C8C397B-383A-4161-ABC4-F625BA452FA5}"/>
              </a:ext>
            </a:extLst>
          </p:cNvPr>
          <p:cNvGraphicFramePr/>
          <p:nvPr>
            <p:extLst>
              <p:ext uri="{D42A27DB-BD31-4B8C-83A1-F6EECF244321}">
                <p14:modId xmlns:p14="http://schemas.microsoft.com/office/powerpoint/2010/main" val="2304976275"/>
              </p:ext>
            </p:extLst>
          </p:nvPr>
        </p:nvGraphicFramePr>
        <p:xfrm>
          <a:off x="6475171" y="784291"/>
          <a:ext cx="4957822" cy="48150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287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p:txBody>
          <a:bodyPr/>
          <a:lstStyle/>
          <a:p>
            <a:r>
              <a:rPr lang="en-US" dirty="0" err="1"/>
              <a:t>JefFrey</a:t>
            </a:r>
            <a:endParaRPr lang="en-US" dirty="0"/>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2866257408"/>
              </p:ext>
            </p:extLst>
          </p:nvPr>
        </p:nvGraphicFramePr>
        <p:xfrm>
          <a:off x="852633" y="1601723"/>
          <a:ext cx="5163703" cy="3180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615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03A3-932E-4EFC-9BD8-CEECC1697C15}"/>
              </a:ext>
            </a:extLst>
          </p:cNvPr>
          <p:cNvSpPr>
            <a:spLocks noGrp="1"/>
          </p:cNvSpPr>
          <p:nvPr>
            <p:ph type="title"/>
          </p:nvPr>
        </p:nvSpPr>
        <p:spPr/>
        <p:txBody>
          <a:bodyPr/>
          <a:lstStyle/>
          <a:p>
            <a:r>
              <a:rPr lang="en-US" dirty="0"/>
              <a:t>                                  Overall Progress</a:t>
            </a:r>
          </a:p>
        </p:txBody>
      </p:sp>
      <p:graphicFrame>
        <p:nvGraphicFramePr>
          <p:cNvPr id="4" name="Chart 3">
            <a:extLst>
              <a:ext uri="{FF2B5EF4-FFF2-40B4-BE49-F238E27FC236}">
                <a16:creationId xmlns:a16="http://schemas.microsoft.com/office/drawing/2014/main" id="{43922940-5DBA-48AE-940C-E4F19B330588}"/>
              </a:ext>
            </a:extLst>
          </p:cNvPr>
          <p:cNvGraphicFramePr/>
          <p:nvPr>
            <p:extLst>
              <p:ext uri="{D42A27DB-BD31-4B8C-83A1-F6EECF244321}">
                <p14:modId xmlns:p14="http://schemas.microsoft.com/office/powerpoint/2010/main" val="3454960591"/>
              </p:ext>
            </p:extLst>
          </p:nvPr>
        </p:nvGraphicFramePr>
        <p:xfrm>
          <a:off x="3130087" y="1038934"/>
          <a:ext cx="4957822" cy="502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602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136093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246988"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549448" y="1148207"/>
            <a:ext cx="10552906"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735480"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812799"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753292"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157542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2173490778"/>
              </p:ext>
            </p:extLst>
          </p:nvPr>
        </p:nvGraphicFramePr>
        <p:xfrm>
          <a:off x="5969517"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38"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28"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107256"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079731"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107257"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079732"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8"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5846891"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22288" y="2606039"/>
            <a:ext cx="914400" cy="914400"/>
          </a:xfrm>
          <a:prstGeom prst="rect">
            <a:avLst/>
          </a:prstGeom>
        </p:spPr>
      </p:pic>
    </p:spTree>
    <p:extLst>
      <p:ext uri="{BB962C8B-B14F-4D97-AF65-F5344CB8AC3E}">
        <p14:creationId xmlns:p14="http://schemas.microsoft.com/office/powerpoint/2010/main" val="314430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157k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pic>
        <p:nvPicPr>
          <p:cNvPr id="13" name="Picture 12">
            <a:extLst>
              <a:ext uri="{FF2B5EF4-FFF2-40B4-BE49-F238E27FC236}">
                <a16:creationId xmlns:a16="http://schemas.microsoft.com/office/drawing/2014/main" id="{0D4CB07E-4183-4886-81D8-5AF531CB4A00}"/>
              </a:ext>
            </a:extLst>
          </p:cNvPr>
          <p:cNvPicPr>
            <a:picLocks noChangeAspect="1"/>
          </p:cNvPicPr>
          <p:nvPr/>
        </p:nvPicPr>
        <p:blipFill>
          <a:blip r:embed="rId4"/>
          <a:stretch>
            <a:fillRect/>
          </a:stretch>
        </p:blipFill>
        <p:spPr>
          <a:xfrm>
            <a:off x="9288210" y="3018851"/>
            <a:ext cx="2781117" cy="3048458"/>
          </a:xfrm>
          <a:prstGeom prst="rect">
            <a:avLst/>
          </a:prstGeom>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157,542</a:t>
            </a:r>
            <a:r>
              <a:rPr lang="en-US" sz="1600" dirty="0"/>
              <a:t> hours </a:t>
            </a:r>
          </a:p>
        </p:txBody>
      </p:sp>
      <p:pic>
        <p:nvPicPr>
          <p:cNvPr id="6" name="Picture 5">
            <a:extLst>
              <a:ext uri="{FF2B5EF4-FFF2-40B4-BE49-F238E27FC236}">
                <a16:creationId xmlns:a16="http://schemas.microsoft.com/office/drawing/2014/main" id="{C5120CE3-B659-4754-90E5-2E15D42466A5}"/>
              </a:ext>
            </a:extLst>
          </p:cNvPr>
          <p:cNvPicPr>
            <a:picLocks noChangeAspect="1"/>
          </p:cNvPicPr>
          <p:nvPr/>
        </p:nvPicPr>
        <p:blipFill>
          <a:blip r:embed="rId5"/>
          <a:stretch>
            <a:fillRect/>
          </a:stretch>
        </p:blipFill>
        <p:spPr>
          <a:xfrm>
            <a:off x="122672" y="3024188"/>
            <a:ext cx="2824973" cy="3031552"/>
          </a:xfrm>
          <a:prstGeom prst="rect">
            <a:avLst/>
          </a:prstGeom>
          <a:ln w="19050">
            <a:solidFill>
              <a:srgbClr val="92D050"/>
            </a:solidFill>
          </a:ln>
        </p:spPr>
      </p:pic>
      <p:pic>
        <p:nvPicPr>
          <p:cNvPr id="9" name="Picture 8">
            <a:extLst>
              <a:ext uri="{FF2B5EF4-FFF2-40B4-BE49-F238E27FC236}">
                <a16:creationId xmlns:a16="http://schemas.microsoft.com/office/drawing/2014/main" id="{A74B2B6C-9764-4F50-AEFB-40A06BF60317}"/>
              </a:ext>
            </a:extLst>
          </p:cNvPr>
          <p:cNvPicPr>
            <a:picLocks noChangeAspect="1"/>
          </p:cNvPicPr>
          <p:nvPr/>
        </p:nvPicPr>
        <p:blipFill>
          <a:blip r:embed="rId6"/>
          <a:stretch>
            <a:fillRect/>
          </a:stretch>
        </p:blipFill>
        <p:spPr>
          <a:xfrm>
            <a:off x="6324407" y="3001871"/>
            <a:ext cx="2701260" cy="3065425"/>
          </a:xfrm>
          <a:prstGeom prst="rect">
            <a:avLst/>
          </a:prstGeom>
          <a:ln w="19050">
            <a:solidFill>
              <a:srgbClr val="92D050"/>
            </a:solidFill>
          </a:ln>
        </p:spPr>
      </p:pic>
    </p:spTree>
    <p:extLst>
      <p:ext uri="{BB962C8B-B14F-4D97-AF65-F5344CB8AC3E}">
        <p14:creationId xmlns:p14="http://schemas.microsoft.com/office/powerpoint/2010/main" val="259866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5C70-AE87-417F-A050-9E894130FFB0}"/>
              </a:ext>
            </a:extLst>
          </p:cNvPr>
          <p:cNvSpPr>
            <a:spLocks noGrp="1"/>
          </p:cNvSpPr>
          <p:nvPr>
            <p:ph type="title"/>
          </p:nvPr>
        </p:nvSpPr>
        <p:spPr>
          <a:xfrm>
            <a:off x="515938" y="246621"/>
            <a:ext cx="11150600" cy="633273"/>
          </a:xfrm>
        </p:spPr>
        <p:txBody>
          <a:bodyPr/>
          <a:lstStyle/>
          <a:p>
            <a:r>
              <a:rPr lang="en-US" dirty="0"/>
              <a:t>Automation success story</a:t>
            </a:r>
          </a:p>
        </p:txBody>
      </p:sp>
      <p:sp>
        <p:nvSpPr>
          <p:cNvPr id="3" name="Rectangle 2">
            <a:extLst>
              <a:ext uri="{FF2B5EF4-FFF2-40B4-BE49-F238E27FC236}">
                <a16:creationId xmlns:a16="http://schemas.microsoft.com/office/drawing/2014/main" id="{069623E7-7C56-4904-BB14-30BD367F08F0}"/>
              </a:ext>
            </a:extLst>
          </p:cNvPr>
          <p:cNvSpPr/>
          <p:nvPr/>
        </p:nvSpPr>
        <p:spPr>
          <a:xfrm>
            <a:off x="515938" y="1193697"/>
            <a:ext cx="6721624" cy="338554"/>
          </a:xfrm>
          <a:prstGeom prst="rect">
            <a:avLst/>
          </a:prstGeom>
          <a:solidFill>
            <a:schemeClr val="accen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Project Name: DESE (Digital Environment for System Engineering)</a:t>
            </a:r>
          </a:p>
        </p:txBody>
      </p:sp>
      <p:sp>
        <p:nvSpPr>
          <p:cNvPr id="4" name="Content Placeholder 3">
            <a:extLst>
              <a:ext uri="{FF2B5EF4-FFF2-40B4-BE49-F238E27FC236}">
                <a16:creationId xmlns:a16="http://schemas.microsoft.com/office/drawing/2014/main" id="{D2D3676F-BA46-44A4-BAA5-4356D61EE45D}"/>
              </a:ext>
            </a:extLst>
          </p:cNvPr>
          <p:cNvSpPr>
            <a:spLocks noGrp="1"/>
          </p:cNvSpPr>
          <p:nvPr/>
        </p:nvSpPr>
        <p:spPr>
          <a:xfrm>
            <a:off x="361977" y="1856909"/>
            <a:ext cx="5729261" cy="43509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Problem Statement: </a:t>
            </a:r>
            <a:r>
              <a:rPr kumimoji="0" lang="en-US" sz="1400" b="0" i="0" u="none" strike="noStrike" kern="1200" cap="none" spc="0" normalizeH="0" baseline="0" noProof="0" dirty="0">
                <a:ln>
                  <a:noFill/>
                </a:ln>
                <a:solidFill>
                  <a:srgbClr val="000000"/>
                </a:solidFill>
                <a:effectLst/>
                <a:uLnTx/>
                <a:uFillTx/>
                <a:latin typeface="Arial"/>
                <a:ea typeface="+mn-ea"/>
                <a:cs typeface="+mn-cs"/>
              </a:rPr>
              <a:t>DESE creates solution, job aids, starter kit/models and training environment and deliver them to different Boeing Commercial and Defense Airplane programs and create an environment for integration with other MBSE tools like 3dxperience, Capital, etc.. They required tool to test plugin functionality, as manual testing was taking too much time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Solution: </a:t>
            </a:r>
            <a:r>
              <a:rPr kumimoji="0" lang="en-US" sz="1400" b="0" i="0" u="none" strike="noStrike" kern="1200" cap="none" spc="0" normalizeH="0" baseline="0" noProof="0" dirty="0">
                <a:ln>
                  <a:noFill/>
                </a:ln>
                <a:solidFill>
                  <a:srgbClr val="000000"/>
                </a:solidFill>
                <a:effectLst/>
                <a:uLnTx/>
                <a:uFillTx/>
                <a:latin typeface="Arial"/>
                <a:ea typeface="+mn-ea"/>
                <a:cs typeface="+mn-cs"/>
              </a:rPr>
              <a:t>DESE MBSE team has delivered DESE 4.0 objectives for fps and 777-8F programs which includes Configuration Management capabilities and Safety FHS plugin. The software implementation of this capabilities has been saved around 4120 hours. The calculations are  as below. Team has achieved 76 PBI in the 23.3 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r>
              <a:rPr kumimoji="0" lang="en-US" sz="1400" b="1" i="0" u="sng" strike="noStrike" kern="1200" cap="none" spc="0" normalizeH="0" baseline="0" noProof="0" dirty="0">
                <a:ln>
                  <a:noFill/>
                </a:ln>
                <a:solidFill>
                  <a:srgbClr val="000000"/>
                </a:solidFill>
                <a:effectLst/>
                <a:uLnTx/>
                <a:uFillTx/>
                <a:latin typeface="Arial"/>
                <a:ea typeface="+mn-ea"/>
                <a:cs typeface="+mn-cs"/>
              </a:rPr>
              <a:t>Automation Hours Calculation: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The calculations for the of saved Automation hours: 4120</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Savings is 4 hours per build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DESE has 15 engineers actively working on  code development on a daily basis by running the tests and making fixes to either the code and/or test procedures.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Hours saved: 322 build + 280 UT + 100  merge + 322 deployment + 106 Coverity + 1442 FT  = 4120 hours saved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F3F0A334-F261-453C-86BF-DAD4E5AE1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161" y="1851481"/>
            <a:ext cx="5424461" cy="2742531"/>
          </a:xfrm>
          <a:prstGeom prst="rect">
            <a:avLst/>
          </a:prstGeom>
          <a:ln>
            <a:solidFill>
              <a:schemeClr val="tx1"/>
            </a:solidFill>
          </a:ln>
        </p:spPr>
      </p:pic>
      <p:pic>
        <p:nvPicPr>
          <p:cNvPr id="6" name="Picture 5">
            <a:extLst>
              <a:ext uri="{FF2B5EF4-FFF2-40B4-BE49-F238E27FC236}">
                <a16:creationId xmlns:a16="http://schemas.microsoft.com/office/drawing/2014/main" id="{758A7BCC-0AE3-4398-8F65-ADC234D0DA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00" t="12737" r="5681" b="56077"/>
          <a:stretch/>
        </p:blipFill>
        <p:spPr>
          <a:xfrm>
            <a:off x="6323160" y="4709074"/>
            <a:ext cx="5424461" cy="1462423"/>
          </a:xfrm>
          <a:prstGeom prst="rect">
            <a:avLst/>
          </a:prstGeom>
          <a:ln>
            <a:solidFill>
              <a:schemeClr val="tx1"/>
            </a:solidFill>
          </a:ln>
        </p:spPr>
      </p:pic>
    </p:spTree>
    <p:extLst>
      <p:ext uri="{BB962C8B-B14F-4D97-AF65-F5344CB8AC3E}">
        <p14:creationId xmlns:p14="http://schemas.microsoft.com/office/powerpoint/2010/main" val="183169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110282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513618099"/>
              </p:ext>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8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493264"/>
          </a:xfrm>
        </p:spPr>
        <p:txBody>
          <a:bodyPr/>
          <a:lstStyle/>
          <a:p>
            <a:pPr algn="l"/>
            <a:endParaRPr lang="en-US" dirty="0"/>
          </a:p>
          <a:p>
            <a:pPr marL="457200" indent="-457200" algn="l">
              <a:buAutoNum type="arabicParenR"/>
            </a:pPr>
            <a:r>
              <a:rPr lang="en-US" dirty="0">
                <a:hlinkClick r:id="rId2" action="ppaction://hlinksldjump"/>
              </a:rPr>
              <a:t>Vision</a:t>
            </a:r>
            <a:endParaRPr lang="en-US" dirty="0">
              <a:hlinkClick r:id="rId3" action="ppaction://hlinksldjump"/>
            </a:endParaRPr>
          </a:p>
          <a:p>
            <a:pPr marL="457200" indent="-457200" algn="l">
              <a:buAutoNum type="arabicParenR"/>
            </a:pPr>
            <a:r>
              <a:rPr lang="en-US" dirty="0">
                <a:hlinkClick r:id="rId3" action="ppaction://hlinksldjump"/>
              </a:rPr>
              <a:t>2023 DevSecOps Progress</a:t>
            </a:r>
            <a:endParaRPr lang="en-US" dirty="0"/>
          </a:p>
          <a:p>
            <a:pPr marL="457200" indent="-457200" algn="l">
              <a:buAutoNum type="arabicParenR"/>
            </a:pPr>
            <a:r>
              <a:rPr lang="en-US" dirty="0">
                <a:hlinkClick r:id="rId4" action="ppaction://hlinksldjump"/>
              </a:rPr>
              <a:t>Automation Progress</a:t>
            </a:r>
            <a:endParaRPr lang="en-US" dirty="0"/>
          </a:p>
          <a:p>
            <a:pPr marL="457200" indent="-457200" algn="l">
              <a:buAutoNum type="arabicParenR"/>
            </a:pPr>
            <a:r>
              <a:rPr lang="en-US" dirty="0">
                <a:hlinkClick r:id="rId5" action="ppaction://hlinksldjump"/>
              </a:rPr>
              <a:t>Training and references</a:t>
            </a:r>
            <a:endParaRPr lang="en-US" dirty="0">
              <a:hlinkClick r:id="" action="ppaction://noaction"/>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rId6" action="ppaction://hlinksldjump"/>
            </a:endParaRPr>
          </a:p>
          <a:p>
            <a:pPr marL="457200" indent="-457200" algn="l">
              <a:buAutoNum type="arabicParenR"/>
            </a:pPr>
            <a:endParaRPr lang="en-US" dirty="0">
              <a:hlinkClick r:id="rId6"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3693319"/>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607327525"/>
              </p:ext>
            </p:extLst>
          </p:nvPr>
        </p:nvGraphicFramePr>
        <p:xfrm>
          <a:off x="4383088" y="1812925"/>
          <a:ext cx="577850" cy="1333500"/>
        </p:xfrm>
        <a:graphic>
          <a:graphicData uri="http://schemas.openxmlformats.org/presentationml/2006/ole">
            <mc:AlternateContent xmlns:mc="http://schemas.openxmlformats.org/markup-compatibility/2006">
              <mc:Choice xmlns:v="urn:schemas-microsoft-com:vml" Requires="v">
                <p:oleObj spid="_x0000_s18477"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12925"/>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76727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3928253801"/>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318905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4784578"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7297456" y="118066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6609992" y="1970341"/>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3839464"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3728932" cy="646331"/>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4100906" cy="1200329"/>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3500304" cy="1200329"/>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3641717" cy="646331"/>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4504384" y="236098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8030876" y="2325441"/>
            <a:ext cx="1447704"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25 + 60 AMaaS</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4537408" y="3235321"/>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9658107" y="24202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4148923" y="332677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10018794" y="313397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4133050" y="441512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504384" y="4846796"/>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4140464"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4775274" y="5467443"/>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6936065"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7565433" y="5463664"/>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967922" y="1803673"/>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5273026" y="1811714"/>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6693187"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8054386"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10957392" y="2333891"/>
            <a:ext cx="541780" cy="338554"/>
          </a:xfrm>
          <a:prstGeom prst="rect">
            <a:avLst/>
          </a:prstGeom>
        </p:spPr>
        <p:txBody>
          <a:bodyPr wrap="square">
            <a:spAutoFit/>
          </a:bodyPr>
          <a:lstStyle/>
          <a:p>
            <a:r>
              <a:rPr lang="en-US" sz="1600" dirty="0"/>
              <a:t> 8</a:t>
            </a:r>
          </a:p>
        </p:txBody>
      </p:sp>
      <p:sp>
        <p:nvSpPr>
          <p:cNvPr id="69" name="Rectangle 68">
            <a:extLst>
              <a:ext uri="{FF2B5EF4-FFF2-40B4-BE49-F238E27FC236}">
                <a16:creationId xmlns:a16="http://schemas.microsoft.com/office/drawing/2014/main" id="{8717EC03-FD89-441F-8377-D4F6029DDF77}"/>
              </a:ext>
            </a:extLst>
          </p:cNvPr>
          <p:cNvSpPr/>
          <p:nvPr/>
        </p:nvSpPr>
        <p:spPr>
          <a:xfrm>
            <a:off x="5669649" y="321132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4564163" y="43272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5748511" y="430544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10036493"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062304" y="4290850"/>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7118174" y="4826245"/>
            <a:ext cx="2317055" cy="276999"/>
          </a:xfrm>
          <a:prstGeom prst="rect">
            <a:avLst/>
          </a:prstGeom>
        </p:spPr>
        <p:txBody>
          <a:bodyPr wrap="square">
            <a:spAutoFit/>
          </a:bodyPr>
          <a:lstStyle/>
          <a:p>
            <a:r>
              <a:rPr lang="en-US" sz="1200" dirty="0">
                <a:latin typeface="Calibri" panose="020F0502020204030204" pitchFamily="34" charset="0"/>
              </a:rPr>
              <a:t>*40 app reassessment in pipeline</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8030876" y="3207581"/>
            <a:ext cx="1788937"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21 + 57 AMaaS</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10007937" y="2334158"/>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6944142" y="2406860"/>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6938713" y="32660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9432352" y="1837236"/>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10377011" y="117169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56" name="Rectangle: Rounded Corners 55">
            <a:extLst>
              <a:ext uri="{FF2B5EF4-FFF2-40B4-BE49-F238E27FC236}">
                <a16:creationId xmlns:a16="http://schemas.microsoft.com/office/drawing/2014/main" id="{82BE9EB5-1714-44BF-B66A-AA73D97709FA}"/>
              </a:ext>
            </a:extLst>
          </p:cNvPr>
          <p:cNvSpPr/>
          <p:nvPr/>
        </p:nvSpPr>
        <p:spPr>
          <a:xfrm>
            <a:off x="9534809"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59" name="Rectangle: Rounded Corners 58">
            <a:extLst>
              <a:ext uri="{FF2B5EF4-FFF2-40B4-BE49-F238E27FC236}">
                <a16:creationId xmlns:a16="http://schemas.microsoft.com/office/drawing/2014/main" id="{00F8E7E0-759D-440E-99B8-0E95D4C7DFAE}"/>
              </a:ext>
            </a:extLst>
          </p:cNvPr>
          <p:cNvSpPr/>
          <p:nvPr/>
        </p:nvSpPr>
        <p:spPr>
          <a:xfrm>
            <a:off x="10896008"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1" name="Rectangle 60">
            <a:extLst>
              <a:ext uri="{FF2B5EF4-FFF2-40B4-BE49-F238E27FC236}">
                <a16:creationId xmlns:a16="http://schemas.microsoft.com/office/drawing/2014/main" id="{7D625205-602B-4A59-9304-46256F89E568}"/>
              </a:ext>
            </a:extLst>
          </p:cNvPr>
          <p:cNvSpPr/>
          <p:nvPr/>
        </p:nvSpPr>
        <p:spPr>
          <a:xfrm>
            <a:off x="7269826" y="2344406"/>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62" name="Rectangle 61">
            <a:extLst>
              <a:ext uri="{FF2B5EF4-FFF2-40B4-BE49-F238E27FC236}">
                <a16:creationId xmlns:a16="http://schemas.microsoft.com/office/drawing/2014/main" id="{2A7BE73C-55F5-4C57-B0B7-E514CC5BCE8E}"/>
              </a:ext>
            </a:extLst>
          </p:cNvPr>
          <p:cNvSpPr/>
          <p:nvPr/>
        </p:nvSpPr>
        <p:spPr>
          <a:xfrm>
            <a:off x="4137892" y="245154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9679782" y="321231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7285092" y="319784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78" name="Rectangle 77">
            <a:extLst>
              <a:ext uri="{FF2B5EF4-FFF2-40B4-BE49-F238E27FC236}">
                <a16:creationId xmlns:a16="http://schemas.microsoft.com/office/drawing/2014/main" id="{8A20C1A8-D6CE-4EC2-BDCD-EB47C03F7429}"/>
              </a:ext>
            </a:extLst>
          </p:cNvPr>
          <p:cNvSpPr/>
          <p:nvPr/>
        </p:nvSpPr>
        <p:spPr>
          <a:xfrm>
            <a:off x="6946814" y="4355218"/>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7303525"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80" name="Rectangle 79">
            <a:extLst>
              <a:ext uri="{FF2B5EF4-FFF2-40B4-BE49-F238E27FC236}">
                <a16:creationId xmlns:a16="http://schemas.microsoft.com/office/drawing/2014/main" id="{0A8F1530-3233-4287-A652-512C6465BC19}"/>
              </a:ext>
            </a:extLst>
          </p:cNvPr>
          <p:cNvSpPr/>
          <p:nvPr/>
        </p:nvSpPr>
        <p:spPr>
          <a:xfrm>
            <a:off x="8329336" y="429085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84" name="Rectangle 83">
            <a:extLst>
              <a:ext uri="{FF2B5EF4-FFF2-40B4-BE49-F238E27FC236}">
                <a16:creationId xmlns:a16="http://schemas.microsoft.com/office/drawing/2014/main" id="{679CC2B2-864E-4655-B6D5-0FF47597AA40}"/>
              </a:ext>
            </a:extLst>
          </p:cNvPr>
          <p:cNvSpPr/>
          <p:nvPr/>
        </p:nvSpPr>
        <p:spPr>
          <a:xfrm>
            <a:off x="9689591" y="4826245"/>
            <a:ext cx="2317055" cy="276999"/>
          </a:xfrm>
          <a:prstGeom prst="rect">
            <a:avLst/>
          </a:prstGeom>
        </p:spPr>
        <p:txBody>
          <a:bodyPr wrap="square">
            <a:spAutoFit/>
          </a:bodyPr>
          <a:lstStyle/>
          <a:p>
            <a:r>
              <a:rPr lang="en-US" sz="1200" dirty="0">
                <a:latin typeface="Calibri" panose="020F0502020204030204" pitchFamily="34" charset="0"/>
              </a:rPr>
              <a:t>*28 app reassessment in pipeline</a:t>
            </a:r>
            <a:endParaRPr lang="en-US" sz="1200" dirty="0"/>
          </a:p>
        </p:txBody>
      </p:sp>
      <p:sp>
        <p:nvSpPr>
          <p:cNvPr id="85" name="Rectangle 84">
            <a:extLst>
              <a:ext uri="{FF2B5EF4-FFF2-40B4-BE49-F238E27FC236}">
                <a16:creationId xmlns:a16="http://schemas.microsoft.com/office/drawing/2014/main" id="{55B910E1-6A62-4D18-8CA2-A1F3FA999B79}"/>
              </a:ext>
            </a:extLst>
          </p:cNvPr>
          <p:cNvSpPr/>
          <p:nvPr/>
        </p:nvSpPr>
        <p:spPr>
          <a:xfrm>
            <a:off x="9695288" y="434857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5686750" y="2372952"/>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10995581" y="3140856"/>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9709082" y="555749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9815581" y="5471241"/>
            <a:ext cx="2376420" cy="492443"/>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3.0 </a:t>
            </a:r>
            <a:r>
              <a:rPr lang="en-US" sz="1100" dirty="0">
                <a:latin typeface="Calibri" panose="020F0502020204030204" pitchFamily="34" charset="0"/>
                <a:ea typeface="Times New Roman" panose="02020603050405020304" pitchFamily="18" charset="0"/>
              </a:rPr>
              <a:t>(Non-AMaaS)</a:t>
            </a:r>
          </a:p>
          <a:p>
            <a:r>
              <a:rPr lang="en-US" sz="1200" dirty="0">
                <a:latin typeface="Calibri" panose="020F0502020204030204" pitchFamily="34" charset="0"/>
              </a:rPr>
              <a:t>Overall Score with </a:t>
            </a:r>
            <a:r>
              <a:rPr lang="en-US" sz="1200" dirty="0" err="1">
                <a:latin typeface="Calibri" panose="020F0502020204030204" pitchFamily="34" charset="0"/>
              </a:rPr>
              <a:t>AMaaS</a:t>
            </a:r>
            <a:r>
              <a:rPr lang="en-US" sz="1200" dirty="0">
                <a:latin typeface="Calibri" panose="020F0502020204030204" pitchFamily="34" charset="0"/>
              </a:rPr>
              <a:t> 2.82</a:t>
            </a:r>
            <a:endParaRPr lang="en-US" sz="1600" dirty="0"/>
          </a:p>
        </p:txBody>
      </p:sp>
    </p:spTree>
    <p:extLst>
      <p:ext uri="{BB962C8B-B14F-4D97-AF65-F5344CB8AC3E}">
        <p14:creationId xmlns:p14="http://schemas.microsoft.com/office/powerpoint/2010/main" val="15856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p:txBody>
          <a:bodyPr/>
          <a:lstStyle/>
          <a:p>
            <a:r>
              <a:rPr lang="en-US" dirty="0"/>
              <a:t>Overall Assessment progress</a:t>
            </a:r>
          </a:p>
        </p:txBody>
      </p:sp>
      <p:sp>
        <p:nvSpPr>
          <p:cNvPr id="4" name="Rectangle 3">
            <a:extLst>
              <a:ext uri="{FF2B5EF4-FFF2-40B4-BE49-F238E27FC236}">
                <a16:creationId xmlns:a16="http://schemas.microsoft.com/office/drawing/2014/main" id="{F4404C7B-0137-4968-B7D9-30FB7291DAF1}"/>
              </a:ext>
            </a:extLst>
          </p:cNvPr>
          <p:cNvSpPr/>
          <p:nvPr/>
        </p:nvSpPr>
        <p:spPr>
          <a:xfrm>
            <a:off x="7245426" y="1961646"/>
            <a:ext cx="4696858" cy="3139321"/>
          </a:xfrm>
          <a:prstGeom prst="rect">
            <a:avLst/>
          </a:prstGeom>
        </p:spPr>
        <p:txBody>
          <a:bodyPr wrap="square">
            <a:spAutoFit/>
          </a:bodyPr>
          <a:lstStyle/>
          <a:p>
            <a:r>
              <a:rPr lang="en-US" b="1" dirty="0">
                <a:solidFill>
                  <a:srgbClr val="2E2E2E"/>
                </a:solidFill>
                <a:latin typeface="SourceSansPro"/>
              </a:rPr>
              <a:t>Open (Blue):</a:t>
            </a:r>
            <a:r>
              <a:rPr lang="en-US" dirty="0">
                <a:solidFill>
                  <a:srgbClr val="2E2E2E"/>
                </a:solidFill>
                <a:latin typeface="SourceSansPro"/>
              </a:rPr>
              <a:t>  Assessment has been sent to the Application Manager but has not been completed.</a:t>
            </a:r>
          </a:p>
          <a:p>
            <a:endParaRPr lang="en-US" dirty="0">
              <a:solidFill>
                <a:srgbClr val="2E2E2E"/>
              </a:solidFill>
              <a:latin typeface="SourceSansPro"/>
            </a:endParaRPr>
          </a:p>
          <a:p>
            <a:r>
              <a:rPr lang="en-US" b="1" dirty="0">
                <a:solidFill>
                  <a:srgbClr val="2E2E2E"/>
                </a:solidFill>
                <a:latin typeface="SourceSansPro"/>
              </a:rPr>
              <a:t>Pending (Yellow):</a:t>
            </a:r>
            <a:r>
              <a:rPr lang="en-US" dirty="0">
                <a:solidFill>
                  <a:srgbClr val="2E2E2E"/>
                </a:solidFill>
                <a:latin typeface="SourceSansPro"/>
              </a:rPr>
              <a:t>  Assessment has been sent to the Application Manager and has been completed without a roadmap..</a:t>
            </a:r>
          </a:p>
          <a:p>
            <a:endParaRPr lang="en-US" dirty="0">
              <a:solidFill>
                <a:srgbClr val="2E2E2E"/>
              </a:solidFill>
              <a:latin typeface="SourceSansPro"/>
            </a:endParaRPr>
          </a:p>
          <a:p>
            <a:r>
              <a:rPr lang="en-US" b="1" dirty="0">
                <a:solidFill>
                  <a:srgbClr val="2E2E2E"/>
                </a:solidFill>
                <a:latin typeface="SourceSansPro"/>
              </a:rPr>
              <a:t>Closed Complete (Green): </a:t>
            </a:r>
            <a:r>
              <a:rPr lang="en-US" dirty="0">
                <a:solidFill>
                  <a:srgbClr val="2E2E2E"/>
                </a:solidFill>
                <a:latin typeface="SourceSansPro"/>
              </a:rPr>
              <a:t> Assessment has been sent to the Application Manager and has been completed and the roadmap added.</a:t>
            </a:r>
            <a:endParaRPr lang="en-US" b="0" i="0" dirty="0">
              <a:solidFill>
                <a:srgbClr val="2E2E2E"/>
              </a:solidFill>
              <a:effectLst/>
              <a:latin typeface="SourceSansPro"/>
            </a:endParaRPr>
          </a:p>
        </p:txBody>
      </p:sp>
      <p:pic>
        <p:nvPicPr>
          <p:cNvPr id="7" name="Picture 6">
            <a:extLst>
              <a:ext uri="{FF2B5EF4-FFF2-40B4-BE49-F238E27FC236}">
                <a16:creationId xmlns:a16="http://schemas.microsoft.com/office/drawing/2014/main" id="{38B998A4-AFF1-4E1C-9FAA-6F239A39112A}"/>
              </a:ext>
            </a:extLst>
          </p:cNvPr>
          <p:cNvPicPr>
            <a:picLocks noChangeAspect="1"/>
          </p:cNvPicPr>
          <p:nvPr/>
        </p:nvPicPr>
        <p:blipFill>
          <a:blip r:embed="rId2"/>
          <a:stretch>
            <a:fillRect/>
          </a:stretch>
        </p:blipFill>
        <p:spPr>
          <a:xfrm>
            <a:off x="682337" y="2003210"/>
            <a:ext cx="5486400" cy="2809875"/>
          </a:xfrm>
          <a:prstGeom prst="rect">
            <a:avLst/>
          </a:prstGeom>
        </p:spPr>
      </p:pic>
    </p:spTree>
    <p:extLst>
      <p:ext uri="{BB962C8B-B14F-4D97-AF65-F5344CB8AC3E}">
        <p14:creationId xmlns:p14="http://schemas.microsoft.com/office/powerpoint/2010/main" val="33106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21164" cy="923330"/>
          </a:xfrm>
          <a:prstGeom prst="rect">
            <a:avLst/>
          </a:prstGeom>
          <a:noFill/>
        </p:spPr>
        <p:txBody>
          <a:bodyPr wrap="none" rtlCol="0">
            <a:spAutoFit/>
          </a:bodyPr>
          <a:lstStyle/>
          <a:p>
            <a:r>
              <a:rPr lang="en-US" sz="5400" dirty="0"/>
              <a:t>9512 Hrs. </a:t>
            </a:r>
            <a:r>
              <a:rPr lang="en-US" sz="1400" dirty="0"/>
              <a:t>(As of Sep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28</a:t>
            </a:r>
            <a:r>
              <a:rPr lang="en-US" sz="2000" dirty="0"/>
              <a:t> Applications in pipeline for reassessment in 2023 </a:t>
            </a:r>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1709025227"/>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p:txBody>
          <a:bodyPr/>
          <a:lstStyle/>
          <a:p>
            <a:r>
              <a:rPr lang="en-US" dirty="0"/>
              <a:t>Jennifer</a:t>
            </a:r>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1016541838"/>
              </p:ext>
            </p:extLst>
          </p:nvPr>
        </p:nvGraphicFramePr>
        <p:xfrm>
          <a:off x="671332" y="1601723"/>
          <a:ext cx="5741043" cy="3861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3477648861"/>
              </p:ext>
            </p:extLst>
          </p:nvPr>
        </p:nvGraphicFramePr>
        <p:xfrm>
          <a:off x="6562846" y="787077"/>
          <a:ext cx="4957822" cy="48150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5798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2006/documentManagement/types"/>
    <ds:schemaRef ds:uri="http://purl.org/dc/elements/1.1/"/>
    <ds:schemaRef ds:uri="http://schemas.microsoft.com/office/infopath/2007/PartnerControls"/>
    <ds:schemaRef ds:uri="e5f5a6fe-4a1b-4af0-bdf3-973ca2ac5c9b"/>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9162</TotalTime>
  <Words>1289</Words>
  <Application>Microsoft Office PowerPoint</Application>
  <PresentationFormat>Widescreen</PresentationFormat>
  <Paragraphs>261</Paragraphs>
  <Slides>22</Slides>
  <Notes>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22</vt:i4>
      </vt:variant>
    </vt:vector>
  </HeadingPairs>
  <TitlesOfParts>
    <vt:vector size="38"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September 2023</vt:lpstr>
      <vt:lpstr> CONTENTS</vt:lpstr>
      <vt:lpstr>Vision</vt:lpstr>
      <vt:lpstr>2023 DevSecOps progress</vt:lpstr>
      <vt:lpstr>DevSecOps 2023</vt:lpstr>
      <vt:lpstr>Progress</vt:lpstr>
      <vt:lpstr>Overall Assessment progress</vt:lpstr>
      <vt:lpstr>Savings identified after reassessment 2023 </vt:lpstr>
      <vt:lpstr>Jennifer</vt:lpstr>
      <vt:lpstr>Tatum</vt:lpstr>
      <vt:lpstr>buba</vt:lpstr>
      <vt:lpstr>JefFrey</vt:lpstr>
      <vt:lpstr>                                  Overall Progress</vt:lpstr>
      <vt:lpstr>AUTOMATION PROGRESS</vt:lpstr>
      <vt:lpstr>Automation 2023</vt:lpstr>
      <vt:lpstr>Automation Status - 2023</vt:lpstr>
      <vt:lpstr>Automation success story</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531</cp:revision>
  <dcterms:created xsi:type="dcterms:W3CDTF">2022-04-18T05:47:46Z</dcterms:created>
  <dcterms:modified xsi:type="dcterms:W3CDTF">2023-10-04T10:52:18Z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